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heme/theme2.xml" ContentType="application/vnd.openxmlformats-officedocument.theme+xml"/>
  <Override PartName="/ppt/tags/tag17.xml" ContentType="application/vnd.openxmlformats-officedocument.presentationml.tags+xml"/>
  <Override PartName="/ppt/notesSlides/notesSlide1.xml" ContentType="application/vnd.openxmlformats-officedocument.presentationml.notesSlide+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2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1"/>
  </p:notesMasterIdLst>
  <p:sldIdLst>
    <p:sldId id="257" r:id="rId5"/>
    <p:sldId id="275" r:id="rId6"/>
    <p:sldId id="2147481004" r:id="rId7"/>
    <p:sldId id="280" r:id="rId8"/>
    <p:sldId id="281" r:id="rId9"/>
    <p:sldId id="291" r:id="rId10"/>
    <p:sldId id="292" r:id="rId11"/>
    <p:sldId id="299" r:id="rId12"/>
    <p:sldId id="2147482801" r:id="rId13"/>
    <p:sldId id="2147482812" r:id="rId14"/>
    <p:sldId id="2147482810" r:id="rId15"/>
    <p:sldId id="2147482004" r:id="rId16"/>
    <p:sldId id="2147482807" r:id="rId17"/>
    <p:sldId id="293" r:id="rId18"/>
    <p:sldId id="294" r:id="rId19"/>
    <p:sldId id="308" r:id="rId20"/>
    <p:sldId id="309" r:id="rId21"/>
    <p:sldId id="296" r:id="rId22"/>
    <p:sldId id="297" r:id="rId23"/>
    <p:sldId id="298" r:id="rId24"/>
    <p:sldId id="300" r:id="rId25"/>
    <p:sldId id="303" r:id="rId26"/>
    <p:sldId id="301" r:id="rId27"/>
    <p:sldId id="2147482811" r:id="rId28"/>
    <p:sldId id="307" r:id="rId29"/>
    <p:sldId id="30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4879EF09-7BE9-4404-BE09-E17E4650DAAB}">
          <p14:sldIdLst/>
        </p14:section>
        <p14:section name="Set Deck 2.0" id="{F8BF1731-2078-445F-BBE1-2DF0C3B4BEB4}">
          <p14:sldIdLst>
            <p14:sldId id="257"/>
            <p14:sldId id="275"/>
            <p14:sldId id="2147481004"/>
            <p14:sldId id="280"/>
            <p14:sldId id="281"/>
            <p14:sldId id="291"/>
            <p14:sldId id="292"/>
            <p14:sldId id="299"/>
            <p14:sldId id="2147482801"/>
            <p14:sldId id="2147482812"/>
            <p14:sldId id="2147482810"/>
            <p14:sldId id="2147482004"/>
            <p14:sldId id="2147482807"/>
            <p14:sldId id="293"/>
            <p14:sldId id="294"/>
            <p14:sldId id="308"/>
            <p14:sldId id="309"/>
            <p14:sldId id="296"/>
            <p14:sldId id="297"/>
            <p14:sldId id="298"/>
            <p14:sldId id="300"/>
            <p14:sldId id="303"/>
            <p14:sldId id="301"/>
            <p14:sldId id="2147482811"/>
            <p14:sldId id="307"/>
            <p14:sldId id="305"/>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E615401-C9CE-16F0-07AC-228CD5BFEF73}" name="LaMontagne, Elizabeth M. (EHS)" initials="EL" userId="S::Elizabeth.M.LaMontagne@mass.gov::2e331e62-6342-4228-a6d5-b8ecaf56eeab" providerId="AD"/>
  <p188:author id="{9A3CA908-D0AC-F326-A061-23FEBC9DB6EB}" name="Neely, Simon T (EHS)" initials="" userId="S::Simon.T.Neely@mass.gov::5cbb7bc6-0538-4f4f-b3e5-969db0bbc31f" providerId="AD"/>
  <p188:author id="{2E46010A-8F3C-0752-6CAC-B62F74B036AD}" name="Issa, Laila (EHS)" initials="LI" userId="S::Laila.Issa@mass.gov::86fce80a-04ae-42a3-b343-4b005e738489" providerId="AD"/>
  <p188:author id="{F2AD910A-AB7C-AFBC-2B94-6F14E727A984}" name="Neely, Simon T (EHS)" initials="N(" userId="S::simon.t.neely@mass.gov::5cbb7bc6-0538-4f4f-b3e5-969db0bbc31f" providerId="AD"/>
  <p188:author id="{4215971A-1AC5-0119-FE9C-C4C367D61CF7}" name="Ellwood, Malinda (EHS)" initials="ME" userId="S::malinda.ellwood@mass.gov::ae1f071f-ce98-4810-b1c5-bcb494819476" providerId="AD"/>
  <p188:author id="{9D5E1829-58EF-0E4F-70E4-B59941BD6B5C}" name="Clausen, Jeffrey (EHS)" initials="JC" userId="S::jeffrey.clausen@mass.gov::5c93afc2-bb8a-4719-b44e-c3c73727d1a7" providerId="AD"/>
  <p188:author id="{6064D52E-807F-23B4-5FE8-2CC624E16A0E}" name="Segel, Celia S (EHS)" initials="CS" userId="S::Celia.S.Segel@mass.gov::6ebe1218-a743-4626-82bf-0e84fe089b4f" providerId="AD"/>
  <p188:author id="{8A9CAD3C-5A89-C9FC-ECBB-514870B8C4B7}" name="McGonagle, Michelle (EHS)" initials="MM" userId="S::michelle.mcgonagle@mass.gov::7a557548-7b98-410e-b963-18e93978c343" providerId="AD"/>
  <p188:author id="{660D3D56-26F5-1369-009D-ED97567D056F}" name="Damico, Jarred (EHS)" initials="DJ" userId="S::jarred.damico@mass.gov::d8cf18ef-8faf-4dca-b20b-72d158ecdefe" providerId="AD"/>
  <p188:author id="{E010D75C-40FD-E9B1-8E9B-BAEE32C3746E}" name="Larivee, Kevin R. (EHS)" initials="L(" userId="S::kevin.r.larivee@mass.gov::7197b6a0-ff79-4bfc-a010-430217471568" providerId="AD"/>
  <p188:author id="{883FF969-522E-247E-F265-61CEA06F7DDE}" name="LaMontagne, Elizabeth M. (EHS)" initials="L(" userId="S::elizabeth.m.lamontagne@mass.gov::2e331e62-6342-4228-a6d5-b8ecaf56eeab" providerId="AD"/>
  <p188:author id="{F39A036C-8F84-4801-C3F5-BC34F7504B50}" name="Leroy, Julia (EHS)" initials="JL" userId="S::Julia.Leroy2@mass.gov::6ed86887-d925-40e3-bc4e-59ebab0602ef" providerId="AD"/>
  <p188:author id="{C26D3770-5AD4-E387-FEA9-6C72CF6EF393}" name="Chase, Victoria L (EHS)" initials="VC" userId="S::Victoria.L.Chase2@mass.gov::56c168b5-e712-42c8-b1cb-acb331592fa3" providerId="AD"/>
  <p188:author id="{490B0D77-EFDE-0AEE-1E7B-DAF51C245C9D}" name="Damico, Jarred (EHS)" initials="JD" userId="S::Jarred.Damico@mass.gov::d8cf18ef-8faf-4dca-b20b-72d158ecdefe" providerId="AD"/>
  <p188:author id="{2B595C78-F767-BE2B-DF9A-789F53040FBA}" name="Fedor, Collin (EHS)" initials="CF" userId="S::Collin.Fedor@mass.gov::fb373a05-36dc-4bf8-8781-847072929951" providerId="AD"/>
  <p188:author id="{E619707E-F3A5-0140-5BF3-0D1BA0C73E6A}" name="Heather Rossi" initials="HR" userId="Heather Rossi" providerId="None"/>
  <p188:author id="{775F9883-C55C-7B74-8761-C9DCA2741280}" name="Levine, Mike (EHS)" initials="ML" userId="S::mike.levine@mass.gov::fd31057d-0fcd-48ce-9827-6667b8a2568d" providerId="AD"/>
  <p188:author id="{CB1B1889-2F78-1594-C697-92E9B0ABAB85}" name="Segel, Celia S (EHS)" initials="S(" userId="S::celia.s.segel@mass.gov::6ebe1218-a743-4626-82bf-0e84fe089b4f" providerId="AD"/>
  <p188:author id="{025B4F95-26F7-1F4B-8AB8-786DBCA64EF9}" name="Chase, Victoria L (EHS)" initials="C(" userId="S::victoria.l.chase2@mass.gov::56c168b5-e712-42c8-b1cb-acb331592fa3" providerId="AD"/>
  <p188:author id="{E78D7EA3-ED55-B3C7-447E-A6492D370CC4}" name="Rossi, Heather (EHS)" initials="" userId="S::heather.rossi@mass.gov::f2b88c4e-96e8-4db0-92c2-d00e4b1783bc" providerId="AD"/>
  <p188:author id="{7DA6B2A9-2D55-62C6-CF21-3AA71946EC24}" name="Issa, Laila (EHS)" initials="IL" userId="S::laila.issa@mass.gov::86fce80a-04ae-42a3-b343-4b005e738489" providerId="AD"/>
  <p188:author id="{163561AA-39F3-1180-236B-1D496E332C92}" name="Nee, Stacey (EHS)" initials="" userId="S::Stacey.Nee2@mass.gov::c8adefe2-0027-4a20-9eda-b40d8315a13b" providerId="AD"/>
  <p188:author id="{909E64B6-313C-4A6D-EF4F-986E31F610F3}" name="Akoury, Abby (EHS)" initials="AA" userId="S::Abby.Akoury@mass.gov::c4054493-731e-40c2-95fd-b6d404edb3f1" providerId="AD"/>
  <p188:author id="{608FF3C6-5DAE-BD7F-11A0-4C78E053E11E}" name="Soni, Poorvi (EHS)" initials="PS" userId="S::Poorvi.Soni2@mass.gov::7857fd8d-5a75-4900-9dae-fe05932ae7b1" providerId="AD"/>
  <p188:author id="{920C65C9-DB2A-7086-AABE-2109127CC0F6}" name="McGonagle, Michelle (EHS)" initials="MM" userId="S::Michelle.McGonagle@mass.gov::7a557548-7b98-410e-b963-18e93978c343" providerId="AD"/>
  <p188:author id="{DDEB47CE-5A25-894F-5567-9CC555F40E24}" name="Nordberg, Sarah (EHS)" initials="NS" userId="S::sarah.nordberg@mass.gov::e2544774-5db5-40e5-a308-81e15c6dfac8" providerId="AD"/>
  <p188:author id="{CD7B31D1-4C02-35B3-45F3-DBC651FC43FB}" name="Senatore, Joan (EHS)" initials="SJ" userId="S::joan.senatore@mass.gov::f38ad6c4-13b9-4452-b988-b92be898a657" providerId="AD"/>
  <p188:author id="{BE7FD2EF-60FB-7322-AA77-693323DE0F31}" name="Nee, Stacey (EHS)" initials="NS" userId="S::stacey.nee2@mass.gov::c8adefe2-0027-4a20-9eda-b40d8315a13b" providerId="AD"/>
  <p188:author id="{4C9F68FF-4A4C-610C-6490-EFFE6B66DEFC}" name="Kanneganti, Deepti (EHS)" initials="DK" userId="S::Deepti.Kanneganti2@mass.gov::803f41d7-457c-4d3e-93d9-9601d772a13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088FF"/>
    <a:srgbClr val="CCFFCC"/>
    <a:srgbClr val="083669"/>
    <a:srgbClr val="67AAF3"/>
    <a:srgbClr val="000000"/>
    <a:srgbClr val="C7E0FB"/>
    <a:srgbClr val="388557"/>
    <a:srgbClr val="14558F"/>
    <a:srgbClr val="006600"/>
    <a:srgbClr val="DDFF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Sheet1!$C$26</c:f>
              <c:strCache>
                <c:ptCount val="1"/>
                <c:pt idx="0">
                  <c:v>% of Impacted Members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Sheet1!$B$27:$B$41</c:f>
              <c:strCache>
                <c:ptCount val="15"/>
                <c:pt idx="0">
                  <c:v>Dukes</c:v>
                </c:pt>
                <c:pt idx="1">
                  <c:v>Nantucket</c:v>
                </c:pt>
                <c:pt idx="2">
                  <c:v>Franklin</c:v>
                </c:pt>
                <c:pt idx="3">
                  <c:v>Out-of-State</c:v>
                </c:pt>
                <c:pt idx="4">
                  <c:v>Berkshire</c:v>
                </c:pt>
                <c:pt idx="5">
                  <c:v>Hampshire</c:v>
                </c:pt>
                <c:pt idx="6">
                  <c:v>Barnstable</c:v>
                </c:pt>
                <c:pt idx="7">
                  <c:v>Plymouth</c:v>
                </c:pt>
                <c:pt idx="8">
                  <c:v>Norfolk</c:v>
                </c:pt>
                <c:pt idx="9">
                  <c:v>Bristol</c:v>
                </c:pt>
                <c:pt idx="10">
                  <c:v>Hampden</c:v>
                </c:pt>
                <c:pt idx="11">
                  <c:v>Essex</c:v>
                </c:pt>
                <c:pt idx="12">
                  <c:v>Worcester</c:v>
                </c:pt>
                <c:pt idx="13">
                  <c:v>Suffolk</c:v>
                </c:pt>
                <c:pt idx="14">
                  <c:v>Middlesex</c:v>
                </c:pt>
              </c:strCache>
            </c:strRef>
          </c:cat>
          <c:val>
            <c:numRef>
              <c:f>Sheet1!$C$27:$C$41</c:f>
              <c:numCache>
                <c:formatCode>0%</c:formatCode>
                <c:ptCount val="15"/>
                <c:pt idx="0">
                  <c:v>0</c:v>
                </c:pt>
                <c:pt idx="1">
                  <c:v>0</c:v>
                </c:pt>
                <c:pt idx="2">
                  <c:v>0.01</c:v>
                </c:pt>
                <c:pt idx="3">
                  <c:v>0.01</c:v>
                </c:pt>
                <c:pt idx="4">
                  <c:v>0.02</c:v>
                </c:pt>
                <c:pt idx="5">
                  <c:v>0.02</c:v>
                </c:pt>
                <c:pt idx="6">
                  <c:v>0.03</c:v>
                </c:pt>
                <c:pt idx="7">
                  <c:v>7.0000000000000007E-2</c:v>
                </c:pt>
                <c:pt idx="8">
                  <c:v>0.08</c:v>
                </c:pt>
                <c:pt idx="9">
                  <c:v>0.09</c:v>
                </c:pt>
                <c:pt idx="10">
                  <c:v>0.09</c:v>
                </c:pt>
                <c:pt idx="11">
                  <c:v>0.12</c:v>
                </c:pt>
                <c:pt idx="12">
                  <c:v>0.12</c:v>
                </c:pt>
                <c:pt idx="13">
                  <c:v>0.15</c:v>
                </c:pt>
                <c:pt idx="14">
                  <c:v>0.17</c:v>
                </c:pt>
              </c:numCache>
            </c:numRef>
          </c:val>
          <c:extLst>
            <c:ext xmlns:c16="http://schemas.microsoft.com/office/drawing/2014/chart" uri="{C3380CC4-5D6E-409C-BE32-E72D297353CC}">
              <c16:uniqueId val="{00000000-40BC-4FE1-ABB5-406024DA6356}"/>
            </c:ext>
          </c:extLst>
        </c:ser>
        <c:dLbls>
          <c:showLegendKey val="0"/>
          <c:showVal val="0"/>
          <c:showCatName val="0"/>
          <c:showSerName val="0"/>
          <c:showPercent val="0"/>
          <c:showBubbleSize val="0"/>
        </c:dLbls>
        <c:gapWidth val="65"/>
        <c:axId val="1103228255"/>
        <c:axId val="1103228735"/>
      </c:barChart>
      <c:catAx>
        <c:axId val="110322825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1103228735"/>
        <c:crosses val="autoZero"/>
        <c:auto val="1"/>
        <c:lblAlgn val="ctr"/>
        <c:lblOffset val="100"/>
        <c:noMultiLvlLbl val="0"/>
      </c:catAx>
      <c:valAx>
        <c:axId val="1103228735"/>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1103228255"/>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E76C56-6CC2-4316-BB3A-64661192C5C7}" type="doc">
      <dgm:prSet loTypeId="urn:microsoft.com/office/officeart/2005/8/layout/chevron1" loCatId="process" qsTypeId="urn:microsoft.com/office/officeart/2005/8/quickstyle/simple1#1" qsCatId="simple" csTypeId="urn:microsoft.com/office/officeart/2005/8/colors/accent1_2#1" csCatId="accent1" phldr="1"/>
      <dgm:spPr/>
      <dgm:t>
        <a:bodyPr/>
        <a:lstStyle/>
        <a:p>
          <a:endParaRPr lang="en-US"/>
        </a:p>
      </dgm:t>
    </dgm:pt>
    <dgm:pt modelId="{0ADF812F-164D-44B9-A3E0-B1CA73E4A021}">
      <dgm:prSet phldrT="[Text]" phldr="0" custT="1"/>
      <dgm:spPr>
        <a:solidFill>
          <a:schemeClr val="accent1">
            <a:lumMod val="25000"/>
          </a:schemeClr>
        </a:solidFill>
      </dgm:spPr>
      <dgm:t>
        <a:bodyPr/>
        <a:lstStyle/>
        <a:p>
          <a:r>
            <a:rPr lang="en-US" sz="2000" b="1">
              <a:latin typeface="Arial" panose="020B0604020202020204" pitchFamily="34" charset="0"/>
              <a:cs typeface="Arial" panose="020B0604020202020204" pitchFamily="34" charset="0"/>
            </a:rPr>
            <a:t>Jan </a:t>
          </a:r>
        </a:p>
      </dgm:t>
    </dgm:pt>
    <dgm:pt modelId="{19275A25-B7C1-41AA-9D9F-D1ED82FC1222}" type="parTrans" cxnId="{CFC3CD4D-E204-47F8-AAB7-3C3C5D1DE7EE}">
      <dgm:prSet/>
      <dgm:spPr/>
      <dgm:t>
        <a:bodyPr/>
        <a:lstStyle/>
        <a:p>
          <a:endParaRPr lang="en-US" sz="1600" b="1">
            <a:latin typeface="Arial" panose="020B0604020202020204" pitchFamily="34" charset="0"/>
            <a:cs typeface="Arial" panose="020B0604020202020204" pitchFamily="34" charset="0"/>
          </a:endParaRPr>
        </a:p>
      </dgm:t>
    </dgm:pt>
    <dgm:pt modelId="{CAE98FA1-BF16-4F75-A8CA-361787582BA4}" type="sibTrans" cxnId="{CFC3CD4D-E204-47F8-AAB7-3C3C5D1DE7EE}">
      <dgm:prSet/>
      <dgm:spPr/>
      <dgm:t>
        <a:bodyPr/>
        <a:lstStyle/>
        <a:p>
          <a:endParaRPr lang="en-US" sz="1600" b="1">
            <a:latin typeface="Arial" panose="020B0604020202020204" pitchFamily="34" charset="0"/>
            <a:cs typeface="Arial" panose="020B0604020202020204" pitchFamily="34" charset="0"/>
          </a:endParaRPr>
        </a:p>
      </dgm:t>
    </dgm:pt>
    <dgm:pt modelId="{4732804E-1A34-4403-B81C-36872A2424C2}">
      <dgm:prSet phldrT="[Text]" phldr="0" custT="1"/>
      <dgm:spPr>
        <a:solidFill>
          <a:schemeClr val="accent1">
            <a:lumMod val="25000"/>
          </a:schemeClr>
        </a:solidFill>
      </dgm:spPr>
      <dgm:t>
        <a:bodyPr/>
        <a:lstStyle/>
        <a:p>
          <a:r>
            <a:rPr lang="en-US" sz="2000" b="1">
              <a:latin typeface="Arial" panose="020B0604020202020204" pitchFamily="34" charset="0"/>
              <a:cs typeface="Arial" panose="020B0604020202020204" pitchFamily="34" charset="0"/>
            </a:rPr>
            <a:t>Feb</a:t>
          </a:r>
        </a:p>
      </dgm:t>
    </dgm:pt>
    <dgm:pt modelId="{A0CEB3AF-357B-4506-A8FC-0BAD0B09C999}" type="parTrans" cxnId="{804AA3B8-1098-42DE-BAC9-D86B526BE7C3}">
      <dgm:prSet/>
      <dgm:spPr/>
      <dgm:t>
        <a:bodyPr/>
        <a:lstStyle/>
        <a:p>
          <a:endParaRPr lang="en-US" sz="1600" b="1">
            <a:latin typeface="Arial" panose="020B0604020202020204" pitchFamily="34" charset="0"/>
            <a:cs typeface="Arial" panose="020B0604020202020204" pitchFamily="34" charset="0"/>
          </a:endParaRPr>
        </a:p>
      </dgm:t>
    </dgm:pt>
    <dgm:pt modelId="{A0E3DBC2-B1B1-4456-B656-7AE0E6775EA5}" type="sibTrans" cxnId="{804AA3B8-1098-42DE-BAC9-D86B526BE7C3}">
      <dgm:prSet/>
      <dgm:spPr/>
      <dgm:t>
        <a:bodyPr/>
        <a:lstStyle/>
        <a:p>
          <a:endParaRPr lang="en-US" sz="1600" b="1">
            <a:latin typeface="Arial" panose="020B0604020202020204" pitchFamily="34" charset="0"/>
            <a:cs typeface="Arial" panose="020B0604020202020204" pitchFamily="34" charset="0"/>
          </a:endParaRPr>
        </a:p>
      </dgm:t>
    </dgm:pt>
    <dgm:pt modelId="{69BBF9F4-E06A-45D0-94FE-7770AA9DB5DA}">
      <dgm:prSet phldrT="[Text]" phldr="0" custT="1"/>
      <dgm:spPr>
        <a:solidFill>
          <a:schemeClr val="accent1">
            <a:lumMod val="25000"/>
          </a:schemeClr>
        </a:solidFill>
      </dgm:spPr>
      <dgm:t>
        <a:bodyPr/>
        <a:lstStyle/>
        <a:p>
          <a:r>
            <a:rPr lang="en-US" sz="2000" b="1">
              <a:latin typeface="Arial" panose="020B0604020202020204" pitchFamily="34" charset="0"/>
              <a:cs typeface="Arial" panose="020B0604020202020204" pitchFamily="34" charset="0"/>
            </a:rPr>
            <a:t>Mar</a:t>
          </a:r>
        </a:p>
      </dgm:t>
    </dgm:pt>
    <dgm:pt modelId="{DE55692F-E085-49D2-8161-5CD8E11AD2D5}" type="parTrans" cxnId="{83D603B5-7514-477E-BB07-86C1F125205E}">
      <dgm:prSet/>
      <dgm:spPr/>
      <dgm:t>
        <a:bodyPr/>
        <a:lstStyle/>
        <a:p>
          <a:endParaRPr lang="en-US" sz="1600" b="1">
            <a:latin typeface="Arial" panose="020B0604020202020204" pitchFamily="34" charset="0"/>
            <a:cs typeface="Arial" panose="020B0604020202020204" pitchFamily="34" charset="0"/>
          </a:endParaRPr>
        </a:p>
      </dgm:t>
    </dgm:pt>
    <dgm:pt modelId="{088807ED-D797-4A4D-9F8E-5F2EB8D56F15}" type="sibTrans" cxnId="{83D603B5-7514-477E-BB07-86C1F125205E}">
      <dgm:prSet/>
      <dgm:spPr/>
      <dgm:t>
        <a:bodyPr/>
        <a:lstStyle/>
        <a:p>
          <a:endParaRPr lang="en-US" sz="1600" b="1">
            <a:latin typeface="Arial" panose="020B0604020202020204" pitchFamily="34" charset="0"/>
            <a:cs typeface="Arial" panose="020B0604020202020204" pitchFamily="34" charset="0"/>
          </a:endParaRPr>
        </a:p>
      </dgm:t>
    </dgm:pt>
    <dgm:pt modelId="{CA3BD67B-1916-4889-9050-B123F188FF9D}">
      <dgm:prSet phldrT="[Text]" phldr="0" custT="1"/>
      <dgm:spPr>
        <a:solidFill>
          <a:schemeClr val="accent1">
            <a:lumMod val="25000"/>
          </a:schemeClr>
        </a:solidFill>
      </dgm:spPr>
      <dgm:t>
        <a:bodyPr/>
        <a:lstStyle/>
        <a:p>
          <a:r>
            <a:rPr lang="en-US" sz="2000" b="1">
              <a:latin typeface="Arial" panose="020B0604020202020204" pitchFamily="34" charset="0"/>
              <a:cs typeface="Arial" panose="020B0604020202020204" pitchFamily="34" charset="0"/>
            </a:rPr>
            <a:t>Apr</a:t>
          </a:r>
        </a:p>
      </dgm:t>
    </dgm:pt>
    <dgm:pt modelId="{D5B815B1-7D1A-449A-915D-7339D0A9F4CA}" type="parTrans" cxnId="{675E37AB-06F2-4A2D-9BB1-B02DFF18367A}">
      <dgm:prSet/>
      <dgm:spPr/>
      <dgm:t>
        <a:bodyPr/>
        <a:lstStyle/>
        <a:p>
          <a:endParaRPr lang="en-US" sz="1600" b="1">
            <a:latin typeface="Arial" panose="020B0604020202020204" pitchFamily="34" charset="0"/>
            <a:cs typeface="Arial" panose="020B0604020202020204" pitchFamily="34" charset="0"/>
          </a:endParaRPr>
        </a:p>
      </dgm:t>
    </dgm:pt>
    <dgm:pt modelId="{06C107CF-336B-472C-AC11-E097ABF0DD9A}" type="sibTrans" cxnId="{675E37AB-06F2-4A2D-9BB1-B02DFF18367A}">
      <dgm:prSet/>
      <dgm:spPr/>
      <dgm:t>
        <a:bodyPr/>
        <a:lstStyle/>
        <a:p>
          <a:endParaRPr lang="en-US" sz="1600" b="1">
            <a:latin typeface="Arial" panose="020B0604020202020204" pitchFamily="34" charset="0"/>
            <a:cs typeface="Arial" panose="020B0604020202020204" pitchFamily="34" charset="0"/>
          </a:endParaRPr>
        </a:p>
      </dgm:t>
    </dgm:pt>
    <dgm:pt modelId="{A0BBFE2A-C08B-401D-95F0-BE3BC4FF005F}">
      <dgm:prSet phldrT="[Text]" phldr="0" custT="1"/>
      <dgm:spPr>
        <a:solidFill>
          <a:schemeClr val="accent1">
            <a:lumMod val="25000"/>
          </a:schemeClr>
        </a:solidFill>
      </dgm:spPr>
      <dgm:t>
        <a:bodyPr/>
        <a:lstStyle/>
        <a:p>
          <a:r>
            <a:rPr lang="en-US" sz="2000" b="1">
              <a:latin typeface="Arial" panose="020B0604020202020204" pitchFamily="34" charset="0"/>
              <a:cs typeface="Arial" panose="020B0604020202020204" pitchFamily="34" charset="0"/>
            </a:rPr>
            <a:t>May </a:t>
          </a:r>
        </a:p>
      </dgm:t>
    </dgm:pt>
    <dgm:pt modelId="{35767262-30B4-4C4F-AF11-DC01E83441C8}" type="parTrans" cxnId="{103C1FEA-9EBE-4792-9F4F-EF3593F0D5BD}">
      <dgm:prSet/>
      <dgm:spPr/>
      <dgm:t>
        <a:bodyPr/>
        <a:lstStyle/>
        <a:p>
          <a:endParaRPr lang="en-US" sz="1600" b="1">
            <a:latin typeface="Arial" panose="020B0604020202020204" pitchFamily="34" charset="0"/>
            <a:cs typeface="Arial" panose="020B0604020202020204" pitchFamily="34" charset="0"/>
          </a:endParaRPr>
        </a:p>
      </dgm:t>
    </dgm:pt>
    <dgm:pt modelId="{8EB69B31-4C44-4582-815D-A1FEEFA0478B}" type="sibTrans" cxnId="{103C1FEA-9EBE-4792-9F4F-EF3593F0D5BD}">
      <dgm:prSet/>
      <dgm:spPr/>
      <dgm:t>
        <a:bodyPr/>
        <a:lstStyle/>
        <a:p>
          <a:endParaRPr lang="en-US" sz="1600" b="1">
            <a:latin typeface="Arial" panose="020B0604020202020204" pitchFamily="34" charset="0"/>
            <a:cs typeface="Arial" panose="020B0604020202020204" pitchFamily="34" charset="0"/>
          </a:endParaRPr>
        </a:p>
      </dgm:t>
    </dgm:pt>
    <dgm:pt modelId="{949F2436-4D34-424D-85FC-352C19B999B7}" type="pres">
      <dgm:prSet presAssocID="{98E76C56-6CC2-4316-BB3A-64661192C5C7}" presName="Name0" presStyleCnt="0">
        <dgm:presLayoutVars>
          <dgm:dir/>
          <dgm:animLvl val="lvl"/>
          <dgm:resizeHandles val="exact"/>
        </dgm:presLayoutVars>
      </dgm:prSet>
      <dgm:spPr/>
    </dgm:pt>
    <dgm:pt modelId="{5F0AD700-3D5A-4231-B2D8-81D8BA042697}" type="pres">
      <dgm:prSet presAssocID="{0ADF812F-164D-44B9-A3E0-B1CA73E4A021}" presName="parTxOnly" presStyleLbl="node1" presStyleIdx="0" presStyleCnt="5">
        <dgm:presLayoutVars>
          <dgm:chMax val="0"/>
          <dgm:chPref val="0"/>
          <dgm:bulletEnabled val="1"/>
        </dgm:presLayoutVars>
      </dgm:prSet>
      <dgm:spPr/>
    </dgm:pt>
    <dgm:pt modelId="{21A8062C-E51B-448F-9646-CFDAA261194A}" type="pres">
      <dgm:prSet presAssocID="{CAE98FA1-BF16-4F75-A8CA-361787582BA4}" presName="parTxOnlySpace" presStyleCnt="0"/>
      <dgm:spPr/>
    </dgm:pt>
    <dgm:pt modelId="{74867B20-1DF6-4F15-B957-9236723BCC83}" type="pres">
      <dgm:prSet presAssocID="{4732804E-1A34-4403-B81C-36872A2424C2}" presName="parTxOnly" presStyleLbl="node1" presStyleIdx="1" presStyleCnt="5">
        <dgm:presLayoutVars>
          <dgm:chMax val="0"/>
          <dgm:chPref val="0"/>
          <dgm:bulletEnabled val="1"/>
        </dgm:presLayoutVars>
      </dgm:prSet>
      <dgm:spPr/>
    </dgm:pt>
    <dgm:pt modelId="{FDDCDBAE-82F5-48B9-8C4B-EE8CDDE33792}" type="pres">
      <dgm:prSet presAssocID="{A0E3DBC2-B1B1-4456-B656-7AE0E6775EA5}" presName="parTxOnlySpace" presStyleCnt="0"/>
      <dgm:spPr/>
    </dgm:pt>
    <dgm:pt modelId="{0B403362-DED2-43F7-A507-65D9A9A1D11B}" type="pres">
      <dgm:prSet presAssocID="{69BBF9F4-E06A-45D0-94FE-7770AA9DB5DA}" presName="parTxOnly" presStyleLbl="node1" presStyleIdx="2" presStyleCnt="5">
        <dgm:presLayoutVars>
          <dgm:chMax val="0"/>
          <dgm:chPref val="0"/>
          <dgm:bulletEnabled val="1"/>
        </dgm:presLayoutVars>
      </dgm:prSet>
      <dgm:spPr/>
    </dgm:pt>
    <dgm:pt modelId="{B3C9A391-D62E-40AF-8C6D-8D910B4E2DE2}" type="pres">
      <dgm:prSet presAssocID="{088807ED-D797-4A4D-9F8E-5F2EB8D56F15}" presName="parTxOnlySpace" presStyleCnt="0"/>
      <dgm:spPr/>
    </dgm:pt>
    <dgm:pt modelId="{23C75590-F22F-493F-94B4-E253A8BCBDB3}" type="pres">
      <dgm:prSet presAssocID="{CA3BD67B-1916-4889-9050-B123F188FF9D}" presName="parTxOnly" presStyleLbl="node1" presStyleIdx="3" presStyleCnt="5">
        <dgm:presLayoutVars>
          <dgm:chMax val="0"/>
          <dgm:chPref val="0"/>
          <dgm:bulletEnabled val="1"/>
        </dgm:presLayoutVars>
      </dgm:prSet>
      <dgm:spPr/>
    </dgm:pt>
    <dgm:pt modelId="{6D73EBA4-1321-4023-A32F-DBA621A03523}" type="pres">
      <dgm:prSet presAssocID="{06C107CF-336B-472C-AC11-E097ABF0DD9A}" presName="parTxOnlySpace" presStyleCnt="0"/>
      <dgm:spPr/>
    </dgm:pt>
    <dgm:pt modelId="{3DBD7F87-FA8A-4C34-A879-E3008D3E921D}" type="pres">
      <dgm:prSet presAssocID="{A0BBFE2A-C08B-401D-95F0-BE3BC4FF005F}" presName="parTxOnly" presStyleLbl="node1" presStyleIdx="4" presStyleCnt="5">
        <dgm:presLayoutVars>
          <dgm:chMax val="0"/>
          <dgm:chPref val="0"/>
          <dgm:bulletEnabled val="1"/>
        </dgm:presLayoutVars>
      </dgm:prSet>
      <dgm:spPr/>
    </dgm:pt>
  </dgm:ptLst>
  <dgm:cxnLst>
    <dgm:cxn modelId="{CB1FE012-1784-4D8F-A3C0-68E75B511F49}" type="presOf" srcId="{69BBF9F4-E06A-45D0-94FE-7770AA9DB5DA}" destId="{0B403362-DED2-43F7-A507-65D9A9A1D11B}" srcOrd="0" destOrd="0" presId="urn:microsoft.com/office/officeart/2005/8/layout/chevron1"/>
    <dgm:cxn modelId="{BE222421-706E-4026-B0E3-7C2F31E57A42}" type="presOf" srcId="{0ADF812F-164D-44B9-A3E0-B1CA73E4A021}" destId="{5F0AD700-3D5A-4231-B2D8-81D8BA042697}" srcOrd="0" destOrd="0" presId="urn:microsoft.com/office/officeart/2005/8/layout/chevron1"/>
    <dgm:cxn modelId="{D3474D3B-E90A-45DE-9819-9088849B5700}" type="presOf" srcId="{CA3BD67B-1916-4889-9050-B123F188FF9D}" destId="{23C75590-F22F-493F-94B4-E253A8BCBDB3}" srcOrd="0" destOrd="0" presId="urn:microsoft.com/office/officeart/2005/8/layout/chevron1"/>
    <dgm:cxn modelId="{CFC3CD4D-E204-47F8-AAB7-3C3C5D1DE7EE}" srcId="{98E76C56-6CC2-4316-BB3A-64661192C5C7}" destId="{0ADF812F-164D-44B9-A3E0-B1CA73E4A021}" srcOrd="0" destOrd="0" parTransId="{19275A25-B7C1-41AA-9D9F-D1ED82FC1222}" sibTransId="{CAE98FA1-BF16-4F75-A8CA-361787582BA4}"/>
    <dgm:cxn modelId="{54755956-E972-402F-BACF-7B35568D0869}" type="presOf" srcId="{98E76C56-6CC2-4316-BB3A-64661192C5C7}" destId="{949F2436-4D34-424D-85FC-352C19B999B7}" srcOrd="0" destOrd="0" presId="urn:microsoft.com/office/officeart/2005/8/layout/chevron1"/>
    <dgm:cxn modelId="{1BDD409A-13DF-48E6-97B7-3B2B780E8C69}" type="presOf" srcId="{A0BBFE2A-C08B-401D-95F0-BE3BC4FF005F}" destId="{3DBD7F87-FA8A-4C34-A879-E3008D3E921D}" srcOrd="0" destOrd="0" presId="urn:microsoft.com/office/officeart/2005/8/layout/chevron1"/>
    <dgm:cxn modelId="{675E37AB-06F2-4A2D-9BB1-B02DFF18367A}" srcId="{98E76C56-6CC2-4316-BB3A-64661192C5C7}" destId="{CA3BD67B-1916-4889-9050-B123F188FF9D}" srcOrd="3" destOrd="0" parTransId="{D5B815B1-7D1A-449A-915D-7339D0A9F4CA}" sibTransId="{06C107CF-336B-472C-AC11-E097ABF0DD9A}"/>
    <dgm:cxn modelId="{83D603B5-7514-477E-BB07-86C1F125205E}" srcId="{98E76C56-6CC2-4316-BB3A-64661192C5C7}" destId="{69BBF9F4-E06A-45D0-94FE-7770AA9DB5DA}" srcOrd="2" destOrd="0" parTransId="{DE55692F-E085-49D2-8161-5CD8E11AD2D5}" sibTransId="{088807ED-D797-4A4D-9F8E-5F2EB8D56F15}"/>
    <dgm:cxn modelId="{804AA3B8-1098-42DE-BAC9-D86B526BE7C3}" srcId="{98E76C56-6CC2-4316-BB3A-64661192C5C7}" destId="{4732804E-1A34-4403-B81C-36872A2424C2}" srcOrd="1" destOrd="0" parTransId="{A0CEB3AF-357B-4506-A8FC-0BAD0B09C999}" sibTransId="{A0E3DBC2-B1B1-4456-B656-7AE0E6775EA5}"/>
    <dgm:cxn modelId="{D08E61CD-6B43-4D6E-A9E4-27EAE2201836}" type="presOf" srcId="{4732804E-1A34-4403-B81C-36872A2424C2}" destId="{74867B20-1DF6-4F15-B957-9236723BCC83}" srcOrd="0" destOrd="0" presId="urn:microsoft.com/office/officeart/2005/8/layout/chevron1"/>
    <dgm:cxn modelId="{103C1FEA-9EBE-4792-9F4F-EF3593F0D5BD}" srcId="{98E76C56-6CC2-4316-BB3A-64661192C5C7}" destId="{A0BBFE2A-C08B-401D-95F0-BE3BC4FF005F}" srcOrd="4" destOrd="0" parTransId="{35767262-30B4-4C4F-AF11-DC01E83441C8}" sibTransId="{8EB69B31-4C44-4582-815D-A1FEEFA0478B}"/>
    <dgm:cxn modelId="{9280AF51-24C6-4E8B-A121-4BD436DFBE4B}" type="presParOf" srcId="{949F2436-4D34-424D-85FC-352C19B999B7}" destId="{5F0AD700-3D5A-4231-B2D8-81D8BA042697}" srcOrd="0" destOrd="0" presId="urn:microsoft.com/office/officeart/2005/8/layout/chevron1"/>
    <dgm:cxn modelId="{F3B0F2FF-23AA-421C-AD91-FD11D082B40A}" type="presParOf" srcId="{949F2436-4D34-424D-85FC-352C19B999B7}" destId="{21A8062C-E51B-448F-9646-CFDAA261194A}" srcOrd="1" destOrd="0" presId="urn:microsoft.com/office/officeart/2005/8/layout/chevron1"/>
    <dgm:cxn modelId="{9EC7C27F-11D5-4C84-8008-D79F4D2ABFD7}" type="presParOf" srcId="{949F2436-4D34-424D-85FC-352C19B999B7}" destId="{74867B20-1DF6-4F15-B957-9236723BCC83}" srcOrd="2" destOrd="0" presId="urn:microsoft.com/office/officeart/2005/8/layout/chevron1"/>
    <dgm:cxn modelId="{B2F8863E-2A6D-4A4E-9BA9-E420B30FE29C}" type="presParOf" srcId="{949F2436-4D34-424D-85FC-352C19B999B7}" destId="{FDDCDBAE-82F5-48B9-8C4B-EE8CDDE33792}" srcOrd="3" destOrd="0" presId="urn:microsoft.com/office/officeart/2005/8/layout/chevron1"/>
    <dgm:cxn modelId="{26345F7C-57CB-4F8D-8F9C-EA4480755EAE}" type="presParOf" srcId="{949F2436-4D34-424D-85FC-352C19B999B7}" destId="{0B403362-DED2-43F7-A507-65D9A9A1D11B}" srcOrd="4" destOrd="0" presId="urn:microsoft.com/office/officeart/2005/8/layout/chevron1"/>
    <dgm:cxn modelId="{015F2D27-FEBA-4455-81C0-86268BD82301}" type="presParOf" srcId="{949F2436-4D34-424D-85FC-352C19B999B7}" destId="{B3C9A391-D62E-40AF-8C6D-8D910B4E2DE2}" srcOrd="5" destOrd="0" presId="urn:microsoft.com/office/officeart/2005/8/layout/chevron1"/>
    <dgm:cxn modelId="{338064EF-3030-4B7A-B117-4AD26646C237}" type="presParOf" srcId="{949F2436-4D34-424D-85FC-352C19B999B7}" destId="{23C75590-F22F-493F-94B4-E253A8BCBDB3}" srcOrd="6" destOrd="0" presId="urn:microsoft.com/office/officeart/2005/8/layout/chevron1"/>
    <dgm:cxn modelId="{9C5B1BFF-EE96-4B6A-B949-7C5ADEB6DD53}" type="presParOf" srcId="{949F2436-4D34-424D-85FC-352C19B999B7}" destId="{6D73EBA4-1321-4023-A32F-DBA621A03523}" srcOrd="7" destOrd="0" presId="urn:microsoft.com/office/officeart/2005/8/layout/chevron1"/>
    <dgm:cxn modelId="{55882DDE-3CCF-4A8C-AF6A-6E0AEC7F7EF4}" type="presParOf" srcId="{949F2436-4D34-424D-85FC-352C19B999B7}" destId="{3DBD7F87-FA8A-4C34-A879-E3008D3E921D}" srcOrd="8"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8E76C56-6CC2-4316-BB3A-64661192C5C7}" type="doc">
      <dgm:prSet loTypeId="urn:microsoft.com/office/officeart/2005/8/layout/chevron1" loCatId="process" qsTypeId="urn:microsoft.com/office/officeart/2005/8/quickstyle/simple1#1" qsCatId="simple" csTypeId="urn:microsoft.com/office/officeart/2005/8/colors/accent1_2#1" csCatId="accent1" phldr="1"/>
      <dgm:spPr/>
      <dgm:t>
        <a:bodyPr/>
        <a:lstStyle/>
        <a:p>
          <a:endParaRPr lang="en-US"/>
        </a:p>
      </dgm:t>
    </dgm:pt>
    <dgm:pt modelId="{CA3BD67B-1916-4889-9050-B123F188FF9D}">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Apr</a:t>
          </a:r>
        </a:p>
      </dgm:t>
    </dgm:pt>
    <dgm:pt modelId="{D5B815B1-7D1A-449A-915D-7339D0A9F4CA}" type="parTrans" cxnId="{675E37AB-06F2-4A2D-9BB1-B02DFF18367A}">
      <dgm:prSet/>
      <dgm:spPr/>
      <dgm:t>
        <a:bodyPr/>
        <a:lstStyle/>
        <a:p>
          <a:endParaRPr lang="en-US" sz="1600" b="1">
            <a:latin typeface="Arial" panose="020B0604020202020204" pitchFamily="34" charset="0"/>
            <a:cs typeface="Arial" panose="020B0604020202020204" pitchFamily="34" charset="0"/>
          </a:endParaRPr>
        </a:p>
      </dgm:t>
    </dgm:pt>
    <dgm:pt modelId="{06C107CF-336B-472C-AC11-E097ABF0DD9A}" type="sibTrans" cxnId="{675E37AB-06F2-4A2D-9BB1-B02DFF18367A}">
      <dgm:prSet/>
      <dgm:spPr/>
      <dgm:t>
        <a:bodyPr/>
        <a:lstStyle/>
        <a:p>
          <a:endParaRPr lang="en-US" sz="1600" b="1">
            <a:latin typeface="Arial" panose="020B0604020202020204" pitchFamily="34" charset="0"/>
            <a:cs typeface="Arial" panose="020B0604020202020204" pitchFamily="34" charset="0"/>
          </a:endParaRPr>
        </a:p>
      </dgm:t>
    </dgm:pt>
    <dgm:pt modelId="{A0BBFE2A-C08B-401D-95F0-BE3BC4FF005F}">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May </a:t>
          </a:r>
        </a:p>
      </dgm:t>
    </dgm:pt>
    <dgm:pt modelId="{35767262-30B4-4C4F-AF11-DC01E83441C8}" type="parTrans" cxnId="{103C1FEA-9EBE-4792-9F4F-EF3593F0D5BD}">
      <dgm:prSet/>
      <dgm:spPr/>
      <dgm:t>
        <a:bodyPr/>
        <a:lstStyle/>
        <a:p>
          <a:endParaRPr lang="en-US" sz="1600" b="1">
            <a:latin typeface="Arial" panose="020B0604020202020204" pitchFamily="34" charset="0"/>
            <a:cs typeface="Arial" panose="020B0604020202020204" pitchFamily="34" charset="0"/>
          </a:endParaRPr>
        </a:p>
      </dgm:t>
    </dgm:pt>
    <dgm:pt modelId="{8EB69B31-4C44-4582-815D-A1FEEFA0478B}" type="sibTrans" cxnId="{103C1FEA-9EBE-4792-9F4F-EF3593F0D5BD}">
      <dgm:prSet/>
      <dgm:spPr/>
      <dgm:t>
        <a:bodyPr/>
        <a:lstStyle/>
        <a:p>
          <a:endParaRPr lang="en-US" sz="1600" b="1">
            <a:latin typeface="Arial" panose="020B0604020202020204" pitchFamily="34" charset="0"/>
            <a:cs typeface="Arial" panose="020B0604020202020204" pitchFamily="34" charset="0"/>
          </a:endParaRPr>
        </a:p>
      </dgm:t>
    </dgm:pt>
    <dgm:pt modelId="{2D953B9E-30B8-4F5F-A55D-3494DB896BAE}">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Jun</a:t>
          </a:r>
        </a:p>
      </dgm:t>
    </dgm:pt>
    <dgm:pt modelId="{A94D2D9F-9959-41F5-A485-BF1F211FA6F8}" type="parTrans" cxnId="{272050D6-21EA-4AF0-A939-E33A21216F81}">
      <dgm:prSet/>
      <dgm:spPr/>
      <dgm:t>
        <a:bodyPr/>
        <a:lstStyle/>
        <a:p>
          <a:endParaRPr lang="en-US" sz="1600" b="1">
            <a:latin typeface="Arial" panose="020B0604020202020204" pitchFamily="34" charset="0"/>
            <a:cs typeface="Arial" panose="020B0604020202020204" pitchFamily="34" charset="0"/>
          </a:endParaRPr>
        </a:p>
      </dgm:t>
    </dgm:pt>
    <dgm:pt modelId="{75FECADF-B03E-4D34-8F25-02A74EA4EE8A}" type="sibTrans" cxnId="{272050D6-21EA-4AF0-A939-E33A21216F81}">
      <dgm:prSet/>
      <dgm:spPr/>
      <dgm:t>
        <a:bodyPr/>
        <a:lstStyle/>
        <a:p>
          <a:endParaRPr lang="en-US" sz="1600" b="1">
            <a:latin typeface="Arial" panose="020B0604020202020204" pitchFamily="34" charset="0"/>
            <a:cs typeface="Arial" panose="020B0604020202020204" pitchFamily="34" charset="0"/>
          </a:endParaRPr>
        </a:p>
      </dgm:t>
    </dgm:pt>
    <dgm:pt modelId="{F5D9A3DC-0739-44FB-9FFC-3369A738D4F0}">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July </a:t>
          </a:r>
        </a:p>
      </dgm:t>
    </dgm:pt>
    <dgm:pt modelId="{DF8C7827-09D4-4B54-B65D-378231C7116F}" type="parTrans" cxnId="{A5DADF90-D112-4A31-B59B-A3740DF72B42}">
      <dgm:prSet/>
      <dgm:spPr/>
      <dgm:t>
        <a:bodyPr/>
        <a:lstStyle/>
        <a:p>
          <a:endParaRPr lang="en-US" sz="1600" b="1">
            <a:latin typeface="Arial" panose="020B0604020202020204" pitchFamily="34" charset="0"/>
            <a:cs typeface="Arial" panose="020B0604020202020204" pitchFamily="34" charset="0"/>
          </a:endParaRPr>
        </a:p>
      </dgm:t>
    </dgm:pt>
    <dgm:pt modelId="{F1BC95F0-CD46-4A51-AF16-183F14669DEE}" type="sibTrans" cxnId="{A5DADF90-D112-4A31-B59B-A3740DF72B42}">
      <dgm:prSet/>
      <dgm:spPr/>
      <dgm:t>
        <a:bodyPr/>
        <a:lstStyle/>
        <a:p>
          <a:endParaRPr lang="en-US" sz="1600" b="1">
            <a:latin typeface="Arial" panose="020B0604020202020204" pitchFamily="34" charset="0"/>
            <a:cs typeface="Arial" panose="020B0604020202020204" pitchFamily="34" charset="0"/>
          </a:endParaRPr>
        </a:p>
      </dgm:t>
    </dgm:pt>
    <dgm:pt modelId="{251A4CE1-FB61-440A-ADF5-D5DB27544F3E}">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Aug</a:t>
          </a:r>
        </a:p>
      </dgm:t>
    </dgm:pt>
    <dgm:pt modelId="{6C0B00C4-0FB2-45C0-AF08-2B12A8DB1D53}" type="parTrans" cxnId="{1BF1FC7A-70D6-430C-A008-71811831DE44}">
      <dgm:prSet/>
      <dgm:spPr/>
      <dgm:t>
        <a:bodyPr/>
        <a:lstStyle/>
        <a:p>
          <a:endParaRPr lang="en-US" sz="1600" b="1">
            <a:latin typeface="Arial" panose="020B0604020202020204" pitchFamily="34" charset="0"/>
            <a:cs typeface="Arial" panose="020B0604020202020204" pitchFamily="34" charset="0"/>
          </a:endParaRPr>
        </a:p>
      </dgm:t>
    </dgm:pt>
    <dgm:pt modelId="{19F63450-6D9F-4402-B80B-302669ED7C7A}" type="sibTrans" cxnId="{1BF1FC7A-70D6-430C-A008-71811831DE44}">
      <dgm:prSet/>
      <dgm:spPr/>
      <dgm:t>
        <a:bodyPr/>
        <a:lstStyle/>
        <a:p>
          <a:endParaRPr lang="en-US" sz="1600" b="1">
            <a:latin typeface="Arial" panose="020B0604020202020204" pitchFamily="34" charset="0"/>
            <a:cs typeface="Arial" panose="020B0604020202020204" pitchFamily="34" charset="0"/>
          </a:endParaRPr>
        </a:p>
      </dgm:t>
    </dgm:pt>
    <dgm:pt modelId="{1203EB76-78D9-419E-8608-A6B4224F7835}">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Sept</a:t>
          </a:r>
        </a:p>
      </dgm:t>
    </dgm:pt>
    <dgm:pt modelId="{263E0DC3-A2F7-4A84-96BF-D0A10612BCDE}" type="parTrans" cxnId="{3C057670-48BF-4D42-AB38-4C8B41107FA9}">
      <dgm:prSet/>
      <dgm:spPr/>
      <dgm:t>
        <a:bodyPr/>
        <a:lstStyle/>
        <a:p>
          <a:endParaRPr lang="en-US"/>
        </a:p>
      </dgm:t>
    </dgm:pt>
    <dgm:pt modelId="{04116AD5-364F-4135-94E3-ED57B3A81E7A}" type="sibTrans" cxnId="{3C057670-48BF-4D42-AB38-4C8B41107FA9}">
      <dgm:prSet/>
      <dgm:spPr/>
      <dgm:t>
        <a:bodyPr/>
        <a:lstStyle/>
        <a:p>
          <a:endParaRPr lang="en-US"/>
        </a:p>
      </dgm:t>
    </dgm:pt>
    <dgm:pt modelId="{12C83D79-039E-4FB2-B9FF-8B95B9DE2E10}">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Oct</a:t>
          </a:r>
        </a:p>
      </dgm:t>
    </dgm:pt>
    <dgm:pt modelId="{87155F6A-CF6C-49CD-82DA-5D96D5846970}" type="parTrans" cxnId="{7D6FA69C-4D86-4E5C-BA36-D69B86F20984}">
      <dgm:prSet/>
      <dgm:spPr/>
      <dgm:t>
        <a:bodyPr/>
        <a:lstStyle/>
        <a:p>
          <a:endParaRPr lang="en-US"/>
        </a:p>
      </dgm:t>
    </dgm:pt>
    <dgm:pt modelId="{8B06B5D6-35E0-49DB-957F-75E60A5B918E}" type="sibTrans" cxnId="{7D6FA69C-4D86-4E5C-BA36-D69B86F20984}">
      <dgm:prSet/>
      <dgm:spPr/>
      <dgm:t>
        <a:bodyPr/>
        <a:lstStyle/>
        <a:p>
          <a:endParaRPr lang="en-US"/>
        </a:p>
      </dgm:t>
    </dgm:pt>
    <dgm:pt modelId="{80FD43C4-F104-466F-BBDC-80A069088563}">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Nov</a:t>
          </a:r>
        </a:p>
      </dgm:t>
    </dgm:pt>
    <dgm:pt modelId="{AA22A799-4187-4F65-9431-40AE0DD7EB5A}" type="parTrans" cxnId="{9ADDA48D-28B9-4082-BC14-7E4C2787DF2B}">
      <dgm:prSet/>
      <dgm:spPr/>
      <dgm:t>
        <a:bodyPr/>
        <a:lstStyle/>
        <a:p>
          <a:endParaRPr lang="en-US"/>
        </a:p>
      </dgm:t>
    </dgm:pt>
    <dgm:pt modelId="{67B809B8-ED20-48B3-B963-57BC2FE5E27F}" type="sibTrans" cxnId="{9ADDA48D-28B9-4082-BC14-7E4C2787DF2B}">
      <dgm:prSet/>
      <dgm:spPr/>
      <dgm:t>
        <a:bodyPr/>
        <a:lstStyle/>
        <a:p>
          <a:endParaRPr lang="en-US"/>
        </a:p>
      </dgm:t>
    </dgm:pt>
    <dgm:pt modelId="{42CD184B-7355-4835-959F-0820DA2551F3}">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Dec</a:t>
          </a:r>
        </a:p>
      </dgm:t>
    </dgm:pt>
    <dgm:pt modelId="{E3DE98F0-04B0-471D-8304-759B1F9BA3CB}" type="parTrans" cxnId="{A559BC31-81E8-4B58-A78D-54E4A14F0C68}">
      <dgm:prSet/>
      <dgm:spPr/>
      <dgm:t>
        <a:bodyPr/>
        <a:lstStyle/>
        <a:p>
          <a:endParaRPr lang="en-US"/>
        </a:p>
      </dgm:t>
    </dgm:pt>
    <dgm:pt modelId="{5A243719-CCF8-40F6-83B0-5CB22BC9D876}" type="sibTrans" cxnId="{A559BC31-81E8-4B58-A78D-54E4A14F0C68}">
      <dgm:prSet/>
      <dgm:spPr/>
      <dgm:t>
        <a:bodyPr/>
        <a:lstStyle/>
        <a:p>
          <a:endParaRPr lang="en-US"/>
        </a:p>
      </dgm:t>
    </dgm:pt>
    <dgm:pt modelId="{449423F3-1D49-43AB-A2EE-0983AA7CB29B}">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Jan</a:t>
          </a:r>
        </a:p>
      </dgm:t>
    </dgm:pt>
    <dgm:pt modelId="{899EFBA9-4587-455F-9B3B-C83DB3E9F363}" type="parTrans" cxnId="{BC3D65CA-8059-4828-B38C-C2AD0CF8ADAA}">
      <dgm:prSet/>
      <dgm:spPr/>
      <dgm:t>
        <a:bodyPr/>
        <a:lstStyle/>
        <a:p>
          <a:endParaRPr lang="en-US"/>
        </a:p>
      </dgm:t>
    </dgm:pt>
    <dgm:pt modelId="{C3D05E00-AE01-4573-AA55-5FFDD0241BC0}" type="sibTrans" cxnId="{BC3D65CA-8059-4828-B38C-C2AD0CF8ADAA}">
      <dgm:prSet/>
      <dgm:spPr/>
      <dgm:t>
        <a:bodyPr/>
        <a:lstStyle/>
        <a:p>
          <a:endParaRPr lang="en-US"/>
        </a:p>
      </dgm:t>
    </dgm:pt>
    <dgm:pt modelId="{1AD3A222-4141-4FE7-AFDB-FCDA6E245C97}">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Feb</a:t>
          </a:r>
        </a:p>
      </dgm:t>
    </dgm:pt>
    <dgm:pt modelId="{BDBB2DC6-A0C9-4F35-8BD1-77D922CAB6AB}" type="parTrans" cxnId="{9E23824F-A368-4638-928B-E58EC0F187F8}">
      <dgm:prSet/>
      <dgm:spPr/>
      <dgm:t>
        <a:bodyPr/>
        <a:lstStyle/>
        <a:p>
          <a:endParaRPr lang="en-US"/>
        </a:p>
      </dgm:t>
    </dgm:pt>
    <dgm:pt modelId="{9E00BF05-6536-4FEC-A7C1-03A8A839D456}" type="sibTrans" cxnId="{9E23824F-A368-4638-928B-E58EC0F187F8}">
      <dgm:prSet/>
      <dgm:spPr/>
      <dgm:t>
        <a:bodyPr/>
        <a:lstStyle/>
        <a:p>
          <a:endParaRPr lang="en-US"/>
        </a:p>
      </dgm:t>
    </dgm:pt>
    <dgm:pt modelId="{C685D19C-9B4B-4897-9237-F9B738AB426C}">
      <dgm:prSet phldrT="[Text]" phldr="0" custT="1"/>
      <dgm:spPr>
        <a:solidFill>
          <a:schemeClr val="accent1">
            <a:lumMod val="25000"/>
          </a:schemeClr>
        </a:solidFill>
      </dgm:spPr>
      <dgm:t>
        <a:bodyPr/>
        <a:lstStyle/>
        <a:p>
          <a:r>
            <a:rPr lang="en-US" sz="1600" b="1">
              <a:latin typeface="Arial" panose="020B0604020202020204" pitchFamily="34" charset="0"/>
              <a:cs typeface="Arial" panose="020B0604020202020204" pitchFamily="34" charset="0"/>
            </a:rPr>
            <a:t>Mar</a:t>
          </a:r>
        </a:p>
      </dgm:t>
    </dgm:pt>
    <dgm:pt modelId="{1EEF1276-0987-4C11-8DEA-709AC75735CE}" type="parTrans" cxnId="{57A1EF48-5DD4-4349-8216-10E5E6F6DA1F}">
      <dgm:prSet/>
      <dgm:spPr/>
      <dgm:t>
        <a:bodyPr/>
        <a:lstStyle/>
        <a:p>
          <a:endParaRPr lang="en-US"/>
        </a:p>
      </dgm:t>
    </dgm:pt>
    <dgm:pt modelId="{1D363B9F-A743-49DF-90CE-BF52753EF2BD}" type="sibTrans" cxnId="{57A1EF48-5DD4-4349-8216-10E5E6F6DA1F}">
      <dgm:prSet/>
      <dgm:spPr/>
      <dgm:t>
        <a:bodyPr/>
        <a:lstStyle/>
        <a:p>
          <a:endParaRPr lang="en-US"/>
        </a:p>
      </dgm:t>
    </dgm:pt>
    <dgm:pt modelId="{949F2436-4D34-424D-85FC-352C19B999B7}" type="pres">
      <dgm:prSet presAssocID="{98E76C56-6CC2-4316-BB3A-64661192C5C7}" presName="Name0" presStyleCnt="0">
        <dgm:presLayoutVars>
          <dgm:dir/>
          <dgm:animLvl val="lvl"/>
          <dgm:resizeHandles val="exact"/>
        </dgm:presLayoutVars>
      </dgm:prSet>
      <dgm:spPr/>
    </dgm:pt>
    <dgm:pt modelId="{23C75590-F22F-493F-94B4-E253A8BCBDB3}" type="pres">
      <dgm:prSet presAssocID="{CA3BD67B-1916-4889-9050-B123F188FF9D}" presName="parTxOnly" presStyleLbl="node1" presStyleIdx="0" presStyleCnt="12">
        <dgm:presLayoutVars>
          <dgm:chMax val="0"/>
          <dgm:chPref val="0"/>
          <dgm:bulletEnabled val="1"/>
        </dgm:presLayoutVars>
      </dgm:prSet>
      <dgm:spPr/>
    </dgm:pt>
    <dgm:pt modelId="{6D73EBA4-1321-4023-A32F-DBA621A03523}" type="pres">
      <dgm:prSet presAssocID="{06C107CF-336B-472C-AC11-E097ABF0DD9A}" presName="parTxOnlySpace" presStyleCnt="0"/>
      <dgm:spPr/>
    </dgm:pt>
    <dgm:pt modelId="{3DBD7F87-FA8A-4C34-A879-E3008D3E921D}" type="pres">
      <dgm:prSet presAssocID="{A0BBFE2A-C08B-401D-95F0-BE3BC4FF005F}" presName="parTxOnly" presStyleLbl="node1" presStyleIdx="1" presStyleCnt="12">
        <dgm:presLayoutVars>
          <dgm:chMax val="0"/>
          <dgm:chPref val="0"/>
          <dgm:bulletEnabled val="1"/>
        </dgm:presLayoutVars>
      </dgm:prSet>
      <dgm:spPr/>
    </dgm:pt>
    <dgm:pt modelId="{D4AF6120-8A68-4A8F-9CA3-DC98EC01BC35}" type="pres">
      <dgm:prSet presAssocID="{8EB69B31-4C44-4582-815D-A1FEEFA0478B}" presName="parTxOnlySpace" presStyleCnt="0"/>
      <dgm:spPr/>
    </dgm:pt>
    <dgm:pt modelId="{C105B4EB-033E-4355-925F-AFDCC2516397}" type="pres">
      <dgm:prSet presAssocID="{2D953B9E-30B8-4F5F-A55D-3494DB896BAE}" presName="parTxOnly" presStyleLbl="node1" presStyleIdx="2" presStyleCnt="12">
        <dgm:presLayoutVars>
          <dgm:chMax val="0"/>
          <dgm:chPref val="0"/>
          <dgm:bulletEnabled val="1"/>
        </dgm:presLayoutVars>
      </dgm:prSet>
      <dgm:spPr/>
    </dgm:pt>
    <dgm:pt modelId="{07CCE341-0514-40AE-B70C-E2E53EA1FB99}" type="pres">
      <dgm:prSet presAssocID="{75FECADF-B03E-4D34-8F25-02A74EA4EE8A}" presName="parTxOnlySpace" presStyleCnt="0"/>
      <dgm:spPr/>
    </dgm:pt>
    <dgm:pt modelId="{454E7E83-CFC2-4B78-8A94-95D9B9E8BDD9}" type="pres">
      <dgm:prSet presAssocID="{F5D9A3DC-0739-44FB-9FFC-3369A738D4F0}" presName="parTxOnly" presStyleLbl="node1" presStyleIdx="3" presStyleCnt="12">
        <dgm:presLayoutVars>
          <dgm:chMax val="0"/>
          <dgm:chPref val="0"/>
          <dgm:bulletEnabled val="1"/>
        </dgm:presLayoutVars>
      </dgm:prSet>
      <dgm:spPr/>
    </dgm:pt>
    <dgm:pt modelId="{0196A282-1733-4A2E-A997-C16FCD942E96}" type="pres">
      <dgm:prSet presAssocID="{F1BC95F0-CD46-4A51-AF16-183F14669DEE}" presName="parTxOnlySpace" presStyleCnt="0"/>
      <dgm:spPr/>
    </dgm:pt>
    <dgm:pt modelId="{D14CBA51-D10A-443D-9956-1C9FE188510B}" type="pres">
      <dgm:prSet presAssocID="{251A4CE1-FB61-440A-ADF5-D5DB27544F3E}" presName="parTxOnly" presStyleLbl="node1" presStyleIdx="4" presStyleCnt="12">
        <dgm:presLayoutVars>
          <dgm:chMax val="0"/>
          <dgm:chPref val="0"/>
          <dgm:bulletEnabled val="1"/>
        </dgm:presLayoutVars>
      </dgm:prSet>
      <dgm:spPr/>
    </dgm:pt>
    <dgm:pt modelId="{3850D4B4-6C94-49F4-8D47-A2F2838E3C21}" type="pres">
      <dgm:prSet presAssocID="{19F63450-6D9F-4402-B80B-302669ED7C7A}" presName="parTxOnlySpace" presStyleCnt="0"/>
      <dgm:spPr/>
    </dgm:pt>
    <dgm:pt modelId="{314DAC79-F0D3-48F3-9010-4D68FF1CD1BF}" type="pres">
      <dgm:prSet presAssocID="{1203EB76-78D9-419E-8608-A6B4224F7835}" presName="parTxOnly" presStyleLbl="node1" presStyleIdx="5" presStyleCnt="12">
        <dgm:presLayoutVars>
          <dgm:chMax val="0"/>
          <dgm:chPref val="0"/>
          <dgm:bulletEnabled val="1"/>
        </dgm:presLayoutVars>
      </dgm:prSet>
      <dgm:spPr/>
    </dgm:pt>
    <dgm:pt modelId="{55E44FD8-D36D-40C4-B7F7-15B58B02B99F}" type="pres">
      <dgm:prSet presAssocID="{04116AD5-364F-4135-94E3-ED57B3A81E7A}" presName="parTxOnlySpace" presStyleCnt="0"/>
      <dgm:spPr/>
    </dgm:pt>
    <dgm:pt modelId="{BA8A6A19-2B0B-4D62-BF2A-1F9C6ED8E033}" type="pres">
      <dgm:prSet presAssocID="{12C83D79-039E-4FB2-B9FF-8B95B9DE2E10}" presName="parTxOnly" presStyleLbl="node1" presStyleIdx="6" presStyleCnt="12">
        <dgm:presLayoutVars>
          <dgm:chMax val="0"/>
          <dgm:chPref val="0"/>
          <dgm:bulletEnabled val="1"/>
        </dgm:presLayoutVars>
      </dgm:prSet>
      <dgm:spPr/>
    </dgm:pt>
    <dgm:pt modelId="{DE46A5B1-9054-4154-85B6-A605AD9C712A}" type="pres">
      <dgm:prSet presAssocID="{8B06B5D6-35E0-49DB-957F-75E60A5B918E}" presName="parTxOnlySpace" presStyleCnt="0"/>
      <dgm:spPr/>
    </dgm:pt>
    <dgm:pt modelId="{1EB70EFC-AB70-4C5A-A314-6FB76A7E531C}" type="pres">
      <dgm:prSet presAssocID="{80FD43C4-F104-466F-BBDC-80A069088563}" presName="parTxOnly" presStyleLbl="node1" presStyleIdx="7" presStyleCnt="12">
        <dgm:presLayoutVars>
          <dgm:chMax val="0"/>
          <dgm:chPref val="0"/>
          <dgm:bulletEnabled val="1"/>
        </dgm:presLayoutVars>
      </dgm:prSet>
      <dgm:spPr/>
    </dgm:pt>
    <dgm:pt modelId="{EEEEA26C-BFFD-4A6B-996E-0F2B4A9562BB}" type="pres">
      <dgm:prSet presAssocID="{67B809B8-ED20-48B3-B963-57BC2FE5E27F}" presName="parTxOnlySpace" presStyleCnt="0"/>
      <dgm:spPr/>
    </dgm:pt>
    <dgm:pt modelId="{43F3E7A7-01CA-4E3B-86AF-E696F24A66D7}" type="pres">
      <dgm:prSet presAssocID="{42CD184B-7355-4835-959F-0820DA2551F3}" presName="parTxOnly" presStyleLbl="node1" presStyleIdx="8" presStyleCnt="12">
        <dgm:presLayoutVars>
          <dgm:chMax val="0"/>
          <dgm:chPref val="0"/>
          <dgm:bulletEnabled val="1"/>
        </dgm:presLayoutVars>
      </dgm:prSet>
      <dgm:spPr/>
    </dgm:pt>
    <dgm:pt modelId="{3961E5A2-DC4B-4FD4-8E6D-44161B46E4C3}" type="pres">
      <dgm:prSet presAssocID="{5A243719-CCF8-40F6-83B0-5CB22BC9D876}" presName="parTxOnlySpace" presStyleCnt="0"/>
      <dgm:spPr/>
    </dgm:pt>
    <dgm:pt modelId="{DA169B31-E013-4E6D-830E-2034A77777C7}" type="pres">
      <dgm:prSet presAssocID="{449423F3-1D49-43AB-A2EE-0983AA7CB29B}" presName="parTxOnly" presStyleLbl="node1" presStyleIdx="9" presStyleCnt="12">
        <dgm:presLayoutVars>
          <dgm:chMax val="0"/>
          <dgm:chPref val="0"/>
          <dgm:bulletEnabled val="1"/>
        </dgm:presLayoutVars>
      </dgm:prSet>
      <dgm:spPr/>
    </dgm:pt>
    <dgm:pt modelId="{BF40948E-AC2C-4DC6-A3D1-399AC1548765}" type="pres">
      <dgm:prSet presAssocID="{C3D05E00-AE01-4573-AA55-5FFDD0241BC0}" presName="parTxOnlySpace" presStyleCnt="0"/>
      <dgm:spPr/>
    </dgm:pt>
    <dgm:pt modelId="{1C655EB2-F035-4907-8472-6E164D6D2144}" type="pres">
      <dgm:prSet presAssocID="{1AD3A222-4141-4FE7-AFDB-FCDA6E245C97}" presName="parTxOnly" presStyleLbl="node1" presStyleIdx="10" presStyleCnt="12">
        <dgm:presLayoutVars>
          <dgm:chMax val="0"/>
          <dgm:chPref val="0"/>
          <dgm:bulletEnabled val="1"/>
        </dgm:presLayoutVars>
      </dgm:prSet>
      <dgm:spPr/>
    </dgm:pt>
    <dgm:pt modelId="{4562582C-403D-47A2-BF39-237AA012636C}" type="pres">
      <dgm:prSet presAssocID="{9E00BF05-6536-4FEC-A7C1-03A8A839D456}" presName="parTxOnlySpace" presStyleCnt="0"/>
      <dgm:spPr/>
    </dgm:pt>
    <dgm:pt modelId="{6B7952AF-8F86-4CAD-9B7F-3642DA2405C3}" type="pres">
      <dgm:prSet presAssocID="{C685D19C-9B4B-4897-9237-F9B738AB426C}" presName="parTxOnly" presStyleLbl="node1" presStyleIdx="11" presStyleCnt="12">
        <dgm:presLayoutVars>
          <dgm:chMax val="0"/>
          <dgm:chPref val="0"/>
          <dgm:bulletEnabled val="1"/>
        </dgm:presLayoutVars>
      </dgm:prSet>
      <dgm:spPr/>
    </dgm:pt>
  </dgm:ptLst>
  <dgm:cxnLst>
    <dgm:cxn modelId="{A559BC31-81E8-4B58-A78D-54E4A14F0C68}" srcId="{98E76C56-6CC2-4316-BB3A-64661192C5C7}" destId="{42CD184B-7355-4835-959F-0820DA2551F3}" srcOrd="8" destOrd="0" parTransId="{E3DE98F0-04B0-471D-8304-759B1F9BA3CB}" sibTransId="{5A243719-CCF8-40F6-83B0-5CB22BC9D876}"/>
    <dgm:cxn modelId="{D3474D3B-E90A-45DE-9819-9088849B5700}" type="presOf" srcId="{CA3BD67B-1916-4889-9050-B123F188FF9D}" destId="{23C75590-F22F-493F-94B4-E253A8BCBDB3}" srcOrd="0" destOrd="0" presId="urn:microsoft.com/office/officeart/2005/8/layout/chevron1"/>
    <dgm:cxn modelId="{C18B9862-0FC4-4103-9D43-16D42CB6F097}" type="presOf" srcId="{1203EB76-78D9-419E-8608-A6B4224F7835}" destId="{314DAC79-F0D3-48F3-9010-4D68FF1CD1BF}" srcOrd="0" destOrd="0" presId="urn:microsoft.com/office/officeart/2005/8/layout/chevron1"/>
    <dgm:cxn modelId="{57A1EF48-5DD4-4349-8216-10E5E6F6DA1F}" srcId="{98E76C56-6CC2-4316-BB3A-64661192C5C7}" destId="{C685D19C-9B4B-4897-9237-F9B738AB426C}" srcOrd="11" destOrd="0" parTransId="{1EEF1276-0987-4C11-8DEA-709AC75735CE}" sibTransId="{1D363B9F-A743-49DF-90CE-BF52753EF2BD}"/>
    <dgm:cxn modelId="{1751526D-EAB9-4D3B-8136-1C9D68583BAD}" type="presOf" srcId="{449423F3-1D49-43AB-A2EE-0983AA7CB29B}" destId="{DA169B31-E013-4E6D-830E-2034A77777C7}" srcOrd="0" destOrd="0" presId="urn:microsoft.com/office/officeart/2005/8/layout/chevron1"/>
    <dgm:cxn modelId="{9E23824F-A368-4638-928B-E58EC0F187F8}" srcId="{98E76C56-6CC2-4316-BB3A-64661192C5C7}" destId="{1AD3A222-4141-4FE7-AFDB-FCDA6E245C97}" srcOrd="10" destOrd="0" parTransId="{BDBB2DC6-A0C9-4F35-8BD1-77D922CAB6AB}" sibTransId="{9E00BF05-6536-4FEC-A7C1-03A8A839D456}"/>
    <dgm:cxn modelId="{3C057670-48BF-4D42-AB38-4C8B41107FA9}" srcId="{98E76C56-6CC2-4316-BB3A-64661192C5C7}" destId="{1203EB76-78D9-419E-8608-A6B4224F7835}" srcOrd="5" destOrd="0" parTransId="{263E0DC3-A2F7-4A84-96BF-D0A10612BCDE}" sibTransId="{04116AD5-364F-4135-94E3-ED57B3A81E7A}"/>
    <dgm:cxn modelId="{54755956-E972-402F-BACF-7B35568D0869}" type="presOf" srcId="{98E76C56-6CC2-4316-BB3A-64661192C5C7}" destId="{949F2436-4D34-424D-85FC-352C19B999B7}" srcOrd="0" destOrd="0" presId="urn:microsoft.com/office/officeart/2005/8/layout/chevron1"/>
    <dgm:cxn modelId="{1BF1FC7A-70D6-430C-A008-71811831DE44}" srcId="{98E76C56-6CC2-4316-BB3A-64661192C5C7}" destId="{251A4CE1-FB61-440A-ADF5-D5DB27544F3E}" srcOrd="4" destOrd="0" parTransId="{6C0B00C4-0FB2-45C0-AF08-2B12A8DB1D53}" sibTransId="{19F63450-6D9F-4402-B80B-302669ED7C7A}"/>
    <dgm:cxn modelId="{9ADDA48D-28B9-4082-BC14-7E4C2787DF2B}" srcId="{98E76C56-6CC2-4316-BB3A-64661192C5C7}" destId="{80FD43C4-F104-466F-BBDC-80A069088563}" srcOrd="7" destOrd="0" parTransId="{AA22A799-4187-4F65-9431-40AE0DD7EB5A}" sibTransId="{67B809B8-ED20-48B3-B963-57BC2FE5E27F}"/>
    <dgm:cxn modelId="{A5DADF90-D112-4A31-B59B-A3740DF72B42}" srcId="{98E76C56-6CC2-4316-BB3A-64661192C5C7}" destId="{F5D9A3DC-0739-44FB-9FFC-3369A738D4F0}" srcOrd="3" destOrd="0" parTransId="{DF8C7827-09D4-4B54-B65D-378231C7116F}" sibTransId="{F1BC95F0-CD46-4A51-AF16-183F14669DEE}"/>
    <dgm:cxn modelId="{1BDD409A-13DF-48E6-97B7-3B2B780E8C69}" type="presOf" srcId="{A0BBFE2A-C08B-401D-95F0-BE3BC4FF005F}" destId="{3DBD7F87-FA8A-4C34-A879-E3008D3E921D}" srcOrd="0" destOrd="0" presId="urn:microsoft.com/office/officeart/2005/8/layout/chevron1"/>
    <dgm:cxn modelId="{7D6FA69C-4D86-4E5C-BA36-D69B86F20984}" srcId="{98E76C56-6CC2-4316-BB3A-64661192C5C7}" destId="{12C83D79-039E-4FB2-B9FF-8B95B9DE2E10}" srcOrd="6" destOrd="0" parTransId="{87155F6A-CF6C-49CD-82DA-5D96D5846970}" sibTransId="{8B06B5D6-35E0-49DB-957F-75E60A5B918E}"/>
    <dgm:cxn modelId="{B997009F-2808-4674-B747-AC5C99828AFC}" type="presOf" srcId="{2D953B9E-30B8-4F5F-A55D-3494DB896BAE}" destId="{C105B4EB-033E-4355-925F-AFDCC2516397}" srcOrd="0" destOrd="0" presId="urn:microsoft.com/office/officeart/2005/8/layout/chevron1"/>
    <dgm:cxn modelId="{E84888A5-B4C3-44B7-90CE-932A47301048}" type="presOf" srcId="{251A4CE1-FB61-440A-ADF5-D5DB27544F3E}" destId="{D14CBA51-D10A-443D-9956-1C9FE188510B}" srcOrd="0" destOrd="0" presId="urn:microsoft.com/office/officeart/2005/8/layout/chevron1"/>
    <dgm:cxn modelId="{675E37AB-06F2-4A2D-9BB1-B02DFF18367A}" srcId="{98E76C56-6CC2-4316-BB3A-64661192C5C7}" destId="{CA3BD67B-1916-4889-9050-B123F188FF9D}" srcOrd="0" destOrd="0" parTransId="{D5B815B1-7D1A-449A-915D-7339D0A9F4CA}" sibTransId="{06C107CF-336B-472C-AC11-E097ABF0DD9A}"/>
    <dgm:cxn modelId="{98470CB1-148E-49D2-9956-58D32F552E17}" type="presOf" srcId="{1AD3A222-4141-4FE7-AFDB-FCDA6E245C97}" destId="{1C655EB2-F035-4907-8472-6E164D6D2144}" srcOrd="0" destOrd="0" presId="urn:microsoft.com/office/officeart/2005/8/layout/chevron1"/>
    <dgm:cxn modelId="{5A9F17BD-44E6-4CEB-AEBC-3B73AFA74521}" type="presOf" srcId="{80FD43C4-F104-466F-BBDC-80A069088563}" destId="{1EB70EFC-AB70-4C5A-A314-6FB76A7E531C}" srcOrd="0" destOrd="0" presId="urn:microsoft.com/office/officeart/2005/8/layout/chevron1"/>
    <dgm:cxn modelId="{BC3D65CA-8059-4828-B38C-C2AD0CF8ADAA}" srcId="{98E76C56-6CC2-4316-BB3A-64661192C5C7}" destId="{449423F3-1D49-43AB-A2EE-0983AA7CB29B}" srcOrd="9" destOrd="0" parTransId="{899EFBA9-4587-455F-9B3B-C83DB3E9F363}" sibTransId="{C3D05E00-AE01-4573-AA55-5FFDD0241BC0}"/>
    <dgm:cxn modelId="{089A9FCC-3DEB-4676-BF35-9203078D58B9}" type="presOf" srcId="{F5D9A3DC-0739-44FB-9FFC-3369A738D4F0}" destId="{454E7E83-CFC2-4B78-8A94-95D9B9E8BDD9}" srcOrd="0" destOrd="0" presId="urn:microsoft.com/office/officeart/2005/8/layout/chevron1"/>
    <dgm:cxn modelId="{22A69ED3-5124-43EF-BA5B-9B0A8E150767}" type="presOf" srcId="{42CD184B-7355-4835-959F-0820DA2551F3}" destId="{43F3E7A7-01CA-4E3B-86AF-E696F24A66D7}" srcOrd="0" destOrd="0" presId="urn:microsoft.com/office/officeart/2005/8/layout/chevron1"/>
    <dgm:cxn modelId="{272050D6-21EA-4AF0-A939-E33A21216F81}" srcId="{98E76C56-6CC2-4316-BB3A-64661192C5C7}" destId="{2D953B9E-30B8-4F5F-A55D-3494DB896BAE}" srcOrd="2" destOrd="0" parTransId="{A94D2D9F-9959-41F5-A485-BF1F211FA6F8}" sibTransId="{75FECADF-B03E-4D34-8F25-02A74EA4EE8A}"/>
    <dgm:cxn modelId="{103C1FEA-9EBE-4792-9F4F-EF3593F0D5BD}" srcId="{98E76C56-6CC2-4316-BB3A-64661192C5C7}" destId="{A0BBFE2A-C08B-401D-95F0-BE3BC4FF005F}" srcOrd="1" destOrd="0" parTransId="{35767262-30B4-4C4F-AF11-DC01E83441C8}" sibTransId="{8EB69B31-4C44-4582-815D-A1FEEFA0478B}"/>
    <dgm:cxn modelId="{30AEB3F3-8F35-4C53-A0FF-34E85BDF1B3B}" type="presOf" srcId="{C685D19C-9B4B-4897-9237-F9B738AB426C}" destId="{6B7952AF-8F86-4CAD-9B7F-3642DA2405C3}" srcOrd="0" destOrd="0" presId="urn:microsoft.com/office/officeart/2005/8/layout/chevron1"/>
    <dgm:cxn modelId="{8B6453F4-7497-4455-AA2C-39300C5BB63E}" type="presOf" srcId="{12C83D79-039E-4FB2-B9FF-8B95B9DE2E10}" destId="{BA8A6A19-2B0B-4D62-BF2A-1F9C6ED8E033}" srcOrd="0" destOrd="0" presId="urn:microsoft.com/office/officeart/2005/8/layout/chevron1"/>
    <dgm:cxn modelId="{338064EF-3030-4B7A-B117-4AD26646C237}" type="presParOf" srcId="{949F2436-4D34-424D-85FC-352C19B999B7}" destId="{23C75590-F22F-493F-94B4-E253A8BCBDB3}" srcOrd="0" destOrd="0" presId="urn:microsoft.com/office/officeart/2005/8/layout/chevron1"/>
    <dgm:cxn modelId="{9C5B1BFF-EE96-4B6A-B949-7C5ADEB6DD53}" type="presParOf" srcId="{949F2436-4D34-424D-85FC-352C19B999B7}" destId="{6D73EBA4-1321-4023-A32F-DBA621A03523}" srcOrd="1" destOrd="0" presId="urn:microsoft.com/office/officeart/2005/8/layout/chevron1"/>
    <dgm:cxn modelId="{55882DDE-3CCF-4A8C-AF6A-6E0AEC7F7EF4}" type="presParOf" srcId="{949F2436-4D34-424D-85FC-352C19B999B7}" destId="{3DBD7F87-FA8A-4C34-A879-E3008D3E921D}" srcOrd="2" destOrd="0" presId="urn:microsoft.com/office/officeart/2005/8/layout/chevron1"/>
    <dgm:cxn modelId="{F1B50A9C-88F8-4C08-BD7C-73BFCD6C5588}" type="presParOf" srcId="{949F2436-4D34-424D-85FC-352C19B999B7}" destId="{D4AF6120-8A68-4A8F-9CA3-DC98EC01BC35}" srcOrd="3" destOrd="0" presId="urn:microsoft.com/office/officeart/2005/8/layout/chevron1"/>
    <dgm:cxn modelId="{018E144A-5FCC-47D7-8073-5CBBA53BC25F}" type="presParOf" srcId="{949F2436-4D34-424D-85FC-352C19B999B7}" destId="{C105B4EB-033E-4355-925F-AFDCC2516397}" srcOrd="4" destOrd="0" presId="urn:microsoft.com/office/officeart/2005/8/layout/chevron1"/>
    <dgm:cxn modelId="{9380F6EE-0AA4-49B6-8372-FFFF2AD7AB08}" type="presParOf" srcId="{949F2436-4D34-424D-85FC-352C19B999B7}" destId="{07CCE341-0514-40AE-B70C-E2E53EA1FB99}" srcOrd="5" destOrd="0" presId="urn:microsoft.com/office/officeart/2005/8/layout/chevron1"/>
    <dgm:cxn modelId="{E740D2C2-7465-4085-B6DA-1A0848320F9E}" type="presParOf" srcId="{949F2436-4D34-424D-85FC-352C19B999B7}" destId="{454E7E83-CFC2-4B78-8A94-95D9B9E8BDD9}" srcOrd="6" destOrd="0" presId="urn:microsoft.com/office/officeart/2005/8/layout/chevron1"/>
    <dgm:cxn modelId="{D7DC78A7-11BA-45F8-9CC5-DFCC1AC840C8}" type="presParOf" srcId="{949F2436-4D34-424D-85FC-352C19B999B7}" destId="{0196A282-1733-4A2E-A997-C16FCD942E96}" srcOrd="7" destOrd="0" presId="urn:microsoft.com/office/officeart/2005/8/layout/chevron1"/>
    <dgm:cxn modelId="{797D6A7F-AD7E-4AF7-97DD-66CF7D004DD0}" type="presParOf" srcId="{949F2436-4D34-424D-85FC-352C19B999B7}" destId="{D14CBA51-D10A-443D-9956-1C9FE188510B}" srcOrd="8" destOrd="0" presId="urn:microsoft.com/office/officeart/2005/8/layout/chevron1"/>
    <dgm:cxn modelId="{22674776-1B48-4297-97FE-87F870C782C1}" type="presParOf" srcId="{949F2436-4D34-424D-85FC-352C19B999B7}" destId="{3850D4B4-6C94-49F4-8D47-A2F2838E3C21}" srcOrd="9" destOrd="0" presId="urn:microsoft.com/office/officeart/2005/8/layout/chevron1"/>
    <dgm:cxn modelId="{89E29578-BEF2-4381-B867-03FC5FB7EE61}" type="presParOf" srcId="{949F2436-4D34-424D-85FC-352C19B999B7}" destId="{314DAC79-F0D3-48F3-9010-4D68FF1CD1BF}" srcOrd="10" destOrd="0" presId="urn:microsoft.com/office/officeart/2005/8/layout/chevron1"/>
    <dgm:cxn modelId="{ED88A61D-8412-4E58-8D04-78B8A17B3028}" type="presParOf" srcId="{949F2436-4D34-424D-85FC-352C19B999B7}" destId="{55E44FD8-D36D-40C4-B7F7-15B58B02B99F}" srcOrd="11" destOrd="0" presId="urn:microsoft.com/office/officeart/2005/8/layout/chevron1"/>
    <dgm:cxn modelId="{80B4495F-7725-45C7-B3DF-40E58F8B5DFE}" type="presParOf" srcId="{949F2436-4D34-424D-85FC-352C19B999B7}" destId="{BA8A6A19-2B0B-4D62-BF2A-1F9C6ED8E033}" srcOrd="12" destOrd="0" presId="urn:microsoft.com/office/officeart/2005/8/layout/chevron1"/>
    <dgm:cxn modelId="{6102C038-7CC7-40E8-BBA7-2B94369B4402}" type="presParOf" srcId="{949F2436-4D34-424D-85FC-352C19B999B7}" destId="{DE46A5B1-9054-4154-85B6-A605AD9C712A}" srcOrd="13" destOrd="0" presId="urn:microsoft.com/office/officeart/2005/8/layout/chevron1"/>
    <dgm:cxn modelId="{D417E53B-1F6F-41EF-8699-074623F200CF}" type="presParOf" srcId="{949F2436-4D34-424D-85FC-352C19B999B7}" destId="{1EB70EFC-AB70-4C5A-A314-6FB76A7E531C}" srcOrd="14" destOrd="0" presId="urn:microsoft.com/office/officeart/2005/8/layout/chevron1"/>
    <dgm:cxn modelId="{BDBB768E-44A1-40B9-804C-615B434D4BF8}" type="presParOf" srcId="{949F2436-4D34-424D-85FC-352C19B999B7}" destId="{EEEEA26C-BFFD-4A6B-996E-0F2B4A9562BB}" srcOrd="15" destOrd="0" presId="urn:microsoft.com/office/officeart/2005/8/layout/chevron1"/>
    <dgm:cxn modelId="{732A7619-9A81-44AC-9FE9-C5CC83D9277A}" type="presParOf" srcId="{949F2436-4D34-424D-85FC-352C19B999B7}" destId="{43F3E7A7-01CA-4E3B-86AF-E696F24A66D7}" srcOrd="16" destOrd="0" presId="urn:microsoft.com/office/officeart/2005/8/layout/chevron1"/>
    <dgm:cxn modelId="{B4BAA392-01B0-4447-B0A8-91EE65151CD6}" type="presParOf" srcId="{949F2436-4D34-424D-85FC-352C19B999B7}" destId="{3961E5A2-DC4B-4FD4-8E6D-44161B46E4C3}" srcOrd="17" destOrd="0" presId="urn:microsoft.com/office/officeart/2005/8/layout/chevron1"/>
    <dgm:cxn modelId="{C9EF92A2-4B28-4D58-971A-42CB33C1E4FD}" type="presParOf" srcId="{949F2436-4D34-424D-85FC-352C19B999B7}" destId="{DA169B31-E013-4E6D-830E-2034A77777C7}" srcOrd="18" destOrd="0" presId="urn:microsoft.com/office/officeart/2005/8/layout/chevron1"/>
    <dgm:cxn modelId="{A2CB42D7-233E-42D2-B9DF-6C968E8E4538}" type="presParOf" srcId="{949F2436-4D34-424D-85FC-352C19B999B7}" destId="{BF40948E-AC2C-4DC6-A3D1-399AC1548765}" srcOrd="19" destOrd="0" presId="urn:microsoft.com/office/officeart/2005/8/layout/chevron1"/>
    <dgm:cxn modelId="{9EC023F7-4EA8-44DC-9D80-8807B3DA0939}" type="presParOf" srcId="{949F2436-4D34-424D-85FC-352C19B999B7}" destId="{1C655EB2-F035-4907-8472-6E164D6D2144}" srcOrd="20" destOrd="0" presId="urn:microsoft.com/office/officeart/2005/8/layout/chevron1"/>
    <dgm:cxn modelId="{FE4B739B-5D8C-4E4A-A13D-B62366323E6F}" type="presParOf" srcId="{949F2436-4D34-424D-85FC-352C19B999B7}" destId="{4562582C-403D-47A2-BF39-237AA012636C}" srcOrd="21" destOrd="0" presId="urn:microsoft.com/office/officeart/2005/8/layout/chevron1"/>
    <dgm:cxn modelId="{69CC3D0E-A02B-4994-9CE0-F577B6E900E0}" type="presParOf" srcId="{949F2436-4D34-424D-85FC-352C19B999B7}" destId="{6B7952AF-8F86-4CAD-9B7F-3642DA2405C3}" srcOrd="22" destOrd="0" presId="urn:microsoft.com/office/officeart/2005/8/layout/chevron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0AD700-3D5A-4231-B2D8-81D8BA042697}">
      <dsp:nvSpPr>
        <dsp:cNvPr id="0" name=""/>
        <dsp:cNvSpPr/>
      </dsp:nvSpPr>
      <dsp:spPr>
        <a:xfrm>
          <a:off x="2743" y="97767"/>
          <a:ext cx="2441705" cy="97668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Jan </a:t>
          </a:r>
        </a:p>
      </dsp:txBody>
      <dsp:txXfrm>
        <a:off x="491084" y="97767"/>
        <a:ext cx="1465023" cy="976682"/>
      </dsp:txXfrm>
    </dsp:sp>
    <dsp:sp modelId="{74867B20-1DF6-4F15-B957-9236723BCC83}">
      <dsp:nvSpPr>
        <dsp:cNvPr id="0" name=""/>
        <dsp:cNvSpPr/>
      </dsp:nvSpPr>
      <dsp:spPr>
        <a:xfrm>
          <a:off x="2200278" y="97767"/>
          <a:ext cx="2441705" cy="97668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Feb</a:t>
          </a:r>
        </a:p>
      </dsp:txBody>
      <dsp:txXfrm>
        <a:off x="2688619" y="97767"/>
        <a:ext cx="1465023" cy="976682"/>
      </dsp:txXfrm>
    </dsp:sp>
    <dsp:sp modelId="{0B403362-DED2-43F7-A507-65D9A9A1D11B}">
      <dsp:nvSpPr>
        <dsp:cNvPr id="0" name=""/>
        <dsp:cNvSpPr/>
      </dsp:nvSpPr>
      <dsp:spPr>
        <a:xfrm>
          <a:off x="4397813" y="97767"/>
          <a:ext cx="2441705" cy="97668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Mar</a:t>
          </a:r>
        </a:p>
      </dsp:txBody>
      <dsp:txXfrm>
        <a:off x="4886154" y="97767"/>
        <a:ext cx="1465023" cy="976682"/>
      </dsp:txXfrm>
    </dsp:sp>
    <dsp:sp modelId="{23C75590-F22F-493F-94B4-E253A8BCBDB3}">
      <dsp:nvSpPr>
        <dsp:cNvPr id="0" name=""/>
        <dsp:cNvSpPr/>
      </dsp:nvSpPr>
      <dsp:spPr>
        <a:xfrm>
          <a:off x="6595348" y="97767"/>
          <a:ext cx="2441705" cy="97668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Apr</a:t>
          </a:r>
        </a:p>
      </dsp:txBody>
      <dsp:txXfrm>
        <a:off x="7083689" y="97767"/>
        <a:ext cx="1465023" cy="976682"/>
      </dsp:txXfrm>
    </dsp:sp>
    <dsp:sp modelId="{3DBD7F87-FA8A-4C34-A879-E3008D3E921D}">
      <dsp:nvSpPr>
        <dsp:cNvPr id="0" name=""/>
        <dsp:cNvSpPr/>
      </dsp:nvSpPr>
      <dsp:spPr>
        <a:xfrm>
          <a:off x="8792883" y="97767"/>
          <a:ext cx="2441705" cy="97668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26670" rIns="26670" bIns="26670" numCol="1" spcCol="1270" anchor="ctr" anchorCtr="0">
          <a:noAutofit/>
        </a:bodyPr>
        <a:lstStyle/>
        <a:p>
          <a:pPr marL="0" lvl="0" indent="0" algn="ctr" defTabSz="889000">
            <a:lnSpc>
              <a:spcPct val="90000"/>
            </a:lnSpc>
            <a:spcBef>
              <a:spcPct val="0"/>
            </a:spcBef>
            <a:spcAft>
              <a:spcPct val="35000"/>
            </a:spcAft>
            <a:buNone/>
          </a:pPr>
          <a:r>
            <a:rPr lang="en-US" sz="2000" b="1" kern="1200">
              <a:latin typeface="Arial" panose="020B0604020202020204" pitchFamily="34" charset="0"/>
              <a:cs typeface="Arial" panose="020B0604020202020204" pitchFamily="34" charset="0"/>
            </a:rPr>
            <a:t>May </a:t>
          </a:r>
        </a:p>
      </dsp:txBody>
      <dsp:txXfrm>
        <a:off x="9281224" y="97767"/>
        <a:ext cx="1465023" cy="976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75590-F22F-493F-94B4-E253A8BCBDB3}">
      <dsp:nvSpPr>
        <dsp:cNvPr id="0" name=""/>
        <dsp:cNvSpPr/>
      </dsp:nvSpPr>
      <dsp:spPr>
        <a:xfrm>
          <a:off x="4183"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Apr</a:t>
          </a:r>
        </a:p>
      </dsp:txBody>
      <dsp:txXfrm>
        <a:off x="210219" y="380072"/>
        <a:ext cx="618108" cy="412072"/>
      </dsp:txXfrm>
    </dsp:sp>
    <dsp:sp modelId="{3DBD7F87-FA8A-4C34-A879-E3008D3E921D}">
      <dsp:nvSpPr>
        <dsp:cNvPr id="0" name=""/>
        <dsp:cNvSpPr/>
      </dsp:nvSpPr>
      <dsp:spPr>
        <a:xfrm>
          <a:off x="931346"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May </a:t>
          </a:r>
        </a:p>
      </dsp:txBody>
      <dsp:txXfrm>
        <a:off x="1137382" y="380072"/>
        <a:ext cx="618108" cy="412072"/>
      </dsp:txXfrm>
    </dsp:sp>
    <dsp:sp modelId="{C105B4EB-033E-4355-925F-AFDCC2516397}">
      <dsp:nvSpPr>
        <dsp:cNvPr id="0" name=""/>
        <dsp:cNvSpPr/>
      </dsp:nvSpPr>
      <dsp:spPr>
        <a:xfrm>
          <a:off x="1858508"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Jun</a:t>
          </a:r>
        </a:p>
      </dsp:txBody>
      <dsp:txXfrm>
        <a:off x="2064544" y="380072"/>
        <a:ext cx="618108" cy="412072"/>
      </dsp:txXfrm>
    </dsp:sp>
    <dsp:sp modelId="{454E7E83-CFC2-4B78-8A94-95D9B9E8BDD9}">
      <dsp:nvSpPr>
        <dsp:cNvPr id="0" name=""/>
        <dsp:cNvSpPr/>
      </dsp:nvSpPr>
      <dsp:spPr>
        <a:xfrm>
          <a:off x="2785670"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July </a:t>
          </a:r>
        </a:p>
      </dsp:txBody>
      <dsp:txXfrm>
        <a:off x="2991706" y="380072"/>
        <a:ext cx="618108" cy="412072"/>
      </dsp:txXfrm>
    </dsp:sp>
    <dsp:sp modelId="{D14CBA51-D10A-443D-9956-1C9FE188510B}">
      <dsp:nvSpPr>
        <dsp:cNvPr id="0" name=""/>
        <dsp:cNvSpPr/>
      </dsp:nvSpPr>
      <dsp:spPr>
        <a:xfrm>
          <a:off x="3712832"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Aug</a:t>
          </a:r>
        </a:p>
      </dsp:txBody>
      <dsp:txXfrm>
        <a:off x="3918868" y="380072"/>
        <a:ext cx="618108" cy="412072"/>
      </dsp:txXfrm>
    </dsp:sp>
    <dsp:sp modelId="{314DAC79-F0D3-48F3-9010-4D68FF1CD1BF}">
      <dsp:nvSpPr>
        <dsp:cNvPr id="0" name=""/>
        <dsp:cNvSpPr/>
      </dsp:nvSpPr>
      <dsp:spPr>
        <a:xfrm>
          <a:off x="4639995"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Sept</a:t>
          </a:r>
        </a:p>
      </dsp:txBody>
      <dsp:txXfrm>
        <a:off x="4846031" y="380072"/>
        <a:ext cx="618108" cy="412072"/>
      </dsp:txXfrm>
    </dsp:sp>
    <dsp:sp modelId="{BA8A6A19-2B0B-4D62-BF2A-1F9C6ED8E033}">
      <dsp:nvSpPr>
        <dsp:cNvPr id="0" name=""/>
        <dsp:cNvSpPr/>
      </dsp:nvSpPr>
      <dsp:spPr>
        <a:xfrm>
          <a:off x="5567157"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Oct</a:t>
          </a:r>
        </a:p>
      </dsp:txBody>
      <dsp:txXfrm>
        <a:off x="5773193" y="380072"/>
        <a:ext cx="618108" cy="412072"/>
      </dsp:txXfrm>
    </dsp:sp>
    <dsp:sp modelId="{1EB70EFC-AB70-4C5A-A314-6FB76A7E531C}">
      <dsp:nvSpPr>
        <dsp:cNvPr id="0" name=""/>
        <dsp:cNvSpPr/>
      </dsp:nvSpPr>
      <dsp:spPr>
        <a:xfrm>
          <a:off x="6494319"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Nov</a:t>
          </a:r>
        </a:p>
      </dsp:txBody>
      <dsp:txXfrm>
        <a:off x="6700355" y="380072"/>
        <a:ext cx="618108" cy="412072"/>
      </dsp:txXfrm>
    </dsp:sp>
    <dsp:sp modelId="{43F3E7A7-01CA-4E3B-86AF-E696F24A66D7}">
      <dsp:nvSpPr>
        <dsp:cNvPr id="0" name=""/>
        <dsp:cNvSpPr/>
      </dsp:nvSpPr>
      <dsp:spPr>
        <a:xfrm>
          <a:off x="7421482"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Dec</a:t>
          </a:r>
        </a:p>
      </dsp:txBody>
      <dsp:txXfrm>
        <a:off x="7627518" y="380072"/>
        <a:ext cx="618108" cy="412072"/>
      </dsp:txXfrm>
    </dsp:sp>
    <dsp:sp modelId="{DA169B31-E013-4E6D-830E-2034A77777C7}">
      <dsp:nvSpPr>
        <dsp:cNvPr id="0" name=""/>
        <dsp:cNvSpPr/>
      </dsp:nvSpPr>
      <dsp:spPr>
        <a:xfrm>
          <a:off x="8348644"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Jan</a:t>
          </a:r>
        </a:p>
      </dsp:txBody>
      <dsp:txXfrm>
        <a:off x="8554680" y="380072"/>
        <a:ext cx="618108" cy="412072"/>
      </dsp:txXfrm>
    </dsp:sp>
    <dsp:sp modelId="{1C655EB2-F035-4907-8472-6E164D6D2144}">
      <dsp:nvSpPr>
        <dsp:cNvPr id="0" name=""/>
        <dsp:cNvSpPr/>
      </dsp:nvSpPr>
      <dsp:spPr>
        <a:xfrm>
          <a:off x="9275806"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Feb</a:t>
          </a:r>
        </a:p>
      </dsp:txBody>
      <dsp:txXfrm>
        <a:off x="9481842" y="380072"/>
        <a:ext cx="618108" cy="412072"/>
      </dsp:txXfrm>
    </dsp:sp>
    <dsp:sp modelId="{6B7952AF-8F86-4CAD-9B7F-3642DA2405C3}">
      <dsp:nvSpPr>
        <dsp:cNvPr id="0" name=""/>
        <dsp:cNvSpPr/>
      </dsp:nvSpPr>
      <dsp:spPr>
        <a:xfrm>
          <a:off x="10202968" y="380072"/>
          <a:ext cx="1030180" cy="412072"/>
        </a:xfrm>
        <a:prstGeom prst="chevron">
          <a:avLst/>
        </a:prstGeom>
        <a:solidFill>
          <a:schemeClr val="accent1">
            <a:lumMod val="2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n-US" sz="1600" b="1" kern="1200">
              <a:latin typeface="Arial" panose="020B0604020202020204" pitchFamily="34" charset="0"/>
              <a:cs typeface="Arial" panose="020B0604020202020204" pitchFamily="34" charset="0"/>
            </a:rPr>
            <a:t>Mar</a:t>
          </a:r>
        </a:p>
      </dsp:txBody>
      <dsp:txXfrm>
        <a:off x="10409004" y="380072"/>
        <a:ext cx="618108" cy="41207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22A595-D76F-483A-89C9-52E900CD83FA}" type="datetimeFigureOut">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C86428-B697-4181-AC10-680D88270610}" type="slidenum">
              <a:t>‹#›</a:t>
            </a:fld>
            <a:endParaRPr lang="en-US"/>
          </a:p>
        </p:txBody>
      </p:sp>
    </p:spTree>
    <p:extLst>
      <p:ext uri="{BB962C8B-B14F-4D97-AF65-F5344CB8AC3E}">
        <p14:creationId xmlns:p14="http://schemas.microsoft.com/office/powerpoint/2010/main" val="1381080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994846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6BA1E-59B6-042F-3194-1515F5D5F1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279D39-B252-EE3A-BE6A-94454C73EA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82CAE-BF91-E194-1696-4C89359C90B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49EADBE-E164-1AC1-C0A2-A04CA6DC3E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62961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6ABF9-03F8-856E-62D3-58BB2BA72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B7CC1E-737A-CCE2-B698-3BFAE069D2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A8B9FE-8900-FB95-9049-331353C59C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E1B131-5B45-F97E-DD7B-F160A58A061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7212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7F18B-BE1E-826E-B0F1-07B7526CAE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403674-FDFD-510C-0989-0D42C697A8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1ACF3-0F80-BF8A-D42E-2A6D47D890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98D8B9-6AF1-3755-AB4E-9395B054145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15733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7F6DB2-E906-5509-C1DF-3CA9B80B0E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6EDAF-8E23-0FE6-1044-75C1851780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6CC8E-563C-BCEA-B7AB-B0549B66D4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C731FE-C997-A8EB-A732-4B1776961B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5792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9C7A-F8EC-98EB-1A42-9B4CC9DEC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BAB4F8-9EDD-31C7-2CFD-C47D50B04A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C4F021-7C49-7B48-46C2-8D42AAD649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83799E-D904-454B-18F2-00B489933F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4810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87946-3705-3CAD-AED6-844624FF2E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26C9C2-3A44-582D-2C94-EBB630C73E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85942E-0A75-A628-C3FE-26D11350C2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DB90253-7AF5-3C16-AD03-7B475619C6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707188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61271-034D-F9C0-B2DB-D10F7E200F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E38646-904D-836D-1F76-ABF1BDDA82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93BD25-EDAB-5F92-AFC5-B0E350F6516E}"/>
              </a:ext>
            </a:extLst>
          </p:cNvPr>
          <p:cNvSpPr>
            <a:spLocks noGrp="1"/>
          </p:cNvSpPr>
          <p:nvPr>
            <p:ph type="body" idx="1"/>
          </p:nvPr>
        </p:nvSpPr>
        <p:spPr/>
        <p:txBody>
          <a:bodyPr/>
          <a:lstStyle/>
          <a:p>
            <a:r>
              <a:rPr lang="en-US"/>
              <a:t>3 mins</a:t>
            </a:r>
          </a:p>
        </p:txBody>
      </p:sp>
      <p:sp>
        <p:nvSpPr>
          <p:cNvPr id="4" name="Slide Number Placeholder 3">
            <a:extLst>
              <a:ext uri="{FF2B5EF4-FFF2-40B4-BE49-F238E27FC236}">
                <a16:creationId xmlns:a16="http://schemas.microsoft.com/office/drawing/2014/main" id="{DE37D8B9-27EA-4B95-589D-E3F2A2173C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3850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C3C9E-1FEC-6ECF-8FB6-EB11ED1866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36A96-1B2A-E6B5-44E8-9DF3922EFD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7C7FE-0B71-F9E0-4266-CC6D1E7DEC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EB9889-1B84-68F6-E632-25E8F0575C12}"/>
              </a:ext>
            </a:extLst>
          </p:cNvPr>
          <p:cNvSpPr>
            <a:spLocks noGrp="1"/>
          </p:cNvSpPr>
          <p:nvPr>
            <p:ph type="sldNum" sz="quarter" idx="5"/>
          </p:nvPr>
        </p:nvSpPr>
        <p:spPr/>
        <p:txBody>
          <a:bodyPr/>
          <a:lstStyle/>
          <a:p>
            <a:fld id="{AEA4A1B2-D2D0-4D7E-A518-E8E3D370C617}" type="slidenum">
              <a:rPr lang="en-US" smtClean="0"/>
              <a:t>9</a:t>
            </a:fld>
            <a:endParaRPr lang="en-US"/>
          </a:p>
        </p:txBody>
      </p:sp>
    </p:spTree>
    <p:extLst>
      <p:ext uri="{BB962C8B-B14F-4D97-AF65-F5344CB8AC3E}">
        <p14:creationId xmlns:p14="http://schemas.microsoft.com/office/powerpoint/2010/main" val="1133699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CEF73-A949-6B7C-3755-0CEA1EB2F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1B4C86-D6E1-5ACB-7D23-E4E4FC4B4B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C5BEF-833B-7BF8-0AF1-87BA51EEBC5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2963099-6799-21E7-84F9-98AA9B6B2A9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158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ACE0A-B91F-C9F7-3DB7-9C24B291E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86DEA-3C69-878F-ADE6-9D1D4FBF43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64117-B673-4E3F-B1EE-06A7D043F22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A7410B9-BA0A-BCEB-3045-C50C2E46BD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43431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39AF2-E5EF-1D99-F83D-C530C1654B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5A242-E598-2195-9652-EA3B70FE5D7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E53A66B-E3BE-0B1D-A002-505B74AB81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72CBC85-F778-82F8-C359-958401CD32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499969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A544-5E13-BEF3-4DB3-F3257E89F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3F541-9711-4645-B18B-DD4BB7F8BC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CAE546-0104-FB51-7078-7225FAD2F93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BBF6E4-DE9C-BC66-3BCE-D98F4E7F8A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69890E-7CF6-4448-B58E-405862340B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10504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294F5-AF7B-8332-3DEB-EAB4DC0B3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61487-F3C4-9BF8-0893-D03FB58DCA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16D98B-F82A-FF3F-7754-4C25716EE8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9D7ED89-4570-1681-E59C-0E7571318EF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030643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870C0-5E0A-3BA3-9189-AC84BAE024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6F0C8-BF9A-9D19-9092-2C84A9FE60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D52011-5904-8CD5-C8D9-33F3C1480E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C6D60C2-D702-22F1-E871-E9793D95D0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3919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D96E4-04B0-093C-F5AD-0254008323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826A3-01DE-6157-0D76-904E0C477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A46517-6661-4949-DC02-65D2B72115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3E35779-3216-7728-C067-F000619496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145237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8E191-28D2-72B0-6F9F-9BC9D6DB9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4A5C5D-18A7-5C4E-0030-F9A6DCCE6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C0C8E1-BCE0-802A-C64D-077AB5DA468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1F6B4C-F55D-F07D-760A-8D977C84CC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512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D1C47-0EAB-D651-BD7C-6A9300F9A8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B2C532-7AE7-4BE9-1524-25959EB0A5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BCFEE-5267-B073-D9E3-24E84C6BD2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31535E-79D7-6EB0-4ADF-613825EE7A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97757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19CC4-41CD-48D9-C6C9-0EA837EC73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B4A77-3C93-9942-9355-FFDA636FA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504AA2-55D8-BC4D-92D7-274DF8F2D22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BF6CD9-2343-88C3-218F-6242D167241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4034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F679F-3266-DF98-D57B-CC9BC0697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733182-6FA8-20F8-158A-CCBB6D5D90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FEFF05-32D4-CA76-FA57-005B6A1303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ECC29B-D829-AD6E-320C-04AF8C5504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73252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073597-78AC-C204-3535-14B391B89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4B03C-DB93-0881-741A-98C1ADA67A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8688E4-A6B9-EF5A-C19C-EB8A0F806580}"/>
              </a:ext>
            </a:extLst>
          </p:cNvPr>
          <p:cNvSpPr>
            <a:spLocks noGrp="1"/>
          </p:cNvSpPr>
          <p:nvPr>
            <p:ph type="body" idx="1"/>
          </p:nvPr>
        </p:nvSpPr>
        <p:spPr/>
        <p:txBody>
          <a:bodyPr/>
          <a:lstStyle/>
          <a:p>
            <a:pPr marL="171450" indent="-171450">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FD3516AF-090F-11FB-5762-71D0629B18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E38E20-C8AE-411B-8E91-72DA3F0F0BEA}"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966348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335B6-F920-F7BA-479D-EBDF87478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59169-9199-FE4E-C812-C3585D62BF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25B7F0-0100-1DF0-1FAE-54E9BCE826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4E4594D-16C0-D9BE-6770-24571DDC21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88387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3E613-6FBB-AF69-8BD3-64E9CDE6A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692F94-2F89-8302-B60C-2215122550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334077-EB68-9CB1-49DD-6DEE10BC70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CDA8BF-17F5-3FFF-B521-C95DA13831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98601A-B542-4D0F-834A-E6C58C71293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82652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1.emf"/></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12" name="Object 11"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12" name="Object 11"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11" name="Rectangle 10"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2800" b="1" i="0" baseline="0">
              <a:latin typeface="Arial"/>
              <a:ea typeface="+mj-ea"/>
              <a:cs typeface="Arial"/>
              <a:sym typeface="Arial"/>
            </a:endParaRPr>
          </a:p>
        </p:txBody>
      </p:sp>
      <p:sp>
        <p:nvSpPr>
          <p:cNvPr id="2" name="Title 1"/>
          <p:cNvSpPr>
            <a:spLocks noGrp="1"/>
          </p:cNvSpPr>
          <p:nvPr>
            <p:ph type="ctrTitle"/>
          </p:nvPr>
        </p:nvSpPr>
        <p:spPr>
          <a:xfrm>
            <a:off x="3584449" y="2724913"/>
            <a:ext cx="6608647" cy="430887"/>
          </a:xfrm>
        </p:spPr>
        <p:txBody>
          <a:bodyPr vert="horz" wrap="square" lIns="0" tIns="0" rIns="0" bIns="0">
            <a:spAutoFit/>
          </a:bodyPr>
          <a:lstStyle>
            <a:lvl1pPr algn="l">
              <a:defRPr sz="2800">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3586137" y="4937760"/>
            <a:ext cx="3708281" cy="215444"/>
          </a:xfrm>
        </p:spPr>
        <p:txBody>
          <a:bodyPr wrap="square" lIns="0" tIns="0" rIns="0" bIns="0">
            <a:spAutoFit/>
          </a:bodyPr>
          <a:lstStyle>
            <a:lvl1pPr marL="0" indent="0" algn="l">
              <a:buNone/>
              <a:defRPr sz="1400" b="1">
                <a:solidFill>
                  <a:schemeClr val="tx2"/>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9" name="TitleTopPlaceholder"/>
          <p:cNvSpPr>
            <a:spLocks noChangeArrowheads="1"/>
          </p:cNvSpPr>
          <p:nvPr userDrawn="1"/>
        </p:nvSpPr>
        <p:spPr bwMode="ltGray">
          <a:xfrm>
            <a:off x="2834206" y="3246407"/>
            <a:ext cx="2834204"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0" name="TitleTopPlaceholder"/>
          <p:cNvSpPr>
            <a:spLocks noChangeArrowheads="1"/>
          </p:cNvSpPr>
          <p:nvPr userDrawn="1"/>
        </p:nvSpPr>
        <p:spPr bwMode="ltGray">
          <a:xfrm>
            <a:off x="2" y="3246407"/>
            <a:ext cx="2834204"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21" name="TitleTopPlaceholder"/>
          <p:cNvSpPr>
            <a:spLocks noChangeArrowheads="1"/>
          </p:cNvSpPr>
          <p:nvPr userDrawn="1"/>
        </p:nvSpPr>
        <p:spPr bwMode="ltGray">
          <a:xfrm>
            <a:off x="5181341" y="3246407"/>
            <a:ext cx="7010659"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pic>
        <p:nvPicPr>
          <p:cNvPr id="22" name="Picture 4" descr="http://upload.wikimedia.org/wikipedia/commons/thumb/8/82/Seal_of_Massachusetts.svg/2000px-Seal_of_Massachusetts.svg.png"/>
          <p:cNvPicPr>
            <a:picLocks noChangeAspect="1" noChangeArrowheads="1"/>
          </p:cNvPicPr>
          <p:nvPr userDrawn="1"/>
        </p:nvPicPr>
        <p:blipFill>
          <a:blip r:embed="rId6" cstate="print">
            <a:duotone>
              <a:srgbClr val="FFFFFF">
                <a:shade val="45000"/>
                <a:satMod val="135000"/>
              </a:srgbClr>
              <a:prstClr val="white"/>
            </a:duotone>
            <a:extLst>
              <a:ext uri="{28A0092B-C50C-407E-A947-70E740481C1C}">
                <a14:useLocalDpi xmlns:a14="http://schemas.microsoft.com/office/drawing/2010/main" val="0"/>
              </a:ext>
            </a:extLst>
          </a:blip>
          <a:srcRect/>
          <a:stretch>
            <a:fillRect/>
          </a:stretch>
        </p:blipFill>
        <p:spPr bwMode="auto">
          <a:xfrm>
            <a:off x="1219200" y="1981200"/>
            <a:ext cx="2180577" cy="2075215"/>
          </a:xfrm>
          <a:prstGeom prst="rect">
            <a:avLst/>
          </a:prstGeom>
          <a:noFill/>
          <a:effectLst>
            <a:outerShdw blurRad="889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McK Disclaimer"/>
          <p:cNvSpPr>
            <a:spLocks noChangeArrowheads="1"/>
          </p:cNvSpPr>
          <p:nvPr userDrawn="1"/>
        </p:nvSpPr>
        <p:spPr bwMode="auto">
          <a:xfrm>
            <a:off x="304800" y="6553200"/>
            <a:ext cx="6828367" cy="153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b">
            <a:spAutoFit/>
          </a:bodyPr>
          <a:lstStyle/>
          <a:p>
            <a:pPr defTabSz="803755" eaLnBrk="0" hangingPunct="0"/>
            <a:r>
              <a:rPr lang="en-US" sz="1000">
                <a:solidFill>
                  <a:schemeClr val="tx2"/>
                </a:solidFill>
                <a:latin typeface="Arial"/>
                <a:ea typeface="ＭＳ Ｐゴシック"/>
              </a:rPr>
              <a:t>CONFIDENTIAL; FOR POLICY DEVELOPMENT PURPOSES ONLY</a:t>
            </a:r>
          </a:p>
        </p:txBody>
      </p:sp>
      <p:sp>
        <p:nvSpPr>
          <p:cNvPr id="24" name="McK Disclaimer"/>
          <p:cNvSpPr>
            <a:spLocks noChangeArrowheads="1"/>
          </p:cNvSpPr>
          <p:nvPr userDrawn="1"/>
        </p:nvSpPr>
        <p:spPr bwMode="auto">
          <a:xfrm>
            <a:off x="3586136" y="4343401"/>
            <a:ext cx="7488264"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nchor="b">
            <a:spAutoFit/>
          </a:bodyPr>
          <a:lstStyle/>
          <a:p>
            <a:pPr defTabSz="803755" eaLnBrk="0" hangingPunct="0"/>
            <a:r>
              <a:rPr lang="en-US" sz="2000">
                <a:solidFill>
                  <a:schemeClr val="tx2"/>
                </a:solidFill>
                <a:latin typeface="Arial"/>
                <a:ea typeface="ＭＳ Ｐゴシック"/>
              </a:rPr>
              <a:t>Executive Office of Health and Human Services</a:t>
            </a:r>
          </a:p>
        </p:txBody>
      </p:sp>
    </p:spTree>
    <p:extLst>
      <p:ext uri="{BB962C8B-B14F-4D97-AF65-F5344CB8AC3E}">
        <p14:creationId xmlns:p14="http://schemas.microsoft.com/office/powerpoint/2010/main" val="142674486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812800" y="1143001"/>
            <a:ext cx="10566400" cy="1200329"/>
          </a:xfrm>
        </p:spPr>
        <p:txBody>
          <a:bodyPr wrap="square"/>
          <a:lstStyle>
            <a:lvl1pPr>
              <a:defRPr sz="1600" b="1"/>
            </a:lvl1pPr>
            <a:lvl2pPr>
              <a:defRPr sz="1400"/>
            </a:lvl2pPr>
            <a:lvl3pPr marL="577850" indent="-342900">
              <a:buFont typeface="+mj-lt"/>
              <a:buAutoNum type="alphaUcPeriod"/>
              <a:defRPr sz="1400"/>
            </a:lvl3pPr>
            <a:lvl4pPr marL="857250" indent="-400050">
              <a:buSzPct val="100000"/>
              <a:buFont typeface="+mj-lt"/>
              <a:buAutoNum type="romanLcPeriod"/>
              <a:defRPr sz="1400"/>
            </a:lvl4pPr>
            <a:lvl5pPr>
              <a:defRPr sz="1400"/>
            </a:lvl5pPr>
          </a:lstStyle>
          <a:p>
            <a:pPr lvl="0"/>
            <a:r>
              <a:rPr lang="en-US"/>
              <a:t>Click to edit Master text styles</a:t>
            </a:r>
          </a:p>
          <a:p>
            <a:pPr lvl="2"/>
            <a:r>
              <a:rPr lang="en-US"/>
              <a:t>Second level</a:t>
            </a:r>
          </a:p>
          <a:p>
            <a:pPr lvl="3"/>
            <a:r>
              <a:rPr lang="en-US"/>
              <a:t>Third level</a:t>
            </a:r>
          </a:p>
          <a:p>
            <a:pPr lvl="4"/>
            <a:r>
              <a:rPr lang="en-US"/>
              <a:t>Fourth level</a:t>
            </a:r>
          </a:p>
          <a:p>
            <a:pPr lvl="4"/>
            <a:r>
              <a:rPr lang="en-US"/>
              <a:t>Fifth level</a:t>
            </a:r>
          </a:p>
        </p:txBody>
      </p:sp>
    </p:spTree>
    <p:extLst>
      <p:ext uri="{BB962C8B-B14F-4D97-AF65-F5344CB8AC3E}">
        <p14:creationId xmlns:p14="http://schemas.microsoft.com/office/powerpoint/2010/main" val="18075514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box">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8" name="Object 7"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7" name="Rectangle 6"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6" name="Text Placeholder 5"/>
          <p:cNvSpPr>
            <a:spLocks noGrp="1"/>
          </p:cNvSpPr>
          <p:nvPr>
            <p:ph type="body" sz="quarter" idx="12"/>
          </p:nvPr>
        </p:nvSpPr>
        <p:spPr>
          <a:xfrm>
            <a:off x="812800" y="1066801"/>
            <a:ext cx="3869008" cy="1169551"/>
          </a:xfrm>
        </p:spPr>
        <p:txBody>
          <a:bodyPr wrap="square">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1415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hadow Box">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6" name="Text Placeholder 5"/>
          <p:cNvSpPr>
            <a:spLocks noGrp="1"/>
          </p:cNvSpPr>
          <p:nvPr>
            <p:ph type="body" sz="quarter" idx="12"/>
          </p:nvPr>
        </p:nvSpPr>
        <p:spPr>
          <a:xfrm>
            <a:off x="1371600" y="1371600"/>
            <a:ext cx="9448800" cy="4343400"/>
          </a:xfrm>
          <a:solidFill>
            <a:schemeClr val="bg1"/>
          </a:solidFill>
          <a:ln>
            <a:solidFill>
              <a:schemeClr val="tx1"/>
            </a:solidFill>
          </a:ln>
          <a:effectLst>
            <a:outerShdw blurRad="50800" dist="38100" dir="2700000" algn="tl" rotWithShape="0">
              <a:prstClr val="black">
                <a:alpha val="40000"/>
              </a:prstClr>
            </a:outerShdw>
          </a:effectLst>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069173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Boxes">
    <p:spTree>
      <p:nvGrpSpPr>
        <p:cNvPr id="1" name=""/>
        <p:cNvGrpSpPr/>
        <p:nvPr/>
      </p:nvGrpSpPr>
      <p:grpSpPr>
        <a:xfrm>
          <a:off x="0" y="0"/>
          <a:ext cx="0" cy="0"/>
          <a:chOff x="0" y="0"/>
          <a:chExt cx="0" cy="0"/>
        </a:xfrm>
      </p:grpSpPr>
      <p:graphicFrame>
        <p:nvGraphicFramePr>
          <p:cNvPr id="28" name="Object 27"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8" name="Object 27"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a:xfrm>
            <a:off x="231648" y="237744"/>
            <a:ext cx="11655552" cy="292388"/>
          </a:xfrm>
        </p:spPr>
        <p:txBody>
          <a:bodyPr vert="horz"/>
          <a:lstStyle/>
          <a:p>
            <a:r>
              <a:rPr lang="en-US"/>
              <a:t>Click to edit Master title style</a:t>
            </a:r>
          </a:p>
        </p:txBody>
      </p:sp>
      <p:sp>
        <p:nvSpPr>
          <p:cNvPr id="21" name="Text Placeholder 5"/>
          <p:cNvSpPr>
            <a:spLocks noGrp="1"/>
          </p:cNvSpPr>
          <p:nvPr>
            <p:ph type="body" sz="quarter" idx="10" hasCustomPrompt="1"/>
          </p:nvPr>
        </p:nvSpPr>
        <p:spPr>
          <a:xfrm>
            <a:off x="304800" y="1371600"/>
            <a:ext cx="2316480" cy="990600"/>
          </a:xfrm>
          <a:solidFill>
            <a:schemeClr val="accent1"/>
          </a:solidFill>
        </p:spPr>
        <p:txBody>
          <a:bodyPr anchor="ctr">
            <a:noAutofit/>
          </a:bodyPr>
          <a:lstStyle>
            <a:lvl1pPr algn="ctr">
              <a:defRPr baseline="0"/>
            </a:lvl1pPr>
          </a:lstStyle>
          <a:p>
            <a:pPr lvl="0"/>
            <a:r>
              <a:rPr lang="en-US"/>
              <a:t>Add Text</a:t>
            </a:r>
          </a:p>
        </p:txBody>
      </p:sp>
      <p:sp>
        <p:nvSpPr>
          <p:cNvPr id="22" name="Text Placeholder 5"/>
          <p:cNvSpPr>
            <a:spLocks noGrp="1"/>
          </p:cNvSpPr>
          <p:nvPr>
            <p:ph type="body" sz="quarter" idx="11" hasCustomPrompt="1"/>
          </p:nvPr>
        </p:nvSpPr>
        <p:spPr>
          <a:xfrm>
            <a:off x="304800" y="2565400"/>
            <a:ext cx="2316480" cy="990600"/>
          </a:xfrm>
          <a:solidFill>
            <a:schemeClr val="accent1"/>
          </a:solidFill>
        </p:spPr>
        <p:txBody>
          <a:bodyPr anchor="ctr">
            <a:noAutofit/>
          </a:bodyPr>
          <a:lstStyle>
            <a:lvl1pPr algn="ctr">
              <a:defRPr baseline="0"/>
            </a:lvl1pPr>
          </a:lstStyle>
          <a:p>
            <a:pPr lvl="0"/>
            <a:r>
              <a:rPr lang="en-US"/>
              <a:t>Add Text</a:t>
            </a:r>
          </a:p>
        </p:txBody>
      </p:sp>
      <p:sp>
        <p:nvSpPr>
          <p:cNvPr id="23" name="Text Placeholder 5"/>
          <p:cNvSpPr>
            <a:spLocks noGrp="1"/>
          </p:cNvSpPr>
          <p:nvPr>
            <p:ph type="body" sz="quarter" idx="12" hasCustomPrompt="1"/>
          </p:nvPr>
        </p:nvSpPr>
        <p:spPr>
          <a:xfrm>
            <a:off x="304800" y="3759200"/>
            <a:ext cx="2316480" cy="990600"/>
          </a:xfrm>
          <a:solidFill>
            <a:schemeClr val="accent1"/>
          </a:solidFill>
        </p:spPr>
        <p:txBody>
          <a:bodyPr anchor="ctr">
            <a:noAutofit/>
          </a:bodyPr>
          <a:lstStyle>
            <a:lvl1pPr algn="ctr">
              <a:defRPr baseline="0"/>
            </a:lvl1pPr>
          </a:lstStyle>
          <a:p>
            <a:pPr lvl="0"/>
            <a:r>
              <a:rPr lang="en-US"/>
              <a:t>Add Text</a:t>
            </a:r>
          </a:p>
        </p:txBody>
      </p:sp>
      <p:sp>
        <p:nvSpPr>
          <p:cNvPr id="24" name="Text Placeholder 5"/>
          <p:cNvSpPr>
            <a:spLocks noGrp="1"/>
          </p:cNvSpPr>
          <p:nvPr>
            <p:ph type="body" sz="quarter" idx="13" hasCustomPrompt="1"/>
          </p:nvPr>
        </p:nvSpPr>
        <p:spPr>
          <a:xfrm>
            <a:off x="304800" y="4953000"/>
            <a:ext cx="2316480" cy="990600"/>
          </a:xfrm>
          <a:solidFill>
            <a:schemeClr val="accent1"/>
          </a:solidFill>
        </p:spPr>
        <p:txBody>
          <a:bodyPr anchor="ctr">
            <a:noAutofit/>
          </a:bodyPr>
          <a:lstStyle>
            <a:lvl1pPr algn="ctr">
              <a:defRPr baseline="0"/>
            </a:lvl1pPr>
          </a:lstStyle>
          <a:p>
            <a:pPr lvl="0"/>
            <a:r>
              <a:rPr lang="en-US"/>
              <a:t>Add Text</a:t>
            </a:r>
          </a:p>
        </p:txBody>
      </p:sp>
      <p:sp>
        <p:nvSpPr>
          <p:cNvPr id="25" name="Text Placeholder 23"/>
          <p:cNvSpPr>
            <a:spLocks noGrp="1"/>
          </p:cNvSpPr>
          <p:nvPr>
            <p:ph type="body" sz="quarter" idx="14" hasCustomPrompt="1"/>
          </p:nvPr>
        </p:nvSpPr>
        <p:spPr>
          <a:xfrm>
            <a:off x="3048000" y="944434"/>
            <a:ext cx="1009251" cy="307777"/>
          </a:xfrm>
        </p:spPr>
        <p:txBody>
          <a:bodyPr wrap="square" lIns="91440" tIns="45720" rIns="91440" bIns="45720" anchor="t" anchorCtr="0"/>
          <a:lstStyle>
            <a:lvl1pPr>
              <a:defRPr baseline="0"/>
            </a:lvl1pPr>
          </a:lstStyle>
          <a:p>
            <a:pPr lvl="0"/>
            <a:r>
              <a:rPr lang="en-US"/>
              <a:t>Item 1</a:t>
            </a:r>
          </a:p>
        </p:txBody>
      </p:sp>
      <p:sp>
        <p:nvSpPr>
          <p:cNvPr id="26" name="Text Placeholder 23"/>
          <p:cNvSpPr>
            <a:spLocks noGrp="1"/>
          </p:cNvSpPr>
          <p:nvPr>
            <p:ph type="body" sz="quarter" idx="15" hasCustomPrompt="1"/>
          </p:nvPr>
        </p:nvSpPr>
        <p:spPr>
          <a:xfrm>
            <a:off x="6248400" y="944434"/>
            <a:ext cx="1009251" cy="307777"/>
          </a:xfrm>
        </p:spPr>
        <p:txBody>
          <a:bodyPr wrap="square" lIns="91440" tIns="45720" rIns="91440" bIns="45720" anchor="t" anchorCtr="0"/>
          <a:lstStyle>
            <a:lvl1pPr>
              <a:defRPr baseline="0"/>
            </a:lvl1pPr>
          </a:lstStyle>
          <a:p>
            <a:pPr lvl="0"/>
            <a:r>
              <a:rPr lang="en-US"/>
              <a:t>Item 2</a:t>
            </a:r>
          </a:p>
        </p:txBody>
      </p:sp>
      <p:sp>
        <p:nvSpPr>
          <p:cNvPr id="27" name="Text Placeholder 23"/>
          <p:cNvSpPr>
            <a:spLocks noGrp="1"/>
          </p:cNvSpPr>
          <p:nvPr>
            <p:ph type="body" sz="quarter" idx="16" hasCustomPrompt="1"/>
          </p:nvPr>
        </p:nvSpPr>
        <p:spPr>
          <a:xfrm>
            <a:off x="9448800" y="944434"/>
            <a:ext cx="1009251" cy="307777"/>
          </a:xfrm>
        </p:spPr>
        <p:txBody>
          <a:bodyPr wrap="square" lIns="91440" tIns="45720" rIns="91440" bIns="45720" anchor="t" anchorCtr="0"/>
          <a:lstStyle>
            <a:lvl1pPr>
              <a:defRPr baseline="0"/>
            </a:lvl1pPr>
          </a:lstStyle>
          <a:p>
            <a:pPr lvl="0"/>
            <a:r>
              <a:rPr lang="en-US"/>
              <a:t>Item 3</a:t>
            </a:r>
          </a:p>
        </p:txBody>
      </p:sp>
      <p:sp>
        <p:nvSpPr>
          <p:cNvPr id="4" name="Text Placeholder 3"/>
          <p:cNvSpPr>
            <a:spLocks noGrp="1"/>
          </p:cNvSpPr>
          <p:nvPr>
            <p:ph type="body" sz="quarter" idx="17"/>
          </p:nvPr>
        </p:nvSpPr>
        <p:spPr>
          <a:xfrm>
            <a:off x="3454400" y="1752601"/>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55249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7" name="Object 6" hidden="1"/>
                      <p:cNvPicPr/>
                      <p:nvPr/>
                    </p:nvPicPr>
                    <p:blipFill>
                      <a:blip r:embed="rId5"/>
                      <a:stretch>
                        <a:fillRect/>
                      </a:stretch>
                    </p:blipFill>
                    <p:spPr>
                      <a:xfrm>
                        <a:off x="2118" y="1588"/>
                        <a:ext cx="2117" cy="1588"/>
                      </a:xfrm>
                      <a:prstGeom prst="rect">
                        <a:avLst/>
                      </a:prstGeom>
                    </p:spPr>
                  </p:pic>
                </p:oleObj>
              </mc:Fallback>
            </mc:AlternateContent>
          </a:graphicData>
        </a:graphic>
      </p:graphicFrame>
      <p:sp>
        <p:nvSpPr>
          <p:cNvPr id="5" name="Rectangle 4" hidden="1"/>
          <p:cNvSpPr/>
          <p:nvPr userDrawn="1">
            <p:custDataLst>
              <p:tags r:id="rId2"/>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1"/>
          <p:cNvSpPr>
            <a:spLocks noGrp="1"/>
          </p:cNvSpPr>
          <p:nvPr>
            <p:ph type="title"/>
          </p:nvPr>
        </p:nvSpPr>
        <p:spPr/>
        <p:txBody>
          <a:bodyPr vert="horz"/>
          <a:lstStyle/>
          <a:p>
            <a:r>
              <a:rPr lang="en-US"/>
              <a:t>Click to edit Master title style</a:t>
            </a:r>
          </a:p>
        </p:txBody>
      </p:sp>
      <p:sp>
        <p:nvSpPr>
          <p:cNvPr id="4" name="Text Placeholder 3"/>
          <p:cNvSpPr>
            <a:spLocks noGrp="1"/>
          </p:cNvSpPr>
          <p:nvPr>
            <p:ph type="body" sz="quarter" idx="10"/>
          </p:nvPr>
        </p:nvSpPr>
        <p:spPr>
          <a:xfrm>
            <a:off x="914400" y="1143000"/>
            <a:ext cx="3869008" cy="1169551"/>
          </a:xfrm>
        </p:spPr>
        <p:txBody>
          <a:bodyPr wrap="square"/>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4086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 name="2. Slide Title"/>
          <p:cNvSpPr>
            <a:spLocks noGrp="1"/>
          </p:cNvSpPr>
          <p:nvPr>
            <p:ph type="title"/>
          </p:nvPr>
        </p:nvSpPr>
        <p:spPr/>
        <p:txBody>
          <a:bodyPr vert="horz"/>
          <a:lstStyle>
            <a:lvl1pPr>
              <a:defRPr>
                <a:solidFill>
                  <a:schemeClr val="tx2"/>
                </a:solidFill>
              </a:defRPr>
            </a:lvl1pPr>
          </a:lstStyle>
          <a:p>
            <a:r>
              <a:rPr lang="en-US"/>
              <a:t>Click to edit Master title style</a:t>
            </a:r>
          </a:p>
        </p:txBody>
      </p:sp>
    </p:spTree>
    <p:extLst>
      <p:ext uri="{BB962C8B-B14F-4D97-AF65-F5344CB8AC3E}">
        <p14:creationId xmlns:p14="http://schemas.microsoft.com/office/powerpoint/2010/main" val="1886855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7F78-34ED-BCD5-D7C2-B7B7F6BCAB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9BD679-5E92-A4B7-F7F2-5BB8F3E0D1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Title and Subtitle Layout">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1"/>
            </p:custDataLst>
          </p:nvPr>
        </p:nvGraphicFramePr>
        <p:xfrm>
          <a:off x="2118" y="1589"/>
          <a:ext cx="2116"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2118" y="1589"/>
                        <a:ext cx="2116" cy="1587"/>
                      </a:xfrm>
                      <a:prstGeom prst="rect">
                        <a:avLst/>
                      </a:prstGeom>
                    </p:spPr>
                  </p:pic>
                </p:oleObj>
              </mc:Fallback>
            </mc:AlternateContent>
          </a:graphicData>
        </a:graphic>
      </p:graphicFrame>
      <p:sp>
        <p:nvSpPr>
          <p:cNvPr id="2" name="2. Slide Title"/>
          <p:cNvSpPr>
            <a:spLocks noGrp="1"/>
          </p:cNvSpPr>
          <p:nvPr>
            <p:ph type="title"/>
          </p:nvPr>
        </p:nvSpPr>
        <p:spPr>
          <a:xfrm>
            <a:off x="231648" y="199273"/>
            <a:ext cx="11684000" cy="369332"/>
          </a:xfrm>
        </p:spPr>
        <p:txBody>
          <a:bodyPr vert="horz"/>
          <a:lstStyle>
            <a:lvl1pPr>
              <a:defRPr sz="2400">
                <a:solidFill>
                  <a:schemeClr val="tx2"/>
                </a:solidFill>
              </a:defRPr>
            </a:lvl1pPr>
          </a:lstStyle>
          <a:p>
            <a:r>
              <a:rPr lang="en-US"/>
              <a:t>Click to edit Master title style</a:t>
            </a:r>
          </a:p>
        </p:txBody>
      </p:sp>
      <p:sp>
        <p:nvSpPr>
          <p:cNvPr id="4" name="Text Placeholder 8">
            <a:extLst>
              <a:ext uri="{FF2B5EF4-FFF2-40B4-BE49-F238E27FC236}">
                <a16:creationId xmlns:a16="http://schemas.microsoft.com/office/drawing/2014/main" id="{9F47B129-0ED6-E01F-8356-57059E907594}"/>
              </a:ext>
            </a:extLst>
          </p:cNvPr>
          <p:cNvSpPr>
            <a:spLocks noGrp="1"/>
          </p:cNvSpPr>
          <p:nvPr>
            <p:ph type="body" sz="quarter" idx="22" hasCustomPrompt="1"/>
          </p:nvPr>
        </p:nvSpPr>
        <p:spPr>
          <a:xfrm>
            <a:off x="231648" y="576470"/>
            <a:ext cx="11684000" cy="184666"/>
          </a:xfrm>
          <a:prstGeom prst="rect">
            <a:avLst/>
          </a:prstGeom>
        </p:spPr>
        <p:txBody>
          <a:bodyPr wrap="square" lIns="0" tIns="0" rIns="0" bIns="0">
            <a:spAutoFit/>
          </a:bodyPr>
          <a:lstStyle>
            <a:lvl1pPr marL="0" indent="0">
              <a:spcBef>
                <a:spcPts val="0"/>
              </a:spcBef>
              <a:spcAft>
                <a:spcPts val="0"/>
              </a:spcAft>
              <a:buNone/>
              <a:defRPr sz="1200" b="0">
                <a:solidFill>
                  <a:srgbClr val="53565A"/>
                </a:solidFill>
              </a:defRPr>
            </a:lvl1pPr>
          </a:lstStyle>
          <a:p>
            <a:pPr lvl="0"/>
            <a:r>
              <a:rPr lang="en-US"/>
              <a:t>Click to add subtitle</a:t>
            </a:r>
          </a:p>
        </p:txBody>
      </p:sp>
    </p:spTree>
    <p:extLst>
      <p:ext uri="{BB962C8B-B14F-4D97-AF65-F5344CB8AC3E}">
        <p14:creationId xmlns:p14="http://schemas.microsoft.com/office/powerpoint/2010/main" val="606667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1_Title Only">
    <p:spTree>
      <p:nvGrpSpPr>
        <p:cNvPr id="1" name=""/>
        <p:cNvGrpSpPr/>
        <p:nvPr/>
      </p:nvGrpSpPr>
      <p:grpSpPr>
        <a:xfrm>
          <a:off x="0" y="0"/>
          <a:ext cx="0" cy="0"/>
          <a:chOff x="0" y="0"/>
          <a:chExt cx="0" cy="0"/>
        </a:xfrm>
      </p:grpSpPr>
      <p:sp>
        <p:nvSpPr>
          <p:cNvPr id="3" name="Date Placeholder 2" hidden="1">
            <a:extLst>
              <a:ext uri="{FF2B5EF4-FFF2-40B4-BE49-F238E27FC236}">
                <a16:creationId xmlns:a16="http://schemas.microsoft.com/office/drawing/2014/main" id="{8A49B71C-EE28-4F4C-994D-7E3486111388}"/>
              </a:ext>
            </a:extLst>
          </p:cNvPr>
          <p:cNvSpPr>
            <a:spLocks noGrp="1"/>
          </p:cNvSpPr>
          <p:nvPr>
            <p:ph type="dt" sz="half" idx="10"/>
          </p:nvPr>
        </p:nvSpPr>
        <p:spPr/>
        <p:txBody>
          <a:bodyPr/>
          <a:lstStyle/>
          <a:p>
            <a:fld id="{6017203D-7AF0-48CF-9AA1-1400585FFB1C}" type="datetime1">
              <a:rPr lang="en-US" smtClean="0"/>
              <a:t>9/14/2026</a:t>
            </a:fld>
            <a:endParaRPr lang="en-US"/>
          </a:p>
        </p:txBody>
      </p:sp>
      <p:sp>
        <p:nvSpPr>
          <p:cNvPr id="5" name="Slide Number Placeholder 4" hidden="1">
            <a:extLst>
              <a:ext uri="{FF2B5EF4-FFF2-40B4-BE49-F238E27FC236}">
                <a16:creationId xmlns:a16="http://schemas.microsoft.com/office/drawing/2014/main" id="{C408F62C-9090-4EA7-BBD2-481410405BBE}"/>
              </a:ext>
            </a:extLst>
          </p:cNvPr>
          <p:cNvSpPr>
            <a:spLocks noGrp="1"/>
          </p:cNvSpPr>
          <p:nvPr>
            <p:ph type="sldNum" sz="quarter" idx="12"/>
          </p:nvPr>
        </p:nvSpPr>
        <p:spPr/>
        <p:txBody>
          <a:bodyPr/>
          <a:lstStyle/>
          <a:p>
            <a:fld id="{03805D93-7D4B-4CBC-BABC-3A8AC08CB7F4}" type="slidenum">
              <a:rPr lang="en-US" smtClean="0"/>
              <a:t>‹#›</a:t>
            </a:fld>
            <a:endParaRPr lang="en-US"/>
          </a:p>
        </p:txBody>
      </p:sp>
      <p:sp>
        <p:nvSpPr>
          <p:cNvPr id="4" name="Footer Placeholder 3" hidden="1">
            <a:extLst>
              <a:ext uri="{FF2B5EF4-FFF2-40B4-BE49-F238E27FC236}">
                <a16:creationId xmlns:a16="http://schemas.microsoft.com/office/drawing/2014/main" id="{F7BFA8CA-0947-4A58-87AE-004F617F47B1}"/>
              </a:ext>
            </a:extLst>
          </p:cNvPr>
          <p:cNvSpPr>
            <a:spLocks noGrp="1"/>
          </p:cNvSpPr>
          <p:nvPr>
            <p:ph type="ftr" sz="quarter" idx="11"/>
          </p:nvPr>
        </p:nvSpPr>
        <p:spPr bwMode="gray"/>
        <p:txBody>
          <a:bodyPr/>
          <a:lstStyle/>
          <a:p>
            <a:r>
              <a:rPr lang="en-US"/>
              <a:t>Confidential property of Optum. Do not distribute or reproduce without express permission from Optum.</a:t>
            </a:r>
          </a:p>
        </p:txBody>
      </p:sp>
      <p:sp>
        <p:nvSpPr>
          <p:cNvPr id="2" name="Title 1">
            <a:extLst>
              <a:ext uri="{FF2B5EF4-FFF2-40B4-BE49-F238E27FC236}">
                <a16:creationId xmlns:a16="http://schemas.microsoft.com/office/drawing/2014/main" id="{CB1C8E8B-99F0-45A8-BCAB-DBB719616F12}"/>
              </a:ext>
            </a:extLst>
          </p:cNvPr>
          <p:cNvSpPr>
            <a:spLocks noGrp="1"/>
          </p:cNvSpPr>
          <p:nvPr>
            <p:ph type="title" hasCustomPrompt="1"/>
          </p:nvPr>
        </p:nvSpPr>
        <p:spPr bwMode="gray"/>
        <p:txBody>
          <a:bodyPr/>
          <a:lstStyle>
            <a:lvl1pPr>
              <a:defRPr/>
            </a:lvl1pPr>
          </a:lstStyle>
          <a:p>
            <a:r>
              <a:rPr lang="en-US"/>
              <a:t>Slide title; Arial 22pt bold, sentence case (1 line)</a:t>
            </a:r>
          </a:p>
        </p:txBody>
      </p:sp>
    </p:spTree>
    <p:extLst>
      <p:ext uri="{BB962C8B-B14F-4D97-AF65-F5344CB8AC3E}">
        <p14:creationId xmlns:p14="http://schemas.microsoft.com/office/powerpoint/2010/main" val="2104887002"/>
      </p:ext>
    </p:extLst>
  </p:cSld>
  <p:clrMapOvr>
    <a:masterClrMapping/>
  </p:clrMapOvr>
  <p:extLst>
    <p:ext uri="{DCECCB84-F9BA-43D5-87BE-67443E8EF086}">
      <p15:sldGuideLst xmlns:p15="http://schemas.microsoft.com/office/powerpoint/2012/main">
        <p15:guide id="1" orient="horz" pos="3776">
          <p15:clr>
            <a:srgbClr val="FBAE40"/>
          </p15:clr>
        </p15:guide>
        <p15:guide id="3" orient="horz" pos="793">
          <p15:clr>
            <a:srgbClr val="FBAE40"/>
          </p15:clr>
        </p15:guide>
        <p15:guide id="4" orient="horz" pos="344">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1.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12"/>
            </p:custDataLst>
          </p:nvPr>
        </p:nvGraphicFramePr>
        <p:xfrm>
          <a:off x="2118" y="1588"/>
          <a:ext cx="2117" cy="1588"/>
        </p:xfrm>
        <a:graphic>
          <a:graphicData uri="http://schemas.openxmlformats.org/presentationml/2006/ole">
            <mc:AlternateContent xmlns:mc="http://schemas.openxmlformats.org/markup-compatibility/2006">
              <mc:Choice xmlns:v="urn:schemas-microsoft-com:vml" Requires="v">
                <p:oleObj name="think-cell Slide" r:id="rId14" imgW="270" imgH="270" progId="TCLayout.ActiveDocument.1">
                  <p:embed/>
                </p:oleObj>
              </mc:Choice>
              <mc:Fallback>
                <p:oleObj name="think-cell Slide" r:id="rId14" imgW="270" imgH="270" progId="TCLayout.ActiveDocument.1">
                  <p:embed/>
                  <p:pic>
                    <p:nvPicPr>
                      <p:cNvPr id="8" name="Object 7" hidden="1"/>
                      <p:cNvPicPr/>
                      <p:nvPr/>
                    </p:nvPicPr>
                    <p:blipFill>
                      <a:blip r:embed="rId15"/>
                      <a:stretch>
                        <a:fillRect/>
                      </a:stretch>
                    </p:blipFill>
                    <p:spPr>
                      <a:xfrm>
                        <a:off x="2118" y="1588"/>
                        <a:ext cx="2117" cy="1588"/>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C2E797EC-78C2-4CB0-8EBF-9B6930F958C7}"/>
              </a:ext>
            </a:extLst>
          </p:cNvPr>
          <p:cNvGrpSpPr/>
          <p:nvPr userDrawn="1"/>
        </p:nvGrpSpPr>
        <p:grpSpPr>
          <a:xfrm>
            <a:off x="1" y="6565612"/>
            <a:ext cx="12191999" cy="292388"/>
            <a:chOff x="1" y="3246406"/>
            <a:chExt cx="9143999" cy="436455"/>
          </a:xfrm>
        </p:grpSpPr>
        <p:sp>
          <p:nvSpPr>
            <p:cNvPr id="13" name="TitleTopPlaceholder">
              <a:extLst>
                <a:ext uri="{FF2B5EF4-FFF2-40B4-BE49-F238E27FC236}">
                  <a16:creationId xmlns:a16="http://schemas.microsoft.com/office/drawing/2014/main" id="{F0A848F1-DF84-42D1-8D59-2294D99D43D1}"/>
                </a:ext>
              </a:extLst>
            </p:cNvPr>
            <p:cNvSpPr>
              <a:spLocks noChangeArrowheads="1"/>
            </p:cNvSpPr>
            <p:nvPr userDrawn="1"/>
          </p:nvSpPr>
          <p:spPr bwMode="ltGray">
            <a:xfrm>
              <a:off x="2125654" y="3246406"/>
              <a:ext cx="2125653" cy="436455"/>
            </a:xfrm>
            <a:prstGeom prst="rect">
              <a:avLst/>
            </a:prstGeom>
            <a:solidFill>
              <a:srgbClr val="5E8BFF">
                <a:alpha val="76863"/>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14" name="TitleTopPlaceholder">
              <a:extLst>
                <a:ext uri="{FF2B5EF4-FFF2-40B4-BE49-F238E27FC236}">
                  <a16:creationId xmlns:a16="http://schemas.microsoft.com/office/drawing/2014/main" id="{F110B6E9-4F9C-48BC-85E1-46543045340D}"/>
                </a:ext>
              </a:extLst>
            </p:cNvPr>
            <p:cNvSpPr>
              <a:spLocks noChangeArrowheads="1"/>
            </p:cNvSpPr>
            <p:nvPr userDrawn="1"/>
          </p:nvSpPr>
          <p:spPr bwMode="ltGray">
            <a:xfrm>
              <a:off x="1" y="3246406"/>
              <a:ext cx="2125653" cy="436455"/>
            </a:xfrm>
            <a:prstGeom prst="rect">
              <a:avLst/>
            </a:prstGeom>
            <a:solidFill>
              <a:srgbClr val="FFC000">
                <a:alpha val="80000"/>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sp>
          <p:nvSpPr>
            <p:cNvPr id="15" name="TitleTopPlaceholder">
              <a:extLst>
                <a:ext uri="{FF2B5EF4-FFF2-40B4-BE49-F238E27FC236}">
                  <a16:creationId xmlns:a16="http://schemas.microsoft.com/office/drawing/2014/main" id="{6F721DB0-1D80-41F3-97D9-FCA44AA8F960}"/>
                </a:ext>
              </a:extLst>
            </p:cNvPr>
            <p:cNvSpPr>
              <a:spLocks noChangeArrowheads="1"/>
            </p:cNvSpPr>
            <p:nvPr userDrawn="1"/>
          </p:nvSpPr>
          <p:spPr bwMode="ltGray">
            <a:xfrm>
              <a:off x="3886006" y="3246406"/>
              <a:ext cx="5257994" cy="436455"/>
            </a:xfrm>
            <a:prstGeom prst="rect">
              <a:avLst/>
            </a:prstGeom>
            <a:solidFill>
              <a:srgbClr val="009900">
                <a:alpha val="68627"/>
              </a:srgbClr>
            </a:solidFill>
            <a:ln w="9525">
              <a:noFill/>
              <a:miter lim="800000"/>
              <a:headEnd/>
              <a:tailEnd/>
            </a:ln>
            <a:effectLst/>
          </p:spPr>
          <p:txBody>
            <a:bodyPr wrap="none" lIns="93296" tIns="46648" rIns="93296" bIns="46648" anchor="ctr"/>
            <a:lstStyle/>
            <a:p>
              <a:pPr fontAlgn="base">
                <a:spcBef>
                  <a:spcPct val="0"/>
                </a:spcBef>
                <a:spcAft>
                  <a:spcPct val="0"/>
                </a:spcAft>
              </a:pPr>
              <a:endParaRPr lang="en-US" sz="1600">
                <a:solidFill>
                  <a:srgbClr val="000000"/>
                </a:solidFill>
                <a:latin typeface="Arial"/>
              </a:endParaRPr>
            </a:p>
          </p:txBody>
        </p:sp>
      </p:grpSp>
      <p:sp>
        <p:nvSpPr>
          <p:cNvPr id="7" name="Rectangle 6" hidden="1"/>
          <p:cNvSpPr/>
          <p:nvPr userDrawn="1">
            <p:custDataLst>
              <p:tags r:id="rId13"/>
            </p:custDataLst>
          </p:nvPr>
        </p:nvSpPr>
        <p:spPr>
          <a:xfrm>
            <a:off x="0" y="0"/>
            <a:ext cx="211667"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marL="0" lvl="0" indent="0" algn="ctr" eaLnBrk="1"/>
            <a:endParaRPr lang="en-US" sz="1900" b="1" i="0" baseline="0">
              <a:latin typeface="Arial"/>
              <a:ea typeface="+mj-ea"/>
              <a:cs typeface="Arial"/>
              <a:sym typeface="Arial"/>
            </a:endParaRPr>
          </a:p>
        </p:txBody>
      </p:sp>
      <p:sp>
        <p:nvSpPr>
          <p:cNvPr id="2" name="Title Placeholder 1"/>
          <p:cNvSpPr>
            <a:spLocks noGrp="1"/>
          </p:cNvSpPr>
          <p:nvPr>
            <p:ph type="title"/>
          </p:nvPr>
        </p:nvSpPr>
        <p:spPr>
          <a:xfrm>
            <a:off x="231648" y="237744"/>
            <a:ext cx="11684000" cy="292388"/>
          </a:xfrm>
          <a:prstGeom prst="rect">
            <a:avLst/>
          </a:prstGeom>
        </p:spPr>
        <p:txBody>
          <a:bodyPr vert="horz" wrap="square" lIns="0" tIns="0" rIns="0" bIns="0" rtlCol="0" anchor="ctr">
            <a:spAutoFit/>
          </a:bodyPr>
          <a:lstStyle/>
          <a:p>
            <a:r>
              <a:rPr lang="en-US"/>
              <a:t>Click to edit Master title style</a:t>
            </a:r>
          </a:p>
        </p:txBody>
      </p:sp>
      <p:sp>
        <p:nvSpPr>
          <p:cNvPr id="3" name="Text Placeholder 2"/>
          <p:cNvSpPr>
            <a:spLocks noGrp="1"/>
          </p:cNvSpPr>
          <p:nvPr>
            <p:ph type="body" idx="1"/>
          </p:nvPr>
        </p:nvSpPr>
        <p:spPr>
          <a:xfrm>
            <a:off x="711200" y="914401"/>
            <a:ext cx="3869008" cy="1169551"/>
          </a:xfrm>
          <a:prstGeom prst="rect">
            <a:avLst/>
          </a:prstGeom>
        </p:spPr>
        <p:txBody>
          <a:bodyPr vert="horz" wrap="square" lIns="91440" tIns="45720" rIns="91440" bIns="45720" rtlCol="0">
            <a:spAutoFit/>
          </a:bodyPr>
          <a:lstStyle/>
          <a:p>
            <a:pPr lvl="0"/>
            <a:r>
              <a:rPr lang="en-US"/>
              <a:t>Click to edit Master text styles</a:t>
            </a:r>
          </a:p>
          <a:p>
            <a:pPr lvl="2"/>
            <a:r>
              <a:rPr lang="en-US"/>
              <a:t>Second level</a:t>
            </a:r>
          </a:p>
          <a:p>
            <a:pPr lvl="3"/>
            <a:r>
              <a:rPr lang="en-US"/>
              <a:t>Third level</a:t>
            </a:r>
          </a:p>
          <a:p>
            <a:pPr lvl="4"/>
            <a:r>
              <a:rPr lang="en-US"/>
              <a:t>Fourth level</a:t>
            </a:r>
          </a:p>
          <a:p>
            <a:pPr lvl="4"/>
            <a:r>
              <a:rPr lang="en-US"/>
              <a:t>Fifth level</a:t>
            </a:r>
          </a:p>
        </p:txBody>
      </p:sp>
      <p:sp>
        <p:nvSpPr>
          <p:cNvPr id="19" name="Slide Number"/>
          <p:cNvSpPr txBox="1">
            <a:spLocks/>
          </p:cNvSpPr>
          <p:nvPr userDrawn="1"/>
        </p:nvSpPr>
        <p:spPr bwMode="auto">
          <a:xfrm>
            <a:off x="11842231" y="6634862"/>
            <a:ext cx="157094" cy="153888"/>
          </a:xfrm>
          <a:prstGeom prst="rect">
            <a:avLst/>
          </a:prstGeom>
        </p:spPr>
        <p:txBody>
          <a:bodyPr vert="horz" wrap="none" lIns="0" tIns="0" rIns="0" bIns="0" rtlCol="0" anchor="ctr">
            <a:spAutoFit/>
          </a:bodyPr>
          <a:lstStyle>
            <a:defPPr>
              <a:defRPr lang="en-US"/>
            </a:defPPr>
            <a:lvl1pPr>
              <a:defRPr sz="1000" baseline="0">
                <a:latin typeface="+mn-lt"/>
              </a:defRPr>
            </a:lvl1pPr>
          </a:lstStyle>
          <a:p>
            <a:pPr algn="r" fontAlgn="base">
              <a:spcBef>
                <a:spcPct val="0"/>
              </a:spcBef>
              <a:spcAft>
                <a:spcPct val="0"/>
              </a:spcAft>
            </a:pPr>
            <a:fld id="{42C328C1-A84F-4A39-A664-DBA00541A8C6}" type="slidenum">
              <a:rPr lang="en-US" sz="1000" smtClean="0">
                <a:solidFill>
                  <a:schemeClr val="bg2"/>
                </a:solidFill>
                <a:latin typeface="Arial"/>
              </a:rPr>
              <a:pPr algn="r" fontAlgn="base">
                <a:spcBef>
                  <a:spcPct val="0"/>
                </a:spcBef>
                <a:spcAft>
                  <a:spcPct val="0"/>
                </a:spcAft>
              </a:pPr>
              <a:t>‹#›</a:t>
            </a:fld>
            <a:endParaRPr lang="en-US" sz="1000">
              <a:solidFill>
                <a:schemeClr val="bg2"/>
              </a:solidFill>
              <a:latin typeface="Arial"/>
            </a:endParaRPr>
          </a:p>
        </p:txBody>
      </p:sp>
      <p:sp>
        <p:nvSpPr>
          <p:cNvPr id="20" name="TextBox 19"/>
          <p:cNvSpPr txBox="1"/>
          <p:nvPr userDrawn="1"/>
        </p:nvSpPr>
        <p:spPr>
          <a:xfrm>
            <a:off x="7620000" y="6634082"/>
            <a:ext cx="4155320" cy="155451"/>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0" lvl="0" indent="0" defTabSz="895255" eaLnBrk="1" hangingPunct="1">
              <a:buClr>
                <a:schemeClr val="tx2"/>
              </a:buClr>
              <a:defRPr baseline="0">
                <a:latin typeface="+mn-lt"/>
              </a:defRPr>
            </a:lvl1pPr>
            <a:lvl2pPr marL="193655" lvl="1" indent="-192067" defTabSz="895255" eaLnBrk="1" hangingPunct="1">
              <a:buClr>
                <a:schemeClr val="tx2"/>
              </a:buClr>
              <a:buSzPct val="125000"/>
              <a:buFont typeface="Arial" charset="0"/>
              <a:buChar char="▪"/>
              <a:defRPr baseline="0">
                <a:latin typeface="+mn-lt"/>
              </a:defRPr>
            </a:lvl2pPr>
            <a:lvl3pPr marL="457151" lvl="2" indent="-261910" defTabSz="895255" eaLnBrk="1" hangingPunct="1">
              <a:buClr>
                <a:schemeClr val="tx2"/>
              </a:buClr>
              <a:buSzPct val="120000"/>
              <a:buFont typeface="Arial" charset="0"/>
              <a:buChar char="–"/>
              <a:defRPr baseline="0">
                <a:latin typeface="+mn-lt"/>
              </a:defRPr>
            </a:lvl3pPr>
            <a:lvl4pPr marL="614298" lvl="3" indent="-155558" defTabSz="895255" eaLnBrk="1" hangingPunct="1">
              <a:buClr>
                <a:schemeClr val="tx2"/>
              </a:buClr>
              <a:buSzPct val="120000"/>
              <a:buFont typeface="Arial" charset="0"/>
              <a:buChar char="▫"/>
              <a:defRPr baseline="0">
                <a:latin typeface="+mn-lt"/>
              </a:defRPr>
            </a:lvl4pPr>
            <a:lvl5pPr marL="749728" lvl="4" indent="-130162" defTabSz="895255" eaLnBrk="1" hangingPunct="1">
              <a:buClr>
                <a:schemeClr val="tx2"/>
              </a:buClr>
              <a:buSzPct val="89000"/>
              <a:buFont typeface="Arial" charset="0"/>
              <a:buChar char="-"/>
              <a:defRPr baseline="0">
                <a:latin typeface="+mn-lt"/>
              </a:defRPr>
            </a:lvl5pPr>
            <a:lvl6pPr marL="749728" indent="-130162" defTabSz="895255" fontAlgn="base">
              <a:spcBef>
                <a:spcPct val="0"/>
              </a:spcBef>
              <a:spcAft>
                <a:spcPct val="0"/>
              </a:spcAft>
              <a:buClr>
                <a:schemeClr val="tx2"/>
              </a:buClr>
              <a:buSzPct val="89000"/>
              <a:buFont typeface="Arial" charset="0"/>
              <a:buChar char="-"/>
              <a:defRPr baseline="0">
                <a:latin typeface="+mn-lt"/>
              </a:defRPr>
            </a:lvl6pPr>
            <a:lvl7pPr marL="749728" indent="-130162" defTabSz="895255" fontAlgn="base">
              <a:spcBef>
                <a:spcPct val="0"/>
              </a:spcBef>
              <a:spcAft>
                <a:spcPct val="0"/>
              </a:spcAft>
              <a:buClr>
                <a:schemeClr val="tx2"/>
              </a:buClr>
              <a:buSzPct val="89000"/>
              <a:buFont typeface="Arial" charset="0"/>
              <a:buChar char="-"/>
              <a:defRPr baseline="0">
                <a:latin typeface="+mn-lt"/>
              </a:defRPr>
            </a:lvl7pPr>
            <a:lvl8pPr marL="749728" indent="-130162" defTabSz="895255" fontAlgn="base">
              <a:spcBef>
                <a:spcPct val="0"/>
              </a:spcBef>
              <a:spcAft>
                <a:spcPct val="0"/>
              </a:spcAft>
              <a:buClr>
                <a:schemeClr val="tx2"/>
              </a:buClr>
              <a:buSzPct val="89000"/>
              <a:buFont typeface="Arial" charset="0"/>
              <a:buChar char="-"/>
              <a:defRPr baseline="0">
                <a:latin typeface="+mn-lt"/>
              </a:defRPr>
            </a:lvl8pPr>
            <a:lvl9pPr marL="749728" indent="-130162" defTabSz="895255" fontAlgn="base">
              <a:spcBef>
                <a:spcPct val="0"/>
              </a:spcBef>
              <a:spcAft>
                <a:spcPct val="0"/>
              </a:spcAft>
              <a:buClr>
                <a:schemeClr val="tx2"/>
              </a:buClr>
              <a:buSzPct val="89000"/>
              <a:buFont typeface="Arial" charset="0"/>
              <a:buChar char="-"/>
              <a:defRPr baseline="0">
                <a:latin typeface="+mn-lt"/>
              </a:defRPr>
            </a:lvl9pPr>
          </a:lstStyle>
          <a:p>
            <a:pPr>
              <a:buClr>
                <a:srgbClr val="000000"/>
              </a:buClr>
            </a:pPr>
            <a:r>
              <a:rPr lang="en-US" sz="1000">
                <a:solidFill>
                  <a:schemeClr val="bg2"/>
                </a:solidFill>
                <a:latin typeface="Arial"/>
              </a:rPr>
              <a:t>Confidential – for policy development purposes only   |</a:t>
            </a:r>
          </a:p>
        </p:txBody>
      </p:sp>
    </p:spTree>
    <p:extLst>
      <p:ext uri="{BB962C8B-B14F-4D97-AF65-F5344CB8AC3E}">
        <p14:creationId xmlns:p14="http://schemas.microsoft.com/office/powerpoint/2010/main" val="26579792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9" r:id="rId7"/>
    <p:sldLayoutId id="2147483670" r:id="rId8"/>
    <p:sldLayoutId id="2147483672" r:id="rId9"/>
    <p:sldLayoutId id="2147483673" r:id="rId10"/>
  </p:sldLayoutIdLst>
  <p:hf hdr="0" dt="0"/>
  <p:txStyles>
    <p:title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ts val="0"/>
        </a:spcBef>
        <a:buFont typeface="+mj-lt"/>
        <a:buAutoNum type="arabicPeriod"/>
        <a:defRPr sz="14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4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spcBef>
          <a:spcPct val="20000"/>
        </a:spcBef>
        <a:buFont typeface="Arial" panose="020B0604020202020204" pitchFamily="34" charset="0"/>
        <a:buNone/>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3.emf"/><Relationship Id="rId4" Type="http://schemas.openxmlformats.org/officeDocument/2006/relationships/oleObject" Target="../embeddings/oleObject10.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4.emf"/><Relationship Id="rId4" Type="http://schemas.openxmlformats.org/officeDocument/2006/relationships/oleObject" Target="../embeddings/oleObject11.bin"/></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image" Target="../media/image5.svg"/><Relationship Id="rId7" Type="http://schemas.openxmlformats.org/officeDocument/2006/relationships/image" Target="../media/image8.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7.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hyperlink" Target="https://www.mass.gov/info-details/masshealth-coverage-types-for-individuals-and-families-including-people-with-disabilities-0#masshealth-family-assistanc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mass.gov/info-details/masshealth-limited-health-safety-net?_gl=1*g0lt1j*_ga*MjA0ODc2MzIzMS4xNzgzMDk0Mjg1*_ga_MCLPEGW7WM*czE3ODQyMDk0MzYkbzYkZzEkdDE3ODQyMDk0NTMkajQzJGwwJGgw&amp;_ga=2.128292814.311402278.1783819303-2048763231.1783094285"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9.xml"/><Relationship Id="rId5" Type="http://schemas.openxmlformats.org/officeDocument/2006/relationships/image" Target="../media/image4.emf"/><Relationship Id="rId4" Type="http://schemas.openxmlformats.org/officeDocument/2006/relationships/oleObject" Target="../embeddings/oleObject11.bin"/></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image" Target="../media/image13.sv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svg"/><Relationship Id="rId5" Type="http://schemas.openxmlformats.org/officeDocument/2006/relationships/image" Target="../media/image11.svg"/><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0.xml"/><Relationship Id="rId5" Type="http://schemas.openxmlformats.org/officeDocument/2006/relationships/image" Target="../media/image4.emf"/><Relationship Id="rId4" Type="http://schemas.openxmlformats.org/officeDocument/2006/relationships/oleObject" Target="../embeddings/oleObject11.bin"/></Relationships>
</file>

<file path=ppt/slides/_rels/slide15.xml.rels><?xml version="1.0" encoding="UTF-8" standalone="yes"?>
<Relationships xmlns="http://schemas.openxmlformats.org/package/2006/relationships"><Relationship Id="rId3" Type="http://schemas.openxmlformats.org/officeDocument/2006/relationships/image" Target="../media/image25.svg"/><Relationship Id="rId2" Type="http://schemas.openxmlformats.org/officeDocument/2006/relationships/image" Target="../media/image24.sv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www.mass.gov/federal-changes-affecting-masshealth-medicaid-members" TargetMode="External"/><Relationship Id="rId5" Type="http://schemas.openxmlformats.org/officeDocument/2006/relationships/image" Target="../media/image28.jpeg"/><Relationship Id="rId4" Type="http://schemas.openxmlformats.org/officeDocument/2006/relationships/hyperlink" Target="Mass.gov/MassHealthMemberChanges"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svg"/><Relationship Id="rId9" Type="http://schemas.openxmlformats.org/officeDocument/2006/relationships/hyperlink" Target="https://www.mass.gov/federal-changes-affecting-masshealth-medicaid-members"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5.svg"/></Relationships>
</file>

<file path=ppt/slides/_rels/slide21.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2.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22.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8.svg"/><Relationship Id="rId2" Type="http://schemas.openxmlformats.org/officeDocument/2006/relationships/image" Target="../media/image43.svg"/><Relationship Id="rId1" Type="http://schemas.openxmlformats.org/officeDocument/2006/relationships/slideLayout" Target="../slideLayouts/slideLayout2.xml"/><Relationship Id="rId6" Type="http://schemas.openxmlformats.org/officeDocument/2006/relationships/image" Target="../media/image47.svg"/><Relationship Id="rId5" Type="http://schemas.openxmlformats.org/officeDocument/2006/relationships/image" Target="../media/image46.svg"/><Relationship Id="rId4" Type="http://schemas.openxmlformats.org/officeDocument/2006/relationships/image" Target="../media/image45.sv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4.emf"/><Relationship Id="rId4" Type="http://schemas.openxmlformats.org/officeDocument/2006/relationships/oleObject" Target="../embeddings/oleObject11.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hyperlink" Target="https://my.mahealthconnector.org/enrollment-assisters" TargetMode="External"/><Relationship Id="rId3" Type="http://schemas.openxmlformats.org/officeDocument/2006/relationships/image" Target="../media/image49.svg"/><Relationship Id="rId7" Type="http://schemas.openxmlformats.org/officeDocument/2006/relationships/hyperlink" Target="https://www.mass.gov/how-to/find-help-with-your-masshealth-insurance-application"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1.svg"/><Relationship Id="rId5" Type="http://schemas.openxmlformats.org/officeDocument/2006/relationships/hyperlink" Target="myservices.mass.gov" TargetMode="External"/><Relationship Id="rId4" Type="http://schemas.openxmlformats.org/officeDocument/2006/relationships/image" Target="../media/image50.svg"/><Relationship Id="rId9" Type="http://schemas.openxmlformats.org/officeDocument/2006/relationships/image" Target="../media/image52.svg"/></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hyperlink" Target="https://www.mass.gov/federal-changes-affecting-masshealth-medicaid-member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7A4251E9-9B74-59FB-AEE4-67EE9B6EA200}"/>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22759509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95" imgH="394" progId="TCLayout.ActiveDocument.1">
                  <p:embed/>
                </p:oleObj>
              </mc:Choice>
              <mc:Fallback>
                <p:oleObj name="think-cell Slide" r:id="rId4" imgW="395" imgH="394" progId="TCLayout.ActiveDocument.1">
                  <p:embed/>
                  <p:pic>
                    <p:nvPicPr>
                      <p:cNvPr id="4" name="think-cell data - do not delete" hidden="1">
                        <a:extLst>
                          <a:ext uri="{FF2B5EF4-FFF2-40B4-BE49-F238E27FC236}">
                            <a16:creationId xmlns:a16="http://schemas.microsoft.com/office/drawing/2014/main" id="{7A4251E9-9B74-59FB-AEE4-67EE9B6EA200}"/>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B09F68D0-E3A7-162B-1EE0-469FEC4034EE}"/>
              </a:ext>
            </a:extLst>
          </p:cNvPr>
          <p:cNvSpPr>
            <a:spLocks noGrp="1"/>
          </p:cNvSpPr>
          <p:nvPr>
            <p:ph type="ctrTitle"/>
          </p:nvPr>
        </p:nvSpPr>
        <p:spPr>
          <a:xfrm>
            <a:off x="3584452" y="2544818"/>
            <a:ext cx="7754108" cy="430887"/>
          </a:xfrm>
        </p:spPr>
        <p:txBody>
          <a:bodyPr vert="horz"/>
          <a:lstStyle/>
          <a:p>
            <a:r>
              <a:rPr lang="en-US"/>
              <a:t>OB3: Federal Changes Impacting MassHealth</a:t>
            </a:r>
          </a:p>
        </p:txBody>
      </p:sp>
      <p:sp>
        <p:nvSpPr>
          <p:cNvPr id="3" name="Subtitle 2">
            <a:extLst>
              <a:ext uri="{FF2B5EF4-FFF2-40B4-BE49-F238E27FC236}">
                <a16:creationId xmlns:a16="http://schemas.microsoft.com/office/drawing/2014/main" id="{D268E225-85F1-9309-0DC0-29C77764B4D7}"/>
              </a:ext>
            </a:extLst>
          </p:cNvPr>
          <p:cNvSpPr>
            <a:spLocks noGrp="1"/>
          </p:cNvSpPr>
          <p:nvPr>
            <p:ph type="subTitle" idx="1"/>
          </p:nvPr>
        </p:nvSpPr>
        <p:spPr>
          <a:xfrm>
            <a:off x="3586137" y="4937760"/>
            <a:ext cx="3708281" cy="215444"/>
          </a:xfrm>
        </p:spPr>
        <p:txBody>
          <a:bodyPr vert="horz" wrap="square" lIns="0" tIns="0" rIns="0" bIns="0" rtlCol="0" anchor="t">
            <a:spAutoFit/>
          </a:bodyPr>
          <a:lstStyle/>
          <a:p>
            <a:r>
              <a:rPr lang="en-US">
                <a:latin typeface="Arial"/>
                <a:cs typeface="Arial"/>
              </a:rPr>
              <a:t>August &amp; September 2026</a:t>
            </a:r>
          </a:p>
        </p:txBody>
      </p:sp>
      <p:sp>
        <p:nvSpPr>
          <p:cNvPr id="5" name="Rectangle 4">
            <a:extLst>
              <a:ext uri="{FF2B5EF4-FFF2-40B4-BE49-F238E27FC236}">
                <a16:creationId xmlns:a16="http://schemas.microsoft.com/office/drawing/2014/main" id="{0936A92F-3752-CC5C-9564-8B5E7269DF7B}"/>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818103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CF001-003E-CE54-9792-B3EDF9185E8E}"/>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AACFF888-05AD-1CF5-A44E-67BE47146D72}"/>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20211661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AACFF888-05AD-1CF5-A44E-67BE47146D72}"/>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15CEDD66-117B-679F-9712-7447795D463A}"/>
              </a:ext>
              <a:ext uri="{C183D7F6-B498-43B3-948B-1728B52AA6E4}">
                <adec:decorative xmlns:adec="http://schemas.microsoft.com/office/drawing/2017/decorative" val="1"/>
              </a:ext>
            </a:extLst>
          </p:cNvPr>
          <p:cNvSpPr/>
          <p:nvPr/>
        </p:nvSpPr>
        <p:spPr>
          <a:xfrm>
            <a:off x="0" y="0"/>
            <a:ext cx="12192000" cy="656539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 name="Title 18">
            <a:extLst>
              <a:ext uri="{FF2B5EF4-FFF2-40B4-BE49-F238E27FC236}">
                <a16:creationId xmlns:a16="http://schemas.microsoft.com/office/drawing/2014/main" id="{34D92B72-6442-C286-9FF6-469BED72F7CF}"/>
              </a:ext>
            </a:extLst>
          </p:cNvPr>
          <p:cNvSpPr txBox="1">
            <a:spLocks noGrp="1"/>
          </p:cNvSpPr>
          <p:nvPr>
            <p:ph type="title" idx="4294967295"/>
          </p:nvPr>
        </p:nvSpPr>
        <p:spPr bwMode="auto">
          <a:xfrm>
            <a:off x="247649" y="2914650"/>
            <a:ext cx="5991225"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OB3 Changes to Medicaid</a:t>
            </a:r>
          </a:p>
        </p:txBody>
      </p:sp>
    </p:spTree>
    <p:extLst>
      <p:ext uri="{BB962C8B-B14F-4D97-AF65-F5344CB8AC3E}">
        <p14:creationId xmlns:p14="http://schemas.microsoft.com/office/powerpoint/2010/main" val="10445383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8B056-DC11-B1A7-3F47-B1848FCB7490}"/>
            </a:ext>
          </a:extLst>
        </p:cNvPr>
        <p:cNvGrpSpPr/>
        <p:nvPr/>
      </p:nvGrpSpPr>
      <p:grpSpPr>
        <a:xfrm>
          <a:off x="0" y="0"/>
          <a:ext cx="0" cy="0"/>
          <a:chOff x="0" y="0"/>
          <a:chExt cx="0" cy="0"/>
        </a:xfrm>
      </p:grpSpPr>
      <p:sp>
        <p:nvSpPr>
          <p:cNvPr id="50" name="Title 49">
            <a:extLst>
              <a:ext uri="{FF2B5EF4-FFF2-40B4-BE49-F238E27FC236}">
                <a16:creationId xmlns:a16="http://schemas.microsoft.com/office/drawing/2014/main" id="{F96B7FED-D566-B9A5-3338-21DE82CD223F}"/>
              </a:ext>
            </a:extLst>
          </p:cNvPr>
          <p:cNvSpPr>
            <a:spLocks noGrp="1"/>
          </p:cNvSpPr>
          <p:nvPr>
            <p:ph type="title"/>
          </p:nvPr>
        </p:nvSpPr>
        <p:spPr>
          <a:xfrm>
            <a:off x="231648" y="317310"/>
            <a:ext cx="11684000" cy="307777"/>
          </a:xfrm>
        </p:spPr>
        <p:txBody>
          <a:bodyPr/>
          <a:lstStyle/>
          <a:p>
            <a:r>
              <a:rPr lang="en-US">
                <a:latin typeface="Arial"/>
                <a:cs typeface="Arial"/>
              </a:rPr>
              <a:t>What Are the Biggest </a:t>
            </a:r>
            <a:r>
              <a:rPr lang="en-US" u="sng">
                <a:latin typeface="Arial"/>
                <a:cs typeface="Arial"/>
              </a:rPr>
              <a:t>Eligibility</a:t>
            </a:r>
            <a:r>
              <a:rPr lang="en-US">
                <a:latin typeface="Arial"/>
                <a:cs typeface="Arial"/>
              </a:rPr>
              <a:t>* Changes from OB3?</a:t>
            </a:r>
            <a:endParaRPr lang="en-US"/>
          </a:p>
        </p:txBody>
      </p:sp>
      <p:sp>
        <p:nvSpPr>
          <p:cNvPr id="39" name="Title 1">
            <a:extLst>
              <a:ext uri="{FF2B5EF4-FFF2-40B4-BE49-F238E27FC236}">
                <a16:creationId xmlns:a16="http://schemas.microsoft.com/office/drawing/2014/main" id="{54BBCC93-4A6B-C192-1DB8-BB2CFEE90213}"/>
              </a:ext>
            </a:extLst>
          </p:cNvPr>
          <p:cNvSpPr txBox="1">
            <a:spLocks/>
          </p:cNvSpPr>
          <p:nvPr/>
        </p:nvSpPr>
        <p:spPr>
          <a:xfrm>
            <a:off x="183022" y="2962946"/>
            <a:ext cx="2780209" cy="923330"/>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Upcoming Changes to MassHealth Eligibility</a:t>
            </a:r>
            <a:br>
              <a:rPr kumimoji="0" lang="en-US" sz="2000" b="1" i="0" u="none" strike="noStrike" kern="1200" cap="none" spc="0" normalizeH="0" baseline="0" noProof="0">
                <a:ln>
                  <a:noFill/>
                </a:ln>
                <a:solidFill>
                  <a:srgbClr val="002960"/>
                </a:solidFill>
                <a:effectLst/>
                <a:uLnTx/>
                <a:uFillTx/>
                <a:latin typeface="Arial"/>
                <a:ea typeface="+mj-ea"/>
                <a:cs typeface="Arial"/>
              </a:rPr>
            </a:br>
            <a:r>
              <a:rPr kumimoji="0" lang="en-US" sz="2000" b="1" i="0" u="none" strike="noStrike" kern="1200" cap="none" spc="0" normalizeH="0" baseline="0" noProof="0">
                <a:ln>
                  <a:noFill/>
                </a:ln>
                <a:solidFill>
                  <a:srgbClr val="002960"/>
                </a:solidFill>
                <a:effectLst/>
                <a:uLnTx/>
                <a:uFillTx/>
                <a:latin typeface="Arial"/>
                <a:ea typeface="+mj-ea"/>
                <a:cs typeface="Arial"/>
              </a:rPr>
              <a:t>Due to OB3</a:t>
            </a:r>
          </a:p>
        </p:txBody>
      </p:sp>
      <p:sp>
        <p:nvSpPr>
          <p:cNvPr id="40" name="Left Brace 39">
            <a:extLst>
              <a:ext uri="{FF2B5EF4-FFF2-40B4-BE49-F238E27FC236}">
                <a16:creationId xmlns:a16="http://schemas.microsoft.com/office/drawing/2014/main" id="{DDC2FB63-B55F-8A18-D283-C82A66ABBDFC}"/>
              </a:ext>
              <a:ext uri="{C183D7F6-B498-43B3-948B-1728B52AA6E4}">
                <adec:decorative xmlns:adec="http://schemas.microsoft.com/office/drawing/2017/decorative" val="1"/>
              </a:ext>
            </a:extLst>
          </p:cNvPr>
          <p:cNvSpPr/>
          <p:nvPr/>
        </p:nvSpPr>
        <p:spPr>
          <a:xfrm>
            <a:off x="3053956" y="1352183"/>
            <a:ext cx="442080" cy="4128768"/>
          </a:xfrm>
          <a:prstGeom prst="leftBrace">
            <a:avLst>
              <a:gd name="adj1" fmla="val 79499"/>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grpSp>
        <p:nvGrpSpPr>
          <p:cNvPr id="49" name="Group 48" descr="Timeline depicting changes from October 2026 to October 2028">
            <a:extLst>
              <a:ext uri="{FF2B5EF4-FFF2-40B4-BE49-F238E27FC236}">
                <a16:creationId xmlns:a16="http://schemas.microsoft.com/office/drawing/2014/main" id="{E3BC5D58-6BB5-9B33-BC17-918F8A7DEF0C}"/>
              </a:ext>
            </a:extLst>
          </p:cNvPr>
          <p:cNvGrpSpPr/>
          <p:nvPr/>
        </p:nvGrpSpPr>
        <p:grpSpPr>
          <a:xfrm>
            <a:off x="3618289" y="767067"/>
            <a:ext cx="7960415" cy="5299001"/>
            <a:chOff x="3540654" y="700392"/>
            <a:chExt cx="7960415" cy="5299001"/>
          </a:xfrm>
        </p:grpSpPr>
        <p:grpSp>
          <p:nvGrpSpPr>
            <p:cNvPr id="44" name="Group 43">
              <a:extLst>
                <a:ext uri="{FF2B5EF4-FFF2-40B4-BE49-F238E27FC236}">
                  <a16:creationId xmlns:a16="http://schemas.microsoft.com/office/drawing/2014/main" id="{11EC98A9-4CB2-C831-0FDF-AD0354564569}"/>
                </a:ext>
              </a:extLst>
            </p:cNvPr>
            <p:cNvGrpSpPr/>
            <p:nvPr/>
          </p:nvGrpSpPr>
          <p:grpSpPr>
            <a:xfrm>
              <a:off x="3570815" y="700392"/>
              <a:ext cx="7930254" cy="902093"/>
              <a:chOff x="4600756" y="1054354"/>
              <a:chExt cx="7930254" cy="902093"/>
            </a:xfrm>
          </p:grpSpPr>
          <p:sp>
            <p:nvSpPr>
              <p:cNvPr id="16" name="Oval 15">
                <a:extLst>
                  <a:ext uri="{FF2B5EF4-FFF2-40B4-BE49-F238E27FC236}">
                    <a16:creationId xmlns:a16="http://schemas.microsoft.com/office/drawing/2014/main" id="{9BEE2312-EBD0-0F65-05C3-38FCFF688705}"/>
                  </a:ext>
                  <a:ext uri="{C183D7F6-B498-43B3-948B-1728B52AA6E4}">
                    <adec:decorative xmlns:adec="http://schemas.microsoft.com/office/drawing/2017/decorative" val="1"/>
                  </a:ext>
                </a:extLst>
              </p:cNvPr>
              <p:cNvSpPr/>
              <p:nvPr/>
            </p:nvSpPr>
            <p:spPr>
              <a:xfrm>
                <a:off x="4600756" y="1054354"/>
                <a:ext cx="902093" cy="90209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7" name="Rectangle: Rounded Corners 16">
                <a:extLst>
                  <a:ext uri="{FF2B5EF4-FFF2-40B4-BE49-F238E27FC236}">
                    <a16:creationId xmlns:a16="http://schemas.microsoft.com/office/drawing/2014/main" id="{9C361412-7383-7935-D5B1-66CB15653A80}"/>
                  </a:ext>
                  <a:ext uri="{C183D7F6-B498-43B3-948B-1728B52AA6E4}">
                    <adec:decorative xmlns:adec="http://schemas.microsoft.com/office/drawing/2017/decorative" val="1"/>
                  </a:ext>
                </a:extLst>
              </p:cNvPr>
              <p:cNvSpPr/>
              <p:nvPr/>
            </p:nvSpPr>
            <p:spPr>
              <a:xfrm>
                <a:off x="5178490" y="1172172"/>
                <a:ext cx="7352520" cy="6744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8" name="Title 1">
                <a:extLst>
                  <a:ext uri="{FF2B5EF4-FFF2-40B4-BE49-F238E27FC236}">
                    <a16:creationId xmlns:a16="http://schemas.microsoft.com/office/drawing/2014/main" id="{E3473547-5C83-3D6E-5231-744E0830D934}"/>
                  </a:ext>
                </a:extLst>
              </p:cNvPr>
              <p:cNvSpPr txBox="1">
                <a:spLocks/>
              </p:cNvSpPr>
              <p:nvPr/>
            </p:nvSpPr>
            <p:spPr>
              <a:xfrm>
                <a:off x="6861513" y="1370903"/>
                <a:ext cx="5299835" cy="27699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Coverage Changes for Certain Immigrants</a:t>
                </a:r>
                <a:endParaRPr kumimoji="0" lang="en-US" sz="1800" b="0" i="0" u="none" strike="noStrike" kern="1200" cap="none" spc="0" normalizeH="0" baseline="0" noProof="0">
                  <a:ln>
                    <a:noFill/>
                  </a:ln>
                  <a:solidFill>
                    <a:srgbClr val="002960"/>
                  </a:solidFill>
                  <a:effectLst/>
                  <a:uLnTx/>
                  <a:uFillTx/>
                  <a:latin typeface="Arial"/>
                  <a:ea typeface="+mj-ea"/>
                  <a:cs typeface="Arial"/>
                </a:endParaRPr>
              </a:p>
            </p:txBody>
          </p:sp>
          <p:sp>
            <p:nvSpPr>
              <p:cNvPr id="19" name="Oval 18">
                <a:extLst>
                  <a:ext uri="{FF2B5EF4-FFF2-40B4-BE49-F238E27FC236}">
                    <a16:creationId xmlns:a16="http://schemas.microsoft.com/office/drawing/2014/main" id="{1157A6B9-3903-B99F-7137-882F19823642}"/>
                  </a:ext>
                  <a:ext uri="{C183D7F6-B498-43B3-948B-1728B52AA6E4}">
                    <adec:decorative xmlns:adec="http://schemas.microsoft.com/office/drawing/2017/decorative" val="1"/>
                  </a:ext>
                </a:extLst>
              </p:cNvPr>
              <p:cNvSpPr/>
              <p:nvPr/>
            </p:nvSpPr>
            <p:spPr>
              <a:xfrm>
                <a:off x="4664111" y="1135547"/>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20" name="Graphic 19" descr="Group of men with solid fill">
                <a:extLst>
                  <a:ext uri="{FF2B5EF4-FFF2-40B4-BE49-F238E27FC236}">
                    <a16:creationId xmlns:a16="http://schemas.microsoft.com/office/drawing/2014/main" id="{B903AB27-1027-67DE-F752-EC5029091FC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73667" y="1245103"/>
                <a:ext cx="528600" cy="528600"/>
              </a:xfrm>
              <a:prstGeom prst="rect">
                <a:avLst/>
              </a:prstGeom>
            </p:spPr>
          </p:pic>
          <p:sp>
            <p:nvSpPr>
              <p:cNvPr id="13" name="Title 1">
                <a:extLst>
                  <a:ext uri="{FF2B5EF4-FFF2-40B4-BE49-F238E27FC236}">
                    <a16:creationId xmlns:a16="http://schemas.microsoft.com/office/drawing/2014/main" id="{15E8FB11-F037-32B7-6CA8-9A5397DA662C}"/>
                  </a:ext>
                </a:extLst>
              </p:cNvPr>
              <p:cNvSpPr txBox="1">
                <a:spLocks/>
              </p:cNvSpPr>
              <p:nvPr/>
            </p:nvSpPr>
            <p:spPr>
              <a:xfrm>
                <a:off x="5580529" y="1355515"/>
                <a:ext cx="1153414"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OCT ‘26</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cxnSp>
            <p:nvCxnSpPr>
              <p:cNvPr id="36" name="Straight Connector 35">
                <a:extLst>
                  <a:ext uri="{FF2B5EF4-FFF2-40B4-BE49-F238E27FC236}">
                    <a16:creationId xmlns:a16="http://schemas.microsoft.com/office/drawing/2014/main" id="{BFF38BDE-9374-2078-1402-7C5F462BCB13}"/>
                  </a:ext>
                  <a:ext uri="{C183D7F6-B498-43B3-948B-1728B52AA6E4}">
                    <adec:decorative xmlns:adec="http://schemas.microsoft.com/office/drawing/2017/decorative" val="1"/>
                  </a:ext>
                </a:extLst>
              </p:cNvPr>
              <p:cNvCxnSpPr>
                <a:cxnSpLocks/>
              </p:cNvCxnSpPr>
              <p:nvPr/>
            </p:nvCxnSpPr>
            <p:spPr>
              <a:xfrm>
                <a:off x="6699757" y="1205657"/>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38EBF935-449E-48A5-14D7-DC7DCDBC4B6A}"/>
                </a:ext>
              </a:extLst>
            </p:cNvPr>
            <p:cNvGrpSpPr/>
            <p:nvPr/>
          </p:nvGrpSpPr>
          <p:grpSpPr>
            <a:xfrm>
              <a:off x="3570815" y="1799619"/>
              <a:ext cx="7930254" cy="2301020"/>
              <a:chOff x="4600756" y="2274183"/>
              <a:chExt cx="7930254" cy="2301020"/>
            </a:xfrm>
          </p:grpSpPr>
          <p:sp>
            <p:nvSpPr>
              <p:cNvPr id="4" name="Oval 3">
                <a:extLst>
                  <a:ext uri="{FF2B5EF4-FFF2-40B4-BE49-F238E27FC236}">
                    <a16:creationId xmlns:a16="http://schemas.microsoft.com/office/drawing/2014/main" id="{0686CDF7-857A-9452-C317-42798ACD4D28}"/>
                  </a:ext>
                  <a:ext uri="{C183D7F6-B498-43B3-948B-1728B52AA6E4}">
                    <adec:decorative xmlns:adec="http://schemas.microsoft.com/office/drawing/2017/decorative" val="1"/>
                  </a:ext>
                </a:extLst>
              </p:cNvPr>
              <p:cNvSpPr/>
              <p:nvPr/>
            </p:nvSpPr>
            <p:spPr>
              <a:xfrm>
                <a:off x="4600756" y="2274183"/>
                <a:ext cx="902093" cy="902093"/>
              </a:xfrm>
              <a:prstGeom prst="ellipse">
                <a:avLst/>
              </a:prstGeom>
              <a:solidFill>
                <a:schemeClr val="accent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Rectangle: Rounded Corners 5">
                <a:extLst>
                  <a:ext uri="{FF2B5EF4-FFF2-40B4-BE49-F238E27FC236}">
                    <a16:creationId xmlns:a16="http://schemas.microsoft.com/office/drawing/2014/main" id="{539FF3FD-330F-DBB5-0F22-615D8031BA7F}"/>
                  </a:ext>
                  <a:ext uri="{C183D7F6-B498-43B3-948B-1728B52AA6E4}">
                    <adec:decorative xmlns:adec="http://schemas.microsoft.com/office/drawing/2017/decorative" val="1"/>
                  </a:ext>
                </a:extLst>
              </p:cNvPr>
              <p:cNvSpPr/>
              <p:nvPr/>
            </p:nvSpPr>
            <p:spPr>
              <a:xfrm>
                <a:off x="5178490" y="2392001"/>
                <a:ext cx="7352520" cy="674462"/>
              </a:xfrm>
              <a:prstGeom prst="roundRect">
                <a:avLst/>
              </a:prstGeom>
              <a:solidFill>
                <a:srgbClr val="9DC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Oval 7">
                <a:extLst>
                  <a:ext uri="{FF2B5EF4-FFF2-40B4-BE49-F238E27FC236}">
                    <a16:creationId xmlns:a16="http://schemas.microsoft.com/office/drawing/2014/main" id="{6D89054F-BEF7-9D48-9464-DA5210BE94EE}"/>
                  </a:ext>
                  <a:ext uri="{C183D7F6-B498-43B3-948B-1728B52AA6E4}">
                    <adec:decorative xmlns:adec="http://schemas.microsoft.com/office/drawing/2017/decorative" val="1"/>
                  </a:ext>
                </a:extLst>
              </p:cNvPr>
              <p:cNvSpPr/>
              <p:nvPr/>
            </p:nvSpPr>
            <p:spPr>
              <a:xfrm>
                <a:off x="4664111" y="2355376"/>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CD4D0085-9C3D-7E9C-B1AF-F560EF137C54}"/>
                  </a:ext>
                  <a:ext uri="{C183D7F6-B498-43B3-948B-1728B52AA6E4}">
                    <adec:decorative xmlns:adec="http://schemas.microsoft.com/office/drawing/2017/decorative" val="1"/>
                  </a:ext>
                </a:extLst>
              </p:cNvPr>
              <p:cNvCxnSpPr>
                <a:cxnSpLocks/>
              </p:cNvCxnSpPr>
              <p:nvPr/>
            </p:nvCxnSpPr>
            <p:spPr>
              <a:xfrm>
                <a:off x="6651642" y="2425486"/>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04A767FF-4C7C-02BF-1603-B92C31430201}"/>
                  </a:ext>
                </a:extLst>
              </p:cNvPr>
              <p:cNvSpPr txBox="1">
                <a:spLocks/>
              </p:cNvSpPr>
              <p:nvPr/>
            </p:nvSpPr>
            <p:spPr>
              <a:xfrm>
                <a:off x="6838101" y="4344371"/>
                <a:ext cx="5284133" cy="230832"/>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500" b="0" i="0" u="none" strike="noStrike" kern="1200" cap="none" spc="0" normalizeH="0" baseline="0" noProof="0">
                  <a:ln>
                    <a:noFill/>
                  </a:ln>
                  <a:solidFill>
                    <a:srgbClr val="002960"/>
                  </a:solidFill>
                  <a:effectLst/>
                  <a:uLnTx/>
                  <a:uFillTx/>
                  <a:latin typeface="Arial"/>
                  <a:ea typeface="+mj-ea"/>
                  <a:cs typeface="Arial"/>
                </a:endParaRPr>
              </a:p>
            </p:txBody>
          </p:sp>
        </p:grpSp>
        <p:grpSp>
          <p:nvGrpSpPr>
            <p:cNvPr id="46" name="Group 45">
              <a:extLst>
                <a:ext uri="{FF2B5EF4-FFF2-40B4-BE49-F238E27FC236}">
                  <a16:creationId xmlns:a16="http://schemas.microsoft.com/office/drawing/2014/main" id="{D2146A32-F680-FE4B-33DA-790013E39E40}"/>
                </a:ext>
              </a:extLst>
            </p:cNvPr>
            <p:cNvGrpSpPr/>
            <p:nvPr/>
          </p:nvGrpSpPr>
          <p:grpSpPr>
            <a:xfrm>
              <a:off x="3570815" y="2898846"/>
              <a:ext cx="7930254" cy="902093"/>
              <a:chOff x="4600756" y="3494012"/>
              <a:chExt cx="7930254" cy="902093"/>
            </a:xfrm>
          </p:grpSpPr>
          <p:sp>
            <p:nvSpPr>
              <p:cNvPr id="22" name="Oval 21">
                <a:extLst>
                  <a:ext uri="{FF2B5EF4-FFF2-40B4-BE49-F238E27FC236}">
                    <a16:creationId xmlns:a16="http://schemas.microsoft.com/office/drawing/2014/main" id="{4BCE0149-80C6-F262-FDC8-4EE2F723D212}"/>
                  </a:ext>
                  <a:ext uri="{C183D7F6-B498-43B3-948B-1728B52AA6E4}">
                    <adec:decorative xmlns:adec="http://schemas.microsoft.com/office/drawing/2017/decorative" val="1"/>
                  </a:ext>
                </a:extLst>
              </p:cNvPr>
              <p:cNvSpPr/>
              <p:nvPr/>
            </p:nvSpPr>
            <p:spPr>
              <a:xfrm>
                <a:off x="4600756" y="3494012"/>
                <a:ext cx="902093" cy="90209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 name="Rectangle: Rounded Corners 22">
                <a:extLst>
                  <a:ext uri="{FF2B5EF4-FFF2-40B4-BE49-F238E27FC236}">
                    <a16:creationId xmlns:a16="http://schemas.microsoft.com/office/drawing/2014/main" id="{77321899-515A-5FB8-29C8-D113F619C050}"/>
                  </a:ext>
                  <a:ext uri="{C183D7F6-B498-43B3-948B-1728B52AA6E4}">
                    <adec:decorative xmlns:adec="http://schemas.microsoft.com/office/drawing/2017/decorative" val="1"/>
                  </a:ext>
                </a:extLst>
              </p:cNvPr>
              <p:cNvSpPr/>
              <p:nvPr/>
            </p:nvSpPr>
            <p:spPr>
              <a:xfrm>
                <a:off x="5178490" y="3611830"/>
                <a:ext cx="7352520" cy="674462"/>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 name="Title 1">
                <a:extLst>
                  <a:ext uri="{FF2B5EF4-FFF2-40B4-BE49-F238E27FC236}">
                    <a16:creationId xmlns:a16="http://schemas.microsoft.com/office/drawing/2014/main" id="{65EFA3E0-44AA-1F22-1594-EA98B5C63DAE}"/>
                  </a:ext>
                </a:extLst>
              </p:cNvPr>
              <p:cNvSpPr txBox="1">
                <a:spLocks/>
              </p:cNvSpPr>
              <p:nvPr/>
            </p:nvSpPr>
            <p:spPr>
              <a:xfrm>
                <a:off x="6861514" y="3687451"/>
                <a:ext cx="4572000" cy="523220"/>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Renewals Every 6 Months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002960"/>
                    </a:solidFill>
                    <a:effectLst/>
                    <a:uLnTx/>
                    <a:uFillTx/>
                    <a:latin typeface="Arial"/>
                    <a:ea typeface="+mj-ea"/>
                    <a:cs typeface="Arial"/>
                  </a:rPr>
                  <a:t>For certain adults, age 19 to 64</a:t>
                </a:r>
              </a:p>
            </p:txBody>
          </p:sp>
          <p:sp>
            <p:nvSpPr>
              <p:cNvPr id="25" name="Oval 24">
                <a:extLst>
                  <a:ext uri="{FF2B5EF4-FFF2-40B4-BE49-F238E27FC236}">
                    <a16:creationId xmlns:a16="http://schemas.microsoft.com/office/drawing/2014/main" id="{5B1C5C0A-93C5-383D-E31C-78C62D8A6A07}"/>
                  </a:ext>
                  <a:ext uri="{C183D7F6-B498-43B3-948B-1728B52AA6E4}">
                    <adec:decorative xmlns:adec="http://schemas.microsoft.com/office/drawing/2017/decorative" val="1"/>
                  </a:ext>
                </a:extLst>
              </p:cNvPr>
              <p:cNvSpPr/>
              <p:nvPr/>
            </p:nvSpPr>
            <p:spPr>
              <a:xfrm>
                <a:off x="4664111" y="3575205"/>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26" name="Graphic 25" descr="Clock with solid fill">
                <a:extLst>
                  <a:ext uri="{FF2B5EF4-FFF2-40B4-BE49-F238E27FC236}">
                    <a16:creationId xmlns:a16="http://schemas.microsoft.com/office/drawing/2014/main" id="{A754BB42-1861-F234-D710-72FD502D12A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773667" y="3684761"/>
                <a:ext cx="528600" cy="528600"/>
              </a:xfrm>
              <a:prstGeom prst="rect">
                <a:avLst/>
              </a:prstGeom>
            </p:spPr>
          </p:pic>
          <p:sp>
            <p:nvSpPr>
              <p:cNvPr id="33" name="Title 1">
                <a:extLst>
                  <a:ext uri="{FF2B5EF4-FFF2-40B4-BE49-F238E27FC236}">
                    <a16:creationId xmlns:a16="http://schemas.microsoft.com/office/drawing/2014/main" id="{627249D7-5A2B-6914-4278-402A79CF62E7}"/>
                  </a:ext>
                </a:extLst>
              </p:cNvPr>
              <p:cNvSpPr txBox="1">
                <a:spLocks/>
              </p:cNvSpPr>
              <p:nvPr/>
            </p:nvSpPr>
            <p:spPr>
              <a:xfrm>
                <a:off x="5580529" y="3795173"/>
                <a:ext cx="107154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JAN ‘27</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cxnSp>
            <p:nvCxnSpPr>
              <p:cNvPr id="42" name="Straight Connector 41">
                <a:extLst>
                  <a:ext uri="{FF2B5EF4-FFF2-40B4-BE49-F238E27FC236}">
                    <a16:creationId xmlns:a16="http://schemas.microsoft.com/office/drawing/2014/main" id="{DEAB2BD3-E05C-FD79-5460-5D56CCF24F79}"/>
                  </a:ext>
                  <a:ext uri="{C183D7F6-B498-43B3-948B-1728B52AA6E4}">
                    <adec:decorative xmlns:adec="http://schemas.microsoft.com/office/drawing/2017/decorative" val="1"/>
                  </a:ext>
                </a:extLst>
              </p:cNvPr>
              <p:cNvCxnSpPr>
                <a:cxnSpLocks/>
              </p:cNvCxnSpPr>
              <p:nvPr/>
            </p:nvCxnSpPr>
            <p:spPr>
              <a:xfrm>
                <a:off x="6658823" y="3645315"/>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39AFF8A1-6B34-4AB7-52CD-D1C03D9D3A9C}"/>
                </a:ext>
              </a:extLst>
            </p:cNvPr>
            <p:cNvGrpSpPr/>
            <p:nvPr/>
          </p:nvGrpSpPr>
          <p:grpSpPr>
            <a:xfrm>
              <a:off x="3570815" y="5097300"/>
              <a:ext cx="7930254" cy="902093"/>
              <a:chOff x="4600756" y="4713840"/>
              <a:chExt cx="7930254" cy="902093"/>
            </a:xfrm>
          </p:grpSpPr>
          <p:sp>
            <p:nvSpPr>
              <p:cNvPr id="28" name="Oval 27">
                <a:extLst>
                  <a:ext uri="{FF2B5EF4-FFF2-40B4-BE49-F238E27FC236}">
                    <a16:creationId xmlns:a16="http://schemas.microsoft.com/office/drawing/2014/main" id="{B254C4C6-8239-4A4E-3E76-08ABABD0E489}"/>
                  </a:ext>
                  <a:ext uri="{C183D7F6-B498-43B3-948B-1728B52AA6E4}">
                    <adec:decorative xmlns:adec="http://schemas.microsoft.com/office/drawing/2017/decorative" val="1"/>
                  </a:ext>
                </a:extLst>
              </p:cNvPr>
              <p:cNvSpPr/>
              <p:nvPr/>
            </p:nvSpPr>
            <p:spPr>
              <a:xfrm>
                <a:off x="4600756" y="4713840"/>
                <a:ext cx="902093" cy="902093"/>
              </a:xfrm>
              <a:prstGeom prst="ellipse">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9" name="Rectangle: Rounded Corners 28">
                <a:extLst>
                  <a:ext uri="{FF2B5EF4-FFF2-40B4-BE49-F238E27FC236}">
                    <a16:creationId xmlns:a16="http://schemas.microsoft.com/office/drawing/2014/main" id="{5E63BA71-1629-7460-F505-935C773DF914}"/>
                  </a:ext>
                  <a:ext uri="{C183D7F6-B498-43B3-948B-1728B52AA6E4}">
                    <adec:decorative xmlns:adec="http://schemas.microsoft.com/office/drawing/2017/decorative" val="1"/>
                  </a:ext>
                </a:extLst>
              </p:cNvPr>
              <p:cNvSpPr/>
              <p:nvPr/>
            </p:nvSpPr>
            <p:spPr>
              <a:xfrm>
                <a:off x="5178490" y="4831658"/>
                <a:ext cx="7352520" cy="674462"/>
              </a:xfrm>
              <a:prstGeom prst="roundRect">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0" name="Title 1">
                <a:extLst>
                  <a:ext uri="{FF2B5EF4-FFF2-40B4-BE49-F238E27FC236}">
                    <a16:creationId xmlns:a16="http://schemas.microsoft.com/office/drawing/2014/main" id="{ACF83F9E-D815-BA6E-361E-103DFBDF1C49}"/>
                  </a:ext>
                </a:extLst>
              </p:cNvPr>
              <p:cNvSpPr txBox="1">
                <a:spLocks/>
              </p:cNvSpPr>
              <p:nvPr/>
            </p:nvSpPr>
            <p:spPr>
              <a:xfrm>
                <a:off x="6881979" y="4914973"/>
                <a:ext cx="5438481"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j-ea"/>
                    <a:cs typeface="Arial"/>
                  </a:rPr>
                  <a:t>Cost Sharing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j-ea"/>
                    <a:cs typeface="Arial"/>
                  </a:rPr>
                  <a:t>For certain adults, age 19 to 64, with income above 100% FPL</a:t>
                </a:r>
              </a:p>
            </p:txBody>
          </p:sp>
          <p:sp>
            <p:nvSpPr>
              <p:cNvPr id="31" name="Oval 30">
                <a:extLst>
                  <a:ext uri="{FF2B5EF4-FFF2-40B4-BE49-F238E27FC236}">
                    <a16:creationId xmlns:a16="http://schemas.microsoft.com/office/drawing/2014/main" id="{7DEF586B-A796-1E85-D78F-917767881D98}"/>
                  </a:ext>
                  <a:ext uri="{C183D7F6-B498-43B3-948B-1728B52AA6E4}">
                    <adec:decorative xmlns:adec="http://schemas.microsoft.com/office/drawing/2017/decorative" val="1"/>
                  </a:ext>
                </a:extLst>
              </p:cNvPr>
              <p:cNvSpPr/>
              <p:nvPr/>
            </p:nvSpPr>
            <p:spPr>
              <a:xfrm>
                <a:off x="4664111" y="4795033"/>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2" name="Graphic 31" descr="Dollar with solid fill">
                <a:extLst>
                  <a:ext uri="{FF2B5EF4-FFF2-40B4-BE49-F238E27FC236}">
                    <a16:creationId xmlns:a16="http://schemas.microsoft.com/office/drawing/2014/main" id="{324842A3-8261-32CA-BC91-AE87D1679AC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73667" y="4904589"/>
                <a:ext cx="528600" cy="528600"/>
              </a:xfrm>
              <a:prstGeom prst="rect">
                <a:avLst/>
              </a:prstGeom>
            </p:spPr>
          </p:pic>
          <p:sp>
            <p:nvSpPr>
              <p:cNvPr id="34" name="Title 1">
                <a:extLst>
                  <a:ext uri="{FF2B5EF4-FFF2-40B4-BE49-F238E27FC236}">
                    <a16:creationId xmlns:a16="http://schemas.microsoft.com/office/drawing/2014/main" id="{35525C95-B288-B268-D8B9-337AEF04CBC8}"/>
                  </a:ext>
                </a:extLst>
              </p:cNvPr>
              <p:cNvSpPr txBox="1">
                <a:spLocks/>
              </p:cNvSpPr>
              <p:nvPr/>
            </p:nvSpPr>
            <p:spPr>
              <a:xfrm>
                <a:off x="5580529" y="5015001"/>
                <a:ext cx="111423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j-ea"/>
                    <a:cs typeface="Arial"/>
                  </a:rPr>
                  <a:t>OCT ‘28</a:t>
                </a:r>
                <a:endParaRPr kumimoji="0" lang="en-US" sz="1500" b="0" i="0" u="none" strike="noStrike" kern="1200" cap="none" spc="0" normalizeH="0" baseline="0" noProof="0">
                  <a:ln>
                    <a:noFill/>
                  </a:ln>
                  <a:solidFill>
                    <a:srgbClr val="FFFFFF"/>
                  </a:solidFill>
                  <a:effectLst/>
                  <a:uLnTx/>
                  <a:uFillTx/>
                  <a:latin typeface="Arial"/>
                  <a:ea typeface="+mj-ea"/>
                  <a:cs typeface="Arial"/>
                </a:endParaRPr>
              </a:p>
            </p:txBody>
          </p:sp>
          <p:cxnSp>
            <p:nvCxnSpPr>
              <p:cNvPr id="43" name="Straight Connector 42">
                <a:extLst>
                  <a:ext uri="{FF2B5EF4-FFF2-40B4-BE49-F238E27FC236}">
                    <a16:creationId xmlns:a16="http://schemas.microsoft.com/office/drawing/2014/main" id="{D887CC39-8CDF-8877-B698-6FC5A7376FB8}"/>
                  </a:ext>
                  <a:ext uri="{C183D7F6-B498-43B3-948B-1728B52AA6E4}">
                    <adec:decorative xmlns:adec="http://schemas.microsoft.com/office/drawing/2017/decorative" val="1"/>
                  </a:ext>
                </a:extLst>
              </p:cNvPr>
              <p:cNvCxnSpPr>
                <a:cxnSpLocks/>
              </p:cNvCxnSpPr>
              <p:nvPr/>
            </p:nvCxnSpPr>
            <p:spPr>
              <a:xfrm>
                <a:off x="6690401" y="4865143"/>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FAE2D755-EF93-518A-204E-5953BFDAAA0A}"/>
                </a:ext>
              </a:extLst>
            </p:cNvPr>
            <p:cNvGrpSpPr/>
            <p:nvPr/>
          </p:nvGrpSpPr>
          <p:grpSpPr>
            <a:xfrm>
              <a:off x="3540654" y="3998073"/>
              <a:ext cx="7833727" cy="902093"/>
              <a:chOff x="4600756" y="3494012"/>
              <a:chExt cx="7833727" cy="902093"/>
            </a:xfrm>
          </p:grpSpPr>
          <p:sp>
            <p:nvSpPr>
              <p:cNvPr id="14" name="Rectangle: Rounded Corners 13">
                <a:extLst>
                  <a:ext uri="{FF2B5EF4-FFF2-40B4-BE49-F238E27FC236}">
                    <a16:creationId xmlns:a16="http://schemas.microsoft.com/office/drawing/2014/main" id="{F7A39C79-31B0-E863-1468-70D03A43DB16}"/>
                  </a:ext>
                  <a:ext uri="{C183D7F6-B498-43B3-948B-1728B52AA6E4}">
                    <adec:decorative xmlns:adec="http://schemas.microsoft.com/office/drawing/2017/decorative" val="1"/>
                  </a:ext>
                </a:extLst>
              </p:cNvPr>
              <p:cNvSpPr/>
              <p:nvPr/>
            </p:nvSpPr>
            <p:spPr>
              <a:xfrm>
                <a:off x="5081963" y="3612462"/>
                <a:ext cx="7352520" cy="674462"/>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Oval 8">
                <a:extLst>
                  <a:ext uri="{FF2B5EF4-FFF2-40B4-BE49-F238E27FC236}">
                    <a16:creationId xmlns:a16="http://schemas.microsoft.com/office/drawing/2014/main" id="{EB29A12A-9CE4-E9C8-F3FA-2CDE26DFD3D7}"/>
                  </a:ext>
                  <a:ext uri="{C183D7F6-B498-43B3-948B-1728B52AA6E4}">
                    <adec:decorative xmlns:adec="http://schemas.microsoft.com/office/drawing/2017/decorative" val="1"/>
                  </a:ext>
                </a:extLst>
              </p:cNvPr>
              <p:cNvSpPr/>
              <p:nvPr/>
            </p:nvSpPr>
            <p:spPr>
              <a:xfrm>
                <a:off x="4600756" y="3494012"/>
                <a:ext cx="902093" cy="902093"/>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 name="Oval 20">
                <a:extLst>
                  <a:ext uri="{FF2B5EF4-FFF2-40B4-BE49-F238E27FC236}">
                    <a16:creationId xmlns:a16="http://schemas.microsoft.com/office/drawing/2014/main" id="{E0B7DBCC-3BE9-D151-2954-D8C5FAEB8FEF}"/>
                  </a:ext>
                  <a:ext uri="{C183D7F6-B498-43B3-948B-1728B52AA6E4}">
                    <adec:decorative xmlns:adec="http://schemas.microsoft.com/office/drawing/2017/decorative" val="1"/>
                  </a:ext>
                </a:extLst>
              </p:cNvPr>
              <p:cNvSpPr/>
              <p:nvPr/>
            </p:nvSpPr>
            <p:spPr>
              <a:xfrm>
                <a:off x="4664111" y="3575205"/>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0D568AE8-7855-AF5F-E5E0-403583292341}"/>
                  </a:ext>
                  <a:ext uri="{C183D7F6-B498-43B3-948B-1728B52AA6E4}">
                    <adec:decorative xmlns:adec="http://schemas.microsoft.com/office/drawing/2017/decorative" val="1"/>
                  </a:ext>
                </a:extLst>
              </p:cNvPr>
              <p:cNvCxnSpPr>
                <a:cxnSpLocks/>
              </p:cNvCxnSpPr>
              <p:nvPr/>
            </p:nvCxnSpPr>
            <p:spPr>
              <a:xfrm>
                <a:off x="6658823" y="3645315"/>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pic>
        <p:nvPicPr>
          <p:cNvPr id="52" name="Graphic 51">
            <a:extLst>
              <a:ext uri="{FF2B5EF4-FFF2-40B4-BE49-F238E27FC236}">
                <a16:creationId xmlns:a16="http://schemas.microsoft.com/office/drawing/2014/main" id="{2B5335DE-97CC-9466-70FA-CD126F81DC0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797949" y="2066412"/>
            <a:ext cx="528600" cy="528600"/>
          </a:xfrm>
          <a:prstGeom prst="rect">
            <a:avLst/>
          </a:prstGeom>
        </p:spPr>
      </p:pic>
      <p:sp>
        <p:nvSpPr>
          <p:cNvPr id="53" name="Title 1">
            <a:extLst>
              <a:ext uri="{FF2B5EF4-FFF2-40B4-BE49-F238E27FC236}">
                <a16:creationId xmlns:a16="http://schemas.microsoft.com/office/drawing/2014/main" id="{CBF854C4-18E6-BB29-9D88-E93951D1E4D1}"/>
              </a:ext>
            </a:extLst>
          </p:cNvPr>
          <p:cNvSpPr txBox="1">
            <a:spLocks/>
          </p:cNvSpPr>
          <p:nvPr/>
        </p:nvSpPr>
        <p:spPr>
          <a:xfrm>
            <a:off x="4604811" y="2176824"/>
            <a:ext cx="107154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JAN ‘27</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sp>
        <p:nvSpPr>
          <p:cNvPr id="51" name="Title 1">
            <a:extLst>
              <a:ext uri="{FF2B5EF4-FFF2-40B4-BE49-F238E27FC236}">
                <a16:creationId xmlns:a16="http://schemas.microsoft.com/office/drawing/2014/main" id="{58ADA9E7-D1FD-9A81-2738-A5AF4719458F}"/>
              </a:ext>
            </a:extLst>
          </p:cNvPr>
          <p:cNvSpPr txBox="1">
            <a:spLocks/>
          </p:cNvSpPr>
          <p:nvPr/>
        </p:nvSpPr>
        <p:spPr>
          <a:xfrm>
            <a:off x="5885795" y="2076796"/>
            <a:ext cx="5747177"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Retroactive Coverage is Shortened</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002960"/>
                </a:solidFill>
                <a:effectLst/>
                <a:uLnTx/>
                <a:uFillTx/>
                <a:latin typeface="Arial"/>
                <a:ea typeface="+mj-ea"/>
                <a:cs typeface="Arial"/>
              </a:rPr>
              <a:t>Reduced to 1 month for expansion adults and 2 months for others</a:t>
            </a:r>
          </a:p>
        </p:txBody>
      </p:sp>
      <p:sp>
        <p:nvSpPr>
          <p:cNvPr id="57" name="Title 1">
            <a:extLst>
              <a:ext uri="{FF2B5EF4-FFF2-40B4-BE49-F238E27FC236}">
                <a16:creationId xmlns:a16="http://schemas.microsoft.com/office/drawing/2014/main" id="{F793BCE4-75B6-D5CC-78A3-2C39665F81B0}"/>
              </a:ext>
            </a:extLst>
          </p:cNvPr>
          <p:cNvSpPr txBox="1">
            <a:spLocks/>
          </p:cNvSpPr>
          <p:nvPr/>
        </p:nvSpPr>
        <p:spPr>
          <a:xfrm>
            <a:off x="4604811" y="4365908"/>
            <a:ext cx="111423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j-ea"/>
                <a:cs typeface="Arial"/>
              </a:rPr>
              <a:t>JAN ‘27</a:t>
            </a:r>
            <a:endParaRPr kumimoji="0" lang="en-US" sz="1500" b="0" i="0" u="none" strike="noStrike" kern="1200" cap="none" spc="0" normalizeH="0" baseline="0" noProof="0">
              <a:ln>
                <a:noFill/>
              </a:ln>
              <a:solidFill>
                <a:srgbClr val="FFFFFF"/>
              </a:solidFill>
              <a:effectLst/>
              <a:uLnTx/>
              <a:uFillTx/>
              <a:latin typeface="Arial"/>
              <a:ea typeface="+mj-ea"/>
              <a:cs typeface="Arial"/>
            </a:endParaRPr>
          </a:p>
        </p:txBody>
      </p:sp>
      <p:pic>
        <p:nvPicPr>
          <p:cNvPr id="56" name="Graphic 55">
            <a:extLst>
              <a:ext uri="{FF2B5EF4-FFF2-40B4-BE49-F238E27FC236}">
                <a16:creationId xmlns:a16="http://schemas.microsoft.com/office/drawing/2014/main" id="{8E2771CA-3965-FCEA-861F-75391CFC90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91200" y="4244256"/>
            <a:ext cx="528600" cy="528600"/>
          </a:xfrm>
          <a:prstGeom prst="rect">
            <a:avLst/>
          </a:prstGeom>
        </p:spPr>
      </p:pic>
      <p:sp>
        <p:nvSpPr>
          <p:cNvPr id="54" name="Title 1">
            <a:extLst>
              <a:ext uri="{FF2B5EF4-FFF2-40B4-BE49-F238E27FC236}">
                <a16:creationId xmlns:a16="http://schemas.microsoft.com/office/drawing/2014/main" id="{6DBC72CA-A01A-2515-90E7-A72B9C778B27}"/>
              </a:ext>
            </a:extLst>
          </p:cNvPr>
          <p:cNvSpPr txBox="1">
            <a:spLocks/>
          </p:cNvSpPr>
          <p:nvPr/>
        </p:nvSpPr>
        <p:spPr>
          <a:xfrm>
            <a:off x="5885794" y="4256683"/>
            <a:ext cx="5201305"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j-ea"/>
                <a:cs typeface="Arial"/>
              </a:rPr>
              <a:t>Work and Education Requirements</a:t>
            </a:r>
            <a:br>
              <a:rPr kumimoji="0" lang="en-US" sz="2000" b="1" i="0" u="none" strike="noStrike" kern="1200" cap="none" spc="0" normalizeH="0" baseline="0" noProof="0">
                <a:ln>
                  <a:noFill/>
                </a:ln>
                <a:solidFill>
                  <a:srgbClr val="FFFFFF"/>
                </a:solidFill>
                <a:effectLst/>
                <a:uLnTx/>
                <a:uFillTx/>
                <a:latin typeface="Arial"/>
                <a:ea typeface="+mj-ea"/>
                <a:cs typeface="Arial"/>
              </a:rPr>
            </a:br>
            <a:r>
              <a:rPr kumimoji="0" lang="en-US" sz="1500" b="0" i="0" u="none" strike="noStrike" kern="1200" cap="none" spc="0" normalizeH="0" baseline="0" noProof="0">
                <a:ln>
                  <a:noFill/>
                </a:ln>
                <a:solidFill>
                  <a:srgbClr val="FFFFFF"/>
                </a:solidFill>
                <a:effectLst/>
                <a:uLnTx/>
                <a:uFillTx/>
                <a:latin typeface="Arial"/>
                <a:ea typeface="+mj-ea"/>
                <a:cs typeface="Arial"/>
              </a:rPr>
              <a:t>For certain adults, age 19 to 64 (with significant exemptions)</a:t>
            </a:r>
          </a:p>
        </p:txBody>
      </p:sp>
      <p:sp>
        <p:nvSpPr>
          <p:cNvPr id="41" name="Title 1">
            <a:extLst>
              <a:ext uri="{FF2B5EF4-FFF2-40B4-BE49-F238E27FC236}">
                <a16:creationId xmlns:a16="http://schemas.microsoft.com/office/drawing/2014/main" id="{01CB948A-3804-56C7-BFCA-5EA9EC41532A}"/>
              </a:ext>
            </a:extLst>
          </p:cNvPr>
          <p:cNvSpPr txBox="1">
            <a:spLocks/>
          </p:cNvSpPr>
          <p:nvPr/>
        </p:nvSpPr>
        <p:spPr>
          <a:xfrm>
            <a:off x="315471" y="6265224"/>
            <a:ext cx="11876529" cy="184666"/>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1">
                <a:solidFill>
                  <a:schemeClr val="tx1"/>
                </a:solidFill>
                <a:latin typeface="Arial"/>
                <a:cs typeface="Arial"/>
              </a:rPr>
              <a:t>*</a:t>
            </a:r>
            <a:r>
              <a:rPr kumimoji="0" lang="en-US" sz="1200" b="0" i="1" u="none" strike="noStrike" kern="1200" cap="none" spc="0" normalizeH="0" baseline="0" noProof="0">
                <a:ln>
                  <a:noFill/>
                </a:ln>
                <a:solidFill>
                  <a:schemeClr val="tx1"/>
                </a:solidFill>
                <a:effectLst/>
                <a:uLnTx/>
                <a:uFillTx/>
                <a:latin typeface="Arial"/>
                <a:cs typeface="Arial"/>
              </a:rPr>
              <a:t>There are additional changes to Medicaid due to OB3; these are the largest eligibility changes for Medicaid​</a:t>
            </a:r>
            <a:endParaRPr kumimoji="0" lang="en-US" sz="1000" b="0" i="1" u="none" strike="noStrike" kern="1200" cap="none" spc="0" normalizeH="0" baseline="0" noProof="0">
              <a:ln>
                <a:noFill/>
              </a:ln>
              <a:solidFill>
                <a:schemeClr val="tx1"/>
              </a:solidFill>
              <a:effectLst/>
              <a:uLnTx/>
              <a:uFillTx/>
              <a:latin typeface="Arial"/>
              <a:cs typeface="Arial"/>
            </a:endParaRPr>
          </a:p>
        </p:txBody>
      </p:sp>
      <p:sp>
        <p:nvSpPr>
          <p:cNvPr id="2" name="Rectangle 1">
            <a:extLst>
              <a:ext uri="{FF2B5EF4-FFF2-40B4-BE49-F238E27FC236}">
                <a16:creationId xmlns:a16="http://schemas.microsoft.com/office/drawing/2014/main" id="{598A4233-66C8-963B-1B03-4EC418CF51D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9987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620CB-9054-6CB5-3B46-C7239CCC2CE3}"/>
            </a:ext>
          </a:extLst>
        </p:cNvPr>
        <p:cNvGrpSpPr/>
        <p:nvPr/>
      </p:nvGrpSpPr>
      <p:grpSpPr>
        <a:xfrm>
          <a:off x="0" y="0"/>
          <a:ext cx="0" cy="0"/>
          <a:chOff x="0" y="0"/>
          <a:chExt cx="0" cy="0"/>
        </a:xfrm>
      </p:grpSpPr>
      <p:sp>
        <p:nvSpPr>
          <p:cNvPr id="50" name="Title 49">
            <a:extLst>
              <a:ext uri="{FF2B5EF4-FFF2-40B4-BE49-F238E27FC236}">
                <a16:creationId xmlns:a16="http://schemas.microsoft.com/office/drawing/2014/main" id="{4D37BCDD-74DF-2239-8746-8880269EF1C5}"/>
              </a:ext>
            </a:extLst>
          </p:cNvPr>
          <p:cNvSpPr>
            <a:spLocks noGrp="1"/>
          </p:cNvSpPr>
          <p:nvPr>
            <p:ph type="title"/>
          </p:nvPr>
        </p:nvSpPr>
        <p:spPr>
          <a:xfrm>
            <a:off x="231648" y="325004"/>
            <a:ext cx="11684000" cy="292388"/>
          </a:xfrm>
        </p:spPr>
        <p:txBody>
          <a:bodyPr/>
          <a:lstStyle/>
          <a:p>
            <a:r>
              <a:rPr lang="en-US">
                <a:latin typeface="Arial"/>
                <a:cs typeface="Arial"/>
              </a:rPr>
              <a:t>Biggest </a:t>
            </a:r>
            <a:r>
              <a:rPr lang="en-US" u="sng">
                <a:latin typeface="Arial"/>
                <a:cs typeface="Arial"/>
              </a:rPr>
              <a:t>Eligibility</a:t>
            </a:r>
            <a:r>
              <a:rPr lang="en-US">
                <a:latin typeface="Arial"/>
                <a:cs typeface="Arial"/>
              </a:rPr>
              <a:t>* Changes from OB3</a:t>
            </a:r>
            <a:endParaRPr lang="en-US"/>
          </a:p>
        </p:txBody>
      </p:sp>
      <p:grpSp>
        <p:nvGrpSpPr>
          <p:cNvPr id="49" name="Group 48" descr="Timeline depicting changes from October 2026 to October 2028">
            <a:extLst>
              <a:ext uri="{FF2B5EF4-FFF2-40B4-BE49-F238E27FC236}">
                <a16:creationId xmlns:a16="http://schemas.microsoft.com/office/drawing/2014/main" id="{AFAB5A3D-6406-49CB-81AA-D9E40FAF29DE}"/>
              </a:ext>
            </a:extLst>
          </p:cNvPr>
          <p:cNvGrpSpPr/>
          <p:nvPr/>
        </p:nvGrpSpPr>
        <p:grpSpPr>
          <a:xfrm>
            <a:off x="3618289" y="767067"/>
            <a:ext cx="7960415" cy="5299001"/>
            <a:chOff x="3540654" y="700392"/>
            <a:chExt cx="7960415" cy="5299001"/>
          </a:xfrm>
        </p:grpSpPr>
        <p:grpSp>
          <p:nvGrpSpPr>
            <p:cNvPr id="44" name="Group 43">
              <a:extLst>
                <a:ext uri="{FF2B5EF4-FFF2-40B4-BE49-F238E27FC236}">
                  <a16:creationId xmlns:a16="http://schemas.microsoft.com/office/drawing/2014/main" id="{AD18E81A-6965-E804-F267-6354BA3FC239}"/>
                </a:ext>
              </a:extLst>
            </p:cNvPr>
            <p:cNvGrpSpPr/>
            <p:nvPr/>
          </p:nvGrpSpPr>
          <p:grpSpPr>
            <a:xfrm>
              <a:off x="3570815" y="700392"/>
              <a:ext cx="7930254" cy="902093"/>
              <a:chOff x="4600756" y="1054354"/>
              <a:chExt cx="7930254" cy="902093"/>
            </a:xfrm>
          </p:grpSpPr>
          <p:sp>
            <p:nvSpPr>
              <p:cNvPr id="16" name="Oval 15">
                <a:extLst>
                  <a:ext uri="{FF2B5EF4-FFF2-40B4-BE49-F238E27FC236}">
                    <a16:creationId xmlns:a16="http://schemas.microsoft.com/office/drawing/2014/main" id="{62B34C21-9BE6-D1CB-1A24-6C7D290B36EC}"/>
                  </a:ext>
                  <a:ext uri="{C183D7F6-B498-43B3-948B-1728B52AA6E4}">
                    <adec:decorative xmlns:adec="http://schemas.microsoft.com/office/drawing/2017/decorative" val="1"/>
                  </a:ext>
                </a:extLst>
              </p:cNvPr>
              <p:cNvSpPr/>
              <p:nvPr/>
            </p:nvSpPr>
            <p:spPr>
              <a:xfrm>
                <a:off x="4600756" y="1054354"/>
                <a:ext cx="902093" cy="902093"/>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7" name="Rectangle: Rounded Corners 16">
                <a:extLst>
                  <a:ext uri="{FF2B5EF4-FFF2-40B4-BE49-F238E27FC236}">
                    <a16:creationId xmlns:a16="http://schemas.microsoft.com/office/drawing/2014/main" id="{2E7DFB6C-CB84-FF3C-F26A-9C249E0482AB}"/>
                  </a:ext>
                  <a:ext uri="{C183D7F6-B498-43B3-948B-1728B52AA6E4}">
                    <adec:decorative xmlns:adec="http://schemas.microsoft.com/office/drawing/2017/decorative" val="1"/>
                  </a:ext>
                </a:extLst>
              </p:cNvPr>
              <p:cNvSpPr/>
              <p:nvPr/>
            </p:nvSpPr>
            <p:spPr>
              <a:xfrm>
                <a:off x="5178490" y="1172172"/>
                <a:ext cx="7352520" cy="674462"/>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8" name="Title 1">
                <a:extLst>
                  <a:ext uri="{FF2B5EF4-FFF2-40B4-BE49-F238E27FC236}">
                    <a16:creationId xmlns:a16="http://schemas.microsoft.com/office/drawing/2014/main" id="{654817BB-C3E7-937B-CE85-71BD64797FF1}"/>
                  </a:ext>
                </a:extLst>
              </p:cNvPr>
              <p:cNvSpPr txBox="1">
                <a:spLocks/>
              </p:cNvSpPr>
              <p:nvPr/>
            </p:nvSpPr>
            <p:spPr>
              <a:xfrm>
                <a:off x="6861513" y="1370903"/>
                <a:ext cx="5299835" cy="27699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Coverage Changes for Certain Immigrants</a:t>
                </a:r>
                <a:endParaRPr kumimoji="0" lang="en-US" sz="1800" b="0" i="0" u="none" strike="noStrike" kern="1200" cap="none" spc="0" normalizeH="0" baseline="0" noProof="0">
                  <a:ln>
                    <a:noFill/>
                  </a:ln>
                  <a:solidFill>
                    <a:srgbClr val="002960"/>
                  </a:solidFill>
                  <a:effectLst/>
                  <a:uLnTx/>
                  <a:uFillTx/>
                  <a:latin typeface="Arial"/>
                  <a:ea typeface="+mj-ea"/>
                  <a:cs typeface="Arial"/>
                </a:endParaRPr>
              </a:p>
            </p:txBody>
          </p:sp>
          <p:sp>
            <p:nvSpPr>
              <p:cNvPr id="19" name="Oval 18">
                <a:extLst>
                  <a:ext uri="{FF2B5EF4-FFF2-40B4-BE49-F238E27FC236}">
                    <a16:creationId xmlns:a16="http://schemas.microsoft.com/office/drawing/2014/main" id="{2AF716DB-A948-93FC-48C7-4183F70BE4ED}"/>
                  </a:ext>
                  <a:ext uri="{C183D7F6-B498-43B3-948B-1728B52AA6E4}">
                    <adec:decorative xmlns:adec="http://schemas.microsoft.com/office/drawing/2017/decorative" val="1"/>
                  </a:ext>
                </a:extLst>
              </p:cNvPr>
              <p:cNvSpPr/>
              <p:nvPr/>
            </p:nvSpPr>
            <p:spPr>
              <a:xfrm>
                <a:off x="4664111" y="1135547"/>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20" name="Graphic 19" descr="Group of men with solid fill">
                <a:extLst>
                  <a:ext uri="{FF2B5EF4-FFF2-40B4-BE49-F238E27FC236}">
                    <a16:creationId xmlns:a16="http://schemas.microsoft.com/office/drawing/2014/main" id="{9C8CF231-42BB-9B82-A819-51E2CC896A4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773667" y="1245103"/>
                <a:ext cx="528600" cy="528600"/>
              </a:xfrm>
              <a:prstGeom prst="rect">
                <a:avLst/>
              </a:prstGeom>
            </p:spPr>
          </p:pic>
          <p:sp>
            <p:nvSpPr>
              <p:cNvPr id="13" name="Title 1">
                <a:extLst>
                  <a:ext uri="{FF2B5EF4-FFF2-40B4-BE49-F238E27FC236}">
                    <a16:creationId xmlns:a16="http://schemas.microsoft.com/office/drawing/2014/main" id="{B81F8627-03F5-CFBF-C798-FCB0F90D2984}"/>
                  </a:ext>
                </a:extLst>
              </p:cNvPr>
              <p:cNvSpPr txBox="1">
                <a:spLocks/>
              </p:cNvSpPr>
              <p:nvPr/>
            </p:nvSpPr>
            <p:spPr>
              <a:xfrm>
                <a:off x="5580529" y="1355515"/>
                <a:ext cx="1153414"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OCT ‘26</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cxnSp>
            <p:nvCxnSpPr>
              <p:cNvPr id="36" name="Straight Connector 35">
                <a:extLst>
                  <a:ext uri="{FF2B5EF4-FFF2-40B4-BE49-F238E27FC236}">
                    <a16:creationId xmlns:a16="http://schemas.microsoft.com/office/drawing/2014/main" id="{5BC6610C-A747-F5A3-B822-B7400FB45483}"/>
                  </a:ext>
                  <a:ext uri="{C183D7F6-B498-43B3-948B-1728B52AA6E4}">
                    <adec:decorative xmlns:adec="http://schemas.microsoft.com/office/drawing/2017/decorative" val="1"/>
                  </a:ext>
                </a:extLst>
              </p:cNvPr>
              <p:cNvCxnSpPr>
                <a:cxnSpLocks/>
              </p:cNvCxnSpPr>
              <p:nvPr/>
            </p:nvCxnSpPr>
            <p:spPr>
              <a:xfrm>
                <a:off x="6699757" y="1205657"/>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45" name="Group 44">
              <a:extLst>
                <a:ext uri="{FF2B5EF4-FFF2-40B4-BE49-F238E27FC236}">
                  <a16:creationId xmlns:a16="http://schemas.microsoft.com/office/drawing/2014/main" id="{8229EEC9-2794-C080-09B1-0771FB9743B3}"/>
                </a:ext>
              </a:extLst>
            </p:cNvPr>
            <p:cNvGrpSpPr/>
            <p:nvPr/>
          </p:nvGrpSpPr>
          <p:grpSpPr>
            <a:xfrm>
              <a:off x="3570815" y="1799619"/>
              <a:ext cx="7930254" cy="2301020"/>
              <a:chOff x="4600756" y="2274183"/>
              <a:chExt cx="7930254" cy="2301020"/>
            </a:xfrm>
          </p:grpSpPr>
          <p:sp>
            <p:nvSpPr>
              <p:cNvPr id="4" name="Oval 3">
                <a:extLst>
                  <a:ext uri="{FF2B5EF4-FFF2-40B4-BE49-F238E27FC236}">
                    <a16:creationId xmlns:a16="http://schemas.microsoft.com/office/drawing/2014/main" id="{00506400-3524-FE30-7EF5-D7777DEA46AF}"/>
                  </a:ext>
                  <a:ext uri="{C183D7F6-B498-43B3-948B-1728B52AA6E4}">
                    <adec:decorative xmlns:adec="http://schemas.microsoft.com/office/drawing/2017/decorative" val="1"/>
                  </a:ext>
                </a:extLst>
              </p:cNvPr>
              <p:cNvSpPr/>
              <p:nvPr/>
            </p:nvSpPr>
            <p:spPr>
              <a:xfrm>
                <a:off x="4600756" y="2274183"/>
                <a:ext cx="902093" cy="902093"/>
              </a:xfrm>
              <a:prstGeom prst="ellipse">
                <a:avLst/>
              </a:prstGeom>
              <a:solidFill>
                <a:schemeClr val="accent1">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6" name="Rectangle: Rounded Corners 5">
                <a:extLst>
                  <a:ext uri="{FF2B5EF4-FFF2-40B4-BE49-F238E27FC236}">
                    <a16:creationId xmlns:a16="http://schemas.microsoft.com/office/drawing/2014/main" id="{129877A0-E641-7E1A-C563-97CA5ECC7E98}"/>
                  </a:ext>
                  <a:ext uri="{C183D7F6-B498-43B3-948B-1728B52AA6E4}">
                    <adec:decorative xmlns:adec="http://schemas.microsoft.com/office/drawing/2017/decorative" val="1"/>
                  </a:ext>
                </a:extLst>
              </p:cNvPr>
              <p:cNvSpPr/>
              <p:nvPr/>
            </p:nvSpPr>
            <p:spPr>
              <a:xfrm>
                <a:off x="5178490" y="2392001"/>
                <a:ext cx="7352520" cy="674462"/>
              </a:xfrm>
              <a:prstGeom prst="roundRect">
                <a:avLst/>
              </a:prstGeom>
              <a:solidFill>
                <a:srgbClr val="9DC9F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Oval 7">
                <a:extLst>
                  <a:ext uri="{FF2B5EF4-FFF2-40B4-BE49-F238E27FC236}">
                    <a16:creationId xmlns:a16="http://schemas.microsoft.com/office/drawing/2014/main" id="{9472F605-DD9B-E567-CD82-98513C143713}"/>
                  </a:ext>
                  <a:ext uri="{C183D7F6-B498-43B3-948B-1728B52AA6E4}">
                    <adec:decorative xmlns:adec="http://schemas.microsoft.com/office/drawing/2017/decorative" val="1"/>
                  </a:ext>
                </a:extLst>
              </p:cNvPr>
              <p:cNvSpPr/>
              <p:nvPr/>
            </p:nvSpPr>
            <p:spPr>
              <a:xfrm>
                <a:off x="4664111" y="2355376"/>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38" name="Straight Connector 37">
                <a:extLst>
                  <a:ext uri="{FF2B5EF4-FFF2-40B4-BE49-F238E27FC236}">
                    <a16:creationId xmlns:a16="http://schemas.microsoft.com/office/drawing/2014/main" id="{C00B2E58-E700-3B97-7941-09AF1DBA77E9}"/>
                  </a:ext>
                  <a:ext uri="{C183D7F6-B498-43B3-948B-1728B52AA6E4}">
                    <adec:decorative xmlns:adec="http://schemas.microsoft.com/office/drawing/2017/decorative" val="1"/>
                  </a:ext>
                </a:extLst>
              </p:cNvPr>
              <p:cNvCxnSpPr>
                <a:cxnSpLocks/>
              </p:cNvCxnSpPr>
              <p:nvPr/>
            </p:nvCxnSpPr>
            <p:spPr>
              <a:xfrm>
                <a:off x="6651642" y="2425486"/>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65EE9DBB-B6F0-D997-926F-1CF3C2F4C726}"/>
                  </a:ext>
                </a:extLst>
              </p:cNvPr>
              <p:cNvSpPr txBox="1">
                <a:spLocks/>
              </p:cNvSpPr>
              <p:nvPr/>
            </p:nvSpPr>
            <p:spPr>
              <a:xfrm>
                <a:off x="6838101" y="4344371"/>
                <a:ext cx="5284133" cy="230832"/>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endParaRPr kumimoji="0" lang="en-US" sz="1500" b="0" i="0" u="none" strike="noStrike" kern="1200" cap="none" spc="0" normalizeH="0" baseline="0" noProof="0">
                  <a:ln>
                    <a:noFill/>
                  </a:ln>
                  <a:solidFill>
                    <a:srgbClr val="002960"/>
                  </a:solidFill>
                  <a:effectLst/>
                  <a:uLnTx/>
                  <a:uFillTx/>
                  <a:latin typeface="Arial"/>
                  <a:ea typeface="+mj-ea"/>
                  <a:cs typeface="Arial"/>
                </a:endParaRPr>
              </a:p>
            </p:txBody>
          </p:sp>
        </p:grpSp>
        <p:grpSp>
          <p:nvGrpSpPr>
            <p:cNvPr id="46" name="Group 45">
              <a:extLst>
                <a:ext uri="{FF2B5EF4-FFF2-40B4-BE49-F238E27FC236}">
                  <a16:creationId xmlns:a16="http://schemas.microsoft.com/office/drawing/2014/main" id="{B2A143E3-F0C6-2F63-CFC2-77AE28C9BFBB}"/>
                </a:ext>
              </a:extLst>
            </p:cNvPr>
            <p:cNvGrpSpPr/>
            <p:nvPr/>
          </p:nvGrpSpPr>
          <p:grpSpPr>
            <a:xfrm>
              <a:off x="3570815" y="2898846"/>
              <a:ext cx="7930254" cy="902093"/>
              <a:chOff x="4600756" y="3494012"/>
              <a:chExt cx="7930254" cy="902093"/>
            </a:xfrm>
          </p:grpSpPr>
          <p:sp>
            <p:nvSpPr>
              <p:cNvPr id="22" name="Oval 21">
                <a:extLst>
                  <a:ext uri="{FF2B5EF4-FFF2-40B4-BE49-F238E27FC236}">
                    <a16:creationId xmlns:a16="http://schemas.microsoft.com/office/drawing/2014/main" id="{F239497A-4780-9DDB-E7EC-69DAD7848596}"/>
                  </a:ext>
                  <a:ext uri="{C183D7F6-B498-43B3-948B-1728B52AA6E4}">
                    <adec:decorative xmlns:adec="http://schemas.microsoft.com/office/drawing/2017/decorative" val="1"/>
                  </a:ext>
                </a:extLst>
              </p:cNvPr>
              <p:cNvSpPr/>
              <p:nvPr/>
            </p:nvSpPr>
            <p:spPr>
              <a:xfrm>
                <a:off x="4600756" y="3494012"/>
                <a:ext cx="902093" cy="902093"/>
              </a:xfrm>
              <a:prstGeom prst="ellipse">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3" name="Rectangle: Rounded Corners 22">
                <a:extLst>
                  <a:ext uri="{FF2B5EF4-FFF2-40B4-BE49-F238E27FC236}">
                    <a16:creationId xmlns:a16="http://schemas.microsoft.com/office/drawing/2014/main" id="{67932DCB-D54E-91E0-E677-81884986CF9B}"/>
                  </a:ext>
                  <a:ext uri="{C183D7F6-B498-43B3-948B-1728B52AA6E4}">
                    <adec:decorative xmlns:adec="http://schemas.microsoft.com/office/drawing/2017/decorative" val="1"/>
                  </a:ext>
                </a:extLst>
              </p:cNvPr>
              <p:cNvSpPr/>
              <p:nvPr/>
            </p:nvSpPr>
            <p:spPr>
              <a:xfrm>
                <a:off x="5178490" y="3611830"/>
                <a:ext cx="7352520" cy="674462"/>
              </a:xfrm>
              <a:prstGeom prst="round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4" name="Title 1">
                <a:extLst>
                  <a:ext uri="{FF2B5EF4-FFF2-40B4-BE49-F238E27FC236}">
                    <a16:creationId xmlns:a16="http://schemas.microsoft.com/office/drawing/2014/main" id="{C97E67E1-3EF1-E1C6-732C-84B7DDCE5936}"/>
                  </a:ext>
                </a:extLst>
              </p:cNvPr>
              <p:cNvSpPr txBox="1">
                <a:spLocks/>
              </p:cNvSpPr>
              <p:nvPr/>
            </p:nvSpPr>
            <p:spPr>
              <a:xfrm>
                <a:off x="6861514" y="3687451"/>
                <a:ext cx="4572000" cy="523220"/>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Renewals Every 6 Months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002960"/>
                    </a:solidFill>
                    <a:effectLst/>
                    <a:uLnTx/>
                    <a:uFillTx/>
                    <a:latin typeface="Arial"/>
                    <a:ea typeface="+mj-ea"/>
                    <a:cs typeface="Arial"/>
                  </a:rPr>
                  <a:t>For certain adults, age 19 to 64</a:t>
                </a:r>
              </a:p>
            </p:txBody>
          </p:sp>
          <p:sp>
            <p:nvSpPr>
              <p:cNvPr id="25" name="Oval 24">
                <a:extLst>
                  <a:ext uri="{FF2B5EF4-FFF2-40B4-BE49-F238E27FC236}">
                    <a16:creationId xmlns:a16="http://schemas.microsoft.com/office/drawing/2014/main" id="{0E495DB8-1C08-1A99-C67B-A17E84C0A3D6}"/>
                  </a:ext>
                  <a:ext uri="{C183D7F6-B498-43B3-948B-1728B52AA6E4}">
                    <adec:decorative xmlns:adec="http://schemas.microsoft.com/office/drawing/2017/decorative" val="1"/>
                  </a:ext>
                </a:extLst>
              </p:cNvPr>
              <p:cNvSpPr/>
              <p:nvPr/>
            </p:nvSpPr>
            <p:spPr>
              <a:xfrm>
                <a:off x="4664111" y="3575205"/>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26" name="Graphic 25" descr="Clock with solid fill">
                <a:extLst>
                  <a:ext uri="{FF2B5EF4-FFF2-40B4-BE49-F238E27FC236}">
                    <a16:creationId xmlns:a16="http://schemas.microsoft.com/office/drawing/2014/main" id="{C815B15F-D376-6F62-1DB9-65805443F62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773667" y="3684761"/>
                <a:ext cx="528600" cy="528600"/>
              </a:xfrm>
              <a:prstGeom prst="rect">
                <a:avLst/>
              </a:prstGeom>
            </p:spPr>
          </p:pic>
          <p:sp>
            <p:nvSpPr>
              <p:cNvPr id="33" name="Title 1">
                <a:extLst>
                  <a:ext uri="{FF2B5EF4-FFF2-40B4-BE49-F238E27FC236}">
                    <a16:creationId xmlns:a16="http://schemas.microsoft.com/office/drawing/2014/main" id="{47B2E0E8-6581-83CD-C6CE-6E0CF568A72A}"/>
                  </a:ext>
                </a:extLst>
              </p:cNvPr>
              <p:cNvSpPr txBox="1">
                <a:spLocks/>
              </p:cNvSpPr>
              <p:nvPr/>
            </p:nvSpPr>
            <p:spPr>
              <a:xfrm>
                <a:off x="5580529" y="3795173"/>
                <a:ext cx="107154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JAN ‘27</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cxnSp>
            <p:nvCxnSpPr>
              <p:cNvPr id="42" name="Straight Connector 41">
                <a:extLst>
                  <a:ext uri="{FF2B5EF4-FFF2-40B4-BE49-F238E27FC236}">
                    <a16:creationId xmlns:a16="http://schemas.microsoft.com/office/drawing/2014/main" id="{E08DA9D8-AF3C-5899-9453-945950531BDD}"/>
                  </a:ext>
                  <a:ext uri="{C183D7F6-B498-43B3-948B-1728B52AA6E4}">
                    <adec:decorative xmlns:adec="http://schemas.microsoft.com/office/drawing/2017/decorative" val="1"/>
                  </a:ext>
                </a:extLst>
              </p:cNvPr>
              <p:cNvCxnSpPr>
                <a:cxnSpLocks/>
              </p:cNvCxnSpPr>
              <p:nvPr/>
            </p:nvCxnSpPr>
            <p:spPr>
              <a:xfrm>
                <a:off x="6658823" y="3645315"/>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67AA24B0-7CCA-3FC2-A147-74C2B9598645}"/>
                </a:ext>
              </a:extLst>
            </p:cNvPr>
            <p:cNvGrpSpPr/>
            <p:nvPr/>
          </p:nvGrpSpPr>
          <p:grpSpPr>
            <a:xfrm>
              <a:off x="3570815" y="5097300"/>
              <a:ext cx="7930254" cy="902093"/>
              <a:chOff x="4600756" y="4713840"/>
              <a:chExt cx="7930254" cy="902093"/>
            </a:xfrm>
          </p:grpSpPr>
          <p:sp>
            <p:nvSpPr>
              <p:cNvPr id="28" name="Oval 27">
                <a:extLst>
                  <a:ext uri="{FF2B5EF4-FFF2-40B4-BE49-F238E27FC236}">
                    <a16:creationId xmlns:a16="http://schemas.microsoft.com/office/drawing/2014/main" id="{7E603944-3ED1-50B5-957C-91D5EE7A790A}"/>
                  </a:ext>
                  <a:ext uri="{C183D7F6-B498-43B3-948B-1728B52AA6E4}">
                    <adec:decorative xmlns:adec="http://schemas.microsoft.com/office/drawing/2017/decorative" val="1"/>
                  </a:ext>
                </a:extLst>
              </p:cNvPr>
              <p:cNvSpPr/>
              <p:nvPr/>
            </p:nvSpPr>
            <p:spPr>
              <a:xfrm>
                <a:off x="4600756" y="4713840"/>
                <a:ext cx="902093" cy="902093"/>
              </a:xfrm>
              <a:prstGeom prst="ellipse">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9" name="Rectangle: Rounded Corners 28">
                <a:extLst>
                  <a:ext uri="{FF2B5EF4-FFF2-40B4-BE49-F238E27FC236}">
                    <a16:creationId xmlns:a16="http://schemas.microsoft.com/office/drawing/2014/main" id="{794BC266-24EB-30C5-0E44-B656B509178B}"/>
                  </a:ext>
                  <a:ext uri="{C183D7F6-B498-43B3-948B-1728B52AA6E4}">
                    <adec:decorative xmlns:adec="http://schemas.microsoft.com/office/drawing/2017/decorative" val="1"/>
                  </a:ext>
                </a:extLst>
              </p:cNvPr>
              <p:cNvSpPr/>
              <p:nvPr/>
            </p:nvSpPr>
            <p:spPr>
              <a:xfrm>
                <a:off x="5178490" y="4831658"/>
                <a:ext cx="7352520" cy="674462"/>
              </a:xfrm>
              <a:prstGeom prst="roundRect">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0" name="Title 1">
                <a:extLst>
                  <a:ext uri="{FF2B5EF4-FFF2-40B4-BE49-F238E27FC236}">
                    <a16:creationId xmlns:a16="http://schemas.microsoft.com/office/drawing/2014/main" id="{E1780ECA-F51B-FFB2-BC1B-4FE4F1188322}"/>
                  </a:ext>
                </a:extLst>
              </p:cNvPr>
              <p:cNvSpPr txBox="1">
                <a:spLocks/>
              </p:cNvSpPr>
              <p:nvPr/>
            </p:nvSpPr>
            <p:spPr>
              <a:xfrm>
                <a:off x="6881979" y="4914973"/>
                <a:ext cx="5438481"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j-ea"/>
                    <a:cs typeface="Arial"/>
                  </a:rPr>
                  <a:t>Cost Sharing</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FFFFFF"/>
                    </a:solidFill>
                    <a:effectLst/>
                    <a:uLnTx/>
                    <a:uFillTx/>
                    <a:latin typeface="Arial"/>
                    <a:ea typeface="+mj-ea"/>
                    <a:cs typeface="Arial"/>
                  </a:rPr>
                  <a:t>For certain adults, age 19 to 64, with income above 100% FPL</a:t>
                </a:r>
              </a:p>
            </p:txBody>
          </p:sp>
          <p:sp>
            <p:nvSpPr>
              <p:cNvPr id="31" name="Oval 30">
                <a:extLst>
                  <a:ext uri="{FF2B5EF4-FFF2-40B4-BE49-F238E27FC236}">
                    <a16:creationId xmlns:a16="http://schemas.microsoft.com/office/drawing/2014/main" id="{BE5C0ACD-84E3-1DE8-29C0-A3C0460EE987}"/>
                  </a:ext>
                  <a:ext uri="{C183D7F6-B498-43B3-948B-1728B52AA6E4}">
                    <adec:decorative xmlns:adec="http://schemas.microsoft.com/office/drawing/2017/decorative" val="1"/>
                  </a:ext>
                </a:extLst>
              </p:cNvPr>
              <p:cNvSpPr/>
              <p:nvPr/>
            </p:nvSpPr>
            <p:spPr>
              <a:xfrm>
                <a:off x="4664111" y="4795033"/>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2" name="Graphic 31" descr="Dollar with solid fill">
                <a:extLst>
                  <a:ext uri="{FF2B5EF4-FFF2-40B4-BE49-F238E27FC236}">
                    <a16:creationId xmlns:a16="http://schemas.microsoft.com/office/drawing/2014/main" id="{4F9D4583-7E03-26B2-0E4A-758F825153A0}"/>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773667" y="4904589"/>
                <a:ext cx="528600" cy="528600"/>
              </a:xfrm>
              <a:prstGeom prst="rect">
                <a:avLst/>
              </a:prstGeom>
            </p:spPr>
          </p:pic>
          <p:sp>
            <p:nvSpPr>
              <p:cNvPr id="34" name="Title 1">
                <a:extLst>
                  <a:ext uri="{FF2B5EF4-FFF2-40B4-BE49-F238E27FC236}">
                    <a16:creationId xmlns:a16="http://schemas.microsoft.com/office/drawing/2014/main" id="{DA8972C6-87BA-D578-0B6C-C8F3BE1486C8}"/>
                  </a:ext>
                </a:extLst>
              </p:cNvPr>
              <p:cNvSpPr txBox="1">
                <a:spLocks/>
              </p:cNvSpPr>
              <p:nvPr/>
            </p:nvSpPr>
            <p:spPr>
              <a:xfrm>
                <a:off x="5580529" y="5015001"/>
                <a:ext cx="111423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j-ea"/>
                    <a:cs typeface="Arial"/>
                  </a:rPr>
                  <a:t>OCT ‘28</a:t>
                </a:r>
                <a:endParaRPr kumimoji="0" lang="en-US" sz="1500" b="0" i="0" u="none" strike="noStrike" kern="1200" cap="none" spc="0" normalizeH="0" baseline="0" noProof="0">
                  <a:ln>
                    <a:noFill/>
                  </a:ln>
                  <a:solidFill>
                    <a:srgbClr val="FFFFFF"/>
                  </a:solidFill>
                  <a:effectLst/>
                  <a:uLnTx/>
                  <a:uFillTx/>
                  <a:latin typeface="Arial"/>
                  <a:ea typeface="+mj-ea"/>
                  <a:cs typeface="Arial"/>
                </a:endParaRPr>
              </a:p>
            </p:txBody>
          </p:sp>
          <p:cxnSp>
            <p:nvCxnSpPr>
              <p:cNvPr id="43" name="Straight Connector 42">
                <a:extLst>
                  <a:ext uri="{FF2B5EF4-FFF2-40B4-BE49-F238E27FC236}">
                    <a16:creationId xmlns:a16="http://schemas.microsoft.com/office/drawing/2014/main" id="{B2EC4F86-1413-AB37-3A86-B9175E839812}"/>
                  </a:ext>
                  <a:ext uri="{C183D7F6-B498-43B3-948B-1728B52AA6E4}">
                    <adec:decorative xmlns:adec="http://schemas.microsoft.com/office/drawing/2017/decorative" val="1"/>
                  </a:ext>
                </a:extLst>
              </p:cNvPr>
              <p:cNvCxnSpPr>
                <a:cxnSpLocks/>
              </p:cNvCxnSpPr>
              <p:nvPr/>
            </p:nvCxnSpPr>
            <p:spPr>
              <a:xfrm>
                <a:off x="6690401" y="4865143"/>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nvGrpSpPr>
            <p:cNvPr id="3" name="Group 2">
              <a:extLst>
                <a:ext uri="{FF2B5EF4-FFF2-40B4-BE49-F238E27FC236}">
                  <a16:creationId xmlns:a16="http://schemas.microsoft.com/office/drawing/2014/main" id="{F678C52F-135A-1FBD-2081-362FEB1F2E7D}"/>
                </a:ext>
              </a:extLst>
            </p:cNvPr>
            <p:cNvGrpSpPr/>
            <p:nvPr/>
          </p:nvGrpSpPr>
          <p:grpSpPr>
            <a:xfrm>
              <a:off x="3540654" y="3998073"/>
              <a:ext cx="7833727" cy="902093"/>
              <a:chOff x="4600756" y="3494012"/>
              <a:chExt cx="7833727" cy="902093"/>
            </a:xfrm>
          </p:grpSpPr>
          <p:sp>
            <p:nvSpPr>
              <p:cNvPr id="14" name="Rectangle: Rounded Corners 13">
                <a:extLst>
                  <a:ext uri="{FF2B5EF4-FFF2-40B4-BE49-F238E27FC236}">
                    <a16:creationId xmlns:a16="http://schemas.microsoft.com/office/drawing/2014/main" id="{B82F3C00-F0C7-0427-E37E-8F64100FB089}"/>
                  </a:ext>
                  <a:ext uri="{C183D7F6-B498-43B3-948B-1728B52AA6E4}">
                    <adec:decorative xmlns:adec="http://schemas.microsoft.com/office/drawing/2017/decorative" val="1"/>
                  </a:ext>
                </a:extLst>
              </p:cNvPr>
              <p:cNvSpPr/>
              <p:nvPr/>
            </p:nvSpPr>
            <p:spPr>
              <a:xfrm>
                <a:off x="5081963" y="3612462"/>
                <a:ext cx="7352520" cy="674462"/>
              </a:xfrm>
              <a:prstGeom prst="roundRect">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Oval 8">
                <a:extLst>
                  <a:ext uri="{FF2B5EF4-FFF2-40B4-BE49-F238E27FC236}">
                    <a16:creationId xmlns:a16="http://schemas.microsoft.com/office/drawing/2014/main" id="{2D9F4FA4-3D33-1245-F5B0-7204858218FC}"/>
                  </a:ext>
                  <a:ext uri="{C183D7F6-B498-43B3-948B-1728B52AA6E4}">
                    <adec:decorative xmlns:adec="http://schemas.microsoft.com/office/drawing/2017/decorative" val="1"/>
                  </a:ext>
                </a:extLst>
              </p:cNvPr>
              <p:cNvSpPr/>
              <p:nvPr/>
            </p:nvSpPr>
            <p:spPr>
              <a:xfrm>
                <a:off x="4600756" y="3494012"/>
                <a:ext cx="902093" cy="902093"/>
              </a:xfrm>
              <a:prstGeom prst="ellipse">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 name="Oval 20">
                <a:extLst>
                  <a:ext uri="{FF2B5EF4-FFF2-40B4-BE49-F238E27FC236}">
                    <a16:creationId xmlns:a16="http://schemas.microsoft.com/office/drawing/2014/main" id="{434FB512-9032-2319-C54D-40D0FD37E041}"/>
                  </a:ext>
                  <a:ext uri="{C183D7F6-B498-43B3-948B-1728B52AA6E4}">
                    <adec:decorative xmlns:adec="http://schemas.microsoft.com/office/drawing/2017/decorative" val="1"/>
                  </a:ext>
                </a:extLst>
              </p:cNvPr>
              <p:cNvSpPr/>
              <p:nvPr/>
            </p:nvSpPr>
            <p:spPr>
              <a:xfrm>
                <a:off x="4664111" y="3575205"/>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cxnSp>
            <p:nvCxnSpPr>
              <p:cNvPr id="37" name="Straight Connector 36">
                <a:extLst>
                  <a:ext uri="{FF2B5EF4-FFF2-40B4-BE49-F238E27FC236}">
                    <a16:creationId xmlns:a16="http://schemas.microsoft.com/office/drawing/2014/main" id="{7F460E2B-3B5D-54EB-6A88-70ECE90DB502}"/>
                  </a:ext>
                  <a:ext uri="{C183D7F6-B498-43B3-948B-1728B52AA6E4}">
                    <adec:decorative xmlns:adec="http://schemas.microsoft.com/office/drawing/2017/decorative" val="1"/>
                  </a:ext>
                </a:extLst>
              </p:cNvPr>
              <p:cNvCxnSpPr>
                <a:cxnSpLocks/>
              </p:cNvCxnSpPr>
              <p:nvPr/>
            </p:nvCxnSpPr>
            <p:spPr>
              <a:xfrm>
                <a:off x="6658823" y="3645315"/>
                <a:ext cx="0" cy="607492"/>
              </a:xfrm>
              <a:prstGeom prst="line">
                <a:avLst/>
              </a:prstGeom>
              <a:ln w="28575">
                <a:solidFill>
                  <a:srgbClr val="FFFFFF"/>
                </a:solidFill>
              </a:ln>
            </p:spPr>
            <p:style>
              <a:lnRef idx="1">
                <a:schemeClr val="accent1"/>
              </a:lnRef>
              <a:fillRef idx="0">
                <a:schemeClr val="accent1"/>
              </a:fillRef>
              <a:effectRef idx="0">
                <a:schemeClr val="accent1"/>
              </a:effectRef>
              <a:fontRef idx="minor">
                <a:schemeClr val="tx1"/>
              </a:fontRef>
            </p:style>
          </p:cxnSp>
        </p:grpSp>
      </p:grpSp>
      <p:pic>
        <p:nvPicPr>
          <p:cNvPr id="56" name="Graphic 55">
            <a:extLst>
              <a:ext uri="{FF2B5EF4-FFF2-40B4-BE49-F238E27FC236}">
                <a16:creationId xmlns:a16="http://schemas.microsoft.com/office/drawing/2014/main" id="{ECE105B5-3425-DD6A-5E80-B83A3121C34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791200" y="4244256"/>
            <a:ext cx="528600" cy="528600"/>
          </a:xfrm>
          <a:prstGeom prst="rect">
            <a:avLst/>
          </a:prstGeom>
        </p:spPr>
      </p:pic>
      <p:sp>
        <p:nvSpPr>
          <p:cNvPr id="57" name="Title 1">
            <a:extLst>
              <a:ext uri="{FF2B5EF4-FFF2-40B4-BE49-F238E27FC236}">
                <a16:creationId xmlns:a16="http://schemas.microsoft.com/office/drawing/2014/main" id="{3F5A2AAB-452D-0F1F-B226-0C7D0CB8D49E}"/>
              </a:ext>
            </a:extLst>
          </p:cNvPr>
          <p:cNvSpPr txBox="1">
            <a:spLocks/>
          </p:cNvSpPr>
          <p:nvPr/>
        </p:nvSpPr>
        <p:spPr>
          <a:xfrm>
            <a:off x="4604811" y="4365908"/>
            <a:ext cx="111423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a:ea typeface="+mj-ea"/>
                <a:cs typeface="Arial"/>
              </a:rPr>
              <a:t>JAN ‘27</a:t>
            </a:r>
            <a:endParaRPr kumimoji="0" lang="en-US" sz="1500" b="0" i="0" u="none" strike="noStrike" kern="1200" cap="none" spc="0" normalizeH="0" baseline="0" noProof="0">
              <a:ln>
                <a:noFill/>
              </a:ln>
              <a:solidFill>
                <a:srgbClr val="FFFFFF"/>
              </a:solidFill>
              <a:effectLst/>
              <a:uLnTx/>
              <a:uFillTx/>
              <a:latin typeface="Arial"/>
              <a:ea typeface="+mj-ea"/>
              <a:cs typeface="Arial"/>
            </a:endParaRPr>
          </a:p>
        </p:txBody>
      </p:sp>
      <p:sp>
        <p:nvSpPr>
          <p:cNvPr id="54" name="Title 1">
            <a:extLst>
              <a:ext uri="{FF2B5EF4-FFF2-40B4-BE49-F238E27FC236}">
                <a16:creationId xmlns:a16="http://schemas.microsoft.com/office/drawing/2014/main" id="{6BCBAC0F-8E53-9EA9-5CE1-B4B4A0255DB2}"/>
              </a:ext>
            </a:extLst>
          </p:cNvPr>
          <p:cNvSpPr txBox="1">
            <a:spLocks/>
          </p:cNvSpPr>
          <p:nvPr/>
        </p:nvSpPr>
        <p:spPr>
          <a:xfrm>
            <a:off x="5885794" y="4256683"/>
            <a:ext cx="5201305"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a:ea typeface="+mj-ea"/>
                <a:cs typeface="Arial"/>
              </a:rPr>
              <a:t>Work and Education Requirements</a:t>
            </a:r>
            <a:br>
              <a:rPr kumimoji="0" lang="en-US" sz="2000" b="1" i="0" u="none" strike="noStrike" kern="1200" cap="none" spc="0" normalizeH="0" baseline="0" noProof="0">
                <a:ln>
                  <a:noFill/>
                </a:ln>
                <a:solidFill>
                  <a:srgbClr val="FFFFFF"/>
                </a:solidFill>
                <a:effectLst/>
                <a:uLnTx/>
                <a:uFillTx/>
                <a:latin typeface="Arial"/>
                <a:ea typeface="+mj-ea"/>
                <a:cs typeface="Arial"/>
              </a:rPr>
            </a:br>
            <a:r>
              <a:rPr kumimoji="0" lang="en-US" sz="1500" b="0" i="0" u="none" strike="noStrike" kern="1200" cap="none" spc="0" normalizeH="0" baseline="0" noProof="0">
                <a:ln>
                  <a:noFill/>
                </a:ln>
                <a:solidFill>
                  <a:srgbClr val="FFFFFF"/>
                </a:solidFill>
                <a:effectLst/>
                <a:uLnTx/>
                <a:uFillTx/>
                <a:latin typeface="Arial"/>
                <a:ea typeface="+mj-ea"/>
                <a:cs typeface="Arial"/>
              </a:rPr>
              <a:t>For certain adults, age 19 to 64 (with significant exemptions)</a:t>
            </a:r>
          </a:p>
        </p:txBody>
      </p:sp>
      <p:sp>
        <p:nvSpPr>
          <p:cNvPr id="41" name="Title 1">
            <a:extLst>
              <a:ext uri="{FF2B5EF4-FFF2-40B4-BE49-F238E27FC236}">
                <a16:creationId xmlns:a16="http://schemas.microsoft.com/office/drawing/2014/main" id="{F837AF64-EA47-C3B0-CFFC-A3EB35D7029B}"/>
              </a:ext>
            </a:extLst>
          </p:cNvPr>
          <p:cNvSpPr txBox="1">
            <a:spLocks/>
          </p:cNvSpPr>
          <p:nvPr/>
        </p:nvSpPr>
        <p:spPr>
          <a:xfrm>
            <a:off x="315471" y="6265224"/>
            <a:ext cx="11876529" cy="184666"/>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b="0" i="1">
                <a:solidFill>
                  <a:schemeClr val="tx1"/>
                </a:solidFill>
                <a:latin typeface="Arial"/>
                <a:cs typeface="Arial"/>
              </a:rPr>
              <a:t>*</a:t>
            </a:r>
            <a:r>
              <a:rPr kumimoji="0" lang="en-US" sz="1200" b="0" i="1" u="none" strike="noStrike" kern="1200" cap="none" spc="0" normalizeH="0" baseline="0" noProof="0">
                <a:ln>
                  <a:noFill/>
                </a:ln>
                <a:solidFill>
                  <a:schemeClr val="tx1"/>
                </a:solidFill>
                <a:effectLst/>
                <a:uLnTx/>
                <a:uFillTx/>
                <a:latin typeface="Arial"/>
                <a:cs typeface="Arial"/>
              </a:rPr>
              <a:t>There are additional changes to Medicaid due to OB3; these are the largest eligibility changes for Medicaid​</a:t>
            </a:r>
            <a:endParaRPr kumimoji="0" lang="en-US" sz="1000" b="0" i="1" u="none" strike="noStrike" kern="1200" cap="none" spc="0" normalizeH="0" baseline="0" noProof="0">
              <a:ln>
                <a:noFill/>
              </a:ln>
              <a:solidFill>
                <a:schemeClr val="tx1"/>
              </a:solidFill>
              <a:effectLst/>
              <a:uLnTx/>
              <a:uFillTx/>
              <a:latin typeface="Arial"/>
              <a:cs typeface="Arial"/>
            </a:endParaRPr>
          </a:p>
        </p:txBody>
      </p:sp>
      <p:sp>
        <p:nvSpPr>
          <p:cNvPr id="2" name="Rectangle 1">
            <a:extLst>
              <a:ext uri="{FF2B5EF4-FFF2-40B4-BE49-F238E27FC236}">
                <a16:creationId xmlns:a16="http://schemas.microsoft.com/office/drawing/2014/main" id="{994D37AA-F26A-CB9D-9A3E-A352395D8963}"/>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 name="Title 1">
            <a:extLst>
              <a:ext uri="{FF2B5EF4-FFF2-40B4-BE49-F238E27FC236}">
                <a16:creationId xmlns:a16="http://schemas.microsoft.com/office/drawing/2014/main" id="{2422CD8E-DB7F-3749-8A05-0DD57EBDE0EB}"/>
              </a:ext>
              <a:ext uri="{C183D7F6-B498-43B3-948B-1728B52AA6E4}">
                <adec:decorative xmlns:adec="http://schemas.microsoft.com/office/drawing/2017/decorative" val="1"/>
              </a:ext>
            </a:extLst>
          </p:cNvPr>
          <p:cNvSpPr txBox="1">
            <a:spLocks/>
          </p:cNvSpPr>
          <p:nvPr/>
        </p:nvSpPr>
        <p:spPr>
          <a:xfrm>
            <a:off x="183022" y="2962946"/>
            <a:ext cx="2780209" cy="923330"/>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Upcoming Changes to MassHealth Eligibility</a:t>
            </a:r>
            <a:br>
              <a:rPr kumimoji="0" lang="en-US" sz="2000" b="1" i="0" u="none" strike="noStrike" kern="1200" cap="none" spc="0" normalizeH="0" baseline="0" noProof="0">
                <a:ln>
                  <a:noFill/>
                </a:ln>
                <a:solidFill>
                  <a:srgbClr val="002960"/>
                </a:solidFill>
                <a:effectLst/>
                <a:uLnTx/>
                <a:uFillTx/>
                <a:latin typeface="Arial"/>
                <a:ea typeface="+mj-ea"/>
                <a:cs typeface="Arial"/>
              </a:rPr>
            </a:br>
            <a:r>
              <a:rPr kumimoji="0" lang="en-US" sz="2000" b="1" i="0" u="none" strike="noStrike" kern="1200" cap="none" spc="0" normalizeH="0" baseline="0" noProof="0">
                <a:ln>
                  <a:noFill/>
                </a:ln>
                <a:solidFill>
                  <a:srgbClr val="002960"/>
                </a:solidFill>
                <a:effectLst/>
                <a:uLnTx/>
                <a:uFillTx/>
                <a:latin typeface="Arial"/>
                <a:ea typeface="+mj-ea"/>
                <a:cs typeface="Arial"/>
              </a:rPr>
              <a:t>Due to OB3</a:t>
            </a:r>
          </a:p>
        </p:txBody>
      </p:sp>
      <p:sp>
        <p:nvSpPr>
          <p:cNvPr id="5" name="Rectangle 4">
            <a:extLst>
              <a:ext uri="{FF2B5EF4-FFF2-40B4-BE49-F238E27FC236}">
                <a16:creationId xmlns:a16="http://schemas.microsoft.com/office/drawing/2014/main" id="{7786CF81-9B6C-61E1-E64B-CAFD28DC2C2E}"/>
              </a:ext>
              <a:ext uri="{C183D7F6-B498-43B3-948B-1728B52AA6E4}">
                <adec:decorative xmlns:adec="http://schemas.microsoft.com/office/drawing/2017/decorative" val="1"/>
              </a:ext>
            </a:extLst>
          </p:cNvPr>
          <p:cNvSpPr/>
          <p:nvPr/>
        </p:nvSpPr>
        <p:spPr>
          <a:xfrm>
            <a:off x="160043" y="957816"/>
            <a:ext cx="3397382" cy="5108252"/>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Left Brace 39">
            <a:extLst>
              <a:ext uri="{FF2B5EF4-FFF2-40B4-BE49-F238E27FC236}">
                <a16:creationId xmlns:a16="http://schemas.microsoft.com/office/drawing/2014/main" id="{C5166A3F-B44F-0254-363E-6F4FADD776CD}"/>
              </a:ext>
              <a:ext uri="{C183D7F6-B498-43B3-948B-1728B52AA6E4}">
                <adec:decorative xmlns:adec="http://schemas.microsoft.com/office/drawing/2017/decorative" val="1"/>
              </a:ext>
            </a:extLst>
          </p:cNvPr>
          <p:cNvSpPr/>
          <p:nvPr/>
        </p:nvSpPr>
        <p:spPr>
          <a:xfrm>
            <a:off x="3053956" y="1352183"/>
            <a:ext cx="442080" cy="4128768"/>
          </a:xfrm>
          <a:prstGeom prst="leftBrace">
            <a:avLst>
              <a:gd name="adj1" fmla="val 79499"/>
              <a:gd name="adj2" fmla="val 50000"/>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mn-ea"/>
              <a:cs typeface="+mn-cs"/>
            </a:endParaRPr>
          </a:p>
        </p:txBody>
      </p:sp>
      <p:pic>
        <p:nvPicPr>
          <p:cNvPr id="52" name="Graphic 51">
            <a:extLst>
              <a:ext uri="{FF2B5EF4-FFF2-40B4-BE49-F238E27FC236}">
                <a16:creationId xmlns:a16="http://schemas.microsoft.com/office/drawing/2014/main" id="{9818E7CC-F73D-3A92-A069-485D11ECFF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797949" y="2066412"/>
            <a:ext cx="528600" cy="528600"/>
          </a:xfrm>
          <a:prstGeom prst="rect">
            <a:avLst/>
          </a:prstGeom>
        </p:spPr>
      </p:pic>
      <p:sp>
        <p:nvSpPr>
          <p:cNvPr id="53" name="Title 1">
            <a:extLst>
              <a:ext uri="{FF2B5EF4-FFF2-40B4-BE49-F238E27FC236}">
                <a16:creationId xmlns:a16="http://schemas.microsoft.com/office/drawing/2014/main" id="{55597BFB-A82E-FB00-F58E-A2B3964A33A0}"/>
              </a:ext>
              <a:ext uri="{C183D7F6-B498-43B3-948B-1728B52AA6E4}">
                <adec:decorative xmlns:adec="http://schemas.microsoft.com/office/drawing/2017/decorative" val="1"/>
              </a:ext>
            </a:extLst>
          </p:cNvPr>
          <p:cNvSpPr txBox="1">
            <a:spLocks/>
          </p:cNvSpPr>
          <p:nvPr/>
        </p:nvSpPr>
        <p:spPr>
          <a:xfrm>
            <a:off x="4604811" y="2176824"/>
            <a:ext cx="1071545" cy="307777"/>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JAN ‘27</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sp>
        <p:nvSpPr>
          <p:cNvPr id="51" name="Title 1">
            <a:extLst>
              <a:ext uri="{FF2B5EF4-FFF2-40B4-BE49-F238E27FC236}">
                <a16:creationId xmlns:a16="http://schemas.microsoft.com/office/drawing/2014/main" id="{4D93CC7C-00F6-7D4A-9BAF-86921FB1F2E1}"/>
              </a:ext>
              <a:ext uri="{C183D7F6-B498-43B3-948B-1728B52AA6E4}">
                <adec:decorative xmlns:adec="http://schemas.microsoft.com/office/drawing/2017/decorative" val="1"/>
              </a:ext>
            </a:extLst>
          </p:cNvPr>
          <p:cNvSpPr txBox="1">
            <a:spLocks/>
          </p:cNvSpPr>
          <p:nvPr/>
        </p:nvSpPr>
        <p:spPr>
          <a:xfrm>
            <a:off x="5885795" y="2076796"/>
            <a:ext cx="5747177" cy="507831"/>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800" b="1" i="0" u="none" strike="noStrike" kern="1200" cap="none" spc="0" normalizeH="0" baseline="0" noProof="0">
                <a:ln>
                  <a:noFill/>
                </a:ln>
                <a:solidFill>
                  <a:srgbClr val="002960"/>
                </a:solidFill>
                <a:effectLst/>
                <a:uLnTx/>
                <a:uFillTx/>
                <a:latin typeface="Arial"/>
                <a:ea typeface="+mj-ea"/>
                <a:cs typeface="Arial"/>
              </a:rPr>
              <a:t>Retroactive Coverage is Shortened</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00" b="0" i="0" u="none" strike="noStrike" kern="1200" cap="none" spc="0" normalizeH="0" baseline="0" noProof="0">
                <a:ln>
                  <a:noFill/>
                </a:ln>
                <a:solidFill>
                  <a:srgbClr val="002960"/>
                </a:solidFill>
                <a:effectLst/>
                <a:uLnTx/>
                <a:uFillTx/>
                <a:latin typeface="Arial"/>
                <a:ea typeface="+mj-ea"/>
                <a:cs typeface="Arial"/>
              </a:rPr>
              <a:t>Reduced to 1 month for expansion adults and 2 months for others</a:t>
            </a:r>
          </a:p>
        </p:txBody>
      </p:sp>
      <p:sp>
        <p:nvSpPr>
          <p:cNvPr id="11" name="Rectangle 10">
            <a:extLst>
              <a:ext uri="{FF2B5EF4-FFF2-40B4-BE49-F238E27FC236}">
                <a16:creationId xmlns:a16="http://schemas.microsoft.com/office/drawing/2014/main" id="{F8E9A01D-A4DA-DCE2-223B-7150E31DC00C}"/>
              </a:ext>
              <a:ext uri="{C183D7F6-B498-43B3-948B-1728B52AA6E4}">
                <adec:decorative xmlns:adec="http://schemas.microsoft.com/office/drawing/2017/decorative" val="1"/>
              </a:ext>
            </a:extLst>
          </p:cNvPr>
          <p:cNvSpPr/>
          <p:nvPr/>
        </p:nvSpPr>
        <p:spPr>
          <a:xfrm>
            <a:off x="3557425" y="1828581"/>
            <a:ext cx="8145203" cy="2071276"/>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ctangle 9">
            <a:extLst>
              <a:ext uri="{FF2B5EF4-FFF2-40B4-BE49-F238E27FC236}">
                <a16:creationId xmlns:a16="http://schemas.microsoft.com/office/drawing/2014/main" id="{B0C92329-6133-5D95-EF4E-A5F878AC2507}"/>
              </a:ext>
              <a:ext uri="{C183D7F6-B498-43B3-948B-1728B52AA6E4}">
                <adec:decorative xmlns:adec="http://schemas.microsoft.com/office/drawing/2017/decorative" val="1"/>
              </a:ext>
            </a:extLst>
          </p:cNvPr>
          <p:cNvSpPr/>
          <p:nvPr/>
        </p:nvSpPr>
        <p:spPr>
          <a:xfrm>
            <a:off x="3592909" y="5163975"/>
            <a:ext cx="8145203" cy="964610"/>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611339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564C5-D100-9804-C582-5F0866B08614}"/>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9FBEAAD2-EDB2-A2E8-7389-C469E985BDD2}"/>
              </a:ext>
            </a:extLst>
          </p:cNvPr>
          <p:cNvSpPr>
            <a:spLocks noGrp="1"/>
          </p:cNvSpPr>
          <p:nvPr>
            <p:ph type="title"/>
          </p:nvPr>
        </p:nvSpPr>
        <p:spPr>
          <a:xfrm>
            <a:off x="231648" y="270242"/>
            <a:ext cx="11684000" cy="307777"/>
          </a:xfrm>
        </p:spPr>
        <p:txBody>
          <a:bodyPr/>
          <a:lstStyle/>
          <a:p>
            <a:r>
              <a:rPr lang="en-US">
                <a:latin typeface="Arial"/>
                <a:cs typeface="Arial"/>
              </a:rPr>
              <a:t>Coverage Changes for Certain Immigrants</a:t>
            </a:r>
            <a:endParaRPr lang="en-US"/>
          </a:p>
        </p:txBody>
      </p:sp>
      <p:graphicFrame>
        <p:nvGraphicFramePr>
          <p:cNvPr id="12" name="Table 11">
            <a:extLst>
              <a:ext uri="{FF2B5EF4-FFF2-40B4-BE49-F238E27FC236}">
                <a16:creationId xmlns:a16="http://schemas.microsoft.com/office/drawing/2014/main" id="{B2AB53B9-7CC5-B366-8BEE-12531C1BA3B8}"/>
              </a:ext>
            </a:extLst>
          </p:cNvPr>
          <p:cNvGraphicFramePr>
            <a:graphicFrameLocks noGrp="1"/>
          </p:cNvGraphicFramePr>
          <p:nvPr>
            <p:extLst>
              <p:ext uri="{D42A27DB-BD31-4B8C-83A1-F6EECF244321}">
                <p14:modId xmlns:p14="http://schemas.microsoft.com/office/powerpoint/2010/main" val="1893243669"/>
              </p:ext>
            </p:extLst>
          </p:nvPr>
        </p:nvGraphicFramePr>
        <p:xfrm>
          <a:off x="231648" y="718867"/>
          <a:ext cx="11684000" cy="5388127"/>
        </p:xfrm>
        <a:graphic>
          <a:graphicData uri="http://schemas.openxmlformats.org/drawingml/2006/table">
            <a:tbl>
              <a:tblPr firstRow="1" firstCol="1" bandRow="1">
                <a:tableStyleId>{5C22544A-7EE6-4342-B048-85BDC9FD1C3A}</a:tableStyleId>
              </a:tblPr>
              <a:tblGrid>
                <a:gridCol w="2866868">
                  <a:extLst>
                    <a:ext uri="{9D8B030D-6E8A-4147-A177-3AD203B41FA5}">
                      <a16:colId xmlns:a16="http://schemas.microsoft.com/office/drawing/2014/main" val="3843582781"/>
                    </a:ext>
                  </a:extLst>
                </a:gridCol>
                <a:gridCol w="8817132">
                  <a:extLst>
                    <a:ext uri="{9D8B030D-6E8A-4147-A177-3AD203B41FA5}">
                      <a16:colId xmlns:a16="http://schemas.microsoft.com/office/drawing/2014/main" val="3492025706"/>
                    </a:ext>
                  </a:extLst>
                </a:gridCol>
              </a:tblGrid>
              <a:tr h="510452">
                <a:tc>
                  <a:txBody>
                    <a:bodyPr/>
                    <a:lstStyle/>
                    <a:p>
                      <a:pPr>
                        <a:spcBef>
                          <a:spcPts val="300"/>
                        </a:spcBef>
                      </a:pPr>
                      <a:r>
                        <a:rPr lang="en-US" sz="1600" b="1">
                          <a:solidFill>
                            <a:srgbClr val="000000"/>
                          </a:solidFill>
                          <a:latin typeface="Arial"/>
                          <a:cs typeface="Arial"/>
                        </a:rPr>
                        <a:t>When does this happen?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a:txBody>
                    <a:bodyPr/>
                    <a:lstStyle/>
                    <a:p>
                      <a:pPr>
                        <a:spcBef>
                          <a:spcPts val="300"/>
                        </a:spcBef>
                      </a:pPr>
                      <a:r>
                        <a:rPr lang="en-US" sz="1600" b="1">
                          <a:solidFill>
                            <a:schemeClr val="tx1"/>
                          </a:solidFill>
                          <a:latin typeface="Arial"/>
                          <a:cs typeface="Arial"/>
                        </a:rPr>
                        <a:t>October 1, 2026</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2302483714"/>
                  </a:ext>
                </a:extLst>
              </a:tr>
              <a:tr h="2013454">
                <a:tc>
                  <a:txBody>
                    <a:bodyPr/>
                    <a:lstStyle/>
                    <a:p>
                      <a:pPr>
                        <a:spcBef>
                          <a:spcPts val="300"/>
                        </a:spcBef>
                      </a:pPr>
                      <a:r>
                        <a:rPr lang="en-US" sz="1600" b="1">
                          <a:solidFill>
                            <a:srgbClr val="000000"/>
                          </a:solidFill>
                          <a:latin typeface="Arial"/>
                          <a:cs typeface="Arial"/>
                        </a:rPr>
                        <a:t>Who do we think is affected, based on current information?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a:txBody>
                    <a:bodyPr/>
                    <a:lstStyle/>
                    <a:p>
                      <a:pPr>
                        <a:spcBef>
                          <a:spcPts val="300"/>
                        </a:spcBef>
                      </a:pPr>
                      <a:r>
                        <a:rPr lang="en-US" sz="1600" b="1">
                          <a:latin typeface="Arial"/>
                          <a:cs typeface="Arial"/>
                        </a:rPr>
                        <a:t>This affects some members who the federal government says are “Qualified Alien Immigrants” today.</a:t>
                      </a:r>
                      <a:r>
                        <a:rPr lang="en-US" sz="1600" b="0">
                          <a:latin typeface="Arial"/>
                          <a:cs typeface="Arial"/>
                        </a:rPr>
                        <a:t> This includes about ~7,300 members who are:</a:t>
                      </a:r>
                    </a:p>
                    <a:p>
                      <a:pPr marL="285750" indent="-285750">
                        <a:spcBef>
                          <a:spcPts val="300"/>
                        </a:spcBef>
                        <a:buFont typeface="Arial" panose="020B0604020202020204" pitchFamily="34" charset="0"/>
                        <a:buChar char="•"/>
                      </a:pPr>
                      <a:r>
                        <a:rPr lang="en-US" sz="1600">
                          <a:latin typeface="Arial"/>
                          <a:cs typeface="Arial"/>
                        </a:rPr>
                        <a:t>Refugees</a:t>
                      </a:r>
                    </a:p>
                    <a:p>
                      <a:pPr marL="285750" indent="-285750">
                        <a:spcBef>
                          <a:spcPts val="300"/>
                        </a:spcBef>
                        <a:buFont typeface="Arial" panose="020B0604020202020204" pitchFamily="34" charset="0"/>
                        <a:buChar char="•"/>
                      </a:pPr>
                      <a:r>
                        <a:rPr lang="en-US" sz="1600">
                          <a:latin typeface="Arial"/>
                          <a:cs typeface="Arial"/>
                        </a:rPr>
                        <a:t>Asylees</a:t>
                      </a:r>
                    </a:p>
                    <a:p>
                      <a:pPr marL="285750" indent="-285750">
                        <a:spcBef>
                          <a:spcPts val="300"/>
                        </a:spcBef>
                        <a:buFont typeface="Arial" panose="020B0604020202020204" pitchFamily="34" charset="0"/>
                        <a:buChar char="•"/>
                      </a:pPr>
                      <a:r>
                        <a:rPr lang="en-US" sz="1600">
                          <a:latin typeface="Arial"/>
                          <a:cs typeface="Arial"/>
                        </a:rPr>
                        <a:t>Parolees</a:t>
                      </a:r>
                    </a:p>
                    <a:p>
                      <a:pPr marL="285750" indent="-285750">
                        <a:spcBef>
                          <a:spcPts val="300"/>
                        </a:spcBef>
                        <a:buFont typeface="Arial" panose="020B0604020202020204" pitchFamily="34" charset="0"/>
                        <a:buChar char="•"/>
                      </a:pPr>
                      <a:r>
                        <a:rPr lang="en-US" sz="1600">
                          <a:latin typeface="Arial"/>
                          <a:cs typeface="Arial"/>
                        </a:rPr>
                        <a:t>Certain victims of abuse and trafficking</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2689330271"/>
                  </a:ext>
                </a:extLst>
              </a:tr>
              <a:tr h="2864221">
                <a:tc>
                  <a:txBody>
                    <a:bodyPr/>
                    <a:lstStyle/>
                    <a:p>
                      <a:pPr>
                        <a:spcBef>
                          <a:spcPts val="300"/>
                        </a:spcBef>
                      </a:pPr>
                      <a:r>
                        <a:rPr lang="en-US" sz="1600" b="1">
                          <a:solidFill>
                            <a:srgbClr val="000000"/>
                          </a:solidFill>
                          <a:latin typeface="Arial"/>
                          <a:cs typeface="Arial"/>
                        </a:rPr>
                        <a:t>What is the change?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solidFill>
                  </a:tcPr>
                </a:tc>
                <a:tc>
                  <a:txBody>
                    <a:bodyPr/>
                    <a:lstStyle/>
                    <a:p>
                      <a:pPr>
                        <a:spcBef>
                          <a:spcPts val="300"/>
                        </a:spcBef>
                        <a:spcAft>
                          <a:spcPts val="600"/>
                        </a:spcAft>
                      </a:pPr>
                      <a:r>
                        <a:rPr lang="en-US" sz="1600" b="0">
                          <a:latin typeface="Arial"/>
                          <a:cs typeface="Arial"/>
                        </a:rPr>
                        <a:t>These members may lose MassHealth Standard because the federal government will stop paying for part of their care. </a:t>
                      </a:r>
                    </a:p>
                    <a:p>
                      <a:pPr>
                        <a:spcBef>
                          <a:spcPts val="300"/>
                        </a:spcBef>
                        <a:spcAft>
                          <a:spcPts val="600"/>
                        </a:spcAft>
                      </a:pPr>
                      <a:r>
                        <a:rPr lang="en-US" sz="1600" b="1">
                          <a:latin typeface="Arial"/>
                          <a:cs typeface="Arial"/>
                        </a:rPr>
                        <a:t>For the ~7,300 members who are affected</a:t>
                      </a:r>
                      <a:r>
                        <a:rPr lang="en-US" sz="1600" b="0">
                          <a:latin typeface="Arial"/>
                          <a:cs typeface="Arial"/>
                        </a:rPr>
                        <a:t>:</a:t>
                      </a:r>
                    </a:p>
                    <a:p>
                      <a:pPr marL="285750" marR="0" lvl="0" indent="-285750" algn="l" rtl="0" eaLnBrk="1" fontAlgn="auto" latinLnBrk="0" hangingPunct="1">
                        <a:lnSpc>
                          <a:spcPct val="100000"/>
                        </a:lnSpc>
                        <a:spcBef>
                          <a:spcPts val="300"/>
                        </a:spcBef>
                        <a:spcAft>
                          <a:spcPts val="600"/>
                        </a:spcAft>
                        <a:buClrTx/>
                        <a:buSzTx/>
                        <a:buFont typeface="Arial" panose="020B0604020202020204" pitchFamily="34" charset="0"/>
                        <a:buChar char="•"/>
                      </a:pPr>
                      <a:r>
                        <a:rPr lang="en-US" sz="1600" b="0" i="0" u="none">
                          <a:latin typeface="Arial"/>
                          <a:cs typeface="Arial"/>
                        </a:rPr>
                        <a:t>Adults age 65 or older</a:t>
                      </a:r>
                      <a:r>
                        <a:rPr lang="en-US" sz="1600" b="0" i="0">
                          <a:latin typeface="Arial"/>
                          <a:cs typeface="Arial"/>
                        </a:rPr>
                        <a:t> will </a:t>
                      </a:r>
                      <a:r>
                        <a:rPr lang="en-US" sz="1600" b="0" i="0">
                          <a:solidFill>
                            <a:schemeClr val="tx1"/>
                          </a:solidFill>
                          <a:latin typeface="Arial"/>
                          <a:cs typeface="Arial"/>
                        </a:rPr>
                        <a:t>generally</a:t>
                      </a:r>
                      <a:r>
                        <a:rPr lang="en-US" sz="1600" b="0" i="0">
                          <a:solidFill>
                            <a:srgbClr val="FF0000"/>
                          </a:solidFill>
                          <a:latin typeface="Arial"/>
                          <a:cs typeface="Arial"/>
                        </a:rPr>
                        <a:t> </a:t>
                      </a:r>
                      <a:r>
                        <a:rPr lang="en-US" sz="1600" b="0" i="0">
                          <a:latin typeface="Arial"/>
                          <a:cs typeface="Arial"/>
                        </a:rPr>
                        <a:t>move to </a:t>
                      </a:r>
                      <a:r>
                        <a:rPr lang="en-US" sz="1600" b="0" i="0">
                          <a:latin typeface="Arial"/>
                          <a:cs typeface="Arial"/>
                          <a:hlinkClick r:id="rId3"/>
                        </a:rPr>
                        <a:t>MassHealth Family Assistance</a:t>
                      </a:r>
                      <a:r>
                        <a:rPr lang="en-US" sz="1600" b="0" i="0">
                          <a:latin typeface="Arial"/>
                          <a:cs typeface="Arial"/>
                        </a:rPr>
                        <a:t>*</a:t>
                      </a:r>
                    </a:p>
                    <a:p>
                      <a:pPr marL="285750" lvl="0" indent="-285750">
                        <a:spcBef>
                          <a:spcPts val="300"/>
                        </a:spcBef>
                        <a:spcAft>
                          <a:spcPts val="600"/>
                        </a:spcAft>
                        <a:buFont typeface="Arial" panose="020B0604020202020204" pitchFamily="34" charset="0"/>
                        <a:buChar char="•"/>
                      </a:pPr>
                      <a:r>
                        <a:rPr lang="en-US" sz="1600" b="0" i="0" u="none">
                          <a:latin typeface="Arial"/>
                          <a:cs typeface="Arial"/>
                        </a:rPr>
                        <a:t>Disabled adults ages 21 through 64</a:t>
                      </a:r>
                      <a:r>
                        <a:rPr lang="en-US" sz="1600" b="0" i="0">
                          <a:latin typeface="Arial"/>
                          <a:cs typeface="Arial"/>
                        </a:rPr>
                        <a:t> will </a:t>
                      </a:r>
                      <a:r>
                        <a:rPr lang="en-US" sz="1600" b="0" i="0">
                          <a:solidFill>
                            <a:schemeClr val="tx1"/>
                          </a:solidFill>
                          <a:latin typeface="Arial"/>
                          <a:cs typeface="Arial"/>
                        </a:rPr>
                        <a:t>generally</a:t>
                      </a:r>
                      <a:r>
                        <a:rPr lang="en-US" sz="1600" b="0" i="0">
                          <a:solidFill>
                            <a:srgbClr val="FF0000"/>
                          </a:solidFill>
                          <a:latin typeface="Arial"/>
                          <a:cs typeface="Arial"/>
                        </a:rPr>
                        <a:t> </a:t>
                      </a:r>
                      <a:r>
                        <a:rPr lang="en-US" sz="1600" b="0" i="0">
                          <a:latin typeface="Arial"/>
                          <a:cs typeface="Arial"/>
                        </a:rPr>
                        <a:t>move to </a:t>
                      </a:r>
                      <a:r>
                        <a:rPr lang="en-US" sz="1600" b="0" i="0">
                          <a:latin typeface="Arial"/>
                          <a:cs typeface="Arial"/>
                          <a:hlinkClick r:id="rId3"/>
                        </a:rPr>
                        <a:t>MassHealth Family Assistance</a:t>
                      </a:r>
                      <a:r>
                        <a:rPr lang="en-US" sz="1600" b="0" i="0">
                          <a:latin typeface="Arial"/>
                          <a:cs typeface="Arial"/>
                        </a:rPr>
                        <a:t>*</a:t>
                      </a:r>
                    </a:p>
                    <a:p>
                      <a:pPr marL="285750" lvl="0" indent="-285750">
                        <a:spcBef>
                          <a:spcPts val="300"/>
                        </a:spcBef>
                        <a:spcAft>
                          <a:spcPts val="600"/>
                        </a:spcAft>
                        <a:buFont typeface="Arial" panose="020B0604020202020204" pitchFamily="34" charset="0"/>
                        <a:buChar char="•"/>
                      </a:pPr>
                      <a:r>
                        <a:rPr lang="en-US" sz="1600" b="0" i="0" u="none">
                          <a:latin typeface="Arial"/>
                          <a:cs typeface="Arial"/>
                        </a:rPr>
                        <a:t>Adults who are not disabled, ages 21 through 64</a:t>
                      </a:r>
                      <a:r>
                        <a:rPr lang="en-US" sz="1600" b="0" i="0">
                          <a:latin typeface="Arial"/>
                          <a:cs typeface="Arial"/>
                        </a:rPr>
                        <a:t> </a:t>
                      </a:r>
                      <a:r>
                        <a:rPr lang="en-US" sz="1600" b="0" i="0">
                          <a:solidFill>
                            <a:schemeClr val="tx1"/>
                          </a:solidFill>
                          <a:latin typeface="Arial"/>
                          <a:cs typeface="Arial"/>
                        </a:rPr>
                        <a:t>will generally move </a:t>
                      </a:r>
                      <a:r>
                        <a:rPr lang="en-US" sz="1600" b="0" i="0">
                          <a:latin typeface="Arial"/>
                          <a:cs typeface="Arial"/>
                        </a:rPr>
                        <a:t>to emergency coverage (</a:t>
                      </a:r>
                      <a:r>
                        <a:rPr lang="en-US" sz="1600" b="0" i="0">
                          <a:latin typeface="Arial"/>
                          <a:cs typeface="Arial"/>
                          <a:hlinkClick r:id="rId4"/>
                        </a:rPr>
                        <a:t>MassHealth Limited and Health Safety Net</a:t>
                      </a:r>
                      <a:r>
                        <a:rPr lang="en-US" sz="1600" b="0" i="0">
                          <a:latin typeface="Arial"/>
                          <a:cs typeface="Arial"/>
                        </a:rPr>
                        <a:t>)</a:t>
                      </a:r>
                    </a:p>
                    <a:p>
                      <a:pPr marL="0" marR="0" lvl="0" indent="0" algn="l" rtl="0" eaLnBrk="1" fontAlgn="auto" latinLnBrk="0" hangingPunct="1">
                        <a:lnSpc>
                          <a:spcPct val="100000"/>
                        </a:lnSpc>
                        <a:spcBef>
                          <a:spcPts val="300"/>
                        </a:spcBef>
                        <a:spcAft>
                          <a:spcPts val="600"/>
                        </a:spcAft>
                        <a:buClrTx/>
                        <a:buSzTx/>
                        <a:buFont typeface="Arial" panose="020B0604020202020204" pitchFamily="34" charset="0"/>
                        <a:buNone/>
                      </a:pPr>
                      <a:r>
                        <a:rPr lang="en-US" sz="1600" b="1">
                          <a:latin typeface="Arial"/>
                          <a:cs typeface="Arial"/>
                        </a:rPr>
                        <a:t>Children, pregnant members, and members who are postpartum will continue to get full coverage through MassHealth </a:t>
                      </a:r>
                      <a:r>
                        <a:rPr lang="en-US" sz="1600" b="1">
                          <a:solidFill>
                            <a:schemeClr val="tx1"/>
                          </a:solidFill>
                          <a:latin typeface="Arial"/>
                          <a:cs typeface="Arial"/>
                        </a:rPr>
                        <a:t>Standard absent other changes in circumstance.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2804171473"/>
                  </a:ext>
                </a:extLst>
              </a:tr>
            </a:tbl>
          </a:graphicData>
        </a:graphic>
      </p:graphicFrame>
      <p:sp>
        <p:nvSpPr>
          <p:cNvPr id="2" name="Title 1">
            <a:extLst>
              <a:ext uri="{FF2B5EF4-FFF2-40B4-BE49-F238E27FC236}">
                <a16:creationId xmlns:a16="http://schemas.microsoft.com/office/drawing/2014/main" id="{C55AED2D-DC93-1452-0ED9-AF02DE60C342}"/>
              </a:ext>
            </a:extLst>
          </p:cNvPr>
          <p:cNvSpPr txBox="1">
            <a:spLocks/>
          </p:cNvSpPr>
          <p:nvPr/>
        </p:nvSpPr>
        <p:spPr>
          <a:xfrm>
            <a:off x="315472" y="6269806"/>
            <a:ext cx="11123156" cy="184666"/>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200" b="0" i="1" u="none" strike="noStrike" kern="1200" cap="none" spc="0" normalizeH="0" baseline="0" noProof="0">
                <a:ln>
                  <a:noFill/>
                </a:ln>
                <a:solidFill>
                  <a:srgbClr val="000000"/>
                </a:solidFill>
                <a:effectLst/>
                <a:uLnTx/>
                <a:uFillTx/>
                <a:latin typeface="Arial"/>
                <a:ea typeface="+mj-ea"/>
                <a:cs typeface="Arial"/>
              </a:rPr>
              <a:t>*Family Assistance does not cover Long Term Services and Supports (such as nursing home care) or non-emergency medical transportation</a:t>
            </a:r>
          </a:p>
        </p:txBody>
      </p:sp>
      <p:sp>
        <p:nvSpPr>
          <p:cNvPr id="3" name="Rectangle 2">
            <a:extLst>
              <a:ext uri="{FF2B5EF4-FFF2-40B4-BE49-F238E27FC236}">
                <a16:creationId xmlns:a16="http://schemas.microsoft.com/office/drawing/2014/main" id="{0C0AB2A4-AD68-EA40-7121-9F3F942D7D24}"/>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5124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ED84B-ED7C-5E8C-01D5-61EC09248537}"/>
            </a:ext>
          </a:extLst>
        </p:cNvPr>
        <p:cNvGrpSpPr/>
        <p:nvPr/>
      </p:nvGrpSpPr>
      <p:grpSpPr>
        <a:xfrm>
          <a:off x="0" y="0"/>
          <a:ext cx="0" cy="0"/>
          <a:chOff x="0" y="0"/>
          <a:chExt cx="0" cy="0"/>
        </a:xfrm>
      </p:grpSpPr>
      <p:sp>
        <p:nvSpPr>
          <p:cNvPr id="7" name="Title 9">
            <a:extLst>
              <a:ext uri="{FF2B5EF4-FFF2-40B4-BE49-F238E27FC236}">
                <a16:creationId xmlns:a16="http://schemas.microsoft.com/office/drawing/2014/main" id="{BD6E69DF-1751-38CF-2272-7412339750CE}"/>
              </a:ext>
            </a:extLst>
          </p:cNvPr>
          <p:cNvSpPr>
            <a:spLocks noGrp="1"/>
          </p:cNvSpPr>
          <p:nvPr>
            <p:ph type="title"/>
          </p:nvPr>
        </p:nvSpPr>
        <p:spPr>
          <a:xfrm>
            <a:off x="231648" y="287984"/>
            <a:ext cx="11684000" cy="292388"/>
          </a:xfrm>
        </p:spPr>
        <p:txBody>
          <a:bodyPr/>
          <a:lstStyle/>
          <a:p>
            <a:r>
              <a:rPr lang="en-US">
                <a:latin typeface="Arial"/>
                <a:cs typeface="Arial"/>
              </a:rPr>
              <a:t>Work and Education Requirements</a:t>
            </a:r>
          </a:p>
        </p:txBody>
      </p:sp>
      <p:sp>
        <p:nvSpPr>
          <p:cNvPr id="3" name="Rectangle 2">
            <a:extLst>
              <a:ext uri="{FF2B5EF4-FFF2-40B4-BE49-F238E27FC236}">
                <a16:creationId xmlns:a16="http://schemas.microsoft.com/office/drawing/2014/main" id="{02A8F012-76B3-D4A6-787A-45CEC90746D7}"/>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5" name="Table 4">
            <a:extLst>
              <a:ext uri="{FF2B5EF4-FFF2-40B4-BE49-F238E27FC236}">
                <a16:creationId xmlns:a16="http://schemas.microsoft.com/office/drawing/2014/main" id="{C41AF16D-0AF9-06B0-40E5-FBAABD7372A1}"/>
              </a:ext>
            </a:extLst>
          </p:cNvPr>
          <p:cNvGraphicFramePr>
            <a:graphicFrameLocks noGrp="1"/>
          </p:cNvGraphicFramePr>
          <p:nvPr>
            <p:extLst>
              <p:ext uri="{D42A27DB-BD31-4B8C-83A1-F6EECF244321}">
                <p14:modId xmlns:p14="http://schemas.microsoft.com/office/powerpoint/2010/main" val="2568748842"/>
              </p:ext>
            </p:extLst>
          </p:nvPr>
        </p:nvGraphicFramePr>
        <p:xfrm>
          <a:off x="230445" y="717798"/>
          <a:ext cx="11683999" cy="5605116"/>
        </p:xfrm>
        <a:graphic>
          <a:graphicData uri="http://schemas.openxmlformats.org/drawingml/2006/table">
            <a:tbl>
              <a:tblPr firstRow="1" firstCol="1" bandRow="1">
                <a:tableStyleId>{5C22544A-7EE6-4342-B048-85BDC9FD1C3A}</a:tableStyleId>
              </a:tblPr>
              <a:tblGrid>
                <a:gridCol w="2761767">
                  <a:extLst>
                    <a:ext uri="{9D8B030D-6E8A-4147-A177-3AD203B41FA5}">
                      <a16:colId xmlns:a16="http://schemas.microsoft.com/office/drawing/2014/main" val="1488374713"/>
                    </a:ext>
                  </a:extLst>
                </a:gridCol>
                <a:gridCol w="8922232">
                  <a:extLst>
                    <a:ext uri="{9D8B030D-6E8A-4147-A177-3AD203B41FA5}">
                      <a16:colId xmlns:a16="http://schemas.microsoft.com/office/drawing/2014/main" val="812882406"/>
                    </a:ext>
                  </a:extLst>
                </a:gridCol>
              </a:tblGrid>
              <a:tr h="343159">
                <a:tc>
                  <a:txBody>
                    <a:bodyPr/>
                    <a:lstStyle/>
                    <a:p>
                      <a:pPr>
                        <a:spcBef>
                          <a:spcPts val="300"/>
                        </a:spcBef>
                      </a:pPr>
                      <a:r>
                        <a:rPr lang="en-US" sz="1600" b="1">
                          <a:solidFill>
                            <a:schemeClr val="bg1"/>
                          </a:solidFill>
                          <a:latin typeface="Arial"/>
                          <a:cs typeface="Arial"/>
                        </a:rPr>
                        <a:t>When does this happen?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lumMod val="50000"/>
                      </a:schemeClr>
                    </a:solidFill>
                  </a:tcPr>
                </a:tc>
                <a:tc>
                  <a:txBody>
                    <a:bodyPr/>
                    <a:lstStyle/>
                    <a:p>
                      <a:pPr>
                        <a:spcBef>
                          <a:spcPts val="300"/>
                        </a:spcBef>
                      </a:pPr>
                      <a:r>
                        <a:rPr lang="en-US" sz="1600" b="1">
                          <a:solidFill>
                            <a:schemeClr val="tx1"/>
                          </a:solidFill>
                          <a:latin typeface="Arial"/>
                          <a:cs typeface="Arial"/>
                        </a:rPr>
                        <a:t>January 1, 2027</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819445683"/>
                  </a:ext>
                </a:extLst>
              </a:tr>
              <a:tr h="3033842">
                <a:tc>
                  <a:txBody>
                    <a:bodyPr/>
                    <a:lstStyle/>
                    <a:p>
                      <a:pPr>
                        <a:spcBef>
                          <a:spcPts val="300"/>
                        </a:spcBef>
                      </a:pPr>
                      <a:r>
                        <a:rPr lang="en-US" sz="1600" b="1">
                          <a:solidFill>
                            <a:schemeClr val="bg1"/>
                          </a:solidFill>
                          <a:latin typeface="Arial"/>
                          <a:cs typeface="Arial"/>
                        </a:rPr>
                        <a:t>Who do we think is affected, based on current information?</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lumMod val="50000"/>
                      </a:schemeClr>
                    </a:solidFill>
                  </a:tcPr>
                </a:tc>
                <a:tc>
                  <a:txBody>
                    <a:bodyPr/>
                    <a:lstStyle/>
                    <a:p>
                      <a:pPr>
                        <a:spcBef>
                          <a:spcPts val="300"/>
                        </a:spcBef>
                        <a:spcAft>
                          <a:spcPts val="300"/>
                        </a:spcAft>
                      </a:pPr>
                      <a:r>
                        <a:rPr lang="en-US" sz="1600" b="1">
                          <a:solidFill>
                            <a:schemeClr val="tx1"/>
                          </a:solidFill>
                          <a:latin typeface="Arial"/>
                          <a:cs typeface="Arial"/>
                        </a:rPr>
                        <a:t>Certain adults who are not disabled, ages 19 to 64.  </a:t>
                      </a:r>
                    </a:p>
                    <a:p>
                      <a:pPr>
                        <a:spcBef>
                          <a:spcPts val="300"/>
                        </a:spcBef>
                        <a:spcAft>
                          <a:spcPts val="300"/>
                        </a:spcAft>
                      </a:pPr>
                      <a:r>
                        <a:rPr lang="en-US" sz="1550">
                          <a:solidFill>
                            <a:schemeClr val="tx1"/>
                          </a:solidFill>
                          <a:latin typeface="Arial"/>
                          <a:cs typeface="Arial"/>
                        </a:rPr>
                        <a:t>However, members </a:t>
                      </a:r>
                      <a:r>
                        <a:rPr lang="en-US" sz="1550" b="1">
                          <a:solidFill>
                            <a:schemeClr val="tx1"/>
                          </a:solidFill>
                          <a:latin typeface="Arial"/>
                          <a:cs typeface="Arial"/>
                        </a:rPr>
                        <a:t>do </a:t>
                      </a:r>
                      <a:r>
                        <a:rPr lang="en-US" sz="1550" b="1" u="sng">
                          <a:solidFill>
                            <a:schemeClr val="tx1"/>
                          </a:solidFill>
                          <a:latin typeface="Arial"/>
                          <a:cs typeface="Arial"/>
                        </a:rPr>
                        <a:t>not</a:t>
                      </a:r>
                      <a:r>
                        <a:rPr lang="en-US" sz="1550" b="1">
                          <a:solidFill>
                            <a:schemeClr val="tx1"/>
                          </a:solidFill>
                          <a:latin typeface="Arial"/>
                          <a:cs typeface="Arial"/>
                        </a:rPr>
                        <a:t> have </a:t>
                      </a:r>
                      <a:r>
                        <a:rPr lang="en-US" sz="1550">
                          <a:solidFill>
                            <a:schemeClr val="tx1"/>
                          </a:solidFill>
                          <a:latin typeface="Arial"/>
                          <a:cs typeface="Arial"/>
                        </a:rPr>
                        <a:t>to meet this requirement if they meet an exemption, which includes:</a:t>
                      </a:r>
                    </a:p>
                    <a:p>
                      <a:pPr marL="285750" indent="-285750">
                        <a:spcBef>
                          <a:spcPts val="0"/>
                        </a:spcBef>
                        <a:spcAft>
                          <a:spcPts val="300"/>
                        </a:spcAft>
                        <a:buFont typeface="Arial" panose="020B0604020202020204" pitchFamily="34" charset="0"/>
                        <a:buChar char="•"/>
                      </a:pPr>
                      <a:r>
                        <a:rPr lang="en-US" sz="1550">
                          <a:solidFill>
                            <a:schemeClr val="tx1"/>
                          </a:solidFill>
                          <a:latin typeface="Arial"/>
                          <a:cs typeface="Arial"/>
                        </a:rPr>
                        <a:t>They are pregnant or postpartum (that is, they've been pregnant in the last 12 months, no matter how the pregnancy ended); </a:t>
                      </a:r>
                    </a:p>
                    <a:p>
                      <a:pPr marL="285750" indent="-285750">
                        <a:spcBef>
                          <a:spcPts val="0"/>
                        </a:spcBef>
                        <a:spcAft>
                          <a:spcPts val="300"/>
                        </a:spcAft>
                        <a:buFont typeface="Arial" panose="020B0604020202020204" pitchFamily="34" charset="0"/>
                        <a:buChar char="•"/>
                      </a:pPr>
                      <a:r>
                        <a:rPr lang="en-US" sz="1550">
                          <a:solidFill>
                            <a:schemeClr val="tx1"/>
                          </a:solidFill>
                          <a:latin typeface="Arial"/>
                          <a:cs typeface="Arial"/>
                        </a:rPr>
                        <a:t>They are a parent, guardian, or caregiver who is caring for a child under age 14 or someone with a disability;</a:t>
                      </a:r>
                    </a:p>
                    <a:p>
                      <a:pPr marL="285750" indent="-285750">
                        <a:spcBef>
                          <a:spcPts val="0"/>
                        </a:spcBef>
                        <a:spcAft>
                          <a:spcPts val="300"/>
                        </a:spcAft>
                        <a:buFont typeface="Arial" panose="020B0604020202020204" pitchFamily="34" charset="0"/>
                        <a:buChar char="•"/>
                      </a:pPr>
                      <a:r>
                        <a:rPr lang="en-US" sz="1550">
                          <a:solidFill>
                            <a:schemeClr val="tx1"/>
                          </a:solidFill>
                          <a:latin typeface="Arial"/>
                          <a:cs typeface="Arial"/>
                        </a:rPr>
                        <a:t>They have a medical condition or a substance use disorder that “significantly impairs” their ability to work, go to school, or volunteer (referred to as “medical frailty”)</a:t>
                      </a:r>
                    </a:p>
                    <a:p>
                      <a:pPr marL="285750" indent="-285750">
                        <a:spcBef>
                          <a:spcPts val="0"/>
                        </a:spcBef>
                        <a:spcAft>
                          <a:spcPts val="300"/>
                        </a:spcAft>
                        <a:buFont typeface="Arial" panose="020B0604020202020204" pitchFamily="34" charset="0"/>
                        <a:buChar char="•"/>
                      </a:pPr>
                      <a:r>
                        <a:rPr lang="en-US" sz="1550">
                          <a:solidFill>
                            <a:schemeClr val="tx1"/>
                          </a:solidFill>
                          <a:latin typeface="Arial"/>
                          <a:cs typeface="Arial"/>
                        </a:rPr>
                        <a:t>They are in a substance use disorder treatment program; or</a:t>
                      </a:r>
                    </a:p>
                    <a:p>
                      <a:pPr marL="285750" indent="-285750">
                        <a:spcBef>
                          <a:spcPts val="0"/>
                        </a:spcBef>
                        <a:spcAft>
                          <a:spcPts val="300"/>
                        </a:spcAft>
                        <a:buFont typeface="Arial" panose="020B0604020202020204" pitchFamily="34" charset="0"/>
                        <a:buChar char="•"/>
                      </a:pPr>
                      <a:r>
                        <a:rPr lang="en-US" sz="1550">
                          <a:solidFill>
                            <a:schemeClr val="tx1"/>
                          </a:solidFill>
                          <a:latin typeface="Arial"/>
                          <a:cs typeface="Arial"/>
                        </a:rPr>
                        <a:t>They are meeting work requirements through TAFDC (cash benefits), or subject to work requirements through SNAP (food stamps).</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456862007"/>
                  </a:ext>
                </a:extLst>
              </a:tr>
              <a:tr h="2061557">
                <a:tc>
                  <a:txBody>
                    <a:bodyPr/>
                    <a:lstStyle/>
                    <a:p>
                      <a:pPr>
                        <a:spcBef>
                          <a:spcPts val="300"/>
                        </a:spcBef>
                      </a:pPr>
                      <a:r>
                        <a:rPr lang="en-US" sz="1600" b="1">
                          <a:solidFill>
                            <a:schemeClr val="bg1"/>
                          </a:solidFill>
                          <a:latin typeface="Arial"/>
                          <a:cs typeface="Arial"/>
                        </a:rPr>
                        <a:t>What is the change?</a:t>
                      </a: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accent1">
                        <a:lumMod val="50000"/>
                      </a:schemeClr>
                    </a:solidFill>
                  </a:tcPr>
                </a:tc>
                <a:tc>
                  <a:txBody>
                    <a:bodyPr/>
                    <a:lstStyle/>
                    <a:p>
                      <a:pPr marL="0" indent="0" algn="l" defTabSz="914400" rtl="0" eaLnBrk="1" latinLnBrk="0" hangingPunct="1">
                        <a:spcBef>
                          <a:spcPts val="300"/>
                        </a:spcBef>
                        <a:spcAft>
                          <a:spcPts val="400"/>
                        </a:spcAft>
                        <a:buFont typeface="Arial" panose="020B0604020202020204" pitchFamily="34" charset="0"/>
                        <a:buNone/>
                      </a:pPr>
                      <a:r>
                        <a:rPr lang="en-US" sz="1600" b="1">
                          <a:solidFill>
                            <a:schemeClr val="tx1"/>
                          </a:solidFill>
                          <a:latin typeface="Arial"/>
                          <a:cs typeface="Arial"/>
                        </a:rPr>
                        <a:t>Affected members will need to do one of the following activities to keep their MassHealth coverage:</a:t>
                      </a:r>
                    </a:p>
                    <a:p>
                      <a:pPr marL="285750" indent="-285750" algn="l" rtl="0" eaLnBrk="1" latinLnBrk="0" hangingPunct="1">
                        <a:spcBef>
                          <a:spcPts val="0"/>
                        </a:spcBef>
                        <a:spcAft>
                          <a:spcPts val="400"/>
                        </a:spcAft>
                        <a:buFont typeface="Arial" panose="020B0604020202020204" pitchFamily="34" charset="0"/>
                        <a:buChar char="•"/>
                      </a:pPr>
                      <a:r>
                        <a:rPr lang="en-US" sz="1550" b="1" kern="1200">
                          <a:solidFill>
                            <a:schemeClr val="tx1"/>
                          </a:solidFill>
                          <a:latin typeface="Arial"/>
                          <a:ea typeface="+mn-ea"/>
                          <a:cs typeface="Arial"/>
                        </a:rPr>
                        <a:t>Work or volunteer </a:t>
                      </a:r>
                      <a:r>
                        <a:rPr lang="en-US" sz="1550" b="0" kern="1200">
                          <a:solidFill>
                            <a:schemeClr val="tx1"/>
                          </a:solidFill>
                          <a:latin typeface="Arial"/>
                          <a:ea typeface="+mn-ea"/>
                          <a:cs typeface="Arial"/>
                        </a:rPr>
                        <a:t>80 or more hours in a month;</a:t>
                      </a:r>
                    </a:p>
                    <a:p>
                      <a:pPr marL="285750" indent="-285750">
                        <a:spcBef>
                          <a:spcPts val="0"/>
                        </a:spcBef>
                        <a:spcAft>
                          <a:spcPts val="400"/>
                        </a:spcAft>
                        <a:buFont typeface="Arial" panose="020B0604020202020204" pitchFamily="34" charset="0"/>
                        <a:buChar char="•"/>
                      </a:pPr>
                      <a:r>
                        <a:rPr lang="en-US" sz="1550">
                          <a:solidFill>
                            <a:schemeClr val="tx1"/>
                          </a:solidFill>
                          <a:latin typeface="Arial"/>
                          <a:cs typeface="Arial"/>
                        </a:rPr>
                        <a:t>Participate in a </a:t>
                      </a:r>
                      <a:r>
                        <a:rPr lang="en-US" sz="1550" b="1">
                          <a:solidFill>
                            <a:schemeClr val="tx1"/>
                          </a:solidFill>
                          <a:latin typeface="Arial"/>
                          <a:cs typeface="Arial"/>
                        </a:rPr>
                        <a:t>work program </a:t>
                      </a:r>
                      <a:r>
                        <a:rPr lang="en-US" sz="1550">
                          <a:solidFill>
                            <a:schemeClr val="tx1"/>
                          </a:solidFill>
                          <a:latin typeface="Arial"/>
                          <a:cs typeface="Arial"/>
                        </a:rPr>
                        <a:t>for 80 or more hours in a month;</a:t>
                      </a:r>
                    </a:p>
                    <a:p>
                      <a:pPr marL="285750" indent="-285750">
                        <a:spcBef>
                          <a:spcPts val="0"/>
                        </a:spcBef>
                        <a:spcAft>
                          <a:spcPts val="400"/>
                        </a:spcAft>
                        <a:buFont typeface="Arial" panose="020B0604020202020204" pitchFamily="34" charset="0"/>
                        <a:buChar char="•"/>
                      </a:pPr>
                      <a:r>
                        <a:rPr lang="en-US" sz="1550">
                          <a:solidFill>
                            <a:schemeClr val="tx1"/>
                          </a:solidFill>
                          <a:latin typeface="Arial"/>
                          <a:cs typeface="Arial"/>
                        </a:rPr>
                        <a:t>Be enrolled in </a:t>
                      </a:r>
                      <a:r>
                        <a:rPr lang="en-US" sz="1550" b="0">
                          <a:solidFill>
                            <a:schemeClr val="tx1"/>
                          </a:solidFill>
                          <a:latin typeface="Arial"/>
                          <a:cs typeface="Arial"/>
                        </a:rPr>
                        <a:t>an</a:t>
                      </a:r>
                      <a:r>
                        <a:rPr lang="en-US" sz="1550" b="1">
                          <a:solidFill>
                            <a:schemeClr val="tx1"/>
                          </a:solidFill>
                          <a:latin typeface="Arial"/>
                          <a:cs typeface="Arial"/>
                        </a:rPr>
                        <a:t> educational program </a:t>
                      </a:r>
                      <a:r>
                        <a:rPr lang="en-US" sz="1550">
                          <a:solidFill>
                            <a:schemeClr val="tx1"/>
                          </a:solidFill>
                          <a:latin typeface="Arial"/>
                          <a:cs typeface="Arial"/>
                        </a:rPr>
                        <a:t>at least half-time;</a:t>
                      </a:r>
                    </a:p>
                    <a:p>
                      <a:pPr marL="285750" indent="-285750">
                        <a:spcBef>
                          <a:spcPts val="0"/>
                        </a:spcBef>
                        <a:spcAft>
                          <a:spcPts val="400"/>
                        </a:spcAft>
                        <a:buFont typeface="Arial" panose="020B0604020202020204" pitchFamily="34" charset="0"/>
                        <a:buChar char="•"/>
                      </a:pPr>
                      <a:r>
                        <a:rPr lang="en-US" sz="1550">
                          <a:solidFill>
                            <a:schemeClr val="tx1"/>
                          </a:solidFill>
                          <a:latin typeface="Arial"/>
                          <a:cs typeface="Arial"/>
                        </a:rPr>
                        <a:t>Do a </a:t>
                      </a:r>
                      <a:r>
                        <a:rPr lang="en-US" sz="1550" b="1">
                          <a:solidFill>
                            <a:schemeClr val="tx1"/>
                          </a:solidFill>
                          <a:latin typeface="Arial"/>
                          <a:cs typeface="Arial"/>
                        </a:rPr>
                        <a:t>combination</a:t>
                      </a:r>
                      <a:r>
                        <a:rPr lang="en-US" sz="1550">
                          <a:solidFill>
                            <a:schemeClr val="tx1"/>
                          </a:solidFill>
                          <a:latin typeface="Arial"/>
                          <a:cs typeface="Arial"/>
                        </a:rPr>
                        <a:t> of the above activities for 80 or more hours in a month; or</a:t>
                      </a:r>
                    </a:p>
                    <a:p>
                      <a:pPr marL="285750" lvl="0" indent="-285750">
                        <a:spcBef>
                          <a:spcPts val="0"/>
                        </a:spcBef>
                        <a:spcAft>
                          <a:spcPts val="400"/>
                        </a:spcAft>
                        <a:buFont typeface="Arial" panose="020B0604020202020204" pitchFamily="34" charset="0"/>
                        <a:buChar char="•"/>
                      </a:pPr>
                      <a:r>
                        <a:rPr lang="en-US" sz="1550" b="1" i="0" u="none" strike="noStrike" noProof="0">
                          <a:solidFill>
                            <a:schemeClr val="tx1"/>
                          </a:solidFill>
                          <a:latin typeface="Arial"/>
                        </a:rPr>
                        <a:t>Earn at least $580 in a month</a:t>
                      </a:r>
                      <a:endParaRPr lang="en-US" sz="1550">
                        <a:solidFill>
                          <a:schemeClr val="tx1"/>
                        </a:solidFill>
                        <a:latin typeface="Arial"/>
                        <a:cs typeface="Arial"/>
                      </a:endParaRPr>
                    </a:p>
                  </a:txBody>
                  <a:tcPr anchor="ctr">
                    <a:lnL w="12700" cap="flat" cmpd="sng" algn="ctr">
                      <a:solidFill>
                        <a:schemeClr val="accent2"/>
                      </a:solidFill>
                      <a:prstDash val="solid"/>
                      <a:round/>
                      <a:headEnd type="none" w="med" len="med"/>
                      <a:tailEnd type="none" w="med" len="med"/>
                    </a:lnL>
                    <a:lnR w="12700" cap="flat" cmpd="sng" algn="ctr">
                      <a:solidFill>
                        <a:schemeClr val="accent2"/>
                      </a:solidFill>
                      <a:prstDash val="solid"/>
                      <a:round/>
                      <a:headEnd type="none" w="med" len="med"/>
                      <a:tailEnd type="none" w="med" len="med"/>
                    </a:lnR>
                    <a:lnT w="12700" cap="flat" cmpd="sng" algn="ctr">
                      <a:solidFill>
                        <a:schemeClr val="accent2"/>
                      </a:solidFill>
                      <a:prstDash val="solid"/>
                      <a:round/>
                      <a:headEnd type="none" w="med" len="med"/>
                      <a:tailEnd type="none" w="med" len="med"/>
                    </a:lnT>
                    <a:lnB w="12700" cap="flat" cmpd="sng" algn="ctr">
                      <a:solidFill>
                        <a:schemeClr val="accent2"/>
                      </a:solidFill>
                      <a:prstDash val="solid"/>
                      <a:round/>
                      <a:headEnd type="none" w="med" len="med"/>
                      <a:tailEnd type="none" w="med" len="med"/>
                    </a:lnB>
                    <a:solidFill>
                      <a:schemeClr val="bg2"/>
                    </a:solidFill>
                  </a:tcPr>
                </a:tc>
                <a:extLst>
                  <a:ext uri="{0D108BD9-81ED-4DB2-BD59-A6C34878D82A}">
                    <a16:rowId xmlns:a16="http://schemas.microsoft.com/office/drawing/2014/main" val="343202484"/>
                  </a:ext>
                </a:extLst>
              </a:tr>
            </a:tbl>
          </a:graphicData>
        </a:graphic>
      </p:graphicFrame>
      <p:sp>
        <p:nvSpPr>
          <p:cNvPr id="4" name="Title 1">
            <a:extLst>
              <a:ext uri="{FF2B5EF4-FFF2-40B4-BE49-F238E27FC236}">
                <a16:creationId xmlns:a16="http://schemas.microsoft.com/office/drawing/2014/main" id="{EC8AAAB9-3205-5BD8-6D63-E6299CDAEE77}"/>
              </a:ext>
            </a:extLst>
          </p:cNvPr>
          <p:cNvSpPr txBox="1">
            <a:spLocks/>
          </p:cNvSpPr>
          <p:nvPr/>
        </p:nvSpPr>
        <p:spPr>
          <a:xfrm>
            <a:off x="231649" y="6341964"/>
            <a:ext cx="11729906" cy="184666"/>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1200" i="1">
                <a:solidFill>
                  <a:srgbClr val="000000"/>
                </a:solidFill>
                <a:latin typeface="Arial"/>
                <a:cs typeface="Arial"/>
              </a:rPr>
              <a:t>Note</a:t>
            </a:r>
            <a:r>
              <a:rPr lang="en-US" sz="1200" b="0" i="1">
                <a:solidFill>
                  <a:srgbClr val="000000"/>
                </a:solidFill>
                <a:latin typeface="Arial"/>
                <a:cs typeface="Arial"/>
              </a:rPr>
              <a:t>: M</a:t>
            </a:r>
            <a:r>
              <a:rPr kumimoji="0" lang="en-US" sz="1200" b="0" i="1" u="none" strike="noStrike" kern="1200" cap="none" spc="0" normalizeH="0" baseline="0" noProof="0">
                <a:ln>
                  <a:noFill/>
                </a:ln>
                <a:solidFill>
                  <a:srgbClr val="000000"/>
                </a:solidFill>
                <a:effectLst/>
                <a:uLnTx/>
                <a:uFillTx/>
                <a:latin typeface="Arial"/>
                <a:ea typeface="+mj-ea"/>
                <a:cs typeface="Arial"/>
              </a:rPr>
              <a:t>embers subject to work and education requirements will generally need to renew their coverage every six months (instead of once per year) starting in 2027.</a:t>
            </a:r>
          </a:p>
        </p:txBody>
      </p:sp>
    </p:spTree>
    <p:extLst>
      <p:ext uri="{BB962C8B-B14F-4D97-AF65-F5344CB8AC3E}">
        <p14:creationId xmlns:p14="http://schemas.microsoft.com/office/powerpoint/2010/main" val="334473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71490-1A66-7229-CD34-0E5D1279D5B1}"/>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CDD6ABBB-7D6C-7851-0D41-42CE555DF3BB}"/>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31665988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CDD6ABBB-7D6C-7851-0D41-42CE555DF3B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897FB955-17DD-7371-B566-E9D2B134DFB3}"/>
              </a:ext>
              <a:ext uri="{C183D7F6-B498-43B3-948B-1728B52AA6E4}">
                <adec:decorative xmlns:adec="http://schemas.microsoft.com/office/drawing/2017/decorative" val="1"/>
              </a:ext>
            </a:extLst>
          </p:cNvPr>
          <p:cNvSpPr/>
          <p:nvPr/>
        </p:nvSpPr>
        <p:spPr>
          <a:xfrm>
            <a:off x="0" y="0"/>
            <a:ext cx="12192000" cy="656539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9" name="Title 18">
            <a:extLst>
              <a:ext uri="{FF2B5EF4-FFF2-40B4-BE49-F238E27FC236}">
                <a16:creationId xmlns:a16="http://schemas.microsoft.com/office/drawing/2014/main" id="{47EDBB0C-F78B-029D-F0F6-1F5A4EA70198}"/>
              </a:ext>
            </a:extLst>
          </p:cNvPr>
          <p:cNvSpPr txBox="1">
            <a:spLocks noGrp="1"/>
          </p:cNvSpPr>
          <p:nvPr>
            <p:ph type="title" idx="4294967295"/>
          </p:nvPr>
        </p:nvSpPr>
        <p:spPr bwMode="auto">
          <a:xfrm>
            <a:off x="247649" y="2914650"/>
            <a:ext cx="7258051"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Work and Education Requirements: Population and Member Journey</a:t>
            </a:r>
          </a:p>
        </p:txBody>
      </p:sp>
    </p:spTree>
    <p:extLst>
      <p:ext uri="{BB962C8B-B14F-4D97-AF65-F5344CB8AC3E}">
        <p14:creationId xmlns:p14="http://schemas.microsoft.com/office/powerpoint/2010/main" val="3325198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7C5A5-28B7-D16A-9BD1-7A5D24E30C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3BA464-0A4D-1D34-C698-61A8C6811834}"/>
              </a:ext>
            </a:extLst>
          </p:cNvPr>
          <p:cNvSpPr>
            <a:spLocks noGrp="1"/>
          </p:cNvSpPr>
          <p:nvPr>
            <p:ph type="title"/>
          </p:nvPr>
        </p:nvSpPr>
        <p:spPr>
          <a:xfrm>
            <a:off x="231648" y="298952"/>
            <a:ext cx="11684000" cy="307777"/>
          </a:xfrm>
        </p:spPr>
        <p:txBody>
          <a:bodyPr vert="horz"/>
          <a:lstStyle/>
          <a:p>
            <a:r>
              <a:rPr lang="en-US" sz="2000">
                <a:latin typeface="Arial"/>
                <a:cs typeface="Arial"/>
              </a:rPr>
              <a:t>Population Analysis and </a:t>
            </a:r>
            <a:r>
              <a:rPr lang="en-US">
                <a:latin typeface="Arial"/>
                <a:cs typeface="Arial"/>
              </a:rPr>
              <a:t>Notifying Impacted Members</a:t>
            </a:r>
            <a:endParaRPr lang="en-US" sz="2000">
              <a:latin typeface="Arial"/>
              <a:cs typeface="Arial"/>
            </a:endParaRPr>
          </a:p>
        </p:txBody>
      </p:sp>
      <p:sp>
        <p:nvSpPr>
          <p:cNvPr id="8" name="TextBox 7">
            <a:extLst>
              <a:ext uri="{FF2B5EF4-FFF2-40B4-BE49-F238E27FC236}">
                <a16:creationId xmlns:a16="http://schemas.microsoft.com/office/drawing/2014/main" id="{2A63561C-759A-A080-7D5B-FA6A255134E7}"/>
              </a:ext>
            </a:extLst>
          </p:cNvPr>
          <p:cNvSpPr txBox="1"/>
          <p:nvPr/>
        </p:nvSpPr>
        <p:spPr bwMode="auto">
          <a:xfrm>
            <a:off x="153014" y="653228"/>
            <a:ext cx="11674836" cy="504148"/>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Arial"/>
                <a:ea typeface="+mn-ea"/>
                <a:cs typeface="Arial"/>
              </a:rPr>
              <a:t>The below data describes members who are likely subject to </a:t>
            </a:r>
            <a:r>
              <a:rPr lang="en-US" sz="1400" kern="0">
                <a:solidFill>
                  <a:srgbClr val="000000"/>
                </a:solidFill>
                <a:latin typeface="Arial"/>
                <a:cs typeface="Arial"/>
              </a:rPr>
              <a:t>work</a:t>
            </a:r>
            <a:r>
              <a:rPr kumimoji="0" lang="en-US" sz="1400" b="0" i="0" u="none" strike="noStrike" kern="0" cap="none" spc="0" normalizeH="0" baseline="0" noProof="0">
                <a:ln>
                  <a:noFill/>
                </a:ln>
                <a:solidFill>
                  <a:srgbClr val="000000"/>
                </a:solidFill>
                <a:effectLst/>
                <a:uLnTx/>
                <a:uFillTx/>
                <a:latin typeface="Arial"/>
                <a:ea typeface="+mn-ea"/>
                <a:cs typeface="Arial"/>
              </a:rPr>
              <a:t> and </a:t>
            </a:r>
            <a:r>
              <a:rPr lang="en-US" sz="1400" kern="0">
                <a:solidFill>
                  <a:srgbClr val="000000"/>
                </a:solidFill>
                <a:latin typeface="Arial"/>
                <a:cs typeface="Arial"/>
              </a:rPr>
              <a:t>education</a:t>
            </a:r>
            <a:r>
              <a:rPr kumimoji="0" lang="en-US" sz="1400" b="0" i="0" u="none" strike="noStrike" kern="0" cap="none" spc="0" normalizeH="0" baseline="0" noProof="0">
                <a:ln>
                  <a:noFill/>
                </a:ln>
                <a:solidFill>
                  <a:srgbClr val="000000"/>
                </a:solidFill>
                <a:effectLst/>
                <a:uLnTx/>
                <a:uFillTx/>
                <a:latin typeface="Arial"/>
                <a:ea typeface="+mn-ea"/>
                <a:cs typeface="Arial"/>
              </a:rPr>
              <a:t> requirements based on available data. However, some</a:t>
            </a:r>
            <a:r>
              <a:rPr lang="en-US" sz="1400" kern="0">
                <a:solidFill>
                  <a:srgbClr val="000000"/>
                </a:solidFill>
                <a:latin typeface="Arial"/>
                <a:cs typeface="Arial"/>
              </a:rPr>
              <a:t> of the ~310K</a:t>
            </a:r>
            <a:r>
              <a:rPr kumimoji="0" lang="en-US" sz="1400" b="0" i="0" u="none" strike="noStrike" kern="0" cap="none" spc="0" normalizeH="0" baseline="0" noProof="0">
                <a:ln>
                  <a:noFill/>
                </a:ln>
                <a:solidFill>
                  <a:srgbClr val="000000"/>
                </a:solidFill>
                <a:effectLst/>
                <a:uLnTx/>
                <a:uFillTx/>
                <a:latin typeface="Arial"/>
                <a:ea typeface="+mn-ea"/>
                <a:cs typeface="Arial"/>
              </a:rPr>
              <a:t> members below will have </a:t>
            </a:r>
            <a:r>
              <a:rPr kumimoji="0" lang="en-US" sz="1400" b="0" i="0" u="sng" strike="noStrike" kern="0" cap="none" spc="0" normalizeH="0" baseline="0" noProof="0">
                <a:ln>
                  <a:noFill/>
                </a:ln>
                <a:solidFill>
                  <a:srgbClr val="000000"/>
                </a:solidFill>
                <a:effectLst/>
                <a:uLnTx/>
                <a:uFillTx/>
                <a:latin typeface="Arial"/>
                <a:ea typeface="+mn-ea"/>
                <a:cs typeface="Arial"/>
              </a:rPr>
              <a:t>individual-level</a:t>
            </a:r>
            <a:r>
              <a:rPr kumimoji="0" lang="en-US" sz="1400" b="0" i="0" u="none" strike="noStrike" kern="0" cap="none" spc="0" normalizeH="0" baseline="0" noProof="0">
                <a:ln>
                  <a:noFill/>
                </a:ln>
                <a:solidFill>
                  <a:srgbClr val="000000"/>
                </a:solidFill>
                <a:effectLst/>
                <a:uLnTx/>
                <a:uFillTx/>
                <a:latin typeface="Arial"/>
                <a:ea typeface="+mn-ea"/>
                <a:cs typeface="Arial"/>
              </a:rPr>
              <a:t> exemptions, such as having a complex medical condition or caring for a person with a disability.  </a:t>
            </a:r>
          </a:p>
        </p:txBody>
      </p:sp>
      <p:sp>
        <p:nvSpPr>
          <p:cNvPr id="16" name="Rectangle 15">
            <a:extLst>
              <a:ext uri="{FF2B5EF4-FFF2-40B4-BE49-F238E27FC236}">
                <a16:creationId xmlns:a16="http://schemas.microsoft.com/office/drawing/2014/main" id="{D123C3A5-780A-AD94-96AC-2C6CEEF976EF}"/>
              </a:ext>
              <a:ext uri="{C183D7F6-B498-43B3-948B-1728B52AA6E4}">
                <adec:decorative xmlns:adec="http://schemas.microsoft.com/office/drawing/2017/decorative" val="1"/>
              </a:ext>
            </a:extLst>
          </p:cNvPr>
          <p:cNvSpPr/>
          <p:nvPr/>
        </p:nvSpPr>
        <p:spPr>
          <a:xfrm>
            <a:off x="517398" y="1437055"/>
            <a:ext cx="4202540" cy="129445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FFFFFF"/>
              </a:solidFill>
              <a:effectLst/>
              <a:uLnTx/>
              <a:uFillTx/>
              <a:latin typeface="Arial"/>
              <a:ea typeface="+mn-ea"/>
              <a:cs typeface="Arial"/>
            </a:endParaRPr>
          </a:p>
        </p:txBody>
      </p:sp>
      <p:sp>
        <p:nvSpPr>
          <p:cNvPr id="4" name="Title 1">
            <a:extLst>
              <a:ext uri="{FF2B5EF4-FFF2-40B4-BE49-F238E27FC236}">
                <a16:creationId xmlns:a16="http://schemas.microsoft.com/office/drawing/2014/main" id="{72436CEF-42C9-28B5-D26F-CFE604F62423}"/>
              </a:ext>
            </a:extLst>
          </p:cNvPr>
          <p:cNvSpPr txBox="1">
            <a:spLocks/>
          </p:cNvSpPr>
          <p:nvPr/>
        </p:nvSpPr>
        <p:spPr>
          <a:xfrm>
            <a:off x="626640" y="1501688"/>
            <a:ext cx="3966420" cy="1107996"/>
          </a:xfrm>
          <a:prstGeom prst="rect">
            <a:avLst/>
          </a:prstGeom>
        </p:spPr>
        <p:txBody>
          <a:bodyPr vert="horz" wrap="square" lIns="0" tIns="0" rIns="0" bIns="0" rtlCol="0" anchor="ctr">
            <a:spAutoFit/>
          </a:bodyPr>
          <a:lstStyle>
            <a:lvl1pPr algn="l" defTabSz="914400" rtl="0" eaLnBrk="1" latinLnBrk="0" hangingPunct="1">
              <a:spcBef>
                <a:spcPct val="0"/>
              </a:spcBef>
              <a:buNone/>
              <a:defRPr sz="2000" b="1" kern="1200">
                <a:solidFill>
                  <a:schemeClr val="tx2"/>
                </a:solidFill>
                <a:latin typeface="Arial" panose="020B0604020202020204" pitchFamily="34" charset="0"/>
                <a:ea typeface="+mj-ea"/>
                <a:cs typeface="Arial" panose="020B0604020202020204" pitchFamily="34" charset="0"/>
              </a:defRPr>
            </a:lvl1pPr>
          </a:lstStyle>
          <a:p>
            <a:pPr lvl="0" algn="ctr">
              <a:spcBef>
                <a:spcPts val="0"/>
              </a:spcBef>
              <a:defRPr/>
            </a:pPr>
            <a:r>
              <a:rPr lang="en-US" sz="4400">
                <a:solidFill>
                  <a:srgbClr val="FFFFFF"/>
                </a:solidFill>
                <a:latin typeface="Arial"/>
                <a:cs typeface="Arial"/>
              </a:rPr>
              <a:t>~310K</a:t>
            </a:r>
          </a:p>
          <a:p>
            <a:pPr lvl="0" algn="ctr">
              <a:spcBef>
                <a:spcPts val="0"/>
              </a:spcBef>
              <a:defRPr/>
            </a:pPr>
            <a:r>
              <a:rPr lang="en-US" sz="1400" b="0">
                <a:solidFill>
                  <a:srgbClr val="FFFFFF"/>
                </a:solidFill>
                <a:latin typeface="Arial"/>
                <a:cs typeface="Arial"/>
              </a:rPr>
              <a:t>current MassHealth members expected to be impacted by work and education requirements</a:t>
            </a:r>
          </a:p>
        </p:txBody>
      </p:sp>
      <p:sp>
        <p:nvSpPr>
          <p:cNvPr id="5" name="Rectangle 4" descr="Gray rectangle showcasing the percent of impacted members by county: Middlesex 17%, Suffolk 15%, Worcester 12%, Essex 12%, Hampden 9%, Bristol 9%, Norfolk 8%, Plymouth 7%, Barnstable 3%, Hampshire 2%, Berkshire 2%, Out of State 1%, Franklin 1%, Nantucket 0%, Dukes 0%">
            <a:extLst>
              <a:ext uri="{FF2B5EF4-FFF2-40B4-BE49-F238E27FC236}">
                <a16:creationId xmlns:a16="http://schemas.microsoft.com/office/drawing/2014/main" id="{B523029E-1794-A7EB-B9C1-6377DB45BEFB}"/>
              </a:ext>
              <a:ext uri="{C183D7F6-B498-43B3-948B-1728B52AA6E4}">
                <adec:decorative xmlns:adec="http://schemas.microsoft.com/office/drawing/2017/decorative" val="0"/>
              </a:ext>
            </a:extLst>
          </p:cNvPr>
          <p:cNvSpPr/>
          <p:nvPr/>
        </p:nvSpPr>
        <p:spPr>
          <a:xfrm>
            <a:off x="517398" y="2868829"/>
            <a:ext cx="4216528" cy="349890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39DA665-702D-31A8-1360-3E90F1F88047}"/>
              </a:ext>
              <a:ext uri="{C183D7F6-B498-43B3-948B-1728B52AA6E4}">
                <adec:decorative xmlns:adec="http://schemas.microsoft.com/office/drawing/2017/decorative" val="1"/>
              </a:ext>
            </a:extLst>
          </p:cNvPr>
          <p:cNvGrpSpPr/>
          <p:nvPr/>
        </p:nvGrpSpPr>
        <p:grpSpPr>
          <a:xfrm>
            <a:off x="600075" y="2961824"/>
            <a:ext cx="4019550" cy="3405912"/>
            <a:chOff x="8700433" y="1761030"/>
            <a:chExt cx="3109129" cy="3405912"/>
          </a:xfrm>
        </p:grpSpPr>
        <p:cxnSp>
          <p:nvCxnSpPr>
            <p:cNvPr id="6" name="Straight Connector 5">
              <a:extLst>
                <a:ext uri="{FF2B5EF4-FFF2-40B4-BE49-F238E27FC236}">
                  <a16:creationId xmlns:a16="http://schemas.microsoft.com/office/drawing/2014/main" id="{9252EDE3-D4AF-3894-1F91-1B7EE4792451}"/>
                </a:ext>
                <a:ext uri="{C183D7F6-B498-43B3-948B-1728B52AA6E4}">
                  <adec:decorative xmlns:adec="http://schemas.microsoft.com/office/drawing/2017/decorative" val="1"/>
                </a:ext>
              </a:extLst>
            </p:cNvPr>
            <p:cNvCxnSpPr>
              <a:cxnSpLocks/>
            </p:cNvCxnSpPr>
            <p:nvPr/>
          </p:nvCxnSpPr>
          <p:spPr>
            <a:xfrm>
              <a:off x="8750946" y="2264605"/>
              <a:ext cx="3017520" cy="0"/>
            </a:xfrm>
            <a:prstGeom prst="line">
              <a:avLst/>
            </a:prstGeom>
            <a:ln w="68580" cmpd="sng">
              <a:solidFill>
                <a:schemeClr val="accent2">
                  <a:lumMod val="60000"/>
                  <a:lumOff val="40000"/>
                </a:schemeClr>
              </a:solidFill>
            </a:ln>
            <a:effectLst/>
          </p:spPr>
          <p:style>
            <a:lnRef idx="2">
              <a:schemeClr val="accent1"/>
            </a:lnRef>
            <a:fillRef idx="0">
              <a:schemeClr val="accent1"/>
            </a:fillRef>
            <a:effectRef idx="1">
              <a:schemeClr val="accent1"/>
            </a:effectRef>
            <a:fontRef idx="minor">
              <a:schemeClr val="tx1"/>
            </a:fontRef>
          </p:style>
        </p:cxnSp>
        <p:sp>
          <p:nvSpPr>
            <p:cNvPr id="7" name="object 4">
              <a:extLst>
                <a:ext uri="{FF2B5EF4-FFF2-40B4-BE49-F238E27FC236}">
                  <a16:creationId xmlns:a16="http://schemas.microsoft.com/office/drawing/2014/main" id="{7AF01169-C020-4694-0B86-3AA4520F1C6B}"/>
                </a:ext>
              </a:extLst>
            </p:cNvPr>
            <p:cNvSpPr txBox="1"/>
            <p:nvPr/>
          </p:nvSpPr>
          <p:spPr>
            <a:xfrm>
              <a:off x="8791331" y="1761030"/>
              <a:ext cx="2702815" cy="366254"/>
            </a:xfrm>
            <a:prstGeom prst="rect">
              <a:avLst/>
            </a:prstGeom>
          </p:spPr>
          <p:txBody>
            <a:bodyPr vert="horz" wrap="square" lIns="0" tIns="0" rIns="0" bIns="0" rtlCol="0">
              <a:spAutoFit/>
            </a:bodyPr>
            <a:lstStyle/>
            <a:p>
              <a:pPr marL="12700" marR="0" lvl="0" indent="0" algn="l"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Arial" panose="020B0604020202020204" pitchFamily="34" charset="0"/>
                  <a:ea typeface="Chronicle Display Black" charset="0"/>
                  <a:cs typeface="Arial" panose="020B0604020202020204" pitchFamily="34" charset="0"/>
                </a:rPr>
                <a:t>COUNTY</a:t>
              </a:r>
            </a:p>
            <a:p>
              <a:pPr marL="12700">
                <a:lnSpc>
                  <a:spcPct val="85000"/>
                </a:lnSpc>
                <a:defRPr/>
              </a:pPr>
              <a:r>
                <a:rPr lang="en-US" sz="1200" i="1">
                  <a:solidFill>
                    <a:srgbClr val="000000"/>
                  </a:solidFill>
                  <a:latin typeface="Arial" panose="020B0604020202020204" pitchFamily="34" charset="0"/>
                  <a:ea typeface="Chronicle Display Black" charset="0"/>
                  <a:cs typeface="Arial" panose="020B0604020202020204" pitchFamily="34" charset="0"/>
                </a:rPr>
                <a:t>By % of Impacted Members</a:t>
              </a:r>
            </a:p>
          </p:txBody>
        </p:sp>
        <p:graphicFrame>
          <p:nvGraphicFramePr>
            <p:cNvPr id="15" name="Chart 14" descr="Graph depicting impacted members by county by percentage. &#10;&#10;Middlesex: 17% &#10;Suffolk: 15% &#10;Worcester: 12% &#10;Essex: 12% &#10;Hampden: 9%&#10;Bristol: 9% &#10;Norfolk: 8% &#10;Plymouth: 7% &#10;Barnstable: 3%&#10;Berkshire: 2% &#10;Out of state: 1%&#10;Franklin: 1% &#10;Natucket: 0%&#10;Dukes: 0% ">
              <a:extLst>
                <a:ext uri="{FF2B5EF4-FFF2-40B4-BE49-F238E27FC236}">
                  <a16:creationId xmlns:a16="http://schemas.microsoft.com/office/drawing/2014/main" id="{49F7D7F1-83CB-35EF-607D-4233F3E012F1}"/>
                </a:ext>
              </a:extLst>
            </p:cNvPr>
            <p:cNvGraphicFramePr>
              <a:graphicFrameLocks/>
            </p:cNvGraphicFramePr>
            <p:nvPr/>
          </p:nvGraphicFramePr>
          <p:xfrm>
            <a:off x="8700433" y="2275832"/>
            <a:ext cx="3109129" cy="2891110"/>
          </p:xfrm>
          <a:graphic>
            <a:graphicData uri="http://schemas.openxmlformats.org/drawingml/2006/chart">
              <c:chart xmlns:c="http://schemas.openxmlformats.org/drawingml/2006/chart" xmlns:r="http://schemas.openxmlformats.org/officeDocument/2006/relationships" r:id="rId3"/>
            </a:graphicData>
          </a:graphic>
        </p:graphicFrame>
      </p:grpSp>
      <p:grpSp>
        <p:nvGrpSpPr>
          <p:cNvPr id="19" name="Group 18" descr="Blue square reading: &quot;In August, MassHealth will send notices to the ~360,000 members who may be impacted by new federal work and education requirements. &#10;After notices are sent, we will also send members reminders via email, text, and automated phone call.&quot;">
            <a:extLst>
              <a:ext uri="{FF2B5EF4-FFF2-40B4-BE49-F238E27FC236}">
                <a16:creationId xmlns:a16="http://schemas.microsoft.com/office/drawing/2014/main" id="{153998AE-FAD8-71AE-02EC-FC6132591DFE}"/>
              </a:ext>
              <a:ext uri="{C183D7F6-B498-43B3-948B-1728B52AA6E4}">
                <adec:decorative xmlns:adec="http://schemas.microsoft.com/office/drawing/2017/decorative" val="0"/>
              </a:ext>
            </a:extLst>
          </p:cNvPr>
          <p:cNvGrpSpPr/>
          <p:nvPr/>
        </p:nvGrpSpPr>
        <p:grpSpPr>
          <a:xfrm>
            <a:off x="5107043" y="1437055"/>
            <a:ext cx="6625557" cy="4930681"/>
            <a:chOff x="5107043" y="1437055"/>
            <a:chExt cx="6625557" cy="4930681"/>
          </a:xfrm>
        </p:grpSpPr>
        <p:sp>
          <p:nvSpPr>
            <p:cNvPr id="26" name="Rectangle: Rounded Corners 25">
              <a:extLst>
                <a:ext uri="{FF2B5EF4-FFF2-40B4-BE49-F238E27FC236}">
                  <a16:creationId xmlns:a16="http://schemas.microsoft.com/office/drawing/2014/main" id="{E96F9242-E9F2-F7C1-7035-E0FD102B3FC2}"/>
                </a:ext>
                <a:ext uri="{C183D7F6-B498-43B3-948B-1728B52AA6E4}">
                  <adec:decorative xmlns:adec="http://schemas.microsoft.com/office/drawing/2017/decorative" val="1"/>
                </a:ext>
              </a:extLst>
            </p:cNvPr>
            <p:cNvSpPr/>
            <p:nvPr/>
          </p:nvSpPr>
          <p:spPr>
            <a:xfrm>
              <a:off x="5107043" y="1437055"/>
              <a:ext cx="6625557" cy="4930681"/>
            </a:xfrm>
            <a:prstGeom prst="roundRect">
              <a:avLst>
                <a:gd name="adj" fmla="val 791"/>
              </a:avLst>
            </a:prstGeom>
            <a:gradFill flip="none" rotWithShape="1">
              <a:gsLst>
                <a:gs pos="0">
                  <a:srgbClr val="E1F0FF"/>
                </a:gs>
                <a:gs pos="41000">
                  <a:srgbClr val="E4F1FF"/>
                </a:gs>
                <a:gs pos="100000">
                  <a:srgbClr val="F2F8FF"/>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1" name="Title 1">
              <a:extLst>
                <a:ext uri="{FF2B5EF4-FFF2-40B4-BE49-F238E27FC236}">
                  <a16:creationId xmlns:a16="http://schemas.microsoft.com/office/drawing/2014/main" id="{A09DA40C-F760-DD27-4276-9E843B991D72}"/>
                </a:ext>
              </a:extLst>
            </p:cNvPr>
            <p:cNvSpPr txBox="1">
              <a:spLocks/>
            </p:cNvSpPr>
            <p:nvPr/>
          </p:nvSpPr>
          <p:spPr>
            <a:xfrm>
              <a:off x="5514697" y="3782313"/>
              <a:ext cx="5810249" cy="830997"/>
            </a:xfrm>
            <a:prstGeom prst="rect">
              <a:avLst/>
            </a:prstGeom>
          </p:spPr>
          <p:txBody>
            <a:bodyPr vert="horz" wrap="square" lIns="0" tIns="0" rIns="0" bIns="0" rtlCol="0" anchor="ctr">
              <a:spAutoFit/>
            </a:bodyPr>
            <a:lstStyle>
              <a:lvl1pPr algn="l" defTabSz="914400" rtl="0" eaLnBrk="1" latinLnBrk="0" hangingPunct="1">
                <a:spcBef>
                  <a:spcPct val="0"/>
                </a:spcBef>
                <a:buNone/>
                <a:defRPr sz="2000" b="1" kern="1200">
                  <a:solidFill>
                    <a:schemeClr val="tx2"/>
                  </a:solidFill>
                  <a:latin typeface="Arial" panose="020B0604020202020204" pitchFamily="34" charset="0"/>
                  <a:ea typeface="+mj-ea"/>
                  <a:cs typeface="Arial" panose="020B0604020202020204" pitchFamily="34" charset="0"/>
                </a:defRPr>
              </a:lvl1pPr>
            </a:lstStyle>
            <a:p>
              <a:pPr algn="ctr"/>
              <a:r>
                <a:rPr lang="en-US" sz="1800">
                  <a:solidFill>
                    <a:schemeClr val="tx1"/>
                  </a:solidFill>
                  <a:latin typeface="Arial"/>
                  <a:cs typeface="Arial"/>
                </a:rPr>
                <a:t>In August, MassHealth sent notices to the ~310,000 members who may be impacted by new federal work and education requirements.</a:t>
              </a:r>
            </a:p>
          </p:txBody>
        </p:sp>
        <p:cxnSp>
          <p:nvCxnSpPr>
            <p:cNvPr id="22" name="Straight Connector 21">
              <a:extLst>
                <a:ext uri="{FF2B5EF4-FFF2-40B4-BE49-F238E27FC236}">
                  <a16:creationId xmlns:a16="http://schemas.microsoft.com/office/drawing/2014/main" id="{F0BBF1E5-96F2-C55C-0B3D-4D3557DB5595}"/>
                </a:ext>
                <a:ext uri="{C183D7F6-B498-43B3-948B-1728B52AA6E4}">
                  <adec:decorative xmlns:adec="http://schemas.microsoft.com/office/drawing/2017/decorative" val="1"/>
                </a:ext>
              </a:extLst>
            </p:cNvPr>
            <p:cNvCxnSpPr>
              <a:cxnSpLocks/>
            </p:cNvCxnSpPr>
            <p:nvPr/>
          </p:nvCxnSpPr>
          <p:spPr>
            <a:xfrm>
              <a:off x="5604759" y="4889812"/>
              <a:ext cx="5630124" cy="0"/>
            </a:xfrm>
            <a:prstGeom prst="line">
              <a:avLst/>
            </a:prstGeom>
            <a:ln w="68580"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32" name="Graphic 31">
              <a:extLst>
                <a:ext uri="{FF2B5EF4-FFF2-40B4-BE49-F238E27FC236}">
                  <a16:creationId xmlns:a16="http://schemas.microsoft.com/office/drawing/2014/main" id="{92BD5225-5E5F-6EE4-0FE1-5EDE11E3830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426975" y="1616838"/>
              <a:ext cx="1985692" cy="1985692"/>
            </a:xfrm>
            <a:prstGeom prst="rect">
              <a:avLst/>
            </a:prstGeom>
          </p:spPr>
        </p:pic>
        <p:grpSp>
          <p:nvGrpSpPr>
            <p:cNvPr id="18" name="Group 17">
              <a:extLst>
                <a:ext uri="{FF2B5EF4-FFF2-40B4-BE49-F238E27FC236}">
                  <a16:creationId xmlns:a16="http://schemas.microsoft.com/office/drawing/2014/main" id="{91736897-1A96-4948-0E42-F5DDC484B5A0}"/>
                </a:ext>
              </a:extLst>
            </p:cNvPr>
            <p:cNvGrpSpPr/>
            <p:nvPr/>
          </p:nvGrpSpPr>
          <p:grpSpPr>
            <a:xfrm>
              <a:off x="5832746" y="5125593"/>
              <a:ext cx="5174147" cy="830997"/>
              <a:chOff x="6150799" y="5125593"/>
              <a:chExt cx="5174147" cy="830997"/>
            </a:xfrm>
          </p:grpSpPr>
          <p:sp>
            <p:nvSpPr>
              <p:cNvPr id="13" name="TextBox 12">
                <a:extLst>
                  <a:ext uri="{FF2B5EF4-FFF2-40B4-BE49-F238E27FC236}">
                    <a16:creationId xmlns:a16="http://schemas.microsoft.com/office/drawing/2014/main" id="{148E84E4-E409-E939-5C01-8616E7EA8042}"/>
                  </a:ext>
                </a:extLst>
              </p:cNvPr>
              <p:cNvSpPr txBox="1"/>
              <p:nvPr/>
            </p:nvSpPr>
            <p:spPr bwMode="auto">
              <a:xfrm>
                <a:off x="6987209" y="5125593"/>
                <a:ext cx="4337737" cy="83099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defRPr/>
                </a:pPr>
                <a:r>
                  <a:rPr lang="en-US" sz="1400">
                    <a:solidFill>
                      <a:srgbClr val="000000"/>
                    </a:solidFill>
                    <a:latin typeface="Arial"/>
                    <a:cs typeface="Arial"/>
                  </a:rPr>
                  <a:t>After notices are sent, we will also send members reminders via email, text, and automated phone call. </a:t>
                </a:r>
                <a:endParaRPr lang="en-US" sz="1400" b="1">
                  <a:solidFill>
                    <a:srgbClr val="000000"/>
                  </a:solidFill>
                  <a:latin typeface="Arial"/>
                  <a:cs typeface="Arial"/>
                </a:endParaRPr>
              </a:p>
            </p:txBody>
          </p:sp>
          <p:grpSp>
            <p:nvGrpSpPr>
              <p:cNvPr id="17" name="Group 16">
                <a:extLst>
                  <a:ext uri="{FF2B5EF4-FFF2-40B4-BE49-F238E27FC236}">
                    <a16:creationId xmlns:a16="http://schemas.microsoft.com/office/drawing/2014/main" id="{6C3EE760-F5D4-CBD6-54D1-D7E15F099D3F}"/>
                  </a:ext>
                </a:extLst>
              </p:cNvPr>
              <p:cNvGrpSpPr/>
              <p:nvPr/>
            </p:nvGrpSpPr>
            <p:grpSpPr>
              <a:xfrm>
                <a:off x="6150799" y="5163138"/>
                <a:ext cx="721278" cy="755901"/>
                <a:chOff x="3490569" y="1995570"/>
                <a:chExt cx="1216243" cy="1274625"/>
              </a:xfrm>
              <a:solidFill>
                <a:srgbClr val="0066CC"/>
              </a:solidFill>
            </p:grpSpPr>
            <p:pic>
              <p:nvPicPr>
                <p:cNvPr id="11" name="Graphic 10" descr="Speaker phone with solid fill">
                  <a:extLst>
                    <a:ext uri="{FF2B5EF4-FFF2-40B4-BE49-F238E27FC236}">
                      <a16:creationId xmlns:a16="http://schemas.microsoft.com/office/drawing/2014/main" id="{94BC08A0-0453-EFA8-8F96-9E466FA9BFD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1359626">
                  <a:off x="3490569" y="2642505"/>
                  <a:ext cx="627690" cy="627690"/>
                </a:xfrm>
                <a:prstGeom prst="rect">
                  <a:avLst/>
                </a:prstGeom>
              </p:spPr>
            </p:pic>
            <p:pic>
              <p:nvPicPr>
                <p:cNvPr id="12" name="Graphic 11" descr="Phone Vibration with solid fill">
                  <a:extLst>
                    <a:ext uri="{FF2B5EF4-FFF2-40B4-BE49-F238E27FC236}">
                      <a16:creationId xmlns:a16="http://schemas.microsoft.com/office/drawing/2014/main" id="{C41E24A6-A335-4478-6F64-C5F29E2191B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61231" y="2681907"/>
                  <a:ext cx="545581" cy="545581"/>
                </a:xfrm>
                <a:prstGeom prst="rect">
                  <a:avLst/>
                </a:prstGeom>
              </p:spPr>
            </p:pic>
            <p:pic>
              <p:nvPicPr>
                <p:cNvPr id="14" name="Graphic 13" descr="Email with solid fill">
                  <a:extLst>
                    <a:ext uri="{FF2B5EF4-FFF2-40B4-BE49-F238E27FC236}">
                      <a16:creationId xmlns:a16="http://schemas.microsoft.com/office/drawing/2014/main" id="{3F6CDC2F-17BC-D4F2-CF29-D23CB953307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839126" y="1995570"/>
                  <a:ext cx="555851" cy="555851"/>
                </a:xfrm>
                <a:prstGeom prst="rect">
                  <a:avLst/>
                </a:prstGeom>
              </p:spPr>
            </p:pic>
          </p:grpSp>
        </p:grpSp>
      </p:grpSp>
      <p:sp>
        <p:nvSpPr>
          <p:cNvPr id="3" name="Rectangle 2">
            <a:extLst>
              <a:ext uri="{FF2B5EF4-FFF2-40B4-BE49-F238E27FC236}">
                <a16:creationId xmlns:a16="http://schemas.microsoft.com/office/drawing/2014/main" id="{F5A09296-06F7-F923-98A3-86BB77AFB5A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54463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01E68-4F03-0C94-2BBD-8CC1B757D70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23611E7-D4A5-6217-B0CA-38C3D2B56C49}"/>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52AC7055-84CB-A33B-E026-E573C36C154C}"/>
              </a:ext>
            </a:extLst>
          </p:cNvPr>
          <p:cNvSpPr>
            <a:spLocks noGrp="1"/>
          </p:cNvSpPr>
          <p:nvPr>
            <p:ph type="title"/>
          </p:nvPr>
        </p:nvSpPr>
        <p:spPr>
          <a:xfrm>
            <a:off x="225530" y="257577"/>
            <a:ext cx="11684000" cy="307777"/>
          </a:xfrm>
        </p:spPr>
        <p:txBody>
          <a:bodyPr/>
          <a:lstStyle/>
          <a:p>
            <a:r>
              <a:rPr lang="en-US">
                <a:latin typeface="Arial"/>
                <a:cs typeface="Arial"/>
              </a:rPr>
              <a:t>Starting January 2027, impacted members' renewals will include work &amp; education requirements</a:t>
            </a:r>
            <a:endParaRPr lang="en-US"/>
          </a:p>
        </p:txBody>
      </p:sp>
      <p:sp>
        <p:nvSpPr>
          <p:cNvPr id="12" name="TextBox 11">
            <a:extLst>
              <a:ext uri="{FF2B5EF4-FFF2-40B4-BE49-F238E27FC236}">
                <a16:creationId xmlns:a16="http://schemas.microsoft.com/office/drawing/2014/main" id="{1CAEF1BD-7673-6DF4-9767-E0164A7EAE4A}"/>
              </a:ext>
            </a:extLst>
          </p:cNvPr>
          <p:cNvSpPr txBox="1"/>
          <p:nvPr/>
        </p:nvSpPr>
        <p:spPr bwMode="auto">
          <a:xfrm>
            <a:off x="153014" y="669012"/>
            <a:ext cx="11674836" cy="27803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defRPr/>
            </a:pPr>
            <a:r>
              <a:rPr kumimoji="0" lang="en-US" sz="1400" b="0" i="0" u="none" strike="noStrike" kern="0" cap="none" spc="0" normalizeH="0" baseline="0" noProof="0">
                <a:ln>
                  <a:noFill/>
                </a:ln>
                <a:solidFill>
                  <a:srgbClr val="000000"/>
                </a:solidFill>
                <a:effectLst/>
                <a:uLnTx/>
                <a:uFillTx/>
                <a:latin typeface="Arial"/>
                <a:ea typeface="+mn-ea"/>
                <a:cs typeface="Arial"/>
              </a:rPr>
              <a:t>Compliance</a:t>
            </a:r>
            <a:r>
              <a:rPr lang="en-US" sz="1400" kern="0">
                <a:solidFill>
                  <a:srgbClr val="000000"/>
                </a:solidFill>
                <a:latin typeface="Arial"/>
                <a:cs typeface="Arial"/>
              </a:rPr>
              <a:t> with work and education requirements will be evaluated as part of a member’s normal renewal process. This goes into effect for renewals after January 1, 2027. </a:t>
            </a:r>
            <a:endParaRPr kumimoji="0" lang="en-US" sz="1400" b="0" i="0" u="none" strike="noStrike" kern="0" cap="none" spc="0" normalizeH="0" baseline="0" noProof="0">
              <a:ln>
                <a:noFill/>
              </a:ln>
              <a:solidFill>
                <a:srgbClr val="000000"/>
              </a:solidFill>
              <a:effectLst/>
              <a:uLnTx/>
              <a:uFillTx/>
              <a:latin typeface="Arial"/>
              <a:ea typeface="+mn-ea"/>
              <a:cs typeface="Arial"/>
            </a:endParaRPr>
          </a:p>
        </p:txBody>
      </p:sp>
      <p:grpSp>
        <p:nvGrpSpPr>
          <p:cNvPr id="8" name="Group 7" descr="graphic detailing MassHealth's member renewal process">
            <a:extLst>
              <a:ext uri="{FF2B5EF4-FFF2-40B4-BE49-F238E27FC236}">
                <a16:creationId xmlns:a16="http://schemas.microsoft.com/office/drawing/2014/main" id="{5BDE6753-515B-EA58-2F10-A210352C47F0}"/>
              </a:ext>
            </a:extLst>
          </p:cNvPr>
          <p:cNvGrpSpPr/>
          <p:nvPr/>
        </p:nvGrpSpPr>
        <p:grpSpPr>
          <a:xfrm>
            <a:off x="245507" y="1062159"/>
            <a:ext cx="11724243" cy="5008276"/>
            <a:chOff x="245507" y="1062159"/>
            <a:chExt cx="11724243" cy="5008276"/>
          </a:xfrm>
        </p:grpSpPr>
        <p:grpSp>
          <p:nvGrpSpPr>
            <p:cNvPr id="49" name="Group 48" descr="Purple rectangle reading: &quot;MassHealth automatic data check&quot;">
              <a:extLst>
                <a:ext uri="{FF2B5EF4-FFF2-40B4-BE49-F238E27FC236}">
                  <a16:creationId xmlns:a16="http://schemas.microsoft.com/office/drawing/2014/main" id="{132BD728-CB13-66E9-DFF8-6153CFC261AC}"/>
                </a:ext>
                <a:ext uri="{C183D7F6-B498-43B3-948B-1728B52AA6E4}">
                  <adec:decorative xmlns:adec="http://schemas.microsoft.com/office/drawing/2017/decorative" val="0"/>
                </a:ext>
              </a:extLst>
            </p:cNvPr>
            <p:cNvGrpSpPr/>
            <p:nvPr/>
          </p:nvGrpSpPr>
          <p:grpSpPr>
            <a:xfrm>
              <a:off x="245507" y="1422032"/>
              <a:ext cx="1581415" cy="2493262"/>
              <a:chOff x="345270" y="1521725"/>
              <a:chExt cx="1581415" cy="2493262"/>
            </a:xfrm>
          </p:grpSpPr>
          <p:grpSp>
            <p:nvGrpSpPr>
              <p:cNvPr id="11" name="Group 10">
                <a:extLst>
                  <a:ext uri="{FF2B5EF4-FFF2-40B4-BE49-F238E27FC236}">
                    <a16:creationId xmlns:a16="http://schemas.microsoft.com/office/drawing/2014/main" id="{909BA3AA-9A6E-FB8E-0653-A15400892A9A}"/>
                  </a:ext>
                </a:extLst>
              </p:cNvPr>
              <p:cNvGrpSpPr/>
              <p:nvPr/>
            </p:nvGrpSpPr>
            <p:grpSpPr>
              <a:xfrm>
                <a:off x="345270" y="1521725"/>
                <a:ext cx="1365788" cy="2493262"/>
                <a:chOff x="4628690" y="1515377"/>
                <a:chExt cx="1365788" cy="2493262"/>
              </a:xfrm>
            </p:grpSpPr>
            <p:sp>
              <p:nvSpPr>
                <p:cNvPr id="18" name="Rectangle: Rounded Corners 17">
                  <a:extLst>
                    <a:ext uri="{FF2B5EF4-FFF2-40B4-BE49-F238E27FC236}">
                      <a16:creationId xmlns:a16="http://schemas.microsoft.com/office/drawing/2014/main" id="{FE5A5645-16A9-67BA-54F7-81AE829DF28E}"/>
                    </a:ext>
                  </a:extLst>
                </p:cNvPr>
                <p:cNvSpPr/>
                <p:nvPr/>
              </p:nvSpPr>
              <p:spPr>
                <a:xfrm>
                  <a:off x="4628690" y="1754512"/>
                  <a:ext cx="1365788" cy="2087121"/>
                </a:xfrm>
                <a:prstGeom prst="roundRect">
                  <a:avLst>
                    <a:gd name="adj" fmla="val 8252"/>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3A26C8E3-96C9-2E29-E9B0-F1C362279F9A}"/>
                    </a:ext>
                  </a:extLst>
                </p:cNvPr>
                <p:cNvSpPr/>
                <p:nvPr/>
              </p:nvSpPr>
              <p:spPr>
                <a:xfrm>
                  <a:off x="4765486" y="1515377"/>
                  <a:ext cx="1039974" cy="239136"/>
                </a:xfrm>
                <a:prstGeom prst="roundRect">
                  <a:avLst>
                    <a:gd name="adj" fmla="val 8252"/>
                  </a:avLst>
                </a:prstGeom>
                <a:solidFill>
                  <a:srgbClr val="7030A0"/>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MassHealth</a:t>
                  </a:r>
                </a:p>
              </p:txBody>
            </p:sp>
            <p:sp>
              <p:nvSpPr>
                <p:cNvPr id="34" name="Rectangle: Rounded Corners 33">
                  <a:extLst>
                    <a:ext uri="{FF2B5EF4-FFF2-40B4-BE49-F238E27FC236}">
                      <a16:creationId xmlns:a16="http://schemas.microsoft.com/office/drawing/2014/main" id="{C9523A83-9BA0-CD91-E517-F341F67610BD}"/>
                    </a:ext>
                  </a:extLst>
                </p:cNvPr>
                <p:cNvSpPr/>
                <p:nvPr/>
              </p:nvSpPr>
              <p:spPr>
                <a:xfrm>
                  <a:off x="4628690" y="3475820"/>
                  <a:ext cx="1365787" cy="532819"/>
                </a:xfrm>
                <a:prstGeom prst="roundRect">
                  <a:avLst>
                    <a:gd name="adj" fmla="val 8252"/>
                  </a:avLst>
                </a:prstGeom>
                <a:solidFill>
                  <a:srgbClr val="7030A0"/>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Automatic Data Check</a:t>
                  </a:r>
                </a:p>
              </p:txBody>
            </p:sp>
          </p:grpSp>
          <p:sp>
            <p:nvSpPr>
              <p:cNvPr id="17" name="Arrow: Right 16">
                <a:extLst>
                  <a:ext uri="{FF2B5EF4-FFF2-40B4-BE49-F238E27FC236}">
                    <a16:creationId xmlns:a16="http://schemas.microsoft.com/office/drawing/2014/main" id="{D93BC5FF-ADD4-311C-4B64-A022F1F64D97}"/>
                  </a:ext>
                </a:extLst>
              </p:cNvPr>
              <p:cNvSpPr/>
              <p:nvPr/>
            </p:nvSpPr>
            <p:spPr>
              <a:xfrm>
                <a:off x="1727981" y="3602368"/>
                <a:ext cx="198704" cy="294177"/>
              </a:xfrm>
              <a:prstGeom prst="rightArrow">
                <a:avLst>
                  <a:gd name="adj1" fmla="val 52158"/>
                  <a:gd name="adj2" fmla="val 56391"/>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Graphic 38">
                <a:extLst>
                  <a:ext uri="{FF2B5EF4-FFF2-40B4-BE49-F238E27FC236}">
                    <a16:creationId xmlns:a16="http://schemas.microsoft.com/office/drawing/2014/main" id="{56597E0E-18C9-8EB7-BD55-6D32AF0C558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50402" y="1967885"/>
                <a:ext cx="1155521" cy="1340724"/>
              </a:xfrm>
              <a:prstGeom prst="rect">
                <a:avLst/>
              </a:prstGeom>
            </p:spPr>
          </p:pic>
        </p:grpSp>
        <p:grpSp>
          <p:nvGrpSpPr>
            <p:cNvPr id="63" name="Group 62" descr="Gray rectangle reading: &quot;MassHealth tries to renew the member automatically. &#10;If we don’t have enough data to auto-renew, the following steps happen.&quot;">
              <a:extLst>
                <a:ext uri="{FF2B5EF4-FFF2-40B4-BE49-F238E27FC236}">
                  <a16:creationId xmlns:a16="http://schemas.microsoft.com/office/drawing/2014/main" id="{BE433086-2594-7132-FF54-72641B49B622}"/>
                </a:ext>
                <a:ext uri="{C183D7F6-B498-43B3-948B-1728B52AA6E4}">
                  <adec:decorative xmlns:adec="http://schemas.microsoft.com/office/drawing/2017/decorative" val="0"/>
                </a:ext>
              </a:extLst>
            </p:cNvPr>
            <p:cNvGrpSpPr/>
            <p:nvPr/>
          </p:nvGrpSpPr>
          <p:grpSpPr>
            <a:xfrm>
              <a:off x="1907978" y="1660759"/>
              <a:ext cx="1614836" cy="2254129"/>
              <a:chOff x="1865747" y="1760452"/>
              <a:chExt cx="1614836" cy="2254129"/>
            </a:xfrm>
          </p:grpSpPr>
          <p:sp>
            <p:nvSpPr>
              <p:cNvPr id="60" name="Rectangle: Rounded Corners 59">
                <a:extLst>
                  <a:ext uri="{FF2B5EF4-FFF2-40B4-BE49-F238E27FC236}">
                    <a16:creationId xmlns:a16="http://schemas.microsoft.com/office/drawing/2014/main" id="{5130AD5D-ADB1-B172-99A0-B0F10995D7E7}"/>
                  </a:ext>
                </a:extLst>
              </p:cNvPr>
              <p:cNvSpPr/>
              <p:nvPr/>
            </p:nvSpPr>
            <p:spPr>
              <a:xfrm>
                <a:off x="1865747" y="1760452"/>
                <a:ext cx="1418236" cy="2254129"/>
              </a:xfrm>
              <a:prstGeom prst="roundRect">
                <a:avLst>
                  <a:gd name="adj" fmla="val 8252"/>
                </a:avLst>
              </a:prstGeom>
              <a:solidFill>
                <a:schemeClr val="bg1">
                  <a:lumMod val="95000"/>
                </a:schemeClr>
              </a:solidFill>
              <a:ln w="19050">
                <a:solidFill>
                  <a:schemeClr val="bg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A258F70D-D75A-4DD4-6BA7-F20D579D68AF}"/>
                  </a:ext>
                </a:extLst>
              </p:cNvPr>
              <p:cNvSpPr txBox="1"/>
              <p:nvPr/>
            </p:nvSpPr>
            <p:spPr bwMode="auto">
              <a:xfrm>
                <a:off x="1890436" y="1898712"/>
                <a:ext cx="1373771" cy="1978079"/>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spcAft>
                    <a:spcPts val="600"/>
                  </a:spcAft>
                </a:pPr>
                <a:r>
                  <a:rPr lang="en-US" sz="1400" b="1">
                    <a:latin typeface="Arial" panose="020B0604020202020204" pitchFamily="34" charset="0"/>
                    <a:cs typeface="Arial" panose="020B0604020202020204" pitchFamily="34" charset="0"/>
                  </a:rPr>
                  <a:t>MassHealth tries to renew the member automatically. </a:t>
                </a:r>
              </a:p>
              <a:p>
                <a:pPr algn="ctr">
                  <a:spcAft>
                    <a:spcPts val="600"/>
                  </a:spcAft>
                </a:pPr>
                <a:r>
                  <a:rPr lang="en-US" sz="1200">
                    <a:latin typeface="Arial" panose="020B0604020202020204" pitchFamily="34" charset="0"/>
                    <a:cs typeface="Arial" panose="020B0604020202020204" pitchFamily="34" charset="0"/>
                  </a:rPr>
                  <a:t>If we don’t have enough data to auto-renew, the following steps happen.</a:t>
                </a:r>
                <a:endParaRPr lang="en-US" sz="1400">
                  <a:latin typeface="Arial" panose="020B0604020202020204" pitchFamily="34" charset="0"/>
                  <a:cs typeface="Arial" panose="020B0604020202020204" pitchFamily="34" charset="0"/>
                </a:endParaRPr>
              </a:p>
            </p:txBody>
          </p:sp>
          <p:sp>
            <p:nvSpPr>
              <p:cNvPr id="62" name="Arrow: Right 61">
                <a:extLst>
                  <a:ext uri="{FF2B5EF4-FFF2-40B4-BE49-F238E27FC236}">
                    <a16:creationId xmlns:a16="http://schemas.microsoft.com/office/drawing/2014/main" id="{D83C3936-0D62-521A-24D6-F2650CDAE102}"/>
                  </a:ext>
                </a:extLst>
              </p:cNvPr>
              <p:cNvSpPr/>
              <p:nvPr/>
            </p:nvSpPr>
            <p:spPr>
              <a:xfrm>
                <a:off x="3281879" y="3607007"/>
                <a:ext cx="198704" cy="294177"/>
              </a:xfrm>
              <a:prstGeom prst="rightArrow">
                <a:avLst>
                  <a:gd name="adj1" fmla="val 52158"/>
                  <a:gd name="adj2" fmla="val 56391"/>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52" name="Group 1051" descr="Purple rectangle reading: &quot;MassHealth mail renewal to member and additional outreach&quot;">
              <a:extLst>
                <a:ext uri="{FF2B5EF4-FFF2-40B4-BE49-F238E27FC236}">
                  <a16:creationId xmlns:a16="http://schemas.microsoft.com/office/drawing/2014/main" id="{080720D0-F9E0-7E37-4B25-FC3EB85C9BD2}"/>
                </a:ext>
                <a:ext uri="{C183D7F6-B498-43B3-948B-1728B52AA6E4}">
                  <adec:decorative xmlns:adec="http://schemas.microsoft.com/office/drawing/2017/decorative" val="0"/>
                </a:ext>
              </a:extLst>
            </p:cNvPr>
            <p:cNvGrpSpPr/>
            <p:nvPr/>
          </p:nvGrpSpPr>
          <p:grpSpPr>
            <a:xfrm>
              <a:off x="3632627" y="1387039"/>
              <a:ext cx="2883605" cy="2527976"/>
              <a:chOff x="2059971" y="1480384"/>
              <a:chExt cx="2883605" cy="2527976"/>
            </a:xfrm>
          </p:grpSpPr>
          <p:grpSp>
            <p:nvGrpSpPr>
              <p:cNvPr id="112" name="Group 111">
                <a:extLst>
                  <a:ext uri="{FF2B5EF4-FFF2-40B4-BE49-F238E27FC236}">
                    <a16:creationId xmlns:a16="http://schemas.microsoft.com/office/drawing/2014/main" id="{A8F93915-1A5A-8F98-ECEA-60CB3410B99A}"/>
                  </a:ext>
                </a:extLst>
              </p:cNvPr>
              <p:cNvGrpSpPr/>
              <p:nvPr/>
            </p:nvGrpSpPr>
            <p:grpSpPr>
              <a:xfrm>
                <a:off x="2059971" y="1480384"/>
                <a:ext cx="2675719" cy="2527976"/>
                <a:chOff x="1388927" y="1480384"/>
                <a:chExt cx="2675719" cy="2527976"/>
              </a:xfrm>
            </p:grpSpPr>
            <p:sp>
              <p:nvSpPr>
                <p:cNvPr id="5" name="Rectangle: Rounded Corners 4">
                  <a:extLst>
                    <a:ext uri="{FF2B5EF4-FFF2-40B4-BE49-F238E27FC236}">
                      <a16:creationId xmlns:a16="http://schemas.microsoft.com/office/drawing/2014/main" id="{609C39ED-8547-1AD1-3474-E0BEC522996E}"/>
                    </a:ext>
                  </a:extLst>
                </p:cNvPr>
                <p:cNvSpPr/>
                <p:nvPr/>
              </p:nvSpPr>
              <p:spPr>
                <a:xfrm>
                  <a:off x="1388929" y="1710262"/>
                  <a:ext cx="2675717" cy="2087122"/>
                </a:xfrm>
                <a:prstGeom prst="roundRect">
                  <a:avLst>
                    <a:gd name="adj" fmla="val 8252"/>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Supporting MassHealth members with disabilities with their renewals">
                  <a:extLst>
                    <a:ext uri="{FF2B5EF4-FFF2-40B4-BE49-F238E27FC236}">
                      <a16:creationId xmlns:a16="http://schemas.microsoft.com/office/drawing/2014/main" id="{515362D4-B22E-730E-1B42-E8433C2BD7E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43725" y="1866483"/>
                  <a:ext cx="996793" cy="1417069"/>
                </a:xfrm>
                <a:prstGeom prst="rect">
                  <a:avLst/>
                </a:prstGeom>
                <a:noFill/>
                <a:extLst>
                  <a:ext uri="{909E8E84-426E-40DD-AFC4-6F175D3DCCD1}">
                    <a14:hiddenFill xmlns:a14="http://schemas.microsoft.com/office/drawing/2010/main">
                      <a:solidFill>
                        <a:srgbClr val="FFFFFF"/>
                      </a:solidFill>
                    </a14:hiddenFill>
                  </a:ext>
                </a:extLst>
              </p:spPr>
            </p:pic>
            <p:sp>
              <p:nvSpPr>
                <p:cNvPr id="98" name="Rectangle: Rounded Corners 97">
                  <a:extLst>
                    <a:ext uri="{FF2B5EF4-FFF2-40B4-BE49-F238E27FC236}">
                      <a16:creationId xmlns:a16="http://schemas.microsoft.com/office/drawing/2014/main" id="{5614D696-5071-4DDD-FB54-3B1EDA7F7401}"/>
                    </a:ext>
                  </a:extLst>
                </p:cNvPr>
                <p:cNvSpPr/>
                <p:nvPr/>
              </p:nvSpPr>
              <p:spPr>
                <a:xfrm>
                  <a:off x="2273121" y="1480384"/>
                  <a:ext cx="1039974" cy="239136"/>
                </a:xfrm>
                <a:prstGeom prst="roundRect">
                  <a:avLst>
                    <a:gd name="adj" fmla="val 8252"/>
                  </a:avLst>
                </a:prstGeom>
                <a:solidFill>
                  <a:srgbClr val="7030A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MassHealth</a:t>
                  </a:r>
                </a:p>
              </p:txBody>
            </p:sp>
            <p:sp>
              <p:nvSpPr>
                <p:cNvPr id="99" name="Rectangle: Rounded Corners 98">
                  <a:extLst>
                    <a:ext uri="{FF2B5EF4-FFF2-40B4-BE49-F238E27FC236}">
                      <a16:creationId xmlns:a16="http://schemas.microsoft.com/office/drawing/2014/main" id="{C62A705A-2CB2-30C7-821B-3728EB296D35}"/>
                    </a:ext>
                  </a:extLst>
                </p:cNvPr>
                <p:cNvSpPr/>
                <p:nvPr/>
              </p:nvSpPr>
              <p:spPr>
                <a:xfrm>
                  <a:off x="1388927" y="3440828"/>
                  <a:ext cx="2675719" cy="567532"/>
                </a:xfrm>
                <a:prstGeom prst="roundRect">
                  <a:avLst>
                    <a:gd name="adj" fmla="val 8252"/>
                  </a:avLst>
                </a:prstGeom>
                <a:solidFill>
                  <a:srgbClr val="7030A0"/>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pic>
              <p:nvPicPr>
                <p:cNvPr id="100" name="Graphic 99" descr="Speaker phone with solid fill">
                  <a:extLst>
                    <a:ext uri="{FF2B5EF4-FFF2-40B4-BE49-F238E27FC236}">
                      <a16:creationId xmlns:a16="http://schemas.microsoft.com/office/drawing/2014/main" id="{C8E3D298-DA57-A428-2F09-17A30B89A9C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1359626">
                  <a:off x="2783581" y="2636157"/>
                  <a:ext cx="627690" cy="627690"/>
                </a:xfrm>
                <a:prstGeom prst="rect">
                  <a:avLst/>
                </a:prstGeom>
              </p:spPr>
            </p:pic>
            <p:pic>
              <p:nvPicPr>
                <p:cNvPr id="101" name="Graphic 100" descr="Phone Vibration with solid fill">
                  <a:extLst>
                    <a:ext uri="{FF2B5EF4-FFF2-40B4-BE49-F238E27FC236}">
                      <a16:creationId xmlns:a16="http://schemas.microsoft.com/office/drawing/2014/main" id="{95B9797F-7CBA-4EFF-EC7B-CAA66C2F7D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454243" y="2675559"/>
                  <a:ext cx="545581" cy="545581"/>
                </a:xfrm>
                <a:prstGeom prst="rect">
                  <a:avLst/>
                </a:prstGeom>
              </p:spPr>
            </p:pic>
            <p:pic>
              <p:nvPicPr>
                <p:cNvPr id="102" name="Graphic 101" descr="Email with solid fill">
                  <a:extLst>
                    <a:ext uri="{FF2B5EF4-FFF2-40B4-BE49-F238E27FC236}">
                      <a16:creationId xmlns:a16="http://schemas.microsoft.com/office/drawing/2014/main" id="{00CF8433-9DA9-F45D-C1A5-3C68A1C56F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132138" y="1989222"/>
                  <a:ext cx="555851" cy="555851"/>
                </a:xfrm>
                <a:prstGeom prst="rect">
                  <a:avLst/>
                </a:prstGeom>
              </p:spPr>
            </p:pic>
            <p:sp>
              <p:nvSpPr>
                <p:cNvPr id="103" name="TextBox 102">
                  <a:extLst>
                    <a:ext uri="{FF2B5EF4-FFF2-40B4-BE49-F238E27FC236}">
                      <a16:creationId xmlns:a16="http://schemas.microsoft.com/office/drawing/2014/main" id="{C1E6E774-E55F-E09D-045F-A4922909B626}"/>
                    </a:ext>
                  </a:extLst>
                </p:cNvPr>
                <p:cNvSpPr txBox="1"/>
                <p:nvPr/>
              </p:nvSpPr>
              <p:spPr bwMode="auto">
                <a:xfrm>
                  <a:off x="1394949" y="3498485"/>
                  <a:ext cx="1283015" cy="46841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kern="0">
                      <a:solidFill>
                        <a:schemeClr val="bg1"/>
                      </a:solidFill>
                      <a:latin typeface="Arial" panose="020B0604020202020204" pitchFamily="34" charset="0"/>
                      <a:cs typeface="Arial" panose="020B0604020202020204" pitchFamily="34" charset="0"/>
                    </a:rPr>
                    <a:t>Mail Renewal to Member</a:t>
                  </a:r>
                </a:p>
              </p:txBody>
            </p:sp>
            <p:sp>
              <p:nvSpPr>
                <p:cNvPr id="104" name="TextBox 103">
                  <a:extLst>
                    <a:ext uri="{FF2B5EF4-FFF2-40B4-BE49-F238E27FC236}">
                      <a16:creationId xmlns:a16="http://schemas.microsoft.com/office/drawing/2014/main" id="{E5DFC2B8-45CC-1BCD-0AF7-CC252756BE08}"/>
                    </a:ext>
                  </a:extLst>
                </p:cNvPr>
                <p:cNvSpPr txBox="1"/>
                <p:nvPr/>
              </p:nvSpPr>
              <p:spPr bwMode="auto">
                <a:xfrm>
                  <a:off x="2905498" y="3498485"/>
                  <a:ext cx="1136464" cy="46841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kern="0">
                      <a:solidFill>
                        <a:schemeClr val="bg1"/>
                      </a:solidFill>
                      <a:latin typeface="Arial" panose="020B0604020202020204" pitchFamily="34" charset="0"/>
                      <a:cs typeface="Arial" panose="020B0604020202020204" pitchFamily="34" charset="0"/>
                    </a:rPr>
                    <a:t>Additional Outreach</a:t>
                  </a:r>
                </a:p>
              </p:txBody>
            </p:sp>
            <p:pic>
              <p:nvPicPr>
                <p:cNvPr id="108" name="Graphic 107" descr="Badge Follow with solid fill">
                  <a:extLst>
                    <a:ext uri="{FF2B5EF4-FFF2-40B4-BE49-F238E27FC236}">
                      <a16:creationId xmlns:a16="http://schemas.microsoft.com/office/drawing/2014/main" id="{79E6FDE9-BE8C-3385-3605-2A65373344E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2675351" y="3601054"/>
                  <a:ext cx="262279" cy="262279"/>
                </a:xfrm>
                <a:prstGeom prst="rect">
                  <a:avLst/>
                </a:prstGeom>
              </p:spPr>
            </p:pic>
            <p:cxnSp>
              <p:nvCxnSpPr>
                <p:cNvPr id="110" name="Straight Connector 109">
                  <a:extLst>
                    <a:ext uri="{FF2B5EF4-FFF2-40B4-BE49-F238E27FC236}">
                      <a16:creationId xmlns:a16="http://schemas.microsoft.com/office/drawing/2014/main" id="{14963B44-E6B8-1657-B106-CE5C4989F276}"/>
                    </a:ext>
                  </a:extLst>
                </p:cNvPr>
                <p:cNvCxnSpPr>
                  <a:cxnSpLocks/>
                </p:cNvCxnSpPr>
                <p:nvPr/>
              </p:nvCxnSpPr>
              <p:spPr>
                <a:xfrm flipH="1">
                  <a:off x="2791423" y="1855428"/>
                  <a:ext cx="2" cy="1463166"/>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1042" name="Arrow: Right 1041">
                <a:extLst>
                  <a:ext uri="{FF2B5EF4-FFF2-40B4-BE49-F238E27FC236}">
                    <a16:creationId xmlns:a16="http://schemas.microsoft.com/office/drawing/2014/main" id="{D1FA3243-51F9-F95D-B686-6BF0FA591826}"/>
                  </a:ext>
                </a:extLst>
              </p:cNvPr>
              <p:cNvSpPr/>
              <p:nvPr/>
            </p:nvSpPr>
            <p:spPr>
              <a:xfrm>
                <a:off x="4744872" y="3596020"/>
                <a:ext cx="198704" cy="294177"/>
              </a:xfrm>
              <a:prstGeom prst="rightArrow">
                <a:avLst>
                  <a:gd name="adj1" fmla="val 52158"/>
                  <a:gd name="adj2" fmla="val 56391"/>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descr="Line with text reading: &quot;45-day window&quot;">
              <a:extLst>
                <a:ext uri="{FF2B5EF4-FFF2-40B4-BE49-F238E27FC236}">
                  <a16:creationId xmlns:a16="http://schemas.microsoft.com/office/drawing/2014/main" id="{A721CC60-4F95-BEAD-73F5-30B62456F613}"/>
                </a:ext>
              </a:extLst>
            </p:cNvPr>
            <p:cNvGrpSpPr/>
            <p:nvPr/>
          </p:nvGrpSpPr>
          <p:grpSpPr>
            <a:xfrm>
              <a:off x="4947416" y="1062159"/>
              <a:ext cx="2308714" cy="284712"/>
              <a:chOff x="1170032" y="954164"/>
              <a:chExt cx="2308714" cy="284712"/>
            </a:xfrm>
          </p:grpSpPr>
          <p:cxnSp>
            <p:nvCxnSpPr>
              <p:cNvPr id="76" name="Straight Connector 75">
                <a:extLst>
                  <a:ext uri="{FF2B5EF4-FFF2-40B4-BE49-F238E27FC236}">
                    <a16:creationId xmlns:a16="http://schemas.microsoft.com/office/drawing/2014/main" id="{21750C53-B327-DA8E-C74E-1C41CAA3E670}"/>
                  </a:ext>
                </a:extLst>
              </p:cNvPr>
              <p:cNvCxnSpPr>
                <a:cxnSpLocks/>
                <a:stCxn id="80" idx="6"/>
                <a:endCxn id="82" idx="2"/>
              </p:cNvCxnSpPr>
              <p:nvPr/>
            </p:nvCxnSpPr>
            <p:spPr>
              <a:xfrm flipV="1">
                <a:off x="1279480" y="1096520"/>
                <a:ext cx="2089818" cy="1"/>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18552E1C-2094-5616-7571-92724494CD51}"/>
                  </a:ext>
                </a:extLst>
              </p:cNvPr>
              <p:cNvSpPr txBox="1"/>
              <p:nvPr/>
            </p:nvSpPr>
            <p:spPr bwMode="auto">
              <a:xfrm>
                <a:off x="2019730" y="954164"/>
                <a:ext cx="609317" cy="284712"/>
              </a:xfrm>
              <a:prstGeom prst="rect">
                <a:avLst/>
              </a:prstGeom>
              <a:solidFill>
                <a:schemeClr val="bg1"/>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000" kern="0">
                    <a:solidFill>
                      <a:srgbClr val="000000"/>
                    </a:solidFill>
                    <a:latin typeface="Arial" panose="020B0604020202020204" pitchFamily="34" charset="0"/>
                    <a:cs typeface="Arial" panose="020B0604020202020204" pitchFamily="34" charset="0"/>
                  </a:rPr>
                  <a:t>45-day window</a:t>
                </a:r>
              </a:p>
            </p:txBody>
          </p:sp>
          <p:sp>
            <p:nvSpPr>
              <p:cNvPr id="80" name="Oval 79">
                <a:extLst>
                  <a:ext uri="{FF2B5EF4-FFF2-40B4-BE49-F238E27FC236}">
                    <a16:creationId xmlns:a16="http://schemas.microsoft.com/office/drawing/2014/main" id="{9F107A49-F5C7-3891-B54C-869584E5FEBE}"/>
                  </a:ext>
                </a:extLst>
              </p:cNvPr>
              <p:cNvSpPr/>
              <p:nvPr/>
            </p:nvSpPr>
            <p:spPr>
              <a:xfrm>
                <a:off x="1170032" y="1041797"/>
                <a:ext cx="109448" cy="10944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0E476EA6-22FA-5E0C-6D1D-5F536E81E8CE}"/>
                  </a:ext>
                </a:extLst>
              </p:cNvPr>
              <p:cNvSpPr/>
              <p:nvPr/>
            </p:nvSpPr>
            <p:spPr>
              <a:xfrm>
                <a:off x="3369298" y="1041796"/>
                <a:ext cx="109448" cy="10944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descr="Blue rectangle reading: &quot;Member complete renewal&quot;">
              <a:extLst>
                <a:ext uri="{FF2B5EF4-FFF2-40B4-BE49-F238E27FC236}">
                  <a16:creationId xmlns:a16="http://schemas.microsoft.com/office/drawing/2014/main" id="{BB1D10FC-DEAF-0E0D-9B5F-28D5DB909D78}"/>
                </a:ext>
                <a:ext uri="{C183D7F6-B498-43B3-948B-1728B52AA6E4}">
                  <adec:decorative xmlns:adec="http://schemas.microsoft.com/office/drawing/2017/decorative" val="0"/>
                </a:ext>
              </a:extLst>
            </p:cNvPr>
            <p:cNvGrpSpPr/>
            <p:nvPr/>
          </p:nvGrpSpPr>
          <p:grpSpPr>
            <a:xfrm>
              <a:off x="6604360" y="1422032"/>
              <a:ext cx="1581415" cy="2493262"/>
              <a:chOff x="6595734" y="1322447"/>
              <a:chExt cx="1581415" cy="2493262"/>
            </a:xfrm>
          </p:grpSpPr>
          <p:grpSp>
            <p:nvGrpSpPr>
              <p:cNvPr id="1051" name="Group 1050">
                <a:extLst>
                  <a:ext uri="{FF2B5EF4-FFF2-40B4-BE49-F238E27FC236}">
                    <a16:creationId xmlns:a16="http://schemas.microsoft.com/office/drawing/2014/main" id="{E84FA5EE-6E4E-E3D1-6C4E-A8AE6F587980}"/>
                  </a:ext>
                </a:extLst>
              </p:cNvPr>
              <p:cNvGrpSpPr/>
              <p:nvPr/>
            </p:nvGrpSpPr>
            <p:grpSpPr>
              <a:xfrm>
                <a:off x="6595734" y="1322447"/>
                <a:ext cx="1581415" cy="2493262"/>
                <a:chOff x="4980648" y="1515377"/>
                <a:chExt cx="1581415" cy="2493262"/>
              </a:xfrm>
            </p:grpSpPr>
            <p:grpSp>
              <p:nvGrpSpPr>
                <p:cNvPr id="113" name="Group 112">
                  <a:extLst>
                    <a:ext uri="{FF2B5EF4-FFF2-40B4-BE49-F238E27FC236}">
                      <a16:creationId xmlns:a16="http://schemas.microsoft.com/office/drawing/2014/main" id="{9C4A5281-E9E4-7849-DD23-7814CF190F28}"/>
                    </a:ext>
                  </a:extLst>
                </p:cNvPr>
                <p:cNvGrpSpPr/>
                <p:nvPr/>
              </p:nvGrpSpPr>
              <p:grpSpPr>
                <a:xfrm>
                  <a:off x="4980648" y="1515377"/>
                  <a:ext cx="1365788" cy="2493262"/>
                  <a:chOff x="4628690" y="1515377"/>
                  <a:chExt cx="1365788" cy="2493262"/>
                </a:xfrm>
              </p:grpSpPr>
              <p:sp>
                <p:nvSpPr>
                  <p:cNvPr id="31" name="Rectangle: Rounded Corners 30">
                    <a:extLst>
                      <a:ext uri="{FF2B5EF4-FFF2-40B4-BE49-F238E27FC236}">
                        <a16:creationId xmlns:a16="http://schemas.microsoft.com/office/drawing/2014/main" id="{A92AA9D4-59D7-FD10-3875-4C7FE2D4B71C}"/>
                      </a:ext>
                    </a:extLst>
                  </p:cNvPr>
                  <p:cNvSpPr/>
                  <p:nvPr/>
                </p:nvSpPr>
                <p:spPr>
                  <a:xfrm>
                    <a:off x="4628690" y="1754512"/>
                    <a:ext cx="1365788" cy="2087121"/>
                  </a:xfrm>
                  <a:prstGeom prst="roundRect">
                    <a:avLst>
                      <a:gd name="adj" fmla="val 8252"/>
                    </a:avLst>
                  </a:prstGeom>
                  <a:solidFill>
                    <a:schemeClr val="bg1"/>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CAB2B5E8-799F-4461-42FB-DB4F8FCD9809}"/>
                      </a:ext>
                    </a:extLst>
                  </p:cNvPr>
                  <p:cNvSpPr/>
                  <p:nvPr/>
                </p:nvSpPr>
                <p:spPr>
                  <a:xfrm>
                    <a:off x="4765486" y="1515377"/>
                    <a:ext cx="1039974" cy="239136"/>
                  </a:xfrm>
                  <a:prstGeom prst="roundRect">
                    <a:avLst>
                      <a:gd name="adj" fmla="val 8252"/>
                    </a:avLst>
                  </a:prstGeom>
                  <a:solidFill>
                    <a:srgbClr val="002060"/>
                  </a:solidFill>
                  <a:ln w="571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Member</a:t>
                    </a:r>
                  </a:p>
                </p:txBody>
              </p:sp>
              <p:pic>
                <p:nvPicPr>
                  <p:cNvPr id="38" name="Graphic 37" descr="Programmer male with solid fill">
                    <a:extLst>
                      <a:ext uri="{FF2B5EF4-FFF2-40B4-BE49-F238E27FC236}">
                        <a16:creationId xmlns:a16="http://schemas.microsoft.com/office/drawing/2014/main" id="{20093C9A-EB95-6F37-7BAB-462BB7034EC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739221" y="1895203"/>
                    <a:ext cx="1101655" cy="1278225"/>
                  </a:xfrm>
                  <a:prstGeom prst="rect">
                    <a:avLst/>
                  </a:prstGeom>
                </p:spPr>
              </p:pic>
              <p:sp>
                <p:nvSpPr>
                  <p:cNvPr id="41" name="Rectangle: Rounded Corners 40">
                    <a:extLst>
                      <a:ext uri="{FF2B5EF4-FFF2-40B4-BE49-F238E27FC236}">
                        <a16:creationId xmlns:a16="http://schemas.microsoft.com/office/drawing/2014/main" id="{3E46BB02-BB31-3DE7-BED9-6F5B7E562F26}"/>
                      </a:ext>
                    </a:extLst>
                  </p:cNvPr>
                  <p:cNvSpPr/>
                  <p:nvPr/>
                </p:nvSpPr>
                <p:spPr>
                  <a:xfrm>
                    <a:off x="4628690" y="3475820"/>
                    <a:ext cx="1365787" cy="532819"/>
                  </a:xfrm>
                  <a:prstGeom prst="roundRect">
                    <a:avLst>
                      <a:gd name="adj" fmla="val 8252"/>
                    </a:avLst>
                  </a:prstGeom>
                  <a:solidFill>
                    <a:srgbClr val="002060"/>
                  </a:solidFill>
                  <a:ln w="3810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Complete Renewal</a:t>
                    </a:r>
                  </a:p>
                </p:txBody>
              </p:sp>
            </p:grpSp>
            <p:sp>
              <p:nvSpPr>
                <p:cNvPr id="1043" name="Arrow: Right 1042">
                  <a:extLst>
                    <a:ext uri="{FF2B5EF4-FFF2-40B4-BE49-F238E27FC236}">
                      <a16:creationId xmlns:a16="http://schemas.microsoft.com/office/drawing/2014/main" id="{7446FF6F-DFC1-AC13-DCD2-D2CC32F36CA5}"/>
                    </a:ext>
                  </a:extLst>
                </p:cNvPr>
                <p:cNvSpPr/>
                <p:nvPr/>
              </p:nvSpPr>
              <p:spPr>
                <a:xfrm>
                  <a:off x="6363359" y="3596020"/>
                  <a:ext cx="198704" cy="294177"/>
                </a:xfrm>
                <a:prstGeom prst="rightArrow">
                  <a:avLst>
                    <a:gd name="adj1" fmla="val 52158"/>
                    <a:gd name="adj2" fmla="val 56391"/>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Rectangle 6">
                <a:extLst>
                  <a:ext uri="{FF2B5EF4-FFF2-40B4-BE49-F238E27FC236}">
                    <a16:creationId xmlns:a16="http://schemas.microsoft.com/office/drawing/2014/main" id="{B4075392-E2CF-C753-8265-5823F1B606C3}"/>
                  </a:ext>
                </a:extLst>
              </p:cNvPr>
              <p:cNvSpPr/>
              <p:nvPr/>
            </p:nvSpPr>
            <p:spPr>
              <a:xfrm>
                <a:off x="7063256" y="2622580"/>
                <a:ext cx="375062" cy="215251"/>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descr="purple rectangle reading: &quot;MassHealth review renewal&quot;">
              <a:extLst>
                <a:ext uri="{FF2B5EF4-FFF2-40B4-BE49-F238E27FC236}">
                  <a16:creationId xmlns:a16="http://schemas.microsoft.com/office/drawing/2014/main" id="{C5585B7A-A8F3-304C-CEC2-7B480E2D3B66}"/>
                </a:ext>
                <a:ext uri="{C183D7F6-B498-43B3-948B-1728B52AA6E4}">
                  <adec:decorative xmlns:adec="http://schemas.microsoft.com/office/drawing/2017/decorative" val="0"/>
                </a:ext>
              </a:extLst>
            </p:cNvPr>
            <p:cNvGrpSpPr/>
            <p:nvPr/>
          </p:nvGrpSpPr>
          <p:grpSpPr>
            <a:xfrm>
              <a:off x="8273060" y="1421624"/>
              <a:ext cx="1581415" cy="2493262"/>
              <a:chOff x="345270" y="1521725"/>
              <a:chExt cx="1581415" cy="2493262"/>
            </a:xfrm>
          </p:grpSpPr>
          <p:grpSp>
            <p:nvGrpSpPr>
              <p:cNvPr id="51" name="Group 50">
                <a:extLst>
                  <a:ext uri="{FF2B5EF4-FFF2-40B4-BE49-F238E27FC236}">
                    <a16:creationId xmlns:a16="http://schemas.microsoft.com/office/drawing/2014/main" id="{8AA3444B-26A0-CFF1-DD44-199319757643}"/>
                  </a:ext>
                </a:extLst>
              </p:cNvPr>
              <p:cNvGrpSpPr/>
              <p:nvPr/>
            </p:nvGrpSpPr>
            <p:grpSpPr>
              <a:xfrm>
                <a:off x="345270" y="1521725"/>
                <a:ext cx="1365788" cy="2493262"/>
                <a:chOff x="4628690" y="1515377"/>
                <a:chExt cx="1365788" cy="2493262"/>
              </a:xfrm>
            </p:grpSpPr>
            <p:sp>
              <p:nvSpPr>
                <p:cNvPr id="57" name="Rectangle: Rounded Corners 56">
                  <a:extLst>
                    <a:ext uri="{FF2B5EF4-FFF2-40B4-BE49-F238E27FC236}">
                      <a16:creationId xmlns:a16="http://schemas.microsoft.com/office/drawing/2014/main" id="{CB9898E8-AA3D-A297-28E6-C9D91222C931}"/>
                    </a:ext>
                  </a:extLst>
                </p:cNvPr>
                <p:cNvSpPr/>
                <p:nvPr/>
              </p:nvSpPr>
              <p:spPr>
                <a:xfrm>
                  <a:off x="4628690" y="1754512"/>
                  <a:ext cx="1365788" cy="2087121"/>
                </a:xfrm>
                <a:prstGeom prst="roundRect">
                  <a:avLst>
                    <a:gd name="adj" fmla="val 8252"/>
                  </a:avLst>
                </a:prstGeom>
                <a:solidFill>
                  <a:schemeClr val="bg1"/>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Rounded Corners 57">
                  <a:extLst>
                    <a:ext uri="{FF2B5EF4-FFF2-40B4-BE49-F238E27FC236}">
                      <a16:creationId xmlns:a16="http://schemas.microsoft.com/office/drawing/2014/main" id="{0D284B6E-0BBB-AF59-4D3F-D8D8DD64AA9F}"/>
                    </a:ext>
                  </a:extLst>
                </p:cNvPr>
                <p:cNvSpPr/>
                <p:nvPr/>
              </p:nvSpPr>
              <p:spPr>
                <a:xfrm>
                  <a:off x="4765486" y="1515377"/>
                  <a:ext cx="1039974" cy="239136"/>
                </a:xfrm>
                <a:prstGeom prst="roundRect">
                  <a:avLst>
                    <a:gd name="adj" fmla="val 8252"/>
                  </a:avLst>
                </a:prstGeom>
                <a:solidFill>
                  <a:srgbClr val="7030A0"/>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latin typeface="Arial" panose="020B0604020202020204" pitchFamily="34" charset="0"/>
                      <a:cs typeface="Arial" panose="020B0604020202020204" pitchFamily="34" charset="0"/>
                    </a:rPr>
                    <a:t>MassHealth</a:t>
                  </a:r>
                </a:p>
              </p:txBody>
            </p:sp>
            <p:sp>
              <p:nvSpPr>
                <p:cNvPr id="59" name="Rectangle: Rounded Corners 58">
                  <a:extLst>
                    <a:ext uri="{FF2B5EF4-FFF2-40B4-BE49-F238E27FC236}">
                      <a16:creationId xmlns:a16="http://schemas.microsoft.com/office/drawing/2014/main" id="{DF84277F-514C-4108-5C11-CD6BFA3CA362}"/>
                    </a:ext>
                  </a:extLst>
                </p:cNvPr>
                <p:cNvSpPr/>
                <p:nvPr/>
              </p:nvSpPr>
              <p:spPr>
                <a:xfrm>
                  <a:off x="4628690" y="3475820"/>
                  <a:ext cx="1365787" cy="532819"/>
                </a:xfrm>
                <a:prstGeom prst="roundRect">
                  <a:avLst>
                    <a:gd name="adj" fmla="val 8252"/>
                  </a:avLst>
                </a:prstGeom>
                <a:solidFill>
                  <a:srgbClr val="7030A0"/>
                </a:solid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Review Renewal</a:t>
                  </a:r>
                </a:p>
              </p:txBody>
            </p:sp>
          </p:grpSp>
          <p:sp>
            <p:nvSpPr>
              <p:cNvPr id="52" name="Arrow: Right 51">
                <a:extLst>
                  <a:ext uri="{FF2B5EF4-FFF2-40B4-BE49-F238E27FC236}">
                    <a16:creationId xmlns:a16="http://schemas.microsoft.com/office/drawing/2014/main" id="{99127F5A-2FF5-F720-FB8D-8F5FD920587B}"/>
                  </a:ext>
                </a:extLst>
              </p:cNvPr>
              <p:cNvSpPr/>
              <p:nvPr/>
            </p:nvSpPr>
            <p:spPr>
              <a:xfrm>
                <a:off x="1727981" y="3602368"/>
                <a:ext cx="198704" cy="294177"/>
              </a:xfrm>
              <a:prstGeom prst="rightArrow">
                <a:avLst>
                  <a:gd name="adj1" fmla="val 52158"/>
                  <a:gd name="adj2" fmla="val 56391"/>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6" name="Graphic 55" descr="Clipboard Checked with solid fill">
                <a:extLst>
                  <a:ext uri="{FF2B5EF4-FFF2-40B4-BE49-F238E27FC236}">
                    <a16:creationId xmlns:a16="http://schemas.microsoft.com/office/drawing/2014/main" id="{05679982-35B7-BC3A-925D-620CA6708635}"/>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450402" y="2060486"/>
                <a:ext cx="1155521" cy="1155521"/>
              </a:xfrm>
              <a:prstGeom prst="rect">
                <a:avLst/>
              </a:prstGeom>
            </p:spPr>
          </p:pic>
        </p:grpSp>
        <p:sp>
          <p:nvSpPr>
            <p:cNvPr id="114" name="Oval 113">
              <a:extLst>
                <a:ext uri="{FF2B5EF4-FFF2-40B4-BE49-F238E27FC236}">
                  <a16:creationId xmlns:a16="http://schemas.microsoft.com/office/drawing/2014/main" id="{6BFABD4F-049C-2FD8-11F3-5E2E56D7C841}"/>
                </a:ext>
                <a:ext uri="{C183D7F6-B498-43B3-948B-1728B52AA6E4}">
                  <adec:decorative xmlns:adec="http://schemas.microsoft.com/office/drawing/2017/decorative" val="1"/>
                </a:ext>
              </a:extLst>
            </p:cNvPr>
            <p:cNvSpPr/>
            <p:nvPr/>
          </p:nvSpPr>
          <p:spPr>
            <a:xfrm>
              <a:off x="9917189" y="3426079"/>
              <a:ext cx="452396" cy="467639"/>
            </a:xfrm>
            <a:prstGeom prst="ellipse">
              <a:avLst/>
            </a:prstGeom>
            <a:solidFill>
              <a:srgbClr val="FFC000"/>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kern="0">
                  <a:solidFill>
                    <a:schemeClr val="accent6">
                      <a:lumMod val="75000"/>
                    </a:schemeClr>
                  </a:solidFill>
                  <a:latin typeface="Arial" panose="020B0604020202020204" pitchFamily="34" charset="0"/>
                  <a:cs typeface="Arial" panose="020B0604020202020204" pitchFamily="34" charset="0"/>
                </a:rPr>
                <a:t>!</a:t>
              </a:r>
            </a:p>
          </p:txBody>
        </p:sp>
        <p:cxnSp>
          <p:nvCxnSpPr>
            <p:cNvPr id="46" name="Connector: Elbow 45">
              <a:extLst>
                <a:ext uri="{FF2B5EF4-FFF2-40B4-BE49-F238E27FC236}">
                  <a16:creationId xmlns:a16="http://schemas.microsoft.com/office/drawing/2014/main" id="{B6B93C7F-7B5B-7CED-8590-ACFC0EF7B8E8}"/>
                </a:ext>
                <a:ext uri="{C183D7F6-B498-43B3-948B-1728B52AA6E4}">
                  <adec:decorative xmlns:adec="http://schemas.microsoft.com/office/drawing/2017/decorative" val="1"/>
                </a:ext>
              </a:extLst>
            </p:cNvPr>
            <p:cNvCxnSpPr>
              <a:cxnSpLocks/>
            </p:cNvCxnSpPr>
            <p:nvPr/>
          </p:nvCxnSpPr>
          <p:spPr>
            <a:xfrm rot="5400000">
              <a:off x="5589538" y="-109871"/>
              <a:ext cx="696670" cy="8411029"/>
            </a:xfrm>
            <a:prstGeom prst="bentConnector3">
              <a:avLst>
                <a:gd name="adj1" fmla="val 66894"/>
              </a:avLst>
            </a:prstGeom>
            <a:ln w="1905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B2119B90-5FCC-F5BA-0A3A-22965A3324C5}"/>
                </a:ext>
                <a:ext uri="{C183D7F6-B498-43B3-948B-1728B52AA6E4}">
                  <adec:decorative xmlns:adec="http://schemas.microsoft.com/office/drawing/2017/decorative" val="1"/>
                </a:ext>
              </a:extLst>
            </p:cNvPr>
            <p:cNvSpPr/>
            <p:nvPr/>
          </p:nvSpPr>
          <p:spPr>
            <a:xfrm>
              <a:off x="350639" y="4464381"/>
              <a:ext cx="10491980" cy="1606054"/>
            </a:xfrm>
            <a:prstGeom prst="roundRect">
              <a:avLst>
                <a:gd name="adj" fmla="val 5284"/>
              </a:avLst>
            </a:prstGeom>
            <a:solidFill>
              <a:srgbClr val="FFFAEB"/>
            </a:solidFill>
            <a:ln w="28575">
              <a:solidFill>
                <a:srgbClr val="FFC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spcAft>
                  <a:spcPts val="600"/>
                </a:spcAft>
              </a:pPr>
              <a:endParaRPr lang="en-US" sz="1400" b="1">
                <a:solidFill>
                  <a:schemeClr val="tx1"/>
                </a:solidFill>
                <a:latin typeface="Arial" panose="020B0604020202020204" pitchFamily="34" charset="0"/>
                <a:cs typeface="Arial" panose="020B0604020202020204" pitchFamily="34" charset="0"/>
              </a:endParaRPr>
            </a:p>
          </p:txBody>
        </p:sp>
        <p:sp>
          <p:nvSpPr>
            <p:cNvPr id="90" name="Oval 89">
              <a:extLst>
                <a:ext uri="{FF2B5EF4-FFF2-40B4-BE49-F238E27FC236}">
                  <a16:creationId xmlns:a16="http://schemas.microsoft.com/office/drawing/2014/main" id="{DC977D8B-5564-F03E-7EA0-AECEEF6E42AC}"/>
                </a:ext>
                <a:ext uri="{C183D7F6-B498-43B3-948B-1728B52AA6E4}">
                  <adec:decorative xmlns:adec="http://schemas.microsoft.com/office/drawing/2017/decorative" val="1"/>
                </a:ext>
              </a:extLst>
            </p:cNvPr>
            <p:cNvSpPr/>
            <p:nvPr/>
          </p:nvSpPr>
          <p:spPr>
            <a:xfrm>
              <a:off x="1497107" y="4590388"/>
              <a:ext cx="452396" cy="467639"/>
            </a:xfrm>
            <a:prstGeom prst="ellipse">
              <a:avLst/>
            </a:prstGeom>
            <a:solidFill>
              <a:srgbClr val="FFC000"/>
            </a:solidFill>
            <a:ln>
              <a:no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kern="0">
                  <a:solidFill>
                    <a:schemeClr val="accent6">
                      <a:lumMod val="75000"/>
                    </a:schemeClr>
                  </a:solidFill>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9B2830AD-73B3-8807-6899-9F44BED18049}"/>
                </a:ext>
              </a:extLst>
            </p:cNvPr>
            <p:cNvSpPr txBox="1"/>
            <p:nvPr/>
          </p:nvSpPr>
          <p:spPr bwMode="auto">
            <a:xfrm>
              <a:off x="410637" y="5072510"/>
              <a:ext cx="2602700" cy="886336"/>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r>
                <a:rPr lang="en-US" sz="1200" b="1" kern="0">
                  <a:latin typeface="Arial" panose="020B0604020202020204" pitchFamily="34" charset="0"/>
                  <a:cs typeface="Arial" panose="020B0604020202020204" pitchFamily="34" charset="0"/>
                </a:rPr>
                <a:t>If more info is needed to determine compliance with work and education requirements, the member has </a:t>
              </a:r>
              <a:r>
                <a:rPr lang="en-US" sz="1200" b="1" u="sng" kern="0">
                  <a:latin typeface="Arial" panose="020B0604020202020204" pitchFamily="34" charset="0"/>
                  <a:cs typeface="Arial" panose="020B0604020202020204" pitchFamily="34" charset="0"/>
                </a:rPr>
                <a:t>30 days</a:t>
              </a:r>
              <a:r>
                <a:rPr lang="en-US" sz="1200" b="1" kern="0">
                  <a:latin typeface="Arial" panose="020B0604020202020204" pitchFamily="34" charset="0"/>
                  <a:cs typeface="Arial" panose="020B0604020202020204" pitchFamily="34" charset="0"/>
                </a:rPr>
                <a:t> to respond.</a:t>
              </a:r>
              <a:endParaRPr lang="en-US" sz="1200" u="sng" kern="0">
                <a:latin typeface="Arial" panose="020B0604020202020204" pitchFamily="34" charset="0"/>
                <a:cs typeface="Arial" panose="020B0604020202020204" pitchFamily="34" charset="0"/>
              </a:endParaRPr>
            </a:p>
          </p:txBody>
        </p:sp>
        <p:cxnSp>
          <p:nvCxnSpPr>
            <p:cNvPr id="13" name="Straight Connector 12">
              <a:extLst>
                <a:ext uri="{FF2B5EF4-FFF2-40B4-BE49-F238E27FC236}">
                  <a16:creationId xmlns:a16="http://schemas.microsoft.com/office/drawing/2014/main" id="{A73699EF-59D2-F68F-0112-07CDBEF60746}"/>
                </a:ext>
                <a:ext uri="{C183D7F6-B498-43B3-948B-1728B52AA6E4}">
                  <adec:decorative xmlns:adec="http://schemas.microsoft.com/office/drawing/2017/decorative" val="1"/>
                </a:ext>
              </a:extLst>
            </p:cNvPr>
            <p:cNvCxnSpPr>
              <a:cxnSpLocks/>
            </p:cNvCxnSpPr>
            <p:nvPr/>
          </p:nvCxnSpPr>
          <p:spPr>
            <a:xfrm>
              <a:off x="3055679" y="4621721"/>
              <a:ext cx="0" cy="1256625"/>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81" name="Group 80" descr="Purple rectangle with text reading: &quot;MassHealth to mail 30-day request for information + do additional outreach&quot;">
              <a:extLst>
                <a:ext uri="{FF2B5EF4-FFF2-40B4-BE49-F238E27FC236}">
                  <a16:creationId xmlns:a16="http://schemas.microsoft.com/office/drawing/2014/main" id="{9CB2346D-B350-98BB-0722-B761F0225973}"/>
                </a:ext>
              </a:extLst>
            </p:cNvPr>
            <p:cNvGrpSpPr/>
            <p:nvPr/>
          </p:nvGrpSpPr>
          <p:grpSpPr>
            <a:xfrm>
              <a:off x="3268029" y="4959775"/>
              <a:ext cx="3230955" cy="864253"/>
              <a:chOff x="2355200" y="5358808"/>
              <a:chExt cx="3230955" cy="864253"/>
            </a:xfrm>
          </p:grpSpPr>
          <p:grpSp>
            <p:nvGrpSpPr>
              <p:cNvPr id="65" name="Group 64">
                <a:extLst>
                  <a:ext uri="{FF2B5EF4-FFF2-40B4-BE49-F238E27FC236}">
                    <a16:creationId xmlns:a16="http://schemas.microsoft.com/office/drawing/2014/main" id="{9C2B1120-9310-1E97-A5BD-0859A4F0BB3C}"/>
                  </a:ext>
                </a:extLst>
              </p:cNvPr>
              <p:cNvGrpSpPr/>
              <p:nvPr/>
            </p:nvGrpSpPr>
            <p:grpSpPr>
              <a:xfrm>
                <a:off x="2355200" y="5690242"/>
                <a:ext cx="3230955" cy="532819"/>
                <a:chOff x="224684" y="5891885"/>
                <a:chExt cx="3230955" cy="532819"/>
              </a:xfrm>
            </p:grpSpPr>
            <p:sp>
              <p:nvSpPr>
                <p:cNvPr id="47" name="Rectangle: Rounded Corners 46">
                  <a:extLst>
                    <a:ext uri="{FF2B5EF4-FFF2-40B4-BE49-F238E27FC236}">
                      <a16:creationId xmlns:a16="http://schemas.microsoft.com/office/drawing/2014/main" id="{A6C2EA9C-8279-2BC6-3E3E-B5F0B9029331}"/>
                    </a:ext>
                  </a:extLst>
                </p:cNvPr>
                <p:cNvSpPr/>
                <p:nvPr/>
              </p:nvSpPr>
              <p:spPr>
                <a:xfrm>
                  <a:off x="266795" y="5891885"/>
                  <a:ext cx="2975726" cy="532819"/>
                </a:xfrm>
                <a:prstGeom prst="roundRect">
                  <a:avLst>
                    <a:gd name="adj" fmla="val 8252"/>
                  </a:avLst>
                </a:prstGeom>
                <a:solidFill>
                  <a:srgbClr val="7030A0"/>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sp>
              <p:nvSpPr>
                <p:cNvPr id="43" name="Arrow: Right 42">
                  <a:extLst>
                    <a:ext uri="{FF2B5EF4-FFF2-40B4-BE49-F238E27FC236}">
                      <a16:creationId xmlns:a16="http://schemas.microsoft.com/office/drawing/2014/main" id="{63850797-1C21-D4C3-D959-ED2500C61A31}"/>
                    </a:ext>
                  </a:extLst>
                </p:cNvPr>
                <p:cNvSpPr/>
                <p:nvPr/>
              </p:nvSpPr>
              <p:spPr>
                <a:xfrm>
                  <a:off x="3256935" y="6012085"/>
                  <a:ext cx="198704" cy="294177"/>
                </a:xfrm>
                <a:prstGeom prst="rightArrow">
                  <a:avLst>
                    <a:gd name="adj1" fmla="val 52158"/>
                    <a:gd name="adj2" fmla="val 56391"/>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7F8E375C-F7C1-5731-3F0B-DB41FA18BE3A}"/>
                    </a:ext>
                  </a:extLst>
                </p:cNvPr>
                <p:cNvSpPr txBox="1"/>
                <p:nvPr/>
              </p:nvSpPr>
              <p:spPr bwMode="auto">
                <a:xfrm>
                  <a:off x="224684" y="5928815"/>
                  <a:ext cx="1653840" cy="46841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kern="0">
                      <a:solidFill>
                        <a:schemeClr val="bg1"/>
                      </a:solidFill>
                      <a:latin typeface="Arial" panose="020B0604020202020204" pitchFamily="34" charset="0"/>
                      <a:cs typeface="Arial" panose="020B0604020202020204" pitchFamily="34" charset="0"/>
                    </a:rPr>
                    <a:t>Mail 30-Day Request for Info</a:t>
                  </a:r>
                </a:p>
              </p:txBody>
            </p:sp>
            <p:sp>
              <p:nvSpPr>
                <p:cNvPr id="54" name="TextBox 53">
                  <a:extLst>
                    <a:ext uri="{FF2B5EF4-FFF2-40B4-BE49-F238E27FC236}">
                      <a16:creationId xmlns:a16="http://schemas.microsoft.com/office/drawing/2014/main" id="{85F876A2-C2B5-251F-5C13-B3E4A5D5DE37}"/>
                    </a:ext>
                  </a:extLst>
                </p:cNvPr>
                <p:cNvSpPr txBox="1"/>
                <p:nvPr/>
              </p:nvSpPr>
              <p:spPr bwMode="auto">
                <a:xfrm>
                  <a:off x="2106057" y="5928815"/>
                  <a:ext cx="1136464" cy="46841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kern="0">
                      <a:solidFill>
                        <a:schemeClr val="bg1"/>
                      </a:solidFill>
                      <a:latin typeface="Arial" panose="020B0604020202020204" pitchFamily="34" charset="0"/>
                      <a:cs typeface="Arial" panose="020B0604020202020204" pitchFamily="34" charset="0"/>
                    </a:rPr>
                    <a:t>Additional Outreach</a:t>
                  </a:r>
                </a:p>
              </p:txBody>
            </p:sp>
            <p:pic>
              <p:nvPicPr>
                <p:cNvPr id="55" name="Graphic 54" descr="Badge Follow with solid fill">
                  <a:extLst>
                    <a:ext uri="{FF2B5EF4-FFF2-40B4-BE49-F238E27FC236}">
                      <a16:creationId xmlns:a16="http://schemas.microsoft.com/office/drawing/2014/main" id="{DEA5CA6F-9C5F-4047-00BB-34C5D5AB23E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837810" y="6018684"/>
                  <a:ext cx="262279" cy="262279"/>
                </a:xfrm>
                <a:prstGeom prst="rect">
                  <a:avLst/>
                </a:prstGeom>
              </p:spPr>
            </p:pic>
          </p:grpSp>
          <p:sp>
            <p:nvSpPr>
              <p:cNvPr id="121" name="TextBox 120">
                <a:extLst>
                  <a:ext uri="{FF2B5EF4-FFF2-40B4-BE49-F238E27FC236}">
                    <a16:creationId xmlns:a16="http://schemas.microsoft.com/office/drawing/2014/main" id="{A89E410E-0958-2193-AA1D-2B66E0244700}"/>
                  </a:ext>
                </a:extLst>
              </p:cNvPr>
              <p:cNvSpPr txBox="1"/>
              <p:nvPr/>
            </p:nvSpPr>
            <p:spPr bwMode="auto">
              <a:xfrm>
                <a:off x="2391293" y="5358808"/>
                <a:ext cx="2996157" cy="332534"/>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spcAft>
                    <a:spcPts val="600"/>
                  </a:spcAft>
                </a:pPr>
                <a:r>
                  <a:rPr lang="en-US" sz="1200" b="1" kern="0">
                    <a:solidFill>
                      <a:srgbClr val="7030A0"/>
                    </a:solidFill>
                    <a:latin typeface="Arial" panose="020B0604020202020204" pitchFamily="34" charset="0"/>
                    <a:cs typeface="Arial" panose="020B0604020202020204" pitchFamily="34" charset="0"/>
                  </a:rPr>
                  <a:t>MassHealth</a:t>
                </a:r>
                <a:endParaRPr lang="en-US" sz="1100" u="sng" kern="0">
                  <a:solidFill>
                    <a:srgbClr val="7030A0"/>
                  </a:solidFill>
                  <a:latin typeface="Arial" panose="020B0604020202020204" pitchFamily="34" charset="0"/>
                  <a:cs typeface="Arial" panose="020B0604020202020204" pitchFamily="34" charset="0"/>
                </a:endParaRPr>
              </a:p>
            </p:txBody>
          </p:sp>
        </p:grpSp>
        <p:grpSp>
          <p:nvGrpSpPr>
            <p:cNvPr id="26" name="Group 25" descr="Line with text reading: &quot;30-day window&quot;">
              <a:extLst>
                <a:ext uri="{FF2B5EF4-FFF2-40B4-BE49-F238E27FC236}">
                  <a16:creationId xmlns:a16="http://schemas.microsoft.com/office/drawing/2014/main" id="{0BF3E76C-23DC-B020-C101-8DCCFE8DA0D6}"/>
                </a:ext>
              </a:extLst>
            </p:cNvPr>
            <p:cNvGrpSpPr/>
            <p:nvPr/>
          </p:nvGrpSpPr>
          <p:grpSpPr>
            <a:xfrm>
              <a:off x="4704493" y="4617454"/>
              <a:ext cx="2850386" cy="293150"/>
              <a:chOff x="4061821" y="1308562"/>
              <a:chExt cx="2850386" cy="293150"/>
            </a:xfrm>
          </p:grpSpPr>
          <p:cxnSp>
            <p:nvCxnSpPr>
              <p:cNvPr id="27" name="Straight Connector 26">
                <a:extLst>
                  <a:ext uri="{FF2B5EF4-FFF2-40B4-BE49-F238E27FC236}">
                    <a16:creationId xmlns:a16="http://schemas.microsoft.com/office/drawing/2014/main" id="{9D8C956F-F331-0A63-5401-123F9523D3A0}"/>
                  </a:ext>
                </a:extLst>
              </p:cNvPr>
              <p:cNvCxnSpPr>
                <a:cxnSpLocks/>
                <a:stCxn id="29" idx="6"/>
                <a:endCxn id="30" idx="2"/>
              </p:cNvCxnSpPr>
              <p:nvPr/>
            </p:nvCxnSpPr>
            <p:spPr>
              <a:xfrm flipV="1">
                <a:off x="4171269" y="1458470"/>
                <a:ext cx="2631490" cy="1"/>
              </a:xfrm>
              <a:prstGeom prst="line">
                <a:avLst/>
              </a:prstGeom>
              <a:ln w="19050">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C0EDB314-9C60-39CB-DFBE-4B21DDD149FD}"/>
                  </a:ext>
                </a:extLst>
              </p:cNvPr>
              <p:cNvSpPr txBox="1"/>
              <p:nvPr/>
            </p:nvSpPr>
            <p:spPr bwMode="auto">
              <a:xfrm>
                <a:off x="5182357" y="1308562"/>
                <a:ext cx="675884" cy="293150"/>
              </a:xfrm>
              <a:prstGeom prst="rect">
                <a:avLst/>
              </a:prstGeom>
              <a:solidFill>
                <a:srgbClr val="FFFAEB"/>
              </a:solid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000" kern="0">
                    <a:solidFill>
                      <a:srgbClr val="000000"/>
                    </a:solidFill>
                    <a:latin typeface="Arial" panose="020B0604020202020204" pitchFamily="34" charset="0"/>
                    <a:cs typeface="Arial" panose="020B0604020202020204" pitchFamily="34" charset="0"/>
                  </a:rPr>
                  <a:t>30-day window</a:t>
                </a:r>
              </a:p>
            </p:txBody>
          </p:sp>
          <p:sp>
            <p:nvSpPr>
              <p:cNvPr id="29" name="Oval 28">
                <a:extLst>
                  <a:ext uri="{FF2B5EF4-FFF2-40B4-BE49-F238E27FC236}">
                    <a16:creationId xmlns:a16="http://schemas.microsoft.com/office/drawing/2014/main" id="{DF22D22F-6252-7F7A-2CF4-100DEA020E4B}"/>
                  </a:ext>
                </a:extLst>
              </p:cNvPr>
              <p:cNvSpPr/>
              <p:nvPr/>
            </p:nvSpPr>
            <p:spPr>
              <a:xfrm>
                <a:off x="4061821" y="1403747"/>
                <a:ext cx="109448" cy="10944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DEABED93-E102-F3D0-76AE-F638697BCF1E}"/>
                  </a:ext>
                </a:extLst>
              </p:cNvPr>
              <p:cNvSpPr/>
              <p:nvPr/>
            </p:nvSpPr>
            <p:spPr>
              <a:xfrm>
                <a:off x="6802759" y="1403746"/>
                <a:ext cx="109448" cy="109448"/>
              </a:xfrm>
              <a:prstGeom prst="ellipse">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descr="Dark blue rectangle with text reading: &quot;Member to submit information&quot;">
              <a:extLst>
                <a:ext uri="{FF2B5EF4-FFF2-40B4-BE49-F238E27FC236}">
                  <a16:creationId xmlns:a16="http://schemas.microsoft.com/office/drawing/2014/main" id="{FA3CFF09-63AE-95B4-52B7-61248808F6F7}"/>
                </a:ext>
              </a:extLst>
            </p:cNvPr>
            <p:cNvGrpSpPr/>
            <p:nvPr/>
          </p:nvGrpSpPr>
          <p:grpSpPr>
            <a:xfrm>
              <a:off x="6677344" y="4959775"/>
              <a:ext cx="1899637" cy="864253"/>
              <a:chOff x="5755539" y="5358808"/>
              <a:chExt cx="1899637" cy="864253"/>
            </a:xfrm>
          </p:grpSpPr>
          <p:grpSp>
            <p:nvGrpSpPr>
              <p:cNvPr id="91" name="Group 90">
                <a:extLst>
                  <a:ext uri="{FF2B5EF4-FFF2-40B4-BE49-F238E27FC236}">
                    <a16:creationId xmlns:a16="http://schemas.microsoft.com/office/drawing/2014/main" id="{63985501-FAAF-564F-860F-CA2DF50BC01F}"/>
                  </a:ext>
                </a:extLst>
              </p:cNvPr>
              <p:cNvGrpSpPr/>
              <p:nvPr/>
            </p:nvGrpSpPr>
            <p:grpSpPr>
              <a:xfrm>
                <a:off x="5769952" y="5690242"/>
                <a:ext cx="1885224" cy="532819"/>
                <a:chOff x="3639436" y="5815685"/>
                <a:chExt cx="1885224" cy="532819"/>
              </a:xfrm>
            </p:grpSpPr>
            <p:sp>
              <p:nvSpPr>
                <p:cNvPr id="71" name="Rectangle: Rounded Corners 70">
                  <a:extLst>
                    <a:ext uri="{FF2B5EF4-FFF2-40B4-BE49-F238E27FC236}">
                      <a16:creationId xmlns:a16="http://schemas.microsoft.com/office/drawing/2014/main" id="{9AA3C60D-6916-D03C-3147-91EE817F5BBA}"/>
                    </a:ext>
                  </a:extLst>
                </p:cNvPr>
                <p:cNvSpPr/>
                <p:nvPr/>
              </p:nvSpPr>
              <p:spPr>
                <a:xfrm>
                  <a:off x="3639436" y="5815685"/>
                  <a:ext cx="1686520" cy="532819"/>
                </a:xfrm>
                <a:prstGeom prst="roundRect">
                  <a:avLst>
                    <a:gd name="adj" fmla="val 8252"/>
                  </a:avLst>
                </a:prstGeom>
                <a:solidFill>
                  <a:srgbClr val="002060"/>
                </a:solidFill>
                <a:ln w="571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sp>
              <p:nvSpPr>
                <p:cNvPr id="72" name="Arrow: Right 71">
                  <a:extLst>
                    <a:ext uri="{FF2B5EF4-FFF2-40B4-BE49-F238E27FC236}">
                      <a16:creationId xmlns:a16="http://schemas.microsoft.com/office/drawing/2014/main" id="{9D00173D-F109-9970-337C-577088EDD7D6}"/>
                    </a:ext>
                  </a:extLst>
                </p:cNvPr>
                <p:cNvSpPr/>
                <p:nvPr/>
              </p:nvSpPr>
              <p:spPr>
                <a:xfrm>
                  <a:off x="5325956" y="5935885"/>
                  <a:ext cx="198704" cy="294177"/>
                </a:xfrm>
                <a:prstGeom prst="rightArrow">
                  <a:avLst>
                    <a:gd name="adj1" fmla="val 52158"/>
                    <a:gd name="adj2" fmla="val 56391"/>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7F6188D1-96AA-FC6A-D762-1C2160BF2D2A}"/>
                    </a:ext>
                  </a:extLst>
                </p:cNvPr>
                <p:cNvSpPr txBox="1"/>
                <p:nvPr/>
              </p:nvSpPr>
              <p:spPr bwMode="auto">
                <a:xfrm>
                  <a:off x="3675473" y="5852615"/>
                  <a:ext cx="1615225" cy="46841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a:solidFill>
                        <a:schemeClr val="bg1"/>
                      </a:solidFill>
                      <a:latin typeface="Arial" panose="020B0604020202020204" pitchFamily="34" charset="0"/>
                      <a:cs typeface="Arial" panose="020B0604020202020204" pitchFamily="34" charset="0"/>
                    </a:rPr>
                    <a:t>Submit Information</a:t>
                  </a:r>
                </a:p>
              </p:txBody>
            </p:sp>
          </p:grpSp>
          <p:sp>
            <p:nvSpPr>
              <p:cNvPr id="123" name="TextBox 122">
                <a:extLst>
                  <a:ext uri="{FF2B5EF4-FFF2-40B4-BE49-F238E27FC236}">
                    <a16:creationId xmlns:a16="http://schemas.microsoft.com/office/drawing/2014/main" id="{551E8D86-E2D1-DDA1-90CC-6CEFD704CB0E}"/>
                  </a:ext>
                </a:extLst>
              </p:cNvPr>
              <p:cNvSpPr txBox="1"/>
              <p:nvPr/>
            </p:nvSpPr>
            <p:spPr bwMode="auto">
              <a:xfrm>
                <a:off x="5755539" y="5358808"/>
                <a:ext cx="1700933" cy="332534"/>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spcAft>
                    <a:spcPts val="600"/>
                  </a:spcAft>
                </a:pPr>
                <a:r>
                  <a:rPr lang="en-US" sz="1200" b="1" kern="0">
                    <a:solidFill>
                      <a:srgbClr val="002060"/>
                    </a:solidFill>
                    <a:latin typeface="Arial" panose="020B0604020202020204" pitchFamily="34" charset="0"/>
                    <a:cs typeface="Arial" panose="020B0604020202020204" pitchFamily="34" charset="0"/>
                  </a:rPr>
                  <a:t>Member</a:t>
                </a:r>
                <a:endParaRPr lang="en-US" sz="1100" u="sng" kern="0">
                  <a:solidFill>
                    <a:srgbClr val="002060"/>
                  </a:solidFill>
                  <a:latin typeface="Arial" panose="020B0604020202020204" pitchFamily="34" charset="0"/>
                  <a:cs typeface="Arial" panose="020B0604020202020204" pitchFamily="34" charset="0"/>
                </a:endParaRPr>
              </a:p>
            </p:txBody>
          </p:sp>
        </p:grpSp>
        <p:grpSp>
          <p:nvGrpSpPr>
            <p:cNvPr id="84" name="Group 83" descr="Purple rectangle with text reading: &quot;MassHealth to review request for information&quot;">
              <a:extLst>
                <a:ext uri="{FF2B5EF4-FFF2-40B4-BE49-F238E27FC236}">
                  <a16:creationId xmlns:a16="http://schemas.microsoft.com/office/drawing/2014/main" id="{273D97F7-DD2E-346A-8462-4139C8943248}"/>
                </a:ext>
              </a:extLst>
            </p:cNvPr>
            <p:cNvGrpSpPr/>
            <p:nvPr/>
          </p:nvGrpSpPr>
          <p:grpSpPr>
            <a:xfrm>
              <a:off x="8755341" y="4959775"/>
              <a:ext cx="1862610" cy="864253"/>
              <a:chOff x="7838974" y="5358808"/>
              <a:chExt cx="1862610" cy="864253"/>
            </a:xfrm>
          </p:grpSpPr>
          <p:grpSp>
            <p:nvGrpSpPr>
              <p:cNvPr id="118" name="Group 117">
                <a:extLst>
                  <a:ext uri="{FF2B5EF4-FFF2-40B4-BE49-F238E27FC236}">
                    <a16:creationId xmlns:a16="http://schemas.microsoft.com/office/drawing/2014/main" id="{8C0478C2-6303-C068-4A75-768556A25147}"/>
                  </a:ext>
                </a:extLst>
              </p:cNvPr>
              <p:cNvGrpSpPr/>
              <p:nvPr/>
            </p:nvGrpSpPr>
            <p:grpSpPr>
              <a:xfrm>
                <a:off x="7838974" y="5690242"/>
                <a:ext cx="1862610" cy="532819"/>
                <a:chOff x="5411557" y="5846657"/>
                <a:chExt cx="1862610" cy="532819"/>
              </a:xfrm>
            </p:grpSpPr>
            <p:sp>
              <p:nvSpPr>
                <p:cNvPr id="96" name="Rectangle: Rounded Corners 95">
                  <a:extLst>
                    <a:ext uri="{FF2B5EF4-FFF2-40B4-BE49-F238E27FC236}">
                      <a16:creationId xmlns:a16="http://schemas.microsoft.com/office/drawing/2014/main" id="{D053A454-2B89-E100-2C0C-E95E5E75578B}"/>
                    </a:ext>
                  </a:extLst>
                </p:cNvPr>
                <p:cNvSpPr/>
                <p:nvPr/>
              </p:nvSpPr>
              <p:spPr>
                <a:xfrm>
                  <a:off x="5411557" y="5846657"/>
                  <a:ext cx="1655018" cy="532819"/>
                </a:xfrm>
                <a:prstGeom prst="roundRect">
                  <a:avLst>
                    <a:gd name="adj" fmla="val 8252"/>
                  </a:avLst>
                </a:prstGeom>
                <a:solidFill>
                  <a:srgbClr val="7030A0"/>
                </a:solidFill>
                <a:ln w="5715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b="1">
                    <a:latin typeface="Arial" panose="020B0604020202020204" pitchFamily="34" charset="0"/>
                    <a:cs typeface="Arial" panose="020B0604020202020204" pitchFamily="34" charset="0"/>
                  </a:endParaRPr>
                </a:p>
              </p:txBody>
            </p:sp>
            <p:sp>
              <p:nvSpPr>
                <p:cNvPr id="106" name="Arrow: Right 105">
                  <a:extLst>
                    <a:ext uri="{FF2B5EF4-FFF2-40B4-BE49-F238E27FC236}">
                      <a16:creationId xmlns:a16="http://schemas.microsoft.com/office/drawing/2014/main" id="{B3AC360E-9EA0-4D9B-E8D0-12F36258553A}"/>
                    </a:ext>
                  </a:extLst>
                </p:cNvPr>
                <p:cNvSpPr/>
                <p:nvPr/>
              </p:nvSpPr>
              <p:spPr>
                <a:xfrm>
                  <a:off x="7075463" y="5966857"/>
                  <a:ext cx="198704" cy="294177"/>
                </a:xfrm>
                <a:prstGeom prst="rightArrow">
                  <a:avLst>
                    <a:gd name="adj1" fmla="val 52158"/>
                    <a:gd name="adj2" fmla="val 56391"/>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TextBox 106">
                  <a:extLst>
                    <a:ext uri="{FF2B5EF4-FFF2-40B4-BE49-F238E27FC236}">
                      <a16:creationId xmlns:a16="http://schemas.microsoft.com/office/drawing/2014/main" id="{3E17B96F-6957-6A82-8880-0A16CF506FE0}"/>
                    </a:ext>
                  </a:extLst>
                </p:cNvPr>
                <p:cNvSpPr txBox="1"/>
                <p:nvPr/>
              </p:nvSpPr>
              <p:spPr bwMode="auto">
                <a:xfrm>
                  <a:off x="5447593" y="5883587"/>
                  <a:ext cx="1540142" cy="468414"/>
                </a:xfrm>
                <a:prstGeom prst="rect">
                  <a:avLst/>
                </a:prstGeom>
                <a:solidFill>
                  <a:srgbClr val="7030A0"/>
                </a:solidFill>
                <a:ln w="9525">
                  <a:solidFill>
                    <a:srgbClr val="7030A0"/>
                  </a:solidFill>
                  <a:miter lim="800000"/>
                  <a:headEnd/>
                  <a:tailEnd/>
                </a:ln>
                <a:effectLst/>
              </p:spPr>
              <p:txBody>
                <a:bodyPr vert="horz" wrap="square" lIns="76200" tIns="76200" rIns="76200" bIns="76200" numCol="1" rtlCol="0" anchor="ctr" anchorCtr="0" compatLnSpc="1">
                  <a:prstTxWarp prst="textNoShape">
                    <a:avLst/>
                  </a:prstTxWarp>
                  <a:noAutofit/>
                </a:bodyPr>
                <a:lstStyle/>
                <a:p>
                  <a:pPr algn="ctr"/>
                  <a:r>
                    <a:rPr lang="en-US" sz="1400" b="1">
                      <a:solidFill>
                        <a:schemeClr val="bg1"/>
                      </a:solidFill>
                      <a:latin typeface="Arial" panose="020B0604020202020204" pitchFamily="34" charset="0"/>
                      <a:cs typeface="Arial" panose="020B0604020202020204" pitchFamily="34" charset="0"/>
                    </a:rPr>
                    <a:t>Review Request for Info</a:t>
                  </a:r>
                </a:p>
              </p:txBody>
            </p:sp>
          </p:grpSp>
          <p:sp>
            <p:nvSpPr>
              <p:cNvPr id="122" name="TextBox 121">
                <a:extLst>
                  <a:ext uri="{FF2B5EF4-FFF2-40B4-BE49-F238E27FC236}">
                    <a16:creationId xmlns:a16="http://schemas.microsoft.com/office/drawing/2014/main" id="{F7386791-72FC-34B3-724B-4AD18AF15C02}"/>
                  </a:ext>
                </a:extLst>
              </p:cNvPr>
              <p:cNvSpPr txBox="1"/>
              <p:nvPr/>
            </p:nvSpPr>
            <p:spPr bwMode="auto">
              <a:xfrm>
                <a:off x="7838974" y="5358808"/>
                <a:ext cx="1663905" cy="332534"/>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spcAft>
                    <a:spcPts val="600"/>
                  </a:spcAft>
                </a:pPr>
                <a:r>
                  <a:rPr lang="en-US" sz="1200" b="1" kern="0">
                    <a:solidFill>
                      <a:srgbClr val="7030A0"/>
                    </a:solidFill>
                    <a:latin typeface="Arial" panose="020B0604020202020204" pitchFamily="34" charset="0"/>
                    <a:cs typeface="Arial" panose="020B0604020202020204" pitchFamily="34" charset="0"/>
                  </a:rPr>
                  <a:t>MassHealth</a:t>
                </a:r>
                <a:endParaRPr lang="en-US" sz="1100" u="sng" kern="0">
                  <a:solidFill>
                    <a:srgbClr val="7030A0"/>
                  </a:solidFill>
                  <a:latin typeface="Arial" panose="020B0604020202020204" pitchFamily="34" charset="0"/>
                  <a:cs typeface="Arial" panose="020B0604020202020204" pitchFamily="34" charset="0"/>
                </a:endParaRPr>
              </a:p>
            </p:txBody>
          </p:sp>
        </p:grpSp>
        <p:cxnSp>
          <p:nvCxnSpPr>
            <p:cNvPr id="36" name="Connector: Elbow 35">
              <a:extLst>
                <a:ext uri="{FF2B5EF4-FFF2-40B4-BE49-F238E27FC236}">
                  <a16:creationId xmlns:a16="http://schemas.microsoft.com/office/drawing/2014/main" id="{2244FF0C-C16C-8DF8-AD0B-12EA106E7DCC}"/>
                </a:ext>
                <a:ext uri="{C183D7F6-B498-43B3-948B-1728B52AA6E4}">
                  <adec:decorative xmlns:adec="http://schemas.microsoft.com/office/drawing/2017/decorative" val="1"/>
                </a:ext>
              </a:extLst>
            </p:cNvPr>
            <p:cNvCxnSpPr>
              <a:cxnSpLocks/>
            </p:cNvCxnSpPr>
            <p:nvPr/>
          </p:nvCxnSpPr>
          <p:spPr>
            <a:xfrm rot="5400000" flipH="1" flipV="1">
              <a:off x="10163399" y="4594106"/>
              <a:ext cx="1715740" cy="357300"/>
            </a:xfrm>
            <a:prstGeom prst="bentConnector3">
              <a:avLst>
                <a:gd name="adj1" fmla="val 50000"/>
              </a:avLst>
            </a:prstGeom>
            <a:ln w="19050">
              <a:solidFill>
                <a:srgbClr val="FFC000"/>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9" name="Group 68" descr="Green rectangle reading: &quot;MassHealth determines eligibility. If eligible, the member renews their coverage again in 6 or 12 months.&quot;">
              <a:extLst>
                <a:ext uri="{FF2B5EF4-FFF2-40B4-BE49-F238E27FC236}">
                  <a16:creationId xmlns:a16="http://schemas.microsoft.com/office/drawing/2014/main" id="{C74D4F49-9FFF-D0C7-252F-DE9FEBF24467}"/>
                </a:ext>
                <a:ext uri="{C183D7F6-B498-43B3-948B-1728B52AA6E4}">
                  <adec:decorative xmlns:adec="http://schemas.microsoft.com/office/drawing/2017/decorative" val="0"/>
                </a:ext>
              </a:extLst>
            </p:cNvPr>
            <p:cNvGrpSpPr/>
            <p:nvPr/>
          </p:nvGrpSpPr>
          <p:grpSpPr>
            <a:xfrm>
              <a:off x="10430088" y="1626048"/>
              <a:ext cx="1539662" cy="2288838"/>
              <a:chOff x="9996885" y="1122822"/>
              <a:chExt cx="1678969" cy="2451286"/>
            </a:xfrm>
          </p:grpSpPr>
          <p:sp>
            <p:nvSpPr>
              <p:cNvPr id="70" name="Rectangle: Rounded Corners 69">
                <a:extLst>
                  <a:ext uri="{FF2B5EF4-FFF2-40B4-BE49-F238E27FC236}">
                    <a16:creationId xmlns:a16="http://schemas.microsoft.com/office/drawing/2014/main" id="{363D54D5-9CE7-910E-AF45-59C518EC61EA}"/>
                  </a:ext>
                </a:extLst>
              </p:cNvPr>
              <p:cNvSpPr/>
              <p:nvPr/>
            </p:nvSpPr>
            <p:spPr>
              <a:xfrm>
                <a:off x="9996885" y="1122822"/>
                <a:ext cx="1678969" cy="2451286"/>
              </a:xfrm>
              <a:prstGeom prst="roundRect">
                <a:avLst>
                  <a:gd name="adj" fmla="val 8252"/>
                </a:avLst>
              </a:prstGeom>
              <a:solidFill>
                <a:srgbClr val="D1FFD1"/>
              </a:solidFill>
              <a:ln w="19050">
                <a:solidFill>
                  <a:srgbClr val="00B05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TextBox 72">
                <a:extLst>
                  <a:ext uri="{FF2B5EF4-FFF2-40B4-BE49-F238E27FC236}">
                    <a16:creationId xmlns:a16="http://schemas.microsoft.com/office/drawing/2014/main" id="{C26E7CAF-6C12-42E7-8836-E9E54263DA53}"/>
                  </a:ext>
                </a:extLst>
              </p:cNvPr>
              <p:cNvSpPr txBox="1"/>
              <p:nvPr/>
            </p:nvSpPr>
            <p:spPr bwMode="auto">
              <a:xfrm>
                <a:off x="10087653" y="1404057"/>
                <a:ext cx="1497433" cy="1879574"/>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spcAft>
                    <a:spcPts val="600"/>
                  </a:spcAft>
                </a:pPr>
                <a:r>
                  <a:rPr lang="en-US" sz="1400" b="1" kern="0">
                    <a:latin typeface="Arial" panose="020B0604020202020204" pitchFamily="34" charset="0"/>
                    <a:cs typeface="Arial" panose="020B0604020202020204" pitchFamily="34" charset="0"/>
                  </a:rPr>
                  <a:t>MassHealth determines eligibility. </a:t>
                </a:r>
              </a:p>
              <a:p>
                <a:pPr algn="ctr"/>
                <a:r>
                  <a:rPr lang="en-US" sz="1200" kern="0">
                    <a:latin typeface="Arial" panose="020B0604020202020204" pitchFamily="34" charset="0"/>
                    <a:cs typeface="Arial" panose="020B0604020202020204" pitchFamily="34" charset="0"/>
                  </a:rPr>
                  <a:t>If eligible, the member renews their coverage again in 6 or 12 months.</a:t>
                </a:r>
                <a:endParaRPr lang="en-US" sz="1200" u="sng" kern="0">
                  <a:latin typeface="Arial" panose="020B0604020202020204" pitchFamily="34" charset="0"/>
                  <a:cs typeface="Arial" panose="020B0604020202020204" pitchFamily="34" charset="0"/>
                </a:endParaRPr>
              </a:p>
            </p:txBody>
          </p:sp>
        </p:grpSp>
      </p:grpSp>
      <p:sp>
        <p:nvSpPr>
          <p:cNvPr id="9" name="TextBox 8">
            <a:extLst>
              <a:ext uri="{FF2B5EF4-FFF2-40B4-BE49-F238E27FC236}">
                <a16:creationId xmlns:a16="http://schemas.microsoft.com/office/drawing/2014/main" id="{F1966A34-66DA-8380-A517-345C0B3FAFEB}"/>
              </a:ext>
            </a:extLst>
          </p:cNvPr>
          <p:cNvSpPr txBox="1"/>
          <p:nvPr/>
        </p:nvSpPr>
        <p:spPr bwMode="auto">
          <a:xfrm>
            <a:off x="162164" y="6273165"/>
            <a:ext cx="11810731" cy="276999"/>
          </a:xfrm>
          <a:prstGeom prst="rect">
            <a:avLst/>
          </a:prstGeom>
          <a:noFill/>
          <a:ln w="9525">
            <a:noFill/>
            <a:miter lim="800000"/>
            <a:headEnd/>
            <a:tailEnd/>
          </a:ln>
          <a:effec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0">
                <a:solidFill>
                  <a:srgbClr val="000000"/>
                </a:solidFill>
                <a:latin typeface="Arial"/>
                <a:cs typeface="Arial"/>
              </a:rPr>
              <a:t>Note: </a:t>
            </a:r>
            <a:r>
              <a:rPr lang="en-US" sz="1200" i="1" kern="0">
                <a:solidFill>
                  <a:srgbClr val="000000"/>
                </a:solidFill>
                <a:latin typeface="Arial"/>
                <a:cs typeface="Arial"/>
              </a:rPr>
              <a:t>If a member does not respond to their renewal or a request for information, they may lose coverage.</a:t>
            </a:r>
            <a:endParaRPr kumimoji="0" lang="en-US" sz="1200" b="0" i="1" u="none" strike="noStrike" kern="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1416877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DBFD0D-DBA5-C741-C8E9-4C7F6A6ED1D3}"/>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3817006-9014-179D-EAE8-62E1011A0772}"/>
              </a:ext>
              <a:ext uri="{C183D7F6-B498-43B3-948B-1728B52AA6E4}">
                <adec:decorative xmlns:adec="http://schemas.microsoft.com/office/drawing/2017/decorative" val="1"/>
              </a:ext>
            </a:extLst>
          </p:cNvPr>
          <p:cNvSpPr/>
          <p:nvPr/>
        </p:nvSpPr>
        <p:spPr>
          <a:xfrm>
            <a:off x="9083040" y="-2177"/>
            <a:ext cx="3108960" cy="20974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CONFIDENTIAL</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Draft / Attorney Client</a:t>
            </a:r>
          </a:p>
        </p:txBody>
      </p:sp>
      <p:sp>
        <p:nvSpPr>
          <p:cNvPr id="8" name="Rectangle 7">
            <a:extLst>
              <a:ext uri="{FF2B5EF4-FFF2-40B4-BE49-F238E27FC236}">
                <a16:creationId xmlns:a16="http://schemas.microsoft.com/office/drawing/2014/main" id="{DF3E58E5-1A41-28A0-5DC1-62E8CD1EDC6F}"/>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E090870-9DF2-A59E-71F8-B3A77229B93F}"/>
              </a:ext>
            </a:extLst>
          </p:cNvPr>
          <p:cNvSpPr>
            <a:spLocks noGrp="1"/>
          </p:cNvSpPr>
          <p:nvPr>
            <p:ph type="title"/>
          </p:nvPr>
        </p:nvSpPr>
        <p:spPr>
          <a:xfrm>
            <a:off x="231648" y="341567"/>
            <a:ext cx="11684000" cy="307777"/>
          </a:xfrm>
        </p:spPr>
        <p:txBody>
          <a:bodyPr vert="horz"/>
          <a:lstStyle/>
          <a:p>
            <a:r>
              <a:rPr lang="en-US" sz="2000">
                <a:latin typeface="Arial"/>
                <a:cs typeface="Arial"/>
              </a:rPr>
              <a:t>How do members prove they are </a:t>
            </a:r>
            <a:r>
              <a:rPr lang="en-US" sz="2000" u="sng">
                <a:latin typeface="Arial"/>
                <a:cs typeface="Arial"/>
              </a:rPr>
              <a:t>exempt</a:t>
            </a:r>
            <a:r>
              <a:rPr lang="en-US" sz="2000">
                <a:latin typeface="Arial"/>
                <a:cs typeface="Arial"/>
              </a:rPr>
              <a:t> from work and education requirements?</a:t>
            </a:r>
          </a:p>
        </p:txBody>
      </p:sp>
      <p:grpSp>
        <p:nvGrpSpPr>
          <p:cNvPr id="30" name="Group 29" descr="Light blue rectangle with text reading: &quot;Does everyone need to take action to prove they are exempt? No. Whenever possible, MassHealth will use available data to automatically verify if you meet work and education requirements.&quot; &#10;">
            <a:extLst>
              <a:ext uri="{FF2B5EF4-FFF2-40B4-BE49-F238E27FC236}">
                <a16:creationId xmlns:a16="http://schemas.microsoft.com/office/drawing/2014/main" id="{D59D1ED9-1689-4009-AF90-1B0D0BC9BF19}"/>
              </a:ext>
            </a:extLst>
          </p:cNvPr>
          <p:cNvGrpSpPr/>
          <p:nvPr/>
        </p:nvGrpSpPr>
        <p:grpSpPr>
          <a:xfrm>
            <a:off x="229562" y="835192"/>
            <a:ext cx="11822852" cy="1026032"/>
            <a:chOff x="1097280" y="954436"/>
            <a:chExt cx="13100313" cy="914453"/>
          </a:xfrm>
        </p:grpSpPr>
        <p:sp>
          <p:nvSpPr>
            <p:cNvPr id="15" name="Rectangle: Rounded Corners 14">
              <a:extLst>
                <a:ext uri="{FF2B5EF4-FFF2-40B4-BE49-F238E27FC236}">
                  <a16:creationId xmlns:a16="http://schemas.microsoft.com/office/drawing/2014/main" id="{DBA3267A-BFAC-A538-5A1D-83C8F50A2C70}"/>
                </a:ext>
                <a:ext uri="{C183D7F6-B498-43B3-948B-1728B52AA6E4}">
                  <adec:decorative xmlns:adec="http://schemas.microsoft.com/office/drawing/2017/decorative" val="1"/>
                </a:ext>
              </a:extLst>
            </p:cNvPr>
            <p:cNvSpPr/>
            <p:nvPr/>
          </p:nvSpPr>
          <p:spPr>
            <a:xfrm>
              <a:off x="1097280" y="954436"/>
              <a:ext cx="12997345" cy="914453"/>
            </a:xfrm>
            <a:prstGeom prst="roundRect">
              <a:avLst>
                <a:gd name="adj" fmla="val 8465"/>
              </a:avLst>
            </a:prstGeom>
            <a:gradFill flip="none" rotWithShape="1">
              <a:gsLst>
                <a:gs pos="0">
                  <a:srgbClr val="E1F0FF"/>
                </a:gs>
                <a:gs pos="41000">
                  <a:srgbClr val="E4F1FF"/>
                </a:gs>
                <a:gs pos="100000">
                  <a:srgbClr val="F2F8FF"/>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xt Placeholder 2">
              <a:extLst>
                <a:ext uri="{FF2B5EF4-FFF2-40B4-BE49-F238E27FC236}">
                  <a16:creationId xmlns:a16="http://schemas.microsoft.com/office/drawing/2014/main" id="{E43F2DEC-98FB-DF41-9901-BD7121510408}"/>
                </a:ext>
              </a:extLst>
            </p:cNvPr>
            <p:cNvSpPr txBox="1">
              <a:spLocks/>
            </p:cNvSpPr>
            <p:nvPr/>
          </p:nvSpPr>
          <p:spPr>
            <a:xfrm>
              <a:off x="1948233" y="1044002"/>
              <a:ext cx="12249360" cy="768057"/>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a:latin typeface="Arial"/>
                  <a:cs typeface="Arial"/>
                </a:rPr>
                <a:t>Does everyone need to take action to prove they are exempt?</a:t>
              </a:r>
              <a:br>
                <a:rPr lang="en-US" sz="1800" b="1"/>
              </a:br>
              <a:r>
                <a:rPr lang="en-US">
                  <a:latin typeface="Arial"/>
                  <a:cs typeface="Arial"/>
                </a:rPr>
                <a:t>No. Whenever possible, MassHealth </a:t>
              </a:r>
              <a:r>
                <a:rPr lang="en-US" b="1">
                  <a:latin typeface="Arial"/>
                  <a:cs typeface="Arial"/>
                </a:rPr>
                <a:t>will use available data</a:t>
              </a:r>
              <a:r>
                <a:rPr lang="en-US">
                  <a:latin typeface="Arial"/>
                  <a:cs typeface="Arial"/>
                </a:rPr>
                <a:t> to automatically verify if you meet work and education requirements. </a:t>
              </a:r>
              <a:endParaRPr lang="en-US" sz="1800">
                <a:latin typeface="Arial"/>
                <a:cs typeface="Arial"/>
              </a:endParaRPr>
            </a:p>
          </p:txBody>
        </p:sp>
        <p:pic>
          <p:nvPicPr>
            <p:cNvPr id="28" name="Graphic 27" descr="Lights On with solid fill">
              <a:extLst>
                <a:ext uri="{FF2B5EF4-FFF2-40B4-BE49-F238E27FC236}">
                  <a16:creationId xmlns:a16="http://schemas.microsoft.com/office/drawing/2014/main" id="{17788136-89B7-4FEA-FCA1-A7484393903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210802" y="1050754"/>
              <a:ext cx="737432" cy="557447"/>
            </a:xfrm>
            <a:prstGeom prst="rect">
              <a:avLst/>
            </a:prstGeom>
          </p:spPr>
        </p:pic>
      </p:grpSp>
      <p:sp>
        <p:nvSpPr>
          <p:cNvPr id="12" name="Text Placeholder 2">
            <a:extLst>
              <a:ext uri="{FF2B5EF4-FFF2-40B4-BE49-F238E27FC236}">
                <a16:creationId xmlns:a16="http://schemas.microsoft.com/office/drawing/2014/main" id="{E94E3EAF-FA3F-3632-3594-FAA9A79948D7}"/>
              </a:ext>
            </a:extLst>
          </p:cNvPr>
          <p:cNvSpPr txBox="1">
            <a:spLocks/>
          </p:cNvSpPr>
          <p:nvPr/>
        </p:nvSpPr>
        <p:spPr>
          <a:xfrm>
            <a:off x="204527" y="2006539"/>
            <a:ext cx="11847887" cy="369332"/>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400"/>
              </a:spcAft>
            </a:pPr>
            <a:r>
              <a:rPr lang="en-US" sz="1800" b="1">
                <a:latin typeface="Arial"/>
                <a:cs typeface="Arial"/>
              </a:rPr>
              <a:t>If you need to show you are exempt from work and education requirements, what will you have to do?</a:t>
            </a:r>
          </a:p>
        </p:txBody>
      </p:sp>
      <p:grpSp>
        <p:nvGrpSpPr>
          <p:cNvPr id="25" name="Group 24" descr="Blue box detailing: &quot;If you are medically frail in 2027- You will need to answer new questions on your application or renewal and reply to a Request for Information (RFI) with more detailed information.&#10;&#10;Check the box for certain medical conditions&#10;Select the month(s) when you had those conditions&#10;You will receive an RFI asking you to complete a form to self-attest to further details about your condition and that your condition significantly impairs your ability to work.  This form can be completed by the member.&quot;">
            <a:extLst>
              <a:ext uri="{FF2B5EF4-FFF2-40B4-BE49-F238E27FC236}">
                <a16:creationId xmlns:a16="http://schemas.microsoft.com/office/drawing/2014/main" id="{64C2F2D6-9C48-E170-04ED-AE67CF3772AF}"/>
              </a:ext>
              <a:ext uri="{C183D7F6-B498-43B3-948B-1728B52AA6E4}">
                <adec:decorative xmlns:adec="http://schemas.microsoft.com/office/drawing/2017/decorative" val="0"/>
              </a:ext>
            </a:extLst>
          </p:cNvPr>
          <p:cNvGrpSpPr/>
          <p:nvPr/>
        </p:nvGrpSpPr>
        <p:grpSpPr>
          <a:xfrm>
            <a:off x="436581" y="2518014"/>
            <a:ext cx="5594467" cy="3567099"/>
            <a:chOff x="351822" y="2539787"/>
            <a:chExt cx="5763985" cy="3474212"/>
          </a:xfrm>
        </p:grpSpPr>
        <p:grpSp>
          <p:nvGrpSpPr>
            <p:cNvPr id="21" name="Group 20">
              <a:extLst>
                <a:ext uri="{FF2B5EF4-FFF2-40B4-BE49-F238E27FC236}">
                  <a16:creationId xmlns:a16="http://schemas.microsoft.com/office/drawing/2014/main" id="{4ABB4999-6594-014F-2F8D-AEA76E3F2532}"/>
                </a:ext>
              </a:extLst>
            </p:cNvPr>
            <p:cNvGrpSpPr/>
            <p:nvPr/>
          </p:nvGrpSpPr>
          <p:grpSpPr>
            <a:xfrm>
              <a:off x="351822" y="2539787"/>
              <a:ext cx="5763985" cy="3382528"/>
              <a:chOff x="4628690" y="736438"/>
              <a:chExt cx="1365788" cy="3225185"/>
            </a:xfrm>
          </p:grpSpPr>
          <p:sp>
            <p:nvSpPr>
              <p:cNvPr id="23" name="Rectangle: Rounded Corners 22">
                <a:extLst>
                  <a:ext uri="{FF2B5EF4-FFF2-40B4-BE49-F238E27FC236}">
                    <a16:creationId xmlns:a16="http://schemas.microsoft.com/office/drawing/2014/main" id="{F3DA9178-871C-25E9-A376-8C3DAC9ABFFF}"/>
                  </a:ext>
                </a:extLst>
              </p:cNvPr>
              <p:cNvSpPr/>
              <p:nvPr/>
            </p:nvSpPr>
            <p:spPr>
              <a:xfrm>
                <a:off x="4628690" y="1401379"/>
                <a:ext cx="1365788" cy="2560244"/>
              </a:xfrm>
              <a:prstGeom prst="roundRect">
                <a:avLst>
                  <a:gd name="adj" fmla="val 3871"/>
                </a:avLst>
              </a:prstGeom>
              <a:solidFill>
                <a:schemeClr val="bg1"/>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145158AC-F804-3357-31D8-532D523352CC}"/>
                  </a:ext>
                </a:extLst>
              </p:cNvPr>
              <p:cNvSpPr/>
              <p:nvPr/>
            </p:nvSpPr>
            <p:spPr>
              <a:xfrm>
                <a:off x="4628690" y="736438"/>
                <a:ext cx="1365787" cy="676819"/>
              </a:xfrm>
              <a:prstGeom prst="roundRect">
                <a:avLst>
                  <a:gd name="adj" fmla="val 8252"/>
                </a:avLst>
              </a:prstGeom>
              <a:solidFill>
                <a:schemeClr val="tx2">
                  <a:lumMod val="50000"/>
                  <a:lumOff val="50000"/>
                </a:schemeClr>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latin typeface="Arial"/>
                    <a:cs typeface="Arial"/>
                  </a:rPr>
                  <a:t>If you are “medically frail” in 2027*</a:t>
                </a:r>
                <a:endParaRPr lang="en-US"/>
              </a:p>
            </p:txBody>
          </p:sp>
        </p:grpSp>
        <p:sp>
          <p:nvSpPr>
            <p:cNvPr id="22" name="Text Placeholder 2">
              <a:extLst>
                <a:ext uri="{FF2B5EF4-FFF2-40B4-BE49-F238E27FC236}">
                  <a16:creationId xmlns:a16="http://schemas.microsoft.com/office/drawing/2014/main" id="{8D2DD586-8C84-F3E4-79EA-83FA8A0B1306}"/>
                </a:ext>
              </a:extLst>
            </p:cNvPr>
            <p:cNvSpPr txBox="1">
              <a:spLocks/>
            </p:cNvSpPr>
            <p:nvPr/>
          </p:nvSpPr>
          <p:spPr>
            <a:xfrm>
              <a:off x="393169" y="3367121"/>
              <a:ext cx="5681290" cy="2646878"/>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sz="1800" b="1">
                  <a:latin typeface="Arial"/>
                  <a:cs typeface="Arial"/>
                </a:rPr>
                <a:t>You will need to answer new questions on your application or renewal </a:t>
              </a:r>
              <a:r>
                <a:rPr lang="en-US" sz="1800" b="1" u="sng">
                  <a:latin typeface="Arial"/>
                  <a:cs typeface="Arial"/>
                </a:rPr>
                <a:t>and</a:t>
              </a:r>
              <a:r>
                <a:rPr lang="en-US" sz="1800" b="1">
                  <a:latin typeface="Arial"/>
                  <a:cs typeface="Arial"/>
                </a:rPr>
                <a:t> reply to a Request for Information (RFI) with more detailed information.</a:t>
              </a:r>
              <a:br>
                <a:rPr lang="en-US" sz="1800" b="1"/>
              </a:br>
              <a:endParaRPr lang="en-US" sz="1800" b="1"/>
            </a:p>
            <a:p>
              <a:pPr marL="342900" indent="-342900">
                <a:spcAft>
                  <a:spcPts val="600"/>
                </a:spcAft>
                <a:buFont typeface="+mj-lt"/>
                <a:buAutoNum type="arabicPeriod"/>
              </a:pPr>
              <a:r>
                <a:rPr lang="en-US" sz="1400">
                  <a:latin typeface="Arial"/>
                  <a:cs typeface="Arial"/>
                </a:rPr>
                <a:t>Check the box for certain medical conditions</a:t>
              </a:r>
            </a:p>
            <a:p>
              <a:pPr marL="342900" indent="-342900">
                <a:spcAft>
                  <a:spcPts val="600"/>
                </a:spcAft>
                <a:buFont typeface="+mj-lt"/>
                <a:buAutoNum type="arabicPeriod"/>
              </a:pPr>
              <a:r>
                <a:rPr lang="en-US" sz="1400">
                  <a:latin typeface="Arial"/>
                  <a:cs typeface="Arial"/>
                </a:rPr>
                <a:t>Select the month(s) when you had those conditions</a:t>
              </a:r>
            </a:p>
            <a:p>
              <a:pPr marL="342900" indent="-342900">
                <a:spcAft>
                  <a:spcPts val="600"/>
                </a:spcAft>
                <a:buFont typeface="+mj-lt"/>
                <a:buAutoNum type="arabicPeriod"/>
              </a:pPr>
              <a:r>
                <a:rPr lang="en-US" sz="1400">
                  <a:latin typeface="Arial"/>
                  <a:cs typeface="Arial"/>
                </a:rPr>
                <a:t>You will receive an RFI asking you to complete a form to self-attest to further details about your condition and that your condition significantly impairs your ability to work.  </a:t>
              </a:r>
              <a:r>
                <a:rPr lang="en-US" sz="1400" b="1">
                  <a:latin typeface="Arial"/>
                  <a:cs typeface="Arial"/>
                </a:rPr>
                <a:t>This form can be completed by the member. </a:t>
              </a:r>
              <a:endParaRPr lang="en-US" sz="1400">
                <a:latin typeface="Arial"/>
                <a:cs typeface="Arial"/>
              </a:endParaRPr>
            </a:p>
          </p:txBody>
        </p:sp>
      </p:grpSp>
      <p:grpSp>
        <p:nvGrpSpPr>
          <p:cNvPr id="26" name="Group 25" descr="Blue box detailing: &quot;If you qualify for another exemption in 2027- You will need to answer new questions on your application or renewal. &#10;&#10;Check the box for certain exemptions medical conditions&#10;Select the month(s) when you qualified for those exemptions had those conditions&#10;&#10;You will not need to provide any additional documentation in 2027 for these other exemptions.&quot;&#10;">
            <a:extLst>
              <a:ext uri="{FF2B5EF4-FFF2-40B4-BE49-F238E27FC236}">
                <a16:creationId xmlns:a16="http://schemas.microsoft.com/office/drawing/2014/main" id="{23615A9A-6711-7D76-9B40-92659E75B673}"/>
              </a:ext>
              <a:ext uri="{C183D7F6-B498-43B3-948B-1728B52AA6E4}">
                <adec:decorative xmlns:adec="http://schemas.microsoft.com/office/drawing/2017/decorative" val="0"/>
              </a:ext>
            </a:extLst>
          </p:cNvPr>
          <p:cNvGrpSpPr/>
          <p:nvPr/>
        </p:nvGrpSpPr>
        <p:grpSpPr>
          <a:xfrm>
            <a:off x="6373188" y="2544556"/>
            <a:ext cx="5594467" cy="3382528"/>
            <a:chOff x="351822" y="2539787"/>
            <a:chExt cx="5763985" cy="3382528"/>
          </a:xfrm>
        </p:grpSpPr>
        <p:grpSp>
          <p:nvGrpSpPr>
            <p:cNvPr id="27" name="Group 26">
              <a:extLst>
                <a:ext uri="{FF2B5EF4-FFF2-40B4-BE49-F238E27FC236}">
                  <a16:creationId xmlns:a16="http://schemas.microsoft.com/office/drawing/2014/main" id="{2A177329-8AE9-1807-D13C-09A22E655D48}"/>
                </a:ext>
              </a:extLst>
            </p:cNvPr>
            <p:cNvGrpSpPr/>
            <p:nvPr/>
          </p:nvGrpSpPr>
          <p:grpSpPr>
            <a:xfrm>
              <a:off x="351822" y="2539787"/>
              <a:ext cx="5763985" cy="3382528"/>
              <a:chOff x="4628690" y="736438"/>
              <a:chExt cx="1365788" cy="3225185"/>
            </a:xfrm>
          </p:grpSpPr>
          <p:sp>
            <p:nvSpPr>
              <p:cNvPr id="31" name="Rectangle: Rounded Corners 30">
                <a:extLst>
                  <a:ext uri="{FF2B5EF4-FFF2-40B4-BE49-F238E27FC236}">
                    <a16:creationId xmlns:a16="http://schemas.microsoft.com/office/drawing/2014/main" id="{6F0E5363-4A91-83E8-3668-AC0C96FC5ED1}"/>
                  </a:ext>
                </a:extLst>
              </p:cNvPr>
              <p:cNvSpPr/>
              <p:nvPr/>
            </p:nvSpPr>
            <p:spPr>
              <a:xfrm>
                <a:off x="4628690" y="1401379"/>
                <a:ext cx="1365788" cy="2560244"/>
              </a:xfrm>
              <a:prstGeom prst="roundRect">
                <a:avLst>
                  <a:gd name="adj" fmla="val 3871"/>
                </a:avLst>
              </a:prstGeom>
              <a:solidFill>
                <a:schemeClr val="bg1"/>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Rounded Corners 31">
                <a:extLst>
                  <a:ext uri="{FF2B5EF4-FFF2-40B4-BE49-F238E27FC236}">
                    <a16:creationId xmlns:a16="http://schemas.microsoft.com/office/drawing/2014/main" id="{FA76303B-DC6A-5DEE-8FEE-39CE747BDBA1}"/>
                  </a:ext>
                </a:extLst>
              </p:cNvPr>
              <p:cNvSpPr/>
              <p:nvPr/>
            </p:nvSpPr>
            <p:spPr>
              <a:xfrm>
                <a:off x="4628690" y="736438"/>
                <a:ext cx="1365787" cy="676819"/>
              </a:xfrm>
              <a:prstGeom prst="roundRect">
                <a:avLst>
                  <a:gd name="adj" fmla="val 8252"/>
                </a:avLst>
              </a:prstGeom>
              <a:solidFill>
                <a:schemeClr val="tx2">
                  <a:lumMod val="50000"/>
                  <a:lumOff val="50000"/>
                </a:schemeClr>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latin typeface="Arial"/>
                    <a:cs typeface="Arial"/>
                  </a:rPr>
                  <a:t>If you qualify for another exemption in 2027*</a:t>
                </a:r>
                <a:endParaRPr lang="en-US"/>
              </a:p>
            </p:txBody>
          </p:sp>
        </p:grpSp>
        <p:sp>
          <p:nvSpPr>
            <p:cNvPr id="29" name="Text Placeholder 2">
              <a:extLst>
                <a:ext uri="{FF2B5EF4-FFF2-40B4-BE49-F238E27FC236}">
                  <a16:creationId xmlns:a16="http://schemas.microsoft.com/office/drawing/2014/main" id="{6641D00D-7F1B-F5A4-53D1-5E422C24ACD5}"/>
                </a:ext>
              </a:extLst>
            </p:cNvPr>
            <p:cNvSpPr txBox="1">
              <a:spLocks/>
            </p:cNvSpPr>
            <p:nvPr/>
          </p:nvSpPr>
          <p:spPr>
            <a:xfrm>
              <a:off x="393169" y="3367121"/>
              <a:ext cx="5681290" cy="2446824"/>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sz="1800" b="1" dirty="0">
                  <a:latin typeface="Arial"/>
                  <a:cs typeface="Arial"/>
                </a:rPr>
                <a:t>You will need to answer new questions on your application or renewal. </a:t>
              </a:r>
              <a:br>
                <a:rPr lang="en-US" sz="1800" b="1" dirty="0"/>
              </a:br>
              <a:endParaRPr lang="en-US" sz="1800" b="1" dirty="0"/>
            </a:p>
            <a:p>
              <a:pPr marL="342900" indent="-342900">
                <a:spcAft>
                  <a:spcPts val="600"/>
                </a:spcAft>
                <a:buFont typeface="+mj-lt"/>
                <a:buAutoNum type="arabicPeriod"/>
              </a:pPr>
              <a:r>
                <a:rPr lang="en-US" sz="1400" dirty="0">
                  <a:latin typeface="Arial"/>
                  <a:cs typeface="Arial"/>
                </a:rPr>
                <a:t>Check the box for certain exemptions </a:t>
              </a:r>
            </a:p>
            <a:p>
              <a:pPr marL="342900" indent="-342900">
                <a:spcAft>
                  <a:spcPts val="600"/>
                </a:spcAft>
                <a:buFont typeface="+mj-lt"/>
                <a:buAutoNum type="arabicPeriod"/>
              </a:pPr>
              <a:r>
                <a:rPr lang="en-US" sz="1400" dirty="0">
                  <a:latin typeface="Arial"/>
                  <a:cs typeface="Arial"/>
                </a:rPr>
                <a:t>Select the month(s) when you qualified for those exemptions</a:t>
              </a:r>
            </a:p>
            <a:p>
              <a:pPr>
                <a:spcAft>
                  <a:spcPts val="600"/>
                </a:spcAft>
              </a:pPr>
              <a:endParaRPr lang="en-US" sz="1400" dirty="0">
                <a:latin typeface="Arial"/>
                <a:cs typeface="Arial"/>
              </a:endParaRPr>
            </a:p>
            <a:p>
              <a:pPr>
                <a:spcAft>
                  <a:spcPts val="600"/>
                </a:spcAft>
              </a:pPr>
              <a:br>
                <a:rPr lang="en-US" sz="1400" dirty="0">
                  <a:latin typeface="Arial"/>
                  <a:cs typeface="Arial"/>
                </a:rPr>
              </a:br>
              <a:r>
                <a:rPr lang="en-US" sz="1400" b="1" dirty="0">
                  <a:latin typeface="Arial"/>
                  <a:cs typeface="Arial"/>
                </a:rPr>
                <a:t>You will not need to provide any additional documentation in 2027 for these other exemptions.  </a:t>
              </a:r>
            </a:p>
          </p:txBody>
        </p:sp>
      </p:grpSp>
      <p:sp>
        <p:nvSpPr>
          <p:cNvPr id="74" name="Text Placeholder 2">
            <a:extLst>
              <a:ext uri="{FF2B5EF4-FFF2-40B4-BE49-F238E27FC236}">
                <a16:creationId xmlns:a16="http://schemas.microsoft.com/office/drawing/2014/main" id="{77BBA687-902A-2000-ED8B-BDF443770060}"/>
              </a:ext>
            </a:extLst>
          </p:cNvPr>
          <p:cNvSpPr txBox="1">
            <a:spLocks/>
          </p:cNvSpPr>
          <p:nvPr/>
        </p:nvSpPr>
        <p:spPr>
          <a:xfrm>
            <a:off x="157647" y="6028628"/>
            <a:ext cx="11722435" cy="307777"/>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400" i="1"/>
              <a:t>*In 2028, federal rules limit self-attestation. As a result, parts of this process will change. MassHealth will share more information closer to 2028.</a:t>
            </a:r>
          </a:p>
        </p:txBody>
      </p:sp>
    </p:spTree>
    <p:extLst>
      <p:ext uri="{BB962C8B-B14F-4D97-AF65-F5344CB8AC3E}">
        <p14:creationId xmlns:p14="http://schemas.microsoft.com/office/powerpoint/2010/main" val="3089044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D2BB4-42FA-F997-4872-75945D85FA9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A9B3C6EC-7E69-AE69-F1D8-800F10E7C2C4}"/>
              </a:ext>
              <a:ext uri="{C183D7F6-B498-43B3-948B-1728B52AA6E4}">
                <adec:decorative xmlns:adec="http://schemas.microsoft.com/office/drawing/2017/decorative" val="1"/>
              </a:ext>
            </a:extLst>
          </p:cNvPr>
          <p:cNvSpPr/>
          <p:nvPr/>
        </p:nvSpPr>
        <p:spPr>
          <a:xfrm>
            <a:off x="9083040" y="-2177"/>
            <a:ext cx="3108960" cy="20974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CONFIDENTIAL</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Draft / Attorney Client</a:t>
            </a:r>
          </a:p>
        </p:txBody>
      </p:sp>
      <p:sp>
        <p:nvSpPr>
          <p:cNvPr id="8" name="Rectangle 7">
            <a:extLst>
              <a:ext uri="{FF2B5EF4-FFF2-40B4-BE49-F238E27FC236}">
                <a16:creationId xmlns:a16="http://schemas.microsoft.com/office/drawing/2014/main" id="{001F501A-0567-74FF-273E-FA0D0FDA26E9}"/>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0768047-9710-8D07-7E58-9F06FF57205D}"/>
              </a:ext>
            </a:extLst>
          </p:cNvPr>
          <p:cNvSpPr>
            <a:spLocks noGrp="1"/>
          </p:cNvSpPr>
          <p:nvPr>
            <p:ph type="title"/>
          </p:nvPr>
        </p:nvSpPr>
        <p:spPr>
          <a:xfrm>
            <a:off x="231648" y="341567"/>
            <a:ext cx="11684000" cy="307777"/>
          </a:xfrm>
        </p:spPr>
        <p:txBody>
          <a:bodyPr vert="horz"/>
          <a:lstStyle/>
          <a:p>
            <a:r>
              <a:rPr lang="en-US" sz="2000">
                <a:latin typeface="Arial"/>
                <a:cs typeface="Arial"/>
              </a:rPr>
              <a:t>How do members prove they are </a:t>
            </a:r>
            <a:r>
              <a:rPr lang="en-US" sz="2000" u="sng">
                <a:latin typeface="Arial"/>
                <a:cs typeface="Arial"/>
              </a:rPr>
              <a:t>meeting</a:t>
            </a:r>
            <a:r>
              <a:rPr lang="en-US" sz="2000">
                <a:latin typeface="Arial"/>
                <a:cs typeface="Arial"/>
              </a:rPr>
              <a:t> work and education requirements?</a:t>
            </a:r>
          </a:p>
        </p:txBody>
      </p:sp>
      <p:grpSp>
        <p:nvGrpSpPr>
          <p:cNvPr id="30" name="Group 29" descr="Light blue rectangle with text reading: &quot;Does everyone need to take action to show they are meeting work and education requirements? No. Whenever possible, MassHealth will use available data to automatically verify if you meet work and education requirements.&quot;&#10;">
            <a:extLst>
              <a:ext uri="{FF2B5EF4-FFF2-40B4-BE49-F238E27FC236}">
                <a16:creationId xmlns:a16="http://schemas.microsoft.com/office/drawing/2014/main" id="{6F45C041-89C8-B959-C255-F3365DD6C0A8}"/>
              </a:ext>
            </a:extLst>
          </p:cNvPr>
          <p:cNvGrpSpPr/>
          <p:nvPr/>
        </p:nvGrpSpPr>
        <p:grpSpPr>
          <a:xfrm>
            <a:off x="229562" y="835192"/>
            <a:ext cx="11822852" cy="1026032"/>
            <a:chOff x="1097280" y="954436"/>
            <a:chExt cx="13100313" cy="914453"/>
          </a:xfrm>
        </p:grpSpPr>
        <p:sp>
          <p:nvSpPr>
            <p:cNvPr id="15" name="Rectangle: Rounded Corners 14">
              <a:extLst>
                <a:ext uri="{FF2B5EF4-FFF2-40B4-BE49-F238E27FC236}">
                  <a16:creationId xmlns:a16="http://schemas.microsoft.com/office/drawing/2014/main" id="{BF6A6D9B-F4C0-F508-2946-9ACCF6159A5F}"/>
                </a:ext>
                <a:ext uri="{C183D7F6-B498-43B3-948B-1728B52AA6E4}">
                  <adec:decorative xmlns:adec="http://schemas.microsoft.com/office/drawing/2017/decorative" val="1"/>
                </a:ext>
              </a:extLst>
            </p:cNvPr>
            <p:cNvSpPr/>
            <p:nvPr/>
          </p:nvSpPr>
          <p:spPr>
            <a:xfrm>
              <a:off x="1097280" y="954436"/>
              <a:ext cx="12997345" cy="914453"/>
            </a:xfrm>
            <a:prstGeom prst="roundRect">
              <a:avLst>
                <a:gd name="adj" fmla="val 8465"/>
              </a:avLst>
            </a:prstGeom>
            <a:gradFill flip="none" rotWithShape="1">
              <a:gsLst>
                <a:gs pos="0">
                  <a:srgbClr val="E1F0FF"/>
                </a:gs>
                <a:gs pos="41000">
                  <a:srgbClr val="E4F1FF"/>
                </a:gs>
                <a:gs pos="100000">
                  <a:srgbClr val="F2F8FF"/>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ext Placeholder 2">
              <a:extLst>
                <a:ext uri="{FF2B5EF4-FFF2-40B4-BE49-F238E27FC236}">
                  <a16:creationId xmlns:a16="http://schemas.microsoft.com/office/drawing/2014/main" id="{DA1FFDFA-D169-64C5-DA9F-5AA4874ECC80}"/>
                </a:ext>
              </a:extLst>
            </p:cNvPr>
            <p:cNvSpPr txBox="1">
              <a:spLocks/>
            </p:cNvSpPr>
            <p:nvPr/>
          </p:nvSpPr>
          <p:spPr>
            <a:xfrm>
              <a:off x="1948233" y="1044002"/>
              <a:ext cx="12249360" cy="768057"/>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800" b="1">
                  <a:latin typeface="Arial"/>
                  <a:cs typeface="Arial"/>
                </a:rPr>
                <a:t>Does everyone need to take action to show they are meeting work and education requirements?</a:t>
              </a:r>
              <a:br>
                <a:rPr lang="en-US" sz="1800" b="1"/>
              </a:br>
              <a:r>
                <a:rPr lang="en-US">
                  <a:latin typeface="Arial"/>
                  <a:cs typeface="Arial"/>
                </a:rPr>
                <a:t>No. Whenever possible, MassHealth </a:t>
              </a:r>
              <a:r>
                <a:rPr lang="en-US" b="1">
                  <a:latin typeface="Arial"/>
                  <a:cs typeface="Arial"/>
                </a:rPr>
                <a:t>will use available data</a:t>
              </a:r>
              <a:r>
                <a:rPr lang="en-US">
                  <a:latin typeface="Arial"/>
                  <a:cs typeface="Arial"/>
                </a:rPr>
                <a:t> to automatically verify if you meet work and education requirements. </a:t>
              </a:r>
              <a:endParaRPr lang="en-US" sz="1800">
                <a:latin typeface="Arial"/>
                <a:cs typeface="Arial"/>
              </a:endParaRPr>
            </a:p>
          </p:txBody>
        </p:sp>
        <p:pic>
          <p:nvPicPr>
            <p:cNvPr id="28" name="Graphic 27" descr="Lights On with solid fill">
              <a:extLst>
                <a:ext uri="{FF2B5EF4-FFF2-40B4-BE49-F238E27FC236}">
                  <a16:creationId xmlns:a16="http://schemas.microsoft.com/office/drawing/2014/main" id="{3DF7C37F-10C7-A72F-2D64-87054B3390B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210802" y="1050754"/>
              <a:ext cx="737432" cy="557447"/>
            </a:xfrm>
            <a:prstGeom prst="rect">
              <a:avLst/>
            </a:prstGeom>
          </p:spPr>
        </p:pic>
      </p:grpSp>
      <p:sp>
        <p:nvSpPr>
          <p:cNvPr id="12" name="Text Placeholder 2">
            <a:extLst>
              <a:ext uri="{FF2B5EF4-FFF2-40B4-BE49-F238E27FC236}">
                <a16:creationId xmlns:a16="http://schemas.microsoft.com/office/drawing/2014/main" id="{165C6E51-B948-3A80-729A-044E62E99F96}"/>
              </a:ext>
            </a:extLst>
          </p:cNvPr>
          <p:cNvSpPr txBox="1">
            <a:spLocks/>
          </p:cNvSpPr>
          <p:nvPr/>
        </p:nvSpPr>
        <p:spPr>
          <a:xfrm>
            <a:off x="204527" y="2006539"/>
            <a:ext cx="11655458" cy="369332"/>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400"/>
              </a:spcAft>
            </a:pPr>
            <a:r>
              <a:rPr lang="en-US" sz="1800" b="1">
                <a:latin typeface="Arial"/>
                <a:cs typeface="Arial"/>
              </a:rPr>
              <a:t>If you need to show you are meeting work and education requirements, what will you have to do?</a:t>
            </a:r>
          </a:p>
        </p:txBody>
      </p:sp>
      <p:grpSp>
        <p:nvGrpSpPr>
          <p:cNvPr id="75" name="Group 74">
            <a:extLst>
              <a:ext uri="{FF2B5EF4-FFF2-40B4-BE49-F238E27FC236}">
                <a16:creationId xmlns:a16="http://schemas.microsoft.com/office/drawing/2014/main" id="{BA6E150D-6A05-20A2-7726-A6EB8F3FBE8C}"/>
              </a:ext>
              <a:ext uri="{C183D7F6-B498-43B3-948B-1728B52AA6E4}">
                <adec:decorative xmlns:adec="http://schemas.microsoft.com/office/drawing/2017/decorative" val="1"/>
              </a:ext>
            </a:extLst>
          </p:cNvPr>
          <p:cNvGrpSpPr/>
          <p:nvPr/>
        </p:nvGrpSpPr>
        <p:grpSpPr>
          <a:xfrm>
            <a:off x="332015" y="2539786"/>
            <a:ext cx="10912612" cy="3382527"/>
            <a:chOff x="6729984" y="2831571"/>
            <a:chExt cx="5150102" cy="3108981"/>
          </a:xfrm>
        </p:grpSpPr>
        <p:grpSp>
          <p:nvGrpSpPr>
            <p:cNvPr id="65" name="Group 64">
              <a:extLst>
                <a:ext uri="{FF2B5EF4-FFF2-40B4-BE49-F238E27FC236}">
                  <a16:creationId xmlns:a16="http://schemas.microsoft.com/office/drawing/2014/main" id="{FC663A4B-4DF9-4E48-D48E-461917D71225}"/>
                </a:ext>
              </a:extLst>
            </p:cNvPr>
            <p:cNvGrpSpPr/>
            <p:nvPr/>
          </p:nvGrpSpPr>
          <p:grpSpPr>
            <a:xfrm>
              <a:off x="6729984" y="2831571"/>
              <a:ext cx="5150102" cy="3108981"/>
              <a:chOff x="4628690" y="736438"/>
              <a:chExt cx="1365788" cy="3225185"/>
            </a:xfrm>
          </p:grpSpPr>
          <p:sp>
            <p:nvSpPr>
              <p:cNvPr id="66" name="Rectangle: Rounded Corners 65">
                <a:extLst>
                  <a:ext uri="{FF2B5EF4-FFF2-40B4-BE49-F238E27FC236}">
                    <a16:creationId xmlns:a16="http://schemas.microsoft.com/office/drawing/2014/main" id="{809EBA7B-BF4D-3E1B-C111-184733402894}"/>
                  </a:ext>
                </a:extLst>
              </p:cNvPr>
              <p:cNvSpPr/>
              <p:nvPr/>
            </p:nvSpPr>
            <p:spPr>
              <a:xfrm>
                <a:off x="4628690" y="1401379"/>
                <a:ext cx="1365788" cy="2560244"/>
              </a:xfrm>
              <a:prstGeom prst="roundRect">
                <a:avLst>
                  <a:gd name="adj" fmla="val 3871"/>
                </a:avLst>
              </a:prstGeom>
              <a:solidFill>
                <a:schemeClr val="bg1"/>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Rounded Corners 66">
                <a:extLst>
                  <a:ext uri="{FF2B5EF4-FFF2-40B4-BE49-F238E27FC236}">
                    <a16:creationId xmlns:a16="http://schemas.microsoft.com/office/drawing/2014/main" id="{1889CC8C-23F0-47D7-C2DE-1927F3919535}"/>
                  </a:ext>
                </a:extLst>
              </p:cNvPr>
              <p:cNvSpPr/>
              <p:nvPr/>
            </p:nvSpPr>
            <p:spPr>
              <a:xfrm>
                <a:off x="4628690" y="736438"/>
                <a:ext cx="1365787" cy="676819"/>
              </a:xfrm>
              <a:prstGeom prst="roundRect">
                <a:avLst>
                  <a:gd name="adj" fmla="val 8252"/>
                </a:avLst>
              </a:prstGeom>
              <a:solidFill>
                <a:schemeClr val="tx2">
                  <a:lumMod val="50000"/>
                  <a:lumOff val="50000"/>
                </a:schemeClr>
              </a:solidFill>
              <a:ln w="38100">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000" b="1">
                    <a:latin typeface="Arial"/>
                    <a:cs typeface="Arial"/>
                  </a:rPr>
                  <a:t>If you work, attend school or a work program, or volunteer in 2027:</a:t>
                </a:r>
                <a:endParaRPr lang="en-US"/>
              </a:p>
            </p:txBody>
          </p:sp>
        </p:grpSp>
        <p:sp>
          <p:nvSpPr>
            <p:cNvPr id="69" name="Text Placeholder 2">
              <a:extLst>
                <a:ext uri="{FF2B5EF4-FFF2-40B4-BE49-F238E27FC236}">
                  <a16:creationId xmlns:a16="http://schemas.microsoft.com/office/drawing/2014/main" id="{6658BB9A-7CE2-AA40-CE4B-8DC8CE8BCF59}"/>
                </a:ext>
              </a:extLst>
            </p:cNvPr>
            <p:cNvSpPr txBox="1">
              <a:spLocks/>
            </p:cNvSpPr>
            <p:nvPr/>
          </p:nvSpPr>
          <p:spPr>
            <a:xfrm>
              <a:off x="6839267" y="3591999"/>
              <a:ext cx="2473381" cy="1782185"/>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sz="1800" b="1"/>
                <a:t>You will need to answer new questions on your application or renewal</a:t>
              </a:r>
              <a:br>
                <a:rPr lang="en-US" sz="1800" b="1"/>
              </a:br>
              <a:endParaRPr lang="en-US" sz="1800" b="1"/>
            </a:p>
            <a:p>
              <a:pPr marL="342900" indent="-342900">
                <a:spcAft>
                  <a:spcPts val="600"/>
                </a:spcAft>
                <a:buFont typeface="+mj-lt"/>
                <a:buAutoNum type="arabicPeriod"/>
              </a:pPr>
              <a:r>
                <a:rPr lang="en-US" sz="1400">
                  <a:latin typeface="Arial"/>
                  <a:cs typeface="Arial"/>
                </a:rPr>
                <a:t>Select the activities you completed</a:t>
              </a:r>
            </a:p>
            <a:p>
              <a:pPr marL="342900" indent="-342900">
                <a:spcAft>
                  <a:spcPts val="600"/>
                </a:spcAft>
                <a:buFont typeface="+mj-lt"/>
                <a:buAutoNum type="arabicPeriod"/>
              </a:pPr>
              <a:r>
                <a:rPr lang="en-US" sz="1400">
                  <a:latin typeface="Arial"/>
                  <a:cs typeface="Arial"/>
                </a:rPr>
                <a:t>Select the month(s) when you did the activities</a:t>
              </a:r>
            </a:p>
            <a:p>
              <a:pPr marL="342900" indent="-342900">
                <a:spcAft>
                  <a:spcPts val="600"/>
                </a:spcAft>
                <a:buFont typeface="+mj-lt"/>
                <a:buAutoNum type="arabicPeriod"/>
              </a:pPr>
              <a:r>
                <a:rPr lang="en-US" sz="1400">
                  <a:latin typeface="Arial"/>
                  <a:cs typeface="Arial"/>
                </a:rPr>
                <a:t>Enter the number of hours spent doing the activity (or activities)</a:t>
              </a:r>
            </a:p>
          </p:txBody>
        </p:sp>
      </p:grpSp>
      <p:sp>
        <p:nvSpPr>
          <p:cNvPr id="20" name="Text Placeholder 2">
            <a:extLst>
              <a:ext uri="{FF2B5EF4-FFF2-40B4-BE49-F238E27FC236}">
                <a16:creationId xmlns:a16="http://schemas.microsoft.com/office/drawing/2014/main" id="{96CA3E15-6CF3-67A9-6421-C6F6E798DB3E}"/>
              </a:ext>
            </a:extLst>
          </p:cNvPr>
          <p:cNvSpPr txBox="1">
            <a:spLocks/>
          </p:cNvSpPr>
          <p:nvPr/>
        </p:nvSpPr>
        <p:spPr>
          <a:xfrm>
            <a:off x="6721354" y="3652319"/>
            <a:ext cx="4211427" cy="1754326"/>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indent="-228600"/>
            <a:r>
              <a:rPr lang="en-US" sz="1800"/>
              <a:t>In 2027, you will </a:t>
            </a:r>
            <a:r>
              <a:rPr lang="en-US" sz="1800" b="1" u="sng"/>
              <a:t>not</a:t>
            </a:r>
            <a:r>
              <a:rPr lang="en-US" sz="1800"/>
              <a:t> have to have provide additional documentation showing you are compliant with work and education requirements.</a:t>
            </a:r>
          </a:p>
          <a:p>
            <a:pPr indent="-228600"/>
            <a:endParaRPr lang="en-US" sz="1800">
              <a:latin typeface="Arial"/>
              <a:cs typeface="Arial"/>
            </a:endParaRPr>
          </a:p>
          <a:p>
            <a:pPr indent="-228600"/>
            <a:r>
              <a:rPr lang="en-US" sz="1800" b="1">
                <a:latin typeface="Arial"/>
                <a:cs typeface="Arial"/>
              </a:rPr>
              <a:t>This will change in 2028. </a:t>
            </a:r>
            <a:endParaRPr lang="en-US" sz="1400" b="1">
              <a:latin typeface="Arial"/>
              <a:cs typeface="Arial"/>
            </a:endParaRPr>
          </a:p>
        </p:txBody>
      </p:sp>
      <p:cxnSp>
        <p:nvCxnSpPr>
          <p:cNvPr id="18" name="Straight Connector 17">
            <a:extLst>
              <a:ext uri="{FF2B5EF4-FFF2-40B4-BE49-F238E27FC236}">
                <a16:creationId xmlns:a16="http://schemas.microsoft.com/office/drawing/2014/main" id="{0B45D3E1-350B-B8ED-55C6-D8D0DC348354}"/>
              </a:ext>
              <a:ext uri="{C183D7F6-B498-43B3-948B-1728B52AA6E4}">
                <adec:decorative xmlns:adec="http://schemas.microsoft.com/office/drawing/2017/decorative" val="1"/>
              </a:ext>
            </a:extLst>
          </p:cNvPr>
          <p:cNvCxnSpPr>
            <a:cxnSpLocks/>
          </p:cNvCxnSpPr>
          <p:nvPr/>
        </p:nvCxnSpPr>
        <p:spPr>
          <a:xfrm>
            <a:off x="5788321" y="3429000"/>
            <a:ext cx="0" cy="2208125"/>
          </a:xfrm>
          <a:prstGeom prst="line">
            <a:avLst/>
          </a:prstGeom>
          <a:ln w="12700">
            <a:solidFill>
              <a:srgbClr val="3088FF"/>
            </a:solidFill>
          </a:ln>
        </p:spPr>
        <p:style>
          <a:lnRef idx="1">
            <a:schemeClr val="accent1"/>
          </a:lnRef>
          <a:fillRef idx="0">
            <a:schemeClr val="accent1"/>
          </a:fillRef>
          <a:effectRef idx="0">
            <a:schemeClr val="accent1"/>
          </a:effectRef>
          <a:fontRef idx="minor">
            <a:schemeClr val="tx1"/>
          </a:fontRef>
        </p:style>
      </p:cxnSp>
      <p:sp>
        <p:nvSpPr>
          <p:cNvPr id="74" name="Text Placeholder 2">
            <a:extLst>
              <a:ext uri="{FF2B5EF4-FFF2-40B4-BE49-F238E27FC236}">
                <a16:creationId xmlns:a16="http://schemas.microsoft.com/office/drawing/2014/main" id="{681CE415-01D2-1874-A517-2206858CA50A}"/>
              </a:ext>
            </a:extLst>
          </p:cNvPr>
          <p:cNvSpPr txBox="1">
            <a:spLocks/>
          </p:cNvSpPr>
          <p:nvPr/>
        </p:nvSpPr>
        <p:spPr>
          <a:xfrm>
            <a:off x="157647" y="5978933"/>
            <a:ext cx="11722435" cy="307777"/>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spcAft>
                <a:spcPts val="600"/>
              </a:spcAft>
            </a:pPr>
            <a:r>
              <a:rPr lang="en-US" sz="1400" i="1"/>
              <a:t>*In 2028, federal rules limit self-attestation. As a result, parts of this process will change. MassHealth will share more information closer to 2028.</a:t>
            </a:r>
          </a:p>
        </p:txBody>
      </p:sp>
    </p:spTree>
    <p:extLst>
      <p:ext uri="{BB962C8B-B14F-4D97-AF65-F5344CB8AC3E}">
        <p14:creationId xmlns:p14="http://schemas.microsoft.com/office/powerpoint/2010/main" val="2028869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6BC07-466E-D6C8-BD6A-B23B9C1D0C38}"/>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D2EAA14D-B10C-F408-2F6B-99728B3A7B3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Title 1">
            <a:extLst>
              <a:ext uri="{FF2B5EF4-FFF2-40B4-BE49-F238E27FC236}">
                <a16:creationId xmlns:a16="http://schemas.microsoft.com/office/drawing/2014/main" id="{C6C00D70-3D21-0B63-B514-37A30B4D5557}"/>
              </a:ext>
            </a:extLst>
          </p:cNvPr>
          <p:cNvSpPr>
            <a:spLocks noGrp="1"/>
          </p:cNvSpPr>
          <p:nvPr>
            <p:ph type="title"/>
          </p:nvPr>
        </p:nvSpPr>
        <p:spPr>
          <a:xfrm>
            <a:off x="231648" y="341567"/>
            <a:ext cx="11684000" cy="307777"/>
          </a:xfrm>
        </p:spPr>
        <p:txBody>
          <a:bodyPr vert="horz"/>
          <a:lstStyle/>
          <a:p>
            <a:r>
              <a:rPr lang="en-US" sz="2000">
                <a:latin typeface="Arial"/>
                <a:cs typeface="Arial"/>
              </a:rPr>
              <a:t>When do applicants need to show they are compliant?</a:t>
            </a:r>
          </a:p>
        </p:txBody>
      </p:sp>
      <p:sp>
        <p:nvSpPr>
          <p:cNvPr id="5" name="TextBox 4">
            <a:extLst>
              <a:ext uri="{FF2B5EF4-FFF2-40B4-BE49-F238E27FC236}">
                <a16:creationId xmlns:a16="http://schemas.microsoft.com/office/drawing/2014/main" id="{7B9B5046-9A10-A0AC-9506-555B68C51B89}"/>
              </a:ext>
            </a:extLst>
          </p:cNvPr>
          <p:cNvSpPr txBox="1"/>
          <p:nvPr/>
        </p:nvSpPr>
        <p:spPr bwMode="auto">
          <a:xfrm>
            <a:off x="173228" y="859377"/>
            <a:ext cx="11800840" cy="865251"/>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r>
              <a:rPr lang="en-US" b="1" kern="0">
                <a:latin typeface="Arial"/>
                <a:cs typeface="Arial"/>
              </a:rPr>
              <a:t>Applicants need to show they are meeting work and education requirements in the month </a:t>
            </a:r>
            <a:r>
              <a:rPr lang="en-US" b="1" u="sng" kern="0">
                <a:latin typeface="Arial"/>
                <a:cs typeface="Arial"/>
              </a:rPr>
              <a:t>before</a:t>
            </a:r>
            <a:r>
              <a:rPr lang="en-US" b="1" kern="0">
                <a:latin typeface="Arial"/>
                <a:cs typeface="Arial"/>
              </a:rPr>
              <a:t> they apply. </a:t>
            </a:r>
            <a:r>
              <a:rPr lang="en-US" kern="0">
                <a:latin typeface="Arial"/>
                <a:cs typeface="Arial"/>
              </a:rPr>
              <a:t>Exemptions can usually be shown </a:t>
            </a:r>
            <a:r>
              <a:rPr lang="en-US" b="1" kern="0">
                <a:latin typeface="Arial"/>
                <a:cs typeface="Arial"/>
              </a:rPr>
              <a:t>in the application month as well as the lookback month</a:t>
            </a:r>
            <a:r>
              <a:rPr lang="en-US" kern="0">
                <a:latin typeface="Arial"/>
                <a:cs typeface="Arial"/>
              </a:rPr>
              <a:t>.   </a:t>
            </a:r>
          </a:p>
        </p:txBody>
      </p:sp>
      <p:graphicFrame>
        <p:nvGraphicFramePr>
          <p:cNvPr id="17" name="Diagram 16" descr="Dark blue timeline graphic going by month from January to May">
            <a:extLst>
              <a:ext uri="{FF2B5EF4-FFF2-40B4-BE49-F238E27FC236}">
                <a16:creationId xmlns:a16="http://schemas.microsoft.com/office/drawing/2014/main" id="{6B95105C-E866-C89D-235B-A46088DA4D82}"/>
              </a:ext>
            </a:extLst>
          </p:cNvPr>
          <p:cNvGraphicFramePr/>
          <p:nvPr>
            <p:extLst>
              <p:ext uri="{D42A27DB-BD31-4B8C-83A1-F6EECF244321}">
                <p14:modId xmlns:p14="http://schemas.microsoft.com/office/powerpoint/2010/main" val="2699806229"/>
              </p:ext>
            </p:extLst>
          </p:nvPr>
        </p:nvGraphicFramePr>
        <p:xfrm>
          <a:off x="477333" y="2267515"/>
          <a:ext cx="11237333" cy="1172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9" name="TextBox 48">
            <a:extLst>
              <a:ext uri="{FF2B5EF4-FFF2-40B4-BE49-F238E27FC236}">
                <a16:creationId xmlns:a16="http://schemas.microsoft.com/office/drawing/2014/main" id="{F58C3BF8-D722-D547-8732-3C92C287C8EF}"/>
              </a:ext>
            </a:extLst>
          </p:cNvPr>
          <p:cNvSpPr txBox="1"/>
          <p:nvPr/>
        </p:nvSpPr>
        <p:spPr>
          <a:xfrm>
            <a:off x="894318" y="3418082"/>
            <a:ext cx="1399802" cy="886397"/>
          </a:xfrm>
          <a:prstGeom prst="rect">
            <a:avLst/>
          </a:prstGeom>
          <a:solidFill>
            <a:schemeClr val="bg1"/>
          </a:solidFill>
        </p:spPr>
        <p:txBody>
          <a:bodyPr wrap="square" lIns="0" tIns="0" rIns="0" bIns="0" rtlCol="0" anchor="ctr">
            <a:spAutoFit/>
          </a:bodyPr>
          <a:lstStyle/>
          <a:p>
            <a:pPr algn="ctr" defTabSz="1219170">
              <a:spcBef>
                <a:spcPct val="20000"/>
              </a:spcBef>
              <a:defRPr/>
            </a:pPr>
            <a:r>
              <a:rPr lang="en-US" b="1">
                <a:latin typeface="Arial"/>
                <a:ea typeface="Microsoft YaHei"/>
                <a:cs typeface="Arial"/>
              </a:rPr>
              <a:t>January:</a:t>
            </a:r>
          </a:p>
          <a:p>
            <a:pPr algn="ctr" defTabSz="1219170">
              <a:spcBef>
                <a:spcPct val="20000"/>
              </a:spcBef>
              <a:defRPr/>
            </a:pPr>
            <a:r>
              <a:rPr lang="en-US">
                <a:latin typeface="Arial"/>
                <a:ea typeface="Microsoft YaHei"/>
                <a:cs typeface="Arial"/>
              </a:rPr>
              <a:t>Lookback Month</a:t>
            </a:r>
            <a:endParaRPr lang="en-US">
              <a:latin typeface="Arial" panose="020B0604020202020204" pitchFamily="34" charset="0"/>
              <a:ea typeface="Microsoft YaHei"/>
              <a:cs typeface="Arial" panose="020B0604020202020204" pitchFamily="34" charset="0"/>
            </a:endParaRPr>
          </a:p>
        </p:txBody>
      </p:sp>
      <p:sp>
        <p:nvSpPr>
          <p:cNvPr id="83" name="TextBox 82">
            <a:extLst>
              <a:ext uri="{FF2B5EF4-FFF2-40B4-BE49-F238E27FC236}">
                <a16:creationId xmlns:a16="http://schemas.microsoft.com/office/drawing/2014/main" id="{5BE243F3-02E8-5A8E-3598-2EA7F2308E90}"/>
              </a:ext>
            </a:extLst>
          </p:cNvPr>
          <p:cNvSpPr txBox="1"/>
          <p:nvPr/>
        </p:nvSpPr>
        <p:spPr>
          <a:xfrm>
            <a:off x="3023636" y="3418082"/>
            <a:ext cx="1458424" cy="886397"/>
          </a:xfrm>
          <a:prstGeom prst="rect">
            <a:avLst/>
          </a:prstGeom>
          <a:noFill/>
        </p:spPr>
        <p:txBody>
          <a:bodyPr wrap="square" lIns="0" tIns="0" rIns="0" bIns="0" rtlCol="0" anchor="ctr">
            <a:spAutoFit/>
          </a:bodyPr>
          <a:lstStyle/>
          <a:p>
            <a:pPr algn="ctr" defTabSz="1219170">
              <a:spcBef>
                <a:spcPct val="20000"/>
              </a:spcBef>
              <a:defRPr/>
            </a:pPr>
            <a:r>
              <a:rPr lang="en-US" b="1">
                <a:latin typeface="Arial"/>
                <a:ea typeface="Microsoft YaHei"/>
                <a:cs typeface="Arial"/>
              </a:rPr>
              <a:t>February: </a:t>
            </a:r>
          </a:p>
          <a:p>
            <a:pPr algn="ctr" defTabSz="1219170">
              <a:spcBef>
                <a:spcPct val="20000"/>
              </a:spcBef>
              <a:defRPr/>
            </a:pPr>
            <a:r>
              <a:rPr lang="en-US">
                <a:latin typeface="Arial"/>
                <a:ea typeface="Microsoft YaHei"/>
                <a:cs typeface="Arial"/>
              </a:rPr>
              <a:t>Application Month</a:t>
            </a:r>
            <a:endParaRPr lang="en-US">
              <a:latin typeface="Arial" panose="020B0604020202020204" pitchFamily="34" charset="0"/>
              <a:ea typeface="Microsoft YaHei"/>
              <a:cs typeface="Arial" panose="020B0604020202020204" pitchFamily="34" charset="0"/>
            </a:endParaRPr>
          </a:p>
        </p:txBody>
      </p:sp>
      <p:grpSp>
        <p:nvGrpSpPr>
          <p:cNvPr id="24" name="Group 23" descr="Example 1: Jake is applying for MassHealth in February. He worked 85 hours in January. He meets work and education requirements in the lookback period and enrolls in MassHealth.&#10;Example 2: Amy is applying for MassHealth in February. She volunteered 85 hours in February. She does not meet work requirements as it is not in the lookback period and is denied MassHealth.  ">
            <a:extLst>
              <a:ext uri="{FF2B5EF4-FFF2-40B4-BE49-F238E27FC236}">
                <a16:creationId xmlns:a16="http://schemas.microsoft.com/office/drawing/2014/main" id="{CCBD0595-831E-202F-704F-4DCE07C9066F}"/>
              </a:ext>
              <a:ext uri="{C183D7F6-B498-43B3-948B-1728B52AA6E4}">
                <adec:decorative xmlns:adec="http://schemas.microsoft.com/office/drawing/2017/decorative" val="0"/>
              </a:ext>
            </a:extLst>
          </p:cNvPr>
          <p:cNvGrpSpPr/>
          <p:nvPr/>
        </p:nvGrpSpPr>
        <p:grpSpPr>
          <a:xfrm>
            <a:off x="400790" y="4812177"/>
            <a:ext cx="11390420" cy="1440394"/>
            <a:chOff x="231648" y="4904776"/>
            <a:chExt cx="11390420" cy="1440394"/>
          </a:xfrm>
        </p:grpSpPr>
        <p:sp>
          <p:nvSpPr>
            <p:cNvPr id="14" name="Rectangle 13">
              <a:extLst>
                <a:ext uri="{FF2B5EF4-FFF2-40B4-BE49-F238E27FC236}">
                  <a16:creationId xmlns:a16="http://schemas.microsoft.com/office/drawing/2014/main" id="{00BB963B-F441-BE0D-2415-0E41DE6F260D}"/>
                </a:ext>
              </a:extLst>
            </p:cNvPr>
            <p:cNvSpPr/>
            <p:nvPr/>
          </p:nvSpPr>
          <p:spPr>
            <a:xfrm>
              <a:off x="231648" y="4904776"/>
              <a:ext cx="5324200" cy="1440394"/>
            </a:xfrm>
            <a:prstGeom prst="rect">
              <a:avLst/>
            </a:prstGeom>
            <a:solidFill>
              <a:srgbClr val="CCFFCC"/>
            </a:solidFill>
            <a:ln w="19050">
              <a:solidFill>
                <a:schemeClr val="bg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Example 1: </a:t>
              </a:r>
              <a:r>
                <a:rPr lang="en-US">
                  <a:solidFill>
                    <a:schemeClr val="tx1"/>
                  </a:solidFill>
                  <a:latin typeface="Arial" panose="020B0604020202020204" pitchFamily="34" charset="0"/>
                  <a:cs typeface="Arial" panose="020B0604020202020204" pitchFamily="34" charset="0"/>
                </a:rPr>
                <a:t>Jake is applying for MassHealth in February. He worked 85 hours in January. He </a:t>
              </a:r>
              <a:r>
                <a:rPr lang="en-US" u="sng">
                  <a:solidFill>
                    <a:schemeClr val="tx1"/>
                  </a:solidFill>
                  <a:latin typeface="Arial" panose="020B0604020202020204" pitchFamily="34" charset="0"/>
                  <a:cs typeface="Arial" panose="020B0604020202020204" pitchFamily="34" charset="0"/>
                </a:rPr>
                <a:t>meets</a:t>
              </a:r>
              <a:r>
                <a:rPr lang="en-US">
                  <a:solidFill>
                    <a:schemeClr val="tx1"/>
                  </a:solidFill>
                  <a:latin typeface="Arial" panose="020B0604020202020204" pitchFamily="34" charset="0"/>
                  <a:cs typeface="Arial" panose="020B0604020202020204" pitchFamily="34" charset="0"/>
                </a:rPr>
                <a:t> work and education requirements in the lookback period and enrolls in MassHealth.</a:t>
              </a:r>
            </a:p>
          </p:txBody>
        </p:sp>
        <p:sp>
          <p:nvSpPr>
            <p:cNvPr id="23" name="Rectangle 22">
              <a:extLst>
                <a:ext uri="{FF2B5EF4-FFF2-40B4-BE49-F238E27FC236}">
                  <a16:creationId xmlns:a16="http://schemas.microsoft.com/office/drawing/2014/main" id="{39827C8A-08ED-DFB9-141E-9BC405CAE05D}"/>
                </a:ext>
              </a:extLst>
            </p:cNvPr>
            <p:cNvSpPr/>
            <p:nvPr/>
          </p:nvSpPr>
          <p:spPr>
            <a:xfrm>
              <a:off x="6297868" y="4904776"/>
              <a:ext cx="5324200" cy="1440394"/>
            </a:xfrm>
            <a:prstGeom prst="rect">
              <a:avLst/>
            </a:prstGeom>
            <a:solidFill>
              <a:schemeClr val="accent5">
                <a:lumMod val="20000"/>
                <a:lumOff val="80000"/>
              </a:schemeClr>
            </a:solidFill>
            <a:ln w="19050">
              <a:solidFill>
                <a:schemeClr val="bg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b="1">
                  <a:solidFill>
                    <a:schemeClr val="tx1"/>
                  </a:solidFill>
                  <a:latin typeface="Arial" panose="020B0604020202020204" pitchFamily="34" charset="0"/>
                  <a:cs typeface="Arial" panose="020B0604020202020204" pitchFamily="34" charset="0"/>
                </a:rPr>
                <a:t>Example 2: </a:t>
              </a:r>
              <a:r>
                <a:rPr lang="en-US">
                  <a:solidFill>
                    <a:schemeClr val="tx1"/>
                  </a:solidFill>
                  <a:latin typeface="Arial" panose="020B0604020202020204" pitchFamily="34" charset="0"/>
                  <a:cs typeface="Arial" panose="020B0604020202020204" pitchFamily="34" charset="0"/>
                </a:rPr>
                <a:t>Amy is applying for MassHealth in February. She volunteered 85 hours in February. She </a:t>
              </a:r>
              <a:r>
                <a:rPr lang="en-US" u="sng">
                  <a:solidFill>
                    <a:schemeClr val="tx1"/>
                  </a:solidFill>
                  <a:latin typeface="Arial" panose="020B0604020202020204" pitchFamily="34" charset="0"/>
                  <a:cs typeface="Arial" panose="020B0604020202020204" pitchFamily="34" charset="0"/>
                </a:rPr>
                <a:t>does not meet</a:t>
              </a:r>
              <a:r>
                <a:rPr lang="en-US">
                  <a:solidFill>
                    <a:schemeClr val="tx1"/>
                  </a:solidFill>
                  <a:latin typeface="Arial" panose="020B0604020202020204" pitchFamily="34" charset="0"/>
                  <a:cs typeface="Arial" panose="020B0604020202020204" pitchFamily="34" charset="0"/>
                </a:rPr>
                <a:t> work requirements as it is not in the lookback period and is denied MassHealth.  </a:t>
              </a:r>
            </a:p>
          </p:txBody>
        </p:sp>
      </p:grpSp>
    </p:spTree>
    <p:extLst>
      <p:ext uri="{BB962C8B-B14F-4D97-AF65-F5344CB8AC3E}">
        <p14:creationId xmlns:p14="http://schemas.microsoft.com/office/powerpoint/2010/main" val="1722706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7890D-AE10-52E1-0F06-67B9361E1C4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8FE05107-7500-FE01-6C21-37D0892B5D7C}"/>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Title 1">
            <a:extLst>
              <a:ext uri="{FF2B5EF4-FFF2-40B4-BE49-F238E27FC236}">
                <a16:creationId xmlns:a16="http://schemas.microsoft.com/office/drawing/2014/main" id="{E63FF719-6F68-03FA-BE87-8951FBEA4356}"/>
              </a:ext>
            </a:extLst>
          </p:cNvPr>
          <p:cNvSpPr>
            <a:spLocks noGrp="1"/>
          </p:cNvSpPr>
          <p:nvPr>
            <p:ph type="title"/>
          </p:nvPr>
        </p:nvSpPr>
        <p:spPr>
          <a:xfrm>
            <a:off x="231648" y="341567"/>
            <a:ext cx="11684000" cy="307777"/>
          </a:xfrm>
        </p:spPr>
        <p:txBody>
          <a:bodyPr vert="horz"/>
          <a:lstStyle/>
          <a:p>
            <a:r>
              <a:rPr lang="en-US" sz="2000">
                <a:latin typeface="Arial"/>
                <a:cs typeface="Arial"/>
              </a:rPr>
              <a:t>When do members need to show they are compliant at renewal?</a:t>
            </a:r>
          </a:p>
        </p:txBody>
      </p:sp>
      <p:sp>
        <p:nvSpPr>
          <p:cNvPr id="5" name="TextBox 4">
            <a:extLst>
              <a:ext uri="{FF2B5EF4-FFF2-40B4-BE49-F238E27FC236}">
                <a16:creationId xmlns:a16="http://schemas.microsoft.com/office/drawing/2014/main" id="{51B1EE9A-6671-4B31-2D78-70F716290CF2}"/>
              </a:ext>
            </a:extLst>
          </p:cNvPr>
          <p:cNvSpPr txBox="1"/>
          <p:nvPr/>
        </p:nvSpPr>
        <p:spPr bwMode="auto">
          <a:xfrm>
            <a:off x="173228" y="859377"/>
            <a:ext cx="11800840" cy="865251"/>
          </a:xfrm>
          <a:prstGeom prst="rect">
            <a:avLst/>
          </a:prstGeom>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algn="l"/>
            <a:r>
              <a:rPr lang="en-US" b="1" kern="0">
                <a:solidFill>
                  <a:srgbClr val="000000"/>
                </a:solidFill>
                <a:latin typeface="Arial" panose="020B0604020202020204" pitchFamily="34" charset="0"/>
                <a:cs typeface="Arial" panose="020B0604020202020204" pitchFamily="34" charset="0"/>
              </a:rPr>
              <a:t>Members need to show they are meeting work and education requirements in </a:t>
            </a:r>
            <a:r>
              <a:rPr lang="en-US" b="1" u="sng" kern="0">
                <a:solidFill>
                  <a:srgbClr val="000000"/>
                </a:solidFill>
                <a:latin typeface="Arial" panose="020B0604020202020204" pitchFamily="34" charset="0"/>
                <a:cs typeface="Arial" panose="020B0604020202020204" pitchFamily="34" charset="0"/>
              </a:rPr>
              <a:t>any one month between renewals.</a:t>
            </a:r>
            <a:r>
              <a:rPr lang="en-US" b="1" kern="0">
                <a:solidFill>
                  <a:srgbClr val="000000"/>
                </a:solidFill>
                <a:latin typeface="Arial" panose="020B0604020202020204" pitchFamily="34" charset="0"/>
                <a:cs typeface="Arial" panose="020B0604020202020204" pitchFamily="34" charset="0"/>
              </a:rPr>
              <a:t> As a result, members will have six-month or twelve-month lookback periods.</a:t>
            </a:r>
            <a:endParaRPr lang="en-US" kern="0">
              <a:solidFill>
                <a:srgbClr val="000000"/>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9722B636-7923-1565-708D-63C8626788BD}"/>
              </a:ext>
            </a:extLst>
          </p:cNvPr>
          <p:cNvSpPr txBox="1"/>
          <p:nvPr/>
        </p:nvSpPr>
        <p:spPr>
          <a:xfrm>
            <a:off x="8519997" y="2019790"/>
            <a:ext cx="1657790" cy="553998"/>
          </a:xfrm>
          <a:prstGeom prst="rect">
            <a:avLst/>
          </a:prstGeom>
          <a:noFill/>
        </p:spPr>
        <p:txBody>
          <a:bodyPr wrap="square" lIns="0" tIns="0" rIns="0" bIns="0" rtlCol="0" anchor="ctr">
            <a:spAutoFit/>
          </a:bodyPr>
          <a:lstStyle/>
          <a:p>
            <a:pPr algn="ctr" defTabSz="1219170">
              <a:spcBef>
                <a:spcPct val="20000"/>
              </a:spcBef>
              <a:defRPr/>
            </a:pPr>
            <a:r>
              <a:rPr lang="en-US" b="1">
                <a:latin typeface="Arial"/>
                <a:ea typeface="Microsoft YaHei"/>
                <a:cs typeface="Arial"/>
              </a:rPr>
              <a:t>Member sent renewal</a:t>
            </a:r>
            <a:endParaRPr lang="en-US">
              <a:latin typeface="Arial" panose="020B0604020202020204" pitchFamily="34" charset="0"/>
              <a:ea typeface="Microsoft YaHei"/>
              <a:cs typeface="Arial" panose="020B0604020202020204" pitchFamily="34" charset="0"/>
            </a:endParaRPr>
          </a:p>
        </p:txBody>
      </p:sp>
      <p:cxnSp>
        <p:nvCxnSpPr>
          <p:cNvPr id="21" name="Straight Connector 20">
            <a:extLst>
              <a:ext uri="{FF2B5EF4-FFF2-40B4-BE49-F238E27FC236}">
                <a16:creationId xmlns:a16="http://schemas.microsoft.com/office/drawing/2014/main" id="{60B12F2F-22DE-2810-CB65-60B3E1CB83BB}"/>
              </a:ext>
              <a:ext uri="{C183D7F6-B498-43B3-948B-1728B52AA6E4}">
                <adec:decorative xmlns:adec="http://schemas.microsoft.com/office/drawing/2017/decorative" val="1"/>
              </a:ext>
            </a:extLst>
          </p:cNvPr>
          <p:cNvCxnSpPr>
            <a:cxnSpLocks/>
          </p:cNvCxnSpPr>
          <p:nvPr/>
        </p:nvCxnSpPr>
        <p:spPr>
          <a:xfrm>
            <a:off x="9340770" y="2573788"/>
            <a:ext cx="0" cy="180987"/>
          </a:xfrm>
          <a:prstGeom prst="line">
            <a:avLst/>
          </a:prstGeom>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62BD30B5-FFEC-A374-82D6-586377A7B79F}"/>
              </a:ext>
            </a:extLst>
          </p:cNvPr>
          <p:cNvSpPr txBox="1"/>
          <p:nvPr/>
        </p:nvSpPr>
        <p:spPr>
          <a:xfrm>
            <a:off x="10551980" y="2019790"/>
            <a:ext cx="1217775" cy="553998"/>
          </a:xfrm>
          <a:prstGeom prst="rect">
            <a:avLst/>
          </a:prstGeom>
          <a:noFill/>
        </p:spPr>
        <p:txBody>
          <a:bodyPr wrap="square" lIns="0" tIns="0" rIns="0" bIns="0" rtlCol="0" anchor="ctr">
            <a:spAutoFit/>
          </a:bodyPr>
          <a:lstStyle/>
          <a:p>
            <a:pPr algn="ctr" defTabSz="1219170">
              <a:spcBef>
                <a:spcPct val="20000"/>
              </a:spcBef>
              <a:defRPr/>
            </a:pPr>
            <a:r>
              <a:rPr lang="en-US" b="1">
                <a:latin typeface="Arial"/>
                <a:ea typeface="Microsoft YaHei"/>
                <a:cs typeface="Arial"/>
              </a:rPr>
              <a:t>Renewal </a:t>
            </a:r>
            <a:br>
              <a:rPr lang="en-US" b="1">
                <a:latin typeface="Arial"/>
                <a:ea typeface="Microsoft YaHei"/>
                <a:cs typeface="Arial"/>
              </a:rPr>
            </a:br>
            <a:r>
              <a:rPr lang="en-US" b="1">
                <a:latin typeface="Arial"/>
                <a:ea typeface="Microsoft YaHei"/>
                <a:cs typeface="Arial"/>
              </a:rPr>
              <a:t>due</a:t>
            </a:r>
            <a:endParaRPr lang="en-US">
              <a:latin typeface="Arial" panose="020B0604020202020204" pitchFamily="34" charset="0"/>
              <a:ea typeface="Microsoft YaHei"/>
              <a:cs typeface="Arial" panose="020B0604020202020204" pitchFamily="34" charset="0"/>
            </a:endParaRPr>
          </a:p>
        </p:txBody>
      </p:sp>
      <p:cxnSp>
        <p:nvCxnSpPr>
          <p:cNvPr id="25" name="Straight Connector 24">
            <a:extLst>
              <a:ext uri="{FF2B5EF4-FFF2-40B4-BE49-F238E27FC236}">
                <a16:creationId xmlns:a16="http://schemas.microsoft.com/office/drawing/2014/main" id="{DC879398-0B07-9E47-FA32-43A12562B627}"/>
              </a:ext>
              <a:ext uri="{C183D7F6-B498-43B3-948B-1728B52AA6E4}">
                <adec:decorative xmlns:adec="http://schemas.microsoft.com/office/drawing/2017/decorative" val="1"/>
              </a:ext>
            </a:extLst>
          </p:cNvPr>
          <p:cNvCxnSpPr>
            <a:cxnSpLocks/>
          </p:cNvCxnSpPr>
          <p:nvPr/>
        </p:nvCxnSpPr>
        <p:spPr>
          <a:xfrm>
            <a:off x="11161950" y="2571069"/>
            <a:ext cx="0" cy="180987"/>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7" name="Diagram 6" descr="Dark blue timeline graphic going by month from April 2026 to March 2027">
            <a:extLst>
              <a:ext uri="{FF2B5EF4-FFF2-40B4-BE49-F238E27FC236}">
                <a16:creationId xmlns:a16="http://schemas.microsoft.com/office/drawing/2014/main" id="{BE723A94-970E-AF82-F224-61831AD885BD}"/>
              </a:ext>
            </a:extLst>
          </p:cNvPr>
          <p:cNvGraphicFramePr/>
          <p:nvPr>
            <p:extLst>
              <p:ext uri="{D42A27DB-BD31-4B8C-83A1-F6EECF244321}">
                <p14:modId xmlns:p14="http://schemas.microsoft.com/office/powerpoint/2010/main" val="3204563955"/>
              </p:ext>
            </p:extLst>
          </p:nvPr>
        </p:nvGraphicFramePr>
        <p:xfrm>
          <a:off x="477333" y="2360114"/>
          <a:ext cx="11237333" cy="117221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18" name="Straight Connector 17">
            <a:extLst>
              <a:ext uri="{FF2B5EF4-FFF2-40B4-BE49-F238E27FC236}">
                <a16:creationId xmlns:a16="http://schemas.microsoft.com/office/drawing/2014/main" id="{14582F3B-2130-4F18-CF02-48CA5936939D}"/>
              </a:ext>
              <a:ext uri="{C183D7F6-B498-43B3-948B-1728B52AA6E4}">
                <adec:decorative xmlns:adec="http://schemas.microsoft.com/office/drawing/2017/decorative" val="1"/>
              </a:ext>
            </a:extLst>
          </p:cNvPr>
          <p:cNvCxnSpPr>
            <a:cxnSpLocks/>
          </p:cNvCxnSpPr>
          <p:nvPr/>
        </p:nvCxnSpPr>
        <p:spPr>
          <a:xfrm>
            <a:off x="567159" y="3405850"/>
            <a:ext cx="10961226" cy="0"/>
          </a:xfrm>
          <a:prstGeom prst="line">
            <a:avLst/>
          </a:prstGeom>
          <a:ln w="19050">
            <a:solidFill>
              <a:schemeClr val="accent5"/>
            </a:solidFill>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5FF77BBC-CF9B-CD77-C216-2279F7C8AC8F}"/>
              </a:ext>
            </a:extLst>
          </p:cNvPr>
          <p:cNvSpPr txBox="1"/>
          <p:nvPr/>
        </p:nvSpPr>
        <p:spPr>
          <a:xfrm>
            <a:off x="3774405" y="3162553"/>
            <a:ext cx="4643189" cy="553998"/>
          </a:xfrm>
          <a:prstGeom prst="rect">
            <a:avLst/>
          </a:prstGeom>
          <a:solidFill>
            <a:schemeClr val="bg1"/>
          </a:solidFill>
        </p:spPr>
        <p:txBody>
          <a:bodyPr wrap="square" lIns="0" tIns="0" rIns="0" bIns="0" rtlCol="0" anchor="ctr">
            <a:spAutoFit/>
          </a:bodyPr>
          <a:lstStyle/>
          <a:p>
            <a:pPr algn="ctr" defTabSz="1219170">
              <a:spcBef>
                <a:spcPct val="20000"/>
              </a:spcBef>
              <a:defRPr/>
            </a:pPr>
            <a:r>
              <a:rPr lang="en-US" b="1">
                <a:latin typeface="Arial"/>
                <a:ea typeface="Microsoft YaHei"/>
                <a:cs typeface="Arial"/>
              </a:rPr>
              <a:t>April ‘26 – March ‘27: Lookback Period</a:t>
            </a:r>
            <a:endParaRPr lang="en-US">
              <a:latin typeface="Arial" panose="020B0604020202020204" pitchFamily="34" charset="0"/>
              <a:ea typeface="Microsoft YaHei"/>
              <a:cs typeface="Arial" panose="020B0604020202020204" pitchFamily="34" charset="0"/>
            </a:endParaRPr>
          </a:p>
        </p:txBody>
      </p:sp>
      <p:grpSp>
        <p:nvGrpSpPr>
          <p:cNvPr id="24" name="Group 23" descr="Green box detailing: &quot;Example 1: Alex needs to submit her renewal, which is due in March. She was previously unemployed but started working in December, Since she worked 80 hours in December, which is in the lookback period, she meets work and education requirements. &#10;Example 2: Marco needs to submit his renewal in March. He was attending school last year and graduated in June.  Since then, he has been unemployed.  Since he attended school full-time in May and June, which are in the lookback period, he meets work and education requirements. &quot;">
            <a:extLst>
              <a:ext uri="{FF2B5EF4-FFF2-40B4-BE49-F238E27FC236}">
                <a16:creationId xmlns:a16="http://schemas.microsoft.com/office/drawing/2014/main" id="{1A40F0F9-FEC4-831C-4D49-46CE1C6B7932}"/>
              </a:ext>
              <a:ext uri="{C183D7F6-B498-43B3-948B-1728B52AA6E4}">
                <adec:decorative xmlns:adec="http://schemas.microsoft.com/office/drawing/2017/decorative" val="0"/>
              </a:ext>
            </a:extLst>
          </p:cNvPr>
          <p:cNvGrpSpPr/>
          <p:nvPr/>
        </p:nvGrpSpPr>
        <p:grpSpPr>
          <a:xfrm>
            <a:off x="400790" y="4388937"/>
            <a:ext cx="11390420" cy="1941434"/>
            <a:chOff x="231648" y="4481536"/>
            <a:chExt cx="11390420" cy="1941434"/>
          </a:xfrm>
        </p:grpSpPr>
        <p:sp>
          <p:nvSpPr>
            <p:cNvPr id="14" name="Rectangle 13">
              <a:extLst>
                <a:ext uri="{FF2B5EF4-FFF2-40B4-BE49-F238E27FC236}">
                  <a16:creationId xmlns:a16="http://schemas.microsoft.com/office/drawing/2014/main" id="{7346B322-197E-75B9-DC44-C729DC9CDC66}"/>
                </a:ext>
              </a:extLst>
            </p:cNvPr>
            <p:cNvSpPr/>
            <p:nvPr/>
          </p:nvSpPr>
          <p:spPr>
            <a:xfrm>
              <a:off x="231648" y="4481536"/>
              <a:ext cx="5324200" cy="1941434"/>
            </a:xfrm>
            <a:prstGeom prst="rect">
              <a:avLst/>
            </a:prstGeom>
            <a:solidFill>
              <a:srgbClr val="CCFFCC"/>
            </a:solidFill>
            <a:ln w="19050">
              <a:solidFill>
                <a:schemeClr val="bg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tx1"/>
                  </a:solidFill>
                  <a:latin typeface="Arial"/>
                  <a:cs typeface="Arial"/>
                </a:rPr>
                <a:t>Example 1: </a:t>
              </a:r>
              <a:r>
                <a:rPr lang="en-US">
                  <a:solidFill>
                    <a:schemeClr val="tx1"/>
                  </a:solidFill>
                  <a:latin typeface="Arial"/>
                  <a:cs typeface="Arial"/>
                </a:rPr>
                <a:t>Alex needs to submit her renewal, which is due in March. She was previously unemployed but started working in December, Since she worked 80 hours in December, which is in the lookback period, she meets work and education requirements. </a:t>
              </a:r>
            </a:p>
          </p:txBody>
        </p:sp>
        <p:sp>
          <p:nvSpPr>
            <p:cNvPr id="23" name="Rectangle 22">
              <a:extLst>
                <a:ext uri="{FF2B5EF4-FFF2-40B4-BE49-F238E27FC236}">
                  <a16:creationId xmlns:a16="http://schemas.microsoft.com/office/drawing/2014/main" id="{EE5A28AC-4900-C3A7-29DB-C1842AE0238D}"/>
                </a:ext>
              </a:extLst>
            </p:cNvPr>
            <p:cNvSpPr/>
            <p:nvPr/>
          </p:nvSpPr>
          <p:spPr>
            <a:xfrm>
              <a:off x="6297868" y="4481536"/>
              <a:ext cx="5324200" cy="1941434"/>
            </a:xfrm>
            <a:prstGeom prst="rect">
              <a:avLst/>
            </a:prstGeom>
            <a:solidFill>
              <a:srgbClr val="CCFFCC"/>
            </a:solidFill>
            <a:ln w="19050">
              <a:solidFill>
                <a:schemeClr val="bg1">
                  <a:lumMod val="50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b="1">
                  <a:solidFill>
                    <a:schemeClr val="tx1"/>
                  </a:solidFill>
                  <a:latin typeface="Arial"/>
                  <a:cs typeface="Arial"/>
                </a:rPr>
                <a:t>Example 2: </a:t>
              </a:r>
              <a:r>
                <a:rPr lang="en-US">
                  <a:solidFill>
                    <a:schemeClr val="tx1"/>
                  </a:solidFill>
                  <a:latin typeface="Arial"/>
                  <a:cs typeface="Arial"/>
                </a:rPr>
                <a:t>Marco needs to submit his renewal in March. He was attending school last year and graduated in June.  Since then, he has been unemployed.  Since he attended school full-time in May and June, which are in the lookback period, he meets work and education requirements. </a:t>
              </a:r>
            </a:p>
          </p:txBody>
        </p:sp>
      </p:grpSp>
    </p:spTree>
    <p:extLst>
      <p:ext uri="{BB962C8B-B14F-4D97-AF65-F5344CB8AC3E}">
        <p14:creationId xmlns:p14="http://schemas.microsoft.com/office/powerpoint/2010/main" val="20116397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8A1F0-7082-36A9-F811-70EADE81A6FA}"/>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D5EC4539-C503-BB1C-2012-5CACE136D45B}"/>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196851589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D5EC4539-C503-BB1C-2012-5CACE136D45B}"/>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C1E4FFDB-315D-B6AA-BB70-91D5D7B1FCCA}"/>
              </a:ext>
              <a:ext uri="{C183D7F6-B498-43B3-948B-1728B52AA6E4}">
                <adec:decorative xmlns:adec="http://schemas.microsoft.com/office/drawing/2017/decorative" val="1"/>
              </a:ext>
            </a:extLst>
          </p:cNvPr>
          <p:cNvSpPr/>
          <p:nvPr/>
        </p:nvSpPr>
        <p:spPr>
          <a:xfrm>
            <a:off x="0" y="0"/>
            <a:ext cx="12192000" cy="656539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AF2B83FD-C7C7-89B7-B755-7905FCCE0AC2}"/>
              </a:ext>
            </a:extLst>
          </p:cNvPr>
          <p:cNvSpPr txBox="1">
            <a:spLocks noGrp="1"/>
          </p:cNvSpPr>
          <p:nvPr>
            <p:ph type="title" idx="4294967295"/>
          </p:nvPr>
        </p:nvSpPr>
        <p:spPr bwMode="auto">
          <a:xfrm>
            <a:off x="247649" y="2914650"/>
            <a:ext cx="9170671"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Work and Education Requirements: </a:t>
            </a:r>
            <a:b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How the State is Minimizing Coverage Loss</a:t>
            </a:r>
          </a:p>
        </p:txBody>
      </p:sp>
    </p:spTree>
    <p:extLst>
      <p:ext uri="{BB962C8B-B14F-4D97-AF65-F5344CB8AC3E}">
        <p14:creationId xmlns:p14="http://schemas.microsoft.com/office/powerpoint/2010/main" val="33703125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CC545-750F-A02E-9D03-A298193CA81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575852D-57B6-DC73-3F13-E64F93B206CC}"/>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796D1DB5-DDF7-7071-C6D9-B95CD7D8FE1F}"/>
              </a:ext>
            </a:extLst>
          </p:cNvPr>
          <p:cNvSpPr>
            <a:spLocks noGrp="1"/>
          </p:cNvSpPr>
          <p:nvPr>
            <p:ph type="title"/>
          </p:nvPr>
        </p:nvSpPr>
        <p:spPr>
          <a:xfrm>
            <a:off x="225530" y="364801"/>
            <a:ext cx="11684000" cy="307777"/>
          </a:xfrm>
        </p:spPr>
        <p:txBody>
          <a:bodyPr/>
          <a:lstStyle/>
          <a:p>
            <a:r>
              <a:rPr lang="en-US">
                <a:latin typeface="Arial"/>
                <a:cs typeface="Arial"/>
              </a:rPr>
              <a:t>MassHealth Strategies for Implementing Work and Education Requirements</a:t>
            </a:r>
            <a:endParaRPr lang="en-US"/>
          </a:p>
        </p:txBody>
      </p:sp>
      <p:grpSp>
        <p:nvGrpSpPr>
          <p:cNvPr id="4" name="Group 3" descr="Blue box reading: &quot;Communicate clearly&quot;">
            <a:extLst>
              <a:ext uri="{FF2B5EF4-FFF2-40B4-BE49-F238E27FC236}">
                <a16:creationId xmlns:a16="http://schemas.microsoft.com/office/drawing/2014/main" id="{564DC4AB-ED6C-6515-4F5C-45A3EB314FF4}"/>
              </a:ext>
            </a:extLst>
          </p:cNvPr>
          <p:cNvGrpSpPr/>
          <p:nvPr/>
        </p:nvGrpSpPr>
        <p:grpSpPr>
          <a:xfrm>
            <a:off x="851576" y="1424789"/>
            <a:ext cx="3262138" cy="4259144"/>
            <a:chOff x="851576" y="1424789"/>
            <a:chExt cx="3262138" cy="4259144"/>
          </a:xfrm>
        </p:grpSpPr>
        <p:sp>
          <p:nvSpPr>
            <p:cNvPr id="5" name="Rectangle: Rounded Corners 4">
              <a:extLst>
                <a:ext uri="{FF2B5EF4-FFF2-40B4-BE49-F238E27FC236}">
                  <a16:creationId xmlns:a16="http://schemas.microsoft.com/office/drawing/2014/main" id="{8963CE3D-CCD5-279A-AD99-8EE2C34B4C5A}"/>
                </a:ext>
                <a:ext uri="{C183D7F6-B498-43B3-948B-1728B52AA6E4}">
                  <adec:decorative xmlns:adec="http://schemas.microsoft.com/office/drawing/2017/decorative" val="1"/>
                </a:ext>
              </a:extLst>
            </p:cNvPr>
            <p:cNvSpPr/>
            <p:nvPr/>
          </p:nvSpPr>
          <p:spPr>
            <a:xfrm>
              <a:off x="953729" y="1424789"/>
              <a:ext cx="3057832" cy="425914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98123D65-8DC2-B263-466D-F7C94E1A3169}"/>
                </a:ext>
              </a:extLst>
            </p:cNvPr>
            <p:cNvSpPr txBox="1"/>
            <p:nvPr/>
          </p:nvSpPr>
          <p:spPr bwMode="auto">
            <a:xfrm>
              <a:off x="851576" y="3484984"/>
              <a:ext cx="3262138" cy="53732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chemeClr val="tx2"/>
                  </a:solidFill>
                  <a:effectLst/>
                  <a:uLnTx/>
                  <a:uFillTx/>
                  <a:latin typeface="Arial"/>
                  <a:ea typeface="+mn-ea"/>
                  <a:cs typeface="Arial"/>
                </a:rPr>
                <a:t>Communicate Clearly</a:t>
              </a:r>
              <a:endParaRPr kumimoji="0" lang="en-US" sz="1800" b="0" i="0" u="none" strike="noStrike" kern="1200" cap="none" spc="0" normalizeH="0" baseline="0" noProof="0">
                <a:ln>
                  <a:noFill/>
                </a:ln>
                <a:solidFill>
                  <a:schemeClr val="tx2"/>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1F76CFB-E102-BE12-6C41-FD373EC4658D}"/>
                </a:ext>
              </a:extLst>
            </p:cNvPr>
            <p:cNvSpPr txBox="1"/>
            <p:nvPr/>
          </p:nvSpPr>
          <p:spPr bwMode="auto">
            <a:xfrm>
              <a:off x="1063676" y="4121249"/>
              <a:ext cx="2837939" cy="1373542"/>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0" lang="en-US" sz="1400" i="0" u="none" strike="noStrike" kern="0" cap="none" spc="0" normalizeH="0" baseline="0" noProof="0">
                  <a:ln>
                    <a:noFill/>
                  </a:ln>
                  <a:solidFill>
                    <a:schemeClr val="tx2"/>
                  </a:solidFill>
                  <a:effectLst/>
                  <a:uLnTx/>
                  <a:uFillTx/>
                  <a:latin typeface="Arial"/>
                  <a:ea typeface="+mn-ea"/>
                  <a:cs typeface="Arial"/>
                </a:rPr>
                <a:t>People know what’s changing, where to learn more, and where to get help.</a:t>
              </a:r>
              <a:endParaRPr kumimoji="0" lang="en-US" sz="1800" i="0" u="none" strike="noStrike" kern="1200" cap="none" spc="0" normalizeH="0" baseline="0" noProof="0">
                <a:ln>
                  <a:noFill/>
                </a:ln>
                <a:solidFill>
                  <a:schemeClr val="tx2"/>
                </a:solidFill>
                <a:effectLst/>
                <a:uLnTx/>
                <a:uFillTx/>
                <a:latin typeface="Arial"/>
                <a:ea typeface="+mn-ea"/>
                <a:cs typeface="Arial"/>
              </a:endParaRPr>
            </a:p>
          </p:txBody>
        </p:sp>
        <p:pic>
          <p:nvPicPr>
            <p:cNvPr id="20" name="Graphic 19" descr="Marketing with solid fill">
              <a:extLst>
                <a:ext uri="{FF2B5EF4-FFF2-40B4-BE49-F238E27FC236}">
                  <a16:creationId xmlns:a16="http://schemas.microsoft.com/office/drawing/2014/main" id="{FC0350DF-1C02-3898-E251-F7505EA9580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31741" y="2183179"/>
              <a:ext cx="1301808" cy="1301805"/>
            </a:xfrm>
            <a:prstGeom prst="rect">
              <a:avLst/>
            </a:prstGeom>
          </p:spPr>
        </p:pic>
        <p:sp>
          <p:nvSpPr>
            <p:cNvPr id="22" name="TextBox 21">
              <a:extLst>
                <a:ext uri="{FF2B5EF4-FFF2-40B4-BE49-F238E27FC236}">
                  <a16:creationId xmlns:a16="http://schemas.microsoft.com/office/drawing/2014/main" id="{85278F0E-84A5-E202-9397-DE8378AA0C29}"/>
                </a:ext>
              </a:extLst>
            </p:cNvPr>
            <p:cNvSpPr txBox="1"/>
            <p:nvPr/>
          </p:nvSpPr>
          <p:spPr bwMode="auto">
            <a:xfrm>
              <a:off x="1143431" y="1446396"/>
              <a:ext cx="1046033" cy="837144"/>
            </a:xfrm>
            <a:prstGeom prst="rect">
              <a:avLst/>
            </a:prstGeom>
            <a:no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6200" tIns="76200" rIns="76200" bIns="76200" numCol="1" rtlCol="0" anchor="ctr" anchorCtr="0" compatLnSpc="1">
              <a:prstTxWarp prst="textNoShape">
                <a:avLst/>
              </a:prstTxWarp>
              <a:noAutofit/>
            </a:bodyPr>
            <a:lstStyle/>
            <a:p>
              <a:pPr algn="l"/>
              <a:r>
                <a:rPr lang="en-US" sz="4400" b="1" i="1" kern="0">
                  <a:solidFill>
                    <a:schemeClr val="bg1"/>
                  </a:solidFill>
                  <a:latin typeface="Arial" panose="020B0604020202020204" pitchFamily="34" charset="0"/>
                  <a:cs typeface="Arial" panose="020B0604020202020204" pitchFamily="34" charset="0"/>
                </a:rPr>
                <a:t>1</a:t>
              </a:r>
            </a:p>
          </p:txBody>
        </p:sp>
        <p:cxnSp>
          <p:nvCxnSpPr>
            <p:cNvPr id="8" name="Straight Connector 7">
              <a:extLst>
                <a:ext uri="{FF2B5EF4-FFF2-40B4-BE49-F238E27FC236}">
                  <a16:creationId xmlns:a16="http://schemas.microsoft.com/office/drawing/2014/main" id="{A5F96826-C0E4-26C1-F48C-B6C9F136BAA3}"/>
                </a:ext>
                <a:ext uri="{C183D7F6-B498-43B3-948B-1728B52AA6E4}">
                  <adec:decorative xmlns:adec="http://schemas.microsoft.com/office/drawing/2017/decorative" val="1"/>
                </a:ext>
              </a:extLst>
            </p:cNvPr>
            <p:cNvCxnSpPr/>
            <p:nvPr/>
          </p:nvCxnSpPr>
          <p:spPr>
            <a:xfrm>
              <a:off x="1304925" y="4050886"/>
              <a:ext cx="23812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0" name="Group 9" descr="Blue box reading: &quot;Use available data&quot;">
            <a:extLst>
              <a:ext uri="{FF2B5EF4-FFF2-40B4-BE49-F238E27FC236}">
                <a16:creationId xmlns:a16="http://schemas.microsoft.com/office/drawing/2014/main" id="{34749843-B29B-1005-D306-AC3E35F0BA00}"/>
              </a:ext>
            </a:extLst>
          </p:cNvPr>
          <p:cNvGrpSpPr/>
          <p:nvPr/>
        </p:nvGrpSpPr>
        <p:grpSpPr>
          <a:xfrm>
            <a:off x="4456580" y="1424789"/>
            <a:ext cx="3264403" cy="4259144"/>
            <a:chOff x="4456580" y="1424789"/>
            <a:chExt cx="3264403" cy="4259144"/>
          </a:xfrm>
        </p:grpSpPr>
        <p:sp>
          <p:nvSpPr>
            <p:cNvPr id="6" name="Rectangle: Rounded Corners 5">
              <a:extLst>
                <a:ext uri="{FF2B5EF4-FFF2-40B4-BE49-F238E27FC236}">
                  <a16:creationId xmlns:a16="http://schemas.microsoft.com/office/drawing/2014/main" id="{13EB9345-0B2F-5291-24EB-301B975ADA6E}"/>
                </a:ext>
                <a:ext uri="{C183D7F6-B498-43B3-948B-1728B52AA6E4}">
                  <adec:decorative xmlns:adec="http://schemas.microsoft.com/office/drawing/2017/decorative" val="1"/>
                </a:ext>
              </a:extLst>
            </p:cNvPr>
            <p:cNvSpPr/>
            <p:nvPr/>
          </p:nvSpPr>
          <p:spPr>
            <a:xfrm>
              <a:off x="4559865" y="1424789"/>
              <a:ext cx="3057832" cy="425914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6E621DC-2CF8-77CE-108B-7D4FE044C9E7}"/>
                </a:ext>
              </a:extLst>
            </p:cNvPr>
            <p:cNvSpPr txBox="1"/>
            <p:nvPr/>
          </p:nvSpPr>
          <p:spPr bwMode="auto">
            <a:xfrm>
              <a:off x="4456580" y="3484984"/>
              <a:ext cx="3264403" cy="53732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chemeClr val="tx2"/>
                  </a:solidFill>
                  <a:effectLst/>
                  <a:uLnTx/>
                  <a:uFillTx/>
                  <a:latin typeface="Arial"/>
                  <a:ea typeface="+mn-ea"/>
                  <a:cs typeface="Arial"/>
                </a:rPr>
                <a:t>Use Available Data</a:t>
              </a:r>
              <a:endParaRPr kumimoji="0" lang="en-US" sz="1800" b="0" i="0" u="none" strike="noStrike" kern="1200" cap="none" spc="0" normalizeH="0" baseline="0" noProof="0">
                <a:ln>
                  <a:noFill/>
                </a:ln>
                <a:solidFill>
                  <a:schemeClr val="tx2"/>
                </a:solidFill>
                <a:effectLst/>
                <a:uLnTx/>
                <a:uFillTx/>
                <a:latin typeface="Calibri"/>
                <a:ea typeface="+mn-ea"/>
                <a:cs typeface="+mn-cs"/>
              </a:endParaRPr>
            </a:p>
          </p:txBody>
        </p:sp>
        <p:sp>
          <p:nvSpPr>
            <p:cNvPr id="16" name="TextBox 15">
              <a:extLst>
                <a:ext uri="{FF2B5EF4-FFF2-40B4-BE49-F238E27FC236}">
                  <a16:creationId xmlns:a16="http://schemas.microsoft.com/office/drawing/2014/main" id="{D17A296C-ECE5-5514-FA57-FBBCB7B31B45}"/>
                </a:ext>
              </a:extLst>
            </p:cNvPr>
            <p:cNvSpPr txBox="1"/>
            <p:nvPr/>
          </p:nvSpPr>
          <p:spPr bwMode="auto">
            <a:xfrm>
              <a:off x="4669812" y="4121249"/>
              <a:ext cx="2837939" cy="1373542"/>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0" lang="en-US" sz="1400" i="0" u="none" strike="noStrike" kern="0" cap="none" spc="0" normalizeH="0" baseline="0" noProof="0">
                  <a:ln>
                    <a:noFill/>
                  </a:ln>
                  <a:solidFill>
                    <a:schemeClr val="tx2"/>
                  </a:solidFill>
                  <a:effectLst/>
                  <a:uLnTx/>
                  <a:uFillTx/>
                  <a:latin typeface="Arial"/>
                  <a:ea typeface="+mn-ea"/>
                  <a:cs typeface="Arial"/>
                </a:rPr>
                <a:t>Fewer people need to act to keep their health coverage.</a:t>
              </a:r>
              <a:endParaRPr kumimoji="0" lang="en-US" sz="1800" i="0" u="none" strike="noStrike" kern="1200" cap="none" spc="0" normalizeH="0" baseline="0" noProof="0">
                <a:ln>
                  <a:noFill/>
                </a:ln>
                <a:solidFill>
                  <a:schemeClr val="tx2"/>
                </a:solidFill>
                <a:effectLst/>
                <a:uLnTx/>
                <a:uFillTx/>
                <a:latin typeface="Calibri"/>
                <a:ea typeface="+mn-ea"/>
                <a:cs typeface="+mn-cs"/>
              </a:endParaRPr>
            </a:p>
          </p:txBody>
        </p:sp>
        <p:pic>
          <p:nvPicPr>
            <p:cNvPr id="21" name="Graphic 20" descr="Cloud Computing with solid fill">
              <a:extLst>
                <a:ext uri="{FF2B5EF4-FFF2-40B4-BE49-F238E27FC236}">
                  <a16:creationId xmlns:a16="http://schemas.microsoft.com/office/drawing/2014/main" id="{6ABBF595-79BA-9C6E-68E5-C728A3EF3FC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18368" y="2263668"/>
              <a:ext cx="1140827" cy="1140827"/>
            </a:xfrm>
            <a:prstGeom prst="rect">
              <a:avLst/>
            </a:prstGeom>
          </p:spPr>
        </p:pic>
        <p:sp>
          <p:nvSpPr>
            <p:cNvPr id="23" name="TextBox 22">
              <a:extLst>
                <a:ext uri="{FF2B5EF4-FFF2-40B4-BE49-F238E27FC236}">
                  <a16:creationId xmlns:a16="http://schemas.microsoft.com/office/drawing/2014/main" id="{F5C2A514-F3EA-6056-8B50-7379ED29F87A}"/>
                </a:ext>
              </a:extLst>
            </p:cNvPr>
            <p:cNvSpPr txBox="1"/>
            <p:nvPr/>
          </p:nvSpPr>
          <p:spPr bwMode="auto">
            <a:xfrm>
              <a:off x="4772276" y="1446396"/>
              <a:ext cx="1046033" cy="83714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4400" b="1" i="1" kern="0">
                  <a:solidFill>
                    <a:schemeClr val="bg1"/>
                  </a:solidFill>
                  <a:latin typeface="Arial" panose="020B0604020202020204" pitchFamily="34" charset="0"/>
                  <a:cs typeface="Arial" panose="020B0604020202020204" pitchFamily="34" charset="0"/>
                </a:rPr>
                <a:t>2</a:t>
              </a:r>
            </a:p>
          </p:txBody>
        </p:sp>
        <p:cxnSp>
          <p:nvCxnSpPr>
            <p:cNvPr id="25" name="Straight Connector 24">
              <a:extLst>
                <a:ext uri="{FF2B5EF4-FFF2-40B4-BE49-F238E27FC236}">
                  <a16:creationId xmlns:a16="http://schemas.microsoft.com/office/drawing/2014/main" id="{092E33FE-02F8-3599-F375-5345E41BB65C}"/>
                </a:ext>
                <a:ext uri="{C183D7F6-B498-43B3-948B-1728B52AA6E4}">
                  <adec:decorative xmlns:adec="http://schemas.microsoft.com/office/drawing/2017/decorative" val="1"/>
                </a:ext>
              </a:extLst>
            </p:cNvPr>
            <p:cNvCxnSpPr/>
            <p:nvPr/>
          </p:nvCxnSpPr>
          <p:spPr>
            <a:xfrm>
              <a:off x="4905375" y="4050886"/>
              <a:ext cx="23812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2" name="Group 11" descr="Blue box reading: &quot;Work in partnership&quot;">
            <a:extLst>
              <a:ext uri="{FF2B5EF4-FFF2-40B4-BE49-F238E27FC236}">
                <a16:creationId xmlns:a16="http://schemas.microsoft.com/office/drawing/2014/main" id="{553DE50E-91FF-3B1E-27EE-9652CA89881C}"/>
              </a:ext>
            </a:extLst>
          </p:cNvPr>
          <p:cNvGrpSpPr/>
          <p:nvPr/>
        </p:nvGrpSpPr>
        <p:grpSpPr>
          <a:xfrm>
            <a:off x="8293777" y="1424789"/>
            <a:ext cx="3322722" cy="4259144"/>
            <a:chOff x="8293777" y="1424789"/>
            <a:chExt cx="3322722" cy="4259144"/>
          </a:xfrm>
        </p:grpSpPr>
        <p:sp>
          <p:nvSpPr>
            <p:cNvPr id="7" name="Rectangle: Rounded Corners 6">
              <a:extLst>
                <a:ext uri="{FF2B5EF4-FFF2-40B4-BE49-F238E27FC236}">
                  <a16:creationId xmlns:a16="http://schemas.microsoft.com/office/drawing/2014/main" id="{E28BEC8B-EDDD-B4EA-512A-25234C7F3B00}"/>
                </a:ext>
                <a:ext uri="{C183D7F6-B498-43B3-948B-1728B52AA6E4}">
                  <adec:decorative xmlns:adec="http://schemas.microsoft.com/office/drawing/2017/decorative" val="1"/>
                </a:ext>
              </a:extLst>
            </p:cNvPr>
            <p:cNvSpPr/>
            <p:nvPr/>
          </p:nvSpPr>
          <p:spPr>
            <a:xfrm>
              <a:off x="8426222" y="1424789"/>
              <a:ext cx="3057832" cy="425914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88CA81E6-59CD-FAF8-E8BD-4961BEF9D37F}"/>
                </a:ext>
              </a:extLst>
            </p:cNvPr>
            <p:cNvSpPr txBox="1"/>
            <p:nvPr/>
          </p:nvSpPr>
          <p:spPr bwMode="auto">
            <a:xfrm>
              <a:off x="8293777" y="3484984"/>
              <a:ext cx="3322722" cy="53732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chemeClr val="tx2"/>
                  </a:solidFill>
                  <a:effectLst/>
                  <a:uLnTx/>
                  <a:uFillTx/>
                  <a:latin typeface="Arial"/>
                  <a:ea typeface="+mn-ea"/>
                  <a:cs typeface="Arial"/>
                </a:rPr>
                <a:t>Work in Partnership</a:t>
              </a:r>
              <a:endParaRPr kumimoji="0" lang="en-US" sz="1800" b="0" i="0" u="none" strike="noStrike" kern="1200" cap="none" spc="0" normalizeH="0" baseline="0" noProof="0">
                <a:ln>
                  <a:noFill/>
                </a:ln>
                <a:solidFill>
                  <a:schemeClr val="tx2"/>
                </a:solidFill>
                <a:effectLst/>
                <a:uLnTx/>
                <a:uFillTx/>
                <a:latin typeface="Calibri"/>
                <a:ea typeface="+mn-ea"/>
                <a:cs typeface="+mn-cs"/>
              </a:endParaRPr>
            </a:p>
          </p:txBody>
        </p:sp>
        <p:sp>
          <p:nvSpPr>
            <p:cNvPr id="18" name="TextBox 17">
              <a:extLst>
                <a:ext uri="{FF2B5EF4-FFF2-40B4-BE49-F238E27FC236}">
                  <a16:creationId xmlns:a16="http://schemas.microsoft.com/office/drawing/2014/main" id="{C36B4D8C-61EC-911F-2FB5-6D46CFF855B7}"/>
                </a:ext>
              </a:extLst>
            </p:cNvPr>
            <p:cNvSpPr txBox="1"/>
            <p:nvPr/>
          </p:nvSpPr>
          <p:spPr bwMode="auto">
            <a:xfrm>
              <a:off x="8519942" y="4121249"/>
              <a:ext cx="2870393" cy="1373542"/>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R="0" lvl="0" algn="ctr" defTabSz="914400" rtl="0" eaLnBrk="1" fontAlgn="auto" latinLnBrk="0" hangingPunct="1">
                <a:lnSpc>
                  <a:spcPct val="100000"/>
                </a:lnSpc>
                <a:spcBef>
                  <a:spcPts val="0"/>
                </a:spcBef>
                <a:spcAft>
                  <a:spcPts val="0"/>
                </a:spcAft>
                <a:buClrTx/>
                <a:buSzTx/>
                <a:tabLst/>
                <a:defRPr/>
              </a:pPr>
              <a:r>
                <a:rPr kumimoji="0" lang="en-US" sz="1400" i="0" u="none" strike="noStrike" kern="0" cap="none" spc="0" normalizeH="0" baseline="0" noProof="0">
                  <a:ln>
                    <a:noFill/>
                  </a:ln>
                  <a:solidFill>
                    <a:schemeClr val="tx2"/>
                  </a:solidFill>
                  <a:effectLst/>
                  <a:uLnTx/>
                  <a:uFillTx/>
                  <a:latin typeface="Arial"/>
                  <a:ea typeface="+mn-ea"/>
                  <a:cs typeface="Arial"/>
                </a:rPr>
                <a:t>People get the information and support they need from the state and trusted partners.</a:t>
              </a:r>
              <a:endParaRPr kumimoji="0" lang="en-US" sz="1800" i="0" u="none" strike="noStrike" kern="1200" cap="none" spc="0" normalizeH="0" baseline="0" noProof="0">
                <a:ln>
                  <a:noFill/>
                </a:ln>
                <a:solidFill>
                  <a:schemeClr val="tx2"/>
                </a:solidFill>
                <a:effectLst/>
                <a:uLnTx/>
                <a:uFillTx/>
                <a:latin typeface="Calibri"/>
                <a:ea typeface="+mn-ea"/>
                <a:cs typeface="+mn-cs"/>
              </a:endParaRPr>
            </a:p>
          </p:txBody>
        </p:sp>
        <p:pic>
          <p:nvPicPr>
            <p:cNvPr id="19" name="Graphic 18">
              <a:extLst>
                <a:ext uri="{FF2B5EF4-FFF2-40B4-BE49-F238E27FC236}">
                  <a16:creationId xmlns:a16="http://schemas.microsoft.com/office/drawing/2014/main" id="{F0C02C71-849C-C566-CC77-423ACC62CD9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384725" y="2263668"/>
              <a:ext cx="1140827" cy="1140827"/>
            </a:xfrm>
            <a:prstGeom prst="rect">
              <a:avLst/>
            </a:prstGeom>
          </p:spPr>
        </p:pic>
        <p:sp>
          <p:nvSpPr>
            <p:cNvPr id="24" name="TextBox 23">
              <a:extLst>
                <a:ext uri="{FF2B5EF4-FFF2-40B4-BE49-F238E27FC236}">
                  <a16:creationId xmlns:a16="http://schemas.microsoft.com/office/drawing/2014/main" id="{7B609311-D651-4339-CFA2-7085902F30EA}"/>
                </a:ext>
              </a:extLst>
            </p:cNvPr>
            <p:cNvSpPr txBox="1"/>
            <p:nvPr/>
          </p:nvSpPr>
          <p:spPr bwMode="auto">
            <a:xfrm>
              <a:off x="8631438" y="1446396"/>
              <a:ext cx="1046033" cy="83714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algn="l"/>
              <a:r>
                <a:rPr lang="en-US" sz="4400" b="1" i="1" kern="0">
                  <a:solidFill>
                    <a:schemeClr val="bg1"/>
                  </a:solidFill>
                  <a:latin typeface="Arial" panose="020B0604020202020204" pitchFamily="34" charset="0"/>
                  <a:cs typeface="Arial" panose="020B0604020202020204" pitchFamily="34" charset="0"/>
                </a:rPr>
                <a:t>3</a:t>
              </a:r>
            </a:p>
          </p:txBody>
        </p:sp>
        <p:cxnSp>
          <p:nvCxnSpPr>
            <p:cNvPr id="26" name="Straight Connector 25">
              <a:extLst>
                <a:ext uri="{FF2B5EF4-FFF2-40B4-BE49-F238E27FC236}">
                  <a16:creationId xmlns:a16="http://schemas.microsoft.com/office/drawing/2014/main" id="{81FFAB4E-DCFD-98C8-894C-B1D0A1B1981B}"/>
                </a:ext>
                <a:ext uri="{C183D7F6-B498-43B3-948B-1728B52AA6E4}">
                  <adec:decorative xmlns:adec="http://schemas.microsoft.com/office/drawing/2017/decorative" val="1"/>
                </a:ext>
              </a:extLst>
            </p:cNvPr>
            <p:cNvCxnSpPr/>
            <p:nvPr/>
          </p:nvCxnSpPr>
          <p:spPr>
            <a:xfrm>
              <a:off x="8760502" y="4050886"/>
              <a:ext cx="2381250"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88480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611C6D-9183-6E82-3E1F-0A8743085018}"/>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3862D90F-A99D-CDB7-9695-DEDBCDE735C0}"/>
              </a:ext>
              <a:ext uri="{C183D7F6-B498-43B3-948B-1728B52AA6E4}">
                <adec:decorative xmlns:adec="http://schemas.microsoft.com/office/drawing/2017/decorative" val="1"/>
              </a:ext>
            </a:extLst>
          </p:cNvPr>
          <p:cNvSpPr/>
          <p:nvPr/>
        </p:nvSpPr>
        <p:spPr>
          <a:xfrm>
            <a:off x="9083040" y="-2177"/>
            <a:ext cx="3108960" cy="20974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CONFIDENTIAL</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Draft / Attorney Client</a:t>
            </a:r>
          </a:p>
        </p:txBody>
      </p:sp>
      <p:sp>
        <p:nvSpPr>
          <p:cNvPr id="8" name="Rectangle 7">
            <a:extLst>
              <a:ext uri="{FF2B5EF4-FFF2-40B4-BE49-F238E27FC236}">
                <a16:creationId xmlns:a16="http://schemas.microsoft.com/office/drawing/2014/main" id="{F2972866-7783-15FA-98FD-9DEC44024F5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19260D02-C5E1-AC9E-C050-FB7A795B2F62}"/>
              </a:ext>
            </a:extLst>
          </p:cNvPr>
          <p:cNvSpPr>
            <a:spLocks noGrp="1"/>
          </p:cNvSpPr>
          <p:nvPr>
            <p:ph type="title"/>
          </p:nvPr>
        </p:nvSpPr>
        <p:spPr>
          <a:xfrm>
            <a:off x="231648" y="341567"/>
            <a:ext cx="11684000" cy="307777"/>
          </a:xfrm>
        </p:spPr>
        <p:txBody>
          <a:bodyPr vert="horz"/>
          <a:lstStyle/>
          <a:p>
            <a:r>
              <a:rPr lang="en-US" sz="2000">
                <a:latin typeface="Arial"/>
                <a:cs typeface="Arial"/>
              </a:rPr>
              <a:t>Member Facing Webpage </a:t>
            </a:r>
          </a:p>
        </p:txBody>
      </p:sp>
      <p:pic>
        <p:nvPicPr>
          <p:cNvPr id="15" name="Picture 14" descr="Website screenshot with text reading: &quot;Federal changes affecting MassHealth (Medicaid) members. The Trump administration is making changes to Medicaid programs across the country. Learn how they affect MassHealth members.&quot;">
            <a:extLst>
              <a:ext uri="{FF2B5EF4-FFF2-40B4-BE49-F238E27FC236}">
                <a16:creationId xmlns:a16="http://schemas.microsoft.com/office/drawing/2014/main" id="{611EF376-3944-A765-413E-37224F04341F}"/>
              </a:ext>
            </a:extLst>
          </p:cNvPr>
          <p:cNvPicPr>
            <a:picLocks noChangeAspect="1"/>
          </p:cNvPicPr>
          <p:nvPr/>
        </p:nvPicPr>
        <p:blipFill>
          <a:blip r:embed="rId3"/>
          <a:stretch>
            <a:fillRect/>
          </a:stretch>
        </p:blipFill>
        <p:spPr>
          <a:xfrm>
            <a:off x="231647" y="787677"/>
            <a:ext cx="11809623" cy="2101428"/>
          </a:xfrm>
          <a:prstGeom prst="rect">
            <a:avLst/>
          </a:prstGeom>
          <a:effectLst>
            <a:outerShdw blurRad="50800" dist="38100" dir="2700000" algn="tl" rotWithShape="0">
              <a:prstClr val="black">
                <a:alpha val="40000"/>
              </a:prstClr>
            </a:outerShdw>
          </a:effectLst>
        </p:spPr>
      </p:pic>
      <p:grpSp>
        <p:nvGrpSpPr>
          <p:cNvPr id="14" name="Group 13" descr="Text box detailing: &quot;At mass.gov you can • Find updated information on federal changes&#10;&#10;• Complete our quick work and education requirements screener to see if you or those who support are likely to be impacted by work and education requirements&#10;&#10;• Download communications toolkit in the top 9 languages&#10;&#10;• Learn where members can get help&#10;&#10;• Learn how members can update their information with MassHealth &#10;&#10;Sign up for our newsletter &quot;">
            <a:extLst>
              <a:ext uri="{FF2B5EF4-FFF2-40B4-BE49-F238E27FC236}">
                <a16:creationId xmlns:a16="http://schemas.microsoft.com/office/drawing/2014/main" id="{41B4F5F4-DF32-08AC-C14D-F8C56E0B836E}"/>
              </a:ext>
              <a:ext uri="{C183D7F6-B498-43B3-948B-1728B52AA6E4}">
                <adec:decorative xmlns:adec="http://schemas.microsoft.com/office/drawing/2017/decorative" val="0"/>
              </a:ext>
            </a:extLst>
          </p:cNvPr>
          <p:cNvGrpSpPr/>
          <p:nvPr/>
        </p:nvGrpSpPr>
        <p:grpSpPr>
          <a:xfrm>
            <a:off x="194482" y="2974227"/>
            <a:ext cx="11803036" cy="2242004"/>
            <a:chOff x="231648" y="2846402"/>
            <a:chExt cx="11803036" cy="2242004"/>
          </a:xfrm>
        </p:grpSpPr>
        <p:sp>
          <p:nvSpPr>
            <p:cNvPr id="12" name="Rectangle 11">
              <a:extLst>
                <a:ext uri="{FF2B5EF4-FFF2-40B4-BE49-F238E27FC236}">
                  <a16:creationId xmlns:a16="http://schemas.microsoft.com/office/drawing/2014/main" id="{D1CFBD3D-2B63-3387-B348-D1A6C019437B}"/>
                </a:ext>
              </a:extLst>
            </p:cNvPr>
            <p:cNvSpPr/>
            <p:nvPr/>
          </p:nvSpPr>
          <p:spPr>
            <a:xfrm>
              <a:off x="231648" y="3048000"/>
              <a:ext cx="11803036" cy="2040406"/>
            </a:xfrm>
            <a:prstGeom prst="rect">
              <a:avLst/>
            </a:prstGeom>
            <a:noFill/>
            <a:ln>
              <a:solidFill>
                <a:srgbClr val="C7E0F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881DEFB-A432-F406-759E-F7AA3ABCFDA5}"/>
                </a:ext>
              </a:extLst>
            </p:cNvPr>
            <p:cNvSpPr txBox="1"/>
            <p:nvPr/>
          </p:nvSpPr>
          <p:spPr bwMode="auto">
            <a:xfrm>
              <a:off x="3046550" y="2846402"/>
              <a:ext cx="6173232" cy="417249"/>
            </a:xfrm>
            <a:prstGeom prst="rect">
              <a:avLst/>
            </a:prstGeom>
            <a:solidFill>
              <a:schemeClr val="bg1"/>
            </a:solid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r>
                <a:rPr lang="en-US" b="1">
                  <a:solidFill>
                    <a:srgbClr val="000000"/>
                  </a:solidFill>
                  <a:latin typeface="Arial"/>
                  <a:cs typeface="Arial"/>
                </a:rPr>
                <a:t>At </a:t>
              </a:r>
              <a:r>
                <a:rPr lang="en-US" b="1">
                  <a:solidFill>
                    <a:srgbClr val="000000"/>
                  </a:solidFill>
                  <a:latin typeface="Arial"/>
                  <a:cs typeface="Arial"/>
                  <a:hlinkClick r:id="rId4"/>
                </a:rPr>
                <a:t>Mass.gov/</a:t>
              </a:r>
              <a:r>
                <a:rPr lang="en-US" b="1" err="1">
                  <a:solidFill>
                    <a:srgbClr val="000000"/>
                  </a:solidFill>
                  <a:latin typeface="Arial"/>
                  <a:cs typeface="Arial"/>
                  <a:hlinkClick r:id="rId4"/>
                </a:rPr>
                <a:t>MassHealthMemberChanges</a:t>
              </a:r>
              <a:r>
                <a:rPr lang="en-US" b="1">
                  <a:solidFill>
                    <a:srgbClr val="000000"/>
                  </a:solidFill>
                  <a:latin typeface="Arial"/>
                  <a:cs typeface="Arial"/>
                  <a:hlinkClick r:id="rId4"/>
                </a:rPr>
                <a:t> </a:t>
              </a:r>
              <a:r>
                <a:rPr lang="en-US" b="1">
                  <a:solidFill>
                    <a:srgbClr val="000000"/>
                  </a:solidFill>
                  <a:latin typeface="Arial"/>
                  <a:cs typeface="Arial"/>
                </a:rPr>
                <a:t>you can… </a:t>
              </a:r>
              <a:endParaRPr lang="en-US" b="1">
                <a:latin typeface="Arial" panose="020B0604020202020204" pitchFamily="34" charset="0"/>
                <a:cs typeface="Arial" panose="020B0604020202020204" pitchFamily="34" charset="0"/>
              </a:endParaRPr>
            </a:p>
          </p:txBody>
        </p:sp>
        <p:grpSp>
          <p:nvGrpSpPr>
            <p:cNvPr id="4" name="Group 3">
              <a:extLst>
                <a:ext uri="{FF2B5EF4-FFF2-40B4-BE49-F238E27FC236}">
                  <a16:creationId xmlns:a16="http://schemas.microsoft.com/office/drawing/2014/main" id="{8F912D62-19F4-54BE-297F-8B66FCD1C872}"/>
                </a:ext>
              </a:extLst>
            </p:cNvPr>
            <p:cNvGrpSpPr/>
            <p:nvPr/>
          </p:nvGrpSpPr>
          <p:grpSpPr>
            <a:xfrm>
              <a:off x="443232" y="3359285"/>
              <a:ext cx="11379869" cy="1603096"/>
              <a:chOff x="327552" y="3270795"/>
              <a:chExt cx="11379869" cy="1603096"/>
            </a:xfrm>
          </p:grpSpPr>
          <p:sp>
            <p:nvSpPr>
              <p:cNvPr id="13" name="TextBox 12">
                <a:extLst>
                  <a:ext uri="{FF2B5EF4-FFF2-40B4-BE49-F238E27FC236}">
                    <a16:creationId xmlns:a16="http://schemas.microsoft.com/office/drawing/2014/main" id="{7D15CC28-7620-31AE-7DB0-F81750855B4D}"/>
                  </a:ext>
                </a:extLst>
              </p:cNvPr>
              <p:cNvSpPr txBox="1"/>
              <p:nvPr/>
            </p:nvSpPr>
            <p:spPr bwMode="auto">
              <a:xfrm>
                <a:off x="327552" y="3270795"/>
                <a:ext cx="5611421" cy="1603096"/>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Find updated information on federal changes</a:t>
                </a:r>
              </a:p>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Complete our quick work and education requirements screener to see if you or those who support are likely to be impacted by work and education requirements</a:t>
                </a:r>
              </a:p>
            </p:txBody>
          </p:sp>
          <p:sp>
            <p:nvSpPr>
              <p:cNvPr id="16" name="TextBox 15">
                <a:extLst>
                  <a:ext uri="{FF2B5EF4-FFF2-40B4-BE49-F238E27FC236}">
                    <a16:creationId xmlns:a16="http://schemas.microsoft.com/office/drawing/2014/main" id="{990B5251-874A-1B5B-1E42-D424DC9B3553}"/>
                  </a:ext>
                </a:extLst>
              </p:cNvPr>
              <p:cNvSpPr txBox="1"/>
              <p:nvPr/>
            </p:nvSpPr>
            <p:spPr bwMode="auto">
              <a:xfrm>
                <a:off x="6118351" y="3270795"/>
                <a:ext cx="5589070" cy="1601170"/>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Download communications toolkit in the top 9 languages</a:t>
                </a:r>
              </a:p>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Learn where members can get help</a:t>
                </a:r>
              </a:p>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Learn how members can update their information with MassHealth </a:t>
                </a:r>
              </a:p>
              <a:p>
                <a:pPr marL="342900" indent="-342900">
                  <a:spcAft>
                    <a:spcPts val="600"/>
                  </a:spcAft>
                  <a:buFont typeface="Wingdings" panose="05000000000000000000" pitchFamily="2" charset="2"/>
                  <a:buChar char="q"/>
                </a:pPr>
                <a:r>
                  <a:rPr lang="en-US" sz="1600">
                    <a:latin typeface="Arial" panose="020B0604020202020204" pitchFamily="34" charset="0"/>
                    <a:cs typeface="Arial" panose="020B0604020202020204" pitchFamily="34" charset="0"/>
                  </a:rPr>
                  <a:t>Sign up for our newsletter </a:t>
                </a:r>
              </a:p>
            </p:txBody>
          </p:sp>
        </p:grpSp>
      </p:grpSp>
      <p:sp>
        <p:nvSpPr>
          <p:cNvPr id="3" name="Rectangle 2">
            <a:extLst>
              <a:ext uri="{FF2B5EF4-FFF2-40B4-BE49-F238E27FC236}">
                <a16:creationId xmlns:a16="http://schemas.microsoft.com/office/drawing/2014/main" id="{EAF2EE14-2FE2-BF9A-301A-4DA10C6DD4F0}"/>
              </a:ext>
              <a:ext uri="{C183D7F6-B498-43B3-948B-1728B52AA6E4}">
                <adec:decorative xmlns:adec="http://schemas.microsoft.com/office/drawing/2017/decorative" val="1"/>
              </a:ext>
            </a:extLst>
          </p:cNvPr>
          <p:cNvSpPr/>
          <p:nvPr/>
        </p:nvSpPr>
        <p:spPr>
          <a:xfrm>
            <a:off x="0" y="5522306"/>
            <a:ext cx="12192000" cy="1059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grpSp>
        <p:nvGrpSpPr>
          <p:cNvPr id="7" name="Group 6" descr="QR code that can be scanned to access MassHealth's OB3 website for members">
            <a:extLst>
              <a:ext uri="{FF2B5EF4-FFF2-40B4-BE49-F238E27FC236}">
                <a16:creationId xmlns:a16="http://schemas.microsoft.com/office/drawing/2014/main" id="{77746275-97A9-900E-4558-1BF1944BDCF4}"/>
              </a:ext>
            </a:extLst>
          </p:cNvPr>
          <p:cNvGrpSpPr/>
          <p:nvPr/>
        </p:nvGrpSpPr>
        <p:grpSpPr>
          <a:xfrm>
            <a:off x="688258" y="5665222"/>
            <a:ext cx="802846" cy="802846"/>
            <a:chOff x="1699404" y="5253487"/>
            <a:chExt cx="1259456" cy="1259456"/>
          </a:xfrm>
          <a:effectLst>
            <a:outerShdw blurRad="50800" dist="38100" dir="2700000" algn="tl" rotWithShape="0">
              <a:prstClr val="black">
                <a:alpha val="40000"/>
              </a:prstClr>
            </a:outerShdw>
          </a:effectLst>
        </p:grpSpPr>
        <p:sp>
          <p:nvSpPr>
            <p:cNvPr id="6" name="Rectangle 5">
              <a:extLst>
                <a:ext uri="{FF2B5EF4-FFF2-40B4-BE49-F238E27FC236}">
                  <a16:creationId xmlns:a16="http://schemas.microsoft.com/office/drawing/2014/main" id="{897C0079-A094-6C32-51A6-EF4467829CD2}"/>
                </a:ext>
              </a:extLst>
            </p:cNvPr>
            <p:cNvSpPr/>
            <p:nvPr/>
          </p:nvSpPr>
          <p:spPr>
            <a:xfrm>
              <a:off x="1699404" y="5253487"/>
              <a:ext cx="1259456" cy="12594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EF3ABE8-479B-14D5-EA25-A2F7D2DF4A3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98" t="5667" r="2400" b="3137"/>
            <a:stretch>
              <a:fillRect/>
            </a:stretch>
          </p:blipFill>
          <p:spPr bwMode="auto">
            <a:xfrm>
              <a:off x="1795308" y="5353390"/>
              <a:ext cx="1067647" cy="105965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990300C5-AE45-A211-A52C-9CB35B093180}"/>
              </a:ext>
            </a:extLst>
          </p:cNvPr>
          <p:cNvSpPr txBox="1"/>
          <p:nvPr/>
        </p:nvSpPr>
        <p:spPr bwMode="auto">
          <a:xfrm>
            <a:off x="1701526" y="5611169"/>
            <a:ext cx="6255204" cy="778140"/>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spcAft>
                <a:spcPts val="500"/>
              </a:spcAft>
            </a:pPr>
            <a:r>
              <a:rPr lang="en-US" sz="1700" b="1">
                <a:latin typeface="Arial" panose="020B0604020202020204" pitchFamily="34" charset="0"/>
                <a:cs typeface="Arial" panose="020B0604020202020204" pitchFamily="34" charset="0"/>
              </a:rPr>
              <a:t>Learn more at MassHealth’s OB3 website for members</a:t>
            </a:r>
          </a:p>
          <a:p>
            <a:r>
              <a:rPr lang="en-US" sz="2000" b="1">
                <a:solidFill>
                  <a:srgbClr val="000000"/>
                </a:solidFill>
                <a:latin typeface="Arial"/>
                <a:cs typeface="Arial"/>
                <a:hlinkClick r:id="rId6"/>
              </a:rPr>
              <a:t>Mass.gov/</a:t>
            </a:r>
            <a:r>
              <a:rPr lang="en-US" sz="2000" b="1" err="1">
                <a:solidFill>
                  <a:srgbClr val="000000"/>
                </a:solidFill>
                <a:latin typeface="Arial"/>
                <a:cs typeface="Arial"/>
                <a:hlinkClick r:id="rId6"/>
              </a:rPr>
              <a:t>MassHealthMemberChanges</a:t>
            </a:r>
            <a:r>
              <a:rPr lang="en-US" sz="2000" b="1">
                <a:solidFill>
                  <a:srgbClr val="000000"/>
                </a:solidFill>
                <a:latin typeface="Arial"/>
                <a:cs typeface="Arial"/>
              </a:rPr>
              <a:t> </a:t>
            </a:r>
            <a:endParaRPr lang="en-US" sz="2000" b="1">
              <a:latin typeface="Arial" panose="020B0604020202020204" pitchFamily="34" charset="0"/>
              <a:cs typeface="Arial" panose="020B0604020202020204" pitchFamily="34" charset="0"/>
            </a:endParaRPr>
          </a:p>
          <a:p>
            <a:endParaRPr lang="en-US" sz="1600" b="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7485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CCBBB-B168-F8EE-5E82-B3A15E5EA7A4}"/>
            </a:ext>
          </a:extLst>
        </p:cNvPr>
        <p:cNvGrpSpPr/>
        <p:nvPr/>
      </p:nvGrpSpPr>
      <p:grpSpPr>
        <a:xfrm>
          <a:off x="0" y="0"/>
          <a:ext cx="0" cy="0"/>
          <a:chOff x="0" y="0"/>
          <a:chExt cx="0" cy="0"/>
        </a:xfrm>
      </p:grpSpPr>
      <p:sp>
        <p:nvSpPr>
          <p:cNvPr id="11" name="Rectangle 10">
            <a:extLst>
              <a:ext uri="{FF2B5EF4-FFF2-40B4-BE49-F238E27FC236}">
                <a16:creationId xmlns:a16="http://schemas.microsoft.com/office/drawing/2014/main" id="{4EF6BA0C-B0E7-7A6B-A770-8E147BD16B16}"/>
              </a:ext>
              <a:ext uri="{C183D7F6-B498-43B3-948B-1728B52AA6E4}">
                <adec:decorative xmlns:adec="http://schemas.microsoft.com/office/drawing/2017/decorative" val="1"/>
              </a:ext>
            </a:extLst>
          </p:cNvPr>
          <p:cNvSpPr/>
          <p:nvPr/>
        </p:nvSpPr>
        <p:spPr>
          <a:xfrm>
            <a:off x="9083040" y="-2177"/>
            <a:ext cx="3108960" cy="20974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CONFIDENTIAL</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Draft / Attorney Client</a:t>
            </a:r>
          </a:p>
        </p:txBody>
      </p:sp>
      <p:sp>
        <p:nvSpPr>
          <p:cNvPr id="8" name="Rectangle 7">
            <a:extLst>
              <a:ext uri="{FF2B5EF4-FFF2-40B4-BE49-F238E27FC236}">
                <a16:creationId xmlns:a16="http://schemas.microsoft.com/office/drawing/2014/main" id="{3A4139B4-FA6F-5959-1077-917D92157C4A}"/>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18DDBF31-2380-D722-85E8-9C3EDA633E0C}"/>
              </a:ext>
            </a:extLst>
          </p:cNvPr>
          <p:cNvSpPr>
            <a:spLocks noGrp="1"/>
          </p:cNvSpPr>
          <p:nvPr>
            <p:ph type="title"/>
          </p:nvPr>
        </p:nvSpPr>
        <p:spPr>
          <a:xfrm>
            <a:off x="231648" y="341567"/>
            <a:ext cx="11684000" cy="307777"/>
          </a:xfrm>
        </p:spPr>
        <p:txBody>
          <a:bodyPr vert="horz"/>
          <a:lstStyle/>
          <a:p>
            <a:r>
              <a:rPr lang="en-US" sz="2000">
                <a:latin typeface="Arial"/>
                <a:cs typeface="Arial"/>
              </a:rPr>
              <a:t>Work and Education Requirements Screener</a:t>
            </a:r>
          </a:p>
        </p:txBody>
      </p:sp>
      <p:sp>
        <p:nvSpPr>
          <p:cNvPr id="13" name="TextBox 12">
            <a:extLst>
              <a:ext uri="{FF2B5EF4-FFF2-40B4-BE49-F238E27FC236}">
                <a16:creationId xmlns:a16="http://schemas.microsoft.com/office/drawing/2014/main" id="{8DE0B4C9-3AF7-B483-9793-B18908A08682}"/>
              </a:ext>
            </a:extLst>
          </p:cNvPr>
          <p:cNvSpPr txBox="1"/>
          <p:nvPr/>
        </p:nvSpPr>
        <p:spPr bwMode="auto">
          <a:xfrm>
            <a:off x="431927" y="982322"/>
            <a:ext cx="5342853" cy="1133358"/>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lgn="ctr"/>
            <a:r>
              <a:rPr lang="en-US">
                <a:solidFill>
                  <a:srgbClr val="000000"/>
                </a:solidFill>
                <a:latin typeface="Arial"/>
                <a:cs typeface="Arial"/>
              </a:rPr>
              <a:t>Our screener takes </a:t>
            </a:r>
            <a:r>
              <a:rPr lang="en-US" b="1" u="sng">
                <a:solidFill>
                  <a:srgbClr val="000000"/>
                </a:solidFill>
                <a:latin typeface="Arial"/>
                <a:cs typeface="Arial"/>
              </a:rPr>
              <a:t>less than 5 minutes </a:t>
            </a:r>
            <a:r>
              <a:rPr lang="en-US">
                <a:solidFill>
                  <a:srgbClr val="000000"/>
                </a:solidFill>
                <a:latin typeface="Arial"/>
                <a:cs typeface="Arial"/>
              </a:rPr>
              <a:t>and gives members and applicants an estimate on if they are affected by work and education requirements. </a:t>
            </a:r>
            <a:endParaRPr lang="en-US">
              <a:latin typeface="Arial" panose="020B0604020202020204" pitchFamily="34" charset="0"/>
              <a:cs typeface="Arial" panose="020B0604020202020204" pitchFamily="34" charset="0"/>
            </a:endParaRPr>
          </a:p>
        </p:txBody>
      </p:sp>
      <p:pic>
        <p:nvPicPr>
          <p:cNvPr id="10" name="Picture 9" descr="Screenshot of the button you click on MassHealth's website to fill out the work and education requirements screener">
            <a:extLst>
              <a:ext uri="{FF2B5EF4-FFF2-40B4-BE49-F238E27FC236}">
                <a16:creationId xmlns:a16="http://schemas.microsoft.com/office/drawing/2014/main" id="{8F95FFB6-1B3A-C7BF-B4B7-B95EBBFA5995}"/>
              </a:ext>
            </a:extLst>
          </p:cNvPr>
          <p:cNvPicPr>
            <a:picLocks noChangeAspect="1"/>
          </p:cNvPicPr>
          <p:nvPr/>
        </p:nvPicPr>
        <p:blipFill>
          <a:blip r:embed="rId3"/>
          <a:stretch>
            <a:fillRect/>
          </a:stretch>
        </p:blipFill>
        <p:spPr>
          <a:xfrm>
            <a:off x="496413" y="2272527"/>
            <a:ext cx="5213880" cy="1867564"/>
          </a:xfrm>
          <a:prstGeom prst="rect">
            <a:avLst/>
          </a:prstGeom>
          <a:ln>
            <a:noFill/>
          </a:ln>
          <a:effectLst>
            <a:outerShdw blurRad="50800" dist="38100" dir="2700000" algn="tl" rotWithShape="0">
              <a:prstClr val="black">
                <a:alpha val="40000"/>
              </a:prstClr>
            </a:outerShdw>
          </a:effectLst>
        </p:spPr>
      </p:pic>
      <p:pic>
        <p:nvPicPr>
          <p:cNvPr id="17" name="Graphic 16">
            <a:extLst>
              <a:ext uri="{FF2B5EF4-FFF2-40B4-BE49-F238E27FC236}">
                <a16:creationId xmlns:a16="http://schemas.microsoft.com/office/drawing/2014/main" id="{53AA8A13-BBBC-D98F-371B-D671BED71C6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201885" y="3571774"/>
            <a:ext cx="651928" cy="651928"/>
          </a:xfrm>
          <a:prstGeom prst="rect">
            <a:avLst/>
          </a:prstGeom>
        </p:spPr>
      </p:pic>
      <p:sp>
        <p:nvSpPr>
          <p:cNvPr id="14" name="Left Brace 13">
            <a:extLst>
              <a:ext uri="{FF2B5EF4-FFF2-40B4-BE49-F238E27FC236}">
                <a16:creationId xmlns:a16="http://schemas.microsoft.com/office/drawing/2014/main" id="{EA6DB3CA-5468-DDFE-CE0A-902776B13999}"/>
              </a:ext>
              <a:ext uri="{C183D7F6-B498-43B3-948B-1728B52AA6E4}">
                <adec:decorative xmlns:adec="http://schemas.microsoft.com/office/drawing/2017/decorative" val="1"/>
              </a:ext>
            </a:extLst>
          </p:cNvPr>
          <p:cNvSpPr/>
          <p:nvPr/>
        </p:nvSpPr>
        <p:spPr>
          <a:xfrm>
            <a:off x="6096001" y="863135"/>
            <a:ext cx="321221" cy="4345477"/>
          </a:xfrm>
          <a:prstGeom prst="leftBrace">
            <a:avLst>
              <a:gd name="adj1" fmla="val 81635"/>
              <a:gd name="adj2" fmla="val 53203"/>
            </a:avLst>
          </a:prstGeom>
          <a:ln w="19050">
            <a:solidFill>
              <a:srgbClr val="38855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16" name="Picture 15" descr="screenshot of one potential answer from the work and education requirements screener reading: &quot;work and education requirements likely don't apply to you. your MassHealth coverage probably will not be affected by this new rule&quot;">
            <a:extLst>
              <a:ext uri="{FF2B5EF4-FFF2-40B4-BE49-F238E27FC236}">
                <a16:creationId xmlns:a16="http://schemas.microsoft.com/office/drawing/2014/main" id="{7116A942-75D8-6D0C-CB08-E942E2D2F17B}"/>
              </a:ext>
            </a:extLst>
          </p:cNvPr>
          <p:cNvPicPr>
            <a:picLocks noChangeAspect="1"/>
          </p:cNvPicPr>
          <p:nvPr/>
        </p:nvPicPr>
        <p:blipFill>
          <a:blip r:embed="rId5"/>
          <a:srcRect t="2097"/>
          <a:stretch>
            <a:fillRect/>
          </a:stretch>
        </p:blipFill>
        <p:spPr>
          <a:xfrm>
            <a:off x="6748628" y="475844"/>
            <a:ext cx="5074919" cy="1432981"/>
          </a:xfrm>
          <a:prstGeom prst="rect">
            <a:avLst/>
          </a:prstGeom>
          <a:ln>
            <a:noFill/>
          </a:ln>
          <a:effectLst>
            <a:outerShdw blurRad="50800" dist="38100" dir="2700000" algn="tl" rotWithShape="0">
              <a:prstClr val="black">
                <a:alpha val="40000"/>
              </a:prstClr>
            </a:outerShdw>
          </a:effectLst>
        </p:spPr>
      </p:pic>
      <p:pic>
        <p:nvPicPr>
          <p:cNvPr id="18" name="Picture 17" descr="screenshot of one potential answer from the work and education requirements screener reading: &quot;work and education requirements likely apply to you. you may need to work, go to school, or volunteer to keep your MassHealth coverage&quot;">
            <a:extLst>
              <a:ext uri="{FF2B5EF4-FFF2-40B4-BE49-F238E27FC236}">
                <a16:creationId xmlns:a16="http://schemas.microsoft.com/office/drawing/2014/main" id="{99125886-5F79-5E36-B21C-8925C6F990D4}"/>
              </a:ext>
            </a:extLst>
          </p:cNvPr>
          <p:cNvPicPr>
            <a:picLocks noChangeAspect="1"/>
          </p:cNvPicPr>
          <p:nvPr/>
        </p:nvPicPr>
        <p:blipFill>
          <a:blip r:embed="rId6"/>
          <a:stretch>
            <a:fillRect/>
          </a:stretch>
        </p:blipFill>
        <p:spPr>
          <a:xfrm>
            <a:off x="6748627" y="2272527"/>
            <a:ext cx="5074920" cy="1304499"/>
          </a:xfrm>
          <a:prstGeom prst="rect">
            <a:avLst/>
          </a:prstGeom>
          <a:ln>
            <a:noFill/>
          </a:ln>
          <a:effectLst>
            <a:outerShdw blurRad="50800" dist="38100" dir="2700000" algn="tl" rotWithShape="0">
              <a:prstClr val="black">
                <a:alpha val="40000"/>
              </a:prstClr>
            </a:outerShdw>
          </a:effectLst>
        </p:spPr>
      </p:pic>
      <p:pic>
        <p:nvPicPr>
          <p:cNvPr id="20" name="Picture 19" descr="screenshot of one potential answer from the work and education requirements screener reading: &quot;work and education requirements apply to you, but you likely already meet them. your coverage likely won't be affected&quot;">
            <a:extLst>
              <a:ext uri="{FF2B5EF4-FFF2-40B4-BE49-F238E27FC236}">
                <a16:creationId xmlns:a16="http://schemas.microsoft.com/office/drawing/2014/main" id="{0D160A9C-6FDD-5C9B-F306-1786675A0DEF}"/>
              </a:ext>
            </a:extLst>
          </p:cNvPr>
          <p:cNvPicPr>
            <a:picLocks noChangeAspect="1"/>
          </p:cNvPicPr>
          <p:nvPr/>
        </p:nvPicPr>
        <p:blipFill>
          <a:blip r:embed="rId7"/>
          <a:stretch>
            <a:fillRect/>
          </a:stretch>
        </p:blipFill>
        <p:spPr>
          <a:xfrm>
            <a:off x="6748627" y="3940728"/>
            <a:ext cx="5075561" cy="1420990"/>
          </a:xfrm>
          <a:prstGeom prst="rect">
            <a:avLst/>
          </a:prstGeom>
          <a:ln>
            <a:noFill/>
          </a:ln>
          <a:effectLst>
            <a:outerShdw blurRad="50800" dist="38100" dir="2700000" algn="tl" rotWithShape="0">
              <a:prstClr val="black">
                <a:alpha val="40000"/>
              </a:prstClr>
            </a:outerShdw>
          </a:effectLst>
        </p:spPr>
      </p:pic>
      <p:sp>
        <p:nvSpPr>
          <p:cNvPr id="3" name="Rectangle 2">
            <a:extLst>
              <a:ext uri="{FF2B5EF4-FFF2-40B4-BE49-F238E27FC236}">
                <a16:creationId xmlns:a16="http://schemas.microsoft.com/office/drawing/2014/main" id="{19CA5E5C-5646-E5EB-D2FF-DD7CE6E0D9E0}"/>
              </a:ext>
              <a:ext uri="{C183D7F6-B498-43B3-948B-1728B52AA6E4}">
                <adec:decorative xmlns:adec="http://schemas.microsoft.com/office/drawing/2017/decorative" val="1"/>
              </a:ext>
            </a:extLst>
          </p:cNvPr>
          <p:cNvSpPr/>
          <p:nvPr/>
        </p:nvSpPr>
        <p:spPr>
          <a:xfrm>
            <a:off x="0" y="5522306"/>
            <a:ext cx="12192000" cy="1059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grpSp>
        <p:nvGrpSpPr>
          <p:cNvPr id="7" name="Group 6" descr="QR code you can scan to access the work and education requirements screener">
            <a:extLst>
              <a:ext uri="{FF2B5EF4-FFF2-40B4-BE49-F238E27FC236}">
                <a16:creationId xmlns:a16="http://schemas.microsoft.com/office/drawing/2014/main" id="{C91B85A3-9AF6-0692-403F-C62E187EF327}"/>
              </a:ext>
            </a:extLst>
          </p:cNvPr>
          <p:cNvGrpSpPr/>
          <p:nvPr/>
        </p:nvGrpSpPr>
        <p:grpSpPr>
          <a:xfrm>
            <a:off x="231648" y="5208612"/>
            <a:ext cx="1259456" cy="1259456"/>
            <a:chOff x="1699404" y="5253487"/>
            <a:chExt cx="1259456" cy="1259456"/>
          </a:xfrm>
          <a:effectLst>
            <a:outerShdw blurRad="50800" dist="38100" dir="2700000" algn="tl" rotWithShape="0">
              <a:prstClr val="black">
                <a:alpha val="40000"/>
              </a:prstClr>
            </a:outerShdw>
          </a:effectLst>
        </p:grpSpPr>
        <p:sp>
          <p:nvSpPr>
            <p:cNvPr id="6" name="Rectangle 5">
              <a:extLst>
                <a:ext uri="{FF2B5EF4-FFF2-40B4-BE49-F238E27FC236}">
                  <a16:creationId xmlns:a16="http://schemas.microsoft.com/office/drawing/2014/main" id="{3D06D22C-5C0D-7230-56DD-8AD09D7D8CEE}"/>
                </a:ext>
              </a:extLst>
            </p:cNvPr>
            <p:cNvSpPr/>
            <p:nvPr/>
          </p:nvSpPr>
          <p:spPr>
            <a:xfrm>
              <a:off x="1699404" y="5253487"/>
              <a:ext cx="1259456" cy="12594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75E3D60-D040-B8AB-9247-8A3EECCE77D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2898" t="5667" r="2400" b="3137"/>
            <a:stretch>
              <a:fillRect/>
            </a:stretch>
          </p:blipFill>
          <p:spPr bwMode="auto">
            <a:xfrm>
              <a:off x="1795308" y="5353390"/>
              <a:ext cx="1067647" cy="105965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0EFC8FEB-06F9-1764-E5B8-5FE720BA3F72}"/>
              </a:ext>
            </a:extLst>
          </p:cNvPr>
          <p:cNvSpPr txBox="1"/>
          <p:nvPr/>
        </p:nvSpPr>
        <p:spPr bwMode="auto">
          <a:xfrm>
            <a:off x="1701525" y="5611169"/>
            <a:ext cx="9092371" cy="778140"/>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spcAft>
                <a:spcPts val="500"/>
              </a:spcAft>
            </a:pPr>
            <a:r>
              <a:rPr lang="en-US" sz="1700" b="1">
                <a:latin typeface="Arial" panose="020B0604020202020204" pitchFamily="34" charset="0"/>
                <a:cs typeface="Arial" panose="020B0604020202020204" pitchFamily="34" charset="0"/>
              </a:rPr>
              <a:t>Fill out our screener and learn more!  Note: This is not an eligibility determination.</a:t>
            </a:r>
          </a:p>
          <a:p>
            <a:r>
              <a:rPr lang="en-US" sz="2000" b="1">
                <a:solidFill>
                  <a:srgbClr val="000000"/>
                </a:solidFill>
                <a:latin typeface="Arial"/>
                <a:cs typeface="Arial"/>
                <a:hlinkClick r:id="rId9"/>
              </a:rPr>
              <a:t>Mass.gov/</a:t>
            </a:r>
            <a:r>
              <a:rPr lang="en-US" sz="2000" b="1" err="1">
                <a:solidFill>
                  <a:srgbClr val="000000"/>
                </a:solidFill>
                <a:latin typeface="Arial"/>
                <a:cs typeface="Arial"/>
                <a:hlinkClick r:id="rId9"/>
              </a:rPr>
              <a:t>MassHealthMemberChanges</a:t>
            </a:r>
            <a:r>
              <a:rPr lang="en-US" sz="2000" b="1">
                <a:solidFill>
                  <a:srgbClr val="000000"/>
                </a:solidFill>
                <a:latin typeface="Arial"/>
                <a:cs typeface="Arial"/>
              </a:rPr>
              <a:t> </a:t>
            </a:r>
            <a:endParaRPr lang="en-US" sz="2000" b="1">
              <a:latin typeface="Arial" panose="020B0604020202020204" pitchFamily="34" charset="0"/>
              <a:cs typeface="Arial" panose="020B0604020202020204" pitchFamily="34" charset="0"/>
            </a:endParaRPr>
          </a:p>
          <a:p>
            <a:endParaRPr lang="en-US" sz="1600" b="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9889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A0EB0-27DD-BB48-30E3-191C2450820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041D223D-EB16-0110-A53D-FBA0D802C4AB}"/>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itle 9">
            <a:extLst>
              <a:ext uri="{FF2B5EF4-FFF2-40B4-BE49-F238E27FC236}">
                <a16:creationId xmlns:a16="http://schemas.microsoft.com/office/drawing/2014/main" id="{6983C669-46E9-2A38-DAD9-86792BD6D63B}"/>
              </a:ext>
            </a:extLst>
          </p:cNvPr>
          <p:cNvSpPr>
            <a:spLocks noGrp="1"/>
          </p:cNvSpPr>
          <p:nvPr>
            <p:ph type="title"/>
          </p:nvPr>
        </p:nvSpPr>
        <p:spPr>
          <a:xfrm>
            <a:off x="231648" y="349317"/>
            <a:ext cx="11684000" cy="292388"/>
          </a:xfrm>
        </p:spPr>
        <p:txBody>
          <a:bodyPr/>
          <a:lstStyle/>
          <a:p>
            <a:pPr lvl="0">
              <a:defRPr/>
            </a:pPr>
            <a:r>
              <a:rPr lang="en-US">
                <a:solidFill>
                  <a:srgbClr val="002960"/>
                </a:solidFill>
                <a:latin typeface="Arial"/>
                <a:cs typeface="Arial"/>
              </a:rPr>
              <a:t>Making the Process as Easy as Possible for Members – Step 1</a:t>
            </a:r>
          </a:p>
        </p:txBody>
      </p:sp>
      <p:sp>
        <p:nvSpPr>
          <p:cNvPr id="15" name="TextBox 14">
            <a:extLst>
              <a:ext uri="{FF2B5EF4-FFF2-40B4-BE49-F238E27FC236}">
                <a16:creationId xmlns:a16="http://schemas.microsoft.com/office/drawing/2014/main" id="{EDC15B69-8ED5-35F2-D925-C068430FB586}"/>
              </a:ext>
            </a:extLst>
          </p:cNvPr>
          <p:cNvSpPr txBox="1"/>
          <p:nvPr/>
        </p:nvSpPr>
        <p:spPr bwMode="auto">
          <a:xfrm>
            <a:off x="153014" y="681803"/>
            <a:ext cx="11674836" cy="46429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kern="0">
                <a:solidFill>
                  <a:srgbClr val="000000"/>
                </a:solidFill>
                <a:latin typeface="Arial"/>
                <a:cs typeface="Arial"/>
              </a:rPr>
              <a:t>MassHealth will use available data to automatically exempt members who are not subject to work and education requirements; we are also actively exploring new data sources. These are some of the ways we are planning to integrate our data and reduce the burden on members.</a:t>
            </a:r>
            <a:endParaRPr kumimoji="0" lang="en-US" sz="1400" b="0" i="0" u="none" strike="noStrike" kern="0" cap="none" spc="0" normalizeH="0" baseline="0" noProof="0">
              <a:ln>
                <a:noFill/>
              </a:ln>
              <a:solidFill>
                <a:srgbClr val="000000"/>
              </a:solidFill>
              <a:effectLst/>
              <a:uLnTx/>
              <a:uFillTx/>
              <a:latin typeface="Arial"/>
              <a:ea typeface="+mn-ea"/>
              <a:cs typeface="Arial"/>
            </a:endParaRPr>
          </a:p>
        </p:txBody>
      </p:sp>
      <p:grpSp>
        <p:nvGrpSpPr>
          <p:cNvPr id="27" name="Group 26" descr="Blue rectangle reading: &quot;Step 1: automatically identify members who don't fit criteria&quot;">
            <a:extLst>
              <a:ext uri="{FF2B5EF4-FFF2-40B4-BE49-F238E27FC236}">
                <a16:creationId xmlns:a16="http://schemas.microsoft.com/office/drawing/2014/main" id="{9522EE6F-638F-27F6-42F4-8A7532099C5A}"/>
              </a:ext>
            </a:extLst>
          </p:cNvPr>
          <p:cNvGrpSpPr/>
          <p:nvPr/>
        </p:nvGrpSpPr>
        <p:grpSpPr>
          <a:xfrm>
            <a:off x="231648" y="1347030"/>
            <a:ext cx="5303348" cy="4825835"/>
            <a:chOff x="305466" y="1516165"/>
            <a:chExt cx="5303348" cy="4825835"/>
          </a:xfrm>
        </p:grpSpPr>
        <p:grpSp>
          <p:nvGrpSpPr>
            <p:cNvPr id="13" name="Group 12" descr="Step 1: automatically identify members who don't fit criteria">
              <a:extLst>
                <a:ext uri="{FF2B5EF4-FFF2-40B4-BE49-F238E27FC236}">
                  <a16:creationId xmlns:a16="http://schemas.microsoft.com/office/drawing/2014/main" id="{67965B59-B5D7-1584-B4C8-32C3B1F7DE85}"/>
                </a:ext>
              </a:extLst>
            </p:cNvPr>
            <p:cNvGrpSpPr/>
            <p:nvPr/>
          </p:nvGrpSpPr>
          <p:grpSpPr>
            <a:xfrm>
              <a:off x="305466" y="1516165"/>
              <a:ext cx="5303348" cy="1660128"/>
              <a:chOff x="305466" y="1516165"/>
              <a:chExt cx="5303348" cy="1660128"/>
            </a:xfrm>
            <a:effectLst>
              <a:outerShdw blurRad="50800" dist="38100" dir="2700000" algn="tl" rotWithShape="0">
                <a:prstClr val="black">
                  <a:alpha val="40000"/>
                </a:prstClr>
              </a:outerShdw>
            </a:effectLst>
          </p:grpSpPr>
          <p:sp>
            <p:nvSpPr>
              <p:cNvPr id="7" name="Arrow: Down 6">
                <a:extLst>
                  <a:ext uri="{FF2B5EF4-FFF2-40B4-BE49-F238E27FC236}">
                    <a16:creationId xmlns:a16="http://schemas.microsoft.com/office/drawing/2014/main" id="{8BC323E1-0C7C-4C5F-F28F-4DDB60619512}"/>
                  </a:ext>
                </a:extLst>
              </p:cNvPr>
              <p:cNvSpPr/>
              <p:nvPr/>
            </p:nvSpPr>
            <p:spPr>
              <a:xfrm>
                <a:off x="2667904" y="2838643"/>
                <a:ext cx="578472" cy="337650"/>
              </a:xfrm>
              <a:prstGeom prst="downArrow">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Freeform: Shape 2">
                <a:extLst>
                  <a:ext uri="{FF2B5EF4-FFF2-40B4-BE49-F238E27FC236}">
                    <a16:creationId xmlns:a16="http://schemas.microsoft.com/office/drawing/2014/main" id="{B02DC242-6B26-DDDD-9ABC-0624E902BF41}"/>
                  </a:ext>
                </a:extLst>
              </p:cNvPr>
              <p:cNvSpPr/>
              <p:nvPr/>
            </p:nvSpPr>
            <p:spPr>
              <a:xfrm rot="10800000">
                <a:off x="305466" y="1516165"/>
                <a:ext cx="5303348" cy="1392671"/>
              </a:xfrm>
              <a:custGeom>
                <a:avLst/>
                <a:gdLst>
                  <a:gd name="connsiteX0" fmla="*/ 5303348 w 5303348"/>
                  <a:gd name="connsiteY0" fmla="*/ 1392671 h 1392671"/>
                  <a:gd name="connsiteX1" fmla="*/ 0 w 5303348"/>
                  <a:gd name="connsiteY1" fmla="*/ 1392671 h 1392671"/>
                  <a:gd name="connsiteX2" fmla="*/ 429602 w 5303348"/>
                  <a:gd name="connsiteY2" fmla="*/ 0 h 1392671"/>
                  <a:gd name="connsiteX3" fmla="*/ 4873745 w 5303348"/>
                  <a:gd name="connsiteY3" fmla="*/ 0 h 1392671"/>
                </a:gdLst>
                <a:ahLst/>
                <a:cxnLst>
                  <a:cxn ang="0">
                    <a:pos x="connsiteX0" y="connsiteY0"/>
                  </a:cxn>
                  <a:cxn ang="0">
                    <a:pos x="connsiteX1" y="connsiteY1"/>
                  </a:cxn>
                  <a:cxn ang="0">
                    <a:pos x="connsiteX2" y="connsiteY2"/>
                  </a:cxn>
                  <a:cxn ang="0">
                    <a:pos x="connsiteX3" y="connsiteY3"/>
                  </a:cxn>
                </a:cxnLst>
                <a:rect l="l" t="t" r="r" b="b"/>
                <a:pathLst>
                  <a:path w="5303348" h="1392671">
                    <a:moveTo>
                      <a:pt x="5303348" y="1392671"/>
                    </a:moveTo>
                    <a:lnTo>
                      <a:pt x="0" y="1392671"/>
                    </a:lnTo>
                    <a:lnTo>
                      <a:pt x="429602" y="0"/>
                    </a:lnTo>
                    <a:lnTo>
                      <a:pt x="4873745" y="0"/>
                    </a:lnTo>
                    <a:close/>
                  </a:path>
                </a:pathLst>
              </a:cu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7" name="Group 16" descr="Step 2: see if remaining members already meet requirements">
              <a:extLst>
                <a:ext uri="{FF2B5EF4-FFF2-40B4-BE49-F238E27FC236}">
                  <a16:creationId xmlns:a16="http://schemas.microsoft.com/office/drawing/2014/main" id="{65ED656B-08D3-E58E-8CB8-E68BC9CE14C8}"/>
                </a:ext>
              </a:extLst>
            </p:cNvPr>
            <p:cNvGrpSpPr/>
            <p:nvPr/>
          </p:nvGrpSpPr>
          <p:grpSpPr>
            <a:xfrm>
              <a:off x="838978" y="3219808"/>
              <a:ext cx="4236324" cy="1668543"/>
              <a:chOff x="838978" y="3245686"/>
              <a:chExt cx="4236324" cy="1668543"/>
            </a:xfrm>
            <a:effectLst>
              <a:outerShdw blurRad="50800" dist="38100" dir="2700000" algn="tl" rotWithShape="0">
                <a:prstClr val="black">
                  <a:alpha val="40000"/>
                </a:prstClr>
              </a:outerShdw>
            </a:effectLst>
          </p:grpSpPr>
          <p:sp>
            <p:nvSpPr>
              <p:cNvPr id="8" name="Arrow: Down 7">
                <a:extLst>
                  <a:ext uri="{FF2B5EF4-FFF2-40B4-BE49-F238E27FC236}">
                    <a16:creationId xmlns:a16="http://schemas.microsoft.com/office/drawing/2014/main" id="{CFA2CBB2-107C-4D10-70A1-1649297C7164}"/>
                  </a:ext>
                </a:extLst>
              </p:cNvPr>
              <p:cNvSpPr/>
              <p:nvPr/>
            </p:nvSpPr>
            <p:spPr>
              <a:xfrm>
                <a:off x="2667904" y="4576579"/>
                <a:ext cx="578472" cy="337650"/>
              </a:xfrm>
              <a:prstGeom prst="down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Freeform: Shape 3">
                <a:extLst>
                  <a:ext uri="{FF2B5EF4-FFF2-40B4-BE49-F238E27FC236}">
                    <a16:creationId xmlns:a16="http://schemas.microsoft.com/office/drawing/2014/main" id="{C0BDB93C-5915-C9BD-675A-1ECA38E79E0A}"/>
                  </a:ext>
                </a:extLst>
              </p:cNvPr>
              <p:cNvSpPr/>
              <p:nvPr/>
            </p:nvSpPr>
            <p:spPr>
              <a:xfrm>
                <a:off x="838978" y="3245686"/>
                <a:ext cx="4236324" cy="1392671"/>
              </a:xfrm>
              <a:custGeom>
                <a:avLst/>
                <a:gdLst>
                  <a:gd name="connsiteX0" fmla="*/ 0 w 4236324"/>
                  <a:gd name="connsiteY0" fmla="*/ 0 h 1392671"/>
                  <a:gd name="connsiteX1" fmla="*/ 4236324 w 4236324"/>
                  <a:gd name="connsiteY1" fmla="*/ 0 h 1392671"/>
                  <a:gd name="connsiteX2" fmla="*/ 3806721 w 4236324"/>
                  <a:gd name="connsiteY2" fmla="*/ 1392671 h 1392671"/>
                  <a:gd name="connsiteX3" fmla="*/ 429603 w 4236324"/>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4236324" h="1392671">
                    <a:moveTo>
                      <a:pt x="0" y="0"/>
                    </a:moveTo>
                    <a:lnTo>
                      <a:pt x="4236324" y="0"/>
                    </a:lnTo>
                    <a:lnTo>
                      <a:pt x="3806721" y="1392671"/>
                    </a:lnTo>
                    <a:lnTo>
                      <a:pt x="429603" y="1392671"/>
                    </a:lnTo>
                    <a:close/>
                  </a:path>
                </a:pathLst>
              </a:cu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6" name="Freeform: Shape 5" descr="Step 3: Help members who need to take action">
              <a:extLst>
                <a:ext uri="{FF2B5EF4-FFF2-40B4-BE49-F238E27FC236}">
                  <a16:creationId xmlns:a16="http://schemas.microsoft.com/office/drawing/2014/main" id="{4C8D73F4-A795-82FC-3E2F-FE21CED197F9}"/>
                </a:ext>
              </a:extLst>
            </p:cNvPr>
            <p:cNvSpPr/>
            <p:nvPr/>
          </p:nvSpPr>
          <p:spPr>
            <a:xfrm>
              <a:off x="1372491" y="4949329"/>
              <a:ext cx="3169299" cy="1392671"/>
            </a:xfrm>
            <a:custGeom>
              <a:avLst/>
              <a:gdLst>
                <a:gd name="connsiteX0" fmla="*/ 0 w 3169299"/>
                <a:gd name="connsiteY0" fmla="*/ 0 h 1392671"/>
                <a:gd name="connsiteX1" fmla="*/ 3169299 w 3169299"/>
                <a:gd name="connsiteY1" fmla="*/ 0 h 1392671"/>
                <a:gd name="connsiteX2" fmla="*/ 2739696 w 3169299"/>
                <a:gd name="connsiteY2" fmla="*/ 1392671 h 1392671"/>
                <a:gd name="connsiteX3" fmla="*/ 429602 w 3169299"/>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3169299" h="1392671">
                  <a:moveTo>
                    <a:pt x="0" y="0"/>
                  </a:moveTo>
                  <a:lnTo>
                    <a:pt x="3169299" y="0"/>
                  </a:lnTo>
                  <a:lnTo>
                    <a:pt x="2739696" y="1392671"/>
                  </a:lnTo>
                  <a:lnTo>
                    <a:pt x="429602" y="1392671"/>
                  </a:lnTo>
                  <a:close/>
                </a:path>
              </a:pathLst>
            </a:custGeom>
            <a:solidFill>
              <a:schemeClr val="tx2">
                <a:lumMod val="25000"/>
                <a:lumOff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itle 1">
              <a:extLst>
                <a:ext uri="{FF2B5EF4-FFF2-40B4-BE49-F238E27FC236}">
                  <a16:creationId xmlns:a16="http://schemas.microsoft.com/office/drawing/2014/main" id="{BA40668F-FA21-3776-28E3-0A61332D97AC}"/>
                </a:ext>
              </a:extLst>
            </p:cNvPr>
            <p:cNvSpPr txBox="1">
              <a:spLocks/>
            </p:cNvSpPr>
            <p:nvPr/>
          </p:nvSpPr>
          <p:spPr>
            <a:xfrm>
              <a:off x="1870366" y="5192543"/>
              <a:ext cx="2173545"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3</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Help members who need to take action</a:t>
              </a:r>
            </a:p>
          </p:txBody>
        </p:sp>
        <p:sp>
          <p:nvSpPr>
            <p:cNvPr id="10" name="Title 1">
              <a:extLst>
                <a:ext uri="{FF2B5EF4-FFF2-40B4-BE49-F238E27FC236}">
                  <a16:creationId xmlns:a16="http://schemas.microsoft.com/office/drawing/2014/main" id="{D4A59448-B3B9-D18C-DBC9-41F246CC60CC}"/>
                </a:ext>
              </a:extLst>
            </p:cNvPr>
            <p:cNvSpPr txBox="1">
              <a:spLocks/>
            </p:cNvSpPr>
            <p:nvPr/>
          </p:nvSpPr>
          <p:spPr>
            <a:xfrm>
              <a:off x="1152082" y="1733923"/>
              <a:ext cx="3610112"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1</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Automatically identify members who don’t fit criteria</a:t>
              </a:r>
            </a:p>
          </p:txBody>
        </p:sp>
        <p:sp>
          <p:nvSpPr>
            <p:cNvPr id="12" name="Title 1">
              <a:extLst>
                <a:ext uri="{FF2B5EF4-FFF2-40B4-BE49-F238E27FC236}">
                  <a16:creationId xmlns:a16="http://schemas.microsoft.com/office/drawing/2014/main" id="{F484330D-1BC3-629C-E7AD-20E870A995C2}"/>
                </a:ext>
              </a:extLst>
            </p:cNvPr>
            <p:cNvSpPr txBox="1">
              <a:spLocks/>
            </p:cNvSpPr>
            <p:nvPr/>
          </p:nvSpPr>
          <p:spPr>
            <a:xfrm>
              <a:off x="1476535" y="3446784"/>
              <a:ext cx="2961208"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2</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See if remaining members already meet requirements</a:t>
              </a:r>
            </a:p>
          </p:txBody>
        </p:sp>
      </p:grpSp>
      <p:sp>
        <p:nvSpPr>
          <p:cNvPr id="5" name="Rectangle 4">
            <a:extLst>
              <a:ext uri="{FF2B5EF4-FFF2-40B4-BE49-F238E27FC236}">
                <a16:creationId xmlns:a16="http://schemas.microsoft.com/office/drawing/2014/main" id="{EBDAB238-8D80-E40E-A8E3-E7FFA0BD0F0D}"/>
              </a:ext>
              <a:ext uri="{C183D7F6-B498-43B3-948B-1728B52AA6E4}">
                <adec:decorative xmlns:adec="http://schemas.microsoft.com/office/drawing/2017/decorative" val="1"/>
              </a:ext>
            </a:extLst>
          </p:cNvPr>
          <p:cNvSpPr/>
          <p:nvPr/>
        </p:nvSpPr>
        <p:spPr>
          <a:xfrm>
            <a:off x="-1" y="3039878"/>
            <a:ext cx="5632449" cy="3476500"/>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0278D39-FB1E-FE43-2962-A33B25BB423B}"/>
              </a:ext>
              <a:ext uri="{C183D7F6-B498-43B3-948B-1728B52AA6E4}">
                <adec:decorative xmlns:adec="http://schemas.microsoft.com/office/drawing/2017/decorative" val="1"/>
              </a:ext>
            </a:extLst>
          </p:cNvPr>
          <p:cNvCxnSpPr>
            <a:cxnSpLocks/>
          </p:cNvCxnSpPr>
          <p:nvPr/>
        </p:nvCxnSpPr>
        <p:spPr>
          <a:xfrm>
            <a:off x="5751391" y="1356838"/>
            <a:ext cx="0" cy="480621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89589273-3941-E21D-6789-2EF5BE49D4D5}"/>
              </a:ext>
            </a:extLst>
          </p:cNvPr>
          <p:cNvGraphicFramePr>
            <a:graphicFrameLocks noGrp="1"/>
          </p:cNvGraphicFramePr>
          <p:nvPr/>
        </p:nvGraphicFramePr>
        <p:xfrm>
          <a:off x="6017720" y="1356835"/>
          <a:ext cx="5942632" cy="3688080"/>
        </p:xfrm>
        <a:graphic>
          <a:graphicData uri="http://schemas.openxmlformats.org/drawingml/2006/table">
            <a:tbl>
              <a:tblPr firstRow="1" bandRow="1">
                <a:tableStyleId>{F5AB1C69-6EDB-4FF4-983F-18BD219EF322}</a:tableStyleId>
              </a:tblPr>
              <a:tblGrid>
                <a:gridCol w="2787952">
                  <a:extLst>
                    <a:ext uri="{9D8B030D-6E8A-4147-A177-3AD203B41FA5}">
                      <a16:colId xmlns:a16="http://schemas.microsoft.com/office/drawing/2014/main" val="3862846952"/>
                    </a:ext>
                  </a:extLst>
                </a:gridCol>
                <a:gridCol w="3154680">
                  <a:extLst>
                    <a:ext uri="{9D8B030D-6E8A-4147-A177-3AD203B41FA5}">
                      <a16:colId xmlns:a16="http://schemas.microsoft.com/office/drawing/2014/main" val="2364076682"/>
                    </a:ext>
                  </a:extLst>
                </a:gridCol>
              </a:tblGrid>
              <a:tr h="0">
                <a:tc>
                  <a:txBody>
                    <a:bodyPr/>
                    <a:lstStyle/>
                    <a:p>
                      <a:pPr algn="ctr"/>
                      <a:r>
                        <a:rPr lang="en-US" sz="1800">
                          <a:solidFill>
                            <a:schemeClr val="bg1"/>
                          </a:solidFill>
                          <a:latin typeface="Arial" panose="020B0604020202020204" pitchFamily="34" charset="0"/>
                          <a:cs typeface="Arial" panose="020B0604020202020204" pitchFamily="34" charset="0"/>
                        </a:rPr>
                        <a:t>Exemption</a:t>
                      </a:r>
                    </a:p>
                  </a:txBody>
                  <a:tcPr anchor="ctr">
                    <a:solidFill>
                      <a:schemeClr val="accent1">
                        <a:lumMod val="25000"/>
                      </a:schemeClr>
                    </a:solidFill>
                  </a:tcPr>
                </a:tc>
                <a:tc>
                  <a:txBody>
                    <a:bodyPr/>
                    <a:lstStyle/>
                    <a:p>
                      <a:pPr algn="ctr"/>
                      <a:r>
                        <a:rPr lang="en-US" sz="1800">
                          <a:solidFill>
                            <a:schemeClr val="bg1"/>
                          </a:solidFill>
                          <a:latin typeface="Arial" panose="020B0604020202020204" pitchFamily="34" charset="0"/>
                          <a:cs typeface="Arial" panose="020B0604020202020204" pitchFamily="34" charset="0"/>
                        </a:rPr>
                        <a:t>Data Source</a:t>
                      </a:r>
                    </a:p>
                  </a:txBody>
                  <a:tcPr anchor="ctr">
                    <a:solidFill>
                      <a:schemeClr val="accent1">
                        <a:lumMod val="25000"/>
                      </a:schemeClr>
                    </a:solidFill>
                  </a:tcPr>
                </a:tc>
                <a:extLst>
                  <a:ext uri="{0D108BD9-81ED-4DB2-BD59-A6C34878D82A}">
                    <a16:rowId xmlns:a16="http://schemas.microsoft.com/office/drawing/2014/main" val="3952554815"/>
                  </a:ext>
                </a:extLst>
              </a:tr>
              <a:tr h="0">
                <a:tc>
                  <a:txBody>
                    <a:bodyPr/>
                    <a:lstStyle/>
                    <a:p>
                      <a:pPr algn="l"/>
                      <a:r>
                        <a:rPr lang="en-US" sz="1600" b="0">
                          <a:latin typeface="Arial" panose="020B0604020202020204" pitchFamily="34" charset="0"/>
                          <a:cs typeface="Arial" panose="020B0604020202020204" pitchFamily="34" charset="0"/>
                        </a:rPr>
                        <a:t>Dependent under age 14</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MassHealth eligibility system</a:t>
                      </a:r>
                    </a:p>
                  </a:txBody>
                  <a:tcPr anchor="ctr"/>
                </a:tc>
                <a:extLst>
                  <a:ext uri="{0D108BD9-81ED-4DB2-BD59-A6C34878D82A}">
                    <a16:rowId xmlns:a16="http://schemas.microsoft.com/office/drawing/2014/main" val="4019899850"/>
                  </a:ext>
                </a:extLst>
              </a:tr>
              <a:tr h="0">
                <a:tc>
                  <a:txBody>
                    <a:bodyPr/>
                    <a:lstStyle/>
                    <a:p>
                      <a:pPr algn="l"/>
                      <a:r>
                        <a:rPr lang="en-US" sz="1600" b="0">
                          <a:latin typeface="Arial" panose="020B0604020202020204" pitchFamily="34" charset="0"/>
                          <a:cs typeface="Arial" panose="020B0604020202020204" pitchFamily="34" charset="0"/>
                        </a:rPr>
                        <a:t>Disability</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MassHealth eligibility system</a:t>
                      </a:r>
                    </a:p>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SSA data </a:t>
                      </a:r>
                    </a:p>
                  </a:txBody>
                  <a:tcPr anchor="ctr"/>
                </a:tc>
                <a:extLst>
                  <a:ext uri="{0D108BD9-81ED-4DB2-BD59-A6C34878D82A}">
                    <a16:rowId xmlns:a16="http://schemas.microsoft.com/office/drawing/2014/main" val="923202433"/>
                  </a:ext>
                </a:extLst>
              </a:tr>
              <a:tr h="0">
                <a:tc>
                  <a:txBody>
                    <a:bodyPr/>
                    <a:lstStyle/>
                    <a:p>
                      <a:pPr algn="l"/>
                      <a:r>
                        <a:rPr lang="en-US" sz="1600" b="0">
                          <a:latin typeface="Arial" panose="020B0604020202020204" pitchFamily="34" charset="0"/>
                          <a:cs typeface="Arial" panose="020B0604020202020204" pitchFamily="34" charset="0"/>
                        </a:rPr>
                        <a:t>Pregnancy or postpartum</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MassHealth eligibility system </a:t>
                      </a:r>
                    </a:p>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Claims data </a:t>
                      </a:r>
                      <a:r>
                        <a:rPr lang="en-US" sz="1600" b="1" i="1">
                          <a:solidFill>
                            <a:srgbClr val="47A3FF"/>
                          </a:solidFill>
                          <a:latin typeface="Arial" panose="020B0604020202020204" pitchFamily="34" charset="0"/>
                          <a:cs typeface="Arial" panose="020B0604020202020204" pitchFamily="34" charset="0"/>
                        </a:rPr>
                        <a:t>(NEW)</a:t>
                      </a:r>
                    </a:p>
                  </a:txBody>
                  <a:tcPr anchor="ctr"/>
                </a:tc>
                <a:extLst>
                  <a:ext uri="{0D108BD9-81ED-4DB2-BD59-A6C34878D82A}">
                    <a16:rowId xmlns:a16="http://schemas.microsoft.com/office/drawing/2014/main" val="1525073866"/>
                  </a:ext>
                </a:extLst>
              </a:tr>
              <a:tr h="0">
                <a:tc>
                  <a:txBody>
                    <a:bodyPr/>
                    <a:lstStyle/>
                    <a:p>
                      <a:pPr algn="l"/>
                      <a:r>
                        <a:rPr lang="en-US" sz="1600" b="0">
                          <a:latin typeface="Arial" panose="020B0604020202020204" pitchFamily="34" charset="0"/>
                          <a:cs typeface="Arial" panose="020B0604020202020204" pitchFamily="34" charset="0"/>
                        </a:rPr>
                        <a:t>Complex medical condition or “medical frailty”</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Claims data </a:t>
                      </a:r>
                      <a:r>
                        <a:rPr lang="en-US" sz="1600" b="1" i="1">
                          <a:solidFill>
                            <a:srgbClr val="47A3FF"/>
                          </a:solidFill>
                          <a:latin typeface="Arial" panose="020B0604020202020204" pitchFamily="34" charset="0"/>
                          <a:cs typeface="Arial" panose="020B0604020202020204" pitchFamily="34" charset="0"/>
                        </a:rPr>
                        <a:t>(NEW)</a:t>
                      </a:r>
                      <a:endParaRPr lang="en-US" sz="1600">
                        <a:solidFill>
                          <a:srgbClr val="47A3FF"/>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626480582"/>
                  </a:ext>
                </a:extLst>
              </a:tr>
              <a:tr h="0">
                <a:tc>
                  <a:txBody>
                    <a:bodyPr/>
                    <a:lstStyle/>
                    <a:p>
                      <a:pPr algn="l"/>
                      <a:r>
                        <a:rPr lang="en-US" sz="1600" b="0">
                          <a:latin typeface="Arial" panose="020B0604020202020204" pitchFamily="34" charset="0"/>
                          <a:cs typeface="Arial" panose="020B0604020202020204" pitchFamily="34" charset="0"/>
                        </a:rPr>
                        <a:t>Veterans with disabilities</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Veterans Affairs data </a:t>
                      </a:r>
                      <a:r>
                        <a:rPr lang="en-US" sz="1600" b="1" i="1">
                          <a:solidFill>
                            <a:srgbClr val="47A3FF"/>
                          </a:solidFill>
                          <a:latin typeface="Arial" panose="020B0604020202020204" pitchFamily="34" charset="0"/>
                          <a:cs typeface="Arial" panose="020B0604020202020204" pitchFamily="34" charset="0"/>
                        </a:rPr>
                        <a:t>(NEW)</a:t>
                      </a:r>
                      <a:endParaRPr lang="en-US" sz="1600">
                        <a:solidFill>
                          <a:srgbClr val="47A3FF"/>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12446461"/>
                  </a:ext>
                </a:extLst>
              </a:tr>
              <a:tr h="0">
                <a:tc>
                  <a:txBody>
                    <a:bodyPr/>
                    <a:lstStyle/>
                    <a:p>
                      <a:pPr algn="l"/>
                      <a:r>
                        <a:rPr lang="en-US" sz="1600" b="0">
                          <a:latin typeface="Arial" panose="020B0604020202020204" pitchFamily="34" charset="0"/>
                          <a:cs typeface="Arial" panose="020B0604020202020204" pitchFamily="34" charset="0"/>
                        </a:rPr>
                        <a:t>TAFDC or SNAP work requirements</a:t>
                      </a:r>
                    </a:p>
                  </a:txBody>
                  <a:tcPr anchor="ctr"/>
                </a:tc>
                <a:tc>
                  <a:txBody>
                    <a:bodyPr/>
                    <a:lstStyle/>
                    <a:p>
                      <a:pPr marL="285750" indent="-285750" algn="l">
                        <a:buFont typeface="Arial" panose="020B0604020202020204" pitchFamily="34" charset="0"/>
                        <a:buChar char="•"/>
                      </a:pPr>
                      <a:r>
                        <a:rPr lang="en-US" sz="1600">
                          <a:latin typeface="Arial" panose="020B0604020202020204" pitchFamily="34" charset="0"/>
                          <a:cs typeface="Arial" panose="020B0604020202020204" pitchFamily="34" charset="0"/>
                        </a:rPr>
                        <a:t>DTA data </a:t>
                      </a:r>
                      <a:r>
                        <a:rPr lang="en-US" sz="1600" b="1" i="1">
                          <a:solidFill>
                            <a:srgbClr val="47A3FF"/>
                          </a:solidFill>
                          <a:latin typeface="Arial" panose="020B0604020202020204" pitchFamily="34" charset="0"/>
                          <a:cs typeface="Arial" panose="020B0604020202020204" pitchFamily="34" charset="0"/>
                        </a:rPr>
                        <a:t>(NEW)</a:t>
                      </a:r>
                      <a:endParaRPr lang="en-US" sz="1600">
                        <a:solidFill>
                          <a:srgbClr val="47A3FF"/>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879826708"/>
                  </a:ext>
                </a:extLst>
              </a:tr>
              <a:tr h="0">
                <a:tc>
                  <a:txBody>
                    <a:bodyPr/>
                    <a:lstStyle/>
                    <a:p>
                      <a:pPr algn="l"/>
                      <a:r>
                        <a:rPr lang="en-US" sz="1600" b="0">
                          <a:latin typeface="Arial" panose="020B0604020202020204" pitchFamily="34" charset="0"/>
                          <a:cs typeface="Arial" panose="020B0604020202020204" pitchFamily="34" charset="0"/>
                        </a:rPr>
                        <a:t>Others*</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latin typeface="Arial" panose="020B0604020202020204" pitchFamily="34" charset="0"/>
                          <a:cs typeface="Arial" panose="020B0604020202020204" pitchFamily="34" charset="0"/>
                        </a:rPr>
                        <a:t>MassHealth eligibility system</a:t>
                      </a:r>
                    </a:p>
                  </a:txBody>
                  <a:tcPr anchor="ctr"/>
                </a:tc>
                <a:extLst>
                  <a:ext uri="{0D108BD9-81ED-4DB2-BD59-A6C34878D82A}">
                    <a16:rowId xmlns:a16="http://schemas.microsoft.com/office/drawing/2014/main" val="864033095"/>
                  </a:ext>
                </a:extLst>
              </a:tr>
            </a:tbl>
          </a:graphicData>
        </a:graphic>
      </p:graphicFrame>
      <p:sp>
        <p:nvSpPr>
          <p:cNvPr id="19" name="TextBox 18">
            <a:extLst>
              <a:ext uri="{FF2B5EF4-FFF2-40B4-BE49-F238E27FC236}">
                <a16:creationId xmlns:a16="http://schemas.microsoft.com/office/drawing/2014/main" id="{0496C956-DF5A-C103-1C8A-BEAE64CBB638}"/>
              </a:ext>
            </a:extLst>
          </p:cNvPr>
          <p:cNvSpPr txBox="1"/>
          <p:nvPr/>
        </p:nvSpPr>
        <p:spPr bwMode="auto">
          <a:xfrm>
            <a:off x="6017719" y="5476698"/>
            <a:ext cx="5942632" cy="898701"/>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i="1" kern="0">
                <a:solidFill>
                  <a:srgbClr val="000000"/>
                </a:solidFill>
                <a:latin typeface="Arial"/>
                <a:cs typeface="Arial"/>
              </a:rPr>
              <a:t>*Other groups exempt from work and education requirements include, but are not limited to, former foster care youth, members of federally recognized tribes, members on MassHealth Limited, and members eligible for, or enrolled in, certain Medicare benefits.</a:t>
            </a:r>
            <a:endParaRPr kumimoji="0" lang="en-US" sz="1400" b="0" i="1" u="none" strike="noStrike" kern="0" cap="none" spc="0" normalizeH="0" baseline="0" noProof="0">
              <a:ln>
                <a:noFill/>
              </a:ln>
              <a:solidFill>
                <a:srgbClr val="000000"/>
              </a:solidFill>
              <a:effectLst/>
              <a:uLnTx/>
              <a:uFillTx/>
              <a:latin typeface="Arial"/>
              <a:ea typeface="+mn-ea"/>
              <a:cs typeface="Arial"/>
            </a:endParaRPr>
          </a:p>
        </p:txBody>
      </p:sp>
    </p:spTree>
    <p:extLst>
      <p:ext uri="{BB962C8B-B14F-4D97-AF65-F5344CB8AC3E}">
        <p14:creationId xmlns:p14="http://schemas.microsoft.com/office/powerpoint/2010/main" val="992376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4E03E-48C8-84A1-96B6-AC9FCE9C431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E728F8B-3117-9BDD-0FC5-58981E30C99A}"/>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itle 9">
            <a:extLst>
              <a:ext uri="{FF2B5EF4-FFF2-40B4-BE49-F238E27FC236}">
                <a16:creationId xmlns:a16="http://schemas.microsoft.com/office/drawing/2014/main" id="{881C2BE1-FA2C-6116-CE3B-4603721325AE}"/>
              </a:ext>
            </a:extLst>
          </p:cNvPr>
          <p:cNvSpPr>
            <a:spLocks noGrp="1"/>
          </p:cNvSpPr>
          <p:nvPr>
            <p:ph type="title"/>
          </p:nvPr>
        </p:nvSpPr>
        <p:spPr>
          <a:xfrm>
            <a:off x="231648" y="349317"/>
            <a:ext cx="11684000" cy="292388"/>
          </a:xfrm>
        </p:spPr>
        <p:txBody>
          <a:bodyPr/>
          <a:lstStyle/>
          <a:p>
            <a:pPr lvl="0">
              <a:defRPr/>
            </a:pPr>
            <a:r>
              <a:rPr lang="en-US">
                <a:solidFill>
                  <a:srgbClr val="002960"/>
                </a:solidFill>
                <a:latin typeface="Arial"/>
                <a:cs typeface="Arial"/>
              </a:rPr>
              <a:t>Making the Process as Easy as Possible for Members – Step 2</a:t>
            </a:r>
          </a:p>
        </p:txBody>
      </p:sp>
      <p:sp>
        <p:nvSpPr>
          <p:cNvPr id="15" name="TextBox 14">
            <a:extLst>
              <a:ext uri="{FF2B5EF4-FFF2-40B4-BE49-F238E27FC236}">
                <a16:creationId xmlns:a16="http://schemas.microsoft.com/office/drawing/2014/main" id="{5B014181-01FE-0AE6-9454-BE1161B626B4}"/>
              </a:ext>
            </a:extLst>
          </p:cNvPr>
          <p:cNvSpPr txBox="1"/>
          <p:nvPr/>
        </p:nvSpPr>
        <p:spPr bwMode="auto">
          <a:xfrm>
            <a:off x="153014" y="681803"/>
            <a:ext cx="11674836" cy="46429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kern="0">
                <a:solidFill>
                  <a:srgbClr val="000000"/>
                </a:solidFill>
                <a:latin typeface="Arial"/>
                <a:cs typeface="Arial"/>
              </a:rPr>
              <a:t>MassHealth will use available data to automatically exempt or verify members; we are also actively exploring new data sources. These are some of the ways we are planning to integrate our data and reduce the burden on members. </a:t>
            </a:r>
          </a:p>
        </p:txBody>
      </p:sp>
      <p:grpSp>
        <p:nvGrpSpPr>
          <p:cNvPr id="27" name="Group 26" descr="Blue rectangle reading: &quot;Step 2:&#10;See if remaining members already meet requirements&quot;">
            <a:extLst>
              <a:ext uri="{FF2B5EF4-FFF2-40B4-BE49-F238E27FC236}">
                <a16:creationId xmlns:a16="http://schemas.microsoft.com/office/drawing/2014/main" id="{6EDF602D-5E86-039C-DB08-56B4815F2E39}"/>
              </a:ext>
            </a:extLst>
          </p:cNvPr>
          <p:cNvGrpSpPr/>
          <p:nvPr/>
        </p:nvGrpSpPr>
        <p:grpSpPr>
          <a:xfrm>
            <a:off x="231648" y="1347030"/>
            <a:ext cx="5303348" cy="4825835"/>
            <a:chOff x="305466" y="1516165"/>
            <a:chExt cx="5303348" cy="4825835"/>
          </a:xfrm>
        </p:grpSpPr>
        <p:grpSp>
          <p:nvGrpSpPr>
            <p:cNvPr id="13" name="Group 12" descr="Step 1: automatically identify members who don't fit criteria">
              <a:extLst>
                <a:ext uri="{FF2B5EF4-FFF2-40B4-BE49-F238E27FC236}">
                  <a16:creationId xmlns:a16="http://schemas.microsoft.com/office/drawing/2014/main" id="{67EA0206-286B-AA7E-91ED-C958413AA1C3}"/>
                </a:ext>
              </a:extLst>
            </p:cNvPr>
            <p:cNvGrpSpPr/>
            <p:nvPr/>
          </p:nvGrpSpPr>
          <p:grpSpPr>
            <a:xfrm>
              <a:off x="305466" y="1516165"/>
              <a:ext cx="5303348" cy="1660128"/>
              <a:chOff x="305466" y="1516165"/>
              <a:chExt cx="5303348" cy="1660128"/>
            </a:xfrm>
            <a:effectLst>
              <a:outerShdw blurRad="50800" dist="38100" dir="2700000" algn="tl" rotWithShape="0">
                <a:prstClr val="black">
                  <a:alpha val="40000"/>
                </a:prstClr>
              </a:outerShdw>
            </a:effectLst>
          </p:grpSpPr>
          <p:sp>
            <p:nvSpPr>
              <p:cNvPr id="7" name="Arrow: Down 6">
                <a:extLst>
                  <a:ext uri="{FF2B5EF4-FFF2-40B4-BE49-F238E27FC236}">
                    <a16:creationId xmlns:a16="http://schemas.microsoft.com/office/drawing/2014/main" id="{16FC4B74-3DCE-D978-DF5B-C03796AA817F}"/>
                  </a:ext>
                </a:extLst>
              </p:cNvPr>
              <p:cNvSpPr/>
              <p:nvPr/>
            </p:nvSpPr>
            <p:spPr>
              <a:xfrm>
                <a:off x="2667904" y="2838643"/>
                <a:ext cx="578472" cy="337650"/>
              </a:xfrm>
              <a:prstGeom prst="downArrow">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Freeform: Shape 2">
                <a:extLst>
                  <a:ext uri="{FF2B5EF4-FFF2-40B4-BE49-F238E27FC236}">
                    <a16:creationId xmlns:a16="http://schemas.microsoft.com/office/drawing/2014/main" id="{3ED32B54-5A83-2001-D49F-301A6C68EE7F}"/>
                  </a:ext>
                </a:extLst>
              </p:cNvPr>
              <p:cNvSpPr/>
              <p:nvPr/>
            </p:nvSpPr>
            <p:spPr>
              <a:xfrm rot="10800000">
                <a:off x="305466" y="1516165"/>
                <a:ext cx="5303348" cy="1392671"/>
              </a:xfrm>
              <a:custGeom>
                <a:avLst/>
                <a:gdLst>
                  <a:gd name="connsiteX0" fmla="*/ 5303348 w 5303348"/>
                  <a:gd name="connsiteY0" fmla="*/ 1392671 h 1392671"/>
                  <a:gd name="connsiteX1" fmla="*/ 0 w 5303348"/>
                  <a:gd name="connsiteY1" fmla="*/ 1392671 h 1392671"/>
                  <a:gd name="connsiteX2" fmla="*/ 429602 w 5303348"/>
                  <a:gd name="connsiteY2" fmla="*/ 0 h 1392671"/>
                  <a:gd name="connsiteX3" fmla="*/ 4873745 w 5303348"/>
                  <a:gd name="connsiteY3" fmla="*/ 0 h 1392671"/>
                </a:gdLst>
                <a:ahLst/>
                <a:cxnLst>
                  <a:cxn ang="0">
                    <a:pos x="connsiteX0" y="connsiteY0"/>
                  </a:cxn>
                  <a:cxn ang="0">
                    <a:pos x="connsiteX1" y="connsiteY1"/>
                  </a:cxn>
                  <a:cxn ang="0">
                    <a:pos x="connsiteX2" y="connsiteY2"/>
                  </a:cxn>
                  <a:cxn ang="0">
                    <a:pos x="connsiteX3" y="connsiteY3"/>
                  </a:cxn>
                </a:cxnLst>
                <a:rect l="l" t="t" r="r" b="b"/>
                <a:pathLst>
                  <a:path w="5303348" h="1392671">
                    <a:moveTo>
                      <a:pt x="5303348" y="1392671"/>
                    </a:moveTo>
                    <a:lnTo>
                      <a:pt x="0" y="1392671"/>
                    </a:lnTo>
                    <a:lnTo>
                      <a:pt x="429602" y="0"/>
                    </a:lnTo>
                    <a:lnTo>
                      <a:pt x="4873745" y="0"/>
                    </a:lnTo>
                    <a:close/>
                  </a:path>
                </a:pathLst>
              </a:cu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7" name="Group 16" descr="Step 2: see if remaining members already meet requirements">
              <a:extLst>
                <a:ext uri="{FF2B5EF4-FFF2-40B4-BE49-F238E27FC236}">
                  <a16:creationId xmlns:a16="http://schemas.microsoft.com/office/drawing/2014/main" id="{6185090E-F265-D1D3-66D7-1CA97ED777D5}"/>
                </a:ext>
              </a:extLst>
            </p:cNvPr>
            <p:cNvGrpSpPr/>
            <p:nvPr/>
          </p:nvGrpSpPr>
          <p:grpSpPr>
            <a:xfrm>
              <a:off x="838978" y="3219808"/>
              <a:ext cx="4236324" cy="1668543"/>
              <a:chOff x="838978" y="3245686"/>
              <a:chExt cx="4236324" cy="1668543"/>
            </a:xfrm>
            <a:effectLst>
              <a:outerShdw blurRad="50800" dist="38100" dir="2700000" algn="tl" rotWithShape="0">
                <a:prstClr val="black">
                  <a:alpha val="40000"/>
                </a:prstClr>
              </a:outerShdw>
            </a:effectLst>
          </p:grpSpPr>
          <p:sp>
            <p:nvSpPr>
              <p:cNvPr id="8" name="Arrow: Down 7">
                <a:extLst>
                  <a:ext uri="{FF2B5EF4-FFF2-40B4-BE49-F238E27FC236}">
                    <a16:creationId xmlns:a16="http://schemas.microsoft.com/office/drawing/2014/main" id="{618E369E-60AA-CAB6-9DF7-A937E524938B}"/>
                  </a:ext>
                </a:extLst>
              </p:cNvPr>
              <p:cNvSpPr/>
              <p:nvPr/>
            </p:nvSpPr>
            <p:spPr>
              <a:xfrm>
                <a:off x="2667904" y="4576579"/>
                <a:ext cx="578472" cy="337650"/>
              </a:xfrm>
              <a:prstGeom prst="down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Freeform: Shape 3" descr="Blue trapezoid reading: &quot;Step 2:&#10;See if remaining members already meet requirements&quot;&#10;">
                <a:extLst>
                  <a:ext uri="{FF2B5EF4-FFF2-40B4-BE49-F238E27FC236}">
                    <a16:creationId xmlns:a16="http://schemas.microsoft.com/office/drawing/2014/main" id="{41B97C9F-56DE-C6B7-9AA7-09428648324A}"/>
                  </a:ext>
                </a:extLst>
              </p:cNvPr>
              <p:cNvSpPr/>
              <p:nvPr/>
            </p:nvSpPr>
            <p:spPr>
              <a:xfrm>
                <a:off x="838978" y="3245686"/>
                <a:ext cx="4236324" cy="1392671"/>
              </a:xfrm>
              <a:custGeom>
                <a:avLst/>
                <a:gdLst>
                  <a:gd name="connsiteX0" fmla="*/ 0 w 4236324"/>
                  <a:gd name="connsiteY0" fmla="*/ 0 h 1392671"/>
                  <a:gd name="connsiteX1" fmla="*/ 4236324 w 4236324"/>
                  <a:gd name="connsiteY1" fmla="*/ 0 h 1392671"/>
                  <a:gd name="connsiteX2" fmla="*/ 3806721 w 4236324"/>
                  <a:gd name="connsiteY2" fmla="*/ 1392671 h 1392671"/>
                  <a:gd name="connsiteX3" fmla="*/ 429603 w 4236324"/>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4236324" h="1392671">
                    <a:moveTo>
                      <a:pt x="0" y="0"/>
                    </a:moveTo>
                    <a:lnTo>
                      <a:pt x="4236324" y="0"/>
                    </a:lnTo>
                    <a:lnTo>
                      <a:pt x="3806721" y="1392671"/>
                    </a:lnTo>
                    <a:lnTo>
                      <a:pt x="429603" y="1392671"/>
                    </a:lnTo>
                    <a:close/>
                  </a:path>
                </a:pathLst>
              </a:cu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6" name="Freeform: Shape 5" descr="Step 3: Help members who need to take action">
              <a:extLst>
                <a:ext uri="{FF2B5EF4-FFF2-40B4-BE49-F238E27FC236}">
                  <a16:creationId xmlns:a16="http://schemas.microsoft.com/office/drawing/2014/main" id="{643432B4-56F6-BE5C-3387-CFB2B20B65F2}"/>
                </a:ext>
              </a:extLst>
            </p:cNvPr>
            <p:cNvSpPr/>
            <p:nvPr/>
          </p:nvSpPr>
          <p:spPr>
            <a:xfrm>
              <a:off x="1372491" y="4949329"/>
              <a:ext cx="3169299" cy="1392671"/>
            </a:xfrm>
            <a:custGeom>
              <a:avLst/>
              <a:gdLst>
                <a:gd name="connsiteX0" fmla="*/ 0 w 3169299"/>
                <a:gd name="connsiteY0" fmla="*/ 0 h 1392671"/>
                <a:gd name="connsiteX1" fmla="*/ 3169299 w 3169299"/>
                <a:gd name="connsiteY1" fmla="*/ 0 h 1392671"/>
                <a:gd name="connsiteX2" fmla="*/ 2739696 w 3169299"/>
                <a:gd name="connsiteY2" fmla="*/ 1392671 h 1392671"/>
                <a:gd name="connsiteX3" fmla="*/ 429602 w 3169299"/>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3169299" h="1392671">
                  <a:moveTo>
                    <a:pt x="0" y="0"/>
                  </a:moveTo>
                  <a:lnTo>
                    <a:pt x="3169299" y="0"/>
                  </a:lnTo>
                  <a:lnTo>
                    <a:pt x="2739696" y="1392671"/>
                  </a:lnTo>
                  <a:lnTo>
                    <a:pt x="429602" y="1392671"/>
                  </a:lnTo>
                  <a:close/>
                </a:path>
              </a:pathLst>
            </a:custGeom>
            <a:solidFill>
              <a:schemeClr val="tx2">
                <a:lumMod val="25000"/>
                <a:lumOff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itle 1">
              <a:extLst>
                <a:ext uri="{FF2B5EF4-FFF2-40B4-BE49-F238E27FC236}">
                  <a16:creationId xmlns:a16="http://schemas.microsoft.com/office/drawing/2014/main" id="{B94C65B5-4375-C16F-9773-D035D5F5591C}"/>
                </a:ext>
              </a:extLst>
            </p:cNvPr>
            <p:cNvSpPr txBox="1">
              <a:spLocks/>
            </p:cNvSpPr>
            <p:nvPr/>
          </p:nvSpPr>
          <p:spPr>
            <a:xfrm>
              <a:off x="1870366" y="5192543"/>
              <a:ext cx="2173545"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3</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Help members who need to take action</a:t>
              </a:r>
            </a:p>
          </p:txBody>
        </p:sp>
        <p:sp>
          <p:nvSpPr>
            <p:cNvPr id="10" name="Title 1">
              <a:extLst>
                <a:ext uri="{FF2B5EF4-FFF2-40B4-BE49-F238E27FC236}">
                  <a16:creationId xmlns:a16="http://schemas.microsoft.com/office/drawing/2014/main" id="{17AD06D1-A3CC-B958-4642-2D1AEC3DD1F9}"/>
                </a:ext>
              </a:extLst>
            </p:cNvPr>
            <p:cNvSpPr txBox="1">
              <a:spLocks/>
            </p:cNvSpPr>
            <p:nvPr/>
          </p:nvSpPr>
          <p:spPr>
            <a:xfrm>
              <a:off x="1152082" y="1733923"/>
              <a:ext cx="3610112"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1</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Automatically identify members who don’t fit criteria</a:t>
              </a:r>
            </a:p>
          </p:txBody>
        </p:sp>
        <p:sp>
          <p:nvSpPr>
            <p:cNvPr id="12" name="Title 1">
              <a:extLst>
                <a:ext uri="{FF2B5EF4-FFF2-40B4-BE49-F238E27FC236}">
                  <a16:creationId xmlns:a16="http://schemas.microsoft.com/office/drawing/2014/main" id="{81B7212C-AE93-D5DF-95E6-B47FF33AF473}"/>
                </a:ext>
              </a:extLst>
            </p:cNvPr>
            <p:cNvSpPr txBox="1">
              <a:spLocks/>
            </p:cNvSpPr>
            <p:nvPr/>
          </p:nvSpPr>
          <p:spPr>
            <a:xfrm>
              <a:off x="1476535" y="3446784"/>
              <a:ext cx="2961208"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2</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See if remaining members already meet requirements</a:t>
              </a:r>
            </a:p>
          </p:txBody>
        </p:sp>
      </p:grpSp>
      <p:sp>
        <p:nvSpPr>
          <p:cNvPr id="5" name="Rectangle 4">
            <a:extLst>
              <a:ext uri="{FF2B5EF4-FFF2-40B4-BE49-F238E27FC236}">
                <a16:creationId xmlns:a16="http://schemas.microsoft.com/office/drawing/2014/main" id="{03C1A2CA-E35F-0E82-E0B2-87B2D1AF607A}"/>
              </a:ext>
              <a:ext uri="{C183D7F6-B498-43B3-948B-1728B52AA6E4}">
                <adec:decorative xmlns:adec="http://schemas.microsoft.com/office/drawing/2017/decorative" val="1"/>
              </a:ext>
            </a:extLst>
          </p:cNvPr>
          <p:cNvSpPr/>
          <p:nvPr/>
        </p:nvSpPr>
        <p:spPr>
          <a:xfrm>
            <a:off x="-1" y="4780194"/>
            <a:ext cx="5632449" cy="1736184"/>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551A03C-A9CF-665D-5638-B250B0DE9398}"/>
              </a:ext>
              <a:ext uri="{C183D7F6-B498-43B3-948B-1728B52AA6E4}">
                <adec:decorative xmlns:adec="http://schemas.microsoft.com/office/drawing/2017/decorative" val="1"/>
              </a:ext>
            </a:extLst>
          </p:cNvPr>
          <p:cNvCxnSpPr>
            <a:cxnSpLocks/>
          </p:cNvCxnSpPr>
          <p:nvPr/>
        </p:nvCxnSpPr>
        <p:spPr>
          <a:xfrm>
            <a:off x="5751391" y="1356838"/>
            <a:ext cx="0" cy="4806219"/>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11" name="Table 10">
            <a:extLst>
              <a:ext uri="{FF2B5EF4-FFF2-40B4-BE49-F238E27FC236}">
                <a16:creationId xmlns:a16="http://schemas.microsoft.com/office/drawing/2014/main" id="{E20CE61B-1E27-F325-F870-CF8733836AEC}"/>
              </a:ext>
            </a:extLst>
          </p:cNvPr>
          <p:cNvGraphicFramePr>
            <a:graphicFrameLocks noGrp="1"/>
          </p:cNvGraphicFramePr>
          <p:nvPr>
            <p:extLst>
              <p:ext uri="{D42A27DB-BD31-4B8C-83A1-F6EECF244321}">
                <p14:modId xmlns:p14="http://schemas.microsoft.com/office/powerpoint/2010/main" val="2362959516"/>
              </p:ext>
            </p:extLst>
          </p:nvPr>
        </p:nvGraphicFramePr>
        <p:xfrm>
          <a:off x="6017720" y="1356835"/>
          <a:ext cx="5942632" cy="2514732"/>
        </p:xfrm>
        <a:graphic>
          <a:graphicData uri="http://schemas.openxmlformats.org/drawingml/2006/table">
            <a:tbl>
              <a:tblPr firstRow="1" bandRow="1">
                <a:tableStyleId>{21E4AEA4-8DFA-4A89-87EB-49C32662AFE0}</a:tableStyleId>
              </a:tblPr>
              <a:tblGrid>
                <a:gridCol w="3283298">
                  <a:extLst>
                    <a:ext uri="{9D8B030D-6E8A-4147-A177-3AD203B41FA5}">
                      <a16:colId xmlns:a16="http://schemas.microsoft.com/office/drawing/2014/main" val="3862846952"/>
                    </a:ext>
                  </a:extLst>
                </a:gridCol>
                <a:gridCol w="2659334">
                  <a:extLst>
                    <a:ext uri="{9D8B030D-6E8A-4147-A177-3AD203B41FA5}">
                      <a16:colId xmlns:a16="http://schemas.microsoft.com/office/drawing/2014/main" val="2364076682"/>
                    </a:ext>
                  </a:extLst>
                </a:gridCol>
              </a:tblGrid>
              <a:tr h="326570">
                <a:tc>
                  <a:txBody>
                    <a:bodyPr/>
                    <a:lstStyle/>
                    <a:p>
                      <a:pPr algn="ctr"/>
                      <a:r>
                        <a:rPr lang="en-US" sz="1800">
                          <a:solidFill>
                            <a:schemeClr val="accent6">
                              <a:lumMod val="50000"/>
                            </a:schemeClr>
                          </a:solidFill>
                          <a:latin typeface="Arial" panose="020B0604020202020204" pitchFamily="34" charset="0"/>
                          <a:cs typeface="Arial" panose="020B0604020202020204" pitchFamily="34" charset="0"/>
                        </a:rPr>
                        <a:t>Activity</a:t>
                      </a:r>
                    </a:p>
                  </a:txBody>
                  <a:tcPr anchor="ctr">
                    <a:solidFill>
                      <a:srgbClr val="47A3FF"/>
                    </a:solidFill>
                  </a:tcPr>
                </a:tc>
                <a:tc>
                  <a:txBody>
                    <a:bodyPr/>
                    <a:lstStyle/>
                    <a:p>
                      <a:pPr algn="ctr"/>
                      <a:r>
                        <a:rPr lang="en-US" sz="1800">
                          <a:solidFill>
                            <a:schemeClr val="accent6">
                              <a:lumMod val="50000"/>
                            </a:schemeClr>
                          </a:solidFill>
                          <a:latin typeface="Arial" panose="020B0604020202020204" pitchFamily="34" charset="0"/>
                          <a:cs typeface="Arial" panose="020B0604020202020204" pitchFamily="34" charset="0"/>
                        </a:rPr>
                        <a:t>Data Source</a:t>
                      </a:r>
                    </a:p>
                  </a:txBody>
                  <a:tcPr anchor="ctr">
                    <a:solidFill>
                      <a:srgbClr val="47A3FF"/>
                    </a:solidFill>
                  </a:tcPr>
                </a:tc>
                <a:extLst>
                  <a:ext uri="{0D108BD9-81ED-4DB2-BD59-A6C34878D82A}">
                    <a16:rowId xmlns:a16="http://schemas.microsoft.com/office/drawing/2014/main" val="3952554815"/>
                  </a:ext>
                </a:extLst>
              </a:tr>
              <a:tr h="550103">
                <a:tc>
                  <a:txBody>
                    <a:bodyPr/>
                    <a:lstStyle/>
                    <a:p>
                      <a:pPr algn="l"/>
                      <a:r>
                        <a:rPr lang="en-US" sz="1600" b="0">
                          <a:latin typeface="Arial" panose="020B0604020202020204" pitchFamily="34" charset="0"/>
                          <a:cs typeface="Arial" panose="020B0604020202020204" pitchFamily="34" charset="0"/>
                        </a:rPr>
                        <a:t>Income / Work Hours</a:t>
                      </a:r>
                    </a:p>
                  </a:txBody>
                  <a:tcPr>
                    <a:solidFill>
                      <a:schemeClr val="tx2">
                        <a:lumMod val="10000"/>
                        <a:lumOff val="90000"/>
                      </a:schemeClr>
                    </a:solidFill>
                  </a:tcPr>
                </a:tc>
                <a:tc>
                  <a:txBody>
                    <a:bodyPr/>
                    <a:lstStyle/>
                    <a:p>
                      <a:pPr algn="l"/>
                      <a:r>
                        <a:rPr lang="en-US" sz="1600">
                          <a:latin typeface="Arial"/>
                          <a:cs typeface="Arial"/>
                        </a:rPr>
                        <a:t>Federal and state data sources (e.g., Department of Revenue, IRS),</a:t>
                      </a:r>
                      <a:br>
                        <a:rPr lang="en-US" sz="1600">
                          <a:latin typeface="Arial"/>
                          <a:cs typeface="Arial"/>
                        </a:rPr>
                      </a:br>
                      <a:r>
                        <a:rPr lang="en-US" sz="1600">
                          <a:latin typeface="Arial"/>
                          <a:cs typeface="Arial"/>
                        </a:rPr>
                        <a:t>Equifax </a:t>
                      </a:r>
                      <a:r>
                        <a:rPr lang="en-US" sz="1600" b="1" i="1">
                          <a:solidFill>
                            <a:schemeClr val="tx2">
                              <a:lumMod val="49000"/>
                              <a:lumOff val="51000"/>
                            </a:schemeClr>
                          </a:solidFill>
                          <a:latin typeface="Arial"/>
                          <a:cs typeface="Arial"/>
                        </a:rPr>
                        <a:t>(NEW)</a:t>
                      </a:r>
                      <a:endParaRPr lang="en-US" sz="1600" b="1" i="1">
                        <a:solidFill>
                          <a:schemeClr val="tx2">
                            <a:lumMod val="49000"/>
                            <a:lumOff val="51000"/>
                          </a:schemeClr>
                        </a:solidFill>
                        <a:latin typeface="Arial" panose="020B0604020202020204" pitchFamily="34" charset="0"/>
                        <a:cs typeface="Arial" panose="020B0604020202020204" pitchFamily="34" charset="0"/>
                      </a:endParaRPr>
                    </a:p>
                  </a:txBody>
                  <a:tcPr>
                    <a:solidFill>
                      <a:schemeClr val="tx2">
                        <a:lumMod val="10000"/>
                        <a:lumOff val="90000"/>
                      </a:schemeClr>
                    </a:solidFill>
                  </a:tcPr>
                </a:tc>
                <a:extLst>
                  <a:ext uri="{0D108BD9-81ED-4DB2-BD59-A6C34878D82A}">
                    <a16:rowId xmlns:a16="http://schemas.microsoft.com/office/drawing/2014/main" val="4019899850"/>
                  </a:ext>
                </a:extLst>
              </a:tr>
              <a:tr h="550103">
                <a:tc>
                  <a:txBody>
                    <a:bodyPr/>
                    <a:lstStyle/>
                    <a:p>
                      <a:pPr algn="l"/>
                      <a:r>
                        <a:rPr lang="en-US" sz="1600" b="0">
                          <a:latin typeface="Arial" panose="020B0604020202020204" pitchFamily="34" charset="0"/>
                          <a:cs typeface="Arial" panose="020B0604020202020204" pitchFamily="34" charset="0"/>
                        </a:rPr>
                        <a:t>Education</a:t>
                      </a:r>
                    </a:p>
                  </a:txBody>
                  <a:tcPr>
                    <a:solidFill>
                      <a:schemeClr val="tx2">
                        <a:lumMod val="10000"/>
                        <a:lumOff val="90000"/>
                      </a:schemeClr>
                    </a:solidFill>
                  </a:tcPr>
                </a:tc>
                <a:tc>
                  <a:txBody>
                    <a:bodyPr/>
                    <a:lstStyle/>
                    <a:p>
                      <a:pPr algn="l"/>
                      <a:r>
                        <a:rPr lang="en-US" sz="1600">
                          <a:latin typeface="Arial"/>
                          <a:cs typeface="Arial"/>
                        </a:rPr>
                        <a:t>TBD </a:t>
                      </a:r>
                      <a:endParaRPr lang="en-US" sz="1600">
                        <a:latin typeface="Arial" panose="020B0604020202020204" pitchFamily="34" charset="0"/>
                        <a:cs typeface="Arial" panose="020B0604020202020204" pitchFamily="34" charset="0"/>
                      </a:endParaRPr>
                    </a:p>
                  </a:txBody>
                  <a:tcPr>
                    <a:solidFill>
                      <a:schemeClr val="tx2">
                        <a:lumMod val="10000"/>
                        <a:lumOff val="90000"/>
                      </a:schemeClr>
                    </a:solidFill>
                  </a:tcPr>
                </a:tc>
                <a:extLst>
                  <a:ext uri="{0D108BD9-81ED-4DB2-BD59-A6C34878D82A}">
                    <a16:rowId xmlns:a16="http://schemas.microsoft.com/office/drawing/2014/main" val="1525073866"/>
                  </a:ext>
                </a:extLst>
              </a:tr>
              <a:tr h="532069">
                <a:tc>
                  <a:txBody>
                    <a:bodyPr/>
                    <a:lstStyle/>
                    <a:p>
                      <a:pPr algn="l"/>
                      <a:r>
                        <a:rPr lang="en-US" sz="1600" b="0">
                          <a:latin typeface="Arial" panose="020B0604020202020204" pitchFamily="34" charset="0"/>
                          <a:cs typeface="Arial" panose="020B0604020202020204" pitchFamily="34" charset="0"/>
                        </a:rPr>
                        <a:t>Volunteering</a:t>
                      </a:r>
                    </a:p>
                  </a:txBody>
                  <a:tcPr>
                    <a:solidFill>
                      <a:schemeClr val="tx2">
                        <a:lumMod val="10000"/>
                        <a:lumOff val="90000"/>
                      </a:schemeClr>
                    </a:solidFill>
                  </a:tcPr>
                </a:tc>
                <a:tc>
                  <a:txBody>
                    <a:bodyPr/>
                    <a:lstStyle/>
                    <a:p>
                      <a:pPr algn="l"/>
                      <a:r>
                        <a:rPr lang="en-US" sz="1600">
                          <a:latin typeface="Arial" panose="020B0604020202020204" pitchFamily="34" charset="0"/>
                          <a:cs typeface="Arial" panose="020B0604020202020204" pitchFamily="34" charset="0"/>
                        </a:rPr>
                        <a:t>TBD*</a:t>
                      </a:r>
                    </a:p>
                  </a:txBody>
                  <a:tcPr>
                    <a:solidFill>
                      <a:schemeClr val="tx2">
                        <a:lumMod val="10000"/>
                        <a:lumOff val="90000"/>
                      </a:schemeClr>
                    </a:solidFill>
                  </a:tcPr>
                </a:tc>
                <a:extLst>
                  <a:ext uri="{0D108BD9-81ED-4DB2-BD59-A6C34878D82A}">
                    <a16:rowId xmlns:a16="http://schemas.microsoft.com/office/drawing/2014/main" val="375496229"/>
                  </a:ext>
                </a:extLst>
              </a:tr>
            </a:tbl>
          </a:graphicData>
        </a:graphic>
      </p:graphicFrame>
      <p:sp>
        <p:nvSpPr>
          <p:cNvPr id="21" name="TextBox 20">
            <a:extLst>
              <a:ext uri="{FF2B5EF4-FFF2-40B4-BE49-F238E27FC236}">
                <a16:creationId xmlns:a16="http://schemas.microsoft.com/office/drawing/2014/main" id="{E752692A-902D-83F2-9507-420FB86024AD}"/>
              </a:ext>
            </a:extLst>
          </p:cNvPr>
          <p:cNvSpPr txBox="1"/>
          <p:nvPr/>
        </p:nvSpPr>
        <p:spPr bwMode="auto">
          <a:xfrm>
            <a:off x="5990432" y="5476529"/>
            <a:ext cx="5969920" cy="863763"/>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i="1" kern="0">
                <a:solidFill>
                  <a:srgbClr val="000000"/>
                </a:solidFill>
                <a:latin typeface="Arial"/>
                <a:cs typeface="Arial"/>
              </a:rPr>
              <a:t>*MassHealth is coordinating with non-profits across MA (including the MA Council of Nonprofits, Boston Cares, United Way of MA Bay, and MA Service Alliance) to support members who will comply with work and education requirements via volunteering</a:t>
            </a:r>
          </a:p>
        </p:txBody>
      </p:sp>
      <p:sp>
        <p:nvSpPr>
          <p:cNvPr id="18" name="Rectangle 17">
            <a:extLst>
              <a:ext uri="{FF2B5EF4-FFF2-40B4-BE49-F238E27FC236}">
                <a16:creationId xmlns:a16="http://schemas.microsoft.com/office/drawing/2014/main" id="{04451397-2CA5-AF05-B9B5-7B18AD0553B9}"/>
              </a:ext>
              <a:ext uri="{C183D7F6-B498-43B3-948B-1728B52AA6E4}">
                <adec:decorative xmlns:adec="http://schemas.microsoft.com/office/drawing/2017/decorative" val="1"/>
              </a:ext>
            </a:extLst>
          </p:cNvPr>
          <p:cNvSpPr/>
          <p:nvPr/>
        </p:nvSpPr>
        <p:spPr>
          <a:xfrm>
            <a:off x="59470" y="1314489"/>
            <a:ext cx="5632449" cy="1736184"/>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40916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E9C05-78FE-A4B4-C7DE-C133C9F3F98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3D3E101-87D2-AE98-DE44-5A8C64B91B3B}"/>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 name="Title 9">
            <a:extLst>
              <a:ext uri="{FF2B5EF4-FFF2-40B4-BE49-F238E27FC236}">
                <a16:creationId xmlns:a16="http://schemas.microsoft.com/office/drawing/2014/main" id="{BC7CB86A-E24F-4936-62BA-C075675FB876}"/>
              </a:ext>
            </a:extLst>
          </p:cNvPr>
          <p:cNvSpPr>
            <a:spLocks noGrp="1"/>
          </p:cNvSpPr>
          <p:nvPr>
            <p:ph type="title"/>
          </p:nvPr>
        </p:nvSpPr>
        <p:spPr>
          <a:xfrm>
            <a:off x="231648" y="349317"/>
            <a:ext cx="11684000" cy="292388"/>
          </a:xfrm>
        </p:spPr>
        <p:txBody>
          <a:bodyPr/>
          <a:lstStyle/>
          <a:p>
            <a:pPr lvl="0">
              <a:defRPr/>
            </a:pPr>
            <a:r>
              <a:rPr lang="en-US">
                <a:solidFill>
                  <a:srgbClr val="002960"/>
                </a:solidFill>
                <a:latin typeface="Arial"/>
                <a:cs typeface="Arial"/>
              </a:rPr>
              <a:t>Making the Process as Easy as Possible for Members – Step 3</a:t>
            </a:r>
          </a:p>
        </p:txBody>
      </p:sp>
      <p:sp>
        <p:nvSpPr>
          <p:cNvPr id="15" name="TextBox 14">
            <a:extLst>
              <a:ext uri="{FF2B5EF4-FFF2-40B4-BE49-F238E27FC236}">
                <a16:creationId xmlns:a16="http://schemas.microsoft.com/office/drawing/2014/main" id="{C5C6E54A-4E76-3914-E0FA-C362D156A182}"/>
              </a:ext>
            </a:extLst>
          </p:cNvPr>
          <p:cNvSpPr txBox="1"/>
          <p:nvPr/>
        </p:nvSpPr>
        <p:spPr bwMode="auto">
          <a:xfrm>
            <a:off x="153014" y="681803"/>
            <a:ext cx="11674836" cy="46429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kern="0">
                <a:solidFill>
                  <a:srgbClr val="000000"/>
                </a:solidFill>
                <a:latin typeface="Arial"/>
                <a:cs typeface="Arial"/>
              </a:rPr>
              <a:t>MassHealth will use available data to automatically exempt or verify members; we are also actively exploring new data sources. These are some of the ways we are planning to integrate our data and reduce the burden on members. </a:t>
            </a:r>
          </a:p>
        </p:txBody>
      </p:sp>
      <p:grpSp>
        <p:nvGrpSpPr>
          <p:cNvPr id="27" name="Group 26" descr="Blue trapezoid reading: &quot;Step 3:&#10;Help members who need to take action&quot;">
            <a:extLst>
              <a:ext uri="{FF2B5EF4-FFF2-40B4-BE49-F238E27FC236}">
                <a16:creationId xmlns:a16="http://schemas.microsoft.com/office/drawing/2014/main" id="{1502728D-F796-8A21-EA95-4F220C4D502E}"/>
              </a:ext>
            </a:extLst>
          </p:cNvPr>
          <p:cNvGrpSpPr/>
          <p:nvPr/>
        </p:nvGrpSpPr>
        <p:grpSpPr>
          <a:xfrm>
            <a:off x="231648" y="1347030"/>
            <a:ext cx="5303348" cy="4825835"/>
            <a:chOff x="305466" y="1516165"/>
            <a:chExt cx="5303348" cy="4825835"/>
          </a:xfrm>
        </p:grpSpPr>
        <p:grpSp>
          <p:nvGrpSpPr>
            <p:cNvPr id="13" name="Group 12" descr="Step 1: automatically identify members who don't fit criteria">
              <a:extLst>
                <a:ext uri="{FF2B5EF4-FFF2-40B4-BE49-F238E27FC236}">
                  <a16:creationId xmlns:a16="http://schemas.microsoft.com/office/drawing/2014/main" id="{72C07D5A-F381-B2A1-C6DD-164FD83EA618}"/>
                </a:ext>
              </a:extLst>
            </p:cNvPr>
            <p:cNvGrpSpPr/>
            <p:nvPr/>
          </p:nvGrpSpPr>
          <p:grpSpPr>
            <a:xfrm>
              <a:off x="305466" y="1516165"/>
              <a:ext cx="5303348" cy="1660128"/>
              <a:chOff x="305466" y="1516165"/>
              <a:chExt cx="5303348" cy="1660128"/>
            </a:xfrm>
            <a:effectLst>
              <a:outerShdw blurRad="50800" dist="38100" dir="2700000" algn="tl" rotWithShape="0">
                <a:prstClr val="black">
                  <a:alpha val="40000"/>
                </a:prstClr>
              </a:outerShdw>
            </a:effectLst>
          </p:grpSpPr>
          <p:sp>
            <p:nvSpPr>
              <p:cNvPr id="7" name="Arrow: Down 6">
                <a:extLst>
                  <a:ext uri="{FF2B5EF4-FFF2-40B4-BE49-F238E27FC236}">
                    <a16:creationId xmlns:a16="http://schemas.microsoft.com/office/drawing/2014/main" id="{FA53587A-4350-B641-EFA4-D536E112158D}"/>
                  </a:ext>
                </a:extLst>
              </p:cNvPr>
              <p:cNvSpPr/>
              <p:nvPr/>
            </p:nvSpPr>
            <p:spPr>
              <a:xfrm>
                <a:off x="2667904" y="2838643"/>
                <a:ext cx="578472" cy="337650"/>
              </a:xfrm>
              <a:prstGeom prst="downArrow">
                <a:avLst/>
              </a:pr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Freeform: Shape 2">
                <a:extLst>
                  <a:ext uri="{FF2B5EF4-FFF2-40B4-BE49-F238E27FC236}">
                    <a16:creationId xmlns:a16="http://schemas.microsoft.com/office/drawing/2014/main" id="{AE7F0478-7D92-A8ED-AAF0-64E36F2CA97A}"/>
                  </a:ext>
                </a:extLst>
              </p:cNvPr>
              <p:cNvSpPr/>
              <p:nvPr/>
            </p:nvSpPr>
            <p:spPr>
              <a:xfrm rot="10800000">
                <a:off x="305466" y="1516165"/>
                <a:ext cx="5303348" cy="1392671"/>
              </a:xfrm>
              <a:custGeom>
                <a:avLst/>
                <a:gdLst>
                  <a:gd name="connsiteX0" fmla="*/ 5303348 w 5303348"/>
                  <a:gd name="connsiteY0" fmla="*/ 1392671 h 1392671"/>
                  <a:gd name="connsiteX1" fmla="*/ 0 w 5303348"/>
                  <a:gd name="connsiteY1" fmla="*/ 1392671 h 1392671"/>
                  <a:gd name="connsiteX2" fmla="*/ 429602 w 5303348"/>
                  <a:gd name="connsiteY2" fmla="*/ 0 h 1392671"/>
                  <a:gd name="connsiteX3" fmla="*/ 4873745 w 5303348"/>
                  <a:gd name="connsiteY3" fmla="*/ 0 h 1392671"/>
                </a:gdLst>
                <a:ahLst/>
                <a:cxnLst>
                  <a:cxn ang="0">
                    <a:pos x="connsiteX0" y="connsiteY0"/>
                  </a:cxn>
                  <a:cxn ang="0">
                    <a:pos x="connsiteX1" y="connsiteY1"/>
                  </a:cxn>
                  <a:cxn ang="0">
                    <a:pos x="connsiteX2" y="connsiteY2"/>
                  </a:cxn>
                  <a:cxn ang="0">
                    <a:pos x="connsiteX3" y="connsiteY3"/>
                  </a:cxn>
                </a:cxnLst>
                <a:rect l="l" t="t" r="r" b="b"/>
                <a:pathLst>
                  <a:path w="5303348" h="1392671">
                    <a:moveTo>
                      <a:pt x="5303348" y="1392671"/>
                    </a:moveTo>
                    <a:lnTo>
                      <a:pt x="0" y="1392671"/>
                    </a:lnTo>
                    <a:lnTo>
                      <a:pt x="429602" y="0"/>
                    </a:lnTo>
                    <a:lnTo>
                      <a:pt x="4873745" y="0"/>
                    </a:lnTo>
                    <a:close/>
                  </a:path>
                </a:pathLst>
              </a:custGeom>
              <a:solidFill>
                <a:schemeClr val="accent1">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grpSp>
          <p:nvGrpSpPr>
            <p:cNvPr id="17" name="Group 16" descr="Step 2: see if remaining members already meet requirements">
              <a:extLst>
                <a:ext uri="{FF2B5EF4-FFF2-40B4-BE49-F238E27FC236}">
                  <a16:creationId xmlns:a16="http://schemas.microsoft.com/office/drawing/2014/main" id="{5F880FB2-6935-9D59-6F2A-D8558E47A772}"/>
                </a:ext>
              </a:extLst>
            </p:cNvPr>
            <p:cNvGrpSpPr/>
            <p:nvPr/>
          </p:nvGrpSpPr>
          <p:grpSpPr>
            <a:xfrm>
              <a:off x="838978" y="3219808"/>
              <a:ext cx="4236324" cy="1668543"/>
              <a:chOff x="838978" y="3245686"/>
              <a:chExt cx="4236324" cy="1668543"/>
            </a:xfrm>
            <a:effectLst>
              <a:outerShdw blurRad="50800" dist="38100" dir="2700000" algn="tl" rotWithShape="0">
                <a:prstClr val="black">
                  <a:alpha val="40000"/>
                </a:prstClr>
              </a:outerShdw>
            </a:effectLst>
          </p:grpSpPr>
          <p:sp>
            <p:nvSpPr>
              <p:cNvPr id="8" name="Arrow: Down 7">
                <a:extLst>
                  <a:ext uri="{FF2B5EF4-FFF2-40B4-BE49-F238E27FC236}">
                    <a16:creationId xmlns:a16="http://schemas.microsoft.com/office/drawing/2014/main" id="{4703FE08-1B76-C11D-578E-E63C23E49E1E}"/>
                  </a:ext>
                </a:extLst>
              </p:cNvPr>
              <p:cNvSpPr/>
              <p:nvPr/>
            </p:nvSpPr>
            <p:spPr>
              <a:xfrm>
                <a:off x="2667904" y="4576579"/>
                <a:ext cx="578472" cy="337650"/>
              </a:xfrm>
              <a:prstGeom prst="downArrow">
                <a:avLst/>
              </a:pr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4" name="Freeform: Shape 3">
                <a:extLst>
                  <a:ext uri="{FF2B5EF4-FFF2-40B4-BE49-F238E27FC236}">
                    <a16:creationId xmlns:a16="http://schemas.microsoft.com/office/drawing/2014/main" id="{A1FC2B85-1A72-9612-5F32-E205F57DD526}"/>
                  </a:ext>
                </a:extLst>
              </p:cNvPr>
              <p:cNvSpPr/>
              <p:nvPr/>
            </p:nvSpPr>
            <p:spPr>
              <a:xfrm>
                <a:off x="838978" y="3245686"/>
                <a:ext cx="4236324" cy="1392671"/>
              </a:xfrm>
              <a:custGeom>
                <a:avLst/>
                <a:gdLst>
                  <a:gd name="connsiteX0" fmla="*/ 0 w 4236324"/>
                  <a:gd name="connsiteY0" fmla="*/ 0 h 1392671"/>
                  <a:gd name="connsiteX1" fmla="*/ 4236324 w 4236324"/>
                  <a:gd name="connsiteY1" fmla="*/ 0 h 1392671"/>
                  <a:gd name="connsiteX2" fmla="*/ 3806721 w 4236324"/>
                  <a:gd name="connsiteY2" fmla="*/ 1392671 h 1392671"/>
                  <a:gd name="connsiteX3" fmla="*/ 429603 w 4236324"/>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4236324" h="1392671">
                    <a:moveTo>
                      <a:pt x="0" y="0"/>
                    </a:moveTo>
                    <a:lnTo>
                      <a:pt x="4236324" y="0"/>
                    </a:lnTo>
                    <a:lnTo>
                      <a:pt x="3806721" y="1392671"/>
                    </a:lnTo>
                    <a:lnTo>
                      <a:pt x="429603" y="1392671"/>
                    </a:lnTo>
                    <a:close/>
                  </a:path>
                </a:pathLst>
              </a:custGeom>
              <a:solidFill>
                <a:schemeClr val="accent3">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6" name="Freeform: Shape 5" descr="Step 3: Help members who need to take action">
              <a:extLst>
                <a:ext uri="{FF2B5EF4-FFF2-40B4-BE49-F238E27FC236}">
                  <a16:creationId xmlns:a16="http://schemas.microsoft.com/office/drawing/2014/main" id="{ACDDABAA-BEC5-0E99-1B1A-EC937B2301C8}"/>
                </a:ext>
              </a:extLst>
            </p:cNvPr>
            <p:cNvSpPr/>
            <p:nvPr/>
          </p:nvSpPr>
          <p:spPr>
            <a:xfrm>
              <a:off x="1372491" y="4949329"/>
              <a:ext cx="3169299" cy="1392671"/>
            </a:xfrm>
            <a:custGeom>
              <a:avLst/>
              <a:gdLst>
                <a:gd name="connsiteX0" fmla="*/ 0 w 3169299"/>
                <a:gd name="connsiteY0" fmla="*/ 0 h 1392671"/>
                <a:gd name="connsiteX1" fmla="*/ 3169299 w 3169299"/>
                <a:gd name="connsiteY1" fmla="*/ 0 h 1392671"/>
                <a:gd name="connsiteX2" fmla="*/ 2739696 w 3169299"/>
                <a:gd name="connsiteY2" fmla="*/ 1392671 h 1392671"/>
                <a:gd name="connsiteX3" fmla="*/ 429602 w 3169299"/>
                <a:gd name="connsiteY3" fmla="*/ 1392671 h 1392671"/>
              </a:gdLst>
              <a:ahLst/>
              <a:cxnLst>
                <a:cxn ang="0">
                  <a:pos x="connsiteX0" y="connsiteY0"/>
                </a:cxn>
                <a:cxn ang="0">
                  <a:pos x="connsiteX1" y="connsiteY1"/>
                </a:cxn>
                <a:cxn ang="0">
                  <a:pos x="connsiteX2" y="connsiteY2"/>
                </a:cxn>
                <a:cxn ang="0">
                  <a:pos x="connsiteX3" y="connsiteY3"/>
                </a:cxn>
              </a:cxnLst>
              <a:rect l="l" t="t" r="r" b="b"/>
              <a:pathLst>
                <a:path w="3169299" h="1392671">
                  <a:moveTo>
                    <a:pt x="0" y="0"/>
                  </a:moveTo>
                  <a:lnTo>
                    <a:pt x="3169299" y="0"/>
                  </a:lnTo>
                  <a:lnTo>
                    <a:pt x="2739696" y="1392671"/>
                  </a:lnTo>
                  <a:lnTo>
                    <a:pt x="429602" y="1392671"/>
                  </a:lnTo>
                  <a:close/>
                </a:path>
              </a:pathLst>
            </a:custGeom>
            <a:solidFill>
              <a:schemeClr val="tx2">
                <a:lumMod val="25000"/>
                <a:lumOff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itle 1">
              <a:extLst>
                <a:ext uri="{FF2B5EF4-FFF2-40B4-BE49-F238E27FC236}">
                  <a16:creationId xmlns:a16="http://schemas.microsoft.com/office/drawing/2014/main" id="{168D7A52-87BF-834F-A232-4103B33DAD7B}"/>
                </a:ext>
              </a:extLst>
            </p:cNvPr>
            <p:cNvSpPr txBox="1">
              <a:spLocks/>
            </p:cNvSpPr>
            <p:nvPr/>
          </p:nvSpPr>
          <p:spPr>
            <a:xfrm>
              <a:off x="1870366" y="5192543"/>
              <a:ext cx="2173545"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3</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Help members who need to take action</a:t>
              </a:r>
            </a:p>
          </p:txBody>
        </p:sp>
        <p:sp>
          <p:nvSpPr>
            <p:cNvPr id="10" name="Title 1">
              <a:extLst>
                <a:ext uri="{FF2B5EF4-FFF2-40B4-BE49-F238E27FC236}">
                  <a16:creationId xmlns:a16="http://schemas.microsoft.com/office/drawing/2014/main" id="{FDB67BA6-D447-AA1B-A0CE-3574F294D936}"/>
                </a:ext>
              </a:extLst>
            </p:cNvPr>
            <p:cNvSpPr txBox="1">
              <a:spLocks/>
            </p:cNvSpPr>
            <p:nvPr/>
          </p:nvSpPr>
          <p:spPr>
            <a:xfrm>
              <a:off x="1152082" y="1733923"/>
              <a:ext cx="3610112"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1</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Automatically identify members who don’t fit criteria</a:t>
              </a:r>
            </a:p>
          </p:txBody>
        </p:sp>
        <p:sp>
          <p:nvSpPr>
            <p:cNvPr id="12" name="Title 1">
              <a:extLst>
                <a:ext uri="{FF2B5EF4-FFF2-40B4-BE49-F238E27FC236}">
                  <a16:creationId xmlns:a16="http://schemas.microsoft.com/office/drawing/2014/main" id="{B0C4D717-7BA2-1763-9007-038C965AD74D}"/>
                </a:ext>
              </a:extLst>
            </p:cNvPr>
            <p:cNvSpPr txBox="1">
              <a:spLocks/>
            </p:cNvSpPr>
            <p:nvPr/>
          </p:nvSpPr>
          <p:spPr>
            <a:xfrm>
              <a:off x="1476535" y="3446784"/>
              <a:ext cx="2961208" cy="93871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600"/>
                </a:spcAft>
                <a:buClrTx/>
                <a:buSzTx/>
                <a:buFontTx/>
                <a:buNone/>
                <a:tabLst/>
                <a:defRPr/>
              </a:pPr>
              <a:r>
                <a:rPr kumimoji="0" lang="en-US" sz="20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Step 2</a:t>
              </a:r>
              <a:r>
                <a:rPr kumimoji="0" lang="en-US" sz="1800" b="1" i="0" u="none" strike="noStrike" kern="1200" cap="none" spc="0" normalizeH="0" baseline="0" noProof="0">
                  <a:ln>
                    <a:noFill/>
                  </a:ln>
                  <a:solidFill>
                    <a:srgbClr val="FFFFFF"/>
                  </a:solidFill>
                  <a:effectLst/>
                  <a:uLnTx/>
                  <a:uFillTx/>
                  <a:latin typeface="Arial Black" panose="020B0A04020102020204" pitchFamily="34" charset="0"/>
                  <a:ea typeface="+mj-ea"/>
                  <a:cs typeface="Arial"/>
                </a:rPr>
                <a:t>:</a:t>
              </a: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a:ea typeface="+mj-ea"/>
                  <a:cs typeface="Arial"/>
                </a:rPr>
                <a:t>See if remaining members already meet requirements</a:t>
              </a:r>
            </a:p>
          </p:txBody>
        </p:sp>
      </p:grpSp>
      <p:sp>
        <p:nvSpPr>
          <p:cNvPr id="5" name="Rectangle 4">
            <a:extLst>
              <a:ext uri="{FF2B5EF4-FFF2-40B4-BE49-F238E27FC236}">
                <a16:creationId xmlns:a16="http://schemas.microsoft.com/office/drawing/2014/main" id="{CE2E7CB7-8B12-FA92-426A-03D2AFDF01A0}"/>
              </a:ext>
              <a:ext uri="{C183D7F6-B498-43B3-948B-1728B52AA6E4}">
                <adec:decorative xmlns:adec="http://schemas.microsoft.com/office/drawing/2017/decorative" val="1"/>
              </a:ext>
            </a:extLst>
          </p:cNvPr>
          <p:cNvSpPr/>
          <p:nvPr/>
        </p:nvSpPr>
        <p:spPr>
          <a:xfrm>
            <a:off x="-1" y="3044010"/>
            <a:ext cx="5632449" cy="1736184"/>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43480D34-A325-6B86-B24B-67ED3AD3AE4B}"/>
              </a:ext>
              <a:ext uri="{C183D7F6-B498-43B3-948B-1728B52AA6E4}">
                <adec:decorative xmlns:adec="http://schemas.microsoft.com/office/drawing/2017/decorative" val="1"/>
              </a:ext>
            </a:extLst>
          </p:cNvPr>
          <p:cNvCxnSpPr>
            <a:cxnSpLocks/>
          </p:cNvCxnSpPr>
          <p:nvPr/>
        </p:nvCxnSpPr>
        <p:spPr>
          <a:xfrm>
            <a:off x="5751391" y="1356838"/>
            <a:ext cx="0" cy="4806219"/>
          </a:xfrm>
          <a:prstGeom prst="line">
            <a:avLst/>
          </a:prstGeom>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9C8A1C76-E188-4E78-53ED-9ED7AA999509}"/>
              </a:ext>
              <a:ext uri="{C183D7F6-B498-43B3-948B-1728B52AA6E4}">
                <adec:decorative xmlns:adec="http://schemas.microsoft.com/office/drawing/2017/decorative" val="1"/>
              </a:ext>
            </a:extLst>
          </p:cNvPr>
          <p:cNvSpPr/>
          <p:nvPr/>
        </p:nvSpPr>
        <p:spPr>
          <a:xfrm>
            <a:off x="59470" y="1314489"/>
            <a:ext cx="5632449" cy="1736184"/>
          </a:xfrm>
          <a:prstGeom prst="rect">
            <a:avLst/>
          </a:prstGeom>
          <a:solidFill>
            <a:schemeClr val="bg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6D4D2861-45E6-1E61-72E2-7B63B744A196}"/>
              </a:ext>
              <a:ext uri="{C183D7F6-B498-43B3-948B-1728B52AA6E4}">
                <adec:decorative xmlns:adec="http://schemas.microsoft.com/office/drawing/2017/decorative" val="1"/>
              </a:ext>
            </a:extLst>
          </p:cNvPr>
          <p:cNvSpPr/>
          <p:nvPr/>
        </p:nvSpPr>
        <p:spPr>
          <a:xfrm>
            <a:off x="5896711" y="1345796"/>
            <a:ext cx="6063641" cy="5170581"/>
          </a:xfrm>
          <a:prstGeom prst="roundRect">
            <a:avLst>
              <a:gd name="adj" fmla="val 791"/>
            </a:avLst>
          </a:prstGeom>
          <a:gradFill flip="none" rotWithShape="1">
            <a:gsLst>
              <a:gs pos="0">
                <a:srgbClr val="E1F0FF">
                  <a:alpha val="88000"/>
                </a:srgbClr>
              </a:gs>
              <a:gs pos="41000">
                <a:srgbClr val="E4F1FF">
                  <a:alpha val="58000"/>
                </a:srgbClr>
              </a:gs>
              <a:gs pos="100000">
                <a:srgbClr val="F2F8FF">
                  <a:alpha val="66000"/>
                </a:srgb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854EB874-838C-BBD5-4BD5-00964EE31F08}"/>
              </a:ext>
            </a:extLst>
          </p:cNvPr>
          <p:cNvSpPr txBox="1"/>
          <p:nvPr/>
        </p:nvSpPr>
        <p:spPr bwMode="auto">
          <a:xfrm>
            <a:off x="5959014" y="1521076"/>
            <a:ext cx="5931137" cy="1102228"/>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lgn="ctr">
              <a:spcAft>
                <a:spcPts val="600"/>
              </a:spcAft>
              <a:defRPr/>
            </a:pPr>
            <a:r>
              <a:rPr lang="en-US" sz="1600" b="1" kern="0">
                <a:solidFill>
                  <a:srgbClr val="000000"/>
                </a:solidFill>
                <a:latin typeface="Arial"/>
                <a:cs typeface="Arial"/>
              </a:rPr>
              <a:t>MassHealth is working with members directly – and with our partners across Massachusetts – to help members who need to take action.</a:t>
            </a:r>
          </a:p>
        </p:txBody>
      </p:sp>
      <p:grpSp>
        <p:nvGrpSpPr>
          <p:cNvPr id="21" name="Group 20" descr="Rectangle reading: &quot;Help with MassHealth Applications, Renewals, and RFIs&quot;">
            <a:extLst>
              <a:ext uri="{FF2B5EF4-FFF2-40B4-BE49-F238E27FC236}">
                <a16:creationId xmlns:a16="http://schemas.microsoft.com/office/drawing/2014/main" id="{50723D55-4B4E-3980-C4F2-57BF7EE01205}"/>
              </a:ext>
            </a:extLst>
          </p:cNvPr>
          <p:cNvGrpSpPr/>
          <p:nvPr/>
        </p:nvGrpSpPr>
        <p:grpSpPr>
          <a:xfrm>
            <a:off x="6299800" y="2894463"/>
            <a:ext cx="5474708" cy="916674"/>
            <a:chOff x="6299800" y="2894463"/>
            <a:chExt cx="5474708" cy="916674"/>
          </a:xfrm>
        </p:grpSpPr>
        <p:sp>
          <p:nvSpPr>
            <p:cNvPr id="11" name="Rectangle 10">
              <a:extLst>
                <a:ext uri="{FF2B5EF4-FFF2-40B4-BE49-F238E27FC236}">
                  <a16:creationId xmlns:a16="http://schemas.microsoft.com/office/drawing/2014/main" id="{6AD01480-7155-9A1A-AA5D-215E5B900218}"/>
                </a:ext>
                <a:ext uri="{C183D7F6-B498-43B3-948B-1728B52AA6E4}">
                  <adec:decorative xmlns:adec="http://schemas.microsoft.com/office/drawing/2017/decorative" val="1"/>
                </a:ext>
              </a:extLst>
            </p:cNvPr>
            <p:cNvSpPr/>
            <p:nvPr/>
          </p:nvSpPr>
          <p:spPr>
            <a:xfrm>
              <a:off x="6299800" y="2894761"/>
              <a:ext cx="5474708" cy="916376"/>
            </a:xfrm>
            <a:prstGeom prst="rect">
              <a:avLst/>
            </a:prstGeom>
            <a:solidFill>
              <a:schemeClr val="bg1"/>
            </a:solid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723EBD1-4AA3-75B6-B064-62B763DA81CD}"/>
                </a:ext>
              </a:extLst>
            </p:cNvPr>
            <p:cNvSpPr txBox="1"/>
            <p:nvPr/>
          </p:nvSpPr>
          <p:spPr bwMode="auto">
            <a:xfrm>
              <a:off x="7719523" y="3038773"/>
              <a:ext cx="3978785" cy="62805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r>
                <a:rPr lang="en-US" b="1">
                  <a:solidFill>
                    <a:srgbClr val="0F6DD2"/>
                  </a:solidFill>
                  <a:latin typeface="Arial" panose="020B0604020202020204" pitchFamily="34" charset="0"/>
                  <a:cs typeface="Arial" panose="020B0604020202020204" pitchFamily="34" charset="0"/>
                </a:rPr>
                <a:t>Help with MassHealth Applications, Renewals, and RFIs</a:t>
              </a:r>
            </a:p>
          </p:txBody>
        </p:sp>
        <p:sp>
          <p:nvSpPr>
            <p:cNvPr id="34" name="Arrow: Pentagon 33">
              <a:extLst>
                <a:ext uri="{FF2B5EF4-FFF2-40B4-BE49-F238E27FC236}">
                  <a16:creationId xmlns:a16="http://schemas.microsoft.com/office/drawing/2014/main" id="{3CEFE8A6-51AB-3CD9-6E8D-E239CBF606BE}"/>
                </a:ext>
                <a:ext uri="{C183D7F6-B498-43B3-948B-1728B52AA6E4}">
                  <adec:decorative xmlns:adec="http://schemas.microsoft.com/office/drawing/2017/decorative" val="1"/>
                </a:ext>
              </a:extLst>
            </p:cNvPr>
            <p:cNvSpPr/>
            <p:nvPr/>
          </p:nvSpPr>
          <p:spPr>
            <a:xfrm>
              <a:off x="6299800" y="2894463"/>
              <a:ext cx="1231203" cy="916674"/>
            </a:xfrm>
            <a:prstGeom prst="homePlate">
              <a:avLst>
                <a:gd name="adj" fmla="val 31235"/>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bg1"/>
                </a:solidFill>
                <a:latin typeface="Arial" panose="020B0604020202020204" pitchFamily="34" charset="0"/>
                <a:cs typeface="Arial" panose="020B0604020202020204" pitchFamily="34" charset="0"/>
              </a:endParaRPr>
            </a:p>
          </p:txBody>
        </p:sp>
        <p:pic>
          <p:nvPicPr>
            <p:cNvPr id="23" name="Graphic 22" descr="Document with solid fill">
              <a:extLst>
                <a:ext uri="{FF2B5EF4-FFF2-40B4-BE49-F238E27FC236}">
                  <a16:creationId xmlns:a16="http://schemas.microsoft.com/office/drawing/2014/main" id="{F0F443EC-C24C-A323-7F0D-C5BD2513086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457082" y="2991275"/>
              <a:ext cx="723049" cy="723049"/>
            </a:xfrm>
            <a:prstGeom prst="rect">
              <a:avLst/>
            </a:prstGeom>
          </p:spPr>
        </p:pic>
      </p:grpSp>
      <p:grpSp>
        <p:nvGrpSpPr>
          <p:cNvPr id="24" name="Group 23" descr="Rectangle reading: &quot;Help Getting Connected with Work, School, or Volunteer Opportunities&quot;&#10;">
            <a:extLst>
              <a:ext uri="{FF2B5EF4-FFF2-40B4-BE49-F238E27FC236}">
                <a16:creationId xmlns:a16="http://schemas.microsoft.com/office/drawing/2014/main" id="{A0F58DB8-D979-5956-6DB2-7B6A7DD5FA9D}"/>
              </a:ext>
            </a:extLst>
          </p:cNvPr>
          <p:cNvGrpSpPr/>
          <p:nvPr/>
        </p:nvGrpSpPr>
        <p:grpSpPr>
          <a:xfrm>
            <a:off x="6299800" y="4585684"/>
            <a:ext cx="5474708" cy="916674"/>
            <a:chOff x="6299800" y="4585684"/>
            <a:chExt cx="5474708" cy="916674"/>
          </a:xfrm>
        </p:grpSpPr>
        <p:sp>
          <p:nvSpPr>
            <p:cNvPr id="20" name="Rectangle 19">
              <a:extLst>
                <a:ext uri="{FF2B5EF4-FFF2-40B4-BE49-F238E27FC236}">
                  <a16:creationId xmlns:a16="http://schemas.microsoft.com/office/drawing/2014/main" id="{64210A7C-B544-8097-012C-16D5524A1AE2}"/>
                </a:ext>
                <a:ext uri="{C183D7F6-B498-43B3-948B-1728B52AA6E4}">
                  <adec:decorative xmlns:adec="http://schemas.microsoft.com/office/drawing/2017/decorative" val="1"/>
                </a:ext>
              </a:extLst>
            </p:cNvPr>
            <p:cNvSpPr/>
            <p:nvPr/>
          </p:nvSpPr>
          <p:spPr>
            <a:xfrm>
              <a:off x="6299800" y="4585684"/>
              <a:ext cx="5474708" cy="916674"/>
            </a:xfrm>
            <a:prstGeom prst="rect">
              <a:avLst/>
            </a:prstGeom>
            <a:solidFill>
              <a:schemeClr val="bg1"/>
            </a:solidFill>
            <a:ln w="19050">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DF66278D-43E2-0437-3AA1-EFCF214AF231}"/>
                </a:ext>
              </a:extLst>
            </p:cNvPr>
            <p:cNvSpPr txBox="1"/>
            <p:nvPr/>
          </p:nvSpPr>
          <p:spPr bwMode="auto">
            <a:xfrm>
              <a:off x="7719523" y="4729994"/>
              <a:ext cx="3978785" cy="628054"/>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r>
                <a:rPr lang="en-US" b="1">
                  <a:solidFill>
                    <a:srgbClr val="0F6DD2"/>
                  </a:solidFill>
                  <a:latin typeface="Arial" panose="020B0604020202020204" pitchFamily="34" charset="0"/>
                  <a:cs typeface="Arial" panose="020B0604020202020204" pitchFamily="34" charset="0"/>
                </a:rPr>
                <a:t>Help Getting Connected with Work, School, or Volunteer Opportunities </a:t>
              </a:r>
            </a:p>
          </p:txBody>
        </p:sp>
        <p:sp>
          <p:nvSpPr>
            <p:cNvPr id="41" name="Arrow: Pentagon 40">
              <a:extLst>
                <a:ext uri="{FF2B5EF4-FFF2-40B4-BE49-F238E27FC236}">
                  <a16:creationId xmlns:a16="http://schemas.microsoft.com/office/drawing/2014/main" id="{13C7BA73-23F6-81AD-82BD-356DC87B9786}"/>
                </a:ext>
                <a:ext uri="{C183D7F6-B498-43B3-948B-1728B52AA6E4}">
                  <adec:decorative xmlns:adec="http://schemas.microsoft.com/office/drawing/2017/decorative" val="1"/>
                </a:ext>
              </a:extLst>
            </p:cNvPr>
            <p:cNvSpPr/>
            <p:nvPr/>
          </p:nvSpPr>
          <p:spPr>
            <a:xfrm>
              <a:off x="6299800" y="4585684"/>
              <a:ext cx="1231203" cy="916674"/>
            </a:xfrm>
            <a:prstGeom prst="homePlate">
              <a:avLst>
                <a:gd name="adj" fmla="val 31235"/>
              </a:avLst>
            </a:prstGeom>
            <a:solidFill>
              <a:schemeClr val="accent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800" b="1">
                <a:solidFill>
                  <a:schemeClr val="bg1"/>
                </a:solidFill>
                <a:latin typeface="Arial" panose="020B0604020202020204" pitchFamily="34" charset="0"/>
                <a:cs typeface="Arial" panose="020B0604020202020204" pitchFamily="34" charset="0"/>
              </a:endParaRPr>
            </a:p>
          </p:txBody>
        </p:sp>
        <p:pic>
          <p:nvPicPr>
            <p:cNvPr id="19" name="Graphic 18" descr="Social network with solid fill">
              <a:extLst>
                <a:ext uri="{FF2B5EF4-FFF2-40B4-BE49-F238E27FC236}">
                  <a16:creationId xmlns:a16="http://schemas.microsoft.com/office/drawing/2014/main" id="{229FD81E-2F4F-3AA3-CA7C-04C836BC737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6457082" y="4688842"/>
              <a:ext cx="723049" cy="723049"/>
            </a:xfrm>
            <a:prstGeom prst="rect">
              <a:avLst/>
            </a:prstGeom>
          </p:spPr>
        </p:pic>
      </p:grpSp>
    </p:spTree>
    <p:extLst>
      <p:ext uri="{BB962C8B-B14F-4D97-AF65-F5344CB8AC3E}">
        <p14:creationId xmlns:p14="http://schemas.microsoft.com/office/powerpoint/2010/main" val="36359391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8AA312-5FB3-44E9-1260-0C503CDCEEF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AF40F77-6393-5276-9F9F-A5A922879F54}"/>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itle 9">
            <a:extLst>
              <a:ext uri="{FF2B5EF4-FFF2-40B4-BE49-F238E27FC236}">
                <a16:creationId xmlns:a16="http://schemas.microsoft.com/office/drawing/2014/main" id="{159ECCBA-D644-7DBF-C50B-405A3ED1CA3D}"/>
              </a:ext>
            </a:extLst>
          </p:cNvPr>
          <p:cNvSpPr>
            <a:spLocks noGrp="1"/>
          </p:cNvSpPr>
          <p:nvPr>
            <p:ph type="title"/>
          </p:nvPr>
        </p:nvSpPr>
        <p:spPr>
          <a:xfrm>
            <a:off x="79345" y="91618"/>
            <a:ext cx="8493928" cy="617337"/>
          </a:xfrm>
        </p:spPr>
        <p:txBody>
          <a:bodyPr/>
          <a:lstStyle/>
          <a:p>
            <a:pPr lvl="0">
              <a:defRPr/>
            </a:pPr>
            <a:r>
              <a:rPr lang="en-US">
                <a:solidFill>
                  <a:srgbClr val="002960"/>
                </a:solidFill>
                <a:latin typeface="Arial"/>
                <a:cs typeface="Arial"/>
              </a:rPr>
              <a:t>MassHealth is working with its partners to assist impacted members </a:t>
            </a:r>
          </a:p>
        </p:txBody>
      </p:sp>
      <p:grpSp>
        <p:nvGrpSpPr>
          <p:cNvPr id="6" name="Group 5">
            <a:extLst>
              <a:ext uri="{FF2B5EF4-FFF2-40B4-BE49-F238E27FC236}">
                <a16:creationId xmlns:a16="http://schemas.microsoft.com/office/drawing/2014/main" id="{5F096B97-1940-F31D-5619-DE654C5E41C5}"/>
              </a:ext>
              <a:ext uri="{C183D7F6-B498-43B3-948B-1728B52AA6E4}">
                <adec:decorative xmlns:adec="http://schemas.microsoft.com/office/drawing/2017/decorative" val="1"/>
              </a:ext>
            </a:extLst>
          </p:cNvPr>
          <p:cNvGrpSpPr/>
          <p:nvPr/>
        </p:nvGrpSpPr>
        <p:grpSpPr>
          <a:xfrm>
            <a:off x="4949190" y="618593"/>
            <a:ext cx="2293620" cy="976313"/>
            <a:chOff x="4949190" y="618593"/>
            <a:chExt cx="2293620" cy="976313"/>
          </a:xfrm>
        </p:grpSpPr>
        <p:sp>
          <p:nvSpPr>
            <p:cNvPr id="37" name="Rectangle: Rounded Corners 36">
              <a:extLst>
                <a:ext uri="{FF2B5EF4-FFF2-40B4-BE49-F238E27FC236}">
                  <a16:creationId xmlns:a16="http://schemas.microsoft.com/office/drawing/2014/main" id="{4BE8058E-C403-7294-3EC1-E71CC2397A2C}"/>
                </a:ext>
                <a:ext uri="{C183D7F6-B498-43B3-948B-1728B52AA6E4}">
                  <adec:decorative xmlns:adec="http://schemas.microsoft.com/office/drawing/2017/decorative" val="1"/>
                </a:ext>
              </a:extLst>
            </p:cNvPr>
            <p:cNvSpPr/>
            <p:nvPr/>
          </p:nvSpPr>
          <p:spPr>
            <a:xfrm>
              <a:off x="4949190" y="618593"/>
              <a:ext cx="2293620" cy="976313"/>
            </a:xfrm>
            <a:prstGeom prst="roundRect">
              <a:avLst/>
            </a:prstGeom>
            <a:solidFill>
              <a:schemeClr val="bg1"/>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40" name="Picture 16" descr="MassHealth Redetermination - NEW Health Center">
              <a:extLst>
                <a:ext uri="{FF2B5EF4-FFF2-40B4-BE49-F238E27FC236}">
                  <a16:creationId xmlns:a16="http://schemas.microsoft.com/office/drawing/2014/main" id="{F1329142-7E6E-1D36-F2BD-4BEE4451BCD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56075" y="673608"/>
              <a:ext cx="1717165" cy="85858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0E9525DE-B686-ABD7-F98B-39DFF7696BAA}"/>
              </a:ext>
              <a:ext uri="{C183D7F6-B498-43B3-948B-1728B52AA6E4}">
                <adec:decorative xmlns:adec="http://schemas.microsoft.com/office/drawing/2017/decorative" val="1"/>
              </a:ext>
            </a:extLst>
          </p:cNvPr>
          <p:cNvGrpSpPr/>
          <p:nvPr/>
        </p:nvGrpSpPr>
        <p:grpSpPr>
          <a:xfrm>
            <a:off x="3759709" y="1352325"/>
            <a:ext cx="4661125" cy="4661125"/>
            <a:chOff x="3759709" y="1352325"/>
            <a:chExt cx="4661125" cy="4661125"/>
          </a:xfrm>
        </p:grpSpPr>
        <p:sp>
          <p:nvSpPr>
            <p:cNvPr id="53" name="Oval 52">
              <a:extLst>
                <a:ext uri="{FF2B5EF4-FFF2-40B4-BE49-F238E27FC236}">
                  <a16:creationId xmlns:a16="http://schemas.microsoft.com/office/drawing/2014/main" id="{248C5BA1-520D-B1EE-B898-671C1447E942}"/>
                </a:ext>
                <a:ext uri="{C183D7F6-B498-43B3-948B-1728B52AA6E4}">
                  <adec:decorative xmlns:adec="http://schemas.microsoft.com/office/drawing/2017/decorative" val="1"/>
                </a:ext>
              </a:extLst>
            </p:cNvPr>
            <p:cNvSpPr/>
            <p:nvPr/>
          </p:nvSpPr>
          <p:spPr>
            <a:xfrm>
              <a:off x="3759709" y="1352325"/>
              <a:ext cx="4661125" cy="4661125"/>
            </a:xfrm>
            <a:prstGeom prst="ellipse">
              <a:avLst/>
            </a:prstGeom>
            <a:gradFill flip="none" rotWithShape="1">
              <a:gsLst>
                <a:gs pos="78000">
                  <a:schemeClr val="bg1">
                    <a:lumMod val="95000"/>
                  </a:schemeClr>
                </a:gs>
                <a:gs pos="100000">
                  <a:schemeClr val="bg1">
                    <a:lumMod val="75000"/>
                  </a:schemeClr>
                </a:gs>
                <a:gs pos="22000">
                  <a:schemeClr val="bg1">
                    <a:lumMod val="95000"/>
                    <a:alpha val="0"/>
                  </a:schemeClr>
                </a:gs>
              </a:gsLst>
              <a:path path="circle">
                <a:fillToRect l="50000" t="50000" r="50000" b="50000"/>
              </a:path>
              <a:tileRect/>
            </a:gradFill>
            <a:ln w="762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descr="Text box reading: &quot;Help with MassHealth Applications, Renewals, and RFIs&quot;">
              <a:extLst>
                <a:ext uri="{FF2B5EF4-FFF2-40B4-BE49-F238E27FC236}">
                  <a16:creationId xmlns:a16="http://schemas.microsoft.com/office/drawing/2014/main" id="{B933F955-553E-3440-6E7E-2F85193F7173}"/>
                </a:ext>
              </a:extLst>
            </p:cNvPr>
            <p:cNvGrpSpPr/>
            <p:nvPr/>
          </p:nvGrpSpPr>
          <p:grpSpPr>
            <a:xfrm>
              <a:off x="4758663" y="2279170"/>
              <a:ext cx="2663216" cy="2740300"/>
              <a:chOff x="4752000" y="1636028"/>
              <a:chExt cx="2663216" cy="2740300"/>
            </a:xfrm>
          </p:grpSpPr>
          <p:pic>
            <p:nvPicPr>
              <p:cNvPr id="77" name="Graphic 76">
                <a:extLst>
                  <a:ext uri="{FF2B5EF4-FFF2-40B4-BE49-F238E27FC236}">
                    <a16:creationId xmlns:a16="http://schemas.microsoft.com/office/drawing/2014/main" id="{C7211543-9C1A-A220-84D2-A81300E891A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238743" y="1636028"/>
                <a:ext cx="1703446" cy="1703446"/>
              </a:xfrm>
              <a:prstGeom prst="rect">
                <a:avLst/>
              </a:prstGeom>
            </p:spPr>
          </p:pic>
          <p:sp>
            <p:nvSpPr>
              <p:cNvPr id="78" name="Title 9">
                <a:extLst>
                  <a:ext uri="{FF2B5EF4-FFF2-40B4-BE49-F238E27FC236}">
                    <a16:creationId xmlns:a16="http://schemas.microsoft.com/office/drawing/2014/main" id="{608AE6BB-78F8-550C-2411-E81F45C69613}"/>
                  </a:ext>
                </a:extLst>
              </p:cNvPr>
              <p:cNvSpPr txBox="1">
                <a:spLocks/>
              </p:cNvSpPr>
              <p:nvPr/>
            </p:nvSpPr>
            <p:spPr>
              <a:xfrm>
                <a:off x="4752000" y="3452998"/>
                <a:ext cx="2663216" cy="923330"/>
              </a:xfrm>
              <a:prstGeom prst="rect">
                <a:avLst/>
              </a:prstGeom>
            </p:spPr>
            <p:txBody>
              <a:bodyPr vert="horz" wrap="square" lIns="0" tIns="0" rIns="0" bIns="0" rtlCol="0" anchor="ctr">
                <a:spAutoFit/>
              </a:bodyPr>
              <a:lstStyle>
                <a:lvl1pPr algn="l" defTabSz="914400" rtl="0" eaLnBrk="1" latinLnBrk="0" hangingPunct="1">
                  <a:spcBef>
                    <a:spcPct val="0"/>
                  </a:spcBef>
                  <a:buNone/>
                  <a:defRPr sz="2000" b="1" kern="1200">
                    <a:solidFill>
                      <a:schemeClr val="tx2"/>
                    </a:solidFill>
                    <a:latin typeface="Arial" panose="020B0604020202020204" pitchFamily="34" charset="0"/>
                    <a:ea typeface="+mj-ea"/>
                    <a:cs typeface="Arial" panose="020B0604020202020204" pitchFamily="34" charset="0"/>
                  </a:defRPr>
                </a:lvl1pPr>
              </a:lstStyle>
              <a:p>
                <a:pPr algn="ctr"/>
                <a:r>
                  <a:rPr lang="en-US">
                    <a:solidFill>
                      <a:srgbClr val="0F6DD2"/>
                    </a:solidFill>
                  </a:rPr>
                  <a:t>Help with MassHealth Applications, Renewals, and RFIs</a:t>
                </a:r>
              </a:p>
            </p:txBody>
          </p:sp>
        </p:grpSp>
      </p:grpSp>
      <p:grpSp>
        <p:nvGrpSpPr>
          <p:cNvPr id="50" name="Group 49" descr="Blue rectangle reading: &quot;Managed Care Plans&quot;">
            <a:extLst>
              <a:ext uri="{FF2B5EF4-FFF2-40B4-BE49-F238E27FC236}">
                <a16:creationId xmlns:a16="http://schemas.microsoft.com/office/drawing/2014/main" id="{7EB4F227-CF84-D575-074F-D6BFDC13E4CD}"/>
              </a:ext>
            </a:extLst>
          </p:cNvPr>
          <p:cNvGrpSpPr/>
          <p:nvPr/>
        </p:nvGrpSpPr>
        <p:grpSpPr>
          <a:xfrm>
            <a:off x="1937101" y="2246187"/>
            <a:ext cx="2389208" cy="976313"/>
            <a:chOff x="2835349" y="5359928"/>
            <a:chExt cx="2389208" cy="976313"/>
          </a:xfrm>
        </p:grpSpPr>
        <p:sp>
          <p:nvSpPr>
            <p:cNvPr id="30" name="Rectangle: Rounded Corners 29">
              <a:extLst>
                <a:ext uri="{FF2B5EF4-FFF2-40B4-BE49-F238E27FC236}">
                  <a16:creationId xmlns:a16="http://schemas.microsoft.com/office/drawing/2014/main" id="{EF4E01A4-A02C-E35B-1A5C-8B596C25B1DF}"/>
                </a:ext>
              </a:extLst>
            </p:cNvPr>
            <p:cNvSpPr/>
            <p:nvPr/>
          </p:nvSpPr>
          <p:spPr>
            <a:xfrm>
              <a:off x="2835349" y="5359928"/>
              <a:ext cx="2389208" cy="976313"/>
            </a:xfrm>
            <a:prstGeom prst="roundRect">
              <a:avLst/>
            </a:prstGeom>
            <a:solidFill>
              <a:schemeClr val="tx2">
                <a:lumMod val="50000"/>
                <a:lumOff val="50000"/>
              </a:schemeClr>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F5EA5494-F1F1-AD25-A995-A908D6F960F5}"/>
                </a:ext>
              </a:extLst>
            </p:cNvPr>
            <p:cNvSpPr txBox="1">
              <a:spLocks/>
            </p:cNvSpPr>
            <p:nvPr/>
          </p:nvSpPr>
          <p:spPr>
            <a:xfrm>
              <a:off x="3023512" y="5571083"/>
              <a:ext cx="1446891" cy="553998"/>
            </a:xfrm>
            <a:prstGeom prst="rect">
              <a:avLst/>
            </a:prstGeom>
            <a:ln>
              <a:solidFill>
                <a:schemeClr val="tx2">
                  <a:lumMod val="50000"/>
                  <a:lumOff val="50000"/>
                </a:schemeClr>
              </a:solidFill>
            </a:ln>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Managed Care Plans</a:t>
              </a:r>
            </a:p>
          </p:txBody>
        </p:sp>
        <p:pic>
          <p:nvPicPr>
            <p:cNvPr id="36" name="Graphic 35" descr="First aid kit with solid fill">
              <a:extLst>
                <a:ext uri="{FF2B5EF4-FFF2-40B4-BE49-F238E27FC236}">
                  <a16:creationId xmlns:a16="http://schemas.microsoft.com/office/drawing/2014/main" id="{74116E6D-1AE7-D6FB-6B12-3BAE4883400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94198" y="5542508"/>
              <a:ext cx="567345" cy="567345"/>
            </a:xfrm>
            <a:prstGeom prst="rect">
              <a:avLst/>
            </a:prstGeom>
          </p:spPr>
        </p:pic>
      </p:grpSp>
      <p:grpSp>
        <p:nvGrpSpPr>
          <p:cNvPr id="59" name="Group 58" descr="Green rectangle reading: &quot;Community Based Orgs&quot;">
            <a:extLst>
              <a:ext uri="{FF2B5EF4-FFF2-40B4-BE49-F238E27FC236}">
                <a16:creationId xmlns:a16="http://schemas.microsoft.com/office/drawing/2014/main" id="{77AA9AA1-BB19-717E-D541-9E24AE883166}"/>
              </a:ext>
            </a:extLst>
          </p:cNvPr>
          <p:cNvGrpSpPr/>
          <p:nvPr/>
        </p:nvGrpSpPr>
        <p:grpSpPr>
          <a:xfrm>
            <a:off x="7946585" y="2180989"/>
            <a:ext cx="2293620" cy="976313"/>
            <a:chOff x="6762137" y="1913319"/>
            <a:chExt cx="2293620" cy="976313"/>
          </a:xfrm>
        </p:grpSpPr>
        <p:sp>
          <p:nvSpPr>
            <p:cNvPr id="2" name="Rectangle: Rounded Corners 1">
              <a:extLst>
                <a:ext uri="{FF2B5EF4-FFF2-40B4-BE49-F238E27FC236}">
                  <a16:creationId xmlns:a16="http://schemas.microsoft.com/office/drawing/2014/main" id="{7304047E-51D6-731C-C45D-DDCA90D495D7}"/>
                </a:ext>
              </a:extLst>
            </p:cNvPr>
            <p:cNvSpPr/>
            <p:nvPr/>
          </p:nvSpPr>
          <p:spPr>
            <a:xfrm>
              <a:off x="6762137" y="1913319"/>
              <a:ext cx="2293620" cy="976313"/>
            </a:xfrm>
            <a:prstGeom prst="roundRect">
              <a:avLst/>
            </a:prstGeom>
            <a:solidFill>
              <a:srgbClr val="00C0C0"/>
            </a:solidFill>
            <a:ln>
              <a:solidFill>
                <a:srgbClr val="00C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9BFA62E4-85D4-FFFA-6303-4D868A944D13}"/>
                </a:ext>
              </a:extLst>
            </p:cNvPr>
            <p:cNvSpPr txBox="1">
              <a:spLocks/>
            </p:cNvSpPr>
            <p:nvPr/>
          </p:nvSpPr>
          <p:spPr>
            <a:xfrm>
              <a:off x="7550676" y="2124474"/>
              <a:ext cx="1445347"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1800">
                  <a:solidFill>
                    <a:schemeClr val="bg1"/>
                  </a:solidFill>
                  <a:latin typeface="Arial"/>
                  <a:cs typeface="Arial"/>
                </a:rPr>
                <a:t>Community Based Orgs</a:t>
              </a:r>
            </a:p>
          </p:txBody>
        </p:sp>
        <p:pic>
          <p:nvPicPr>
            <p:cNvPr id="8" name="Graphic 7" descr="Neighborhood with solid fill">
              <a:extLst>
                <a:ext uri="{FF2B5EF4-FFF2-40B4-BE49-F238E27FC236}">
                  <a16:creationId xmlns:a16="http://schemas.microsoft.com/office/drawing/2014/main" id="{EABCB033-D53B-9608-7CEF-8BD33E3A815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803821" y="2114427"/>
              <a:ext cx="574091" cy="574091"/>
            </a:xfrm>
            <a:prstGeom prst="rect">
              <a:avLst/>
            </a:prstGeom>
          </p:spPr>
        </p:pic>
      </p:grpSp>
      <p:grpSp>
        <p:nvGrpSpPr>
          <p:cNvPr id="84" name="Group 83" descr="Blue rectangle reading: &quot;Assisters&quot;">
            <a:extLst>
              <a:ext uri="{FF2B5EF4-FFF2-40B4-BE49-F238E27FC236}">
                <a16:creationId xmlns:a16="http://schemas.microsoft.com/office/drawing/2014/main" id="{C232C0CB-537A-A833-7DFA-62D845971F2E}"/>
              </a:ext>
            </a:extLst>
          </p:cNvPr>
          <p:cNvGrpSpPr/>
          <p:nvPr/>
        </p:nvGrpSpPr>
        <p:grpSpPr>
          <a:xfrm>
            <a:off x="1971625" y="4041669"/>
            <a:ext cx="2289375" cy="976313"/>
            <a:chOff x="1971625" y="3800865"/>
            <a:chExt cx="2289375" cy="976313"/>
          </a:xfrm>
        </p:grpSpPr>
        <p:sp>
          <p:nvSpPr>
            <p:cNvPr id="24" name="Rectangle: Rounded Corners 23">
              <a:extLst>
                <a:ext uri="{FF2B5EF4-FFF2-40B4-BE49-F238E27FC236}">
                  <a16:creationId xmlns:a16="http://schemas.microsoft.com/office/drawing/2014/main" id="{424007A4-7390-BC31-B75A-903B3AB69F7A}"/>
                </a:ext>
              </a:extLst>
            </p:cNvPr>
            <p:cNvSpPr/>
            <p:nvPr/>
          </p:nvSpPr>
          <p:spPr>
            <a:xfrm>
              <a:off x="1971625" y="3800865"/>
              <a:ext cx="2289375" cy="976313"/>
            </a:xfrm>
            <a:prstGeom prst="roundRect">
              <a:avLst/>
            </a:prstGeom>
            <a:solidFill>
              <a:schemeClr val="accent3">
                <a:lumMod val="40000"/>
                <a:lumOff val="60000"/>
              </a:schemeClr>
            </a:solidFill>
            <a:ln>
              <a:solidFill>
                <a:schemeClr val="accent3">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27A27240-A317-92B6-D7CB-35653FF7CA7A}"/>
                </a:ext>
              </a:extLst>
            </p:cNvPr>
            <p:cNvSpPr txBox="1">
              <a:spLocks/>
            </p:cNvSpPr>
            <p:nvPr/>
          </p:nvSpPr>
          <p:spPr>
            <a:xfrm>
              <a:off x="2125264" y="4150519"/>
              <a:ext cx="1409926" cy="27699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Assisters</a:t>
              </a:r>
            </a:p>
          </p:txBody>
        </p:sp>
        <p:pic>
          <p:nvPicPr>
            <p:cNvPr id="83" name="Graphic 82" descr="Care with solid fill">
              <a:extLst>
                <a:ext uri="{FF2B5EF4-FFF2-40B4-BE49-F238E27FC236}">
                  <a16:creationId xmlns:a16="http://schemas.microsoft.com/office/drawing/2014/main" id="{4D373341-DE87-ECB2-185B-3866A41AC55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360404" y="3994442"/>
              <a:ext cx="574091" cy="574091"/>
            </a:xfrm>
            <a:prstGeom prst="rect">
              <a:avLst/>
            </a:prstGeom>
          </p:spPr>
        </p:pic>
      </p:grpSp>
      <p:grpSp>
        <p:nvGrpSpPr>
          <p:cNvPr id="47" name="Group 46" descr="Green rectangle reading: &quot;Providers&quot;">
            <a:extLst>
              <a:ext uri="{FF2B5EF4-FFF2-40B4-BE49-F238E27FC236}">
                <a16:creationId xmlns:a16="http://schemas.microsoft.com/office/drawing/2014/main" id="{1628DCB0-F5FA-DE2C-203F-22CC4036BA85}"/>
              </a:ext>
            </a:extLst>
          </p:cNvPr>
          <p:cNvGrpSpPr/>
          <p:nvPr/>
        </p:nvGrpSpPr>
        <p:grpSpPr>
          <a:xfrm>
            <a:off x="7946585" y="4034139"/>
            <a:ext cx="2293619" cy="976313"/>
            <a:chOff x="270626" y="1661701"/>
            <a:chExt cx="2293619" cy="976313"/>
          </a:xfrm>
        </p:grpSpPr>
        <p:sp>
          <p:nvSpPr>
            <p:cNvPr id="9" name="Rectangle: Rounded Corners 8">
              <a:extLst>
                <a:ext uri="{FF2B5EF4-FFF2-40B4-BE49-F238E27FC236}">
                  <a16:creationId xmlns:a16="http://schemas.microsoft.com/office/drawing/2014/main" id="{4D09F5E7-D073-562B-8451-D8368407386D}"/>
                </a:ext>
              </a:extLst>
            </p:cNvPr>
            <p:cNvSpPr/>
            <p:nvPr/>
          </p:nvSpPr>
          <p:spPr>
            <a:xfrm>
              <a:off x="270626" y="1661701"/>
              <a:ext cx="2293619" cy="976313"/>
            </a:xfrm>
            <a:prstGeom prst="roundRect">
              <a:avLst/>
            </a:prstGeom>
            <a:solidFill>
              <a:srgbClr val="027B7E"/>
            </a:solidFill>
            <a:ln>
              <a:solidFill>
                <a:srgbClr val="027B7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01A882C6-AD80-D04C-4D7E-3036623E6BCC}"/>
                </a:ext>
              </a:extLst>
            </p:cNvPr>
            <p:cNvSpPr txBox="1">
              <a:spLocks/>
            </p:cNvSpPr>
            <p:nvPr/>
          </p:nvSpPr>
          <p:spPr>
            <a:xfrm>
              <a:off x="1059165" y="2011355"/>
              <a:ext cx="1445347" cy="276999"/>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Providers</a:t>
              </a:r>
            </a:p>
          </p:txBody>
        </p:sp>
        <p:pic>
          <p:nvPicPr>
            <p:cNvPr id="13" name="Graphic 12" descr="Doctor female with solid fill">
              <a:extLst>
                <a:ext uri="{FF2B5EF4-FFF2-40B4-BE49-F238E27FC236}">
                  <a16:creationId xmlns:a16="http://schemas.microsoft.com/office/drawing/2014/main" id="{C2B45737-2BA2-8D10-543D-EFC958EA847E}"/>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12310" y="1862809"/>
              <a:ext cx="574091" cy="574091"/>
            </a:xfrm>
            <a:prstGeom prst="rect">
              <a:avLst/>
            </a:prstGeom>
          </p:spPr>
        </p:pic>
      </p:grpSp>
      <p:grpSp>
        <p:nvGrpSpPr>
          <p:cNvPr id="62" name="Group 61" descr="Blue rectangle reading: &quot;Sister Agencies&quot;">
            <a:extLst>
              <a:ext uri="{FF2B5EF4-FFF2-40B4-BE49-F238E27FC236}">
                <a16:creationId xmlns:a16="http://schemas.microsoft.com/office/drawing/2014/main" id="{A16BD1A2-D106-5312-4B82-5A94DA451512}"/>
              </a:ext>
            </a:extLst>
          </p:cNvPr>
          <p:cNvGrpSpPr/>
          <p:nvPr/>
        </p:nvGrpSpPr>
        <p:grpSpPr>
          <a:xfrm>
            <a:off x="4943513" y="5654846"/>
            <a:ext cx="2293515" cy="976313"/>
            <a:chOff x="3487896" y="5502518"/>
            <a:chExt cx="2293515" cy="976313"/>
          </a:xfrm>
        </p:grpSpPr>
        <p:sp>
          <p:nvSpPr>
            <p:cNvPr id="14" name="Rectangle: Rounded Corners 13">
              <a:extLst>
                <a:ext uri="{FF2B5EF4-FFF2-40B4-BE49-F238E27FC236}">
                  <a16:creationId xmlns:a16="http://schemas.microsoft.com/office/drawing/2014/main" id="{BCC6877B-B435-A069-8CB3-4AAF974EB938}"/>
                </a:ext>
              </a:extLst>
            </p:cNvPr>
            <p:cNvSpPr/>
            <p:nvPr/>
          </p:nvSpPr>
          <p:spPr>
            <a:xfrm>
              <a:off x="3487896" y="5502518"/>
              <a:ext cx="2293515" cy="976313"/>
            </a:xfrm>
            <a:prstGeom prst="roundRect">
              <a:avLst/>
            </a:prstGeom>
            <a:solidFill>
              <a:srgbClr val="002960"/>
            </a:solidFill>
            <a:ln>
              <a:solidFill>
                <a:srgbClr val="0029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itle 1">
              <a:extLst>
                <a:ext uri="{FF2B5EF4-FFF2-40B4-BE49-F238E27FC236}">
                  <a16:creationId xmlns:a16="http://schemas.microsoft.com/office/drawing/2014/main" id="{FB83F4F4-58BD-A32B-5D1F-A92C7844905E}"/>
                </a:ext>
              </a:extLst>
            </p:cNvPr>
            <p:cNvSpPr txBox="1">
              <a:spLocks/>
            </p:cNvSpPr>
            <p:nvPr/>
          </p:nvSpPr>
          <p:spPr>
            <a:xfrm>
              <a:off x="4276435" y="5713673"/>
              <a:ext cx="1445347"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Sister Agencies</a:t>
              </a:r>
            </a:p>
          </p:txBody>
        </p:sp>
        <p:pic>
          <p:nvPicPr>
            <p:cNvPr id="18" name="Graphic 17" descr="Bank with solid fill">
              <a:extLst>
                <a:ext uri="{FF2B5EF4-FFF2-40B4-BE49-F238E27FC236}">
                  <a16:creationId xmlns:a16="http://schemas.microsoft.com/office/drawing/2014/main" id="{3FD71CC4-14D3-4543-7FA2-4101D1C8F412}"/>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3587332" y="5703626"/>
              <a:ext cx="574091" cy="574091"/>
            </a:xfrm>
            <a:prstGeom prst="rect">
              <a:avLst/>
            </a:prstGeom>
          </p:spPr>
        </p:pic>
      </p:grpSp>
    </p:spTree>
    <p:extLst>
      <p:ext uri="{BB962C8B-B14F-4D97-AF65-F5344CB8AC3E}">
        <p14:creationId xmlns:p14="http://schemas.microsoft.com/office/powerpoint/2010/main" val="6473434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14E17-8EED-5A31-CD6F-8CBB2888D1A5}"/>
            </a:ext>
          </a:extLst>
        </p:cNvPr>
        <p:cNvGrpSpPr/>
        <p:nvPr/>
      </p:nvGrpSpPr>
      <p:grpSpPr>
        <a:xfrm>
          <a:off x="0" y="0"/>
          <a:ext cx="0" cy="0"/>
          <a:chOff x="0" y="0"/>
          <a:chExt cx="0" cy="0"/>
        </a:xfrm>
      </p:grpSpPr>
      <p:grpSp>
        <p:nvGrpSpPr>
          <p:cNvPr id="10" name="Group 9">
            <a:extLst>
              <a:ext uri="{FF2B5EF4-FFF2-40B4-BE49-F238E27FC236}">
                <a16:creationId xmlns:a16="http://schemas.microsoft.com/office/drawing/2014/main" id="{913783C1-458A-3147-ED47-E4F7C59225A1}"/>
              </a:ext>
              <a:ext uri="{C183D7F6-B498-43B3-948B-1728B52AA6E4}">
                <adec:decorative xmlns:adec="http://schemas.microsoft.com/office/drawing/2017/decorative" val="1"/>
              </a:ext>
            </a:extLst>
          </p:cNvPr>
          <p:cNvGrpSpPr/>
          <p:nvPr/>
        </p:nvGrpSpPr>
        <p:grpSpPr>
          <a:xfrm>
            <a:off x="3759709" y="1361850"/>
            <a:ext cx="4661125" cy="4661125"/>
            <a:chOff x="3759709" y="1361850"/>
            <a:chExt cx="4661125" cy="4661125"/>
          </a:xfrm>
        </p:grpSpPr>
        <p:sp>
          <p:nvSpPr>
            <p:cNvPr id="53" name="Oval 52">
              <a:extLst>
                <a:ext uri="{FF2B5EF4-FFF2-40B4-BE49-F238E27FC236}">
                  <a16:creationId xmlns:a16="http://schemas.microsoft.com/office/drawing/2014/main" id="{50F460E1-840F-BB0D-0460-FE7C4F616687}"/>
                </a:ext>
                <a:ext uri="{C183D7F6-B498-43B3-948B-1728B52AA6E4}">
                  <adec:decorative xmlns:adec="http://schemas.microsoft.com/office/drawing/2017/decorative" val="1"/>
                </a:ext>
              </a:extLst>
            </p:cNvPr>
            <p:cNvSpPr/>
            <p:nvPr/>
          </p:nvSpPr>
          <p:spPr>
            <a:xfrm>
              <a:off x="3759709" y="1361850"/>
              <a:ext cx="4661125" cy="4661125"/>
            </a:xfrm>
            <a:prstGeom prst="ellipse">
              <a:avLst/>
            </a:prstGeom>
            <a:gradFill flip="none" rotWithShape="1">
              <a:gsLst>
                <a:gs pos="78000">
                  <a:schemeClr val="bg1">
                    <a:lumMod val="95000"/>
                  </a:schemeClr>
                </a:gs>
                <a:gs pos="100000">
                  <a:schemeClr val="bg1">
                    <a:lumMod val="75000"/>
                  </a:schemeClr>
                </a:gs>
                <a:gs pos="22000">
                  <a:schemeClr val="bg1">
                    <a:lumMod val="95000"/>
                    <a:alpha val="0"/>
                  </a:schemeClr>
                </a:gs>
              </a:gsLst>
              <a:path path="circle">
                <a:fillToRect l="50000" t="50000" r="50000" b="50000"/>
              </a:path>
              <a:tileRect/>
            </a:gradFill>
            <a:ln w="762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descr="Text box reading: &quot;Help looking for work, school or volunteer&quot;">
              <a:extLst>
                <a:ext uri="{FF2B5EF4-FFF2-40B4-BE49-F238E27FC236}">
                  <a16:creationId xmlns:a16="http://schemas.microsoft.com/office/drawing/2014/main" id="{C0B73B67-EB05-8816-D055-EC6C8AD44F87}"/>
                </a:ext>
              </a:extLst>
            </p:cNvPr>
            <p:cNvGrpSpPr/>
            <p:nvPr/>
          </p:nvGrpSpPr>
          <p:grpSpPr>
            <a:xfrm>
              <a:off x="4567108" y="2099512"/>
              <a:ext cx="3046327" cy="3035040"/>
              <a:chOff x="4580629" y="1465045"/>
              <a:chExt cx="3046327" cy="3035040"/>
            </a:xfrm>
          </p:grpSpPr>
          <p:pic>
            <p:nvPicPr>
              <p:cNvPr id="77" name="Graphic 76">
                <a:extLst>
                  <a:ext uri="{FF2B5EF4-FFF2-40B4-BE49-F238E27FC236}">
                    <a16:creationId xmlns:a16="http://schemas.microsoft.com/office/drawing/2014/main" id="{B1BC0CDA-4BFB-6122-4BDB-154FD9ED72F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999108" y="1465045"/>
                <a:ext cx="2182331" cy="2182331"/>
              </a:xfrm>
              <a:prstGeom prst="rect">
                <a:avLst/>
              </a:prstGeom>
            </p:spPr>
          </p:pic>
          <p:sp>
            <p:nvSpPr>
              <p:cNvPr id="78" name="Title 9">
                <a:extLst>
                  <a:ext uri="{FF2B5EF4-FFF2-40B4-BE49-F238E27FC236}">
                    <a16:creationId xmlns:a16="http://schemas.microsoft.com/office/drawing/2014/main" id="{1ECBB504-645A-A25F-3DB4-F7CCBD6FABF1}"/>
                  </a:ext>
                </a:extLst>
              </p:cNvPr>
              <p:cNvSpPr txBox="1">
                <a:spLocks/>
              </p:cNvSpPr>
              <p:nvPr/>
            </p:nvSpPr>
            <p:spPr>
              <a:xfrm>
                <a:off x="4580629" y="3576755"/>
                <a:ext cx="3046327" cy="923330"/>
              </a:xfrm>
              <a:prstGeom prst="rect">
                <a:avLst/>
              </a:prstGeom>
            </p:spPr>
            <p:txBody>
              <a:bodyPr vert="horz" wrap="square" lIns="0" tIns="0" rIns="0" bIns="0" rtlCol="0" anchor="ctr">
                <a:spAutoFit/>
              </a:bodyPr>
              <a:lstStyle>
                <a:lvl1pPr algn="l" defTabSz="914400" rtl="0" eaLnBrk="1" latinLnBrk="0" hangingPunct="1">
                  <a:spcBef>
                    <a:spcPct val="0"/>
                  </a:spcBef>
                  <a:buNone/>
                  <a:defRPr sz="2000" b="1" kern="1200">
                    <a:solidFill>
                      <a:schemeClr val="tx2"/>
                    </a:solidFill>
                    <a:latin typeface="Arial" panose="020B0604020202020204" pitchFamily="34" charset="0"/>
                    <a:ea typeface="+mj-ea"/>
                    <a:cs typeface="Arial" panose="020B0604020202020204" pitchFamily="34" charset="0"/>
                  </a:defRPr>
                </a:lvl1pPr>
              </a:lstStyle>
              <a:p>
                <a:pPr algn="ctr">
                  <a:defRPr/>
                </a:pPr>
                <a:r>
                  <a:rPr lang="en-US">
                    <a:solidFill>
                      <a:srgbClr val="0F6DD2"/>
                    </a:solidFill>
                    <a:latin typeface="Arial"/>
                    <a:cs typeface="Arial"/>
                  </a:rPr>
                  <a:t>Help looking for work, school, or volunteer opportunities</a:t>
                </a:r>
              </a:p>
            </p:txBody>
          </p:sp>
        </p:grpSp>
      </p:grpSp>
      <p:sp>
        <p:nvSpPr>
          <p:cNvPr id="3" name="Rectangle 2">
            <a:extLst>
              <a:ext uri="{FF2B5EF4-FFF2-40B4-BE49-F238E27FC236}">
                <a16:creationId xmlns:a16="http://schemas.microsoft.com/office/drawing/2014/main" id="{5B68C651-DD7E-E009-30E3-CE9ED3773EB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Title 9">
            <a:extLst>
              <a:ext uri="{FF2B5EF4-FFF2-40B4-BE49-F238E27FC236}">
                <a16:creationId xmlns:a16="http://schemas.microsoft.com/office/drawing/2014/main" id="{EF113B61-0DDE-EEEC-AE52-ADECC6E1FAC8}"/>
              </a:ext>
            </a:extLst>
          </p:cNvPr>
          <p:cNvSpPr>
            <a:spLocks noGrp="1"/>
          </p:cNvSpPr>
          <p:nvPr>
            <p:ph type="title"/>
          </p:nvPr>
        </p:nvSpPr>
        <p:spPr>
          <a:xfrm>
            <a:off x="87264" y="92719"/>
            <a:ext cx="12019011" cy="885671"/>
          </a:xfrm>
        </p:spPr>
        <p:txBody>
          <a:bodyPr/>
          <a:lstStyle/>
          <a:p>
            <a:pPr lvl="0">
              <a:defRPr/>
            </a:pPr>
            <a:r>
              <a:rPr lang="en-US">
                <a:solidFill>
                  <a:srgbClr val="002960"/>
                </a:solidFill>
                <a:latin typeface="Arial"/>
                <a:cs typeface="Arial"/>
              </a:rPr>
              <a:t>MassHealth is working with new partners to connect members to job training, educational programs, volunteer opportunities, and more</a:t>
            </a:r>
          </a:p>
        </p:txBody>
      </p:sp>
      <p:grpSp>
        <p:nvGrpSpPr>
          <p:cNvPr id="45" name="Group 44" descr="Violet rectangle reading: &quot;Non-Profit Networks&quot;">
            <a:extLst>
              <a:ext uri="{FF2B5EF4-FFF2-40B4-BE49-F238E27FC236}">
                <a16:creationId xmlns:a16="http://schemas.microsoft.com/office/drawing/2014/main" id="{89C19FAD-2F1B-BFD8-7525-695273D77A20}"/>
              </a:ext>
            </a:extLst>
          </p:cNvPr>
          <p:cNvGrpSpPr/>
          <p:nvPr/>
        </p:nvGrpSpPr>
        <p:grpSpPr>
          <a:xfrm>
            <a:off x="4949190" y="739739"/>
            <a:ext cx="2293620" cy="976313"/>
            <a:chOff x="5659598" y="450416"/>
            <a:chExt cx="2293620" cy="976313"/>
          </a:xfrm>
        </p:grpSpPr>
        <p:sp>
          <p:nvSpPr>
            <p:cNvPr id="37" name="Rectangle: Rounded Corners 36">
              <a:extLst>
                <a:ext uri="{FF2B5EF4-FFF2-40B4-BE49-F238E27FC236}">
                  <a16:creationId xmlns:a16="http://schemas.microsoft.com/office/drawing/2014/main" id="{1E54F72F-4F09-F922-A9D6-F76F87C55FFA}"/>
                </a:ext>
              </a:extLst>
            </p:cNvPr>
            <p:cNvSpPr/>
            <p:nvPr/>
          </p:nvSpPr>
          <p:spPr>
            <a:xfrm>
              <a:off x="5659598" y="450416"/>
              <a:ext cx="2293620" cy="976313"/>
            </a:xfrm>
            <a:prstGeom prst="round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itle 1">
              <a:extLst>
                <a:ext uri="{FF2B5EF4-FFF2-40B4-BE49-F238E27FC236}">
                  <a16:creationId xmlns:a16="http://schemas.microsoft.com/office/drawing/2014/main" id="{12BAEEDC-373D-883B-8C91-619B12DC2875}"/>
                </a:ext>
              </a:extLst>
            </p:cNvPr>
            <p:cNvSpPr txBox="1">
              <a:spLocks/>
            </p:cNvSpPr>
            <p:nvPr/>
          </p:nvSpPr>
          <p:spPr>
            <a:xfrm>
              <a:off x="6448137" y="661571"/>
              <a:ext cx="1445347"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Non-Profit Networks</a:t>
              </a:r>
            </a:p>
          </p:txBody>
        </p:sp>
        <p:pic>
          <p:nvPicPr>
            <p:cNvPr id="42" name="Graphic 41" descr="Cheers with solid fill">
              <a:extLst>
                <a:ext uri="{FF2B5EF4-FFF2-40B4-BE49-F238E27FC236}">
                  <a16:creationId xmlns:a16="http://schemas.microsoft.com/office/drawing/2014/main" id="{FC2CBA28-5AB6-74EB-DC9F-4CC9ED23A67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787664" y="651524"/>
              <a:ext cx="574091" cy="574091"/>
            </a:xfrm>
            <a:prstGeom prst="rect">
              <a:avLst/>
            </a:prstGeom>
          </p:spPr>
        </p:pic>
      </p:grpSp>
      <p:grpSp>
        <p:nvGrpSpPr>
          <p:cNvPr id="50" name="Group 49" descr="Purple rectangle reading: &quot;MassHire&quot;">
            <a:extLst>
              <a:ext uri="{FF2B5EF4-FFF2-40B4-BE49-F238E27FC236}">
                <a16:creationId xmlns:a16="http://schemas.microsoft.com/office/drawing/2014/main" id="{2D40EE27-23D5-6404-5782-AB8BA1C6A4B1}"/>
              </a:ext>
            </a:extLst>
          </p:cNvPr>
          <p:cNvGrpSpPr/>
          <p:nvPr/>
        </p:nvGrpSpPr>
        <p:grpSpPr>
          <a:xfrm>
            <a:off x="1737076" y="2845060"/>
            <a:ext cx="2389208" cy="976313"/>
            <a:chOff x="2835349" y="5359928"/>
            <a:chExt cx="2389208" cy="976313"/>
          </a:xfrm>
        </p:grpSpPr>
        <p:sp>
          <p:nvSpPr>
            <p:cNvPr id="30" name="Rectangle: Rounded Corners 29">
              <a:extLst>
                <a:ext uri="{FF2B5EF4-FFF2-40B4-BE49-F238E27FC236}">
                  <a16:creationId xmlns:a16="http://schemas.microsoft.com/office/drawing/2014/main" id="{0E333557-9F6F-DE05-FD18-09DDBF1E15D6}"/>
                </a:ext>
              </a:extLst>
            </p:cNvPr>
            <p:cNvSpPr/>
            <p:nvPr/>
          </p:nvSpPr>
          <p:spPr>
            <a:xfrm>
              <a:off x="2835349" y="5359928"/>
              <a:ext cx="2389208" cy="976313"/>
            </a:xfrm>
            <a:prstGeom prst="roundRect">
              <a:avLst/>
            </a:prstGeom>
            <a:solidFill>
              <a:srgbClr val="B21EB6"/>
            </a:solidFill>
            <a:ln>
              <a:solidFill>
                <a:srgbClr val="B21E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1">
              <a:extLst>
                <a:ext uri="{FF2B5EF4-FFF2-40B4-BE49-F238E27FC236}">
                  <a16:creationId xmlns:a16="http://schemas.microsoft.com/office/drawing/2014/main" id="{3405A471-A0C8-0CA8-67E2-BA7FB279091D}"/>
                </a:ext>
              </a:extLst>
            </p:cNvPr>
            <p:cNvSpPr txBox="1">
              <a:spLocks/>
            </p:cNvSpPr>
            <p:nvPr/>
          </p:nvSpPr>
          <p:spPr>
            <a:xfrm>
              <a:off x="3023512" y="5709582"/>
              <a:ext cx="1446891" cy="276999"/>
            </a:xfrm>
            <a:prstGeom prst="rect">
              <a:avLst/>
            </a:prstGeom>
            <a:ln>
              <a:noFill/>
            </a:ln>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err="1">
                  <a:solidFill>
                    <a:schemeClr val="bg1"/>
                  </a:solidFill>
                </a:rPr>
                <a:t>MassHire</a:t>
              </a:r>
              <a:endParaRPr lang="en-US" sz="1800">
                <a:solidFill>
                  <a:schemeClr val="bg1"/>
                </a:solidFill>
              </a:endParaRPr>
            </a:p>
          </p:txBody>
        </p:sp>
        <p:pic>
          <p:nvPicPr>
            <p:cNvPr id="36" name="Graphic 35" descr="Office worker male with solid fill">
              <a:extLst>
                <a:ext uri="{FF2B5EF4-FFF2-40B4-BE49-F238E27FC236}">
                  <a16:creationId xmlns:a16="http://schemas.microsoft.com/office/drawing/2014/main" id="{04D67287-4157-7025-3727-CB85914BECF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56098" y="5571083"/>
              <a:ext cx="567345" cy="567345"/>
            </a:xfrm>
            <a:prstGeom prst="rect">
              <a:avLst/>
            </a:prstGeom>
          </p:spPr>
        </p:pic>
      </p:grpSp>
      <p:grpSp>
        <p:nvGrpSpPr>
          <p:cNvPr id="59" name="Group 58" descr="Red rectangle reading: &quot;Community Colleges&quot;">
            <a:extLst>
              <a:ext uri="{FF2B5EF4-FFF2-40B4-BE49-F238E27FC236}">
                <a16:creationId xmlns:a16="http://schemas.microsoft.com/office/drawing/2014/main" id="{03E8F198-9E24-C287-F7E5-CF1906FDB853}"/>
              </a:ext>
            </a:extLst>
          </p:cNvPr>
          <p:cNvGrpSpPr/>
          <p:nvPr/>
        </p:nvGrpSpPr>
        <p:grpSpPr>
          <a:xfrm>
            <a:off x="8054263" y="2888486"/>
            <a:ext cx="2293620" cy="976313"/>
            <a:chOff x="6762137" y="1913319"/>
            <a:chExt cx="2293620" cy="976313"/>
          </a:xfrm>
        </p:grpSpPr>
        <p:sp>
          <p:nvSpPr>
            <p:cNvPr id="2" name="Rectangle: Rounded Corners 1">
              <a:extLst>
                <a:ext uri="{FF2B5EF4-FFF2-40B4-BE49-F238E27FC236}">
                  <a16:creationId xmlns:a16="http://schemas.microsoft.com/office/drawing/2014/main" id="{91A2AD2B-F040-F84F-48EA-D796A9410CA2}"/>
                </a:ext>
              </a:extLst>
            </p:cNvPr>
            <p:cNvSpPr/>
            <p:nvPr/>
          </p:nvSpPr>
          <p:spPr>
            <a:xfrm>
              <a:off x="6762137" y="1913319"/>
              <a:ext cx="2293620" cy="976313"/>
            </a:xfrm>
            <a:prstGeom prst="roundRect">
              <a:avLst/>
            </a:prstGeom>
            <a:solidFill>
              <a:srgbClr val="CE1046"/>
            </a:solidFill>
            <a:ln>
              <a:solidFill>
                <a:srgbClr val="CE104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D6B6761-F91A-9CBF-054B-7C7314942B90}"/>
                </a:ext>
              </a:extLst>
            </p:cNvPr>
            <p:cNvSpPr txBox="1">
              <a:spLocks/>
            </p:cNvSpPr>
            <p:nvPr/>
          </p:nvSpPr>
          <p:spPr>
            <a:xfrm>
              <a:off x="7550676" y="2124474"/>
              <a:ext cx="1445347"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r>
                <a:rPr lang="en-US" sz="1800">
                  <a:solidFill>
                    <a:schemeClr val="bg1"/>
                  </a:solidFill>
                  <a:latin typeface="Arial"/>
                  <a:cs typeface="Arial"/>
                </a:rPr>
                <a:t>Community Colleges</a:t>
              </a:r>
            </a:p>
          </p:txBody>
        </p:sp>
        <p:pic>
          <p:nvPicPr>
            <p:cNvPr id="8" name="Graphic 7" descr="Schoolhouse with solid fill">
              <a:extLst>
                <a:ext uri="{FF2B5EF4-FFF2-40B4-BE49-F238E27FC236}">
                  <a16:creationId xmlns:a16="http://schemas.microsoft.com/office/drawing/2014/main" id="{2C67DCC3-D7B4-AA4F-4FE9-DCD6FCD21B3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6822871" y="2114427"/>
              <a:ext cx="574091" cy="574091"/>
            </a:xfrm>
            <a:prstGeom prst="rect">
              <a:avLst/>
            </a:prstGeom>
          </p:spPr>
        </p:pic>
      </p:grpSp>
      <p:grpSp>
        <p:nvGrpSpPr>
          <p:cNvPr id="49" name="Group 48" descr="Lavender rectangle reading: &quot;Job training programs&quot;">
            <a:extLst>
              <a:ext uri="{FF2B5EF4-FFF2-40B4-BE49-F238E27FC236}">
                <a16:creationId xmlns:a16="http://schemas.microsoft.com/office/drawing/2014/main" id="{89701E64-8543-9235-3388-A83155253A28}"/>
              </a:ext>
            </a:extLst>
          </p:cNvPr>
          <p:cNvGrpSpPr/>
          <p:nvPr/>
        </p:nvGrpSpPr>
        <p:grpSpPr>
          <a:xfrm>
            <a:off x="2848709" y="5474182"/>
            <a:ext cx="2289375" cy="976313"/>
            <a:chOff x="2869834" y="4198953"/>
            <a:chExt cx="2289375" cy="976313"/>
          </a:xfrm>
        </p:grpSpPr>
        <p:sp>
          <p:nvSpPr>
            <p:cNvPr id="24" name="Rectangle: Rounded Corners 23">
              <a:extLst>
                <a:ext uri="{FF2B5EF4-FFF2-40B4-BE49-F238E27FC236}">
                  <a16:creationId xmlns:a16="http://schemas.microsoft.com/office/drawing/2014/main" id="{DF72F7AF-413E-2E47-7307-20EAD8FA816A}"/>
                </a:ext>
              </a:extLst>
            </p:cNvPr>
            <p:cNvSpPr/>
            <p:nvPr/>
          </p:nvSpPr>
          <p:spPr>
            <a:xfrm>
              <a:off x="2869834" y="4198953"/>
              <a:ext cx="2289375" cy="976313"/>
            </a:xfrm>
            <a:prstGeom prst="roundRect">
              <a:avLst/>
            </a:prstGeom>
            <a:solidFill>
              <a:srgbClr val="CF94F0"/>
            </a:solidFill>
            <a:ln>
              <a:solidFill>
                <a:srgbClr val="CF94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1">
              <a:extLst>
                <a:ext uri="{FF2B5EF4-FFF2-40B4-BE49-F238E27FC236}">
                  <a16:creationId xmlns:a16="http://schemas.microsoft.com/office/drawing/2014/main" id="{FB7EC099-ECD2-448D-0E29-0BFD545FCB56}"/>
                </a:ext>
              </a:extLst>
            </p:cNvPr>
            <p:cNvSpPr txBox="1">
              <a:spLocks/>
            </p:cNvSpPr>
            <p:nvPr/>
          </p:nvSpPr>
          <p:spPr>
            <a:xfrm>
              <a:off x="3023473" y="4410108"/>
              <a:ext cx="1409926"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Job Training Programs</a:t>
              </a:r>
            </a:p>
          </p:txBody>
        </p:sp>
        <p:pic>
          <p:nvPicPr>
            <p:cNvPr id="29" name="Graphic 28" descr="Teacher with solid fill">
              <a:extLst>
                <a:ext uri="{FF2B5EF4-FFF2-40B4-BE49-F238E27FC236}">
                  <a16:creationId xmlns:a16="http://schemas.microsoft.com/office/drawing/2014/main" id="{D69DC189-BD4C-FF2E-CA57-574A97EF9CA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36596" y="4363943"/>
              <a:ext cx="610209" cy="610209"/>
            </a:xfrm>
            <a:prstGeom prst="rect">
              <a:avLst/>
            </a:prstGeom>
          </p:spPr>
        </p:pic>
      </p:grpSp>
      <p:grpSp>
        <p:nvGrpSpPr>
          <p:cNvPr id="47" name="Group 46" descr="Coral rectangle reading: &quot;SNAP path to work&quot;">
            <a:extLst>
              <a:ext uri="{FF2B5EF4-FFF2-40B4-BE49-F238E27FC236}">
                <a16:creationId xmlns:a16="http://schemas.microsoft.com/office/drawing/2014/main" id="{F4AAED47-BC2E-BFD0-F5E3-7137FE5A50A5}"/>
              </a:ext>
            </a:extLst>
          </p:cNvPr>
          <p:cNvGrpSpPr/>
          <p:nvPr/>
        </p:nvGrpSpPr>
        <p:grpSpPr>
          <a:xfrm>
            <a:off x="7053918" y="5474182"/>
            <a:ext cx="2293619" cy="976313"/>
            <a:chOff x="270626" y="1661701"/>
            <a:chExt cx="2293619" cy="976313"/>
          </a:xfrm>
        </p:grpSpPr>
        <p:sp>
          <p:nvSpPr>
            <p:cNvPr id="9" name="Rectangle: Rounded Corners 8">
              <a:extLst>
                <a:ext uri="{FF2B5EF4-FFF2-40B4-BE49-F238E27FC236}">
                  <a16:creationId xmlns:a16="http://schemas.microsoft.com/office/drawing/2014/main" id="{5C8F44E7-85F9-E4C8-2010-8E25F20672E5}"/>
                </a:ext>
              </a:extLst>
            </p:cNvPr>
            <p:cNvSpPr/>
            <p:nvPr/>
          </p:nvSpPr>
          <p:spPr>
            <a:xfrm>
              <a:off x="270626" y="1661701"/>
              <a:ext cx="2293619" cy="976313"/>
            </a:xfrm>
            <a:prstGeom prst="roundRect">
              <a:avLst/>
            </a:prstGeom>
            <a:solidFill>
              <a:srgbClr val="F44A62"/>
            </a:solidFill>
            <a:ln>
              <a:solidFill>
                <a:srgbClr val="F44A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a:extLst>
                <a:ext uri="{FF2B5EF4-FFF2-40B4-BE49-F238E27FC236}">
                  <a16:creationId xmlns:a16="http://schemas.microsoft.com/office/drawing/2014/main" id="{7F86A0B6-C7CC-9EA1-BACC-9BFDD7DA2112}"/>
                </a:ext>
              </a:extLst>
            </p:cNvPr>
            <p:cNvSpPr txBox="1">
              <a:spLocks/>
            </p:cNvSpPr>
            <p:nvPr/>
          </p:nvSpPr>
          <p:spPr>
            <a:xfrm>
              <a:off x="1059165" y="1872856"/>
              <a:ext cx="1445347"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lvl="0"/>
              <a:r>
                <a:rPr lang="en-US" sz="1800">
                  <a:solidFill>
                    <a:schemeClr val="bg1"/>
                  </a:solidFill>
                </a:rPr>
                <a:t>SNAP Path to Work</a:t>
              </a:r>
            </a:p>
          </p:txBody>
        </p:sp>
        <p:pic>
          <p:nvPicPr>
            <p:cNvPr id="13" name="Graphic 12" descr="Classroom with solid fill">
              <a:extLst>
                <a:ext uri="{FF2B5EF4-FFF2-40B4-BE49-F238E27FC236}">
                  <a16:creationId xmlns:a16="http://schemas.microsoft.com/office/drawing/2014/main" id="{8C534195-62DB-F92E-28CF-067EBD0DD2D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359935" y="1862809"/>
              <a:ext cx="574091" cy="574091"/>
            </a:xfrm>
            <a:prstGeom prst="rect">
              <a:avLst/>
            </a:prstGeom>
          </p:spPr>
        </p:pic>
      </p:grpSp>
    </p:spTree>
    <p:extLst>
      <p:ext uri="{BB962C8B-B14F-4D97-AF65-F5344CB8AC3E}">
        <p14:creationId xmlns:p14="http://schemas.microsoft.com/office/powerpoint/2010/main" val="25887799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DC60E-C76A-B7BA-9D19-8E12BCBAD182}"/>
            </a:ext>
          </a:extLst>
        </p:cNvPr>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1D90857-5F50-56C6-019A-F4081FE18490}"/>
              </a:ext>
              <a:ext uri="{C183D7F6-B498-43B3-948B-1728B52AA6E4}">
                <adec:decorative xmlns:adec="http://schemas.microsoft.com/office/drawing/2017/decorative" val="1"/>
              </a:ext>
            </a:extLst>
          </p:cNvPr>
          <p:cNvGraphicFramePr>
            <a:graphicFrameLocks noChangeAspect="1"/>
          </p:cNvGraphicFramePr>
          <p:nvPr>
            <p:custDataLst>
              <p:tags r:id="rId1"/>
            </p:custDataLst>
            <p:extLst>
              <p:ext uri="{D42A27DB-BD31-4B8C-83A1-F6EECF244321}">
                <p14:modId xmlns:p14="http://schemas.microsoft.com/office/powerpoint/2010/main" val="344737935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7" imgH="348" progId="TCLayout.ActiveDocument.1">
                  <p:embed/>
                </p:oleObj>
              </mc:Choice>
              <mc:Fallback>
                <p:oleObj name="think-cell Slide" r:id="rId4" imgW="347" imgH="348" progId="TCLayout.ActiveDocument.1">
                  <p:embed/>
                  <p:pic>
                    <p:nvPicPr>
                      <p:cNvPr id="5" name="Object 4" hidden="1">
                        <a:extLst>
                          <a:ext uri="{FF2B5EF4-FFF2-40B4-BE49-F238E27FC236}">
                            <a16:creationId xmlns:a16="http://schemas.microsoft.com/office/drawing/2014/main" id="{11D90857-5F50-56C6-019A-F4081FE18490}"/>
                          </a:ext>
                          <a:ext uri="{C183D7F6-B498-43B3-948B-1728B52AA6E4}">
                            <adec:decorative xmlns:adec="http://schemas.microsoft.com/office/drawing/2017/decorative" val="1"/>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8" name="Rectangle 17">
            <a:extLst>
              <a:ext uri="{FF2B5EF4-FFF2-40B4-BE49-F238E27FC236}">
                <a16:creationId xmlns:a16="http://schemas.microsoft.com/office/drawing/2014/main" id="{8F1C9C84-3106-823C-C34D-3659B8A2D4DA}"/>
              </a:ext>
              <a:ext uri="{C183D7F6-B498-43B3-948B-1728B52AA6E4}">
                <adec:decorative xmlns:adec="http://schemas.microsoft.com/office/drawing/2017/decorative" val="1"/>
              </a:ext>
            </a:extLst>
          </p:cNvPr>
          <p:cNvSpPr/>
          <p:nvPr/>
        </p:nvSpPr>
        <p:spPr>
          <a:xfrm>
            <a:off x="0" y="0"/>
            <a:ext cx="12192000" cy="6565392"/>
          </a:xfrm>
          <a:prstGeom prst="rect">
            <a:avLst/>
          </a:prstGeom>
          <a:solidFill>
            <a:schemeClr val="accent4"/>
          </a:solid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14CD3C65-2AEA-638E-8806-1E1806266460}"/>
              </a:ext>
            </a:extLst>
          </p:cNvPr>
          <p:cNvSpPr txBox="1">
            <a:spLocks noGrp="1"/>
          </p:cNvSpPr>
          <p:nvPr>
            <p:ph type="title" idx="4294967295"/>
          </p:nvPr>
        </p:nvSpPr>
        <p:spPr bwMode="auto">
          <a:xfrm>
            <a:off x="247649" y="2914650"/>
            <a:ext cx="9170671" cy="1000125"/>
          </a:xfrm>
          <a:prstGeom prst="rect">
            <a:avLst/>
          </a:prstGeom>
          <a:noFill/>
          <a:ln w="9525">
            <a:noFill/>
            <a:prstDash/>
            <a:miter lim="800000"/>
            <a:headEnd/>
            <a:tailEnd/>
          </a:ln>
          <a:effectLst/>
        </p:spPr>
        <p:txBody>
          <a:bodyPr rot="0" spcFirstLastPara="0" vertOverflow="overflow" horzOverflow="overflow" vert="horz" wrap="square" lIns="76200" tIns="76200" rIns="76200" bIns="762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Next Steps</a:t>
            </a:r>
          </a:p>
        </p:txBody>
      </p:sp>
    </p:spTree>
    <p:extLst>
      <p:ext uri="{BB962C8B-B14F-4D97-AF65-F5344CB8AC3E}">
        <p14:creationId xmlns:p14="http://schemas.microsoft.com/office/powerpoint/2010/main" val="39838641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7A4F0-D7A7-CA5B-A09A-E8D4BFD3FE0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1DA8A387-727E-6D15-AC6B-BB3471900E48}"/>
              </a:ext>
            </a:extLst>
          </p:cNvPr>
          <p:cNvSpPr>
            <a:spLocks noGrp="1"/>
          </p:cNvSpPr>
          <p:nvPr>
            <p:ph type="title"/>
          </p:nvPr>
        </p:nvSpPr>
        <p:spPr>
          <a:xfrm>
            <a:off x="254000" y="310916"/>
            <a:ext cx="11684000" cy="307777"/>
          </a:xfrm>
        </p:spPr>
        <p:txBody>
          <a:bodyPr/>
          <a:lstStyle/>
          <a:p>
            <a:r>
              <a:rPr lang="en-US" sz="2000">
                <a:latin typeface="Arial"/>
                <a:cs typeface="Arial"/>
              </a:rPr>
              <a:t>Outreach Campaign Plan and Timeline </a:t>
            </a:r>
            <a:endParaRPr lang="en-US" sz="2000"/>
          </a:p>
        </p:txBody>
      </p:sp>
      <p:sp>
        <p:nvSpPr>
          <p:cNvPr id="4" name="Rectangle 3">
            <a:extLst>
              <a:ext uri="{FF2B5EF4-FFF2-40B4-BE49-F238E27FC236}">
                <a16:creationId xmlns:a16="http://schemas.microsoft.com/office/drawing/2014/main" id="{31BD3136-70DB-1FFA-FEFF-2B3B0310D848}"/>
              </a:ext>
            </a:extLst>
          </p:cNvPr>
          <p:cNvSpPr/>
          <p:nvPr/>
        </p:nvSpPr>
        <p:spPr>
          <a:xfrm>
            <a:off x="0" y="-2177"/>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a:t>
            </a:r>
            <a:endPar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1D153C1A-4220-7975-FC25-5A5EC3EE7B9C}"/>
              </a:ext>
            </a:extLst>
          </p:cNvPr>
          <p:cNvGraphicFramePr>
            <a:graphicFrameLocks noGrp="1"/>
          </p:cNvGraphicFramePr>
          <p:nvPr>
            <p:extLst>
              <p:ext uri="{D42A27DB-BD31-4B8C-83A1-F6EECF244321}">
                <p14:modId xmlns:p14="http://schemas.microsoft.com/office/powerpoint/2010/main" val="767069374"/>
              </p:ext>
            </p:extLst>
          </p:nvPr>
        </p:nvGraphicFramePr>
        <p:xfrm>
          <a:off x="509116" y="778922"/>
          <a:ext cx="11428884" cy="5386208"/>
        </p:xfrm>
        <a:graphic>
          <a:graphicData uri="http://schemas.openxmlformats.org/drawingml/2006/table">
            <a:tbl>
              <a:tblPr firstRow="1" bandRow="1">
                <a:tableStyleId>{5C22544A-7EE6-4342-B048-85BDC9FD1C3A}</a:tableStyleId>
              </a:tblPr>
              <a:tblGrid>
                <a:gridCol w="1699833">
                  <a:extLst>
                    <a:ext uri="{9D8B030D-6E8A-4147-A177-3AD203B41FA5}">
                      <a16:colId xmlns:a16="http://schemas.microsoft.com/office/drawing/2014/main" val="3954494514"/>
                    </a:ext>
                  </a:extLst>
                </a:gridCol>
                <a:gridCol w="3565686">
                  <a:extLst>
                    <a:ext uri="{9D8B030D-6E8A-4147-A177-3AD203B41FA5}">
                      <a16:colId xmlns:a16="http://schemas.microsoft.com/office/drawing/2014/main" val="3601619772"/>
                    </a:ext>
                  </a:extLst>
                </a:gridCol>
                <a:gridCol w="6163365">
                  <a:extLst>
                    <a:ext uri="{9D8B030D-6E8A-4147-A177-3AD203B41FA5}">
                      <a16:colId xmlns:a16="http://schemas.microsoft.com/office/drawing/2014/main" val="3659511841"/>
                    </a:ext>
                  </a:extLst>
                </a:gridCol>
              </a:tblGrid>
              <a:tr h="341070">
                <a:tc>
                  <a:txBody>
                    <a:bodyPr/>
                    <a:lstStyle/>
                    <a:p>
                      <a:pPr algn="l"/>
                      <a:endParaRPr lang="en-US" sz="1600" b="1" i="0">
                        <a:solidFill>
                          <a:schemeClr val="tx2">
                            <a:lumMod val="75000"/>
                            <a:lumOff val="25000"/>
                          </a:schemeClr>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b="1">
                          <a:solidFill>
                            <a:schemeClr val="bg1"/>
                          </a:solidFill>
                          <a:latin typeface="Arial" panose="020B0604020202020204" pitchFamily="34" charset="0"/>
                          <a:cs typeface="Arial" panose="020B0604020202020204" pitchFamily="34" charset="0"/>
                        </a:rPr>
                        <a:t>Milestone</a:t>
                      </a:r>
                    </a:p>
                  </a:txBody>
                  <a:tcPr anchor="ctr">
                    <a:lnL w="12700" cmpd="sng">
                      <a:noFill/>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tc>
                  <a:txBody>
                    <a:bodyPr/>
                    <a:lstStyle/>
                    <a:p>
                      <a:pPr marL="0" indent="0" algn="ctr">
                        <a:spcBef>
                          <a:spcPts val="0"/>
                        </a:spcBef>
                        <a:spcAft>
                          <a:spcPts val="0"/>
                        </a:spcAft>
                        <a:buFont typeface="Arial" panose="020B0604020202020204" pitchFamily="34" charset="0"/>
                        <a:buNone/>
                      </a:pPr>
                      <a:r>
                        <a:rPr lang="en-US" sz="1400">
                          <a:solidFill>
                            <a:schemeClr val="bg1"/>
                          </a:solidFill>
                          <a:latin typeface="Arial" panose="020B0604020202020204" pitchFamily="34" charset="0"/>
                          <a:cs typeface="Arial" panose="020B0604020202020204" pitchFamily="34" charset="0"/>
                        </a:rPr>
                        <a:t>Description</a:t>
                      </a:r>
                    </a:p>
                  </a:txBody>
                  <a:tcPr anchor="ctr">
                    <a:lnL w="38100" cap="flat" cmpd="sng" algn="ctr">
                      <a:solidFill>
                        <a:schemeClr val="bg1"/>
                      </a:solidFill>
                      <a:prstDash val="solid"/>
                      <a:round/>
                      <a:headEnd type="none" w="med" len="med"/>
                      <a:tailEnd type="none" w="med" len="med"/>
                    </a:lnL>
                    <a:lnR w="12700" cmpd="sng">
                      <a:noFill/>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66CC"/>
                    </a:solidFill>
                  </a:tcPr>
                </a:tc>
                <a:extLst>
                  <a:ext uri="{0D108BD9-81ED-4DB2-BD59-A6C34878D82A}">
                    <a16:rowId xmlns:a16="http://schemas.microsoft.com/office/drawing/2014/main" val="2231455500"/>
                  </a:ext>
                </a:extLst>
              </a:tr>
              <a:tr h="648951">
                <a:tc>
                  <a:txBody>
                    <a:bodyPr/>
                    <a:lstStyle/>
                    <a:p>
                      <a:pPr algn="l"/>
                      <a:endParaRPr lang="en-US" sz="1600" b="1" i="0">
                        <a:solidFill>
                          <a:schemeClr val="tx2">
                            <a:lumMod val="75000"/>
                            <a:lumOff val="25000"/>
                          </a:schemeClr>
                        </a:solidFill>
                        <a:latin typeface="Arial" panose="020B0604020202020204" pitchFamily="34" charset="0"/>
                        <a:cs typeface="Arial" panose="020B0604020202020204" pitchFamily="34" charset="0"/>
                      </a:endParaRPr>
                    </a:p>
                  </a:txBody>
                  <a:tcPr anchor="ctr">
                    <a:lnL w="12700" cmpd="sng">
                      <a:noFill/>
                    </a:lnL>
                    <a:lnR w="12700" cmpd="sng">
                      <a:noFill/>
                    </a:lnR>
                    <a:lnT w="38100" cmpd="sng">
                      <a:noFill/>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solidFill>
                            <a:schemeClr val="tx1"/>
                          </a:solidFill>
                          <a:latin typeface="Arial" panose="020B0604020202020204" pitchFamily="34" charset="0"/>
                          <a:cs typeface="Arial" panose="020B0604020202020204" pitchFamily="34" charset="0"/>
                        </a:rPr>
                        <a:t>Outreach Campaign Launch</a:t>
                      </a:r>
                    </a:p>
                  </a:txBody>
                  <a:tcPr anchor="ct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a:solidFill>
                            <a:schemeClr val="tx1"/>
                          </a:solidFill>
                          <a:effectLst/>
                          <a:latin typeface="Arial"/>
                          <a:cs typeface="Arial"/>
                        </a:rPr>
                        <a:t>Launch trainings for community based organizations and providers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b="0">
                          <a:solidFill>
                            <a:schemeClr val="tx1"/>
                          </a:solidFill>
                          <a:effectLst/>
                          <a:latin typeface="Arial"/>
                          <a:cs typeface="Arial"/>
                        </a:rPr>
                        <a:t>Kickoff communication campaign with communications toolkit, website</a:t>
                      </a:r>
                    </a:p>
                  </a:txBody>
                  <a:tcPr anchor="ctr">
                    <a:lnL w="12700" cmpd="sng">
                      <a:noFill/>
                    </a:lnL>
                    <a:lnR w="12700" cmpd="sng">
                      <a:noFill/>
                    </a:lnR>
                    <a:lnT w="38100" cap="flat" cmpd="sng" algn="ctr">
                      <a:solidFill>
                        <a:schemeClr val="bg1"/>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18145426"/>
                  </a:ext>
                </a:extLst>
              </a:tr>
              <a:tr h="916167">
                <a:tc rowSpan="2">
                  <a:txBody>
                    <a:bodyPr/>
                    <a:lstStyle/>
                    <a:p>
                      <a:pPr algn="l"/>
                      <a:endParaRPr lang="en-US" sz="1600" b="1" i="0">
                        <a:solidFill>
                          <a:schemeClr val="tx2">
                            <a:lumMod val="75000"/>
                            <a:lumOff val="25000"/>
                          </a:schemeClr>
                        </a:solidFill>
                        <a:latin typeface="Arial"/>
                        <a:cs typeface="Arial"/>
                      </a:endParaRPr>
                    </a:p>
                  </a:txBody>
                  <a:tcPr anchor="ctr">
                    <a:lnL w="12700" cmpd="sng">
                      <a:noFill/>
                    </a:lnL>
                    <a:lnR w="12700" cmpd="sng">
                      <a:noFill/>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600" b="1">
                          <a:latin typeface="Arial" panose="020B0604020202020204" pitchFamily="34" charset="0"/>
                          <a:cs typeface="Arial" panose="020B0604020202020204" pitchFamily="34" charset="0"/>
                        </a:rPr>
                        <a:t>Work and Education Requirements Advance Notice</a:t>
                      </a:r>
                    </a:p>
                  </a:txBody>
                  <a:tcPr anchor="ctr">
                    <a:lnL w="12700" cmpd="sng">
                      <a:noFill/>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indent="-285750">
                        <a:spcBef>
                          <a:spcPts val="0"/>
                        </a:spcBef>
                        <a:spcAft>
                          <a:spcPts val="0"/>
                        </a:spcAft>
                        <a:buFont typeface="Arial" panose="020B0604020202020204" pitchFamily="34" charset="0"/>
                        <a:buChar char="•"/>
                      </a:pPr>
                      <a:r>
                        <a:rPr lang="en-US" sz="1400">
                          <a:latin typeface="Arial" panose="020B0604020202020204" pitchFamily="34" charset="0"/>
                          <a:cs typeface="Arial" panose="020B0604020202020204" pitchFamily="34" charset="0"/>
                        </a:rPr>
                        <a:t>Initial notice for members impacted by work and education requirements</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607641850"/>
                  </a:ext>
                </a:extLst>
              </a:tr>
              <a:tr h="648951">
                <a:tc vMerge="1">
                  <a:txBody>
                    <a:bodyPr/>
                    <a:lstStyle/>
                    <a:p>
                      <a:pPr algn="l"/>
                      <a:endParaRPr lang="en-US">
                        <a:latin typeface="Arial" panose="020B0604020202020204" pitchFamily="34" charset="0"/>
                        <a:cs typeface="Arial" panose="020B0604020202020204" pitchFamily="34" charset="0"/>
                      </a:endParaRPr>
                    </a:p>
                  </a:txBody>
                  <a:tcPr>
                    <a:noFill/>
                  </a:tcPr>
                </a:tc>
                <a:tc>
                  <a:txBody>
                    <a:bodyPr/>
                    <a:lstStyle/>
                    <a:p>
                      <a:r>
                        <a:rPr lang="en-US" sz="1600" b="1">
                          <a:latin typeface="Arial" panose="020B0604020202020204" pitchFamily="34" charset="0"/>
                          <a:cs typeface="Arial" panose="020B0604020202020204" pitchFamily="34" charset="0"/>
                        </a:rPr>
                        <a:t>Public Webinars</a:t>
                      </a:r>
                    </a:p>
                  </a:txBody>
                  <a:tcPr anchor="ctr">
                    <a:lnL w="12700" cmpd="sng">
                      <a:noFill/>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indent="-285750">
                        <a:spcBef>
                          <a:spcPts val="0"/>
                        </a:spcBef>
                        <a:spcAft>
                          <a:spcPts val="0"/>
                        </a:spcAft>
                        <a:buFont typeface="Arial" panose="020B0604020202020204" pitchFamily="34" charset="0"/>
                        <a:buChar char="•"/>
                      </a:pPr>
                      <a:r>
                        <a:rPr lang="en-US" sz="1400">
                          <a:latin typeface="Arial" panose="020B0604020202020204" pitchFamily="34" charset="0"/>
                          <a:cs typeface="Arial" panose="020B0604020202020204" pitchFamily="34" charset="0"/>
                        </a:rPr>
                        <a:t>MassHealth-hosted OB3 webinars for stakeholders, including members/families, applicants, and professional partners</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777818967"/>
                  </a:ext>
                </a:extLst>
              </a:tr>
              <a:tr h="648951">
                <a:tc>
                  <a:txBody>
                    <a:bodyPr/>
                    <a:lstStyle/>
                    <a:p>
                      <a:pPr algn="l"/>
                      <a:endParaRPr lang="en-US">
                        <a:latin typeface="Arial" panose="020B0604020202020204" pitchFamily="34" charset="0"/>
                        <a:cs typeface="Arial" panose="020B0604020202020204" pitchFamily="34" charset="0"/>
                      </a:endParaRPr>
                    </a:p>
                  </a:txBody>
                  <a:tcPr>
                    <a:lnT w="12700" cmpd="sng">
                      <a:noFill/>
                    </a:lnT>
                    <a:noFill/>
                  </a:tcPr>
                </a:tc>
                <a:tc>
                  <a:txBody>
                    <a:bodyPr/>
                    <a:lstStyle/>
                    <a:p>
                      <a:r>
                        <a:rPr lang="en-US" sz="1600" b="1">
                          <a:latin typeface="Arial" panose="020B0604020202020204" pitchFamily="34" charset="0"/>
                          <a:cs typeface="Arial" panose="020B0604020202020204" pitchFamily="34" charset="0"/>
                        </a:rPr>
                        <a:t>Continued Direct Member Communications</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Arial"/>
                          <a:cs typeface="Arial"/>
                        </a:rPr>
                        <a:t>Additional reminders sent via email, text, and </a:t>
                      </a:r>
                      <a:r>
                        <a:rPr lang="en-US" sz="1400" err="1">
                          <a:latin typeface="Arial"/>
                          <a:cs typeface="Arial"/>
                        </a:rPr>
                        <a:t>robo</a:t>
                      </a:r>
                      <a:r>
                        <a:rPr lang="en-US" sz="1400">
                          <a:latin typeface="Arial"/>
                          <a:cs typeface="Arial"/>
                        </a:rPr>
                        <a:t>-call</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3501850167"/>
                  </a:ext>
                </a:extLst>
              </a:tr>
              <a:tr h="72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0">
                        <a:solidFill>
                          <a:schemeClr val="tx2">
                            <a:lumMod val="75000"/>
                            <a:lumOff val="25000"/>
                          </a:schemeClr>
                        </a:solidFill>
                        <a:effectLst/>
                        <a:latin typeface="Arial"/>
                        <a:cs typeface="Arial"/>
                      </a:endParaRPr>
                    </a:p>
                  </a:txBody>
                  <a:tcPr anchor="ctr">
                    <a:lnL w="12700" cmpd="sng">
                      <a:noFill/>
                    </a:lnL>
                    <a:lnR w="12700" cmpd="sng">
                      <a:noFill/>
                    </a:lnR>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latin typeface="Arial" panose="020B0604020202020204" pitchFamily="34" charset="0"/>
                          <a:cs typeface="Arial" panose="020B0604020202020204" pitchFamily="34" charset="0"/>
                        </a:rPr>
                        <a:t>Outreach events</a:t>
                      </a:r>
                    </a:p>
                  </a:txBody>
                  <a:tcPr anchor="ctr">
                    <a:lnL w="12700" cmpd="sng">
                      <a:noFill/>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Arial" panose="020B0604020202020204" pitchFamily="34" charset="0"/>
                          <a:cs typeface="Arial" panose="020B0604020202020204" pitchFamily="34" charset="0"/>
                        </a:rPr>
                        <a:t>MassHealth is working with Health Care For All and community based organizations to host events in communities throughout the Fall</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45133272"/>
                  </a:ext>
                </a:extLst>
              </a:tr>
              <a:tr h="72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i="0">
                        <a:solidFill>
                          <a:schemeClr val="tx2">
                            <a:lumMod val="75000"/>
                            <a:lumOff val="25000"/>
                          </a:schemeClr>
                        </a:solidFill>
                        <a:effectLst/>
                        <a:latin typeface="Arial"/>
                        <a:cs typeface="Arial"/>
                      </a:endParaRP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latin typeface="Arial" panose="020B0604020202020204" pitchFamily="34" charset="0"/>
                          <a:cs typeface="Arial" panose="020B0604020202020204" pitchFamily="34" charset="0"/>
                        </a:rPr>
                        <a:t>Public Webinars</a:t>
                      </a:r>
                    </a:p>
                  </a:txBody>
                  <a:tcPr anchor="ctr">
                    <a:lnL w="12700" cmpd="sng">
                      <a:noFill/>
                    </a:lnL>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400">
                          <a:latin typeface="Arial" panose="020B0604020202020204" pitchFamily="34" charset="0"/>
                          <a:cs typeface="Arial" panose="020B0604020202020204" pitchFamily="34" charset="0"/>
                        </a:rPr>
                        <a:t>In late Fall, MassHealth will host a second set of public OB3 webinars for stakeholders, with more detailed information about work and education requirements implementation</a:t>
                      </a:r>
                    </a:p>
                  </a:txBody>
                  <a:tcPr anchor="ct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noFill/>
                  </a:tcPr>
                </a:tc>
                <a:extLst>
                  <a:ext uri="{0D108BD9-81ED-4DB2-BD59-A6C34878D82A}">
                    <a16:rowId xmlns:a16="http://schemas.microsoft.com/office/drawing/2014/main" val="2209190992"/>
                  </a:ext>
                </a:extLst>
              </a:tr>
              <a:tr h="7252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i="0">
                          <a:solidFill>
                            <a:schemeClr val="tx2">
                              <a:lumMod val="75000"/>
                              <a:lumOff val="25000"/>
                            </a:schemeClr>
                          </a:solidFill>
                          <a:effectLst/>
                          <a:latin typeface="Arial"/>
                          <a:cs typeface="Arial"/>
                        </a:rPr>
                        <a:t>    Jan 2027</a:t>
                      </a:r>
                    </a:p>
                  </a:txBody>
                  <a:tcPr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r>
                        <a:rPr lang="en-US" sz="1600" b="1">
                          <a:latin typeface="Arial" panose="020B0604020202020204" pitchFamily="34" charset="0"/>
                          <a:cs typeface="Arial" panose="020B0604020202020204" pitchFamily="34" charset="0"/>
                        </a:rPr>
                        <a:t>Go-Live for Certain OB3 Changes</a:t>
                      </a:r>
                    </a:p>
                  </a:txBody>
                  <a:tcPr anchor="ctr">
                    <a:lnL w="12700" cmpd="sng">
                      <a:noFill/>
                    </a:lnL>
                    <a:lnT w="12700" cap="flat" cmpd="sng" algn="ctr">
                      <a:solidFill>
                        <a:schemeClr val="bg1">
                          <a:lumMod val="85000"/>
                        </a:schemeClr>
                      </a:solidFill>
                      <a:prstDash val="solid"/>
                      <a:round/>
                      <a:headEnd type="none" w="med" len="med"/>
                      <a:tailEnd type="none" w="med" len="med"/>
                    </a:lnT>
                    <a:noFill/>
                  </a:tcPr>
                </a:tc>
                <a:tc>
                  <a:txBody>
                    <a:bodyPr/>
                    <a:lstStyle/>
                    <a:p>
                      <a:pPr marL="285750" indent="-285750">
                        <a:spcBef>
                          <a:spcPts val="0"/>
                        </a:spcBef>
                        <a:spcAft>
                          <a:spcPts val="0"/>
                        </a:spcAft>
                        <a:buFont typeface="Arial" panose="020B0604020202020204" pitchFamily="34" charset="0"/>
                        <a:buChar char="•"/>
                      </a:pPr>
                      <a:r>
                        <a:rPr lang="en-US" sz="1400">
                          <a:latin typeface="Arial" panose="020B0604020202020204" pitchFamily="34" charset="0"/>
                          <a:cs typeface="Arial" panose="020B0604020202020204" pitchFamily="34" charset="0"/>
                        </a:rPr>
                        <a:t>Work and education requirements, six-month renewals, and reduced retroactive eligibility changes go into effect. </a:t>
                      </a:r>
                    </a:p>
                  </a:txBody>
                  <a:tcPr anchor="ctr">
                    <a:lnT w="12700" cap="flat" cmpd="sng" algn="ctr">
                      <a:solidFill>
                        <a:schemeClr val="bg1">
                          <a:lumMod val="85000"/>
                        </a:schemeClr>
                      </a:solidFill>
                      <a:prstDash val="solid"/>
                      <a:round/>
                      <a:headEnd type="none" w="med" len="med"/>
                      <a:tailEnd type="none" w="med" len="med"/>
                    </a:lnT>
                    <a:noFill/>
                  </a:tcPr>
                </a:tc>
                <a:extLst>
                  <a:ext uri="{0D108BD9-81ED-4DB2-BD59-A6C34878D82A}">
                    <a16:rowId xmlns:a16="http://schemas.microsoft.com/office/drawing/2014/main" val="907022007"/>
                  </a:ext>
                </a:extLst>
              </a:tr>
            </a:tbl>
          </a:graphicData>
        </a:graphic>
      </p:graphicFrame>
      <p:grpSp>
        <p:nvGrpSpPr>
          <p:cNvPr id="3" name="Group 2">
            <a:extLst>
              <a:ext uri="{FF2B5EF4-FFF2-40B4-BE49-F238E27FC236}">
                <a16:creationId xmlns:a16="http://schemas.microsoft.com/office/drawing/2014/main" id="{4A9656F0-3D5C-3413-727F-9FB3E8897B15}"/>
              </a:ext>
              <a:ext uri="{C183D7F6-B498-43B3-948B-1728B52AA6E4}">
                <adec:decorative xmlns:adec="http://schemas.microsoft.com/office/drawing/2017/decorative" val="1"/>
              </a:ext>
            </a:extLst>
          </p:cNvPr>
          <p:cNvGrpSpPr/>
          <p:nvPr/>
        </p:nvGrpSpPr>
        <p:grpSpPr>
          <a:xfrm>
            <a:off x="254000" y="1419225"/>
            <a:ext cx="155575" cy="4395140"/>
            <a:chOff x="257496" y="1495450"/>
            <a:chExt cx="137169" cy="4961230"/>
          </a:xfrm>
        </p:grpSpPr>
        <p:cxnSp>
          <p:nvCxnSpPr>
            <p:cNvPr id="6" name="Straight Arrow Connector 5">
              <a:extLst>
                <a:ext uri="{FF2B5EF4-FFF2-40B4-BE49-F238E27FC236}">
                  <a16:creationId xmlns:a16="http://schemas.microsoft.com/office/drawing/2014/main" id="{9A48776A-7EC2-836F-73C7-9E161641E988}"/>
                </a:ext>
              </a:extLst>
            </p:cNvPr>
            <p:cNvCxnSpPr>
              <a:cxnSpLocks/>
            </p:cNvCxnSpPr>
            <p:nvPr/>
          </p:nvCxnSpPr>
          <p:spPr>
            <a:xfrm>
              <a:off x="326080" y="1632609"/>
              <a:ext cx="0" cy="4824071"/>
            </a:xfrm>
            <a:prstGeom prst="straightConnector1">
              <a:avLst/>
            </a:prstGeom>
            <a:ln w="381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C3029A96-57F4-21FD-235F-58C515403100}"/>
                </a:ext>
              </a:extLst>
            </p:cNvPr>
            <p:cNvSpPr/>
            <p:nvPr/>
          </p:nvSpPr>
          <p:spPr>
            <a:xfrm>
              <a:off x="257496" y="1495450"/>
              <a:ext cx="137169" cy="137159"/>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Oval 12">
              <a:extLst>
                <a:ext uri="{FF2B5EF4-FFF2-40B4-BE49-F238E27FC236}">
                  <a16:creationId xmlns:a16="http://schemas.microsoft.com/office/drawing/2014/main" id="{E9EF9478-0886-7AE7-6CE9-631B20628373}"/>
                </a:ext>
              </a:extLst>
            </p:cNvPr>
            <p:cNvSpPr/>
            <p:nvPr/>
          </p:nvSpPr>
          <p:spPr>
            <a:xfrm>
              <a:off x="257496" y="2969137"/>
              <a:ext cx="137169" cy="137159"/>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5" name="Oval 14">
              <a:extLst>
                <a:ext uri="{FF2B5EF4-FFF2-40B4-BE49-F238E27FC236}">
                  <a16:creationId xmlns:a16="http://schemas.microsoft.com/office/drawing/2014/main" id="{186AB7D3-6178-4B6A-54BB-743CAE048746}"/>
                </a:ext>
              </a:extLst>
            </p:cNvPr>
            <p:cNvSpPr/>
            <p:nvPr/>
          </p:nvSpPr>
          <p:spPr>
            <a:xfrm>
              <a:off x="257496" y="4874684"/>
              <a:ext cx="137169" cy="137159"/>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7" name="Oval 16">
              <a:extLst>
                <a:ext uri="{FF2B5EF4-FFF2-40B4-BE49-F238E27FC236}">
                  <a16:creationId xmlns:a16="http://schemas.microsoft.com/office/drawing/2014/main" id="{96548D3A-6CBD-8852-2A2A-0E2FC65E2360}"/>
                </a:ext>
              </a:extLst>
            </p:cNvPr>
            <p:cNvSpPr/>
            <p:nvPr/>
          </p:nvSpPr>
          <p:spPr>
            <a:xfrm>
              <a:off x="257496" y="6005886"/>
              <a:ext cx="137169" cy="137159"/>
            </a:xfrm>
            <a:prstGeom prst="ellipse">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sp>
        <p:nvSpPr>
          <p:cNvPr id="25" name="Left Brace 24">
            <a:extLst>
              <a:ext uri="{FF2B5EF4-FFF2-40B4-BE49-F238E27FC236}">
                <a16:creationId xmlns:a16="http://schemas.microsoft.com/office/drawing/2014/main" id="{D6D5698E-BC4F-3A89-DA2F-075AD0162EE4}"/>
              </a:ext>
              <a:ext uri="{C183D7F6-B498-43B3-948B-1728B52AA6E4}">
                <adec:decorative xmlns:adec="http://schemas.microsoft.com/office/drawing/2017/decorative" val="1"/>
              </a:ext>
            </a:extLst>
          </p:cNvPr>
          <p:cNvSpPr/>
          <p:nvPr/>
        </p:nvSpPr>
        <p:spPr>
          <a:xfrm>
            <a:off x="1847650" y="1403788"/>
            <a:ext cx="269508" cy="2025212"/>
          </a:xfrm>
          <a:prstGeom prst="leftBrace">
            <a:avLst>
              <a:gd name="adj1" fmla="val 81635"/>
              <a:gd name="adj2" fmla="val 49315"/>
            </a:avLst>
          </a:prstGeom>
          <a:ln w="19050">
            <a:solidFill>
              <a:srgbClr val="0066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6" name="Left Brace 25">
            <a:extLst>
              <a:ext uri="{FF2B5EF4-FFF2-40B4-BE49-F238E27FC236}">
                <a16:creationId xmlns:a16="http://schemas.microsoft.com/office/drawing/2014/main" id="{ED1A4EE6-B2D3-DDD3-85F0-A9E6C6542052}"/>
              </a:ext>
              <a:ext uri="{C183D7F6-B498-43B3-948B-1728B52AA6E4}">
                <adec:decorative xmlns:adec="http://schemas.microsoft.com/office/drawing/2017/decorative" val="1"/>
              </a:ext>
            </a:extLst>
          </p:cNvPr>
          <p:cNvSpPr/>
          <p:nvPr/>
        </p:nvSpPr>
        <p:spPr>
          <a:xfrm>
            <a:off x="1839329" y="3472026"/>
            <a:ext cx="269508" cy="2025212"/>
          </a:xfrm>
          <a:prstGeom prst="leftBrace">
            <a:avLst>
              <a:gd name="adj1" fmla="val 81635"/>
              <a:gd name="adj2" fmla="val 49315"/>
            </a:avLst>
          </a:prstGeom>
          <a:ln w="19050">
            <a:solidFill>
              <a:srgbClr val="0066CC"/>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28358BF9-A7E9-8FB4-1435-A8B289FE9631}"/>
              </a:ext>
            </a:extLst>
          </p:cNvPr>
          <p:cNvSpPr txBox="1"/>
          <p:nvPr/>
        </p:nvSpPr>
        <p:spPr bwMode="auto">
          <a:xfrm>
            <a:off x="556742" y="2236583"/>
            <a:ext cx="1243483" cy="30777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b="1">
                <a:solidFill>
                  <a:schemeClr val="tx2">
                    <a:lumMod val="75000"/>
                    <a:lumOff val="25000"/>
                  </a:schemeClr>
                </a:solidFill>
                <a:latin typeface="Arial"/>
                <a:cs typeface="Arial"/>
              </a:rPr>
              <a:t>August 2026 </a:t>
            </a:r>
          </a:p>
        </p:txBody>
      </p:sp>
      <p:sp>
        <p:nvSpPr>
          <p:cNvPr id="8" name="TextBox 7">
            <a:extLst>
              <a:ext uri="{FF2B5EF4-FFF2-40B4-BE49-F238E27FC236}">
                <a16:creationId xmlns:a16="http://schemas.microsoft.com/office/drawing/2014/main" id="{64DE792B-3BE8-1346-8090-81A5287E6D01}"/>
              </a:ext>
            </a:extLst>
          </p:cNvPr>
          <p:cNvSpPr txBox="1"/>
          <p:nvPr/>
        </p:nvSpPr>
        <p:spPr bwMode="auto">
          <a:xfrm>
            <a:off x="727051" y="4330743"/>
            <a:ext cx="1062508" cy="307777"/>
          </a:xfrm>
          <a:prstGeom prst="rect">
            <a:avLst/>
          </a:prstGeom>
          <a:noFill/>
          <a:ln w="9525">
            <a:noFill/>
            <a:miter lim="800000"/>
            <a:headEnd/>
            <a:tailEnd/>
          </a:ln>
          <a:effectLst/>
        </p:spPr>
        <p:txBody>
          <a:bodyPr vert="horz" wrap="square" lIns="76200" tIns="76200" rIns="76200" bIns="76200" numCol="1" rtlCol="0" anchor="ctr" anchorCtr="0" compatLnSpc="1">
            <a:prstTxWarp prst="textNoShape">
              <a:avLst/>
            </a:prstTxWarp>
            <a:noAutofit/>
          </a:bodyPr>
          <a:lstStyle/>
          <a:p>
            <a:pPr lvl="0">
              <a:defRPr/>
            </a:pPr>
            <a:r>
              <a:rPr lang="en-US" sz="1400" b="1">
                <a:solidFill>
                  <a:schemeClr val="tx2">
                    <a:lumMod val="75000"/>
                    <a:lumOff val="25000"/>
                  </a:schemeClr>
                </a:solidFill>
                <a:latin typeface="Arial"/>
                <a:cs typeface="Arial"/>
              </a:rPr>
              <a:t>Fall 2026 </a:t>
            </a:r>
          </a:p>
        </p:txBody>
      </p:sp>
    </p:spTree>
    <p:extLst>
      <p:ext uri="{BB962C8B-B14F-4D97-AF65-F5344CB8AC3E}">
        <p14:creationId xmlns:p14="http://schemas.microsoft.com/office/powerpoint/2010/main" val="2135868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1C81E-48B4-090E-EBE3-F7837500AF0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1E2C9D48-0641-350A-B3C8-A8F5400033EE}"/>
              </a:ext>
              <a:ext uri="{C183D7F6-B498-43B3-948B-1728B52AA6E4}">
                <adec:decorative xmlns:adec="http://schemas.microsoft.com/office/drawing/2017/decorative" val="1"/>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F87DC114-C673-3BFA-9415-2113DC50073A}"/>
              </a:ext>
            </a:extLst>
          </p:cNvPr>
          <p:cNvSpPr>
            <a:spLocks noGrp="1"/>
          </p:cNvSpPr>
          <p:nvPr>
            <p:ph type="title"/>
          </p:nvPr>
        </p:nvSpPr>
        <p:spPr>
          <a:xfrm>
            <a:off x="231648" y="349571"/>
            <a:ext cx="11684000" cy="307777"/>
          </a:xfrm>
        </p:spPr>
        <p:txBody>
          <a:bodyPr vert="horz"/>
          <a:lstStyle/>
          <a:p>
            <a:r>
              <a:rPr lang="en-US">
                <a:latin typeface="Arial"/>
                <a:cs typeface="Arial"/>
              </a:rPr>
              <a:t>What Do Members Need to Do? How Can They Prepare?</a:t>
            </a:r>
            <a:endParaRPr lang="en-US" sz="2000">
              <a:latin typeface="Arial"/>
              <a:cs typeface="Arial"/>
            </a:endParaRPr>
          </a:p>
        </p:txBody>
      </p:sp>
      <p:sp>
        <p:nvSpPr>
          <p:cNvPr id="3" name="Text Placeholder 2">
            <a:extLst>
              <a:ext uri="{FF2B5EF4-FFF2-40B4-BE49-F238E27FC236}">
                <a16:creationId xmlns:a16="http://schemas.microsoft.com/office/drawing/2014/main" id="{E169D7C9-879A-A7B9-0DCB-537CB3444C3C}"/>
              </a:ext>
            </a:extLst>
          </p:cNvPr>
          <p:cNvSpPr txBox="1">
            <a:spLocks/>
          </p:cNvSpPr>
          <p:nvPr/>
        </p:nvSpPr>
        <p:spPr>
          <a:xfrm>
            <a:off x="139051" y="705532"/>
            <a:ext cx="11647200" cy="369332"/>
          </a:xfrm>
          <a:prstGeom prst="rect">
            <a:avLst/>
          </a:prstGeom>
        </p:spPr>
        <p:txBody>
          <a:bodyPr vert="horz" wrap="square" lIns="91440" tIns="45720" rIns="91440" bIns="45720" rtlCol="0" anchor="t">
            <a:spAutoFit/>
          </a:bodyPr>
          <a:lstStyle>
            <a:lvl1pPr marL="0" indent="0" algn="l" defTabSz="914400" rtl="0" eaLnBrk="1" latinLnBrk="0" hangingPunct="1">
              <a:spcBef>
                <a:spcPts val="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230188" indent="-230188" algn="l" defTabSz="914400" rtl="0" eaLnBrk="1" latinLnBrk="0" hangingPunct="1">
              <a:spcBef>
                <a:spcPts val="0"/>
              </a:spcBef>
              <a:buFont typeface="Wingdings" panose="05000000000000000000" pitchFamily="2" charset="2"/>
              <a:buChar char="§"/>
              <a:defRPr sz="1600" kern="1200">
                <a:solidFill>
                  <a:schemeClr val="tx1"/>
                </a:solidFill>
                <a:latin typeface="Arial" panose="020B0604020202020204" pitchFamily="34" charset="0"/>
                <a:ea typeface="+mn-ea"/>
                <a:cs typeface="Arial" panose="020B0604020202020204" pitchFamily="34" charset="0"/>
              </a:defRPr>
            </a:lvl2pPr>
            <a:lvl3pPr marL="463550"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685800" indent="-228600" algn="l" defTabSz="914400" rtl="0" eaLnBrk="1" latinLnBrk="0" hangingPunct="1">
              <a:spcBef>
                <a:spcPts val="0"/>
              </a:spcBef>
              <a:buSzPct val="125000"/>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915988" indent="-228600" algn="l" defTabSz="914400" rtl="0" eaLnBrk="1" latinLnBrk="0" hangingPunct="1">
              <a:spcBef>
                <a:spcPts val="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000000"/>
                </a:solidFill>
                <a:effectLst/>
                <a:uLnTx/>
                <a:uFillTx/>
                <a:latin typeface="Arial"/>
                <a:ea typeface="+mn-ea"/>
                <a:cs typeface="Arial"/>
              </a:rPr>
              <a:t>MassHealth members should take these actions to keep getting the best coverage available:</a:t>
            </a:r>
          </a:p>
        </p:txBody>
      </p:sp>
      <p:grpSp>
        <p:nvGrpSpPr>
          <p:cNvPr id="30" name="Group 29" descr="Blue rectangle reading: &quot;Make sure we have your current information.&#10;Tell us if you move, get a new number, are pregnant, or have another change that could affect your coverage&quot;">
            <a:extLst>
              <a:ext uri="{FF2B5EF4-FFF2-40B4-BE49-F238E27FC236}">
                <a16:creationId xmlns:a16="http://schemas.microsoft.com/office/drawing/2014/main" id="{3DCE4F96-CDD5-D8DC-DF77-59B3AAB3317A}"/>
              </a:ext>
              <a:ext uri="{C183D7F6-B498-43B3-948B-1728B52AA6E4}">
                <adec:decorative xmlns:adec="http://schemas.microsoft.com/office/drawing/2017/decorative" val="0"/>
              </a:ext>
            </a:extLst>
          </p:cNvPr>
          <p:cNvGrpSpPr/>
          <p:nvPr/>
        </p:nvGrpSpPr>
        <p:grpSpPr>
          <a:xfrm>
            <a:off x="405623" y="1321532"/>
            <a:ext cx="11228353" cy="1047750"/>
            <a:chOff x="1314450" y="1297208"/>
            <a:chExt cx="11228353" cy="1047750"/>
          </a:xfrm>
        </p:grpSpPr>
        <p:sp>
          <p:nvSpPr>
            <p:cNvPr id="31" name="Oval 30">
              <a:extLst>
                <a:ext uri="{FF2B5EF4-FFF2-40B4-BE49-F238E27FC236}">
                  <a16:creationId xmlns:a16="http://schemas.microsoft.com/office/drawing/2014/main" id="{35B9EFAE-0B10-05C1-64E2-4B556B6CEB79}"/>
                </a:ext>
              </a:extLst>
            </p:cNvPr>
            <p:cNvSpPr/>
            <p:nvPr/>
          </p:nvSpPr>
          <p:spPr>
            <a:xfrm>
              <a:off x="1314450" y="1297208"/>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2" name="Rectangle: Rounded Corners 31">
              <a:extLst>
                <a:ext uri="{FF2B5EF4-FFF2-40B4-BE49-F238E27FC236}">
                  <a16:creationId xmlns:a16="http://schemas.microsoft.com/office/drawing/2014/main" id="{84DC4631-5872-0189-E227-912C302D9900}"/>
                </a:ext>
              </a:extLst>
            </p:cNvPr>
            <p:cNvSpPr/>
            <p:nvPr/>
          </p:nvSpPr>
          <p:spPr>
            <a:xfrm>
              <a:off x="1838324" y="1444845"/>
              <a:ext cx="10704479" cy="75247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3" name="Title 1">
              <a:extLst>
                <a:ext uri="{FF2B5EF4-FFF2-40B4-BE49-F238E27FC236}">
                  <a16:creationId xmlns:a16="http://schemas.microsoft.com/office/drawing/2014/main" id="{8BF9D7DD-F1D6-757C-0C81-0F08B3A0DC85}"/>
                </a:ext>
              </a:extLst>
            </p:cNvPr>
            <p:cNvSpPr txBox="1">
              <a:spLocks/>
            </p:cNvSpPr>
            <p:nvPr/>
          </p:nvSpPr>
          <p:spPr>
            <a:xfrm>
              <a:off x="2376487" y="1569702"/>
              <a:ext cx="10059143" cy="54630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Make sure we have your current information.</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50" b="0" i="0" u="none" strike="noStrike" kern="1200" cap="none" spc="0" normalizeH="0" baseline="0" noProof="0">
                  <a:ln>
                    <a:noFill/>
                  </a:ln>
                  <a:solidFill>
                    <a:srgbClr val="002960"/>
                  </a:solidFill>
                  <a:effectLst/>
                  <a:uLnTx/>
                  <a:uFillTx/>
                  <a:latin typeface="Arial"/>
                  <a:ea typeface="+mj-ea"/>
                  <a:cs typeface="Arial"/>
                </a:rPr>
                <a:t>Tell us if you move, get a new number, are pregnant, or have another change that could affect your coverage.</a:t>
              </a:r>
            </a:p>
          </p:txBody>
        </p:sp>
        <p:sp>
          <p:nvSpPr>
            <p:cNvPr id="34" name="Oval 33">
              <a:extLst>
                <a:ext uri="{FF2B5EF4-FFF2-40B4-BE49-F238E27FC236}">
                  <a16:creationId xmlns:a16="http://schemas.microsoft.com/office/drawing/2014/main" id="{01A26850-CB6C-6836-131B-3DEB5DA83981}"/>
                </a:ext>
              </a:extLst>
            </p:cNvPr>
            <p:cNvSpPr/>
            <p:nvPr/>
          </p:nvSpPr>
          <p:spPr>
            <a:xfrm>
              <a:off x="1466850" y="1449608"/>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35" name="Graphic 34">
              <a:extLst>
                <a:ext uri="{FF2B5EF4-FFF2-40B4-BE49-F238E27FC236}">
                  <a16:creationId xmlns:a16="http://schemas.microsoft.com/office/drawing/2014/main" id="{1A60FC11-D93D-454D-4FB4-46FFDC283DA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574024" y="1553607"/>
              <a:ext cx="528600" cy="528600"/>
            </a:xfrm>
            <a:prstGeom prst="rect">
              <a:avLst/>
            </a:prstGeom>
          </p:spPr>
        </p:pic>
      </p:grpSp>
      <p:grpSp>
        <p:nvGrpSpPr>
          <p:cNvPr id="4" name="Group 3" descr="Blue rectangle reading: &quot;Continue to get care, refill prescriptions, and go to your appointments.&#10;You will hear directly from MassHealth before anything changes about your coverage.&quot;">
            <a:extLst>
              <a:ext uri="{FF2B5EF4-FFF2-40B4-BE49-F238E27FC236}">
                <a16:creationId xmlns:a16="http://schemas.microsoft.com/office/drawing/2014/main" id="{0F2C686E-B26A-C4B6-7359-BD19415A0E0F}"/>
              </a:ext>
              <a:ext uri="{C183D7F6-B498-43B3-948B-1728B52AA6E4}">
                <adec:decorative xmlns:adec="http://schemas.microsoft.com/office/drawing/2017/decorative" val="0"/>
              </a:ext>
            </a:extLst>
          </p:cNvPr>
          <p:cNvGrpSpPr/>
          <p:nvPr/>
        </p:nvGrpSpPr>
        <p:grpSpPr>
          <a:xfrm>
            <a:off x="405623" y="2596177"/>
            <a:ext cx="11228353" cy="1047750"/>
            <a:chOff x="1314450" y="1297208"/>
            <a:chExt cx="11228353" cy="1047750"/>
          </a:xfrm>
        </p:grpSpPr>
        <p:sp>
          <p:nvSpPr>
            <p:cNvPr id="6" name="Oval 5">
              <a:extLst>
                <a:ext uri="{FF2B5EF4-FFF2-40B4-BE49-F238E27FC236}">
                  <a16:creationId xmlns:a16="http://schemas.microsoft.com/office/drawing/2014/main" id="{84771FBB-7535-B817-3B06-829061CA3AA1}"/>
                </a:ext>
              </a:extLst>
            </p:cNvPr>
            <p:cNvSpPr/>
            <p:nvPr/>
          </p:nvSpPr>
          <p:spPr>
            <a:xfrm>
              <a:off x="1314450" y="1297208"/>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Rectangle: Rounded Corners 6">
              <a:extLst>
                <a:ext uri="{FF2B5EF4-FFF2-40B4-BE49-F238E27FC236}">
                  <a16:creationId xmlns:a16="http://schemas.microsoft.com/office/drawing/2014/main" id="{27F7BA8B-FDF3-C807-E216-05CD9DDCEE02}"/>
                </a:ext>
              </a:extLst>
            </p:cNvPr>
            <p:cNvSpPr/>
            <p:nvPr/>
          </p:nvSpPr>
          <p:spPr>
            <a:xfrm>
              <a:off x="1838324" y="1444845"/>
              <a:ext cx="10704479" cy="75247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8" name="Title 1">
              <a:extLst>
                <a:ext uri="{FF2B5EF4-FFF2-40B4-BE49-F238E27FC236}">
                  <a16:creationId xmlns:a16="http://schemas.microsoft.com/office/drawing/2014/main" id="{4448B9C8-B314-06B7-3353-6A78807E73A9}"/>
                </a:ext>
              </a:extLst>
            </p:cNvPr>
            <p:cNvSpPr txBox="1">
              <a:spLocks/>
            </p:cNvSpPr>
            <p:nvPr/>
          </p:nvSpPr>
          <p:spPr>
            <a:xfrm>
              <a:off x="2376487" y="1547930"/>
              <a:ext cx="10059143" cy="54630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Continue to get care, refill prescriptions, and go to your appointments.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50" b="0" i="0" u="none" strike="noStrike" kern="1200" cap="none" spc="0" normalizeH="0" baseline="0" noProof="0">
                  <a:ln>
                    <a:noFill/>
                  </a:ln>
                  <a:solidFill>
                    <a:srgbClr val="002960"/>
                  </a:solidFill>
                  <a:effectLst/>
                  <a:uLnTx/>
                  <a:uFillTx/>
                  <a:latin typeface="Arial"/>
                  <a:ea typeface="+mj-ea"/>
                  <a:cs typeface="Arial"/>
                </a:rPr>
                <a:t>You will hear directly from MassHealth before anything changes about your coverage.</a:t>
              </a:r>
            </a:p>
          </p:txBody>
        </p:sp>
        <p:sp>
          <p:nvSpPr>
            <p:cNvPr id="9" name="Oval 8">
              <a:extLst>
                <a:ext uri="{FF2B5EF4-FFF2-40B4-BE49-F238E27FC236}">
                  <a16:creationId xmlns:a16="http://schemas.microsoft.com/office/drawing/2014/main" id="{7598326C-C745-A77E-745A-9294A5A8AA09}"/>
                </a:ext>
              </a:extLst>
            </p:cNvPr>
            <p:cNvSpPr/>
            <p:nvPr/>
          </p:nvSpPr>
          <p:spPr>
            <a:xfrm>
              <a:off x="1466850" y="1449608"/>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10" name="Graphic 9">
              <a:extLst>
                <a:ext uri="{FF2B5EF4-FFF2-40B4-BE49-F238E27FC236}">
                  <a16:creationId xmlns:a16="http://schemas.microsoft.com/office/drawing/2014/main" id="{2D8F2FD9-6BD7-7073-890B-04EA6450594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574024" y="1553607"/>
              <a:ext cx="528600" cy="528600"/>
            </a:xfrm>
            <a:prstGeom prst="rect">
              <a:avLst/>
            </a:prstGeom>
          </p:spPr>
        </p:pic>
      </p:grpSp>
      <p:grpSp>
        <p:nvGrpSpPr>
          <p:cNvPr id="43" name="Group 42" descr="Blue rectangle reading: &quot;Always read and reply to letters or messages from MassHealth.&#10;Create a MyServices account to see eligibility notices, and be on the lookout for more information this Summer.&quot;">
            <a:extLst>
              <a:ext uri="{FF2B5EF4-FFF2-40B4-BE49-F238E27FC236}">
                <a16:creationId xmlns:a16="http://schemas.microsoft.com/office/drawing/2014/main" id="{CB578350-33BD-33F3-E9AC-4255B9A355B8}"/>
              </a:ext>
              <a:ext uri="{C183D7F6-B498-43B3-948B-1728B52AA6E4}">
                <adec:decorative xmlns:adec="http://schemas.microsoft.com/office/drawing/2017/decorative" val="0"/>
              </a:ext>
            </a:extLst>
          </p:cNvPr>
          <p:cNvGrpSpPr/>
          <p:nvPr/>
        </p:nvGrpSpPr>
        <p:grpSpPr>
          <a:xfrm>
            <a:off x="405623" y="3856140"/>
            <a:ext cx="11228353" cy="1047750"/>
            <a:chOff x="405623" y="3729140"/>
            <a:chExt cx="11228353" cy="1047750"/>
          </a:xfrm>
        </p:grpSpPr>
        <p:grpSp>
          <p:nvGrpSpPr>
            <p:cNvPr id="24" name="Group 23">
              <a:extLst>
                <a:ext uri="{FF2B5EF4-FFF2-40B4-BE49-F238E27FC236}">
                  <a16:creationId xmlns:a16="http://schemas.microsoft.com/office/drawing/2014/main" id="{DECBA698-3DA7-FB57-041F-3B76A01BCF21}"/>
                </a:ext>
              </a:extLst>
            </p:cNvPr>
            <p:cNvGrpSpPr/>
            <p:nvPr/>
          </p:nvGrpSpPr>
          <p:grpSpPr>
            <a:xfrm>
              <a:off x="405623" y="3729140"/>
              <a:ext cx="11228353" cy="1047750"/>
              <a:chOff x="1314450" y="1297208"/>
              <a:chExt cx="11228353" cy="1047750"/>
            </a:xfrm>
          </p:grpSpPr>
          <p:sp>
            <p:nvSpPr>
              <p:cNvPr id="25" name="Oval 24">
                <a:extLst>
                  <a:ext uri="{FF2B5EF4-FFF2-40B4-BE49-F238E27FC236}">
                    <a16:creationId xmlns:a16="http://schemas.microsoft.com/office/drawing/2014/main" id="{A6ADEC28-8018-900F-F0C6-AC1A17A27DDB}"/>
                  </a:ext>
                </a:extLst>
              </p:cNvPr>
              <p:cNvSpPr/>
              <p:nvPr/>
            </p:nvSpPr>
            <p:spPr>
              <a:xfrm>
                <a:off x="1314450" y="1297208"/>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6" name="Rectangle: Rounded Corners 25">
                <a:extLst>
                  <a:ext uri="{FF2B5EF4-FFF2-40B4-BE49-F238E27FC236}">
                    <a16:creationId xmlns:a16="http://schemas.microsoft.com/office/drawing/2014/main" id="{CE445DDE-F234-7A8C-033C-B8C27C2B4464}"/>
                  </a:ext>
                </a:extLst>
              </p:cNvPr>
              <p:cNvSpPr/>
              <p:nvPr/>
            </p:nvSpPr>
            <p:spPr>
              <a:xfrm>
                <a:off x="1838324" y="1444845"/>
                <a:ext cx="10704479" cy="75247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7" name="Title 1" descr="Always read and reply to letters or messages from MassHealth.&#10;Create a MyServices account to see eligibility notices, and be on the lookout for more information in Summer 2026">
                <a:extLst>
                  <a:ext uri="{FF2B5EF4-FFF2-40B4-BE49-F238E27FC236}">
                    <a16:creationId xmlns:a16="http://schemas.microsoft.com/office/drawing/2014/main" id="{A8BA0FEF-BBF4-58C8-C92F-ECD77C4B1792}"/>
                  </a:ext>
                </a:extLst>
              </p:cNvPr>
              <p:cNvSpPr txBox="1">
                <a:spLocks/>
              </p:cNvSpPr>
              <p:nvPr/>
            </p:nvSpPr>
            <p:spPr>
              <a:xfrm>
                <a:off x="2376487" y="1547929"/>
                <a:ext cx="10059143" cy="546303"/>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Always read and reply to letters or messages from MassHealth.</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550" b="0" i="0" u="none" strike="noStrike" kern="1200" cap="none" spc="0" normalizeH="0" baseline="0" noProof="0">
                    <a:ln>
                      <a:noFill/>
                    </a:ln>
                    <a:solidFill>
                      <a:srgbClr val="002960"/>
                    </a:solidFill>
                    <a:effectLst/>
                    <a:uLnTx/>
                    <a:uFillTx/>
                    <a:latin typeface="Arial"/>
                    <a:ea typeface="+mj-ea"/>
                    <a:cs typeface="Arial"/>
                    <a:hlinkClick r:id="rId5"/>
                  </a:rPr>
                  <a:t>Create a </a:t>
                </a:r>
                <a:r>
                  <a:rPr kumimoji="0" lang="en-US" sz="1550" b="0" i="0" u="none" strike="noStrike" kern="1200" cap="none" spc="0" normalizeH="0" baseline="0" noProof="0" err="1">
                    <a:ln>
                      <a:noFill/>
                    </a:ln>
                    <a:solidFill>
                      <a:srgbClr val="002960"/>
                    </a:solidFill>
                    <a:effectLst/>
                    <a:uLnTx/>
                    <a:uFillTx/>
                    <a:latin typeface="Arial"/>
                    <a:ea typeface="+mj-ea"/>
                    <a:cs typeface="Arial"/>
                    <a:hlinkClick r:id="rId5"/>
                  </a:rPr>
                  <a:t>MyServices</a:t>
                </a:r>
                <a:r>
                  <a:rPr kumimoji="0" lang="en-US" sz="1550" b="0" i="0" u="none" strike="noStrike" kern="1200" cap="none" spc="0" normalizeH="0" baseline="0" noProof="0">
                    <a:ln>
                      <a:noFill/>
                    </a:ln>
                    <a:solidFill>
                      <a:srgbClr val="002960"/>
                    </a:solidFill>
                    <a:effectLst/>
                    <a:uLnTx/>
                    <a:uFillTx/>
                    <a:latin typeface="Arial"/>
                    <a:ea typeface="+mj-ea"/>
                    <a:cs typeface="Arial"/>
                    <a:hlinkClick r:id="rId5"/>
                  </a:rPr>
                  <a:t> </a:t>
                </a:r>
                <a:r>
                  <a:rPr kumimoji="0" lang="en-US" sz="1550" b="0" i="0" u="none" strike="noStrike" kern="1200" cap="none" spc="0" normalizeH="0" baseline="0" noProof="0">
                    <a:ln>
                      <a:noFill/>
                    </a:ln>
                    <a:solidFill>
                      <a:srgbClr val="002960"/>
                    </a:solidFill>
                    <a:effectLst/>
                    <a:uLnTx/>
                    <a:uFillTx/>
                    <a:latin typeface="Arial"/>
                    <a:ea typeface="+mj-ea"/>
                    <a:cs typeface="Arial"/>
                  </a:rPr>
                  <a:t>account to see eligibility notices, and be on the lookout for more information </a:t>
                </a:r>
                <a:r>
                  <a:rPr lang="en-US" sz="1550" b="0">
                    <a:solidFill>
                      <a:srgbClr val="002960"/>
                    </a:solidFill>
                    <a:latin typeface="Arial"/>
                    <a:cs typeface="Arial"/>
                  </a:rPr>
                  <a:t>this</a:t>
                </a:r>
                <a:r>
                  <a:rPr kumimoji="0" lang="en-US" sz="1550" b="0" i="0" u="none" strike="noStrike" kern="1200" cap="none" spc="0" normalizeH="0" baseline="0" noProof="0">
                    <a:ln>
                      <a:noFill/>
                    </a:ln>
                    <a:solidFill>
                      <a:srgbClr val="002960"/>
                    </a:solidFill>
                    <a:effectLst/>
                    <a:uLnTx/>
                    <a:uFillTx/>
                    <a:latin typeface="Arial"/>
                    <a:ea typeface="+mj-ea"/>
                    <a:cs typeface="Arial"/>
                  </a:rPr>
                  <a:t> Summer.</a:t>
                </a:r>
              </a:p>
            </p:txBody>
          </p:sp>
          <p:sp>
            <p:nvSpPr>
              <p:cNvPr id="28" name="Oval 27">
                <a:extLst>
                  <a:ext uri="{FF2B5EF4-FFF2-40B4-BE49-F238E27FC236}">
                    <a16:creationId xmlns:a16="http://schemas.microsoft.com/office/drawing/2014/main" id="{AD87150B-F42C-8D33-2857-F654EFA63554}"/>
                  </a:ext>
                </a:extLst>
              </p:cNvPr>
              <p:cNvSpPr/>
              <p:nvPr/>
            </p:nvSpPr>
            <p:spPr>
              <a:xfrm>
                <a:off x="1466850" y="1449608"/>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grpSp>
        <p:pic>
          <p:nvPicPr>
            <p:cNvPr id="42" name="Graphic 41">
              <a:extLst>
                <a:ext uri="{FF2B5EF4-FFF2-40B4-BE49-F238E27FC236}">
                  <a16:creationId xmlns:a16="http://schemas.microsoft.com/office/drawing/2014/main" id="{6EEBEFE6-78BD-AC09-F256-18EF0C12B7F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639460" y="3956852"/>
              <a:ext cx="580074" cy="580074"/>
            </a:xfrm>
            <a:prstGeom prst="rect">
              <a:avLst/>
            </a:prstGeom>
          </p:spPr>
        </p:pic>
      </p:grpSp>
      <p:grpSp>
        <p:nvGrpSpPr>
          <p:cNvPr id="36" name="Group 35" descr="If you have questions or need help, contact us!&#10;Call us at (800) 841-2900, TDD/TTY: 711, visit a MassHealth Enrollment Center, or find an assister near you.&#10;">
            <a:extLst>
              <a:ext uri="{FF2B5EF4-FFF2-40B4-BE49-F238E27FC236}">
                <a16:creationId xmlns:a16="http://schemas.microsoft.com/office/drawing/2014/main" id="{75F24A90-41B7-ED7D-2ABD-C64A3AE2809A}"/>
              </a:ext>
            </a:extLst>
          </p:cNvPr>
          <p:cNvGrpSpPr/>
          <p:nvPr/>
        </p:nvGrpSpPr>
        <p:grpSpPr>
          <a:xfrm>
            <a:off x="405623" y="5090864"/>
            <a:ext cx="11228353" cy="1047750"/>
            <a:chOff x="1314450" y="1297208"/>
            <a:chExt cx="11228353" cy="1047750"/>
          </a:xfrm>
        </p:grpSpPr>
        <p:sp>
          <p:nvSpPr>
            <p:cNvPr id="37" name="Oval 36">
              <a:extLst>
                <a:ext uri="{FF2B5EF4-FFF2-40B4-BE49-F238E27FC236}">
                  <a16:creationId xmlns:a16="http://schemas.microsoft.com/office/drawing/2014/main" id="{B90568F5-F0D7-FDEB-1AAC-1F3E5F797387}"/>
                </a:ext>
              </a:extLst>
            </p:cNvPr>
            <p:cNvSpPr/>
            <p:nvPr/>
          </p:nvSpPr>
          <p:spPr>
            <a:xfrm>
              <a:off x="1314450" y="1297208"/>
              <a:ext cx="1047750" cy="104775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8" name="Rectangle: Rounded Corners 37">
              <a:extLst>
                <a:ext uri="{FF2B5EF4-FFF2-40B4-BE49-F238E27FC236}">
                  <a16:creationId xmlns:a16="http://schemas.microsoft.com/office/drawing/2014/main" id="{D956FDF5-6ACC-E918-E658-63145DECC290}"/>
                </a:ext>
              </a:extLst>
            </p:cNvPr>
            <p:cNvSpPr/>
            <p:nvPr/>
          </p:nvSpPr>
          <p:spPr>
            <a:xfrm>
              <a:off x="1838324" y="1444845"/>
              <a:ext cx="10704479" cy="752475"/>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9" name="Title 1">
              <a:extLst>
                <a:ext uri="{FF2B5EF4-FFF2-40B4-BE49-F238E27FC236}">
                  <a16:creationId xmlns:a16="http://schemas.microsoft.com/office/drawing/2014/main" id="{44BBBCCB-7799-BFA2-AD9A-99F509C2FFF6}"/>
                </a:ext>
              </a:extLst>
            </p:cNvPr>
            <p:cNvSpPr txBox="1">
              <a:spLocks/>
            </p:cNvSpPr>
            <p:nvPr/>
          </p:nvSpPr>
          <p:spPr>
            <a:xfrm>
              <a:off x="2376487" y="1544082"/>
              <a:ext cx="10059143" cy="553998"/>
            </a:xfrm>
            <a:prstGeom prst="rect">
              <a:avLst/>
            </a:prstGeom>
          </p:spPr>
          <p:txBody>
            <a:bodyPr vert="horz" wrap="square" lIns="0" tIns="0" rIns="0" bIns="0" rtlCol="0" anchor="ctr">
              <a:spAutoFit/>
            </a:bodyPr>
            <a:lstStyle>
              <a:lvl1pPr algn="l" defTabSz="914400" rtl="0" eaLnBrk="1" latinLnBrk="0" hangingPunct="1">
                <a:spcBef>
                  <a:spcPct val="0"/>
                </a:spcBef>
                <a:buNone/>
                <a:defRPr sz="1900" b="1" kern="1200">
                  <a:solidFill>
                    <a:schemeClr val="tx2"/>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a:ln>
                    <a:noFill/>
                  </a:ln>
                  <a:solidFill>
                    <a:srgbClr val="002960"/>
                  </a:solidFill>
                  <a:effectLst/>
                  <a:uLnTx/>
                  <a:uFillTx/>
                  <a:latin typeface="Arial"/>
                  <a:ea typeface="+mj-ea"/>
                  <a:cs typeface="Arial"/>
                </a:rPr>
                <a:t>If you have questions or need help, contact us!</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0" normalizeH="0" baseline="0" noProof="0">
                  <a:ln>
                    <a:noFill/>
                  </a:ln>
                  <a:solidFill>
                    <a:srgbClr val="002960"/>
                  </a:solidFill>
                  <a:effectLst/>
                  <a:uLnTx/>
                  <a:uFillTx/>
                  <a:latin typeface="Arial"/>
                  <a:ea typeface="+mj-ea"/>
                  <a:cs typeface="Arial"/>
                </a:rPr>
                <a:t>Call us at (800) 841-2900, TDD/TTY: 711, visit a </a:t>
              </a:r>
              <a:r>
                <a:rPr kumimoji="0" lang="en-US" sz="1600" b="0" i="0" u="none" strike="noStrike" kern="1200" cap="none" spc="0" normalizeH="0" baseline="0" noProof="0">
                  <a:ln>
                    <a:noFill/>
                  </a:ln>
                  <a:solidFill>
                    <a:srgbClr val="002960"/>
                  </a:solidFill>
                  <a:effectLst/>
                  <a:uLnTx/>
                  <a:uFillTx/>
                  <a:latin typeface="Arial"/>
                  <a:ea typeface="+mj-ea"/>
                  <a:cs typeface="Arial"/>
                  <a:hlinkClick r:id="rId7"/>
                </a:rPr>
                <a:t>MassHealth Enrollment Center</a:t>
              </a:r>
              <a:r>
                <a:rPr kumimoji="0" lang="en-US" sz="1600" b="0" i="0" u="none" strike="noStrike" kern="1200" cap="none" spc="0" normalizeH="0" baseline="0" noProof="0">
                  <a:ln>
                    <a:noFill/>
                  </a:ln>
                  <a:solidFill>
                    <a:srgbClr val="002960"/>
                  </a:solidFill>
                  <a:effectLst/>
                  <a:uLnTx/>
                  <a:uFillTx/>
                  <a:latin typeface="Arial"/>
                  <a:ea typeface="+mj-ea"/>
                  <a:cs typeface="Arial"/>
                </a:rPr>
                <a:t>, or find an </a:t>
              </a:r>
              <a:r>
                <a:rPr kumimoji="0" lang="en-US" sz="1600" b="0" i="0" u="none" strike="noStrike" kern="1200" cap="none" spc="0" normalizeH="0" baseline="0" noProof="0">
                  <a:ln>
                    <a:noFill/>
                  </a:ln>
                  <a:solidFill>
                    <a:srgbClr val="002960"/>
                  </a:solidFill>
                  <a:effectLst/>
                  <a:uLnTx/>
                  <a:uFillTx/>
                  <a:latin typeface="Arial"/>
                  <a:ea typeface="+mj-ea"/>
                  <a:cs typeface="Arial"/>
                  <a:hlinkClick r:id="rId8"/>
                </a:rPr>
                <a:t>assister</a:t>
              </a:r>
              <a:r>
                <a:rPr kumimoji="0" lang="en-US" sz="1600" b="0" i="0" u="none" strike="noStrike" kern="1200" cap="none" spc="0" normalizeH="0" baseline="0" noProof="0">
                  <a:ln>
                    <a:noFill/>
                  </a:ln>
                  <a:solidFill>
                    <a:srgbClr val="002960"/>
                  </a:solidFill>
                  <a:effectLst/>
                  <a:uLnTx/>
                  <a:uFillTx/>
                  <a:latin typeface="Arial"/>
                  <a:ea typeface="+mj-ea"/>
                  <a:cs typeface="Arial"/>
                </a:rPr>
                <a:t> near you.</a:t>
              </a:r>
              <a:endParaRPr kumimoji="0" lang="en-US" sz="2000" b="0" i="0" u="none" strike="noStrike" kern="1200" cap="none" spc="0" normalizeH="0" baseline="0" noProof="0">
                <a:ln>
                  <a:noFill/>
                </a:ln>
                <a:solidFill>
                  <a:srgbClr val="002960"/>
                </a:solidFill>
                <a:effectLst/>
                <a:uLnTx/>
                <a:uFillTx/>
                <a:latin typeface="Arial"/>
                <a:ea typeface="+mj-ea"/>
                <a:cs typeface="Arial"/>
              </a:endParaRPr>
            </a:p>
          </p:txBody>
        </p:sp>
        <p:sp>
          <p:nvSpPr>
            <p:cNvPr id="40" name="Oval 39">
              <a:extLst>
                <a:ext uri="{FF2B5EF4-FFF2-40B4-BE49-F238E27FC236}">
                  <a16:creationId xmlns:a16="http://schemas.microsoft.com/office/drawing/2014/main" id="{2BF1466D-3E3B-CC84-E432-F87EC69E2710}"/>
                </a:ext>
              </a:extLst>
            </p:cNvPr>
            <p:cNvSpPr/>
            <p:nvPr/>
          </p:nvSpPr>
          <p:spPr>
            <a:xfrm>
              <a:off x="1466850" y="1449608"/>
              <a:ext cx="747712" cy="747712"/>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pic>
          <p:nvPicPr>
            <p:cNvPr id="41" name="Graphic 40" descr="Call center with solid fill">
              <a:extLst>
                <a:ext uri="{FF2B5EF4-FFF2-40B4-BE49-F238E27FC236}">
                  <a16:creationId xmlns:a16="http://schemas.microsoft.com/office/drawing/2014/main" id="{85824741-8256-2FDB-EEB2-E2ACE52B5012}"/>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1574024" y="1553607"/>
              <a:ext cx="528600" cy="528600"/>
            </a:xfrm>
            <a:prstGeom prst="rect">
              <a:avLst/>
            </a:prstGeom>
          </p:spPr>
        </p:pic>
      </p:grpSp>
    </p:spTree>
    <p:extLst>
      <p:ext uri="{BB962C8B-B14F-4D97-AF65-F5344CB8AC3E}">
        <p14:creationId xmlns:p14="http://schemas.microsoft.com/office/powerpoint/2010/main" val="1275640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DA6EF-8ABD-1E3B-192A-D6F942E58E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5CB05B-093F-69B7-1BD9-974A9AC685C0}"/>
              </a:ext>
            </a:extLst>
          </p:cNvPr>
          <p:cNvSpPr>
            <a:spLocks noGrp="1"/>
          </p:cNvSpPr>
          <p:nvPr>
            <p:ph type="title"/>
          </p:nvPr>
        </p:nvSpPr>
        <p:spPr>
          <a:xfrm>
            <a:off x="231648" y="341567"/>
            <a:ext cx="11684000" cy="307777"/>
          </a:xfrm>
        </p:spPr>
        <p:txBody>
          <a:bodyPr vert="horz"/>
          <a:lstStyle/>
          <a:p>
            <a:r>
              <a:rPr lang="en-US" sz="2000">
                <a:latin typeface="Arial"/>
                <a:cs typeface="Arial"/>
              </a:rPr>
              <a:t>Key Takeaways</a:t>
            </a:r>
          </a:p>
        </p:txBody>
      </p:sp>
      <p:sp>
        <p:nvSpPr>
          <p:cNvPr id="11" name="Rectangle 10">
            <a:extLst>
              <a:ext uri="{FF2B5EF4-FFF2-40B4-BE49-F238E27FC236}">
                <a16:creationId xmlns:a16="http://schemas.microsoft.com/office/drawing/2014/main" id="{DE1546CC-4112-EDB3-4DEB-687E17A22D64}"/>
              </a:ext>
            </a:extLst>
          </p:cNvPr>
          <p:cNvSpPr/>
          <p:nvPr/>
        </p:nvSpPr>
        <p:spPr>
          <a:xfrm>
            <a:off x="9083040" y="-2177"/>
            <a:ext cx="3108960" cy="209741"/>
          </a:xfrm>
          <a:prstGeom prst="rect">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CONFIDENTIAL</a:t>
            </a:r>
            <a:r>
              <a:rPr kumimoji="0" 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Draft / Attorney Client</a:t>
            </a:r>
          </a:p>
        </p:txBody>
      </p:sp>
      <p:sp>
        <p:nvSpPr>
          <p:cNvPr id="8" name="Rectangle 7">
            <a:extLst>
              <a:ext uri="{FF2B5EF4-FFF2-40B4-BE49-F238E27FC236}">
                <a16:creationId xmlns:a16="http://schemas.microsoft.com/office/drawing/2014/main" id="{4D6E884D-1944-92CD-E3CB-27AFF6470AD2}"/>
              </a:ext>
            </a:extLst>
          </p:cNvPr>
          <p:cNvSpPr/>
          <p:nvPr/>
        </p:nvSpPr>
        <p:spPr>
          <a:xfrm>
            <a:off x="0" y="0"/>
            <a:ext cx="12192000" cy="215444"/>
          </a:xfrm>
          <a:prstGeom prst="rect">
            <a:avLst/>
          </a:prstGeom>
          <a:solidFill>
            <a:srgbClr val="FF929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FOR DISCUSSION ONLY. SUBJECT TO CHANGE BASED ON CMS GUIDANCE AND FURTHER ANALYSIS</a:t>
            </a:r>
            <a:endParaRPr kumimoji="0" lang="en-US" sz="1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03635137-449A-8717-B4BC-6549DE5433EC}"/>
              </a:ext>
            </a:extLst>
          </p:cNvPr>
          <p:cNvSpPr txBox="1"/>
          <p:nvPr/>
        </p:nvSpPr>
        <p:spPr bwMode="auto">
          <a:xfrm>
            <a:off x="341644" y="831464"/>
            <a:ext cx="11445072" cy="3586628"/>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marL="342900" indent="-342900">
              <a:spcBef>
                <a:spcPts val="1200"/>
              </a:spcBef>
              <a:spcAft>
                <a:spcPts val="600"/>
              </a:spcAft>
              <a:buFont typeface="Arial" panose="020B0604020202020204" pitchFamily="34" charset="0"/>
              <a:buChar char="•"/>
            </a:pPr>
            <a:r>
              <a:rPr lang="en-US" kern="0">
                <a:solidFill>
                  <a:srgbClr val="000000"/>
                </a:solidFill>
                <a:latin typeface="Arial"/>
                <a:cs typeface="Arial"/>
              </a:rPr>
              <a:t>Work and education requirements </a:t>
            </a:r>
            <a:r>
              <a:rPr lang="en-US" b="1" kern="0">
                <a:solidFill>
                  <a:srgbClr val="000000"/>
                </a:solidFill>
                <a:latin typeface="Arial"/>
                <a:cs typeface="Arial"/>
              </a:rPr>
              <a:t>affect</a:t>
            </a:r>
            <a:r>
              <a:rPr lang="en-US" kern="0">
                <a:solidFill>
                  <a:srgbClr val="000000"/>
                </a:solidFill>
                <a:latin typeface="Arial"/>
                <a:cs typeface="Arial"/>
              </a:rPr>
              <a:t> </a:t>
            </a:r>
            <a:r>
              <a:rPr lang="en-US" b="1" kern="0">
                <a:latin typeface="Arial"/>
                <a:cs typeface="Arial"/>
              </a:rPr>
              <a:t>certain</a:t>
            </a:r>
            <a:r>
              <a:rPr lang="en-US" b="1" kern="0">
                <a:solidFill>
                  <a:srgbClr val="FF0000"/>
                </a:solidFill>
                <a:latin typeface="Arial"/>
                <a:cs typeface="Arial"/>
              </a:rPr>
              <a:t> </a:t>
            </a:r>
            <a:r>
              <a:rPr lang="en-US" b="1" kern="0">
                <a:solidFill>
                  <a:srgbClr val="000000"/>
                </a:solidFill>
                <a:latin typeface="Arial"/>
                <a:cs typeface="Arial"/>
              </a:rPr>
              <a:t>adults ages 19-64 </a:t>
            </a:r>
            <a:r>
              <a:rPr lang="en-US" kern="0">
                <a:latin typeface="Arial"/>
                <a:cs typeface="Arial"/>
              </a:rPr>
              <a:t>who are not disabled, not pregnant, and do not care for a child under age 14 or a person with a disability.</a:t>
            </a:r>
            <a:r>
              <a:rPr lang="en-US" kern="0">
                <a:solidFill>
                  <a:srgbClr val="000000"/>
                </a:solidFill>
                <a:latin typeface="Arial"/>
                <a:cs typeface="Arial"/>
              </a:rPr>
              <a:t>  </a:t>
            </a:r>
            <a:endParaRPr lang="en-US" kern="0">
              <a:solidFill>
                <a:srgbClr val="FF0000"/>
              </a:solidFill>
              <a:latin typeface="Arial"/>
              <a:cs typeface="Arial"/>
            </a:endParaRPr>
          </a:p>
          <a:p>
            <a:pPr marL="800100" lvl="1" indent="-342900">
              <a:spcBef>
                <a:spcPts val="600"/>
              </a:spcBef>
              <a:spcAft>
                <a:spcPts val="600"/>
              </a:spcAft>
              <a:buFont typeface="Arial" panose="020B0604020202020204" pitchFamily="34" charset="0"/>
              <a:buChar char="•"/>
            </a:pPr>
            <a:r>
              <a:rPr lang="en-US" kern="0">
                <a:solidFill>
                  <a:srgbClr val="000000"/>
                </a:solidFill>
                <a:latin typeface="Arial"/>
                <a:cs typeface="Arial"/>
              </a:rPr>
              <a:t>These changes start in </a:t>
            </a:r>
            <a:r>
              <a:rPr lang="en-US" b="1" kern="0">
                <a:solidFill>
                  <a:srgbClr val="000000"/>
                </a:solidFill>
                <a:latin typeface="Arial"/>
                <a:cs typeface="Arial"/>
              </a:rPr>
              <a:t>January 2027</a:t>
            </a:r>
            <a:r>
              <a:rPr lang="en-US" kern="0">
                <a:solidFill>
                  <a:srgbClr val="000000"/>
                </a:solidFill>
                <a:latin typeface="Arial"/>
                <a:cs typeface="Arial"/>
              </a:rPr>
              <a:t>.</a:t>
            </a:r>
          </a:p>
          <a:p>
            <a:pPr marL="342900" indent="-342900">
              <a:spcBef>
                <a:spcPts val="1200"/>
              </a:spcBef>
              <a:spcAft>
                <a:spcPts val="600"/>
              </a:spcAft>
              <a:buFont typeface="Arial" panose="020B0604020202020204" pitchFamily="34" charset="0"/>
              <a:buChar char="•"/>
            </a:pPr>
            <a:r>
              <a:rPr lang="en-US" kern="0">
                <a:solidFill>
                  <a:srgbClr val="000000"/>
                </a:solidFill>
                <a:latin typeface="Arial"/>
                <a:cs typeface="Arial"/>
              </a:rPr>
              <a:t>In August 2026, MassHealth </a:t>
            </a:r>
            <a:r>
              <a:rPr lang="en-US" b="1" kern="0">
                <a:solidFill>
                  <a:srgbClr val="000000"/>
                </a:solidFill>
                <a:latin typeface="Arial"/>
                <a:cs typeface="Arial"/>
              </a:rPr>
              <a:t>mailed letters to ~310K members </a:t>
            </a:r>
            <a:r>
              <a:rPr lang="en-US" kern="0">
                <a:solidFill>
                  <a:srgbClr val="000000"/>
                </a:solidFill>
                <a:latin typeface="Arial"/>
                <a:cs typeface="Arial"/>
              </a:rPr>
              <a:t>who are likely impacted by work and education requirements.</a:t>
            </a:r>
          </a:p>
          <a:p>
            <a:pPr marL="342900" indent="-342900">
              <a:spcBef>
                <a:spcPts val="1200"/>
              </a:spcBef>
              <a:spcAft>
                <a:spcPts val="600"/>
              </a:spcAft>
              <a:buFont typeface="Arial" panose="020B0604020202020204" pitchFamily="34" charset="0"/>
              <a:buChar char="•"/>
            </a:pPr>
            <a:r>
              <a:rPr lang="en-US" kern="0">
                <a:solidFill>
                  <a:srgbClr val="000000"/>
                </a:solidFill>
                <a:latin typeface="Arial"/>
                <a:cs typeface="Arial"/>
              </a:rPr>
              <a:t>Whenever possible (and allowable by law), </a:t>
            </a:r>
            <a:r>
              <a:rPr lang="en-US" b="1" kern="0">
                <a:solidFill>
                  <a:srgbClr val="000000"/>
                </a:solidFill>
                <a:latin typeface="Arial"/>
                <a:cs typeface="Arial"/>
              </a:rPr>
              <a:t>MassHealth will use available data </a:t>
            </a:r>
            <a:r>
              <a:rPr lang="en-US" kern="0">
                <a:solidFill>
                  <a:srgbClr val="000000"/>
                </a:solidFill>
                <a:latin typeface="Arial"/>
                <a:cs typeface="Arial"/>
              </a:rPr>
              <a:t>to confirm if members are meeting, or exempt from, work and education requirements.</a:t>
            </a:r>
          </a:p>
          <a:p>
            <a:pPr marL="342900" indent="-342900">
              <a:spcBef>
                <a:spcPts val="1200"/>
              </a:spcBef>
              <a:spcAft>
                <a:spcPts val="600"/>
              </a:spcAft>
              <a:buFont typeface="Arial" panose="020B0604020202020204" pitchFamily="34" charset="0"/>
              <a:buChar char="•"/>
            </a:pPr>
            <a:r>
              <a:rPr lang="en-US" kern="0">
                <a:solidFill>
                  <a:srgbClr val="000000"/>
                </a:solidFill>
                <a:latin typeface="Arial"/>
                <a:cs typeface="Arial"/>
              </a:rPr>
              <a:t>MassHealth is working with a </a:t>
            </a:r>
            <a:r>
              <a:rPr lang="en-US" b="1" kern="0">
                <a:solidFill>
                  <a:srgbClr val="000000"/>
                </a:solidFill>
                <a:latin typeface="Arial"/>
                <a:cs typeface="Arial"/>
              </a:rPr>
              <a:t>wide network of partners </a:t>
            </a:r>
            <a:r>
              <a:rPr lang="en-US" kern="0">
                <a:solidFill>
                  <a:srgbClr val="000000"/>
                </a:solidFill>
                <a:latin typeface="Arial"/>
                <a:cs typeface="Arial"/>
              </a:rPr>
              <a:t>to support residents through these changes. MassHealth will continue to post information and materials to its websites.</a:t>
            </a:r>
          </a:p>
        </p:txBody>
      </p:sp>
      <p:sp>
        <p:nvSpPr>
          <p:cNvPr id="3" name="Rectangle 2">
            <a:extLst>
              <a:ext uri="{FF2B5EF4-FFF2-40B4-BE49-F238E27FC236}">
                <a16:creationId xmlns:a16="http://schemas.microsoft.com/office/drawing/2014/main" id="{DE703BBC-7C65-63D6-5F6D-7A85CA3EFDAC}"/>
              </a:ext>
              <a:ext uri="{C183D7F6-B498-43B3-948B-1728B52AA6E4}">
                <adec:decorative xmlns:adec="http://schemas.microsoft.com/office/drawing/2017/decorative" val="1"/>
              </a:ext>
            </a:extLst>
          </p:cNvPr>
          <p:cNvSpPr/>
          <p:nvPr/>
        </p:nvSpPr>
        <p:spPr>
          <a:xfrm>
            <a:off x="0" y="5522306"/>
            <a:ext cx="12192000" cy="10596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1">
              <a:latin typeface="Arial" panose="020B0604020202020204" pitchFamily="34" charset="0"/>
              <a:cs typeface="Arial" panose="020B0604020202020204" pitchFamily="34" charset="0"/>
            </a:endParaRPr>
          </a:p>
        </p:txBody>
      </p:sp>
      <p:grpSp>
        <p:nvGrpSpPr>
          <p:cNvPr id="7" name="Group 6" descr="QR code that can be scanned to access the MassHealth OB3 website for members">
            <a:extLst>
              <a:ext uri="{FF2B5EF4-FFF2-40B4-BE49-F238E27FC236}">
                <a16:creationId xmlns:a16="http://schemas.microsoft.com/office/drawing/2014/main" id="{2CABA716-AF75-9FF7-8DDB-11A0FAB8295B}"/>
              </a:ext>
            </a:extLst>
          </p:cNvPr>
          <p:cNvGrpSpPr/>
          <p:nvPr/>
        </p:nvGrpSpPr>
        <p:grpSpPr>
          <a:xfrm>
            <a:off x="231648" y="5208612"/>
            <a:ext cx="1259456" cy="1259456"/>
            <a:chOff x="1699404" y="5253487"/>
            <a:chExt cx="1259456" cy="1259456"/>
          </a:xfrm>
          <a:effectLst>
            <a:outerShdw blurRad="50800" dist="38100" dir="2700000" algn="tl" rotWithShape="0">
              <a:prstClr val="black">
                <a:alpha val="40000"/>
              </a:prstClr>
            </a:outerShdw>
          </a:effectLst>
        </p:grpSpPr>
        <p:sp>
          <p:nvSpPr>
            <p:cNvPr id="6" name="Rectangle 5">
              <a:extLst>
                <a:ext uri="{FF2B5EF4-FFF2-40B4-BE49-F238E27FC236}">
                  <a16:creationId xmlns:a16="http://schemas.microsoft.com/office/drawing/2014/main" id="{5122B903-9FBE-924A-C6BD-5BE80562A06A}"/>
                </a:ext>
              </a:extLst>
            </p:cNvPr>
            <p:cNvSpPr/>
            <p:nvPr/>
          </p:nvSpPr>
          <p:spPr>
            <a:xfrm>
              <a:off x="1699404" y="5253487"/>
              <a:ext cx="1259456" cy="125945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D0EBE64-6128-26A7-B472-C2B7D8B4915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898" t="5667" r="2400" b="3137"/>
            <a:stretch>
              <a:fillRect/>
            </a:stretch>
          </p:blipFill>
          <p:spPr bwMode="auto">
            <a:xfrm>
              <a:off x="1795308" y="5353390"/>
              <a:ext cx="1067647" cy="105965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TextBox 8">
            <a:extLst>
              <a:ext uri="{FF2B5EF4-FFF2-40B4-BE49-F238E27FC236}">
                <a16:creationId xmlns:a16="http://schemas.microsoft.com/office/drawing/2014/main" id="{D9108029-995D-76A0-762F-14B94E7A2997}"/>
              </a:ext>
            </a:extLst>
          </p:cNvPr>
          <p:cNvSpPr txBox="1"/>
          <p:nvPr/>
        </p:nvSpPr>
        <p:spPr bwMode="auto">
          <a:xfrm>
            <a:off x="1701526" y="5611169"/>
            <a:ext cx="6255204" cy="778140"/>
          </a:xfrm>
          <a:prstGeom prst="rect">
            <a:avLst/>
          </a:prstGeom>
          <a:noFill/>
          <a:ln w="9525">
            <a:noFill/>
            <a:miter lim="800000"/>
            <a:headEnd/>
            <a:tailEnd/>
          </a:ln>
          <a:effectLst/>
        </p:spPr>
        <p:txBody>
          <a:bodyPr vert="horz" wrap="square" lIns="76200" tIns="76200" rIns="76200" bIns="76200" numCol="1" rtlCol="0" anchor="t" anchorCtr="0" compatLnSpc="1">
            <a:prstTxWarp prst="textNoShape">
              <a:avLst/>
            </a:prstTxWarp>
            <a:noAutofit/>
          </a:bodyPr>
          <a:lstStyle/>
          <a:p>
            <a:pPr>
              <a:spcAft>
                <a:spcPts val="500"/>
              </a:spcAft>
            </a:pPr>
            <a:r>
              <a:rPr lang="en-US" sz="1700" b="1">
                <a:latin typeface="Arial" panose="020B0604020202020204" pitchFamily="34" charset="0"/>
                <a:cs typeface="Arial" panose="020B0604020202020204" pitchFamily="34" charset="0"/>
              </a:rPr>
              <a:t>Learn more at MassHealth’s OB3 website for members</a:t>
            </a:r>
          </a:p>
          <a:p>
            <a:r>
              <a:rPr lang="en-US" sz="2000" b="1">
                <a:solidFill>
                  <a:srgbClr val="000000"/>
                </a:solidFill>
                <a:latin typeface="Arial"/>
                <a:cs typeface="Arial"/>
                <a:hlinkClick r:id="rId4"/>
              </a:rPr>
              <a:t>Mass.gov/MassHealthMemberChanges</a:t>
            </a:r>
            <a:r>
              <a:rPr lang="en-US" sz="2000" b="1">
                <a:solidFill>
                  <a:srgbClr val="000000"/>
                </a:solidFill>
                <a:latin typeface="Arial"/>
                <a:cs typeface="Arial"/>
              </a:rPr>
              <a:t> </a:t>
            </a:r>
            <a:endParaRPr lang="en-US" sz="2000" b="1">
              <a:latin typeface="Arial" panose="020B0604020202020204" pitchFamily="34" charset="0"/>
              <a:cs typeface="Arial" panose="020B0604020202020204" pitchFamily="34" charset="0"/>
            </a:endParaRPr>
          </a:p>
          <a:p>
            <a:endParaRPr lang="en-US" sz="1600" b="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p:txBody>
      </p:sp>
      <p:grpSp>
        <p:nvGrpSpPr>
          <p:cNvPr id="14" name="Group 13" descr="Screenshot of MassHealth's OB3 website for members">
            <a:extLst>
              <a:ext uri="{FF2B5EF4-FFF2-40B4-BE49-F238E27FC236}">
                <a16:creationId xmlns:a16="http://schemas.microsoft.com/office/drawing/2014/main" id="{81B49CCD-A49C-0F85-053B-64EDC72D4C2C}"/>
              </a:ext>
            </a:extLst>
          </p:cNvPr>
          <p:cNvGrpSpPr/>
          <p:nvPr/>
        </p:nvGrpSpPr>
        <p:grpSpPr>
          <a:xfrm>
            <a:off x="7891463" y="4731786"/>
            <a:ext cx="4068889" cy="1736281"/>
            <a:chOff x="8000674" y="4731786"/>
            <a:chExt cx="4068889" cy="1736281"/>
          </a:xfrm>
        </p:grpSpPr>
        <p:sp>
          <p:nvSpPr>
            <p:cNvPr id="12" name="Rectangle 11">
              <a:extLst>
                <a:ext uri="{FF2B5EF4-FFF2-40B4-BE49-F238E27FC236}">
                  <a16:creationId xmlns:a16="http://schemas.microsoft.com/office/drawing/2014/main" id="{0102526F-85F3-FC16-32A3-4CBBF2CC6CA6}"/>
                </a:ext>
              </a:extLst>
            </p:cNvPr>
            <p:cNvSpPr/>
            <p:nvPr/>
          </p:nvSpPr>
          <p:spPr>
            <a:xfrm>
              <a:off x="8000674" y="4731786"/>
              <a:ext cx="4068889" cy="1736281"/>
            </a:xfrm>
            <a:prstGeom prst="rect">
              <a:avLst/>
            </a:prstGeom>
            <a:solidFill>
              <a:schemeClr val="bg1"/>
            </a:solidFill>
            <a:ln w="190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70503659-5F71-566C-8710-9EB2E6D78B16}"/>
                </a:ext>
              </a:extLst>
            </p:cNvPr>
            <p:cNvPicPr>
              <a:picLocks noChangeAspect="1"/>
            </p:cNvPicPr>
            <p:nvPr/>
          </p:nvPicPr>
          <p:blipFill>
            <a:blip r:embed="rId5"/>
            <a:stretch>
              <a:fillRect/>
            </a:stretch>
          </p:blipFill>
          <p:spPr>
            <a:xfrm>
              <a:off x="8079324" y="4789243"/>
              <a:ext cx="3928762" cy="1607686"/>
            </a:xfrm>
            <a:prstGeom prst="rect">
              <a:avLst/>
            </a:prstGeom>
          </p:spPr>
        </p:pic>
      </p:grpSp>
    </p:spTree>
    <p:extLst>
      <p:ext uri="{BB962C8B-B14F-4D97-AF65-F5344CB8AC3E}">
        <p14:creationId xmlns:p14="http://schemas.microsoft.com/office/powerpoint/2010/main" val="412035808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l.TcTX_dx.tdoQ_GivVBiA"/>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Yrm8S55baQtz7LEf4MoC1Q"/>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nAMZchispB7Fwns2QhDaMA"/>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waqM3SISEIKLw7bvuLj2d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RcblEEfJJRA3Z_qO1pXbyg"/>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yKF_gv.pZbm2Rgq6p__oA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Strategy Team">
      <a:dk1>
        <a:srgbClr val="000000"/>
      </a:dk1>
      <a:lt1>
        <a:srgbClr val="FFFFFF"/>
      </a:lt1>
      <a:dk2>
        <a:srgbClr val="002960"/>
      </a:dk2>
      <a:lt2>
        <a:srgbClr val="FFFFFF"/>
      </a:lt2>
      <a:accent1>
        <a:srgbClr val="C7E0FB"/>
      </a:accent1>
      <a:accent2>
        <a:srgbClr val="91B0FF"/>
      </a:accent2>
      <a:accent3>
        <a:srgbClr val="0066CC"/>
      </a:accent3>
      <a:accent4>
        <a:srgbClr val="002960"/>
      </a:accent4>
      <a:accent5>
        <a:srgbClr val="FF6600"/>
      </a:accent5>
      <a:accent6>
        <a:srgbClr val="808080"/>
      </a:accent6>
      <a:hlink>
        <a:srgbClr val="0066CC"/>
      </a:hlink>
      <a:folHlink>
        <a:srgbClr val="00296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bwMode="auto">
        <a:solidFill>
          <a:schemeClr val="accent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76200" tIns="76200" rIns="76200" bIns="76200" numCol="1" anchor="ctr" anchorCtr="0" compatLnSpc="1">
        <a:prstTxWarp prst="textNoShape">
          <a:avLst/>
        </a:prstTxWarp>
        <a:noAutofit/>
      </a:bodyPr>
      <a:lstStyle>
        <a:defPPr algn="l">
          <a:defRPr sz="1400" b="1" kern="0" dirty="0">
            <a:solidFill>
              <a:srgbClr val="000000"/>
            </a:solidFill>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blank" id="{77B4EB40-FD74-49B2-B1AF-FCF58089CFC1}" vid="{F3B15EA4-F373-45A9-9C4E-B18186F699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0e53063-5235-48c2-b34b-63b74e985305">
      <Terms xmlns="http://schemas.microsoft.com/office/infopath/2007/PartnerControls"/>
    </lcf76f155ced4ddcb4097134ff3c332f>
    <TaxCatchAll xmlns="f3fd0f8f-ea38-41a4-b8b6-567d3c2b65b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2E9DFFBAD5E6409DECE0A23DD0F550" ma:contentTypeVersion="14" ma:contentTypeDescription="Create a new document." ma:contentTypeScope="" ma:versionID="4566dd4f581848863a3c814285fbf7ae">
  <xsd:schema xmlns:xsd="http://www.w3.org/2001/XMLSchema" xmlns:xs="http://www.w3.org/2001/XMLSchema" xmlns:p="http://schemas.microsoft.com/office/2006/metadata/properties" xmlns:ns2="f3fd0f8f-ea38-41a4-b8b6-567d3c2b65b6" xmlns:ns3="70e53063-5235-48c2-b34b-63b74e985305" targetNamespace="http://schemas.microsoft.com/office/2006/metadata/properties" ma:root="true" ma:fieldsID="209cfe8dfc8bfab35aa7016d95536b1d" ns2:_="" ns3:_="">
    <xsd:import namespace="f3fd0f8f-ea38-41a4-b8b6-567d3c2b65b6"/>
    <xsd:import namespace="70e53063-5235-48c2-b34b-63b74e9853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SearchProperties" minOccurs="0"/>
                <xsd:element ref="ns3:MediaServiceDateTake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fd0f8f-ea38-41a4-b8b6-567d3c2b65b6"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2eda3119-88e1-4363-a0ca-0b4c67c74688}" ma:internalName="TaxCatchAll" ma:showField="CatchAllData" ma:web="f3fd0f8f-ea38-41a4-b8b6-567d3c2b65b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0e53063-5235-48c2-b34b-63b74e985305"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3DEB045-0095-4D42-B1C3-E2D559B526B9}">
  <ds:schemaRefs>
    <ds:schemaRef ds:uri="70e53063-5235-48c2-b34b-63b74e985305"/>
    <ds:schemaRef ds:uri="f3fd0f8f-ea38-41a4-b8b6-567d3c2b65b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B65E153-80B5-491F-9FAB-441115E4DFCD}">
  <ds:schemaRefs>
    <ds:schemaRef ds:uri="http://schemas.microsoft.com/sharepoint/v3/contenttype/forms"/>
  </ds:schemaRefs>
</ds:datastoreItem>
</file>

<file path=customXml/itemProps3.xml><?xml version="1.0" encoding="utf-8"?>
<ds:datastoreItem xmlns:ds="http://schemas.openxmlformats.org/officeDocument/2006/customXml" ds:itemID="{0EB8C8BB-594A-4C55-B7F8-597A5CEDFB77}">
  <ds:schemaRefs>
    <ds:schemaRef ds:uri="70e53063-5235-48c2-b34b-63b74e985305"/>
    <ds:schemaRef ds:uri="f3fd0f8f-ea38-41a4-b8b6-567d3c2b65b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emplate>office theme</Template>
  <TotalTime>0</TotalTime>
  <Words>3331</Words>
  <Application>Microsoft Office PowerPoint</Application>
  <PresentationFormat>Widescreen</PresentationFormat>
  <Paragraphs>352</Paragraphs>
  <Slides>26</Slides>
  <Notes>23</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26</vt:i4>
      </vt:variant>
    </vt:vector>
  </HeadingPairs>
  <TitlesOfParts>
    <vt:vector size="33" baseType="lpstr">
      <vt:lpstr>Aptos</vt:lpstr>
      <vt:lpstr>Arial</vt:lpstr>
      <vt:lpstr>Arial Black</vt:lpstr>
      <vt:lpstr>Calibri</vt:lpstr>
      <vt:lpstr>Wingdings</vt:lpstr>
      <vt:lpstr>1_Office Theme</vt:lpstr>
      <vt:lpstr>think-cell Slide</vt:lpstr>
      <vt:lpstr>OB3: Federal Changes Impacting MassHealth</vt:lpstr>
      <vt:lpstr>OB3 Changes to Medicaid</vt:lpstr>
      <vt:lpstr>What Are the Biggest Eligibility* Changes from OB3?</vt:lpstr>
      <vt:lpstr>Biggest Eligibility* Changes from OB3</vt:lpstr>
      <vt:lpstr>Coverage Changes for Certain Immigrants</vt:lpstr>
      <vt:lpstr>Work and Education Requirements</vt:lpstr>
      <vt:lpstr>Work and Education Requirements: Population and Member Journey</vt:lpstr>
      <vt:lpstr>Population Analysis and Notifying Impacted Members</vt:lpstr>
      <vt:lpstr>Starting January 2027, impacted members' renewals will include work &amp; education requirements</vt:lpstr>
      <vt:lpstr>How do members prove they are exempt from work and education requirements?</vt:lpstr>
      <vt:lpstr>How do members prove they are meeting work and education requirements?</vt:lpstr>
      <vt:lpstr>When do applicants need to show they are compliant?</vt:lpstr>
      <vt:lpstr>When do members need to show they are compliant at renewal?</vt:lpstr>
      <vt:lpstr>Work and Education Requirements:  How the State is Minimizing Coverage Loss</vt:lpstr>
      <vt:lpstr>MassHealth Strategies for Implementing Work and Education Requirements</vt:lpstr>
      <vt:lpstr>Member Facing Webpage </vt:lpstr>
      <vt:lpstr>Work and Education Requirements Screener</vt:lpstr>
      <vt:lpstr>Making the Process as Easy as Possible for Members – Step 1</vt:lpstr>
      <vt:lpstr>Making the Process as Easy as Possible for Members – Step 2</vt:lpstr>
      <vt:lpstr>Making the Process as Easy as Possible for Members – Step 3</vt:lpstr>
      <vt:lpstr>MassHealth is working with its partners to assist impacted members </vt:lpstr>
      <vt:lpstr>MassHealth is working with new partners to connect members to job training, educational programs, volunteer opportunities, and more</vt:lpstr>
      <vt:lpstr>Next Steps</vt:lpstr>
      <vt:lpstr>Outreach Campaign Plan and Timeline </vt:lpstr>
      <vt:lpstr>What Do Members Need to Do? How Can They Prepare?</vt:lpstr>
      <vt:lpstr>Key Takeaways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Federal Changes to Medicaid</dc:title>
  <dc:creator/>
  <cp:lastModifiedBy>Akoury, Abby (EHS)</cp:lastModifiedBy>
  <cp:revision>1</cp:revision>
  <dcterms:created xsi:type="dcterms:W3CDTF">2025-09-18T15:50:25Z</dcterms:created>
  <dcterms:modified xsi:type="dcterms:W3CDTF">2026-09-14T20:44:50Z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0x0101001F2E9DFFBAD5E6409DECE0A23DD0F550</vt:lpwstr>
  </property>
  <property fmtid="{D5CDD505-2E9C-101B-9397-08002B2CF9AE}" pid="3" name="MediaServiceImageTags">
    <vt:lpwstr/>
  </property>
</Properties>
</file>