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2147482746" r:id="rId6"/>
    <p:sldId id="2147468815" r:id="rId7"/>
    <p:sldId id="2147482729" r:id="rId8"/>
    <p:sldId id="2147482730" r:id="rId9"/>
    <p:sldId id="2147481004" r:id="rId10"/>
    <p:sldId id="2147482731" r:id="rId11"/>
    <p:sldId id="2147481011" r:id="rId12"/>
    <p:sldId id="2147482732" r:id="rId13"/>
    <p:sldId id="2147482733" r:id="rId14"/>
    <p:sldId id="2147482724" r:id="rId15"/>
    <p:sldId id="2147482802" r:id="rId16"/>
    <p:sldId id="2147482803" r:id="rId17"/>
    <p:sldId id="2147482804" r:id="rId18"/>
    <p:sldId id="2147482734" r:id="rId19"/>
    <p:sldId id="2147482735" r:id="rId20"/>
    <p:sldId id="2147482736" r:id="rId21"/>
    <p:sldId id="2147482727" r:id="rId22"/>
    <p:sldId id="2147482753" r:id="rId23"/>
    <p:sldId id="2147482329" r:id="rId24"/>
    <p:sldId id="2147482738" r:id="rId25"/>
    <p:sldId id="2147482798" r:id="rId26"/>
    <p:sldId id="2147482791" r:id="rId27"/>
    <p:sldId id="2147482799" r:id="rId28"/>
    <p:sldId id="2147482743" r:id="rId29"/>
    <p:sldId id="214748274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615401-C9CE-16F0-07AC-228CD5BFEF73}" name="LaMontagne, Elizabeth M. (EHS)" initials="EL" userId="S::Elizabeth.M.LaMontagne@mass.gov::2e331e62-6342-4228-a6d5-b8ecaf56eeab" providerId="AD"/>
  <p188:author id="{F2AD910A-AB7C-AFBC-2B94-6F14E727A984}" name="Neely, Simon T (EHS)" initials="N(" userId="S::simon.t.neely@mass.gov::5cbb7bc6-0538-4f4f-b3e5-969db0bbc31f" providerId="AD"/>
  <p188:author id="{660D3D56-26F5-1369-009D-ED97567D056F}" name="Damico, Jarred (EHS)" initials="DJ" userId="S::jarred.damico@mass.gov::d8cf18ef-8faf-4dca-b20b-72d158ecdefe" providerId="AD"/>
  <p188:author id="{883FF969-522E-247E-F265-61CEA06F7DDE}" name="LaMontagne, Elizabeth M. (EHS)" initials="L(" userId="S::elizabeth.m.lamontagne@mass.gov::2e331e62-6342-4228-a6d5-b8ecaf56eeab" providerId="AD"/>
  <p188:author id="{490B0D77-EFDE-0AEE-1E7B-DAF51C245C9D}" name="Damico, Jarred (EHS)" initials="JD" userId="S::Jarred.Damico@mass.gov::d8cf18ef-8faf-4dca-b20b-72d158ecdefe" providerId="AD"/>
  <p188:author id="{2B595C78-F767-BE2B-DF9A-789F53040FBA}" name="Fedor, Collin (EHS)" initials="CF" userId="S::Collin.Fedor@mass.gov::fb373a05-36dc-4bf8-8781-847072929951" providerId="AD"/>
  <p188:author id="{CB1B1889-2F78-1594-C697-92E9B0ABAB85}" name="Segel, Celia S (EHS)" initials="S(" userId="S::celia.s.segel@mass.gov::6ebe1218-a743-4626-82bf-0e84fe089b4f" providerId="AD"/>
  <p188:author id="{909E64B6-313C-4A6D-EF4F-986E31F610F3}" name="Akoury, Abby (EHS)" initials="AA" userId="S::Abby.Akoury@mass.gov::c4054493-731e-40c2-95fd-b6d404edb3f1" providerId="AD"/>
  <p188:author id="{4D0B5DBD-C36F-C3F6-CA95-76CB6C213870}" name="Futcher, Emily A (EHS)" initials="EF" userId="S::Emily.A.Futcher2@mass.gov::f77bd0d8-4ad5-487d-b6e8-0809946364d1" providerId="AD"/>
  <p188:author id="{DDEB47CE-5A25-894F-5567-9CC555F40E24}" name="Nordberg, Sarah (EHS)" initials="NS" userId="S::sarah.nordberg@mass.gov::e2544774-5db5-40e5-a308-81e15c6dfac8" providerId="AD"/>
  <p188:author id="{FF2947F6-1CC5-C2EE-97E9-37E002C5812B}" name="Futcher, Emily A." initials="EF" userId="S::efutcher@deloitte.com::1b0d6bd8-71d4-42f5-bdea-9d4420ecff4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7FF"/>
    <a:srgbClr val="F2F8FF"/>
    <a:srgbClr val="E4F1FF"/>
    <a:srgbClr val="E5F2FF"/>
    <a:srgbClr val="E1F0FF"/>
    <a:srgbClr val="F5FAFF"/>
    <a:srgbClr val="E9FDEF"/>
    <a:srgbClr val="FFFFFF"/>
    <a:srgbClr val="FF929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oury, Abby (EHS)" userId="c4054493-731e-40c2-95fd-b6d404edb3f1" providerId="ADAL" clId="{2869E78A-AC6C-4FDE-8EDA-CAF8DF6FE416}"/>
    <pc:docChg chg="delSld">
      <pc:chgData name="Akoury, Abby (EHS)" userId="c4054493-731e-40c2-95fd-b6d404edb3f1" providerId="ADAL" clId="{2869E78A-AC6C-4FDE-8EDA-CAF8DF6FE416}" dt="2026-04-15T14:02:43.130" v="2" actId="47"/>
      <pc:docMkLst>
        <pc:docMk/>
      </pc:docMkLst>
      <pc:sldChg chg="del">
        <pc:chgData name="Akoury, Abby (EHS)" userId="c4054493-731e-40c2-95fd-b6d404edb3f1" providerId="ADAL" clId="{2869E78A-AC6C-4FDE-8EDA-CAF8DF6FE416}" dt="2026-04-15T14:02:38.679" v="0" actId="47"/>
        <pc:sldMkLst>
          <pc:docMk/>
          <pc:sldMk cId="1287984666" sldId="2147482740"/>
        </pc:sldMkLst>
      </pc:sldChg>
      <pc:sldChg chg="del">
        <pc:chgData name="Akoury, Abby (EHS)" userId="c4054493-731e-40c2-95fd-b6d404edb3f1" providerId="ADAL" clId="{2869E78A-AC6C-4FDE-8EDA-CAF8DF6FE416}" dt="2026-04-15T14:02:39.176" v="1" actId="47"/>
        <pc:sldMkLst>
          <pc:docMk/>
          <pc:sldMk cId="2027324188" sldId="2147482801"/>
        </pc:sldMkLst>
      </pc:sldChg>
      <pc:sldChg chg="del">
        <pc:chgData name="Akoury, Abby (EHS)" userId="c4054493-731e-40c2-95fd-b6d404edb3f1" providerId="ADAL" clId="{2869E78A-AC6C-4FDE-8EDA-CAF8DF6FE416}" dt="2026-04-15T14:02:43.130" v="2" actId="47"/>
        <pc:sldMkLst>
          <pc:docMk/>
          <pc:sldMk cId="687748951" sldId="21474828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773D9-3980-4D7A-8DB1-09E476EB880D}"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38E20-C8AE-411B-8E91-72DA3F0F0BEA}" type="slidenum">
              <a:rPr lang="en-US" smtClean="0"/>
              <a:t>‹#›</a:t>
            </a:fld>
            <a:endParaRPr lang="en-US"/>
          </a:p>
        </p:txBody>
      </p:sp>
    </p:spTree>
    <p:extLst>
      <p:ext uri="{BB962C8B-B14F-4D97-AF65-F5344CB8AC3E}">
        <p14:creationId xmlns:p14="http://schemas.microsoft.com/office/powerpoint/2010/main" val="8823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9890E-7CF6-4448-B58E-405862340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48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9C7A-F8EC-98EB-1A42-9B4CC9DEC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AB4F8-9EDD-31C7-2CFD-C47D50B04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4F021-7C49-7B48-46C2-8D42AAD649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83799E-D904-454B-18F2-00B489933F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1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B20B-6E65-2785-4649-80C348D2A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FB1F2-A23A-7359-E4CF-9C843FBFB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46FED-133C-8CF2-616A-E222DBE176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2E596F-902D-4623-5772-0D0CA8719A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38E20-C8AE-411B-8E91-72DA3F0F0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487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9E23A-02A8-AEA9-C82B-0E7D20224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6ECA5-73A0-F069-00A1-9838DFB00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16482-8F79-44F5-E0CE-F3C8EF5135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4728B7-777A-AD4E-7A9E-6939247AD9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17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228A-481E-5B6F-1A3B-0EED75ECB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2A9DA-C173-E8DB-3D16-987D46025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92136-EFB0-9C11-CCA4-ACF538E0D4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AF9663-F0DF-EC91-1290-0798B7255D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50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C7B2-A17D-01D3-5AFC-8E8324250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EED6C-294D-0A88-3655-AABC3D6C0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F73AE-E6E5-F032-DF40-978A6FA7E7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D62F53-8BC4-4336-4E34-ACB85CD306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56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E38E20-C8AE-411B-8E91-72DA3F0F0BEA}" type="slidenum">
              <a:rPr lang="en-US" smtClean="0"/>
              <a:t>17</a:t>
            </a:fld>
            <a:endParaRPr lang="en-US"/>
          </a:p>
        </p:txBody>
      </p:sp>
    </p:spTree>
    <p:extLst>
      <p:ext uri="{BB962C8B-B14F-4D97-AF65-F5344CB8AC3E}">
        <p14:creationId xmlns:p14="http://schemas.microsoft.com/office/powerpoint/2010/main" val="309419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E313F-EB22-6B55-19DB-72BAB439B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14E21-4AD8-E081-0AB4-14E83AD4F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FB2BF-118C-0819-B9B9-671921746C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3D94CB-7E00-79CB-1415-AECA07C875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01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ED04F-3505-90F6-2197-C77D757D3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F5F5A-7C90-D3F4-BC6C-6C2B58F9A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2496C-2412-7B47-6F2F-EB89E7DFD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A42EF-08FD-42AA-72E2-92F6E3D1F5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38E20-C8AE-411B-8E91-72DA3F0F0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9843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35B6-F920-F7BA-479D-EBDF87478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59169-9199-FE4E-C812-C3585D62B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5B7F0-0100-1DF0-1FAE-54E9BCE826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E4594D-16C0-D9BE-6770-24571DDC21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83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138FC-0A47-EF6F-1217-F82664B0A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B713C-7BF4-BC72-0290-D90FBC7BF7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D3D6511-A0A7-6F74-D77D-E7DEF76044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JARRED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members that indicate on the application or when they talk to us that they are homeless, have to include a residential or mailing address on their file. Folks may want to encourage the members that they work with that are experiencing homelessness to put an address where they can consistently get mail such as a friend, family member, case manager, etc.</a:t>
            </a:r>
          </a:p>
          <a:p>
            <a:endParaRPr lang="en-US"/>
          </a:p>
        </p:txBody>
      </p:sp>
      <p:sp>
        <p:nvSpPr>
          <p:cNvPr id="4" name="Slide Number Placeholder 3">
            <a:extLst>
              <a:ext uri="{FF2B5EF4-FFF2-40B4-BE49-F238E27FC236}">
                <a16:creationId xmlns:a16="http://schemas.microsoft.com/office/drawing/2014/main" id="{84A13A2D-17E7-AD6A-F219-E20DC0E01A8A}"/>
              </a:ext>
            </a:extLst>
          </p:cNvPr>
          <p:cNvSpPr>
            <a:spLocks noGrp="1"/>
          </p:cNvSpPr>
          <p:nvPr>
            <p:ph type="sldNum" sz="quarter" idx="5"/>
          </p:nvPr>
        </p:nvSpPr>
        <p:spPr/>
        <p:txBody>
          <a:bodyPr/>
          <a:lstStyle/>
          <a:p>
            <a:fld id="{3398601A-B542-4D0F-834A-E6C58C712938}" type="slidenum">
              <a:rPr lang="en-US" smtClean="0"/>
              <a:t>22</a:t>
            </a:fld>
            <a:endParaRPr lang="en-US"/>
          </a:p>
        </p:txBody>
      </p:sp>
    </p:spTree>
    <p:extLst>
      <p:ext uri="{BB962C8B-B14F-4D97-AF65-F5344CB8AC3E}">
        <p14:creationId xmlns:p14="http://schemas.microsoft.com/office/powerpoint/2010/main" val="204882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16808-E488-54A1-97D7-20EED8B0C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CCDAE-4896-754B-6990-65488C5B3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8ED4C-F0C4-05A9-5B75-C2A48EAD18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1683E-97B1-E5F9-4CB9-BFD8BA0CD0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10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9D86F-FDC3-F3C0-A533-8CD06BCA6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04590-848C-07FC-5655-0EF8764253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2913A1-CA65-5526-EA8F-CF72835E2F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JARRED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members that indicate on the application or when they talk to us that they are homeless, have to include a residential or mailing address on their file. Folks may want to encourage the members that they work with that are experiencing homelessness to put an address where they can consistently get mail such as a friend, family member, case manager, etc.</a:t>
            </a:r>
          </a:p>
          <a:p>
            <a:endParaRPr lang="en-US"/>
          </a:p>
        </p:txBody>
      </p:sp>
      <p:sp>
        <p:nvSpPr>
          <p:cNvPr id="4" name="Slide Number Placeholder 3">
            <a:extLst>
              <a:ext uri="{FF2B5EF4-FFF2-40B4-BE49-F238E27FC236}">
                <a16:creationId xmlns:a16="http://schemas.microsoft.com/office/drawing/2014/main" id="{F1EB7DCC-C7D8-90AA-F0F6-4F4713F76E16}"/>
              </a:ext>
            </a:extLst>
          </p:cNvPr>
          <p:cNvSpPr>
            <a:spLocks noGrp="1"/>
          </p:cNvSpPr>
          <p:nvPr>
            <p:ph type="sldNum" sz="quarter" idx="5"/>
          </p:nvPr>
        </p:nvSpPr>
        <p:spPr/>
        <p:txBody>
          <a:bodyPr/>
          <a:lstStyle/>
          <a:p>
            <a:fld id="{3398601A-B542-4D0F-834A-E6C58C712938}" type="slidenum">
              <a:rPr lang="en-US" smtClean="0"/>
              <a:t>23</a:t>
            </a:fld>
            <a:endParaRPr lang="en-US"/>
          </a:p>
        </p:txBody>
      </p:sp>
    </p:spTree>
    <p:extLst>
      <p:ext uri="{BB962C8B-B14F-4D97-AF65-F5344CB8AC3E}">
        <p14:creationId xmlns:p14="http://schemas.microsoft.com/office/powerpoint/2010/main" val="151785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A225-130C-8D7D-72B3-A04829490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78C05-BD47-8A96-044D-7B54DAA988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8BAB97-080B-3E52-C751-49BFC1C5BFAE}"/>
              </a:ext>
            </a:extLst>
          </p:cNvPr>
          <p:cNvSpPr>
            <a:spLocks noGrp="1"/>
          </p:cNvSpPr>
          <p:nvPr>
            <p:ph type="body" idx="1"/>
          </p:nvPr>
        </p:nvSpPr>
        <p:spPr/>
        <p:txBody>
          <a:bodyPr/>
          <a:lstStyle/>
          <a:p>
            <a:r>
              <a:rPr lang="en-US"/>
              <a:t>JARRED Note that in </a:t>
            </a:r>
            <a:r>
              <a:rPr lang="en-US" err="1"/>
              <a:t>Myservices</a:t>
            </a:r>
            <a:r>
              <a:rPr lang="en-US"/>
              <a:t>, members can see their coverage type and their next renewal date</a:t>
            </a:r>
          </a:p>
        </p:txBody>
      </p:sp>
      <p:sp>
        <p:nvSpPr>
          <p:cNvPr id="4" name="Slide Number Placeholder 3">
            <a:extLst>
              <a:ext uri="{FF2B5EF4-FFF2-40B4-BE49-F238E27FC236}">
                <a16:creationId xmlns:a16="http://schemas.microsoft.com/office/drawing/2014/main" id="{89858D76-34D6-89D4-DCBE-0A90A35AC3D9}"/>
              </a:ext>
            </a:extLst>
          </p:cNvPr>
          <p:cNvSpPr>
            <a:spLocks noGrp="1"/>
          </p:cNvSpPr>
          <p:nvPr>
            <p:ph type="sldNum" sz="quarter" idx="5"/>
          </p:nvPr>
        </p:nvSpPr>
        <p:spPr/>
        <p:txBody>
          <a:bodyPr/>
          <a:lstStyle/>
          <a:p>
            <a:fld id="{3398601A-B542-4D0F-834A-E6C58C712938}" type="slidenum">
              <a:rPr lang="en-US" smtClean="0"/>
              <a:t>24</a:t>
            </a:fld>
            <a:endParaRPr lang="en-US"/>
          </a:p>
        </p:txBody>
      </p:sp>
    </p:spTree>
    <p:extLst>
      <p:ext uri="{BB962C8B-B14F-4D97-AF65-F5344CB8AC3E}">
        <p14:creationId xmlns:p14="http://schemas.microsoft.com/office/powerpoint/2010/main" val="273318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937E6-5035-A676-CBD9-C33074FBF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67FA5-0BD4-5398-A1EE-230A24133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071D1-129F-DB2C-F168-8F80AF1507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802A60-F5B8-C32B-E9A1-CD47A9E833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38E20-C8AE-411B-8E91-72DA3F0F0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539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43659-904E-A9A5-F767-47811C8AF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4B666-0BCF-6069-6BDB-D829B86DC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F8ED7-8479-B013-BC95-CB15AD9899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50E063-6D97-F2C2-3E2A-AC2C8CED6F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49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E38E20-C8AE-411B-8E91-72DA3F0F0BEA}" type="slidenum">
              <a:rPr lang="en-US" smtClean="0"/>
              <a:t>3</a:t>
            </a:fld>
            <a:endParaRPr lang="en-US"/>
          </a:p>
        </p:txBody>
      </p:sp>
    </p:spTree>
    <p:extLst>
      <p:ext uri="{BB962C8B-B14F-4D97-AF65-F5344CB8AC3E}">
        <p14:creationId xmlns:p14="http://schemas.microsoft.com/office/powerpoint/2010/main" val="273119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3CC15-81CD-F8C9-528D-A76E82F84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AA7F5-854A-D5AE-2806-7AD024DBA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6CF08-F70D-4D74-3A12-6A2B2B7D11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B5CE26-987F-F784-528E-3554C5F625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74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B119-4E0C-0A1F-9790-91C077025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D6993-23AC-5668-F45C-0B0E4F32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55CEC-3854-2D86-9264-0EF10631A3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1931F7-136F-6422-26CD-B6C2D5F203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4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ABF9-03F8-856E-62D3-58BB2BA72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7CC1E-737A-CCE2-B698-3BFAE069D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8B9FE-8900-FB95-9049-331353C59C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E1B131-5B45-F97E-DD7B-F160A58A06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21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6DB2-E906-5509-C1DF-3CA9B80B0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6EDAF-8E23-0FE6-1044-75C185178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6CC8E-563C-BCEA-B7AB-B0549B66D4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C731FE-C997-A8EB-A732-4B1776961B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79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D1400-F067-2A0B-8AD1-EC094A449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97326-8CB0-14AD-489B-68A65DC35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7BF53-A2F9-9B6B-A004-5C4A1F5220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ABB0E4-97BD-0094-7780-92FF0474C8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25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92E62-4DF0-B39C-22B8-27E55DB02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E66C0-6822-4484-2599-032BBE51B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50867-B3A3-947B-7932-21B71F36EB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F2E87-4A2B-3EAA-E209-D27993C800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8601A-B542-4D0F-834A-E6C58C712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90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04800" y="6553200"/>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chemeClr val="tx2"/>
                </a:solidFill>
                <a:latin typeface="Arial"/>
                <a:ea typeface="ＭＳ Ｐゴシック"/>
              </a:rPr>
              <a:t>CONFIDENTIAL; FOR POLICY DEVELOPMENT PURPOSES ONLY</a:t>
            </a:r>
          </a:p>
        </p:txBody>
      </p:sp>
      <p:sp>
        <p:nvSpPr>
          <p:cNvPr id="24" name="McK Disclaime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42307528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Subtitle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a:xfrm>
            <a:off x="231648" y="199273"/>
            <a:ext cx="11684000" cy="369332"/>
          </a:xfrm>
        </p:spPr>
        <p:txBody>
          <a:bodyPr vert="horz"/>
          <a:lstStyle>
            <a:lvl1pPr>
              <a:defRPr sz="2400">
                <a:solidFill>
                  <a:schemeClr val="tx2"/>
                </a:solidFill>
              </a:defRPr>
            </a:lvl1pPr>
          </a:lstStyle>
          <a:p>
            <a:r>
              <a:rPr lang="en-US"/>
              <a:t>Click to edit Master title style</a:t>
            </a:r>
          </a:p>
        </p:txBody>
      </p:sp>
      <p:sp>
        <p:nvSpPr>
          <p:cNvPr id="4" name="Text Placeholder 8">
            <a:extLst>
              <a:ext uri="{FF2B5EF4-FFF2-40B4-BE49-F238E27FC236}">
                <a16:creationId xmlns:a16="http://schemas.microsoft.com/office/drawing/2014/main" id="{9F47B129-0ED6-E01F-8356-57059E907594}"/>
              </a:ext>
            </a:extLst>
          </p:cNvPr>
          <p:cNvSpPr>
            <a:spLocks noGrp="1"/>
          </p:cNvSpPr>
          <p:nvPr>
            <p:ph type="body" sz="quarter" idx="22" hasCustomPrompt="1"/>
          </p:nvPr>
        </p:nvSpPr>
        <p:spPr>
          <a:xfrm>
            <a:off x="231648" y="576470"/>
            <a:ext cx="11684000" cy="184666"/>
          </a:xfrm>
          <a:prstGeom prst="rect">
            <a:avLst/>
          </a:prstGeom>
        </p:spPr>
        <p:txBody>
          <a:bodyPr wrap="square" lIns="0" tIns="0" rIns="0" bIns="0">
            <a:spAutoFit/>
          </a:bodyPr>
          <a:lstStyle>
            <a:lvl1pPr marL="0" indent="0">
              <a:spcBef>
                <a:spcPts val="0"/>
              </a:spcBef>
              <a:spcAft>
                <a:spcPts val="0"/>
              </a:spcAft>
              <a:buNone/>
              <a:defRPr sz="1200" b="0">
                <a:solidFill>
                  <a:srgbClr val="53565A"/>
                </a:solidFill>
              </a:defRPr>
            </a:lvl1pPr>
          </a:lstStyle>
          <a:p>
            <a:pPr lvl="0"/>
            <a:r>
              <a:rPr lang="en-US"/>
              <a:t>Click to add subtitle</a:t>
            </a:r>
          </a:p>
        </p:txBody>
      </p:sp>
    </p:spTree>
    <p:extLst>
      <p:ext uri="{BB962C8B-B14F-4D97-AF65-F5344CB8AC3E}">
        <p14:creationId xmlns:p14="http://schemas.microsoft.com/office/powerpoint/2010/main" val="425210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0050"/>
            <a:ext cx="11684000" cy="307777"/>
          </a:xfrm>
        </p:spPr>
        <p:txBody>
          <a:bodyPr vert="horz"/>
          <a:lstStyle>
            <a:lvl1pPr>
              <a:defRPr sz="2000"/>
            </a:lvl1pPr>
          </a:lstStyle>
          <a:p>
            <a:r>
              <a:rPr lang="en-US"/>
              <a:t>Click to edit Master title style</a:t>
            </a:r>
          </a:p>
        </p:txBody>
      </p:sp>
      <p:sp>
        <p:nvSpPr>
          <p:cNvPr id="4" name="Text Placeholder 3"/>
          <p:cNvSpPr>
            <a:spLocks noGrp="1"/>
          </p:cNvSpPr>
          <p:nvPr>
            <p:ph type="body" sz="quarter" idx="10"/>
          </p:nvPr>
        </p:nvSpPr>
        <p:spPr>
          <a:xfrm>
            <a:off x="812800" y="1143001"/>
            <a:ext cx="10566400" cy="1200329"/>
          </a:xfrm>
        </p:spPr>
        <p:txBody>
          <a:bodyPr wrap="square"/>
          <a:lstStyle>
            <a:lvl1pPr>
              <a:defRPr sz="1600" b="1"/>
            </a:lvl1pPr>
            <a:lvl2pPr>
              <a:defRPr sz="1400"/>
            </a:lvl2pPr>
            <a:lvl3pPr marL="577850" indent="-342900">
              <a:buFont typeface="+mj-lt"/>
              <a:buAutoNum type="alphaUcPeriod"/>
              <a:defRPr sz="1400"/>
            </a:lvl3pPr>
            <a:lvl4pPr marL="857250" indent="-400050">
              <a:buSzPct val="100000"/>
              <a:buFont typeface="+mj-lt"/>
              <a:buAutoNum type="romanLcPeriod"/>
              <a:defRPr sz="1400"/>
            </a:lvl4pPr>
            <a:lvl5pPr>
              <a:defRPr sz="1400"/>
            </a:lvl5pPr>
          </a:lstStyle>
          <a:p>
            <a:pPr lvl="0"/>
            <a:r>
              <a:rPr lang="en-US"/>
              <a:t>Click to edit Master text styles</a:t>
            </a:r>
          </a:p>
          <a:p>
            <a:pPr lvl="2"/>
            <a:r>
              <a:rPr lang="en-US"/>
              <a:t>Second level</a:t>
            </a:r>
          </a:p>
          <a:p>
            <a:pPr lvl="3"/>
            <a:r>
              <a:rPr lang="en-US"/>
              <a:t>Third level</a:t>
            </a:r>
          </a:p>
          <a:p>
            <a:pPr lvl="4"/>
            <a:r>
              <a:rPr lang="en-US"/>
              <a:t>Fourth level</a:t>
            </a:r>
          </a:p>
          <a:p>
            <a:pPr lvl="4"/>
            <a:r>
              <a:rPr lang="en-US"/>
              <a:t>Fifth level</a:t>
            </a:r>
          </a:p>
        </p:txBody>
      </p:sp>
    </p:spTree>
    <p:extLst>
      <p:ext uri="{BB962C8B-B14F-4D97-AF65-F5344CB8AC3E}">
        <p14:creationId xmlns:p14="http://schemas.microsoft.com/office/powerpoint/2010/main" val="298161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812800" y="1066801"/>
            <a:ext cx="3869008" cy="116955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4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9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48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914400" y="1143000"/>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51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5" y="1624"/>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 y="1624"/>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126589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89839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7F78-34ED-BCD5-D7C2-B7B7F6BCA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BD679-5E92-A4B7-F7F2-5BB8F3E0D1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60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8" name="Object 7" hidden="1"/>
                      <p:cNvPicPr/>
                      <p:nvPr/>
                    </p:nvPicPr>
                    <p:blipFill>
                      <a:blip r:embed="rId15"/>
                      <a:stretch>
                        <a:fillRect/>
                      </a:stretch>
                    </p:blipFill>
                    <p:spPr>
                      <a:xfrm>
                        <a:off x="2118" y="1588"/>
                        <a:ext cx="2117"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2E797EC-78C2-4CB0-8EBF-9B6930F958C7}"/>
              </a:ext>
            </a:extLst>
          </p:cNvPr>
          <p:cNvGrpSpPr/>
          <p:nvPr userDrawn="1"/>
        </p:nvGrpSpPr>
        <p:grpSpPr>
          <a:xfrm>
            <a:off x="1" y="6565612"/>
            <a:ext cx="12191999" cy="292388"/>
            <a:chOff x="1" y="3246406"/>
            <a:chExt cx="9143999" cy="436455"/>
          </a:xfrm>
        </p:grpSpPr>
        <p:sp>
          <p:nvSpPr>
            <p:cNvPr id="13" name="TitleTopPlaceholder">
              <a:extLst>
                <a:ext uri="{FF2B5EF4-FFF2-40B4-BE49-F238E27FC236}">
                  <a16:creationId xmlns:a16="http://schemas.microsoft.com/office/drawing/2014/main" id="{F0A848F1-DF84-42D1-8D59-2294D99D43D1}"/>
                </a:ext>
              </a:extLst>
            </p:cNvPr>
            <p:cNvSpPr>
              <a:spLocks noChangeArrowheads="1"/>
            </p:cNvSpPr>
            <p:nvPr userDrawn="1"/>
          </p:nvSpPr>
          <p:spPr bwMode="ltGray">
            <a:xfrm>
              <a:off x="2125654" y="3246406"/>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14" name="TitleTopPlaceholder">
              <a:extLst>
                <a:ext uri="{FF2B5EF4-FFF2-40B4-BE49-F238E27FC236}">
                  <a16:creationId xmlns:a16="http://schemas.microsoft.com/office/drawing/2014/main" id="{F110B6E9-4F9C-48BC-85E1-46543045340D}"/>
                </a:ext>
              </a:extLst>
            </p:cNvPr>
            <p:cNvSpPr>
              <a:spLocks noChangeArrowheads="1"/>
            </p:cNvSpPr>
            <p:nvPr userDrawn="1"/>
          </p:nvSpPr>
          <p:spPr bwMode="ltGray">
            <a:xfrm>
              <a:off x="1" y="3246406"/>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15" name="TitleTopPlaceholder">
              <a:extLst>
                <a:ext uri="{FF2B5EF4-FFF2-40B4-BE49-F238E27FC236}">
                  <a16:creationId xmlns:a16="http://schemas.microsoft.com/office/drawing/2014/main" id="{6F721DB0-1D80-41F3-97D9-FCA44AA8F960}"/>
                </a:ext>
              </a:extLst>
            </p:cNvPr>
            <p:cNvSpPr>
              <a:spLocks noChangeArrowheads="1"/>
            </p:cNvSpPr>
            <p:nvPr userDrawn="1"/>
          </p:nvSpPr>
          <p:spPr bwMode="ltGray">
            <a:xfrm>
              <a:off x="3886006" y="3246406"/>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grpSp>
      <p:sp>
        <p:nvSpPr>
          <p:cNvPr id="7" name="Rectangle 6" hidden="1"/>
          <p:cNvSpPr/>
          <p:nvPr userDrawn="1">
            <p:custDataLst>
              <p:tags r:id="rId1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231648" y="237744"/>
            <a:ext cx="11684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711200" y="914401"/>
            <a:ext cx="3869008" cy="1169551"/>
          </a:xfrm>
          <a:prstGeom prst="rect">
            <a:avLst/>
          </a:prstGeom>
        </p:spPr>
        <p:txBody>
          <a:bodyPr vert="horz" wrap="square" lIns="91440" tIns="45720" rIns="91440" bIns="45720" rtlCol="0">
            <a:spAutoFit/>
          </a:bodyPr>
          <a:lstStyle/>
          <a:p>
            <a:pPr lvl="0"/>
            <a:r>
              <a:rPr lang="en-US"/>
              <a:t>Click to edit Master text styles</a:t>
            </a:r>
          </a:p>
          <a:p>
            <a:pPr lvl="2"/>
            <a:r>
              <a:rPr lang="en-US"/>
              <a:t>Second level</a:t>
            </a:r>
          </a:p>
          <a:p>
            <a:pPr lvl="3"/>
            <a:r>
              <a:rPr lang="en-US"/>
              <a:t>Third level</a:t>
            </a:r>
          </a:p>
          <a:p>
            <a:pPr lvl="4"/>
            <a:r>
              <a:rPr lang="en-US"/>
              <a:t>Fourth level</a:t>
            </a:r>
          </a:p>
          <a:p>
            <a:pPr lvl="4"/>
            <a:r>
              <a:rPr lang="en-US"/>
              <a:t>Fifth level</a:t>
            </a:r>
          </a:p>
        </p:txBody>
      </p:sp>
      <p:sp>
        <p:nvSpPr>
          <p:cNvPr id="19" name="Slide Number"/>
          <p:cNvSpPr txBox="1">
            <a:spLocks/>
          </p:cNvSpPr>
          <p:nvPr userDrawn="1"/>
        </p:nvSpPr>
        <p:spPr bwMode="auto">
          <a:xfrm>
            <a:off x="11842231" y="6634862"/>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chemeClr val="bg2"/>
                </a:solidFill>
                <a:latin typeface="Arial"/>
              </a:rPr>
              <a:pPr algn="r" fontAlgn="base">
                <a:spcBef>
                  <a:spcPct val="0"/>
                </a:spcBef>
                <a:spcAft>
                  <a:spcPct val="0"/>
                </a:spcAft>
              </a:pPr>
              <a:t>‹#›</a:t>
            </a:fld>
            <a:endParaRPr lang="en-US" sz="1000">
              <a:solidFill>
                <a:schemeClr val="bg2"/>
              </a:solidFill>
              <a:latin typeface="Arial"/>
            </a:endParaRPr>
          </a:p>
        </p:txBody>
      </p:sp>
      <p:sp>
        <p:nvSpPr>
          <p:cNvPr id="20" name="TextBox 19"/>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chemeClr val="bg2"/>
                </a:solidFill>
                <a:latin typeface="Arial"/>
              </a:rPr>
              <a:t>Confidential – for policy development purposes only   |</a:t>
            </a:r>
          </a:p>
        </p:txBody>
      </p:sp>
    </p:spTree>
    <p:extLst>
      <p:ext uri="{BB962C8B-B14F-4D97-AF65-F5344CB8AC3E}">
        <p14:creationId xmlns:p14="http://schemas.microsoft.com/office/powerpoint/2010/main" val="3061031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0"/>
        </a:spcBef>
        <a:buFont typeface="+mj-lt"/>
        <a:buAutoNum type="arabicPeriod"/>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4.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ss.gov/MassHealthMemberChanges" TargetMode="External"/><Relationship Id="rId5" Type="http://schemas.openxmlformats.org/officeDocument/2006/relationships/image" Target="../media/image24.sv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5.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8" Type="http://schemas.openxmlformats.org/officeDocument/2006/relationships/hyperlink" Target="myservices.mass.gov" TargetMode="External"/><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y.mahealthconnector.org/enrollment-assisters" TargetMode="External"/><Relationship Id="rId5" Type="http://schemas.openxmlformats.org/officeDocument/2006/relationships/hyperlink" Target="https://www.mass.gov/how-to/find-help-with-your-masshealth-insurance-application" TargetMode="External"/><Relationship Id="rId4" Type="http://schemas.openxmlformats.org/officeDocument/2006/relationships/image" Target="../media/image27.sv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19.xml"/><Relationship Id="rId7" Type="http://schemas.openxmlformats.org/officeDocument/2006/relationships/hyperlink" Target="mahealthconnector.org"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www.mass.gov/how-to/report-changes-to-masshealth" TargetMode="External"/><Relationship Id="rId5" Type="http://schemas.openxmlformats.org/officeDocument/2006/relationships/image" Target="../media/image4.emf"/><Relationship Id="rId10" Type="http://schemas.openxmlformats.org/officeDocument/2006/relationships/image" Target="../media/image31.svg"/><Relationship Id="rId4" Type="http://schemas.openxmlformats.org/officeDocument/2006/relationships/oleObject" Target="../embeddings/oleObject13.bin"/><Relationship Id="rId9" Type="http://schemas.openxmlformats.org/officeDocument/2006/relationships/hyperlink" Target="https://na3.documents.adobe.com/public/esignWidget?wid=CBFCIBAA3AAABLblqZhBB93ts8gs9lOpQ7Y-eMLvUsX6YiSvJl_U6JlvEq-Rgj8uSZ1zvZ58oQl3VWtR92TI*"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tel:(800)%20841-2900" TargetMode="External"/><Relationship Id="rId3" Type="http://schemas.openxmlformats.org/officeDocument/2006/relationships/notesSlide" Target="../notesSlides/notesSlide20.xml"/><Relationship Id="rId7" Type="http://schemas.openxmlformats.org/officeDocument/2006/relationships/image" Target="../media/image32.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www.mass.gov/info-details/masshealth-enrollment-centers" TargetMode="External"/><Relationship Id="rId11" Type="http://schemas.openxmlformats.org/officeDocument/2006/relationships/image" Target="../media/image31.svg"/><Relationship Id="rId5" Type="http://schemas.openxmlformats.org/officeDocument/2006/relationships/image" Target="../media/image4.emf"/><Relationship Id="rId10" Type="http://schemas.openxmlformats.org/officeDocument/2006/relationships/hyperlink" Target="https://www.mass.gov/how-to/report-changes-to-masshealth" TargetMode="External"/><Relationship Id="rId4" Type="http://schemas.openxmlformats.org/officeDocument/2006/relationships/oleObject" Target="../embeddings/oleObject13.bin"/><Relationship Id="rId9" Type="http://schemas.openxmlformats.org/officeDocument/2006/relationships/hyperlink" Target="tel:711"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1.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MyServices.mass.gov" TargetMode="External"/><Relationship Id="rId5" Type="http://schemas.openxmlformats.org/officeDocument/2006/relationships/image" Target="../media/image4.emf"/><Relationship Id="rId4" Type="http://schemas.openxmlformats.org/officeDocument/2006/relationships/oleObject" Target="../embeddings/oleObject13.bin"/><Relationship Id="rId9"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5.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ass.gov/orgs/health-safety-net" TargetMode="External"/><Relationship Id="rId5" Type="http://schemas.openxmlformats.org/officeDocument/2006/relationships/hyperlink" Target="https://www.mass.gov/info-details/masshealth-coverage-types-for-individuals-and-families-including-people-with-disabilities-0#masshealth-limited" TargetMode="External"/><Relationship Id="rId4" Type="http://schemas.openxmlformats.org/officeDocument/2006/relationships/hyperlink" Target="https://www.mass.gov/info-details/masshealth-coverage-types-for-individuals-and-families-including-people-with-disabilities-0#masshealth-family-as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DD968-4BB2-A904-0400-71DD6CC29133}"/>
              </a:ext>
              <a:ext uri="{C183D7F6-B498-43B3-948B-1728B52AA6E4}">
                <adec:decorative xmlns:adec="http://schemas.microsoft.com/office/drawing/2017/decorative" val="1"/>
              </a:ext>
            </a:extLst>
          </p:cNvPr>
          <p:cNvSpPr/>
          <p:nvPr/>
        </p:nvSpPr>
        <p:spPr>
          <a:xfrm>
            <a:off x="0" y="-2177"/>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think-cell data - do not delete">
            <a:extLst>
              <a:ext uri="{FF2B5EF4-FFF2-40B4-BE49-F238E27FC236}">
                <a16:creationId xmlns:a16="http://schemas.microsoft.com/office/drawing/2014/main" id="{7A4251E9-9B74-59FB-AEE4-67EE9B6EA20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82927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think-cell data - do not delete" hidden="1">
                        <a:extLst>
                          <a:ext uri="{FF2B5EF4-FFF2-40B4-BE49-F238E27FC236}">
                            <a16:creationId xmlns:a16="http://schemas.microsoft.com/office/drawing/2014/main" id="{7A4251E9-9B74-59FB-AEE4-67EE9B6EA2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09F68D0-E3A7-162B-1EE0-469FEC4034EE}"/>
              </a:ext>
            </a:extLst>
          </p:cNvPr>
          <p:cNvSpPr>
            <a:spLocks noGrp="1"/>
          </p:cNvSpPr>
          <p:nvPr>
            <p:ph type="ctrTitle"/>
          </p:nvPr>
        </p:nvSpPr>
        <p:spPr>
          <a:xfrm>
            <a:off x="3586137" y="2280667"/>
            <a:ext cx="7754108" cy="861774"/>
          </a:xfrm>
        </p:spPr>
        <p:txBody>
          <a:bodyPr vert="horz"/>
          <a:lstStyle/>
          <a:p>
            <a:r>
              <a:rPr lang="en-US" dirty="0"/>
              <a:t>MassHealth Member Webinar: Upcoming Federal Changes</a:t>
            </a:r>
          </a:p>
        </p:txBody>
      </p:sp>
      <p:sp>
        <p:nvSpPr>
          <p:cNvPr id="6" name="TextBox 5">
            <a:extLst>
              <a:ext uri="{FF2B5EF4-FFF2-40B4-BE49-F238E27FC236}">
                <a16:creationId xmlns:a16="http://schemas.microsoft.com/office/drawing/2014/main" id="{5B59E9EF-0A6D-9930-A718-20F604E43D1A}"/>
              </a:ext>
            </a:extLst>
          </p:cNvPr>
          <p:cNvSpPr txBox="1"/>
          <p:nvPr/>
        </p:nvSpPr>
        <p:spPr bwMode="auto">
          <a:xfrm>
            <a:off x="3492831" y="4258117"/>
            <a:ext cx="5643960" cy="415212"/>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kern="0" dirty="0">
                <a:solidFill>
                  <a:schemeClr val="tx2"/>
                </a:solidFill>
                <a:latin typeface="Arial" panose="020B0604020202020204" pitchFamily="34" charset="0"/>
                <a:cs typeface="Arial" panose="020B0604020202020204" pitchFamily="34" charset="0"/>
              </a:rPr>
              <a:t>Executive Office of Health and Human Services</a:t>
            </a:r>
          </a:p>
        </p:txBody>
      </p:sp>
      <p:sp>
        <p:nvSpPr>
          <p:cNvPr id="3" name="Subtitle 2">
            <a:extLst>
              <a:ext uri="{FF2B5EF4-FFF2-40B4-BE49-F238E27FC236}">
                <a16:creationId xmlns:a16="http://schemas.microsoft.com/office/drawing/2014/main" id="{D268E225-85F1-9309-0DC0-29C77764B4D7}"/>
              </a:ext>
            </a:extLst>
          </p:cNvPr>
          <p:cNvSpPr>
            <a:spLocks noGrp="1"/>
          </p:cNvSpPr>
          <p:nvPr>
            <p:ph type="subTitle" idx="1"/>
          </p:nvPr>
        </p:nvSpPr>
        <p:spPr>
          <a:xfrm>
            <a:off x="3586137" y="4937760"/>
            <a:ext cx="3708281" cy="215444"/>
          </a:xfrm>
        </p:spPr>
        <p:txBody>
          <a:bodyPr/>
          <a:lstStyle/>
          <a:p>
            <a:r>
              <a:rPr lang="en-US" dirty="0"/>
              <a:t>April 2026</a:t>
            </a:r>
          </a:p>
        </p:txBody>
      </p:sp>
    </p:spTree>
    <p:extLst>
      <p:ext uri="{BB962C8B-B14F-4D97-AF65-F5344CB8AC3E}">
        <p14:creationId xmlns:p14="http://schemas.microsoft.com/office/powerpoint/2010/main" val="298181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D84B-ED7C-5E8C-01D5-61EC0924853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1D126DB1-BB54-8ACE-1AFD-A96053287D78}"/>
              </a:ext>
              <a:ext uri="{C183D7F6-B498-43B3-948B-1728B52AA6E4}">
                <adec:decorative xmlns:adec="http://schemas.microsoft.com/office/drawing/2017/decorative" val="1"/>
              </a:ext>
            </a:extLst>
          </p:cNvPr>
          <p:cNvGrpSpPr/>
          <p:nvPr/>
        </p:nvGrpSpPr>
        <p:grpSpPr>
          <a:xfrm>
            <a:off x="11358299" y="251530"/>
            <a:ext cx="702203" cy="702203"/>
            <a:chOff x="131498" y="143082"/>
            <a:chExt cx="1047750" cy="1047750"/>
          </a:xfrm>
        </p:grpSpPr>
        <p:sp>
          <p:nvSpPr>
            <p:cNvPr id="18" name="Oval 17">
              <a:extLst>
                <a:ext uri="{FF2B5EF4-FFF2-40B4-BE49-F238E27FC236}">
                  <a16:creationId xmlns:a16="http://schemas.microsoft.com/office/drawing/2014/main" id="{7AA80338-9097-E8EE-3837-7AE94579E7C4}"/>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8B59F524-7B29-957A-D29B-58772474367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0" name="Graphic 19">
              <a:extLst>
                <a:ext uri="{FF2B5EF4-FFF2-40B4-BE49-F238E27FC236}">
                  <a16:creationId xmlns:a16="http://schemas.microsoft.com/office/drawing/2014/main" id="{BD194C26-4637-87B4-41B0-B24487DC7AE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91072" y="399481"/>
              <a:ext cx="528600" cy="528600"/>
            </a:xfrm>
            <a:prstGeom prst="rect">
              <a:avLst/>
            </a:prstGeom>
          </p:spPr>
        </p:pic>
      </p:grpSp>
      <p:graphicFrame>
        <p:nvGraphicFramePr>
          <p:cNvPr id="23" name="Table 22">
            <a:extLst>
              <a:ext uri="{FF2B5EF4-FFF2-40B4-BE49-F238E27FC236}">
                <a16:creationId xmlns:a16="http://schemas.microsoft.com/office/drawing/2014/main" id="{1788D74F-7DC6-C9A3-5D4D-26C94203F4A2}"/>
              </a:ext>
            </a:extLst>
          </p:cNvPr>
          <p:cNvGraphicFramePr>
            <a:graphicFrameLocks noGrp="1"/>
          </p:cNvGraphicFramePr>
          <p:nvPr>
            <p:extLst>
              <p:ext uri="{D42A27DB-BD31-4B8C-83A1-F6EECF244321}">
                <p14:modId xmlns:p14="http://schemas.microsoft.com/office/powerpoint/2010/main" val="3513461585"/>
              </p:ext>
            </p:extLst>
          </p:nvPr>
        </p:nvGraphicFramePr>
        <p:xfrm>
          <a:off x="542157" y="655602"/>
          <a:ext cx="10816926" cy="5320556"/>
        </p:xfrm>
        <a:graphic>
          <a:graphicData uri="http://schemas.openxmlformats.org/drawingml/2006/table">
            <a:tbl>
              <a:tblPr firstRow="1" firstCol="1" bandRow="1">
                <a:tableStyleId>{5C22544A-7EE6-4342-B048-85BDC9FD1C3A}</a:tableStyleId>
              </a:tblPr>
              <a:tblGrid>
                <a:gridCol w="2652643">
                  <a:extLst>
                    <a:ext uri="{9D8B030D-6E8A-4147-A177-3AD203B41FA5}">
                      <a16:colId xmlns:a16="http://schemas.microsoft.com/office/drawing/2014/main" val="3843582781"/>
                    </a:ext>
                  </a:extLst>
                </a:gridCol>
                <a:gridCol w="8164283">
                  <a:extLst>
                    <a:ext uri="{9D8B030D-6E8A-4147-A177-3AD203B41FA5}">
                      <a16:colId xmlns:a16="http://schemas.microsoft.com/office/drawing/2014/main" val="3492025706"/>
                    </a:ext>
                  </a:extLst>
                </a:gridCol>
              </a:tblGrid>
              <a:tr h="447932">
                <a:tc>
                  <a:txBody>
                    <a:bodyPr/>
                    <a:lstStyle/>
                    <a:p>
                      <a:pPr>
                        <a:spcBef>
                          <a:spcPts val="300"/>
                        </a:spcBef>
                      </a:pPr>
                      <a:r>
                        <a:rPr lang="en-US" sz="1600" b="1">
                          <a:solidFill>
                            <a:schemeClr val="bg1"/>
                          </a:solidFill>
                          <a:latin typeface="Arial"/>
                          <a:cs typeface="Arial"/>
                        </a:rPr>
                        <a:t>When does this happen?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50000"/>
                      </a:schemeClr>
                    </a:solidFill>
                  </a:tcPr>
                </a:tc>
                <a:tc>
                  <a:txBody>
                    <a:bodyPr/>
                    <a:lstStyle/>
                    <a:p>
                      <a:pPr>
                        <a:spcBef>
                          <a:spcPts val="300"/>
                        </a:spcBef>
                      </a:pPr>
                      <a:r>
                        <a:rPr lang="en-US" sz="1600" b="1">
                          <a:solidFill>
                            <a:schemeClr val="tx1"/>
                          </a:solidFill>
                          <a:latin typeface="Arial"/>
                          <a:cs typeface="Arial"/>
                        </a:rPr>
                        <a:t>January 1, 2027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2209111">
                <a:tc>
                  <a:txBody>
                    <a:bodyPr/>
                    <a:lstStyle/>
                    <a:p>
                      <a:pPr>
                        <a:spcBef>
                          <a:spcPts val="300"/>
                        </a:spcBef>
                      </a:pPr>
                      <a:r>
                        <a:rPr lang="en-US" sz="1600" b="1">
                          <a:solidFill>
                            <a:schemeClr val="bg1"/>
                          </a:solidFill>
                          <a:latin typeface="Arial"/>
                          <a:cs typeface="Arial"/>
                        </a:rPr>
                        <a:t>Who do we think is affected, based on current information?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50000"/>
                      </a:schemeClr>
                    </a:solidFill>
                  </a:tcPr>
                </a:tc>
                <a:tc>
                  <a:txBody>
                    <a:bodyPr/>
                    <a:lstStyle/>
                    <a:p>
                      <a:pPr>
                        <a:spcBef>
                          <a:spcPts val="300"/>
                        </a:spcBef>
                        <a:spcAft>
                          <a:spcPts val="300"/>
                        </a:spcAft>
                      </a:pPr>
                      <a:r>
                        <a:rPr lang="en-US" sz="1600" b="1">
                          <a:solidFill>
                            <a:schemeClr val="tx1"/>
                          </a:solidFill>
                          <a:latin typeface="Arial"/>
                          <a:cs typeface="Arial"/>
                        </a:rPr>
                        <a:t>Certain adults who are not disabled, ages 19 to 64.  </a:t>
                      </a:r>
                    </a:p>
                    <a:p>
                      <a:pPr>
                        <a:spcBef>
                          <a:spcPts val="300"/>
                        </a:spcBef>
                        <a:spcAft>
                          <a:spcPts val="300"/>
                        </a:spcAft>
                      </a:pPr>
                      <a:r>
                        <a:rPr lang="en-US" sz="1600">
                          <a:solidFill>
                            <a:schemeClr val="tx1"/>
                          </a:solidFill>
                          <a:latin typeface="Arial"/>
                          <a:cs typeface="Arial"/>
                        </a:rPr>
                        <a:t>However, members </a:t>
                      </a:r>
                      <a:r>
                        <a:rPr lang="en-US" sz="1600" b="1">
                          <a:solidFill>
                            <a:schemeClr val="tx1"/>
                          </a:solidFill>
                          <a:latin typeface="Arial"/>
                          <a:cs typeface="Arial"/>
                        </a:rPr>
                        <a:t>do </a:t>
                      </a:r>
                      <a:r>
                        <a:rPr lang="en-US" sz="1600" b="1" u="sng">
                          <a:solidFill>
                            <a:schemeClr val="tx1"/>
                          </a:solidFill>
                          <a:latin typeface="Arial"/>
                          <a:cs typeface="Arial"/>
                        </a:rPr>
                        <a:t>not</a:t>
                      </a:r>
                      <a:r>
                        <a:rPr lang="en-US" sz="1600" b="1">
                          <a:solidFill>
                            <a:schemeClr val="tx1"/>
                          </a:solidFill>
                          <a:latin typeface="Arial"/>
                          <a:cs typeface="Arial"/>
                        </a:rPr>
                        <a:t> have </a:t>
                      </a:r>
                      <a:r>
                        <a:rPr lang="en-US" sz="1600">
                          <a:solidFill>
                            <a:schemeClr val="tx1"/>
                          </a:solidFill>
                          <a:latin typeface="Arial"/>
                          <a:cs typeface="Arial"/>
                        </a:rPr>
                        <a:t>to meet this requirement if:</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Pregnant or postpartum (that is, you've been pregnant in the last 12 months, no matter how the pregnancy ended); </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They are a parent, guardian or caretaker of a child under age 14 or someone with a disability;</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They have a “serious or complex” medical condition;</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They have a substance use disorder; or</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They are meeting work requirements through TAFDC (cash benefits), or subject to work requirements through SNAP (food stamps).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2076084">
                <a:tc>
                  <a:txBody>
                    <a:bodyPr/>
                    <a:lstStyle/>
                    <a:p>
                      <a:pPr>
                        <a:spcBef>
                          <a:spcPts val="300"/>
                        </a:spcBef>
                      </a:pPr>
                      <a:r>
                        <a:rPr lang="en-US" sz="1600" b="1">
                          <a:solidFill>
                            <a:schemeClr val="bg1"/>
                          </a:solidFill>
                          <a:latin typeface="Arial"/>
                          <a:cs typeface="Arial"/>
                        </a:rPr>
                        <a:t>What is the change?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50000"/>
                      </a:schemeClr>
                    </a:solidFill>
                  </a:tcPr>
                </a:tc>
                <a:tc>
                  <a:txBody>
                    <a:bodyPr/>
                    <a:lstStyle/>
                    <a:p>
                      <a:pPr marL="0" indent="0" algn="l" defTabSz="914400" rtl="0" eaLnBrk="1" latinLnBrk="0" hangingPunct="1">
                        <a:spcBef>
                          <a:spcPts val="300"/>
                        </a:spcBef>
                        <a:spcAft>
                          <a:spcPts val="400"/>
                        </a:spcAft>
                        <a:buFont typeface="Arial" panose="020B0604020202020204" pitchFamily="34" charset="0"/>
                        <a:buNone/>
                      </a:pPr>
                      <a:r>
                        <a:rPr lang="en-US" sz="1600" b="1">
                          <a:solidFill>
                            <a:schemeClr val="tx1"/>
                          </a:solidFill>
                          <a:latin typeface="Arial"/>
                          <a:cs typeface="Arial"/>
                        </a:rPr>
                        <a:t>Affected members will need to do one of the following activities to keep their MassHealth coverage:</a:t>
                      </a:r>
                    </a:p>
                    <a:p>
                      <a:pPr marL="285750" indent="-285750" algn="l" defTabSz="914400" rtl="0" eaLnBrk="1" latinLnBrk="0" hangingPunct="1">
                        <a:spcBef>
                          <a:spcPts val="0"/>
                        </a:spcBef>
                        <a:spcAft>
                          <a:spcPts val="400"/>
                        </a:spcAft>
                        <a:buFont typeface="Arial" panose="020B0604020202020204" pitchFamily="34" charset="0"/>
                        <a:buChar char="•"/>
                      </a:pPr>
                      <a:r>
                        <a:rPr lang="en-US" sz="1600" b="1" kern="1200">
                          <a:solidFill>
                            <a:schemeClr val="tx1"/>
                          </a:solidFill>
                          <a:latin typeface="Arial"/>
                          <a:ea typeface="+mn-ea"/>
                          <a:cs typeface="Arial"/>
                        </a:rPr>
                        <a:t>Work or volunteer </a:t>
                      </a:r>
                      <a:r>
                        <a:rPr lang="en-US" sz="1600" b="0" kern="1200">
                          <a:solidFill>
                            <a:schemeClr val="tx1"/>
                          </a:solidFill>
                          <a:latin typeface="Arial"/>
                          <a:ea typeface="+mn-ea"/>
                          <a:cs typeface="Arial"/>
                        </a:rPr>
                        <a:t>80 or more hours per month;</a:t>
                      </a:r>
                    </a:p>
                    <a:p>
                      <a:pPr marL="285750" indent="-285750">
                        <a:spcBef>
                          <a:spcPts val="0"/>
                        </a:spcBef>
                        <a:spcAft>
                          <a:spcPts val="400"/>
                        </a:spcAft>
                        <a:buFont typeface="Arial" panose="020B0604020202020204" pitchFamily="34" charset="0"/>
                        <a:buChar char="•"/>
                      </a:pPr>
                      <a:r>
                        <a:rPr lang="en-US" sz="1600">
                          <a:solidFill>
                            <a:schemeClr val="tx1"/>
                          </a:solidFill>
                          <a:latin typeface="Arial"/>
                          <a:cs typeface="Arial"/>
                        </a:rPr>
                        <a:t>Participate in a </a:t>
                      </a:r>
                      <a:r>
                        <a:rPr lang="en-US" sz="1600" b="1">
                          <a:solidFill>
                            <a:schemeClr val="tx1"/>
                          </a:solidFill>
                          <a:latin typeface="Arial"/>
                          <a:cs typeface="Arial"/>
                        </a:rPr>
                        <a:t>work program </a:t>
                      </a:r>
                      <a:r>
                        <a:rPr lang="en-US" sz="1600">
                          <a:solidFill>
                            <a:schemeClr val="tx1"/>
                          </a:solidFill>
                          <a:latin typeface="Arial"/>
                          <a:cs typeface="Arial"/>
                        </a:rPr>
                        <a:t>for 80 or more hours per month;</a:t>
                      </a:r>
                    </a:p>
                    <a:p>
                      <a:pPr marL="285750" indent="-285750">
                        <a:spcBef>
                          <a:spcPts val="0"/>
                        </a:spcBef>
                        <a:spcAft>
                          <a:spcPts val="400"/>
                        </a:spcAft>
                        <a:buFont typeface="Arial" panose="020B0604020202020204" pitchFamily="34" charset="0"/>
                        <a:buChar char="•"/>
                      </a:pPr>
                      <a:r>
                        <a:rPr lang="en-US" sz="1600">
                          <a:solidFill>
                            <a:schemeClr val="tx1"/>
                          </a:solidFill>
                          <a:latin typeface="Arial"/>
                          <a:cs typeface="Arial"/>
                        </a:rPr>
                        <a:t>Be enrolled in </a:t>
                      </a:r>
                      <a:r>
                        <a:rPr lang="en-US" sz="1600" b="0">
                          <a:solidFill>
                            <a:schemeClr val="tx1"/>
                          </a:solidFill>
                          <a:latin typeface="Arial"/>
                          <a:cs typeface="Arial"/>
                        </a:rPr>
                        <a:t>an</a:t>
                      </a:r>
                      <a:r>
                        <a:rPr lang="en-US" sz="1600" b="1">
                          <a:solidFill>
                            <a:schemeClr val="tx1"/>
                          </a:solidFill>
                          <a:latin typeface="Arial"/>
                          <a:cs typeface="Arial"/>
                        </a:rPr>
                        <a:t> educational program </a:t>
                      </a:r>
                      <a:r>
                        <a:rPr lang="en-US" sz="1600">
                          <a:solidFill>
                            <a:schemeClr val="tx1"/>
                          </a:solidFill>
                          <a:latin typeface="Arial"/>
                          <a:cs typeface="Arial"/>
                        </a:rPr>
                        <a:t>at least half-time;</a:t>
                      </a:r>
                    </a:p>
                    <a:p>
                      <a:pPr marL="285750" indent="-285750">
                        <a:spcBef>
                          <a:spcPts val="0"/>
                        </a:spcBef>
                        <a:spcAft>
                          <a:spcPts val="400"/>
                        </a:spcAft>
                        <a:buFont typeface="Arial" panose="020B0604020202020204" pitchFamily="34" charset="0"/>
                        <a:buChar char="•"/>
                      </a:pPr>
                      <a:r>
                        <a:rPr lang="en-US" sz="1600">
                          <a:solidFill>
                            <a:schemeClr val="tx1"/>
                          </a:solidFill>
                          <a:latin typeface="Arial"/>
                          <a:cs typeface="Arial"/>
                        </a:rPr>
                        <a:t>Do a </a:t>
                      </a:r>
                      <a:r>
                        <a:rPr lang="en-US" sz="1600" b="1">
                          <a:solidFill>
                            <a:schemeClr val="tx1"/>
                          </a:solidFill>
                          <a:latin typeface="Arial"/>
                          <a:cs typeface="Arial"/>
                        </a:rPr>
                        <a:t>combination</a:t>
                      </a:r>
                      <a:r>
                        <a:rPr lang="en-US" sz="1600">
                          <a:solidFill>
                            <a:schemeClr val="tx1"/>
                          </a:solidFill>
                          <a:latin typeface="Arial"/>
                          <a:cs typeface="Arial"/>
                        </a:rPr>
                        <a:t> of the above activities for 80 or more hours per month; or</a:t>
                      </a:r>
                    </a:p>
                    <a:p>
                      <a:pPr marL="285750" lvl="0" indent="-285750">
                        <a:spcBef>
                          <a:spcPts val="0"/>
                        </a:spcBef>
                        <a:spcAft>
                          <a:spcPts val="400"/>
                        </a:spcAft>
                        <a:buFont typeface="Arial" panose="020B0604020202020204" pitchFamily="34" charset="0"/>
                        <a:buChar char="•"/>
                      </a:pPr>
                      <a:r>
                        <a:rPr lang="en-US" sz="1600" b="1" i="0" u="none" strike="noStrike" noProof="0">
                          <a:solidFill>
                            <a:schemeClr val="tx1"/>
                          </a:solidFill>
                          <a:latin typeface="Arial"/>
                        </a:rPr>
                        <a:t>Earn at least $580 per month</a:t>
                      </a:r>
                      <a:endParaRPr lang="en-US" sz="1600">
                        <a:solidFill>
                          <a:schemeClr val="tx1"/>
                        </a:solidFill>
                        <a:latin typeface="Arial"/>
                        <a:cs typeface="Aria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7" name="Title 9">
            <a:extLst>
              <a:ext uri="{FF2B5EF4-FFF2-40B4-BE49-F238E27FC236}">
                <a16:creationId xmlns:a16="http://schemas.microsoft.com/office/drawing/2014/main" id="{BD6E69DF-1751-38CF-2272-7412339750CE}"/>
              </a:ext>
            </a:extLst>
          </p:cNvPr>
          <p:cNvSpPr>
            <a:spLocks noGrp="1"/>
          </p:cNvSpPr>
          <p:nvPr>
            <p:ph type="title"/>
          </p:nvPr>
        </p:nvSpPr>
        <p:spPr>
          <a:xfrm>
            <a:off x="231648" y="280290"/>
            <a:ext cx="11684000" cy="307777"/>
          </a:xfrm>
        </p:spPr>
        <p:txBody>
          <a:bodyPr/>
          <a:lstStyle/>
          <a:p>
            <a:r>
              <a:rPr lang="en-US">
                <a:latin typeface="Arial"/>
                <a:cs typeface="Arial"/>
              </a:rPr>
              <a:t>Work and Education Requirements </a:t>
            </a:r>
          </a:p>
        </p:txBody>
      </p:sp>
      <p:sp>
        <p:nvSpPr>
          <p:cNvPr id="3" name="Rectangle 2">
            <a:extLst>
              <a:ext uri="{FF2B5EF4-FFF2-40B4-BE49-F238E27FC236}">
                <a16:creationId xmlns:a16="http://schemas.microsoft.com/office/drawing/2014/main" id="{7715C239-2BA3-196A-C3CF-C90D7D844618}"/>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243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84FBB-ED92-D036-0F63-9A355E383769}"/>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436CF1-2883-DF25-F235-EBF62FDA9F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23436CF1-2883-DF25-F235-EBF62FDA9F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E98D182-5373-56F5-45E1-394AB8ADE893}"/>
              </a:ext>
            </a:extLst>
          </p:cNvPr>
          <p:cNvSpPr/>
          <p:nvPr/>
        </p:nvSpPr>
        <p:spPr>
          <a:xfrm>
            <a:off x="0" y="0"/>
            <a:ext cx="12192000" cy="654710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672FD59-1F3F-7EBA-D7F0-A07C700840C8}"/>
              </a:ext>
            </a:extLst>
          </p:cNvPr>
          <p:cNvSpPr txBox="1"/>
          <p:nvPr/>
        </p:nvSpPr>
        <p:spPr bwMode="auto">
          <a:xfrm>
            <a:off x="247649" y="2914650"/>
            <a:ext cx="5737515" cy="1000125"/>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3200" b="1" kern="0">
                <a:solidFill>
                  <a:srgbClr val="FFFFFF"/>
                </a:solidFill>
                <a:latin typeface="Arial"/>
                <a:cs typeface="Arial"/>
              </a:rPr>
              <a:t>More Information About Work and Education Requirements</a:t>
            </a:r>
            <a:endParaRPr lang="en-US">
              <a:ea typeface="+mn-ea"/>
            </a:endParaRPr>
          </a:p>
        </p:txBody>
      </p:sp>
    </p:spTree>
    <p:extLst>
      <p:ext uri="{BB962C8B-B14F-4D97-AF65-F5344CB8AC3E}">
        <p14:creationId xmlns:p14="http://schemas.microsoft.com/office/powerpoint/2010/main" val="166429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5FF15-3D3F-C624-AC90-0E781E5CB3F6}"/>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BB23A6D7-45BA-7632-0E08-E5CDD39B43DB}"/>
              </a:ext>
              <a:ext uri="{C183D7F6-B498-43B3-948B-1728B52AA6E4}">
                <adec:decorative xmlns:adec="http://schemas.microsoft.com/office/drawing/2017/decorative" val="1"/>
              </a:ext>
            </a:extLst>
          </p:cNvPr>
          <p:cNvSpPr/>
          <p:nvPr/>
        </p:nvSpPr>
        <p:spPr>
          <a:xfrm>
            <a:off x="925568" y="1041871"/>
            <a:ext cx="10990080" cy="2988469"/>
          </a:xfrm>
          <a:prstGeom prst="roundRect">
            <a:avLst>
              <a:gd name="adj" fmla="val 5977"/>
            </a:avLst>
          </a:prstGeom>
          <a:gradFill flip="none" rotWithShape="1">
            <a:gsLst>
              <a:gs pos="0">
                <a:srgbClr val="E1F0FF"/>
              </a:gs>
              <a:gs pos="41000">
                <a:srgbClr val="E4F1FF"/>
              </a:gs>
              <a:gs pos="100000">
                <a:srgbClr val="F2F8FF"/>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Rectangle: Rounded Corners 49">
            <a:extLst>
              <a:ext uri="{FF2B5EF4-FFF2-40B4-BE49-F238E27FC236}">
                <a16:creationId xmlns:a16="http://schemas.microsoft.com/office/drawing/2014/main" id="{16594087-454E-CC86-115B-C7A550DF22EA}"/>
              </a:ext>
              <a:ext uri="{C183D7F6-B498-43B3-948B-1728B52AA6E4}">
                <adec:decorative xmlns:adec="http://schemas.microsoft.com/office/drawing/2017/decorative" val="1"/>
              </a:ext>
            </a:extLst>
          </p:cNvPr>
          <p:cNvSpPr/>
          <p:nvPr/>
        </p:nvSpPr>
        <p:spPr>
          <a:xfrm>
            <a:off x="0" y="215445"/>
            <a:ext cx="12192000" cy="441800"/>
          </a:xfrm>
          <a:prstGeom prst="roundRect">
            <a:avLst>
              <a:gd name="adj" fmla="val 0"/>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872947F-F70F-3535-0024-00411524B6D0}"/>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59C29619-0122-4871-CA06-0CF376E2D02E}"/>
              </a:ext>
            </a:extLst>
          </p:cNvPr>
          <p:cNvSpPr txBox="1">
            <a:spLocks/>
          </p:cNvSpPr>
          <p:nvPr/>
        </p:nvSpPr>
        <p:spPr>
          <a:xfrm>
            <a:off x="1172562" y="1800581"/>
            <a:ext cx="10500172" cy="210826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Bef>
                <a:spcPts val="0"/>
              </a:spcBef>
              <a:spcAft>
                <a:spcPts val="400"/>
              </a:spcAft>
              <a:defRPr/>
            </a:pPr>
            <a:r>
              <a:rPr lang="en-US" sz="1400" b="0">
                <a:solidFill>
                  <a:srgbClr val="002960"/>
                </a:solidFill>
                <a:latin typeface="Arial"/>
                <a:cs typeface="Arial"/>
              </a:rPr>
              <a:t>Based on the information we already have, we will automatically check to see:</a:t>
            </a:r>
          </a:p>
          <a:p>
            <a:pPr marL="742950" lvl="1" indent="-285750">
              <a:spcAft>
                <a:spcPts val="400"/>
              </a:spcAft>
              <a:buFont typeface="Wingdings" panose="05000000000000000000" pitchFamily="2" charset="2"/>
              <a:buChar char="§"/>
              <a:defRPr/>
            </a:pPr>
            <a:r>
              <a:rPr lang="en-US" sz="1400" b="0">
                <a:solidFill>
                  <a:srgbClr val="002960"/>
                </a:solidFill>
                <a:latin typeface="Arial"/>
                <a:cs typeface="Arial"/>
              </a:rPr>
              <a:t>If you are under age 19, or age 6</a:t>
            </a:r>
            <a:r>
              <a:rPr lang="en-US" sz="1400">
                <a:solidFill>
                  <a:srgbClr val="002960"/>
                </a:solidFill>
                <a:latin typeface="Arial"/>
                <a:cs typeface="Arial"/>
              </a:rPr>
              <a:t>5+</a:t>
            </a:r>
          </a:p>
          <a:p>
            <a:pPr marL="742950" lvl="1" indent="-285750">
              <a:spcAft>
                <a:spcPts val="400"/>
              </a:spcAft>
              <a:buFont typeface="Wingdings" panose="05000000000000000000" pitchFamily="2" charset="2"/>
              <a:buChar char="§"/>
              <a:defRPr/>
            </a:pPr>
            <a:r>
              <a:rPr lang="en-US" sz="1400" b="0" i="0" u="none" strike="noStrike" kern="1200" cap="none" spc="0" normalizeH="0" baseline="0" noProof="0">
                <a:ln>
                  <a:noFill/>
                </a:ln>
                <a:solidFill>
                  <a:srgbClr val="002960"/>
                </a:solidFill>
                <a:effectLst/>
                <a:uLnTx/>
                <a:uFillTx/>
                <a:latin typeface="Arial"/>
                <a:cs typeface="Arial"/>
              </a:rPr>
              <a:t>If you have a disability</a:t>
            </a:r>
          </a:p>
          <a:p>
            <a:pPr marL="742950" lvl="1" indent="-285750">
              <a:spcAft>
                <a:spcPts val="400"/>
              </a:spcAft>
              <a:buFont typeface="Wingdings" panose="05000000000000000000" pitchFamily="2" charset="2"/>
              <a:buChar char="§"/>
              <a:defRPr/>
            </a:pPr>
            <a:r>
              <a:rPr lang="en-US" sz="1400">
                <a:solidFill>
                  <a:srgbClr val="002960"/>
                </a:solidFill>
                <a:latin typeface="Arial"/>
                <a:cs typeface="Arial"/>
              </a:rPr>
              <a:t>If you are the parent / guardian of a child under age 14</a:t>
            </a:r>
            <a:endParaRPr lang="en-US" sz="1400" b="0" i="0" u="none" strike="noStrike" kern="1200" cap="none" spc="0" normalizeH="0" baseline="0" noProof="0">
              <a:ln>
                <a:noFill/>
              </a:ln>
              <a:solidFill>
                <a:srgbClr val="002960"/>
              </a:solidFill>
              <a:effectLst/>
              <a:uLnTx/>
              <a:uFillTx/>
              <a:latin typeface="Arial"/>
              <a:cs typeface="Arial"/>
            </a:endParaRPr>
          </a:p>
          <a:p>
            <a:pPr marL="742950" lvl="1" indent="-285750">
              <a:spcAft>
                <a:spcPts val="400"/>
              </a:spcAft>
              <a:buFont typeface="Wingdings" panose="05000000000000000000" pitchFamily="2" charset="2"/>
              <a:buChar char="§"/>
              <a:defRPr/>
            </a:pPr>
            <a:r>
              <a:rPr lang="en-US" sz="1400">
                <a:solidFill>
                  <a:srgbClr val="002960"/>
                </a:solidFill>
                <a:latin typeface="Arial"/>
                <a:cs typeface="Arial"/>
              </a:rPr>
              <a:t>If you are pregnant or postpartum</a:t>
            </a:r>
          </a:p>
          <a:p>
            <a:pPr marL="742950" lvl="1" indent="-285750">
              <a:spcAft>
                <a:spcPts val="400"/>
              </a:spcAft>
              <a:buFont typeface="Wingdings" panose="05000000000000000000" pitchFamily="2" charset="2"/>
              <a:buChar char="§"/>
              <a:defRPr/>
            </a:pPr>
            <a:r>
              <a:rPr lang="en-US" sz="1400" b="0" i="0" u="none" strike="noStrike" kern="1200" cap="none" spc="0" normalizeH="0" baseline="0" noProof="0">
                <a:ln>
                  <a:noFill/>
                </a:ln>
                <a:solidFill>
                  <a:srgbClr val="002960"/>
                </a:solidFill>
                <a:effectLst/>
                <a:uLnTx/>
                <a:uFillTx/>
                <a:latin typeface="Arial"/>
                <a:cs typeface="Arial"/>
              </a:rPr>
              <a:t>If you meet another exemption</a:t>
            </a:r>
          </a:p>
          <a:p>
            <a:pPr>
              <a:spcBef>
                <a:spcPts val="600"/>
              </a:spcBef>
              <a:spcAft>
                <a:spcPts val="400"/>
              </a:spcAft>
              <a:defRPr/>
            </a:pPr>
            <a:r>
              <a:rPr lang="en-US" sz="1400" b="0">
                <a:solidFill>
                  <a:srgbClr val="002960"/>
                </a:solidFill>
                <a:latin typeface="Arial"/>
                <a:cs typeface="Arial"/>
              </a:rPr>
              <a:t>If we can confirm that you meet one of these situations, you will be exempt.  If you are exempt, it means you don’t need to meet work and education requirements.</a:t>
            </a:r>
            <a:endParaRPr lang="en-US" sz="1400">
              <a:solidFill>
                <a:srgbClr val="002960"/>
              </a:solidFill>
              <a:latin typeface="Arial"/>
              <a:cs typeface="Arial"/>
            </a:endParaRPr>
          </a:p>
        </p:txBody>
      </p:sp>
      <p:grpSp>
        <p:nvGrpSpPr>
          <p:cNvPr id="44" name="Group 43">
            <a:extLst>
              <a:ext uri="{FF2B5EF4-FFF2-40B4-BE49-F238E27FC236}">
                <a16:creationId xmlns:a16="http://schemas.microsoft.com/office/drawing/2014/main" id="{97558269-0625-813D-1B30-F6B89280CD3A}"/>
              </a:ext>
            </a:extLst>
          </p:cNvPr>
          <p:cNvGrpSpPr/>
          <p:nvPr/>
        </p:nvGrpSpPr>
        <p:grpSpPr>
          <a:xfrm>
            <a:off x="1127682" y="4491065"/>
            <a:ext cx="4704275" cy="1885045"/>
            <a:chOff x="1284630" y="4382590"/>
            <a:chExt cx="4704275" cy="1885045"/>
          </a:xfrm>
        </p:grpSpPr>
        <p:sp>
          <p:nvSpPr>
            <p:cNvPr id="17" name="Rectangle 16">
              <a:extLst>
                <a:ext uri="{FF2B5EF4-FFF2-40B4-BE49-F238E27FC236}">
                  <a16:creationId xmlns:a16="http://schemas.microsoft.com/office/drawing/2014/main" id="{5A5D2159-B1A0-9102-2B8C-8735D882D69C}"/>
                </a:ext>
              </a:extLst>
            </p:cNvPr>
            <p:cNvSpPr/>
            <p:nvPr/>
          </p:nvSpPr>
          <p:spPr>
            <a:xfrm>
              <a:off x="1284630" y="4382590"/>
              <a:ext cx="4704275" cy="1885045"/>
            </a:xfrm>
            <a:prstGeom prst="rect">
              <a:avLst/>
            </a:prstGeom>
            <a:solidFill>
              <a:srgbClr val="E9F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ACC2C598-CA64-8378-5954-6F668B24B97C}"/>
                </a:ext>
              </a:extLst>
            </p:cNvPr>
            <p:cNvSpPr txBox="1">
              <a:spLocks/>
            </p:cNvSpPr>
            <p:nvPr/>
          </p:nvSpPr>
          <p:spPr>
            <a:xfrm>
              <a:off x="1500110" y="5365815"/>
              <a:ext cx="4273311"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a:latin typeface="Arial"/>
                  <a:cs typeface="Arial"/>
                </a:rPr>
                <a:t>You will not need to do anything to meet work and education requirements. </a:t>
              </a:r>
              <a:r>
                <a:rPr lang="en-US" b="1">
                  <a:latin typeface="Arial"/>
                  <a:cs typeface="Arial"/>
                </a:rPr>
                <a:t>You do still need to reply to your renewal.</a:t>
              </a:r>
            </a:p>
          </p:txBody>
        </p:sp>
        <p:grpSp>
          <p:nvGrpSpPr>
            <p:cNvPr id="12" name="Group 11">
              <a:extLst>
                <a:ext uri="{FF2B5EF4-FFF2-40B4-BE49-F238E27FC236}">
                  <a16:creationId xmlns:a16="http://schemas.microsoft.com/office/drawing/2014/main" id="{AC3E9DFA-4395-0998-497E-5C68DA3FB322}"/>
                </a:ext>
              </a:extLst>
            </p:cNvPr>
            <p:cNvGrpSpPr/>
            <p:nvPr/>
          </p:nvGrpSpPr>
          <p:grpSpPr>
            <a:xfrm>
              <a:off x="1474112" y="4623330"/>
              <a:ext cx="517798" cy="517798"/>
              <a:chOff x="10762577" y="673397"/>
              <a:chExt cx="517798" cy="517798"/>
            </a:xfrm>
          </p:grpSpPr>
          <p:sp>
            <p:nvSpPr>
              <p:cNvPr id="15" name="Oval 14">
                <a:extLst>
                  <a:ext uri="{FF2B5EF4-FFF2-40B4-BE49-F238E27FC236}">
                    <a16:creationId xmlns:a16="http://schemas.microsoft.com/office/drawing/2014/main" id="{7920B820-DA77-A7CD-E887-D23DA1D9E0B7}"/>
                  </a:ext>
                </a:extLst>
              </p:cNvPr>
              <p:cNvSpPr/>
              <p:nvPr/>
            </p:nvSpPr>
            <p:spPr>
              <a:xfrm>
                <a:off x="10762577" y="673397"/>
                <a:ext cx="517798" cy="5177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010CBB48-51FF-F1BD-0BFF-31D0568AAD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52815" y="775952"/>
                <a:ext cx="346714" cy="346714"/>
              </a:xfrm>
              <a:prstGeom prst="rect">
                <a:avLst/>
              </a:prstGeom>
            </p:spPr>
          </p:pic>
        </p:grpSp>
        <p:sp>
          <p:nvSpPr>
            <p:cNvPr id="14" name="Text Placeholder 2">
              <a:extLst>
                <a:ext uri="{FF2B5EF4-FFF2-40B4-BE49-F238E27FC236}">
                  <a16:creationId xmlns:a16="http://schemas.microsoft.com/office/drawing/2014/main" id="{5F2BD5F7-C9C7-D4BD-9E55-02BF15684EC5}"/>
                </a:ext>
              </a:extLst>
            </p:cNvPr>
            <p:cNvSpPr txBox="1">
              <a:spLocks/>
            </p:cNvSpPr>
            <p:nvPr/>
          </p:nvSpPr>
          <p:spPr>
            <a:xfrm>
              <a:off x="2094547" y="4512103"/>
              <a:ext cx="3470081" cy="707886"/>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000" b="1"/>
                <a:t>If we </a:t>
              </a:r>
              <a:r>
                <a:rPr lang="en-US" sz="2000" b="1" u="sng"/>
                <a:t>can</a:t>
              </a:r>
              <a:r>
                <a:rPr lang="en-US" sz="2000" b="1"/>
                <a:t> confirm you are exempt:</a:t>
              </a:r>
              <a:endParaRPr lang="en-US" sz="2000" b="1">
                <a:highlight>
                  <a:srgbClr val="FFFF00"/>
                </a:highlight>
              </a:endParaRPr>
            </a:p>
          </p:txBody>
        </p:sp>
      </p:grpSp>
      <p:grpSp>
        <p:nvGrpSpPr>
          <p:cNvPr id="45" name="Group 44">
            <a:extLst>
              <a:ext uri="{FF2B5EF4-FFF2-40B4-BE49-F238E27FC236}">
                <a16:creationId xmlns:a16="http://schemas.microsoft.com/office/drawing/2014/main" id="{FDDF4FDD-205B-A1C4-1520-9CBD5B26A0AA}"/>
              </a:ext>
            </a:extLst>
          </p:cNvPr>
          <p:cNvGrpSpPr/>
          <p:nvPr/>
        </p:nvGrpSpPr>
        <p:grpSpPr>
          <a:xfrm>
            <a:off x="6360043" y="4491065"/>
            <a:ext cx="4704275" cy="1885045"/>
            <a:chOff x="6828533" y="4382590"/>
            <a:chExt cx="4704275" cy="1885045"/>
          </a:xfrm>
        </p:grpSpPr>
        <p:sp>
          <p:nvSpPr>
            <p:cNvPr id="35" name="Rectangle 34">
              <a:extLst>
                <a:ext uri="{FF2B5EF4-FFF2-40B4-BE49-F238E27FC236}">
                  <a16:creationId xmlns:a16="http://schemas.microsoft.com/office/drawing/2014/main" id="{8519A08D-7651-AAC8-C699-A0FB21685C5F}"/>
                </a:ext>
              </a:extLst>
            </p:cNvPr>
            <p:cNvSpPr/>
            <p:nvPr/>
          </p:nvSpPr>
          <p:spPr>
            <a:xfrm>
              <a:off x="6828533" y="4382590"/>
              <a:ext cx="4704275" cy="18850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a:extLst>
                <a:ext uri="{FF2B5EF4-FFF2-40B4-BE49-F238E27FC236}">
                  <a16:creationId xmlns:a16="http://schemas.microsoft.com/office/drawing/2014/main" id="{D31BF6F0-63A0-AD48-A1BA-8E76FB29AB91}"/>
                </a:ext>
              </a:extLst>
            </p:cNvPr>
            <p:cNvSpPr txBox="1">
              <a:spLocks/>
            </p:cNvSpPr>
            <p:nvPr/>
          </p:nvSpPr>
          <p:spPr>
            <a:xfrm>
              <a:off x="7651773" y="4514037"/>
              <a:ext cx="3470081" cy="707886"/>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000" b="1"/>
                <a:t>If we </a:t>
              </a:r>
              <a:r>
                <a:rPr lang="en-US" sz="2000" b="1" u="sng"/>
                <a:t>can’t</a:t>
              </a:r>
              <a:r>
                <a:rPr lang="en-US" sz="2000" b="1"/>
                <a:t> confirm you are exempt:</a:t>
              </a:r>
              <a:endParaRPr lang="en-US" sz="2000" b="1">
                <a:highlight>
                  <a:srgbClr val="FFFF00"/>
                </a:highlight>
              </a:endParaRPr>
            </a:p>
          </p:txBody>
        </p:sp>
        <p:grpSp>
          <p:nvGrpSpPr>
            <p:cNvPr id="33" name="Group 32">
              <a:extLst>
                <a:ext uri="{FF2B5EF4-FFF2-40B4-BE49-F238E27FC236}">
                  <a16:creationId xmlns:a16="http://schemas.microsoft.com/office/drawing/2014/main" id="{25A758D5-EC5E-ED32-D597-FF1735FD2AFC}"/>
                </a:ext>
              </a:extLst>
            </p:cNvPr>
            <p:cNvGrpSpPr/>
            <p:nvPr/>
          </p:nvGrpSpPr>
          <p:grpSpPr>
            <a:xfrm>
              <a:off x="7019501" y="4614747"/>
              <a:ext cx="517798" cy="517798"/>
              <a:chOff x="7208346" y="4541704"/>
              <a:chExt cx="517798" cy="517798"/>
            </a:xfrm>
          </p:grpSpPr>
          <p:sp>
            <p:nvSpPr>
              <p:cNvPr id="29" name="Oval 28">
                <a:extLst>
                  <a:ext uri="{FF2B5EF4-FFF2-40B4-BE49-F238E27FC236}">
                    <a16:creationId xmlns:a16="http://schemas.microsoft.com/office/drawing/2014/main" id="{F8B92577-BD55-403A-370B-BE1A60A428AE}"/>
                  </a:ext>
                </a:extLst>
              </p:cNvPr>
              <p:cNvSpPr/>
              <p:nvPr/>
            </p:nvSpPr>
            <p:spPr>
              <a:xfrm>
                <a:off x="7208346" y="4541704"/>
                <a:ext cx="517798" cy="5177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18701010-D2F9-F43C-EB84-309CFBBA54D8}"/>
                  </a:ext>
                </a:extLst>
              </p:cNvPr>
              <p:cNvSpPr txBox="1">
                <a:spLocks/>
              </p:cNvSpPr>
              <p:nvPr/>
            </p:nvSpPr>
            <p:spPr>
              <a:xfrm>
                <a:off x="7250522" y="4569004"/>
                <a:ext cx="444618" cy="461665"/>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r>
                  <a:rPr lang="en-US" sz="2400" b="1">
                    <a:solidFill>
                      <a:schemeClr val="bg1"/>
                    </a:solidFill>
                  </a:rPr>
                  <a:t>X</a:t>
                </a:r>
                <a:endParaRPr lang="en-US" sz="2400" b="1">
                  <a:solidFill>
                    <a:schemeClr val="bg1"/>
                  </a:solidFill>
                  <a:highlight>
                    <a:srgbClr val="FFFF00"/>
                  </a:highlight>
                </a:endParaRPr>
              </a:p>
            </p:txBody>
          </p:sp>
        </p:grpSp>
        <p:sp>
          <p:nvSpPr>
            <p:cNvPr id="37" name="Text Placeholder 2">
              <a:extLst>
                <a:ext uri="{FF2B5EF4-FFF2-40B4-BE49-F238E27FC236}">
                  <a16:creationId xmlns:a16="http://schemas.microsoft.com/office/drawing/2014/main" id="{47447F2D-9BB1-672C-36AA-BA1636527526}"/>
                </a:ext>
              </a:extLst>
            </p:cNvPr>
            <p:cNvSpPr txBox="1">
              <a:spLocks/>
            </p:cNvSpPr>
            <p:nvPr/>
          </p:nvSpPr>
          <p:spPr>
            <a:xfrm>
              <a:off x="7044014" y="5574345"/>
              <a:ext cx="4273311" cy="33855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defRPr/>
              </a:pPr>
              <a:r>
                <a:rPr lang="en-US">
                  <a:latin typeface="Arial"/>
                  <a:cs typeface="Arial"/>
                </a:rPr>
                <a:t>Continue to </a:t>
              </a:r>
              <a:r>
                <a:rPr lang="en-US" b="1">
                  <a:latin typeface="Arial"/>
                  <a:cs typeface="Arial"/>
                </a:rPr>
                <a:t>Step 2</a:t>
              </a:r>
              <a:r>
                <a:rPr lang="en-US">
                  <a:latin typeface="Arial"/>
                  <a:cs typeface="Arial"/>
                </a:rPr>
                <a:t> </a:t>
              </a:r>
              <a:r>
                <a:rPr lang="en-US">
                  <a:latin typeface="Arial"/>
                  <a:cs typeface="Arial"/>
                  <a:sym typeface="Wingdings 3" panose="05040102010807070707" pitchFamily="18" charset="2"/>
                </a:rPr>
                <a:t></a:t>
              </a:r>
              <a:r>
                <a:rPr lang="en-US">
                  <a:latin typeface="Arial"/>
                  <a:cs typeface="Arial"/>
                </a:rPr>
                <a:t> </a:t>
              </a:r>
            </a:p>
          </p:txBody>
        </p:sp>
      </p:grpSp>
      <p:grpSp>
        <p:nvGrpSpPr>
          <p:cNvPr id="43" name="Group 42">
            <a:extLst>
              <a:ext uri="{FF2B5EF4-FFF2-40B4-BE49-F238E27FC236}">
                <a16:creationId xmlns:a16="http://schemas.microsoft.com/office/drawing/2014/main" id="{8D3E8728-8F1E-35D7-E1F0-BCEF5E2EC3DD}"/>
              </a:ext>
            </a:extLst>
          </p:cNvPr>
          <p:cNvGrpSpPr/>
          <p:nvPr/>
        </p:nvGrpSpPr>
        <p:grpSpPr>
          <a:xfrm>
            <a:off x="920273" y="896384"/>
            <a:ext cx="1168978" cy="372175"/>
            <a:chOff x="925569" y="1125256"/>
            <a:chExt cx="1168978" cy="372175"/>
          </a:xfrm>
        </p:grpSpPr>
        <p:sp>
          <p:nvSpPr>
            <p:cNvPr id="39" name="Rectangle: Rounded Corners 38">
              <a:extLst>
                <a:ext uri="{FF2B5EF4-FFF2-40B4-BE49-F238E27FC236}">
                  <a16:creationId xmlns:a16="http://schemas.microsoft.com/office/drawing/2014/main" id="{76120F4F-D0FB-E919-9C44-3297CC22191D}"/>
                </a:ext>
                <a:ext uri="{C183D7F6-B498-43B3-948B-1728B52AA6E4}">
                  <adec:decorative xmlns:adec="http://schemas.microsoft.com/office/drawing/2017/decorative" val="1"/>
                </a:ext>
              </a:extLst>
            </p:cNvPr>
            <p:cNvSpPr/>
            <p:nvPr/>
          </p:nvSpPr>
          <p:spPr>
            <a:xfrm>
              <a:off x="925569" y="1125256"/>
              <a:ext cx="1168978" cy="372175"/>
            </a:xfrm>
            <a:prstGeom prst="roundRect">
              <a:avLst>
                <a:gd name="adj" fmla="val 5977"/>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1" name="Title 1">
              <a:extLst>
                <a:ext uri="{FF2B5EF4-FFF2-40B4-BE49-F238E27FC236}">
                  <a16:creationId xmlns:a16="http://schemas.microsoft.com/office/drawing/2014/main" id="{7C2F0CCC-E4A2-D7EA-29F6-97E61DD30B98}"/>
                </a:ext>
              </a:extLst>
            </p:cNvPr>
            <p:cNvSpPr txBox="1">
              <a:spLocks/>
            </p:cNvSpPr>
            <p:nvPr/>
          </p:nvSpPr>
          <p:spPr>
            <a:xfrm>
              <a:off x="1132978" y="1176476"/>
              <a:ext cx="815455" cy="27699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1800" b="1" i="0" u="none" strike="noStrike" kern="1200" cap="none" spc="0" normalizeH="0" baseline="0" noProof="0">
                  <a:ln>
                    <a:noFill/>
                  </a:ln>
                  <a:solidFill>
                    <a:schemeClr val="bg1"/>
                  </a:solidFill>
                  <a:effectLst/>
                  <a:uLnTx/>
                  <a:uFillTx/>
                  <a:latin typeface="Arial"/>
                  <a:ea typeface="+mj-ea"/>
                  <a:cs typeface="Arial"/>
                </a:rPr>
                <a:t>Step 1</a:t>
              </a:r>
              <a:endParaRPr lang="en-US" sz="1800" b="0" i="0" u="none" strike="noStrike" kern="1200" cap="none" spc="0" normalizeH="0" baseline="0" noProof="0">
                <a:ln>
                  <a:noFill/>
                </a:ln>
                <a:solidFill>
                  <a:schemeClr val="bg1"/>
                </a:solidFill>
                <a:effectLst/>
                <a:uLnTx/>
                <a:uFillTx/>
                <a:latin typeface="Arial"/>
                <a:cs typeface="Arial"/>
              </a:endParaRPr>
            </a:p>
          </p:txBody>
        </p:sp>
      </p:grpSp>
      <p:sp>
        <p:nvSpPr>
          <p:cNvPr id="42" name="Title 12">
            <a:extLst>
              <a:ext uri="{FF2B5EF4-FFF2-40B4-BE49-F238E27FC236}">
                <a16:creationId xmlns:a16="http://schemas.microsoft.com/office/drawing/2014/main" id="{015CF8FE-13D6-C0A5-621D-02A4F2E47148}"/>
              </a:ext>
            </a:extLst>
          </p:cNvPr>
          <p:cNvSpPr>
            <a:spLocks noGrp="1"/>
          </p:cNvSpPr>
          <p:nvPr>
            <p:ph type="title"/>
          </p:nvPr>
        </p:nvSpPr>
        <p:spPr>
          <a:xfrm>
            <a:off x="231648" y="293200"/>
            <a:ext cx="11684000" cy="246221"/>
          </a:xfrm>
        </p:spPr>
        <p:txBody>
          <a:bodyPr/>
          <a:lstStyle/>
          <a:p>
            <a:r>
              <a:rPr lang="en-US" sz="1600"/>
              <a:t>If I’m Subject to Work and Education Requirements, What Will Happen?</a:t>
            </a:r>
          </a:p>
        </p:txBody>
      </p:sp>
      <p:sp>
        <p:nvSpPr>
          <p:cNvPr id="46" name="Title 1">
            <a:extLst>
              <a:ext uri="{FF2B5EF4-FFF2-40B4-BE49-F238E27FC236}">
                <a16:creationId xmlns:a16="http://schemas.microsoft.com/office/drawing/2014/main" id="{C4BA74B9-64DD-EEFE-6DB1-2CC9DE982ED1}"/>
              </a:ext>
            </a:extLst>
          </p:cNvPr>
          <p:cNvSpPr txBox="1">
            <a:spLocks/>
          </p:cNvSpPr>
          <p:nvPr/>
        </p:nvSpPr>
        <p:spPr>
          <a:xfrm>
            <a:off x="1172560" y="1375647"/>
            <a:ext cx="10715655"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Aft>
                <a:spcPts val="600"/>
              </a:spcAft>
              <a:defRPr/>
            </a:pPr>
            <a:r>
              <a:rPr lang="en-US" sz="2000">
                <a:solidFill>
                  <a:srgbClr val="002960"/>
                </a:solidFill>
                <a:latin typeface="Arial"/>
                <a:cs typeface="Arial"/>
              </a:rPr>
              <a:t>At your renewal, w</a:t>
            </a:r>
            <a:r>
              <a:rPr kumimoji="0" lang="en-US" sz="2000" b="1" i="0" u="none" strike="noStrike" kern="1200" cap="none" spc="0" normalizeH="0" baseline="0" noProof="0">
                <a:ln>
                  <a:noFill/>
                </a:ln>
                <a:solidFill>
                  <a:srgbClr val="002960"/>
                </a:solidFill>
                <a:effectLst/>
                <a:uLnTx/>
                <a:uFillTx/>
                <a:latin typeface="Arial"/>
                <a:ea typeface="+mj-ea"/>
                <a:cs typeface="Arial"/>
              </a:rPr>
              <a:t>e will check if you are exempt from work and education requirements</a:t>
            </a:r>
            <a:r>
              <a:rPr lang="en-US" sz="2000">
                <a:solidFill>
                  <a:srgbClr val="002960"/>
                </a:solidFill>
                <a:latin typeface="Arial"/>
                <a:cs typeface="Arial"/>
              </a:rPr>
              <a:t>.</a:t>
            </a:r>
            <a:endParaRPr lang="en-US" sz="1400" b="0" i="0" u="none" strike="noStrike" kern="1200" cap="none" spc="0" normalizeH="0" baseline="0" noProof="0">
              <a:ln>
                <a:noFill/>
              </a:ln>
              <a:solidFill>
                <a:srgbClr val="002960"/>
              </a:solidFill>
              <a:effectLst/>
              <a:uLnTx/>
              <a:uFillTx/>
              <a:latin typeface="Arial"/>
              <a:cs typeface="Arial"/>
            </a:endParaRPr>
          </a:p>
        </p:txBody>
      </p:sp>
      <p:sp>
        <p:nvSpPr>
          <p:cNvPr id="53" name="Isosceles Triangle 52">
            <a:extLst>
              <a:ext uri="{FF2B5EF4-FFF2-40B4-BE49-F238E27FC236}">
                <a16:creationId xmlns:a16="http://schemas.microsoft.com/office/drawing/2014/main" id="{6C0DD7B4-AD91-ABD3-1D72-A2CD093D6A49}"/>
              </a:ext>
            </a:extLst>
          </p:cNvPr>
          <p:cNvSpPr/>
          <p:nvPr/>
        </p:nvSpPr>
        <p:spPr>
          <a:xfrm rot="10800000">
            <a:off x="5701040" y="4008395"/>
            <a:ext cx="789920" cy="278203"/>
          </a:xfrm>
          <a:prstGeom prst="triangle">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45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87EAB-06BC-51FB-670F-308C0AAFA9B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0C0E5AB-9BDA-8DDA-C702-4224D27E536E}"/>
              </a:ext>
              <a:ext uri="{C183D7F6-B498-43B3-948B-1728B52AA6E4}">
                <adec:decorative xmlns:adec="http://schemas.microsoft.com/office/drawing/2017/decorative" val="1"/>
              </a:ext>
            </a:extLst>
          </p:cNvPr>
          <p:cNvSpPr/>
          <p:nvPr/>
        </p:nvSpPr>
        <p:spPr>
          <a:xfrm>
            <a:off x="925568" y="1060922"/>
            <a:ext cx="10990080" cy="1885045"/>
          </a:xfrm>
          <a:prstGeom prst="roundRect">
            <a:avLst>
              <a:gd name="adj" fmla="val 5977"/>
            </a:avLst>
          </a:prstGeom>
          <a:gradFill flip="none" rotWithShape="1">
            <a:gsLst>
              <a:gs pos="0">
                <a:srgbClr val="E1F0FF"/>
              </a:gs>
              <a:gs pos="41000">
                <a:srgbClr val="E4F1FF"/>
              </a:gs>
              <a:gs pos="100000">
                <a:srgbClr val="F2F8FF"/>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B620F020-8D60-8218-A6F2-4255B1883429}"/>
              </a:ext>
            </a:extLst>
          </p:cNvPr>
          <p:cNvGrpSpPr/>
          <p:nvPr/>
        </p:nvGrpSpPr>
        <p:grpSpPr>
          <a:xfrm>
            <a:off x="920273" y="915434"/>
            <a:ext cx="1168978" cy="372175"/>
            <a:chOff x="925569" y="1125256"/>
            <a:chExt cx="1168978" cy="372175"/>
          </a:xfrm>
        </p:grpSpPr>
        <p:sp>
          <p:nvSpPr>
            <p:cNvPr id="5" name="Rectangle: Rounded Corners 4">
              <a:extLst>
                <a:ext uri="{FF2B5EF4-FFF2-40B4-BE49-F238E27FC236}">
                  <a16:creationId xmlns:a16="http://schemas.microsoft.com/office/drawing/2014/main" id="{99559D05-DA98-3DE3-96DA-7067414E89E1}"/>
                </a:ext>
                <a:ext uri="{C183D7F6-B498-43B3-948B-1728B52AA6E4}">
                  <adec:decorative xmlns:adec="http://schemas.microsoft.com/office/drawing/2017/decorative" val="1"/>
                </a:ext>
              </a:extLst>
            </p:cNvPr>
            <p:cNvSpPr/>
            <p:nvPr/>
          </p:nvSpPr>
          <p:spPr>
            <a:xfrm>
              <a:off x="925569" y="1125256"/>
              <a:ext cx="1168978" cy="372175"/>
            </a:xfrm>
            <a:prstGeom prst="roundRect">
              <a:avLst>
                <a:gd name="adj" fmla="val 5977"/>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itle 1">
              <a:extLst>
                <a:ext uri="{FF2B5EF4-FFF2-40B4-BE49-F238E27FC236}">
                  <a16:creationId xmlns:a16="http://schemas.microsoft.com/office/drawing/2014/main" id="{A8FDB66B-DA82-4C5E-BEDC-45007F33C18F}"/>
                </a:ext>
              </a:extLst>
            </p:cNvPr>
            <p:cNvSpPr txBox="1">
              <a:spLocks/>
            </p:cNvSpPr>
            <p:nvPr/>
          </p:nvSpPr>
          <p:spPr>
            <a:xfrm>
              <a:off x="1132978" y="1176476"/>
              <a:ext cx="815455" cy="27699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1800" b="1" i="0" u="none" strike="noStrike" kern="1200" cap="none" spc="0" normalizeH="0" baseline="0" noProof="0">
                  <a:ln>
                    <a:noFill/>
                  </a:ln>
                  <a:solidFill>
                    <a:schemeClr val="bg1"/>
                  </a:solidFill>
                  <a:effectLst/>
                  <a:uLnTx/>
                  <a:uFillTx/>
                  <a:latin typeface="Arial"/>
                  <a:ea typeface="+mj-ea"/>
                  <a:cs typeface="Arial"/>
                </a:rPr>
                <a:t>Step 2</a:t>
              </a:r>
              <a:endParaRPr lang="en-US" sz="1800" b="0" i="0" u="none" strike="noStrike" kern="1200" cap="none" spc="0" normalizeH="0" baseline="0" noProof="0">
                <a:ln>
                  <a:noFill/>
                </a:ln>
                <a:solidFill>
                  <a:schemeClr val="bg1"/>
                </a:solidFill>
                <a:effectLst/>
                <a:uLnTx/>
                <a:uFillTx/>
                <a:latin typeface="Arial"/>
                <a:cs typeface="Arial"/>
              </a:endParaRPr>
            </a:p>
          </p:txBody>
        </p:sp>
      </p:grpSp>
      <p:sp>
        <p:nvSpPr>
          <p:cNvPr id="7" name="Isosceles Triangle 6">
            <a:extLst>
              <a:ext uri="{FF2B5EF4-FFF2-40B4-BE49-F238E27FC236}">
                <a16:creationId xmlns:a16="http://schemas.microsoft.com/office/drawing/2014/main" id="{61467AEF-CAEA-B54E-E564-67E5E711B75F}"/>
              </a:ext>
            </a:extLst>
          </p:cNvPr>
          <p:cNvSpPr/>
          <p:nvPr/>
        </p:nvSpPr>
        <p:spPr>
          <a:xfrm rot="10800000">
            <a:off x="5701040" y="2945967"/>
            <a:ext cx="789920" cy="278203"/>
          </a:xfrm>
          <a:prstGeom prst="triangle">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FE08E5-05D6-F057-E01C-D00F22A026C3}"/>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3D258BFF-C788-7F6A-6B61-F62C4C46B41A}"/>
              </a:ext>
            </a:extLst>
          </p:cNvPr>
          <p:cNvSpPr txBox="1">
            <a:spLocks/>
          </p:cNvSpPr>
          <p:nvPr/>
        </p:nvSpPr>
        <p:spPr>
          <a:xfrm>
            <a:off x="1199994" y="1822606"/>
            <a:ext cx="10500172" cy="79508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Bef>
                <a:spcPts val="0"/>
              </a:spcBef>
              <a:spcAft>
                <a:spcPts val="400"/>
              </a:spcAft>
              <a:defRPr/>
            </a:pPr>
            <a:r>
              <a:rPr lang="en-US" sz="1500" b="0">
                <a:solidFill>
                  <a:srgbClr val="002960"/>
                </a:solidFill>
                <a:latin typeface="Arial"/>
                <a:cs typeface="Arial"/>
              </a:rPr>
              <a:t>If we can’t confirm you are exempt, we will check our system to see:</a:t>
            </a:r>
          </a:p>
          <a:p>
            <a:pPr marL="742950" lvl="1" indent="-285750">
              <a:spcAft>
                <a:spcPts val="400"/>
              </a:spcAft>
              <a:buFont typeface="Wingdings" panose="05000000000000000000" pitchFamily="2" charset="2"/>
              <a:buChar char="§"/>
              <a:defRPr/>
            </a:pPr>
            <a:r>
              <a:rPr lang="en-US" sz="1500">
                <a:solidFill>
                  <a:srgbClr val="002960"/>
                </a:solidFill>
                <a:latin typeface="Arial"/>
                <a:cs typeface="Arial"/>
              </a:rPr>
              <a:t>If your income is at least $580 per month</a:t>
            </a:r>
          </a:p>
          <a:p>
            <a:pPr marL="742950" lvl="1" indent="-285750">
              <a:spcAft>
                <a:spcPts val="400"/>
              </a:spcAft>
              <a:buFont typeface="Wingdings" panose="05000000000000000000" pitchFamily="2" charset="2"/>
              <a:buChar char="§"/>
              <a:defRPr/>
            </a:pPr>
            <a:r>
              <a:rPr lang="en-US" sz="1500">
                <a:solidFill>
                  <a:srgbClr val="002960"/>
                </a:solidFill>
                <a:latin typeface="Arial"/>
                <a:cs typeface="Arial"/>
              </a:rPr>
              <a:t>If you are working at least 80 hours per month</a:t>
            </a:r>
            <a:endParaRPr lang="en-US" sz="1400">
              <a:solidFill>
                <a:srgbClr val="002960"/>
              </a:solidFill>
              <a:latin typeface="Arial"/>
              <a:cs typeface="Arial"/>
            </a:endParaRPr>
          </a:p>
        </p:txBody>
      </p:sp>
      <p:grpSp>
        <p:nvGrpSpPr>
          <p:cNvPr id="44" name="Group 43">
            <a:extLst>
              <a:ext uri="{FF2B5EF4-FFF2-40B4-BE49-F238E27FC236}">
                <a16:creationId xmlns:a16="http://schemas.microsoft.com/office/drawing/2014/main" id="{7EAD83B9-B22B-D055-6641-2F5A04FA4D15}"/>
              </a:ext>
            </a:extLst>
          </p:cNvPr>
          <p:cNvGrpSpPr/>
          <p:nvPr/>
        </p:nvGrpSpPr>
        <p:grpSpPr>
          <a:xfrm>
            <a:off x="1127682" y="3476625"/>
            <a:ext cx="4704275" cy="1904657"/>
            <a:chOff x="1284630" y="4382590"/>
            <a:chExt cx="4704275" cy="1904657"/>
          </a:xfrm>
        </p:grpSpPr>
        <p:sp>
          <p:nvSpPr>
            <p:cNvPr id="17" name="Rectangle 16">
              <a:extLst>
                <a:ext uri="{FF2B5EF4-FFF2-40B4-BE49-F238E27FC236}">
                  <a16:creationId xmlns:a16="http://schemas.microsoft.com/office/drawing/2014/main" id="{BE8A8759-6A8E-CA25-AF59-9D1AF5F6C903}"/>
                </a:ext>
              </a:extLst>
            </p:cNvPr>
            <p:cNvSpPr/>
            <p:nvPr/>
          </p:nvSpPr>
          <p:spPr>
            <a:xfrm>
              <a:off x="1284630" y="4382590"/>
              <a:ext cx="4704275" cy="1885045"/>
            </a:xfrm>
            <a:prstGeom prst="rect">
              <a:avLst/>
            </a:prstGeom>
            <a:solidFill>
              <a:srgbClr val="E9F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53433224-A93D-72BA-3FB0-C4C3BF498E3A}"/>
                </a:ext>
              </a:extLst>
            </p:cNvPr>
            <p:cNvSpPr txBox="1">
              <a:spLocks/>
            </p:cNvSpPr>
            <p:nvPr/>
          </p:nvSpPr>
          <p:spPr>
            <a:xfrm>
              <a:off x="1500110" y="5456250"/>
              <a:ext cx="4273311"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a:latin typeface="Arial"/>
                  <a:cs typeface="Arial"/>
                </a:rPr>
                <a:t>You will not need to do anything else to prove you meet work and education requirements. </a:t>
              </a:r>
              <a:r>
                <a:rPr lang="en-US" b="1">
                  <a:latin typeface="Arial"/>
                  <a:cs typeface="Arial"/>
                </a:rPr>
                <a:t>You do still need to reply to your renewal.</a:t>
              </a:r>
            </a:p>
          </p:txBody>
        </p:sp>
        <p:grpSp>
          <p:nvGrpSpPr>
            <p:cNvPr id="12" name="Group 11">
              <a:extLst>
                <a:ext uri="{FF2B5EF4-FFF2-40B4-BE49-F238E27FC236}">
                  <a16:creationId xmlns:a16="http://schemas.microsoft.com/office/drawing/2014/main" id="{D87042A8-CD96-158C-F4EC-19B32212A5C9}"/>
                </a:ext>
              </a:extLst>
            </p:cNvPr>
            <p:cNvGrpSpPr/>
            <p:nvPr/>
          </p:nvGrpSpPr>
          <p:grpSpPr>
            <a:xfrm>
              <a:off x="1474112" y="4623330"/>
              <a:ext cx="517798" cy="517798"/>
              <a:chOff x="10762577" y="673397"/>
              <a:chExt cx="517798" cy="517798"/>
            </a:xfrm>
          </p:grpSpPr>
          <p:sp>
            <p:nvSpPr>
              <p:cNvPr id="15" name="Oval 14">
                <a:extLst>
                  <a:ext uri="{FF2B5EF4-FFF2-40B4-BE49-F238E27FC236}">
                    <a16:creationId xmlns:a16="http://schemas.microsoft.com/office/drawing/2014/main" id="{042EE86F-CC9D-6843-140B-EA212F4A6D2D}"/>
                  </a:ext>
                </a:extLst>
              </p:cNvPr>
              <p:cNvSpPr/>
              <p:nvPr/>
            </p:nvSpPr>
            <p:spPr>
              <a:xfrm>
                <a:off x="10762577" y="673397"/>
                <a:ext cx="517798" cy="5177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159F9301-5923-5B04-757F-5BDEA2F589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52815" y="775952"/>
                <a:ext cx="346714" cy="346714"/>
              </a:xfrm>
              <a:prstGeom prst="rect">
                <a:avLst/>
              </a:prstGeom>
            </p:spPr>
          </p:pic>
        </p:grpSp>
        <p:sp>
          <p:nvSpPr>
            <p:cNvPr id="14" name="Text Placeholder 2">
              <a:extLst>
                <a:ext uri="{FF2B5EF4-FFF2-40B4-BE49-F238E27FC236}">
                  <a16:creationId xmlns:a16="http://schemas.microsoft.com/office/drawing/2014/main" id="{5A120153-AE87-5611-958A-5D71835E405A}"/>
                </a:ext>
              </a:extLst>
            </p:cNvPr>
            <p:cNvSpPr txBox="1">
              <a:spLocks/>
            </p:cNvSpPr>
            <p:nvPr/>
          </p:nvSpPr>
          <p:spPr>
            <a:xfrm>
              <a:off x="2094547" y="4512103"/>
              <a:ext cx="3597682" cy="101566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000" b="1"/>
                <a:t>If we </a:t>
              </a:r>
              <a:r>
                <a:rPr lang="en-US" sz="2000" b="1" u="sng"/>
                <a:t>can</a:t>
              </a:r>
              <a:r>
                <a:rPr lang="en-US" sz="2000" b="1"/>
                <a:t> confirm you meet work and education requirements:</a:t>
              </a:r>
              <a:endParaRPr lang="en-US" sz="2000" b="1">
                <a:highlight>
                  <a:srgbClr val="FFFF00"/>
                </a:highlight>
              </a:endParaRPr>
            </a:p>
          </p:txBody>
        </p:sp>
      </p:grpSp>
      <p:grpSp>
        <p:nvGrpSpPr>
          <p:cNvPr id="45" name="Group 44">
            <a:extLst>
              <a:ext uri="{FF2B5EF4-FFF2-40B4-BE49-F238E27FC236}">
                <a16:creationId xmlns:a16="http://schemas.microsoft.com/office/drawing/2014/main" id="{727A110B-4733-29E1-3768-9758EA42C484}"/>
              </a:ext>
            </a:extLst>
          </p:cNvPr>
          <p:cNvGrpSpPr/>
          <p:nvPr/>
        </p:nvGrpSpPr>
        <p:grpSpPr>
          <a:xfrm>
            <a:off x="6360043" y="3476625"/>
            <a:ext cx="4704275" cy="1885045"/>
            <a:chOff x="6828533" y="4382590"/>
            <a:chExt cx="4704275" cy="1885045"/>
          </a:xfrm>
        </p:grpSpPr>
        <p:sp>
          <p:nvSpPr>
            <p:cNvPr id="35" name="Rectangle 34">
              <a:extLst>
                <a:ext uri="{FF2B5EF4-FFF2-40B4-BE49-F238E27FC236}">
                  <a16:creationId xmlns:a16="http://schemas.microsoft.com/office/drawing/2014/main" id="{7D55AB3E-0008-7AB1-AF08-FB313AE712D8}"/>
                </a:ext>
              </a:extLst>
            </p:cNvPr>
            <p:cNvSpPr/>
            <p:nvPr/>
          </p:nvSpPr>
          <p:spPr>
            <a:xfrm>
              <a:off x="6828533" y="4382590"/>
              <a:ext cx="4704275" cy="18850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a:extLst>
                <a:ext uri="{FF2B5EF4-FFF2-40B4-BE49-F238E27FC236}">
                  <a16:creationId xmlns:a16="http://schemas.microsoft.com/office/drawing/2014/main" id="{7438CF5E-5B74-A867-4A22-1646D5303363}"/>
                </a:ext>
              </a:extLst>
            </p:cNvPr>
            <p:cNvSpPr txBox="1">
              <a:spLocks/>
            </p:cNvSpPr>
            <p:nvPr/>
          </p:nvSpPr>
          <p:spPr>
            <a:xfrm>
              <a:off x="7651773" y="4514037"/>
              <a:ext cx="3798143" cy="101566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000" b="1"/>
                <a:t>If we </a:t>
              </a:r>
              <a:r>
                <a:rPr lang="en-US" sz="2000" b="1" u="sng"/>
                <a:t>can’t</a:t>
              </a:r>
              <a:r>
                <a:rPr lang="en-US" sz="2000" b="1"/>
                <a:t> confirm you meet work and education requirements:</a:t>
              </a:r>
              <a:endParaRPr lang="en-US" sz="2000" b="1">
                <a:highlight>
                  <a:srgbClr val="FFFF00"/>
                </a:highlight>
              </a:endParaRPr>
            </a:p>
          </p:txBody>
        </p:sp>
        <p:grpSp>
          <p:nvGrpSpPr>
            <p:cNvPr id="33" name="Group 32">
              <a:extLst>
                <a:ext uri="{FF2B5EF4-FFF2-40B4-BE49-F238E27FC236}">
                  <a16:creationId xmlns:a16="http://schemas.microsoft.com/office/drawing/2014/main" id="{8316FF26-06D2-E671-F862-79E5E125AA4B}"/>
                </a:ext>
              </a:extLst>
            </p:cNvPr>
            <p:cNvGrpSpPr/>
            <p:nvPr/>
          </p:nvGrpSpPr>
          <p:grpSpPr>
            <a:xfrm>
              <a:off x="7019501" y="4614747"/>
              <a:ext cx="517798" cy="517798"/>
              <a:chOff x="7208346" y="4541704"/>
              <a:chExt cx="517798" cy="517798"/>
            </a:xfrm>
          </p:grpSpPr>
          <p:sp>
            <p:nvSpPr>
              <p:cNvPr id="29" name="Oval 28">
                <a:extLst>
                  <a:ext uri="{FF2B5EF4-FFF2-40B4-BE49-F238E27FC236}">
                    <a16:creationId xmlns:a16="http://schemas.microsoft.com/office/drawing/2014/main" id="{44067E3E-936D-3389-7ED4-CCAB32DC4F63}"/>
                  </a:ext>
                </a:extLst>
              </p:cNvPr>
              <p:cNvSpPr/>
              <p:nvPr/>
            </p:nvSpPr>
            <p:spPr>
              <a:xfrm>
                <a:off x="7208346" y="4541704"/>
                <a:ext cx="517798" cy="5177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55119684-C8A2-0B11-1C8F-6CE92E52648B}"/>
                  </a:ext>
                </a:extLst>
              </p:cNvPr>
              <p:cNvSpPr txBox="1">
                <a:spLocks/>
              </p:cNvSpPr>
              <p:nvPr/>
            </p:nvSpPr>
            <p:spPr>
              <a:xfrm>
                <a:off x="7250522" y="4569004"/>
                <a:ext cx="444618" cy="461665"/>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r>
                  <a:rPr lang="en-US" sz="2400" b="1">
                    <a:solidFill>
                      <a:schemeClr val="bg1"/>
                    </a:solidFill>
                  </a:rPr>
                  <a:t>X</a:t>
                </a:r>
                <a:endParaRPr lang="en-US" sz="2400" b="1">
                  <a:solidFill>
                    <a:schemeClr val="bg1"/>
                  </a:solidFill>
                  <a:highlight>
                    <a:srgbClr val="FFFF00"/>
                  </a:highlight>
                </a:endParaRPr>
              </a:p>
            </p:txBody>
          </p:sp>
        </p:grpSp>
        <p:sp>
          <p:nvSpPr>
            <p:cNvPr id="37" name="Text Placeholder 2">
              <a:extLst>
                <a:ext uri="{FF2B5EF4-FFF2-40B4-BE49-F238E27FC236}">
                  <a16:creationId xmlns:a16="http://schemas.microsoft.com/office/drawing/2014/main" id="{6E31E10F-72B7-8C8A-C575-8F5F6E626FBB}"/>
                </a:ext>
              </a:extLst>
            </p:cNvPr>
            <p:cNvSpPr txBox="1">
              <a:spLocks/>
            </p:cNvSpPr>
            <p:nvPr/>
          </p:nvSpPr>
          <p:spPr>
            <a:xfrm>
              <a:off x="7044014" y="5574345"/>
              <a:ext cx="4273311" cy="33855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defRPr/>
              </a:pPr>
              <a:r>
                <a:rPr lang="en-US">
                  <a:latin typeface="Arial"/>
                  <a:cs typeface="Arial"/>
                </a:rPr>
                <a:t>Continue to </a:t>
              </a:r>
              <a:r>
                <a:rPr lang="en-US" b="1">
                  <a:latin typeface="Arial"/>
                  <a:cs typeface="Arial"/>
                </a:rPr>
                <a:t>Step 3</a:t>
              </a:r>
              <a:r>
                <a:rPr lang="en-US">
                  <a:latin typeface="Arial"/>
                  <a:cs typeface="Arial"/>
                </a:rPr>
                <a:t> </a:t>
              </a:r>
              <a:r>
                <a:rPr lang="en-US">
                  <a:latin typeface="Arial"/>
                  <a:cs typeface="Arial"/>
                  <a:sym typeface="Wingdings 3" panose="05040102010807070707" pitchFamily="18" charset="2"/>
                </a:rPr>
                <a:t></a:t>
              </a:r>
              <a:r>
                <a:rPr lang="en-US">
                  <a:latin typeface="Arial"/>
                  <a:cs typeface="Arial"/>
                </a:rPr>
                <a:t> </a:t>
              </a:r>
            </a:p>
          </p:txBody>
        </p:sp>
      </p:grpSp>
      <p:sp>
        <p:nvSpPr>
          <p:cNvPr id="46" name="Title 1">
            <a:extLst>
              <a:ext uri="{FF2B5EF4-FFF2-40B4-BE49-F238E27FC236}">
                <a16:creationId xmlns:a16="http://schemas.microsoft.com/office/drawing/2014/main" id="{3E708A3D-A52F-D953-CCE8-95FB1E7CA62B}"/>
              </a:ext>
            </a:extLst>
          </p:cNvPr>
          <p:cNvSpPr txBox="1">
            <a:spLocks/>
          </p:cNvSpPr>
          <p:nvPr/>
        </p:nvSpPr>
        <p:spPr>
          <a:xfrm>
            <a:off x="1199993" y="1385316"/>
            <a:ext cx="10500172"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Aft>
                <a:spcPts val="600"/>
              </a:spcAft>
              <a:defRPr/>
            </a:pPr>
            <a:r>
              <a:rPr kumimoji="0" lang="en-US" sz="2000" b="1" i="0" u="none" strike="noStrike" kern="1200" cap="none" spc="0" normalizeH="0" baseline="0" noProof="0">
                <a:ln>
                  <a:noFill/>
                </a:ln>
                <a:solidFill>
                  <a:srgbClr val="002960"/>
                </a:solidFill>
                <a:effectLst/>
                <a:uLnTx/>
                <a:uFillTx/>
                <a:latin typeface="Arial"/>
                <a:ea typeface="+mj-ea"/>
                <a:cs typeface="Arial"/>
              </a:rPr>
              <a:t>We will check to see if you are meeting work and education requirements</a:t>
            </a:r>
            <a:r>
              <a:rPr lang="en-US" sz="2000">
                <a:solidFill>
                  <a:srgbClr val="002960"/>
                </a:solidFill>
                <a:latin typeface="Arial"/>
                <a:cs typeface="Arial"/>
              </a:rPr>
              <a:t>.</a:t>
            </a:r>
            <a:endParaRPr lang="en-US" sz="1400" b="0" i="0" u="none" strike="noStrike" kern="1200" cap="none" spc="0" normalizeH="0" baseline="0" noProof="0">
              <a:ln>
                <a:noFill/>
              </a:ln>
              <a:solidFill>
                <a:srgbClr val="002960"/>
              </a:solidFill>
              <a:effectLst/>
              <a:uLnTx/>
              <a:uFillTx/>
              <a:latin typeface="Arial"/>
              <a:cs typeface="Arial"/>
            </a:endParaRPr>
          </a:p>
        </p:txBody>
      </p:sp>
      <p:sp>
        <p:nvSpPr>
          <p:cNvPr id="11" name="Rectangle: Rounded Corners 10">
            <a:extLst>
              <a:ext uri="{FF2B5EF4-FFF2-40B4-BE49-F238E27FC236}">
                <a16:creationId xmlns:a16="http://schemas.microsoft.com/office/drawing/2014/main" id="{B1526F63-6AE5-5B7C-24F2-16E64DC3FA2C}"/>
              </a:ext>
              <a:ext uri="{C183D7F6-B498-43B3-948B-1728B52AA6E4}">
                <adec:decorative xmlns:adec="http://schemas.microsoft.com/office/drawing/2017/decorative" val="1"/>
              </a:ext>
            </a:extLst>
          </p:cNvPr>
          <p:cNvSpPr/>
          <p:nvPr/>
        </p:nvSpPr>
        <p:spPr>
          <a:xfrm>
            <a:off x="0" y="215445"/>
            <a:ext cx="12192000" cy="441800"/>
          </a:xfrm>
          <a:prstGeom prst="roundRect">
            <a:avLst>
              <a:gd name="adj" fmla="val 0"/>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itle 12">
            <a:extLst>
              <a:ext uri="{FF2B5EF4-FFF2-40B4-BE49-F238E27FC236}">
                <a16:creationId xmlns:a16="http://schemas.microsoft.com/office/drawing/2014/main" id="{F322894D-3A22-9621-7519-65B81B61A5CD}"/>
              </a:ext>
            </a:extLst>
          </p:cNvPr>
          <p:cNvSpPr>
            <a:spLocks noGrp="1"/>
          </p:cNvSpPr>
          <p:nvPr>
            <p:ph type="title"/>
          </p:nvPr>
        </p:nvSpPr>
        <p:spPr>
          <a:xfrm>
            <a:off x="231648" y="293200"/>
            <a:ext cx="11684000" cy="246221"/>
          </a:xfrm>
        </p:spPr>
        <p:txBody>
          <a:bodyPr/>
          <a:lstStyle/>
          <a:p>
            <a:r>
              <a:rPr lang="en-US" sz="1600"/>
              <a:t>If I’m Subject to Work and Education Requirements, What Will Happen?</a:t>
            </a:r>
          </a:p>
        </p:txBody>
      </p:sp>
    </p:spTree>
    <p:extLst>
      <p:ext uri="{BB962C8B-B14F-4D97-AF65-F5344CB8AC3E}">
        <p14:creationId xmlns:p14="http://schemas.microsoft.com/office/powerpoint/2010/main" val="136036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038B-6695-F9BD-90F2-4D1E5FC25C0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D012AD9-B202-53BD-2C71-AE010EF2FDCA}"/>
              </a:ext>
              <a:ext uri="{C183D7F6-B498-43B3-948B-1728B52AA6E4}">
                <adec:decorative xmlns:adec="http://schemas.microsoft.com/office/drawing/2017/decorative" val="1"/>
              </a:ext>
            </a:extLst>
          </p:cNvPr>
          <p:cNvSpPr/>
          <p:nvPr/>
        </p:nvSpPr>
        <p:spPr>
          <a:xfrm>
            <a:off x="925568" y="1060921"/>
            <a:ext cx="10990080" cy="2879767"/>
          </a:xfrm>
          <a:prstGeom prst="roundRect">
            <a:avLst>
              <a:gd name="adj" fmla="val 5977"/>
            </a:avLst>
          </a:prstGeom>
          <a:gradFill flip="none" rotWithShape="1">
            <a:gsLst>
              <a:gs pos="0">
                <a:srgbClr val="E1F0FF"/>
              </a:gs>
              <a:gs pos="41000">
                <a:srgbClr val="E4F1FF"/>
              </a:gs>
              <a:gs pos="100000">
                <a:srgbClr val="F2F8FF"/>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B3EB0F11-12F5-3F56-E5AA-F2AD10831C6A}"/>
              </a:ext>
            </a:extLst>
          </p:cNvPr>
          <p:cNvGrpSpPr/>
          <p:nvPr/>
        </p:nvGrpSpPr>
        <p:grpSpPr>
          <a:xfrm>
            <a:off x="920273" y="915434"/>
            <a:ext cx="1168978" cy="372175"/>
            <a:chOff x="925569" y="1125256"/>
            <a:chExt cx="1168978" cy="372175"/>
          </a:xfrm>
        </p:grpSpPr>
        <p:sp>
          <p:nvSpPr>
            <p:cNvPr id="6" name="Rectangle: Rounded Corners 5">
              <a:extLst>
                <a:ext uri="{FF2B5EF4-FFF2-40B4-BE49-F238E27FC236}">
                  <a16:creationId xmlns:a16="http://schemas.microsoft.com/office/drawing/2014/main" id="{794F0B07-DD2A-1743-6F8A-4D3454169248}"/>
                </a:ext>
                <a:ext uri="{C183D7F6-B498-43B3-948B-1728B52AA6E4}">
                  <adec:decorative xmlns:adec="http://schemas.microsoft.com/office/drawing/2017/decorative" val="1"/>
                </a:ext>
              </a:extLst>
            </p:cNvPr>
            <p:cNvSpPr/>
            <p:nvPr/>
          </p:nvSpPr>
          <p:spPr>
            <a:xfrm>
              <a:off x="925569" y="1125256"/>
              <a:ext cx="1168978" cy="372175"/>
            </a:xfrm>
            <a:prstGeom prst="roundRect">
              <a:avLst>
                <a:gd name="adj" fmla="val 5977"/>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1">
              <a:extLst>
                <a:ext uri="{FF2B5EF4-FFF2-40B4-BE49-F238E27FC236}">
                  <a16:creationId xmlns:a16="http://schemas.microsoft.com/office/drawing/2014/main" id="{C2C30E03-0E3A-ED2B-845A-DE8B5661063A}"/>
                </a:ext>
              </a:extLst>
            </p:cNvPr>
            <p:cNvSpPr txBox="1">
              <a:spLocks/>
            </p:cNvSpPr>
            <p:nvPr/>
          </p:nvSpPr>
          <p:spPr>
            <a:xfrm>
              <a:off x="1132978" y="1176476"/>
              <a:ext cx="815455" cy="27699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1800" b="1" i="0" u="none" strike="noStrike" kern="1200" cap="none" spc="0" normalizeH="0" baseline="0" noProof="0">
                  <a:ln>
                    <a:noFill/>
                  </a:ln>
                  <a:solidFill>
                    <a:schemeClr val="bg1"/>
                  </a:solidFill>
                  <a:effectLst/>
                  <a:uLnTx/>
                  <a:uFillTx/>
                  <a:latin typeface="Arial"/>
                  <a:ea typeface="+mj-ea"/>
                  <a:cs typeface="Arial"/>
                </a:rPr>
                <a:t>Step 3</a:t>
              </a:r>
              <a:endParaRPr lang="en-US" sz="1800" b="0" i="0" u="none" strike="noStrike" kern="1200" cap="none" spc="0" normalizeH="0" baseline="0" noProof="0">
                <a:ln>
                  <a:noFill/>
                </a:ln>
                <a:solidFill>
                  <a:schemeClr val="bg1"/>
                </a:solidFill>
                <a:effectLst/>
                <a:uLnTx/>
                <a:uFillTx/>
                <a:latin typeface="Arial"/>
                <a:cs typeface="Arial"/>
              </a:endParaRPr>
            </a:p>
          </p:txBody>
        </p:sp>
      </p:grpSp>
      <p:sp>
        <p:nvSpPr>
          <p:cNvPr id="8" name="Isosceles Triangle 7">
            <a:extLst>
              <a:ext uri="{FF2B5EF4-FFF2-40B4-BE49-F238E27FC236}">
                <a16:creationId xmlns:a16="http://schemas.microsoft.com/office/drawing/2014/main" id="{BBD24C6D-38C3-B783-0918-6386EA4FE396}"/>
              </a:ext>
            </a:extLst>
          </p:cNvPr>
          <p:cNvSpPr/>
          <p:nvPr/>
        </p:nvSpPr>
        <p:spPr>
          <a:xfrm rot="10800000">
            <a:off x="5701040" y="3920408"/>
            <a:ext cx="789920" cy="278203"/>
          </a:xfrm>
          <a:prstGeom prst="triangle">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263D5A-6AC5-7B28-A4AD-F58735AF5B5A}"/>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EBC37F4A-7F01-6C69-E3A6-BC253CD5BE7C}"/>
              </a:ext>
            </a:extLst>
          </p:cNvPr>
          <p:cNvSpPr txBox="1">
            <a:spLocks/>
          </p:cNvSpPr>
          <p:nvPr/>
        </p:nvSpPr>
        <p:spPr>
          <a:xfrm>
            <a:off x="1199994" y="1744407"/>
            <a:ext cx="10500172" cy="204671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spcBef>
                <a:spcPts val="200"/>
              </a:spcBef>
              <a:spcAft>
                <a:spcPts val="400"/>
              </a:spcAft>
              <a:defRPr/>
            </a:pPr>
            <a:r>
              <a:rPr lang="en-US" sz="1400" b="0">
                <a:solidFill>
                  <a:srgbClr val="002960"/>
                </a:solidFill>
                <a:latin typeface="Arial"/>
                <a:cs typeface="Arial"/>
              </a:rPr>
              <a:t>If you receive a notice, you will have </a:t>
            </a:r>
            <a:r>
              <a:rPr lang="en-US" sz="1400">
                <a:solidFill>
                  <a:srgbClr val="002960"/>
                </a:solidFill>
                <a:latin typeface="Arial"/>
                <a:cs typeface="Arial"/>
              </a:rPr>
              <a:t>30 days </a:t>
            </a:r>
            <a:r>
              <a:rPr lang="en-US" sz="1400" b="0">
                <a:solidFill>
                  <a:srgbClr val="002960"/>
                </a:solidFill>
                <a:latin typeface="Arial"/>
                <a:cs typeface="Arial"/>
              </a:rPr>
              <a:t>to reply.  You must prove that:</a:t>
            </a:r>
          </a:p>
          <a:p>
            <a:pPr marL="742950" lvl="1" indent="-285750">
              <a:spcBef>
                <a:spcPts val="600"/>
              </a:spcBef>
              <a:spcAft>
                <a:spcPts val="800"/>
              </a:spcAft>
              <a:buFont typeface="Wingdings" panose="05000000000000000000" pitchFamily="2" charset="2"/>
              <a:buChar char="§"/>
              <a:defRPr/>
            </a:pPr>
            <a:r>
              <a:rPr lang="en-US" sz="1400">
                <a:solidFill>
                  <a:srgbClr val="002960"/>
                </a:solidFill>
                <a:latin typeface="Arial"/>
                <a:cs typeface="Arial"/>
              </a:rPr>
              <a:t>You are exempt from work and education requirements; </a:t>
            </a:r>
          </a:p>
          <a:p>
            <a:pPr lvl="1">
              <a:spcAft>
                <a:spcPts val="800"/>
              </a:spcAft>
              <a:defRPr/>
            </a:pPr>
            <a:r>
              <a:rPr lang="en-US" sz="1400">
                <a:solidFill>
                  <a:srgbClr val="002960"/>
                </a:solidFill>
                <a:latin typeface="Arial"/>
                <a:cs typeface="Arial"/>
              </a:rPr>
              <a:t>      </a:t>
            </a:r>
            <a:r>
              <a:rPr lang="en-US" sz="1400" b="1">
                <a:solidFill>
                  <a:srgbClr val="002960"/>
                </a:solidFill>
                <a:latin typeface="Arial"/>
                <a:cs typeface="Arial"/>
              </a:rPr>
              <a:t>OR</a:t>
            </a:r>
          </a:p>
          <a:p>
            <a:pPr marL="742950" lvl="1" indent="-285750">
              <a:spcAft>
                <a:spcPts val="800"/>
              </a:spcAft>
              <a:buFont typeface="Wingdings" panose="05000000000000000000" pitchFamily="2" charset="2"/>
              <a:buChar char="§"/>
              <a:defRPr/>
            </a:pPr>
            <a:r>
              <a:rPr lang="en-US" sz="1400">
                <a:solidFill>
                  <a:srgbClr val="002960"/>
                </a:solidFill>
                <a:latin typeface="Arial"/>
                <a:cs typeface="Arial"/>
              </a:rPr>
              <a:t>You are meeting work and education requirements</a:t>
            </a:r>
          </a:p>
          <a:p>
            <a:pPr>
              <a:spcAft>
                <a:spcPts val="800"/>
              </a:spcAft>
              <a:defRPr/>
            </a:pPr>
            <a:r>
              <a:rPr lang="en-US" sz="1400" b="0">
                <a:solidFill>
                  <a:srgbClr val="002960"/>
                </a:solidFill>
                <a:latin typeface="Arial"/>
                <a:cs typeface="Arial"/>
              </a:rPr>
              <a:t>If you prove that you are exempt or are meeting work and education requirements, MassHealth will process your renewal.  We will send you a new notice to tell what coverage you qualify for.</a:t>
            </a:r>
          </a:p>
          <a:p>
            <a:pPr>
              <a:spcAft>
                <a:spcPts val="800"/>
              </a:spcAft>
              <a:defRPr/>
            </a:pPr>
            <a:r>
              <a:rPr lang="en-US" sz="1400" b="0">
                <a:solidFill>
                  <a:srgbClr val="002960"/>
                </a:solidFill>
                <a:latin typeface="Arial"/>
                <a:cs typeface="Arial"/>
              </a:rPr>
              <a:t>If you don’t reply or don’t meet the rules, you may lose your coverage.</a:t>
            </a:r>
          </a:p>
        </p:txBody>
      </p:sp>
      <p:grpSp>
        <p:nvGrpSpPr>
          <p:cNvPr id="44" name="Group 43">
            <a:extLst>
              <a:ext uri="{FF2B5EF4-FFF2-40B4-BE49-F238E27FC236}">
                <a16:creationId xmlns:a16="http://schemas.microsoft.com/office/drawing/2014/main" id="{4B6AE870-D43E-D9D3-B959-4CBEC930262B}"/>
              </a:ext>
            </a:extLst>
          </p:cNvPr>
          <p:cNvGrpSpPr/>
          <p:nvPr/>
        </p:nvGrpSpPr>
        <p:grpSpPr>
          <a:xfrm>
            <a:off x="1127682" y="4299369"/>
            <a:ext cx="4704275" cy="2058678"/>
            <a:chOff x="1284630" y="4382590"/>
            <a:chExt cx="4704275" cy="2058678"/>
          </a:xfrm>
        </p:grpSpPr>
        <p:sp>
          <p:nvSpPr>
            <p:cNvPr id="17" name="Rectangle 16">
              <a:extLst>
                <a:ext uri="{FF2B5EF4-FFF2-40B4-BE49-F238E27FC236}">
                  <a16:creationId xmlns:a16="http://schemas.microsoft.com/office/drawing/2014/main" id="{81E07F32-944B-AAFB-E65E-5BF4A47A5BAC}"/>
                </a:ext>
              </a:extLst>
            </p:cNvPr>
            <p:cNvSpPr/>
            <p:nvPr/>
          </p:nvSpPr>
          <p:spPr>
            <a:xfrm>
              <a:off x="1284630" y="4382590"/>
              <a:ext cx="4704275" cy="2058678"/>
            </a:xfrm>
            <a:prstGeom prst="rect">
              <a:avLst/>
            </a:prstGeom>
            <a:solidFill>
              <a:srgbClr val="E9F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375B29D8-7FFA-B249-6302-3D703E85A0B0}"/>
                </a:ext>
              </a:extLst>
            </p:cNvPr>
            <p:cNvSpPr txBox="1">
              <a:spLocks/>
            </p:cNvSpPr>
            <p:nvPr/>
          </p:nvSpPr>
          <p:spPr>
            <a:xfrm>
              <a:off x="1500110" y="5610271"/>
              <a:ext cx="4273311"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a:latin typeface="Arial"/>
                  <a:cs typeface="Arial"/>
                </a:rPr>
                <a:t>You are done. MassHealth will process your renewal and tell you if you are eligible for coverage.</a:t>
              </a:r>
              <a:endParaRPr lang="en-US" b="1">
                <a:latin typeface="Arial"/>
                <a:cs typeface="Arial"/>
              </a:endParaRPr>
            </a:p>
          </p:txBody>
        </p:sp>
        <p:grpSp>
          <p:nvGrpSpPr>
            <p:cNvPr id="12" name="Group 11">
              <a:extLst>
                <a:ext uri="{FF2B5EF4-FFF2-40B4-BE49-F238E27FC236}">
                  <a16:creationId xmlns:a16="http://schemas.microsoft.com/office/drawing/2014/main" id="{F35BAE93-33D8-7CF9-AE3F-C6A0D6CBDC78}"/>
                </a:ext>
              </a:extLst>
            </p:cNvPr>
            <p:cNvGrpSpPr/>
            <p:nvPr/>
          </p:nvGrpSpPr>
          <p:grpSpPr>
            <a:xfrm>
              <a:off x="1474112" y="4623330"/>
              <a:ext cx="517798" cy="517798"/>
              <a:chOff x="10762577" y="673397"/>
              <a:chExt cx="517798" cy="517798"/>
            </a:xfrm>
          </p:grpSpPr>
          <p:sp>
            <p:nvSpPr>
              <p:cNvPr id="15" name="Oval 14">
                <a:extLst>
                  <a:ext uri="{FF2B5EF4-FFF2-40B4-BE49-F238E27FC236}">
                    <a16:creationId xmlns:a16="http://schemas.microsoft.com/office/drawing/2014/main" id="{E44AE4D6-7392-98A1-A573-EFC59722C9D4}"/>
                  </a:ext>
                </a:extLst>
              </p:cNvPr>
              <p:cNvSpPr/>
              <p:nvPr/>
            </p:nvSpPr>
            <p:spPr>
              <a:xfrm>
                <a:off x="10762577" y="673397"/>
                <a:ext cx="517798" cy="5177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3E584750-D0DE-323D-FAD8-BE955E6B21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52815" y="775952"/>
                <a:ext cx="346714" cy="346714"/>
              </a:xfrm>
              <a:prstGeom prst="rect">
                <a:avLst/>
              </a:prstGeom>
            </p:spPr>
          </p:pic>
        </p:grpSp>
        <p:sp>
          <p:nvSpPr>
            <p:cNvPr id="14" name="Text Placeholder 2">
              <a:extLst>
                <a:ext uri="{FF2B5EF4-FFF2-40B4-BE49-F238E27FC236}">
                  <a16:creationId xmlns:a16="http://schemas.microsoft.com/office/drawing/2014/main" id="{4A57467B-8BD0-E9ED-1CD2-9072C2E807C0}"/>
                </a:ext>
              </a:extLst>
            </p:cNvPr>
            <p:cNvSpPr txBox="1">
              <a:spLocks/>
            </p:cNvSpPr>
            <p:nvPr/>
          </p:nvSpPr>
          <p:spPr>
            <a:xfrm>
              <a:off x="2094547" y="4512103"/>
              <a:ext cx="3597682" cy="101566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000" b="1"/>
                <a:t>If we </a:t>
              </a:r>
              <a:r>
                <a:rPr lang="en-US" sz="2000" b="1" u="sng"/>
                <a:t>can</a:t>
              </a:r>
              <a:r>
                <a:rPr lang="en-US" sz="2000" b="1"/>
                <a:t> confirm you are exempt or meet work and education requirements:</a:t>
              </a:r>
              <a:endParaRPr lang="en-US" sz="2000" b="1">
                <a:highlight>
                  <a:srgbClr val="FFFF00"/>
                </a:highlight>
              </a:endParaRPr>
            </a:p>
          </p:txBody>
        </p:sp>
      </p:grpSp>
      <p:grpSp>
        <p:nvGrpSpPr>
          <p:cNvPr id="45" name="Group 44">
            <a:extLst>
              <a:ext uri="{FF2B5EF4-FFF2-40B4-BE49-F238E27FC236}">
                <a16:creationId xmlns:a16="http://schemas.microsoft.com/office/drawing/2014/main" id="{3902B067-7B91-6529-E7C7-9F0FCEDAF5FA}"/>
              </a:ext>
            </a:extLst>
          </p:cNvPr>
          <p:cNvGrpSpPr/>
          <p:nvPr/>
        </p:nvGrpSpPr>
        <p:grpSpPr>
          <a:xfrm>
            <a:off x="6360043" y="4299369"/>
            <a:ext cx="4704275" cy="2058678"/>
            <a:chOff x="6828533" y="4382590"/>
            <a:chExt cx="4704275" cy="2058678"/>
          </a:xfrm>
        </p:grpSpPr>
        <p:sp>
          <p:nvSpPr>
            <p:cNvPr id="35" name="Rectangle 34">
              <a:extLst>
                <a:ext uri="{FF2B5EF4-FFF2-40B4-BE49-F238E27FC236}">
                  <a16:creationId xmlns:a16="http://schemas.microsoft.com/office/drawing/2014/main" id="{2BCFDC32-4390-1807-8044-9D4EE5F0F0A5}"/>
                </a:ext>
              </a:extLst>
            </p:cNvPr>
            <p:cNvSpPr/>
            <p:nvPr/>
          </p:nvSpPr>
          <p:spPr>
            <a:xfrm>
              <a:off x="6828533" y="4382590"/>
              <a:ext cx="4704275" cy="205867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
              <a:extLst>
                <a:ext uri="{FF2B5EF4-FFF2-40B4-BE49-F238E27FC236}">
                  <a16:creationId xmlns:a16="http://schemas.microsoft.com/office/drawing/2014/main" id="{91E236A0-65BD-40E7-521E-67EAE3B454C1}"/>
                </a:ext>
              </a:extLst>
            </p:cNvPr>
            <p:cNvSpPr txBox="1">
              <a:spLocks/>
            </p:cNvSpPr>
            <p:nvPr/>
          </p:nvSpPr>
          <p:spPr>
            <a:xfrm>
              <a:off x="7651773" y="4514037"/>
              <a:ext cx="3798143" cy="101566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000" b="1"/>
                <a:t>If we </a:t>
              </a:r>
              <a:r>
                <a:rPr lang="en-US" sz="2000" b="1" u="sng"/>
                <a:t>can’t</a:t>
              </a:r>
              <a:r>
                <a:rPr lang="en-US" sz="2000" b="1"/>
                <a:t> confirm you are exempt or meet work and education requirements:</a:t>
              </a:r>
              <a:endParaRPr lang="en-US" sz="2000" b="1">
                <a:highlight>
                  <a:srgbClr val="FFFF00"/>
                </a:highlight>
              </a:endParaRPr>
            </a:p>
          </p:txBody>
        </p:sp>
        <p:grpSp>
          <p:nvGrpSpPr>
            <p:cNvPr id="33" name="Group 32">
              <a:extLst>
                <a:ext uri="{FF2B5EF4-FFF2-40B4-BE49-F238E27FC236}">
                  <a16:creationId xmlns:a16="http://schemas.microsoft.com/office/drawing/2014/main" id="{FE074143-9387-E85A-9A32-31C6DA582A85}"/>
                </a:ext>
              </a:extLst>
            </p:cNvPr>
            <p:cNvGrpSpPr/>
            <p:nvPr/>
          </p:nvGrpSpPr>
          <p:grpSpPr>
            <a:xfrm>
              <a:off x="7019501" y="4614747"/>
              <a:ext cx="517798" cy="517798"/>
              <a:chOff x="7208346" y="4541704"/>
              <a:chExt cx="517798" cy="517798"/>
            </a:xfrm>
          </p:grpSpPr>
          <p:sp>
            <p:nvSpPr>
              <p:cNvPr id="29" name="Oval 28">
                <a:extLst>
                  <a:ext uri="{FF2B5EF4-FFF2-40B4-BE49-F238E27FC236}">
                    <a16:creationId xmlns:a16="http://schemas.microsoft.com/office/drawing/2014/main" id="{59BD41C6-3AFF-9FE1-A47B-B6BF24EDD11F}"/>
                  </a:ext>
                </a:extLst>
              </p:cNvPr>
              <p:cNvSpPr/>
              <p:nvPr/>
            </p:nvSpPr>
            <p:spPr>
              <a:xfrm>
                <a:off x="7208346" y="4541704"/>
                <a:ext cx="517798" cy="5177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a16="http://schemas.microsoft.com/office/drawing/2014/main" id="{8CBFACA8-1AC4-4731-602C-86224CE4FCC3}"/>
                  </a:ext>
                </a:extLst>
              </p:cNvPr>
              <p:cNvSpPr txBox="1">
                <a:spLocks/>
              </p:cNvSpPr>
              <p:nvPr/>
            </p:nvSpPr>
            <p:spPr>
              <a:xfrm>
                <a:off x="7250522" y="4569004"/>
                <a:ext cx="444618" cy="461665"/>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r>
                  <a:rPr lang="en-US" sz="2400" b="1">
                    <a:solidFill>
                      <a:schemeClr val="bg1"/>
                    </a:solidFill>
                  </a:rPr>
                  <a:t>X</a:t>
                </a:r>
                <a:endParaRPr lang="en-US" sz="2400" b="1">
                  <a:solidFill>
                    <a:schemeClr val="bg1"/>
                  </a:solidFill>
                  <a:highlight>
                    <a:srgbClr val="FFFF00"/>
                  </a:highlight>
                </a:endParaRPr>
              </a:p>
            </p:txBody>
          </p:sp>
        </p:grpSp>
        <p:sp>
          <p:nvSpPr>
            <p:cNvPr id="37" name="Text Placeholder 2">
              <a:extLst>
                <a:ext uri="{FF2B5EF4-FFF2-40B4-BE49-F238E27FC236}">
                  <a16:creationId xmlns:a16="http://schemas.microsoft.com/office/drawing/2014/main" id="{09D6B05E-CF45-6644-9F2B-E8317DA03F08}"/>
                </a:ext>
              </a:extLst>
            </p:cNvPr>
            <p:cNvSpPr txBox="1">
              <a:spLocks/>
            </p:cNvSpPr>
            <p:nvPr/>
          </p:nvSpPr>
          <p:spPr>
            <a:xfrm>
              <a:off x="7044014" y="5816207"/>
              <a:ext cx="4273311" cy="33855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spcAft>
                  <a:spcPts val="1200"/>
                </a:spcAft>
                <a:buNone/>
                <a:defRPr/>
              </a:pPr>
              <a:r>
                <a:rPr lang="en-US">
                  <a:latin typeface="Arial"/>
                  <a:cs typeface="Arial"/>
                </a:rPr>
                <a:t>You may lose your coverage.</a:t>
              </a:r>
            </a:p>
          </p:txBody>
        </p:sp>
      </p:grpSp>
      <p:sp>
        <p:nvSpPr>
          <p:cNvPr id="46" name="Title 1">
            <a:extLst>
              <a:ext uri="{FF2B5EF4-FFF2-40B4-BE49-F238E27FC236}">
                <a16:creationId xmlns:a16="http://schemas.microsoft.com/office/drawing/2014/main" id="{D01C1A4B-CE84-AB30-2FAA-2918555AD759}"/>
              </a:ext>
            </a:extLst>
          </p:cNvPr>
          <p:cNvSpPr txBox="1">
            <a:spLocks/>
          </p:cNvSpPr>
          <p:nvPr/>
        </p:nvSpPr>
        <p:spPr>
          <a:xfrm>
            <a:off x="1199993" y="1375791"/>
            <a:ext cx="10500172"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n-US" sz="2000">
                <a:solidFill>
                  <a:srgbClr val="002960"/>
                </a:solidFill>
                <a:latin typeface="Arial"/>
                <a:cs typeface="Arial"/>
              </a:rPr>
              <a:t>We will send you a notice in the mail.</a:t>
            </a:r>
          </a:p>
        </p:txBody>
      </p:sp>
      <p:sp>
        <p:nvSpPr>
          <p:cNvPr id="13" name="Rectangle: Rounded Corners 12">
            <a:extLst>
              <a:ext uri="{FF2B5EF4-FFF2-40B4-BE49-F238E27FC236}">
                <a16:creationId xmlns:a16="http://schemas.microsoft.com/office/drawing/2014/main" id="{5171C618-5E0A-A94D-B956-68C9D817657C}"/>
              </a:ext>
              <a:ext uri="{C183D7F6-B498-43B3-948B-1728B52AA6E4}">
                <adec:decorative xmlns:adec="http://schemas.microsoft.com/office/drawing/2017/decorative" val="1"/>
              </a:ext>
            </a:extLst>
          </p:cNvPr>
          <p:cNvSpPr/>
          <p:nvPr/>
        </p:nvSpPr>
        <p:spPr>
          <a:xfrm>
            <a:off x="0" y="215445"/>
            <a:ext cx="12192000" cy="441800"/>
          </a:xfrm>
          <a:prstGeom prst="roundRect">
            <a:avLst>
              <a:gd name="adj" fmla="val 0"/>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itle 12">
            <a:extLst>
              <a:ext uri="{FF2B5EF4-FFF2-40B4-BE49-F238E27FC236}">
                <a16:creationId xmlns:a16="http://schemas.microsoft.com/office/drawing/2014/main" id="{6D337685-1577-EA08-7EA9-88E375ADFDEB}"/>
              </a:ext>
            </a:extLst>
          </p:cNvPr>
          <p:cNvSpPr>
            <a:spLocks noGrp="1"/>
          </p:cNvSpPr>
          <p:nvPr>
            <p:ph type="title"/>
          </p:nvPr>
        </p:nvSpPr>
        <p:spPr>
          <a:xfrm>
            <a:off x="231648" y="293200"/>
            <a:ext cx="11684000" cy="246221"/>
          </a:xfrm>
        </p:spPr>
        <p:txBody>
          <a:bodyPr/>
          <a:lstStyle/>
          <a:p>
            <a:r>
              <a:rPr lang="en-US" sz="1600"/>
              <a:t>If I’m Subject to Work and Education Requirements, What Will Happen?</a:t>
            </a:r>
          </a:p>
        </p:txBody>
      </p:sp>
    </p:spTree>
    <p:extLst>
      <p:ext uri="{BB962C8B-B14F-4D97-AF65-F5344CB8AC3E}">
        <p14:creationId xmlns:p14="http://schemas.microsoft.com/office/powerpoint/2010/main" val="228141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2F26-F334-9038-EA02-9B2E769A5395}"/>
            </a:ext>
          </a:extLst>
        </p:cNvPr>
        <p:cNvGrpSpPr/>
        <p:nvPr/>
      </p:nvGrpSpPr>
      <p:grpSpPr>
        <a:xfrm>
          <a:off x="0" y="0"/>
          <a:ext cx="0" cy="0"/>
          <a:chOff x="0" y="0"/>
          <a:chExt cx="0" cy="0"/>
        </a:xfrm>
      </p:grpSpPr>
      <p:sp>
        <p:nvSpPr>
          <p:cNvPr id="24" name="Rectangle 23" descr="Number 1 ">
            <a:extLst>
              <a:ext uri="{FF2B5EF4-FFF2-40B4-BE49-F238E27FC236}">
                <a16:creationId xmlns:a16="http://schemas.microsoft.com/office/drawing/2014/main" id="{33BD4EF3-D405-C283-6E34-A414B3612D3C}"/>
              </a:ext>
            </a:extLst>
          </p:cNvPr>
          <p:cNvSpPr/>
          <p:nvPr/>
        </p:nvSpPr>
        <p:spPr>
          <a:xfrm>
            <a:off x="1" y="898033"/>
            <a:ext cx="2919738"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6" name="Rectangle 5" descr="Scenario 1: A Mother of a Young Child Applies for MassHealth">
            <a:extLst>
              <a:ext uri="{FF2B5EF4-FFF2-40B4-BE49-F238E27FC236}">
                <a16:creationId xmlns:a16="http://schemas.microsoft.com/office/drawing/2014/main" id="{FABBE43C-DDCA-AC67-B632-C5B3F189A25C}"/>
              </a:ext>
            </a:extLst>
          </p:cNvPr>
          <p:cNvSpPr/>
          <p:nvPr/>
        </p:nvSpPr>
        <p:spPr>
          <a:xfrm>
            <a:off x="0" y="229088"/>
            <a:ext cx="12192000" cy="61476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8" name="TextBox 7">
            <a:extLst>
              <a:ext uri="{FF2B5EF4-FFF2-40B4-BE49-F238E27FC236}">
                <a16:creationId xmlns:a16="http://schemas.microsoft.com/office/drawing/2014/main" id="{1816BFD8-E577-8C79-8A4D-435775A807E8}"/>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Pct val="100000"/>
              <a:defRPr/>
            </a:pPr>
            <a:r>
              <a:rPr lang="en-US" sz="2400" b="1">
                <a:solidFill>
                  <a:prstClr val="white"/>
                </a:solidFill>
                <a:latin typeface="Arial" panose="020B0604020202020204" pitchFamily="34" charset="0"/>
                <a:ea typeface="Verdana"/>
                <a:cs typeface="Arial" panose="020B0604020202020204" pitchFamily="34" charset="0"/>
                <a:sym typeface="Verdana"/>
              </a:rPr>
              <a:t>Scenario 1: A Mother of a Young Child Applies for MassHealth </a:t>
            </a:r>
            <a:endParaRPr kumimoji="0" lang="en-US" sz="2400" b="1" i="0" u="none" strike="noStrike" kern="1200" normalizeH="0" noProof="0">
              <a:ln>
                <a:noFill/>
              </a:ln>
              <a:solidFill>
                <a:prstClr val="white"/>
              </a:solidFill>
              <a:effectLst/>
              <a:uLnTx/>
              <a:uFillTx/>
              <a:latin typeface="Arial" panose="020B0604020202020204" pitchFamily="34" charset="0"/>
              <a:ea typeface="Verdana"/>
              <a:cs typeface="Arial" panose="020B0604020202020204" pitchFamily="34" charset="0"/>
              <a:sym typeface="Verdana"/>
            </a:endParaRPr>
          </a:p>
        </p:txBody>
      </p:sp>
      <p:graphicFrame>
        <p:nvGraphicFramePr>
          <p:cNvPr id="2" name="Table 1">
            <a:extLst>
              <a:ext uri="{FF2B5EF4-FFF2-40B4-BE49-F238E27FC236}">
                <a16:creationId xmlns:a16="http://schemas.microsoft.com/office/drawing/2014/main" id="{8723A05A-6C48-9A8B-BFC1-396F0CFA78CF}"/>
              </a:ext>
            </a:extLst>
          </p:cNvPr>
          <p:cNvGraphicFramePr>
            <a:graphicFrameLocks noGrp="1"/>
          </p:cNvGraphicFramePr>
          <p:nvPr/>
        </p:nvGraphicFramePr>
        <p:xfrm>
          <a:off x="-27936" y="3559081"/>
          <a:ext cx="2945970" cy="3025509"/>
        </p:xfrm>
        <a:graphic>
          <a:graphicData uri="http://schemas.openxmlformats.org/drawingml/2006/table">
            <a:tbl>
              <a:tblPr firstRow="1" bandRow="1">
                <a:tableStyleId>{2D5ABB26-0587-4C30-8999-92F81FD0307C}</a:tableStyleId>
              </a:tblPr>
              <a:tblGrid>
                <a:gridCol w="1449166">
                  <a:extLst>
                    <a:ext uri="{9D8B030D-6E8A-4147-A177-3AD203B41FA5}">
                      <a16:colId xmlns:a16="http://schemas.microsoft.com/office/drawing/2014/main" val="866683953"/>
                    </a:ext>
                  </a:extLst>
                </a:gridCol>
                <a:gridCol w="1496804">
                  <a:extLst>
                    <a:ext uri="{9D8B030D-6E8A-4147-A177-3AD203B41FA5}">
                      <a16:colId xmlns:a16="http://schemas.microsoft.com/office/drawing/2014/main" val="813203049"/>
                    </a:ext>
                  </a:extLst>
                </a:gridCol>
              </a:tblGrid>
              <a:tr h="386309">
                <a:tc>
                  <a:txBody>
                    <a:bodyPr/>
                    <a:lstStyle/>
                    <a:p>
                      <a:pPr algn="r"/>
                      <a:r>
                        <a:rPr lang="en-US" sz="1300" b="1" i="0">
                          <a:solidFill>
                            <a:schemeClr val="tx2"/>
                          </a:solidFill>
                          <a:latin typeface="Arial" panose="020B0604020202020204" pitchFamily="34" charset="0"/>
                          <a:cs typeface="Arial" panose="020B0604020202020204" pitchFamily="34" charset="0"/>
                        </a:rPr>
                        <a:t>LIFE STAGE</a:t>
                      </a:r>
                    </a:p>
                  </a:txBody>
                  <a:tcPr marL="121920" marR="121920" marT="60960" marB="60960"/>
                </a:tc>
                <a:tc>
                  <a:txBody>
                    <a:bodyPr/>
                    <a:lstStyle/>
                    <a:p>
                      <a:r>
                        <a:rPr lang="en-US" sz="1300" b="0" i="0">
                          <a:solidFill>
                            <a:schemeClr val="tx1"/>
                          </a:solidFill>
                          <a:latin typeface="Arial" panose="020B0604020202020204" pitchFamily="34" charset="0"/>
                          <a:cs typeface="Arial" panose="020B0604020202020204" pitchFamily="34" charset="0"/>
                        </a:rPr>
                        <a:t>Adult</a:t>
                      </a:r>
                    </a:p>
                  </a:txBody>
                  <a:tcPr marL="121920" marR="121920" marT="60960" marB="60960"/>
                </a:tc>
                <a:extLst>
                  <a:ext uri="{0D108BD9-81ED-4DB2-BD59-A6C34878D82A}">
                    <a16:rowId xmlns:a16="http://schemas.microsoft.com/office/drawing/2014/main" val="3002202100"/>
                  </a:ext>
                </a:extLst>
              </a:tr>
              <a:tr h="386309">
                <a:tc>
                  <a:txBody>
                    <a:bodyPr/>
                    <a:lstStyle/>
                    <a:p>
                      <a:pPr algn="r"/>
                      <a:r>
                        <a:rPr lang="en-US" sz="1300" b="1" i="0">
                          <a:solidFill>
                            <a:schemeClr val="tx2"/>
                          </a:solidFill>
                          <a:latin typeface="Arial" panose="020B0604020202020204" pitchFamily="34" charset="0"/>
                          <a:cs typeface="Arial" panose="020B0604020202020204" pitchFamily="34" charset="0"/>
                        </a:rPr>
                        <a:t>AGE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25</a:t>
                      </a:r>
                    </a:p>
                  </a:txBody>
                  <a:tcPr marL="121920" marR="121920" marT="60960" marB="60960"/>
                </a:tc>
                <a:extLst>
                  <a:ext uri="{0D108BD9-81ED-4DB2-BD59-A6C34878D82A}">
                    <a16:rowId xmlns:a16="http://schemas.microsoft.com/office/drawing/2014/main" val="1146867654"/>
                  </a:ext>
                </a:extLst>
              </a:tr>
              <a:tr h="667291">
                <a:tc>
                  <a:txBody>
                    <a:bodyPr/>
                    <a:lstStyle/>
                    <a:p>
                      <a:pPr algn="r"/>
                      <a:r>
                        <a:rPr lang="en-US" sz="1300" b="1" i="0">
                          <a:solidFill>
                            <a:schemeClr val="tx2"/>
                          </a:solidFill>
                          <a:latin typeface="Arial" panose="020B0604020202020204" pitchFamily="34" charset="0"/>
                          <a:cs typeface="Arial" panose="020B0604020202020204" pitchFamily="34" charset="0"/>
                        </a:rPr>
                        <a:t>HOUSEHOLD</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Single</a:t>
                      </a:r>
                    </a:p>
                    <a:p>
                      <a:r>
                        <a:rPr lang="en-US" sz="1300" i="0">
                          <a:solidFill>
                            <a:schemeClr val="tx1"/>
                          </a:solidFill>
                          <a:latin typeface="Arial" panose="020B0604020202020204" pitchFamily="34" charset="0"/>
                          <a:cs typeface="Arial" panose="020B0604020202020204" pitchFamily="34" charset="0"/>
                        </a:rPr>
                        <a:t>1 Child (5 y/o)</a:t>
                      </a:r>
                    </a:p>
                    <a:p>
                      <a:r>
                        <a:rPr lang="en-US" sz="1300" i="0">
                          <a:solidFill>
                            <a:schemeClr val="tx1"/>
                          </a:solidFill>
                          <a:latin typeface="Arial" panose="020B0604020202020204" pitchFamily="34" charset="0"/>
                          <a:cs typeface="Arial" panose="020B0604020202020204" pitchFamily="34" charset="0"/>
                        </a:rPr>
                        <a:t>Not Disabled</a:t>
                      </a:r>
                    </a:p>
                  </a:txBody>
                  <a:tcPr marL="121920" marR="121920" marT="60960" marB="60960"/>
                </a:tc>
                <a:extLst>
                  <a:ext uri="{0D108BD9-81ED-4DB2-BD59-A6C34878D82A}">
                    <a16:rowId xmlns:a16="http://schemas.microsoft.com/office/drawing/2014/main" val="68517950"/>
                  </a:ext>
                </a:extLst>
              </a:tr>
              <a:tr h="386309">
                <a:tc>
                  <a:txBody>
                    <a:bodyPr/>
                    <a:lstStyle/>
                    <a:p>
                      <a:pPr algn="r"/>
                      <a:r>
                        <a:rPr lang="en-US" sz="1300" b="1" i="0">
                          <a:solidFill>
                            <a:schemeClr val="tx2"/>
                          </a:solidFill>
                          <a:latin typeface="Arial" panose="020B0604020202020204" pitchFamily="34" charset="0"/>
                          <a:cs typeface="Arial" panose="020B0604020202020204" pitchFamily="34" charset="0"/>
                        </a:rPr>
                        <a:t>INCOME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$370 per Month</a:t>
                      </a:r>
                    </a:p>
                  </a:txBody>
                  <a:tcPr marL="121920" marR="121920" marT="60960" marB="60960"/>
                </a:tc>
                <a:extLst>
                  <a:ext uri="{0D108BD9-81ED-4DB2-BD59-A6C34878D82A}">
                    <a16:rowId xmlns:a16="http://schemas.microsoft.com/office/drawing/2014/main" val="2053730682"/>
                  </a:ext>
                </a:extLst>
              </a:tr>
              <a:tr h="459330">
                <a:tc>
                  <a:txBody>
                    <a:bodyPr/>
                    <a:lstStyle/>
                    <a:p>
                      <a:pPr algn="r"/>
                      <a:r>
                        <a:rPr lang="en-US" sz="1300" b="1" i="0">
                          <a:solidFill>
                            <a:schemeClr val="tx2"/>
                          </a:solidFill>
                          <a:latin typeface="Arial" panose="020B0604020202020204" pitchFamily="34" charset="0"/>
                          <a:cs typeface="Arial" panose="020B0604020202020204" pitchFamily="34" charset="0"/>
                        </a:rPr>
                        <a:t>EMPLOYMENT</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Works 40 Hours per Month</a:t>
                      </a:r>
                    </a:p>
                  </a:txBody>
                  <a:tcPr marL="121920" marR="121920" marT="60960" marB="60960"/>
                </a:tc>
                <a:extLst>
                  <a:ext uri="{0D108BD9-81ED-4DB2-BD59-A6C34878D82A}">
                    <a16:rowId xmlns:a16="http://schemas.microsoft.com/office/drawing/2014/main" val="4042511818"/>
                  </a:ext>
                </a:extLst>
              </a:tr>
              <a:tr h="632142">
                <a:tc>
                  <a:txBody>
                    <a:bodyPr/>
                    <a:lstStyle/>
                    <a:p>
                      <a:pPr algn="r"/>
                      <a:r>
                        <a:rPr lang="en-US" sz="1300" b="1" i="0">
                          <a:solidFill>
                            <a:schemeClr val="tx2"/>
                          </a:solidFill>
                          <a:latin typeface="Arial" panose="020B0604020202020204" pitchFamily="34" charset="0"/>
                          <a:cs typeface="Arial" panose="020B0604020202020204" pitchFamily="34" charset="0"/>
                        </a:rPr>
                        <a:t>ACTION</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New Application</a:t>
                      </a:r>
                    </a:p>
                  </a:txBody>
                  <a:tcPr marL="121920" marR="121920" marT="60960" marB="60960"/>
                </a:tc>
                <a:extLst>
                  <a:ext uri="{0D108BD9-81ED-4DB2-BD59-A6C34878D82A}">
                    <a16:rowId xmlns:a16="http://schemas.microsoft.com/office/drawing/2014/main" val="2837347806"/>
                  </a:ext>
                </a:extLst>
              </a:tr>
            </a:tbl>
          </a:graphicData>
        </a:graphic>
      </p:graphicFrame>
      <p:pic>
        <p:nvPicPr>
          <p:cNvPr id="36" name="Picture 35">
            <a:extLst>
              <a:ext uri="{FF2B5EF4-FFF2-40B4-BE49-F238E27FC236}">
                <a16:creationId xmlns:a16="http://schemas.microsoft.com/office/drawing/2014/main" id="{982A729B-9365-537B-98DF-E337EA7637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15" r="215"/>
          <a:stretch/>
        </p:blipFill>
        <p:spPr>
          <a:xfrm>
            <a:off x="387788" y="1306447"/>
            <a:ext cx="1733392" cy="18134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Title 22">
            <a:extLst>
              <a:ext uri="{FF2B5EF4-FFF2-40B4-BE49-F238E27FC236}">
                <a16:creationId xmlns:a16="http://schemas.microsoft.com/office/drawing/2014/main" id="{8A28529A-1CBB-0FA3-7264-121874D9B139}"/>
              </a:ext>
            </a:extLst>
          </p:cNvPr>
          <p:cNvSpPr>
            <a:spLocks noGrp="1"/>
          </p:cNvSpPr>
          <p:nvPr>
            <p:ph type="title" idx="4294967295"/>
          </p:nvPr>
        </p:nvSpPr>
        <p:spPr>
          <a:xfrm>
            <a:off x="2820865" y="938656"/>
            <a:ext cx="1664259" cy="668091"/>
          </a:xfrm>
          <a:prstGeom prst="roundRect">
            <a:avLst>
              <a:gd name="adj" fmla="val 0"/>
            </a:avLst>
          </a:prstGeom>
          <a:noFill/>
          <a:ln w="1905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60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STEPS</a:t>
            </a:r>
          </a:p>
        </p:txBody>
      </p:sp>
      <p:sp>
        <p:nvSpPr>
          <p:cNvPr id="28" name="Rectangle 27">
            <a:extLst>
              <a:ext uri="{FF2B5EF4-FFF2-40B4-BE49-F238E27FC236}">
                <a16:creationId xmlns:a16="http://schemas.microsoft.com/office/drawing/2014/main" id="{7719D25C-D8B9-3755-2822-BF7E7E76B8E7}"/>
              </a:ext>
              <a:ext uri="{C183D7F6-B498-43B3-948B-1728B52AA6E4}">
                <adec:decorative xmlns:adec="http://schemas.microsoft.com/office/drawing/2017/decorative" val="1"/>
              </a:ext>
            </a:extLst>
          </p:cNvPr>
          <p:cNvSpPr/>
          <p:nvPr/>
        </p:nvSpPr>
        <p:spPr>
          <a:xfrm>
            <a:off x="2918034" y="6544580"/>
            <a:ext cx="9273966"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5" name="Straight Arrow Connector 4" descr="a line ">
            <a:extLst>
              <a:ext uri="{FF2B5EF4-FFF2-40B4-BE49-F238E27FC236}">
                <a16:creationId xmlns:a16="http://schemas.microsoft.com/office/drawing/2014/main" id="{D6FA1B68-8EEC-91AB-152F-7AB326B468BB}"/>
              </a:ext>
            </a:extLst>
          </p:cNvPr>
          <p:cNvCxnSpPr>
            <a:cxnSpLocks/>
          </p:cNvCxnSpPr>
          <p:nvPr/>
        </p:nvCxnSpPr>
        <p:spPr>
          <a:xfrm>
            <a:off x="3213309" y="1599987"/>
            <a:ext cx="0" cy="1891201"/>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descr="Step 1: I apply for MassHealth online. In my application, I say that I have a child who is 5 years old. ">
            <a:extLst>
              <a:ext uri="{FF2B5EF4-FFF2-40B4-BE49-F238E27FC236}">
                <a16:creationId xmlns:a16="http://schemas.microsoft.com/office/drawing/2014/main" id="{BEA0F408-40CD-3D18-F76E-6FA817CEFB26}"/>
              </a:ext>
            </a:extLst>
          </p:cNvPr>
          <p:cNvGrpSpPr/>
          <p:nvPr/>
        </p:nvGrpSpPr>
        <p:grpSpPr>
          <a:xfrm>
            <a:off x="2952959" y="1496058"/>
            <a:ext cx="8784362" cy="486580"/>
            <a:chOff x="2952959" y="1496058"/>
            <a:chExt cx="8784362" cy="486580"/>
          </a:xfrm>
        </p:grpSpPr>
        <p:sp>
          <p:nvSpPr>
            <p:cNvPr id="10" name="Oval 9">
              <a:extLst>
                <a:ext uri="{FF2B5EF4-FFF2-40B4-BE49-F238E27FC236}">
                  <a16:creationId xmlns:a16="http://schemas.microsoft.com/office/drawing/2014/main" id="{BFFA4CEC-8824-9668-9540-E058ED28539F}"/>
                </a:ext>
              </a:extLst>
            </p:cNvPr>
            <p:cNvSpPr/>
            <p:nvPr/>
          </p:nvSpPr>
          <p:spPr>
            <a:xfrm>
              <a:off x="2952959" y="1496058"/>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7BFA0AD-DC8C-65B7-23D5-616FABCC086C}"/>
                </a:ext>
              </a:extLst>
            </p:cNvPr>
            <p:cNvSpPr/>
            <p:nvPr/>
          </p:nvSpPr>
          <p:spPr>
            <a:xfrm>
              <a:off x="3599161" y="1589307"/>
              <a:ext cx="8138160" cy="30008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 apply for MassHealth online. </a:t>
              </a: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In my application, I say that I have a child who is 5 years old.</a:t>
              </a:r>
            </a:p>
          </p:txBody>
        </p:sp>
      </p:grpSp>
      <p:sp>
        <p:nvSpPr>
          <p:cNvPr id="13" name="Freeform 41" descr="1">
            <a:extLst>
              <a:ext uri="{FF2B5EF4-FFF2-40B4-BE49-F238E27FC236}">
                <a16:creationId xmlns:a16="http://schemas.microsoft.com/office/drawing/2014/main" id="{DCC5D689-2584-B62E-1A74-34E18D2904C4}"/>
              </a:ext>
            </a:extLst>
          </p:cNvPr>
          <p:cNvSpPr>
            <a:spLocks noEditPoints="1"/>
          </p:cNvSpPr>
          <p:nvPr/>
        </p:nvSpPr>
        <p:spPr bwMode="auto">
          <a:xfrm>
            <a:off x="2981534" y="1521109"/>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rPr>
              <a:t>1</a:t>
            </a:r>
            <a:endParaRPr kumimoji="0" lang="en-US" sz="18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endParaRPr>
          </a:p>
        </p:txBody>
      </p:sp>
      <p:grpSp>
        <p:nvGrpSpPr>
          <p:cNvPr id="26" name="Group 25" descr="Step 2: I receieve a notice confirming I am now on MassHealth ">
            <a:extLst>
              <a:ext uri="{FF2B5EF4-FFF2-40B4-BE49-F238E27FC236}">
                <a16:creationId xmlns:a16="http://schemas.microsoft.com/office/drawing/2014/main" id="{15AE3BA5-4FD9-64FD-1766-5C38ACB0F7FB}"/>
              </a:ext>
            </a:extLst>
          </p:cNvPr>
          <p:cNvGrpSpPr/>
          <p:nvPr/>
        </p:nvGrpSpPr>
        <p:grpSpPr>
          <a:xfrm>
            <a:off x="2952959" y="3260780"/>
            <a:ext cx="8784362" cy="486580"/>
            <a:chOff x="2952959" y="3097490"/>
            <a:chExt cx="8784362" cy="486580"/>
          </a:xfrm>
        </p:grpSpPr>
        <p:sp>
          <p:nvSpPr>
            <p:cNvPr id="9" name="Oval 8">
              <a:extLst>
                <a:ext uri="{FF2B5EF4-FFF2-40B4-BE49-F238E27FC236}">
                  <a16:creationId xmlns:a16="http://schemas.microsoft.com/office/drawing/2014/main" id="{43F51F57-C4B8-34D4-CE48-C7810D0F218E}"/>
                </a:ext>
              </a:extLst>
            </p:cNvPr>
            <p:cNvSpPr/>
            <p:nvPr/>
          </p:nvSpPr>
          <p:spPr>
            <a:xfrm>
              <a:off x="2952959" y="3097490"/>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50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A1C5B3A-1262-6704-8AC6-74564C53FBC5}"/>
                </a:ext>
              </a:extLst>
            </p:cNvPr>
            <p:cNvSpPr/>
            <p:nvPr/>
          </p:nvSpPr>
          <p:spPr>
            <a:xfrm>
              <a:off x="3599161" y="3186892"/>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rPr>
                <a:t>I receive a notice </a:t>
              </a:r>
              <a:r>
                <a:rPr lang="en-US" sz="1350" b="1">
                  <a:solidFill>
                    <a:srgbClr val="002960"/>
                  </a:solidFill>
                  <a:latin typeface="Arial" panose="020B0604020202020204" pitchFamily="34" charset="0"/>
                  <a:cs typeface="Arial" panose="020B0604020202020204" pitchFamily="34" charset="0"/>
                </a:rPr>
                <a:t>confirming </a:t>
              </a:r>
              <a:r>
                <a:rPr lang="en-US" sz="1350" b="1" u="sng">
                  <a:solidFill>
                    <a:srgbClr val="005500"/>
                  </a:solidFill>
                  <a:latin typeface="Arial" panose="020B0604020202020204" pitchFamily="34" charset="0"/>
                  <a:cs typeface="Arial" panose="020B0604020202020204" pitchFamily="34" charset="0"/>
                </a:rPr>
                <a:t>I am now on MassHealth</a:t>
              </a:r>
              <a:r>
                <a:rPr lang="en-US" sz="1350" b="1">
                  <a:solidFill>
                    <a:srgbClr val="002960"/>
                  </a:solidFill>
                  <a:latin typeface="Arial" panose="020B0604020202020204" pitchFamily="34" charset="0"/>
                  <a:cs typeface="Arial" panose="020B0604020202020204" pitchFamily="34" charset="0"/>
                </a:rPr>
                <a:t>.  </a:t>
              </a:r>
            </a:p>
          </p:txBody>
        </p:sp>
        <p:sp>
          <p:nvSpPr>
            <p:cNvPr id="14" name="Freeform 41" descr="2">
              <a:extLst>
                <a:ext uri="{FF2B5EF4-FFF2-40B4-BE49-F238E27FC236}">
                  <a16:creationId xmlns:a16="http://schemas.microsoft.com/office/drawing/2014/main" id="{8241C41E-DC3A-50C1-9FC6-CE9727AF7295}"/>
                </a:ext>
              </a:extLst>
            </p:cNvPr>
            <p:cNvSpPr>
              <a:spLocks noEditPoints="1"/>
            </p:cNvSpPr>
            <p:nvPr/>
          </p:nvSpPr>
          <p:spPr bwMode="auto">
            <a:xfrm>
              <a:off x="2981534" y="3112180"/>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005500"/>
            </a:solidFill>
            <a:ln w="9525">
              <a:solidFill>
                <a:srgbClr val="0055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1A271"/>
                  </a:solidFill>
                  <a:effectLst/>
                  <a:uLnTx/>
                  <a:uFillTx/>
                  <a:latin typeface="Arial" panose="020B0604020202020204" pitchFamily="34" charset="0"/>
                  <a:cs typeface="Arial" panose="020B0604020202020204" pitchFamily="34" charset="0"/>
                </a:rPr>
                <a:t>2</a:t>
              </a:r>
            </a:p>
          </p:txBody>
        </p:sp>
      </p:grpSp>
      <p:grpSp>
        <p:nvGrpSpPr>
          <p:cNvPr id="25" name="Group 24" descr="An image of a clipboard and text stating MassHealth Action: MassHealth reviews my application: Since I said I have a dependent child (under 14 years old) on the application, I am exempt from work requirements. &#10;I am otherwise eligible for MassHealth">
            <a:extLst>
              <a:ext uri="{FF2B5EF4-FFF2-40B4-BE49-F238E27FC236}">
                <a16:creationId xmlns:a16="http://schemas.microsoft.com/office/drawing/2014/main" id="{BC6DD7DC-CE6E-F71B-9C75-8689E25F8359}"/>
              </a:ext>
            </a:extLst>
          </p:cNvPr>
          <p:cNvGrpSpPr/>
          <p:nvPr/>
        </p:nvGrpSpPr>
        <p:grpSpPr>
          <a:xfrm>
            <a:off x="3007569" y="2160044"/>
            <a:ext cx="8729752" cy="923330"/>
            <a:chOff x="3007569" y="2118432"/>
            <a:chExt cx="8729752" cy="923330"/>
          </a:xfrm>
        </p:grpSpPr>
        <p:sp>
          <p:nvSpPr>
            <p:cNvPr id="15" name="Rectangle 14">
              <a:extLst>
                <a:ext uri="{FF2B5EF4-FFF2-40B4-BE49-F238E27FC236}">
                  <a16:creationId xmlns:a16="http://schemas.microsoft.com/office/drawing/2014/main" id="{FED2FF0D-0631-06A3-CB8E-5FE9D66E1F9D}"/>
                </a:ext>
              </a:extLst>
            </p:cNvPr>
            <p:cNvSpPr/>
            <p:nvPr/>
          </p:nvSpPr>
          <p:spPr>
            <a:xfrm>
              <a:off x="3599161" y="2118432"/>
              <a:ext cx="8138160" cy="92333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u="sng">
                  <a:solidFill>
                    <a:schemeClr val="accent4"/>
                  </a:solidFill>
                  <a:latin typeface="Arial" panose="020B0604020202020204" pitchFamily="34" charset="0"/>
                  <a:cs typeface="Arial" panose="020B0604020202020204" pitchFamily="34" charset="0"/>
                </a:rPr>
                <a:t>MassHealth Action</a:t>
              </a:r>
              <a:r>
                <a:rPr lang="en-US" sz="1350" b="1">
                  <a:solidFill>
                    <a:schemeClr val="accent4"/>
                  </a:solidFill>
                  <a:latin typeface="Arial" panose="020B0604020202020204" pitchFamily="34" charset="0"/>
                  <a:cs typeface="Arial" panose="020B0604020202020204" pitchFamily="34" charset="0"/>
                </a:rPr>
                <a:t>: </a:t>
              </a:r>
              <a:r>
                <a:rPr lang="en-US" sz="1350">
                  <a:solidFill>
                    <a:schemeClr val="accent4"/>
                  </a:solidFill>
                  <a:latin typeface="Arial" panose="020B0604020202020204" pitchFamily="34" charset="0"/>
                  <a:cs typeface="Arial" panose="020B0604020202020204" pitchFamily="34" charset="0"/>
                </a:rPr>
                <a:t>MassHealth reviews my application: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50">
                  <a:solidFill>
                    <a:schemeClr val="accent4"/>
                  </a:solidFill>
                  <a:latin typeface="Arial" panose="020B0604020202020204" pitchFamily="34" charset="0"/>
                  <a:cs typeface="Arial" panose="020B0604020202020204" pitchFamily="34" charset="0"/>
                </a:rPr>
                <a:t>Since I said I have a dependent child (under 14 years old) on the application, I am exempt from work and education requirements.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50">
                  <a:solidFill>
                    <a:schemeClr val="accent4"/>
                  </a:solidFill>
                  <a:latin typeface="Arial" panose="020B0604020202020204" pitchFamily="34" charset="0"/>
                  <a:cs typeface="Arial" panose="020B0604020202020204" pitchFamily="34" charset="0"/>
                </a:rPr>
                <a:t>I am otherwise eligible for MassHealth.</a:t>
              </a:r>
            </a:p>
          </p:txBody>
        </p:sp>
        <p:grpSp>
          <p:nvGrpSpPr>
            <p:cNvPr id="16" name="Group 15">
              <a:extLst>
                <a:ext uri="{FF2B5EF4-FFF2-40B4-BE49-F238E27FC236}">
                  <a16:creationId xmlns:a16="http://schemas.microsoft.com/office/drawing/2014/main" id="{2D48AABA-8609-5CF0-905B-09E64CD1E65B}"/>
                </a:ext>
              </a:extLst>
            </p:cNvPr>
            <p:cNvGrpSpPr/>
            <p:nvPr/>
          </p:nvGrpSpPr>
          <p:grpSpPr>
            <a:xfrm>
              <a:off x="3007569" y="2374357"/>
              <a:ext cx="411480" cy="411480"/>
              <a:chOff x="3878753" y="2697977"/>
              <a:chExt cx="362313" cy="361971"/>
            </a:xfrm>
          </p:grpSpPr>
          <p:sp>
            <p:nvSpPr>
              <p:cNvPr id="17" name="Oval 16">
                <a:extLst>
                  <a:ext uri="{FF2B5EF4-FFF2-40B4-BE49-F238E27FC236}">
                    <a16:creationId xmlns:a16="http://schemas.microsoft.com/office/drawing/2014/main" id="{21863697-C7F9-4D1E-1E21-07D949AF9171}"/>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8" name="Graphic 4">
                <a:extLst>
                  <a:ext uri="{FF2B5EF4-FFF2-40B4-BE49-F238E27FC236}">
                    <a16:creationId xmlns:a16="http://schemas.microsoft.com/office/drawing/2014/main" id="{5498DFE6-1203-9EDB-B7F4-D96B5DC5A51C}"/>
                  </a:ext>
                </a:extLst>
              </p:cNvPr>
              <p:cNvGrpSpPr/>
              <p:nvPr/>
            </p:nvGrpSpPr>
            <p:grpSpPr>
              <a:xfrm>
                <a:off x="3878753" y="2697977"/>
                <a:ext cx="362313" cy="361971"/>
                <a:chOff x="1952125" y="3824168"/>
                <a:chExt cx="362313" cy="361971"/>
              </a:xfrm>
              <a:solidFill>
                <a:srgbClr val="26890D"/>
              </a:solidFill>
            </p:grpSpPr>
            <p:sp>
              <p:nvSpPr>
                <p:cNvPr id="19" name="Graphic 4">
                  <a:extLst>
                    <a:ext uri="{FF2B5EF4-FFF2-40B4-BE49-F238E27FC236}">
                      <a16:creationId xmlns:a16="http://schemas.microsoft.com/office/drawing/2014/main" id="{C516137E-1F8A-4F6D-3DF0-97AD5101BDFD}"/>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20" name="Graphic 4" descr="clipboard">
                  <a:extLst>
                    <a:ext uri="{FF2B5EF4-FFF2-40B4-BE49-F238E27FC236}">
                      <a16:creationId xmlns:a16="http://schemas.microsoft.com/office/drawing/2014/main" id="{75300A2B-8ACF-2390-2AFC-393147B1E126}"/>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21" name="Graphic 4">
                  <a:extLst>
                    <a:ext uri="{FF2B5EF4-FFF2-40B4-BE49-F238E27FC236}">
                      <a16:creationId xmlns:a16="http://schemas.microsoft.com/office/drawing/2014/main" id="{28780227-50D0-DBB2-CD38-71E3EECE84C1}"/>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grpSp>
      <p:sp>
        <p:nvSpPr>
          <p:cNvPr id="4" name="Rectangle 3">
            <a:extLst>
              <a:ext uri="{FF2B5EF4-FFF2-40B4-BE49-F238E27FC236}">
                <a16:creationId xmlns:a16="http://schemas.microsoft.com/office/drawing/2014/main" id="{B2EA455B-0B7B-874D-A512-6C424D0271D7}"/>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8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62FF-4BE5-367C-0CA9-D2A4C952D4D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309B7A3-4CD8-90BD-1CCB-E6638A5B8D44}"/>
              </a:ext>
              <a:ext uri="{C183D7F6-B498-43B3-948B-1728B52AA6E4}">
                <adec:decorative xmlns:adec="http://schemas.microsoft.com/office/drawing/2017/decorative" val="1"/>
              </a:ext>
            </a:extLst>
          </p:cNvPr>
          <p:cNvSpPr/>
          <p:nvPr/>
        </p:nvSpPr>
        <p:spPr>
          <a:xfrm>
            <a:off x="1" y="898033"/>
            <a:ext cx="2919738"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24" name="Rectangle 23">
            <a:extLst>
              <a:ext uri="{FF2B5EF4-FFF2-40B4-BE49-F238E27FC236}">
                <a16:creationId xmlns:a16="http://schemas.microsoft.com/office/drawing/2014/main" id="{8E725DB0-F193-35B2-EB99-4D7058F423FA}"/>
              </a:ext>
              <a:ext uri="{C183D7F6-B498-43B3-948B-1728B52AA6E4}">
                <adec:decorative xmlns:adec="http://schemas.microsoft.com/office/drawing/2017/decorative" val="1"/>
              </a:ext>
            </a:extLst>
          </p:cNvPr>
          <p:cNvSpPr/>
          <p:nvPr/>
        </p:nvSpPr>
        <p:spPr>
          <a:xfrm>
            <a:off x="1" y="898033"/>
            <a:ext cx="2698772"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graphicFrame>
        <p:nvGraphicFramePr>
          <p:cNvPr id="2" name="Table 1">
            <a:extLst>
              <a:ext uri="{FF2B5EF4-FFF2-40B4-BE49-F238E27FC236}">
                <a16:creationId xmlns:a16="http://schemas.microsoft.com/office/drawing/2014/main" id="{8D41E8C0-FD64-13B4-A976-339707A3A038}"/>
              </a:ext>
            </a:extLst>
          </p:cNvPr>
          <p:cNvGraphicFramePr>
            <a:graphicFrameLocks noGrp="1"/>
          </p:cNvGraphicFramePr>
          <p:nvPr/>
        </p:nvGraphicFramePr>
        <p:xfrm>
          <a:off x="-27936" y="3559081"/>
          <a:ext cx="2937935" cy="3025509"/>
        </p:xfrm>
        <a:graphic>
          <a:graphicData uri="http://schemas.openxmlformats.org/drawingml/2006/table">
            <a:tbl>
              <a:tblPr firstRow="1" bandRow="1">
                <a:tableStyleId>{2D5ABB26-0587-4C30-8999-92F81FD0307C}</a:tableStyleId>
              </a:tblPr>
              <a:tblGrid>
                <a:gridCol w="1445213">
                  <a:extLst>
                    <a:ext uri="{9D8B030D-6E8A-4147-A177-3AD203B41FA5}">
                      <a16:colId xmlns:a16="http://schemas.microsoft.com/office/drawing/2014/main" val="866683953"/>
                    </a:ext>
                  </a:extLst>
                </a:gridCol>
                <a:gridCol w="1492722">
                  <a:extLst>
                    <a:ext uri="{9D8B030D-6E8A-4147-A177-3AD203B41FA5}">
                      <a16:colId xmlns:a16="http://schemas.microsoft.com/office/drawing/2014/main" val="813203049"/>
                    </a:ext>
                  </a:extLst>
                </a:gridCol>
              </a:tblGrid>
              <a:tr h="386309">
                <a:tc>
                  <a:txBody>
                    <a:bodyPr/>
                    <a:lstStyle/>
                    <a:p>
                      <a:pPr algn="r"/>
                      <a:r>
                        <a:rPr lang="en-US" sz="1300" b="1" i="0">
                          <a:solidFill>
                            <a:schemeClr val="tx2"/>
                          </a:solidFill>
                          <a:latin typeface="Arial" panose="020B0604020202020204" pitchFamily="34" charset="0"/>
                          <a:cs typeface="Arial" panose="020B0604020202020204" pitchFamily="34" charset="0"/>
                        </a:rPr>
                        <a:t>LIFE STAGE</a:t>
                      </a:r>
                    </a:p>
                  </a:txBody>
                  <a:tcPr marL="121920" marR="121920" marT="60960" marB="60960"/>
                </a:tc>
                <a:tc>
                  <a:txBody>
                    <a:bodyPr/>
                    <a:lstStyle/>
                    <a:p>
                      <a:r>
                        <a:rPr lang="en-US" sz="1300" b="0" i="0">
                          <a:solidFill>
                            <a:schemeClr val="tx1"/>
                          </a:solidFill>
                          <a:latin typeface="Arial" panose="020B0604020202020204" pitchFamily="34" charset="0"/>
                          <a:cs typeface="Arial" panose="020B0604020202020204" pitchFamily="34" charset="0"/>
                        </a:rPr>
                        <a:t>Student</a:t>
                      </a:r>
                    </a:p>
                  </a:txBody>
                  <a:tcPr marL="121920" marR="121920" marT="60960" marB="60960"/>
                </a:tc>
                <a:extLst>
                  <a:ext uri="{0D108BD9-81ED-4DB2-BD59-A6C34878D82A}">
                    <a16:rowId xmlns:a16="http://schemas.microsoft.com/office/drawing/2014/main" val="3002202100"/>
                  </a:ext>
                </a:extLst>
              </a:tr>
              <a:tr h="386309">
                <a:tc>
                  <a:txBody>
                    <a:bodyPr/>
                    <a:lstStyle/>
                    <a:p>
                      <a:pPr algn="r"/>
                      <a:r>
                        <a:rPr lang="en-US" sz="1300" b="1" i="0">
                          <a:solidFill>
                            <a:schemeClr val="tx2"/>
                          </a:solidFill>
                          <a:latin typeface="Arial" panose="020B0604020202020204" pitchFamily="34" charset="0"/>
                          <a:cs typeface="Arial" panose="020B0604020202020204" pitchFamily="34" charset="0"/>
                        </a:rPr>
                        <a:t>AGE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22</a:t>
                      </a:r>
                    </a:p>
                  </a:txBody>
                  <a:tcPr marL="121920" marR="121920" marT="60960" marB="60960"/>
                </a:tc>
                <a:extLst>
                  <a:ext uri="{0D108BD9-81ED-4DB2-BD59-A6C34878D82A}">
                    <a16:rowId xmlns:a16="http://schemas.microsoft.com/office/drawing/2014/main" val="1146867654"/>
                  </a:ext>
                </a:extLst>
              </a:tr>
              <a:tr h="667291">
                <a:tc>
                  <a:txBody>
                    <a:bodyPr/>
                    <a:lstStyle/>
                    <a:p>
                      <a:pPr algn="r"/>
                      <a:r>
                        <a:rPr lang="en-US" sz="1300" b="1" i="0">
                          <a:solidFill>
                            <a:schemeClr val="tx2"/>
                          </a:solidFill>
                          <a:latin typeface="Arial" panose="020B0604020202020204" pitchFamily="34" charset="0"/>
                          <a:cs typeface="Arial" panose="020B0604020202020204" pitchFamily="34" charset="0"/>
                        </a:rPr>
                        <a:t>HOUSEHOLD</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Single</a:t>
                      </a:r>
                    </a:p>
                    <a:p>
                      <a:r>
                        <a:rPr lang="en-US" sz="1300" i="0">
                          <a:solidFill>
                            <a:schemeClr val="tx1"/>
                          </a:solidFill>
                          <a:latin typeface="Arial" panose="020B0604020202020204" pitchFamily="34" charset="0"/>
                          <a:cs typeface="Arial" panose="020B0604020202020204" pitchFamily="34" charset="0"/>
                        </a:rPr>
                        <a:t>No Children</a:t>
                      </a:r>
                    </a:p>
                    <a:p>
                      <a:r>
                        <a:rPr lang="en-US" sz="1300" i="0">
                          <a:solidFill>
                            <a:schemeClr val="tx1"/>
                          </a:solidFill>
                          <a:latin typeface="Arial" panose="020B0604020202020204" pitchFamily="34" charset="0"/>
                          <a:cs typeface="Arial" panose="020B0604020202020204" pitchFamily="34" charset="0"/>
                        </a:rPr>
                        <a:t>Not Disabled</a:t>
                      </a:r>
                    </a:p>
                  </a:txBody>
                  <a:tcPr marL="121920" marR="121920" marT="60960" marB="60960"/>
                </a:tc>
                <a:extLst>
                  <a:ext uri="{0D108BD9-81ED-4DB2-BD59-A6C34878D82A}">
                    <a16:rowId xmlns:a16="http://schemas.microsoft.com/office/drawing/2014/main" val="68517950"/>
                  </a:ext>
                </a:extLst>
              </a:tr>
              <a:tr h="386309">
                <a:tc>
                  <a:txBody>
                    <a:bodyPr/>
                    <a:lstStyle/>
                    <a:p>
                      <a:pPr algn="r"/>
                      <a:r>
                        <a:rPr lang="en-US" sz="1300" b="1" i="0">
                          <a:solidFill>
                            <a:schemeClr val="tx2"/>
                          </a:solidFill>
                          <a:latin typeface="Arial" panose="020B0604020202020204" pitchFamily="34" charset="0"/>
                          <a:cs typeface="Arial" panose="020B0604020202020204" pitchFamily="34" charset="0"/>
                        </a:rPr>
                        <a:t>INCOME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$0 per Month</a:t>
                      </a:r>
                    </a:p>
                  </a:txBody>
                  <a:tcPr marL="121920" marR="121920" marT="60960" marB="60960"/>
                </a:tc>
                <a:extLst>
                  <a:ext uri="{0D108BD9-81ED-4DB2-BD59-A6C34878D82A}">
                    <a16:rowId xmlns:a16="http://schemas.microsoft.com/office/drawing/2014/main" val="2053730682"/>
                  </a:ext>
                </a:extLst>
              </a:tr>
              <a:tr h="459330">
                <a:tc>
                  <a:txBody>
                    <a:bodyPr/>
                    <a:lstStyle/>
                    <a:p>
                      <a:pPr algn="r"/>
                      <a:r>
                        <a:rPr lang="en-US" sz="1300" b="1" i="0">
                          <a:solidFill>
                            <a:schemeClr val="tx2"/>
                          </a:solidFill>
                          <a:latin typeface="Arial" panose="020B0604020202020204" pitchFamily="34" charset="0"/>
                          <a:cs typeface="Arial" panose="020B0604020202020204" pitchFamily="34" charset="0"/>
                        </a:rPr>
                        <a:t>EMPLOYMENT</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Full-Time Student</a:t>
                      </a:r>
                    </a:p>
                  </a:txBody>
                  <a:tcPr marL="121920" marR="121920" marT="60960" marB="60960"/>
                </a:tc>
                <a:extLst>
                  <a:ext uri="{0D108BD9-81ED-4DB2-BD59-A6C34878D82A}">
                    <a16:rowId xmlns:a16="http://schemas.microsoft.com/office/drawing/2014/main" val="4042511818"/>
                  </a:ext>
                </a:extLst>
              </a:tr>
              <a:tr h="632142">
                <a:tc>
                  <a:txBody>
                    <a:bodyPr/>
                    <a:lstStyle/>
                    <a:p>
                      <a:pPr algn="r"/>
                      <a:r>
                        <a:rPr lang="en-US" sz="1300" b="1" i="0">
                          <a:solidFill>
                            <a:schemeClr val="tx2"/>
                          </a:solidFill>
                          <a:latin typeface="Arial" panose="020B0604020202020204" pitchFamily="34" charset="0"/>
                          <a:cs typeface="Arial" panose="020B0604020202020204" pitchFamily="34" charset="0"/>
                        </a:rPr>
                        <a:t>ACTION</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Renewal</a:t>
                      </a:r>
                    </a:p>
                  </a:txBody>
                  <a:tcPr marL="121920" marR="121920" marT="60960" marB="60960"/>
                </a:tc>
                <a:extLst>
                  <a:ext uri="{0D108BD9-81ED-4DB2-BD59-A6C34878D82A}">
                    <a16:rowId xmlns:a16="http://schemas.microsoft.com/office/drawing/2014/main" val="2837347806"/>
                  </a:ext>
                </a:extLst>
              </a:tr>
            </a:tbl>
          </a:graphicData>
        </a:graphic>
      </p:graphicFrame>
      <p:sp>
        <p:nvSpPr>
          <p:cNvPr id="23" name="Rectangle: Rounded Corners 22">
            <a:extLst>
              <a:ext uri="{FF2B5EF4-FFF2-40B4-BE49-F238E27FC236}">
                <a16:creationId xmlns:a16="http://schemas.microsoft.com/office/drawing/2014/main" id="{1502FCE6-B24F-350E-F274-9AFFFBEFB9DD}"/>
              </a:ext>
            </a:extLst>
          </p:cNvPr>
          <p:cNvSpPr/>
          <p:nvPr/>
        </p:nvSpPr>
        <p:spPr>
          <a:xfrm>
            <a:off x="2820865" y="938656"/>
            <a:ext cx="1664259" cy="668091"/>
          </a:xfrm>
          <a:prstGeom prst="roundRect">
            <a:avLst>
              <a:gd name="adj" fmla="val 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60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STEPS</a:t>
            </a:r>
          </a:p>
        </p:txBody>
      </p:sp>
      <p:sp>
        <p:nvSpPr>
          <p:cNvPr id="28" name="Rectangle 27">
            <a:extLst>
              <a:ext uri="{FF2B5EF4-FFF2-40B4-BE49-F238E27FC236}">
                <a16:creationId xmlns:a16="http://schemas.microsoft.com/office/drawing/2014/main" id="{4851A42A-477B-8E69-A19E-8A86D289B4EC}"/>
              </a:ext>
              <a:ext uri="{C183D7F6-B498-43B3-948B-1728B52AA6E4}">
                <adec:decorative xmlns:adec="http://schemas.microsoft.com/office/drawing/2017/decorative" val="1"/>
              </a:ext>
            </a:extLst>
          </p:cNvPr>
          <p:cNvSpPr/>
          <p:nvPr/>
        </p:nvSpPr>
        <p:spPr>
          <a:xfrm>
            <a:off x="2909998" y="6487070"/>
            <a:ext cx="9282001"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FDF48B59-5C5D-886D-DBDF-59A94F8AF3AE}"/>
              </a:ext>
              <a:ext uri="{C183D7F6-B498-43B3-948B-1728B52AA6E4}">
                <adec:decorative xmlns:adec="http://schemas.microsoft.com/office/drawing/2017/decorative" val="1"/>
              </a:ext>
            </a:extLst>
          </p:cNvPr>
          <p:cNvCxnSpPr>
            <a:cxnSpLocks/>
            <a:endCxn id="51" idx="4"/>
          </p:cNvCxnSpPr>
          <p:nvPr/>
        </p:nvCxnSpPr>
        <p:spPr>
          <a:xfrm>
            <a:off x="3216346" y="1951211"/>
            <a:ext cx="1903" cy="3938210"/>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descr="The number 1 ">
            <a:extLst>
              <a:ext uri="{FF2B5EF4-FFF2-40B4-BE49-F238E27FC236}">
                <a16:creationId xmlns:a16="http://schemas.microsoft.com/office/drawing/2014/main" id="{D9BA83C7-DF43-9D60-6810-BBD4BBB443B0}"/>
              </a:ext>
            </a:extLst>
          </p:cNvPr>
          <p:cNvSpPr/>
          <p:nvPr/>
        </p:nvSpPr>
        <p:spPr>
          <a:xfrm>
            <a:off x="2955996" y="1523732"/>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C893E9CD-3870-C1A6-FD90-37E9E0806B04}"/>
              </a:ext>
              <a:ext uri="{C183D7F6-B498-43B3-948B-1728B52AA6E4}">
                <adec:decorative xmlns:adec="http://schemas.microsoft.com/office/drawing/2017/decorative" val="1"/>
              </a:ext>
            </a:extLst>
          </p:cNvPr>
          <p:cNvGrpSpPr/>
          <p:nvPr/>
        </p:nvGrpSpPr>
        <p:grpSpPr>
          <a:xfrm>
            <a:off x="3010606" y="1513107"/>
            <a:ext cx="8731654" cy="507831"/>
            <a:chOff x="3010606" y="1513107"/>
            <a:chExt cx="8731654" cy="507831"/>
          </a:xfrm>
        </p:grpSpPr>
        <p:sp>
          <p:nvSpPr>
            <p:cNvPr id="25" name="Rectangle 24">
              <a:extLst>
                <a:ext uri="{FF2B5EF4-FFF2-40B4-BE49-F238E27FC236}">
                  <a16:creationId xmlns:a16="http://schemas.microsoft.com/office/drawing/2014/main" id="{3306782D-D590-627A-0800-592132DD2E34}"/>
                </a:ext>
              </a:extLst>
            </p:cNvPr>
            <p:cNvSpPr/>
            <p:nvPr/>
          </p:nvSpPr>
          <p:spPr>
            <a:xfrm>
              <a:off x="3604100" y="1513107"/>
              <a:ext cx="8138160" cy="50783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a:solidFill>
                    <a:schemeClr val="accent4"/>
                  </a:solidFill>
                  <a:latin typeface="Arial" panose="020B0604020202020204" pitchFamily="34" charset="0"/>
                  <a:cs typeface="Arial" panose="020B0604020202020204" pitchFamily="34" charset="0"/>
                </a:rPr>
                <a:t>I receive my MassHealth renewal </a:t>
              </a:r>
              <a:r>
                <a:rPr lang="en-US" sz="1350">
                  <a:solidFill>
                    <a:schemeClr val="accent4"/>
                  </a:solidFill>
                  <a:latin typeface="Arial" panose="020B0604020202020204" pitchFamily="34" charset="0"/>
                  <a:cs typeface="Arial" panose="020B0604020202020204" pitchFamily="34" charset="0"/>
                </a:rPr>
                <a:t>form in a blue envelope. </a:t>
              </a:r>
              <a:br>
                <a:rPr lang="en-US" sz="1350">
                  <a:solidFill>
                    <a:schemeClr val="accent4"/>
                  </a:solidFill>
                  <a:latin typeface="Arial" panose="020B0604020202020204" pitchFamily="34" charset="0"/>
                  <a:cs typeface="Arial" panose="020B0604020202020204" pitchFamily="34" charset="0"/>
                </a:rPr>
              </a:br>
              <a:r>
                <a:rPr lang="en-US" sz="1350">
                  <a:solidFill>
                    <a:schemeClr val="accent4"/>
                  </a:solidFill>
                  <a:latin typeface="Arial" panose="020B0604020202020204" pitchFamily="34" charset="0"/>
                  <a:cs typeface="Arial" panose="020B0604020202020204" pitchFamily="34" charset="0"/>
                </a:rPr>
                <a:t>I report that I am a student enrolled in a higher education program.</a:t>
              </a:r>
            </a:p>
          </p:txBody>
        </p:sp>
        <p:sp>
          <p:nvSpPr>
            <p:cNvPr id="27" name="Freeform 41" descr="1">
              <a:extLst>
                <a:ext uri="{FF2B5EF4-FFF2-40B4-BE49-F238E27FC236}">
                  <a16:creationId xmlns:a16="http://schemas.microsoft.com/office/drawing/2014/main" id="{B774851A-6F3B-A5AF-54CD-2957E4B22A0A}"/>
                </a:ext>
              </a:extLst>
            </p:cNvPr>
            <p:cNvSpPr>
              <a:spLocks noEditPoints="1"/>
            </p:cNvSpPr>
            <p:nvPr/>
          </p:nvSpPr>
          <p:spPr bwMode="auto">
            <a:xfrm>
              <a:off x="3010606" y="1563471"/>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rPr>
                <a:t>1</a:t>
              </a:r>
            </a:p>
          </p:txBody>
        </p:sp>
      </p:grpSp>
      <p:grpSp>
        <p:nvGrpSpPr>
          <p:cNvPr id="69" name="Group 68">
            <a:extLst>
              <a:ext uri="{FF2B5EF4-FFF2-40B4-BE49-F238E27FC236}">
                <a16:creationId xmlns:a16="http://schemas.microsoft.com/office/drawing/2014/main" id="{3BB0E61D-36A7-1493-14FE-F67F7ECF6522}"/>
              </a:ext>
              <a:ext uri="{C183D7F6-B498-43B3-948B-1728B52AA6E4}">
                <adec:decorative xmlns:adec="http://schemas.microsoft.com/office/drawing/2017/decorative" val="1"/>
              </a:ext>
            </a:extLst>
          </p:cNvPr>
          <p:cNvGrpSpPr/>
          <p:nvPr/>
        </p:nvGrpSpPr>
        <p:grpSpPr>
          <a:xfrm>
            <a:off x="3008701" y="3801791"/>
            <a:ext cx="8733559" cy="805349"/>
            <a:chOff x="3008701" y="3555531"/>
            <a:chExt cx="8733559" cy="805349"/>
          </a:xfrm>
        </p:grpSpPr>
        <p:sp>
          <p:nvSpPr>
            <p:cNvPr id="30" name="Rectangle 29">
              <a:extLst>
                <a:ext uri="{FF2B5EF4-FFF2-40B4-BE49-F238E27FC236}">
                  <a16:creationId xmlns:a16="http://schemas.microsoft.com/office/drawing/2014/main" id="{EB689D14-7183-D988-AB47-5313B210D27D}"/>
                </a:ext>
              </a:extLst>
            </p:cNvPr>
            <p:cNvSpPr/>
            <p:nvPr/>
          </p:nvSpPr>
          <p:spPr>
            <a:xfrm>
              <a:off x="3604100" y="3555531"/>
              <a:ext cx="8138160" cy="80534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lvl="0">
                <a:spcAft>
                  <a:spcPts val="100"/>
                </a:spcAft>
                <a:defRPr/>
              </a:pPr>
              <a:r>
                <a:rPr kumimoji="0" lang="en-US" sz="135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 receive a “request for information” for work </a:t>
              </a:r>
              <a:r>
                <a:rPr lang="en-US" sz="1350" b="1">
                  <a:solidFill>
                    <a:schemeClr val="accent4"/>
                  </a:solidFill>
                  <a:latin typeface="Arial" panose="020B0604020202020204" pitchFamily="34" charset="0"/>
                  <a:cs typeface="Arial" panose="020B0604020202020204" pitchFamily="34" charset="0"/>
                </a:rPr>
                <a:t>and education</a:t>
              </a:r>
              <a:r>
                <a:rPr kumimoji="0" lang="en-US" sz="135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requirements from MassHealth. </a:t>
              </a: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This means I need to respond with the required documentation within 30 days. </a:t>
              </a:r>
            </a:p>
            <a:p>
              <a:pPr marL="0" marR="0" lvl="0" indent="0" algn="l" defTabSz="914400" rtl="0" eaLnBrk="1" fontAlgn="auto" latinLnBrk="0" hangingPunct="1">
                <a:lnSpc>
                  <a:spcPct val="100000"/>
                </a:lnSpc>
                <a:spcBef>
                  <a:spcPts val="600"/>
                </a:spcBef>
                <a:spcAft>
                  <a:spcPts val="100"/>
                </a:spcAft>
                <a:buClrTx/>
                <a:buSzTx/>
                <a:buFontTx/>
                <a:buNone/>
                <a:tabLst/>
                <a:defRPr/>
              </a:pP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 send MassHealth documentation of my enrollment in </a:t>
              </a:r>
              <a:r>
                <a:rPr lang="en-US" sz="1350">
                  <a:solidFill>
                    <a:schemeClr val="accent4"/>
                  </a:solidFill>
                  <a:latin typeface="Arial" panose="020B0604020202020204" pitchFamily="34" charset="0"/>
                  <a:cs typeface="Arial" panose="020B0604020202020204" pitchFamily="34" charset="0"/>
                </a:rPr>
                <a:t>full-time</a:t>
              </a: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higher education</a:t>
              </a:r>
              <a:r>
                <a:rPr lang="en-US" sz="1350">
                  <a:solidFill>
                    <a:schemeClr val="accent4"/>
                  </a:solidFill>
                  <a:latin typeface="Arial" panose="020B0604020202020204" pitchFamily="34" charset="0"/>
                  <a:cs typeface="Arial" panose="020B0604020202020204" pitchFamily="34" charset="0"/>
                </a:rPr>
                <a:t>. </a:t>
              </a:r>
            </a:p>
          </p:txBody>
        </p:sp>
        <p:grpSp>
          <p:nvGrpSpPr>
            <p:cNvPr id="32" name="Group 31">
              <a:extLst>
                <a:ext uri="{FF2B5EF4-FFF2-40B4-BE49-F238E27FC236}">
                  <a16:creationId xmlns:a16="http://schemas.microsoft.com/office/drawing/2014/main" id="{ED5C4819-F043-DBAE-3D0A-B42033EFBCD1}"/>
                </a:ext>
              </a:extLst>
            </p:cNvPr>
            <p:cNvGrpSpPr/>
            <p:nvPr/>
          </p:nvGrpSpPr>
          <p:grpSpPr>
            <a:xfrm>
              <a:off x="3008701" y="3752465"/>
              <a:ext cx="415290" cy="411480"/>
              <a:chOff x="2905196" y="2219102"/>
              <a:chExt cx="415290" cy="411480"/>
            </a:xfrm>
          </p:grpSpPr>
          <p:sp>
            <p:nvSpPr>
              <p:cNvPr id="33" name="Oval 32" descr="3">
                <a:extLst>
                  <a:ext uri="{FF2B5EF4-FFF2-40B4-BE49-F238E27FC236}">
                    <a16:creationId xmlns:a16="http://schemas.microsoft.com/office/drawing/2014/main" id="{4F6B872A-BA16-F2AC-5F42-1D2211240D5D}"/>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34" name="Freeform 41">
                <a:extLst>
                  <a:ext uri="{FF2B5EF4-FFF2-40B4-BE49-F238E27FC236}">
                    <a16:creationId xmlns:a16="http://schemas.microsoft.com/office/drawing/2014/main" id="{6C5EB269-A376-30A0-25F1-69DC03F366AC}"/>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rgbClr val="6075B1"/>
                    </a:solidFill>
                    <a:latin typeface="Arial" panose="020B0604020202020204" pitchFamily="34" charset="0"/>
                    <a:cs typeface="Arial" panose="020B0604020202020204" pitchFamily="34" charset="0"/>
                  </a:rPr>
                  <a:t>3</a:t>
                </a:r>
                <a:endPar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endParaRPr>
              </a:p>
            </p:txBody>
          </p:sp>
        </p:grpSp>
      </p:grpSp>
      <p:grpSp>
        <p:nvGrpSpPr>
          <p:cNvPr id="66" name="Group 65">
            <a:extLst>
              <a:ext uri="{FF2B5EF4-FFF2-40B4-BE49-F238E27FC236}">
                <a16:creationId xmlns:a16="http://schemas.microsoft.com/office/drawing/2014/main" id="{DCCEB31C-A61E-C6A7-C9D8-9EB03AE311FA}"/>
              </a:ext>
              <a:ext uri="{C183D7F6-B498-43B3-948B-1728B52AA6E4}">
                <adec:decorative xmlns:adec="http://schemas.microsoft.com/office/drawing/2017/decorative" val="1"/>
              </a:ext>
            </a:extLst>
          </p:cNvPr>
          <p:cNvGrpSpPr/>
          <p:nvPr/>
        </p:nvGrpSpPr>
        <p:grpSpPr>
          <a:xfrm>
            <a:off x="3008701" y="2169619"/>
            <a:ext cx="8733559" cy="411480"/>
            <a:chOff x="3008701" y="2128981"/>
            <a:chExt cx="8733559" cy="411480"/>
          </a:xfrm>
        </p:grpSpPr>
        <p:sp>
          <p:nvSpPr>
            <p:cNvPr id="26" name="Rectangle 25">
              <a:extLst>
                <a:ext uri="{FF2B5EF4-FFF2-40B4-BE49-F238E27FC236}">
                  <a16:creationId xmlns:a16="http://schemas.microsoft.com/office/drawing/2014/main" id="{E2B5CDEA-7860-B681-F0E1-25D54C7F3FC5}"/>
                </a:ext>
              </a:extLst>
            </p:cNvPr>
            <p:cNvSpPr/>
            <p:nvPr/>
          </p:nvSpPr>
          <p:spPr>
            <a:xfrm>
              <a:off x="3604100" y="2180833"/>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a:solidFill>
                    <a:schemeClr val="accent4"/>
                  </a:solidFill>
                  <a:latin typeface="Arial" panose="020B0604020202020204" pitchFamily="34" charset="0"/>
                  <a:cs typeface="Arial" panose="020B0604020202020204" pitchFamily="34" charset="0"/>
                </a:rPr>
                <a:t>I complete my renewal </a:t>
              </a:r>
              <a:r>
                <a:rPr lang="en-US" sz="1350">
                  <a:solidFill>
                    <a:schemeClr val="accent4"/>
                  </a:solidFill>
                  <a:latin typeface="Arial" panose="020B0604020202020204" pitchFamily="34" charset="0"/>
                  <a:cs typeface="Arial" panose="020B0604020202020204" pitchFamily="34" charset="0"/>
                </a:rPr>
                <a:t>online.</a:t>
              </a:r>
            </a:p>
          </p:txBody>
        </p:sp>
        <p:grpSp>
          <p:nvGrpSpPr>
            <p:cNvPr id="35" name="Group 34">
              <a:extLst>
                <a:ext uri="{FF2B5EF4-FFF2-40B4-BE49-F238E27FC236}">
                  <a16:creationId xmlns:a16="http://schemas.microsoft.com/office/drawing/2014/main" id="{9F106BB7-2D79-A50E-BFC3-506E8DE61397}"/>
                </a:ext>
              </a:extLst>
            </p:cNvPr>
            <p:cNvGrpSpPr/>
            <p:nvPr/>
          </p:nvGrpSpPr>
          <p:grpSpPr>
            <a:xfrm>
              <a:off x="3008701" y="2128981"/>
              <a:ext cx="415290" cy="411480"/>
              <a:chOff x="2905196" y="2219102"/>
              <a:chExt cx="415290" cy="411480"/>
            </a:xfrm>
          </p:grpSpPr>
          <p:sp>
            <p:nvSpPr>
              <p:cNvPr id="37" name="Oval 36" descr="2">
                <a:extLst>
                  <a:ext uri="{FF2B5EF4-FFF2-40B4-BE49-F238E27FC236}">
                    <a16:creationId xmlns:a16="http://schemas.microsoft.com/office/drawing/2014/main" id="{076D7661-BD5A-4798-90A3-E62F699BD02B}"/>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38" name="Freeform 41">
                <a:extLst>
                  <a:ext uri="{FF2B5EF4-FFF2-40B4-BE49-F238E27FC236}">
                    <a16:creationId xmlns:a16="http://schemas.microsoft.com/office/drawing/2014/main" id="{35610C0B-D514-0F88-E064-7FB11000399B}"/>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rPr>
                  <a:t>2</a:t>
                </a:r>
              </a:p>
            </p:txBody>
          </p:sp>
        </p:grpSp>
      </p:grpSp>
      <p:grpSp>
        <p:nvGrpSpPr>
          <p:cNvPr id="71" name="Group 70">
            <a:extLst>
              <a:ext uri="{FF2B5EF4-FFF2-40B4-BE49-F238E27FC236}">
                <a16:creationId xmlns:a16="http://schemas.microsoft.com/office/drawing/2014/main" id="{1A9D7ADD-8217-5953-9C91-693D24DA5FCC}"/>
              </a:ext>
              <a:ext uri="{C183D7F6-B498-43B3-948B-1728B52AA6E4}">
                <adec:decorative xmlns:adec="http://schemas.microsoft.com/office/drawing/2017/decorative" val="1"/>
              </a:ext>
            </a:extLst>
          </p:cNvPr>
          <p:cNvGrpSpPr/>
          <p:nvPr/>
        </p:nvGrpSpPr>
        <p:grpSpPr>
          <a:xfrm>
            <a:off x="2982557" y="5421828"/>
            <a:ext cx="8759703" cy="467593"/>
            <a:chOff x="2982557" y="5269424"/>
            <a:chExt cx="8759703" cy="467593"/>
          </a:xfrm>
        </p:grpSpPr>
        <p:sp>
          <p:nvSpPr>
            <p:cNvPr id="51" name="Oval 50">
              <a:extLst>
                <a:ext uri="{FF2B5EF4-FFF2-40B4-BE49-F238E27FC236}">
                  <a16:creationId xmlns:a16="http://schemas.microsoft.com/office/drawing/2014/main" id="{0417A2C3-7461-0C40-1826-E8A9D17E96CD}"/>
                </a:ext>
              </a:extLst>
            </p:cNvPr>
            <p:cNvSpPr/>
            <p:nvPr/>
          </p:nvSpPr>
          <p:spPr>
            <a:xfrm>
              <a:off x="2982557" y="5269424"/>
              <a:ext cx="471383" cy="46759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31E245A8-37EA-BB33-3260-F975A63ED906}"/>
                </a:ext>
              </a:extLst>
            </p:cNvPr>
            <p:cNvSpPr/>
            <p:nvPr/>
          </p:nvSpPr>
          <p:spPr>
            <a:xfrm>
              <a:off x="3604100" y="5349332"/>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rPr>
                <a:t>I receive a notice </a:t>
              </a:r>
              <a:r>
                <a:rPr lang="en-US" sz="1350" b="1">
                  <a:solidFill>
                    <a:srgbClr val="002960"/>
                  </a:solidFill>
                  <a:latin typeface="Arial" panose="020B0604020202020204" pitchFamily="34" charset="0"/>
                  <a:cs typeface="Arial" panose="020B0604020202020204" pitchFamily="34" charset="0"/>
                </a:rPr>
                <a:t>confirming </a:t>
              </a:r>
              <a:r>
                <a:rPr lang="en-US" sz="1350" b="1" u="sng">
                  <a:solidFill>
                    <a:srgbClr val="005500"/>
                  </a:solidFill>
                  <a:latin typeface="Arial" panose="020B0604020202020204" pitchFamily="34" charset="0"/>
                  <a:cs typeface="Arial" panose="020B0604020202020204" pitchFamily="34" charset="0"/>
                </a:rPr>
                <a:t>my MassHealth coverage is renewed</a:t>
              </a:r>
              <a:r>
                <a:rPr lang="en-US" sz="1350" b="1">
                  <a:solidFill>
                    <a:srgbClr val="005500"/>
                  </a:solidFill>
                  <a:latin typeface="Arial" panose="020B0604020202020204" pitchFamily="34" charset="0"/>
                  <a:cs typeface="Arial" panose="020B0604020202020204" pitchFamily="34" charset="0"/>
                </a:rPr>
                <a:t>.  </a:t>
              </a:r>
            </a:p>
          </p:txBody>
        </p:sp>
        <p:sp>
          <p:nvSpPr>
            <p:cNvPr id="53" name="Freeform 41" descr="4">
              <a:extLst>
                <a:ext uri="{FF2B5EF4-FFF2-40B4-BE49-F238E27FC236}">
                  <a16:creationId xmlns:a16="http://schemas.microsoft.com/office/drawing/2014/main" id="{364F38A5-170F-E6C2-47AD-B315950B4512}"/>
                </a:ext>
              </a:extLst>
            </p:cNvPr>
            <p:cNvSpPr>
              <a:spLocks noEditPoints="1"/>
            </p:cNvSpPr>
            <p:nvPr/>
          </p:nvSpPr>
          <p:spPr bwMode="auto">
            <a:xfrm>
              <a:off x="2986473" y="5274620"/>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005500"/>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71A271"/>
                  </a:solidFill>
                  <a:latin typeface="Arial" panose="020B0604020202020204" pitchFamily="34" charset="0"/>
                  <a:cs typeface="Arial" panose="020B0604020202020204" pitchFamily="34" charset="0"/>
                </a:rPr>
                <a:t>4</a:t>
              </a:r>
              <a:endParaRPr kumimoji="0" lang="en-US" sz="2400" b="1" i="0" u="none" strike="noStrike" kern="1200" cap="none" spc="0" normalizeH="0" baseline="0" noProof="0">
                <a:ln>
                  <a:noFill/>
                </a:ln>
                <a:solidFill>
                  <a:srgbClr val="71A271"/>
                </a:solidFill>
                <a:effectLst/>
                <a:uLnTx/>
                <a:uFillTx/>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D02CF3B6-C675-2A68-DD91-FFBB8B094938}"/>
              </a:ext>
              <a:ext uri="{C183D7F6-B498-43B3-948B-1728B52AA6E4}">
                <adec:decorative xmlns:adec="http://schemas.microsoft.com/office/drawing/2017/decorative" val="1"/>
              </a:ext>
            </a:extLst>
          </p:cNvPr>
          <p:cNvGrpSpPr/>
          <p:nvPr/>
        </p:nvGrpSpPr>
        <p:grpSpPr>
          <a:xfrm>
            <a:off x="3008701" y="2833654"/>
            <a:ext cx="8733559" cy="715581"/>
            <a:chOff x="3008701" y="2640864"/>
            <a:chExt cx="8733559" cy="715581"/>
          </a:xfrm>
        </p:grpSpPr>
        <p:sp>
          <p:nvSpPr>
            <p:cNvPr id="29" name="Rectangle 28">
              <a:extLst>
                <a:ext uri="{FF2B5EF4-FFF2-40B4-BE49-F238E27FC236}">
                  <a16:creationId xmlns:a16="http://schemas.microsoft.com/office/drawing/2014/main" id="{E4049DAC-0551-9083-1087-8098CBE82915}"/>
                </a:ext>
              </a:extLst>
            </p:cNvPr>
            <p:cNvSpPr/>
            <p:nvPr/>
          </p:nvSpPr>
          <p:spPr>
            <a:xfrm>
              <a:off x="3604100" y="2640864"/>
              <a:ext cx="8138160" cy="71558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lvl="0">
                <a:defRPr/>
              </a:pPr>
              <a:r>
                <a:rPr kumimoji="0" lang="en-US" sz="1350" b="1" i="0" u="sng"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MassHealth Action</a:t>
              </a:r>
              <a:r>
                <a:rPr kumimoji="0" lang="en-US" sz="135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a:t>
              </a:r>
              <a:r>
                <a:rPr lang="en-US" sz="1350">
                  <a:solidFill>
                    <a:schemeClr val="accent4"/>
                  </a:solidFill>
                  <a:latin typeface="Arial" panose="020B0604020202020204" pitchFamily="34" charset="0"/>
                  <a:cs typeface="Arial" panose="020B0604020202020204" pitchFamily="34" charset="0"/>
                </a:rPr>
                <a:t>MassHealth reviews my renewal form: </a:t>
              </a: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I report that I am a full-time student, but do not provide any related documentation.</a:t>
              </a: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I am otherwise eligible for MassHealth.</a:t>
              </a:r>
            </a:p>
          </p:txBody>
        </p:sp>
        <p:grpSp>
          <p:nvGrpSpPr>
            <p:cNvPr id="54" name="Group 53">
              <a:extLst>
                <a:ext uri="{FF2B5EF4-FFF2-40B4-BE49-F238E27FC236}">
                  <a16:creationId xmlns:a16="http://schemas.microsoft.com/office/drawing/2014/main" id="{7C9FA26C-F851-C360-D8F2-3ECF47C1C5C1}"/>
                </a:ext>
              </a:extLst>
            </p:cNvPr>
            <p:cNvGrpSpPr/>
            <p:nvPr/>
          </p:nvGrpSpPr>
          <p:grpSpPr>
            <a:xfrm>
              <a:off x="3008701" y="2792915"/>
              <a:ext cx="411480" cy="411480"/>
              <a:chOff x="3878753" y="2697977"/>
              <a:chExt cx="362313" cy="361971"/>
            </a:xfrm>
          </p:grpSpPr>
          <p:sp>
            <p:nvSpPr>
              <p:cNvPr id="55" name="Oval 54">
                <a:extLst>
                  <a:ext uri="{FF2B5EF4-FFF2-40B4-BE49-F238E27FC236}">
                    <a16:creationId xmlns:a16="http://schemas.microsoft.com/office/drawing/2014/main" id="{9F0ADA4D-453B-1F80-EFBA-83268E5A11D2}"/>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6" name="Graphic 4">
                <a:extLst>
                  <a:ext uri="{FF2B5EF4-FFF2-40B4-BE49-F238E27FC236}">
                    <a16:creationId xmlns:a16="http://schemas.microsoft.com/office/drawing/2014/main" id="{D27FAD4F-EE5F-95D1-21A1-98437C3BB333}"/>
                  </a:ext>
                </a:extLst>
              </p:cNvPr>
              <p:cNvGrpSpPr/>
              <p:nvPr/>
            </p:nvGrpSpPr>
            <p:grpSpPr>
              <a:xfrm>
                <a:off x="3878753" y="2697977"/>
                <a:ext cx="362313" cy="361971"/>
                <a:chOff x="1952125" y="3824168"/>
                <a:chExt cx="362313" cy="361971"/>
              </a:xfrm>
              <a:solidFill>
                <a:srgbClr val="26890D"/>
              </a:solidFill>
            </p:grpSpPr>
            <p:sp>
              <p:nvSpPr>
                <p:cNvPr id="57" name="Graphic 4">
                  <a:extLst>
                    <a:ext uri="{FF2B5EF4-FFF2-40B4-BE49-F238E27FC236}">
                      <a16:creationId xmlns:a16="http://schemas.microsoft.com/office/drawing/2014/main" id="{F364FE50-266E-D8F1-F211-F7D6B91EC3C3}"/>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8" name="Graphic 4" descr="clipboard">
                  <a:extLst>
                    <a:ext uri="{FF2B5EF4-FFF2-40B4-BE49-F238E27FC236}">
                      <a16:creationId xmlns:a16="http://schemas.microsoft.com/office/drawing/2014/main" id="{4B32B9F2-D218-C376-CF25-ABFA90AA863D}"/>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9" name="Graphic 4">
                  <a:extLst>
                    <a:ext uri="{FF2B5EF4-FFF2-40B4-BE49-F238E27FC236}">
                      <a16:creationId xmlns:a16="http://schemas.microsoft.com/office/drawing/2014/main" id="{95C66249-0AA3-4DD5-7DC5-8676C3F8761D}"/>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grpSp>
      <p:grpSp>
        <p:nvGrpSpPr>
          <p:cNvPr id="70" name="Group 69">
            <a:extLst>
              <a:ext uri="{FF2B5EF4-FFF2-40B4-BE49-F238E27FC236}">
                <a16:creationId xmlns:a16="http://schemas.microsoft.com/office/drawing/2014/main" id="{EB98A34F-C856-5132-412A-E2DC081E55B2}"/>
              </a:ext>
              <a:ext uri="{C183D7F6-B498-43B3-948B-1728B52AA6E4}">
                <adec:decorative xmlns:adec="http://schemas.microsoft.com/office/drawing/2017/decorative" val="1"/>
              </a:ext>
            </a:extLst>
          </p:cNvPr>
          <p:cNvGrpSpPr/>
          <p:nvPr/>
        </p:nvGrpSpPr>
        <p:grpSpPr>
          <a:xfrm>
            <a:off x="3008701" y="4651946"/>
            <a:ext cx="8733559" cy="715581"/>
            <a:chOff x="3008701" y="4455128"/>
            <a:chExt cx="8733559" cy="715581"/>
          </a:xfrm>
        </p:grpSpPr>
        <p:sp>
          <p:nvSpPr>
            <p:cNvPr id="31" name="Rectangle 30">
              <a:extLst>
                <a:ext uri="{FF2B5EF4-FFF2-40B4-BE49-F238E27FC236}">
                  <a16:creationId xmlns:a16="http://schemas.microsoft.com/office/drawing/2014/main" id="{EB946B6A-A70D-F7A3-1FB9-ACDF29D20764}"/>
                </a:ext>
              </a:extLst>
            </p:cNvPr>
            <p:cNvSpPr/>
            <p:nvPr/>
          </p:nvSpPr>
          <p:spPr>
            <a:xfrm>
              <a:off x="3604100" y="4455128"/>
              <a:ext cx="8138160" cy="71558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u="sng">
                  <a:solidFill>
                    <a:schemeClr val="accent4"/>
                  </a:solidFill>
                  <a:latin typeface="Arial" panose="020B0604020202020204" pitchFamily="34" charset="0"/>
                  <a:cs typeface="Arial" panose="020B0604020202020204" pitchFamily="34" charset="0"/>
                </a:rPr>
                <a:t>MassHealth Action</a:t>
              </a:r>
              <a:r>
                <a:rPr lang="en-US" sz="1350" b="1">
                  <a:solidFill>
                    <a:schemeClr val="accent4"/>
                  </a:solidFill>
                  <a:latin typeface="Arial" panose="020B0604020202020204" pitchFamily="34" charset="0"/>
                  <a:cs typeface="Arial" panose="020B0604020202020204" pitchFamily="34" charset="0"/>
                </a:rPr>
                <a:t>: </a:t>
              </a:r>
              <a:r>
                <a:rPr lang="en-US" sz="1350">
                  <a:solidFill>
                    <a:schemeClr val="accent4"/>
                  </a:solidFill>
                  <a:latin typeface="Arial" panose="020B0604020202020204" pitchFamily="34" charset="0"/>
                  <a:cs typeface="Arial" panose="020B0604020202020204" pitchFamily="34" charset="0"/>
                </a:rPr>
                <a:t>MassHealth reviews my response:</a:t>
              </a: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Since my enrollment in higher education has been confirmed, I meet work and education requirements.</a:t>
              </a:r>
            </a:p>
          </p:txBody>
        </p:sp>
        <p:grpSp>
          <p:nvGrpSpPr>
            <p:cNvPr id="60" name="Group 59">
              <a:extLst>
                <a:ext uri="{FF2B5EF4-FFF2-40B4-BE49-F238E27FC236}">
                  <a16:creationId xmlns:a16="http://schemas.microsoft.com/office/drawing/2014/main" id="{90B0988C-DDE3-F675-BA3F-53FD931F76EF}"/>
                </a:ext>
              </a:extLst>
            </p:cNvPr>
            <p:cNvGrpSpPr/>
            <p:nvPr/>
          </p:nvGrpSpPr>
          <p:grpSpPr>
            <a:xfrm>
              <a:off x="3008701" y="4607178"/>
              <a:ext cx="411480" cy="411480"/>
              <a:chOff x="3878753" y="2697977"/>
              <a:chExt cx="362313" cy="361971"/>
            </a:xfrm>
          </p:grpSpPr>
          <p:sp>
            <p:nvSpPr>
              <p:cNvPr id="61" name="Oval 60">
                <a:extLst>
                  <a:ext uri="{FF2B5EF4-FFF2-40B4-BE49-F238E27FC236}">
                    <a16:creationId xmlns:a16="http://schemas.microsoft.com/office/drawing/2014/main" id="{74A2DD15-90F7-6817-E3EC-B78D0AEFDCE3}"/>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2" name="Graphic 4">
                <a:extLst>
                  <a:ext uri="{FF2B5EF4-FFF2-40B4-BE49-F238E27FC236}">
                    <a16:creationId xmlns:a16="http://schemas.microsoft.com/office/drawing/2014/main" id="{AA21863B-48CD-30A6-9B9E-B2323705FF64}"/>
                  </a:ext>
                </a:extLst>
              </p:cNvPr>
              <p:cNvGrpSpPr/>
              <p:nvPr/>
            </p:nvGrpSpPr>
            <p:grpSpPr>
              <a:xfrm>
                <a:off x="3878753" y="2697977"/>
                <a:ext cx="362313" cy="361971"/>
                <a:chOff x="1952125" y="3824168"/>
                <a:chExt cx="362313" cy="361971"/>
              </a:xfrm>
              <a:solidFill>
                <a:srgbClr val="26890D"/>
              </a:solidFill>
            </p:grpSpPr>
            <p:sp>
              <p:nvSpPr>
                <p:cNvPr id="63" name="Graphic 4">
                  <a:extLst>
                    <a:ext uri="{FF2B5EF4-FFF2-40B4-BE49-F238E27FC236}">
                      <a16:creationId xmlns:a16="http://schemas.microsoft.com/office/drawing/2014/main" id="{5CDBAD8F-29C7-CEB9-E564-A0848B7F58EA}"/>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4" name="Graphic 4" descr="clipboard">
                  <a:extLst>
                    <a:ext uri="{FF2B5EF4-FFF2-40B4-BE49-F238E27FC236}">
                      <a16:creationId xmlns:a16="http://schemas.microsoft.com/office/drawing/2014/main" id="{D7614439-EC03-4C5F-E690-EBE180DCA17E}"/>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65" name="Graphic 4">
                  <a:extLst>
                    <a:ext uri="{FF2B5EF4-FFF2-40B4-BE49-F238E27FC236}">
                      <a16:creationId xmlns:a16="http://schemas.microsoft.com/office/drawing/2014/main" id="{7C4E8EF9-F03F-CCB6-D64E-C79F935B200B}"/>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grpSp>
      <p:sp>
        <p:nvSpPr>
          <p:cNvPr id="4" name="Rectangle 3">
            <a:extLst>
              <a:ext uri="{FF2B5EF4-FFF2-40B4-BE49-F238E27FC236}">
                <a16:creationId xmlns:a16="http://schemas.microsoft.com/office/drawing/2014/main" id="{2B885B0F-D53E-9E27-6698-7A7CF91A5457}"/>
              </a:ext>
              <a:ext uri="{C183D7F6-B498-43B3-948B-1728B52AA6E4}">
                <adec:decorative xmlns:adec="http://schemas.microsoft.com/office/drawing/2017/decorative" val="1"/>
              </a:ext>
            </a:extLst>
          </p:cNvPr>
          <p:cNvSpPr/>
          <p:nvPr/>
        </p:nvSpPr>
        <p:spPr>
          <a:xfrm>
            <a:off x="0" y="229088"/>
            <a:ext cx="12192000" cy="61476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5" name="TextBox 4">
            <a:extLst>
              <a:ext uri="{FF2B5EF4-FFF2-40B4-BE49-F238E27FC236}">
                <a16:creationId xmlns:a16="http://schemas.microsoft.com/office/drawing/2014/main" id="{E99BEA9C-411C-BE8D-3B0E-69BB71696474}"/>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Pct val="100000"/>
              <a:defRPr/>
            </a:pPr>
            <a:r>
              <a:rPr lang="en-US" sz="2400" b="1">
                <a:solidFill>
                  <a:prstClr val="white"/>
                </a:solidFill>
                <a:latin typeface="Arial" panose="020B0604020202020204" pitchFamily="34" charset="0"/>
                <a:ea typeface="Verdana"/>
                <a:cs typeface="Arial" panose="020B0604020202020204" pitchFamily="34" charset="0"/>
                <a:sym typeface="Verdana"/>
              </a:rPr>
              <a:t>Scenario 2: A Student Renews their MassHealth Coverage</a:t>
            </a:r>
          </a:p>
        </p:txBody>
      </p:sp>
      <p:sp>
        <p:nvSpPr>
          <p:cNvPr id="9" name="Rectangle 8">
            <a:extLst>
              <a:ext uri="{FF2B5EF4-FFF2-40B4-BE49-F238E27FC236}">
                <a16:creationId xmlns:a16="http://schemas.microsoft.com/office/drawing/2014/main" id="{07B7CB54-CEA7-D7D9-41D5-82DC80AF8879}"/>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4E6F3D6-41A6-6F98-3480-330B622C28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665" y="1262134"/>
            <a:ext cx="1636567"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204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8092F-A28E-98B7-80DE-E7D487B4DE7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4FDD0C8-28C0-1C08-3C23-16D4609C4211}"/>
              </a:ext>
              <a:ext uri="{C183D7F6-B498-43B3-948B-1728B52AA6E4}">
                <adec:decorative xmlns:adec="http://schemas.microsoft.com/office/drawing/2017/decorative" val="1"/>
              </a:ext>
            </a:extLst>
          </p:cNvPr>
          <p:cNvSpPr/>
          <p:nvPr/>
        </p:nvSpPr>
        <p:spPr>
          <a:xfrm>
            <a:off x="1" y="898033"/>
            <a:ext cx="2919738"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13" name="Rectangle 12">
            <a:extLst>
              <a:ext uri="{FF2B5EF4-FFF2-40B4-BE49-F238E27FC236}">
                <a16:creationId xmlns:a16="http://schemas.microsoft.com/office/drawing/2014/main" id="{805E6719-92DB-D0D4-64E5-C0C8B8744E6E}"/>
              </a:ext>
              <a:ext uri="{C183D7F6-B498-43B3-948B-1728B52AA6E4}">
                <adec:decorative xmlns:adec="http://schemas.microsoft.com/office/drawing/2017/decorative" val="1"/>
              </a:ext>
            </a:extLst>
          </p:cNvPr>
          <p:cNvSpPr/>
          <p:nvPr/>
        </p:nvSpPr>
        <p:spPr>
          <a:xfrm>
            <a:off x="2909998" y="6487070"/>
            <a:ext cx="9282001"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6A78EBE-C129-CCC7-C977-F5E620D28CCE}"/>
              </a:ext>
              <a:ext uri="{C183D7F6-B498-43B3-948B-1728B52AA6E4}">
                <adec:decorative xmlns:adec="http://schemas.microsoft.com/office/drawing/2017/decorative" val="1"/>
              </a:ext>
            </a:extLst>
          </p:cNvPr>
          <p:cNvSpPr/>
          <p:nvPr/>
        </p:nvSpPr>
        <p:spPr>
          <a:xfrm>
            <a:off x="1" y="898033"/>
            <a:ext cx="2698772"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graphicFrame>
        <p:nvGraphicFramePr>
          <p:cNvPr id="2" name="Table 1">
            <a:extLst>
              <a:ext uri="{FF2B5EF4-FFF2-40B4-BE49-F238E27FC236}">
                <a16:creationId xmlns:a16="http://schemas.microsoft.com/office/drawing/2014/main" id="{E6F328E1-DD4A-33AB-BFDC-5B8D6A2F4959}"/>
              </a:ext>
            </a:extLst>
          </p:cNvPr>
          <p:cNvGraphicFramePr>
            <a:graphicFrameLocks noGrp="1"/>
          </p:cNvGraphicFramePr>
          <p:nvPr>
            <p:extLst>
              <p:ext uri="{D42A27DB-BD31-4B8C-83A1-F6EECF244321}">
                <p14:modId xmlns:p14="http://schemas.microsoft.com/office/powerpoint/2010/main" val="657077452"/>
              </p:ext>
            </p:extLst>
          </p:nvPr>
        </p:nvGraphicFramePr>
        <p:xfrm>
          <a:off x="-27697" y="3272669"/>
          <a:ext cx="2969525" cy="3662163"/>
        </p:xfrm>
        <a:graphic>
          <a:graphicData uri="http://schemas.openxmlformats.org/drawingml/2006/table">
            <a:tbl>
              <a:tblPr firstRow="1" bandRow="1">
                <a:tableStyleId>{2D5ABB26-0587-4C30-8999-92F81FD0307C}</a:tableStyleId>
              </a:tblPr>
              <a:tblGrid>
                <a:gridCol w="1460753">
                  <a:extLst>
                    <a:ext uri="{9D8B030D-6E8A-4147-A177-3AD203B41FA5}">
                      <a16:colId xmlns:a16="http://schemas.microsoft.com/office/drawing/2014/main" val="866683953"/>
                    </a:ext>
                  </a:extLst>
                </a:gridCol>
                <a:gridCol w="1508772">
                  <a:extLst>
                    <a:ext uri="{9D8B030D-6E8A-4147-A177-3AD203B41FA5}">
                      <a16:colId xmlns:a16="http://schemas.microsoft.com/office/drawing/2014/main" val="813203049"/>
                    </a:ext>
                  </a:extLst>
                </a:gridCol>
              </a:tblGrid>
              <a:tr h="344873">
                <a:tc>
                  <a:txBody>
                    <a:bodyPr/>
                    <a:lstStyle/>
                    <a:p>
                      <a:pPr algn="r"/>
                      <a:r>
                        <a:rPr lang="en-US" sz="1300" b="1" i="0">
                          <a:solidFill>
                            <a:schemeClr val="tx2"/>
                          </a:solidFill>
                          <a:latin typeface="Arial" panose="020B0604020202020204" pitchFamily="34" charset="0"/>
                          <a:cs typeface="Arial" panose="020B0604020202020204" pitchFamily="34" charset="0"/>
                        </a:rPr>
                        <a:t>LIFE STAGE</a:t>
                      </a:r>
                    </a:p>
                  </a:txBody>
                  <a:tcPr marL="121920" marR="121920" marT="60960" marB="60960"/>
                </a:tc>
                <a:tc>
                  <a:txBody>
                    <a:bodyPr/>
                    <a:lstStyle/>
                    <a:p>
                      <a:r>
                        <a:rPr lang="en-US" sz="1300" b="0" i="0">
                          <a:solidFill>
                            <a:schemeClr val="tx1"/>
                          </a:solidFill>
                          <a:latin typeface="Arial" panose="020B0604020202020204" pitchFamily="34" charset="0"/>
                          <a:cs typeface="Arial" panose="020B0604020202020204" pitchFamily="34" charset="0"/>
                        </a:rPr>
                        <a:t>Adult</a:t>
                      </a:r>
                    </a:p>
                  </a:txBody>
                  <a:tcPr marL="121920" marR="121920" marT="60960" marB="60960"/>
                </a:tc>
                <a:extLst>
                  <a:ext uri="{0D108BD9-81ED-4DB2-BD59-A6C34878D82A}">
                    <a16:rowId xmlns:a16="http://schemas.microsoft.com/office/drawing/2014/main" val="3002202100"/>
                  </a:ext>
                </a:extLst>
              </a:tr>
              <a:tr h="344873">
                <a:tc>
                  <a:txBody>
                    <a:bodyPr/>
                    <a:lstStyle/>
                    <a:p>
                      <a:pPr algn="r"/>
                      <a:r>
                        <a:rPr lang="en-US" sz="1300" b="1" i="0">
                          <a:solidFill>
                            <a:schemeClr val="tx2"/>
                          </a:solidFill>
                          <a:latin typeface="Arial" panose="020B0604020202020204" pitchFamily="34" charset="0"/>
                          <a:cs typeface="Arial" panose="020B0604020202020204" pitchFamily="34" charset="0"/>
                        </a:rPr>
                        <a:t>AGE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50</a:t>
                      </a:r>
                    </a:p>
                  </a:txBody>
                  <a:tcPr marL="121920" marR="121920" marT="60960" marB="60960"/>
                </a:tc>
                <a:extLst>
                  <a:ext uri="{0D108BD9-81ED-4DB2-BD59-A6C34878D82A}">
                    <a16:rowId xmlns:a16="http://schemas.microsoft.com/office/drawing/2014/main" val="1146867654"/>
                  </a:ext>
                </a:extLst>
              </a:tr>
              <a:tr h="639450">
                <a:tc>
                  <a:txBody>
                    <a:bodyPr/>
                    <a:lstStyle/>
                    <a:p>
                      <a:pPr algn="r"/>
                      <a:r>
                        <a:rPr lang="en-US" sz="1300" b="1" i="0">
                          <a:solidFill>
                            <a:schemeClr val="tx2"/>
                          </a:solidFill>
                          <a:latin typeface="Arial" panose="020B0604020202020204" pitchFamily="34" charset="0"/>
                          <a:cs typeface="Arial" panose="020B0604020202020204" pitchFamily="34" charset="0"/>
                        </a:rPr>
                        <a:t>HOUSEHOLD</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Single</a:t>
                      </a:r>
                    </a:p>
                    <a:p>
                      <a:r>
                        <a:rPr lang="en-US" sz="1300" i="0">
                          <a:solidFill>
                            <a:schemeClr val="tx1"/>
                          </a:solidFill>
                          <a:latin typeface="Arial" panose="020B0604020202020204" pitchFamily="34" charset="0"/>
                          <a:cs typeface="Arial" panose="020B0604020202020204" pitchFamily="34" charset="0"/>
                        </a:rPr>
                        <a:t>No Children</a:t>
                      </a:r>
                    </a:p>
                    <a:p>
                      <a:r>
                        <a:rPr lang="en-US" sz="1300" i="0">
                          <a:solidFill>
                            <a:schemeClr val="tx1"/>
                          </a:solidFill>
                          <a:latin typeface="Arial" panose="020B0604020202020204" pitchFamily="34" charset="0"/>
                          <a:cs typeface="Arial" panose="020B0604020202020204" pitchFamily="34" charset="0"/>
                        </a:rPr>
                        <a:t>Not Disabled</a:t>
                      </a:r>
                    </a:p>
                  </a:txBody>
                  <a:tcPr marL="121920" marR="121920" marT="60960" marB="60960"/>
                </a:tc>
                <a:extLst>
                  <a:ext uri="{0D108BD9-81ED-4DB2-BD59-A6C34878D82A}">
                    <a16:rowId xmlns:a16="http://schemas.microsoft.com/office/drawing/2014/main" val="68517950"/>
                  </a:ext>
                </a:extLst>
              </a:tr>
              <a:tr h="344873">
                <a:tc>
                  <a:txBody>
                    <a:bodyPr/>
                    <a:lstStyle/>
                    <a:p>
                      <a:pPr algn="r"/>
                      <a:r>
                        <a:rPr lang="en-US" sz="1300" b="1" i="0">
                          <a:solidFill>
                            <a:schemeClr val="tx2"/>
                          </a:solidFill>
                          <a:latin typeface="Arial" panose="020B0604020202020204" pitchFamily="34" charset="0"/>
                          <a:cs typeface="Arial" panose="020B0604020202020204" pitchFamily="34" charset="0"/>
                        </a:rPr>
                        <a:t>INCOME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$293 per Month</a:t>
                      </a:r>
                    </a:p>
                  </a:txBody>
                  <a:tcPr marL="121920" marR="121920" marT="60960" marB="60960"/>
                </a:tc>
                <a:extLst>
                  <a:ext uri="{0D108BD9-81ED-4DB2-BD59-A6C34878D82A}">
                    <a16:rowId xmlns:a16="http://schemas.microsoft.com/office/drawing/2014/main" val="2053730682"/>
                  </a:ext>
                </a:extLst>
              </a:tr>
              <a:tr h="1346927">
                <a:tc>
                  <a:txBody>
                    <a:bodyPr/>
                    <a:lstStyle/>
                    <a:p>
                      <a:pPr algn="r"/>
                      <a:r>
                        <a:rPr lang="en-US" sz="1300" b="1" i="0">
                          <a:solidFill>
                            <a:schemeClr val="tx2"/>
                          </a:solidFill>
                          <a:latin typeface="Arial" panose="020B0604020202020204" pitchFamily="34" charset="0"/>
                          <a:cs typeface="Arial" panose="020B0604020202020204" pitchFamily="34" charset="0"/>
                        </a:rPr>
                        <a:t>EMPLOYMENT</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(1) Works 18h per Month; (2)</a:t>
                      </a:r>
                    </a:p>
                    <a:p>
                      <a:r>
                        <a:rPr lang="en-US" sz="1300" i="0">
                          <a:solidFill>
                            <a:schemeClr val="tx1"/>
                          </a:solidFill>
                          <a:latin typeface="Arial" panose="020B0604020202020204" pitchFamily="34" charset="0"/>
                          <a:cs typeface="Arial" panose="020B0604020202020204" pitchFamily="34" charset="0"/>
                        </a:rPr>
                        <a:t>volunteers for 20h per Month</a:t>
                      </a:r>
                    </a:p>
                  </a:txBody>
                  <a:tcPr marL="121920" marR="121920" marT="60960" marB="60960"/>
                </a:tc>
                <a:extLst>
                  <a:ext uri="{0D108BD9-81ED-4DB2-BD59-A6C34878D82A}">
                    <a16:rowId xmlns:a16="http://schemas.microsoft.com/office/drawing/2014/main" val="4042511818"/>
                  </a:ext>
                </a:extLst>
              </a:tr>
              <a:tr h="564337">
                <a:tc>
                  <a:txBody>
                    <a:bodyPr/>
                    <a:lstStyle/>
                    <a:p>
                      <a:pPr algn="r"/>
                      <a:r>
                        <a:rPr lang="en-US" sz="1300" b="1" i="0">
                          <a:solidFill>
                            <a:schemeClr val="tx2"/>
                          </a:solidFill>
                          <a:latin typeface="Arial" panose="020B0604020202020204" pitchFamily="34" charset="0"/>
                          <a:cs typeface="Arial" panose="020B0604020202020204" pitchFamily="34" charset="0"/>
                        </a:rPr>
                        <a:t>ACTION</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Renewal</a:t>
                      </a:r>
                    </a:p>
                  </a:txBody>
                  <a:tcPr marL="121920" marR="121920" marT="60960" marB="60960"/>
                </a:tc>
                <a:extLst>
                  <a:ext uri="{0D108BD9-81ED-4DB2-BD59-A6C34878D82A}">
                    <a16:rowId xmlns:a16="http://schemas.microsoft.com/office/drawing/2014/main" val="2837347806"/>
                  </a:ext>
                </a:extLst>
              </a:tr>
            </a:tbl>
          </a:graphicData>
        </a:graphic>
      </p:graphicFrame>
      <p:sp>
        <p:nvSpPr>
          <p:cNvPr id="23" name="Rectangle: Rounded Corners 22">
            <a:extLst>
              <a:ext uri="{FF2B5EF4-FFF2-40B4-BE49-F238E27FC236}">
                <a16:creationId xmlns:a16="http://schemas.microsoft.com/office/drawing/2014/main" id="{D080C3AD-E105-303D-810F-DB4F4FD6B4C3}"/>
              </a:ext>
            </a:extLst>
          </p:cNvPr>
          <p:cNvSpPr/>
          <p:nvPr/>
        </p:nvSpPr>
        <p:spPr>
          <a:xfrm>
            <a:off x="2820865" y="938656"/>
            <a:ext cx="1664259" cy="668091"/>
          </a:xfrm>
          <a:prstGeom prst="roundRect">
            <a:avLst>
              <a:gd name="adj" fmla="val 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60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STEPS</a:t>
            </a:r>
          </a:p>
        </p:txBody>
      </p:sp>
      <p:sp>
        <p:nvSpPr>
          <p:cNvPr id="28" name="Rectangle 27">
            <a:extLst>
              <a:ext uri="{FF2B5EF4-FFF2-40B4-BE49-F238E27FC236}">
                <a16:creationId xmlns:a16="http://schemas.microsoft.com/office/drawing/2014/main" id="{64D1FB3B-EF3E-0CA0-8868-DE736DF5E7CB}"/>
              </a:ext>
              <a:ext uri="{C183D7F6-B498-43B3-948B-1728B52AA6E4}">
                <adec:decorative xmlns:adec="http://schemas.microsoft.com/office/drawing/2017/decorative" val="1"/>
              </a:ext>
            </a:extLst>
          </p:cNvPr>
          <p:cNvSpPr/>
          <p:nvPr/>
        </p:nvSpPr>
        <p:spPr>
          <a:xfrm>
            <a:off x="2919738" y="6487070"/>
            <a:ext cx="9272261"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52C0A3F9-A021-8B53-FE56-BF5CF96BBE1D}"/>
              </a:ext>
              <a:ext uri="{C183D7F6-B498-43B3-948B-1728B52AA6E4}">
                <adec:decorative xmlns:adec="http://schemas.microsoft.com/office/drawing/2017/decorative" val="1"/>
              </a:ext>
            </a:extLst>
          </p:cNvPr>
          <p:cNvCxnSpPr>
            <a:cxnSpLocks/>
            <a:endCxn id="61" idx="42"/>
          </p:cNvCxnSpPr>
          <p:nvPr/>
        </p:nvCxnSpPr>
        <p:spPr>
          <a:xfrm>
            <a:off x="3216346" y="1641795"/>
            <a:ext cx="1592" cy="3209065"/>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descr="I receive my MassHealth renewal form in a blue envelope. ">
            <a:extLst>
              <a:ext uri="{FF2B5EF4-FFF2-40B4-BE49-F238E27FC236}">
                <a16:creationId xmlns:a16="http://schemas.microsoft.com/office/drawing/2014/main" id="{54543E86-F585-24B2-F678-6D9850FE9A81}"/>
              </a:ext>
            </a:extLst>
          </p:cNvPr>
          <p:cNvGrpSpPr/>
          <p:nvPr/>
        </p:nvGrpSpPr>
        <p:grpSpPr>
          <a:xfrm>
            <a:off x="2955996" y="1500320"/>
            <a:ext cx="8786264" cy="486580"/>
            <a:chOff x="2955996" y="1500320"/>
            <a:chExt cx="8786264" cy="486580"/>
          </a:xfrm>
        </p:grpSpPr>
        <p:sp>
          <p:nvSpPr>
            <p:cNvPr id="11" name="Oval 10">
              <a:extLst>
                <a:ext uri="{FF2B5EF4-FFF2-40B4-BE49-F238E27FC236}">
                  <a16:creationId xmlns:a16="http://schemas.microsoft.com/office/drawing/2014/main" id="{CB2FD4EE-C53C-7035-1AFE-DC499DA6B8E9}"/>
                </a:ext>
              </a:extLst>
            </p:cNvPr>
            <p:cNvSpPr/>
            <p:nvPr/>
          </p:nvSpPr>
          <p:spPr>
            <a:xfrm>
              <a:off x="2955996" y="1500320"/>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2065734-D341-C408-D33D-538C9DCBCBEF}"/>
                </a:ext>
              </a:extLst>
            </p:cNvPr>
            <p:cNvSpPr/>
            <p:nvPr/>
          </p:nvSpPr>
          <p:spPr>
            <a:xfrm>
              <a:off x="3604100" y="1589722"/>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a:solidFill>
                    <a:schemeClr val="accent4"/>
                  </a:solidFill>
                  <a:latin typeface="Arial" panose="020B0604020202020204" pitchFamily="34" charset="0"/>
                  <a:cs typeface="Arial" panose="020B0604020202020204" pitchFamily="34" charset="0"/>
                </a:rPr>
                <a:t>I receive my MassHealth renewal </a:t>
              </a:r>
              <a:r>
                <a:rPr lang="en-US" sz="1350">
                  <a:solidFill>
                    <a:schemeClr val="accent4"/>
                  </a:solidFill>
                  <a:latin typeface="Arial" panose="020B0604020202020204" pitchFamily="34" charset="0"/>
                  <a:cs typeface="Arial" panose="020B0604020202020204" pitchFamily="34" charset="0"/>
                </a:rPr>
                <a:t>form in a blue envelope.</a:t>
              </a:r>
            </a:p>
          </p:txBody>
        </p:sp>
      </p:grpSp>
      <p:sp>
        <p:nvSpPr>
          <p:cNvPr id="25" name="Freeform 41" descr="1">
            <a:extLst>
              <a:ext uri="{FF2B5EF4-FFF2-40B4-BE49-F238E27FC236}">
                <a16:creationId xmlns:a16="http://schemas.microsoft.com/office/drawing/2014/main" id="{F4368D4A-234E-93EC-B24C-B96C092A0226}"/>
              </a:ext>
            </a:extLst>
          </p:cNvPr>
          <p:cNvSpPr>
            <a:spLocks noEditPoints="1"/>
          </p:cNvSpPr>
          <p:nvPr/>
        </p:nvSpPr>
        <p:spPr bwMode="auto">
          <a:xfrm>
            <a:off x="3010606" y="1563471"/>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rPr>
              <a:t>1</a:t>
            </a:r>
          </a:p>
        </p:txBody>
      </p:sp>
      <p:grpSp>
        <p:nvGrpSpPr>
          <p:cNvPr id="82" name="Group 81">
            <a:extLst>
              <a:ext uri="{FF2B5EF4-FFF2-40B4-BE49-F238E27FC236}">
                <a16:creationId xmlns:a16="http://schemas.microsoft.com/office/drawing/2014/main" id="{6F325F9E-2752-0D43-87FF-7BE4A4247077}"/>
              </a:ext>
              <a:ext uri="{C183D7F6-B498-43B3-948B-1728B52AA6E4}">
                <adec:decorative xmlns:adec="http://schemas.microsoft.com/office/drawing/2017/decorative" val="1"/>
              </a:ext>
            </a:extLst>
          </p:cNvPr>
          <p:cNvGrpSpPr/>
          <p:nvPr/>
        </p:nvGrpSpPr>
        <p:grpSpPr>
          <a:xfrm>
            <a:off x="3008701" y="2066254"/>
            <a:ext cx="8733559" cy="411480"/>
            <a:chOff x="3008701" y="2018149"/>
            <a:chExt cx="8733559" cy="411480"/>
          </a:xfrm>
        </p:grpSpPr>
        <p:sp>
          <p:nvSpPr>
            <p:cNvPr id="19" name="Rectangle 18">
              <a:extLst>
                <a:ext uri="{FF2B5EF4-FFF2-40B4-BE49-F238E27FC236}">
                  <a16:creationId xmlns:a16="http://schemas.microsoft.com/office/drawing/2014/main" id="{6FA73D16-6E1F-F167-BF4F-94492C91D71E}"/>
                </a:ext>
              </a:extLst>
            </p:cNvPr>
            <p:cNvSpPr/>
            <p:nvPr/>
          </p:nvSpPr>
          <p:spPr>
            <a:xfrm>
              <a:off x="3604100" y="2070001"/>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a:solidFill>
                    <a:schemeClr val="accent4"/>
                  </a:solidFill>
                  <a:latin typeface="Arial" panose="020B0604020202020204" pitchFamily="34" charset="0"/>
                  <a:cs typeface="Arial" panose="020B0604020202020204" pitchFamily="34" charset="0"/>
                </a:rPr>
                <a:t>I complete my renewal </a:t>
              </a:r>
              <a:r>
                <a:rPr lang="en-US" sz="1350">
                  <a:solidFill>
                    <a:schemeClr val="accent4"/>
                  </a:solidFill>
                  <a:latin typeface="Arial" panose="020B0604020202020204" pitchFamily="34" charset="0"/>
                  <a:cs typeface="Arial" panose="020B0604020202020204" pitchFamily="34" charset="0"/>
                </a:rPr>
                <a:t>online. I report that I do 38 hours of work and volunteering per month.</a:t>
              </a:r>
            </a:p>
          </p:txBody>
        </p:sp>
        <p:grpSp>
          <p:nvGrpSpPr>
            <p:cNvPr id="43" name="Group 42">
              <a:extLst>
                <a:ext uri="{FF2B5EF4-FFF2-40B4-BE49-F238E27FC236}">
                  <a16:creationId xmlns:a16="http://schemas.microsoft.com/office/drawing/2014/main" id="{2FDA2FEE-2EEA-435D-AB35-BD12AD147EBC}"/>
                </a:ext>
              </a:extLst>
            </p:cNvPr>
            <p:cNvGrpSpPr/>
            <p:nvPr/>
          </p:nvGrpSpPr>
          <p:grpSpPr>
            <a:xfrm>
              <a:off x="3008701" y="2018149"/>
              <a:ext cx="415290" cy="411480"/>
              <a:chOff x="2905196" y="2219102"/>
              <a:chExt cx="415290" cy="411480"/>
            </a:xfrm>
          </p:grpSpPr>
          <p:sp>
            <p:nvSpPr>
              <p:cNvPr id="44" name="Oval 43">
                <a:extLst>
                  <a:ext uri="{FF2B5EF4-FFF2-40B4-BE49-F238E27FC236}">
                    <a16:creationId xmlns:a16="http://schemas.microsoft.com/office/drawing/2014/main" id="{1DB196CF-64C8-EB95-B171-4EFA719C66F0}"/>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45" name="Freeform 41" descr="2">
                <a:extLst>
                  <a:ext uri="{FF2B5EF4-FFF2-40B4-BE49-F238E27FC236}">
                    <a16:creationId xmlns:a16="http://schemas.microsoft.com/office/drawing/2014/main" id="{93D9774F-6F74-F3BC-48DB-0C80AB9744AE}"/>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rPr>
                  <a:t>2</a:t>
                </a:r>
              </a:p>
            </p:txBody>
          </p:sp>
        </p:grpSp>
      </p:grpSp>
      <p:grpSp>
        <p:nvGrpSpPr>
          <p:cNvPr id="68" name="Group 67">
            <a:extLst>
              <a:ext uri="{FF2B5EF4-FFF2-40B4-BE49-F238E27FC236}">
                <a16:creationId xmlns:a16="http://schemas.microsoft.com/office/drawing/2014/main" id="{EBD01D31-DBD6-690E-61AF-2146ED005423}"/>
              </a:ext>
              <a:ext uri="{C183D7F6-B498-43B3-948B-1728B52AA6E4}">
                <adec:decorative xmlns:adec="http://schemas.microsoft.com/office/drawing/2017/decorative" val="1"/>
              </a:ext>
            </a:extLst>
          </p:cNvPr>
          <p:cNvGrpSpPr/>
          <p:nvPr/>
        </p:nvGrpSpPr>
        <p:grpSpPr>
          <a:xfrm>
            <a:off x="3008701" y="4414413"/>
            <a:ext cx="8733559" cy="507831"/>
            <a:chOff x="3008701" y="5034391"/>
            <a:chExt cx="8733559" cy="507831"/>
          </a:xfrm>
        </p:grpSpPr>
        <p:sp>
          <p:nvSpPr>
            <p:cNvPr id="58" name="Rectangle 57">
              <a:extLst>
                <a:ext uri="{FF2B5EF4-FFF2-40B4-BE49-F238E27FC236}">
                  <a16:creationId xmlns:a16="http://schemas.microsoft.com/office/drawing/2014/main" id="{48718BEF-247E-E576-2AD7-83027FE7058A}"/>
                </a:ext>
              </a:extLst>
            </p:cNvPr>
            <p:cNvSpPr/>
            <p:nvPr/>
          </p:nvSpPr>
          <p:spPr>
            <a:xfrm>
              <a:off x="3604100" y="5034391"/>
              <a:ext cx="8138160" cy="50783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defRPr/>
              </a:pPr>
              <a:r>
                <a:rPr lang="en-US" sz="1350">
                  <a:solidFill>
                    <a:schemeClr val="accent4"/>
                  </a:solidFill>
                  <a:latin typeface="Arial"/>
                  <a:cs typeface="Arial"/>
                </a:rPr>
                <a:t>I receive a </a:t>
              </a:r>
              <a:r>
                <a:rPr lang="en-US" sz="1350" b="1">
                  <a:solidFill>
                    <a:schemeClr val="accent4"/>
                  </a:solidFill>
                  <a:latin typeface="Arial"/>
                  <a:cs typeface="Arial"/>
                </a:rPr>
                <a:t>notice confirming </a:t>
              </a:r>
              <a:r>
                <a:rPr lang="en-US" sz="1350" b="1" u="sng">
                  <a:solidFill>
                    <a:srgbClr val="C00000"/>
                  </a:solidFill>
                  <a:latin typeface="Arial"/>
                  <a:cs typeface="Arial"/>
                </a:rPr>
                <a:t>my coverage is ending</a:t>
              </a:r>
              <a:r>
                <a:rPr lang="en-US" sz="1350">
                  <a:solidFill>
                    <a:schemeClr val="accent4"/>
                  </a:solidFill>
                  <a:latin typeface="Arial"/>
                  <a:cs typeface="Arial"/>
                </a:rPr>
                <a:t>.  I have the right to appeal, if I disagree with MassHealth’s decision. </a:t>
              </a:r>
            </a:p>
          </p:txBody>
        </p:sp>
        <p:grpSp>
          <p:nvGrpSpPr>
            <p:cNvPr id="59" name="Group 58">
              <a:extLst>
                <a:ext uri="{FF2B5EF4-FFF2-40B4-BE49-F238E27FC236}">
                  <a16:creationId xmlns:a16="http://schemas.microsoft.com/office/drawing/2014/main" id="{1064BA50-0242-6DFC-5858-8AA86983720B}"/>
                </a:ext>
              </a:extLst>
            </p:cNvPr>
            <p:cNvGrpSpPr/>
            <p:nvPr/>
          </p:nvGrpSpPr>
          <p:grpSpPr>
            <a:xfrm>
              <a:off x="3008701" y="5082566"/>
              <a:ext cx="415290" cy="411480"/>
              <a:chOff x="2905196" y="2219102"/>
              <a:chExt cx="415290" cy="411480"/>
            </a:xfrm>
          </p:grpSpPr>
          <p:sp>
            <p:nvSpPr>
              <p:cNvPr id="60" name="Oval 59" descr="4">
                <a:extLst>
                  <a:ext uri="{FF2B5EF4-FFF2-40B4-BE49-F238E27FC236}">
                    <a16:creationId xmlns:a16="http://schemas.microsoft.com/office/drawing/2014/main" id="{1A2566F5-78F4-320C-27D7-B6E5F5D86A80}"/>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61" name="Freeform 41">
                <a:extLst>
                  <a:ext uri="{FF2B5EF4-FFF2-40B4-BE49-F238E27FC236}">
                    <a16:creationId xmlns:a16="http://schemas.microsoft.com/office/drawing/2014/main" id="{72D587F3-6BFE-504C-B8D5-0B8DF6A42D3B}"/>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C00000"/>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9292"/>
                    </a:solidFill>
                    <a:effectLst/>
                    <a:uLnTx/>
                    <a:uFillTx/>
                    <a:latin typeface="Arial" panose="020B0604020202020204" pitchFamily="34" charset="0"/>
                    <a:cs typeface="Arial" panose="020B0604020202020204" pitchFamily="34" charset="0"/>
                  </a:rPr>
                  <a:t>3</a:t>
                </a:r>
              </a:p>
            </p:txBody>
          </p:sp>
        </p:grpSp>
      </p:grpSp>
      <p:pic>
        <p:nvPicPr>
          <p:cNvPr id="62" name="Picture 61">
            <a:extLst>
              <a:ext uri="{FF2B5EF4-FFF2-40B4-BE49-F238E27FC236}">
                <a16:creationId xmlns:a16="http://schemas.microsoft.com/office/drawing/2014/main" id="{8C9C7113-2842-28E5-2C7F-49F53EFD1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212" y="1326037"/>
            <a:ext cx="1662545"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83" name="Group 82">
            <a:extLst>
              <a:ext uri="{FF2B5EF4-FFF2-40B4-BE49-F238E27FC236}">
                <a16:creationId xmlns:a16="http://schemas.microsoft.com/office/drawing/2014/main" id="{F1819B7D-3715-9ABF-EB72-7690214EF738}"/>
              </a:ext>
              <a:ext uri="{C183D7F6-B498-43B3-948B-1728B52AA6E4}">
                <adec:decorative xmlns:adec="http://schemas.microsoft.com/office/drawing/2017/decorative" val="1"/>
              </a:ext>
            </a:extLst>
          </p:cNvPr>
          <p:cNvGrpSpPr/>
          <p:nvPr/>
        </p:nvGrpSpPr>
        <p:grpSpPr>
          <a:xfrm>
            <a:off x="3007569" y="2427369"/>
            <a:ext cx="8988961" cy="1338828"/>
            <a:chOff x="3007569" y="2137386"/>
            <a:chExt cx="8988961" cy="1338828"/>
          </a:xfrm>
        </p:grpSpPr>
        <p:sp>
          <p:nvSpPr>
            <p:cNvPr id="26" name="Rectangle 25">
              <a:extLst>
                <a:ext uri="{FF2B5EF4-FFF2-40B4-BE49-F238E27FC236}">
                  <a16:creationId xmlns:a16="http://schemas.microsoft.com/office/drawing/2014/main" id="{A49BDCF4-D616-88D0-501F-649181D3E6C0}"/>
                </a:ext>
              </a:extLst>
            </p:cNvPr>
            <p:cNvSpPr/>
            <p:nvPr/>
          </p:nvSpPr>
          <p:spPr>
            <a:xfrm>
              <a:off x="3604100" y="2137386"/>
              <a:ext cx="8392430" cy="133882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MassHealth Action</a:t>
              </a:r>
              <a:r>
                <a:rPr kumimoji="0" lang="en-US" sz="135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a:t>
              </a: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MassHealth reviews my renewal form:</a:t>
              </a:r>
              <a:endParaRPr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 am otherwise eligible for MassHealth.</a:t>
              </a:r>
              <a:endParaRPr kumimoji="0" lang="en-US" sz="1350">
                <a:solidFill>
                  <a:schemeClr val="accent4"/>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As I do not report any information that makes me exempt, I am </a:t>
              </a:r>
              <a:r>
                <a:rPr lang="en-US" sz="1350" b="1" u="sng">
                  <a:solidFill>
                    <a:schemeClr val="accent4"/>
                  </a:solidFill>
                  <a:latin typeface="Arial" panose="020B0604020202020204" pitchFamily="34" charset="0"/>
                  <a:cs typeface="Arial" panose="020B0604020202020204" pitchFamily="34" charset="0"/>
                </a:rPr>
                <a:t>not exempt from work and education  requirements</a:t>
              </a:r>
              <a:r>
                <a:rPr lang="en-US" sz="1350">
                  <a:solidFill>
                    <a:schemeClr val="accent4"/>
                  </a:solidFill>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As my income is below $580 and I did not report work activity, I am </a:t>
              </a:r>
              <a:r>
                <a:rPr lang="en-US" sz="1350" b="1" u="sng">
                  <a:solidFill>
                    <a:schemeClr val="accent4"/>
                  </a:solidFill>
                  <a:latin typeface="Arial" panose="020B0604020202020204" pitchFamily="34" charset="0"/>
                  <a:cs typeface="Arial" panose="020B0604020202020204" pitchFamily="34" charset="0"/>
                </a:rPr>
                <a:t>not meeting work and education requirements.</a:t>
              </a:r>
              <a:endParaRPr lang="en-US" sz="1350" u="sng">
                <a:solidFill>
                  <a:schemeClr val="accent4"/>
                </a:solidFill>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CCC2FB07-4BC4-C959-60AB-3ADBB4FDA919}"/>
                </a:ext>
              </a:extLst>
            </p:cNvPr>
            <p:cNvGrpSpPr/>
            <p:nvPr/>
          </p:nvGrpSpPr>
          <p:grpSpPr>
            <a:xfrm>
              <a:off x="3007569" y="2601058"/>
              <a:ext cx="411480" cy="411480"/>
              <a:chOff x="3878753" y="2697977"/>
              <a:chExt cx="362313" cy="361971"/>
            </a:xfrm>
          </p:grpSpPr>
          <p:sp>
            <p:nvSpPr>
              <p:cNvPr id="70" name="Oval 69">
                <a:extLst>
                  <a:ext uri="{FF2B5EF4-FFF2-40B4-BE49-F238E27FC236}">
                    <a16:creationId xmlns:a16="http://schemas.microsoft.com/office/drawing/2014/main" id="{14E5876F-D92E-902C-A53A-F82876293F26}"/>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71" name="Graphic 4">
                <a:extLst>
                  <a:ext uri="{FF2B5EF4-FFF2-40B4-BE49-F238E27FC236}">
                    <a16:creationId xmlns:a16="http://schemas.microsoft.com/office/drawing/2014/main" id="{23023AEA-2DD1-EECC-20D6-BE4281FF282F}"/>
                  </a:ext>
                </a:extLst>
              </p:cNvPr>
              <p:cNvGrpSpPr/>
              <p:nvPr/>
            </p:nvGrpSpPr>
            <p:grpSpPr>
              <a:xfrm>
                <a:off x="3878753" y="2697977"/>
                <a:ext cx="362313" cy="361971"/>
                <a:chOff x="1952125" y="3824168"/>
                <a:chExt cx="362313" cy="361971"/>
              </a:xfrm>
              <a:solidFill>
                <a:srgbClr val="26890D"/>
              </a:solidFill>
            </p:grpSpPr>
            <p:sp>
              <p:nvSpPr>
                <p:cNvPr id="72" name="Graphic 4">
                  <a:extLst>
                    <a:ext uri="{FF2B5EF4-FFF2-40B4-BE49-F238E27FC236}">
                      <a16:creationId xmlns:a16="http://schemas.microsoft.com/office/drawing/2014/main" id="{4714AA87-D1D7-4765-0C36-1B2BC5544262}"/>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73" name="Graphic 4" descr="clipboard">
                  <a:extLst>
                    <a:ext uri="{FF2B5EF4-FFF2-40B4-BE49-F238E27FC236}">
                      <a16:creationId xmlns:a16="http://schemas.microsoft.com/office/drawing/2014/main" id="{8ECE5600-96A1-8D44-D8BB-472335B44DCE}"/>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74" name="Graphic 4">
                  <a:extLst>
                    <a:ext uri="{FF2B5EF4-FFF2-40B4-BE49-F238E27FC236}">
                      <a16:creationId xmlns:a16="http://schemas.microsoft.com/office/drawing/2014/main" id="{3315E0E3-86B4-EBDF-2D49-3844295EF8C9}"/>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grpSp>
      <p:sp>
        <p:nvSpPr>
          <p:cNvPr id="30" name="Rectangle 29">
            <a:extLst>
              <a:ext uri="{FF2B5EF4-FFF2-40B4-BE49-F238E27FC236}">
                <a16:creationId xmlns:a16="http://schemas.microsoft.com/office/drawing/2014/main" id="{753C079F-6F9E-FCA7-EE4B-54478E17CBCA}"/>
              </a:ext>
            </a:extLst>
          </p:cNvPr>
          <p:cNvSpPr/>
          <p:nvPr/>
        </p:nvSpPr>
        <p:spPr>
          <a:xfrm>
            <a:off x="3604100" y="3788931"/>
            <a:ext cx="8138160" cy="52322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kumimoji="0" lang="en-US" sz="1350" b="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MassHealth </a:t>
            </a:r>
            <a:r>
              <a:rPr lang="en-US" sz="1350">
                <a:solidFill>
                  <a:schemeClr val="accent4"/>
                </a:solidFill>
                <a:latin typeface="Arial" panose="020B0604020202020204" pitchFamily="34" charset="0"/>
                <a:cs typeface="Arial" panose="020B0604020202020204" pitchFamily="34" charset="0"/>
              </a:rPr>
              <a:t>determines I am no longer eligible for MassHealth, s</a:t>
            </a:r>
            <a:r>
              <a:rPr kumimoji="0" lang="en-US" sz="1350" b="0" i="0" u="none" strike="noStrike" kern="1200" cap="none" spc="0" normalizeH="0" baseline="0" noProof="0" err="1">
                <a:ln>
                  <a:noFill/>
                </a:ln>
                <a:solidFill>
                  <a:schemeClr val="accent4"/>
                </a:solidFill>
                <a:effectLst/>
                <a:uLnTx/>
                <a:uFillTx/>
                <a:latin typeface="Arial" panose="020B0604020202020204" pitchFamily="34" charset="0"/>
                <a:cs typeface="Arial" panose="020B0604020202020204" pitchFamily="34" charset="0"/>
              </a:rPr>
              <a:t>ince</a:t>
            </a:r>
            <a:r>
              <a:rPr kumimoji="0" lang="en-US" sz="1350" b="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I am not meeting work </a:t>
            </a:r>
            <a:r>
              <a:rPr lang="en-US" sz="1350">
                <a:solidFill>
                  <a:schemeClr val="accent4"/>
                </a:solidFill>
                <a:latin typeface="Arial" panose="020B0604020202020204" pitchFamily="34" charset="0"/>
                <a:cs typeface="Arial" panose="020B0604020202020204" pitchFamily="34" charset="0"/>
              </a:rPr>
              <a:t>and education </a:t>
            </a:r>
            <a:r>
              <a:rPr kumimoji="0" lang="en-US" sz="1350" b="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requirement rules. </a:t>
            </a:r>
          </a:p>
        </p:txBody>
      </p:sp>
      <p:sp>
        <p:nvSpPr>
          <p:cNvPr id="4" name="Rectangle 3">
            <a:extLst>
              <a:ext uri="{FF2B5EF4-FFF2-40B4-BE49-F238E27FC236}">
                <a16:creationId xmlns:a16="http://schemas.microsoft.com/office/drawing/2014/main" id="{ADA8C5A6-C87C-0627-1063-3F407BCD5292}"/>
              </a:ext>
              <a:ext uri="{C183D7F6-B498-43B3-948B-1728B52AA6E4}">
                <adec:decorative xmlns:adec="http://schemas.microsoft.com/office/drawing/2017/decorative" val="1"/>
              </a:ext>
            </a:extLst>
          </p:cNvPr>
          <p:cNvSpPr/>
          <p:nvPr/>
        </p:nvSpPr>
        <p:spPr>
          <a:xfrm>
            <a:off x="0" y="229088"/>
            <a:ext cx="12192000" cy="61476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sym typeface="Verdana"/>
            </a:endParaRPr>
          </a:p>
        </p:txBody>
      </p:sp>
      <p:sp>
        <p:nvSpPr>
          <p:cNvPr id="9" name="TextBox 8">
            <a:extLst>
              <a:ext uri="{FF2B5EF4-FFF2-40B4-BE49-F238E27FC236}">
                <a16:creationId xmlns:a16="http://schemas.microsoft.com/office/drawing/2014/main" id="{4A1541C5-75FA-62AF-F5C2-C96ECAE6F28A}"/>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Pct val="100000"/>
              <a:defRPr/>
            </a:pPr>
            <a:r>
              <a:rPr lang="en-US" sz="2400" b="1">
                <a:solidFill>
                  <a:prstClr val="white"/>
                </a:solidFill>
                <a:latin typeface="Arial" panose="020B0604020202020204" pitchFamily="34" charset="0"/>
                <a:ea typeface="Verdana"/>
                <a:cs typeface="Arial" panose="020B0604020202020204" pitchFamily="34" charset="0"/>
                <a:sym typeface="Verdana"/>
              </a:rPr>
              <a:t>Scenario 3: A Working Adult Renews their MassHealth Coverage</a:t>
            </a:r>
          </a:p>
        </p:txBody>
      </p:sp>
      <p:sp>
        <p:nvSpPr>
          <p:cNvPr id="10" name="Rectangle 9">
            <a:extLst>
              <a:ext uri="{FF2B5EF4-FFF2-40B4-BE49-F238E27FC236}">
                <a16:creationId xmlns:a16="http://schemas.microsoft.com/office/drawing/2014/main" id="{41D61CED-2654-9E22-77B7-2813664B8BBD}"/>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15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4CE1F-33D1-59D2-6A50-E58BEC907DA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826850C-9235-7026-6D17-EF180AFE0910}"/>
              </a:ext>
            </a:extLst>
          </p:cNvPr>
          <p:cNvSpPr/>
          <p:nvPr/>
        </p:nvSpPr>
        <p:spPr>
          <a:xfrm>
            <a:off x="1" y="898033"/>
            <a:ext cx="2819652" cy="5959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venir Next LT Pro"/>
              <a:ea typeface="Segoe UI Black" panose="020B0A02040204020203" pitchFamily="34" charset="0"/>
              <a:cs typeface="Segoe UI Black" panose="020B0A02040204020203" pitchFamily="34" charset="0"/>
              <a:sym typeface="Verdana"/>
            </a:endParaRPr>
          </a:p>
        </p:txBody>
      </p:sp>
      <p:sp>
        <p:nvSpPr>
          <p:cNvPr id="6" name="Rectangle 5">
            <a:extLst>
              <a:ext uri="{FF2B5EF4-FFF2-40B4-BE49-F238E27FC236}">
                <a16:creationId xmlns:a16="http://schemas.microsoft.com/office/drawing/2014/main" id="{4D887717-04B6-0A72-84FB-6A56947AB754}"/>
              </a:ext>
            </a:extLst>
          </p:cNvPr>
          <p:cNvSpPr/>
          <p:nvPr/>
        </p:nvSpPr>
        <p:spPr>
          <a:xfrm>
            <a:off x="0" y="176566"/>
            <a:ext cx="12192000" cy="737836"/>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Segoe UI Black" panose="020B0A02040204020203" pitchFamily="34" charset="0"/>
              <a:cs typeface="Segoe UI Black" panose="020B0A02040204020203" pitchFamily="34" charset="0"/>
              <a:sym typeface="Verdana"/>
            </a:endParaRPr>
          </a:p>
        </p:txBody>
      </p:sp>
      <p:graphicFrame>
        <p:nvGraphicFramePr>
          <p:cNvPr id="2" name="Table 1">
            <a:extLst>
              <a:ext uri="{FF2B5EF4-FFF2-40B4-BE49-F238E27FC236}">
                <a16:creationId xmlns:a16="http://schemas.microsoft.com/office/drawing/2014/main" id="{003D9217-0942-C930-EB32-E4448DF74112}"/>
              </a:ext>
            </a:extLst>
          </p:cNvPr>
          <p:cNvGraphicFramePr>
            <a:graphicFrameLocks noGrp="1"/>
          </p:cNvGraphicFramePr>
          <p:nvPr>
            <p:extLst>
              <p:ext uri="{D42A27DB-BD31-4B8C-83A1-F6EECF244321}">
                <p14:modId xmlns:p14="http://schemas.microsoft.com/office/powerpoint/2010/main" val="1757537058"/>
              </p:ext>
            </p:extLst>
          </p:nvPr>
        </p:nvGraphicFramePr>
        <p:xfrm>
          <a:off x="-27936" y="3559081"/>
          <a:ext cx="2866022" cy="3025509"/>
        </p:xfrm>
        <a:graphic>
          <a:graphicData uri="http://schemas.openxmlformats.org/drawingml/2006/table">
            <a:tbl>
              <a:tblPr firstRow="1" bandRow="1">
                <a:tableStyleId>{2D5ABB26-0587-4C30-8999-92F81FD0307C}</a:tableStyleId>
              </a:tblPr>
              <a:tblGrid>
                <a:gridCol w="1409838">
                  <a:extLst>
                    <a:ext uri="{9D8B030D-6E8A-4147-A177-3AD203B41FA5}">
                      <a16:colId xmlns:a16="http://schemas.microsoft.com/office/drawing/2014/main" val="866683953"/>
                    </a:ext>
                  </a:extLst>
                </a:gridCol>
                <a:gridCol w="1456184">
                  <a:extLst>
                    <a:ext uri="{9D8B030D-6E8A-4147-A177-3AD203B41FA5}">
                      <a16:colId xmlns:a16="http://schemas.microsoft.com/office/drawing/2014/main" val="813203049"/>
                    </a:ext>
                  </a:extLst>
                </a:gridCol>
              </a:tblGrid>
              <a:tr h="386309">
                <a:tc>
                  <a:txBody>
                    <a:bodyPr/>
                    <a:lstStyle/>
                    <a:p>
                      <a:pPr algn="r"/>
                      <a:r>
                        <a:rPr lang="en-US" sz="1300" b="1" i="0">
                          <a:solidFill>
                            <a:schemeClr val="tx2"/>
                          </a:solidFill>
                          <a:latin typeface="Arial" panose="020B0604020202020204" pitchFamily="34" charset="0"/>
                          <a:cs typeface="Arial" panose="020B0604020202020204" pitchFamily="34" charset="0"/>
                        </a:rPr>
                        <a:t>LIFE STAGE</a:t>
                      </a:r>
                    </a:p>
                  </a:txBody>
                  <a:tcPr marL="121920" marR="121920" marT="60960" marB="60960"/>
                </a:tc>
                <a:tc>
                  <a:txBody>
                    <a:bodyPr/>
                    <a:lstStyle/>
                    <a:p>
                      <a:r>
                        <a:rPr lang="en-US" sz="1300" b="0" i="0">
                          <a:solidFill>
                            <a:schemeClr val="tx1"/>
                          </a:solidFill>
                          <a:latin typeface="Arial" panose="020B0604020202020204" pitchFamily="34" charset="0"/>
                          <a:cs typeface="Arial" panose="020B0604020202020204" pitchFamily="34" charset="0"/>
                        </a:rPr>
                        <a:t>Adult</a:t>
                      </a:r>
                    </a:p>
                  </a:txBody>
                  <a:tcPr marL="121920" marR="121920" marT="60960" marB="60960"/>
                </a:tc>
                <a:extLst>
                  <a:ext uri="{0D108BD9-81ED-4DB2-BD59-A6C34878D82A}">
                    <a16:rowId xmlns:a16="http://schemas.microsoft.com/office/drawing/2014/main" val="3002202100"/>
                  </a:ext>
                </a:extLst>
              </a:tr>
              <a:tr h="386309">
                <a:tc>
                  <a:txBody>
                    <a:bodyPr/>
                    <a:lstStyle/>
                    <a:p>
                      <a:pPr algn="r"/>
                      <a:r>
                        <a:rPr lang="en-US" sz="1300" b="1" i="0">
                          <a:solidFill>
                            <a:schemeClr val="tx2"/>
                          </a:solidFill>
                          <a:latin typeface="Arial" panose="020B0604020202020204" pitchFamily="34" charset="0"/>
                          <a:cs typeface="Arial" panose="020B0604020202020204" pitchFamily="34" charset="0"/>
                        </a:rPr>
                        <a:t>AGE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30</a:t>
                      </a:r>
                    </a:p>
                  </a:txBody>
                  <a:tcPr marL="121920" marR="121920" marT="60960" marB="60960"/>
                </a:tc>
                <a:extLst>
                  <a:ext uri="{0D108BD9-81ED-4DB2-BD59-A6C34878D82A}">
                    <a16:rowId xmlns:a16="http://schemas.microsoft.com/office/drawing/2014/main" val="1146867654"/>
                  </a:ext>
                </a:extLst>
              </a:tr>
              <a:tr h="667291">
                <a:tc>
                  <a:txBody>
                    <a:bodyPr/>
                    <a:lstStyle/>
                    <a:p>
                      <a:pPr algn="r"/>
                      <a:r>
                        <a:rPr lang="en-US" sz="1300" b="1" i="0">
                          <a:solidFill>
                            <a:schemeClr val="tx2"/>
                          </a:solidFill>
                          <a:latin typeface="Arial" panose="020B0604020202020204" pitchFamily="34" charset="0"/>
                          <a:cs typeface="Arial" panose="020B0604020202020204" pitchFamily="34" charset="0"/>
                        </a:rPr>
                        <a:t>HOUSEHOLD</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Single</a:t>
                      </a:r>
                    </a:p>
                    <a:p>
                      <a:r>
                        <a:rPr lang="en-US" sz="1300" i="0">
                          <a:solidFill>
                            <a:schemeClr val="tx1"/>
                          </a:solidFill>
                          <a:latin typeface="Arial" panose="020B0604020202020204" pitchFamily="34" charset="0"/>
                          <a:cs typeface="Arial" panose="020B0604020202020204" pitchFamily="34" charset="0"/>
                        </a:rPr>
                        <a:t>No Children</a:t>
                      </a:r>
                    </a:p>
                    <a:p>
                      <a:r>
                        <a:rPr lang="en-US" sz="1300" i="0">
                          <a:solidFill>
                            <a:schemeClr val="tx1"/>
                          </a:solidFill>
                          <a:latin typeface="Arial" panose="020B0604020202020204" pitchFamily="34" charset="0"/>
                          <a:cs typeface="Arial" panose="020B0604020202020204" pitchFamily="34" charset="0"/>
                        </a:rPr>
                        <a:t>Newly Disabled</a:t>
                      </a:r>
                    </a:p>
                  </a:txBody>
                  <a:tcPr marL="121920" marR="121920" marT="60960" marB="60960"/>
                </a:tc>
                <a:extLst>
                  <a:ext uri="{0D108BD9-81ED-4DB2-BD59-A6C34878D82A}">
                    <a16:rowId xmlns:a16="http://schemas.microsoft.com/office/drawing/2014/main" val="68517950"/>
                  </a:ext>
                </a:extLst>
              </a:tr>
              <a:tr h="386309">
                <a:tc>
                  <a:txBody>
                    <a:bodyPr/>
                    <a:lstStyle/>
                    <a:p>
                      <a:pPr algn="r"/>
                      <a:r>
                        <a:rPr lang="en-US" sz="1300" b="1" i="0">
                          <a:solidFill>
                            <a:schemeClr val="tx2"/>
                          </a:solidFill>
                          <a:latin typeface="Arial" panose="020B0604020202020204" pitchFamily="34" charset="0"/>
                          <a:cs typeface="Arial" panose="020B0604020202020204" pitchFamily="34" charset="0"/>
                        </a:rPr>
                        <a:t>INCOME</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$250 per Month</a:t>
                      </a:r>
                    </a:p>
                  </a:txBody>
                  <a:tcPr marL="121920" marR="121920" marT="60960" marB="60960"/>
                </a:tc>
                <a:extLst>
                  <a:ext uri="{0D108BD9-81ED-4DB2-BD59-A6C34878D82A}">
                    <a16:rowId xmlns:a16="http://schemas.microsoft.com/office/drawing/2014/main" val="2053730682"/>
                  </a:ext>
                </a:extLst>
              </a:tr>
              <a:tr h="459330">
                <a:tc>
                  <a:txBody>
                    <a:bodyPr/>
                    <a:lstStyle/>
                    <a:p>
                      <a:pPr algn="r"/>
                      <a:r>
                        <a:rPr lang="en-US" sz="1300" b="1" i="0">
                          <a:solidFill>
                            <a:schemeClr val="tx2"/>
                          </a:solidFill>
                          <a:latin typeface="Arial" panose="020B0604020202020204" pitchFamily="34" charset="0"/>
                          <a:cs typeface="Arial" panose="020B0604020202020204" pitchFamily="34" charset="0"/>
                        </a:rPr>
                        <a:t>EMPLOYMENT</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Works 25 Hours per Month</a:t>
                      </a:r>
                    </a:p>
                  </a:txBody>
                  <a:tcPr marL="121920" marR="121920" marT="60960" marB="60960"/>
                </a:tc>
                <a:extLst>
                  <a:ext uri="{0D108BD9-81ED-4DB2-BD59-A6C34878D82A}">
                    <a16:rowId xmlns:a16="http://schemas.microsoft.com/office/drawing/2014/main" val="4042511818"/>
                  </a:ext>
                </a:extLst>
              </a:tr>
              <a:tr h="632142">
                <a:tc>
                  <a:txBody>
                    <a:bodyPr/>
                    <a:lstStyle/>
                    <a:p>
                      <a:pPr algn="r"/>
                      <a:r>
                        <a:rPr lang="en-US" sz="1300" b="1" i="0">
                          <a:solidFill>
                            <a:schemeClr val="tx2"/>
                          </a:solidFill>
                          <a:latin typeface="Arial" panose="020B0604020202020204" pitchFamily="34" charset="0"/>
                          <a:cs typeface="Arial" panose="020B0604020202020204" pitchFamily="34" charset="0"/>
                        </a:rPr>
                        <a:t>ACTION</a:t>
                      </a:r>
                    </a:p>
                  </a:txBody>
                  <a:tcPr marL="121920" marR="121920" marT="60960" marB="60960"/>
                </a:tc>
                <a:tc>
                  <a:txBody>
                    <a:bodyPr/>
                    <a:lstStyle/>
                    <a:p>
                      <a:r>
                        <a:rPr lang="en-US" sz="1300" i="0">
                          <a:solidFill>
                            <a:schemeClr val="tx1"/>
                          </a:solidFill>
                          <a:latin typeface="Arial" panose="020B0604020202020204" pitchFamily="34" charset="0"/>
                          <a:cs typeface="Arial" panose="020B0604020202020204" pitchFamily="34" charset="0"/>
                        </a:rPr>
                        <a:t>Renewal</a:t>
                      </a:r>
                    </a:p>
                  </a:txBody>
                  <a:tcPr marL="121920" marR="121920" marT="60960" marB="60960"/>
                </a:tc>
                <a:extLst>
                  <a:ext uri="{0D108BD9-81ED-4DB2-BD59-A6C34878D82A}">
                    <a16:rowId xmlns:a16="http://schemas.microsoft.com/office/drawing/2014/main" val="2837347806"/>
                  </a:ext>
                </a:extLst>
              </a:tr>
            </a:tbl>
          </a:graphicData>
        </a:graphic>
      </p:graphicFrame>
      <p:pic>
        <p:nvPicPr>
          <p:cNvPr id="36" name="Picture 35">
            <a:extLst>
              <a:ext uri="{FF2B5EF4-FFF2-40B4-BE49-F238E27FC236}">
                <a16:creationId xmlns:a16="http://schemas.microsoft.com/office/drawing/2014/main" id="{4A3F034B-6BF2-8CF0-903E-82E30114FA46}"/>
              </a:ext>
            </a:extLst>
          </p:cNvPr>
          <p:cNvPicPr>
            <a:picLocks noChangeAspect="1"/>
          </p:cNvPicPr>
          <p:nvPr/>
        </p:nvPicPr>
        <p:blipFill>
          <a:blip r:embed="rId2">
            <a:extLst>
              <a:ext uri="{28A0092B-C50C-407E-A947-70E740481C1C}">
                <a14:useLocalDpi xmlns:a14="http://schemas.microsoft.com/office/drawing/2010/main" val="0"/>
              </a:ext>
            </a:extLst>
          </a:blip>
          <a:srcRect l="363" r="363"/>
          <a:stretch/>
        </p:blipFill>
        <p:spPr>
          <a:xfrm>
            <a:off x="387788" y="1306447"/>
            <a:ext cx="1733392" cy="18134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Rounded Corners 22">
            <a:extLst>
              <a:ext uri="{FF2B5EF4-FFF2-40B4-BE49-F238E27FC236}">
                <a16:creationId xmlns:a16="http://schemas.microsoft.com/office/drawing/2014/main" id="{CE9E91F5-8B14-6C77-15C7-C59EA7DA89DA}"/>
              </a:ext>
            </a:extLst>
          </p:cNvPr>
          <p:cNvSpPr/>
          <p:nvPr/>
        </p:nvSpPr>
        <p:spPr>
          <a:xfrm>
            <a:off x="2820865" y="938656"/>
            <a:ext cx="1664259" cy="668091"/>
          </a:xfrm>
          <a:prstGeom prst="roundRect">
            <a:avLst>
              <a:gd name="adj" fmla="val 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600" normalizeH="0" baseline="0" noProof="0">
                <a:ln>
                  <a:noFill/>
                </a:ln>
                <a:solidFill>
                  <a:srgbClr val="000000"/>
                </a:solidFill>
                <a:effectLst/>
                <a:uLnTx/>
                <a:uFillTx/>
                <a:latin typeface="Aptos" panose="020B0004020202020204" pitchFamily="34" charset="0"/>
                <a:ea typeface="Verdana"/>
                <a:cs typeface="Arial" panose="020B0604020202020204" pitchFamily="34" charset="0"/>
              </a:rPr>
              <a:t>STEPS</a:t>
            </a:r>
          </a:p>
        </p:txBody>
      </p:sp>
      <p:cxnSp>
        <p:nvCxnSpPr>
          <p:cNvPr id="58" name="Straight Arrow Connector 57">
            <a:extLst>
              <a:ext uri="{FF2B5EF4-FFF2-40B4-BE49-F238E27FC236}">
                <a16:creationId xmlns:a16="http://schemas.microsoft.com/office/drawing/2014/main" id="{5AE99FEB-D14D-2745-E445-912DC2CCCB32}"/>
              </a:ext>
            </a:extLst>
          </p:cNvPr>
          <p:cNvCxnSpPr>
            <a:cxnSpLocks/>
            <a:endCxn id="103" idx="4"/>
          </p:cNvCxnSpPr>
          <p:nvPr/>
        </p:nvCxnSpPr>
        <p:spPr>
          <a:xfrm>
            <a:off x="3216346" y="1783313"/>
            <a:ext cx="1902" cy="3947703"/>
          </a:xfrm>
          <a:prstGeom prst="straightConnector1">
            <a:avLst/>
          </a:prstGeom>
          <a:ln w="28575">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D30225AD-4A71-0625-12E4-DE69E6B2634A}"/>
              </a:ext>
            </a:extLst>
          </p:cNvPr>
          <p:cNvGrpSpPr/>
          <p:nvPr/>
        </p:nvGrpSpPr>
        <p:grpSpPr>
          <a:xfrm>
            <a:off x="2955996" y="1500320"/>
            <a:ext cx="8786264" cy="486580"/>
            <a:chOff x="2955996" y="1500320"/>
            <a:chExt cx="8786264" cy="486580"/>
          </a:xfrm>
        </p:grpSpPr>
        <p:sp>
          <p:nvSpPr>
            <p:cNvPr id="59" name="Oval 58">
              <a:extLst>
                <a:ext uri="{FF2B5EF4-FFF2-40B4-BE49-F238E27FC236}">
                  <a16:creationId xmlns:a16="http://schemas.microsoft.com/office/drawing/2014/main" id="{5292CA19-63AB-A1BF-8E92-026CC381315E}"/>
                </a:ext>
              </a:extLst>
            </p:cNvPr>
            <p:cNvSpPr/>
            <p:nvPr/>
          </p:nvSpPr>
          <p:spPr>
            <a:xfrm>
              <a:off x="2955996" y="1500320"/>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6BB46EF8-742B-9E4B-6C12-EC22A5C2F04E}"/>
                </a:ext>
              </a:extLst>
            </p:cNvPr>
            <p:cNvSpPr/>
            <p:nvPr/>
          </p:nvSpPr>
          <p:spPr>
            <a:xfrm>
              <a:off x="3604100" y="1589722"/>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a:solidFill>
                    <a:schemeClr val="accent4"/>
                  </a:solidFill>
                  <a:latin typeface="Arial" panose="020B0604020202020204" pitchFamily="34" charset="0"/>
                  <a:cs typeface="Arial" panose="020B0604020202020204" pitchFamily="34" charset="0"/>
                </a:rPr>
                <a:t>I receive my MassHealth renewal </a:t>
              </a:r>
              <a:r>
                <a:rPr lang="en-US" sz="1350">
                  <a:solidFill>
                    <a:schemeClr val="accent4"/>
                  </a:solidFill>
                  <a:latin typeface="Arial" panose="020B0604020202020204" pitchFamily="34" charset="0"/>
                  <a:cs typeface="Arial" panose="020B0604020202020204" pitchFamily="34" charset="0"/>
                </a:rPr>
                <a:t>form in a blue envelope.</a:t>
              </a:r>
            </a:p>
          </p:txBody>
        </p:sp>
      </p:grpSp>
      <p:sp>
        <p:nvSpPr>
          <p:cNvPr id="62" name="Freeform 41">
            <a:extLst>
              <a:ext uri="{FF2B5EF4-FFF2-40B4-BE49-F238E27FC236}">
                <a16:creationId xmlns:a16="http://schemas.microsoft.com/office/drawing/2014/main" id="{111EC2B2-7067-9E79-A761-CCA151A2224A}"/>
              </a:ext>
            </a:extLst>
          </p:cNvPr>
          <p:cNvSpPr>
            <a:spLocks noEditPoints="1"/>
          </p:cNvSpPr>
          <p:nvPr/>
        </p:nvSpPr>
        <p:spPr bwMode="auto">
          <a:xfrm>
            <a:off x="3010606" y="1563471"/>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6075B1"/>
                </a:solidFill>
                <a:effectLst/>
                <a:uLnTx/>
                <a:uFillTx/>
                <a:latin typeface="Aptos" panose="020B0004020202020204" pitchFamily="34" charset="0"/>
                <a:ea typeface="+mn-ea"/>
                <a:cs typeface="+mn-cs"/>
              </a:rPr>
              <a:t>1</a:t>
            </a:r>
          </a:p>
        </p:txBody>
      </p:sp>
      <p:grpSp>
        <p:nvGrpSpPr>
          <p:cNvPr id="123" name="Group 122">
            <a:extLst>
              <a:ext uri="{FF2B5EF4-FFF2-40B4-BE49-F238E27FC236}">
                <a16:creationId xmlns:a16="http://schemas.microsoft.com/office/drawing/2014/main" id="{79FC0D2B-A57B-2068-96FD-E155F242BA2B}"/>
              </a:ext>
            </a:extLst>
          </p:cNvPr>
          <p:cNvGrpSpPr/>
          <p:nvPr/>
        </p:nvGrpSpPr>
        <p:grpSpPr>
          <a:xfrm>
            <a:off x="3008701" y="3728988"/>
            <a:ext cx="8733559" cy="597599"/>
            <a:chOff x="3008701" y="3502394"/>
            <a:chExt cx="8733559" cy="597599"/>
          </a:xfrm>
        </p:grpSpPr>
        <p:sp>
          <p:nvSpPr>
            <p:cNvPr id="64" name="Rectangle 63">
              <a:extLst>
                <a:ext uri="{FF2B5EF4-FFF2-40B4-BE49-F238E27FC236}">
                  <a16:creationId xmlns:a16="http://schemas.microsoft.com/office/drawing/2014/main" id="{8E6D279E-6B2B-2527-833E-413AF8FA28ED}"/>
                </a:ext>
              </a:extLst>
            </p:cNvPr>
            <p:cNvSpPr/>
            <p:nvPr/>
          </p:nvSpPr>
          <p:spPr>
            <a:xfrm>
              <a:off x="3604100" y="3502394"/>
              <a:ext cx="8138160" cy="597599"/>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35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 receive a “request for information” for disability verification from MassHealth. </a:t>
              </a: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600"/>
                </a:spcBef>
                <a:spcAft>
                  <a:spcPts val="100"/>
                </a:spcAft>
                <a:buClrTx/>
                <a:buSzTx/>
                <a:buFontTx/>
                <a:buNone/>
                <a:tabLst/>
                <a:defRPr/>
              </a:pPr>
              <a:r>
                <a:rPr kumimoji="0" lang="en-US" sz="1350"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I send MassHealth documentation of my disability</a:t>
              </a:r>
              <a:r>
                <a:rPr lang="en-US" sz="1350">
                  <a:solidFill>
                    <a:schemeClr val="accent4"/>
                  </a:solidFill>
                  <a:latin typeface="Arial" panose="020B0604020202020204" pitchFamily="34" charset="0"/>
                  <a:cs typeface="Arial" panose="020B0604020202020204" pitchFamily="34" charset="0"/>
                </a:rPr>
                <a:t>. </a:t>
              </a:r>
            </a:p>
          </p:txBody>
        </p:sp>
        <p:grpSp>
          <p:nvGrpSpPr>
            <p:cNvPr id="68" name="Group 67">
              <a:extLst>
                <a:ext uri="{FF2B5EF4-FFF2-40B4-BE49-F238E27FC236}">
                  <a16:creationId xmlns:a16="http://schemas.microsoft.com/office/drawing/2014/main" id="{5B843AB4-565D-DE82-8259-C2059BFA016D}"/>
                </a:ext>
              </a:extLst>
            </p:cNvPr>
            <p:cNvGrpSpPr/>
            <p:nvPr/>
          </p:nvGrpSpPr>
          <p:grpSpPr>
            <a:xfrm>
              <a:off x="3008701" y="3595453"/>
              <a:ext cx="415290" cy="411480"/>
              <a:chOff x="2905196" y="2219102"/>
              <a:chExt cx="415290" cy="411480"/>
            </a:xfrm>
          </p:grpSpPr>
          <p:sp>
            <p:nvSpPr>
              <p:cNvPr id="69" name="Oval 68">
                <a:extLst>
                  <a:ext uri="{FF2B5EF4-FFF2-40B4-BE49-F238E27FC236}">
                    <a16:creationId xmlns:a16="http://schemas.microsoft.com/office/drawing/2014/main" id="{C3C27B8A-F6B2-FEC3-8C66-A9F99ADF1892}"/>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70" name="Freeform 41">
                <a:extLst>
                  <a:ext uri="{FF2B5EF4-FFF2-40B4-BE49-F238E27FC236}">
                    <a16:creationId xmlns:a16="http://schemas.microsoft.com/office/drawing/2014/main" id="{82258FAB-786C-DEE7-ADEA-B61265E32A07}"/>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rgbClr val="6075B1"/>
                    </a:solidFill>
                    <a:latin typeface="Arial" panose="020B0604020202020204" pitchFamily="34" charset="0"/>
                    <a:cs typeface="Arial" panose="020B0604020202020204" pitchFamily="34" charset="0"/>
                  </a:rPr>
                  <a:t>3</a:t>
                </a:r>
                <a:endPar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endParaRPr>
              </a:p>
            </p:txBody>
          </p:sp>
        </p:grpSp>
      </p:grpSp>
      <p:grpSp>
        <p:nvGrpSpPr>
          <p:cNvPr id="121" name="Group 120">
            <a:extLst>
              <a:ext uri="{FF2B5EF4-FFF2-40B4-BE49-F238E27FC236}">
                <a16:creationId xmlns:a16="http://schemas.microsoft.com/office/drawing/2014/main" id="{6526B29E-9EA2-31FA-11DB-77388AA1654E}"/>
              </a:ext>
            </a:extLst>
          </p:cNvPr>
          <p:cNvGrpSpPr/>
          <p:nvPr/>
        </p:nvGrpSpPr>
        <p:grpSpPr>
          <a:xfrm>
            <a:off x="3008701" y="2191909"/>
            <a:ext cx="8733559" cy="411480"/>
            <a:chOff x="3008701" y="2018149"/>
            <a:chExt cx="8733559" cy="411480"/>
          </a:xfrm>
        </p:grpSpPr>
        <p:sp>
          <p:nvSpPr>
            <p:cNvPr id="61" name="Rectangle 60">
              <a:extLst>
                <a:ext uri="{FF2B5EF4-FFF2-40B4-BE49-F238E27FC236}">
                  <a16:creationId xmlns:a16="http://schemas.microsoft.com/office/drawing/2014/main" id="{3523F789-1015-5627-B0B5-13B104D5152D}"/>
                </a:ext>
              </a:extLst>
            </p:cNvPr>
            <p:cNvSpPr/>
            <p:nvPr/>
          </p:nvSpPr>
          <p:spPr>
            <a:xfrm>
              <a:off x="3604100" y="2070001"/>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a:solidFill>
                    <a:schemeClr val="accent4"/>
                  </a:solidFill>
                  <a:latin typeface="Arial" panose="020B0604020202020204" pitchFamily="34" charset="0"/>
                  <a:cs typeface="Arial" panose="020B0604020202020204" pitchFamily="34" charset="0"/>
                </a:rPr>
                <a:t>I complete my renewal </a:t>
              </a:r>
              <a:r>
                <a:rPr lang="en-US" sz="1350">
                  <a:solidFill>
                    <a:schemeClr val="accent4"/>
                  </a:solidFill>
                  <a:latin typeface="Arial" panose="020B0604020202020204" pitchFamily="34" charset="0"/>
                  <a:cs typeface="Arial" panose="020B0604020202020204" pitchFamily="34" charset="0"/>
                </a:rPr>
                <a:t>online.</a:t>
              </a:r>
            </a:p>
          </p:txBody>
        </p:sp>
        <p:grpSp>
          <p:nvGrpSpPr>
            <p:cNvPr id="77" name="Group 76">
              <a:extLst>
                <a:ext uri="{FF2B5EF4-FFF2-40B4-BE49-F238E27FC236}">
                  <a16:creationId xmlns:a16="http://schemas.microsoft.com/office/drawing/2014/main" id="{A32FC004-17A3-5745-D4ED-40C37F97FCF0}"/>
                </a:ext>
              </a:extLst>
            </p:cNvPr>
            <p:cNvGrpSpPr/>
            <p:nvPr/>
          </p:nvGrpSpPr>
          <p:grpSpPr>
            <a:xfrm>
              <a:off x="3008701" y="2018149"/>
              <a:ext cx="415290" cy="411480"/>
              <a:chOff x="2905196" y="2219102"/>
              <a:chExt cx="415290" cy="411480"/>
            </a:xfrm>
          </p:grpSpPr>
          <p:sp>
            <p:nvSpPr>
              <p:cNvPr id="78" name="Oval 77">
                <a:extLst>
                  <a:ext uri="{FF2B5EF4-FFF2-40B4-BE49-F238E27FC236}">
                    <a16:creationId xmlns:a16="http://schemas.microsoft.com/office/drawing/2014/main" id="{06B2F52B-D2E2-0911-37DC-1F61498CCA41}"/>
                  </a:ext>
                </a:extLst>
              </p:cNvPr>
              <p:cNvSpPr/>
              <p:nvPr/>
            </p:nvSpPr>
            <p:spPr>
              <a:xfrm>
                <a:off x="2905196" y="2219102"/>
                <a:ext cx="411480" cy="4114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79" name="Freeform 41">
                <a:extLst>
                  <a:ext uri="{FF2B5EF4-FFF2-40B4-BE49-F238E27FC236}">
                    <a16:creationId xmlns:a16="http://schemas.microsoft.com/office/drawing/2014/main" id="{74276ADD-DD95-B600-5771-329A630B2465}"/>
                  </a:ext>
                </a:extLst>
              </p:cNvPr>
              <p:cNvSpPr>
                <a:spLocks noEditPoints="1"/>
              </p:cNvSpPr>
              <p:nvPr/>
            </p:nvSpPr>
            <p:spPr bwMode="auto">
              <a:xfrm>
                <a:off x="2909006" y="2219102"/>
                <a:ext cx="411480" cy="41148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6075B1"/>
                    </a:solidFill>
                    <a:effectLst/>
                    <a:uLnTx/>
                    <a:uFillTx/>
                    <a:latin typeface="Arial" panose="020B0604020202020204" pitchFamily="34" charset="0"/>
                    <a:cs typeface="Arial" panose="020B0604020202020204" pitchFamily="34" charset="0"/>
                  </a:rPr>
                  <a:t>2</a:t>
                </a:r>
              </a:p>
            </p:txBody>
          </p:sp>
        </p:grpSp>
      </p:grpSp>
      <p:grpSp>
        <p:nvGrpSpPr>
          <p:cNvPr id="126" name="Group 125">
            <a:extLst>
              <a:ext uri="{FF2B5EF4-FFF2-40B4-BE49-F238E27FC236}">
                <a16:creationId xmlns:a16="http://schemas.microsoft.com/office/drawing/2014/main" id="{E3482ABE-683D-2E59-C541-3417E34518C7}"/>
              </a:ext>
            </a:extLst>
          </p:cNvPr>
          <p:cNvGrpSpPr/>
          <p:nvPr/>
        </p:nvGrpSpPr>
        <p:grpSpPr>
          <a:xfrm>
            <a:off x="2957898" y="5244436"/>
            <a:ext cx="8784362" cy="486580"/>
            <a:chOff x="2957898" y="5102918"/>
            <a:chExt cx="8784362" cy="486580"/>
          </a:xfrm>
        </p:grpSpPr>
        <p:grpSp>
          <p:nvGrpSpPr>
            <p:cNvPr id="125" name="Group 124">
              <a:extLst>
                <a:ext uri="{FF2B5EF4-FFF2-40B4-BE49-F238E27FC236}">
                  <a16:creationId xmlns:a16="http://schemas.microsoft.com/office/drawing/2014/main" id="{FC56CADF-7792-B435-1D52-D2FF5B4C6330}"/>
                </a:ext>
              </a:extLst>
            </p:cNvPr>
            <p:cNvGrpSpPr/>
            <p:nvPr/>
          </p:nvGrpSpPr>
          <p:grpSpPr>
            <a:xfrm>
              <a:off x="2957898" y="5102918"/>
              <a:ext cx="8784362" cy="486580"/>
              <a:chOff x="2957898" y="5102918"/>
              <a:chExt cx="8784362" cy="486580"/>
            </a:xfrm>
          </p:grpSpPr>
          <p:sp>
            <p:nvSpPr>
              <p:cNvPr id="103" name="Oval 102">
                <a:extLst>
                  <a:ext uri="{FF2B5EF4-FFF2-40B4-BE49-F238E27FC236}">
                    <a16:creationId xmlns:a16="http://schemas.microsoft.com/office/drawing/2014/main" id="{7570C629-AA17-104C-9A26-4B6AB88669CE}"/>
                  </a:ext>
                </a:extLst>
              </p:cNvPr>
              <p:cNvSpPr/>
              <p:nvPr/>
            </p:nvSpPr>
            <p:spPr>
              <a:xfrm>
                <a:off x="2957898" y="5102918"/>
                <a:ext cx="520700" cy="48658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222FA1FA-C5A4-2F49-1EBD-89D493B5AEB4}"/>
                  </a:ext>
                </a:extLst>
              </p:cNvPr>
              <p:cNvSpPr/>
              <p:nvPr/>
            </p:nvSpPr>
            <p:spPr>
              <a:xfrm>
                <a:off x="3604100" y="5192320"/>
                <a:ext cx="8138160" cy="30777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2960"/>
                    </a:solidFill>
                    <a:effectLst/>
                    <a:uLnTx/>
                    <a:uFillTx/>
                    <a:latin typeface="Arial" panose="020B0604020202020204" pitchFamily="34" charset="0"/>
                    <a:cs typeface="Arial" panose="020B0604020202020204" pitchFamily="34" charset="0"/>
                  </a:rPr>
                  <a:t>I receive a notice </a:t>
                </a:r>
                <a:r>
                  <a:rPr lang="en-US" sz="1350" b="1">
                    <a:solidFill>
                      <a:srgbClr val="002960"/>
                    </a:solidFill>
                    <a:latin typeface="Arial" panose="020B0604020202020204" pitchFamily="34" charset="0"/>
                    <a:cs typeface="Arial" panose="020B0604020202020204" pitchFamily="34" charset="0"/>
                  </a:rPr>
                  <a:t>confirming </a:t>
                </a:r>
                <a:r>
                  <a:rPr lang="en-US" sz="1350" b="1" u="sng">
                    <a:solidFill>
                      <a:srgbClr val="005500"/>
                    </a:solidFill>
                    <a:latin typeface="Arial" panose="020B0604020202020204" pitchFamily="34" charset="0"/>
                    <a:cs typeface="Arial" panose="020B0604020202020204" pitchFamily="34" charset="0"/>
                  </a:rPr>
                  <a:t>my MassHealth coverage is renewed</a:t>
                </a:r>
                <a:r>
                  <a:rPr lang="en-US" sz="1350" b="1">
                    <a:solidFill>
                      <a:srgbClr val="002960"/>
                    </a:solidFill>
                    <a:latin typeface="Arial" panose="020B0604020202020204" pitchFamily="34" charset="0"/>
                    <a:cs typeface="Arial" panose="020B0604020202020204" pitchFamily="34" charset="0"/>
                  </a:rPr>
                  <a:t>.  </a:t>
                </a:r>
              </a:p>
            </p:txBody>
          </p:sp>
        </p:grpSp>
        <p:sp>
          <p:nvSpPr>
            <p:cNvPr id="105" name="Freeform 41">
              <a:extLst>
                <a:ext uri="{FF2B5EF4-FFF2-40B4-BE49-F238E27FC236}">
                  <a16:creationId xmlns:a16="http://schemas.microsoft.com/office/drawing/2014/main" id="{F5CF0203-5D3A-ADB2-4C03-FF392D630864}"/>
                </a:ext>
              </a:extLst>
            </p:cNvPr>
            <p:cNvSpPr>
              <a:spLocks noEditPoints="1"/>
            </p:cNvSpPr>
            <p:nvPr/>
          </p:nvSpPr>
          <p:spPr bwMode="auto">
            <a:xfrm>
              <a:off x="2986473" y="5117608"/>
              <a:ext cx="457200" cy="457200"/>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solidFill>
              <a:srgbClr val="005500"/>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71A271"/>
                  </a:solidFill>
                  <a:latin typeface="Arial" panose="020B0604020202020204" pitchFamily="34" charset="0"/>
                  <a:cs typeface="Arial" panose="020B0604020202020204" pitchFamily="34" charset="0"/>
                </a:rPr>
                <a:t>4</a:t>
              </a:r>
              <a:endParaRPr kumimoji="0" lang="en-US" sz="2400" b="1" i="0" u="none" strike="noStrike" kern="1200" cap="none" spc="0" normalizeH="0" baseline="0" noProof="0">
                <a:ln>
                  <a:noFill/>
                </a:ln>
                <a:solidFill>
                  <a:srgbClr val="71A271"/>
                </a:solidFill>
                <a:effectLst/>
                <a:uLnTx/>
                <a:uFillTx/>
                <a:latin typeface="Arial" panose="020B06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0EA5FAAB-DF08-E7BB-A0F5-77C788A30312}"/>
              </a:ext>
            </a:extLst>
          </p:cNvPr>
          <p:cNvSpPr/>
          <p:nvPr/>
        </p:nvSpPr>
        <p:spPr>
          <a:xfrm>
            <a:off x="2819653" y="6487070"/>
            <a:ext cx="9372347" cy="372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id="{934BFCCE-CA20-4041-59EC-4CEAD747CE08}"/>
              </a:ext>
            </a:extLst>
          </p:cNvPr>
          <p:cNvGrpSpPr/>
          <p:nvPr/>
        </p:nvGrpSpPr>
        <p:grpSpPr>
          <a:xfrm>
            <a:off x="3008701" y="2704524"/>
            <a:ext cx="8733559" cy="923330"/>
            <a:chOff x="3008701" y="2345134"/>
            <a:chExt cx="8733559" cy="923330"/>
          </a:xfrm>
        </p:grpSpPr>
        <p:sp>
          <p:nvSpPr>
            <p:cNvPr id="63" name="Rectangle 62">
              <a:extLst>
                <a:ext uri="{FF2B5EF4-FFF2-40B4-BE49-F238E27FC236}">
                  <a16:creationId xmlns:a16="http://schemas.microsoft.com/office/drawing/2014/main" id="{2C3F8C69-AB8F-4695-5E93-DD61F987579A}"/>
                </a:ext>
              </a:extLst>
            </p:cNvPr>
            <p:cNvSpPr/>
            <p:nvPr/>
          </p:nvSpPr>
          <p:spPr>
            <a:xfrm>
              <a:off x="3604100" y="2345134"/>
              <a:ext cx="8138160" cy="92333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lvl="0">
                <a:defRPr/>
              </a:pPr>
              <a:r>
                <a:rPr kumimoji="0" lang="en-US" sz="1350" b="1" i="0" u="sng"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MassHealth Action</a:t>
              </a:r>
              <a:r>
                <a:rPr kumimoji="0" lang="en-US" sz="1350" b="1" i="0"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 </a:t>
              </a:r>
              <a:r>
                <a:rPr lang="en-US" sz="1350">
                  <a:solidFill>
                    <a:schemeClr val="accent4"/>
                  </a:solidFill>
                  <a:latin typeface="Arial" panose="020B0604020202020204" pitchFamily="34" charset="0"/>
                  <a:cs typeface="Arial" panose="020B0604020202020204" pitchFamily="34" charset="0"/>
                </a:rPr>
                <a:t>MassHealth reviews my renewal form: </a:t>
              </a:r>
            </a:p>
            <a:p>
              <a:pPr marL="285750" lvl="0" indent="-285750">
                <a:buFont typeface="Wingdings" panose="05000000000000000000" pitchFamily="2" charset="2"/>
                <a:buChar char="ü"/>
                <a:defRPr/>
              </a:pPr>
              <a:r>
                <a:rPr lang="en-US" sz="1350">
                  <a:solidFill>
                    <a:schemeClr val="accent4"/>
                  </a:solidFill>
                  <a:latin typeface="Arial"/>
                  <a:cs typeface="Arial"/>
                </a:rPr>
                <a:t>I report a new disability that makes me exempt, which must be verified before exemption can be granted.</a:t>
              </a: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I am otherwise eligible for MassHealth.</a:t>
              </a:r>
            </a:p>
          </p:txBody>
        </p:sp>
        <p:grpSp>
          <p:nvGrpSpPr>
            <p:cNvPr id="108" name="Group 107">
              <a:extLst>
                <a:ext uri="{FF2B5EF4-FFF2-40B4-BE49-F238E27FC236}">
                  <a16:creationId xmlns:a16="http://schemas.microsoft.com/office/drawing/2014/main" id="{52FC19C2-1AD8-42C3-AE73-F4DC829D1E40}"/>
                </a:ext>
              </a:extLst>
            </p:cNvPr>
            <p:cNvGrpSpPr/>
            <p:nvPr/>
          </p:nvGrpSpPr>
          <p:grpSpPr>
            <a:xfrm>
              <a:off x="3008701" y="2601058"/>
              <a:ext cx="411480" cy="411480"/>
              <a:chOff x="3878753" y="2697977"/>
              <a:chExt cx="362313" cy="361971"/>
            </a:xfrm>
          </p:grpSpPr>
          <p:sp>
            <p:nvSpPr>
              <p:cNvPr id="109" name="Oval 108">
                <a:extLst>
                  <a:ext uri="{FF2B5EF4-FFF2-40B4-BE49-F238E27FC236}">
                    <a16:creationId xmlns:a16="http://schemas.microsoft.com/office/drawing/2014/main" id="{76D208D6-44A7-A0DC-1925-35F2EB0EF4D3}"/>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10" name="Graphic 4">
                <a:extLst>
                  <a:ext uri="{FF2B5EF4-FFF2-40B4-BE49-F238E27FC236}">
                    <a16:creationId xmlns:a16="http://schemas.microsoft.com/office/drawing/2014/main" id="{F9ABBD44-85CC-7803-066F-E3B10D0BB7F4}"/>
                  </a:ext>
                </a:extLst>
              </p:cNvPr>
              <p:cNvGrpSpPr/>
              <p:nvPr/>
            </p:nvGrpSpPr>
            <p:grpSpPr>
              <a:xfrm>
                <a:off x="3878753" y="2697977"/>
                <a:ext cx="362313" cy="361971"/>
                <a:chOff x="1952125" y="3824168"/>
                <a:chExt cx="362313" cy="361971"/>
              </a:xfrm>
              <a:solidFill>
                <a:srgbClr val="26890D"/>
              </a:solidFill>
            </p:grpSpPr>
            <p:sp>
              <p:nvSpPr>
                <p:cNvPr id="111" name="Graphic 4">
                  <a:extLst>
                    <a:ext uri="{FF2B5EF4-FFF2-40B4-BE49-F238E27FC236}">
                      <a16:creationId xmlns:a16="http://schemas.microsoft.com/office/drawing/2014/main" id="{FCB313D8-1ABB-A872-B936-8D0274BD0985}"/>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12" name="Graphic 4">
                  <a:extLst>
                    <a:ext uri="{FF2B5EF4-FFF2-40B4-BE49-F238E27FC236}">
                      <a16:creationId xmlns:a16="http://schemas.microsoft.com/office/drawing/2014/main" id="{24C96AD5-A893-4AEC-79A8-8AE1A951A5D9}"/>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13" name="Graphic 4">
                  <a:extLst>
                    <a:ext uri="{FF2B5EF4-FFF2-40B4-BE49-F238E27FC236}">
                      <a16:creationId xmlns:a16="http://schemas.microsoft.com/office/drawing/2014/main" id="{D442E8D7-35B4-4011-D8B4-CCA90EDB0CB8}"/>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grpSp>
      <p:grpSp>
        <p:nvGrpSpPr>
          <p:cNvPr id="124" name="Group 123">
            <a:extLst>
              <a:ext uri="{FF2B5EF4-FFF2-40B4-BE49-F238E27FC236}">
                <a16:creationId xmlns:a16="http://schemas.microsoft.com/office/drawing/2014/main" id="{98DF0571-92F6-ED35-B821-A1EED4F53F55}"/>
              </a:ext>
            </a:extLst>
          </p:cNvPr>
          <p:cNvGrpSpPr/>
          <p:nvPr/>
        </p:nvGrpSpPr>
        <p:grpSpPr>
          <a:xfrm>
            <a:off x="3008701" y="4531596"/>
            <a:ext cx="8733559" cy="507831"/>
            <a:chOff x="3008701" y="4426258"/>
            <a:chExt cx="8733559" cy="507831"/>
          </a:xfrm>
        </p:grpSpPr>
        <p:sp>
          <p:nvSpPr>
            <p:cNvPr id="65" name="Rectangle 64">
              <a:extLst>
                <a:ext uri="{FF2B5EF4-FFF2-40B4-BE49-F238E27FC236}">
                  <a16:creationId xmlns:a16="http://schemas.microsoft.com/office/drawing/2014/main" id="{060EC847-7DA6-1B39-4BD7-7C814F1C3AEB}"/>
                </a:ext>
              </a:extLst>
            </p:cNvPr>
            <p:cNvSpPr/>
            <p:nvPr/>
          </p:nvSpPr>
          <p:spPr>
            <a:xfrm>
              <a:off x="3604100" y="4426258"/>
              <a:ext cx="8138160" cy="507831"/>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lvl="0">
                <a:defRPr/>
              </a:pPr>
              <a:r>
                <a:rPr lang="en-US" sz="1350" b="1" u="sng">
                  <a:solidFill>
                    <a:schemeClr val="accent4"/>
                  </a:solidFill>
                  <a:latin typeface="Arial" panose="020B0604020202020204" pitchFamily="34" charset="0"/>
                  <a:cs typeface="Arial" panose="020B0604020202020204" pitchFamily="34" charset="0"/>
                </a:rPr>
                <a:t>MassHealth Action</a:t>
              </a:r>
              <a:r>
                <a:rPr lang="en-US" sz="1350" b="1">
                  <a:solidFill>
                    <a:schemeClr val="accent4"/>
                  </a:solidFill>
                  <a:latin typeface="Arial" panose="020B0604020202020204" pitchFamily="34" charset="0"/>
                  <a:cs typeface="Arial" panose="020B0604020202020204" pitchFamily="34" charset="0"/>
                </a:rPr>
                <a:t>: </a:t>
              </a:r>
              <a:r>
                <a:rPr lang="en-US" sz="1350">
                  <a:solidFill>
                    <a:schemeClr val="accent4"/>
                  </a:solidFill>
                  <a:latin typeface="Arial" panose="020B0604020202020204" pitchFamily="34" charset="0"/>
                  <a:cs typeface="Arial" panose="020B0604020202020204" pitchFamily="34" charset="0"/>
                </a:rPr>
                <a:t>MassHealth reviews my response:</a:t>
              </a:r>
            </a:p>
            <a:p>
              <a:pPr marL="285750" lvl="0" indent="-285750">
                <a:buFont typeface="Wingdings" panose="05000000000000000000" pitchFamily="2" charset="2"/>
                <a:buChar char="ü"/>
                <a:defRPr/>
              </a:pPr>
              <a:r>
                <a:rPr lang="en-US" sz="1350">
                  <a:solidFill>
                    <a:schemeClr val="accent4"/>
                  </a:solidFill>
                  <a:latin typeface="Arial" panose="020B0604020202020204" pitchFamily="34" charset="0"/>
                  <a:cs typeface="Arial" panose="020B0604020202020204" pitchFamily="34" charset="0"/>
                </a:rPr>
                <a:t>Since my disability has been confirmed, I am exempt from work and education requirements.</a:t>
              </a:r>
            </a:p>
          </p:txBody>
        </p:sp>
        <p:grpSp>
          <p:nvGrpSpPr>
            <p:cNvPr id="114" name="Group 113">
              <a:extLst>
                <a:ext uri="{FF2B5EF4-FFF2-40B4-BE49-F238E27FC236}">
                  <a16:creationId xmlns:a16="http://schemas.microsoft.com/office/drawing/2014/main" id="{0DB22C0A-D3A5-8F80-8722-374F07D63292}"/>
                </a:ext>
              </a:extLst>
            </p:cNvPr>
            <p:cNvGrpSpPr/>
            <p:nvPr/>
          </p:nvGrpSpPr>
          <p:grpSpPr>
            <a:xfrm>
              <a:off x="3008701" y="4474433"/>
              <a:ext cx="411480" cy="411480"/>
              <a:chOff x="3878753" y="2697977"/>
              <a:chExt cx="362313" cy="361971"/>
            </a:xfrm>
          </p:grpSpPr>
          <p:sp>
            <p:nvSpPr>
              <p:cNvPr id="115" name="Oval 114">
                <a:extLst>
                  <a:ext uri="{FF2B5EF4-FFF2-40B4-BE49-F238E27FC236}">
                    <a16:creationId xmlns:a16="http://schemas.microsoft.com/office/drawing/2014/main" id="{373B1B0E-AE23-9781-7F86-332BE1251B00}"/>
                  </a:ext>
                </a:extLst>
              </p:cNvPr>
              <p:cNvSpPr/>
              <p:nvPr/>
            </p:nvSpPr>
            <p:spPr>
              <a:xfrm>
                <a:off x="3891776" y="2716764"/>
                <a:ext cx="320040" cy="32004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16" name="Graphic 4">
                <a:extLst>
                  <a:ext uri="{FF2B5EF4-FFF2-40B4-BE49-F238E27FC236}">
                    <a16:creationId xmlns:a16="http://schemas.microsoft.com/office/drawing/2014/main" id="{3BB6F8BB-957D-FD96-1F74-E7A31F68388D}"/>
                  </a:ext>
                </a:extLst>
              </p:cNvPr>
              <p:cNvGrpSpPr/>
              <p:nvPr/>
            </p:nvGrpSpPr>
            <p:grpSpPr>
              <a:xfrm>
                <a:off x="3878753" y="2697977"/>
                <a:ext cx="362313" cy="361971"/>
                <a:chOff x="1952125" y="3824168"/>
                <a:chExt cx="362313" cy="361971"/>
              </a:xfrm>
              <a:solidFill>
                <a:srgbClr val="26890D"/>
              </a:solidFill>
            </p:grpSpPr>
            <p:sp>
              <p:nvSpPr>
                <p:cNvPr id="117" name="Graphic 4">
                  <a:extLst>
                    <a:ext uri="{FF2B5EF4-FFF2-40B4-BE49-F238E27FC236}">
                      <a16:creationId xmlns:a16="http://schemas.microsoft.com/office/drawing/2014/main" id="{139667EF-A41E-63D9-2C2D-AEE94AA7655E}"/>
                    </a:ext>
                  </a:extLst>
                </p:cNvPr>
                <p:cNvSpPr/>
                <p:nvPr/>
              </p:nvSpPr>
              <p:spPr>
                <a:xfrm>
                  <a:off x="2066507" y="3923119"/>
                  <a:ext cx="133549" cy="179389"/>
                </a:xfrm>
                <a:custGeom>
                  <a:avLst/>
                  <a:gdLst>
                    <a:gd name="connsiteX0" fmla="*/ 103517 w 133549"/>
                    <a:gd name="connsiteY0" fmla="*/ 8937 h 179389"/>
                    <a:gd name="connsiteX1" fmla="*/ 97127 w 133549"/>
                    <a:gd name="connsiteY1" fmla="*/ 15321 h 179389"/>
                    <a:gd name="connsiteX2" fmla="*/ 36423 w 133549"/>
                    <a:gd name="connsiteY2" fmla="*/ 15321 h 179389"/>
                    <a:gd name="connsiteX3" fmla="*/ 30033 w 133549"/>
                    <a:gd name="connsiteY3" fmla="*/ 8937 h 179389"/>
                    <a:gd name="connsiteX4" fmla="*/ 30033 w 133549"/>
                    <a:gd name="connsiteY4" fmla="*/ 0 h 179389"/>
                    <a:gd name="connsiteX5" fmla="*/ 0 w 133549"/>
                    <a:gd name="connsiteY5" fmla="*/ 0 h 179389"/>
                    <a:gd name="connsiteX6" fmla="*/ 0 w 133549"/>
                    <a:gd name="connsiteY6" fmla="*/ 179390 h 179389"/>
                    <a:gd name="connsiteX7" fmla="*/ 133550 w 133549"/>
                    <a:gd name="connsiteY7" fmla="*/ 179390 h 179389"/>
                    <a:gd name="connsiteX8" fmla="*/ 133550 w 133549"/>
                    <a:gd name="connsiteY8" fmla="*/ 0 h 179389"/>
                    <a:gd name="connsiteX9" fmla="*/ 103517 w 133549"/>
                    <a:gd name="connsiteY9" fmla="*/ 0 h 179389"/>
                    <a:gd name="connsiteX10" fmla="*/ 103517 w 133549"/>
                    <a:gd name="connsiteY10" fmla="*/ 8937 h 17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549" h="179389">
                      <a:moveTo>
                        <a:pt x="103517" y="8937"/>
                      </a:moveTo>
                      <a:cubicBezTo>
                        <a:pt x="103517" y="12768"/>
                        <a:pt x="100961" y="15321"/>
                        <a:pt x="97127" y="15321"/>
                      </a:cubicBezTo>
                      <a:lnTo>
                        <a:pt x="36423" y="15321"/>
                      </a:lnTo>
                      <a:cubicBezTo>
                        <a:pt x="32589" y="15321"/>
                        <a:pt x="30033" y="12768"/>
                        <a:pt x="30033" y="8937"/>
                      </a:cubicBezTo>
                      <a:lnTo>
                        <a:pt x="30033" y="0"/>
                      </a:lnTo>
                      <a:lnTo>
                        <a:pt x="0" y="0"/>
                      </a:lnTo>
                      <a:lnTo>
                        <a:pt x="0" y="179390"/>
                      </a:lnTo>
                      <a:lnTo>
                        <a:pt x="133550" y="179390"/>
                      </a:lnTo>
                      <a:lnTo>
                        <a:pt x="133550" y="0"/>
                      </a:lnTo>
                      <a:lnTo>
                        <a:pt x="103517" y="0"/>
                      </a:lnTo>
                      <a:lnTo>
                        <a:pt x="103517" y="8937"/>
                      </a:lnTo>
                      <a:close/>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18" name="Graphic 4">
                  <a:extLst>
                    <a:ext uri="{FF2B5EF4-FFF2-40B4-BE49-F238E27FC236}">
                      <a16:creationId xmlns:a16="http://schemas.microsoft.com/office/drawing/2014/main" id="{D71AD06A-2EEE-C219-8C7B-E08F2CDED4F0}"/>
                    </a:ext>
                  </a:extLst>
                </p:cNvPr>
                <p:cNvSpPr/>
                <p:nvPr/>
              </p:nvSpPr>
              <p:spPr>
                <a:xfrm>
                  <a:off x="1952125" y="3824168"/>
                  <a:ext cx="362313" cy="361971"/>
                </a:xfrm>
                <a:custGeom>
                  <a:avLst/>
                  <a:gdLst>
                    <a:gd name="connsiteX0" fmla="*/ 261348 w 362313"/>
                    <a:gd name="connsiteY0" fmla="*/ 284725 h 361971"/>
                    <a:gd name="connsiteX1" fmla="*/ 254958 w 362313"/>
                    <a:gd name="connsiteY1" fmla="*/ 291109 h 361971"/>
                    <a:gd name="connsiteX2" fmla="*/ 108629 w 362313"/>
                    <a:gd name="connsiteY2" fmla="*/ 291109 h 361971"/>
                    <a:gd name="connsiteX3" fmla="*/ 102239 w 362313"/>
                    <a:gd name="connsiteY3" fmla="*/ 284725 h 361971"/>
                    <a:gd name="connsiteX4" fmla="*/ 102239 w 362313"/>
                    <a:gd name="connsiteY4" fmla="*/ 92568 h 361971"/>
                    <a:gd name="connsiteX5" fmla="*/ 108629 w 362313"/>
                    <a:gd name="connsiteY5" fmla="*/ 86184 h 361971"/>
                    <a:gd name="connsiteX6" fmla="*/ 145052 w 362313"/>
                    <a:gd name="connsiteY6" fmla="*/ 86184 h 361971"/>
                    <a:gd name="connsiteX7" fmla="*/ 145052 w 362313"/>
                    <a:gd name="connsiteY7" fmla="*/ 76608 h 361971"/>
                    <a:gd name="connsiteX8" fmla="*/ 151442 w 362313"/>
                    <a:gd name="connsiteY8" fmla="*/ 70224 h 361971"/>
                    <a:gd name="connsiteX9" fmla="*/ 212146 w 362313"/>
                    <a:gd name="connsiteY9" fmla="*/ 70224 h 361971"/>
                    <a:gd name="connsiteX10" fmla="*/ 218536 w 362313"/>
                    <a:gd name="connsiteY10" fmla="*/ 76608 h 361971"/>
                    <a:gd name="connsiteX11" fmla="*/ 218536 w 362313"/>
                    <a:gd name="connsiteY11" fmla="*/ 86184 h 361971"/>
                    <a:gd name="connsiteX12" fmla="*/ 254958 w 362313"/>
                    <a:gd name="connsiteY12" fmla="*/ 86184 h 361971"/>
                    <a:gd name="connsiteX13" fmla="*/ 261348 w 362313"/>
                    <a:gd name="connsiteY13" fmla="*/ 92568 h 361971"/>
                    <a:gd name="connsiteX14" fmla="*/ 261348 w 362313"/>
                    <a:gd name="connsiteY14" fmla="*/ 284725 h 361971"/>
                    <a:gd name="connsiteX15" fmla="*/ 181474 w 362313"/>
                    <a:gd name="connsiteY15" fmla="*/ 0 h 361971"/>
                    <a:gd name="connsiteX16" fmla="*/ 0 w 362313"/>
                    <a:gd name="connsiteY16" fmla="*/ 180667 h 361971"/>
                    <a:gd name="connsiteX17" fmla="*/ 180835 w 362313"/>
                    <a:gd name="connsiteY17" fmla="*/ 361971 h 361971"/>
                    <a:gd name="connsiteX18" fmla="*/ 362310 w 362313"/>
                    <a:gd name="connsiteY18" fmla="*/ 181305 h 361971"/>
                    <a:gd name="connsiteX19" fmla="*/ 362310 w 362313"/>
                    <a:gd name="connsiteY19" fmla="*/ 181305 h 361971"/>
                    <a:gd name="connsiteX20" fmla="*/ 181474 w 362313"/>
                    <a:gd name="connsiteY20"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13" h="361971">
                      <a:moveTo>
                        <a:pt x="261348" y="284725"/>
                      </a:moveTo>
                      <a:cubicBezTo>
                        <a:pt x="261348" y="288556"/>
                        <a:pt x="258792" y="291109"/>
                        <a:pt x="254958" y="291109"/>
                      </a:cubicBezTo>
                      <a:lnTo>
                        <a:pt x="108629" y="291109"/>
                      </a:lnTo>
                      <a:cubicBezTo>
                        <a:pt x="104795" y="291109"/>
                        <a:pt x="102239" y="288556"/>
                        <a:pt x="102239" y="284725"/>
                      </a:cubicBezTo>
                      <a:lnTo>
                        <a:pt x="102239" y="92568"/>
                      </a:lnTo>
                      <a:cubicBezTo>
                        <a:pt x="102239" y="88737"/>
                        <a:pt x="104795" y="86184"/>
                        <a:pt x="108629" y="86184"/>
                      </a:cubicBezTo>
                      <a:lnTo>
                        <a:pt x="145052" y="86184"/>
                      </a:lnTo>
                      <a:lnTo>
                        <a:pt x="145052" y="76608"/>
                      </a:lnTo>
                      <a:cubicBezTo>
                        <a:pt x="145052" y="72777"/>
                        <a:pt x="147608" y="70224"/>
                        <a:pt x="151442" y="70224"/>
                      </a:cubicBezTo>
                      <a:lnTo>
                        <a:pt x="212146" y="70224"/>
                      </a:lnTo>
                      <a:cubicBezTo>
                        <a:pt x="215980" y="70224"/>
                        <a:pt x="218536" y="72777"/>
                        <a:pt x="218536" y="76608"/>
                      </a:cubicBezTo>
                      <a:lnTo>
                        <a:pt x="218536" y="86184"/>
                      </a:lnTo>
                      <a:lnTo>
                        <a:pt x="254958" y="86184"/>
                      </a:lnTo>
                      <a:cubicBezTo>
                        <a:pt x="258792" y="86184"/>
                        <a:pt x="261348" y="88737"/>
                        <a:pt x="261348" y="92568"/>
                      </a:cubicBezTo>
                      <a:lnTo>
                        <a:pt x="261348" y="284725"/>
                      </a:lnTo>
                      <a:close/>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948" y="81076"/>
                        <a:pt x="281796" y="0"/>
                        <a:pt x="181474" y="0"/>
                      </a:cubicBezTo>
                    </a:path>
                  </a:pathLst>
                </a:custGeom>
                <a:solidFill>
                  <a:schemeClr val="accent4"/>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19" name="Graphic 4">
                  <a:extLst>
                    <a:ext uri="{FF2B5EF4-FFF2-40B4-BE49-F238E27FC236}">
                      <a16:creationId xmlns:a16="http://schemas.microsoft.com/office/drawing/2014/main" id="{00EC77B7-A494-AC77-AF30-81C9221BC350}"/>
                    </a:ext>
                  </a:extLst>
                </p:cNvPr>
                <p:cNvSpPr/>
                <p:nvPr/>
              </p:nvSpPr>
              <p:spPr>
                <a:xfrm>
                  <a:off x="2109957" y="3907798"/>
                  <a:ext cx="47924" cy="17875"/>
                </a:xfrm>
                <a:custGeom>
                  <a:avLst/>
                  <a:gdLst>
                    <a:gd name="connsiteX0" fmla="*/ 0 w 47924"/>
                    <a:gd name="connsiteY0" fmla="*/ 0 h 17875"/>
                    <a:gd name="connsiteX1" fmla="*/ 47925 w 47924"/>
                    <a:gd name="connsiteY1" fmla="*/ 0 h 17875"/>
                    <a:gd name="connsiteX2" fmla="*/ 47925 w 47924"/>
                    <a:gd name="connsiteY2" fmla="*/ 17875 h 17875"/>
                    <a:gd name="connsiteX3" fmla="*/ 0 w 47924"/>
                    <a:gd name="connsiteY3" fmla="*/ 17875 h 17875"/>
                  </a:gdLst>
                  <a:ahLst/>
                  <a:cxnLst>
                    <a:cxn ang="0">
                      <a:pos x="connsiteX0" y="connsiteY0"/>
                    </a:cxn>
                    <a:cxn ang="0">
                      <a:pos x="connsiteX1" y="connsiteY1"/>
                    </a:cxn>
                    <a:cxn ang="0">
                      <a:pos x="connsiteX2" y="connsiteY2"/>
                    </a:cxn>
                    <a:cxn ang="0">
                      <a:pos x="connsiteX3" y="connsiteY3"/>
                    </a:cxn>
                  </a:cxnLst>
                  <a:rect l="l" t="t" r="r" b="b"/>
                  <a:pathLst>
                    <a:path w="47924" h="17875">
                      <a:moveTo>
                        <a:pt x="0" y="0"/>
                      </a:moveTo>
                      <a:lnTo>
                        <a:pt x="47925" y="0"/>
                      </a:lnTo>
                      <a:lnTo>
                        <a:pt x="47925" y="17875"/>
                      </a:lnTo>
                      <a:lnTo>
                        <a:pt x="0" y="17875"/>
                      </a:lnTo>
                      <a:close/>
                    </a:path>
                  </a:pathLst>
                </a:custGeom>
                <a:solidFill>
                  <a:schemeClr val="tx2"/>
                </a:solidFill>
                <a:ln w="639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grpSp>
      </p:grpSp>
      <p:sp>
        <p:nvSpPr>
          <p:cNvPr id="5" name="Rectangle 4">
            <a:extLst>
              <a:ext uri="{FF2B5EF4-FFF2-40B4-BE49-F238E27FC236}">
                <a16:creationId xmlns:a16="http://schemas.microsoft.com/office/drawing/2014/main" id="{3E56EABD-EBA4-C234-E00F-AB6A7E5B4713}"/>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276E63F-E087-BFDE-D968-0C5CF92D1C78}"/>
              </a:ext>
            </a:extLst>
          </p:cNvPr>
          <p:cNvSpPr txBox="1"/>
          <p:nvPr/>
        </p:nvSpPr>
        <p:spPr>
          <a:xfrm>
            <a:off x="0" y="267146"/>
            <a:ext cx="12112931" cy="538650"/>
          </a:xfrm>
          <a:prstGeom prst="rect">
            <a:avLst/>
          </a:prstGeom>
          <a:noFill/>
        </p:spPr>
        <p:txBody>
          <a:bodyPr wrap="square" rtlCol="0">
            <a:noAutofit/>
          </a:bodyPr>
          <a:lstStyle/>
          <a:p>
            <a:pPr lvl="0" defTabSz="1219140">
              <a:spcBef>
                <a:spcPts val="751"/>
              </a:spcBef>
              <a:buClr>
                <a:srgbClr val="0C62FB"/>
              </a:buClr>
              <a:buSzPct val="100000"/>
              <a:defRPr/>
            </a:pPr>
            <a:r>
              <a:rPr lang="en-US" sz="2400" b="1">
                <a:solidFill>
                  <a:prstClr val="white"/>
                </a:solidFill>
                <a:latin typeface="Arial" panose="020B0604020202020204" pitchFamily="34" charset="0"/>
                <a:ea typeface="Verdana"/>
                <a:cs typeface="Arial" panose="020B0604020202020204" pitchFamily="34" charset="0"/>
                <a:sym typeface="Verdana"/>
              </a:rPr>
              <a:t>Scenario 4: An Adult With a New Disability Renews Their MassHealth Coverage</a:t>
            </a:r>
          </a:p>
        </p:txBody>
      </p:sp>
    </p:spTree>
    <p:extLst>
      <p:ext uri="{BB962C8B-B14F-4D97-AF65-F5344CB8AC3E}">
        <p14:creationId xmlns:p14="http://schemas.microsoft.com/office/powerpoint/2010/main" val="364325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B2885-ED2C-26FB-8A40-71421AEA83D5}"/>
            </a:ext>
          </a:extLst>
        </p:cNvPr>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1872D8D8-8DCE-DBF2-F20C-32402587F426}"/>
              </a:ext>
            </a:extLst>
          </p:cNvPr>
          <p:cNvSpPr/>
          <p:nvPr/>
        </p:nvSpPr>
        <p:spPr>
          <a:xfrm>
            <a:off x="0" y="5346694"/>
            <a:ext cx="12192000" cy="1225556"/>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3" name="Title 1">
            <a:extLst>
              <a:ext uri="{FF2B5EF4-FFF2-40B4-BE49-F238E27FC236}">
                <a16:creationId xmlns:a16="http://schemas.microsoft.com/office/drawing/2014/main" id="{3A9D630E-81A6-F2CA-4F0A-CBA95689C063}"/>
              </a:ext>
            </a:extLst>
          </p:cNvPr>
          <p:cNvSpPr>
            <a:spLocks noGrp="1"/>
          </p:cNvSpPr>
          <p:nvPr>
            <p:ph type="title"/>
          </p:nvPr>
        </p:nvSpPr>
        <p:spPr>
          <a:xfrm>
            <a:off x="231648" y="388439"/>
            <a:ext cx="11684000" cy="307777"/>
          </a:xfrm>
        </p:spPr>
        <p:txBody>
          <a:bodyPr vert="horz"/>
          <a:lstStyle/>
          <a:p>
            <a:r>
              <a:rPr lang="en-US" sz="2000">
                <a:latin typeface="Arial"/>
                <a:cs typeface="Arial"/>
              </a:rPr>
              <a:t>How Will I Know if I Am Affected by Work and Education Requirements? </a:t>
            </a:r>
          </a:p>
        </p:txBody>
      </p:sp>
      <p:sp>
        <p:nvSpPr>
          <p:cNvPr id="45" name="Text Placeholder 2">
            <a:extLst>
              <a:ext uri="{FF2B5EF4-FFF2-40B4-BE49-F238E27FC236}">
                <a16:creationId xmlns:a16="http://schemas.microsoft.com/office/drawing/2014/main" id="{28309813-3722-6935-9C12-4FAF755EEC72}"/>
              </a:ext>
            </a:extLst>
          </p:cNvPr>
          <p:cNvSpPr txBox="1">
            <a:spLocks/>
          </p:cNvSpPr>
          <p:nvPr/>
        </p:nvSpPr>
        <p:spPr>
          <a:xfrm>
            <a:off x="150462" y="731034"/>
            <a:ext cx="11647200" cy="323165"/>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400"/>
              </a:spcAft>
              <a:defRPr/>
            </a:pPr>
            <a:r>
              <a:rPr kumimoji="0" lang="en-US" sz="1500" b="0" i="0" u="none" strike="noStrike" kern="1200" cap="none" spc="0" normalizeH="0" baseline="0" noProof="0">
                <a:ln>
                  <a:noFill/>
                </a:ln>
                <a:solidFill>
                  <a:srgbClr val="000000"/>
                </a:solidFill>
                <a:effectLst/>
                <a:uLnTx/>
                <a:uFillTx/>
                <a:latin typeface="Arial"/>
                <a:cs typeface="Arial"/>
              </a:rPr>
              <a:t>MassHealth </a:t>
            </a:r>
            <a:r>
              <a:rPr lang="en-US" sz="1500">
                <a:solidFill>
                  <a:srgbClr val="000000"/>
                </a:solidFill>
                <a:latin typeface="Arial"/>
                <a:cs typeface="Arial"/>
              </a:rPr>
              <a:t>is working hard to make sure all members understand the upcoming changes.</a:t>
            </a:r>
          </a:p>
        </p:txBody>
      </p:sp>
      <p:sp>
        <p:nvSpPr>
          <p:cNvPr id="11" name="Rectangle 10">
            <a:extLst>
              <a:ext uri="{FF2B5EF4-FFF2-40B4-BE49-F238E27FC236}">
                <a16:creationId xmlns:a16="http://schemas.microsoft.com/office/drawing/2014/main" id="{2798FA6A-13F6-13A6-0223-4C004FB39A69}"/>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74AF09B1-324B-A6BE-9EE9-878F12258BD2}"/>
              </a:ext>
              <a:ext uri="{C183D7F6-B498-43B3-948B-1728B52AA6E4}">
                <adec:decorative xmlns:adec="http://schemas.microsoft.com/office/drawing/2017/decorative" val="1"/>
              </a:ext>
            </a:extLst>
          </p:cNvPr>
          <p:cNvGrpSpPr/>
          <p:nvPr/>
        </p:nvGrpSpPr>
        <p:grpSpPr>
          <a:xfrm>
            <a:off x="510680" y="1363735"/>
            <a:ext cx="11162865" cy="3609470"/>
            <a:chOff x="341538" y="976336"/>
            <a:chExt cx="11162865" cy="3609470"/>
          </a:xfrm>
        </p:grpSpPr>
        <p:grpSp>
          <p:nvGrpSpPr>
            <p:cNvPr id="21" name="Group 20">
              <a:extLst>
                <a:ext uri="{FF2B5EF4-FFF2-40B4-BE49-F238E27FC236}">
                  <a16:creationId xmlns:a16="http://schemas.microsoft.com/office/drawing/2014/main" id="{0B5427BC-3675-EE48-55E6-5A81392E9530}"/>
                </a:ext>
              </a:extLst>
            </p:cNvPr>
            <p:cNvGrpSpPr/>
            <p:nvPr/>
          </p:nvGrpSpPr>
          <p:grpSpPr>
            <a:xfrm>
              <a:off x="341538" y="976336"/>
              <a:ext cx="3418119" cy="3609470"/>
              <a:chOff x="341538" y="976336"/>
              <a:chExt cx="3418119" cy="3609470"/>
            </a:xfrm>
          </p:grpSpPr>
          <p:grpSp>
            <p:nvGrpSpPr>
              <p:cNvPr id="20" name="Group 19">
                <a:extLst>
                  <a:ext uri="{FF2B5EF4-FFF2-40B4-BE49-F238E27FC236}">
                    <a16:creationId xmlns:a16="http://schemas.microsoft.com/office/drawing/2014/main" id="{637571CD-290A-3889-1B8F-D0220903EB0C}"/>
                  </a:ext>
                </a:extLst>
              </p:cNvPr>
              <p:cNvGrpSpPr/>
              <p:nvPr/>
            </p:nvGrpSpPr>
            <p:grpSpPr>
              <a:xfrm>
                <a:off x="341538" y="976336"/>
                <a:ext cx="3418119" cy="3609470"/>
                <a:chOff x="2915769" y="976336"/>
                <a:chExt cx="3418119" cy="3609470"/>
              </a:xfrm>
            </p:grpSpPr>
            <p:sp>
              <p:nvSpPr>
                <p:cNvPr id="30" name="Rectangle: Rounded Corners 29">
                  <a:extLst>
                    <a:ext uri="{FF2B5EF4-FFF2-40B4-BE49-F238E27FC236}">
                      <a16:creationId xmlns:a16="http://schemas.microsoft.com/office/drawing/2014/main" id="{D6F699F0-B340-F36E-B1A0-A8F853EFE3F2}"/>
                    </a:ext>
                    <a:ext uri="{C183D7F6-B498-43B3-948B-1728B52AA6E4}">
                      <adec:decorative xmlns:adec="http://schemas.microsoft.com/office/drawing/2017/decorative" val="1"/>
                    </a:ext>
                  </a:extLst>
                </p:cNvPr>
                <p:cNvSpPr/>
                <p:nvPr/>
              </p:nvSpPr>
              <p:spPr>
                <a:xfrm>
                  <a:off x="2923545" y="976336"/>
                  <a:ext cx="3410343" cy="804207"/>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A7045C9-4865-4A85-8C01-436E7AA20EBE}"/>
                    </a:ext>
                  </a:extLst>
                </p:cNvPr>
                <p:cNvSpPr/>
                <p:nvPr/>
              </p:nvSpPr>
              <p:spPr>
                <a:xfrm>
                  <a:off x="2915769" y="1940673"/>
                  <a:ext cx="3410345" cy="2645133"/>
                </a:xfrm>
                <a:prstGeom prst="roundRect">
                  <a:avLst>
                    <a:gd name="adj" fmla="val 32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4808AE29-86A7-32B8-AB47-0CA5FE64B4D4}"/>
                    </a:ext>
                  </a:extLst>
                </p:cNvPr>
                <p:cNvSpPr txBox="1"/>
                <p:nvPr/>
              </p:nvSpPr>
              <p:spPr bwMode="auto">
                <a:xfrm>
                  <a:off x="2980421" y="2129928"/>
                  <a:ext cx="3296587" cy="2188291"/>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a:lnSpc>
                      <a:spcPts val="1950"/>
                    </a:lnSpc>
                    <a:defRPr/>
                  </a:pPr>
                  <a:r>
                    <a:rPr kumimoji="0" lang="en-US" sz="1600" b="0" i="0" u="none" strike="noStrike" kern="1200" cap="none" spc="0" normalizeH="0" baseline="0" noProof="0">
                      <a:ln>
                        <a:noFill/>
                      </a:ln>
                      <a:solidFill>
                        <a:srgbClr val="000000"/>
                      </a:solidFill>
                      <a:effectLst/>
                      <a:uLnTx/>
                      <a:uFillTx/>
                      <a:latin typeface="Arial"/>
                      <a:ea typeface="+mn-ea"/>
                      <a:cs typeface="Arial"/>
                    </a:rPr>
                    <a:t>If </a:t>
                  </a:r>
                  <a:r>
                    <a:rPr lang="en-US" sz="1600">
                      <a:solidFill>
                        <a:srgbClr val="000000"/>
                      </a:solidFill>
                      <a:latin typeface="Arial"/>
                      <a:cs typeface="Arial"/>
                    </a:rPr>
                    <a:t>we think you are affected by work and education requirements, </a:t>
                  </a:r>
                  <a:r>
                    <a:rPr kumimoji="0" lang="en-US" sz="1600" b="0" i="0" u="none" strike="noStrike" kern="1200" cap="none" spc="0" normalizeH="0" baseline="0" noProof="0">
                      <a:ln>
                        <a:noFill/>
                      </a:ln>
                      <a:solidFill>
                        <a:srgbClr val="000000"/>
                      </a:solidFill>
                      <a:effectLst/>
                      <a:uLnTx/>
                      <a:uFillTx/>
                      <a:latin typeface="Arial"/>
                      <a:ea typeface="+mn-ea"/>
                      <a:cs typeface="Arial"/>
                    </a:rPr>
                    <a:t>MassHealth will reach out to you this Summer. </a:t>
                  </a:r>
                </a:p>
                <a:p>
                  <a:pPr>
                    <a:lnSpc>
                      <a:spcPts val="1950"/>
                    </a:lnSpc>
                    <a:defRPr/>
                  </a:pPr>
                  <a:endParaRPr lang="en-US" sz="1600">
                    <a:solidFill>
                      <a:srgbClr val="000000"/>
                    </a:solidFill>
                    <a:latin typeface="Arial"/>
                    <a:cs typeface="Arial"/>
                  </a:endParaRPr>
                </a:p>
                <a:p>
                  <a:pPr>
                    <a:lnSpc>
                      <a:spcPts val="1950"/>
                    </a:lnSpc>
                    <a:defRPr/>
                  </a:pPr>
                  <a:r>
                    <a:rPr kumimoji="0" lang="en-US" sz="1600" b="0" i="0" u="none" strike="noStrike" kern="1200" cap="none" spc="0" normalizeH="0" baseline="0" noProof="0">
                      <a:ln>
                        <a:noFill/>
                      </a:ln>
                      <a:solidFill>
                        <a:srgbClr val="000000"/>
                      </a:solidFill>
                      <a:effectLst/>
                      <a:uLnTx/>
                      <a:uFillTx/>
                      <a:latin typeface="Arial"/>
                      <a:ea typeface="+mn-ea"/>
                      <a:cs typeface="Arial"/>
                    </a:rPr>
                    <a:t>We will send</a:t>
                  </a:r>
                  <a:r>
                    <a:rPr lang="en-US" sz="1600" b="0">
                      <a:solidFill>
                        <a:srgbClr val="000000"/>
                      </a:solidFill>
                      <a:latin typeface="Arial"/>
                      <a:cs typeface="Arial"/>
                    </a:rPr>
                    <a:t> </a:t>
                  </a:r>
                  <a:r>
                    <a:rPr lang="en-US" sz="1600">
                      <a:solidFill>
                        <a:srgbClr val="000000"/>
                      </a:solidFill>
                      <a:latin typeface="Arial"/>
                      <a:cs typeface="Arial"/>
                    </a:rPr>
                    <a:t>you </a:t>
                  </a:r>
                  <a:r>
                    <a:rPr lang="en-US" sz="1600" b="1">
                      <a:solidFill>
                        <a:srgbClr val="002060"/>
                      </a:solidFill>
                      <a:latin typeface="Arial"/>
                      <a:cs typeface="Arial"/>
                    </a:rPr>
                    <a:t>a</a:t>
                  </a:r>
                  <a:r>
                    <a:rPr lang="en-US" sz="1600">
                      <a:solidFill>
                        <a:srgbClr val="000000"/>
                      </a:solidFill>
                      <a:latin typeface="Arial"/>
                      <a:cs typeface="Arial"/>
                    </a:rPr>
                    <a:t> </a:t>
                  </a:r>
                  <a:r>
                    <a:rPr kumimoji="0" lang="en-US" sz="1600" b="1" i="0" u="none" strike="noStrike" kern="1200" cap="none" spc="0" normalizeH="0" baseline="0" noProof="0">
                      <a:ln>
                        <a:noFill/>
                      </a:ln>
                      <a:solidFill>
                        <a:srgbClr val="002060"/>
                      </a:solidFill>
                      <a:effectLst/>
                      <a:uLnTx/>
                      <a:uFillTx/>
                      <a:latin typeface="Arial"/>
                      <a:ea typeface="+mn-ea"/>
                      <a:cs typeface="Arial"/>
                    </a:rPr>
                    <a:t>notice in the mail.  </a:t>
                  </a:r>
                  <a:r>
                    <a:rPr lang="en-US" sz="1600">
                      <a:latin typeface="Arial"/>
                      <a:cs typeface="Arial"/>
                    </a:rPr>
                    <a:t>We will also send you a </a:t>
                  </a:r>
                  <a:r>
                    <a:rPr kumimoji="0" lang="en-US" sz="1600" b="1" i="0" u="none" strike="noStrike" kern="1200" cap="none" spc="0" normalizeH="0" baseline="0" noProof="0">
                      <a:ln>
                        <a:noFill/>
                      </a:ln>
                      <a:solidFill>
                        <a:srgbClr val="002060"/>
                      </a:solidFill>
                      <a:effectLst/>
                      <a:uLnTx/>
                      <a:uFillTx/>
                      <a:latin typeface="Arial"/>
                      <a:ea typeface="+mn-ea"/>
                      <a:cs typeface="Arial"/>
                    </a:rPr>
                    <a:t>text, an email, and a phone call</a:t>
                  </a:r>
                  <a:r>
                    <a:rPr lang="en-US" sz="1600">
                      <a:solidFill>
                        <a:srgbClr val="002060"/>
                      </a:solidFill>
                      <a:latin typeface="Arial"/>
                      <a:cs typeface="Arial"/>
                    </a:rPr>
                    <a:t>.</a:t>
                  </a:r>
                  <a:r>
                    <a:rPr kumimoji="0" lang="en-US" sz="1600" i="0" u="none" strike="noStrike" kern="1200" cap="none" spc="0" normalizeH="0" baseline="0" noProof="0">
                      <a:ln>
                        <a:noFill/>
                      </a:ln>
                      <a:effectLst/>
                      <a:uLnTx/>
                      <a:uFillTx/>
                      <a:latin typeface="Arial"/>
                      <a:ea typeface="+mn-ea"/>
                      <a:cs typeface="Arial"/>
                    </a:rPr>
                    <a:t> </a:t>
                  </a:r>
                  <a:r>
                    <a:rPr kumimoji="0" lang="en-US" sz="1600" b="0" i="0" u="none" strike="noStrike" kern="1200" cap="none" spc="0" normalizeH="0" baseline="0" noProof="0">
                      <a:ln>
                        <a:noFill/>
                      </a:ln>
                      <a:effectLst/>
                      <a:uLnTx/>
                      <a:uFillTx/>
                      <a:latin typeface="Arial"/>
                      <a:ea typeface="+mn-ea"/>
                      <a:cs typeface="Arial"/>
                    </a:rPr>
                    <a:t>​</a:t>
                  </a:r>
                  <a:endParaRPr lang="en-US" sz="1600" b="0" i="0" u="none" strike="noStrike" kern="1200" cap="none" spc="0" normalizeH="0" baseline="0" noProof="0">
                    <a:ln>
                      <a:noFill/>
                    </a:ln>
                    <a:effectLst/>
                    <a:uLnTx/>
                    <a:uFillTx/>
                    <a:latin typeface="Arial"/>
                    <a:cs typeface="Arial"/>
                  </a:endParaRPr>
                </a:p>
              </p:txBody>
            </p:sp>
          </p:grpSp>
          <p:pic>
            <p:nvPicPr>
              <p:cNvPr id="35" name="Graphic 34" descr="Chat bubble with solid fill">
                <a:extLst>
                  <a:ext uri="{FF2B5EF4-FFF2-40B4-BE49-F238E27FC236}">
                    <a16:creationId xmlns:a16="http://schemas.microsoft.com/office/drawing/2014/main" id="{FBC3EA8D-FF33-0050-0C27-B492651F5EB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649946" y="992439"/>
                <a:ext cx="809078" cy="809078"/>
              </a:xfrm>
              <a:prstGeom prst="rect">
                <a:avLst/>
              </a:prstGeom>
            </p:spPr>
          </p:pic>
          <p:grpSp>
            <p:nvGrpSpPr>
              <p:cNvPr id="17" name="Group 16">
                <a:extLst>
                  <a:ext uri="{FF2B5EF4-FFF2-40B4-BE49-F238E27FC236}">
                    <a16:creationId xmlns:a16="http://schemas.microsoft.com/office/drawing/2014/main" id="{8067BDB0-FA78-498B-D891-AF16BE615C3C}"/>
                  </a:ext>
                </a:extLst>
              </p:cNvPr>
              <p:cNvGrpSpPr/>
              <p:nvPr/>
            </p:nvGrpSpPr>
            <p:grpSpPr>
              <a:xfrm>
                <a:off x="1331188" y="1777365"/>
                <a:ext cx="1446594" cy="463679"/>
                <a:chOff x="5070010" y="2230025"/>
                <a:chExt cx="660064" cy="463679"/>
              </a:xfrm>
            </p:grpSpPr>
            <p:sp>
              <p:nvSpPr>
                <p:cNvPr id="19" name="Isosceles Triangle 18">
                  <a:extLst>
                    <a:ext uri="{FF2B5EF4-FFF2-40B4-BE49-F238E27FC236}">
                      <a16:creationId xmlns:a16="http://schemas.microsoft.com/office/drawing/2014/main" id="{67B4811B-D0C0-F680-B2BF-20979611F78E}"/>
                    </a:ext>
                  </a:extLst>
                </p:cNvPr>
                <p:cNvSpPr/>
                <p:nvPr/>
              </p:nvSpPr>
              <p:spPr>
                <a:xfrm rot="10800000">
                  <a:off x="5070010" y="2384585"/>
                  <a:ext cx="660064" cy="30911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676BC870-08C2-2B76-D97B-AC100C68B111}"/>
                    </a:ext>
                    <a:ext uri="{C183D7F6-B498-43B3-948B-1728B52AA6E4}">
                      <adec:decorative xmlns:adec="http://schemas.microsoft.com/office/drawing/2017/decorative" val="1"/>
                    </a:ext>
                  </a:extLst>
                </p:cNvPr>
                <p:cNvSpPr/>
                <p:nvPr/>
              </p:nvSpPr>
              <p:spPr>
                <a:xfrm rot="10800000">
                  <a:off x="5070010" y="2230025"/>
                  <a:ext cx="660064" cy="309119"/>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grpSp>
          <p:nvGrpSpPr>
            <p:cNvPr id="22" name="Group 21">
              <a:extLst>
                <a:ext uri="{FF2B5EF4-FFF2-40B4-BE49-F238E27FC236}">
                  <a16:creationId xmlns:a16="http://schemas.microsoft.com/office/drawing/2014/main" id="{00E46686-F5EE-37AB-C1EE-61FAE4D6F531}"/>
                </a:ext>
              </a:extLst>
            </p:cNvPr>
            <p:cNvGrpSpPr/>
            <p:nvPr/>
          </p:nvGrpSpPr>
          <p:grpSpPr>
            <a:xfrm>
              <a:off x="4221685" y="976336"/>
              <a:ext cx="3455532" cy="3608315"/>
              <a:chOff x="4609311" y="976336"/>
              <a:chExt cx="3455532" cy="3608315"/>
            </a:xfrm>
          </p:grpSpPr>
          <p:grpSp>
            <p:nvGrpSpPr>
              <p:cNvPr id="16" name="Group 15">
                <a:extLst>
                  <a:ext uri="{FF2B5EF4-FFF2-40B4-BE49-F238E27FC236}">
                    <a16:creationId xmlns:a16="http://schemas.microsoft.com/office/drawing/2014/main" id="{DF50A483-154D-AB64-ABAE-7154AAAAD1DE}"/>
                  </a:ext>
                </a:extLst>
              </p:cNvPr>
              <p:cNvGrpSpPr/>
              <p:nvPr/>
            </p:nvGrpSpPr>
            <p:grpSpPr>
              <a:xfrm>
                <a:off x="4609311" y="976336"/>
                <a:ext cx="3455532" cy="3608315"/>
                <a:chOff x="5879177" y="976336"/>
                <a:chExt cx="3455532" cy="3608315"/>
              </a:xfrm>
            </p:grpSpPr>
            <p:sp>
              <p:nvSpPr>
                <p:cNvPr id="32" name="Rectangle: Rounded Corners 31">
                  <a:extLst>
                    <a:ext uri="{FF2B5EF4-FFF2-40B4-BE49-F238E27FC236}">
                      <a16:creationId xmlns:a16="http://schemas.microsoft.com/office/drawing/2014/main" id="{FCCC9550-B570-31CF-8C4B-98E6CBE996CF}"/>
                    </a:ext>
                    <a:ext uri="{C183D7F6-B498-43B3-948B-1728B52AA6E4}">
                      <adec:decorative xmlns:adec="http://schemas.microsoft.com/office/drawing/2017/decorative" val="1"/>
                    </a:ext>
                  </a:extLst>
                </p:cNvPr>
                <p:cNvSpPr/>
                <p:nvPr/>
              </p:nvSpPr>
              <p:spPr>
                <a:xfrm>
                  <a:off x="5879177" y="976336"/>
                  <a:ext cx="3410342" cy="804207"/>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B6DEFB38-C3DF-AF50-6204-C82BC9BC3ECE}"/>
                    </a:ext>
                  </a:extLst>
                </p:cNvPr>
                <p:cNvSpPr/>
                <p:nvPr/>
              </p:nvSpPr>
              <p:spPr>
                <a:xfrm>
                  <a:off x="5879178" y="1927503"/>
                  <a:ext cx="3410345" cy="2657148"/>
                </a:xfrm>
                <a:prstGeom prst="roundRect">
                  <a:avLst>
                    <a:gd name="adj" fmla="val 32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Box 9">
                  <a:extLst>
                    <a:ext uri="{FF2B5EF4-FFF2-40B4-BE49-F238E27FC236}">
                      <a16:creationId xmlns:a16="http://schemas.microsoft.com/office/drawing/2014/main" id="{7C0E4D4C-DB25-F6E7-D823-CA315028D5F4}"/>
                    </a:ext>
                  </a:extLst>
                </p:cNvPr>
                <p:cNvSpPr txBox="1"/>
                <p:nvPr/>
              </p:nvSpPr>
              <p:spPr bwMode="auto">
                <a:xfrm>
                  <a:off x="5923997" y="2258168"/>
                  <a:ext cx="3410712" cy="1931811"/>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marL="0" marR="0" lvl="0" indent="0" defTabSz="914400" rtl="0" eaLnBrk="1" fontAlgn="auto" latinLnBrk="0" hangingPunct="1">
                    <a:lnSpc>
                      <a:spcPts val="1950"/>
                    </a:lnSpc>
                    <a:spcBef>
                      <a:spcPts val="0"/>
                    </a:spcBef>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We are working with </a:t>
                  </a:r>
                  <a:r>
                    <a:rPr kumimoji="0" lang="en-US" sz="1600" b="1" i="0" u="none" strike="noStrike" kern="1200" cap="none" spc="0" normalizeH="0" baseline="0" noProof="0">
                      <a:ln>
                        <a:noFill/>
                      </a:ln>
                      <a:solidFill>
                        <a:srgbClr val="002060"/>
                      </a:solidFill>
                      <a:effectLst/>
                      <a:uLnTx/>
                      <a:uFillTx/>
                      <a:latin typeface="Arial"/>
                      <a:ea typeface="+mn-ea"/>
                      <a:cs typeface="Arial"/>
                    </a:rPr>
                    <a:t>organizations in your community </a:t>
                  </a:r>
                  <a:r>
                    <a:rPr kumimoji="0" lang="en-US" sz="1600" b="0" i="0" u="none" strike="noStrike" kern="1200" cap="none" spc="0" normalizeH="0" baseline="0" noProof="0">
                      <a:ln>
                        <a:noFill/>
                      </a:ln>
                      <a:solidFill>
                        <a:srgbClr val="000000"/>
                      </a:solidFill>
                      <a:effectLst/>
                      <a:uLnTx/>
                      <a:uFillTx/>
                      <a:latin typeface="Arial"/>
                      <a:ea typeface="+mn-ea"/>
                      <a:cs typeface="Arial"/>
                    </a:rPr>
                    <a:t>to help </a:t>
                  </a:r>
                  <a:r>
                    <a:rPr lang="en-US" sz="1600">
                      <a:solidFill>
                        <a:srgbClr val="000000"/>
                      </a:solidFill>
                      <a:latin typeface="Arial"/>
                      <a:cs typeface="Arial"/>
                    </a:rPr>
                    <a:t>share information</a:t>
                  </a:r>
                  <a:r>
                    <a:rPr kumimoji="0" lang="en-US" sz="1600" b="0" i="0" u="none" strike="noStrike" kern="1200" cap="none" spc="0" normalizeH="0" baseline="0" noProof="0">
                      <a:ln>
                        <a:noFill/>
                      </a:ln>
                      <a:solidFill>
                        <a:srgbClr val="000000"/>
                      </a:solidFill>
                      <a:effectLst/>
                      <a:uLnTx/>
                      <a:uFillTx/>
                      <a:latin typeface="Arial"/>
                      <a:ea typeface="+mn-ea"/>
                      <a:cs typeface="Arial"/>
                    </a:rPr>
                    <a:t>.</a:t>
                  </a:r>
                </a:p>
                <a:p>
                  <a:pPr marL="0" marR="0" lvl="0" indent="0" defTabSz="914400" rtl="0" eaLnBrk="1" fontAlgn="auto" latinLnBrk="0" hangingPunct="1">
                    <a:lnSpc>
                      <a:spcPts val="1950"/>
                    </a:lnSpc>
                    <a:spcBef>
                      <a:spcPts val="0"/>
                    </a:spcBef>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0" marR="0" lvl="0" indent="0" defTabSz="914400" rtl="0" eaLnBrk="1" fontAlgn="auto" latinLnBrk="0" hangingPunct="1">
                    <a:lnSpc>
                      <a:spcPts val="1950"/>
                    </a:lnSpc>
                    <a:spcBef>
                      <a:spcPts val="0"/>
                    </a:spcBef>
                    <a:buClrTx/>
                    <a:buSzTx/>
                    <a:buFontTx/>
                    <a:buNone/>
                    <a:tabLst/>
                    <a:defRPr/>
                  </a:pPr>
                  <a:r>
                    <a:rPr lang="en-US" sz="1600">
                      <a:solidFill>
                        <a:srgbClr val="000000"/>
                      </a:solidFill>
                      <a:latin typeface="Arial"/>
                      <a:cs typeface="Arial"/>
                    </a:rPr>
                    <a:t>This includes doctors, community groups, churches, health plans, and other partners across the state.</a:t>
                  </a:r>
                </a:p>
              </p:txBody>
            </p:sp>
          </p:grpSp>
          <p:pic>
            <p:nvPicPr>
              <p:cNvPr id="36" name="Graphic 35">
                <a:extLst>
                  <a:ext uri="{FF2B5EF4-FFF2-40B4-BE49-F238E27FC236}">
                    <a16:creationId xmlns:a16="http://schemas.microsoft.com/office/drawing/2014/main" id="{3CC64195-AA7B-A865-5945-3B651D4970E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909945" y="982973"/>
                <a:ext cx="809078" cy="809078"/>
              </a:xfrm>
              <a:prstGeom prst="rect">
                <a:avLst/>
              </a:prstGeom>
            </p:spPr>
          </p:pic>
          <p:grpSp>
            <p:nvGrpSpPr>
              <p:cNvPr id="38" name="Group 37">
                <a:extLst>
                  <a:ext uri="{FF2B5EF4-FFF2-40B4-BE49-F238E27FC236}">
                    <a16:creationId xmlns:a16="http://schemas.microsoft.com/office/drawing/2014/main" id="{1445BB8B-FDF8-BB07-61FA-A3179D8453EF}"/>
                  </a:ext>
                </a:extLst>
              </p:cNvPr>
              <p:cNvGrpSpPr/>
              <p:nvPr/>
            </p:nvGrpSpPr>
            <p:grpSpPr>
              <a:xfrm>
                <a:off x="5591187" y="1780543"/>
                <a:ext cx="1446594" cy="454154"/>
                <a:chOff x="5070010" y="2230025"/>
                <a:chExt cx="660064" cy="454154"/>
              </a:xfrm>
            </p:grpSpPr>
            <p:sp>
              <p:nvSpPr>
                <p:cNvPr id="39" name="Isosceles Triangle 38">
                  <a:extLst>
                    <a:ext uri="{FF2B5EF4-FFF2-40B4-BE49-F238E27FC236}">
                      <a16:creationId xmlns:a16="http://schemas.microsoft.com/office/drawing/2014/main" id="{77D30E5D-1F2B-E063-8945-148EF72A36A2}"/>
                    </a:ext>
                  </a:extLst>
                </p:cNvPr>
                <p:cNvSpPr/>
                <p:nvPr/>
              </p:nvSpPr>
              <p:spPr>
                <a:xfrm rot="10800000">
                  <a:off x="5070010" y="2375060"/>
                  <a:ext cx="660064" cy="30911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C288D659-F7C0-056F-B37E-8100ACDD10F6}"/>
                    </a:ext>
                    <a:ext uri="{C183D7F6-B498-43B3-948B-1728B52AA6E4}">
                      <adec:decorative xmlns:adec="http://schemas.microsoft.com/office/drawing/2017/decorative" val="1"/>
                    </a:ext>
                  </a:extLst>
                </p:cNvPr>
                <p:cNvSpPr/>
                <p:nvPr/>
              </p:nvSpPr>
              <p:spPr>
                <a:xfrm rot="10800000">
                  <a:off x="5070010" y="2230025"/>
                  <a:ext cx="660064" cy="309119"/>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grpSp>
          <p:nvGrpSpPr>
            <p:cNvPr id="23" name="Group 22">
              <a:extLst>
                <a:ext uri="{FF2B5EF4-FFF2-40B4-BE49-F238E27FC236}">
                  <a16:creationId xmlns:a16="http://schemas.microsoft.com/office/drawing/2014/main" id="{85940BC0-CF3F-F253-DA8F-9AB15B513AD6}"/>
                </a:ext>
              </a:extLst>
            </p:cNvPr>
            <p:cNvGrpSpPr/>
            <p:nvPr/>
          </p:nvGrpSpPr>
          <p:grpSpPr>
            <a:xfrm>
              <a:off x="8094058" y="976336"/>
              <a:ext cx="3410345" cy="3608314"/>
              <a:chOff x="8869311" y="976336"/>
              <a:chExt cx="3410345" cy="3608314"/>
            </a:xfrm>
          </p:grpSpPr>
          <p:grpSp>
            <p:nvGrpSpPr>
              <p:cNvPr id="15" name="Group 14">
                <a:extLst>
                  <a:ext uri="{FF2B5EF4-FFF2-40B4-BE49-F238E27FC236}">
                    <a16:creationId xmlns:a16="http://schemas.microsoft.com/office/drawing/2014/main" id="{7C7AE81D-12F4-2690-0D11-86E3E686A15F}"/>
                  </a:ext>
                </a:extLst>
              </p:cNvPr>
              <p:cNvGrpSpPr/>
              <p:nvPr/>
            </p:nvGrpSpPr>
            <p:grpSpPr>
              <a:xfrm>
                <a:off x="8869311" y="976336"/>
                <a:ext cx="3410345" cy="3608314"/>
                <a:chOff x="8869311" y="976336"/>
                <a:chExt cx="3410345" cy="3608314"/>
              </a:xfrm>
            </p:grpSpPr>
            <p:sp>
              <p:nvSpPr>
                <p:cNvPr id="31" name="Rectangle: Rounded Corners 30">
                  <a:extLst>
                    <a:ext uri="{FF2B5EF4-FFF2-40B4-BE49-F238E27FC236}">
                      <a16:creationId xmlns:a16="http://schemas.microsoft.com/office/drawing/2014/main" id="{1CEBBF96-651D-BCA8-8F06-98048C931767}"/>
                    </a:ext>
                    <a:ext uri="{C183D7F6-B498-43B3-948B-1728B52AA6E4}">
                      <adec:decorative xmlns:adec="http://schemas.microsoft.com/office/drawing/2017/decorative" val="1"/>
                    </a:ext>
                  </a:extLst>
                </p:cNvPr>
                <p:cNvSpPr/>
                <p:nvPr/>
              </p:nvSpPr>
              <p:spPr>
                <a:xfrm>
                  <a:off x="8877086" y="976336"/>
                  <a:ext cx="3350087" cy="804207"/>
                </a:xfrm>
                <a:prstGeom prst="roundRect">
                  <a:avLst>
                    <a:gd name="adj" fmla="val 3292"/>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12F14C13-FB52-D2D9-B01A-E0A1BC3DE632}"/>
                    </a:ext>
                  </a:extLst>
                </p:cNvPr>
                <p:cNvSpPr/>
                <p:nvPr/>
              </p:nvSpPr>
              <p:spPr>
                <a:xfrm>
                  <a:off x="8869311" y="1927502"/>
                  <a:ext cx="3410345" cy="2657148"/>
                </a:xfrm>
                <a:prstGeom prst="roundRect">
                  <a:avLst>
                    <a:gd name="adj" fmla="val 32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B105F11-FF8E-CF44-77C9-11C6A646717B}"/>
                    </a:ext>
                  </a:extLst>
                </p:cNvPr>
                <p:cNvSpPr txBox="1"/>
                <p:nvPr/>
              </p:nvSpPr>
              <p:spPr bwMode="auto">
                <a:xfrm>
                  <a:off x="8917165" y="2264293"/>
                  <a:ext cx="3269928" cy="2188291"/>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6200" tIns="76200" rIns="76200" bIns="76200" numCol="1" spcCol="0" rtlCol="0" fromWordArt="0" anchor="ctr" anchorCtr="0" forceAA="0" compatLnSpc="1">
                  <a:prstTxWarp prst="textNoShape">
                    <a:avLst/>
                  </a:prstTxWarp>
                  <a:spAutoFit/>
                </a:bodyPr>
                <a:lstStyle/>
                <a:p>
                  <a:pPr>
                    <a:lnSpc>
                      <a:spcPts val="1950"/>
                    </a:lnSpc>
                    <a:defRPr/>
                  </a:pPr>
                  <a:r>
                    <a:rPr kumimoji="0" lang="en-US" sz="1600" b="0" i="0" u="none" strike="noStrike" kern="1200" cap="none" spc="0" normalizeH="0" baseline="0" noProof="0">
                      <a:ln>
                        <a:noFill/>
                      </a:ln>
                      <a:solidFill>
                        <a:srgbClr val="000000"/>
                      </a:solidFill>
                      <a:effectLst/>
                      <a:uLnTx/>
                      <a:uFillTx/>
                      <a:latin typeface="Arial"/>
                      <a:ea typeface="+mn-ea"/>
                      <a:cs typeface="Arial"/>
                    </a:rPr>
                    <a:t>We have a </a:t>
                  </a:r>
                  <a:r>
                    <a:rPr kumimoji="0" lang="en-US" sz="1600" b="1" i="0" u="none" strike="noStrike" kern="1200" cap="none" spc="0" normalizeH="0" baseline="0" noProof="0">
                      <a:ln>
                        <a:noFill/>
                      </a:ln>
                      <a:solidFill>
                        <a:srgbClr val="002960"/>
                      </a:solidFill>
                      <a:effectLst/>
                      <a:uLnTx/>
                      <a:uFillTx/>
                      <a:latin typeface="Arial"/>
                      <a:ea typeface="+mn-ea"/>
                      <a:cs typeface="Arial"/>
                    </a:rPr>
                    <a:t>website</a:t>
                  </a:r>
                  <a:r>
                    <a:rPr kumimoji="0" lang="en-US" sz="1600" b="0" i="0" u="none" strike="noStrike" kern="1200" cap="none" spc="0" normalizeH="0" baseline="0" noProof="0">
                      <a:ln>
                        <a:noFill/>
                      </a:ln>
                      <a:solidFill>
                        <a:srgbClr val="000000"/>
                      </a:solidFill>
                      <a:effectLst/>
                      <a:uLnTx/>
                      <a:uFillTx/>
                      <a:latin typeface="Arial"/>
                      <a:ea typeface="+mn-ea"/>
                      <a:cs typeface="Arial"/>
                    </a:rPr>
                    <a:t> where members can learn more about federal changes.</a:t>
                  </a:r>
                </a:p>
                <a:p>
                  <a:pPr>
                    <a:lnSpc>
                      <a:spcPts val="1950"/>
                    </a:lnSpc>
                    <a:defRPr/>
                  </a:pPr>
                  <a:endParaRPr lang="en-US" sz="1600">
                    <a:solidFill>
                      <a:srgbClr val="000000"/>
                    </a:solidFill>
                    <a:latin typeface="Arial"/>
                    <a:cs typeface="Arial"/>
                  </a:endParaRPr>
                </a:p>
                <a:p>
                  <a:pPr>
                    <a:lnSpc>
                      <a:spcPts val="1950"/>
                    </a:lnSpc>
                    <a:defRPr/>
                  </a:pPr>
                  <a:r>
                    <a:rPr kumimoji="0" lang="en-US" sz="1600" b="0" i="0" u="none" strike="noStrike" kern="1200" cap="none" spc="0" normalizeH="0" baseline="0" noProof="0">
                      <a:ln>
                        <a:noFill/>
                      </a:ln>
                      <a:solidFill>
                        <a:srgbClr val="000000"/>
                      </a:solidFill>
                      <a:effectLst/>
                      <a:uLnTx/>
                      <a:uFillTx/>
                      <a:latin typeface="Arial"/>
                      <a:ea typeface="+mn-ea"/>
                      <a:cs typeface="Arial"/>
                    </a:rPr>
                    <a:t>We will</a:t>
                  </a:r>
                  <a:r>
                    <a:rPr lang="en-US" sz="1600">
                      <a:solidFill>
                        <a:srgbClr val="000000"/>
                      </a:solidFill>
                      <a:latin typeface="Arial"/>
                      <a:cs typeface="Arial"/>
                    </a:rPr>
                    <a:t> also post information to</a:t>
                  </a:r>
                  <a:r>
                    <a:rPr kumimoji="0" lang="en-US" sz="1600" b="0" i="0" u="none" strike="noStrike" kern="1200" cap="none" spc="0" normalizeH="0" baseline="0" noProof="0">
                      <a:ln>
                        <a:noFill/>
                      </a:ln>
                      <a:solidFill>
                        <a:srgbClr val="000000"/>
                      </a:solidFill>
                      <a:effectLst/>
                      <a:uLnTx/>
                      <a:uFillTx/>
                      <a:latin typeface="Arial"/>
                      <a:ea typeface="+mn-ea"/>
                      <a:cs typeface="Arial"/>
                    </a:rPr>
                    <a:t> social media and other locations, so </a:t>
                  </a:r>
                  <a:r>
                    <a:rPr lang="en-US" sz="1600">
                      <a:solidFill>
                        <a:srgbClr val="000000"/>
                      </a:solidFill>
                      <a:latin typeface="Arial"/>
                      <a:cs typeface="Arial"/>
                    </a:rPr>
                    <a:t>you</a:t>
                  </a:r>
                  <a:r>
                    <a:rPr kumimoji="0" lang="en-US" sz="1600" b="0" i="0" u="none" strike="noStrike" kern="1200" cap="none" spc="0" normalizeH="0" baseline="0" noProof="0">
                      <a:ln>
                        <a:noFill/>
                      </a:ln>
                      <a:solidFill>
                        <a:srgbClr val="000000"/>
                      </a:solidFill>
                      <a:effectLst/>
                      <a:uLnTx/>
                      <a:uFillTx/>
                      <a:latin typeface="Arial"/>
                      <a:ea typeface="+mn-ea"/>
                      <a:cs typeface="Arial"/>
                    </a:rPr>
                    <a:t> </a:t>
                  </a:r>
                  <a:r>
                    <a:rPr lang="en-US" sz="1600">
                      <a:solidFill>
                        <a:srgbClr val="000000"/>
                      </a:solidFill>
                      <a:latin typeface="Arial"/>
                      <a:cs typeface="Arial"/>
                    </a:rPr>
                    <a:t>hear about </a:t>
                  </a:r>
                  <a:r>
                    <a:rPr kumimoji="0" lang="en-US" sz="1600" b="0" i="0" u="none" strike="noStrike" kern="1200" cap="none" spc="0" normalizeH="0" baseline="0" noProof="0">
                      <a:ln>
                        <a:noFill/>
                      </a:ln>
                      <a:solidFill>
                        <a:srgbClr val="000000"/>
                      </a:solidFill>
                      <a:effectLst/>
                      <a:uLnTx/>
                      <a:uFillTx/>
                      <a:latin typeface="Arial"/>
                      <a:ea typeface="+mn-ea"/>
                      <a:cs typeface="Arial"/>
                    </a:rPr>
                    <a:t>updates and know to look for important notices.</a:t>
                  </a:r>
                </a:p>
              </p:txBody>
            </p:sp>
          </p:grpSp>
          <p:pic>
            <p:nvPicPr>
              <p:cNvPr id="37" name="Graphic 36" descr="Marketing with solid fill">
                <a:extLst>
                  <a:ext uri="{FF2B5EF4-FFF2-40B4-BE49-F238E27FC236}">
                    <a16:creationId xmlns:a16="http://schemas.microsoft.com/office/drawing/2014/main" id="{171F7493-F5F6-6ECF-A04A-9F9570C179AA}"/>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169944" y="985669"/>
                <a:ext cx="809078" cy="809078"/>
              </a:xfrm>
              <a:prstGeom prst="rect">
                <a:avLst/>
              </a:prstGeom>
            </p:spPr>
          </p:pic>
          <p:grpSp>
            <p:nvGrpSpPr>
              <p:cNvPr id="41" name="Group 40">
                <a:extLst>
                  <a:ext uri="{FF2B5EF4-FFF2-40B4-BE49-F238E27FC236}">
                    <a16:creationId xmlns:a16="http://schemas.microsoft.com/office/drawing/2014/main" id="{C124B10A-D0ED-6B88-A7FE-F8EAAD2AC0A3}"/>
                  </a:ext>
                </a:extLst>
              </p:cNvPr>
              <p:cNvGrpSpPr/>
              <p:nvPr/>
            </p:nvGrpSpPr>
            <p:grpSpPr>
              <a:xfrm>
                <a:off x="9851186" y="1780543"/>
                <a:ext cx="1446594" cy="454154"/>
                <a:chOff x="5070010" y="2230025"/>
                <a:chExt cx="660064" cy="454154"/>
              </a:xfrm>
            </p:grpSpPr>
            <p:sp>
              <p:nvSpPr>
                <p:cNvPr id="42" name="Isosceles Triangle 41">
                  <a:extLst>
                    <a:ext uri="{FF2B5EF4-FFF2-40B4-BE49-F238E27FC236}">
                      <a16:creationId xmlns:a16="http://schemas.microsoft.com/office/drawing/2014/main" id="{1CB796A9-6BC0-53AA-4BE6-E823E033F504}"/>
                    </a:ext>
                  </a:extLst>
                </p:cNvPr>
                <p:cNvSpPr/>
                <p:nvPr/>
              </p:nvSpPr>
              <p:spPr>
                <a:xfrm rot="10800000">
                  <a:off x="5070010" y="2375060"/>
                  <a:ext cx="660064" cy="309119"/>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080700B0-5E09-F3E1-0A7B-32C37981AD3A}"/>
                    </a:ext>
                    <a:ext uri="{C183D7F6-B498-43B3-948B-1728B52AA6E4}">
                      <adec:decorative xmlns:adec="http://schemas.microsoft.com/office/drawing/2017/decorative" val="1"/>
                    </a:ext>
                  </a:extLst>
                </p:cNvPr>
                <p:cNvSpPr/>
                <p:nvPr/>
              </p:nvSpPr>
              <p:spPr>
                <a:xfrm rot="10800000">
                  <a:off x="5070010" y="2230025"/>
                  <a:ext cx="660064" cy="309119"/>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grpSp>
      <p:sp>
        <p:nvSpPr>
          <p:cNvPr id="24" name="TextBox 23" descr="More information is available at https://www.mass.gov/info-details/masshealth-federal-updates-and-impact&#10;">
            <a:extLst>
              <a:ext uri="{FF2B5EF4-FFF2-40B4-BE49-F238E27FC236}">
                <a16:creationId xmlns:a16="http://schemas.microsoft.com/office/drawing/2014/main" id="{BA36381E-EF0A-772F-378A-088B2C6B7AF0}"/>
              </a:ext>
            </a:extLst>
          </p:cNvPr>
          <p:cNvSpPr txBox="1"/>
          <p:nvPr/>
        </p:nvSpPr>
        <p:spPr>
          <a:xfrm>
            <a:off x="1477978" y="5564938"/>
            <a:ext cx="9191340" cy="692497"/>
          </a:xfrm>
          <a:prstGeom prst="rect">
            <a:avLst/>
          </a:prstGeom>
          <a:noFill/>
        </p:spPr>
        <p:txBody>
          <a:bodyPr wrap="square" rtlCol="0">
            <a:spAutoFit/>
          </a:bodyPr>
          <a:lstStyle/>
          <a:p>
            <a:pPr algn="ctr">
              <a:spcAft>
                <a:spcPts val="600"/>
              </a:spcAft>
              <a:defRPr/>
            </a:pPr>
            <a:r>
              <a:rPr kumimoji="0" lang="en-US" sz="1600" b="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Visit MassHealth’s OB3 </a:t>
            </a:r>
            <a:r>
              <a:rPr lang="en-US" sz="1600" b="1">
                <a:solidFill>
                  <a:prstClr val="black"/>
                </a:solidFill>
                <a:latin typeface="Arial" panose="020B0604020202020204" pitchFamily="34" charset="0"/>
                <a:cs typeface="Arial" panose="020B0604020202020204" pitchFamily="34" charset="0"/>
              </a:rPr>
              <a:t>m</a:t>
            </a:r>
            <a:r>
              <a:rPr kumimoji="0" lang="en-US" sz="1600" b="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ember website for more </a:t>
            </a:r>
            <a:r>
              <a:rPr lang="en-US" sz="1600" b="1">
                <a:solidFill>
                  <a:prstClr val="black"/>
                </a:solidFill>
                <a:latin typeface="Arial" panose="020B0604020202020204" pitchFamily="34" charset="0"/>
                <a:cs typeface="Arial" panose="020B0604020202020204" pitchFamily="34" charset="0"/>
              </a:rPr>
              <a:t>information</a:t>
            </a:r>
            <a:r>
              <a:rPr kumimoji="0" lang="en-US" sz="1600" b="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algn="ctr">
              <a:defRPr/>
            </a:pPr>
            <a:r>
              <a:rPr lang="en-US" b="1">
                <a:solidFill>
                  <a:srgbClr val="000000"/>
                </a:solidFill>
                <a:latin typeface="Arial" panose="020B0604020202020204" pitchFamily="34" charset="0"/>
                <a:cs typeface="Arial" panose="020B0604020202020204" pitchFamily="34" charset="0"/>
                <a:hlinkClick r:id="rId6"/>
              </a:rPr>
              <a:t>Mass.gov/</a:t>
            </a:r>
            <a:r>
              <a:rPr lang="en-US" b="1" err="1">
                <a:solidFill>
                  <a:srgbClr val="000000"/>
                </a:solidFill>
                <a:latin typeface="Arial" panose="020B0604020202020204" pitchFamily="34" charset="0"/>
                <a:cs typeface="Arial" panose="020B0604020202020204" pitchFamily="34" charset="0"/>
                <a:hlinkClick r:id="rId6"/>
              </a:rPr>
              <a:t>MassHealthMemberChanges</a:t>
            </a:r>
            <a:endParaRPr lang="en-US" b="1">
              <a:solidFill>
                <a:srgbClr val="000000"/>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23AC6D62-41F9-5776-28E5-68C8A06E95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680" y="5524889"/>
            <a:ext cx="843298" cy="8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3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48EF-E023-DDA8-BC42-0044A9A2D6EC}"/>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55E05E10-181D-AE07-1428-C918B6CC178F}"/>
              </a:ext>
              <a:ext uri="{C183D7F6-B498-43B3-948B-1728B52AA6E4}">
                <adec:decorative xmlns:adec="http://schemas.microsoft.com/office/drawing/2017/decorative" val="1"/>
              </a:ext>
            </a:extLst>
          </p:cNvPr>
          <p:cNvSpPr/>
          <p:nvPr/>
        </p:nvSpPr>
        <p:spPr>
          <a:xfrm>
            <a:off x="2507976" y="2134115"/>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5" name="Rectangle: Rounded Corners 34">
            <a:extLst>
              <a:ext uri="{FF2B5EF4-FFF2-40B4-BE49-F238E27FC236}">
                <a16:creationId xmlns:a16="http://schemas.microsoft.com/office/drawing/2014/main" id="{9AE4E4D3-5174-06B5-991D-8D0AA47102A5}"/>
              </a:ext>
              <a:ext uri="{C183D7F6-B498-43B3-948B-1728B52AA6E4}">
                <adec:decorative xmlns:adec="http://schemas.microsoft.com/office/drawing/2017/decorative" val="1"/>
              </a:ext>
            </a:extLst>
          </p:cNvPr>
          <p:cNvSpPr/>
          <p:nvPr/>
        </p:nvSpPr>
        <p:spPr>
          <a:xfrm>
            <a:off x="2507976" y="3182798"/>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Rounded Corners 35">
            <a:extLst>
              <a:ext uri="{FF2B5EF4-FFF2-40B4-BE49-F238E27FC236}">
                <a16:creationId xmlns:a16="http://schemas.microsoft.com/office/drawing/2014/main" id="{6A978C1F-627E-3CED-653A-0BEDFDBD1720}"/>
              </a:ext>
              <a:ext uri="{C183D7F6-B498-43B3-948B-1728B52AA6E4}">
                <adec:decorative xmlns:adec="http://schemas.microsoft.com/office/drawing/2017/decorative" val="1"/>
              </a:ext>
            </a:extLst>
          </p:cNvPr>
          <p:cNvSpPr/>
          <p:nvPr/>
        </p:nvSpPr>
        <p:spPr>
          <a:xfrm>
            <a:off x="2507976" y="4207243"/>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7" name="Rectangle: Rounded Corners 36">
            <a:extLst>
              <a:ext uri="{FF2B5EF4-FFF2-40B4-BE49-F238E27FC236}">
                <a16:creationId xmlns:a16="http://schemas.microsoft.com/office/drawing/2014/main" id="{D2D547A5-79AA-EE32-1599-C35BD0A1E384}"/>
              </a:ext>
              <a:ext uri="{C183D7F6-B498-43B3-948B-1728B52AA6E4}">
                <adec:decorative xmlns:adec="http://schemas.microsoft.com/office/drawing/2017/decorative" val="1"/>
              </a:ext>
            </a:extLst>
          </p:cNvPr>
          <p:cNvSpPr/>
          <p:nvPr/>
        </p:nvSpPr>
        <p:spPr>
          <a:xfrm>
            <a:off x="2507976" y="5243559"/>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2B3445B3-9C6F-281F-C8FE-A631F48E6BD3}"/>
              </a:ext>
              <a:ext uri="{C183D7F6-B498-43B3-948B-1728B52AA6E4}">
                <adec:decorative xmlns:adec="http://schemas.microsoft.com/office/drawing/2017/decorative" val="1"/>
              </a:ext>
            </a:extLst>
          </p:cNvPr>
          <p:cNvSpPr/>
          <p:nvPr/>
        </p:nvSpPr>
        <p:spPr>
          <a:xfrm>
            <a:off x="2507976" y="1094339"/>
            <a:ext cx="7352520" cy="674462"/>
          </a:xfrm>
          <a:prstGeom prst="roundRect">
            <a:avLst/>
          </a:prstGeom>
          <a:gradFill flip="none" rotWithShape="1">
            <a:gsLst>
              <a:gs pos="0">
                <a:srgbClr val="F3F3F3">
                  <a:lumMod val="97000"/>
                </a:srgbClr>
              </a:gs>
              <a:gs pos="61000">
                <a:srgbClr val="F6F6F6"/>
              </a:gs>
              <a:gs pos="100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761DC549-BD49-83A1-80A4-A0B52CD27905}"/>
              </a:ext>
              <a:ext uri="{C183D7F6-B498-43B3-948B-1728B52AA6E4}">
                <adec:decorative xmlns:adec="http://schemas.microsoft.com/office/drawing/2017/decorative" val="1"/>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9EC03D47-9718-50E7-45A3-07E7E0B3700E}"/>
              </a:ext>
            </a:extLst>
          </p:cNvPr>
          <p:cNvSpPr>
            <a:spLocks noGrp="1"/>
          </p:cNvSpPr>
          <p:nvPr>
            <p:ph type="title"/>
          </p:nvPr>
        </p:nvSpPr>
        <p:spPr>
          <a:xfrm>
            <a:off x="231648" y="338082"/>
            <a:ext cx="11684000" cy="307777"/>
          </a:xfrm>
        </p:spPr>
        <p:txBody>
          <a:bodyPr/>
          <a:lstStyle/>
          <a:p>
            <a:r>
              <a:rPr lang="en-US" dirty="0"/>
              <a:t>Today We Will Discuss:</a:t>
            </a:r>
          </a:p>
        </p:txBody>
      </p:sp>
      <p:grpSp>
        <p:nvGrpSpPr>
          <p:cNvPr id="12" name="Group 11">
            <a:extLst>
              <a:ext uri="{FF2B5EF4-FFF2-40B4-BE49-F238E27FC236}">
                <a16:creationId xmlns:a16="http://schemas.microsoft.com/office/drawing/2014/main" id="{CAD921DE-6519-1290-8D6C-F9A85C61E4F3}"/>
              </a:ext>
              <a:ext uri="{C183D7F6-B498-43B3-948B-1728B52AA6E4}">
                <adec:decorative xmlns:adec="http://schemas.microsoft.com/office/drawing/2017/decorative" val="0"/>
              </a:ext>
            </a:extLst>
          </p:cNvPr>
          <p:cNvGrpSpPr/>
          <p:nvPr/>
        </p:nvGrpSpPr>
        <p:grpSpPr>
          <a:xfrm>
            <a:off x="2148915" y="1076275"/>
            <a:ext cx="8053455" cy="718123"/>
            <a:chOff x="833926" y="1250415"/>
            <a:chExt cx="8053455" cy="718123"/>
          </a:xfrm>
        </p:grpSpPr>
        <p:sp>
          <p:nvSpPr>
            <p:cNvPr id="9" name="Oval 8">
              <a:extLst>
                <a:ext uri="{FF2B5EF4-FFF2-40B4-BE49-F238E27FC236}">
                  <a16:creationId xmlns:a16="http://schemas.microsoft.com/office/drawing/2014/main" id="{35CACAD1-E317-DE65-1D21-35B452099F7A}"/>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itle 1">
              <a:extLst>
                <a:ext uri="{FF2B5EF4-FFF2-40B4-BE49-F238E27FC236}">
                  <a16:creationId xmlns:a16="http://schemas.microsoft.com/office/drawing/2014/main" id="{84E4EEF7-161C-F904-24AD-85AC58E1CF6E}"/>
                </a:ext>
              </a:extLst>
            </p:cNvPr>
            <p:cNvSpPr txBox="1">
              <a:spLocks/>
            </p:cNvSpPr>
            <p:nvPr/>
          </p:nvSpPr>
          <p:spPr>
            <a:xfrm>
              <a:off x="1808125" y="1424812"/>
              <a:ext cx="7079256"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dirty="0">
                  <a:ln>
                    <a:noFill/>
                  </a:ln>
                  <a:solidFill>
                    <a:srgbClr val="002960"/>
                  </a:solidFill>
                  <a:effectLst/>
                  <a:uLnTx/>
                  <a:uFillTx/>
                  <a:latin typeface="Arial"/>
                  <a:ea typeface="+mj-ea"/>
                  <a:cs typeface="Arial"/>
                </a:rPr>
                <a:t>Changes coming to MassHealth</a:t>
              </a:r>
              <a:endParaRPr lang="en-US" sz="1600" b="0" i="0" u="none" strike="noStrike" kern="1200" cap="none" spc="0" normalizeH="0" baseline="0" noProof="0" dirty="0">
                <a:ln>
                  <a:noFill/>
                </a:ln>
                <a:solidFill>
                  <a:srgbClr val="002960"/>
                </a:solidFill>
                <a:effectLst/>
                <a:uLnTx/>
                <a:uFillTx/>
                <a:latin typeface="Arial"/>
                <a:cs typeface="Arial"/>
              </a:endParaRPr>
            </a:p>
          </p:txBody>
        </p:sp>
        <p:sp>
          <p:nvSpPr>
            <p:cNvPr id="11" name="Title 1">
              <a:extLst>
                <a:ext uri="{FF2B5EF4-FFF2-40B4-BE49-F238E27FC236}">
                  <a16:creationId xmlns:a16="http://schemas.microsoft.com/office/drawing/2014/main" id="{E1E52D22-0BFD-449B-1906-D33EDE1B4DFE}"/>
                </a:ext>
              </a:extLst>
            </p:cNvPr>
            <p:cNvSpPr txBox="1">
              <a:spLocks/>
            </p:cNvSpPr>
            <p:nvPr/>
          </p:nvSpPr>
          <p:spPr>
            <a:xfrm>
              <a:off x="1060442" y="1332190"/>
              <a:ext cx="265090" cy="55399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3600" b="1" i="0" u="none" strike="noStrike" kern="1200" cap="none" spc="0" normalizeH="0" baseline="0" noProof="0" dirty="0">
                  <a:ln>
                    <a:noFill/>
                  </a:ln>
                  <a:solidFill>
                    <a:srgbClr val="002960"/>
                  </a:solidFill>
                  <a:effectLst/>
                  <a:uLnTx/>
                  <a:uFillTx/>
                  <a:latin typeface="Arial"/>
                  <a:ea typeface="+mj-ea"/>
                  <a:cs typeface="Arial"/>
                </a:rPr>
                <a:t>1</a:t>
              </a:r>
              <a:endParaRPr lang="en-US" sz="2400" b="0" i="0" u="none" strike="noStrike" kern="1200" cap="none" spc="0" normalizeH="0" baseline="0" noProof="0" dirty="0">
                <a:ln>
                  <a:noFill/>
                </a:ln>
                <a:solidFill>
                  <a:srgbClr val="002960"/>
                </a:solidFill>
                <a:effectLst/>
                <a:uLnTx/>
                <a:uFillTx/>
                <a:latin typeface="Arial"/>
                <a:cs typeface="Arial"/>
              </a:endParaRPr>
            </a:p>
          </p:txBody>
        </p:sp>
      </p:grpSp>
      <p:grpSp>
        <p:nvGrpSpPr>
          <p:cNvPr id="14" name="Group 13">
            <a:extLst>
              <a:ext uri="{FF2B5EF4-FFF2-40B4-BE49-F238E27FC236}">
                <a16:creationId xmlns:a16="http://schemas.microsoft.com/office/drawing/2014/main" id="{475FE968-D670-6029-0634-FD2CDECCD75E}"/>
              </a:ext>
            </a:extLst>
          </p:cNvPr>
          <p:cNvGrpSpPr/>
          <p:nvPr/>
        </p:nvGrpSpPr>
        <p:grpSpPr>
          <a:xfrm>
            <a:off x="2148915" y="2102303"/>
            <a:ext cx="8053455" cy="738664"/>
            <a:chOff x="833926" y="1240146"/>
            <a:chExt cx="8053455" cy="738664"/>
          </a:xfrm>
        </p:grpSpPr>
        <p:sp>
          <p:nvSpPr>
            <p:cNvPr id="15" name="Oval 14">
              <a:extLst>
                <a:ext uri="{FF2B5EF4-FFF2-40B4-BE49-F238E27FC236}">
                  <a16:creationId xmlns:a16="http://schemas.microsoft.com/office/drawing/2014/main" id="{6288E096-63EC-230B-37A2-74486D77A9C4}"/>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Title 1">
              <a:extLst>
                <a:ext uri="{FF2B5EF4-FFF2-40B4-BE49-F238E27FC236}">
                  <a16:creationId xmlns:a16="http://schemas.microsoft.com/office/drawing/2014/main" id="{A4C95634-B7AC-C677-B737-0EE228E99ED3}"/>
                </a:ext>
              </a:extLst>
            </p:cNvPr>
            <p:cNvSpPr txBox="1">
              <a:spLocks/>
            </p:cNvSpPr>
            <p:nvPr/>
          </p:nvSpPr>
          <p:spPr>
            <a:xfrm>
              <a:off x="1808125" y="1240146"/>
              <a:ext cx="7079256" cy="73866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dirty="0">
                  <a:ln>
                    <a:noFill/>
                  </a:ln>
                  <a:solidFill>
                    <a:srgbClr val="002960"/>
                  </a:solidFill>
                  <a:effectLst/>
                  <a:uLnTx/>
                  <a:uFillTx/>
                  <a:latin typeface="Arial"/>
                  <a:ea typeface="+mj-ea"/>
                  <a:cs typeface="Arial"/>
                </a:rPr>
                <a:t>More Information </a:t>
              </a:r>
              <a:r>
                <a:rPr lang="en-US" sz="2400" dirty="0">
                  <a:solidFill>
                    <a:srgbClr val="002960"/>
                  </a:solidFill>
                  <a:latin typeface="Arial"/>
                  <a:cs typeface="Arial"/>
                </a:rPr>
                <a:t>About </a:t>
              </a:r>
              <a:r>
                <a:rPr kumimoji="0" lang="en-US" sz="2400" b="1" i="0" u="none" strike="noStrike" kern="1200" cap="none" spc="0" normalizeH="0" baseline="0" noProof="0" dirty="0">
                  <a:ln>
                    <a:noFill/>
                  </a:ln>
                  <a:solidFill>
                    <a:srgbClr val="002960"/>
                  </a:solidFill>
                  <a:effectLst/>
                  <a:uLnTx/>
                  <a:uFillTx/>
                  <a:latin typeface="Arial"/>
                  <a:ea typeface="+mj-ea"/>
                  <a:cs typeface="Arial"/>
                </a:rPr>
                <a:t>Work and Education Requirements</a:t>
              </a:r>
              <a:endParaRPr lang="en-US" sz="1600" b="0" i="0" u="none" strike="noStrike" kern="1200" cap="none" spc="0" normalizeH="0" baseline="0" noProof="0" dirty="0">
                <a:ln>
                  <a:noFill/>
                </a:ln>
                <a:solidFill>
                  <a:srgbClr val="002960"/>
                </a:solidFill>
                <a:effectLst/>
                <a:uLnTx/>
                <a:uFillTx/>
                <a:latin typeface="Arial"/>
                <a:cs typeface="Arial"/>
              </a:endParaRPr>
            </a:p>
          </p:txBody>
        </p:sp>
        <p:sp>
          <p:nvSpPr>
            <p:cNvPr id="17" name="Title 1">
              <a:extLst>
                <a:ext uri="{FF2B5EF4-FFF2-40B4-BE49-F238E27FC236}">
                  <a16:creationId xmlns:a16="http://schemas.microsoft.com/office/drawing/2014/main" id="{4AAEA07E-E62F-3742-02A7-DCEAB72A753B}"/>
                </a:ext>
              </a:extLst>
            </p:cNvPr>
            <p:cNvSpPr txBox="1">
              <a:spLocks/>
            </p:cNvSpPr>
            <p:nvPr/>
          </p:nvSpPr>
          <p:spPr>
            <a:xfrm>
              <a:off x="1060442" y="1332190"/>
              <a:ext cx="265090" cy="55399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3600" b="1" i="0" u="none" strike="noStrike" kern="1200" cap="none" spc="0" normalizeH="0" baseline="0" noProof="0">
                  <a:ln>
                    <a:noFill/>
                  </a:ln>
                  <a:solidFill>
                    <a:srgbClr val="002960"/>
                  </a:solidFill>
                  <a:effectLst/>
                  <a:uLnTx/>
                  <a:uFillTx/>
                  <a:latin typeface="Arial"/>
                  <a:ea typeface="+mj-ea"/>
                  <a:cs typeface="Arial"/>
                </a:rPr>
                <a:t>2</a:t>
              </a:r>
              <a:endParaRPr lang="en-US" sz="2400" b="0" i="0" u="none" strike="noStrike" kern="1200" cap="none" spc="0" normalizeH="0" baseline="0" noProof="0">
                <a:ln>
                  <a:noFill/>
                </a:ln>
                <a:solidFill>
                  <a:srgbClr val="002960"/>
                </a:solidFill>
                <a:effectLst/>
                <a:uLnTx/>
                <a:uFillTx/>
                <a:latin typeface="Arial"/>
                <a:cs typeface="Arial"/>
              </a:endParaRPr>
            </a:p>
          </p:txBody>
        </p:sp>
      </p:grpSp>
      <p:grpSp>
        <p:nvGrpSpPr>
          <p:cNvPr id="18" name="Group 17">
            <a:extLst>
              <a:ext uri="{FF2B5EF4-FFF2-40B4-BE49-F238E27FC236}">
                <a16:creationId xmlns:a16="http://schemas.microsoft.com/office/drawing/2014/main" id="{8926BD47-1894-ADC9-BBAA-C5EDD83B1508}"/>
              </a:ext>
            </a:extLst>
          </p:cNvPr>
          <p:cNvGrpSpPr/>
          <p:nvPr/>
        </p:nvGrpSpPr>
        <p:grpSpPr>
          <a:xfrm>
            <a:off x="2148915" y="3149403"/>
            <a:ext cx="8053455" cy="718123"/>
            <a:chOff x="833926" y="1250415"/>
            <a:chExt cx="8053455" cy="718123"/>
          </a:xfrm>
        </p:grpSpPr>
        <p:sp>
          <p:nvSpPr>
            <p:cNvPr id="19" name="Oval 18">
              <a:extLst>
                <a:ext uri="{FF2B5EF4-FFF2-40B4-BE49-F238E27FC236}">
                  <a16:creationId xmlns:a16="http://schemas.microsoft.com/office/drawing/2014/main" id="{853D33DC-4293-56A1-64E4-03F747F4BD43}"/>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Title 1">
              <a:extLst>
                <a:ext uri="{FF2B5EF4-FFF2-40B4-BE49-F238E27FC236}">
                  <a16:creationId xmlns:a16="http://schemas.microsoft.com/office/drawing/2014/main" id="{88F13F7D-620F-526A-80B9-DBB0E3D68F82}"/>
                </a:ext>
              </a:extLst>
            </p:cNvPr>
            <p:cNvSpPr txBox="1">
              <a:spLocks/>
            </p:cNvSpPr>
            <p:nvPr/>
          </p:nvSpPr>
          <p:spPr>
            <a:xfrm>
              <a:off x="1808125" y="1424812"/>
              <a:ext cx="7079256"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a:ln>
                    <a:noFill/>
                  </a:ln>
                  <a:solidFill>
                    <a:srgbClr val="002960"/>
                  </a:solidFill>
                  <a:effectLst/>
                  <a:uLnTx/>
                  <a:uFillTx/>
                  <a:latin typeface="Arial"/>
                  <a:ea typeface="+mj-ea"/>
                  <a:cs typeface="Arial"/>
                </a:rPr>
                <a:t>How You Can Prepare</a:t>
              </a:r>
              <a:endParaRPr lang="en-US" sz="1600" b="0" i="0" u="none" strike="noStrike" kern="1200" cap="none" spc="0" normalizeH="0" baseline="0" noProof="0">
                <a:ln>
                  <a:noFill/>
                </a:ln>
                <a:solidFill>
                  <a:srgbClr val="002960"/>
                </a:solidFill>
                <a:effectLst/>
                <a:uLnTx/>
                <a:uFillTx/>
                <a:latin typeface="Arial"/>
                <a:cs typeface="Arial"/>
              </a:endParaRPr>
            </a:p>
          </p:txBody>
        </p:sp>
        <p:sp>
          <p:nvSpPr>
            <p:cNvPr id="21" name="Title 1">
              <a:extLst>
                <a:ext uri="{FF2B5EF4-FFF2-40B4-BE49-F238E27FC236}">
                  <a16:creationId xmlns:a16="http://schemas.microsoft.com/office/drawing/2014/main" id="{DC8C9A93-BEAA-8F69-10A7-C8A7800CCFC9}"/>
                </a:ext>
              </a:extLst>
            </p:cNvPr>
            <p:cNvSpPr txBox="1">
              <a:spLocks/>
            </p:cNvSpPr>
            <p:nvPr/>
          </p:nvSpPr>
          <p:spPr>
            <a:xfrm>
              <a:off x="1060442" y="1332190"/>
              <a:ext cx="265090" cy="55399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3600" b="1" i="0" u="none" strike="noStrike" kern="1200" cap="none" spc="0" normalizeH="0" baseline="0" noProof="0">
                  <a:ln>
                    <a:noFill/>
                  </a:ln>
                  <a:solidFill>
                    <a:srgbClr val="002960"/>
                  </a:solidFill>
                  <a:effectLst/>
                  <a:uLnTx/>
                  <a:uFillTx/>
                  <a:latin typeface="Arial"/>
                  <a:ea typeface="+mj-ea"/>
                  <a:cs typeface="Arial"/>
                </a:rPr>
                <a:t>3</a:t>
              </a:r>
              <a:endParaRPr lang="en-US" sz="2400" b="0" i="0" u="none" strike="noStrike" kern="1200" cap="none" spc="0" normalizeH="0" baseline="0" noProof="0">
                <a:ln>
                  <a:noFill/>
                </a:ln>
                <a:solidFill>
                  <a:srgbClr val="002960"/>
                </a:solidFill>
                <a:effectLst/>
                <a:uLnTx/>
                <a:uFillTx/>
                <a:latin typeface="Arial"/>
                <a:cs typeface="Arial"/>
              </a:endParaRPr>
            </a:p>
          </p:txBody>
        </p:sp>
      </p:grpSp>
      <p:grpSp>
        <p:nvGrpSpPr>
          <p:cNvPr id="22" name="Group 21">
            <a:extLst>
              <a:ext uri="{FF2B5EF4-FFF2-40B4-BE49-F238E27FC236}">
                <a16:creationId xmlns:a16="http://schemas.microsoft.com/office/drawing/2014/main" id="{0E08F4DC-957B-1820-EEA5-BB11145ACB3A}"/>
              </a:ext>
            </a:extLst>
          </p:cNvPr>
          <p:cNvGrpSpPr/>
          <p:nvPr/>
        </p:nvGrpSpPr>
        <p:grpSpPr>
          <a:xfrm>
            <a:off x="2148915" y="4185700"/>
            <a:ext cx="8053455" cy="718123"/>
            <a:chOff x="833926" y="1250415"/>
            <a:chExt cx="8053455" cy="718123"/>
          </a:xfrm>
        </p:grpSpPr>
        <p:sp>
          <p:nvSpPr>
            <p:cNvPr id="23" name="Oval 22">
              <a:extLst>
                <a:ext uri="{FF2B5EF4-FFF2-40B4-BE49-F238E27FC236}">
                  <a16:creationId xmlns:a16="http://schemas.microsoft.com/office/drawing/2014/main" id="{FF2E006C-92C3-0982-3C47-30A9A0961BCD}"/>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Title 1">
              <a:extLst>
                <a:ext uri="{FF2B5EF4-FFF2-40B4-BE49-F238E27FC236}">
                  <a16:creationId xmlns:a16="http://schemas.microsoft.com/office/drawing/2014/main" id="{FC7A915A-DCE5-123A-D519-57A87DBCAA22}"/>
                </a:ext>
              </a:extLst>
            </p:cNvPr>
            <p:cNvSpPr txBox="1">
              <a:spLocks/>
            </p:cNvSpPr>
            <p:nvPr/>
          </p:nvSpPr>
          <p:spPr>
            <a:xfrm>
              <a:off x="1808125" y="1424812"/>
              <a:ext cx="7079256"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a:ln>
                    <a:noFill/>
                  </a:ln>
                  <a:solidFill>
                    <a:srgbClr val="002960"/>
                  </a:solidFill>
                  <a:effectLst/>
                  <a:uLnTx/>
                  <a:uFillTx/>
                  <a:latin typeface="Arial"/>
                  <a:ea typeface="+mj-ea"/>
                  <a:cs typeface="Arial"/>
                </a:rPr>
                <a:t>Frequently Asked Questions</a:t>
              </a:r>
              <a:endParaRPr lang="en-US" sz="1600" b="0" i="0" u="none" strike="noStrike" kern="1200" cap="none" spc="0" normalizeH="0" baseline="0" noProof="0">
                <a:ln>
                  <a:noFill/>
                </a:ln>
                <a:solidFill>
                  <a:srgbClr val="002960"/>
                </a:solidFill>
                <a:effectLst/>
                <a:uLnTx/>
                <a:uFillTx/>
                <a:latin typeface="Arial"/>
                <a:cs typeface="Arial"/>
              </a:endParaRPr>
            </a:p>
          </p:txBody>
        </p:sp>
        <p:sp>
          <p:nvSpPr>
            <p:cNvPr id="25" name="Title 1">
              <a:extLst>
                <a:ext uri="{FF2B5EF4-FFF2-40B4-BE49-F238E27FC236}">
                  <a16:creationId xmlns:a16="http://schemas.microsoft.com/office/drawing/2014/main" id="{876AD535-8649-5A88-19FC-D0A5C42C281A}"/>
                </a:ext>
              </a:extLst>
            </p:cNvPr>
            <p:cNvSpPr txBox="1">
              <a:spLocks/>
            </p:cNvSpPr>
            <p:nvPr/>
          </p:nvSpPr>
          <p:spPr>
            <a:xfrm>
              <a:off x="1060442" y="1332190"/>
              <a:ext cx="265090" cy="55399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3600" b="1" i="0" u="none" strike="noStrike" kern="1200" cap="none" spc="0" normalizeH="0" baseline="0" noProof="0">
                  <a:ln>
                    <a:noFill/>
                  </a:ln>
                  <a:solidFill>
                    <a:srgbClr val="002960"/>
                  </a:solidFill>
                  <a:effectLst/>
                  <a:uLnTx/>
                  <a:uFillTx/>
                  <a:latin typeface="Arial"/>
                  <a:ea typeface="+mj-ea"/>
                  <a:cs typeface="Arial"/>
                </a:rPr>
                <a:t>4</a:t>
              </a:r>
              <a:endParaRPr lang="en-US" sz="2400" b="0" i="0" u="none" strike="noStrike" kern="1200" cap="none" spc="0" normalizeH="0" baseline="0" noProof="0">
                <a:ln>
                  <a:noFill/>
                </a:ln>
                <a:solidFill>
                  <a:srgbClr val="002960"/>
                </a:solidFill>
                <a:effectLst/>
                <a:uLnTx/>
                <a:uFillTx/>
                <a:latin typeface="Arial"/>
                <a:cs typeface="Arial"/>
              </a:endParaRPr>
            </a:p>
          </p:txBody>
        </p:sp>
      </p:grpSp>
      <p:grpSp>
        <p:nvGrpSpPr>
          <p:cNvPr id="26" name="Group 25">
            <a:extLst>
              <a:ext uri="{FF2B5EF4-FFF2-40B4-BE49-F238E27FC236}">
                <a16:creationId xmlns:a16="http://schemas.microsoft.com/office/drawing/2014/main" id="{6DCC5DD9-EE9B-4679-EB5B-E41D4CE21B49}"/>
              </a:ext>
            </a:extLst>
          </p:cNvPr>
          <p:cNvGrpSpPr/>
          <p:nvPr/>
        </p:nvGrpSpPr>
        <p:grpSpPr>
          <a:xfrm>
            <a:off x="2148915" y="5221997"/>
            <a:ext cx="8053455" cy="718123"/>
            <a:chOff x="833926" y="1250415"/>
            <a:chExt cx="8053455" cy="718123"/>
          </a:xfrm>
        </p:grpSpPr>
        <p:sp>
          <p:nvSpPr>
            <p:cNvPr id="27" name="Oval 26">
              <a:extLst>
                <a:ext uri="{FF2B5EF4-FFF2-40B4-BE49-F238E27FC236}">
                  <a16:creationId xmlns:a16="http://schemas.microsoft.com/office/drawing/2014/main" id="{CE5ACB9C-C464-3BF2-1492-EA9CB74011D9}"/>
                </a:ext>
              </a:extLst>
            </p:cNvPr>
            <p:cNvSpPr/>
            <p:nvPr/>
          </p:nvSpPr>
          <p:spPr>
            <a:xfrm>
              <a:off x="833926" y="1250415"/>
              <a:ext cx="718123" cy="718123"/>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itle 1">
              <a:extLst>
                <a:ext uri="{FF2B5EF4-FFF2-40B4-BE49-F238E27FC236}">
                  <a16:creationId xmlns:a16="http://schemas.microsoft.com/office/drawing/2014/main" id="{A6839B9F-7EC2-90F4-89DB-DEDE9AA09D0A}"/>
                </a:ext>
              </a:extLst>
            </p:cNvPr>
            <p:cNvSpPr txBox="1">
              <a:spLocks/>
            </p:cNvSpPr>
            <p:nvPr/>
          </p:nvSpPr>
          <p:spPr>
            <a:xfrm>
              <a:off x="1808125" y="1424812"/>
              <a:ext cx="7079256"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2400" b="1" i="0" u="none" strike="noStrike" kern="1200" cap="none" spc="0" normalizeH="0" baseline="0" noProof="0">
                  <a:ln>
                    <a:noFill/>
                  </a:ln>
                  <a:solidFill>
                    <a:srgbClr val="002960"/>
                  </a:solidFill>
                  <a:effectLst/>
                  <a:uLnTx/>
                  <a:uFillTx/>
                  <a:latin typeface="Arial"/>
                  <a:ea typeface="+mj-ea"/>
                  <a:cs typeface="Arial"/>
                </a:rPr>
                <a:t>Wrap-Up and Discussion</a:t>
              </a:r>
              <a:endParaRPr lang="en-US" sz="1600" b="0" i="0" u="none" strike="noStrike" kern="1200" cap="none" spc="0" normalizeH="0" baseline="0" noProof="0">
                <a:ln>
                  <a:noFill/>
                </a:ln>
                <a:solidFill>
                  <a:srgbClr val="002960"/>
                </a:solidFill>
                <a:effectLst/>
                <a:uLnTx/>
                <a:uFillTx/>
                <a:latin typeface="Arial"/>
                <a:cs typeface="Arial"/>
              </a:endParaRPr>
            </a:p>
          </p:txBody>
        </p:sp>
        <p:sp>
          <p:nvSpPr>
            <p:cNvPr id="29" name="Title 1">
              <a:extLst>
                <a:ext uri="{FF2B5EF4-FFF2-40B4-BE49-F238E27FC236}">
                  <a16:creationId xmlns:a16="http://schemas.microsoft.com/office/drawing/2014/main" id="{F6FC1FAF-1C04-C962-587A-CB1D9AF55FD3}"/>
                </a:ext>
              </a:extLst>
            </p:cNvPr>
            <p:cNvSpPr txBox="1">
              <a:spLocks/>
            </p:cNvSpPr>
            <p:nvPr/>
          </p:nvSpPr>
          <p:spPr>
            <a:xfrm>
              <a:off x="1060442" y="1332190"/>
              <a:ext cx="265090" cy="55399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3600" b="1" i="0" u="none" strike="noStrike" kern="1200" cap="none" spc="0" normalizeH="0" baseline="0" noProof="0">
                  <a:ln>
                    <a:noFill/>
                  </a:ln>
                  <a:solidFill>
                    <a:srgbClr val="002960"/>
                  </a:solidFill>
                  <a:effectLst/>
                  <a:uLnTx/>
                  <a:uFillTx/>
                  <a:latin typeface="Arial"/>
                  <a:ea typeface="+mj-ea"/>
                  <a:cs typeface="Arial"/>
                </a:rPr>
                <a:t>5</a:t>
              </a:r>
              <a:endParaRPr lang="en-US" sz="2400" b="0" i="0" u="none" strike="noStrike" kern="1200" cap="none" spc="0" normalizeH="0" baseline="0" noProof="0">
                <a:ln>
                  <a:noFill/>
                </a:ln>
                <a:solidFill>
                  <a:srgbClr val="002960"/>
                </a:solidFill>
                <a:effectLst/>
                <a:uLnTx/>
                <a:uFillTx/>
                <a:latin typeface="Arial"/>
                <a:cs typeface="Arial"/>
              </a:endParaRPr>
            </a:p>
          </p:txBody>
        </p:sp>
      </p:grpSp>
    </p:spTree>
    <p:extLst>
      <p:ext uri="{BB962C8B-B14F-4D97-AF65-F5344CB8AC3E}">
        <p14:creationId xmlns:p14="http://schemas.microsoft.com/office/powerpoint/2010/main" val="302007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5CC50-434E-1AD6-C001-41371332903D}"/>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7BF6D6F-F4DB-20D3-1781-65C5FD36040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F7BF6D6F-F4DB-20D3-1781-65C5FD3604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C6B678BF-3352-402F-7297-293D80CCC79B}"/>
              </a:ext>
            </a:extLst>
          </p:cNvPr>
          <p:cNvSpPr/>
          <p:nvPr/>
        </p:nvSpPr>
        <p:spPr>
          <a:xfrm>
            <a:off x="0" y="0"/>
            <a:ext cx="12192000" cy="656539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26E31559-3D8E-9896-CB69-A1603E1E456E}"/>
              </a:ext>
            </a:extLst>
          </p:cNvPr>
          <p:cNvSpPr txBox="1"/>
          <p:nvPr/>
        </p:nvSpPr>
        <p:spPr bwMode="auto">
          <a:xfrm>
            <a:off x="247649" y="2914650"/>
            <a:ext cx="5991225" cy="1000125"/>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a:solidFill>
                  <a:srgbClr val="FFFFFF"/>
                </a:solidFill>
                <a:latin typeface="Arial" panose="020B0604020202020204" pitchFamily="34" charset="0"/>
                <a:cs typeface="Arial" panose="020B0604020202020204" pitchFamily="34" charset="0"/>
              </a:rPr>
              <a:t>How You Can Prepare</a:t>
            </a:r>
            <a:endParaRPr kumimoji="0" lang="en-US" sz="3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834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1C81E-48B4-090E-EBE3-F7837500A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DC114-C673-3BFA-9415-2113DC50073A}"/>
              </a:ext>
            </a:extLst>
          </p:cNvPr>
          <p:cNvSpPr>
            <a:spLocks noGrp="1"/>
          </p:cNvSpPr>
          <p:nvPr>
            <p:ph type="title"/>
          </p:nvPr>
        </p:nvSpPr>
        <p:spPr>
          <a:xfrm>
            <a:off x="231648" y="349571"/>
            <a:ext cx="11684000" cy="307777"/>
          </a:xfrm>
        </p:spPr>
        <p:txBody>
          <a:bodyPr vert="horz"/>
          <a:lstStyle/>
          <a:p>
            <a:r>
              <a:rPr lang="en-US" sz="2000">
                <a:latin typeface="Arial"/>
                <a:cs typeface="Arial"/>
              </a:rPr>
              <a:t>What Do I Need to Do? How Can I Prepare?</a:t>
            </a:r>
          </a:p>
        </p:txBody>
      </p:sp>
      <p:sp>
        <p:nvSpPr>
          <p:cNvPr id="3" name="Text Placeholder 2">
            <a:extLst>
              <a:ext uri="{FF2B5EF4-FFF2-40B4-BE49-F238E27FC236}">
                <a16:creationId xmlns:a16="http://schemas.microsoft.com/office/drawing/2014/main" id="{E169D7C9-879A-A7B9-0DCB-537CB3444C3C}"/>
              </a:ext>
            </a:extLst>
          </p:cNvPr>
          <p:cNvSpPr txBox="1">
            <a:spLocks/>
          </p:cNvSpPr>
          <p:nvPr/>
        </p:nvSpPr>
        <p:spPr>
          <a:xfrm>
            <a:off x="139051" y="705532"/>
            <a:ext cx="11647200" cy="369332"/>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MassHealth members should take these actions to keep getting the best coverage available:</a:t>
            </a:r>
          </a:p>
        </p:txBody>
      </p:sp>
      <p:grpSp>
        <p:nvGrpSpPr>
          <p:cNvPr id="4" name="Group 3">
            <a:extLst>
              <a:ext uri="{FF2B5EF4-FFF2-40B4-BE49-F238E27FC236}">
                <a16:creationId xmlns:a16="http://schemas.microsoft.com/office/drawing/2014/main" id="{0F2C686E-B26A-C4B6-7359-BD19415A0E0F}"/>
              </a:ext>
              <a:ext uri="{C183D7F6-B498-43B3-948B-1728B52AA6E4}">
                <adec:decorative xmlns:adec="http://schemas.microsoft.com/office/drawing/2017/decorative" val="1"/>
              </a:ext>
            </a:extLst>
          </p:cNvPr>
          <p:cNvGrpSpPr/>
          <p:nvPr/>
        </p:nvGrpSpPr>
        <p:grpSpPr>
          <a:xfrm>
            <a:off x="405623" y="2380277"/>
            <a:ext cx="11228353" cy="1047750"/>
            <a:chOff x="1314450" y="1297208"/>
            <a:chExt cx="11228353" cy="1047750"/>
          </a:xfrm>
        </p:grpSpPr>
        <p:sp>
          <p:nvSpPr>
            <p:cNvPr id="6" name="Oval 5">
              <a:extLst>
                <a:ext uri="{FF2B5EF4-FFF2-40B4-BE49-F238E27FC236}">
                  <a16:creationId xmlns:a16="http://schemas.microsoft.com/office/drawing/2014/main" id="{84771FBB-7535-B817-3B06-829061CA3AA1}"/>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27F7BA8B-FDF3-C807-E216-05CD9DDCEE02}"/>
                </a:ext>
              </a:extLst>
            </p:cNvPr>
            <p:cNvSpPr/>
            <p:nvPr/>
          </p:nvSpPr>
          <p:spPr>
            <a:xfrm>
              <a:off x="1838324" y="1444845"/>
              <a:ext cx="10704479" cy="75247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itle 1">
              <a:extLst>
                <a:ext uri="{FF2B5EF4-FFF2-40B4-BE49-F238E27FC236}">
                  <a16:creationId xmlns:a16="http://schemas.microsoft.com/office/drawing/2014/main" id="{4448B9C8-B314-06B7-3353-6A78807E73A9}"/>
                </a:ext>
              </a:extLst>
            </p:cNvPr>
            <p:cNvSpPr txBox="1">
              <a:spLocks/>
            </p:cNvSpPr>
            <p:nvPr/>
          </p:nvSpPr>
          <p:spPr>
            <a:xfrm>
              <a:off x="2376487" y="1547930"/>
              <a:ext cx="10059143" cy="54630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Continue to get care, refill prescriptions, and go to your appointments.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50" b="0" i="0" u="none" strike="noStrike" kern="1200" cap="none" spc="0" normalizeH="0" baseline="0" noProof="0">
                  <a:ln>
                    <a:noFill/>
                  </a:ln>
                  <a:solidFill>
                    <a:srgbClr val="002960"/>
                  </a:solidFill>
                  <a:effectLst/>
                  <a:uLnTx/>
                  <a:uFillTx/>
                  <a:latin typeface="Arial"/>
                  <a:ea typeface="+mj-ea"/>
                  <a:cs typeface="Arial"/>
                </a:rPr>
                <a:t>You will hear directly from MassHealth before anything changes about your coverage.</a:t>
              </a:r>
            </a:p>
          </p:txBody>
        </p:sp>
        <p:sp>
          <p:nvSpPr>
            <p:cNvPr id="9" name="Oval 8">
              <a:extLst>
                <a:ext uri="{FF2B5EF4-FFF2-40B4-BE49-F238E27FC236}">
                  <a16:creationId xmlns:a16="http://schemas.microsoft.com/office/drawing/2014/main" id="{7598326C-C745-A77E-745A-9294A5A8AA09}"/>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Graphic 9">
              <a:extLst>
                <a:ext uri="{FF2B5EF4-FFF2-40B4-BE49-F238E27FC236}">
                  <a16:creationId xmlns:a16="http://schemas.microsoft.com/office/drawing/2014/main" id="{2D8F2FD9-6BD7-7073-890B-04EA6450594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574024" y="1553607"/>
              <a:ext cx="528600" cy="528600"/>
            </a:xfrm>
            <a:prstGeom prst="rect">
              <a:avLst/>
            </a:prstGeom>
          </p:spPr>
        </p:pic>
      </p:grpSp>
      <p:grpSp>
        <p:nvGrpSpPr>
          <p:cNvPr id="30" name="Group 29">
            <a:extLst>
              <a:ext uri="{FF2B5EF4-FFF2-40B4-BE49-F238E27FC236}">
                <a16:creationId xmlns:a16="http://schemas.microsoft.com/office/drawing/2014/main" id="{3DCE4F96-CDD5-D8DC-DF77-59B3AAB3317A}"/>
              </a:ext>
              <a:ext uri="{C183D7F6-B498-43B3-948B-1728B52AA6E4}">
                <adec:decorative xmlns:adec="http://schemas.microsoft.com/office/drawing/2017/decorative" val="1"/>
              </a:ext>
            </a:extLst>
          </p:cNvPr>
          <p:cNvGrpSpPr/>
          <p:nvPr/>
        </p:nvGrpSpPr>
        <p:grpSpPr>
          <a:xfrm>
            <a:off x="405623" y="1194532"/>
            <a:ext cx="11228353" cy="1047750"/>
            <a:chOff x="1314450" y="1297208"/>
            <a:chExt cx="11228353" cy="1047750"/>
          </a:xfrm>
        </p:grpSpPr>
        <p:sp>
          <p:nvSpPr>
            <p:cNvPr id="31" name="Oval 30">
              <a:extLst>
                <a:ext uri="{FF2B5EF4-FFF2-40B4-BE49-F238E27FC236}">
                  <a16:creationId xmlns:a16="http://schemas.microsoft.com/office/drawing/2014/main" id="{35B9EFAE-0B10-05C1-64E2-4B556B6CEB79}"/>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84DC4631-5872-0189-E227-912C302D9900}"/>
                </a:ext>
              </a:extLst>
            </p:cNvPr>
            <p:cNvSpPr/>
            <p:nvPr/>
          </p:nvSpPr>
          <p:spPr>
            <a:xfrm>
              <a:off x="1838324" y="1444845"/>
              <a:ext cx="10704479" cy="75247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3" name="Title 1">
              <a:extLst>
                <a:ext uri="{FF2B5EF4-FFF2-40B4-BE49-F238E27FC236}">
                  <a16:creationId xmlns:a16="http://schemas.microsoft.com/office/drawing/2014/main" id="{8BF9D7DD-F1D6-757C-0C81-0F08B3A0DC85}"/>
                </a:ext>
              </a:extLst>
            </p:cNvPr>
            <p:cNvSpPr txBox="1">
              <a:spLocks/>
            </p:cNvSpPr>
            <p:nvPr/>
          </p:nvSpPr>
          <p:spPr>
            <a:xfrm>
              <a:off x="2376487" y="1569702"/>
              <a:ext cx="10059143" cy="54630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Make sure we have your current information.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50" b="0" i="0" u="none" strike="noStrike" kern="1200" cap="none" spc="0" normalizeH="0" baseline="0" noProof="0">
                  <a:ln>
                    <a:noFill/>
                  </a:ln>
                  <a:solidFill>
                    <a:srgbClr val="002960"/>
                  </a:solidFill>
                  <a:effectLst/>
                  <a:uLnTx/>
                  <a:uFillTx/>
                  <a:latin typeface="Arial"/>
                  <a:ea typeface="+mj-ea"/>
                  <a:cs typeface="Arial"/>
                </a:rPr>
                <a:t>Tell us if you move, get a new number, are pregnant, or have another change that could affect your coverage.</a:t>
              </a:r>
            </a:p>
          </p:txBody>
        </p:sp>
        <p:sp>
          <p:nvSpPr>
            <p:cNvPr id="34" name="Oval 33">
              <a:extLst>
                <a:ext uri="{FF2B5EF4-FFF2-40B4-BE49-F238E27FC236}">
                  <a16:creationId xmlns:a16="http://schemas.microsoft.com/office/drawing/2014/main" id="{01A26850-CB6C-6836-131B-3DEB5DA83981}"/>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5" name="Graphic 34">
              <a:extLst>
                <a:ext uri="{FF2B5EF4-FFF2-40B4-BE49-F238E27FC236}">
                  <a16:creationId xmlns:a16="http://schemas.microsoft.com/office/drawing/2014/main" id="{1A60FC11-D93D-454D-4FB4-46FFDC283DA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574024" y="1553607"/>
              <a:ext cx="528600" cy="528600"/>
            </a:xfrm>
            <a:prstGeom prst="rect">
              <a:avLst/>
            </a:prstGeom>
          </p:spPr>
        </p:pic>
      </p:grpSp>
      <p:grpSp>
        <p:nvGrpSpPr>
          <p:cNvPr id="36" name="Group 35" descr="If you have questions or need help, contact us!&#10;Call us at (800) 841-2900, TDD/TTY: 711, visit a MassHealth Enrollment Center, or find an assister near you.&#10;">
            <a:extLst>
              <a:ext uri="{FF2B5EF4-FFF2-40B4-BE49-F238E27FC236}">
                <a16:creationId xmlns:a16="http://schemas.microsoft.com/office/drawing/2014/main" id="{75F24A90-41B7-ED7D-2ABD-C64A3AE2809A}"/>
              </a:ext>
            </a:extLst>
          </p:cNvPr>
          <p:cNvGrpSpPr/>
          <p:nvPr/>
        </p:nvGrpSpPr>
        <p:grpSpPr>
          <a:xfrm>
            <a:off x="405623" y="4963864"/>
            <a:ext cx="11228353" cy="1047750"/>
            <a:chOff x="1314450" y="1297208"/>
            <a:chExt cx="11228353" cy="1047750"/>
          </a:xfrm>
        </p:grpSpPr>
        <p:sp>
          <p:nvSpPr>
            <p:cNvPr id="37" name="Oval 36">
              <a:extLst>
                <a:ext uri="{FF2B5EF4-FFF2-40B4-BE49-F238E27FC236}">
                  <a16:creationId xmlns:a16="http://schemas.microsoft.com/office/drawing/2014/main" id="{B90568F5-F0D7-FDEB-1AAC-1F3E5F797387}"/>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Rectangle: Rounded Corners 37">
              <a:extLst>
                <a:ext uri="{FF2B5EF4-FFF2-40B4-BE49-F238E27FC236}">
                  <a16:creationId xmlns:a16="http://schemas.microsoft.com/office/drawing/2014/main" id="{D956FDF5-6ACC-E918-E658-63145DECC290}"/>
                </a:ext>
              </a:extLst>
            </p:cNvPr>
            <p:cNvSpPr/>
            <p:nvPr/>
          </p:nvSpPr>
          <p:spPr>
            <a:xfrm>
              <a:off x="1838324" y="1444845"/>
              <a:ext cx="10704479" cy="75247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Title 1">
              <a:extLst>
                <a:ext uri="{FF2B5EF4-FFF2-40B4-BE49-F238E27FC236}">
                  <a16:creationId xmlns:a16="http://schemas.microsoft.com/office/drawing/2014/main" id="{44BBBCCB-7799-BFA2-AD9A-99F509C2FFF6}"/>
                </a:ext>
              </a:extLst>
            </p:cNvPr>
            <p:cNvSpPr txBox="1">
              <a:spLocks/>
            </p:cNvSpPr>
            <p:nvPr/>
          </p:nvSpPr>
          <p:spPr>
            <a:xfrm>
              <a:off x="2376487" y="1544082"/>
              <a:ext cx="10059143" cy="553998"/>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If you have questions or need help, contact us!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rgbClr val="002960"/>
                  </a:solidFill>
                  <a:effectLst/>
                  <a:uLnTx/>
                  <a:uFillTx/>
                  <a:latin typeface="Arial"/>
                  <a:ea typeface="+mj-ea"/>
                  <a:cs typeface="Arial"/>
                </a:rPr>
                <a:t>Call us at (800) 841-2900, TDD/TTY: 711, visit a </a:t>
              </a:r>
              <a:r>
                <a:rPr kumimoji="0" lang="en-US" sz="1600" b="0" i="0" u="none" strike="noStrike" kern="1200" cap="none" spc="0" normalizeH="0" baseline="0" noProof="0">
                  <a:ln>
                    <a:noFill/>
                  </a:ln>
                  <a:solidFill>
                    <a:srgbClr val="002960"/>
                  </a:solidFill>
                  <a:effectLst/>
                  <a:uLnTx/>
                  <a:uFillTx/>
                  <a:latin typeface="Arial"/>
                  <a:ea typeface="+mj-ea"/>
                  <a:cs typeface="Arial"/>
                  <a:hlinkClick r:id="rId5"/>
                </a:rPr>
                <a:t>MassHealth Enrollment Center</a:t>
              </a:r>
              <a:r>
                <a:rPr kumimoji="0" lang="en-US" sz="1600" b="0" i="0" u="none" strike="noStrike" kern="1200" cap="none" spc="0" normalizeH="0" baseline="0" noProof="0">
                  <a:ln>
                    <a:noFill/>
                  </a:ln>
                  <a:solidFill>
                    <a:srgbClr val="002960"/>
                  </a:solidFill>
                  <a:effectLst/>
                  <a:uLnTx/>
                  <a:uFillTx/>
                  <a:latin typeface="Arial"/>
                  <a:ea typeface="+mj-ea"/>
                  <a:cs typeface="Arial"/>
                </a:rPr>
                <a:t>, or find an </a:t>
              </a:r>
              <a:r>
                <a:rPr kumimoji="0" lang="en-US" sz="1600" b="0" i="0" u="none" strike="noStrike" kern="1200" cap="none" spc="0" normalizeH="0" baseline="0" noProof="0">
                  <a:ln>
                    <a:noFill/>
                  </a:ln>
                  <a:solidFill>
                    <a:srgbClr val="002960"/>
                  </a:solidFill>
                  <a:effectLst/>
                  <a:uLnTx/>
                  <a:uFillTx/>
                  <a:latin typeface="Arial"/>
                  <a:ea typeface="+mj-ea"/>
                  <a:cs typeface="Arial"/>
                  <a:hlinkClick r:id="rId6"/>
                </a:rPr>
                <a:t>assister</a:t>
              </a:r>
              <a:r>
                <a:rPr kumimoji="0" lang="en-US" sz="1600" b="0" i="0" u="none" strike="noStrike" kern="1200" cap="none" spc="0" normalizeH="0" baseline="0" noProof="0">
                  <a:ln>
                    <a:noFill/>
                  </a:ln>
                  <a:solidFill>
                    <a:srgbClr val="002960"/>
                  </a:solidFill>
                  <a:effectLst/>
                  <a:uLnTx/>
                  <a:uFillTx/>
                  <a:latin typeface="Arial"/>
                  <a:ea typeface="+mj-ea"/>
                  <a:cs typeface="Arial"/>
                </a:rPr>
                <a:t> near you.</a:t>
              </a:r>
              <a:endParaRPr kumimoji="0" lang="en-US" sz="2000" b="0" i="0" u="none" strike="noStrike" kern="1200" cap="none" spc="0" normalizeH="0" baseline="0" noProof="0">
                <a:ln>
                  <a:noFill/>
                </a:ln>
                <a:solidFill>
                  <a:srgbClr val="002960"/>
                </a:solidFill>
                <a:effectLst/>
                <a:uLnTx/>
                <a:uFillTx/>
                <a:latin typeface="Arial"/>
                <a:ea typeface="+mj-ea"/>
                <a:cs typeface="Arial"/>
              </a:endParaRPr>
            </a:p>
          </p:txBody>
        </p:sp>
        <p:sp>
          <p:nvSpPr>
            <p:cNvPr id="40" name="Oval 39">
              <a:extLst>
                <a:ext uri="{FF2B5EF4-FFF2-40B4-BE49-F238E27FC236}">
                  <a16:creationId xmlns:a16="http://schemas.microsoft.com/office/drawing/2014/main" id="{2BF1466D-3E3B-CC84-E432-F87EC69E2710}"/>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1" name="Graphic 40" descr="Call center with solid fill">
              <a:extLst>
                <a:ext uri="{FF2B5EF4-FFF2-40B4-BE49-F238E27FC236}">
                  <a16:creationId xmlns:a16="http://schemas.microsoft.com/office/drawing/2014/main" id="{85824741-8256-2FDB-EEB2-E2ACE52B5012}"/>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574024" y="1553607"/>
              <a:ext cx="528600" cy="528600"/>
            </a:xfrm>
            <a:prstGeom prst="rect">
              <a:avLst/>
            </a:prstGeom>
          </p:spPr>
        </p:pic>
      </p:grpSp>
      <p:grpSp>
        <p:nvGrpSpPr>
          <p:cNvPr id="43" name="Group 42">
            <a:extLst>
              <a:ext uri="{FF2B5EF4-FFF2-40B4-BE49-F238E27FC236}">
                <a16:creationId xmlns:a16="http://schemas.microsoft.com/office/drawing/2014/main" id="{CB578350-33BD-33F3-E9AC-4255B9A355B8}"/>
              </a:ext>
              <a:ext uri="{C183D7F6-B498-43B3-948B-1728B52AA6E4}">
                <adec:decorative xmlns:adec="http://schemas.microsoft.com/office/drawing/2017/decorative" val="1"/>
              </a:ext>
            </a:extLst>
          </p:cNvPr>
          <p:cNvGrpSpPr/>
          <p:nvPr/>
        </p:nvGrpSpPr>
        <p:grpSpPr>
          <a:xfrm>
            <a:off x="405623" y="3729140"/>
            <a:ext cx="11228353" cy="1047750"/>
            <a:chOff x="405623" y="3729140"/>
            <a:chExt cx="11228353" cy="1047750"/>
          </a:xfrm>
        </p:grpSpPr>
        <p:grpSp>
          <p:nvGrpSpPr>
            <p:cNvPr id="24" name="Group 23">
              <a:extLst>
                <a:ext uri="{FF2B5EF4-FFF2-40B4-BE49-F238E27FC236}">
                  <a16:creationId xmlns:a16="http://schemas.microsoft.com/office/drawing/2014/main" id="{DECBA698-3DA7-FB57-041F-3B76A01BCF21}"/>
                </a:ext>
              </a:extLst>
            </p:cNvPr>
            <p:cNvGrpSpPr/>
            <p:nvPr/>
          </p:nvGrpSpPr>
          <p:grpSpPr>
            <a:xfrm>
              <a:off x="405623" y="3729140"/>
              <a:ext cx="11228353" cy="1047750"/>
              <a:chOff x="1314450" y="1297208"/>
              <a:chExt cx="11228353" cy="1047750"/>
            </a:xfrm>
          </p:grpSpPr>
          <p:sp>
            <p:nvSpPr>
              <p:cNvPr id="25" name="Oval 24">
                <a:extLst>
                  <a:ext uri="{FF2B5EF4-FFF2-40B4-BE49-F238E27FC236}">
                    <a16:creationId xmlns:a16="http://schemas.microsoft.com/office/drawing/2014/main" id="{A6ADEC28-8018-900F-F0C6-AC1A17A27DDB}"/>
                  </a:ext>
                </a:extLst>
              </p:cNvPr>
              <p:cNvSpPr/>
              <p:nvPr/>
            </p:nvSpPr>
            <p:spPr>
              <a:xfrm>
                <a:off x="1314450" y="1297208"/>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Rectangle: Rounded Corners 25">
                <a:extLst>
                  <a:ext uri="{FF2B5EF4-FFF2-40B4-BE49-F238E27FC236}">
                    <a16:creationId xmlns:a16="http://schemas.microsoft.com/office/drawing/2014/main" id="{CE445DDE-F234-7A8C-033C-B8C27C2B4464}"/>
                  </a:ext>
                </a:extLst>
              </p:cNvPr>
              <p:cNvSpPr/>
              <p:nvPr/>
            </p:nvSpPr>
            <p:spPr>
              <a:xfrm>
                <a:off x="1838324" y="1444845"/>
                <a:ext cx="10704479" cy="75247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Title 1" descr="Always read and reply to letters or messages from MassHealth.&#10;Create a MyServices account to see eligibility notices, and be on the lookout for more information in Summer 2026">
                <a:extLst>
                  <a:ext uri="{FF2B5EF4-FFF2-40B4-BE49-F238E27FC236}">
                    <a16:creationId xmlns:a16="http://schemas.microsoft.com/office/drawing/2014/main" id="{A8BA0FEF-BBF4-58C8-C92F-ECD77C4B1792}"/>
                  </a:ext>
                </a:extLst>
              </p:cNvPr>
              <p:cNvSpPr txBox="1">
                <a:spLocks/>
              </p:cNvSpPr>
              <p:nvPr/>
            </p:nvSpPr>
            <p:spPr>
              <a:xfrm>
                <a:off x="2376487" y="1547929"/>
                <a:ext cx="10059143" cy="54630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Always read and reply to letters or messages from MassHealth.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50" b="0" i="0" u="none" strike="noStrike" kern="1200" cap="none" spc="0" normalizeH="0" baseline="0" noProof="0">
                    <a:ln>
                      <a:noFill/>
                    </a:ln>
                    <a:solidFill>
                      <a:srgbClr val="002960"/>
                    </a:solidFill>
                    <a:effectLst/>
                    <a:uLnTx/>
                    <a:uFillTx/>
                    <a:latin typeface="Arial"/>
                    <a:ea typeface="+mj-ea"/>
                    <a:cs typeface="Arial"/>
                    <a:hlinkClick r:id="rId8"/>
                  </a:rPr>
                  <a:t>Create a </a:t>
                </a:r>
                <a:r>
                  <a:rPr kumimoji="0" lang="en-US" sz="1550" b="0" i="0" u="none" strike="noStrike" kern="1200" cap="none" spc="0" normalizeH="0" baseline="0" noProof="0" err="1">
                    <a:ln>
                      <a:noFill/>
                    </a:ln>
                    <a:solidFill>
                      <a:srgbClr val="002960"/>
                    </a:solidFill>
                    <a:effectLst/>
                    <a:uLnTx/>
                    <a:uFillTx/>
                    <a:latin typeface="Arial"/>
                    <a:ea typeface="+mj-ea"/>
                    <a:cs typeface="Arial"/>
                    <a:hlinkClick r:id="rId8"/>
                  </a:rPr>
                  <a:t>MyServices</a:t>
                </a:r>
                <a:r>
                  <a:rPr kumimoji="0" lang="en-US" sz="1550" b="0" i="0" u="none" strike="noStrike" kern="1200" cap="none" spc="0" normalizeH="0" baseline="0" noProof="0">
                    <a:ln>
                      <a:noFill/>
                    </a:ln>
                    <a:solidFill>
                      <a:srgbClr val="002960"/>
                    </a:solidFill>
                    <a:effectLst/>
                    <a:uLnTx/>
                    <a:uFillTx/>
                    <a:latin typeface="Arial"/>
                    <a:ea typeface="+mj-ea"/>
                    <a:cs typeface="Arial"/>
                    <a:hlinkClick r:id="rId8"/>
                  </a:rPr>
                  <a:t> </a:t>
                </a:r>
                <a:r>
                  <a:rPr kumimoji="0" lang="en-US" sz="1550" b="0" i="0" u="none" strike="noStrike" kern="1200" cap="none" spc="0" normalizeH="0" baseline="0" noProof="0">
                    <a:ln>
                      <a:noFill/>
                    </a:ln>
                    <a:solidFill>
                      <a:srgbClr val="002960"/>
                    </a:solidFill>
                    <a:effectLst/>
                    <a:uLnTx/>
                    <a:uFillTx/>
                    <a:latin typeface="Arial"/>
                    <a:ea typeface="+mj-ea"/>
                    <a:cs typeface="Arial"/>
                  </a:rPr>
                  <a:t>account to see eligibility notices, and be on the lookout for more information </a:t>
                </a:r>
                <a:r>
                  <a:rPr lang="en-US" sz="1550" b="0">
                    <a:solidFill>
                      <a:srgbClr val="002960"/>
                    </a:solidFill>
                    <a:latin typeface="Arial"/>
                    <a:cs typeface="Arial"/>
                  </a:rPr>
                  <a:t>this</a:t>
                </a:r>
                <a:r>
                  <a:rPr kumimoji="0" lang="en-US" sz="1550" b="0" i="0" u="none" strike="noStrike" kern="1200" cap="none" spc="0" normalizeH="0" baseline="0" noProof="0">
                    <a:ln>
                      <a:noFill/>
                    </a:ln>
                    <a:solidFill>
                      <a:srgbClr val="002960"/>
                    </a:solidFill>
                    <a:effectLst/>
                    <a:uLnTx/>
                    <a:uFillTx/>
                    <a:latin typeface="Arial"/>
                    <a:ea typeface="+mj-ea"/>
                    <a:cs typeface="Arial"/>
                  </a:rPr>
                  <a:t> Summer.</a:t>
                </a:r>
              </a:p>
            </p:txBody>
          </p:sp>
          <p:sp>
            <p:nvSpPr>
              <p:cNvPr id="28" name="Oval 27">
                <a:extLst>
                  <a:ext uri="{FF2B5EF4-FFF2-40B4-BE49-F238E27FC236}">
                    <a16:creationId xmlns:a16="http://schemas.microsoft.com/office/drawing/2014/main" id="{AD87150B-F42C-8D33-2857-F654EFA63554}"/>
                  </a:ext>
                </a:extLst>
              </p:cNvPr>
              <p:cNvSpPr/>
              <p:nvPr/>
            </p:nvSpPr>
            <p:spPr>
              <a:xfrm>
                <a:off x="1466850" y="1449608"/>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42" name="Graphic 41">
              <a:extLst>
                <a:ext uri="{FF2B5EF4-FFF2-40B4-BE49-F238E27FC236}">
                  <a16:creationId xmlns:a16="http://schemas.microsoft.com/office/drawing/2014/main" id="{6EEBEFE6-78BD-AC09-F256-18EF0C12B7F5}"/>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639460" y="3956852"/>
              <a:ext cx="580074" cy="580074"/>
            </a:xfrm>
            <a:prstGeom prst="rect">
              <a:avLst/>
            </a:prstGeom>
          </p:spPr>
        </p:pic>
      </p:grpSp>
    </p:spTree>
    <p:extLst>
      <p:ext uri="{BB962C8B-B14F-4D97-AF65-F5344CB8AC3E}">
        <p14:creationId xmlns:p14="http://schemas.microsoft.com/office/powerpoint/2010/main" val="2761040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71C53-7825-A64C-A1E0-B55D9CBEE41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98ECB82-F737-6492-9FAB-AC947BF83274}"/>
              </a:ext>
            </a:extLst>
          </p:cNvPr>
          <p:cNvSpPr txBox="1"/>
          <p:nvPr/>
        </p:nvSpPr>
        <p:spPr bwMode="auto">
          <a:xfrm>
            <a:off x="0" y="5643883"/>
            <a:ext cx="12192000" cy="914399"/>
          </a:xfrm>
          <a:prstGeom prst="rect">
            <a:avLst/>
          </a:prstGeom>
          <a:solidFill>
            <a:schemeClr val="bg1">
              <a:lumMod val="95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23" name="Rectangle 22">
            <a:extLst>
              <a:ext uri="{FF2B5EF4-FFF2-40B4-BE49-F238E27FC236}">
                <a16:creationId xmlns:a16="http://schemas.microsoft.com/office/drawing/2014/main" id="{363F1108-2688-13A9-5C06-76E93EAA04E0}"/>
              </a:ext>
            </a:extLst>
          </p:cNvPr>
          <p:cNvSpPr/>
          <p:nvPr/>
        </p:nvSpPr>
        <p:spPr>
          <a:xfrm>
            <a:off x="3325964" y="1734062"/>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51C65438-5EE7-CE41-DEE4-193A07515E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51C65438-5EE7-CE41-DEE4-193A07515E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2CBBBAD8-2723-E3ED-07B3-BD918110635A}"/>
              </a:ext>
            </a:extLst>
          </p:cNvPr>
          <p:cNvSpPr txBox="1">
            <a:spLocks/>
          </p:cNvSpPr>
          <p:nvPr/>
        </p:nvSpPr>
        <p:spPr>
          <a:xfrm>
            <a:off x="1371600" y="5743261"/>
            <a:ext cx="10258297" cy="73866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a:latin typeface="Arial"/>
                <a:cs typeface="Arial"/>
              </a:rPr>
              <a:t>IMPORTANT: make sure MassHealth has your current information!  </a:t>
            </a:r>
            <a:r>
              <a:rPr lang="en-US" sz="1400">
                <a:latin typeface="Arial"/>
                <a:cs typeface="Arial"/>
              </a:rPr>
              <a:t>This includes your current phone number, address, email, pregnancy status, household size, and disability status. If we can’t reach you, you could miss notices and lose your coverage. </a:t>
            </a:r>
            <a:r>
              <a:rPr lang="en-US" sz="1400">
                <a:latin typeface="Arial"/>
                <a:cs typeface="Arial"/>
                <a:hlinkClick r:id="rId6"/>
              </a:rPr>
              <a:t>Use this link to learn more about reporting a change</a:t>
            </a:r>
            <a:r>
              <a:rPr lang="en-US" sz="1400">
                <a:latin typeface="Arial"/>
                <a:cs typeface="Arial"/>
              </a:rPr>
              <a:t>.</a:t>
            </a:r>
          </a:p>
        </p:txBody>
      </p:sp>
      <p:sp>
        <p:nvSpPr>
          <p:cNvPr id="8" name="Text Placeholder 2">
            <a:extLst>
              <a:ext uri="{FF2B5EF4-FFF2-40B4-BE49-F238E27FC236}">
                <a16:creationId xmlns:a16="http://schemas.microsoft.com/office/drawing/2014/main" id="{3FF8FBF4-3BC3-B050-8940-4562612927F1}"/>
              </a:ext>
            </a:extLst>
          </p:cNvPr>
          <p:cNvSpPr txBox="1">
            <a:spLocks/>
          </p:cNvSpPr>
          <p:nvPr/>
        </p:nvSpPr>
        <p:spPr>
          <a:xfrm>
            <a:off x="4594850" y="1734062"/>
            <a:ext cx="4594617" cy="1107996"/>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kumimoji="0" lang="en-US" b="1" i="0" u="none" strike="noStrike" kern="1200" cap="none" spc="0" normalizeH="0" baseline="0" noProof="0">
                <a:ln>
                  <a:noFill/>
                </a:ln>
                <a:solidFill>
                  <a:srgbClr val="000000"/>
                </a:solidFill>
                <a:effectLst/>
                <a:uLnTx/>
                <a:uFillTx/>
                <a:latin typeface="Arial"/>
                <a:ea typeface="+mn-ea"/>
                <a:cs typeface="Arial"/>
              </a:rPr>
              <a:t>Go to </a:t>
            </a:r>
            <a:r>
              <a:rPr kumimoji="0" lang="en-US" b="1" i="0" u="sng" strike="noStrike" kern="1200" cap="none" spc="0" normalizeH="0" baseline="0" noProof="0" err="1">
                <a:ln>
                  <a:noFill/>
                </a:ln>
                <a:solidFill>
                  <a:srgbClr val="000000"/>
                </a:solidFill>
                <a:effectLst/>
                <a:uLnTx/>
                <a:uFillTx/>
                <a:latin typeface="Arial"/>
                <a:ea typeface="+mn-ea"/>
                <a:cs typeface="Arial"/>
              </a:rPr>
              <a:t>MAHealthConnector</a:t>
            </a:r>
            <a:r>
              <a:rPr lang="en-US" b="1" u="sng">
                <a:solidFill>
                  <a:srgbClr val="000000"/>
                </a:solidFill>
                <a:latin typeface="Arial"/>
                <a:cs typeface="Arial"/>
              </a:rPr>
              <a:t>.org</a:t>
            </a:r>
            <a:r>
              <a:rPr kumimoji="0" lang="en-US" b="1" i="0" u="none" strike="noStrike" kern="1200" cap="none" spc="0" normalizeH="0" baseline="0" noProof="0">
                <a:ln>
                  <a:noFill/>
                </a:ln>
                <a:solidFill>
                  <a:srgbClr val="000000"/>
                </a:solidFill>
                <a:effectLst/>
                <a:uLnTx/>
                <a:uFillTx/>
                <a:latin typeface="Arial"/>
                <a:ea typeface="+mn-ea"/>
                <a:cs typeface="Arial"/>
              </a:rPr>
              <a:t> </a:t>
            </a:r>
          </a:p>
          <a:p>
            <a:pPr marR="0" lvl="0" algn="l" defTabSz="914400" rtl="0" eaLnBrk="1" fontAlgn="auto" latinLnBrk="0" hangingPunct="1">
              <a:lnSpc>
                <a:spcPct val="100000"/>
              </a:lnSpc>
              <a:spcBef>
                <a:spcPts val="0"/>
              </a:spcBef>
              <a:buClrTx/>
              <a:buSzTx/>
              <a:tabLst/>
              <a:defRPr/>
            </a:pPr>
            <a:r>
              <a:rPr lang="en-US">
                <a:solidFill>
                  <a:srgbClr val="000000"/>
                </a:solidFill>
                <a:latin typeface="Arial"/>
                <a:cs typeface="Arial"/>
              </a:rPr>
              <a:t>Members 64 years old and younger can make changes to their MassHealth account online using </a:t>
            </a:r>
            <a:r>
              <a:rPr lang="en-US" b="1">
                <a:solidFill>
                  <a:srgbClr val="000000"/>
                </a:solidFill>
                <a:latin typeface="Arial"/>
                <a:cs typeface="Arial"/>
                <a:hlinkClick r:id="rId7"/>
              </a:rPr>
              <a:t>mahealthconnector.org</a:t>
            </a:r>
            <a:endParaRPr kumimoji="0" lang="en-US" b="1" i="0" u="none" strike="noStrike" kern="1200" cap="none" spc="0" normalizeH="0" baseline="0" noProof="0">
              <a:ln>
                <a:noFill/>
              </a:ln>
              <a:solidFill>
                <a:srgbClr val="000000"/>
              </a:solidFill>
              <a:effectLst/>
              <a:uLnTx/>
              <a:uFillTx/>
              <a:latin typeface="Arial"/>
              <a:ea typeface="+mn-ea"/>
              <a:cs typeface="Arial"/>
            </a:endParaRPr>
          </a:p>
        </p:txBody>
      </p:sp>
      <p:sp>
        <p:nvSpPr>
          <p:cNvPr id="20" name="Rectangle 19">
            <a:extLst>
              <a:ext uri="{FF2B5EF4-FFF2-40B4-BE49-F238E27FC236}">
                <a16:creationId xmlns:a16="http://schemas.microsoft.com/office/drawing/2014/main" id="{6DF216F9-2DB9-D67E-0EC6-001877BDDF89}"/>
              </a:ext>
            </a:extLst>
          </p:cNvPr>
          <p:cNvSpPr/>
          <p:nvPr/>
        </p:nvSpPr>
        <p:spPr>
          <a:xfrm>
            <a:off x="0" y="203940"/>
            <a:ext cx="12192000" cy="369332"/>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a:cs typeface="Arial"/>
              </a:rPr>
              <a:t>How to Report a Change to MassHealth</a:t>
            </a:r>
          </a:p>
        </p:txBody>
      </p:sp>
      <p:grpSp>
        <p:nvGrpSpPr>
          <p:cNvPr id="40" name="Group 39">
            <a:extLst>
              <a:ext uri="{FF2B5EF4-FFF2-40B4-BE49-F238E27FC236}">
                <a16:creationId xmlns:a16="http://schemas.microsoft.com/office/drawing/2014/main" id="{1B25829A-D921-A1D2-E1E3-C4667BE36067}"/>
              </a:ext>
            </a:extLst>
          </p:cNvPr>
          <p:cNvGrpSpPr/>
          <p:nvPr/>
        </p:nvGrpSpPr>
        <p:grpSpPr>
          <a:xfrm>
            <a:off x="231648" y="729890"/>
            <a:ext cx="3864102" cy="689847"/>
            <a:chOff x="231648" y="2239026"/>
            <a:chExt cx="3864102" cy="689847"/>
          </a:xfrm>
        </p:grpSpPr>
        <p:grpSp>
          <p:nvGrpSpPr>
            <p:cNvPr id="9" name="Group 8">
              <a:extLst>
                <a:ext uri="{FF2B5EF4-FFF2-40B4-BE49-F238E27FC236}">
                  <a16:creationId xmlns:a16="http://schemas.microsoft.com/office/drawing/2014/main" id="{6D262E79-95A7-C9B7-CA1F-988FAF5274CA}"/>
                </a:ext>
              </a:extLst>
            </p:cNvPr>
            <p:cNvGrpSpPr/>
            <p:nvPr/>
          </p:nvGrpSpPr>
          <p:grpSpPr>
            <a:xfrm>
              <a:off x="231648" y="2239026"/>
              <a:ext cx="689847" cy="689847"/>
              <a:chOff x="534718" y="2270481"/>
              <a:chExt cx="689847" cy="689847"/>
            </a:xfrm>
          </p:grpSpPr>
          <p:sp>
            <p:nvSpPr>
              <p:cNvPr id="7" name="Oval 6">
                <a:extLst>
                  <a:ext uri="{FF2B5EF4-FFF2-40B4-BE49-F238E27FC236}">
                    <a16:creationId xmlns:a16="http://schemas.microsoft.com/office/drawing/2014/main" id="{0B64A70A-DCA7-8F1F-C1C9-AF6865BC915F}"/>
                  </a:ext>
                  <a:ext uri="{C183D7F6-B498-43B3-948B-1728B52AA6E4}">
                    <adec:decorative xmlns:adec="http://schemas.microsoft.com/office/drawing/2017/decorative" val="1"/>
                  </a:ext>
                </a:extLst>
              </p:cNvPr>
              <p:cNvSpPr/>
              <p:nvPr/>
            </p:nvSpPr>
            <p:spPr>
              <a:xfrm>
                <a:off x="534718" y="2270481"/>
                <a:ext cx="689847" cy="68984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Graphic 5" descr="Laptop with solid fill">
                <a:extLst>
                  <a:ext uri="{FF2B5EF4-FFF2-40B4-BE49-F238E27FC236}">
                    <a16:creationId xmlns:a16="http://schemas.microsoft.com/office/drawing/2014/main" id="{16317237-D029-AE02-6282-525CB114634E}"/>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35796" y="2362284"/>
                <a:ext cx="487692" cy="487692"/>
              </a:xfrm>
              <a:prstGeom prst="rect">
                <a:avLst/>
              </a:prstGeom>
            </p:spPr>
          </p:pic>
        </p:grpSp>
        <p:sp>
          <p:nvSpPr>
            <p:cNvPr id="21" name="Title 1">
              <a:extLst>
                <a:ext uri="{FF2B5EF4-FFF2-40B4-BE49-F238E27FC236}">
                  <a16:creationId xmlns:a16="http://schemas.microsoft.com/office/drawing/2014/main" id="{2D51E289-33AA-FE2E-6787-71A99BFE828A}"/>
                </a:ext>
              </a:extLst>
            </p:cNvPr>
            <p:cNvSpPr txBox="1">
              <a:spLocks/>
            </p:cNvSpPr>
            <p:nvPr/>
          </p:nvSpPr>
          <p:spPr>
            <a:xfrm>
              <a:off x="921495" y="2412577"/>
              <a:ext cx="3174255"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2000" b="1" kern="1200">
                  <a:solidFill>
                    <a:schemeClr val="tx2"/>
                  </a:solidFill>
                  <a:latin typeface="Arial" panose="020B0604020202020204" pitchFamily="34" charset="0"/>
                  <a:ea typeface="+mj-ea"/>
                  <a:cs typeface="Arial" panose="020B0604020202020204" pitchFamily="34" charset="0"/>
                </a:defRPr>
              </a:lvl1pPr>
            </a:lstStyle>
            <a:p>
              <a:r>
                <a:rPr lang="en-US">
                  <a:latin typeface="Arial"/>
                  <a:cs typeface="Arial"/>
                </a:rPr>
                <a:t>Report a Change Online </a:t>
              </a:r>
            </a:p>
          </p:txBody>
        </p:sp>
      </p:grpSp>
      <p:grpSp>
        <p:nvGrpSpPr>
          <p:cNvPr id="50" name="Group 49">
            <a:extLst>
              <a:ext uri="{FF2B5EF4-FFF2-40B4-BE49-F238E27FC236}">
                <a16:creationId xmlns:a16="http://schemas.microsoft.com/office/drawing/2014/main" id="{2370C811-8AFD-735B-1EEC-9699299C2D0C}"/>
              </a:ext>
            </a:extLst>
          </p:cNvPr>
          <p:cNvGrpSpPr/>
          <p:nvPr/>
        </p:nvGrpSpPr>
        <p:grpSpPr>
          <a:xfrm>
            <a:off x="2118161" y="1734061"/>
            <a:ext cx="1991689" cy="1107996"/>
            <a:chOff x="526695" y="4703684"/>
            <a:chExt cx="1991689" cy="1107996"/>
          </a:xfrm>
          <a:solidFill>
            <a:schemeClr val="bg1"/>
          </a:solidFill>
        </p:grpSpPr>
        <p:sp>
          <p:nvSpPr>
            <p:cNvPr id="48" name="TextBox 47">
              <a:extLst>
                <a:ext uri="{FF2B5EF4-FFF2-40B4-BE49-F238E27FC236}">
                  <a16:creationId xmlns:a16="http://schemas.microsoft.com/office/drawing/2014/main" id="{91CB4549-9E4D-2BAF-5D02-92A6B90AD54E}"/>
                </a:ext>
              </a:extLst>
            </p:cNvPr>
            <p:cNvSpPr txBox="1"/>
            <p:nvPr/>
          </p:nvSpPr>
          <p:spPr bwMode="auto">
            <a:xfrm>
              <a:off x="526695" y="4703684"/>
              <a:ext cx="1478115" cy="1107996"/>
            </a:xfrm>
            <a:prstGeom prst="rect">
              <a:avLst/>
            </a:prstGeom>
            <a:grp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49" name="Isosceles Triangle 48">
              <a:extLst>
                <a:ext uri="{FF2B5EF4-FFF2-40B4-BE49-F238E27FC236}">
                  <a16:creationId xmlns:a16="http://schemas.microsoft.com/office/drawing/2014/main" id="{D2174371-E1BA-12FD-AB92-1E703194EF0F}"/>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AD2CE57E-98F6-2282-9C37-19949AAF325D}"/>
              </a:ext>
            </a:extLst>
          </p:cNvPr>
          <p:cNvGrpSpPr/>
          <p:nvPr/>
        </p:nvGrpSpPr>
        <p:grpSpPr>
          <a:xfrm>
            <a:off x="1847849" y="1734062"/>
            <a:ext cx="1991689" cy="1107996"/>
            <a:chOff x="1615748" y="1444130"/>
            <a:chExt cx="1991689" cy="1412850"/>
          </a:xfrm>
        </p:grpSpPr>
        <p:sp>
          <p:nvSpPr>
            <p:cNvPr id="45" name="TextBox 44">
              <a:extLst>
                <a:ext uri="{FF2B5EF4-FFF2-40B4-BE49-F238E27FC236}">
                  <a16:creationId xmlns:a16="http://schemas.microsoft.com/office/drawing/2014/main" id="{D7FC9232-154B-D8EB-4524-AA6AB59D8E10}"/>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mn-ea"/>
                  <a:cs typeface="Arial"/>
                </a:rPr>
                <a:t>Option 1</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46" name="Isosceles Triangle 45">
              <a:extLst>
                <a:ext uri="{FF2B5EF4-FFF2-40B4-BE49-F238E27FC236}">
                  <a16:creationId xmlns:a16="http://schemas.microsoft.com/office/drawing/2014/main" id="{709AF32B-74BA-DD06-7198-529901937CFF}"/>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51" name="Rectangle 50">
            <a:extLst>
              <a:ext uri="{FF2B5EF4-FFF2-40B4-BE49-F238E27FC236}">
                <a16:creationId xmlns:a16="http://schemas.microsoft.com/office/drawing/2014/main" id="{BC43F15F-06A3-609B-A6AA-A89857107AFF}"/>
              </a:ext>
            </a:extLst>
          </p:cNvPr>
          <p:cNvSpPr/>
          <p:nvPr/>
        </p:nvSpPr>
        <p:spPr>
          <a:xfrm>
            <a:off x="3325964" y="3178596"/>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
            <a:extLst>
              <a:ext uri="{FF2B5EF4-FFF2-40B4-BE49-F238E27FC236}">
                <a16:creationId xmlns:a16="http://schemas.microsoft.com/office/drawing/2014/main" id="{2B75D8DC-A87C-ADD2-BA86-8D36B2CD65A8}"/>
              </a:ext>
            </a:extLst>
          </p:cNvPr>
          <p:cNvSpPr txBox="1">
            <a:spLocks/>
          </p:cNvSpPr>
          <p:nvPr/>
        </p:nvSpPr>
        <p:spPr>
          <a:xfrm>
            <a:off x="4594850" y="3178596"/>
            <a:ext cx="4594617" cy="1107996"/>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b="1">
                <a:solidFill>
                  <a:srgbClr val="000000"/>
                </a:solidFill>
                <a:latin typeface="Arial"/>
                <a:cs typeface="Arial"/>
              </a:rPr>
              <a:t>Use Adobe Sign</a:t>
            </a:r>
          </a:p>
          <a:p>
            <a:pPr lvl="0">
              <a:defRPr/>
            </a:pPr>
            <a:r>
              <a:rPr lang="en-US"/>
              <a:t>Fill out the </a:t>
            </a:r>
            <a:r>
              <a:rPr lang="en-US" b="1">
                <a:hlinkClick r:id="rId9"/>
              </a:rPr>
              <a:t>MassHealth Report a Change Form </a:t>
            </a:r>
            <a:endParaRPr lang="en-US" b="1"/>
          </a:p>
          <a:p>
            <a:pPr lvl="0">
              <a:defRPr/>
            </a:pPr>
            <a:r>
              <a:rPr lang="en-US">
                <a:solidFill>
                  <a:srgbClr val="000000"/>
                </a:solidFill>
                <a:latin typeface="Arial"/>
                <a:cs typeface="Arial"/>
              </a:rPr>
              <a:t>and submit directly online using the free Adobe Sign tool </a:t>
            </a:r>
          </a:p>
        </p:txBody>
      </p:sp>
      <p:grpSp>
        <p:nvGrpSpPr>
          <p:cNvPr id="53" name="Group 52">
            <a:extLst>
              <a:ext uri="{FF2B5EF4-FFF2-40B4-BE49-F238E27FC236}">
                <a16:creationId xmlns:a16="http://schemas.microsoft.com/office/drawing/2014/main" id="{2C643722-049D-A5FD-32D8-39A4C179A5CD}"/>
              </a:ext>
            </a:extLst>
          </p:cNvPr>
          <p:cNvGrpSpPr/>
          <p:nvPr/>
        </p:nvGrpSpPr>
        <p:grpSpPr>
          <a:xfrm>
            <a:off x="2118161" y="3178595"/>
            <a:ext cx="1991689" cy="1107996"/>
            <a:chOff x="526695" y="4703684"/>
            <a:chExt cx="1991689" cy="1107996"/>
          </a:xfrm>
          <a:solidFill>
            <a:schemeClr val="bg1"/>
          </a:solidFill>
        </p:grpSpPr>
        <p:sp>
          <p:nvSpPr>
            <p:cNvPr id="54" name="TextBox 53">
              <a:extLst>
                <a:ext uri="{FF2B5EF4-FFF2-40B4-BE49-F238E27FC236}">
                  <a16:creationId xmlns:a16="http://schemas.microsoft.com/office/drawing/2014/main" id="{41BE646B-0A2F-72DB-1E56-D3C58B2D6D2E}"/>
                </a:ext>
              </a:extLst>
            </p:cNvPr>
            <p:cNvSpPr txBox="1"/>
            <p:nvPr/>
          </p:nvSpPr>
          <p:spPr bwMode="auto">
            <a:xfrm>
              <a:off x="526695" y="4703684"/>
              <a:ext cx="1478115" cy="1107996"/>
            </a:xfrm>
            <a:prstGeom prst="rect">
              <a:avLst/>
            </a:prstGeom>
            <a:grp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5" name="Isosceles Triangle 54">
              <a:extLst>
                <a:ext uri="{FF2B5EF4-FFF2-40B4-BE49-F238E27FC236}">
                  <a16:creationId xmlns:a16="http://schemas.microsoft.com/office/drawing/2014/main" id="{877F61F2-5B94-C6DC-A519-12EC11C4FFBB}"/>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56" name="Group 55">
            <a:extLst>
              <a:ext uri="{FF2B5EF4-FFF2-40B4-BE49-F238E27FC236}">
                <a16:creationId xmlns:a16="http://schemas.microsoft.com/office/drawing/2014/main" id="{C65D357B-EBE1-DCFA-B280-466373FF169D}"/>
              </a:ext>
            </a:extLst>
          </p:cNvPr>
          <p:cNvGrpSpPr/>
          <p:nvPr/>
        </p:nvGrpSpPr>
        <p:grpSpPr>
          <a:xfrm>
            <a:off x="1847849" y="3178596"/>
            <a:ext cx="1991689" cy="1107996"/>
            <a:chOff x="1615748" y="1444130"/>
            <a:chExt cx="1991689" cy="1412850"/>
          </a:xfrm>
        </p:grpSpPr>
        <p:sp>
          <p:nvSpPr>
            <p:cNvPr id="57" name="TextBox 56">
              <a:extLst>
                <a:ext uri="{FF2B5EF4-FFF2-40B4-BE49-F238E27FC236}">
                  <a16:creationId xmlns:a16="http://schemas.microsoft.com/office/drawing/2014/main" id="{B5ED7514-34FE-3692-2321-E94E28A46C90}"/>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mn-ea"/>
                  <a:cs typeface="Arial"/>
                </a:rPr>
                <a:t>Option 2</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8" name="Isosceles Triangle 57">
              <a:extLst>
                <a:ext uri="{FF2B5EF4-FFF2-40B4-BE49-F238E27FC236}">
                  <a16:creationId xmlns:a16="http://schemas.microsoft.com/office/drawing/2014/main" id="{A0A4B24D-0107-17EF-7D7F-1EAC4F584127}"/>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13" name="Graphic 12" descr="Comment Important with solid fill">
            <a:extLst>
              <a:ext uri="{FF2B5EF4-FFF2-40B4-BE49-F238E27FC236}">
                <a16:creationId xmlns:a16="http://schemas.microsoft.com/office/drawing/2014/main" id="{1D569F07-908F-F6B9-01D5-A785B345026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15143" y="5725269"/>
            <a:ext cx="812704" cy="812704"/>
          </a:xfrm>
          <a:prstGeom prst="rect">
            <a:avLst/>
          </a:prstGeom>
        </p:spPr>
      </p:pic>
    </p:spTree>
    <p:extLst>
      <p:ext uri="{BB962C8B-B14F-4D97-AF65-F5344CB8AC3E}">
        <p14:creationId xmlns:p14="http://schemas.microsoft.com/office/powerpoint/2010/main" val="132295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2D877-5166-18D6-9224-DFE4732A8F0B}"/>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5138E82-D76B-693C-7546-CDDE275D77D6}"/>
              </a:ext>
            </a:extLst>
          </p:cNvPr>
          <p:cNvSpPr/>
          <p:nvPr/>
        </p:nvSpPr>
        <p:spPr>
          <a:xfrm>
            <a:off x="3325964" y="1374327"/>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05FCDB94-E978-6FB9-3769-A923BC7AFB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05FCDB94-E978-6FB9-3769-A923BC7AFB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2">
            <a:extLst>
              <a:ext uri="{FF2B5EF4-FFF2-40B4-BE49-F238E27FC236}">
                <a16:creationId xmlns:a16="http://schemas.microsoft.com/office/drawing/2014/main" id="{57BF34CD-0ABA-AAB0-6ADD-B74A5609FF56}"/>
              </a:ext>
            </a:extLst>
          </p:cNvPr>
          <p:cNvSpPr txBox="1">
            <a:spLocks/>
          </p:cNvSpPr>
          <p:nvPr/>
        </p:nvSpPr>
        <p:spPr>
          <a:xfrm>
            <a:off x="4530617" y="1393377"/>
            <a:ext cx="3610948" cy="1077218"/>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b="1">
                <a:solidFill>
                  <a:srgbClr val="000000"/>
                </a:solidFill>
                <a:latin typeface="Arial"/>
                <a:cs typeface="Arial"/>
              </a:rPr>
              <a:t>Walk into a MEC</a:t>
            </a:r>
          </a:p>
          <a:p>
            <a:pPr lvl="0">
              <a:defRPr/>
            </a:pPr>
            <a:r>
              <a:rPr lang="en-US"/>
              <a:t>Walk into one of our </a:t>
            </a:r>
            <a:r>
              <a:rPr lang="en-US">
                <a:hlinkClick r:id="rId6"/>
              </a:rPr>
              <a:t>seven MassHealth Enrollment Centers </a:t>
            </a:r>
            <a:r>
              <a:rPr lang="en-US"/>
              <a:t>located across the Commonwealth.</a:t>
            </a:r>
            <a:endParaRPr lang="en-US" i="1">
              <a:solidFill>
                <a:srgbClr val="000000"/>
              </a:solidFill>
              <a:latin typeface="Arial"/>
              <a:cs typeface="Arial"/>
            </a:endParaRPr>
          </a:p>
        </p:txBody>
      </p:sp>
      <p:sp>
        <p:nvSpPr>
          <p:cNvPr id="20" name="Rectangle 19">
            <a:extLst>
              <a:ext uri="{FF2B5EF4-FFF2-40B4-BE49-F238E27FC236}">
                <a16:creationId xmlns:a16="http://schemas.microsoft.com/office/drawing/2014/main" id="{CFF95FD0-28A0-25E3-F2F3-307866205A8C}"/>
              </a:ext>
            </a:extLst>
          </p:cNvPr>
          <p:cNvSpPr/>
          <p:nvPr/>
        </p:nvSpPr>
        <p:spPr>
          <a:xfrm>
            <a:off x="0" y="173387"/>
            <a:ext cx="12192000" cy="369332"/>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a:cs typeface="Arial"/>
              </a:rPr>
              <a:t>How to Report a Change to MassHealth (continued)</a:t>
            </a:r>
          </a:p>
        </p:txBody>
      </p:sp>
      <p:grpSp>
        <p:nvGrpSpPr>
          <p:cNvPr id="50" name="Group 49">
            <a:extLst>
              <a:ext uri="{FF2B5EF4-FFF2-40B4-BE49-F238E27FC236}">
                <a16:creationId xmlns:a16="http://schemas.microsoft.com/office/drawing/2014/main" id="{8E441F8B-19AE-3624-1F1B-078E5A4A4181}"/>
              </a:ext>
            </a:extLst>
          </p:cNvPr>
          <p:cNvGrpSpPr/>
          <p:nvPr/>
        </p:nvGrpSpPr>
        <p:grpSpPr>
          <a:xfrm>
            <a:off x="2118161" y="1374326"/>
            <a:ext cx="1991689" cy="1107996"/>
            <a:chOff x="526695" y="4703684"/>
            <a:chExt cx="1991689" cy="1107996"/>
          </a:xfrm>
          <a:solidFill>
            <a:schemeClr val="bg1"/>
          </a:solidFill>
        </p:grpSpPr>
        <p:sp>
          <p:nvSpPr>
            <p:cNvPr id="48" name="TextBox 47">
              <a:extLst>
                <a:ext uri="{FF2B5EF4-FFF2-40B4-BE49-F238E27FC236}">
                  <a16:creationId xmlns:a16="http://schemas.microsoft.com/office/drawing/2014/main" id="{3378F5A6-6532-0858-0FAD-DFC469AD0ABA}"/>
                </a:ext>
              </a:extLst>
            </p:cNvPr>
            <p:cNvSpPr txBox="1"/>
            <p:nvPr/>
          </p:nvSpPr>
          <p:spPr bwMode="auto">
            <a:xfrm>
              <a:off x="526695" y="4703684"/>
              <a:ext cx="1478115" cy="1107996"/>
            </a:xfrm>
            <a:prstGeom prst="rect">
              <a:avLst/>
            </a:prstGeom>
            <a:grp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49" name="Isosceles Triangle 48">
              <a:extLst>
                <a:ext uri="{FF2B5EF4-FFF2-40B4-BE49-F238E27FC236}">
                  <a16:creationId xmlns:a16="http://schemas.microsoft.com/office/drawing/2014/main" id="{794DDB3C-C9A9-040F-2517-F575AD07DB4C}"/>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229ED18E-5EE8-9F47-6538-3D621EFCBCBB}"/>
              </a:ext>
            </a:extLst>
          </p:cNvPr>
          <p:cNvGrpSpPr/>
          <p:nvPr/>
        </p:nvGrpSpPr>
        <p:grpSpPr>
          <a:xfrm>
            <a:off x="1847849" y="1374327"/>
            <a:ext cx="1991689" cy="1107996"/>
            <a:chOff x="1615748" y="1444130"/>
            <a:chExt cx="1991689" cy="1412850"/>
          </a:xfrm>
        </p:grpSpPr>
        <p:sp>
          <p:nvSpPr>
            <p:cNvPr id="45" name="TextBox 44">
              <a:extLst>
                <a:ext uri="{FF2B5EF4-FFF2-40B4-BE49-F238E27FC236}">
                  <a16:creationId xmlns:a16="http://schemas.microsoft.com/office/drawing/2014/main" id="{3D2D0B96-1E11-E5F8-1C2C-FD3E573D30DD}"/>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mn-ea"/>
                  <a:cs typeface="Arial"/>
                </a:rPr>
                <a:t>Option 3</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46" name="Isosceles Triangle 45">
              <a:extLst>
                <a:ext uri="{FF2B5EF4-FFF2-40B4-BE49-F238E27FC236}">
                  <a16:creationId xmlns:a16="http://schemas.microsoft.com/office/drawing/2014/main" id="{1E206458-01B9-A313-07CB-664999A50A71}"/>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51" name="Rectangle 50">
            <a:extLst>
              <a:ext uri="{FF2B5EF4-FFF2-40B4-BE49-F238E27FC236}">
                <a16:creationId xmlns:a16="http://schemas.microsoft.com/office/drawing/2014/main" id="{763ACB56-8791-2338-FE8B-185561EBB6BE}"/>
              </a:ext>
            </a:extLst>
          </p:cNvPr>
          <p:cNvSpPr/>
          <p:nvPr/>
        </p:nvSpPr>
        <p:spPr>
          <a:xfrm>
            <a:off x="3325964" y="2790286"/>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
            <a:extLst>
              <a:ext uri="{FF2B5EF4-FFF2-40B4-BE49-F238E27FC236}">
                <a16:creationId xmlns:a16="http://schemas.microsoft.com/office/drawing/2014/main" id="{0A7C2051-2A22-5724-FDAE-C32DC4C502B8}"/>
              </a:ext>
            </a:extLst>
          </p:cNvPr>
          <p:cNvSpPr txBox="1">
            <a:spLocks/>
          </p:cNvSpPr>
          <p:nvPr/>
        </p:nvSpPr>
        <p:spPr>
          <a:xfrm>
            <a:off x="4530616" y="2790286"/>
            <a:ext cx="3344826" cy="1077218"/>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b="1">
                <a:solidFill>
                  <a:srgbClr val="000000"/>
                </a:solidFill>
                <a:latin typeface="Arial"/>
                <a:cs typeface="Arial"/>
              </a:rPr>
              <a:t>Mail an Update</a:t>
            </a:r>
          </a:p>
          <a:p>
            <a:pPr lvl="0">
              <a:defRPr/>
            </a:pPr>
            <a:r>
              <a:rPr lang="en-US"/>
              <a:t>To report a change by mail, print out the form at MassHealth Member forms and mail it to:</a:t>
            </a:r>
            <a:endParaRPr lang="en-US" b="1">
              <a:solidFill>
                <a:srgbClr val="0066CC"/>
              </a:solidFill>
              <a:latin typeface="Arial"/>
              <a:cs typeface="Arial"/>
            </a:endParaRPr>
          </a:p>
        </p:txBody>
      </p:sp>
      <p:grpSp>
        <p:nvGrpSpPr>
          <p:cNvPr id="53" name="Group 52">
            <a:extLst>
              <a:ext uri="{FF2B5EF4-FFF2-40B4-BE49-F238E27FC236}">
                <a16:creationId xmlns:a16="http://schemas.microsoft.com/office/drawing/2014/main" id="{93CE2DA6-A7BC-5242-CD35-C71D2BDD46E4}"/>
              </a:ext>
            </a:extLst>
          </p:cNvPr>
          <p:cNvGrpSpPr/>
          <p:nvPr/>
        </p:nvGrpSpPr>
        <p:grpSpPr>
          <a:xfrm>
            <a:off x="2118161" y="2790285"/>
            <a:ext cx="1991689" cy="1107996"/>
            <a:chOff x="526695" y="4703684"/>
            <a:chExt cx="1991689" cy="1107996"/>
          </a:xfrm>
          <a:solidFill>
            <a:schemeClr val="bg1"/>
          </a:solidFill>
        </p:grpSpPr>
        <p:sp>
          <p:nvSpPr>
            <p:cNvPr id="54" name="TextBox 53">
              <a:extLst>
                <a:ext uri="{FF2B5EF4-FFF2-40B4-BE49-F238E27FC236}">
                  <a16:creationId xmlns:a16="http://schemas.microsoft.com/office/drawing/2014/main" id="{AEC7F4C6-7975-1253-035B-1C06868D5604}"/>
                </a:ext>
              </a:extLst>
            </p:cNvPr>
            <p:cNvSpPr txBox="1"/>
            <p:nvPr/>
          </p:nvSpPr>
          <p:spPr bwMode="auto">
            <a:xfrm>
              <a:off x="526695" y="4703684"/>
              <a:ext cx="1478115" cy="1107996"/>
            </a:xfrm>
            <a:prstGeom prst="rect">
              <a:avLst/>
            </a:prstGeom>
            <a:grp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5" name="Isosceles Triangle 54">
              <a:extLst>
                <a:ext uri="{FF2B5EF4-FFF2-40B4-BE49-F238E27FC236}">
                  <a16:creationId xmlns:a16="http://schemas.microsoft.com/office/drawing/2014/main" id="{4530D1AD-4F0B-FC9D-3094-6F62C1414B73}"/>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56" name="Group 55">
            <a:extLst>
              <a:ext uri="{FF2B5EF4-FFF2-40B4-BE49-F238E27FC236}">
                <a16:creationId xmlns:a16="http://schemas.microsoft.com/office/drawing/2014/main" id="{EA8B1C96-305E-0F71-A1EF-6A841CBA25C8}"/>
              </a:ext>
            </a:extLst>
          </p:cNvPr>
          <p:cNvGrpSpPr/>
          <p:nvPr/>
        </p:nvGrpSpPr>
        <p:grpSpPr>
          <a:xfrm>
            <a:off x="1847849" y="2790286"/>
            <a:ext cx="1991689" cy="1107996"/>
            <a:chOff x="1615748" y="1444130"/>
            <a:chExt cx="1991689" cy="1412850"/>
          </a:xfrm>
        </p:grpSpPr>
        <p:sp>
          <p:nvSpPr>
            <p:cNvPr id="57" name="TextBox 56">
              <a:extLst>
                <a:ext uri="{FF2B5EF4-FFF2-40B4-BE49-F238E27FC236}">
                  <a16:creationId xmlns:a16="http://schemas.microsoft.com/office/drawing/2014/main" id="{C650B8C3-3C21-B8E9-D146-33E406B6386B}"/>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mn-ea"/>
                  <a:cs typeface="Arial"/>
                </a:rPr>
                <a:t>Option 4</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8" name="Isosceles Triangle 57">
              <a:extLst>
                <a:ext uri="{FF2B5EF4-FFF2-40B4-BE49-F238E27FC236}">
                  <a16:creationId xmlns:a16="http://schemas.microsoft.com/office/drawing/2014/main" id="{B636EFA9-48FE-CE73-7564-A7423D8A9244}"/>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2" name="Group 21">
            <a:extLst>
              <a:ext uri="{FF2B5EF4-FFF2-40B4-BE49-F238E27FC236}">
                <a16:creationId xmlns:a16="http://schemas.microsoft.com/office/drawing/2014/main" id="{20508C94-B5E4-4F04-605E-5A59CF0672F8}"/>
              </a:ext>
            </a:extLst>
          </p:cNvPr>
          <p:cNvGrpSpPr/>
          <p:nvPr/>
        </p:nvGrpSpPr>
        <p:grpSpPr>
          <a:xfrm>
            <a:off x="319339" y="696038"/>
            <a:ext cx="6576761" cy="487692"/>
            <a:chOff x="319339" y="1016492"/>
            <a:chExt cx="6576761" cy="487692"/>
          </a:xfrm>
        </p:grpSpPr>
        <p:sp>
          <p:nvSpPr>
            <p:cNvPr id="21" name="Title 1">
              <a:extLst>
                <a:ext uri="{FF2B5EF4-FFF2-40B4-BE49-F238E27FC236}">
                  <a16:creationId xmlns:a16="http://schemas.microsoft.com/office/drawing/2014/main" id="{A7EFA1E0-5941-CC58-6A0B-DF8DDEBD2BF0}"/>
                </a:ext>
              </a:extLst>
            </p:cNvPr>
            <p:cNvSpPr txBox="1">
              <a:spLocks/>
            </p:cNvSpPr>
            <p:nvPr/>
          </p:nvSpPr>
          <p:spPr>
            <a:xfrm>
              <a:off x="921495" y="1106450"/>
              <a:ext cx="5974605" cy="307777"/>
            </a:xfrm>
            <a:prstGeom prst="rect">
              <a:avLst/>
            </a:prstGeom>
          </p:spPr>
          <p:txBody>
            <a:bodyPr vert="horz" wrap="square" lIns="0" tIns="0" rIns="0" bIns="0" rtlCol="0" anchor="ctr">
              <a:spAutoFit/>
            </a:bodyPr>
            <a:lstStyle>
              <a:lvl1pPr algn="l" defTabSz="914400" rtl="0" eaLnBrk="1" latinLnBrk="0" hangingPunct="1">
                <a:spcBef>
                  <a:spcPct val="0"/>
                </a:spcBef>
                <a:buNone/>
                <a:defRPr sz="2000" b="1" kern="1200">
                  <a:solidFill>
                    <a:schemeClr val="tx2"/>
                  </a:solidFill>
                  <a:latin typeface="Arial" panose="020B0604020202020204" pitchFamily="34" charset="0"/>
                  <a:ea typeface="+mj-ea"/>
                  <a:cs typeface="Arial" panose="020B0604020202020204" pitchFamily="34" charset="0"/>
                </a:defRPr>
              </a:lvl1pPr>
            </a:lstStyle>
            <a:p>
              <a:r>
                <a:rPr lang="en-US">
                  <a:latin typeface="Arial"/>
                  <a:cs typeface="Arial"/>
                </a:rPr>
                <a:t>Report a Change via Mail, Fax, or In-Person </a:t>
              </a:r>
            </a:p>
          </p:txBody>
        </p:sp>
        <p:pic>
          <p:nvPicPr>
            <p:cNvPr id="11" name="Graphic 10" descr="Open envelope with solid fill">
              <a:extLst>
                <a:ext uri="{FF2B5EF4-FFF2-40B4-BE49-F238E27FC236}">
                  <a16:creationId xmlns:a16="http://schemas.microsoft.com/office/drawing/2014/main" id="{D76F30FE-1760-F46A-3013-2AA43D336079}"/>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319339" y="1016492"/>
              <a:ext cx="487692" cy="487692"/>
            </a:xfrm>
            <a:prstGeom prst="rect">
              <a:avLst/>
            </a:prstGeom>
          </p:spPr>
        </p:pic>
      </p:grpSp>
      <p:sp>
        <p:nvSpPr>
          <p:cNvPr id="12" name="Rectangle 11">
            <a:extLst>
              <a:ext uri="{FF2B5EF4-FFF2-40B4-BE49-F238E27FC236}">
                <a16:creationId xmlns:a16="http://schemas.microsoft.com/office/drawing/2014/main" id="{B0303D11-E425-7CB4-16CE-31F8023E7CA9}"/>
              </a:ext>
            </a:extLst>
          </p:cNvPr>
          <p:cNvSpPr/>
          <p:nvPr/>
        </p:nvSpPr>
        <p:spPr>
          <a:xfrm>
            <a:off x="3325964" y="4206241"/>
            <a:ext cx="7980211" cy="1107996"/>
          </a:xfrm>
          <a:prstGeom prst="rect">
            <a:avLst/>
          </a:prstGeom>
          <a:gradFill flip="none" rotWithShape="1">
            <a:gsLst>
              <a:gs pos="0">
                <a:schemeClr val="bg1"/>
              </a:gs>
              <a:gs pos="76000">
                <a:schemeClr val="accent1">
                  <a:lumMod val="45000"/>
                  <a:lumOff val="55000"/>
                </a:schemeClr>
              </a:gs>
              <a:gs pos="83000">
                <a:schemeClr val="accent1">
                  <a:lumMod val="45000"/>
                  <a:lumOff val="55000"/>
                </a:schemeClr>
              </a:gs>
              <a:gs pos="100000">
                <a:schemeClr val="tx2">
                  <a:lumMod val="10000"/>
                  <a:lumOff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BA58065-86E1-3E73-1440-8DF4F9C4AB02}"/>
              </a:ext>
            </a:extLst>
          </p:cNvPr>
          <p:cNvSpPr txBox="1">
            <a:spLocks/>
          </p:cNvSpPr>
          <p:nvPr/>
        </p:nvSpPr>
        <p:spPr>
          <a:xfrm>
            <a:off x="4530615" y="4226628"/>
            <a:ext cx="3344827" cy="1077218"/>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b="1">
                <a:solidFill>
                  <a:srgbClr val="000000"/>
                </a:solidFill>
                <a:latin typeface="Arial"/>
                <a:cs typeface="Arial"/>
              </a:rPr>
              <a:t>Call Us or Send a Fax</a:t>
            </a:r>
          </a:p>
          <a:p>
            <a:pPr lvl="0">
              <a:defRPr/>
            </a:pPr>
            <a:r>
              <a:rPr lang="en-US"/>
              <a:t>To report a change by phone, call us at </a:t>
            </a:r>
            <a:r>
              <a:rPr lang="en-US" b="1">
                <a:hlinkClick r:id="rId8"/>
              </a:rPr>
              <a:t>(800) 841-2900</a:t>
            </a:r>
            <a:r>
              <a:rPr lang="en-US"/>
              <a:t> (TTY: </a:t>
            </a:r>
            <a:r>
              <a:rPr lang="en-US" b="1">
                <a:hlinkClick r:id="rId9"/>
              </a:rPr>
              <a:t>711</a:t>
            </a:r>
            <a:r>
              <a:rPr lang="en-US"/>
              <a:t>), or send a fax to </a:t>
            </a:r>
            <a:r>
              <a:rPr lang="en-US" b="1" u="sng">
                <a:solidFill>
                  <a:srgbClr val="0066CC"/>
                </a:solidFill>
                <a:latin typeface="Arial"/>
                <a:cs typeface="Arial"/>
              </a:rPr>
              <a:t>857-323-8300</a:t>
            </a:r>
            <a:r>
              <a:rPr lang="en-US"/>
              <a:t>.</a:t>
            </a:r>
            <a:r>
              <a:rPr lang="en-US">
                <a:latin typeface="Arial"/>
                <a:cs typeface="Arial"/>
              </a:rPr>
              <a:t> </a:t>
            </a:r>
            <a:endParaRPr lang="en-US"/>
          </a:p>
        </p:txBody>
      </p:sp>
      <p:grpSp>
        <p:nvGrpSpPr>
          <p:cNvPr id="14" name="Group 13">
            <a:extLst>
              <a:ext uri="{FF2B5EF4-FFF2-40B4-BE49-F238E27FC236}">
                <a16:creationId xmlns:a16="http://schemas.microsoft.com/office/drawing/2014/main" id="{97A9B2E0-EC29-0CF2-3770-565BFE4B5D79}"/>
              </a:ext>
            </a:extLst>
          </p:cNvPr>
          <p:cNvGrpSpPr/>
          <p:nvPr/>
        </p:nvGrpSpPr>
        <p:grpSpPr>
          <a:xfrm>
            <a:off x="2118161" y="4206240"/>
            <a:ext cx="1991689" cy="1107996"/>
            <a:chOff x="526695" y="4703684"/>
            <a:chExt cx="1991689" cy="1107996"/>
          </a:xfrm>
          <a:solidFill>
            <a:schemeClr val="bg1"/>
          </a:solidFill>
        </p:grpSpPr>
        <p:sp>
          <p:nvSpPr>
            <p:cNvPr id="15" name="TextBox 14">
              <a:extLst>
                <a:ext uri="{FF2B5EF4-FFF2-40B4-BE49-F238E27FC236}">
                  <a16:creationId xmlns:a16="http://schemas.microsoft.com/office/drawing/2014/main" id="{E7178A30-E869-9E42-18A9-1FBDAAC993AD}"/>
                </a:ext>
              </a:extLst>
            </p:cNvPr>
            <p:cNvSpPr txBox="1"/>
            <p:nvPr/>
          </p:nvSpPr>
          <p:spPr bwMode="auto">
            <a:xfrm>
              <a:off x="526695" y="4703684"/>
              <a:ext cx="1478115" cy="1107996"/>
            </a:xfrm>
            <a:prstGeom prst="rect">
              <a:avLst/>
            </a:prstGeom>
            <a:grp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16" name="Isosceles Triangle 15">
              <a:extLst>
                <a:ext uri="{FF2B5EF4-FFF2-40B4-BE49-F238E27FC236}">
                  <a16:creationId xmlns:a16="http://schemas.microsoft.com/office/drawing/2014/main" id="{8E0D5C13-A36B-2D44-C191-837B1E4EC3E3}"/>
                </a:ext>
              </a:extLst>
            </p:cNvPr>
            <p:cNvSpPr/>
            <p:nvPr/>
          </p:nvSpPr>
          <p:spPr>
            <a:xfrm rot="5400000">
              <a:off x="1707600" y="5000895"/>
              <a:ext cx="1107995" cy="513573"/>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E703EF22-7DC4-34F8-C21E-E1334E328DEB}"/>
              </a:ext>
            </a:extLst>
          </p:cNvPr>
          <p:cNvGrpSpPr/>
          <p:nvPr/>
        </p:nvGrpSpPr>
        <p:grpSpPr>
          <a:xfrm>
            <a:off x="1847849" y="4206241"/>
            <a:ext cx="1991689" cy="1107996"/>
            <a:chOff x="1615748" y="1444130"/>
            <a:chExt cx="1991689" cy="1412850"/>
          </a:xfrm>
        </p:grpSpPr>
        <p:sp>
          <p:nvSpPr>
            <p:cNvPr id="18" name="TextBox 17">
              <a:extLst>
                <a:ext uri="{FF2B5EF4-FFF2-40B4-BE49-F238E27FC236}">
                  <a16:creationId xmlns:a16="http://schemas.microsoft.com/office/drawing/2014/main" id="{A238B405-2946-4592-B29C-00B05EC2A3E8}"/>
                </a:ext>
              </a:extLst>
            </p:cNvPr>
            <p:cNvSpPr txBox="1"/>
            <p:nvPr/>
          </p:nvSpPr>
          <p:spPr bwMode="auto">
            <a:xfrm>
              <a:off x="1615748" y="1444130"/>
              <a:ext cx="1478115" cy="1412850"/>
            </a:xfrm>
            <a:prstGeom prst="rect">
              <a:avLst/>
            </a:prstGeom>
            <a:solidFill>
              <a:schemeClr val="tx2">
                <a:lumMod val="10000"/>
                <a:lumOff val="90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a:ea typeface="+mn-ea"/>
                  <a:cs typeface="Arial"/>
                </a:rPr>
                <a:t>Option 5</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19" name="Isosceles Triangle 18">
              <a:extLst>
                <a:ext uri="{FF2B5EF4-FFF2-40B4-BE49-F238E27FC236}">
                  <a16:creationId xmlns:a16="http://schemas.microsoft.com/office/drawing/2014/main" id="{8ABA8712-1DFE-3AE0-06BB-B3F85BAED8AF}"/>
                </a:ext>
              </a:extLst>
            </p:cNvPr>
            <p:cNvSpPr/>
            <p:nvPr/>
          </p:nvSpPr>
          <p:spPr>
            <a:xfrm rot="5400000">
              <a:off x="2644226" y="1893768"/>
              <a:ext cx="1412849" cy="513573"/>
            </a:xfrm>
            <a:prstGeom prst="triangl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4" name="Text Placeholder 2">
            <a:extLst>
              <a:ext uri="{FF2B5EF4-FFF2-40B4-BE49-F238E27FC236}">
                <a16:creationId xmlns:a16="http://schemas.microsoft.com/office/drawing/2014/main" id="{B56C0E30-1148-6DFA-F3F2-3F37DF6B839D}"/>
              </a:ext>
            </a:extLst>
          </p:cNvPr>
          <p:cNvSpPr txBox="1">
            <a:spLocks/>
          </p:cNvSpPr>
          <p:nvPr/>
        </p:nvSpPr>
        <p:spPr>
          <a:xfrm>
            <a:off x="8362949" y="2942177"/>
            <a:ext cx="3078382"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Aft>
                <a:spcPts val="600"/>
              </a:spcAft>
              <a:defRPr/>
            </a:pPr>
            <a:r>
              <a:rPr lang="en-US" sz="1200" b="1">
                <a:solidFill>
                  <a:srgbClr val="0066CC"/>
                </a:solidFill>
              </a:rPr>
              <a:t>Commonwealth of Massachusetts</a:t>
            </a:r>
            <a:br>
              <a:rPr lang="en-US" sz="1200" b="1">
                <a:solidFill>
                  <a:srgbClr val="0066CC"/>
                </a:solidFill>
              </a:rPr>
            </a:br>
            <a:r>
              <a:rPr lang="en-US" sz="1200" b="1">
                <a:solidFill>
                  <a:srgbClr val="0066CC"/>
                </a:solidFill>
              </a:rPr>
              <a:t>Health Insurance Processing Center</a:t>
            </a:r>
            <a:br>
              <a:rPr lang="en-US" sz="1200" b="1">
                <a:solidFill>
                  <a:srgbClr val="0066CC"/>
                </a:solidFill>
              </a:rPr>
            </a:br>
            <a:r>
              <a:rPr lang="en-US" sz="1200" b="1">
                <a:solidFill>
                  <a:srgbClr val="0066CC"/>
                </a:solidFill>
              </a:rPr>
              <a:t>PO Box 4405</a:t>
            </a:r>
            <a:br>
              <a:rPr lang="en-US" sz="1200" b="1">
                <a:solidFill>
                  <a:srgbClr val="0066CC"/>
                </a:solidFill>
              </a:rPr>
            </a:br>
            <a:r>
              <a:rPr lang="en-US" sz="1200" b="1">
                <a:solidFill>
                  <a:srgbClr val="0066CC"/>
                </a:solidFill>
              </a:rPr>
              <a:t>Taunton, MA 02780</a:t>
            </a:r>
            <a:endParaRPr lang="en-US" b="1">
              <a:solidFill>
                <a:srgbClr val="0066CC"/>
              </a:solidFill>
              <a:latin typeface="Arial"/>
              <a:cs typeface="Arial"/>
            </a:endParaRPr>
          </a:p>
        </p:txBody>
      </p:sp>
      <p:sp>
        <p:nvSpPr>
          <p:cNvPr id="27" name="Rectangle 26">
            <a:extLst>
              <a:ext uri="{FF2B5EF4-FFF2-40B4-BE49-F238E27FC236}">
                <a16:creationId xmlns:a16="http://schemas.microsoft.com/office/drawing/2014/main" id="{430B465C-3D62-92DA-9AFB-CA5BBF5C094C}"/>
              </a:ext>
            </a:extLst>
          </p:cNvPr>
          <p:cNvSpPr/>
          <p:nvPr/>
        </p:nvSpPr>
        <p:spPr>
          <a:xfrm>
            <a:off x="8030713" y="2942177"/>
            <a:ext cx="45719" cy="8042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BA788D76-8D49-6CD3-7BDF-53165593C187}"/>
              </a:ext>
            </a:extLst>
          </p:cNvPr>
          <p:cNvSpPr txBox="1">
            <a:spLocks/>
          </p:cNvSpPr>
          <p:nvPr/>
        </p:nvSpPr>
        <p:spPr>
          <a:xfrm>
            <a:off x="8362949" y="1635935"/>
            <a:ext cx="3281961" cy="461665"/>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sz="1200" b="1">
                <a:solidFill>
                  <a:srgbClr val="0066CC"/>
                </a:solidFill>
                <a:latin typeface="Arial"/>
                <a:cs typeface="Arial"/>
              </a:rPr>
              <a:t>Open Monday-Friday, </a:t>
            </a:r>
          </a:p>
          <a:p>
            <a:pPr lvl="0">
              <a:defRPr/>
            </a:pPr>
            <a:r>
              <a:rPr lang="en-US" sz="1200" b="1">
                <a:solidFill>
                  <a:srgbClr val="0066CC"/>
                </a:solidFill>
                <a:latin typeface="Arial"/>
                <a:cs typeface="Arial"/>
              </a:rPr>
              <a:t>8:45am-5pm </a:t>
            </a:r>
          </a:p>
        </p:txBody>
      </p:sp>
      <p:sp>
        <p:nvSpPr>
          <p:cNvPr id="29" name="Rectangle 28">
            <a:extLst>
              <a:ext uri="{FF2B5EF4-FFF2-40B4-BE49-F238E27FC236}">
                <a16:creationId xmlns:a16="http://schemas.microsoft.com/office/drawing/2014/main" id="{DB4FFAA5-11CA-2B42-1192-DC12ECE9C469}"/>
              </a:ext>
            </a:extLst>
          </p:cNvPr>
          <p:cNvSpPr/>
          <p:nvPr/>
        </p:nvSpPr>
        <p:spPr>
          <a:xfrm>
            <a:off x="8030151" y="1526217"/>
            <a:ext cx="45719" cy="8042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10E8F8-E176-EB42-16AF-3D14E18A8474}"/>
              </a:ext>
            </a:extLst>
          </p:cNvPr>
          <p:cNvSpPr/>
          <p:nvPr/>
        </p:nvSpPr>
        <p:spPr>
          <a:xfrm>
            <a:off x="8074890" y="4344738"/>
            <a:ext cx="45719" cy="8042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2">
            <a:extLst>
              <a:ext uri="{FF2B5EF4-FFF2-40B4-BE49-F238E27FC236}">
                <a16:creationId xmlns:a16="http://schemas.microsoft.com/office/drawing/2014/main" id="{06B0D5C0-5C2C-D6AF-181C-D76B1CB065F8}"/>
              </a:ext>
            </a:extLst>
          </p:cNvPr>
          <p:cNvSpPr txBox="1">
            <a:spLocks/>
          </p:cNvSpPr>
          <p:nvPr/>
        </p:nvSpPr>
        <p:spPr>
          <a:xfrm>
            <a:off x="8360854" y="4358136"/>
            <a:ext cx="3522535"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sz="1200">
                <a:solidFill>
                  <a:srgbClr val="000000"/>
                </a:solidFill>
                <a:latin typeface="Arial"/>
                <a:cs typeface="Arial"/>
              </a:rPr>
              <a:t>If sending a fax, be sure to include </a:t>
            </a:r>
            <a:r>
              <a:rPr lang="en-US" sz="1200" b="1">
                <a:solidFill>
                  <a:srgbClr val="0066CC"/>
                </a:solidFill>
                <a:latin typeface="Arial"/>
                <a:cs typeface="Arial"/>
              </a:rPr>
              <a:t>the name of the head of household (HOH), the HOH’s date of birth, the HOH’s MassHealth ID, and a description of the change(s)</a:t>
            </a:r>
            <a:r>
              <a:rPr lang="en-US" sz="1200">
                <a:solidFill>
                  <a:srgbClr val="000000"/>
                </a:solidFill>
                <a:latin typeface="Arial"/>
                <a:cs typeface="Arial"/>
              </a:rPr>
              <a:t>.</a:t>
            </a:r>
          </a:p>
        </p:txBody>
      </p:sp>
      <p:sp>
        <p:nvSpPr>
          <p:cNvPr id="60" name="TextBox 59">
            <a:extLst>
              <a:ext uri="{FF2B5EF4-FFF2-40B4-BE49-F238E27FC236}">
                <a16:creationId xmlns:a16="http://schemas.microsoft.com/office/drawing/2014/main" id="{3274D705-52BB-A3EF-BCBA-D92A3511B289}"/>
              </a:ext>
            </a:extLst>
          </p:cNvPr>
          <p:cNvSpPr txBox="1"/>
          <p:nvPr/>
        </p:nvSpPr>
        <p:spPr bwMode="auto">
          <a:xfrm>
            <a:off x="0" y="5643883"/>
            <a:ext cx="12192000" cy="914399"/>
          </a:xfrm>
          <a:prstGeom prst="rect">
            <a:avLst/>
          </a:prstGeom>
          <a:solidFill>
            <a:schemeClr val="bg1">
              <a:lumMod val="95000"/>
            </a:scheme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61" name="Text Placeholder 2">
            <a:extLst>
              <a:ext uri="{FF2B5EF4-FFF2-40B4-BE49-F238E27FC236}">
                <a16:creationId xmlns:a16="http://schemas.microsoft.com/office/drawing/2014/main" id="{EB25731C-A457-4D28-00B6-E3E7607A6BB0}"/>
              </a:ext>
            </a:extLst>
          </p:cNvPr>
          <p:cNvSpPr txBox="1">
            <a:spLocks/>
          </p:cNvSpPr>
          <p:nvPr/>
        </p:nvSpPr>
        <p:spPr>
          <a:xfrm>
            <a:off x="1371600" y="5743261"/>
            <a:ext cx="10258297" cy="73866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a:latin typeface="Arial"/>
                <a:cs typeface="Arial"/>
              </a:rPr>
              <a:t>IMPORTANT: make sure MassHealth has your current information!  </a:t>
            </a:r>
            <a:r>
              <a:rPr lang="en-US" sz="1400">
                <a:latin typeface="Arial"/>
                <a:cs typeface="Arial"/>
              </a:rPr>
              <a:t>This includes your current phone number, address, email, pregnancy status, household size, disability status, etc. If we can’t reach you, you could miss notices and lose your coverage. </a:t>
            </a:r>
            <a:r>
              <a:rPr lang="en-US" sz="1400">
                <a:hlinkClick r:id="rId10"/>
              </a:rPr>
              <a:t>Use this link to learn more about reporting a change</a:t>
            </a:r>
            <a:r>
              <a:rPr lang="en-US" sz="1400"/>
              <a:t>.</a:t>
            </a:r>
          </a:p>
        </p:txBody>
      </p:sp>
      <p:pic>
        <p:nvPicPr>
          <p:cNvPr id="62" name="Graphic 61" descr="Comment Important with solid fill">
            <a:extLst>
              <a:ext uri="{FF2B5EF4-FFF2-40B4-BE49-F238E27FC236}">
                <a16:creationId xmlns:a16="http://schemas.microsoft.com/office/drawing/2014/main" id="{73774ED6-D68A-2264-0C27-4FD0185F077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15143" y="5725269"/>
            <a:ext cx="812704" cy="812704"/>
          </a:xfrm>
          <a:prstGeom prst="rect">
            <a:avLst/>
          </a:prstGeom>
        </p:spPr>
      </p:pic>
    </p:spTree>
    <p:extLst>
      <p:ext uri="{BB962C8B-B14F-4D97-AF65-F5344CB8AC3E}">
        <p14:creationId xmlns:p14="http://schemas.microsoft.com/office/powerpoint/2010/main" val="1401408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33E1-591F-7D43-AD88-38518DC30DA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36EFF09-3E71-2C7E-F6DA-8E81592A1E74}"/>
              </a:ext>
            </a:extLst>
          </p:cNvPr>
          <p:cNvSpPr/>
          <p:nvPr/>
        </p:nvSpPr>
        <p:spPr>
          <a:xfrm>
            <a:off x="7269607" y="0"/>
            <a:ext cx="4922394" cy="6557724"/>
          </a:xfrm>
          <a:prstGeom prst="rect">
            <a:avLst/>
          </a:prstGeom>
          <a:gradFill flip="none" rotWithShape="1">
            <a:gsLst>
              <a:gs pos="0">
                <a:schemeClr val="accent6">
                  <a:lumMod val="5000"/>
                  <a:lumOff val="95000"/>
                </a:schemeClr>
              </a:gs>
              <a:gs pos="74000">
                <a:schemeClr val="accent6">
                  <a:lumMod val="30000"/>
                  <a:lumOff val="70000"/>
                  <a:alpha val="60000"/>
                </a:schemeClr>
              </a:gs>
              <a:gs pos="83000">
                <a:schemeClr val="accent6">
                  <a:lumMod val="20000"/>
                  <a:lumOff val="80000"/>
                  <a:alpha val="60000"/>
                </a:schemeClr>
              </a:gs>
              <a:gs pos="100000">
                <a:schemeClr val="accent6">
                  <a:lumMod val="15000"/>
                  <a:lumOff val="85000"/>
                  <a:alpha val="61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D283E17-E571-F7F0-EC45-7D1E6AF3B8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D283E17-E571-F7F0-EC45-7D1E6AF3B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653BA3-B194-5064-922C-900F8FB30CFF}"/>
              </a:ext>
            </a:extLst>
          </p:cNvPr>
          <p:cNvSpPr>
            <a:spLocks noGrp="1"/>
          </p:cNvSpPr>
          <p:nvPr>
            <p:ph type="title"/>
          </p:nvPr>
        </p:nvSpPr>
        <p:spPr>
          <a:xfrm>
            <a:off x="231648" y="182424"/>
            <a:ext cx="11684000" cy="307777"/>
          </a:xfrm>
        </p:spPr>
        <p:txBody>
          <a:bodyPr vert="horz"/>
          <a:lstStyle/>
          <a:p>
            <a:r>
              <a:rPr lang="en-US">
                <a:latin typeface="Arial"/>
                <a:cs typeface="Arial"/>
              </a:rPr>
              <a:t>Sign up for MyServices </a:t>
            </a:r>
            <a:endParaRPr lang="en-US" sz="2000">
              <a:latin typeface="Arial"/>
              <a:cs typeface="Arial"/>
            </a:endParaRPr>
          </a:p>
        </p:txBody>
      </p:sp>
      <p:sp>
        <p:nvSpPr>
          <p:cNvPr id="3" name="Text Placeholder 2">
            <a:extLst>
              <a:ext uri="{FF2B5EF4-FFF2-40B4-BE49-F238E27FC236}">
                <a16:creationId xmlns:a16="http://schemas.microsoft.com/office/drawing/2014/main" id="{5BBDA4D3-4CA0-371A-8C2B-55A386CB5E3F}"/>
              </a:ext>
            </a:extLst>
          </p:cNvPr>
          <p:cNvSpPr txBox="1">
            <a:spLocks/>
          </p:cNvSpPr>
          <p:nvPr/>
        </p:nvSpPr>
        <p:spPr>
          <a:xfrm>
            <a:off x="268448" y="666308"/>
            <a:ext cx="4292666" cy="61555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endParaRPr lang="en-US">
              <a:latin typeface="Arial"/>
              <a:cs typeface="Arial"/>
            </a:endParaRPr>
          </a:p>
          <a:p>
            <a:pPr marL="285750" indent="-285750">
              <a:spcAft>
                <a:spcPts val="600"/>
              </a:spcAft>
            </a:pPr>
            <a:endParaRPr lang="en-US" sz="1800" b="1">
              <a:latin typeface="Arial"/>
              <a:cs typeface="Arial"/>
            </a:endParaRPr>
          </a:p>
        </p:txBody>
      </p:sp>
      <p:sp>
        <p:nvSpPr>
          <p:cNvPr id="4" name="Text Placeholder 2">
            <a:extLst>
              <a:ext uri="{FF2B5EF4-FFF2-40B4-BE49-F238E27FC236}">
                <a16:creationId xmlns:a16="http://schemas.microsoft.com/office/drawing/2014/main" id="{FC8F2E63-485E-2581-B0F9-DA1B7D1E71F6}"/>
              </a:ext>
            </a:extLst>
          </p:cNvPr>
          <p:cNvSpPr txBox="1">
            <a:spLocks/>
          </p:cNvSpPr>
          <p:nvPr/>
        </p:nvSpPr>
        <p:spPr>
          <a:xfrm>
            <a:off x="186913" y="552857"/>
            <a:ext cx="6482377" cy="424731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a:t>MyServices is MassHealth’s easy-to-use mobile app and website for all members. Visit </a:t>
            </a:r>
            <a:r>
              <a:rPr lang="en-US">
                <a:latin typeface="Arial"/>
                <a:cs typeface="Arial"/>
                <a:hlinkClick r:id="rId6"/>
              </a:rPr>
              <a:t>MyServices.mass.gov</a:t>
            </a:r>
            <a:r>
              <a:rPr lang="en-US">
                <a:latin typeface="Arial"/>
                <a:cs typeface="Arial"/>
              </a:rPr>
              <a:t> to sign up!</a:t>
            </a:r>
          </a:p>
          <a:p>
            <a:pPr fontAlgn="base"/>
            <a:endParaRPr lang="en-US">
              <a:latin typeface="Arial"/>
              <a:cs typeface="Arial"/>
            </a:endParaRPr>
          </a:p>
          <a:p>
            <a:pPr fontAlgn="base">
              <a:spcAft>
                <a:spcPts val="600"/>
              </a:spcAft>
            </a:pPr>
            <a:r>
              <a:rPr lang="en-US"/>
              <a:t>In MyServices, members can: </a:t>
            </a:r>
          </a:p>
          <a:p>
            <a:pPr marL="515938" lvl="1" indent="-285750" fontAlgn="base">
              <a:spcAft>
                <a:spcPts val="600"/>
              </a:spcAft>
              <a:buFont typeface="Wingdings" panose="05000000000000000000" pitchFamily="2" charset="2"/>
              <a:buChar char="ü"/>
            </a:pPr>
            <a:r>
              <a:rPr lang="en-US"/>
              <a:t>See copies of eligibility notices and get alerts about important events and actions they need to take</a:t>
            </a:r>
          </a:p>
          <a:p>
            <a:pPr marL="515938" lvl="1" indent="-285750" fontAlgn="base">
              <a:spcAft>
                <a:spcPts val="600"/>
              </a:spcAft>
              <a:buFont typeface="Wingdings" panose="05000000000000000000" pitchFamily="2" charset="2"/>
              <a:buChar char="ü"/>
            </a:pPr>
            <a:r>
              <a:rPr lang="en-US"/>
              <a:t>See their current benefit from MassHealth or the Massachusetts Health Connector</a:t>
            </a:r>
          </a:p>
          <a:p>
            <a:pPr marL="515938" lvl="1" indent="-285750" fontAlgn="base">
              <a:spcAft>
                <a:spcPts val="600"/>
              </a:spcAft>
              <a:buFont typeface="Wingdings" panose="05000000000000000000" pitchFamily="2" charset="2"/>
              <a:buChar char="ü"/>
            </a:pPr>
            <a:r>
              <a:rPr lang="en-US"/>
              <a:t>See their current health plan enrollment, including the name of their health plan and the date their plan started</a:t>
            </a:r>
          </a:p>
          <a:p>
            <a:pPr marL="515938" lvl="1" indent="-285750" fontAlgn="base">
              <a:spcAft>
                <a:spcPts val="600"/>
              </a:spcAft>
              <a:buFont typeface="Wingdings" panose="05000000000000000000" pitchFamily="2" charset="2"/>
              <a:buChar char="ü"/>
            </a:pPr>
            <a:r>
              <a:rPr lang="en-US"/>
              <a:t>Review the contact information MassHealth has on file (such as name, address, and phone number)</a:t>
            </a:r>
          </a:p>
          <a:p>
            <a:pPr marL="515938" lvl="1" indent="-285750" fontAlgn="base">
              <a:spcAft>
                <a:spcPts val="600"/>
              </a:spcAft>
              <a:buFont typeface="Wingdings" panose="05000000000000000000" pitchFamily="2" charset="2"/>
              <a:buChar char="ü"/>
            </a:pPr>
            <a:r>
              <a:rPr lang="en-US"/>
              <a:t>Check the status of Requests for Information (RFIs), including whether any response they submitted has been processed</a:t>
            </a:r>
          </a:p>
          <a:p>
            <a:pPr marL="515938" lvl="1" indent="-285750" fontAlgn="base">
              <a:spcAft>
                <a:spcPts val="600"/>
              </a:spcAft>
              <a:buFont typeface="Wingdings" panose="05000000000000000000" pitchFamily="2" charset="2"/>
              <a:buChar char="ü"/>
            </a:pPr>
            <a:r>
              <a:rPr lang="en-US"/>
              <a:t>View and print a copy of their MassHealth ID card</a:t>
            </a:r>
          </a:p>
        </p:txBody>
      </p:sp>
      <p:pic>
        <p:nvPicPr>
          <p:cNvPr id="8" name="Picture 7">
            <a:extLst>
              <a:ext uri="{FF2B5EF4-FFF2-40B4-BE49-F238E27FC236}">
                <a16:creationId xmlns:a16="http://schemas.microsoft.com/office/drawing/2014/main" id="{14019AB2-096D-F607-AE7E-FCDFCEA109E8}"/>
              </a:ext>
            </a:extLst>
          </p:cNvPr>
          <p:cNvPicPr>
            <a:picLocks noChangeAspect="1"/>
          </p:cNvPicPr>
          <p:nvPr/>
        </p:nvPicPr>
        <p:blipFill>
          <a:blip r:embed="rId7"/>
          <a:stretch>
            <a:fillRect/>
          </a:stretch>
        </p:blipFill>
        <p:spPr>
          <a:xfrm>
            <a:off x="7630688" y="602739"/>
            <a:ext cx="4329664" cy="1531663"/>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9994A834-77C4-353C-1BBC-D9B331D9B8DE}"/>
              </a:ext>
            </a:extLst>
          </p:cNvPr>
          <p:cNvGrpSpPr/>
          <p:nvPr/>
        </p:nvGrpSpPr>
        <p:grpSpPr>
          <a:xfrm>
            <a:off x="7630688" y="2246941"/>
            <a:ext cx="4386912" cy="3729936"/>
            <a:chOff x="6805315" y="2216956"/>
            <a:chExt cx="4992048" cy="4078224"/>
          </a:xfrm>
          <a:effectLst>
            <a:outerShdw blurRad="50800" dist="38100" dir="2700000" algn="tl" rotWithShape="0">
              <a:prstClr val="black">
                <a:alpha val="40000"/>
              </a:prstClr>
            </a:outerShdw>
          </a:effectLst>
        </p:grpSpPr>
        <p:pic>
          <p:nvPicPr>
            <p:cNvPr id="1026" name="Picture 2">
              <a:extLst>
                <a:ext uri="{FF2B5EF4-FFF2-40B4-BE49-F238E27FC236}">
                  <a16:creationId xmlns:a16="http://schemas.microsoft.com/office/drawing/2014/main" id="{D3B83923-9F83-8E30-E566-378FFF1EBC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5315" y="2216956"/>
              <a:ext cx="4992048" cy="407822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452F5A6-D7DA-116A-46E1-86761E01D66B}"/>
                </a:ext>
              </a:extLst>
            </p:cNvPr>
            <p:cNvSpPr/>
            <p:nvPr/>
          </p:nvSpPr>
          <p:spPr>
            <a:xfrm>
              <a:off x="7178040" y="3538728"/>
              <a:ext cx="566928" cy="182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79EA0-1766-0C7A-1262-D0AB5CC30629}"/>
                </a:ext>
              </a:extLst>
            </p:cNvPr>
            <p:cNvSpPr/>
            <p:nvPr/>
          </p:nvSpPr>
          <p:spPr>
            <a:xfrm>
              <a:off x="6995160" y="4974336"/>
              <a:ext cx="896112" cy="386607"/>
            </a:xfrm>
            <a:prstGeom prst="rect">
              <a:avLst/>
            </a:prstGeom>
            <a:noFill/>
            <a:ln>
              <a:solidFill>
                <a:srgbClr val="FF92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853DB4D9-016B-8D44-DD94-6CF8C0DA6683}"/>
              </a:ext>
            </a:extLst>
          </p:cNvPr>
          <p:cNvSpPr/>
          <p:nvPr/>
        </p:nvSpPr>
        <p:spPr>
          <a:xfrm>
            <a:off x="275984" y="4962526"/>
            <a:ext cx="6582015" cy="145376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1B331A9-08FD-B052-B30F-BD2616EA3324}"/>
              </a:ext>
            </a:extLst>
          </p:cNvPr>
          <p:cNvGrpSpPr/>
          <p:nvPr/>
        </p:nvGrpSpPr>
        <p:grpSpPr>
          <a:xfrm>
            <a:off x="371475" y="5112859"/>
            <a:ext cx="6355867" cy="584775"/>
            <a:chOff x="371475" y="5341459"/>
            <a:chExt cx="6355867" cy="584775"/>
          </a:xfrm>
        </p:grpSpPr>
        <p:sp>
          <p:nvSpPr>
            <p:cNvPr id="9" name="Text Placeholder 2">
              <a:extLst>
                <a:ext uri="{FF2B5EF4-FFF2-40B4-BE49-F238E27FC236}">
                  <a16:creationId xmlns:a16="http://schemas.microsoft.com/office/drawing/2014/main" id="{6CD4DA91-23E5-2267-2749-4DA9365F3E06}"/>
                </a:ext>
              </a:extLst>
            </p:cNvPr>
            <p:cNvSpPr txBox="1">
              <a:spLocks/>
            </p:cNvSpPr>
            <p:nvPr/>
          </p:nvSpPr>
          <p:spPr>
            <a:xfrm>
              <a:off x="828675" y="5341459"/>
              <a:ext cx="5898667" cy="584775"/>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b="1"/>
                <a:t>MyServices helps members see important information, like copies of notices and information about their coverage. </a:t>
              </a:r>
            </a:p>
          </p:txBody>
        </p:sp>
        <p:pic>
          <p:nvPicPr>
            <p:cNvPr id="15" name="Graphic 14" descr="Lights On with solid fill">
              <a:extLst>
                <a:ext uri="{FF2B5EF4-FFF2-40B4-BE49-F238E27FC236}">
                  <a16:creationId xmlns:a16="http://schemas.microsoft.com/office/drawing/2014/main" id="{D76B66A3-EE11-CA8A-1025-60BF6C747E1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71475" y="5368697"/>
              <a:ext cx="457200" cy="457200"/>
            </a:xfrm>
            <a:prstGeom prst="rect">
              <a:avLst/>
            </a:prstGeom>
          </p:spPr>
        </p:pic>
      </p:grpSp>
      <p:sp>
        <p:nvSpPr>
          <p:cNvPr id="17" name="Rectangle 16">
            <a:extLst>
              <a:ext uri="{FF2B5EF4-FFF2-40B4-BE49-F238E27FC236}">
                <a16:creationId xmlns:a16="http://schemas.microsoft.com/office/drawing/2014/main" id="{DEF353FE-9870-84EC-6D33-AA08D6C8BCD3}"/>
              </a:ext>
            </a:extLst>
          </p:cNvPr>
          <p:cNvSpPr/>
          <p:nvPr/>
        </p:nvSpPr>
        <p:spPr>
          <a:xfrm>
            <a:off x="1578058" y="5838441"/>
            <a:ext cx="3977866" cy="433913"/>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a:cs typeface="Arial"/>
              </a:rPr>
              <a:t>Sign up at MyServices.mass.gov</a:t>
            </a:r>
            <a:endParaRPr lang="en-US" b="1">
              <a:solidFill>
                <a:schemeClr val="bg1"/>
              </a:solidFill>
            </a:endParaRPr>
          </a:p>
        </p:txBody>
      </p:sp>
    </p:spTree>
    <p:extLst>
      <p:ext uri="{BB962C8B-B14F-4D97-AF65-F5344CB8AC3E}">
        <p14:creationId xmlns:p14="http://schemas.microsoft.com/office/powerpoint/2010/main" val="32128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03BA-C8E0-02D9-2F7F-8AAD58C2DAC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4E3262-F24A-06AE-F05C-6E035174FA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7E4E3262-F24A-06AE-F05C-6E035174FA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ED18AFB6-A272-AA97-ADB7-4245E090E868}"/>
              </a:ext>
            </a:extLst>
          </p:cNvPr>
          <p:cNvSpPr/>
          <p:nvPr/>
        </p:nvSpPr>
        <p:spPr>
          <a:xfrm>
            <a:off x="0" y="0"/>
            <a:ext cx="12192000" cy="6565392"/>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24C2998C-BBBD-8A8A-7BC6-9156D07B6C66}"/>
              </a:ext>
            </a:extLst>
          </p:cNvPr>
          <p:cNvSpPr txBox="1"/>
          <p:nvPr/>
        </p:nvSpPr>
        <p:spPr bwMode="auto">
          <a:xfrm>
            <a:off x="247649" y="2914650"/>
            <a:ext cx="5991225" cy="1000125"/>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0">
                <a:solidFill>
                  <a:srgbClr val="FFFFFF"/>
                </a:solidFill>
                <a:latin typeface="Arial" panose="020B0604020202020204" pitchFamily="34" charset="0"/>
                <a:cs typeface="Arial" panose="020B0604020202020204" pitchFamily="34" charset="0"/>
              </a:rPr>
              <a:t>Wrap-Up and Discussion</a:t>
            </a:r>
            <a:endParaRPr kumimoji="0" lang="en-US" sz="3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421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9A5B-B441-6D7B-01FD-17F6C8C0E8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9A2163-D419-7DED-8969-F0D61BFF62C7}"/>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7C286560-3C10-8E6F-D19C-5380FF522D1C}"/>
              </a:ext>
            </a:extLst>
          </p:cNvPr>
          <p:cNvSpPr>
            <a:spLocks noGrp="1"/>
          </p:cNvSpPr>
          <p:nvPr>
            <p:ph type="title"/>
          </p:nvPr>
        </p:nvSpPr>
        <p:spPr>
          <a:xfrm>
            <a:off x="231648" y="383263"/>
            <a:ext cx="11684000" cy="307777"/>
          </a:xfrm>
        </p:spPr>
        <p:txBody>
          <a:bodyPr/>
          <a:lstStyle/>
          <a:p>
            <a:r>
              <a:rPr lang="en-US"/>
              <a:t>What to Remember About Today’s Presentation</a:t>
            </a:r>
          </a:p>
        </p:txBody>
      </p:sp>
      <p:sp>
        <p:nvSpPr>
          <p:cNvPr id="15" name="Text Placeholder 2">
            <a:extLst>
              <a:ext uri="{FF2B5EF4-FFF2-40B4-BE49-F238E27FC236}">
                <a16:creationId xmlns:a16="http://schemas.microsoft.com/office/drawing/2014/main" id="{B48742EF-E850-4B35-173E-1FEC435F40FE}"/>
              </a:ext>
            </a:extLst>
          </p:cNvPr>
          <p:cNvSpPr txBox="1">
            <a:spLocks/>
          </p:cNvSpPr>
          <p:nvPr/>
        </p:nvSpPr>
        <p:spPr>
          <a:xfrm>
            <a:off x="1359330" y="1076925"/>
            <a:ext cx="10470722" cy="369332"/>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sz="1800" b="1">
                <a:latin typeface="Arial"/>
                <a:cs typeface="Arial"/>
              </a:rPr>
              <a:t>Federal law </a:t>
            </a:r>
            <a:r>
              <a:rPr lang="en-US" sz="1800">
                <a:latin typeface="Arial"/>
                <a:cs typeface="Arial"/>
              </a:rPr>
              <a:t>is requiring MassHealth to change some of its rules.</a:t>
            </a:r>
            <a:endParaRPr lang="en-US" sz="1800" b="1">
              <a:latin typeface="Arial"/>
              <a:cs typeface="Arial"/>
            </a:endParaRPr>
          </a:p>
        </p:txBody>
      </p:sp>
      <p:sp>
        <p:nvSpPr>
          <p:cNvPr id="20" name="Text Placeholder 2">
            <a:extLst>
              <a:ext uri="{FF2B5EF4-FFF2-40B4-BE49-F238E27FC236}">
                <a16:creationId xmlns:a16="http://schemas.microsoft.com/office/drawing/2014/main" id="{D021C39A-9362-A1EB-1675-12F2878DAF54}"/>
              </a:ext>
            </a:extLst>
          </p:cNvPr>
          <p:cNvSpPr txBox="1">
            <a:spLocks/>
          </p:cNvSpPr>
          <p:nvPr/>
        </p:nvSpPr>
        <p:spPr>
          <a:xfrm>
            <a:off x="1359329" y="2564114"/>
            <a:ext cx="10470722"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sz="1800">
                <a:latin typeface="Arial"/>
                <a:cs typeface="Arial"/>
              </a:rPr>
              <a:t>The changes </a:t>
            </a:r>
            <a:r>
              <a:rPr lang="en-US" sz="1800" b="1">
                <a:latin typeface="Arial"/>
                <a:cs typeface="Arial"/>
              </a:rPr>
              <a:t>only affect certain people.</a:t>
            </a:r>
            <a:r>
              <a:rPr lang="en-US" sz="1800">
                <a:latin typeface="Arial"/>
                <a:cs typeface="Arial"/>
              </a:rPr>
              <a:t> They mostly affect non-disabled adults age 19-64, who are </a:t>
            </a:r>
            <a:r>
              <a:rPr lang="en-US" sz="1800" u="sng">
                <a:latin typeface="Arial"/>
                <a:cs typeface="Arial"/>
              </a:rPr>
              <a:t>not</a:t>
            </a:r>
            <a:r>
              <a:rPr lang="en-US" sz="1800">
                <a:latin typeface="Arial"/>
                <a:cs typeface="Arial"/>
              </a:rPr>
              <a:t> pregnant and </a:t>
            </a:r>
            <a:r>
              <a:rPr lang="en-US" sz="1800" u="sng">
                <a:latin typeface="Arial"/>
                <a:cs typeface="Arial"/>
              </a:rPr>
              <a:t>not</a:t>
            </a:r>
            <a:r>
              <a:rPr lang="en-US" sz="1800">
                <a:latin typeface="Arial"/>
                <a:cs typeface="Arial"/>
              </a:rPr>
              <a:t> parents/caretakers of young kids.</a:t>
            </a:r>
          </a:p>
        </p:txBody>
      </p:sp>
      <p:sp>
        <p:nvSpPr>
          <p:cNvPr id="22" name="Text Placeholder 2">
            <a:extLst>
              <a:ext uri="{FF2B5EF4-FFF2-40B4-BE49-F238E27FC236}">
                <a16:creationId xmlns:a16="http://schemas.microsoft.com/office/drawing/2014/main" id="{BF3F5A67-D46C-032D-73CF-353D45EAA2CD}"/>
              </a:ext>
            </a:extLst>
          </p:cNvPr>
          <p:cNvSpPr txBox="1">
            <a:spLocks/>
          </p:cNvSpPr>
          <p:nvPr/>
        </p:nvSpPr>
        <p:spPr>
          <a:xfrm>
            <a:off x="1359329" y="3526595"/>
            <a:ext cx="10470722"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sz="1800">
                <a:latin typeface="Arial"/>
                <a:cs typeface="Arial"/>
              </a:rPr>
              <a:t>MassHealth will </a:t>
            </a:r>
            <a:r>
              <a:rPr lang="en-US" sz="1800" b="1">
                <a:latin typeface="Arial"/>
                <a:cs typeface="Arial"/>
              </a:rPr>
              <a:t>contact you this summer </a:t>
            </a:r>
            <a:r>
              <a:rPr lang="en-US" sz="1800">
                <a:latin typeface="Arial"/>
                <a:cs typeface="Arial"/>
              </a:rPr>
              <a:t>if we think you are affected by work and education requirements.</a:t>
            </a:r>
          </a:p>
        </p:txBody>
      </p:sp>
      <p:grpSp>
        <p:nvGrpSpPr>
          <p:cNvPr id="31" name="Group 30">
            <a:extLst>
              <a:ext uri="{FF2B5EF4-FFF2-40B4-BE49-F238E27FC236}">
                <a16:creationId xmlns:a16="http://schemas.microsoft.com/office/drawing/2014/main" id="{C0764C3B-1F78-C106-D567-1849482996B0}"/>
              </a:ext>
            </a:extLst>
          </p:cNvPr>
          <p:cNvGrpSpPr/>
          <p:nvPr/>
        </p:nvGrpSpPr>
        <p:grpSpPr>
          <a:xfrm>
            <a:off x="691372" y="1003020"/>
            <a:ext cx="542330" cy="520980"/>
            <a:chOff x="415020" y="1003020"/>
            <a:chExt cx="565710" cy="543440"/>
          </a:xfrm>
        </p:grpSpPr>
        <p:sp>
          <p:nvSpPr>
            <p:cNvPr id="28" name="Oval 27">
              <a:extLst>
                <a:ext uri="{FF2B5EF4-FFF2-40B4-BE49-F238E27FC236}">
                  <a16:creationId xmlns:a16="http://schemas.microsoft.com/office/drawing/2014/main" id="{3CEFE9A9-40A7-A162-0773-EF0D52105D5F}"/>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Title 1">
              <a:extLst>
                <a:ext uri="{FF2B5EF4-FFF2-40B4-BE49-F238E27FC236}">
                  <a16:creationId xmlns:a16="http://schemas.microsoft.com/office/drawing/2014/main" id="{3CF5ABB4-B485-2AB5-4CD9-E633A070F023}"/>
                </a:ext>
              </a:extLst>
            </p:cNvPr>
            <p:cNvSpPr txBox="1">
              <a:spLocks/>
            </p:cNvSpPr>
            <p:nvPr/>
          </p:nvSpPr>
          <p:spPr>
            <a:xfrm>
              <a:off x="565330" y="1078137"/>
              <a:ext cx="265090" cy="3693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2400" b="1" i="0" u="none" strike="noStrike" kern="1200" cap="none" spc="0" normalizeH="0" baseline="0" noProof="0">
                  <a:ln>
                    <a:noFill/>
                  </a:ln>
                  <a:solidFill>
                    <a:srgbClr val="002960"/>
                  </a:solidFill>
                  <a:effectLst/>
                  <a:uLnTx/>
                  <a:uFillTx/>
                  <a:latin typeface="Arial"/>
                  <a:ea typeface="+mj-ea"/>
                  <a:cs typeface="Arial"/>
                </a:rPr>
                <a:t>1</a:t>
              </a:r>
              <a:endParaRPr lang="en-US" sz="1600" b="0" i="0" u="none" strike="noStrike" kern="1200" cap="none" spc="0" normalizeH="0" baseline="0" noProof="0">
                <a:ln>
                  <a:noFill/>
                </a:ln>
                <a:solidFill>
                  <a:srgbClr val="002960"/>
                </a:solidFill>
                <a:effectLst/>
                <a:uLnTx/>
                <a:uFillTx/>
                <a:latin typeface="Arial"/>
                <a:cs typeface="Arial"/>
              </a:endParaRPr>
            </a:p>
          </p:txBody>
        </p:sp>
      </p:grpSp>
      <p:grpSp>
        <p:nvGrpSpPr>
          <p:cNvPr id="32" name="Group 31">
            <a:extLst>
              <a:ext uri="{FF2B5EF4-FFF2-40B4-BE49-F238E27FC236}">
                <a16:creationId xmlns:a16="http://schemas.microsoft.com/office/drawing/2014/main" id="{E21C86B7-6018-83A7-C8DC-7E2B9769AFAA}"/>
              </a:ext>
            </a:extLst>
          </p:cNvPr>
          <p:cNvGrpSpPr/>
          <p:nvPr/>
        </p:nvGrpSpPr>
        <p:grpSpPr>
          <a:xfrm>
            <a:off x="691372" y="2623559"/>
            <a:ext cx="542330" cy="520980"/>
            <a:chOff x="415020" y="1003020"/>
            <a:chExt cx="565710" cy="543440"/>
          </a:xfrm>
        </p:grpSpPr>
        <p:sp>
          <p:nvSpPr>
            <p:cNvPr id="34" name="Oval 33">
              <a:extLst>
                <a:ext uri="{FF2B5EF4-FFF2-40B4-BE49-F238E27FC236}">
                  <a16:creationId xmlns:a16="http://schemas.microsoft.com/office/drawing/2014/main" id="{E83CE97D-0A14-F83C-7936-883670D24BED}"/>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5" name="Title 1">
              <a:extLst>
                <a:ext uri="{FF2B5EF4-FFF2-40B4-BE49-F238E27FC236}">
                  <a16:creationId xmlns:a16="http://schemas.microsoft.com/office/drawing/2014/main" id="{49FDFE24-5BF7-E8B2-0BDF-457936803C6D}"/>
                </a:ext>
              </a:extLst>
            </p:cNvPr>
            <p:cNvSpPr txBox="1">
              <a:spLocks/>
            </p:cNvSpPr>
            <p:nvPr/>
          </p:nvSpPr>
          <p:spPr>
            <a:xfrm>
              <a:off x="565330" y="1070175"/>
              <a:ext cx="265090" cy="38525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2400" b="1" i="0" u="none" strike="noStrike" kern="1200" cap="none" spc="0" normalizeH="0" baseline="0" noProof="0">
                  <a:ln>
                    <a:noFill/>
                  </a:ln>
                  <a:solidFill>
                    <a:srgbClr val="002960"/>
                  </a:solidFill>
                  <a:effectLst/>
                  <a:uLnTx/>
                  <a:uFillTx/>
                  <a:latin typeface="Arial"/>
                  <a:ea typeface="+mj-ea"/>
                  <a:cs typeface="Arial"/>
                </a:rPr>
                <a:t>3</a:t>
              </a:r>
              <a:endParaRPr lang="en-US" sz="1600" b="0" i="0" u="none" strike="noStrike" kern="1200" cap="none" spc="0" normalizeH="0" baseline="0" noProof="0">
                <a:ln>
                  <a:noFill/>
                </a:ln>
                <a:solidFill>
                  <a:srgbClr val="002960"/>
                </a:solidFill>
                <a:effectLst/>
                <a:uLnTx/>
                <a:uFillTx/>
                <a:latin typeface="Arial"/>
                <a:cs typeface="Arial"/>
              </a:endParaRPr>
            </a:p>
          </p:txBody>
        </p:sp>
      </p:grpSp>
      <p:grpSp>
        <p:nvGrpSpPr>
          <p:cNvPr id="36" name="Group 35">
            <a:extLst>
              <a:ext uri="{FF2B5EF4-FFF2-40B4-BE49-F238E27FC236}">
                <a16:creationId xmlns:a16="http://schemas.microsoft.com/office/drawing/2014/main" id="{560504CE-9F7B-4B88-8FEB-A9C06EBF438E}"/>
              </a:ext>
            </a:extLst>
          </p:cNvPr>
          <p:cNvGrpSpPr/>
          <p:nvPr/>
        </p:nvGrpSpPr>
        <p:grpSpPr>
          <a:xfrm>
            <a:off x="691372" y="3452264"/>
            <a:ext cx="542330" cy="520980"/>
            <a:chOff x="415020" y="1003020"/>
            <a:chExt cx="565710" cy="543440"/>
          </a:xfrm>
        </p:grpSpPr>
        <p:sp>
          <p:nvSpPr>
            <p:cNvPr id="37" name="Oval 36">
              <a:extLst>
                <a:ext uri="{FF2B5EF4-FFF2-40B4-BE49-F238E27FC236}">
                  <a16:creationId xmlns:a16="http://schemas.microsoft.com/office/drawing/2014/main" id="{C631B8F1-6905-2118-AB93-FA5F73157A6B}"/>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Title 1">
              <a:extLst>
                <a:ext uri="{FF2B5EF4-FFF2-40B4-BE49-F238E27FC236}">
                  <a16:creationId xmlns:a16="http://schemas.microsoft.com/office/drawing/2014/main" id="{BBA6D8C7-DCF1-4F34-48DF-1693BF5D354E}"/>
                </a:ext>
              </a:extLst>
            </p:cNvPr>
            <p:cNvSpPr txBox="1">
              <a:spLocks/>
            </p:cNvSpPr>
            <p:nvPr/>
          </p:nvSpPr>
          <p:spPr>
            <a:xfrm>
              <a:off x="565330" y="1070175"/>
              <a:ext cx="265090" cy="38525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2400" b="1" i="0" u="none" strike="noStrike" kern="1200" cap="none" spc="0" normalizeH="0" baseline="0" noProof="0">
                  <a:ln>
                    <a:noFill/>
                  </a:ln>
                  <a:solidFill>
                    <a:srgbClr val="002960"/>
                  </a:solidFill>
                  <a:effectLst/>
                  <a:uLnTx/>
                  <a:uFillTx/>
                  <a:latin typeface="Arial"/>
                  <a:ea typeface="+mj-ea"/>
                  <a:cs typeface="Arial"/>
                </a:rPr>
                <a:t>4</a:t>
              </a:r>
              <a:endParaRPr lang="en-US" sz="1600" b="0" i="0" u="none" strike="noStrike" kern="1200" cap="none" spc="0" normalizeH="0" baseline="0" noProof="0">
                <a:ln>
                  <a:noFill/>
                </a:ln>
                <a:solidFill>
                  <a:srgbClr val="002960"/>
                </a:solidFill>
                <a:effectLst/>
                <a:uLnTx/>
                <a:uFillTx/>
                <a:latin typeface="Arial"/>
                <a:cs typeface="Arial"/>
              </a:endParaRPr>
            </a:p>
          </p:txBody>
        </p:sp>
      </p:grpSp>
      <p:sp>
        <p:nvSpPr>
          <p:cNvPr id="39" name="Text Placeholder 2">
            <a:extLst>
              <a:ext uri="{FF2B5EF4-FFF2-40B4-BE49-F238E27FC236}">
                <a16:creationId xmlns:a16="http://schemas.microsoft.com/office/drawing/2014/main" id="{94447B86-37FF-1ADD-30AD-47333F1CABBC}"/>
              </a:ext>
            </a:extLst>
          </p:cNvPr>
          <p:cNvSpPr txBox="1">
            <a:spLocks/>
          </p:cNvSpPr>
          <p:nvPr/>
        </p:nvSpPr>
        <p:spPr>
          <a:xfrm>
            <a:off x="1387904" y="4213902"/>
            <a:ext cx="10470722"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sz="1800" b="1">
                <a:latin typeface="Arial"/>
                <a:cs typeface="Arial"/>
              </a:rPr>
              <a:t>Update your contact information today!</a:t>
            </a:r>
            <a:r>
              <a:rPr lang="en-US" sz="1800">
                <a:latin typeface="Arial"/>
                <a:cs typeface="Arial"/>
              </a:rPr>
              <a:t> If MassHealth doesn’t have your current address, you could miss important mail and lose your coverage.</a:t>
            </a:r>
          </a:p>
        </p:txBody>
      </p:sp>
      <p:grpSp>
        <p:nvGrpSpPr>
          <p:cNvPr id="40" name="Group 39">
            <a:extLst>
              <a:ext uri="{FF2B5EF4-FFF2-40B4-BE49-F238E27FC236}">
                <a16:creationId xmlns:a16="http://schemas.microsoft.com/office/drawing/2014/main" id="{59AFE7CC-B996-C4E1-A680-EF70FF060B9F}"/>
              </a:ext>
            </a:extLst>
          </p:cNvPr>
          <p:cNvGrpSpPr/>
          <p:nvPr/>
        </p:nvGrpSpPr>
        <p:grpSpPr>
          <a:xfrm>
            <a:off x="719947" y="4280968"/>
            <a:ext cx="542330" cy="520980"/>
            <a:chOff x="415020" y="1003020"/>
            <a:chExt cx="565710" cy="543440"/>
          </a:xfrm>
        </p:grpSpPr>
        <p:sp>
          <p:nvSpPr>
            <p:cNvPr id="43" name="Oval 42">
              <a:extLst>
                <a:ext uri="{FF2B5EF4-FFF2-40B4-BE49-F238E27FC236}">
                  <a16:creationId xmlns:a16="http://schemas.microsoft.com/office/drawing/2014/main" id="{B0212E82-5367-884B-2BA1-9462BDD3B8E7}"/>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Title 1">
              <a:extLst>
                <a:ext uri="{FF2B5EF4-FFF2-40B4-BE49-F238E27FC236}">
                  <a16:creationId xmlns:a16="http://schemas.microsoft.com/office/drawing/2014/main" id="{F90B1B52-4BFF-A8CA-F4BB-E0235E555EC6}"/>
                </a:ext>
              </a:extLst>
            </p:cNvPr>
            <p:cNvSpPr txBox="1">
              <a:spLocks/>
            </p:cNvSpPr>
            <p:nvPr/>
          </p:nvSpPr>
          <p:spPr>
            <a:xfrm>
              <a:off x="565330" y="1070175"/>
              <a:ext cx="265090" cy="38525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2400" b="1" i="0" u="none" strike="noStrike" kern="1200" cap="none" spc="0" normalizeH="0" baseline="0" noProof="0">
                  <a:ln>
                    <a:noFill/>
                  </a:ln>
                  <a:solidFill>
                    <a:srgbClr val="002960"/>
                  </a:solidFill>
                  <a:effectLst/>
                  <a:uLnTx/>
                  <a:uFillTx/>
                  <a:latin typeface="Arial"/>
                  <a:ea typeface="+mj-ea"/>
                  <a:cs typeface="Arial"/>
                </a:rPr>
                <a:t>5</a:t>
              </a:r>
              <a:endParaRPr lang="en-US" sz="1600" b="0" i="0" u="none" strike="noStrike" kern="1200" cap="none" spc="0" normalizeH="0" baseline="0" noProof="0">
                <a:ln>
                  <a:noFill/>
                </a:ln>
                <a:solidFill>
                  <a:srgbClr val="002960"/>
                </a:solidFill>
                <a:effectLst/>
                <a:uLnTx/>
                <a:uFillTx/>
                <a:latin typeface="Arial"/>
                <a:cs typeface="Arial"/>
              </a:endParaRPr>
            </a:p>
          </p:txBody>
        </p:sp>
      </p:grpSp>
      <p:sp>
        <p:nvSpPr>
          <p:cNvPr id="3" name="Text Placeholder 2">
            <a:extLst>
              <a:ext uri="{FF2B5EF4-FFF2-40B4-BE49-F238E27FC236}">
                <a16:creationId xmlns:a16="http://schemas.microsoft.com/office/drawing/2014/main" id="{CB60156F-CBA0-D930-E32A-89F5C80290A4}"/>
              </a:ext>
            </a:extLst>
          </p:cNvPr>
          <p:cNvSpPr txBox="1">
            <a:spLocks/>
          </p:cNvSpPr>
          <p:nvPr/>
        </p:nvSpPr>
        <p:spPr>
          <a:xfrm>
            <a:off x="1359329" y="1738972"/>
            <a:ext cx="10470722"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sz="1800">
                <a:latin typeface="Arial"/>
                <a:cs typeface="Arial"/>
              </a:rPr>
              <a:t>These changes are not happening right away, and they are not all starting at the same time. </a:t>
            </a:r>
            <a:r>
              <a:rPr lang="en-US" sz="1800" b="1">
                <a:latin typeface="Arial"/>
                <a:cs typeface="Arial"/>
              </a:rPr>
              <a:t>The first changes start in October 2026</a:t>
            </a:r>
            <a:r>
              <a:rPr lang="en-US" sz="1800">
                <a:latin typeface="Arial"/>
                <a:cs typeface="Arial"/>
              </a:rPr>
              <a:t>. </a:t>
            </a:r>
          </a:p>
        </p:txBody>
      </p:sp>
      <p:grpSp>
        <p:nvGrpSpPr>
          <p:cNvPr id="5" name="Group 4">
            <a:extLst>
              <a:ext uri="{FF2B5EF4-FFF2-40B4-BE49-F238E27FC236}">
                <a16:creationId xmlns:a16="http://schemas.microsoft.com/office/drawing/2014/main" id="{49266E40-E831-523A-DA63-D4CF5E4864EA}"/>
              </a:ext>
            </a:extLst>
          </p:cNvPr>
          <p:cNvGrpSpPr/>
          <p:nvPr/>
        </p:nvGrpSpPr>
        <p:grpSpPr>
          <a:xfrm>
            <a:off x="691372" y="1813092"/>
            <a:ext cx="542330" cy="520980"/>
            <a:chOff x="415020" y="1003020"/>
            <a:chExt cx="565710" cy="543440"/>
          </a:xfrm>
        </p:grpSpPr>
        <p:sp>
          <p:nvSpPr>
            <p:cNvPr id="6" name="Oval 5">
              <a:extLst>
                <a:ext uri="{FF2B5EF4-FFF2-40B4-BE49-F238E27FC236}">
                  <a16:creationId xmlns:a16="http://schemas.microsoft.com/office/drawing/2014/main" id="{6274815F-C465-5495-316B-E293DB996E31}"/>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1">
              <a:extLst>
                <a:ext uri="{FF2B5EF4-FFF2-40B4-BE49-F238E27FC236}">
                  <a16:creationId xmlns:a16="http://schemas.microsoft.com/office/drawing/2014/main" id="{8D3AAD59-AEFA-33A0-6AC8-AA7EE81FFDF5}"/>
                </a:ext>
              </a:extLst>
            </p:cNvPr>
            <p:cNvSpPr txBox="1">
              <a:spLocks/>
            </p:cNvSpPr>
            <p:nvPr/>
          </p:nvSpPr>
          <p:spPr>
            <a:xfrm>
              <a:off x="565330" y="1070175"/>
              <a:ext cx="265090" cy="38525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kumimoji="0" lang="en-US" sz="2400" b="1" i="0" u="none" strike="noStrike" kern="1200" cap="none" spc="0" normalizeH="0" baseline="0" noProof="0">
                  <a:ln>
                    <a:noFill/>
                  </a:ln>
                  <a:solidFill>
                    <a:srgbClr val="002960"/>
                  </a:solidFill>
                  <a:effectLst/>
                  <a:uLnTx/>
                  <a:uFillTx/>
                  <a:latin typeface="Arial"/>
                  <a:ea typeface="+mj-ea"/>
                  <a:cs typeface="Arial"/>
                </a:rPr>
                <a:t>2</a:t>
              </a:r>
              <a:endParaRPr lang="en-US" sz="1600" b="0" i="0" u="none" strike="noStrike" kern="1200" cap="none" spc="0" normalizeH="0" baseline="0" noProof="0">
                <a:ln>
                  <a:noFill/>
                </a:ln>
                <a:solidFill>
                  <a:srgbClr val="002960"/>
                </a:solidFill>
                <a:effectLst/>
                <a:uLnTx/>
                <a:uFillTx/>
                <a:latin typeface="Arial"/>
                <a:cs typeface="Arial"/>
              </a:endParaRPr>
            </a:p>
          </p:txBody>
        </p:sp>
      </p:grpSp>
      <p:sp>
        <p:nvSpPr>
          <p:cNvPr id="8" name="Text Placeholder 2">
            <a:extLst>
              <a:ext uri="{FF2B5EF4-FFF2-40B4-BE49-F238E27FC236}">
                <a16:creationId xmlns:a16="http://schemas.microsoft.com/office/drawing/2014/main" id="{EA4DC569-FE10-0A11-FD5C-3DA7B60CFFA9}"/>
              </a:ext>
            </a:extLst>
          </p:cNvPr>
          <p:cNvSpPr txBox="1">
            <a:spLocks/>
          </p:cNvSpPr>
          <p:nvPr/>
        </p:nvSpPr>
        <p:spPr>
          <a:xfrm>
            <a:off x="1387904" y="5167905"/>
            <a:ext cx="10470722" cy="369332"/>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defRPr/>
            </a:pPr>
            <a:r>
              <a:rPr lang="en-US" sz="1800" b="1">
                <a:latin typeface="Arial"/>
                <a:cs typeface="Arial"/>
              </a:rPr>
              <a:t>Visit Mass.gov/</a:t>
            </a:r>
            <a:r>
              <a:rPr lang="en-US" sz="1800" b="1" err="1">
                <a:latin typeface="Arial"/>
                <a:cs typeface="Arial"/>
              </a:rPr>
              <a:t>MassHealthMemberChanges</a:t>
            </a:r>
            <a:r>
              <a:rPr lang="en-US" sz="1800" b="1">
                <a:latin typeface="Arial"/>
                <a:cs typeface="Arial"/>
              </a:rPr>
              <a:t> </a:t>
            </a:r>
            <a:r>
              <a:rPr lang="en-US" sz="1800">
                <a:latin typeface="Arial"/>
                <a:cs typeface="Arial"/>
              </a:rPr>
              <a:t>to learn more about OB3 and stay up-to-date.</a:t>
            </a:r>
          </a:p>
        </p:txBody>
      </p:sp>
      <p:grpSp>
        <p:nvGrpSpPr>
          <p:cNvPr id="9" name="Group 8">
            <a:extLst>
              <a:ext uri="{FF2B5EF4-FFF2-40B4-BE49-F238E27FC236}">
                <a16:creationId xmlns:a16="http://schemas.microsoft.com/office/drawing/2014/main" id="{5F9464E3-86F9-6545-2E7E-DF234B12614A}"/>
              </a:ext>
            </a:extLst>
          </p:cNvPr>
          <p:cNvGrpSpPr/>
          <p:nvPr/>
        </p:nvGrpSpPr>
        <p:grpSpPr>
          <a:xfrm>
            <a:off x="719947" y="5103525"/>
            <a:ext cx="542330" cy="520980"/>
            <a:chOff x="415020" y="1003020"/>
            <a:chExt cx="565710" cy="543440"/>
          </a:xfrm>
        </p:grpSpPr>
        <p:sp>
          <p:nvSpPr>
            <p:cNvPr id="10" name="Oval 9">
              <a:extLst>
                <a:ext uri="{FF2B5EF4-FFF2-40B4-BE49-F238E27FC236}">
                  <a16:creationId xmlns:a16="http://schemas.microsoft.com/office/drawing/2014/main" id="{AE3C44F1-6F96-D00C-4B3C-CCFD9F46807F}"/>
                </a:ext>
              </a:extLst>
            </p:cNvPr>
            <p:cNvSpPr/>
            <p:nvPr/>
          </p:nvSpPr>
          <p:spPr>
            <a:xfrm>
              <a:off x="415020" y="1003020"/>
              <a:ext cx="565710" cy="543440"/>
            </a:xfrm>
            <a:prstGeom prst="ellipse">
              <a:avLst/>
            </a:prstGeom>
            <a:solidFill>
              <a:schemeClr val="bg1"/>
            </a:solidFill>
            <a:ln w="5715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itle 1">
              <a:extLst>
                <a:ext uri="{FF2B5EF4-FFF2-40B4-BE49-F238E27FC236}">
                  <a16:creationId xmlns:a16="http://schemas.microsoft.com/office/drawing/2014/main" id="{1EB26049-A742-712D-C8ED-70475BE85128}"/>
                </a:ext>
              </a:extLst>
            </p:cNvPr>
            <p:cNvSpPr txBox="1">
              <a:spLocks/>
            </p:cNvSpPr>
            <p:nvPr/>
          </p:nvSpPr>
          <p:spPr>
            <a:xfrm>
              <a:off x="565330" y="1070175"/>
              <a:ext cx="265090" cy="38525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lgn="ctr">
                <a:defRPr/>
              </a:pPr>
              <a:r>
                <a:rPr lang="en-US" sz="2400">
                  <a:solidFill>
                    <a:srgbClr val="002960"/>
                  </a:solidFill>
                  <a:latin typeface="Arial"/>
                  <a:cs typeface="Arial"/>
                </a:rPr>
                <a:t>6</a:t>
              </a:r>
              <a:endParaRPr lang="en-US" sz="1600" b="0" i="0" u="none" strike="noStrike" kern="1200" cap="none" spc="0" normalizeH="0" baseline="0" noProof="0">
                <a:ln>
                  <a:noFill/>
                </a:ln>
                <a:solidFill>
                  <a:srgbClr val="002960"/>
                </a:solidFill>
                <a:effectLst/>
                <a:uLnTx/>
                <a:uFillTx/>
                <a:latin typeface="Arial"/>
                <a:cs typeface="Arial"/>
              </a:endParaRPr>
            </a:p>
          </p:txBody>
        </p:sp>
      </p:grpSp>
    </p:spTree>
    <p:extLst>
      <p:ext uri="{BB962C8B-B14F-4D97-AF65-F5344CB8AC3E}">
        <p14:creationId xmlns:p14="http://schemas.microsoft.com/office/powerpoint/2010/main" val="383416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81A-2960-91D7-58E5-D11CF3D1329F}"/>
            </a:ext>
          </a:extLst>
        </p:cNvPr>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37D01092-46E7-E7B1-CEFB-D86D2272E7D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297759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37D01092-46E7-E7B1-CEFB-D86D2272E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9A0C0A5D-667D-BA63-C3B3-C60FAC36DAEC}"/>
              </a:ext>
              <a:ext uri="{C183D7F6-B498-43B3-948B-1728B52AA6E4}">
                <adec:decorative xmlns:adec="http://schemas.microsoft.com/office/drawing/2017/decorative" val="1"/>
              </a:ext>
            </a:extLst>
          </p:cNvPr>
          <p:cNvSpPr/>
          <p:nvPr/>
        </p:nvSpPr>
        <p:spPr>
          <a:xfrm>
            <a:off x="0" y="0"/>
            <a:ext cx="12192000" cy="6556248"/>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FE85A5A-1086-FBEE-84D9-84F9305A67BD}"/>
              </a:ext>
            </a:extLst>
          </p:cNvPr>
          <p:cNvSpPr txBox="1"/>
          <p:nvPr/>
        </p:nvSpPr>
        <p:spPr bwMode="auto">
          <a:xfrm>
            <a:off x="247649" y="2914650"/>
            <a:ext cx="5991225" cy="1000125"/>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3200" b="1" kern="0" dirty="0">
                <a:solidFill>
                  <a:schemeClr val="bg1"/>
                </a:solidFill>
                <a:latin typeface="Arial" panose="020B0604020202020204" pitchFamily="34" charset="0"/>
                <a:cs typeface="Arial" panose="020B0604020202020204" pitchFamily="34" charset="0"/>
              </a:rPr>
              <a:t>Changes Coming to MassHealth</a:t>
            </a:r>
          </a:p>
        </p:txBody>
      </p:sp>
    </p:spTree>
    <p:extLst>
      <p:ext uri="{BB962C8B-B14F-4D97-AF65-F5344CB8AC3E}">
        <p14:creationId xmlns:p14="http://schemas.microsoft.com/office/powerpoint/2010/main" val="416581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B03D-2295-E75B-96B8-B9645CD849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4DEB7B-8622-0221-6420-C7744BFC82A0}"/>
              </a:ext>
              <a:ext uri="{C183D7F6-B498-43B3-948B-1728B52AA6E4}">
                <adec:decorative xmlns:adec="http://schemas.microsoft.com/office/drawing/2017/decorative" val="1"/>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2">
            <a:extLst>
              <a:ext uri="{FF2B5EF4-FFF2-40B4-BE49-F238E27FC236}">
                <a16:creationId xmlns:a16="http://schemas.microsoft.com/office/drawing/2014/main" id="{E40B110B-7D28-6189-183C-ED20E47CB45E}"/>
              </a:ext>
            </a:extLst>
          </p:cNvPr>
          <p:cNvSpPr>
            <a:spLocks noGrp="1"/>
          </p:cNvSpPr>
          <p:nvPr>
            <p:ph type="title"/>
          </p:nvPr>
        </p:nvSpPr>
        <p:spPr>
          <a:xfrm>
            <a:off x="231648" y="344963"/>
            <a:ext cx="11684000" cy="307777"/>
          </a:xfrm>
        </p:spPr>
        <p:txBody>
          <a:bodyPr/>
          <a:lstStyle/>
          <a:p>
            <a:r>
              <a:rPr lang="en-US">
                <a:latin typeface="Arial"/>
                <a:cs typeface="Arial"/>
              </a:rPr>
              <a:t>Background</a:t>
            </a:r>
            <a:endParaRPr lang="en-US"/>
          </a:p>
        </p:txBody>
      </p:sp>
      <p:sp>
        <p:nvSpPr>
          <p:cNvPr id="3" name="Text Placeholder 2">
            <a:extLst>
              <a:ext uri="{FF2B5EF4-FFF2-40B4-BE49-F238E27FC236}">
                <a16:creationId xmlns:a16="http://schemas.microsoft.com/office/drawing/2014/main" id="{F07794EE-C888-436C-701F-E542CD29D63F}"/>
              </a:ext>
            </a:extLst>
          </p:cNvPr>
          <p:cNvSpPr txBox="1">
            <a:spLocks/>
          </p:cNvSpPr>
          <p:nvPr/>
        </p:nvSpPr>
        <p:spPr>
          <a:xfrm>
            <a:off x="1503580" y="780372"/>
            <a:ext cx="10138527" cy="166199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What is the </a:t>
            </a:r>
            <a:r>
              <a:rPr lang="en-US" sz="1800" b="1" dirty="0">
                <a:solidFill>
                  <a:srgbClr val="000000"/>
                </a:solidFill>
                <a:latin typeface="Arial"/>
                <a:cs typeface="Arial"/>
              </a:rPr>
              <a:t>One Big Beautiful Bill Act</a:t>
            </a:r>
            <a:r>
              <a:rPr kumimoji="0" lang="en-US" sz="1800" b="1" i="0" u="none" strike="noStrike" kern="1200" cap="none" spc="0" normalizeH="0" baseline="0" noProof="0" dirty="0">
                <a:ln>
                  <a:noFill/>
                </a:ln>
                <a:solidFill>
                  <a:srgbClr val="000000"/>
                </a:solidFill>
                <a:effectLst/>
                <a:uLnTx/>
                <a:uFillTx/>
                <a:latin typeface="Arial"/>
                <a:ea typeface="+mn-ea"/>
                <a:cs typeface="Arial"/>
              </a:rPr>
              <a:t>?</a:t>
            </a:r>
          </a:p>
          <a:p>
            <a:pPr marL="285750" indent="-285750">
              <a:spcAft>
                <a:spcPts val="600"/>
              </a:spcAft>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In July 2025, the One Big Beautiful Bill Act (known </a:t>
            </a:r>
            <a:r>
              <a:rPr lang="en-US" dirty="0">
                <a:solidFill>
                  <a:srgbClr val="000000"/>
                </a:solidFill>
                <a:latin typeface="Arial"/>
                <a:cs typeface="Arial"/>
              </a:rPr>
              <a:t>as OB3, OBBBA,</a:t>
            </a:r>
            <a:r>
              <a:rPr kumimoji="0" lang="en-US" sz="1600" b="0" i="0" u="none" strike="noStrike" kern="1200" cap="none" spc="0" normalizeH="0" baseline="0" noProof="0" dirty="0">
                <a:ln>
                  <a:noFill/>
                </a:ln>
                <a:solidFill>
                  <a:srgbClr val="000000"/>
                </a:solidFill>
                <a:effectLst/>
                <a:uLnTx/>
                <a:uFillTx/>
                <a:latin typeface="Arial"/>
                <a:ea typeface="+mn-ea"/>
                <a:cs typeface="Arial"/>
              </a:rPr>
              <a:t> or H.R.1) was signed into law.</a:t>
            </a:r>
            <a:endParaRPr lang="en-US" sz="16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2"/>
                </a:solidFill>
                <a:effectLst/>
                <a:uLnTx/>
                <a:uFillTx/>
                <a:latin typeface="Arial"/>
                <a:ea typeface="+mn-ea"/>
                <a:cs typeface="Arial"/>
              </a:rPr>
              <a:t>This law includes major changes to Medicaid (which</a:t>
            </a:r>
            <a:r>
              <a:rPr lang="en-US" b="1" dirty="0">
                <a:solidFill>
                  <a:schemeClr val="tx2"/>
                </a:solidFill>
                <a:latin typeface="Arial"/>
                <a:cs typeface="Arial"/>
              </a:rPr>
              <a:t>,</a:t>
            </a:r>
            <a:r>
              <a:rPr kumimoji="0" lang="en-US" sz="1600" b="1" i="0" u="none" strike="noStrike" kern="1200" cap="none" spc="0" normalizeH="0" baseline="0" noProof="0" dirty="0">
                <a:ln>
                  <a:noFill/>
                </a:ln>
                <a:solidFill>
                  <a:schemeClr val="tx2"/>
                </a:solidFill>
                <a:effectLst/>
                <a:uLnTx/>
                <a:uFillTx/>
                <a:latin typeface="Arial"/>
                <a:ea typeface="+mn-ea"/>
                <a:cs typeface="Arial"/>
              </a:rPr>
              <a:t> in Massachusetts</a:t>
            </a:r>
            <a:r>
              <a:rPr lang="en-US" b="1" dirty="0">
                <a:solidFill>
                  <a:schemeClr val="tx2"/>
                </a:solidFill>
                <a:latin typeface="Arial"/>
                <a:cs typeface="Arial"/>
              </a:rPr>
              <a:t>,</a:t>
            </a:r>
            <a:r>
              <a:rPr kumimoji="0" lang="en-US" sz="1600" b="1" i="0" u="none" strike="noStrike" kern="1200" cap="none" spc="0" normalizeH="0" baseline="0" noProof="0" dirty="0">
                <a:ln>
                  <a:noFill/>
                </a:ln>
                <a:solidFill>
                  <a:schemeClr val="tx2"/>
                </a:solidFill>
                <a:effectLst/>
                <a:uLnTx/>
                <a:uFillTx/>
                <a:latin typeface="Arial"/>
                <a:ea typeface="+mn-ea"/>
                <a:cs typeface="Arial"/>
              </a:rPr>
              <a:t> is MassHealth). </a:t>
            </a:r>
            <a:endParaRPr lang="en-US" sz="1600" b="1" i="0" u="none" strike="noStrike" kern="1200" cap="none" spc="0" normalizeH="0" baseline="0" noProof="0" dirty="0">
              <a:ln>
                <a:noFill/>
              </a:ln>
              <a:solidFill>
                <a:schemeClr val="tx2"/>
              </a:solidFill>
              <a:effectLst/>
              <a:uLnTx/>
              <a:uFillTx/>
              <a:latin typeface="Arial"/>
              <a:cs typeface="Arial"/>
            </a:endParaRPr>
          </a:p>
          <a:p>
            <a:pPr marL="285750" indent="-285750">
              <a:spcAft>
                <a:spcPts val="600"/>
              </a:spcAft>
              <a:buFont typeface="Arial" panose="020B0604020202020204" pitchFamily="34" charset="0"/>
              <a:buChar char="•"/>
              <a:defRPr/>
            </a:pPr>
            <a:r>
              <a:rPr lang="en-US" dirty="0">
                <a:solidFill>
                  <a:srgbClr val="000000"/>
                </a:solidFill>
                <a:latin typeface="Arial"/>
                <a:cs typeface="Arial"/>
              </a:rPr>
              <a:t>OB3 also</a:t>
            </a:r>
            <a:r>
              <a:rPr kumimoji="0" lang="en-US" sz="1600" b="0" i="0" u="none" strike="noStrike" kern="1200" cap="none" spc="0" normalizeH="0" baseline="0" noProof="0" dirty="0">
                <a:ln>
                  <a:noFill/>
                </a:ln>
                <a:solidFill>
                  <a:srgbClr val="000000"/>
                </a:solidFill>
                <a:effectLst/>
                <a:uLnTx/>
                <a:uFillTx/>
                <a:latin typeface="Arial"/>
                <a:ea typeface="+mn-ea"/>
                <a:cs typeface="Arial"/>
              </a:rPr>
              <a:t> made large changes to Health Connector coverage, SNAP, Medicare, and more.</a:t>
            </a:r>
            <a:endParaRPr lang="en-US" sz="1600" b="0" i="0" u="none" strike="noStrike" kern="1200" cap="none" spc="0" normalizeH="0" baseline="0" noProof="0" dirty="0">
              <a:ln>
                <a:noFill/>
              </a:ln>
              <a:solidFill>
                <a:srgbClr val="000000"/>
              </a:solidFill>
              <a:effectLst/>
              <a:uLnTx/>
              <a:uFillTx/>
              <a:latin typeface="Arial"/>
              <a:cs typeface="Arial"/>
            </a:endParaRPr>
          </a:p>
          <a:p>
            <a:pPr marL="285750" indent="-285750">
              <a:spcAft>
                <a:spcPts val="600"/>
              </a:spcAft>
              <a:buFont typeface="Arial" panose="020B0604020202020204" pitchFamily="34" charset="0"/>
              <a:buChar char="•"/>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MassHealth is legally required to follow federal </a:t>
            </a:r>
            <a:r>
              <a:rPr lang="en-US" dirty="0">
                <a:solidFill>
                  <a:srgbClr val="000000"/>
                </a:solidFill>
                <a:latin typeface="Arial"/>
                <a:cs typeface="Arial"/>
              </a:rPr>
              <a:t>law. We </a:t>
            </a:r>
            <a:r>
              <a:rPr kumimoji="0" lang="en-US" sz="1600" b="0" i="0" u="none" strike="noStrike" kern="1200" cap="none" spc="0" normalizeH="0" baseline="0" noProof="0" dirty="0">
                <a:ln>
                  <a:noFill/>
                </a:ln>
                <a:solidFill>
                  <a:srgbClr val="000000"/>
                </a:solidFill>
                <a:effectLst/>
                <a:uLnTx/>
                <a:uFillTx/>
                <a:latin typeface="Arial"/>
                <a:ea typeface="+mn-ea"/>
                <a:cs typeface="Arial"/>
              </a:rPr>
              <a:t>have to implement changes</a:t>
            </a:r>
            <a:r>
              <a:rPr lang="en-US" dirty="0">
                <a:solidFill>
                  <a:srgbClr val="000000"/>
                </a:solidFill>
                <a:latin typeface="Arial"/>
                <a:cs typeface="Arial"/>
              </a:rPr>
              <a:t> from OB3</a:t>
            </a:r>
            <a:r>
              <a:rPr kumimoji="0" lang="en-US" sz="1600" b="0" i="0" u="none" strike="noStrike" kern="1200" cap="none" spc="0" normalizeH="0" baseline="0" noProof="0" dirty="0">
                <a:ln>
                  <a:noFill/>
                </a:ln>
                <a:solidFill>
                  <a:srgbClr val="000000"/>
                </a:solidFill>
                <a:effectLst/>
                <a:uLnTx/>
                <a:uFillTx/>
                <a:latin typeface="Arial"/>
                <a:ea typeface="+mn-ea"/>
                <a:cs typeface="Arial"/>
              </a:rPr>
              <a:t>.</a:t>
            </a:r>
            <a:endParaRPr lang="en-US" sz="1600" b="0" i="0" u="none" strike="noStrike" kern="1200" cap="none" spc="0" normalizeH="0" baseline="0" noProof="0" dirty="0">
              <a:ln>
                <a:noFill/>
              </a:ln>
              <a:solidFill>
                <a:srgbClr val="000000"/>
              </a:solidFill>
              <a:effectLst/>
              <a:uLnTx/>
              <a:uFillTx/>
              <a:latin typeface="Arial"/>
              <a:cs typeface="Arial"/>
            </a:endParaRPr>
          </a:p>
        </p:txBody>
      </p:sp>
      <p:sp>
        <p:nvSpPr>
          <p:cNvPr id="21" name="Text Placeholder 2">
            <a:extLst>
              <a:ext uri="{FF2B5EF4-FFF2-40B4-BE49-F238E27FC236}">
                <a16:creationId xmlns:a16="http://schemas.microsoft.com/office/drawing/2014/main" id="{9452B0D1-6D11-1C9B-3696-1540C105A3D0}"/>
              </a:ext>
            </a:extLst>
          </p:cNvPr>
          <p:cNvSpPr txBox="1">
            <a:spLocks/>
          </p:cNvSpPr>
          <p:nvPr/>
        </p:nvSpPr>
        <p:spPr>
          <a:xfrm>
            <a:off x="1503580" y="2914145"/>
            <a:ext cx="10138527" cy="1015663"/>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cs typeface="Arial"/>
              </a:rPr>
              <a:t>When do the new rules begin?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The new rules do not happen right away. </a:t>
            </a:r>
            <a:endParaRPr lang="en-US" sz="1600" b="0" i="0" u="none" strike="noStrike" kern="1200" cap="none" spc="0" normalizeH="0" baseline="0" noProof="0">
              <a:ln>
                <a:noFill/>
              </a:ln>
              <a:solidFill>
                <a:srgbClr val="000000"/>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960"/>
                </a:solidFill>
                <a:effectLst/>
                <a:uLnTx/>
                <a:uFillTx/>
                <a:latin typeface="Arial"/>
                <a:ea typeface="+mn-ea"/>
                <a:cs typeface="Arial"/>
              </a:rPr>
              <a:t>The biggest changes affecting MassHealth members don’t start until Fall 2026.</a:t>
            </a:r>
            <a:endParaRPr kumimoji="0" lang="en-US" sz="1600" b="0" i="0" u="none" strike="noStrike" kern="1200" cap="none" spc="0" normalizeH="0" baseline="0" noProof="0">
              <a:ln>
                <a:noFill/>
              </a:ln>
              <a:solidFill>
                <a:srgbClr val="002960"/>
              </a:solidFill>
              <a:effectLst/>
              <a:uLnTx/>
              <a:uFillTx/>
              <a:latin typeface="Arial"/>
              <a:ea typeface="+mn-ea"/>
              <a:cs typeface="Arial"/>
            </a:endParaRPr>
          </a:p>
        </p:txBody>
      </p:sp>
      <p:sp>
        <p:nvSpPr>
          <p:cNvPr id="20" name="Text Placeholder 2">
            <a:extLst>
              <a:ext uri="{FF2B5EF4-FFF2-40B4-BE49-F238E27FC236}">
                <a16:creationId xmlns:a16="http://schemas.microsoft.com/office/drawing/2014/main" id="{4ED66DA9-D12E-27F3-EF48-4B9710494625}"/>
              </a:ext>
            </a:extLst>
          </p:cNvPr>
          <p:cNvSpPr txBox="1">
            <a:spLocks/>
          </p:cNvSpPr>
          <p:nvPr/>
        </p:nvSpPr>
        <p:spPr>
          <a:xfrm>
            <a:off x="1503580" y="4317773"/>
            <a:ext cx="10138527" cy="183127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cs typeface="Arial"/>
              </a:rPr>
              <a:t>How will MassHealth members be affected?</a:t>
            </a:r>
          </a:p>
          <a:p>
            <a:pPr marL="285750" indent="-285750">
              <a:spcAft>
                <a:spcPts val="600"/>
              </a:spcAft>
              <a:buFont typeface="Arial" panose="020B0604020202020204" pitchFamily="34" charset="0"/>
              <a:buChar char="•"/>
              <a:defRPr/>
            </a:pPr>
            <a:r>
              <a:rPr kumimoji="0" lang="en-US" sz="1600" b="1" i="0" u="none" strike="noStrike" kern="1200" cap="none" spc="0" normalizeH="0" baseline="0" noProof="0">
                <a:ln>
                  <a:noFill/>
                </a:ln>
                <a:solidFill>
                  <a:srgbClr val="002960"/>
                </a:solidFill>
                <a:effectLst/>
                <a:uLnTx/>
                <a:uFillTx/>
                <a:latin typeface="Arial"/>
                <a:ea typeface="+mn-ea"/>
                <a:cs typeface="Arial"/>
              </a:rPr>
              <a:t>The new federal rules will only affect certain members. Some members will not see any changes. </a:t>
            </a:r>
            <a:r>
              <a:rPr kumimoji="0" lang="en-US" sz="1600" b="0" i="0" u="none" strike="noStrike" kern="1200" cap="none" spc="0" normalizeH="0" baseline="0" noProof="0">
                <a:ln>
                  <a:noFill/>
                </a:ln>
                <a:solidFill>
                  <a:srgbClr val="000000"/>
                </a:solidFill>
                <a:effectLst/>
                <a:uLnTx/>
                <a:uFillTx/>
                <a:latin typeface="Arial"/>
                <a:ea typeface="+mn-ea"/>
                <a:cs typeface="Arial"/>
              </a:rPr>
              <a:t>The largest </a:t>
            </a:r>
            <a:r>
              <a:rPr lang="en-US">
                <a:solidFill>
                  <a:srgbClr val="000000"/>
                </a:solidFill>
                <a:latin typeface="Arial"/>
                <a:cs typeface="Arial"/>
              </a:rPr>
              <a:t>changes</a:t>
            </a:r>
            <a:r>
              <a:rPr kumimoji="0" lang="en-US" sz="1600" b="0" i="0" u="none" strike="noStrike" kern="1200" cap="none" spc="0" normalizeH="0" baseline="0" noProof="0">
                <a:ln>
                  <a:noFill/>
                </a:ln>
                <a:solidFill>
                  <a:srgbClr val="000000"/>
                </a:solidFill>
                <a:effectLst/>
                <a:uLnTx/>
                <a:uFillTx/>
                <a:latin typeface="Arial"/>
                <a:ea typeface="+mn-ea"/>
                <a:cs typeface="Arial"/>
              </a:rPr>
              <a:t> will be for some </a:t>
            </a:r>
            <a:r>
              <a:rPr lang="en-US">
                <a:solidFill>
                  <a:srgbClr val="000000"/>
                </a:solidFill>
                <a:latin typeface="Arial"/>
                <a:cs typeface="Arial"/>
              </a:rPr>
              <a:t>adults ages</a:t>
            </a:r>
            <a:r>
              <a:rPr kumimoji="0" lang="en-US" sz="1600" b="0" i="0" u="none" strike="noStrike" kern="1200" cap="none" spc="0" normalizeH="0" baseline="0" noProof="0">
                <a:ln>
                  <a:noFill/>
                </a:ln>
                <a:solidFill>
                  <a:srgbClr val="000000"/>
                </a:solidFill>
                <a:effectLst/>
                <a:uLnTx/>
                <a:uFillTx/>
                <a:latin typeface="Arial"/>
                <a:ea typeface="+mn-ea"/>
                <a:cs typeface="Arial"/>
              </a:rPr>
              <a:t> 19 to 64 and certain immigrants.</a:t>
            </a:r>
            <a:endParaRPr lang="en-US" sz="1600" b="0" i="0" u="none" strike="noStrike" kern="1200" cap="none" spc="0" normalizeH="0" baseline="0" noProof="0">
              <a:ln>
                <a:noFill/>
              </a:ln>
              <a:solidFill>
                <a:srgbClr val="000000"/>
              </a:solidFill>
              <a:effectLst/>
              <a:uLnTx/>
              <a:uFillTx/>
              <a:latin typeface="Arial"/>
              <a:cs typeface="Arial"/>
            </a:endParaRPr>
          </a:p>
          <a:p>
            <a:pPr marL="285750" indent="-285750">
              <a:spcAft>
                <a:spcPts val="600"/>
              </a:spcAft>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a:ea typeface="+mn-ea"/>
                <a:cs typeface="Arial"/>
              </a:rPr>
              <a:t>MassHealth </a:t>
            </a:r>
            <a:r>
              <a:rPr lang="en-US">
                <a:solidFill>
                  <a:srgbClr val="000000"/>
                </a:solidFill>
                <a:latin typeface="Arial"/>
                <a:cs typeface="Arial"/>
              </a:rPr>
              <a:t>still needs</a:t>
            </a:r>
            <a:r>
              <a:rPr kumimoji="0" lang="en-US" sz="1600" b="0" i="0" u="none" strike="noStrike" kern="1200" cap="none" spc="0" normalizeH="0" baseline="0" noProof="0">
                <a:ln>
                  <a:noFill/>
                </a:ln>
                <a:solidFill>
                  <a:srgbClr val="000000"/>
                </a:solidFill>
                <a:effectLst/>
                <a:uLnTx/>
                <a:uFillTx/>
                <a:latin typeface="Arial"/>
                <a:ea typeface="+mn-ea"/>
                <a:cs typeface="Arial"/>
              </a:rPr>
              <a:t> </a:t>
            </a:r>
            <a:r>
              <a:rPr lang="en-US">
                <a:solidFill>
                  <a:srgbClr val="000000"/>
                </a:solidFill>
                <a:latin typeface="Arial"/>
                <a:cs typeface="Arial"/>
              </a:rPr>
              <a:t>more information </a:t>
            </a:r>
            <a:r>
              <a:rPr kumimoji="0" lang="en-US" sz="1600" b="0" i="0" u="none" strike="noStrike" kern="1200" cap="none" spc="0" normalizeH="0" baseline="0" noProof="0">
                <a:ln>
                  <a:noFill/>
                </a:ln>
                <a:solidFill>
                  <a:srgbClr val="000000"/>
                </a:solidFill>
                <a:effectLst/>
                <a:uLnTx/>
                <a:uFillTx/>
                <a:latin typeface="Arial"/>
                <a:ea typeface="+mn-ea"/>
                <a:cs typeface="Arial"/>
              </a:rPr>
              <a:t>from the federal government</a:t>
            </a:r>
            <a:r>
              <a:rPr lang="en-US">
                <a:solidFill>
                  <a:srgbClr val="000000"/>
                </a:solidFill>
                <a:latin typeface="Arial"/>
                <a:cs typeface="Arial"/>
              </a:rPr>
              <a:t>. Until we get this information, we will have answers to some questions.</a:t>
            </a:r>
            <a:r>
              <a:rPr kumimoji="0" lang="en-US" sz="1600" b="0" i="0" u="none" strike="noStrike" kern="1200" cap="none" spc="0" normalizeH="0" baseline="0" noProof="0">
                <a:ln>
                  <a:noFill/>
                </a:ln>
                <a:solidFill>
                  <a:srgbClr val="000000"/>
                </a:solidFill>
                <a:effectLst/>
                <a:uLnTx/>
                <a:uFillTx/>
                <a:latin typeface="Arial"/>
                <a:ea typeface="+mn-ea"/>
                <a:cs typeface="Arial"/>
              </a:rPr>
              <a:t> </a:t>
            </a:r>
            <a:r>
              <a:rPr kumimoji="0" lang="en-US" sz="1600" b="1" i="0" u="none" strike="noStrike" kern="1200" cap="none" spc="0" normalizeH="0" baseline="0" noProof="0">
                <a:ln>
                  <a:noFill/>
                </a:ln>
                <a:solidFill>
                  <a:schemeClr val="tx2"/>
                </a:solidFill>
                <a:effectLst/>
                <a:uLnTx/>
                <a:uFillTx/>
                <a:latin typeface="Arial"/>
                <a:ea typeface="+mn-ea"/>
                <a:cs typeface="Arial"/>
              </a:rPr>
              <a:t>We expect to get this </a:t>
            </a:r>
            <a:r>
              <a:rPr lang="en-US" b="1">
                <a:solidFill>
                  <a:schemeClr val="tx2"/>
                </a:solidFill>
                <a:latin typeface="Arial"/>
                <a:cs typeface="Arial"/>
              </a:rPr>
              <a:t>information</a:t>
            </a:r>
            <a:r>
              <a:rPr kumimoji="0" lang="en-US" sz="1600" b="1" i="0" u="none" strike="noStrike" kern="1200" cap="none" spc="0" normalizeH="0" baseline="0" noProof="0">
                <a:ln>
                  <a:noFill/>
                </a:ln>
                <a:solidFill>
                  <a:schemeClr val="tx2"/>
                </a:solidFill>
                <a:effectLst/>
                <a:uLnTx/>
                <a:uFillTx/>
                <a:latin typeface="Arial"/>
                <a:ea typeface="+mn-ea"/>
                <a:cs typeface="Arial"/>
              </a:rPr>
              <a:t> </a:t>
            </a:r>
            <a:r>
              <a:rPr lang="en-US" b="1">
                <a:solidFill>
                  <a:schemeClr val="tx2"/>
                </a:solidFill>
                <a:latin typeface="Arial"/>
                <a:cs typeface="Arial"/>
              </a:rPr>
              <a:t>this summer</a:t>
            </a:r>
            <a:r>
              <a:rPr kumimoji="0" lang="en-US" sz="1600" b="1" i="0" u="none" strike="noStrike" kern="1200" cap="none" spc="0" normalizeH="0" baseline="0" noProof="0">
                <a:ln>
                  <a:noFill/>
                </a:ln>
                <a:solidFill>
                  <a:schemeClr val="tx2"/>
                </a:solidFill>
                <a:effectLst/>
                <a:uLnTx/>
                <a:uFillTx/>
                <a:latin typeface="Arial"/>
                <a:ea typeface="+mn-ea"/>
                <a:cs typeface="Arial"/>
              </a:rPr>
              <a:t>. </a:t>
            </a:r>
            <a:endParaRPr lang="en-US" sz="1600" b="1" i="0" u="none" strike="noStrike" kern="1200" cap="none" spc="0" normalizeH="0" baseline="0" noProof="0">
              <a:ln>
                <a:noFill/>
              </a:ln>
              <a:solidFill>
                <a:schemeClr val="tx2"/>
              </a:solidFill>
              <a:effectLst/>
              <a:uLnTx/>
              <a:uFillTx/>
              <a:latin typeface="Arial"/>
              <a:cs typeface="Arial"/>
            </a:endParaRPr>
          </a:p>
          <a:p>
            <a:pPr marL="285750" indent="-285750">
              <a:spcAft>
                <a:spcPts val="600"/>
              </a:spcAft>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a:ea typeface="+mn-ea"/>
                <a:cs typeface="Arial"/>
              </a:rPr>
              <a:t>We </a:t>
            </a:r>
            <a:r>
              <a:rPr lang="en-US">
                <a:solidFill>
                  <a:srgbClr val="000000"/>
                </a:solidFill>
                <a:latin typeface="Arial"/>
                <a:cs typeface="Arial"/>
              </a:rPr>
              <a:t>will keep members updated</a:t>
            </a:r>
            <a:r>
              <a:rPr kumimoji="0" lang="en-US" sz="1600" b="0" i="0" u="none" strike="noStrike" kern="1200" cap="none" spc="0" normalizeH="0" baseline="0" noProof="0">
                <a:ln>
                  <a:noFill/>
                </a:ln>
                <a:solidFill>
                  <a:srgbClr val="000000"/>
                </a:solidFill>
                <a:effectLst/>
                <a:uLnTx/>
                <a:uFillTx/>
                <a:latin typeface="Arial"/>
                <a:ea typeface="+mn-ea"/>
                <a:cs typeface="Arial"/>
              </a:rPr>
              <a:t>. </a:t>
            </a:r>
            <a:r>
              <a:rPr kumimoji="0" lang="en-US" sz="1600" b="1" i="0" u="none" strike="noStrike" kern="1200" cap="none" spc="0" normalizeH="0" baseline="0" noProof="0">
                <a:ln>
                  <a:noFill/>
                </a:ln>
                <a:solidFill>
                  <a:schemeClr val="tx2"/>
                </a:solidFill>
                <a:effectLst/>
                <a:uLnTx/>
                <a:uFillTx/>
                <a:latin typeface="Arial"/>
                <a:ea typeface="+mn-ea"/>
                <a:cs typeface="Arial"/>
              </a:rPr>
              <a:t>We will begin communicating with affected members this summer.</a:t>
            </a:r>
            <a:endParaRPr lang="en-US" sz="1600" b="1" i="0" u="none" strike="noStrike" kern="1200" cap="none" spc="0" normalizeH="0" baseline="0" noProof="0">
              <a:ln>
                <a:noFill/>
              </a:ln>
              <a:solidFill>
                <a:schemeClr val="tx2"/>
              </a:solidFill>
              <a:effectLst/>
              <a:uLnTx/>
              <a:uFillTx/>
              <a:latin typeface="Arial"/>
              <a:cs typeface="Arial"/>
            </a:endParaRPr>
          </a:p>
        </p:txBody>
      </p:sp>
      <p:grpSp>
        <p:nvGrpSpPr>
          <p:cNvPr id="18" name="Group 17">
            <a:extLst>
              <a:ext uri="{FF2B5EF4-FFF2-40B4-BE49-F238E27FC236}">
                <a16:creationId xmlns:a16="http://schemas.microsoft.com/office/drawing/2014/main" id="{A45D4F74-FD4A-AE8E-2F89-8FFBD7C2E1DD}"/>
              </a:ext>
              <a:ext uri="{C183D7F6-B498-43B3-948B-1728B52AA6E4}">
                <adec:decorative xmlns:adec="http://schemas.microsoft.com/office/drawing/2017/decorative" val="1"/>
              </a:ext>
            </a:extLst>
          </p:cNvPr>
          <p:cNvGrpSpPr/>
          <p:nvPr/>
        </p:nvGrpSpPr>
        <p:grpSpPr>
          <a:xfrm>
            <a:off x="396310" y="822164"/>
            <a:ext cx="966665" cy="966665"/>
            <a:chOff x="131498" y="143082"/>
            <a:chExt cx="1047750" cy="1047750"/>
          </a:xfrm>
        </p:grpSpPr>
        <p:sp>
          <p:nvSpPr>
            <p:cNvPr id="27" name="Oval 26">
              <a:extLst>
                <a:ext uri="{FF2B5EF4-FFF2-40B4-BE49-F238E27FC236}">
                  <a16:creationId xmlns:a16="http://schemas.microsoft.com/office/drawing/2014/main" id="{16B71F3C-3F96-53B1-9299-4A9CF5ED967C}"/>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1A18DBB5-89E4-ECCC-2A37-D97F973EDBDB}"/>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9" name="Graphic 28" descr="Contract with solid fill">
              <a:extLst>
                <a:ext uri="{FF2B5EF4-FFF2-40B4-BE49-F238E27FC236}">
                  <a16:creationId xmlns:a16="http://schemas.microsoft.com/office/drawing/2014/main" id="{C6C54095-85D8-D3A8-409B-56243A5FC7E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91072" y="399481"/>
              <a:ext cx="528600" cy="528600"/>
            </a:xfrm>
            <a:prstGeom prst="rect">
              <a:avLst/>
            </a:prstGeom>
          </p:spPr>
        </p:pic>
      </p:grpSp>
      <p:grpSp>
        <p:nvGrpSpPr>
          <p:cNvPr id="32" name="Group 31">
            <a:extLst>
              <a:ext uri="{FF2B5EF4-FFF2-40B4-BE49-F238E27FC236}">
                <a16:creationId xmlns:a16="http://schemas.microsoft.com/office/drawing/2014/main" id="{14780242-E7D1-1EF7-0809-8BBC1640A49F}"/>
              </a:ext>
              <a:ext uri="{C183D7F6-B498-43B3-948B-1728B52AA6E4}">
                <adec:decorative xmlns:adec="http://schemas.microsoft.com/office/drawing/2017/decorative" val="1"/>
              </a:ext>
            </a:extLst>
          </p:cNvPr>
          <p:cNvGrpSpPr/>
          <p:nvPr/>
        </p:nvGrpSpPr>
        <p:grpSpPr>
          <a:xfrm>
            <a:off x="396309" y="2963143"/>
            <a:ext cx="966665" cy="966665"/>
            <a:chOff x="131498" y="143082"/>
            <a:chExt cx="1047750" cy="1047750"/>
          </a:xfrm>
        </p:grpSpPr>
        <p:sp>
          <p:nvSpPr>
            <p:cNvPr id="33" name="Oval 32">
              <a:extLst>
                <a:ext uri="{FF2B5EF4-FFF2-40B4-BE49-F238E27FC236}">
                  <a16:creationId xmlns:a16="http://schemas.microsoft.com/office/drawing/2014/main" id="{893AC782-4E89-0077-5C04-DC9311C331D1}"/>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4" name="Oval 33">
              <a:extLst>
                <a:ext uri="{FF2B5EF4-FFF2-40B4-BE49-F238E27FC236}">
                  <a16:creationId xmlns:a16="http://schemas.microsoft.com/office/drawing/2014/main" id="{63030FD2-9579-6A03-7D2A-D9792B304B4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5" name="Graphic 34">
              <a:extLst>
                <a:ext uri="{FF2B5EF4-FFF2-40B4-BE49-F238E27FC236}">
                  <a16:creationId xmlns:a16="http://schemas.microsoft.com/office/drawing/2014/main" id="{02F810F3-0A5D-9DCC-A3D6-507FB1AA85C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391072" y="399481"/>
              <a:ext cx="528600" cy="528600"/>
            </a:xfrm>
            <a:prstGeom prst="rect">
              <a:avLst/>
            </a:prstGeom>
          </p:spPr>
        </p:pic>
      </p:grpSp>
      <p:grpSp>
        <p:nvGrpSpPr>
          <p:cNvPr id="36" name="Group 35">
            <a:extLst>
              <a:ext uri="{FF2B5EF4-FFF2-40B4-BE49-F238E27FC236}">
                <a16:creationId xmlns:a16="http://schemas.microsoft.com/office/drawing/2014/main" id="{C4C9E364-C1DF-740D-29F9-F7CE4A681DDB}"/>
              </a:ext>
              <a:ext uri="{C183D7F6-B498-43B3-948B-1728B52AA6E4}">
                <adec:decorative xmlns:adec="http://schemas.microsoft.com/office/drawing/2017/decorative" val="1"/>
              </a:ext>
            </a:extLst>
          </p:cNvPr>
          <p:cNvGrpSpPr/>
          <p:nvPr/>
        </p:nvGrpSpPr>
        <p:grpSpPr>
          <a:xfrm>
            <a:off x="396309" y="4377589"/>
            <a:ext cx="966665" cy="966665"/>
            <a:chOff x="131498" y="143082"/>
            <a:chExt cx="1047750" cy="1047750"/>
          </a:xfrm>
        </p:grpSpPr>
        <p:sp>
          <p:nvSpPr>
            <p:cNvPr id="37" name="Oval 36">
              <a:extLst>
                <a:ext uri="{FF2B5EF4-FFF2-40B4-BE49-F238E27FC236}">
                  <a16:creationId xmlns:a16="http://schemas.microsoft.com/office/drawing/2014/main" id="{F72C33FF-608B-C71D-7E70-672CA0A1B0F7}"/>
                </a:ext>
                <a:ext uri="{C183D7F6-B498-43B3-948B-1728B52AA6E4}">
                  <adec:decorative xmlns:adec="http://schemas.microsoft.com/office/drawing/2017/decorative" val="1"/>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Oval 37">
              <a:extLst>
                <a:ext uri="{FF2B5EF4-FFF2-40B4-BE49-F238E27FC236}">
                  <a16:creationId xmlns:a16="http://schemas.microsoft.com/office/drawing/2014/main" id="{3F65E648-1F91-171B-AD51-75C5B1BF454C}"/>
                </a:ext>
                <a:ext uri="{C183D7F6-B498-43B3-948B-1728B52AA6E4}">
                  <adec:decorative xmlns:adec="http://schemas.microsoft.com/office/drawing/2017/decorative" val="1"/>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9" name="Graphic 38" descr="Group with solid fill">
              <a:extLst>
                <a:ext uri="{FF2B5EF4-FFF2-40B4-BE49-F238E27FC236}">
                  <a16:creationId xmlns:a16="http://schemas.microsoft.com/office/drawing/2014/main" id="{2CDCA471-D2D9-D5F4-359E-E3950FFE9DB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391072" y="399481"/>
              <a:ext cx="528600" cy="528600"/>
            </a:xfrm>
            <a:prstGeom prst="rect">
              <a:avLst/>
            </a:prstGeom>
          </p:spPr>
        </p:pic>
      </p:grpSp>
    </p:spTree>
    <p:extLst>
      <p:ext uri="{BB962C8B-B14F-4D97-AF65-F5344CB8AC3E}">
        <p14:creationId xmlns:p14="http://schemas.microsoft.com/office/powerpoint/2010/main" val="335332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C6009-78B5-2469-5EE4-6D79D344ABB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7DA842-A234-276A-7ED8-A0F6FDBE505A}"/>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itle 30">
            <a:extLst>
              <a:ext uri="{FF2B5EF4-FFF2-40B4-BE49-F238E27FC236}">
                <a16:creationId xmlns:a16="http://schemas.microsoft.com/office/drawing/2014/main" id="{D0A8B779-F11D-9440-3134-B672F6637631}"/>
              </a:ext>
            </a:extLst>
          </p:cNvPr>
          <p:cNvSpPr>
            <a:spLocks noGrp="1"/>
          </p:cNvSpPr>
          <p:nvPr>
            <p:ph type="title"/>
          </p:nvPr>
        </p:nvSpPr>
        <p:spPr>
          <a:xfrm>
            <a:off x="231648" y="317310"/>
            <a:ext cx="11684000" cy="307777"/>
          </a:xfrm>
        </p:spPr>
        <p:txBody>
          <a:bodyPr/>
          <a:lstStyle/>
          <a:p>
            <a:r>
              <a:rPr lang="en-US">
                <a:latin typeface="Arial"/>
                <a:cs typeface="Arial"/>
              </a:rPr>
              <a:t>MassHealth’s Priorities</a:t>
            </a:r>
            <a:endParaRPr lang="en-US"/>
          </a:p>
        </p:txBody>
      </p:sp>
      <p:cxnSp>
        <p:nvCxnSpPr>
          <p:cNvPr id="32" name="Straight Connector 31">
            <a:extLst>
              <a:ext uri="{FF2B5EF4-FFF2-40B4-BE49-F238E27FC236}">
                <a16:creationId xmlns:a16="http://schemas.microsoft.com/office/drawing/2014/main" id="{5839D8AD-8614-194B-F025-6801ADC6692B}"/>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9" idx="5"/>
          </p:cNvCxnSpPr>
          <p:nvPr/>
        </p:nvCxnSpPr>
        <p:spPr>
          <a:xfrm>
            <a:off x="3322223" y="5312104"/>
            <a:ext cx="513695" cy="321057"/>
          </a:xfrm>
          <a:prstGeom prst="line">
            <a:avLst/>
          </a:prstGeom>
          <a:ln w="28575">
            <a:solidFill>
              <a:srgbClr val="535E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E12B72-2603-1079-5F0D-F60813FCFE9E}"/>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8" idx="7"/>
          </p:cNvCxnSpPr>
          <p:nvPr/>
        </p:nvCxnSpPr>
        <p:spPr>
          <a:xfrm flipV="1">
            <a:off x="3322223" y="1402443"/>
            <a:ext cx="513695" cy="320119"/>
          </a:xfrm>
          <a:prstGeom prst="line">
            <a:avLst/>
          </a:prstGeom>
          <a:ln w="28575">
            <a:solidFill>
              <a:srgbClr val="535E6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E59D9-C2B5-94AC-9D12-05A39E80A112}"/>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0" idx="6"/>
          </p:cNvCxnSpPr>
          <p:nvPr/>
        </p:nvCxnSpPr>
        <p:spPr>
          <a:xfrm>
            <a:off x="4197395" y="3508762"/>
            <a:ext cx="225376" cy="1076"/>
          </a:xfrm>
          <a:prstGeom prst="line">
            <a:avLst/>
          </a:prstGeom>
          <a:ln w="28575">
            <a:solidFill>
              <a:srgbClr val="535E6A"/>
            </a:solidFill>
          </a:ln>
        </p:spPr>
        <p:style>
          <a:lnRef idx="1">
            <a:schemeClr val="accent1"/>
          </a:lnRef>
          <a:fillRef idx="0">
            <a:schemeClr val="accent1"/>
          </a:fillRef>
          <a:effectRef idx="0">
            <a:schemeClr val="accent1"/>
          </a:effectRef>
          <a:fontRef idx="minor">
            <a:schemeClr val="tx1"/>
          </a:fontRef>
        </p:style>
      </p:cxnSp>
      <p:grpSp>
        <p:nvGrpSpPr>
          <p:cNvPr id="24" name="Group 23" descr="Helping eligible members keep their health coverage​&#10;&#10;We are working to keep as many members covered as possible, using data matching, clear and simple communication, and community partnerships.">
            <a:extLst>
              <a:ext uri="{FF2B5EF4-FFF2-40B4-BE49-F238E27FC236}">
                <a16:creationId xmlns:a16="http://schemas.microsoft.com/office/drawing/2014/main" id="{127CD585-ECC9-F232-0660-D2DC0C5E4E96}"/>
              </a:ext>
            </a:extLst>
          </p:cNvPr>
          <p:cNvGrpSpPr/>
          <p:nvPr/>
        </p:nvGrpSpPr>
        <p:grpSpPr>
          <a:xfrm>
            <a:off x="3835918" y="1010029"/>
            <a:ext cx="8053455" cy="784830"/>
            <a:chOff x="1158658" y="1305925"/>
            <a:chExt cx="8053455" cy="784830"/>
          </a:xfrm>
        </p:grpSpPr>
        <p:grpSp>
          <p:nvGrpSpPr>
            <p:cNvPr id="14" name="Group 13">
              <a:extLst>
                <a:ext uri="{FF2B5EF4-FFF2-40B4-BE49-F238E27FC236}">
                  <a16:creationId xmlns:a16="http://schemas.microsoft.com/office/drawing/2014/main" id="{1FC80900-A1A9-50D7-5EB4-AE76036A730D}"/>
                </a:ext>
              </a:extLst>
            </p:cNvPr>
            <p:cNvGrpSpPr/>
            <p:nvPr/>
          </p:nvGrpSpPr>
          <p:grpSpPr>
            <a:xfrm>
              <a:off x="1158658" y="1339277"/>
              <a:ext cx="718123" cy="718123"/>
              <a:chOff x="513567" y="910261"/>
              <a:chExt cx="1102290" cy="1102290"/>
            </a:xfrm>
          </p:grpSpPr>
          <p:sp>
            <p:nvSpPr>
              <p:cNvPr id="12" name="Oval 11">
                <a:extLst>
                  <a:ext uri="{FF2B5EF4-FFF2-40B4-BE49-F238E27FC236}">
                    <a16:creationId xmlns:a16="http://schemas.microsoft.com/office/drawing/2014/main" id="{6BE8F1F1-E2A8-BD4D-7972-0BDF720D294B}"/>
                  </a:ext>
                </a:extLst>
              </p:cNvPr>
              <p:cNvSpPr/>
              <p:nvPr/>
            </p:nvSpPr>
            <p:spPr>
              <a:xfrm>
                <a:off x="513567" y="910261"/>
                <a:ext cx="1102290" cy="1102290"/>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Graphic 12" descr="Group with solid fill">
                <a:extLst>
                  <a:ext uri="{FF2B5EF4-FFF2-40B4-BE49-F238E27FC236}">
                    <a16:creationId xmlns:a16="http://schemas.microsoft.com/office/drawing/2014/main" id="{61A8FA39-E508-D230-2EBF-B662DA19E4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6909" y="1073603"/>
                <a:ext cx="775606" cy="775606"/>
              </a:xfrm>
              <a:prstGeom prst="rect">
                <a:avLst/>
              </a:prstGeom>
            </p:spPr>
          </p:pic>
        </p:grpSp>
        <p:sp>
          <p:nvSpPr>
            <p:cNvPr id="21" name="Title 1">
              <a:extLst>
                <a:ext uri="{FF2B5EF4-FFF2-40B4-BE49-F238E27FC236}">
                  <a16:creationId xmlns:a16="http://schemas.microsoft.com/office/drawing/2014/main" id="{2055456D-7E17-64C8-8378-CA3E9530A1DB}"/>
                </a:ext>
              </a:extLst>
            </p:cNvPr>
            <p:cNvSpPr txBox="1">
              <a:spLocks/>
            </p:cNvSpPr>
            <p:nvPr/>
          </p:nvSpPr>
          <p:spPr>
            <a:xfrm>
              <a:off x="2132857" y="1305925"/>
              <a:ext cx="7079256" cy="78483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kumimoji="0" lang="en-US" sz="2000" b="1" i="0" u="none" strike="noStrike" kern="1200" cap="none" spc="0" normalizeH="0" baseline="0" noProof="0">
                  <a:ln>
                    <a:noFill/>
                  </a:ln>
                  <a:solidFill>
                    <a:srgbClr val="002960"/>
                  </a:solidFill>
                  <a:effectLst/>
                  <a:uLnTx/>
                  <a:uFillTx/>
                  <a:latin typeface="Arial"/>
                  <a:ea typeface="+mj-ea"/>
                  <a:cs typeface="Arial"/>
                </a:rPr>
                <a:t>Making sure </a:t>
              </a:r>
              <a:r>
                <a:rPr lang="en-US" sz="2000">
                  <a:solidFill>
                    <a:srgbClr val="002960"/>
                  </a:solidFill>
                  <a:latin typeface="Arial"/>
                  <a:cs typeface="Arial"/>
                </a:rPr>
                <a:t>eligible members keep their </a:t>
              </a:r>
              <a:r>
                <a:rPr kumimoji="0" lang="en-US" sz="2000" b="1" i="0" u="none" strike="noStrike" kern="1200" cap="none" spc="0" normalizeH="0" baseline="0" noProof="0">
                  <a:ln>
                    <a:noFill/>
                  </a:ln>
                  <a:solidFill>
                    <a:srgbClr val="002960"/>
                  </a:solidFill>
                  <a:effectLst/>
                  <a:uLnTx/>
                  <a:uFillTx/>
                  <a:latin typeface="Arial"/>
                  <a:ea typeface="+mj-ea"/>
                  <a:cs typeface="Arial"/>
                </a:rPr>
                <a:t>health coverage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50" b="0" i="0" u="none" strike="noStrike" kern="1200" cap="none" spc="0" normalizeH="0" baseline="0" noProof="0">
                  <a:ln>
                    <a:noFill/>
                  </a:ln>
                  <a:solidFill>
                    <a:srgbClr val="002960"/>
                  </a:solidFill>
                  <a:effectLst/>
                  <a:uLnTx/>
                  <a:uFillTx/>
                  <a:latin typeface="Arial"/>
                  <a:ea typeface="+mj-ea"/>
                  <a:cs typeface="Arial"/>
                </a:rPr>
                <a:t>We are working to keep as many members covered as possible, using</a:t>
              </a:r>
              <a:r>
                <a:rPr lang="en-US" sz="1550" b="0">
                  <a:solidFill>
                    <a:srgbClr val="002960"/>
                  </a:solidFill>
                  <a:latin typeface="Arial"/>
                  <a:cs typeface="Arial"/>
                </a:rPr>
                <a:t> data we already have, </a:t>
              </a:r>
              <a:r>
                <a:rPr kumimoji="0" lang="en-US" sz="1550" b="0" i="0" u="none" strike="noStrike" kern="1200" cap="none" spc="0" normalizeH="0" baseline="0" noProof="0">
                  <a:ln>
                    <a:noFill/>
                  </a:ln>
                  <a:solidFill>
                    <a:srgbClr val="002960"/>
                  </a:solidFill>
                  <a:effectLst/>
                  <a:uLnTx/>
                  <a:uFillTx/>
                  <a:latin typeface="Arial"/>
                  <a:ea typeface="+mj-ea"/>
                  <a:cs typeface="Arial"/>
                </a:rPr>
                <a:t>clear and simple communication, and community partnerships.</a:t>
              </a:r>
              <a:endParaRPr lang="en-US" sz="1550" b="0" i="0" u="none" strike="noStrike" kern="1200" cap="none" spc="0" normalizeH="0" baseline="0" noProof="0">
                <a:ln>
                  <a:noFill/>
                </a:ln>
                <a:solidFill>
                  <a:srgbClr val="002960"/>
                </a:solidFill>
                <a:effectLst/>
                <a:uLnTx/>
                <a:uFillTx/>
                <a:latin typeface="Arial"/>
                <a:cs typeface="Arial"/>
              </a:endParaRPr>
            </a:p>
          </p:txBody>
        </p:sp>
      </p:grpSp>
      <p:grpSp>
        <p:nvGrpSpPr>
          <p:cNvPr id="25" name="Group 24" descr="Coordinating closely with stakeholders and community groups &#10;&#10;Using lessons learned from redeterminations, we will work with stakeholders and community organizations to figure out how to reach out to members and help them understand the impact of the new rules. ">
            <a:extLst>
              <a:ext uri="{FF2B5EF4-FFF2-40B4-BE49-F238E27FC236}">
                <a16:creationId xmlns:a16="http://schemas.microsoft.com/office/drawing/2014/main" id="{64EF85C1-FE84-FF89-8D83-E6BE641E8CDD}"/>
              </a:ext>
            </a:extLst>
          </p:cNvPr>
          <p:cNvGrpSpPr/>
          <p:nvPr/>
        </p:nvGrpSpPr>
        <p:grpSpPr>
          <a:xfrm>
            <a:off x="4422771" y="2955027"/>
            <a:ext cx="7466602" cy="1023357"/>
            <a:chOff x="1158658" y="2573268"/>
            <a:chExt cx="7466602" cy="1023357"/>
          </a:xfrm>
        </p:grpSpPr>
        <p:grpSp>
          <p:nvGrpSpPr>
            <p:cNvPr id="15" name="Group 14">
              <a:extLst>
                <a:ext uri="{FF2B5EF4-FFF2-40B4-BE49-F238E27FC236}">
                  <a16:creationId xmlns:a16="http://schemas.microsoft.com/office/drawing/2014/main" id="{F249F0CF-061D-1E12-0FCC-DA80FEDCD5B3}"/>
                </a:ext>
              </a:extLst>
            </p:cNvPr>
            <p:cNvGrpSpPr/>
            <p:nvPr/>
          </p:nvGrpSpPr>
          <p:grpSpPr>
            <a:xfrm>
              <a:off x="1158658" y="2769017"/>
              <a:ext cx="718123" cy="718123"/>
              <a:chOff x="513567" y="910261"/>
              <a:chExt cx="1102290" cy="1102290"/>
            </a:xfrm>
          </p:grpSpPr>
          <p:sp>
            <p:nvSpPr>
              <p:cNvPr id="16" name="Oval 15">
                <a:extLst>
                  <a:ext uri="{FF2B5EF4-FFF2-40B4-BE49-F238E27FC236}">
                    <a16:creationId xmlns:a16="http://schemas.microsoft.com/office/drawing/2014/main" id="{2B9E4AE4-9928-9F53-598F-236FA9530C57}"/>
                  </a:ext>
                  <a:ext uri="{C183D7F6-B498-43B3-948B-1728B52AA6E4}">
                    <adec:decorative xmlns:adec="http://schemas.microsoft.com/office/drawing/2017/decorative" val="1"/>
                  </a:ext>
                </a:extLst>
              </p:cNvPr>
              <p:cNvSpPr/>
              <p:nvPr/>
            </p:nvSpPr>
            <p:spPr>
              <a:xfrm>
                <a:off x="513567" y="910261"/>
                <a:ext cx="1102290" cy="1102290"/>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7" name="Graphic 16">
                <a:extLst>
                  <a:ext uri="{FF2B5EF4-FFF2-40B4-BE49-F238E27FC236}">
                    <a16:creationId xmlns:a16="http://schemas.microsoft.com/office/drawing/2014/main" id="{B9FEEAA6-13F8-A2C8-F3A4-1B77BBC2E41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76910" y="1073604"/>
                <a:ext cx="775606" cy="775606"/>
              </a:xfrm>
              <a:prstGeom prst="rect">
                <a:avLst/>
              </a:prstGeom>
            </p:spPr>
          </p:pic>
        </p:grpSp>
        <p:sp>
          <p:nvSpPr>
            <p:cNvPr id="22" name="Title 1" descr="Coordinating closely with stakeholders and community groups​&#10;&#10;Using lessons learned from redeterminations, we will work with stakeholders and community organizations to figure out how to reach out to members and help them understand the impact of the new rules.">
              <a:extLst>
                <a:ext uri="{FF2B5EF4-FFF2-40B4-BE49-F238E27FC236}">
                  <a16:creationId xmlns:a16="http://schemas.microsoft.com/office/drawing/2014/main" id="{79E9AF5E-3891-0D6A-0480-FEFEA68EB8E8}"/>
                </a:ext>
              </a:extLst>
            </p:cNvPr>
            <p:cNvSpPr txBox="1">
              <a:spLocks/>
            </p:cNvSpPr>
            <p:nvPr/>
          </p:nvSpPr>
          <p:spPr>
            <a:xfrm>
              <a:off x="2132858" y="2573268"/>
              <a:ext cx="6492402" cy="102335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n-US" sz="2000">
                  <a:solidFill>
                    <a:srgbClr val="002960"/>
                  </a:solidFill>
                  <a:latin typeface="Arial"/>
                  <a:cs typeface="Arial"/>
                </a:rPr>
                <a:t>Working</a:t>
              </a:r>
              <a:r>
                <a:rPr kumimoji="0" lang="en-US" sz="2000" b="1" i="0" u="none" strike="noStrike" kern="1200" cap="none" spc="0" normalizeH="0" baseline="0" noProof="0">
                  <a:ln>
                    <a:noFill/>
                  </a:ln>
                  <a:solidFill>
                    <a:srgbClr val="002960"/>
                  </a:solidFill>
                  <a:effectLst/>
                  <a:uLnTx/>
                  <a:uFillTx/>
                  <a:latin typeface="Arial"/>
                  <a:ea typeface="+mj-ea"/>
                  <a:cs typeface="Arial"/>
                </a:rPr>
                <a:t> closely with </a:t>
              </a:r>
              <a:r>
                <a:rPr lang="en-US" sz="2000">
                  <a:solidFill>
                    <a:srgbClr val="002960"/>
                  </a:solidFill>
                  <a:latin typeface="Arial"/>
                  <a:cs typeface="Arial"/>
                </a:rPr>
                <a:t>partners</a:t>
              </a:r>
              <a:r>
                <a:rPr kumimoji="0" lang="en-US" sz="2000" b="1" i="0" u="none" strike="noStrike" kern="1200" cap="none" spc="0" normalizeH="0" baseline="0" noProof="0">
                  <a:ln>
                    <a:noFill/>
                  </a:ln>
                  <a:solidFill>
                    <a:srgbClr val="002960"/>
                  </a:solidFill>
                  <a:effectLst/>
                  <a:uLnTx/>
                  <a:uFillTx/>
                  <a:latin typeface="Arial"/>
                  <a:ea typeface="+mj-ea"/>
                  <a:cs typeface="Arial"/>
                </a:rPr>
                <a:t> </a:t>
              </a:r>
              <a:r>
                <a:rPr lang="en-US" sz="2000">
                  <a:solidFill>
                    <a:srgbClr val="002960"/>
                  </a:solidFill>
                  <a:latin typeface="Arial"/>
                  <a:cs typeface="Arial"/>
                </a:rPr>
                <a:t>in your community</a:t>
              </a:r>
              <a:endParaRPr kumimoji="0" lang="en-US" sz="2000" b="1" i="0" u="none" strike="noStrike" kern="1200" cap="none" spc="0" normalizeH="0" baseline="0" noProof="0">
                <a:ln>
                  <a:noFill/>
                </a:ln>
                <a:solidFill>
                  <a:srgbClr val="002960"/>
                </a:solidFill>
                <a:effectLst/>
                <a:uLnTx/>
                <a:uFillTx/>
                <a:latin typeface="Arial"/>
                <a:ea typeface="+mj-ea"/>
                <a:cs typeface="Arial"/>
              </a:endParaRPr>
            </a:p>
            <a:p>
              <a:pPr>
                <a:defRPr/>
              </a:pPr>
              <a:r>
                <a:rPr lang="en-US" sz="1550" b="0">
                  <a:solidFill>
                    <a:srgbClr val="002960"/>
                  </a:solidFill>
                  <a:latin typeface="Arial"/>
                  <a:cs typeface="Arial"/>
                </a:rPr>
                <a:t>W</a:t>
              </a:r>
              <a:r>
                <a:rPr kumimoji="0" lang="en-US" sz="1550" b="0" i="0" u="none" strike="noStrike" kern="1200" cap="none" spc="0" normalizeH="0" baseline="0" noProof="0">
                  <a:ln>
                    <a:noFill/>
                  </a:ln>
                  <a:solidFill>
                    <a:srgbClr val="002960"/>
                  </a:solidFill>
                  <a:effectLst/>
                  <a:uLnTx/>
                  <a:uFillTx/>
                  <a:latin typeface="Arial"/>
                  <a:ea typeface="+mj-ea"/>
                  <a:cs typeface="Arial"/>
                </a:rPr>
                <a:t>e are meeting with partners – including health plans, doctors, and community groups</a:t>
              </a:r>
              <a:r>
                <a:rPr lang="en-US" sz="1550" b="0">
                  <a:solidFill>
                    <a:srgbClr val="002960"/>
                  </a:solidFill>
                  <a:latin typeface="Arial"/>
                  <a:cs typeface="Arial"/>
                </a:rPr>
                <a:t> – </a:t>
              </a:r>
              <a:r>
                <a:rPr kumimoji="0" lang="en-US" sz="1550" b="0" i="0" u="none" strike="noStrike" kern="1200" cap="none" spc="0" normalizeH="0" baseline="0" noProof="0">
                  <a:ln>
                    <a:noFill/>
                  </a:ln>
                  <a:solidFill>
                    <a:srgbClr val="002960"/>
                  </a:solidFill>
                  <a:effectLst/>
                  <a:uLnTx/>
                  <a:uFillTx/>
                  <a:latin typeface="Arial"/>
                  <a:ea typeface="+mj-ea"/>
                  <a:cs typeface="Arial"/>
                </a:rPr>
                <a:t>to reach members like you. We will work together to help you understand the changes and how to prepare.</a:t>
              </a:r>
              <a:endParaRPr lang="en-US" sz="1550" b="0" i="0" u="none" strike="noStrike" kern="1200" cap="none" spc="0" normalizeH="0" baseline="0" noProof="0">
                <a:ln>
                  <a:noFill/>
                </a:ln>
                <a:solidFill>
                  <a:srgbClr val="002960"/>
                </a:solidFill>
                <a:effectLst/>
                <a:uLnTx/>
                <a:uFillTx/>
                <a:latin typeface="Arial"/>
                <a:cs typeface="Arial"/>
              </a:endParaRPr>
            </a:p>
          </p:txBody>
        </p:sp>
      </p:grpSp>
      <p:grpSp>
        <p:nvGrpSpPr>
          <p:cNvPr id="26" name="Group 25" descr="Complying with federal laws and rules. &#10;&#10;In the months ahead, the federal government will issue more information about how MassHealth will need to implement the new rules. ">
            <a:extLst>
              <a:ext uri="{FF2B5EF4-FFF2-40B4-BE49-F238E27FC236}">
                <a16:creationId xmlns:a16="http://schemas.microsoft.com/office/drawing/2014/main" id="{A2B15FC3-D399-C16F-10D2-8569B93E121B}"/>
              </a:ext>
            </a:extLst>
          </p:cNvPr>
          <p:cNvGrpSpPr/>
          <p:nvPr/>
        </p:nvGrpSpPr>
        <p:grpSpPr>
          <a:xfrm>
            <a:off x="3835918" y="5121482"/>
            <a:ext cx="7622135" cy="1023357"/>
            <a:chOff x="1158658" y="4113556"/>
            <a:chExt cx="7622135" cy="1023357"/>
          </a:xfrm>
        </p:grpSpPr>
        <p:grpSp>
          <p:nvGrpSpPr>
            <p:cNvPr id="18" name="Group 17">
              <a:extLst>
                <a:ext uri="{FF2B5EF4-FFF2-40B4-BE49-F238E27FC236}">
                  <a16:creationId xmlns:a16="http://schemas.microsoft.com/office/drawing/2014/main" id="{D63EB3B7-1958-6CED-BA1B-AAEA5DC400C7}"/>
                </a:ext>
              </a:extLst>
            </p:cNvPr>
            <p:cNvGrpSpPr/>
            <p:nvPr/>
          </p:nvGrpSpPr>
          <p:grpSpPr>
            <a:xfrm>
              <a:off x="1158658" y="4266173"/>
              <a:ext cx="718123" cy="718123"/>
              <a:chOff x="513567" y="910261"/>
              <a:chExt cx="1102290" cy="1102290"/>
            </a:xfrm>
          </p:grpSpPr>
          <p:sp>
            <p:nvSpPr>
              <p:cNvPr id="19" name="Oval 18">
                <a:extLst>
                  <a:ext uri="{FF2B5EF4-FFF2-40B4-BE49-F238E27FC236}">
                    <a16:creationId xmlns:a16="http://schemas.microsoft.com/office/drawing/2014/main" id="{0890B370-BF85-D05C-86EC-0FE7639F4223}"/>
                  </a:ext>
                  <a:ext uri="{C183D7F6-B498-43B3-948B-1728B52AA6E4}">
                    <adec:decorative xmlns:adec="http://schemas.microsoft.com/office/drawing/2017/decorative" val="1"/>
                  </a:ext>
                </a:extLst>
              </p:cNvPr>
              <p:cNvSpPr/>
              <p:nvPr/>
            </p:nvSpPr>
            <p:spPr>
              <a:xfrm>
                <a:off x="513567" y="910261"/>
                <a:ext cx="1102290" cy="1102290"/>
              </a:xfrm>
              <a:prstGeom prst="ellipse">
                <a:avLst/>
              </a:prstGeom>
              <a:solidFill>
                <a:schemeClr val="bg1"/>
              </a:solidFill>
              <a:ln w="76200">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0" name="Graphic 19">
                <a:extLst>
                  <a:ext uri="{FF2B5EF4-FFF2-40B4-BE49-F238E27FC236}">
                    <a16:creationId xmlns:a16="http://schemas.microsoft.com/office/drawing/2014/main" id="{3A7FC8AF-B6D1-024B-7349-E7F27F252EF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76910" y="1073604"/>
                <a:ext cx="775606" cy="775606"/>
              </a:xfrm>
              <a:prstGeom prst="rect">
                <a:avLst/>
              </a:prstGeom>
            </p:spPr>
          </p:pic>
        </p:grpSp>
        <p:sp>
          <p:nvSpPr>
            <p:cNvPr id="23" name="Title 1" descr="Complying with federal laws and rules. In the months ahead, the federal government will issue more information about how MassHealth will need to implement the new rules">
              <a:extLst>
                <a:ext uri="{FF2B5EF4-FFF2-40B4-BE49-F238E27FC236}">
                  <a16:creationId xmlns:a16="http://schemas.microsoft.com/office/drawing/2014/main" id="{0487AFBA-337D-B17C-5B1B-03B9FEAD2164}"/>
                </a:ext>
              </a:extLst>
            </p:cNvPr>
            <p:cNvSpPr txBox="1">
              <a:spLocks/>
            </p:cNvSpPr>
            <p:nvPr/>
          </p:nvSpPr>
          <p:spPr>
            <a:xfrm>
              <a:off x="2132857" y="4113556"/>
              <a:ext cx="6647936" cy="1023357"/>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a:defRPr/>
              </a:pPr>
              <a:r>
                <a:rPr lang="en-US" sz="2000">
                  <a:solidFill>
                    <a:srgbClr val="002960"/>
                  </a:solidFill>
                  <a:latin typeface="Arial"/>
                  <a:cs typeface="Arial"/>
                </a:rPr>
                <a:t>Following federal</a:t>
              </a:r>
              <a:r>
                <a:rPr kumimoji="0" lang="en-US" sz="2000" b="1" i="0" u="none" strike="noStrike" kern="1200" cap="none" spc="0" normalizeH="0" baseline="0" noProof="0">
                  <a:ln>
                    <a:noFill/>
                  </a:ln>
                  <a:solidFill>
                    <a:srgbClr val="002960"/>
                  </a:solidFill>
                  <a:effectLst/>
                  <a:uLnTx/>
                  <a:uFillTx/>
                  <a:latin typeface="Arial"/>
                  <a:ea typeface="+mj-ea"/>
                  <a:cs typeface="Arial"/>
                </a:rPr>
                <a:t> laws and rules</a:t>
              </a:r>
            </a:p>
            <a:p>
              <a:pPr>
                <a:defRPr/>
              </a:pPr>
              <a:r>
                <a:rPr lang="en-US" sz="1550" b="0">
                  <a:solidFill>
                    <a:srgbClr val="002960"/>
                  </a:solidFill>
                  <a:latin typeface="Arial"/>
                  <a:cs typeface="Arial"/>
                </a:rPr>
                <a:t>MassHealth must follow federal law, including OB3. However, there are many open questions. We will get answers over the summer, when the </a:t>
              </a:r>
              <a:r>
                <a:rPr kumimoji="0" lang="en-US" sz="1550" b="0" i="0" u="none" strike="noStrike" kern="1200" cap="none" spc="0" normalizeH="0" baseline="0" noProof="0">
                  <a:ln>
                    <a:noFill/>
                  </a:ln>
                  <a:solidFill>
                    <a:srgbClr val="002960"/>
                  </a:solidFill>
                  <a:effectLst/>
                  <a:uLnTx/>
                  <a:uFillTx/>
                  <a:latin typeface="Arial"/>
                  <a:ea typeface="+mj-ea"/>
                  <a:cs typeface="Arial"/>
                </a:rPr>
                <a:t>federal government </a:t>
              </a:r>
              <a:r>
                <a:rPr lang="en-US" sz="1550" b="0">
                  <a:solidFill>
                    <a:srgbClr val="002960"/>
                  </a:solidFill>
                  <a:latin typeface="Arial"/>
                  <a:cs typeface="Arial"/>
                </a:rPr>
                <a:t>gives us more information</a:t>
              </a:r>
              <a:r>
                <a:rPr kumimoji="0" lang="en-US" sz="1550" b="0" i="0" u="none" strike="noStrike" kern="1200" cap="none" spc="0" normalizeH="0" baseline="0" noProof="0">
                  <a:ln>
                    <a:noFill/>
                  </a:ln>
                  <a:solidFill>
                    <a:srgbClr val="002960"/>
                  </a:solidFill>
                  <a:effectLst/>
                  <a:uLnTx/>
                  <a:uFillTx/>
                  <a:latin typeface="Arial"/>
                  <a:ea typeface="+mj-ea"/>
                  <a:cs typeface="Arial"/>
                </a:rPr>
                <a:t>.</a:t>
              </a:r>
              <a:endParaRPr lang="en-US" sz="1550" b="0" i="0" u="none" strike="noStrike" kern="1200" cap="none" spc="0" normalizeH="0" baseline="0" noProof="0">
                <a:ln>
                  <a:noFill/>
                </a:ln>
                <a:solidFill>
                  <a:srgbClr val="002960"/>
                </a:solidFill>
                <a:effectLst/>
                <a:uLnTx/>
                <a:uFillTx/>
                <a:latin typeface="Arial"/>
                <a:cs typeface="Arial"/>
              </a:endParaRPr>
            </a:p>
          </p:txBody>
        </p:sp>
      </p:grpSp>
      <p:sp>
        <p:nvSpPr>
          <p:cNvPr id="4" name="Oval 3" descr="Supporting our members and...">
            <a:extLst>
              <a:ext uri="{FF2B5EF4-FFF2-40B4-BE49-F238E27FC236}">
                <a16:creationId xmlns:a16="http://schemas.microsoft.com/office/drawing/2014/main" id="{7A455D7C-F104-2FBD-DD0A-DCC41FF9EBE3}"/>
              </a:ext>
            </a:extLst>
          </p:cNvPr>
          <p:cNvSpPr>
            <a:spLocks noGrp="1" noRot="1" noMove="1" noResize="1" noEditPoints="1" noAdjustHandles="1" noChangeArrowheads="1" noChangeShapeType="1"/>
          </p:cNvSpPr>
          <p:nvPr/>
        </p:nvSpPr>
        <p:spPr>
          <a:xfrm>
            <a:off x="437583" y="1474380"/>
            <a:ext cx="3661424" cy="40888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7F7A209-AFEB-2794-23CB-D77D8414669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8604" y="962320"/>
            <a:ext cx="3154741" cy="5356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Oval 2">
            <a:extLst>
              <a:ext uri="{FF2B5EF4-FFF2-40B4-BE49-F238E27FC236}">
                <a16:creationId xmlns:a16="http://schemas.microsoft.com/office/drawing/2014/main" id="{72F28B93-BFDB-C481-2565-27F7B1335B0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60023" y="2046442"/>
            <a:ext cx="2924641" cy="29246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Oval 7">
            <a:extLst>
              <a:ext uri="{FF2B5EF4-FFF2-40B4-BE49-F238E27FC236}">
                <a16:creationId xmlns:a16="http://schemas.microsoft.com/office/drawing/2014/main" id="{AF39F5AB-A108-2F6D-9A16-6D1E2DFB70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49004" y="1692842"/>
            <a:ext cx="202939" cy="202939"/>
          </a:xfrm>
          <a:prstGeom prst="ellipse">
            <a:avLst/>
          </a:prstGeom>
          <a:solidFill>
            <a:srgbClr val="535E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773F009B-9BE3-A275-2E6A-B793D8BECB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49004" y="5138885"/>
            <a:ext cx="202939" cy="202939"/>
          </a:xfrm>
          <a:prstGeom prst="ellipse">
            <a:avLst/>
          </a:prstGeom>
          <a:solidFill>
            <a:srgbClr val="535E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26BBCD01-C27D-5A86-8E44-C00BF24360F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994456" y="3407292"/>
            <a:ext cx="202939" cy="202939"/>
          </a:xfrm>
          <a:prstGeom prst="ellipse">
            <a:avLst/>
          </a:prstGeom>
          <a:solidFill>
            <a:srgbClr val="535E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Title 1">
            <a:extLst>
              <a:ext uri="{FF2B5EF4-FFF2-40B4-BE49-F238E27FC236}">
                <a16:creationId xmlns:a16="http://schemas.microsoft.com/office/drawing/2014/main" id="{C11F9B10-569F-1253-7533-85CAFBCFB2F7}"/>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1763" y="3610231"/>
            <a:ext cx="2441160" cy="61555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Supporting our members and…</a:t>
            </a:r>
            <a:endParaRPr kumimoji="0" lang="en-US" sz="1550" b="0" i="0" u="none" strike="noStrike" kern="1200" cap="none" spc="0" normalizeH="0" baseline="0" noProof="0">
              <a:ln>
                <a:noFill/>
              </a:ln>
              <a:solidFill>
                <a:srgbClr val="002960"/>
              </a:solidFill>
              <a:effectLst/>
              <a:uLnTx/>
              <a:uFillTx/>
              <a:latin typeface="Arial"/>
              <a:ea typeface="+mj-ea"/>
              <a:cs typeface="Arial"/>
            </a:endParaRPr>
          </a:p>
        </p:txBody>
      </p:sp>
      <p:pic>
        <p:nvPicPr>
          <p:cNvPr id="51" name="Graphic 50" descr="Care with solid fill">
            <a:extLst>
              <a:ext uri="{FF2B5EF4-FFF2-40B4-BE49-F238E27FC236}">
                <a16:creationId xmlns:a16="http://schemas.microsoft.com/office/drawing/2014/main" id="{FA1FE794-B8C8-4999-52AF-6C076BF207EC}"/>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1559821" y="2666031"/>
            <a:ext cx="925044" cy="925044"/>
          </a:xfrm>
          <a:prstGeom prst="rect">
            <a:avLst/>
          </a:prstGeom>
        </p:spPr>
      </p:pic>
    </p:spTree>
    <p:extLst>
      <p:ext uri="{BB962C8B-B14F-4D97-AF65-F5344CB8AC3E}">
        <p14:creationId xmlns:p14="http://schemas.microsoft.com/office/powerpoint/2010/main" val="225536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B056-DC11-B1A7-3F47-B1848FCB749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1CB948A-3804-56C7-BFCA-5EA9EC41532A}"/>
              </a:ext>
            </a:extLst>
          </p:cNvPr>
          <p:cNvSpPr txBox="1">
            <a:spLocks/>
          </p:cNvSpPr>
          <p:nvPr/>
        </p:nvSpPr>
        <p:spPr>
          <a:xfrm>
            <a:off x="315471" y="6249835"/>
            <a:ext cx="11876529" cy="21544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2960"/>
                </a:solidFill>
                <a:effectLst/>
                <a:uLnTx/>
                <a:uFillTx/>
                <a:latin typeface="Arial" panose="020B0604020202020204" pitchFamily="34" charset="0"/>
                <a:ea typeface="+mj-ea"/>
                <a:cs typeface="Arial" panose="020B0604020202020204" pitchFamily="34" charset="0"/>
              </a:rPr>
              <a:t>Note</a:t>
            </a:r>
            <a:r>
              <a:rPr kumimoji="0" lang="en-US" sz="1400" b="0" i="0" u="none" strike="noStrike" kern="1200" cap="none" spc="0" normalizeH="0" baseline="0" noProof="0">
                <a:ln>
                  <a:noFill/>
                </a:ln>
                <a:solidFill>
                  <a:srgbClr val="002960"/>
                </a:solidFill>
                <a:effectLst/>
                <a:uLnTx/>
                <a:uFillTx/>
                <a:latin typeface="Arial" panose="020B0604020202020204" pitchFamily="34" charset="0"/>
                <a:ea typeface="+mj-ea"/>
                <a:cs typeface="Arial" panose="020B0604020202020204" pitchFamily="34" charset="0"/>
              </a:rPr>
              <a:t>: These are not the only changes happening because of OB3</a:t>
            </a:r>
            <a:r>
              <a:rPr lang="en-US" sz="1400" b="0">
                <a:solidFill>
                  <a:srgbClr val="002960"/>
                </a:solidFill>
              </a:rPr>
              <a:t>, but t</a:t>
            </a:r>
            <a:r>
              <a:rPr kumimoji="0" lang="en-US" sz="1400" b="0" i="0" u="none" strike="noStrike" kern="1200" cap="none" spc="0" normalizeH="0" baseline="0" noProof="0">
                <a:ln>
                  <a:noFill/>
                </a:ln>
                <a:solidFill>
                  <a:srgbClr val="002960"/>
                </a:solidFill>
                <a:effectLst/>
                <a:uLnTx/>
                <a:uFillTx/>
                <a:latin typeface="Arial" panose="020B0604020202020204" pitchFamily="34" charset="0"/>
                <a:ea typeface="+mj-ea"/>
                <a:cs typeface="Arial" panose="020B0604020202020204" pitchFamily="34" charset="0"/>
              </a:rPr>
              <a:t>hey are the </a:t>
            </a:r>
            <a:r>
              <a:rPr kumimoji="0" lang="en-US" sz="1400" b="0" u="none" strike="noStrike" kern="1200" cap="none" spc="0" normalizeH="0" baseline="0" noProof="0">
                <a:ln>
                  <a:noFill/>
                </a:ln>
                <a:solidFill>
                  <a:srgbClr val="002960"/>
                </a:solidFill>
                <a:effectLst/>
                <a:uLnTx/>
                <a:uFillTx/>
                <a:latin typeface="Arial" panose="020B0604020202020204" pitchFamily="34" charset="0"/>
                <a:ea typeface="+mj-ea"/>
                <a:cs typeface="Arial" panose="020B0604020202020204" pitchFamily="34" charset="0"/>
              </a:rPr>
              <a:t>biggest</a:t>
            </a:r>
            <a:r>
              <a:rPr kumimoji="0" lang="en-US" sz="1400" b="0" i="0" u="none" strike="noStrike" kern="1200" cap="none" spc="0" normalizeH="0" baseline="0" noProof="0">
                <a:ln>
                  <a:noFill/>
                </a:ln>
                <a:solidFill>
                  <a:srgbClr val="002960"/>
                </a:solidFill>
                <a:effectLst/>
                <a:uLnTx/>
                <a:uFillTx/>
                <a:latin typeface="Arial" panose="020B0604020202020204" pitchFamily="34" charset="0"/>
                <a:ea typeface="+mj-ea"/>
                <a:cs typeface="Arial" panose="020B0604020202020204" pitchFamily="34" charset="0"/>
              </a:rPr>
              <a:t> changes affecting members.​</a:t>
            </a:r>
            <a:endParaRPr kumimoji="0" lang="en-US" sz="1050" b="0" i="0" u="none" strike="noStrike" kern="1200" cap="none" spc="0" normalizeH="0" baseline="0" noProof="0">
              <a:ln>
                <a:noFill/>
              </a:ln>
              <a:solidFill>
                <a:srgbClr val="002960"/>
              </a:solidFill>
              <a:effectLst/>
              <a:uLnTx/>
              <a:uFillTx/>
              <a:latin typeface="Arial"/>
              <a:ea typeface="+mj-ea"/>
              <a:cs typeface="Arial"/>
            </a:endParaRPr>
          </a:p>
        </p:txBody>
      </p:sp>
      <p:sp>
        <p:nvSpPr>
          <p:cNvPr id="39" name="Title 1">
            <a:extLst>
              <a:ext uri="{FF2B5EF4-FFF2-40B4-BE49-F238E27FC236}">
                <a16:creationId xmlns:a16="http://schemas.microsoft.com/office/drawing/2014/main" id="{54BBCC93-4A6B-C192-1DB8-BB2CFEE90213}"/>
              </a:ext>
            </a:extLst>
          </p:cNvPr>
          <p:cNvSpPr txBox="1">
            <a:spLocks/>
          </p:cNvSpPr>
          <p:nvPr/>
        </p:nvSpPr>
        <p:spPr>
          <a:xfrm>
            <a:off x="381617" y="2926327"/>
            <a:ext cx="2094352" cy="92333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Future Changes to MassHealth</a:t>
            </a:r>
            <a:br>
              <a:rPr kumimoji="0" lang="en-US" sz="2000" b="1" i="0" u="none" strike="noStrike" kern="1200" cap="none" spc="0" normalizeH="0" baseline="0" noProof="0">
                <a:ln>
                  <a:noFill/>
                </a:ln>
                <a:solidFill>
                  <a:srgbClr val="002960"/>
                </a:solidFill>
                <a:effectLst/>
                <a:uLnTx/>
                <a:uFillTx/>
                <a:latin typeface="Arial"/>
                <a:ea typeface="+mj-ea"/>
                <a:cs typeface="Arial"/>
              </a:rPr>
            </a:br>
            <a:r>
              <a:rPr kumimoji="0" lang="en-US" sz="2000" b="1" i="0" u="none" strike="noStrike" kern="1200" cap="none" spc="0" normalizeH="0" baseline="0" noProof="0">
                <a:ln>
                  <a:noFill/>
                </a:ln>
                <a:solidFill>
                  <a:srgbClr val="002960"/>
                </a:solidFill>
                <a:effectLst/>
                <a:uLnTx/>
                <a:uFillTx/>
                <a:latin typeface="Arial"/>
                <a:ea typeface="+mj-ea"/>
                <a:cs typeface="Arial"/>
              </a:rPr>
              <a:t>Because of OB3</a:t>
            </a:r>
          </a:p>
        </p:txBody>
      </p:sp>
      <p:sp>
        <p:nvSpPr>
          <p:cNvPr id="40" name="Left Brace 39">
            <a:extLst>
              <a:ext uri="{FF2B5EF4-FFF2-40B4-BE49-F238E27FC236}">
                <a16:creationId xmlns:a16="http://schemas.microsoft.com/office/drawing/2014/main" id="{DDC2FB63-B55F-8A18-D283-C82A66ABBDFC}"/>
              </a:ext>
              <a:ext uri="{C183D7F6-B498-43B3-948B-1728B52AA6E4}">
                <adec:decorative xmlns:adec="http://schemas.microsoft.com/office/drawing/2017/decorative" val="1"/>
              </a:ext>
            </a:extLst>
          </p:cNvPr>
          <p:cNvSpPr/>
          <p:nvPr/>
        </p:nvSpPr>
        <p:spPr>
          <a:xfrm>
            <a:off x="2556842" y="1323608"/>
            <a:ext cx="442080" cy="4128768"/>
          </a:xfrm>
          <a:prstGeom prst="leftBrace">
            <a:avLst>
              <a:gd name="adj1" fmla="val 7949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Title 49">
            <a:extLst>
              <a:ext uri="{FF2B5EF4-FFF2-40B4-BE49-F238E27FC236}">
                <a16:creationId xmlns:a16="http://schemas.microsoft.com/office/drawing/2014/main" id="{F96B7FED-D566-B9A5-3338-21DE82CD223F}"/>
              </a:ext>
            </a:extLst>
          </p:cNvPr>
          <p:cNvSpPr>
            <a:spLocks noGrp="1"/>
          </p:cNvSpPr>
          <p:nvPr>
            <p:ph type="title"/>
          </p:nvPr>
        </p:nvSpPr>
        <p:spPr>
          <a:xfrm>
            <a:off x="231648" y="288735"/>
            <a:ext cx="11684000" cy="307777"/>
          </a:xfrm>
        </p:spPr>
        <p:txBody>
          <a:bodyPr/>
          <a:lstStyle/>
          <a:p>
            <a:r>
              <a:rPr lang="en-US">
                <a:latin typeface="Arial"/>
                <a:cs typeface="Arial"/>
              </a:rPr>
              <a:t>What Are the Biggest Changes from OB3?</a:t>
            </a:r>
            <a:endParaRPr lang="en-US"/>
          </a:p>
        </p:txBody>
      </p:sp>
      <p:sp>
        <p:nvSpPr>
          <p:cNvPr id="48" name="Rectangle 47">
            <a:extLst>
              <a:ext uri="{FF2B5EF4-FFF2-40B4-BE49-F238E27FC236}">
                <a16:creationId xmlns:a16="http://schemas.microsoft.com/office/drawing/2014/main" id="{60CC4069-B57C-B6FD-47C0-887C0E6F2DE1}"/>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183CC879-45DD-9EA0-524F-820A26F886AE}"/>
              </a:ext>
            </a:extLst>
          </p:cNvPr>
          <p:cNvGrpSpPr/>
          <p:nvPr/>
        </p:nvGrpSpPr>
        <p:grpSpPr>
          <a:xfrm>
            <a:off x="3618289" y="738492"/>
            <a:ext cx="8014684" cy="5299001"/>
            <a:chOff x="3618289" y="700392"/>
            <a:chExt cx="8014684" cy="5299001"/>
          </a:xfrm>
        </p:grpSpPr>
        <p:sp>
          <p:nvSpPr>
            <p:cNvPr id="16" name="Oval 15">
              <a:extLst>
                <a:ext uri="{FF2B5EF4-FFF2-40B4-BE49-F238E27FC236}">
                  <a16:creationId xmlns:a16="http://schemas.microsoft.com/office/drawing/2014/main" id="{9BEE2312-EBD0-0F65-05C3-38FCFF688705}"/>
                </a:ext>
                <a:ext uri="{C183D7F6-B498-43B3-948B-1728B52AA6E4}">
                  <adec:decorative xmlns:adec="http://schemas.microsoft.com/office/drawing/2017/decorative" val="1"/>
                </a:ext>
              </a:extLst>
            </p:cNvPr>
            <p:cNvSpPr/>
            <p:nvPr/>
          </p:nvSpPr>
          <p:spPr>
            <a:xfrm>
              <a:off x="3648450" y="700392"/>
              <a:ext cx="902093" cy="90209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9C361412-7383-7935-D5B1-66CB15653A80}"/>
                </a:ext>
                <a:ext uri="{C183D7F6-B498-43B3-948B-1728B52AA6E4}">
                  <adec:decorative xmlns:adec="http://schemas.microsoft.com/office/drawing/2017/decorative" val="1"/>
                </a:ext>
              </a:extLst>
            </p:cNvPr>
            <p:cNvSpPr/>
            <p:nvPr/>
          </p:nvSpPr>
          <p:spPr>
            <a:xfrm>
              <a:off x="4226184" y="818210"/>
              <a:ext cx="7352520" cy="67446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itle 1">
              <a:extLst>
                <a:ext uri="{FF2B5EF4-FFF2-40B4-BE49-F238E27FC236}">
                  <a16:creationId xmlns:a16="http://schemas.microsoft.com/office/drawing/2014/main" id="{E3473547-5C83-3D6E-5231-744E0830D934}"/>
                </a:ext>
              </a:extLst>
            </p:cNvPr>
            <p:cNvSpPr txBox="1">
              <a:spLocks/>
            </p:cNvSpPr>
            <p:nvPr/>
          </p:nvSpPr>
          <p:spPr>
            <a:xfrm>
              <a:off x="5885794" y="1016941"/>
              <a:ext cx="5323248" cy="27699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2960"/>
                  </a:solidFill>
                  <a:effectLst/>
                  <a:uLnTx/>
                  <a:uFillTx/>
                  <a:latin typeface="Arial"/>
                  <a:ea typeface="+mj-ea"/>
                  <a:cs typeface="Arial"/>
                </a:rPr>
                <a:t>Coverage Changes for Certain Immigrants</a:t>
              </a:r>
              <a:endParaRPr kumimoji="0" lang="en-US" sz="1800" b="0" i="0" u="none" strike="noStrike" kern="1200" cap="none" spc="0" normalizeH="0" baseline="0" noProof="0">
                <a:ln>
                  <a:noFill/>
                </a:ln>
                <a:solidFill>
                  <a:srgbClr val="002960"/>
                </a:solidFill>
                <a:effectLst/>
                <a:uLnTx/>
                <a:uFillTx/>
                <a:latin typeface="Arial"/>
                <a:ea typeface="+mj-ea"/>
                <a:cs typeface="Arial"/>
              </a:endParaRPr>
            </a:p>
          </p:txBody>
        </p:sp>
        <p:sp>
          <p:nvSpPr>
            <p:cNvPr id="19" name="Oval 18">
              <a:extLst>
                <a:ext uri="{FF2B5EF4-FFF2-40B4-BE49-F238E27FC236}">
                  <a16:creationId xmlns:a16="http://schemas.microsoft.com/office/drawing/2014/main" id="{1157A6B9-3903-B99F-7137-882F19823642}"/>
                </a:ext>
                <a:ext uri="{C183D7F6-B498-43B3-948B-1728B52AA6E4}">
                  <adec:decorative xmlns:adec="http://schemas.microsoft.com/office/drawing/2017/decorative" val="1"/>
                </a:ext>
              </a:extLst>
            </p:cNvPr>
            <p:cNvSpPr/>
            <p:nvPr/>
          </p:nvSpPr>
          <p:spPr>
            <a:xfrm>
              <a:off x="3729057" y="781585"/>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0" name="Graphic 19" descr="Group of men with solid fill">
              <a:extLst>
                <a:ext uri="{FF2B5EF4-FFF2-40B4-BE49-F238E27FC236}">
                  <a16:creationId xmlns:a16="http://schemas.microsoft.com/office/drawing/2014/main" id="{B903AB27-1027-67DE-F752-EC5029091FC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838613" y="891141"/>
              <a:ext cx="528600" cy="528600"/>
            </a:xfrm>
            <a:prstGeom prst="rect">
              <a:avLst/>
            </a:prstGeom>
          </p:spPr>
        </p:pic>
        <p:sp>
          <p:nvSpPr>
            <p:cNvPr id="13" name="Title 1">
              <a:extLst>
                <a:ext uri="{FF2B5EF4-FFF2-40B4-BE49-F238E27FC236}">
                  <a16:creationId xmlns:a16="http://schemas.microsoft.com/office/drawing/2014/main" id="{15E8FB11-F037-32B7-6CA8-9A5397DA662C}"/>
                </a:ext>
              </a:extLst>
            </p:cNvPr>
            <p:cNvSpPr txBox="1">
              <a:spLocks/>
            </p:cNvSpPr>
            <p:nvPr/>
          </p:nvSpPr>
          <p:spPr>
            <a:xfrm>
              <a:off x="4475017" y="839150"/>
              <a:ext cx="1174627" cy="61555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a:solidFill>
                    <a:srgbClr val="002960"/>
                  </a:solidFill>
                  <a:latin typeface="Arial"/>
                  <a:cs typeface="Arial"/>
                </a:rPr>
                <a:t>October</a:t>
              </a:r>
              <a:r>
                <a:rPr kumimoji="0" lang="en-US" sz="2000" b="1" i="0" u="none" strike="noStrike" kern="1200" cap="none" spc="0" normalizeH="0" baseline="0" noProof="0">
                  <a:ln>
                    <a:noFill/>
                  </a:ln>
                  <a:solidFill>
                    <a:srgbClr val="002960"/>
                  </a:solidFill>
                  <a:effectLst/>
                  <a:uLnTx/>
                  <a:uFillTx/>
                  <a:latin typeface="Arial"/>
                  <a:ea typeface="+mj-ea"/>
                  <a:cs typeface="Arial"/>
                </a:rPr>
                <a:t> 2026</a:t>
              </a:r>
              <a:endParaRPr kumimoji="0" lang="en-US" sz="2000" b="0" i="0" u="none" strike="noStrike" kern="1200" cap="none" spc="0" normalizeH="0" baseline="0" noProof="0">
                <a:ln>
                  <a:noFill/>
                </a:ln>
                <a:solidFill>
                  <a:srgbClr val="002960"/>
                </a:solidFill>
                <a:effectLst/>
                <a:uLnTx/>
                <a:uFillTx/>
                <a:latin typeface="Arial"/>
                <a:ea typeface="+mj-ea"/>
                <a:cs typeface="Arial"/>
              </a:endParaRPr>
            </a:p>
          </p:txBody>
        </p:sp>
        <p:cxnSp>
          <p:nvCxnSpPr>
            <p:cNvPr id="36" name="Straight Connector 35">
              <a:extLst>
                <a:ext uri="{FF2B5EF4-FFF2-40B4-BE49-F238E27FC236}">
                  <a16:creationId xmlns:a16="http://schemas.microsoft.com/office/drawing/2014/main" id="{BFF38BDE-9374-2078-1402-7C5F462BCB13}"/>
                </a:ext>
                <a:ext uri="{C183D7F6-B498-43B3-948B-1728B52AA6E4}">
                  <adec:decorative xmlns:adec="http://schemas.microsoft.com/office/drawing/2017/decorative" val="1"/>
                </a:ext>
              </a:extLst>
            </p:cNvPr>
            <p:cNvCxnSpPr>
              <a:cxnSpLocks/>
            </p:cNvCxnSpPr>
            <p:nvPr/>
          </p:nvCxnSpPr>
          <p:spPr>
            <a:xfrm>
              <a:off x="5713112" y="851695"/>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686CDF7-857A-9452-C317-42798ACD4D28}"/>
                </a:ext>
                <a:ext uri="{C183D7F6-B498-43B3-948B-1728B52AA6E4}">
                  <adec:decorative xmlns:adec="http://schemas.microsoft.com/office/drawing/2017/decorative" val="1"/>
                </a:ext>
              </a:extLst>
            </p:cNvPr>
            <p:cNvSpPr/>
            <p:nvPr/>
          </p:nvSpPr>
          <p:spPr>
            <a:xfrm>
              <a:off x="3648450" y="1799619"/>
              <a:ext cx="902093" cy="902093"/>
            </a:xfrm>
            <a:prstGeom prst="ellipse">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39FF3FD-330F-DBB5-0F22-615D8031BA7F}"/>
                </a:ext>
                <a:ext uri="{C183D7F6-B498-43B3-948B-1728B52AA6E4}">
                  <adec:decorative xmlns:adec="http://schemas.microsoft.com/office/drawing/2017/decorative" val="1"/>
                </a:ext>
              </a:extLst>
            </p:cNvPr>
            <p:cNvSpPr/>
            <p:nvPr/>
          </p:nvSpPr>
          <p:spPr>
            <a:xfrm>
              <a:off x="4226184" y="1917437"/>
              <a:ext cx="7352520" cy="674462"/>
            </a:xfrm>
            <a:prstGeom prst="roundRect">
              <a:avLst/>
            </a:prstGeom>
            <a:solidFill>
              <a:srgbClr val="9DC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Oval 7">
              <a:extLst>
                <a:ext uri="{FF2B5EF4-FFF2-40B4-BE49-F238E27FC236}">
                  <a16:creationId xmlns:a16="http://schemas.microsoft.com/office/drawing/2014/main" id="{6D89054F-BEF7-9D48-9464-DA5210BE94EE}"/>
                </a:ext>
                <a:ext uri="{C183D7F6-B498-43B3-948B-1728B52AA6E4}">
                  <adec:decorative xmlns:adec="http://schemas.microsoft.com/office/drawing/2017/decorative" val="1"/>
                </a:ext>
              </a:extLst>
            </p:cNvPr>
            <p:cNvSpPr/>
            <p:nvPr/>
          </p:nvSpPr>
          <p:spPr>
            <a:xfrm>
              <a:off x="3729057" y="188081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CD4D0085-9C3D-7E9C-B1AF-F560EF137C54}"/>
                </a:ext>
                <a:ext uri="{C183D7F6-B498-43B3-948B-1728B52AA6E4}">
                  <adec:decorative xmlns:adec="http://schemas.microsoft.com/office/drawing/2017/decorative" val="1"/>
                </a:ext>
              </a:extLst>
            </p:cNvPr>
            <p:cNvCxnSpPr>
              <a:cxnSpLocks/>
            </p:cNvCxnSpPr>
            <p:nvPr/>
          </p:nvCxnSpPr>
          <p:spPr>
            <a:xfrm>
              <a:off x="5713112" y="1950922"/>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4A767FF-4C7C-02BF-1603-B92C31430201}"/>
                </a:ext>
              </a:extLst>
            </p:cNvPr>
            <p:cNvSpPr txBox="1">
              <a:spLocks/>
            </p:cNvSpPr>
            <p:nvPr/>
          </p:nvSpPr>
          <p:spPr>
            <a:xfrm>
              <a:off x="5885795" y="3869807"/>
              <a:ext cx="5284133" cy="230832"/>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500" b="0" i="0" u="none" strike="noStrike" kern="1200" cap="none" spc="0" normalizeH="0" baseline="0" noProof="0">
                <a:ln>
                  <a:noFill/>
                </a:ln>
                <a:solidFill>
                  <a:srgbClr val="002960"/>
                </a:solidFill>
                <a:effectLst/>
                <a:uLnTx/>
                <a:uFillTx/>
                <a:latin typeface="Arial"/>
                <a:ea typeface="+mj-ea"/>
                <a:cs typeface="Arial"/>
              </a:endParaRPr>
            </a:p>
          </p:txBody>
        </p:sp>
        <p:sp>
          <p:nvSpPr>
            <p:cNvPr id="22" name="Oval 21">
              <a:extLst>
                <a:ext uri="{FF2B5EF4-FFF2-40B4-BE49-F238E27FC236}">
                  <a16:creationId xmlns:a16="http://schemas.microsoft.com/office/drawing/2014/main" id="{4BCE0149-80C6-F262-FDC8-4EE2F723D212}"/>
                </a:ext>
                <a:ext uri="{C183D7F6-B498-43B3-948B-1728B52AA6E4}">
                  <adec:decorative xmlns:adec="http://schemas.microsoft.com/office/drawing/2017/decorative" val="1"/>
                </a:ext>
              </a:extLst>
            </p:cNvPr>
            <p:cNvSpPr/>
            <p:nvPr/>
          </p:nvSpPr>
          <p:spPr>
            <a:xfrm>
              <a:off x="3648450" y="2898846"/>
              <a:ext cx="902093" cy="90209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77321899-515A-5FB8-29C8-D113F619C050}"/>
                </a:ext>
                <a:ext uri="{C183D7F6-B498-43B3-948B-1728B52AA6E4}">
                  <adec:decorative xmlns:adec="http://schemas.microsoft.com/office/drawing/2017/decorative" val="1"/>
                </a:ext>
              </a:extLst>
            </p:cNvPr>
            <p:cNvSpPr/>
            <p:nvPr/>
          </p:nvSpPr>
          <p:spPr>
            <a:xfrm>
              <a:off x="4226184" y="3016664"/>
              <a:ext cx="7352520" cy="674462"/>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Title 1">
              <a:extLst>
                <a:ext uri="{FF2B5EF4-FFF2-40B4-BE49-F238E27FC236}">
                  <a16:creationId xmlns:a16="http://schemas.microsoft.com/office/drawing/2014/main" id="{65EFA3E0-44AA-1F22-1594-EA98B5C63DAE}"/>
                </a:ext>
              </a:extLst>
            </p:cNvPr>
            <p:cNvSpPr txBox="1">
              <a:spLocks/>
            </p:cNvSpPr>
            <p:nvPr/>
          </p:nvSpPr>
          <p:spPr>
            <a:xfrm>
              <a:off x="5909208" y="3092285"/>
              <a:ext cx="4572000" cy="523220"/>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2960"/>
                  </a:solidFill>
                  <a:effectLst/>
                  <a:uLnTx/>
                  <a:uFillTx/>
                  <a:latin typeface="Arial"/>
                  <a:ea typeface="+mj-ea"/>
                  <a:cs typeface="Arial"/>
                </a:rPr>
                <a:t>Renewals Every 6 Months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a:ln>
                    <a:noFill/>
                  </a:ln>
                  <a:solidFill>
                    <a:srgbClr val="002960"/>
                  </a:solidFill>
                  <a:effectLst/>
                  <a:uLnTx/>
                  <a:uFillTx/>
                  <a:latin typeface="Arial"/>
                  <a:ea typeface="+mj-ea"/>
                  <a:cs typeface="Arial"/>
                </a:rPr>
                <a:t>For some adults, age 19 to 64</a:t>
              </a:r>
            </a:p>
          </p:txBody>
        </p:sp>
        <p:sp>
          <p:nvSpPr>
            <p:cNvPr id="25" name="Oval 24">
              <a:extLst>
                <a:ext uri="{FF2B5EF4-FFF2-40B4-BE49-F238E27FC236}">
                  <a16:creationId xmlns:a16="http://schemas.microsoft.com/office/drawing/2014/main" id="{5B1C5C0A-93C5-383D-E31C-78C62D8A6A07}"/>
                </a:ext>
                <a:ext uri="{C183D7F6-B498-43B3-948B-1728B52AA6E4}">
                  <adec:decorative xmlns:adec="http://schemas.microsoft.com/office/drawing/2017/decorative" val="1"/>
                </a:ext>
              </a:extLst>
            </p:cNvPr>
            <p:cNvSpPr/>
            <p:nvPr/>
          </p:nvSpPr>
          <p:spPr>
            <a:xfrm>
              <a:off x="3729057" y="2980039"/>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6" name="Graphic 25" descr="Clock with solid fill">
              <a:extLst>
                <a:ext uri="{FF2B5EF4-FFF2-40B4-BE49-F238E27FC236}">
                  <a16:creationId xmlns:a16="http://schemas.microsoft.com/office/drawing/2014/main" id="{A754BB42-1861-F234-D710-72FD502D12A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3838613" y="3089595"/>
              <a:ext cx="528600" cy="528600"/>
            </a:xfrm>
            <a:prstGeom prst="rect">
              <a:avLst/>
            </a:prstGeom>
          </p:spPr>
        </p:pic>
        <p:cxnSp>
          <p:nvCxnSpPr>
            <p:cNvPr id="42" name="Straight Connector 41">
              <a:extLst>
                <a:ext uri="{FF2B5EF4-FFF2-40B4-BE49-F238E27FC236}">
                  <a16:creationId xmlns:a16="http://schemas.microsoft.com/office/drawing/2014/main" id="{DEAB2BD3-E05C-FD79-5460-5D56CCF24F79}"/>
                </a:ext>
                <a:ext uri="{C183D7F6-B498-43B3-948B-1728B52AA6E4}">
                  <adec:decorative xmlns:adec="http://schemas.microsoft.com/office/drawing/2017/decorative" val="1"/>
                </a:ext>
              </a:extLst>
            </p:cNvPr>
            <p:cNvCxnSpPr>
              <a:cxnSpLocks/>
            </p:cNvCxnSpPr>
            <p:nvPr/>
          </p:nvCxnSpPr>
          <p:spPr>
            <a:xfrm>
              <a:off x="5713112" y="3050149"/>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254C4C6-8239-4A4E-3E76-08ABABD0E489}"/>
                </a:ext>
                <a:ext uri="{C183D7F6-B498-43B3-948B-1728B52AA6E4}">
                  <adec:decorative xmlns:adec="http://schemas.microsoft.com/office/drawing/2017/decorative" val="1"/>
                </a:ext>
              </a:extLst>
            </p:cNvPr>
            <p:cNvSpPr/>
            <p:nvPr/>
          </p:nvSpPr>
          <p:spPr>
            <a:xfrm>
              <a:off x="3648450" y="5097300"/>
              <a:ext cx="902093" cy="902093"/>
            </a:xfrm>
            <a:prstGeom prst="ellipse">
              <a:avLst/>
            </a:prstGeom>
            <a:solidFill>
              <a:schemeClr val="accent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Rectangle: Rounded Corners 28">
              <a:extLst>
                <a:ext uri="{FF2B5EF4-FFF2-40B4-BE49-F238E27FC236}">
                  <a16:creationId xmlns:a16="http://schemas.microsoft.com/office/drawing/2014/main" id="{5E63BA71-1629-7460-F505-935C773DF914}"/>
                </a:ext>
                <a:ext uri="{C183D7F6-B498-43B3-948B-1728B52AA6E4}">
                  <adec:decorative xmlns:adec="http://schemas.microsoft.com/office/drawing/2017/decorative" val="1"/>
                </a:ext>
              </a:extLst>
            </p:cNvPr>
            <p:cNvSpPr/>
            <p:nvPr/>
          </p:nvSpPr>
          <p:spPr>
            <a:xfrm>
              <a:off x="4226184" y="5215118"/>
              <a:ext cx="7352520" cy="674462"/>
            </a:xfrm>
            <a:prstGeom prst="roundRect">
              <a:avLst/>
            </a:prstGeom>
            <a:solidFill>
              <a:schemeClr val="accent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Title 1">
              <a:extLst>
                <a:ext uri="{FF2B5EF4-FFF2-40B4-BE49-F238E27FC236}">
                  <a16:creationId xmlns:a16="http://schemas.microsoft.com/office/drawing/2014/main" id="{ACF83F9E-D815-BA6E-361E-103DFBDF1C49}"/>
                </a:ext>
              </a:extLst>
            </p:cNvPr>
            <p:cNvSpPr txBox="1">
              <a:spLocks/>
            </p:cNvSpPr>
            <p:nvPr/>
          </p:nvSpPr>
          <p:spPr>
            <a:xfrm>
              <a:off x="5909209" y="5298433"/>
              <a:ext cx="5458946" cy="507831"/>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j-ea"/>
                  <a:cs typeface="Arial"/>
                </a:rPr>
                <a:t>Cost Sharing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a:ea typeface="+mj-ea"/>
                  <a:cs typeface="Arial"/>
                </a:rPr>
                <a:t>For some adults, age 19 to 64, with income above 100% FPL</a:t>
              </a:r>
            </a:p>
          </p:txBody>
        </p:sp>
        <p:sp>
          <p:nvSpPr>
            <p:cNvPr id="31" name="Oval 30">
              <a:extLst>
                <a:ext uri="{FF2B5EF4-FFF2-40B4-BE49-F238E27FC236}">
                  <a16:creationId xmlns:a16="http://schemas.microsoft.com/office/drawing/2014/main" id="{7DEF586B-A796-1E85-D78F-917767881D98}"/>
                </a:ext>
                <a:ext uri="{C183D7F6-B498-43B3-948B-1728B52AA6E4}">
                  <adec:decorative xmlns:adec="http://schemas.microsoft.com/office/drawing/2017/decorative" val="1"/>
                </a:ext>
              </a:extLst>
            </p:cNvPr>
            <p:cNvSpPr/>
            <p:nvPr/>
          </p:nvSpPr>
          <p:spPr>
            <a:xfrm>
              <a:off x="3729057" y="5178493"/>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2" name="Graphic 31" descr="Dollar with solid fill">
              <a:extLst>
                <a:ext uri="{FF2B5EF4-FFF2-40B4-BE49-F238E27FC236}">
                  <a16:creationId xmlns:a16="http://schemas.microsoft.com/office/drawing/2014/main" id="{324842A3-8261-32CA-BC91-AE87D1679AC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3838613" y="5288049"/>
              <a:ext cx="528600" cy="528600"/>
            </a:xfrm>
            <a:prstGeom prst="rect">
              <a:avLst/>
            </a:prstGeom>
          </p:spPr>
        </p:pic>
        <p:sp>
          <p:nvSpPr>
            <p:cNvPr id="34" name="Title 1">
              <a:extLst>
                <a:ext uri="{FF2B5EF4-FFF2-40B4-BE49-F238E27FC236}">
                  <a16:creationId xmlns:a16="http://schemas.microsoft.com/office/drawing/2014/main" id="{35525C95-B288-B268-D8B9-337AEF04CBC8}"/>
                </a:ext>
              </a:extLst>
            </p:cNvPr>
            <p:cNvSpPr txBox="1">
              <a:spLocks/>
            </p:cNvSpPr>
            <p:nvPr/>
          </p:nvSpPr>
          <p:spPr>
            <a:xfrm>
              <a:off x="4476769" y="5240569"/>
              <a:ext cx="1172881" cy="61555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j-ea"/>
                  <a:cs typeface="Arial"/>
                </a:rPr>
                <a:t>October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j-ea"/>
                  <a:cs typeface="Arial"/>
                </a:rPr>
                <a:t>2028</a:t>
              </a:r>
              <a:endParaRPr kumimoji="0" lang="en-US" sz="2000" b="0" i="0" u="none" strike="noStrike" kern="1200" cap="none" spc="0" normalizeH="0" baseline="0" noProof="0">
                <a:ln>
                  <a:noFill/>
                </a:ln>
                <a:solidFill>
                  <a:srgbClr val="FFFFFF"/>
                </a:solidFill>
                <a:effectLst/>
                <a:uLnTx/>
                <a:uFillTx/>
                <a:latin typeface="Arial"/>
                <a:ea typeface="+mj-ea"/>
                <a:cs typeface="Arial"/>
              </a:endParaRPr>
            </a:p>
          </p:txBody>
        </p:sp>
        <p:cxnSp>
          <p:nvCxnSpPr>
            <p:cNvPr id="43" name="Straight Connector 42">
              <a:extLst>
                <a:ext uri="{FF2B5EF4-FFF2-40B4-BE49-F238E27FC236}">
                  <a16:creationId xmlns:a16="http://schemas.microsoft.com/office/drawing/2014/main" id="{D887CC39-8CDF-8877-B698-6FC5A7376FB8}"/>
                </a:ext>
                <a:ext uri="{C183D7F6-B498-43B3-948B-1728B52AA6E4}">
                  <adec:decorative xmlns:adec="http://schemas.microsoft.com/office/drawing/2017/decorative" val="1"/>
                </a:ext>
              </a:extLst>
            </p:cNvPr>
            <p:cNvCxnSpPr>
              <a:cxnSpLocks/>
            </p:cNvCxnSpPr>
            <p:nvPr/>
          </p:nvCxnSpPr>
          <p:spPr>
            <a:xfrm>
              <a:off x="5731889" y="5248603"/>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7A39C79-31B0-E863-1468-70D03A43DB16}"/>
                </a:ext>
                <a:ext uri="{C183D7F6-B498-43B3-948B-1728B52AA6E4}">
                  <adec:decorative xmlns:adec="http://schemas.microsoft.com/office/drawing/2017/decorative" val="1"/>
                </a:ext>
              </a:extLst>
            </p:cNvPr>
            <p:cNvSpPr/>
            <p:nvPr/>
          </p:nvSpPr>
          <p:spPr>
            <a:xfrm>
              <a:off x="4099496" y="4116523"/>
              <a:ext cx="7352520" cy="674462"/>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EB29A12A-9CE4-E9C8-F3FA-2CDE26DFD3D7}"/>
                </a:ext>
                <a:ext uri="{C183D7F6-B498-43B3-948B-1728B52AA6E4}">
                  <adec:decorative xmlns:adec="http://schemas.microsoft.com/office/drawing/2017/decorative" val="1"/>
                </a:ext>
              </a:extLst>
            </p:cNvPr>
            <p:cNvSpPr/>
            <p:nvPr/>
          </p:nvSpPr>
          <p:spPr>
            <a:xfrm>
              <a:off x="3618289" y="3998073"/>
              <a:ext cx="902093" cy="902093"/>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E0B7DBCC-3BE9-D151-2954-D8C5FAEB8FEF}"/>
                </a:ext>
                <a:ext uri="{C183D7F6-B498-43B3-948B-1728B52AA6E4}">
                  <adec:decorative xmlns:adec="http://schemas.microsoft.com/office/drawing/2017/decorative" val="1"/>
                </a:ext>
              </a:extLst>
            </p:cNvPr>
            <p:cNvSpPr/>
            <p:nvPr/>
          </p:nvSpPr>
          <p:spPr>
            <a:xfrm>
              <a:off x="3698896" y="4079266"/>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0D568AE8-7855-AF5F-E5E0-403583292341}"/>
                </a:ext>
                <a:ext uri="{C183D7F6-B498-43B3-948B-1728B52AA6E4}">
                  <adec:decorative xmlns:adec="http://schemas.microsoft.com/office/drawing/2017/decorative" val="1"/>
                </a:ext>
              </a:extLst>
            </p:cNvPr>
            <p:cNvCxnSpPr>
              <a:cxnSpLocks/>
            </p:cNvCxnSpPr>
            <p:nvPr/>
          </p:nvCxnSpPr>
          <p:spPr>
            <a:xfrm>
              <a:off x="5713112" y="4149376"/>
              <a:ext cx="0" cy="6074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58ADA9E7-D1FD-9A81-2738-A5AF4719458F}"/>
                </a:ext>
              </a:extLst>
            </p:cNvPr>
            <p:cNvSpPr txBox="1">
              <a:spLocks/>
            </p:cNvSpPr>
            <p:nvPr/>
          </p:nvSpPr>
          <p:spPr>
            <a:xfrm>
              <a:off x="5885795" y="2010121"/>
              <a:ext cx="5747178" cy="507831"/>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2960"/>
                  </a:solidFill>
                  <a:effectLst/>
                  <a:uLnTx/>
                  <a:uFillTx/>
                  <a:latin typeface="Arial"/>
                  <a:ea typeface="+mj-ea"/>
                  <a:cs typeface="Arial"/>
                </a:rPr>
                <a:t>“Retroactive Coverage” is Shortened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a:ln>
                    <a:noFill/>
                  </a:ln>
                  <a:solidFill>
                    <a:srgbClr val="002960"/>
                  </a:solidFill>
                  <a:effectLst/>
                  <a:uLnTx/>
                  <a:uFillTx/>
                  <a:latin typeface="Arial"/>
                  <a:ea typeface="+mj-ea"/>
                  <a:cs typeface="Arial"/>
                </a:rPr>
                <a:t>Shortened to 1 month for some adults</a:t>
              </a:r>
              <a:r>
                <a:rPr lang="en-US" sz="1500" b="0">
                  <a:solidFill>
                    <a:srgbClr val="002960"/>
                  </a:solidFill>
                  <a:latin typeface="Arial"/>
                  <a:cs typeface="Arial"/>
                </a:rPr>
                <a:t>;</a:t>
              </a:r>
              <a:r>
                <a:rPr kumimoji="0" lang="en-US" sz="1500" b="0" i="0" u="none" strike="noStrike" kern="1200" cap="none" spc="0" normalizeH="0" baseline="0" noProof="0">
                  <a:ln>
                    <a:noFill/>
                  </a:ln>
                  <a:solidFill>
                    <a:srgbClr val="002960"/>
                  </a:solidFill>
                  <a:effectLst/>
                  <a:uLnTx/>
                  <a:uFillTx/>
                  <a:latin typeface="Arial"/>
                  <a:ea typeface="+mj-ea"/>
                  <a:cs typeface="Arial"/>
                </a:rPr>
                <a:t> 2 months for everyone else</a:t>
              </a:r>
            </a:p>
          </p:txBody>
        </p:sp>
        <p:pic>
          <p:nvPicPr>
            <p:cNvPr id="52" name="Graphic 51" descr="Back with solid fill">
              <a:extLst>
                <a:ext uri="{FF2B5EF4-FFF2-40B4-BE49-F238E27FC236}">
                  <a16:creationId xmlns:a16="http://schemas.microsoft.com/office/drawing/2014/main" id="{2B5335DE-97CC-9466-70FA-CD126F81DC04}"/>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815201" y="1999737"/>
              <a:ext cx="528600" cy="528600"/>
            </a:xfrm>
            <a:prstGeom prst="rect">
              <a:avLst/>
            </a:prstGeom>
          </p:spPr>
        </p:pic>
        <p:sp>
          <p:nvSpPr>
            <p:cNvPr id="53" name="Title 1">
              <a:extLst>
                <a:ext uri="{FF2B5EF4-FFF2-40B4-BE49-F238E27FC236}">
                  <a16:creationId xmlns:a16="http://schemas.microsoft.com/office/drawing/2014/main" id="{CBF854C4-18E6-BB29-9D88-E93951D1E4D1}"/>
                </a:ext>
              </a:extLst>
            </p:cNvPr>
            <p:cNvSpPr txBox="1">
              <a:spLocks/>
            </p:cNvSpPr>
            <p:nvPr/>
          </p:nvSpPr>
          <p:spPr>
            <a:xfrm>
              <a:off x="4475018" y="1956261"/>
              <a:ext cx="1174630" cy="61555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January 2027</a:t>
              </a:r>
              <a:endParaRPr kumimoji="0" lang="en-US" sz="2000" b="0" i="0" u="none" strike="noStrike" kern="1200" cap="none" spc="0" normalizeH="0" baseline="0" noProof="0">
                <a:ln>
                  <a:noFill/>
                </a:ln>
                <a:solidFill>
                  <a:srgbClr val="002960"/>
                </a:solidFill>
                <a:effectLst/>
                <a:uLnTx/>
                <a:uFillTx/>
                <a:latin typeface="Arial"/>
                <a:ea typeface="+mj-ea"/>
                <a:cs typeface="Arial"/>
              </a:endParaRPr>
            </a:p>
          </p:txBody>
        </p:sp>
        <p:sp>
          <p:nvSpPr>
            <p:cNvPr id="54" name="Title 1">
              <a:extLst>
                <a:ext uri="{FF2B5EF4-FFF2-40B4-BE49-F238E27FC236}">
                  <a16:creationId xmlns:a16="http://schemas.microsoft.com/office/drawing/2014/main" id="{6DBC72CA-A01A-2515-90E7-A72B9C778B27}"/>
                </a:ext>
              </a:extLst>
            </p:cNvPr>
            <p:cNvSpPr txBox="1">
              <a:spLocks/>
            </p:cNvSpPr>
            <p:nvPr/>
          </p:nvSpPr>
          <p:spPr>
            <a:xfrm>
              <a:off x="5909208" y="4190008"/>
              <a:ext cx="5177891" cy="507831"/>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lvl="0">
                <a:defRPr/>
              </a:pPr>
              <a:r>
                <a:rPr lang="en-US" sz="1800">
                  <a:solidFill>
                    <a:schemeClr val="bg1"/>
                  </a:solidFill>
                  <a:latin typeface="Arial"/>
                  <a:cs typeface="Arial"/>
                </a:rPr>
                <a:t>Work and Education Requirements</a:t>
              </a:r>
              <a:br>
                <a:rPr lang="en-US" sz="2000">
                  <a:solidFill>
                    <a:schemeClr val="bg1"/>
                  </a:solidFill>
                  <a:latin typeface="Arial"/>
                  <a:cs typeface="Arial"/>
                </a:rPr>
              </a:br>
              <a:r>
                <a:rPr lang="en-US" sz="1500" b="0">
                  <a:solidFill>
                    <a:schemeClr val="bg1"/>
                  </a:solidFill>
                  <a:latin typeface="Arial"/>
                  <a:cs typeface="Arial"/>
                </a:rPr>
                <a:t>For some adults, age 19 to 64 (with several exemptions)</a:t>
              </a:r>
            </a:p>
          </p:txBody>
        </p:sp>
        <p:pic>
          <p:nvPicPr>
            <p:cNvPr id="56" name="Graphic 55" descr="Briefcase with solid fill">
              <a:extLst>
                <a:ext uri="{FF2B5EF4-FFF2-40B4-BE49-F238E27FC236}">
                  <a16:creationId xmlns:a16="http://schemas.microsoft.com/office/drawing/2014/main" id="{8E2771CA-3965-FCEA-861F-75391CFC90BB}"/>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3808452" y="4177581"/>
              <a:ext cx="528600" cy="528600"/>
            </a:xfrm>
            <a:prstGeom prst="rect">
              <a:avLst/>
            </a:prstGeom>
          </p:spPr>
        </p:pic>
        <p:sp>
          <p:nvSpPr>
            <p:cNvPr id="57" name="Title 1">
              <a:extLst>
                <a:ext uri="{FF2B5EF4-FFF2-40B4-BE49-F238E27FC236}">
                  <a16:creationId xmlns:a16="http://schemas.microsoft.com/office/drawing/2014/main" id="{F793BCE4-75B6-D5CC-78A3-2C39665F81B0}"/>
                </a:ext>
              </a:extLst>
            </p:cNvPr>
            <p:cNvSpPr txBox="1">
              <a:spLocks/>
            </p:cNvSpPr>
            <p:nvPr/>
          </p:nvSpPr>
          <p:spPr>
            <a:xfrm>
              <a:off x="4446609" y="4131700"/>
              <a:ext cx="1203040" cy="61555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lvl="0" algn="ctr">
                <a:defRPr/>
              </a:pPr>
              <a:r>
                <a:rPr lang="en-US" sz="2000">
                  <a:solidFill>
                    <a:schemeClr val="bg1"/>
                  </a:solidFill>
                  <a:latin typeface="Arial"/>
                  <a:cs typeface="Arial"/>
                </a:rPr>
                <a:t>January 2027</a:t>
              </a:r>
              <a:endParaRPr lang="en-US" sz="2000" b="0">
                <a:solidFill>
                  <a:schemeClr val="bg1"/>
                </a:solidFill>
                <a:latin typeface="Arial"/>
                <a:cs typeface="Arial"/>
              </a:endParaRPr>
            </a:p>
          </p:txBody>
        </p:sp>
        <p:sp>
          <p:nvSpPr>
            <p:cNvPr id="2" name="Title 1">
              <a:extLst>
                <a:ext uri="{FF2B5EF4-FFF2-40B4-BE49-F238E27FC236}">
                  <a16:creationId xmlns:a16="http://schemas.microsoft.com/office/drawing/2014/main" id="{514C878E-21E3-ACA4-825E-339EBC9D5603}"/>
                </a:ext>
              </a:extLst>
            </p:cNvPr>
            <p:cNvSpPr txBox="1">
              <a:spLocks/>
            </p:cNvSpPr>
            <p:nvPr/>
          </p:nvSpPr>
          <p:spPr>
            <a:xfrm>
              <a:off x="4475017" y="3057737"/>
              <a:ext cx="1174630" cy="615553"/>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2960"/>
                  </a:solidFill>
                  <a:effectLst/>
                  <a:uLnTx/>
                  <a:uFillTx/>
                  <a:latin typeface="Arial"/>
                  <a:ea typeface="+mj-ea"/>
                  <a:cs typeface="Arial"/>
                </a:rPr>
                <a:t>January 2027</a:t>
              </a:r>
              <a:endParaRPr kumimoji="0" lang="en-US" sz="2000" b="0" i="0" u="none" strike="noStrike" kern="1200" cap="none" spc="0" normalizeH="0" baseline="0" noProof="0">
                <a:ln>
                  <a:noFill/>
                </a:ln>
                <a:solidFill>
                  <a:srgbClr val="002960"/>
                </a:solidFill>
                <a:effectLst/>
                <a:uLnTx/>
                <a:uFillTx/>
                <a:latin typeface="Arial"/>
                <a:ea typeface="+mj-ea"/>
                <a:cs typeface="Arial"/>
              </a:endParaRPr>
            </a:p>
          </p:txBody>
        </p:sp>
      </p:grpSp>
    </p:spTree>
    <p:extLst>
      <p:ext uri="{BB962C8B-B14F-4D97-AF65-F5344CB8AC3E}">
        <p14:creationId xmlns:p14="http://schemas.microsoft.com/office/powerpoint/2010/main" val="39987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64C5-D100-9804-C582-5F0866B0861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9D7245C-B706-A263-B5DF-8F57D61B03C6}"/>
              </a:ext>
              <a:ext uri="{C183D7F6-B498-43B3-948B-1728B52AA6E4}">
                <adec:decorative xmlns:adec="http://schemas.microsoft.com/office/drawing/2017/decorative" val="1"/>
              </a:ext>
            </a:extLst>
          </p:cNvPr>
          <p:cNvGrpSpPr/>
          <p:nvPr/>
        </p:nvGrpSpPr>
        <p:grpSpPr>
          <a:xfrm>
            <a:off x="11481465" y="226917"/>
            <a:ext cx="702203" cy="702203"/>
            <a:chOff x="131498" y="143082"/>
            <a:chExt cx="1047750" cy="1047750"/>
          </a:xfrm>
        </p:grpSpPr>
        <p:sp>
          <p:nvSpPr>
            <p:cNvPr id="6" name="Oval 5">
              <a:extLst>
                <a:ext uri="{FF2B5EF4-FFF2-40B4-BE49-F238E27FC236}">
                  <a16:creationId xmlns:a16="http://schemas.microsoft.com/office/drawing/2014/main" id="{6471DAE3-59E1-BAE4-3D82-C751296FF666}"/>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Oval 6">
              <a:extLst>
                <a:ext uri="{FF2B5EF4-FFF2-40B4-BE49-F238E27FC236}">
                  <a16:creationId xmlns:a16="http://schemas.microsoft.com/office/drawing/2014/main" id="{C8FEA750-389F-0253-227A-835CE0BC4D38}"/>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Graphic 7" descr="Group of men with solid fill">
              <a:extLst>
                <a:ext uri="{FF2B5EF4-FFF2-40B4-BE49-F238E27FC236}">
                  <a16:creationId xmlns:a16="http://schemas.microsoft.com/office/drawing/2014/main" id="{1B2E91F4-E34D-50A1-6547-D68E73FE416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91072" y="399481"/>
              <a:ext cx="528600" cy="528600"/>
            </a:xfrm>
            <a:prstGeom prst="rect">
              <a:avLst/>
            </a:prstGeom>
          </p:spPr>
        </p:pic>
      </p:grpSp>
      <p:graphicFrame>
        <p:nvGraphicFramePr>
          <p:cNvPr id="12" name="Table 11">
            <a:extLst>
              <a:ext uri="{FF2B5EF4-FFF2-40B4-BE49-F238E27FC236}">
                <a16:creationId xmlns:a16="http://schemas.microsoft.com/office/drawing/2014/main" id="{B2AB53B9-7CC5-B366-8BEE-12531C1BA3B8}"/>
              </a:ext>
            </a:extLst>
          </p:cNvPr>
          <p:cNvGraphicFramePr>
            <a:graphicFrameLocks noGrp="1"/>
          </p:cNvGraphicFramePr>
          <p:nvPr>
            <p:extLst>
              <p:ext uri="{D42A27DB-BD31-4B8C-83A1-F6EECF244321}">
                <p14:modId xmlns:p14="http://schemas.microsoft.com/office/powerpoint/2010/main" val="4120356965"/>
              </p:ext>
            </p:extLst>
          </p:nvPr>
        </p:nvGraphicFramePr>
        <p:xfrm>
          <a:off x="359433" y="718867"/>
          <a:ext cx="11079194" cy="5388127"/>
        </p:xfrm>
        <a:graphic>
          <a:graphicData uri="http://schemas.openxmlformats.org/drawingml/2006/table">
            <a:tbl>
              <a:tblPr firstRow="1" firstCol="1" bandRow="1">
                <a:tableStyleId>{5C22544A-7EE6-4342-B048-85BDC9FD1C3A}</a:tableStyleId>
              </a:tblPr>
              <a:tblGrid>
                <a:gridCol w="2718469">
                  <a:extLst>
                    <a:ext uri="{9D8B030D-6E8A-4147-A177-3AD203B41FA5}">
                      <a16:colId xmlns:a16="http://schemas.microsoft.com/office/drawing/2014/main" val="3843582781"/>
                    </a:ext>
                  </a:extLst>
                </a:gridCol>
                <a:gridCol w="8360725">
                  <a:extLst>
                    <a:ext uri="{9D8B030D-6E8A-4147-A177-3AD203B41FA5}">
                      <a16:colId xmlns:a16="http://schemas.microsoft.com/office/drawing/2014/main" val="3492025706"/>
                    </a:ext>
                  </a:extLst>
                </a:gridCol>
              </a:tblGrid>
              <a:tr h="510452">
                <a:tc>
                  <a:txBody>
                    <a:bodyPr/>
                    <a:lstStyle/>
                    <a:p>
                      <a:pPr>
                        <a:spcBef>
                          <a:spcPts val="300"/>
                        </a:spcBef>
                      </a:pPr>
                      <a:r>
                        <a:rPr lang="en-US" sz="1600" b="1">
                          <a:solidFill>
                            <a:srgbClr val="000000"/>
                          </a:solidFill>
                          <a:latin typeface="Arial"/>
                          <a:cs typeface="Arial"/>
                        </a:rPr>
                        <a:t>When does this happen?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spcBef>
                          <a:spcPts val="300"/>
                        </a:spcBef>
                      </a:pPr>
                      <a:r>
                        <a:rPr lang="en-US" sz="1600" b="1">
                          <a:solidFill>
                            <a:schemeClr val="tx1"/>
                          </a:solidFill>
                          <a:latin typeface="Arial"/>
                          <a:cs typeface="Arial"/>
                        </a:rPr>
                        <a:t>October 1, 2026</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2013454">
                <a:tc>
                  <a:txBody>
                    <a:bodyPr/>
                    <a:lstStyle/>
                    <a:p>
                      <a:pPr>
                        <a:spcBef>
                          <a:spcPts val="300"/>
                        </a:spcBef>
                      </a:pPr>
                      <a:r>
                        <a:rPr lang="en-US" sz="1600" b="1">
                          <a:solidFill>
                            <a:srgbClr val="000000"/>
                          </a:solidFill>
                          <a:latin typeface="Arial"/>
                          <a:cs typeface="Arial"/>
                        </a:rPr>
                        <a:t>Who do we think is affected, based on current information?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spcBef>
                          <a:spcPts val="300"/>
                        </a:spcBef>
                      </a:pPr>
                      <a:r>
                        <a:rPr lang="en-US" sz="1600" b="1">
                          <a:latin typeface="Arial"/>
                          <a:cs typeface="Arial"/>
                        </a:rPr>
                        <a:t>This affects some members who the federal government says are “Qualified Alien Immigrants” today.</a:t>
                      </a:r>
                      <a:r>
                        <a:rPr lang="en-US" sz="1600" b="0">
                          <a:latin typeface="Arial"/>
                          <a:cs typeface="Arial"/>
                        </a:rPr>
                        <a:t> This includes about 2,500 members who are:</a:t>
                      </a:r>
                    </a:p>
                    <a:p>
                      <a:pPr marL="285750" indent="-285750">
                        <a:spcBef>
                          <a:spcPts val="300"/>
                        </a:spcBef>
                        <a:buFont typeface="Arial" panose="020B0604020202020204" pitchFamily="34" charset="0"/>
                        <a:buChar char="•"/>
                      </a:pPr>
                      <a:r>
                        <a:rPr lang="en-US" sz="1600">
                          <a:latin typeface="Arial"/>
                          <a:cs typeface="Arial"/>
                        </a:rPr>
                        <a:t>Refugees</a:t>
                      </a:r>
                    </a:p>
                    <a:p>
                      <a:pPr marL="285750" indent="-285750">
                        <a:spcBef>
                          <a:spcPts val="300"/>
                        </a:spcBef>
                        <a:buFont typeface="Arial" panose="020B0604020202020204" pitchFamily="34" charset="0"/>
                        <a:buChar char="•"/>
                      </a:pPr>
                      <a:r>
                        <a:rPr lang="en-US" sz="1600">
                          <a:latin typeface="Arial"/>
                          <a:cs typeface="Arial"/>
                        </a:rPr>
                        <a:t>Asylees</a:t>
                      </a:r>
                    </a:p>
                    <a:p>
                      <a:pPr marL="285750" indent="-285750">
                        <a:spcBef>
                          <a:spcPts val="300"/>
                        </a:spcBef>
                        <a:buFont typeface="Arial" panose="020B0604020202020204" pitchFamily="34" charset="0"/>
                        <a:buChar char="•"/>
                      </a:pPr>
                      <a:r>
                        <a:rPr lang="en-US" sz="1600">
                          <a:latin typeface="Arial"/>
                          <a:cs typeface="Arial"/>
                        </a:rPr>
                        <a:t>Parolees</a:t>
                      </a:r>
                    </a:p>
                    <a:p>
                      <a:pPr marL="285750" indent="-285750">
                        <a:spcBef>
                          <a:spcPts val="300"/>
                        </a:spcBef>
                        <a:buFont typeface="Arial" panose="020B0604020202020204" pitchFamily="34" charset="0"/>
                        <a:buChar char="•"/>
                      </a:pPr>
                      <a:r>
                        <a:rPr lang="en-US" sz="1600">
                          <a:latin typeface="Arial"/>
                          <a:cs typeface="Arial"/>
                        </a:rPr>
                        <a:t>Certain victims of abuse and trafficking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2864221">
                <a:tc>
                  <a:txBody>
                    <a:bodyPr/>
                    <a:lstStyle/>
                    <a:p>
                      <a:pPr>
                        <a:spcBef>
                          <a:spcPts val="300"/>
                        </a:spcBef>
                      </a:pPr>
                      <a:r>
                        <a:rPr lang="en-US" sz="1600" b="1">
                          <a:solidFill>
                            <a:srgbClr val="000000"/>
                          </a:solidFill>
                          <a:latin typeface="Arial"/>
                          <a:cs typeface="Arial"/>
                        </a:rPr>
                        <a:t>What is the change?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a:spcBef>
                          <a:spcPts val="300"/>
                        </a:spcBef>
                        <a:spcAft>
                          <a:spcPts val="600"/>
                        </a:spcAft>
                      </a:pPr>
                      <a:r>
                        <a:rPr lang="en-US" sz="1600" b="0">
                          <a:latin typeface="Arial"/>
                          <a:cs typeface="Arial"/>
                        </a:rPr>
                        <a:t>These members may lose MassHealth Standard because the federal government will stop paying for part of their care. </a:t>
                      </a:r>
                    </a:p>
                    <a:p>
                      <a:pPr>
                        <a:spcBef>
                          <a:spcPts val="300"/>
                        </a:spcBef>
                        <a:spcAft>
                          <a:spcPts val="600"/>
                        </a:spcAft>
                      </a:pPr>
                      <a:r>
                        <a:rPr lang="en-US" sz="1600" b="1">
                          <a:latin typeface="Arial"/>
                          <a:cs typeface="Arial"/>
                        </a:rPr>
                        <a:t>For the ~2,500 members who are affected</a:t>
                      </a:r>
                      <a:r>
                        <a:rPr lang="en-US" sz="1600" b="0">
                          <a:latin typeface="Arial"/>
                          <a:cs typeface="Arial"/>
                        </a:rPr>
                        <a:t>:</a:t>
                      </a:r>
                    </a:p>
                    <a:p>
                      <a:pPr marL="285750" marR="0" lvl="0" indent="-2857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en-US" sz="1600" b="0" i="1" u="none">
                          <a:latin typeface="Arial"/>
                          <a:cs typeface="Arial"/>
                        </a:rPr>
                        <a:t>Adults age 65 or older</a:t>
                      </a:r>
                      <a:r>
                        <a:rPr lang="en-US" sz="1600" b="0">
                          <a:latin typeface="Arial"/>
                          <a:cs typeface="Arial"/>
                        </a:rPr>
                        <a:t> will move to </a:t>
                      </a:r>
                      <a:r>
                        <a:rPr lang="en-US" sz="1600" b="0">
                          <a:latin typeface="Arial"/>
                          <a:cs typeface="Arial"/>
                          <a:hlinkClick r:id="rId4"/>
                        </a:rPr>
                        <a:t>MassHealth Family Assistance</a:t>
                      </a:r>
                      <a:r>
                        <a:rPr lang="en-US" sz="1600" b="0">
                          <a:latin typeface="Arial"/>
                          <a:cs typeface="Arial"/>
                        </a:rPr>
                        <a:t>*</a:t>
                      </a:r>
                    </a:p>
                    <a:p>
                      <a:pPr marL="285750" lvl="0" indent="-285750">
                        <a:spcBef>
                          <a:spcPts val="300"/>
                        </a:spcBef>
                        <a:spcAft>
                          <a:spcPts val="600"/>
                        </a:spcAft>
                        <a:buFont typeface="Arial" panose="020B0604020202020204" pitchFamily="34" charset="0"/>
                        <a:buChar char="•"/>
                      </a:pPr>
                      <a:r>
                        <a:rPr lang="en-US" sz="1600" b="0" i="1" u="none">
                          <a:latin typeface="Arial"/>
                          <a:cs typeface="Arial"/>
                        </a:rPr>
                        <a:t>Disabled adults ages 19 through 64</a:t>
                      </a:r>
                      <a:r>
                        <a:rPr lang="en-US" sz="1600" b="0">
                          <a:latin typeface="Arial"/>
                          <a:cs typeface="Arial"/>
                        </a:rPr>
                        <a:t> will move to </a:t>
                      </a:r>
                      <a:r>
                        <a:rPr lang="en-US" sz="1600" b="0">
                          <a:latin typeface="Arial"/>
                          <a:cs typeface="Arial"/>
                          <a:hlinkClick r:id="rId4"/>
                        </a:rPr>
                        <a:t>MassHealth Family Assistance</a:t>
                      </a:r>
                      <a:r>
                        <a:rPr lang="en-US" sz="1600" b="0">
                          <a:latin typeface="Arial"/>
                          <a:cs typeface="Arial"/>
                        </a:rPr>
                        <a:t>*</a:t>
                      </a:r>
                    </a:p>
                    <a:p>
                      <a:pPr marL="285750" lvl="0" indent="-285750">
                        <a:spcBef>
                          <a:spcPts val="300"/>
                        </a:spcBef>
                        <a:spcAft>
                          <a:spcPts val="600"/>
                        </a:spcAft>
                        <a:buFont typeface="Arial" panose="020B0604020202020204" pitchFamily="34" charset="0"/>
                        <a:buChar char="•"/>
                      </a:pPr>
                      <a:r>
                        <a:rPr lang="en-US" sz="1600" b="0" i="1" u="none">
                          <a:latin typeface="Arial"/>
                          <a:cs typeface="Arial"/>
                        </a:rPr>
                        <a:t>Adults who are not disabled, ages 19 through 64</a:t>
                      </a:r>
                      <a:r>
                        <a:rPr lang="en-US" sz="1600" b="0">
                          <a:latin typeface="Arial"/>
                          <a:cs typeface="Arial"/>
                        </a:rPr>
                        <a:t> will move to emergency coverage (</a:t>
                      </a:r>
                      <a:r>
                        <a:rPr lang="en-US" sz="1600" b="0">
                          <a:latin typeface="Arial"/>
                          <a:cs typeface="Arial"/>
                          <a:hlinkClick r:id="rId5"/>
                        </a:rPr>
                        <a:t>MassHealth Limited</a:t>
                      </a:r>
                      <a:r>
                        <a:rPr lang="en-US" sz="1600" b="0">
                          <a:latin typeface="Arial"/>
                          <a:cs typeface="Arial"/>
                        </a:rPr>
                        <a:t> and </a:t>
                      </a:r>
                      <a:r>
                        <a:rPr lang="en-US" sz="1600" b="0">
                          <a:latin typeface="Arial"/>
                          <a:cs typeface="Arial"/>
                          <a:hlinkClick r:id="rId6"/>
                        </a:rPr>
                        <a:t>Health Safety Net</a:t>
                      </a:r>
                      <a:r>
                        <a:rPr lang="en-US" sz="1600" b="0">
                          <a:latin typeface="Arial"/>
                          <a:cs typeface="Arial"/>
                        </a:rPr>
                        <a:t>)</a:t>
                      </a:r>
                    </a:p>
                    <a:p>
                      <a:pPr marL="0" marR="0" lvl="0" indent="0" algn="l" rtl="0" eaLnBrk="1" fontAlgn="auto" latinLnBrk="0" hangingPunct="1">
                        <a:lnSpc>
                          <a:spcPct val="100000"/>
                        </a:lnSpc>
                        <a:spcBef>
                          <a:spcPts val="300"/>
                        </a:spcBef>
                        <a:spcAft>
                          <a:spcPts val="600"/>
                        </a:spcAft>
                        <a:buClrTx/>
                        <a:buSzTx/>
                        <a:buFont typeface="Arial" panose="020B0604020202020204" pitchFamily="34" charset="0"/>
                        <a:buNone/>
                      </a:pPr>
                      <a:r>
                        <a:rPr lang="en-US" sz="1600" b="0">
                          <a:latin typeface="Arial"/>
                          <a:cs typeface="Arial"/>
                        </a:rPr>
                        <a:t>Children, pregnant members and members who are postpartum will continue to get full coverage through MassHealth Standard.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2" name="Title 1">
            <a:extLst>
              <a:ext uri="{FF2B5EF4-FFF2-40B4-BE49-F238E27FC236}">
                <a16:creationId xmlns:a16="http://schemas.microsoft.com/office/drawing/2014/main" id="{C55AED2D-DC93-1452-0ED9-AF02DE60C342}"/>
              </a:ext>
            </a:extLst>
          </p:cNvPr>
          <p:cNvSpPr txBox="1">
            <a:spLocks/>
          </p:cNvSpPr>
          <p:nvPr/>
        </p:nvSpPr>
        <p:spPr>
          <a:xfrm>
            <a:off x="315471" y="6268886"/>
            <a:ext cx="11876529" cy="215444"/>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j-ea"/>
                <a:cs typeface="Arial"/>
              </a:rPr>
              <a:t>*Family Assistance does not cover Long Term Services and Supports (such as nursing home care) or non-emergency medical transportation</a:t>
            </a:r>
          </a:p>
        </p:txBody>
      </p:sp>
      <p:sp>
        <p:nvSpPr>
          <p:cNvPr id="10" name="Title 9">
            <a:extLst>
              <a:ext uri="{FF2B5EF4-FFF2-40B4-BE49-F238E27FC236}">
                <a16:creationId xmlns:a16="http://schemas.microsoft.com/office/drawing/2014/main" id="{9FBEAAD2-EDB2-A2E8-7389-C469E985BDD2}"/>
              </a:ext>
            </a:extLst>
          </p:cNvPr>
          <p:cNvSpPr>
            <a:spLocks noGrp="1"/>
          </p:cNvSpPr>
          <p:nvPr>
            <p:ph type="title"/>
          </p:nvPr>
        </p:nvSpPr>
        <p:spPr>
          <a:xfrm>
            <a:off x="231648" y="270242"/>
            <a:ext cx="11684000" cy="307777"/>
          </a:xfrm>
        </p:spPr>
        <p:txBody>
          <a:bodyPr/>
          <a:lstStyle/>
          <a:p>
            <a:r>
              <a:rPr lang="en-US">
                <a:latin typeface="Arial"/>
                <a:cs typeface="Arial"/>
              </a:rPr>
              <a:t>Coverage Changes for Certain Immigrants</a:t>
            </a:r>
            <a:endParaRPr lang="en-US"/>
          </a:p>
        </p:txBody>
      </p:sp>
      <p:sp>
        <p:nvSpPr>
          <p:cNvPr id="9" name="Rectangle 8">
            <a:extLst>
              <a:ext uri="{FF2B5EF4-FFF2-40B4-BE49-F238E27FC236}">
                <a16:creationId xmlns:a16="http://schemas.microsoft.com/office/drawing/2014/main" id="{DA08FBD7-3938-6DC0-C54E-67C789A1B081}"/>
              </a:ext>
            </a:extLst>
          </p:cNvPr>
          <p:cNvSpPr/>
          <p:nvPr/>
        </p:nvSpPr>
        <p:spPr>
          <a:xfrm>
            <a:off x="0" y="-1104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117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F7A25-A42D-4447-45E2-5A50D2CF05F5}"/>
            </a:ext>
          </a:extLst>
        </p:cNvPr>
        <p:cNvGrpSpPr/>
        <p:nvPr/>
      </p:nvGrpSpPr>
      <p:grpSpPr>
        <a:xfrm>
          <a:off x="0" y="0"/>
          <a:ext cx="0" cy="0"/>
          <a:chOff x="0" y="0"/>
          <a:chExt cx="0" cy="0"/>
        </a:xfrm>
      </p:grpSpPr>
      <p:sp>
        <p:nvSpPr>
          <p:cNvPr id="73" name="Text Placeholder 2">
            <a:extLst>
              <a:ext uri="{FF2B5EF4-FFF2-40B4-BE49-F238E27FC236}">
                <a16:creationId xmlns:a16="http://schemas.microsoft.com/office/drawing/2014/main" id="{BCF22AB8-77E1-3930-3D53-C47F4D043459}"/>
              </a:ext>
            </a:extLst>
          </p:cNvPr>
          <p:cNvSpPr txBox="1">
            <a:spLocks/>
          </p:cNvSpPr>
          <p:nvPr/>
        </p:nvSpPr>
        <p:spPr>
          <a:xfrm>
            <a:off x="11720203" y="-20627"/>
            <a:ext cx="375798"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FFFF"/>
                </a:solidFill>
                <a:effectLst/>
                <a:uLnTx/>
                <a:uFillTx/>
                <a:latin typeface="Arial"/>
                <a:ea typeface="+mn-ea"/>
                <a:cs typeface="Arial"/>
              </a:rPr>
              <a:t>4</a:t>
            </a:r>
          </a:p>
        </p:txBody>
      </p:sp>
      <p:grpSp>
        <p:nvGrpSpPr>
          <p:cNvPr id="2" name="Group 1">
            <a:extLst>
              <a:ext uri="{FF2B5EF4-FFF2-40B4-BE49-F238E27FC236}">
                <a16:creationId xmlns:a16="http://schemas.microsoft.com/office/drawing/2014/main" id="{9E530429-FE28-5B22-2A6D-F38170FF8E17}"/>
              </a:ext>
              <a:ext uri="{C183D7F6-B498-43B3-948B-1728B52AA6E4}">
                <adec:decorative xmlns:adec="http://schemas.microsoft.com/office/drawing/2017/decorative" val="1"/>
              </a:ext>
            </a:extLst>
          </p:cNvPr>
          <p:cNvGrpSpPr/>
          <p:nvPr/>
        </p:nvGrpSpPr>
        <p:grpSpPr>
          <a:xfrm>
            <a:off x="11358299" y="238195"/>
            <a:ext cx="702203" cy="702203"/>
            <a:chOff x="131498" y="143082"/>
            <a:chExt cx="1047750" cy="1047750"/>
          </a:xfrm>
        </p:grpSpPr>
        <p:sp>
          <p:nvSpPr>
            <p:cNvPr id="4" name="Oval 3">
              <a:extLst>
                <a:ext uri="{FF2B5EF4-FFF2-40B4-BE49-F238E27FC236}">
                  <a16:creationId xmlns:a16="http://schemas.microsoft.com/office/drawing/2014/main" id="{91B3641C-2D5F-9192-8B97-6DF2F86CC9C4}"/>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Oval 5">
              <a:extLst>
                <a:ext uri="{FF2B5EF4-FFF2-40B4-BE49-F238E27FC236}">
                  <a16:creationId xmlns:a16="http://schemas.microsoft.com/office/drawing/2014/main" id="{6BDA0392-A0BF-75B0-226B-C9FC9B57FA4C}"/>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 name="Graphic 6" descr="Back with solid fill">
              <a:extLst>
                <a:ext uri="{FF2B5EF4-FFF2-40B4-BE49-F238E27FC236}">
                  <a16:creationId xmlns:a16="http://schemas.microsoft.com/office/drawing/2014/main" id="{49A81867-66E4-9CFD-B03B-69F83D69E1F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91072" y="399481"/>
              <a:ext cx="528600" cy="528600"/>
            </a:xfrm>
            <a:prstGeom prst="rect">
              <a:avLst/>
            </a:prstGeom>
          </p:spPr>
        </p:pic>
      </p:grpSp>
      <p:graphicFrame>
        <p:nvGraphicFramePr>
          <p:cNvPr id="17" name="Table 16">
            <a:extLst>
              <a:ext uri="{FF2B5EF4-FFF2-40B4-BE49-F238E27FC236}">
                <a16:creationId xmlns:a16="http://schemas.microsoft.com/office/drawing/2014/main" id="{64B8E642-06D0-8E42-D619-7A1111AB57E2}"/>
              </a:ext>
            </a:extLst>
          </p:cNvPr>
          <p:cNvGraphicFramePr>
            <a:graphicFrameLocks noGrp="1"/>
          </p:cNvGraphicFramePr>
          <p:nvPr>
            <p:extLst>
              <p:ext uri="{D42A27DB-BD31-4B8C-83A1-F6EECF244321}">
                <p14:modId xmlns:p14="http://schemas.microsoft.com/office/powerpoint/2010/main" val="493567529"/>
              </p:ext>
            </p:extLst>
          </p:nvPr>
        </p:nvGraphicFramePr>
        <p:xfrm>
          <a:off x="640723" y="1126177"/>
          <a:ext cx="10865850" cy="4900945"/>
        </p:xfrm>
        <a:graphic>
          <a:graphicData uri="http://schemas.openxmlformats.org/drawingml/2006/table">
            <a:tbl>
              <a:tblPr firstRow="1" bandRow="1">
                <a:tableStyleId>{5C22544A-7EE6-4342-B048-85BDC9FD1C3A}</a:tableStyleId>
              </a:tblPr>
              <a:tblGrid>
                <a:gridCol w="2661298">
                  <a:extLst>
                    <a:ext uri="{9D8B030D-6E8A-4147-A177-3AD203B41FA5}">
                      <a16:colId xmlns:a16="http://schemas.microsoft.com/office/drawing/2014/main" val="3843582781"/>
                    </a:ext>
                  </a:extLst>
                </a:gridCol>
                <a:gridCol w="8204552">
                  <a:extLst>
                    <a:ext uri="{9D8B030D-6E8A-4147-A177-3AD203B41FA5}">
                      <a16:colId xmlns:a16="http://schemas.microsoft.com/office/drawing/2014/main" val="3492025706"/>
                    </a:ext>
                  </a:extLst>
                </a:gridCol>
              </a:tblGrid>
              <a:tr h="501834">
                <a:tc>
                  <a:txBody>
                    <a:bodyPr/>
                    <a:lstStyle/>
                    <a:p>
                      <a:pPr>
                        <a:spcBef>
                          <a:spcPts val="300"/>
                        </a:spcBef>
                      </a:pPr>
                      <a:r>
                        <a:rPr lang="en-US" sz="1600" b="1">
                          <a:solidFill>
                            <a:schemeClr val="tx1"/>
                          </a:solidFill>
                          <a:latin typeface="Arial"/>
                          <a:cs typeface="Arial"/>
                        </a:rPr>
                        <a:t>When does this happen?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DC9F8"/>
                    </a:solidFill>
                  </a:tcPr>
                </a:tc>
                <a:tc>
                  <a:txBody>
                    <a:bodyPr/>
                    <a:lstStyle/>
                    <a:p>
                      <a:pPr>
                        <a:spcBef>
                          <a:spcPts val="300"/>
                        </a:spcBef>
                      </a:pPr>
                      <a:r>
                        <a:rPr lang="en-US" sz="1600" b="1">
                          <a:solidFill>
                            <a:schemeClr val="tx1"/>
                          </a:solidFill>
                          <a:latin typeface="Arial"/>
                          <a:cs typeface="Arial"/>
                        </a:rPr>
                        <a:t>January 1, 2027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509902">
                <a:tc>
                  <a:txBody>
                    <a:bodyPr/>
                    <a:lstStyle/>
                    <a:p>
                      <a:pPr>
                        <a:spcBef>
                          <a:spcPts val="300"/>
                        </a:spcBef>
                      </a:pPr>
                      <a:r>
                        <a:rPr lang="en-US" sz="1600" b="1">
                          <a:solidFill>
                            <a:schemeClr val="tx1"/>
                          </a:solidFill>
                          <a:latin typeface="Arial"/>
                          <a:cs typeface="Arial"/>
                        </a:rPr>
                        <a:t>Who do we think is affected, based on current information?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DC9F8"/>
                    </a:solidFill>
                  </a:tcPr>
                </a:tc>
                <a:tc>
                  <a:txBody>
                    <a:bodyPr/>
                    <a:lstStyle/>
                    <a:p>
                      <a:pPr>
                        <a:spcBef>
                          <a:spcPts val="300"/>
                        </a:spcBef>
                      </a:pPr>
                      <a:r>
                        <a:rPr lang="en-US" sz="1600" b="1">
                          <a:solidFill>
                            <a:schemeClr val="tx1"/>
                          </a:solidFill>
                          <a:latin typeface="Arial"/>
                          <a:cs typeface="Arial"/>
                        </a:rPr>
                        <a:t>All members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3576151">
                <a:tc>
                  <a:txBody>
                    <a:bodyPr/>
                    <a:lstStyle/>
                    <a:p>
                      <a:pPr>
                        <a:spcBef>
                          <a:spcPts val="300"/>
                        </a:spcBef>
                      </a:pPr>
                      <a:r>
                        <a:rPr lang="en-US" sz="1600" b="1">
                          <a:solidFill>
                            <a:schemeClr val="tx1"/>
                          </a:solidFill>
                          <a:latin typeface="Arial"/>
                          <a:cs typeface="Arial"/>
                        </a:rPr>
                        <a:t>What is the change?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9DC9F8"/>
                    </a:solidFill>
                  </a:tcPr>
                </a:tc>
                <a:tc>
                  <a:txBody>
                    <a:bodyPr/>
                    <a:lstStyle/>
                    <a:p>
                      <a:pPr marL="0" indent="0">
                        <a:spcBef>
                          <a:spcPts val="300"/>
                        </a:spcBef>
                        <a:spcAft>
                          <a:spcPts val="400"/>
                        </a:spcAft>
                        <a:buFont typeface="Wingdings" panose="05000000000000000000" pitchFamily="2" charset="2"/>
                        <a:buNone/>
                      </a:pPr>
                      <a:r>
                        <a:rPr lang="en-US" sz="1600" b="1">
                          <a:solidFill>
                            <a:schemeClr val="tx1"/>
                          </a:solidFill>
                          <a:latin typeface="Arial"/>
                          <a:cs typeface="Arial"/>
                        </a:rPr>
                        <a:t>Today, members can qualify for up to three months of “retroactive coverage.” </a:t>
                      </a:r>
                      <a:r>
                        <a:rPr lang="en-US" sz="1600" b="0">
                          <a:solidFill>
                            <a:schemeClr val="tx1"/>
                          </a:solidFill>
                          <a:latin typeface="Arial"/>
                          <a:cs typeface="Arial"/>
                        </a:rPr>
                        <a:t>Retroactive coverage is when MassHealth starts your benefits </a:t>
                      </a:r>
                      <a:r>
                        <a:rPr lang="en-US" sz="1600" b="0" i="1">
                          <a:solidFill>
                            <a:schemeClr val="tx1"/>
                          </a:solidFill>
                          <a:latin typeface="Arial"/>
                          <a:cs typeface="Arial"/>
                        </a:rPr>
                        <a:t>before </a:t>
                      </a:r>
                      <a:r>
                        <a:rPr lang="en-US" sz="1600" b="0">
                          <a:solidFill>
                            <a:schemeClr val="tx1"/>
                          </a:solidFill>
                          <a:latin typeface="Arial"/>
                          <a:cs typeface="Arial"/>
                        </a:rPr>
                        <a:t>the date you applied and were found eligible.</a:t>
                      </a:r>
                      <a:endParaRPr lang="en-US" sz="1600" b="1">
                        <a:solidFill>
                          <a:schemeClr val="tx1"/>
                        </a:solidFill>
                        <a:latin typeface="Arial"/>
                        <a:cs typeface="Arial"/>
                      </a:endParaRPr>
                    </a:p>
                    <a:p>
                      <a:pPr marL="0" lvl="1" indent="0" algn="l" defTabSz="914400" rtl="0" eaLnBrk="1" latinLnBrk="0" hangingPunct="1">
                        <a:spcBef>
                          <a:spcPts val="300"/>
                        </a:spcBef>
                        <a:spcAft>
                          <a:spcPts val="400"/>
                        </a:spcAft>
                        <a:buFont typeface="Arial" panose="020B0604020202020204" pitchFamily="34" charset="0"/>
                        <a:buNone/>
                      </a:pPr>
                      <a:endParaRPr lang="en-US" sz="1600" b="0" u="none" kern="1200">
                        <a:solidFill>
                          <a:schemeClr val="tx1"/>
                        </a:solidFill>
                        <a:latin typeface="Arial"/>
                        <a:ea typeface="+mn-ea"/>
                        <a:cs typeface="Arial"/>
                      </a:endParaRPr>
                    </a:p>
                    <a:p>
                      <a:pPr marL="0" lvl="1" indent="0" algn="l" defTabSz="914400" rtl="0" eaLnBrk="1" latinLnBrk="0" hangingPunct="1">
                        <a:spcBef>
                          <a:spcPts val="300"/>
                        </a:spcBef>
                        <a:spcAft>
                          <a:spcPts val="400"/>
                        </a:spcAft>
                        <a:buFont typeface="Arial" panose="020B0604020202020204" pitchFamily="34" charset="0"/>
                        <a:buNone/>
                      </a:pPr>
                      <a:r>
                        <a:rPr lang="en-US" sz="1600" b="0" u="none" kern="1200">
                          <a:solidFill>
                            <a:schemeClr val="tx1"/>
                          </a:solidFill>
                          <a:latin typeface="Arial"/>
                          <a:ea typeface="+mn-ea"/>
                          <a:cs typeface="Arial"/>
                        </a:rPr>
                        <a:t>Members can get retroactive coverage if they were eligible during that time and had qualifying medical expenses.</a:t>
                      </a:r>
                    </a:p>
                    <a:p>
                      <a:pPr marL="0" indent="0">
                        <a:spcBef>
                          <a:spcPts val="300"/>
                        </a:spcBef>
                        <a:spcAft>
                          <a:spcPts val="400"/>
                        </a:spcAft>
                        <a:buFont typeface="Wingdings" panose="05000000000000000000" pitchFamily="2" charset="2"/>
                        <a:buNone/>
                      </a:pPr>
                      <a:endParaRPr lang="en-US" sz="1600" b="1" i="0">
                        <a:solidFill>
                          <a:schemeClr val="tx1"/>
                        </a:solidFill>
                        <a:latin typeface="Arial"/>
                        <a:cs typeface="Arial"/>
                      </a:endParaRPr>
                    </a:p>
                    <a:p>
                      <a:pPr marL="0" indent="0">
                        <a:spcBef>
                          <a:spcPts val="300"/>
                        </a:spcBef>
                        <a:spcAft>
                          <a:spcPts val="400"/>
                        </a:spcAft>
                        <a:buFont typeface="Wingdings" panose="05000000000000000000" pitchFamily="2" charset="2"/>
                        <a:buNone/>
                      </a:pPr>
                      <a:r>
                        <a:rPr lang="en-US" sz="1600" b="1" i="0">
                          <a:solidFill>
                            <a:schemeClr val="tx1"/>
                          </a:solidFill>
                          <a:latin typeface="Arial"/>
                          <a:cs typeface="Arial"/>
                        </a:rPr>
                        <a:t>Starting in January 2027, retroactive coverage will be shortened to:  </a:t>
                      </a:r>
                      <a:endParaRPr lang="en-US" sz="1600" b="0" i="0">
                        <a:solidFill>
                          <a:schemeClr val="tx1"/>
                        </a:solidFill>
                        <a:latin typeface="Arial"/>
                        <a:cs typeface="Arial"/>
                      </a:endParaRPr>
                    </a:p>
                    <a:p>
                      <a:pPr marL="285750" lvl="1" indent="-285750" algn="l" defTabSz="914400" rtl="0" eaLnBrk="1" latinLnBrk="0" hangingPunct="1">
                        <a:spcBef>
                          <a:spcPts val="300"/>
                        </a:spcBef>
                        <a:spcAft>
                          <a:spcPts val="400"/>
                        </a:spcAft>
                        <a:buFont typeface="Arial" panose="020B0604020202020204" pitchFamily="34" charset="0"/>
                        <a:buChar char="•"/>
                      </a:pPr>
                      <a:r>
                        <a:rPr lang="en-US" sz="1600" b="1" u="sng" kern="1200">
                          <a:solidFill>
                            <a:schemeClr val="tx1"/>
                          </a:solidFill>
                          <a:latin typeface="Arial"/>
                          <a:ea typeface="+mn-ea"/>
                          <a:cs typeface="Arial"/>
                        </a:rPr>
                        <a:t>One month</a:t>
                      </a:r>
                      <a:r>
                        <a:rPr lang="en-US" sz="1600" b="0" u="none" kern="1200">
                          <a:solidFill>
                            <a:schemeClr val="tx1"/>
                          </a:solidFill>
                          <a:latin typeface="Arial"/>
                          <a:ea typeface="+mn-ea"/>
                          <a:cs typeface="Arial"/>
                        </a:rPr>
                        <a:t> for most non-disabled adults, ages 19 to 64, with no children</a:t>
                      </a:r>
                    </a:p>
                    <a:p>
                      <a:pPr marL="285750" lvl="1" indent="-285750" algn="l" defTabSz="914400" rtl="0" eaLnBrk="1" latinLnBrk="0" hangingPunct="1">
                        <a:spcBef>
                          <a:spcPts val="300"/>
                        </a:spcBef>
                        <a:spcAft>
                          <a:spcPts val="400"/>
                        </a:spcAft>
                        <a:buFont typeface="Arial" panose="020B0604020202020204" pitchFamily="34" charset="0"/>
                        <a:buChar char="•"/>
                      </a:pPr>
                      <a:r>
                        <a:rPr lang="en-US" sz="1600" b="1" u="sng" kern="1200">
                          <a:solidFill>
                            <a:schemeClr val="tx1"/>
                          </a:solidFill>
                          <a:latin typeface="Arial"/>
                          <a:ea typeface="+mn-ea"/>
                          <a:cs typeface="Arial"/>
                        </a:rPr>
                        <a:t>Two months</a:t>
                      </a:r>
                      <a:r>
                        <a:rPr lang="en-US" sz="1600" b="0" u="none" kern="1200">
                          <a:solidFill>
                            <a:schemeClr val="tx1"/>
                          </a:solidFill>
                          <a:latin typeface="Arial"/>
                          <a:ea typeface="+mn-ea"/>
                          <a:cs typeface="Arial"/>
                        </a:rPr>
                        <a:t> for everyone else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3" name="Title 9">
            <a:extLst>
              <a:ext uri="{FF2B5EF4-FFF2-40B4-BE49-F238E27FC236}">
                <a16:creationId xmlns:a16="http://schemas.microsoft.com/office/drawing/2014/main" id="{13DE7D6F-8090-3B50-1CB1-65B9842597FE}"/>
              </a:ext>
            </a:extLst>
          </p:cNvPr>
          <p:cNvSpPr>
            <a:spLocks noGrp="1"/>
          </p:cNvSpPr>
          <p:nvPr>
            <p:ph type="title"/>
          </p:nvPr>
        </p:nvSpPr>
        <p:spPr>
          <a:xfrm>
            <a:off x="231648" y="279745"/>
            <a:ext cx="11684000" cy="307777"/>
          </a:xfrm>
        </p:spPr>
        <p:txBody>
          <a:bodyPr/>
          <a:lstStyle/>
          <a:p>
            <a:pPr lvl="0">
              <a:defRPr/>
            </a:pPr>
            <a:r>
              <a:rPr lang="en-US">
                <a:solidFill>
                  <a:srgbClr val="002960"/>
                </a:solidFill>
                <a:latin typeface="Arial"/>
                <a:cs typeface="Arial"/>
              </a:rPr>
              <a:t>Retroactive Coverage is Shortened</a:t>
            </a:r>
          </a:p>
        </p:txBody>
      </p:sp>
      <p:sp>
        <p:nvSpPr>
          <p:cNvPr id="8" name="Rectangle 7">
            <a:extLst>
              <a:ext uri="{FF2B5EF4-FFF2-40B4-BE49-F238E27FC236}">
                <a16:creationId xmlns:a16="http://schemas.microsoft.com/office/drawing/2014/main" id="{A337100F-290B-0698-86A9-1804B24178FA}"/>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900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FC37-87BF-7474-8944-F2B833101B1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D000773-4F2B-1D38-B8D1-DFE9B206C851}"/>
              </a:ext>
              <a:ext uri="{C183D7F6-B498-43B3-948B-1728B52AA6E4}">
                <adec:decorative xmlns:adec="http://schemas.microsoft.com/office/drawing/2017/decorative" val="1"/>
              </a:ext>
            </a:extLst>
          </p:cNvPr>
          <p:cNvGrpSpPr/>
          <p:nvPr/>
        </p:nvGrpSpPr>
        <p:grpSpPr>
          <a:xfrm>
            <a:off x="11358299" y="242386"/>
            <a:ext cx="702203" cy="702203"/>
            <a:chOff x="131498" y="143082"/>
            <a:chExt cx="1047750" cy="1047750"/>
          </a:xfrm>
        </p:grpSpPr>
        <p:sp>
          <p:nvSpPr>
            <p:cNvPr id="4" name="Oval 3">
              <a:extLst>
                <a:ext uri="{FF2B5EF4-FFF2-40B4-BE49-F238E27FC236}">
                  <a16:creationId xmlns:a16="http://schemas.microsoft.com/office/drawing/2014/main" id="{6E135CE2-AED3-C443-87EA-49BCDE11E82C}"/>
                </a:ext>
              </a:extLst>
            </p:cNvPr>
            <p:cNvSpPr/>
            <p:nvPr/>
          </p:nvSpPr>
          <p:spPr>
            <a:xfrm>
              <a:off x="131498" y="143082"/>
              <a:ext cx="1047750" cy="10477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Oval 5">
              <a:extLst>
                <a:ext uri="{FF2B5EF4-FFF2-40B4-BE49-F238E27FC236}">
                  <a16:creationId xmlns:a16="http://schemas.microsoft.com/office/drawing/2014/main" id="{05BF149D-5C8A-6F06-46C0-C1AA5F217AB5}"/>
                </a:ext>
              </a:extLst>
            </p:cNvPr>
            <p:cNvSpPr/>
            <p:nvPr/>
          </p:nvSpPr>
          <p:spPr>
            <a:xfrm>
              <a:off x="283898" y="295482"/>
              <a:ext cx="747712" cy="7477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 name="Graphic 6">
              <a:extLst>
                <a:ext uri="{FF2B5EF4-FFF2-40B4-BE49-F238E27FC236}">
                  <a16:creationId xmlns:a16="http://schemas.microsoft.com/office/drawing/2014/main" id="{D6161D0A-5ACA-D51D-3B95-0028A54D63A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91072" y="399481"/>
              <a:ext cx="528600" cy="528600"/>
            </a:xfrm>
            <a:prstGeom prst="rect">
              <a:avLst/>
            </a:prstGeom>
          </p:spPr>
        </p:pic>
      </p:grpSp>
      <p:graphicFrame>
        <p:nvGraphicFramePr>
          <p:cNvPr id="11" name="Table 10">
            <a:extLst>
              <a:ext uri="{FF2B5EF4-FFF2-40B4-BE49-F238E27FC236}">
                <a16:creationId xmlns:a16="http://schemas.microsoft.com/office/drawing/2014/main" id="{DFBFF7E4-575B-90DA-EB38-5D58D8E39CAB}"/>
              </a:ext>
            </a:extLst>
          </p:cNvPr>
          <p:cNvGraphicFramePr>
            <a:graphicFrameLocks noGrp="1"/>
          </p:cNvGraphicFramePr>
          <p:nvPr>
            <p:extLst>
              <p:ext uri="{D42A27DB-BD31-4B8C-83A1-F6EECF244321}">
                <p14:modId xmlns:p14="http://schemas.microsoft.com/office/powerpoint/2010/main" val="3144302505"/>
              </p:ext>
            </p:extLst>
          </p:nvPr>
        </p:nvGraphicFramePr>
        <p:xfrm>
          <a:off x="655100" y="1141978"/>
          <a:ext cx="10843363" cy="3532293"/>
        </p:xfrm>
        <a:graphic>
          <a:graphicData uri="http://schemas.openxmlformats.org/drawingml/2006/table">
            <a:tbl>
              <a:tblPr firstRow="1" firstCol="1" bandRow="1">
                <a:tableStyleId>{5C22544A-7EE6-4342-B048-85BDC9FD1C3A}</a:tableStyleId>
              </a:tblPr>
              <a:tblGrid>
                <a:gridCol w="2661298">
                  <a:extLst>
                    <a:ext uri="{9D8B030D-6E8A-4147-A177-3AD203B41FA5}">
                      <a16:colId xmlns:a16="http://schemas.microsoft.com/office/drawing/2014/main" val="3843582781"/>
                    </a:ext>
                  </a:extLst>
                </a:gridCol>
                <a:gridCol w="8182065">
                  <a:extLst>
                    <a:ext uri="{9D8B030D-6E8A-4147-A177-3AD203B41FA5}">
                      <a16:colId xmlns:a16="http://schemas.microsoft.com/office/drawing/2014/main" val="3492025706"/>
                    </a:ext>
                  </a:extLst>
                </a:gridCol>
              </a:tblGrid>
              <a:tr h="706458">
                <a:tc>
                  <a:txBody>
                    <a:bodyPr/>
                    <a:lstStyle/>
                    <a:p>
                      <a:pPr>
                        <a:spcBef>
                          <a:spcPts val="300"/>
                        </a:spcBef>
                      </a:pPr>
                      <a:r>
                        <a:rPr lang="en-US" sz="1600" b="1">
                          <a:solidFill>
                            <a:schemeClr val="tx1"/>
                          </a:solidFill>
                          <a:latin typeface="Arial"/>
                          <a:cs typeface="Arial"/>
                        </a:rPr>
                        <a:t>When does this happen?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75000"/>
                      </a:schemeClr>
                    </a:solidFill>
                  </a:tcPr>
                </a:tc>
                <a:tc>
                  <a:txBody>
                    <a:bodyPr/>
                    <a:lstStyle/>
                    <a:p>
                      <a:pPr>
                        <a:spcBef>
                          <a:spcPts val="300"/>
                        </a:spcBef>
                      </a:pPr>
                      <a:r>
                        <a:rPr lang="en-US" sz="1600" b="1">
                          <a:solidFill>
                            <a:schemeClr val="tx1"/>
                          </a:solidFill>
                          <a:latin typeface="Arial"/>
                          <a:cs typeface="Arial"/>
                        </a:rPr>
                        <a:t>January 1, 2027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302483714"/>
                  </a:ext>
                </a:extLst>
              </a:tr>
              <a:tr h="1541365">
                <a:tc>
                  <a:txBody>
                    <a:bodyPr/>
                    <a:lstStyle/>
                    <a:p>
                      <a:pPr>
                        <a:spcBef>
                          <a:spcPts val="300"/>
                        </a:spcBef>
                      </a:pPr>
                      <a:r>
                        <a:rPr lang="en-US" sz="1600" b="1">
                          <a:solidFill>
                            <a:schemeClr val="tx1"/>
                          </a:solidFill>
                          <a:latin typeface="Arial"/>
                          <a:cs typeface="Arial"/>
                        </a:rPr>
                        <a:t>Who do we think is affected, based on current information?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75000"/>
                      </a:schemeClr>
                    </a:solidFill>
                  </a:tcPr>
                </a:tc>
                <a:tc>
                  <a:txBody>
                    <a:bodyPr/>
                    <a:lstStyle/>
                    <a:p>
                      <a:pPr>
                        <a:spcBef>
                          <a:spcPts val="300"/>
                        </a:spcBef>
                        <a:spcAft>
                          <a:spcPts val="600"/>
                        </a:spcAft>
                      </a:pPr>
                      <a:r>
                        <a:rPr lang="en-US" sz="1600" b="1">
                          <a:solidFill>
                            <a:schemeClr val="tx1"/>
                          </a:solidFill>
                          <a:latin typeface="Arial"/>
                          <a:cs typeface="Arial"/>
                        </a:rPr>
                        <a:t>Adults who are not disabled, ages 19 to 64, who are:</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Not Pregnant or postpartum (that is, you've been pregnant in the last 12 months, no matter how the pregnancy ended); </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Not the parent or caretaker of a child or disabled adult; and</a:t>
                      </a:r>
                    </a:p>
                    <a:p>
                      <a:pPr marL="285750" indent="-285750">
                        <a:spcBef>
                          <a:spcPts val="0"/>
                        </a:spcBef>
                        <a:spcAft>
                          <a:spcPts val="300"/>
                        </a:spcAft>
                        <a:buFont typeface="Arial" panose="020B0604020202020204" pitchFamily="34" charset="0"/>
                        <a:buChar char="•"/>
                      </a:pPr>
                      <a:r>
                        <a:rPr lang="en-US" sz="1600">
                          <a:solidFill>
                            <a:schemeClr val="tx1"/>
                          </a:solidFill>
                          <a:latin typeface="Arial"/>
                          <a:cs typeface="Arial"/>
                        </a:rPr>
                        <a:t>Not a member of a Federally Recognized Tribe.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689330271"/>
                  </a:ext>
                </a:extLst>
              </a:tr>
              <a:tr h="1284470">
                <a:tc>
                  <a:txBody>
                    <a:bodyPr/>
                    <a:lstStyle/>
                    <a:p>
                      <a:pPr>
                        <a:spcBef>
                          <a:spcPts val="300"/>
                        </a:spcBef>
                      </a:pPr>
                      <a:r>
                        <a:rPr lang="en-US" sz="1600" b="1">
                          <a:solidFill>
                            <a:schemeClr val="tx1"/>
                          </a:solidFill>
                          <a:latin typeface="Arial"/>
                          <a:cs typeface="Arial"/>
                        </a:rPr>
                        <a:t>What is the change?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75000"/>
                      </a:schemeClr>
                    </a:solidFill>
                  </a:tcPr>
                </a:tc>
                <a:tc>
                  <a:txBody>
                    <a:bodyPr/>
                    <a:lstStyle/>
                    <a:p>
                      <a:pPr>
                        <a:spcBef>
                          <a:spcPts val="300"/>
                        </a:spcBef>
                        <a:spcAft>
                          <a:spcPts val="600"/>
                        </a:spcAft>
                      </a:pPr>
                      <a:r>
                        <a:rPr lang="en-US" sz="1600" b="1">
                          <a:solidFill>
                            <a:schemeClr val="tx1"/>
                          </a:solidFill>
                          <a:latin typeface="Arial"/>
                          <a:cs typeface="Arial"/>
                        </a:rPr>
                        <a:t>These members will need to renew their MassHealth eligibility </a:t>
                      </a:r>
                      <a:r>
                        <a:rPr lang="en-US" sz="1600" b="1" u="sng">
                          <a:solidFill>
                            <a:schemeClr val="tx1"/>
                          </a:solidFill>
                          <a:latin typeface="Arial"/>
                          <a:cs typeface="Arial"/>
                        </a:rPr>
                        <a:t>every six months</a:t>
                      </a:r>
                      <a:r>
                        <a:rPr lang="en-US" sz="1600" b="1" u="none">
                          <a:solidFill>
                            <a:schemeClr val="tx1"/>
                          </a:solidFill>
                          <a:latin typeface="Arial"/>
                          <a:cs typeface="Arial"/>
                        </a:rPr>
                        <a:t>.</a:t>
                      </a:r>
                    </a:p>
                    <a:p>
                      <a:pPr marL="285750" indent="-285750">
                        <a:spcBef>
                          <a:spcPts val="300"/>
                        </a:spcBef>
                        <a:buFont typeface="Arial" panose="020B0604020202020204" pitchFamily="34" charset="0"/>
                        <a:buChar char="•"/>
                      </a:pPr>
                      <a:r>
                        <a:rPr lang="en-US" sz="1600" b="0" u="none">
                          <a:solidFill>
                            <a:schemeClr val="tx1"/>
                          </a:solidFill>
                          <a:latin typeface="Arial"/>
                          <a:cs typeface="Arial"/>
                        </a:rPr>
                        <a:t>Currently, members only need to renew their eligibility once a year.</a:t>
                      </a:r>
                      <a:endParaRPr lang="en-US" sz="1600" b="0">
                        <a:solidFill>
                          <a:schemeClr val="tx1"/>
                        </a:solidFill>
                        <a:latin typeface="Arial"/>
                        <a:cs typeface="Aria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extLst>
                  <a:ext uri="{0D108BD9-81ED-4DB2-BD59-A6C34878D82A}">
                    <a16:rowId xmlns:a16="http://schemas.microsoft.com/office/drawing/2014/main" val="2804171473"/>
                  </a:ext>
                </a:extLst>
              </a:tr>
            </a:tbl>
          </a:graphicData>
        </a:graphic>
      </p:graphicFrame>
      <p:sp>
        <p:nvSpPr>
          <p:cNvPr id="3" name="Title 9">
            <a:extLst>
              <a:ext uri="{FF2B5EF4-FFF2-40B4-BE49-F238E27FC236}">
                <a16:creationId xmlns:a16="http://schemas.microsoft.com/office/drawing/2014/main" id="{130E0987-AD26-DD49-F183-974A4305FDD7}"/>
              </a:ext>
            </a:extLst>
          </p:cNvPr>
          <p:cNvSpPr>
            <a:spLocks noGrp="1"/>
          </p:cNvSpPr>
          <p:nvPr>
            <p:ph type="title"/>
          </p:nvPr>
        </p:nvSpPr>
        <p:spPr>
          <a:xfrm>
            <a:off x="231648" y="279210"/>
            <a:ext cx="11684000" cy="307777"/>
          </a:xfrm>
        </p:spPr>
        <p:txBody>
          <a:bodyPr/>
          <a:lstStyle/>
          <a:p>
            <a:pPr lvl="0">
              <a:defRPr/>
            </a:pPr>
            <a:r>
              <a:rPr lang="en-US">
                <a:solidFill>
                  <a:srgbClr val="002960"/>
                </a:solidFill>
                <a:latin typeface="Arial"/>
                <a:cs typeface="Arial"/>
              </a:rPr>
              <a:t>Renewals Every 6 Months </a:t>
            </a:r>
          </a:p>
        </p:txBody>
      </p:sp>
      <p:sp>
        <p:nvSpPr>
          <p:cNvPr id="8" name="Rectangle 7">
            <a:extLst>
              <a:ext uri="{FF2B5EF4-FFF2-40B4-BE49-F238E27FC236}">
                <a16:creationId xmlns:a16="http://schemas.microsoft.com/office/drawing/2014/main" id="{A63C5973-62C5-0CD8-8DF8-955302C597F3}"/>
              </a:ext>
            </a:extLst>
          </p:cNvPr>
          <p:cNvSpPr/>
          <p:nvPr/>
        </p:nvSpPr>
        <p:spPr>
          <a:xfrm>
            <a:off x="0" y="0"/>
            <a:ext cx="12192000" cy="215444"/>
          </a:xfrm>
          <a:prstGeom prst="rect">
            <a:avLst/>
          </a:prstGeom>
          <a:solidFill>
            <a:srgbClr val="FF92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DISCUSSION ONLY. SUBJECT TO CHANGE BASED ON CMS GUIDANCE AND FURTHER ANALYSIS</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7005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e53063-5235-48c2-b34b-63b74e985305">
      <Terms xmlns="http://schemas.microsoft.com/office/infopath/2007/PartnerControls"/>
    </lcf76f155ced4ddcb4097134ff3c332f>
    <TaxCatchAll xmlns="f3fd0f8f-ea38-41a4-b8b6-567d3c2b65b6" xsi:nil="true"/>
    <SharedWithUsers xmlns="f3fd0f8f-ea38-41a4-b8b6-567d3c2b65b6">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2E9DFFBAD5E6409DECE0A23DD0F550" ma:contentTypeVersion="14" ma:contentTypeDescription="Create a new document." ma:contentTypeScope="" ma:versionID="4566dd4f581848863a3c814285fbf7ae">
  <xsd:schema xmlns:xsd="http://www.w3.org/2001/XMLSchema" xmlns:xs="http://www.w3.org/2001/XMLSchema" xmlns:p="http://schemas.microsoft.com/office/2006/metadata/properties" xmlns:ns2="f3fd0f8f-ea38-41a4-b8b6-567d3c2b65b6" xmlns:ns3="70e53063-5235-48c2-b34b-63b74e985305" targetNamespace="http://schemas.microsoft.com/office/2006/metadata/properties" ma:root="true" ma:fieldsID="209cfe8dfc8bfab35aa7016d95536b1d" ns2:_="" ns3:_="">
    <xsd:import namespace="f3fd0f8f-ea38-41a4-b8b6-567d3c2b65b6"/>
    <xsd:import namespace="70e53063-5235-48c2-b34b-63b74e9853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d0f8f-ea38-41a4-b8b6-567d3c2b65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eda3119-88e1-4363-a0ca-0b4c67c74688}" ma:internalName="TaxCatchAll" ma:showField="CatchAllData" ma:web="f3fd0f8f-ea38-41a4-b8b6-567d3c2b65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e53063-5235-48c2-b34b-63b74e9853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D7F9B4-4469-4AD2-AF24-A8E7449DF617}">
  <ds:schemaRefs>
    <ds:schemaRef ds:uri="http://purl.org/dc/elements/1.1/"/>
    <ds:schemaRef ds:uri="http://schemas.microsoft.com/office/2006/documentManagement/types"/>
    <ds:schemaRef ds:uri="http://purl.org/dc/dcmitype/"/>
    <ds:schemaRef ds:uri="f3fd0f8f-ea38-41a4-b8b6-567d3c2b65b6"/>
    <ds:schemaRef ds:uri="http://schemas.microsoft.com/office/infopath/2007/PartnerControls"/>
    <ds:schemaRef ds:uri="70e53063-5235-48c2-b34b-63b74e985305"/>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2F3A136-7547-4A92-AB8B-9E90D2169CB6}">
  <ds:schemaRefs>
    <ds:schemaRef ds:uri="70e53063-5235-48c2-b34b-63b74e985305"/>
    <ds:schemaRef ds:uri="f3fd0f8f-ea38-41a4-b8b6-567d3c2b65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C3DAFF-CEC2-4634-A553-CE615B80D60D}">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11</TotalTime>
  <Words>3600</Words>
  <Application>Microsoft Office PowerPoint</Application>
  <PresentationFormat>Widescreen</PresentationFormat>
  <Paragraphs>387</Paragraphs>
  <Slides>26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Aptos</vt:lpstr>
      <vt:lpstr>Arial</vt:lpstr>
      <vt:lpstr>Avenir Next LT Pro</vt:lpstr>
      <vt:lpstr>Calibri</vt:lpstr>
      <vt:lpstr>Wingdings</vt:lpstr>
      <vt:lpstr>1_Office Theme</vt:lpstr>
      <vt:lpstr>think-cell Slide</vt:lpstr>
      <vt:lpstr>MassHealth Member Webinar: Upcoming Federal Changes</vt:lpstr>
      <vt:lpstr>Today We Will Discuss:</vt:lpstr>
      <vt:lpstr>PowerPoint Presentation</vt:lpstr>
      <vt:lpstr>Background</vt:lpstr>
      <vt:lpstr>MassHealth’s Priorities</vt:lpstr>
      <vt:lpstr>What Are the Biggest Changes from OB3?</vt:lpstr>
      <vt:lpstr>Coverage Changes for Certain Immigrants</vt:lpstr>
      <vt:lpstr>Retroactive Coverage is Shortened</vt:lpstr>
      <vt:lpstr>Renewals Every 6 Months </vt:lpstr>
      <vt:lpstr>Work and Education Requirements </vt:lpstr>
      <vt:lpstr>PowerPoint Presentation</vt:lpstr>
      <vt:lpstr>If I’m Subject to Work and Education Requirements, What Will Happen?</vt:lpstr>
      <vt:lpstr>If I’m Subject to Work and Education Requirements, What Will Happen?</vt:lpstr>
      <vt:lpstr>If I’m Subject to Work and Education Requirements, What Will Happen?</vt:lpstr>
      <vt:lpstr>STEPS</vt:lpstr>
      <vt:lpstr>PowerPoint Presentation</vt:lpstr>
      <vt:lpstr>PowerPoint Presentation</vt:lpstr>
      <vt:lpstr>PowerPoint Presentation</vt:lpstr>
      <vt:lpstr>How Will I Know if I Am Affected by Work and Education Requirements? </vt:lpstr>
      <vt:lpstr>PowerPoint Presentation</vt:lpstr>
      <vt:lpstr>What Do I Need to Do? How Can I Prepare?</vt:lpstr>
      <vt:lpstr>PowerPoint Presentation</vt:lpstr>
      <vt:lpstr>PowerPoint Presentation</vt:lpstr>
      <vt:lpstr>Sign up for MyServices </vt:lpstr>
      <vt:lpstr>PowerPoint Presentation</vt:lpstr>
      <vt:lpstr>What to Remember About Today’s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Futcher, Emily A (EHS)</dc:creator>
  <cp:lastModifiedBy>Lam, Vivian (EHS)</cp:lastModifiedBy>
  <cp:revision>3</cp:revision>
  <dcterms:created xsi:type="dcterms:W3CDTF">2026-01-20T17:24:54Z</dcterms:created>
  <dcterms:modified xsi:type="dcterms:W3CDTF">2026-04-17T17:20:39Z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0x0101001F2E9DFFBAD5E6409DECE0A23DD0F550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