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72" r:id="rId2"/>
    <p:sldId id="289" r:id="rId3"/>
    <p:sldId id="265" r:id="rId4"/>
    <p:sldId id="266" r:id="rId5"/>
    <p:sldId id="287" r:id="rId6"/>
    <p:sldId id="307" r:id="rId7"/>
    <p:sldId id="312" r:id="rId8"/>
    <p:sldId id="313" r:id="rId9"/>
    <p:sldId id="294" r:id="rId10"/>
    <p:sldId id="295" r:id="rId11"/>
    <p:sldId id="293" r:id="rId12"/>
    <p:sldId id="299" r:id="rId13"/>
    <p:sldId id="316" r:id="rId14"/>
    <p:sldId id="263" r:id="rId15"/>
    <p:sldId id="292" r:id="rId16"/>
    <p:sldId id="317" r:id="rId17"/>
    <p:sldId id="301" r:id="rId18"/>
    <p:sldId id="279" r:id="rId19"/>
    <p:sldId id="280" r:id="rId20"/>
    <p:sldId id="27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Julie Barton" initials="JTB" lastIdx="20" clrIdx="6"/>
  <p:cmAuthor id="1" name="Marilyn Thurston" initials="MT" lastIdx="1" clrIdx="0">
    <p:extLst/>
  </p:cmAuthor>
  <p:cmAuthor id="8" name="Alisa Evans" initials="AME" lastIdx="8" clrIdx="7"/>
  <p:cmAuthor id="2" name="JacquieG" initials="JG" lastIdx="13" clrIdx="1"/>
  <p:cmAuthor id="9" name="Prov Ops" initials="ProvOps" lastIdx="2" clrIdx="8"/>
  <p:cmAuthor id="3" name="NLS" initials="NLS" lastIdx="1" clrIdx="2"/>
  <p:cmAuthor id="4" name=" EHS Provider Ops" initials="Prov Ops" lastIdx="31" clrIdx="3"/>
  <p:cmAuthor id="5" name="Felicia Clements" initials="FC" lastIdx="21" clrIdx="4"/>
  <p:cmAuthor id="6" name="Derek Tymon " initials="DT" lastIdx="1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35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23" autoAdjust="0"/>
    <p:restoredTop sz="94660"/>
  </p:normalViewPr>
  <p:slideViewPr>
    <p:cSldViewPr>
      <p:cViewPr>
        <p:scale>
          <a:sx n="116" d="100"/>
          <a:sy n="116" d="100"/>
        </p:scale>
        <p:origin x="-72" y="192"/>
      </p:cViewPr>
      <p:guideLst>
        <p:guide orient="horz" pos="2160"/>
        <p:guide pos="2880"/>
      </p:guideLst>
    </p:cSldViewPr>
  </p:slideViewPr>
  <p:notesTextViewPr>
    <p:cViewPr>
      <p:scale>
        <a:sx n="1" d="1"/>
        <a:sy n="1" d="1"/>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E3FF10-48FA-4326-92DD-F6EC77E7352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B621A4D-145D-4F59-9551-246E25D98A3F}">
      <dgm:prSet phldrT="[Text]" custT="1"/>
      <dgm:spPr/>
      <dgm:t>
        <a:bodyPr/>
        <a:lstStyle/>
        <a:p>
          <a:r>
            <a:rPr lang="en-US" sz="1400" b="1" dirty="0" smtClean="0"/>
            <a:t>Identify the Member</a:t>
          </a:r>
          <a:endParaRPr lang="en-US" sz="1400" b="1" dirty="0"/>
        </a:p>
      </dgm:t>
    </dgm:pt>
    <dgm:pt modelId="{746C84C8-7A2C-4B63-B598-A1709DD1F744}" type="parTrans" cxnId="{2CE796E4-932B-41EC-9CFB-0ED675845A57}">
      <dgm:prSet/>
      <dgm:spPr/>
      <dgm:t>
        <a:bodyPr/>
        <a:lstStyle/>
        <a:p>
          <a:endParaRPr lang="en-US"/>
        </a:p>
      </dgm:t>
    </dgm:pt>
    <dgm:pt modelId="{CA8A0495-000F-457C-A267-06C96A5DE59E}" type="sibTrans" cxnId="{2CE796E4-932B-41EC-9CFB-0ED675845A57}">
      <dgm:prSet/>
      <dgm:spPr/>
      <dgm:t>
        <a:bodyPr/>
        <a:lstStyle/>
        <a:p>
          <a:endParaRPr lang="en-US"/>
        </a:p>
      </dgm:t>
    </dgm:pt>
    <dgm:pt modelId="{F9BA8619-E0E4-4C25-BF3E-DBA2EA401B1F}">
      <dgm:prSet phldrT="[Text]"/>
      <dgm:spPr/>
      <dgm:t>
        <a:bodyPr/>
        <a:lstStyle/>
        <a:p>
          <a:r>
            <a:rPr lang="en-US" dirty="0" smtClean="0">
              <a:solidFill>
                <a:srgbClr val="002060"/>
              </a:solidFill>
            </a:rPr>
            <a:t>Use EVS to verify eligibility and current Plan*</a:t>
          </a:r>
          <a:endParaRPr lang="en-US" dirty="0">
            <a:solidFill>
              <a:srgbClr val="002060"/>
            </a:solidFill>
          </a:endParaRPr>
        </a:p>
      </dgm:t>
    </dgm:pt>
    <dgm:pt modelId="{D3745CF5-618C-4086-AB7C-F44F7D9DCB03}" type="parTrans" cxnId="{038CFA6A-55F4-4B70-BC54-51D658F9156E}">
      <dgm:prSet/>
      <dgm:spPr/>
      <dgm:t>
        <a:bodyPr/>
        <a:lstStyle/>
        <a:p>
          <a:endParaRPr lang="en-US"/>
        </a:p>
      </dgm:t>
    </dgm:pt>
    <dgm:pt modelId="{72C852C6-AB63-460A-BEEF-1D2DC2AA607B}" type="sibTrans" cxnId="{038CFA6A-55F4-4B70-BC54-51D658F9156E}">
      <dgm:prSet/>
      <dgm:spPr/>
      <dgm:t>
        <a:bodyPr/>
        <a:lstStyle/>
        <a:p>
          <a:endParaRPr lang="en-US"/>
        </a:p>
      </dgm:t>
    </dgm:pt>
    <dgm:pt modelId="{640E6E09-3AB6-4770-A800-1418F6D607B0}">
      <dgm:prSet phldrT="[Text]" custT="1"/>
      <dgm:spPr/>
      <dgm:t>
        <a:bodyPr/>
        <a:lstStyle/>
        <a:p>
          <a:r>
            <a:rPr lang="en-US" sz="1400" b="1" dirty="0" smtClean="0"/>
            <a:t>Contact the Plan </a:t>
          </a:r>
          <a:endParaRPr lang="en-US" sz="1400" b="1" dirty="0"/>
        </a:p>
      </dgm:t>
    </dgm:pt>
    <dgm:pt modelId="{5693A9DB-1435-433D-9D21-98A7A3474DB7}" type="parTrans" cxnId="{96274FF9-0B9E-438D-A94B-EA410371A94F}">
      <dgm:prSet/>
      <dgm:spPr/>
      <dgm:t>
        <a:bodyPr/>
        <a:lstStyle/>
        <a:p>
          <a:endParaRPr lang="en-US"/>
        </a:p>
      </dgm:t>
    </dgm:pt>
    <dgm:pt modelId="{3A4B1297-2280-4660-9775-07F50B48C4AB}" type="sibTrans" cxnId="{96274FF9-0B9E-438D-A94B-EA410371A94F}">
      <dgm:prSet/>
      <dgm:spPr/>
      <dgm:t>
        <a:bodyPr/>
        <a:lstStyle/>
        <a:p>
          <a:endParaRPr lang="en-US"/>
        </a:p>
      </dgm:t>
    </dgm:pt>
    <dgm:pt modelId="{1880492F-F1F7-4238-B66A-5F31976EFF51}">
      <dgm:prSet phldrT="[Text]"/>
      <dgm:spPr/>
      <dgm:t>
        <a:bodyPr/>
        <a:lstStyle/>
        <a:p>
          <a:r>
            <a:rPr lang="en-US" dirty="0" smtClean="0">
              <a:solidFill>
                <a:srgbClr val="002060"/>
              </a:solidFill>
            </a:rPr>
            <a:t>Contact the member’s Plan if you need a referral or if you do not participate in that Plan</a:t>
          </a:r>
          <a:endParaRPr lang="en-US" dirty="0">
            <a:solidFill>
              <a:srgbClr val="002060"/>
            </a:solidFill>
          </a:endParaRPr>
        </a:p>
      </dgm:t>
    </dgm:pt>
    <dgm:pt modelId="{5D57F787-BA8F-45E6-B954-C5A8375D824A}" type="parTrans" cxnId="{DDD3F5E2-A4AC-4D84-BB8D-A054E39EFD01}">
      <dgm:prSet/>
      <dgm:spPr/>
      <dgm:t>
        <a:bodyPr/>
        <a:lstStyle/>
        <a:p>
          <a:endParaRPr lang="en-US"/>
        </a:p>
      </dgm:t>
    </dgm:pt>
    <dgm:pt modelId="{81F2D0BD-8E8F-433C-9991-78F1AE5299B5}" type="sibTrans" cxnId="{DDD3F5E2-A4AC-4D84-BB8D-A054E39EFD01}">
      <dgm:prSet/>
      <dgm:spPr/>
      <dgm:t>
        <a:bodyPr/>
        <a:lstStyle/>
        <a:p>
          <a:endParaRPr lang="en-US"/>
        </a:p>
      </dgm:t>
    </dgm:pt>
    <dgm:pt modelId="{E1E53F3C-2CAF-4A1E-9CD1-13B9D07996A3}">
      <dgm:prSet phldrT="[Text]"/>
      <dgm:spPr/>
      <dgm:t>
        <a:bodyPr/>
        <a:lstStyle/>
        <a:p>
          <a:r>
            <a:rPr lang="en-US" dirty="0" smtClean="0">
              <a:solidFill>
                <a:srgbClr val="002060"/>
              </a:solidFill>
            </a:rPr>
            <a:t>Work with the Plan to understand claims submission</a:t>
          </a:r>
          <a:endParaRPr lang="en-US" dirty="0">
            <a:solidFill>
              <a:srgbClr val="002060"/>
            </a:solidFill>
          </a:endParaRPr>
        </a:p>
      </dgm:t>
    </dgm:pt>
    <dgm:pt modelId="{75C98FFC-5DC9-4463-B648-7E70A8602EDB}" type="parTrans" cxnId="{4DBFF7EE-D9FA-48AB-9022-0DD6DA6BF38C}">
      <dgm:prSet/>
      <dgm:spPr/>
      <dgm:t>
        <a:bodyPr/>
        <a:lstStyle/>
        <a:p>
          <a:endParaRPr lang="en-US"/>
        </a:p>
      </dgm:t>
    </dgm:pt>
    <dgm:pt modelId="{8726BD6D-9A97-4CC4-9495-59C8F41D2631}" type="sibTrans" cxnId="{4DBFF7EE-D9FA-48AB-9022-0DD6DA6BF38C}">
      <dgm:prSet/>
      <dgm:spPr/>
      <dgm:t>
        <a:bodyPr/>
        <a:lstStyle/>
        <a:p>
          <a:endParaRPr lang="en-US"/>
        </a:p>
      </dgm:t>
    </dgm:pt>
    <dgm:pt modelId="{A02E9A34-3432-48EB-8CE5-4AD743ED261E}">
      <dgm:prSet phldrT="[Text]" custT="1"/>
      <dgm:spPr/>
      <dgm:t>
        <a:bodyPr/>
        <a:lstStyle/>
        <a:p>
          <a:r>
            <a:rPr lang="en-US" sz="1400" b="1" dirty="0" smtClean="0"/>
            <a:t>Provider Care</a:t>
          </a:r>
        </a:p>
        <a:p>
          <a:r>
            <a:rPr lang="en-US" sz="1400" b="1" dirty="0" smtClean="0"/>
            <a:t>and Services </a:t>
          </a:r>
          <a:endParaRPr lang="en-US" sz="1400" b="1" dirty="0"/>
        </a:p>
      </dgm:t>
    </dgm:pt>
    <dgm:pt modelId="{248B698D-1654-4A05-9469-A968D63ABD4D}" type="parTrans" cxnId="{2BC3D698-AE92-4A56-B3F6-347A27D6303D}">
      <dgm:prSet/>
      <dgm:spPr/>
      <dgm:t>
        <a:bodyPr/>
        <a:lstStyle/>
        <a:p>
          <a:endParaRPr lang="en-US"/>
        </a:p>
      </dgm:t>
    </dgm:pt>
    <dgm:pt modelId="{67085CA8-4487-4186-BF41-35B5E85B0C98}" type="sibTrans" cxnId="{2BC3D698-AE92-4A56-B3F6-347A27D6303D}">
      <dgm:prSet/>
      <dgm:spPr/>
      <dgm:t>
        <a:bodyPr/>
        <a:lstStyle/>
        <a:p>
          <a:endParaRPr lang="en-US"/>
        </a:p>
      </dgm:t>
    </dgm:pt>
    <dgm:pt modelId="{34509E82-E837-4706-8C60-C2191B8D9252}">
      <dgm:prSet phldrT="[Text]"/>
      <dgm:spPr/>
      <dgm:t>
        <a:bodyPr/>
        <a:lstStyle/>
        <a:p>
          <a:r>
            <a:rPr lang="en-US" dirty="0" smtClean="0">
              <a:solidFill>
                <a:srgbClr val="002060"/>
              </a:solidFill>
            </a:rPr>
            <a:t>Impacted Members have an extended 90 day continuity of care</a:t>
          </a:r>
          <a:endParaRPr lang="en-US" dirty="0">
            <a:solidFill>
              <a:srgbClr val="002060"/>
            </a:solidFill>
          </a:endParaRPr>
        </a:p>
      </dgm:t>
    </dgm:pt>
    <dgm:pt modelId="{73C1EE44-50DB-4D0B-9E3F-5938F456F148}" type="parTrans" cxnId="{4A6F4E42-BF51-42CC-B98F-1A6523106B93}">
      <dgm:prSet/>
      <dgm:spPr/>
      <dgm:t>
        <a:bodyPr/>
        <a:lstStyle/>
        <a:p>
          <a:endParaRPr lang="en-US"/>
        </a:p>
      </dgm:t>
    </dgm:pt>
    <dgm:pt modelId="{F7EDA653-E8C7-4B4D-9FF0-A7C3997093DD}" type="sibTrans" cxnId="{4A6F4E42-BF51-42CC-B98F-1A6523106B93}">
      <dgm:prSet/>
      <dgm:spPr/>
      <dgm:t>
        <a:bodyPr/>
        <a:lstStyle/>
        <a:p>
          <a:endParaRPr lang="en-US"/>
        </a:p>
      </dgm:t>
    </dgm:pt>
    <dgm:pt modelId="{F47BB22B-13DB-4416-9461-4559D5207EAB}">
      <dgm:prSet phldrT="[Text]"/>
      <dgm:spPr/>
      <dgm:t>
        <a:bodyPr/>
        <a:lstStyle/>
        <a:p>
          <a:r>
            <a:rPr lang="en-US" dirty="0" smtClean="0">
              <a:solidFill>
                <a:srgbClr val="002060"/>
              </a:solidFill>
            </a:rPr>
            <a:t>Before refusing to see a Member or canceling appointments contact the MassHealth Customer Service Center at 1-800-841-2900</a:t>
          </a:r>
          <a:endParaRPr lang="en-US" dirty="0">
            <a:solidFill>
              <a:srgbClr val="002060"/>
            </a:solidFill>
          </a:endParaRPr>
        </a:p>
      </dgm:t>
    </dgm:pt>
    <dgm:pt modelId="{D6F4FEA7-0024-4C61-B333-7212906D597F}" type="parTrans" cxnId="{23CF1167-BF12-4584-A43F-A83A320F3016}">
      <dgm:prSet/>
      <dgm:spPr/>
      <dgm:t>
        <a:bodyPr/>
        <a:lstStyle/>
        <a:p>
          <a:endParaRPr lang="en-US"/>
        </a:p>
      </dgm:t>
    </dgm:pt>
    <dgm:pt modelId="{6C18AA99-02A8-423A-B382-EF1AC83EF0AD}" type="sibTrans" cxnId="{23CF1167-BF12-4584-A43F-A83A320F3016}">
      <dgm:prSet/>
      <dgm:spPr/>
      <dgm:t>
        <a:bodyPr/>
        <a:lstStyle/>
        <a:p>
          <a:endParaRPr lang="en-US"/>
        </a:p>
      </dgm:t>
    </dgm:pt>
    <dgm:pt modelId="{4BB07082-325F-47FB-A171-2DAFF09FC683}">
      <dgm:prSet phldrT="[Text]"/>
      <dgm:spPr/>
      <dgm:t>
        <a:bodyPr/>
        <a:lstStyle/>
        <a:p>
          <a:r>
            <a:rPr lang="en-US" dirty="0" smtClean="0">
              <a:solidFill>
                <a:srgbClr val="002060"/>
              </a:solidFill>
            </a:rPr>
            <a:t>Determine if you participate in the Member’s Plan and if applicable you have a referral from that Plan                                                                                            *Member enrollment selection information available 1/1/2020</a:t>
          </a:r>
          <a:endParaRPr lang="en-US" dirty="0">
            <a:solidFill>
              <a:srgbClr val="002060"/>
            </a:solidFill>
          </a:endParaRPr>
        </a:p>
      </dgm:t>
    </dgm:pt>
    <dgm:pt modelId="{E8FC784E-9DD8-4634-899A-95DFE62D815A}" type="parTrans" cxnId="{D137106E-3510-4761-A9D4-1C27423F937F}">
      <dgm:prSet/>
      <dgm:spPr/>
      <dgm:t>
        <a:bodyPr/>
        <a:lstStyle/>
        <a:p>
          <a:endParaRPr lang="en-US"/>
        </a:p>
      </dgm:t>
    </dgm:pt>
    <dgm:pt modelId="{8C2BA51C-9B5C-4E7E-9EE5-81A55D22DF99}" type="sibTrans" cxnId="{D137106E-3510-4761-A9D4-1C27423F937F}">
      <dgm:prSet/>
      <dgm:spPr/>
      <dgm:t>
        <a:bodyPr/>
        <a:lstStyle/>
        <a:p>
          <a:endParaRPr lang="en-US"/>
        </a:p>
      </dgm:t>
    </dgm:pt>
    <dgm:pt modelId="{0A572DC9-8BA5-4287-BF7E-B2D5FFDA2685}">
      <dgm:prSet phldrT="[Text]"/>
      <dgm:spPr/>
      <dgm:t>
        <a:bodyPr/>
        <a:lstStyle/>
        <a:p>
          <a:r>
            <a:rPr lang="en-US" dirty="0" smtClean="0">
              <a:solidFill>
                <a:srgbClr val="002060"/>
              </a:solidFill>
            </a:rPr>
            <a:t>Work with the Plan and the Primary Care Provider to coordinate the care plan </a:t>
          </a:r>
          <a:endParaRPr lang="en-US" dirty="0">
            <a:solidFill>
              <a:srgbClr val="002060"/>
            </a:solidFill>
          </a:endParaRPr>
        </a:p>
      </dgm:t>
    </dgm:pt>
    <dgm:pt modelId="{2510B46C-37C7-49CE-B6AB-109B3D8C0615}" type="parTrans" cxnId="{B405BCBE-F535-42EF-87DB-196ABCA984A9}">
      <dgm:prSet/>
      <dgm:spPr/>
      <dgm:t>
        <a:bodyPr/>
        <a:lstStyle/>
        <a:p>
          <a:endParaRPr lang="en-US"/>
        </a:p>
      </dgm:t>
    </dgm:pt>
    <dgm:pt modelId="{5C9D8894-CAC8-4192-ACD3-7BCCBD8CD204}" type="sibTrans" cxnId="{B405BCBE-F535-42EF-87DB-196ABCA984A9}">
      <dgm:prSet/>
      <dgm:spPr/>
      <dgm:t>
        <a:bodyPr/>
        <a:lstStyle/>
        <a:p>
          <a:endParaRPr lang="en-US"/>
        </a:p>
      </dgm:t>
    </dgm:pt>
    <dgm:pt modelId="{DD005121-5B37-4C4F-A679-AFCB8565156C}" type="pres">
      <dgm:prSet presAssocID="{F6E3FF10-48FA-4326-92DD-F6EC77E73522}" presName="linearFlow" presStyleCnt="0">
        <dgm:presLayoutVars>
          <dgm:dir/>
          <dgm:animLvl val="lvl"/>
          <dgm:resizeHandles val="exact"/>
        </dgm:presLayoutVars>
      </dgm:prSet>
      <dgm:spPr/>
      <dgm:t>
        <a:bodyPr/>
        <a:lstStyle/>
        <a:p>
          <a:endParaRPr lang="en-US"/>
        </a:p>
      </dgm:t>
    </dgm:pt>
    <dgm:pt modelId="{2018EA21-FBA3-475A-B557-252CD50C82DF}" type="pres">
      <dgm:prSet presAssocID="{5B621A4D-145D-4F59-9551-246E25D98A3F}" presName="composite" presStyleCnt="0"/>
      <dgm:spPr/>
    </dgm:pt>
    <dgm:pt modelId="{DA340097-C7C6-450A-BF31-8A0B1BDBC057}" type="pres">
      <dgm:prSet presAssocID="{5B621A4D-145D-4F59-9551-246E25D98A3F}" presName="parentText" presStyleLbl="alignNode1" presStyleIdx="0" presStyleCnt="3">
        <dgm:presLayoutVars>
          <dgm:chMax val="1"/>
          <dgm:bulletEnabled val="1"/>
        </dgm:presLayoutVars>
      </dgm:prSet>
      <dgm:spPr/>
      <dgm:t>
        <a:bodyPr/>
        <a:lstStyle/>
        <a:p>
          <a:endParaRPr lang="en-US"/>
        </a:p>
      </dgm:t>
    </dgm:pt>
    <dgm:pt modelId="{4B7528A7-3F73-4295-B215-7E40C89D1575}" type="pres">
      <dgm:prSet presAssocID="{5B621A4D-145D-4F59-9551-246E25D98A3F}" presName="descendantText" presStyleLbl="alignAcc1" presStyleIdx="0" presStyleCnt="3">
        <dgm:presLayoutVars>
          <dgm:bulletEnabled val="1"/>
        </dgm:presLayoutVars>
      </dgm:prSet>
      <dgm:spPr/>
      <dgm:t>
        <a:bodyPr/>
        <a:lstStyle/>
        <a:p>
          <a:endParaRPr lang="en-US"/>
        </a:p>
      </dgm:t>
    </dgm:pt>
    <dgm:pt modelId="{0E441F8E-ABC7-4E3B-9E16-E90BF1A35455}" type="pres">
      <dgm:prSet presAssocID="{CA8A0495-000F-457C-A267-06C96A5DE59E}" presName="sp" presStyleCnt="0"/>
      <dgm:spPr/>
    </dgm:pt>
    <dgm:pt modelId="{AF71B836-82BE-4697-826D-9BA12D9072A6}" type="pres">
      <dgm:prSet presAssocID="{640E6E09-3AB6-4770-A800-1418F6D607B0}" presName="composite" presStyleCnt="0"/>
      <dgm:spPr/>
    </dgm:pt>
    <dgm:pt modelId="{39350178-810D-4814-A764-C3A36039E9D8}" type="pres">
      <dgm:prSet presAssocID="{640E6E09-3AB6-4770-A800-1418F6D607B0}" presName="parentText" presStyleLbl="alignNode1" presStyleIdx="1" presStyleCnt="3">
        <dgm:presLayoutVars>
          <dgm:chMax val="1"/>
          <dgm:bulletEnabled val="1"/>
        </dgm:presLayoutVars>
      </dgm:prSet>
      <dgm:spPr/>
      <dgm:t>
        <a:bodyPr/>
        <a:lstStyle/>
        <a:p>
          <a:endParaRPr lang="en-US"/>
        </a:p>
      </dgm:t>
    </dgm:pt>
    <dgm:pt modelId="{9EAE34F7-934D-414C-A050-CCAB829CB544}" type="pres">
      <dgm:prSet presAssocID="{640E6E09-3AB6-4770-A800-1418F6D607B0}" presName="descendantText" presStyleLbl="alignAcc1" presStyleIdx="1" presStyleCnt="3">
        <dgm:presLayoutVars>
          <dgm:bulletEnabled val="1"/>
        </dgm:presLayoutVars>
      </dgm:prSet>
      <dgm:spPr/>
      <dgm:t>
        <a:bodyPr/>
        <a:lstStyle/>
        <a:p>
          <a:endParaRPr lang="en-US"/>
        </a:p>
      </dgm:t>
    </dgm:pt>
    <dgm:pt modelId="{63719DA8-A75C-4BB7-9FA8-5F86E459B97B}" type="pres">
      <dgm:prSet presAssocID="{3A4B1297-2280-4660-9775-07F50B48C4AB}" presName="sp" presStyleCnt="0"/>
      <dgm:spPr/>
    </dgm:pt>
    <dgm:pt modelId="{6EAC95D6-70D3-44E8-8CAD-A859746760EB}" type="pres">
      <dgm:prSet presAssocID="{A02E9A34-3432-48EB-8CE5-4AD743ED261E}" presName="composite" presStyleCnt="0"/>
      <dgm:spPr/>
    </dgm:pt>
    <dgm:pt modelId="{04BEDAFB-604F-4FFA-9F94-AFF6D6C85B7A}" type="pres">
      <dgm:prSet presAssocID="{A02E9A34-3432-48EB-8CE5-4AD743ED261E}" presName="parentText" presStyleLbl="alignNode1" presStyleIdx="2" presStyleCnt="3">
        <dgm:presLayoutVars>
          <dgm:chMax val="1"/>
          <dgm:bulletEnabled val="1"/>
        </dgm:presLayoutVars>
      </dgm:prSet>
      <dgm:spPr/>
      <dgm:t>
        <a:bodyPr/>
        <a:lstStyle/>
        <a:p>
          <a:endParaRPr lang="en-US"/>
        </a:p>
      </dgm:t>
    </dgm:pt>
    <dgm:pt modelId="{11EF007A-A6D1-46E0-A5BE-61F54554A878}" type="pres">
      <dgm:prSet presAssocID="{A02E9A34-3432-48EB-8CE5-4AD743ED261E}" presName="descendantText" presStyleLbl="alignAcc1" presStyleIdx="2" presStyleCnt="3">
        <dgm:presLayoutVars>
          <dgm:bulletEnabled val="1"/>
        </dgm:presLayoutVars>
      </dgm:prSet>
      <dgm:spPr/>
      <dgm:t>
        <a:bodyPr/>
        <a:lstStyle/>
        <a:p>
          <a:endParaRPr lang="en-US"/>
        </a:p>
      </dgm:t>
    </dgm:pt>
  </dgm:ptLst>
  <dgm:cxnLst>
    <dgm:cxn modelId="{43E01FDC-E091-4E5B-B2D9-463482810CEF}" type="presOf" srcId="{A02E9A34-3432-48EB-8CE5-4AD743ED261E}" destId="{04BEDAFB-604F-4FFA-9F94-AFF6D6C85B7A}" srcOrd="0" destOrd="0" presId="urn:microsoft.com/office/officeart/2005/8/layout/chevron2"/>
    <dgm:cxn modelId="{D137106E-3510-4761-A9D4-1C27423F937F}" srcId="{5B621A4D-145D-4F59-9551-246E25D98A3F}" destId="{4BB07082-325F-47FB-A171-2DAFF09FC683}" srcOrd="1" destOrd="0" parTransId="{E8FC784E-9DD8-4634-899A-95DFE62D815A}" sibTransId="{8C2BA51C-9B5C-4E7E-9EE5-81A55D22DF99}"/>
    <dgm:cxn modelId="{5B7145FA-5C44-4584-A68F-D669104B4403}" type="presOf" srcId="{F47BB22B-13DB-4416-9461-4559D5207EAB}" destId="{11EF007A-A6D1-46E0-A5BE-61F54554A878}" srcOrd="0" destOrd="1" presId="urn:microsoft.com/office/officeart/2005/8/layout/chevron2"/>
    <dgm:cxn modelId="{038CFA6A-55F4-4B70-BC54-51D658F9156E}" srcId="{5B621A4D-145D-4F59-9551-246E25D98A3F}" destId="{F9BA8619-E0E4-4C25-BF3E-DBA2EA401B1F}" srcOrd="0" destOrd="0" parTransId="{D3745CF5-618C-4086-AB7C-F44F7D9DCB03}" sibTransId="{72C852C6-AB63-460A-BEEF-1D2DC2AA607B}"/>
    <dgm:cxn modelId="{C67F4F56-7933-4327-B8C0-70D943678FCD}" type="presOf" srcId="{640E6E09-3AB6-4770-A800-1418F6D607B0}" destId="{39350178-810D-4814-A764-C3A36039E9D8}" srcOrd="0" destOrd="0" presId="urn:microsoft.com/office/officeart/2005/8/layout/chevron2"/>
    <dgm:cxn modelId="{3FE38D15-BDDB-492B-82D4-A5EF05CE6EAF}" type="presOf" srcId="{0A572DC9-8BA5-4287-BF7E-B2D5FFDA2685}" destId="{9EAE34F7-934D-414C-A050-CCAB829CB544}" srcOrd="0" destOrd="2" presId="urn:microsoft.com/office/officeart/2005/8/layout/chevron2"/>
    <dgm:cxn modelId="{23CF1167-BF12-4584-A43F-A83A320F3016}" srcId="{A02E9A34-3432-48EB-8CE5-4AD743ED261E}" destId="{F47BB22B-13DB-4416-9461-4559D5207EAB}" srcOrd="1" destOrd="0" parTransId="{D6F4FEA7-0024-4C61-B333-7212906D597F}" sibTransId="{6C18AA99-02A8-423A-B382-EF1AC83EF0AD}"/>
    <dgm:cxn modelId="{E2C54C46-B851-405B-9934-A79C18EF1CCB}" type="presOf" srcId="{34509E82-E837-4706-8C60-C2191B8D9252}" destId="{11EF007A-A6D1-46E0-A5BE-61F54554A878}" srcOrd="0" destOrd="0" presId="urn:microsoft.com/office/officeart/2005/8/layout/chevron2"/>
    <dgm:cxn modelId="{DDD3F5E2-A4AC-4D84-BB8D-A054E39EFD01}" srcId="{640E6E09-3AB6-4770-A800-1418F6D607B0}" destId="{1880492F-F1F7-4238-B66A-5F31976EFF51}" srcOrd="0" destOrd="0" parTransId="{5D57F787-BA8F-45E6-B954-C5A8375D824A}" sibTransId="{81F2D0BD-8E8F-433C-9991-78F1AE5299B5}"/>
    <dgm:cxn modelId="{B936DBAB-7922-459F-8CAA-E584E014C160}" type="presOf" srcId="{1880492F-F1F7-4238-B66A-5F31976EFF51}" destId="{9EAE34F7-934D-414C-A050-CCAB829CB544}" srcOrd="0" destOrd="0" presId="urn:microsoft.com/office/officeart/2005/8/layout/chevron2"/>
    <dgm:cxn modelId="{4A6F4E42-BF51-42CC-B98F-1A6523106B93}" srcId="{A02E9A34-3432-48EB-8CE5-4AD743ED261E}" destId="{34509E82-E837-4706-8C60-C2191B8D9252}" srcOrd="0" destOrd="0" parTransId="{73C1EE44-50DB-4D0B-9E3F-5938F456F148}" sibTransId="{F7EDA653-E8C7-4B4D-9FF0-A7C3997093DD}"/>
    <dgm:cxn modelId="{BEA45FAB-C7A8-467E-AFB9-75DAF37789D1}" type="presOf" srcId="{F9BA8619-E0E4-4C25-BF3E-DBA2EA401B1F}" destId="{4B7528A7-3F73-4295-B215-7E40C89D1575}" srcOrd="0" destOrd="0" presId="urn:microsoft.com/office/officeart/2005/8/layout/chevron2"/>
    <dgm:cxn modelId="{4DBFF7EE-D9FA-48AB-9022-0DD6DA6BF38C}" srcId="{640E6E09-3AB6-4770-A800-1418F6D607B0}" destId="{E1E53F3C-2CAF-4A1E-9CD1-13B9D07996A3}" srcOrd="1" destOrd="0" parTransId="{75C98FFC-5DC9-4463-B648-7E70A8602EDB}" sibTransId="{8726BD6D-9A97-4CC4-9495-59C8F41D2631}"/>
    <dgm:cxn modelId="{DFE18B16-92A7-48C7-88CB-221CBE4FCA76}" type="presOf" srcId="{F6E3FF10-48FA-4326-92DD-F6EC77E73522}" destId="{DD005121-5B37-4C4F-A679-AFCB8565156C}" srcOrd="0" destOrd="0" presId="urn:microsoft.com/office/officeart/2005/8/layout/chevron2"/>
    <dgm:cxn modelId="{2CE796E4-932B-41EC-9CFB-0ED675845A57}" srcId="{F6E3FF10-48FA-4326-92DD-F6EC77E73522}" destId="{5B621A4D-145D-4F59-9551-246E25D98A3F}" srcOrd="0" destOrd="0" parTransId="{746C84C8-7A2C-4B63-B598-A1709DD1F744}" sibTransId="{CA8A0495-000F-457C-A267-06C96A5DE59E}"/>
    <dgm:cxn modelId="{B405BCBE-F535-42EF-87DB-196ABCA984A9}" srcId="{640E6E09-3AB6-4770-A800-1418F6D607B0}" destId="{0A572DC9-8BA5-4287-BF7E-B2D5FFDA2685}" srcOrd="2" destOrd="0" parTransId="{2510B46C-37C7-49CE-B6AB-109B3D8C0615}" sibTransId="{5C9D8894-CAC8-4192-ACD3-7BCCBD8CD204}"/>
    <dgm:cxn modelId="{6B92AC56-E154-446B-899A-59F49F76EA28}" type="presOf" srcId="{E1E53F3C-2CAF-4A1E-9CD1-13B9D07996A3}" destId="{9EAE34F7-934D-414C-A050-CCAB829CB544}" srcOrd="0" destOrd="1" presId="urn:microsoft.com/office/officeart/2005/8/layout/chevron2"/>
    <dgm:cxn modelId="{2BC3D698-AE92-4A56-B3F6-347A27D6303D}" srcId="{F6E3FF10-48FA-4326-92DD-F6EC77E73522}" destId="{A02E9A34-3432-48EB-8CE5-4AD743ED261E}" srcOrd="2" destOrd="0" parTransId="{248B698D-1654-4A05-9469-A968D63ABD4D}" sibTransId="{67085CA8-4487-4186-BF41-35B5E85B0C98}"/>
    <dgm:cxn modelId="{8D20DEE4-3A3D-4B56-B50D-90CC76082BA6}" type="presOf" srcId="{4BB07082-325F-47FB-A171-2DAFF09FC683}" destId="{4B7528A7-3F73-4295-B215-7E40C89D1575}" srcOrd="0" destOrd="1" presId="urn:microsoft.com/office/officeart/2005/8/layout/chevron2"/>
    <dgm:cxn modelId="{63698ACF-4BC1-4CD2-B26C-15D3776327C5}" type="presOf" srcId="{5B621A4D-145D-4F59-9551-246E25D98A3F}" destId="{DA340097-C7C6-450A-BF31-8A0B1BDBC057}" srcOrd="0" destOrd="0" presId="urn:microsoft.com/office/officeart/2005/8/layout/chevron2"/>
    <dgm:cxn modelId="{96274FF9-0B9E-438D-A94B-EA410371A94F}" srcId="{F6E3FF10-48FA-4326-92DD-F6EC77E73522}" destId="{640E6E09-3AB6-4770-A800-1418F6D607B0}" srcOrd="1" destOrd="0" parTransId="{5693A9DB-1435-433D-9D21-98A7A3474DB7}" sibTransId="{3A4B1297-2280-4660-9775-07F50B48C4AB}"/>
    <dgm:cxn modelId="{415431DC-079A-420C-A00B-270728DE9193}" type="presParOf" srcId="{DD005121-5B37-4C4F-A679-AFCB8565156C}" destId="{2018EA21-FBA3-475A-B557-252CD50C82DF}" srcOrd="0" destOrd="0" presId="urn:microsoft.com/office/officeart/2005/8/layout/chevron2"/>
    <dgm:cxn modelId="{157A474D-564D-49B4-8269-D3FF0BEAE751}" type="presParOf" srcId="{2018EA21-FBA3-475A-B557-252CD50C82DF}" destId="{DA340097-C7C6-450A-BF31-8A0B1BDBC057}" srcOrd="0" destOrd="0" presId="urn:microsoft.com/office/officeart/2005/8/layout/chevron2"/>
    <dgm:cxn modelId="{0EB9CC1A-A774-43F0-9CB5-9D8274329CE7}" type="presParOf" srcId="{2018EA21-FBA3-475A-B557-252CD50C82DF}" destId="{4B7528A7-3F73-4295-B215-7E40C89D1575}" srcOrd="1" destOrd="0" presId="urn:microsoft.com/office/officeart/2005/8/layout/chevron2"/>
    <dgm:cxn modelId="{818607A2-9E36-4091-9ECD-DE8EE189516C}" type="presParOf" srcId="{DD005121-5B37-4C4F-A679-AFCB8565156C}" destId="{0E441F8E-ABC7-4E3B-9E16-E90BF1A35455}" srcOrd="1" destOrd="0" presId="urn:microsoft.com/office/officeart/2005/8/layout/chevron2"/>
    <dgm:cxn modelId="{BE061C0A-287D-4AA4-B5AC-4B9DA1C38D5F}" type="presParOf" srcId="{DD005121-5B37-4C4F-A679-AFCB8565156C}" destId="{AF71B836-82BE-4697-826D-9BA12D9072A6}" srcOrd="2" destOrd="0" presId="urn:microsoft.com/office/officeart/2005/8/layout/chevron2"/>
    <dgm:cxn modelId="{0A44228C-C5CD-470C-9A64-3709ED40F956}" type="presParOf" srcId="{AF71B836-82BE-4697-826D-9BA12D9072A6}" destId="{39350178-810D-4814-A764-C3A36039E9D8}" srcOrd="0" destOrd="0" presId="urn:microsoft.com/office/officeart/2005/8/layout/chevron2"/>
    <dgm:cxn modelId="{64AE57D4-3F34-4198-B8CA-CABA4F85A42C}" type="presParOf" srcId="{AF71B836-82BE-4697-826D-9BA12D9072A6}" destId="{9EAE34F7-934D-414C-A050-CCAB829CB544}" srcOrd="1" destOrd="0" presId="urn:microsoft.com/office/officeart/2005/8/layout/chevron2"/>
    <dgm:cxn modelId="{7987E9E6-B3D8-4A15-AFD5-87D0B9856CA7}" type="presParOf" srcId="{DD005121-5B37-4C4F-A679-AFCB8565156C}" destId="{63719DA8-A75C-4BB7-9FA8-5F86E459B97B}" srcOrd="3" destOrd="0" presId="urn:microsoft.com/office/officeart/2005/8/layout/chevron2"/>
    <dgm:cxn modelId="{2891B3E3-D0D7-481F-A01D-9AF556525E3D}" type="presParOf" srcId="{DD005121-5B37-4C4F-A679-AFCB8565156C}" destId="{6EAC95D6-70D3-44E8-8CAD-A859746760EB}" srcOrd="4" destOrd="0" presId="urn:microsoft.com/office/officeart/2005/8/layout/chevron2"/>
    <dgm:cxn modelId="{35FE87B4-4BE8-41EC-9B2A-889A03BB543F}" type="presParOf" srcId="{6EAC95D6-70D3-44E8-8CAD-A859746760EB}" destId="{04BEDAFB-604F-4FFA-9F94-AFF6D6C85B7A}" srcOrd="0" destOrd="0" presId="urn:microsoft.com/office/officeart/2005/8/layout/chevron2"/>
    <dgm:cxn modelId="{391E3D6C-25C8-414B-AD41-1F25FB410A9F}" type="presParOf" srcId="{6EAC95D6-70D3-44E8-8CAD-A859746760EB}" destId="{11EF007A-A6D1-46E0-A5BE-61F54554A87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DDF11D8-432A-4D70-9487-B248F2878019}" type="datetimeFigureOut">
              <a:rPr lang="en-US" smtClean="0"/>
              <a:t>11/5/2019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DRAFT - discussion do not distribute</a:t>
            </a: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B2B0965-F048-4985-8D43-0E1758A6993F}" type="slidenum">
              <a:rPr lang="en-US" smtClean="0"/>
              <a:t>‹#›</a:t>
            </a:fld>
            <a:endParaRPr lang="en-US"/>
          </a:p>
        </p:txBody>
      </p:sp>
    </p:spTree>
    <p:extLst>
      <p:ext uri="{BB962C8B-B14F-4D97-AF65-F5344CB8AC3E}">
        <p14:creationId xmlns:p14="http://schemas.microsoft.com/office/powerpoint/2010/main" val="3973838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90A85C-854A-435F-8782-CF47694B2249}" type="datetimeFigureOut">
              <a:rPr lang="en-US" smtClean="0"/>
              <a:pPr/>
              <a:t>11/5/2019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DRAFT - discussion do not distribute</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7605E5-677B-4162-B2F4-688A4AE717A4}" type="slidenum">
              <a:rPr lang="en-US" smtClean="0"/>
              <a:pPr/>
              <a:t>‹#›</a:t>
            </a:fld>
            <a:endParaRPr lang="en-US"/>
          </a:p>
        </p:txBody>
      </p:sp>
    </p:spTree>
    <p:extLst>
      <p:ext uri="{BB962C8B-B14F-4D97-AF65-F5344CB8AC3E}">
        <p14:creationId xmlns:p14="http://schemas.microsoft.com/office/powerpoint/2010/main" val="55194383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605E5-677B-4162-B2F4-688A4AE717A4}"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DRAFT - discussion do not distribute</a:t>
            </a:r>
            <a:endParaRPr lang="en-US"/>
          </a:p>
        </p:txBody>
      </p:sp>
    </p:spTree>
    <p:extLst>
      <p:ext uri="{BB962C8B-B14F-4D97-AF65-F5344CB8AC3E}">
        <p14:creationId xmlns:p14="http://schemas.microsoft.com/office/powerpoint/2010/main" val="356547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590550" y="4687888"/>
            <a:ext cx="6210300" cy="247650"/>
          </a:xfrm>
          <a:noFill/>
        </p:spPr>
        <p:txBody>
          <a:bodyPr/>
          <a:lstStyle/>
          <a:p>
            <a:endParaRPr lang="en-US" altLang="en-US" smtClean="0"/>
          </a:p>
        </p:txBody>
      </p:sp>
      <p:sp>
        <p:nvSpPr>
          <p:cNvPr id="24580" name="Slide Number Placeholder 3"/>
          <p:cNvSpPr>
            <a:spLocks noGrp="1"/>
          </p:cNvSpPr>
          <p:nvPr>
            <p:ph type="sldNum" sz="quarter" idx="4294967295"/>
          </p:nvPr>
        </p:nvSpPr>
        <p:spPr bwMode="auto">
          <a:xfrm>
            <a:off x="6704013" y="8366125"/>
            <a:ext cx="84137" cy="185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tx2"/>
              </a:buClr>
              <a:defRPr sz="1600">
                <a:solidFill>
                  <a:schemeClr val="tx1"/>
                </a:solidFill>
                <a:latin typeface="Arial" charset="0"/>
              </a:defRPr>
            </a:lvl1pPr>
            <a:lvl2pPr marL="742950" indent="-285750" eaLnBrk="0" hangingPunct="0">
              <a:buClr>
                <a:schemeClr val="tx2"/>
              </a:buClr>
              <a:buSzPct val="120000"/>
              <a:buFont typeface="Arial" charset="0"/>
              <a:buChar char="▪"/>
              <a:defRPr sz="1600">
                <a:solidFill>
                  <a:schemeClr val="tx1"/>
                </a:solidFill>
                <a:latin typeface="Arial" charset="0"/>
              </a:defRPr>
            </a:lvl2pPr>
            <a:lvl3pPr marL="1143000" indent="-228600" eaLnBrk="0" hangingPunct="0">
              <a:buClr>
                <a:schemeClr val="tx2"/>
              </a:buClr>
              <a:buSzPct val="120000"/>
              <a:buFont typeface="Arial" charset="0"/>
              <a:buChar char="–"/>
              <a:defRPr sz="1600">
                <a:solidFill>
                  <a:schemeClr val="tx1"/>
                </a:solidFill>
                <a:latin typeface="Arial" charset="0"/>
              </a:defRPr>
            </a:lvl3pPr>
            <a:lvl4pPr marL="1600200" indent="-228600" eaLnBrk="0" hangingPunct="0">
              <a:buClr>
                <a:schemeClr val="tx2"/>
              </a:buClr>
              <a:buFont typeface="Arial" charset="0"/>
              <a:buChar char="▫"/>
              <a:defRPr sz="1600">
                <a:solidFill>
                  <a:schemeClr val="tx1"/>
                </a:solidFill>
                <a:latin typeface="Arial" charset="0"/>
              </a:defRPr>
            </a:lvl4pPr>
            <a:lvl5pPr marL="2057400" indent="-228600" eaLnBrk="0" hangingPunct="0">
              <a:buClr>
                <a:schemeClr val="tx2"/>
              </a:buClr>
              <a:buSzPct val="89000"/>
              <a:buFont typeface="Arial" charset="0"/>
              <a:buChar char="-"/>
              <a:defRPr sz="1600">
                <a:solidFill>
                  <a:schemeClr val="tx1"/>
                </a:solidFill>
                <a:latin typeface="Arial" charset="0"/>
              </a:defRPr>
            </a:lvl5pPr>
            <a:lvl6pPr marL="25146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29718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34290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38862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eaLnBrk="1" hangingPunct="1">
              <a:buClrTx/>
            </a:pPr>
            <a:fld id="{6BF3BB89-C85F-416D-AC77-BE7EFAE9C770}" type="slidenum">
              <a:rPr lang="en-US" altLang="en-US"/>
              <a:pPr eaLnBrk="1" hangingPunct="1">
                <a:buClrTx/>
              </a:pPr>
              <a:t>15</a:t>
            </a:fld>
            <a:endParaRPr lang="en-US" altLang="en-US"/>
          </a:p>
        </p:txBody>
      </p:sp>
    </p:spTree>
    <p:extLst>
      <p:ext uri="{BB962C8B-B14F-4D97-AF65-F5344CB8AC3E}">
        <p14:creationId xmlns:p14="http://schemas.microsoft.com/office/powerpoint/2010/main" val="276447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all providers should be</a:t>
            </a:r>
            <a:r>
              <a:rPr lang="en-US" baseline="0" dirty="0" smtClean="0"/>
              <a:t> following this process regardless of weather the member is impacted by the movement of PCC to an ACO.</a:t>
            </a:r>
            <a:endParaRPr lang="en-US" dirty="0"/>
          </a:p>
        </p:txBody>
      </p:sp>
      <p:sp>
        <p:nvSpPr>
          <p:cNvPr id="4" name="Slide Number Placeholder 3"/>
          <p:cNvSpPr>
            <a:spLocks noGrp="1"/>
          </p:cNvSpPr>
          <p:nvPr>
            <p:ph type="sldNum" sz="quarter" idx="10"/>
          </p:nvPr>
        </p:nvSpPr>
        <p:spPr/>
        <p:txBody>
          <a:bodyPr/>
          <a:lstStyle/>
          <a:p>
            <a:fld id="{3C7605E5-677B-4162-B2F4-688A4AE717A4}"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DRAFT - discussion do not distribute</a:t>
            </a:r>
            <a:endParaRPr lang="en-US"/>
          </a:p>
        </p:txBody>
      </p:sp>
    </p:spTree>
    <p:extLst>
      <p:ext uri="{BB962C8B-B14F-4D97-AF65-F5344CB8AC3E}">
        <p14:creationId xmlns:p14="http://schemas.microsoft.com/office/powerpoint/2010/main" val="89514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712" eaLnBrk="0" hangingPunct="0">
              <a:spcBef>
                <a:spcPct val="30000"/>
              </a:spcBef>
              <a:defRPr sz="1200">
                <a:solidFill>
                  <a:schemeClr val="tx1"/>
                </a:solidFill>
                <a:latin typeface="Arial" panose="020B0604020202020204" pitchFamily="34" charset="0"/>
              </a:defRPr>
            </a:lvl1pPr>
            <a:lvl2pPr marL="741167" indent="-285064" defTabSz="940712" eaLnBrk="0" hangingPunct="0">
              <a:spcBef>
                <a:spcPct val="30000"/>
              </a:spcBef>
              <a:defRPr sz="1200">
                <a:solidFill>
                  <a:schemeClr val="tx1"/>
                </a:solidFill>
                <a:latin typeface="Arial" panose="020B0604020202020204" pitchFamily="34" charset="0"/>
              </a:defRPr>
            </a:lvl2pPr>
            <a:lvl3pPr marL="1140257" indent="-228051" defTabSz="940712" eaLnBrk="0" hangingPunct="0">
              <a:spcBef>
                <a:spcPct val="30000"/>
              </a:spcBef>
              <a:defRPr sz="1200">
                <a:solidFill>
                  <a:schemeClr val="tx1"/>
                </a:solidFill>
                <a:latin typeface="Arial" panose="020B0604020202020204" pitchFamily="34" charset="0"/>
              </a:defRPr>
            </a:lvl3pPr>
            <a:lvl4pPr marL="1596360" indent="-228051" defTabSz="940712" eaLnBrk="0" hangingPunct="0">
              <a:spcBef>
                <a:spcPct val="30000"/>
              </a:spcBef>
              <a:defRPr sz="1200">
                <a:solidFill>
                  <a:schemeClr val="tx1"/>
                </a:solidFill>
                <a:latin typeface="Arial" panose="020B0604020202020204" pitchFamily="34" charset="0"/>
              </a:defRPr>
            </a:lvl4pPr>
            <a:lvl5pPr marL="2052462" indent="-228051" defTabSz="940712" eaLnBrk="0" hangingPunct="0">
              <a:spcBef>
                <a:spcPct val="30000"/>
              </a:spcBef>
              <a:defRPr sz="1200">
                <a:solidFill>
                  <a:schemeClr val="tx1"/>
                </a:solidFill>
                <a:latin typeface="Arial" panose="020B0604020202020204" pitchFamily="34" charset="0"/>
              </a:defRPr>
            </a:lvl5pPr>
            <a:lvl6pPr marL="2508565" indent="-228051" defTabSz="940712" eaLnBrk="0" fontAlgn="base" hangingPunct="0">
              <a:spcBef>
                <a:spcPct val="30000"/>
              </a:spcBef>
              <a:spcAft>
                <a:spcPct val="0"/>
              </a:spcAft>
              <a:defRPr sz="1200">
                <a:solidFill>
                  <a:schemeClr val="tx1"/>
                </a:solidFill>
                <a:latin typeface="Arial" panose="020B0604020202020204" pitchFamily="34" charset="0"/>
              </a:defRPr>
            </a:lvl6pPr>
            <a:lvl7pPr marL="2964668" indent="-228051" defTabSz="940712" eaLnBrk="0" fontAlgn="base" hangingPunct="0">
              <a:spcBef>
                <a:spcPct val="30000"/>
              </a:spcBef>
              <a:spcAft>
                <a:spcPct val="0"/>
              </a:spcAft>
              <a:defRPr sz="1200">
                <a:solidFill>
                  <a:schemeClr val="tx1"/>
                </a:solidFill>
                <a:latin typeface="Arial" panose="020B0604020202020204" pitchFamily="34" charset="0"/>
              </a:defRPr>
            </a:lvl7pPr>
            <a:lvl8pPr marL="3420770" indent="-228051" defTabSz="940712" eaLnBrk="0" fontAlgn="base" hangingPunct="0">
              <a:spcBef>
                <a:spcPct val="30000"/>
              </a:spcBef>
              <a:spcAft>
                <a:spcPct val="0"/>
              </a:spcAft>
              <a:defRPr sz="1200">
                <a:solidFill>
                  <a:schemeClr val="tx1"/>
                </a:solidFill>
                <a:latin typeface="Arial" panose="020B0604020202020204" pitchFamily="34" charset="0"/>
              </a:defRPr>
            </a:lvl8pPr>
            <a:lvl9pPr marL="3876873" indent="-228051" defTabSz="940712"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716E5E3-2719-4F43-93B1-6FB0CC60539F}" type="slidenum">
              <a:rPr lang="en-US" altLang="en-US">
                <a:solidFill>
                  <a:srgbClr val="000000"/>
                </a:solidFill>
              </a:rPr>
              <a:pPr eaLnBrk="1" hangingPunct="1">
                <a:spcBef>
                  <a:spcPct val="0"/>
                </a:spcBef>
              </a:pPr>
              <a:t>2</a:t>
            </a:fld>
            <a:endParaRPr lang="en-US" altLang="en-US" dirty="0">
              <a:solidFill>
                <a:srgbClr val="000000"/>
              </a:solidFill>
            </a:endParaRPr>
          </a:p>
        </p:txBody>
      </p:sp>
      <p:sp>
        <p:nvSpPr>
          <p:cNvPr id="2" name="Date Placeholder 1"/>
          <p:cNvSpPr>
            <a:spLocks noGrp="1"/>
          </p:cNvSpPr>
          <p:nvPr>
            <p:ph type="dt" idx="10"/>
          </p:nvPr>
        </p:nvSpPr>
        <p:spPr/>
        <p:txBody>
          <a:bodyPr/>
          <a:lstStyle/>
          <a:p>
            <a:r>
              <a:rPr lang="en-US" dirty="0" smtClean="0"/>
              <a:t>Updated 12-06-2018</a:t>
            </a:r>
            <a:endParaRPr lang="en-US" dirty="0"/>
          </a:p>
        </p:txBody>
      </p:sp>
      <p:sp>
        <p:nvSpPr>
          <p:cNvPr id="3" name="Header Placeholder 2"/>
          <p:cNvSpPr>
            <a:spLocks noGrp="1"/>
          </p:cNvSpPr>
          <p:nvPr>
            <p:ph type="hdr" sz="quarter" idx="11"/>
          </p:nvPr>
        </p:nvSpPr>
        <p:spPr/>
        <p:txBody>
          <a:bodyPr/>
          <a:lstStyle/>
          <a:p>
            <a:r>
              <a:rPr lang="en-US" dirty="0" smtClean="0"/>
              <a:t>KM Edits from Provider Ed/Comm WG</a:t>
            </a:r>
            <a:endParaRPr lang="en-US" dirty="0"/>
          </a:p>
        </p:txBody>
      </p:sp>
      <p:sp>
        <p:nvSpPr>
          <p:cNvPr id="4" name="Footer Placeholder 3"/>
          <p:cNvSpPr>
            <a:spLocks noGrp="1"/>
          </p:cNvSpPr>
          <p:nvPr>
            <p:ph type="ftr" sz="quarter" idx="12"/>
          </p:nvPr>
        </p:nvSpPr>
        <p:spPr/>
        <p:txBody>
          <a:bodyPr/>
          <a:lstStyle/>
          <a:p>
            <a:r>
              <a:rPr lang="en-US" smtClean="0"/>
              <a:t>DRAFT - discussion do not distribute</a:t>
            </a:r>
            <a:endParaRPr lang="en-US"/>
          </a:p>
        </p:txBody>
      </p:sp>
    </p:spTree>
    <p:extLst>
      <p:ext uri="{BB962C8B-B14F-4D97-AF65-F5344CB8AC3E}">
        <p14:creationId xmlns:p14="http://schemas.microsoft.com/office/powerpoint/2010/main" val="11604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257" y="4913442"/>
            <a:ext cx="5911957" cy="242185"/>
          </a:xfrm>
        </p:spPr>
        <p:txBody>
          <a:bodyPr/>
          <a:lstStyle/>
          <a:p>
            <a:pPr defTabSz="890993">
              <a:defRPr/>
            </a:pPr>
            <a:endParaRPr lang="en-US" dirty="0"/>
          </a:p>
        </p:txBody>
      </p:sp>
      <p:sp>
        <p:nvSpPr>
          <p:cNvPr id="4" name="Footer Placeholder 3"/>
          <p:cNvSpPr>
            <a:spLocks noGrp="1"/>
          </p:cNvSpPr>
          <p:nvPr>
            <p:ph type="ftr" sz="quarter" idx="10"/>
          </p:nvPr>
        </p:nvSpPr>
        <p:spPr/>
        <p:txBody>
          <a:bodyPr/>
          <a:lstStyle/>
          <a:p>
            <a:r>
              <a:rPr lang="en-US" smtClean="0"/>
              <a:t>DRAFT - discussion do not distribute</a:t>
            </a:r>
            <a:endParaRPr lang="en-US"/>
          </a:p>
        </p:txBody>
      </p:sp>
    </p:spTree>
    <p:extLst>
      <p:ext uri="{BB962C8B-B14F-4D97-AF65-F5344CB8AC3E}">
        <p14:creationId xmlns:p14="http://schemas.microsoft.com/office/powerpoint/2010/main" val="279680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xfrm>
            <a:off x="590550" y="4687888"/>
            <a:ext cx="6210300" cy="247650"/>
          </a:xfrm>
          <a:noFill/>
        </p:spPr>
        <p:txBody>
          <a:bodyPr/>
          <a:lstStyle/>
          <a:p>
            <a:endParaRPr lang="en-US" altLang="en-US" smtClean="0"/>
          </a:p>
        </p:txBody>
      </p:sp>
      <p:sp>
        <p:nvSpPr>
          <p:cNvPr id="18436" name="Slide Number Placeholder 3"/>
          <p:cNvSpPr>
            <a:spLocks noGrp="1"/>
          </p:cNvSpPr>
          <p:nvPr>
            <p:ph type="sldNum" sz="quarter" idx="4294967295"/>
          </p:nvPr>
        </p:nvSpPr>
        <p:spPr bwMode="auto">
          <a:xfrm>
            <a:off x="6704013" y="8366125"/>
            <a:ext cx="84137" cy="185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tx2"/>
              </a:buClr>
              <a:defRPr sz="1600">
                <a:solidFill>
                  <a:schemeClr val="tx1"/>
                </a:solidFill>
                <a:latin typeface="Arial" charset="0"/>
              </a:defRPr>
            </a:lvl1pPr>
            <a:lvl2pPr marL="742950" indent="-285750" eaLnBrk="0" hangingPunct="0">
              <a:buClr>
                <a:schemeClr val="tx2"/>
              </a:buClr>
              <a:buSzPct val="120000"/>
              <a:buFont typeface="Arial" charset="0"/>
              <a:buChar char="▪"/>
              <a:defRPr sz="1600">
                <a:solidFill>
                  <a:schemeClr val="tx1"/>
                </a:solidFill>
                <a:latin typeface="Arial" charset="0"/>
              </a:defRPr>
            </a:lvl2pPr>
            <a:lvl3pPr marL="1143000" indent="-228600" eaLnBrk="0" hangingPunct="0">
              <a:buClr>
                <a:schemeClr val="tx2"/>
              </a:buClr>
              <a:buSzPct val="120000"/>
              <a:buFont typeface="Arial" charset="0"/>
              <a:buChar char="–"/>
              <a:defRPr sz="1600">
                <a:solidFill>
                  <a:schemeClr val="tx1"/>
                </a:solidFill>
                <a:latin typeface="Arial" charset="0"/>
              </a:defRPr>
            </a:lvl3pPr>
            <a:lvl4pPr marL="1600200" indent="-228600" eaLnBrk="0" hangingPunct="0">
              <a:buClr>
                <a:schemeClr val="tx2"/>
              </a:buClr>
              <a:buFont typeface="Arial" charset="0"/>
              <a:buChar char="▫"/>
              <a:defRPr sz="1600">
                <a:solidFill>
                  <a:schemeClr val="tx1"/>
                </a:solidFill>
                <a:latin typeface="Arial" charset="0"/>
              </a:defRPr>
            </a:lvl4pPr>
            <a:lvl5pPr marL="2057400" indent="-228600" eaLnBrk="0" hangingPunct="0">
              <a:buClr>
                <a:schemeClr val="tx2"/>
              </a:buClr>
              <a:buSzPct val="89000"/>
              <a:buFont typeface="Arial" charset="0"/>
              <a:buChar char="-"/>
              <a:defRPr sz="1600">
                <a:solidFill>
                  <a:schemeClr val="tx1"/>
                </a:solidFill>
                <a:latin typeface="Arial" charset="0"/>
              </a:defRPr>
            </a:lvl5pPr>
            <a:lvl6pPr marL="25146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29718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34290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38862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eaLnBrk="1" hangingPunct="1">
              <a:buClrTx/>
            </a:pPr>
            <a:fld id="{1370F552-9C5E-4B52-8B2F-2D1695CD07AE}" type="slidenum">
              <a:rPr lang="en-US" altLang="en-US"/>
              <a:pPr eaLnBrk="1" hangingPunct="1">
                <a:buClrTx/>
              </a:pPr>
              <a:t>9</a:t>
            </a:fld>
            <a:endParaRPr lang="en-US" altLang="en-US"/>
          </a:p>
        </p:txBody>
      </p:sp>
    </p:spTree>
    <p:extLst>
      <p:ext uri="{BB962C8B-B14F-4D97-AF65-F5344CB8AC3E}">
        <p14:creationId xmlns:p14="http://schemas.microsoft.com/office/powerpoint/2010/main" val="251169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xfrm>
            <a:off x="590550" y="4687888"/>
            <a:ext cx="6210300" cy="247650"/>
          </a:xfrm>
          <a:noFill/>
        </p:spPr>
        <p:txBody>
          <a:bodyPr/>
          <a:lstStyle/>
          <a:p>
            <a:endParaRPr lang="en-US" altLang="en-US" smtClean="0"/>
          </a:p>
        </p:txBody>
      </p:sp>
      <p:sp>
        <p:nvSpPr>
          <p:cNvPr id="19460" name="Slide Number Placeholder 3"/>
          <p:cNvSpPr>
            <a:spLocks noGrp="1"/>
          </p:cNvSpPr>
          <p:nvPr>
            <p:ph type="sldNum" sz="quarter" idx="4294967295"/>
          </p:nvPr>
        </p:nvSpPr>
        <p:spPr bwMode="auto">
          <a:xfrm>
            <a:off x="6704013" y="8366125"/>
            <a:ext cx="84137" cy="185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tx2"/>
              </a:buClr>
              <a:defRPr sz="1600">
                <a:solidFill>
                  <a:schemeClr val="tx1"/>
                </a:solidFill>
                <a:latin typeface="Arial" charset="0"/>
              </a:defRPr>
            </a:lvl1pPr>
            <a:lvl2pPr marL="742950" indent="-285750" eaLnBrk="0" hangingPunct="0">
              <a:buClr>
                <a:schemeClr val="tx2"/>
              </a:buClr>
              <a:buSzPct val="120000"/>
              <a:buFont typeface="Arial" charset="0"/>
              <a:buChar char="▪"/>
              <a:defRPr sz="1600">
                <a:solidFill>
                  <a:schemeClr val="tx1"/>
                </a:solidFill>
                <a:latin typeface="Arial" charset="0"/>
              </a:defRPr>
            </a:lvl2pPr>
            <a:lvl3pPr marL="1143000" indent="-228600" eaLnBrk="0" hangingPunct="0">
              <a:buClr>
                <a:schemeClr val="tx2"/>
              </a:buClr>
              <a:buSzPct val="120000"/>
              <a:buFont typeface="Arial" charset="0"/>
              <a:buChar char="–"/>
              <a:defRPr sz="1600">
                <a:solidFill>
                  <a:schemeClr val="tx1"/>
                </a:solidFill>
                <a:latin typeface="Arial" charset="0"/>
              </a:defRPr>
            </a:lvl3pPr>
            <a:lvl4pPr marL="1600200" indent="-228600" eaLnBrk="0" hangingPunct="0">
              <a:buClr>
                <a:schemeClr val="tx2"/>
              </a:buClr>
              <a:buFont typeface="Arial" charset="0"/>
              <a:buChar char="▫"/>
              <a:defRPr sz="1600">
                <a:solidFill>
                  <a:schemeClr val="tx1"/>
                </a:solidFill>
                <a:latin typeface="Arial" charset="0"/>
              </a:defRPr>
            </a:lvl4pPr>
            <a:lvl5pPr marL="2057400" indent="-228600" eaLnBrk="0" hangingPunct="0">
              <a:buClr>
                <a:schemeClr val="tx2"/>
              </a:buClr>
              <a:buSzPct val="89000"/>
              <a:buFont typeface="Arial" charset="0"/>
              <a:buChar char="-"/>
              <a:defRPr sz="1600">
                <a:solidFill>
                  <a:schemeClr val="tx1"/>
                </a:solidFill>
                <a:latin typeface="Arial" charset="0"/>
              </a:defRPr>
            </a:lvl5pPr>
            <a:lvl6pPr marL="25146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29718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34290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38862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eaLnBrk="1" hangingPunct="1">
              <a:buClrTx/>
            </a:pPr>
            <a:fld id="{2387C081-E213-43A8-9376-EF5F44B786D6}" type="slidenum">
              <a:rPr lang="en-US" altLang="en-US"/>
              <a:pPr eaLnBrk="1" hangingPunct="1">
                <a:buClrTx/>
              </a:pPr>
              <a:t>10</a:t>
            </a:fld>
            <a:endParaRPr lang="en-US" altLang="en-US"/>
          </a:p>
        </p:txBody>
      </p:sp>
    </p:spTree>
    <p:extLst>
      <p:ext uri="{BB962C8B-B14F-4D97-AF65-F5344CB8AC3E}">
        <p14:creationId xmlns:p14="http://schemas.microsoft.com/office/powerpoint/2010/main" val="422993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590550" y="4687888"/>
            <a:ext cx="6210300" cy="247650"/>
          </a:xfrm>
          <a:noFill/>
        </p:spPr>
        <p:txBody>
          <a:bodyPr/>
          <a:lstStyle/>
          <a:p>
            <a:endParaRPr lang="en-US" altLang="en-US" smtClean="0"/>
          </a:p>
        </p:txBody>
      </p:sp>
      <p:sp>
        <p:nvSpPr>
          <p:cNvPr id="17412" name="Slide Number Placeholder 3"/>
          <p:cNvSpPr>
            <a:spLocks noGrp="1"/>
          </p:cNvSpPr>
          <p:nvPr>
            <p:ph type="sldNum" sz="quarter" idx="4294967295"/>
          </p:nvPr>
        </p:nvSpPr>
        <p:spPr bwMode="auto">
          <a:xfrm>
            <a:off x="6704013" y="8366125"/>
            <a:ext cx="84137" cy="185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tx2"/>
              </a:buClr>
              <a:defRPr sz="1600">
                <a:solidFill>
                  <a:schemeClr val="tx1"/>
                </a:solidFill>
                <a:latin typeface="Arial" charset="0"/>
              </a:defRPr>
            </a:lvl1pPr>
            <a:lvl2pPr marL="742950" indent="-285750" eaLnBrk="0" hangingPunct="0">
              <a:buClr>
                <a:schemeClr val="tx2"/>
              </a:buClr>
              <a:buSzPct val="120000"/>
              <a:buFont typeface="Arial" charset="0"/>
              <a:buChar char="▪"/>
              <a:defRPr sz="1600">
                <a:solidFill>
                  <a:schemeClr val="tx1"/>
                </a:solidFill>
                <a:latin typeface="Arial" charset="0"/>
              </a:defRPr>
            </a:lvl2pPr>
            <a:lvl3pPr marL="1143000" indent="-228600" eaLnBrk="0" hangingPunct="0">
              <a:buClr>
                <a:schemeClr val="tx2"/>
              </a:buClr>
              <a:buSzPct val="120000"/>
              <a:buFont typeface="Arial" charset="0"/>
              <a:buChar char="–"/>
              <a:defRPr sz="1600">
                <a:solidFill>
                  <a:schemeClr val="tx1"/>
                </a:solidFill>
                <a:latin typeface="Arial" charset="0"/>
              </a:defRPr>
            </a:lvl3pPr>
            <a:lvl4pPr marL="1600200" indent="-228600" eaLnBrk="0" hangingPunct="0">
              <a:buClr>
                <a:schemeClr val="tx2"/>
              </a:buClr>
              <a:buFont typeface="Arial" charset="0"/>
              <a:buChar char="▫"/>
              <a:defRPr sz="1600">
                <a:solidFill>
                  <a:schemeClr val="tx1"/>
                </a:solidFill>
                <a:latin typeface="Arial" charset="0"/>
              </a:defRPr>
            </a:lvl4pPr>
            <a:lvl5pPr marL="2057400" indent="-228600" eaLnBrk="0" hangingPunct="0">
              <a:buClr>
                <a:schemeClr val="tx2"/>
              </a:buClr>
              <a:buSzPct val="89000"/>
              <a:buFont typeface="Arial" charset="0"/>
              <a:buChar char="-"/>
              <a:defRPr sz="1600">
                <a:solidFill>
                  <a:schemeClr val="tx1"/>
                </a:solidFill>
                <a:latin typeface="Arial" charset="0"/>
              </a:defRPr>
            </a:lvl5pPr>
            <a:lvl6pPr marL="25146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29718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34290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38862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eaLnBrk="1" hangingPunct="1">
              <a:buClrTx/>
            </a:pPr>
            <a:fld id="{752E066F-D750-4BA5-B0DF-E7EEFEBF9255}" type="slidenum">
              <a:rPr lang="en-US" altLang="en-US"/>
              <a:pPr eaLnBrk="1" hangingPunct="1">
                <a:buClrTx/>
              </a:pPr>
              <a:t>11</a:t>
            </a:fld>
            <a:endParaRPr lang="en-US" altLang="en-US"/>
          </a:p>
        </p:txBody>
      </p:sp>
    </p:spTree>
    <p:extLst>
      <p:ext uri="{BB962C8B-B14F-4D97-AF65-F5344CB8AC3E}">
        <p14:creationId xmlns:p14="http://schemas.microsoft.com/office/powerpoint/2010/main" val="21699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590550" y="4687888"/>
            <a:ext cx="6210300" cy="247650"/>
          </a:xfrm>
          <a:noFill/>
        </p:spPr>
        <p:txBody>
          <a:bodyPr/>
          <a:lstStyle/>
          <a:p>
            <a:endParaRPr lang="en-US" altLang="en-US" smtClean="0"/>
          </a:p>
        </p:txBody>
      </p:sp>
      <p:sp>
        <p:nvSpPr>
          <p:cNvPr id="22532" name="Slide Number Placeholder 3"/>
          <p:cNvSpPr>
            <a:spLocks noGrp="1"/>
          </p:cNvSpPr>
          <p:nvPr>
            <p:ph type="sldNum" sz="quarter" idx="4294967295"/>
          </p:nvPr>
        </p:nvSpPr>
        <p:spPr bwMode="auto">
          <a:xfrm>
            <a:off x="6704013" y="8366125"/>
            <a:ext cx="84137" cy="185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tx2"/>
              </a:buClr>
              <a:defRPr sz="1600">
                <a:solidFill>
                  <a:schemeClr val="tx1"/>
                </a:solidFill>
                <a:latin typeface="Arial" charset="0"/>
              </a:defRPr>
            </a:lvl1pPr>
            <a:lvl2pPr marL="742950" indent="-285750" eaLnBrk="0" hangingPunct="0">
              <a:buClr>
                <a:schemeClr val="tx2"/>
              </a:buClr>
              <a:buSzPct val="120000"/>
              <a:buFont typeface="Arial" charset="0"/>
              <a:buChar char="▪"/>
              <a:defRPr sz="1600">
                <a:solidFill>
                  <a:schemeClr val="tx1"/>
                </a:solidFill>
                <a:latin typeface="Arial" charset="0"/>
              </a:defRPr>
            </a:lvl2pPr>
            <a:lvl3pPr marL="1143000" indent="-228600" eaLnBrk="0" hangingPunct="0">
              <a:buClr>
                <a:schemeClr val="tx2"/>
              </a:buClr>
              <a:buSzPct val="120000"/>
              <a:buFont typeface="Arial" charset="0"/>
              <a:buChar char="–"/>
              <a:defRPr sz="1600">
                <a:solidFill>
                  <a:schemeClr val="tx1"/>
                </a:solidFill>
                <a:latin typeface="Arial" charset="0"/>
              </a:defRPr>
            </a:lvl3pPr>
            <a:lvl4pPr marL="1600200" indent="-228600" eaLnBrk="0" hangingPunct="0">
              <a:buClr>
                <a:schemeClr val="tx2"/>
              </a:buClr>
              <a:buFont typeface="Arial" charset="0"/>
              <a:buChar char="▫"/>
              <a:defRPr sz="1600">
                <a:solidFill>
                  <a:schemeClr val="tx1"/>
                </a:solidFill>
                <a:latin typeface="Arial" charset="0"/>
              </a:defRPr>
            </a:lvl4pPr>
            <a:lvl5pPr marL="2057400" indent="-228600" eaLnBrk="0" hangingPunct="0">
              <a:buClr>
                <a:schemeClr val="tx2"/>
              </a:buClr>
              <a:buSzPct val="89000"/>
              <a:buFont typeface="Arial" charset="0"/>
              <a:buChar char="-"/>
              <a:defRPr sz="1600">
                <a:solidFill>
                  <a:schemeClr val="tx1"/>
                </a:solidFill>
                <a:latin typeface="Arial" charset="0"/>
              </a:defRPr>
            </a:lvl5pPr>
            <a:lvl6pPr marL="25146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29718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34290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3886200" indent="-22860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eaLnBrk="1" hangingPunct="1">
              <a:buClrTx/>
            </a:pPr>
            <a:fld id="{A51E9EF1-2911-410C-B879-44597B01162C}" type="slidenum">
              <a:rPr lang="en-US" altLang="en-US"/>
              <a:pPr eaLnBrk="1" hangingPunct="1">
                <a:buClrTx/>
              </a:pPr>
              <a:t>12</a:t>
            </a:fld>
            <a:endParaRPr lang="en-US" altLang="en-US"/>
          </a:p>
        </p:txBody>
      </p:sp>
    </p:spTree>
    <p:extLst>
      <p:ext uri="{BB962C8B-B14F-4D97-AF65-F5344CB8AC3E}">
        <p14:creationId xmlns:p14="http://schemas.microsoft.com/office/powerpoint/2010/main" val="684322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58586" eaLnBrk="0" hangingPunct="0">
              <a:defRPr sz="1600">
                <a:solidFill>
                  <a:schemeClr val="tx1"/>
                </a:solidFill>
                <a:latin typeface="Calibri" panose="020F0502020204030204" pitchFamily="34" charset="0"/>
                <a:cs typeface="Arial" panose="020B0604020202020204" pitchFamily="34" charset="0"/>
              </a:defRPr>
            </a:lvl1pPr>
            <a:lvl2pPr marL="755249" indent="-290480" defTabSz="958586" eaLnBrk="0" hangingPunct="0">
              <a:defRPr sz="1600">
                <a:solidFill>
                  <a:schemeClr val="tx1"/>
                </a:solidFill>
                <a:latin typeface="Calibri" panose="020F0502020204030204" pitchFamily="34" charset="0"/>
                <a:cs typeface="Arial" panose="020B0604020202020204" pitchFamily="34" charset="0"/>
              </a:defRPr>
            </a:lvl2pPr>
            <a:lvl3pPr marL="1161922" indent="-232384" defTabSz="958586" eaLnBrk="0" hangingPunct="0">
              <a:defRPr sz="1600">
                <a:solidFill>
                  <a:schemeClr val="tx1"/>
                </a:solidFill>
                <a:latin typeface="Calibri" panose="020F0502020204030204" pitchFamily="34" charset="0"/>
                <a:cs typeface="Arial" panose="020B0604020202020204" pitchFamily="34" charset="0"/>
              </a:defRPr>
            </a:lvl3pPr>
            <a:lvl4pPr marL="1626691" indent="-232384" defTabSz="958586" eaLnBrk="0" hangingPunct="0">
              <a:defRPr sz="1600">
                <a:solidFill>
                  <a:schemeClr val="tx1"/>
                </a:solidFill>
                <a:latin typeface="Calibri" panose="020F0502020204030204" pitchFamily="34" charset="0"/>
                <a:cs typeface="Arial" panose="020B0604020202020204" pitchFamily="34" charset="0"/>
              </a:defRPr>
            </a:lvl4pPr>
            <a:lvl5pPr marL="2091459" indent="-232384" defTabSz="958586" eaLnBrk="0" hangingPunct="0">
              <a:defRPr sz="1600">
                <a:solidFill>
                  <a:schemeClr val="tx1"/>
                </a:solidFill>
                <a:latin typeface="Calibri" panose="020F0502020204030204" pitchFamily="34" charset="0"/>
                <a:cs typeface="Arial" panose="020B0604020202020204" pitchFamily="34" charset="0"/>
              </a:defRPr>
            </a:lvl5pPr>
            <a:lvl6pPr marL="2556228" indent="-232384" defTabSz="958586" eaLnBrk="0" fontAlgn="base" hangingPunct="0">
              <a:spcBef>
                <a:spcPct val="0"/>
              </a:spcBef>
              <a:spcAft>
                <a:spcPct val="0"/>
              </a:spcAft>
              <a:defRPr sz="1600">
                <a:solidFill>
                  <a:schemeClr val="tx1"/>
                </a:solidFill>
                <a:latin typeface="Calibri" panose="020F0502020204030204" pitchFamily="34" charset="0"/>
                <a:cs typeface="Arial" panose="020B0604020202020204" pitchFamily="34" charset="0"/>
              </a:defRPr>
            </a:lvl6pPr>
            <a:lvl7pPr marL="3020997" indent="-232384" defTabSz="958586" eaLnBrk="0" fontAlgn="base" hangingPunct="0">
              <a:spcBef>
                <a:spcPct val="0"/>
              </a:spcBef>
              <a:spcAft>
                <a:spcPct val="0"/>
              </a:spcAft>
              <a:defRPr sz="1600">
                <a:solidFill>
                  <a:schemeClr val="tx1"/>
                </a:solidFill>
                <a:latin typeface="Calibri" panose="020F0502020204030204" pitchFamily="34" charset="0"/>
                <a:cs typeface="Arial" panose="020B0604020202020204" pitchFamily="34" charset="0"/>
              </a:defRPr>
            </a:lvl7pPr>
            <a:lvl8pPr marL="3485765" indent="-232384" defTabSz="958586" eaLnBrk="0" fontAlgn="base" hangingPunct="0">
              <a:spcBef>
                <a:spcPct val="0"/>
              </a:spcBef>
              <a:spcAft>
                <a:spcPct val="0"/>
              </a:spcAft>
              <a:defRPr sz="1600">
                <a:solidFill>
                  <a:schemeClr val="tx1"/>
                </a:solidFill>
                <a:latin typeface="Calibri" panose="020F0502020204030204" pitchFamily="34" charset="0"/>
                <a:cs typeface="Arial" panose="020B0604020202020204" pitchFamily="34" charset="0"/>
              </a:defRPr>
            </a:lvl8pPr>
            <a:lvl9pPr marL="3950534" indent="-232384" defTabSz="958586" eaLnBrk="0" fontAlgn="base" hangingPunct="0">
              <a:spcBef>
                <a:spcPct val="0"/>
              </a:spcBef>
              <a:spcAft>
                <a:spcPct val="0"/>
              </a:spcAft>
              <a:defRPr sz="1600">
                <a:solidFill>
                  <a:schemeClr val="tx1"/>
                </a:solidFill>
                <a:latin typeface="Calibri" panose="020F0502020204030204" pitchFamily="34" charset="0"/>
                <a:cs typeface="Arial" panose="020B0604020202020204" pitchFamily="34" charset="0"/>
              </a:defRPr>
            </a:lvl9pPr>
          </a:lstStyle>
          <a:p>
            <a:pPr eaLnBrk="1" hangingPunct="1"/>
            <a:fld id="{0043A083-730F-4FA2-AE6D-2FFA7B3B3462}" type="slidenum">
              <a:rPr lang="en-US" sz="1200">
                <a:latin typeface="Arial" panose="020B0604020202020204" pitchFamily="34" charset="0"/>
              </a:rPr>
              <a:pPr eaLnBrk="1" hangingPunct="1"/>
              <a:t>13</a:t>
            </a:fld>
            <a:endParaRPr lang="en-US" sz="1200">
              <a:latin typeface="Arial" panose="020B0604020202020204" pitchFamily="34" charset="0"/>
            </a:endParaRPr>
          </a:p>
        </p:txBody>
      </p:sp>
    </p:spTree>
    <p:extLst>
      <p:ext uri="{BB962C8B-B14F-4D97-AF65-F5344CB8AC3E}">
        <p14:creationId xmlns:p14="http://schemas.microsoft.com/office/powerpoint/2010/main" val="2767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a:t>
            </a:r>
            <a:r>
              <a:rPr lang="en-US" baseline="0" dirty="0" smtClean="0"/>
              <a:t> side by side visual of the notices, looks are similar for those going into ACOs</a:t>
            </a:r>
            <a:endParaRPr lang="en-US" dirty="0"/>
          </a:p>
        </p:txBody>
      </p:sp>
      <p:sp>
        <p:nvSpPr>
          <p:cNvPr id="4" name="Slide Number Placeholder 3"/>
          <p:cNvSpPr>
            <a:spLocks noGrp="1"/>
          </p:cNvSpPr>
          <p:nvPr>
            <p:ph type="sldNum" sz="quarter" idx="10"/>
          </p:nvPr>
        </p:nvSpPr>
        <p:spPr/>
        <p:txBody>
          <a:bodyPr/>
          <a:lstStyle/>
          <a:p>
            <a:fld id="{0CDA840A-D79C-49D2-8272-0CC0EAE0DE10}" type="slidenum">
              <a:rPr lang="en-US" smtClean="0">
                <a:solidFill>
                  <a:prstClr val="black"/>
                </a:solidFill>
              </a:rPr>
              <a:pPr/>
              <a:t>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DRAFT - discussion do not distribute</a:t>
            </a:r>
            <a:endParaRPr lang="en-US"/>
          </a:p>
        </p:txBody>
      </p:sp>
    </p:spTree>
    <p:extLst>
      <p:ext uri="{BB962C8B-B14F-4D97-AF65-F5344CB8AC3E}">
        <p14:creationId xmlns:p14="http://schemas.microsoft.com/office/powerpoint/2010/main" val="1965784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3462810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206" name="think-cell Slide" r:id="rId4" imgW="360" imgH="360" progId="">
                  <p:embed/>
                </p:oleObj>
              </mc:Choice>
              <mc:Fallback>
                <p:oleObj name="think-cell Slide" r:id="rId4" imgW="360" imgH="360" progId="">
                  <p:embed/>
                  <p:pic>
                    <p:nvPicPr>
                      <p:cNvPr id="0"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4309"/>
            <a:ext cx="2103447" cy="438116"/>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4306"/>
            <a:ext cx="2125654" cy="438117"/>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4229101" y="3244306"/>
            <a:ext cx="4914900" cy="438117"/>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9692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623" y="1625"/>
          <a:ext cx="1619" cy="1619"/>
        </p:xfrm>
        <a:graphic>
          <a:graphicData uri="http://schemas.openxmlformats.org/presentationml/2006/ole">
            <mc:AlternateContent xmlns:mc="http://schemas.openxmlformats.org/markup-compatibility/2006">
              <mc:Choice xmlns:v="urn:schemas-microsoft-com:vml" Requires="v">
                <p:oleObj spid="_x0000_s4221" name="think-cell Slide" r:id="rId4" imgW="360" imgH="360" progId="">
                  <p:embed/>
                </p:oleObj>
              </mc:Choice>
              <mc:Fallback>
                <p:oleObj name="think-cell Slide" r:id="rId4" imgW="360" imgH="36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3" y="1625"/>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McK Title Elements" hidden="1"/>
          <p:cNvGrpSpPr>
            <a:grpSpLocks/>
          </p:cNvGrpSpPr>
          <p:nvPr/>
        </p:nvGrpSpPr>
        <p:grpSpPr bwMode="auto">
          <a:xfrm>
            <a:off x="2693798" y="4879406"/>
            <a:ext cx="5036085" cy="484305"/>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Skolar Sans Latn Sb" pitchFamily="34" charset="0"/>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Skolar Sans Latn Sb" pitchFamily="34" charset="0"/>
                </a:rPr>
                <a:t>Date</a:t>
              </a:r>
            </a:p>
          </p:txBody>
        </p:sp>
      </p:grpSp>
      <p:sp>
        <p:nvSpPr>
          <p:cNvPr id="13315" name="Rectangle 1027"/>
          <p:cNvSpPr>
            <a:spLocks noGrp="1" noChangeArrowheads="1"/>
          </p:cNvSpPr>
          <p:nvPr>
            <p:ph type="subTitle" idx="1"/>
          </p:nvPr>
        </p:nvSpPr>
        <p:spPr bwMode="auto">
          <a:xfrm>
            <a:off x="2693798" y="3770661"/>
            <a:ext cx="5539245" cy="215444"/>
          </a:xfrm>
        </p:spPr>
        <p:txBody>
          <a:bodyPr>
            <a:spAutoFit/>
          </a:bodyPr>
          <a:lstStyle>
            <a:lvl1pPr>
              <a:defRPr sz="1400" baseline="0">
                <a:latin typeface="Arial" charset="0"/>
                <a:ea typeface="+mn-ea"/>
              </a:defRPr>
            </a:lvl1pPr>
          </a:lstStyle>
          <a:p>
            <a:pPr lvl="0"/>
            <a:r>
              <a:rPr lang="en-US" noProof="0" dirty="0"/>
              <a:t>Click to edit Master subtitle style</a:t>
            </a:r>
          </a:p>
        </p:txBody>
      </p:sp>
      <p:sp>
        <p:nvSpPr>
          <p:cNvPr id="12" name="TitleTopPlaceholder"/>
          <p:cNvSpPr>
            <a:spLocks noChangeArrowheads="1"/>
          </p:cNvSpPr>
          <p:nvPr/>
        </p:nvSpPr>
        <p:spPr bwMode="ltGray">
          <a:xfrm>
            <a:off x="0" y="3245971"/>
            <a:ext cx="9143999" cy="436455"/>
          </a:xfrm>
          <a:prstGeom prst="rect">
            <a:avLst/>
          </a:prstGeom>
          <a:solidFill>
            <a:schemeClr val="tx1">
              <a:alpha val="77000"/>
            </a:scheme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b="1" dirty="0">
              <a:ln w="12700">
                <a:solidFill>
                  <a:srgbClr val="000000">
                    <a:satMod val="155000"/>
                  </a:srgbClr>
                </a:solidFill>
                <a:prstDash val="solid"/>
              </a:ln>
              <a:solidFill>
                <a:srgbClr val="3A5CAC"/>
              </a:solidFill>
              <a:effectLst>
                <a:outerShdw blurRad="41275" dist="20320" dir="1800000" algn="tl" rotWithShape="0">
                  <a:srgbClr val="000000">
                    <a:alpha val="40000"/>
                  </a:srgbClr>
                </a:outerShdw>
              </a:effectLst>
              <a:latin typeface="Skolar Sans Latn Sb" pitchFamily="34" charset="0"/>
            </a:endParaRPr>
          </a:p>
        </p:txBody>
      </p:sp>
      <p:sp>
        <p:nvSpPr>
          <p:cNvPr id="3" name="Title 2"/>
          <p:cNvSpPr>
            <a:spLocks noGrp="1"/>
          </p:cNvSpPr>
          <p:nvPr>
            <p:ph type="title"/>
          </p:nvPr>
        </p:nvSpPr>
        <p:spPr/>
        <p:txBody>
          <a:bodyPr/>
          <a:lstStyle/>
          <a:p>
            <a:r>
              <a:rPr lang="en-US"/>
              <a:t>Click to edit Master title style</a:t>
            </a:r>
          </a:p>
        </p:txBody>
      </p:sp>
      <p:pic>
        <p:nvPicPr>
          <p:cNvPr id="17"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892" y="2039585"/>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 y="6594677"/>
            <a:ext cx="9143999" cy="246221"/>
          </a:xfrm>
          <a:prstGeom prst="rect">
            <a:avLst/>
          </a:prstGeom>
          <a:solidFill>
            <a:schemeClr val="bg2">
              <a:lumMod val="60000"/>
              <a:lumOff val="40000"/>
            </a:schemeClr>
          </a:solidFill>
          <a:ln>
            <a:solidFill>
              <a:schemeClr val="bg2">
                <a:lumMod val="60000"/>
                <a:lumOff val="40000"/>
              </a:schemeClr>
            </a:solidFill>
          </a:ln>
        </p:spPr>
        <p:txBody>
          <a:bodyPr wrap="square">
            <a:spAutoFit/>
          </a:bodyPr>
          <a:lstStyle/>
          <a:p>
            <a:r>
              <a:rPr lang="en-US" sz="1000" dirty="0" smtClean="0">
                <a:solidFill>
                  <a:srgbClr val="595959">
                    <a:lumMod val="20000"/>
                    <a:lumOff val="80000"/>
                  </a:srgbClr>
                </a:solidFill>
              </a:rPr>
              <a:t>Proprietary &amp; Confidential             </a:t>
            </a:r>
            <a:endParaRPr lang="en-US" sz="1000" dirty="0">
              <a:solidFill>
                <a:srgbClr val="595959">
                  <a:lumMod val="20000"/>
                  <a:lumOff val="80000"/>
                </a:srgbClr>
              </a:solidFill>
            </a:endParaRPr>
          </a:p>
        </p:txBody>
      </p:sp>
      <p:sp>
        <p:nvSpPr>
          <p:cNvPr id="13" name="Rectangle 12"/>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extLst>
      <p:ext uri="{BB962C8B-B14F-4D97-AF65-F5344CB8AC3E}">
        <p14:creationId xmlns:p14="http://schemas.microsoft.com/office/powerpoint/2010/main" val="3014211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
        <p:nvSpPr>
          <p:cNvPr id="4" name="Rectangle 3"/>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extLst>
      <p:ext uri="{BB962C8B-B14F-4D97-AF65-F5344CB8AC3E}">
        <p14:creationId xmlns:p14="http://schemas.microsoft.com/office/powerpoint/2010/main" val="32790110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extLst>
      <p:ext uri="{BB962C8B-B14F-4D97-AF65-F5344CB8AC3E}">
        <p14:creationId xmlns:p14="http://schemas.microsoft.com/office/powerpoint/2010/main" val="31116127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extLst>
      <p:ext uri="{BB962C8B-B14F-4D97-AF65-F5344CB8AC3E}">
        <p14:creationId xmlns:p14="http://schemas.microsoft.com/office/powerpoint/2010/main" val="15919968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extLst>
      <p:ext uri="{BB962C8B-B14F-4D97-AF65-F5344CB8AC3E}">
        <p14:creationId xmlns:p14="http://schemas.microsoft.com/office/powerpoint/2010/main" val="2775079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Divider">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srcRect l="1526" t="15500" r="821" b="30948"/>
          <a:stretch/>
        </p:blipFill>
        <p:spPr>
          <a:xfrm>
            <a:off x="-9428" y="6639791"/>
            <a:ext cx="9153427" cy="245749"/>
          </a:xfrm>
          <a:prstGeom prst="rect">
            <a:avLst/>
          </a:prstGeom>
        </p:spPr>
      </p:pic>
      <p:grpSp>
        <p:nvGrpSpPr>
          <p:cNvPr id="7" name="Group 6"/>
          <p:cNvGrpSpPr/>
          <p:nvPr userDrawn="1"/>
        </p:nvGrpSpPr>
        <p:grpSpPr>
          <a:xfrm>
            <a:off x="124691" y="1105942"/>
            <a:ext cx="8209991" cy="3268555"/>
            <a:chOff x="124691" y="1105942"/>
            <a:chExt cx="8209991" cy="3268555"/>
          </a:xfrm>
        </p:grpSpPr>
        <p:sp>
          <p:nvSpPr>
            <p:cNvPr id="8" name="Rounded Rectangle 7"/>
            <p:cNvSpPr/>
            <p:nvPr/>
          </p:nvSpPr>
          <p:spPr bwMode="gray">
            <a:xfrm>
              <a:off x="7052513" y="1105942"/>
              <a:ext cx="1282169" cy="1325664"/>
            </a:xfrm>
            <a:prstGeom prst="roundRect">
              <a:avLst/>
            </a:prstGeom>
            <a:solidFill>
              <a:srgbClr val="FFCD3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9" name="Rounded Rectangle 8"/>
            <p:cNvSpPr/>
            <p:nvPr/>
          </p:nvSpPr>
          <p:spPr bwMode="gray">
            <a:xfrm>
              <a:off x="5549619" y="1777949"/>
              <a:ext cx="1055889" cy="1029725"/>
            </a:xfrm>
            <a:prstGeom prst="roundRect">
              <a:avLst/>
            </a:prstGeom>
            <a:solidFill>
              <a:srgbClr val="4FB94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10" name="Rounded Rectangle 9"/>
            <p:cNvSpPr/>
            <p:nvPr/>
          </p:nvSpPr>
          <p:spPr bwMode="gray">
            <a:xfrm>
              <a:off x="4291747" y="2471661"/>
              <a:ext cx="1051605" cy="983962"/>
            </a:xfrm>
            <a:prstGeom prst="roundRect">
              <a:avLst/>
            </a:prstGeom>
            <a:solidFill>
              <a:srgbClr val="5E8B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11" name="Rounded Rectangle 10"/>
            <p:cNvSpPr/>
            <p:nvPr/>
          </p:nvSpPr>
          <p:spPr bwMode="gray">
            <a:xfrm>
              <a:off x="1533309" y="1355585"/>
              <a:ext cx="1605411" cy="1604710"/>
            </a:xfrm>
            <a:prstGeom prst="roundRect">
              <a:avLst/>
            </a:prstGeom>
            <a:solidFill>
              <a:srgbClr val="5E8B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12" name="Rounded Rectangle 11"/>
            <p:cNvSpPr/>
            <p:nvPr/>
          </p:nvSpPr>
          <p:spPr bwMode="gray">
            <a:xfrm>
              <a:off x="651332" y="3564541"/>
              <a:ext cx="850259" cy="809956"/>
            </a:xfrm>
            <a:prstGeom prst="roundRect">
              <a:avLst/>
            </a:prstGeom>
            <a:solidFill>
              <a:srgbClr val="5E8B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13" name="Flowchart: Connector 12"/>
            <p:cNvSpPr/>
            <p:nvPr/>
          </p:nvSpPr>
          <p:spPr bwMode="gray">
            <a:xfrm>
              <a:off x="1031094" y="3273868"/>
              <a:ext cx="668883" cy="695651"/>
            </a:xfrm>
            <a:prstGeom prst="flowChartConnector">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14" name="Flowchart: Connector 13"/>
            <p:cNvSpPr/>
            <p:nvPr/>
          </p:nvSpPr>
          <p:spPr bwMode="gray">
            <a:xfrm>
              <a:off x="1320586" y="3694278"/>
              <a:ext cx="362326" cy="345325"/>
            </a:xfrm>
            <a:prstGeom prst="flowChartConnector">
              <a:avLst/>
            </a:prstGeom>
            <a:solidFill>
              <a:srgbClr val="5E8BFF">
                <a:alpha val="4902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15" name="Rectangle 53"/>
            <p:cNvSpPr/>
            <p:nvPr/>
          </p:nvSpPr>
          <p:spPr bwMode="ltGray">
            <a:xfrm>
              <a:off x="5149246" y="2557121"/>
              <a:ext cx="259206"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solidFill>
                  <a:srgbClr val="FFFFFF"/>
                </a:solidFill>
                <a:latin typeface="Skolar Sans Latn Sb" pitchFamily="34" charset="0"/>
              </a:endParaRPr>
            </a:p>
          </p:txBody>
        </p:sp>
        <p:sp>
          <p:nvSpPr>
            <p:cNvPr id="16" name="Flowchart: Connector 15"/>
            <p:cNvSpPr/>
            <p:nvPr/>
          </p:nvSpPr>
          <p:spPr bwMode="gray">
            <a:xfrm>
              <a:off x="124691" y="1372359"/>
              <a:ext cx="2287259" cy="2354043"/>
            </a:xfrm>
            <a:prstGeom prst="flowChartConnector">
              <a:avLst/>
            </a:prstGeom>
            <a:solidFill>
              <a:srgbClr val="E5E5E1">
                <a:alpha val="50196"/>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17" name="Flowchart: Connector 16"/>
            <p:cNvSpPr/>
            <p:nvPr/>
          </p:nvSpPr>
          <p:spPr bwMode="gray">
            <a:xfrm>
              <a:off x="536775" y="1391436"/>
              <a:ext cx="1208292" cy="1144854"/>
            </a:xfrm>
            <a:prstGeom prst="flowChartConnector">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18" name="Flowchart: Connector 17"/>
            <p:cNvSpPr/>
            <p:nvPr/>
          </p:nvSpPr>
          <p:spPr bwMode="gray">
            <a:xfrm>
              <a:off x="2082161" y="2225119"/>
              <a:ext cx="460945" cy="440743"/>
            </a:xfrm>
            <a:prstGeom prst="flowChartConnector">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19" name="Flowchart: Connector 18"/>
            <p:cNvSpPr/>
            <p:nvPr/>
          </p:nvSpPr>
          <p:spPr bwMode="gray">
            <a:xfrm>
              <a:off x="3322371" y="2300135"/>
              <a:ext cx="1117224" cy="1081669"/>
            </a:xfrm>
            <a:prstGeom prst="flowChartConnector">
              <a:avLst/>
            </a:prstGeom>
            <a:solidFill>
              <a:srgbClr val="E5E5E1">
                <a:alpha val="50196"/>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20" name="Flowchart: Connector 19"/>
            <p:cNvSpPr/>
            <p:nvPr/>
          </p:nvSpPr>
          <p:spPr bwMode="gray">
            <a:xfrm>
              <a:off x="4776689" y="2144775"/>
              <a:ext cx="850941" cy="887868"/>
            </a:xfrm>
            <a:prstGeom prst="flowChartConnector">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21" name="Flowchart: Connector 20"/>
            <p:cNvSpPr/>
            <p:nvPr/>
          </p:nvSpPr>
          <p:spPr bwMode="gray">
            <a:xfrm>
              <a:off x="5144975" y="2681349"/>
              <a:ext cx="460945" cy="440743"/>
            </a:xfrm>
            <a:prstGeom prst="flowChartConnector">
              <a:avLst/>
            </a:prstGeom>
            <a:solidFill>
              <a:srgbClr val="5E8BFF">
                <a:alpha val="4902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22" name="Flowchart: Connector 21"/>
            <p:cNvSpPr/>
            <p:nvPr/>
          </p:nvSpPr>
          <p:spPr bwMode="gray">
            <a:xfrm>
              <a:off x="6383539" y="1619789"/>
              <a:ext cx="1117224" cy="1081669"/>
            </a:xfrm>
            <a:prstGeom prst="flowChartConnector">
              <a:avLst/>
            </a:prstGeom>
            <a:solidFill>
              <a:srgbClr val="E5E5E1">
                <a:alpha val="50196"/>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23" name="Rounded Rectangle 22"/>
            <p:cNvSpPr/>
            <p:nvPr/>
          </p:nvSpPr>
          <p:spPr bwMode="gray">
            <a:xfrm>
              <a:off x="2206167" y="2729233"/>
              <a:ext cx="1167475" cy="1098675"/>
            </a:xfrm>
            <a:prstGeom prst="round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sp>
          <p:nvSpPr>
            <p:cNvPr id="24" name="Rounded Rectangle 23"/>
            <p:cNvSpPr/>
            <p:nvPr/>
          </p:nvSpPr>
          <p:spPr bwMode="gray">
            <a:xfrm>
              <a:off x="3053233" y="2798183"/>
              <a:ext cx="482606" cy="475685"/>
            </a:xfrm>
            <a:prstGeom prst="roundRect">
              <a:avLst/>
            </a:prstGeom>
            <a:solidFill>
              <a:srgbClr val="4FB94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latin typeface="Skolar Sans Latn Sb" pitchFamily="34" charset="0"/>
              </a:endParaRPr>
            </a:p>
          </p:txBody>
        </p:sp>
      </p:grpSp>
      <p:sp>
        <p:nvSpPr>
          <p:cNvPr id="26" name="Rectangle 25"/>
          <p:cNvSpPr/>
          <p:nvPr userDrawn="1"/>
        </p:nvSpPr>
        <p:spPr>
          <a:xfrm>
            <a:off x="-19063" y="6619406"/>
            <a:ext cx="3705140" cy="261610"/>
          </a:xfrm>
          <a:prstGeom prst="rect">
            <a:avLst/>
          </a:prstGeom>
        </p:spPr>
        <p:txBody>
          <a:bodyPr wrap="square">
            <a:spAutoFit/>
          </a:bodyPr>
          <a:lstStyle/>
          <a:p>
            <a:r>
              <a:rPr lang="en-US" sz="1100" dirty="0">
                <a:solidFill>
                  <a:srgbClr val="FF0000"/>
                </a:solidFill>
                <a:latin typeface="Skolar Sans Latn Sb" pitchFamily="34" charset="0"/>
              </a:rPr>
              <a:t>Proprietary &amp; Confidential             DRAFT 12/5/2017</a:t>
            </a:r>
          </a:p>
        </p:txBody>
      </p:sp>
    </p:spTree>
    <p:extLst>
      <p:ext uri="{BB962C8B-B14F-4D97-AF65-F5344CB8AC3E}">
        <p14:creationId xmlns:p14="http://schemas.microsoft.com/office/powerpoint/2010/main" val="1509242060"/>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0648" y="651601"/>
            <a:ext cx="8401347" cy="757252"/>
          </a:xfrm>
          <a:prstGeom prst="rect">
            <a:avLst/>
          </a:prstGeom>
        </p:spPr>
        <p:txBody>
          <a:bodyPr lIns="0" tIns="0" rIns="0" bIns="0">
            <a:noAutofit/>
          </a:bodyPr>
          <a:lstStyle>
            <a:lvl1pPr marL="0" indent="0">
              <a:buNone/>
              <a:defRPr sz="171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370648" y="317504"/>
            <a:ext cx="8401347" cy="334099"/>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0648" y="1666256"/>
            <a:ext cx="8401347" cy="471294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extLst>
      <p:ext uri="{BB962C8B-B14F-4D97-AF65-F5344CB8AC3E}">
        <p14:creationId xmlns:p14="http://schemas.microsoft.com/office/powerpoint/2010/main" val="345000555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ookmark two">
    <p:spTree>
      <p:nvGrpSpPr>
        <p:cNvPr id="1" name=""/>
        <p:cNvGrpSpPr/>
        <p:nvPr/>
      </p:nvGrpSpPr>
      <p:grpSpPr>
        <a:xfrm>
          <a:off x="0" y="0"/>
          <a:ext cx="0" cy="0"/>
          <a:chOff x="0" y="0"/>
          <a:chExt cx="0" cy="0"/>
        </a:xfrm>
      </p:grpSpPr>
      <p:sp>
        <p:nvSpPr>
          <p:cNvPr id="37" name="Title 1"/>
          <p:cNvSpPr>
            <a:spLocks noGrp="1"/>
          </p:cNvSpPr>
          <p:nvPr>
            <p:ph type="title"/>
          </p:nvPr>
        </p:nvSpPr>
        <p:spPr>
          <a:xfrm>
            <a:off x="274638" y="282237"/>
            <a:ext cx="8597900" cy="276999"/>
          </a:xfrm>
        </p:spPr>
        <p:txBody>
          <a:bodyPr/>
          <a:lstStyle/>
          <a:p>
            <a:r>
              <a:rPr lang="en-US"/>
              <a:t>Click to edit Master title style</a:t>
            </a:r>
          </a:p>
        </p:txBody>
      </p:sp>
      <p:sp>
        <p:nvSpPr>
          <p:cNvPr id="15" name="Text Placeholder 15"/>
          <p:cNvSpPr>
            <a:spLocks noGrp="1"/>
          </p:cNvSpPr>
          <p:nvPr>
            <p:ph type="body" sz="quarter" idx="24"/>
          </p:nvPr>
        </p:nvSpPr>
        <p:spPr>
          <a:xfrm>
            <a:off x="436728" y="895350"/>
            <a:ext cx="8311487" cy="215444"/>
          </a:xfrm>
        </p:spPr>
        <p:txBody>
          <a:bodyPr/>
          <a:lstStyle>
            <a:lvl1pPr>
              <a:defRPr sz="1400"/>
            </a:lvl1pPr>
          </a:lstStyle>
          <a:p>
            <a:pPr lvl="0"/>
            <a:r>
              <a:rPr lang="en-US" dirty="0"/>
              <a:t>Click to edit Master text styles</a:t>
            </a:r>
          </a:p>
        </p:txBody>
      </p:sp>
      <p:sp>
        <p:nvSpPr>
          <p:cNvPr id="16" name="Content Placeholder 4"/>
          <p:cNvSpPr>
            <a:spLocks noGrp="1"/>
          </p:cNvSpPr>
          <p:nvPr>
            <p:ph sz="quarter" idx="25"/>
          </p:nvPr>
        </p:nvSpPr>
        <p:spPr>
          <a:xfrm>
            <a:off x="436728" y="1400175"/>
            <a:ext cx="8311487" cy="11900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custDataLst>
      <p:tags r:id="rId1"/>
    </p:custDataLst>
    <p:extLst>
      <p:ext uri="{BB962C8B-B14F-4D97-AF65-F5344CB8AC3E}">
        <p14:creationId xmlns:p14="http://schemas.microsoft.com/office/powerpoint/2010/main" val="1692775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Bookmark two">
    <p:spTree>
      <p:nvGrpSpPr>
        <p:cNvPr id="1" name=""/>
        <p:cNvGrpSpPr/>
        <p:nvPr/>
      </p:nvGrpSpPr>
      <p:grpSpPr>
        <a:xfrm>
          <a:off x="0" y="0"/>
          <a:ext cx="0" cy="0"/>
          <a:chOff x="0" y="0"/>
          <a:chExt cx="0" cy="0"/>
        </a:xfrm>
      </p:grpSpPr>
      <p:sp>
        <p:nvSpPr>
          <p:cNvPr id="37" name="Title 1"/>
          <p:cNvSpPr>
            <a:spLocks noGrp="1"/>
          </p:cNvSpPr>
          <p:nvPr>
            <p:ph type="title"/>
          </p:nvPr>
        </p:nvSpPr>
        <p:spPr>
          <a:xfrm>
            <a:off x="274638" y="282237"/>
            <a:ext cx="8597900" cy="276999"/>
          </a:xfrm>
        </p:spPr>
        <p:txBody>
          <a:bodyPr/>
          <a:lstStyle/>
          <a:p>
            <a:r>
              <a:rPr lang="en-US"/>
              <a:t>Click to edit Master title style</a:t>
            </a:r>
          </a:p>
        </p:txBody>
      </p:sp>
      <p:sp>
        <p:nvSpPr>
          <p:cNvPr id="15" name="Text Placeholder 15"/>
          <p:cNvSpPr>
            <a:spLocks noGrp="1"/>
          </p:cNvSpPr>
          <p:nvPr>
            <p:ph type="body" sz="quarter" idx="24"/>
          </p:nvPr>
        </p:nvSpPr>
        <p:spPr>
          <a:xfrm>
            <a:off x="436728" y="895350"/>
            <a:ext cx="8311487" cy="215444"/>
          </a:xfrm>
        </p:spPr>
        <p:txBody>
          <a:bodyPr/>
          <a:lstStyle>
            <a:lvl1pPr>
              <a:defRPr sz="1400"/>
            </a:lvl1pPr>
          </a:lstStyle>
          <a:p>
            <a:pPr lvl="0"/>
            <a:r>
              <a:rPr lang="en-US" dirty="0"/>
              <a:t>Click to edit Master text styles</a:t>
            </a:r>
          </a:p>
        </p:txBody>
      </p:sp>
      <p:sp>
        <p:nvSpPr>
          <p:cNvPr id="16" name="Content Placeholder 4"/>
          <p:cNvSpPr>
            <a:spLocks noGrp="1"/>
          </p:cNvSpPr>
          <p:nvPr>
            <p:ph sz="quarter" idx="25"/>
          </p:nvPr>
        </p:nvSpPr>
        <p:spPr>
          <a:xfrm>
            <a:off x="436728" y="1400175"/>
            <a:ext cx="8311487" cy="11900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custDataLst>
      <p:tags r:id="rId1"/>
    </p:custDataLst>
    <p:extLst>
      <p:ext uri="{BB962C8B-B14F-4D97-AF65-F5344CB8AC3E}">
        <p14:creationId xmlns:p14="http://schemas.microsoft.com/office/powerpoint/2010/main" val="2389068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ookmark two">
    <p:spTree>
      <p:nvGrpSpPr>
        <p:cNvPr id="1" name=""/>
        <p:cNvGrpSpPr/>
        <p:nvPr/>
      </p:nvGrpSpPr>
      <p:grpSpPr>
        <a:xfrm>
          <a:off x="0" y="0"/>
          <a:ext cx="0" cy="0"/>
          <a:chOff x="0" y="0"/>
          <a:chExt cx="0" cy="0"/>
        </a:xfrm>
      </p:grpSpPr>
      <p:sp>
        <p:nvSpPr>
          <p:cNvPr id="37" name="Title 1"/>
          <p:cNvSpPr>
            <a:spLocks noGrp="1"/>
          </p:cNvSpPr>
          <p:nvPr>
            <p:ph type="title"/>
          </p:nvPr>
        </p:nvSpPr>
        <p:spPr>
          <a:xfrm>
            <a:off x="274639" y="282239"/>
            <a:ext cx="8597900" cy="292388"/>
          </a:xfrm>
        </p:spPr>
        <p:txBody>
          <a:bodyPr/>
          <a:lstStyle/>
          <a:p>
            <a:r>
              <a:rPr lang="en-US"/>
              <a:t>Click to edit Master title style</a:t>
            </a:r>
          </a:p>
        </p:txBody>
      </p:sp>
      <p:sp>
        <p:nvSpPr>
          <p:cNvPr id="15" name="Text Placeholder 15"/>
          <p:cNvSpPr>
            <a:spLocks noGrp="1"/>
          </p:cNvSpPr>
          <p:nvPr>
            <p:ph type="body" sz="quarter" idx="24"/>
          </p:nvPr>
        </p:nvSpPr>
        <p:spPr>
          <a:xfrm>
            <a:off x="436730" y="895351"/>
            <a:ext cx="8311487" cy="215444"/>
          </a:xfrm>
        </p:spPr>
        <p:txBody>
          <a:bodyPr/>
          <a:lstStyle>
            <a:lvl1pPr>
              <a:defRPr sz="1400"/>
            </a:lvl1pPr>
          </a:lstStyle>
          <a:p>
            <a:pPr lvl="0"/>
            <a:r>
              <a:rPr lang="en-US" dirty="0"/>
              <a:t>Click to edit Master text styles</a:t>
            </a:r>
          </a:p>
        </p:txBody>
      </p:sp>
      <p:sp>
        <p:nvSpPr>
          <p:cNvPr id="16" name="Content Placeholder 4"/>
          <p:cNvSpPr>
            <a:spLocks noGrp="1"/>
          </p:cNvSpPr>
          <p:nvPr>
            <p:ph sz="quarter" idx="25"/>
          </p:nvPr>
        </p:nvSpPr>
        <p:spPr>
          <a:xfrm>
            <a:off x="436730" y="1400176"/>
            <a:ext cx="8311487" cy="12311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custDataLst>
      <p:tags r:id="rId1"/>
    </p:custDataLst>
    <p:extLst>
      <p:ext uri="{BB962C8B-B14F-4D97-AF65-F5344CB8AC3E}">
        <p14:creationId xmlns:p14="http://schemas.microsoft.com/office/powerpoint/2010/main" val="22057257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52317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extLst>
      <p:ext uri="{BB962C8B-B14F-4D97-AF65-F5344CB8AC3E}">
        <p14:creationId xmlns:p14="http://schemas.microsoft.com/office/powerpoint/2010/main" val="20853106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113440" y="6523122"/>
            <a:ext cx="828067" cy="365125"/>
          </a:xfrm>
          <a:prstGeom prst="rect">
            <a:avLst/>
          </a:prstGeom>
        </p:spPr>
        <p:txBody>
          <a:bodyPr/>
          <a:lstStyle/>
          <a:p>
            <a:endParaRPr lang="en-US" sz="1837" dirty="0">
              <a:solidFill>
                <a:srgbClr val="000000"/>
              </a:solidFill>
            </a:endParaRPr>
          </a:p>
        </p:txBody>
      </p:sp>
    </p:spTree>
    <p:extLst>
      <p:ext uri="{BB962C8B-B14F-4D97-AF65-F5344CB8AC3E}">
        <p14:creationId xmlns:p14="http://schemas.microsoft.com/office/powerpoint/2010/main" val="2368470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extLst>
      <p:ext uri="{BB962C8B-B14F-4D97-AF65-F5344CB8AC3E}">
        <p14:creationId xmlns:p14="http://schemas.microsoft.com/office/powerpoint/2010/main" val="39408406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113440" y="6523122"/>
            <a:ext cx="828067" cy="365125"/>
          </a:xfrm>
          <a:prstGeom prst="rect">
            <a:avLst/>
          </a:prstGeom>
        </p:spPr>
        <p:txBody>
          <a:bodyPr/>
          <a:lstStyle/>
          <a:p>
            <a:endParaRPr lang="en-US" sz="1837" dirty="0">
              <a:solidFill>
                <a:srgbClr val="000000"/>
              </a:solidFill>
            </a:endParaRPr>
          </a:p>
        </p:txBody>
      </p:sp>
    </p:spTree>
    <p:extLst>
      <p:ext uri="{BB962C8B-B14F-4D97-AF65-F5344CB8AC3E}">
        <p14:creationId xmlns:p14="http://schemas.microsoft.com/office/powerpoint/2010/main" val="30240313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extLst>
      <p:ext uri="{BB962C8B-B14F-4D97-AF65-F5344CB8AC3E}">
        <p14:creationId xmlns:p14="http://schemas.microsoft.com/office/powerpoint/2010/main" val="31591667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113440" y="6523122"/>
            <a:ext cx="828067" cy="365125"/>
          </a:xfrm>
          <a:prstGeom prst="rect">
            <a:avLst/>
          </a:prstGeom>
        </p:spPr>
        <p:txBody>
          <a:bodyPr/>
          <a:lstStyle/>
          <a:p>
            <a:endParaRPr lang="en-US" sz="1837" dirty="0">
              <a:solidFill>
                <a:srgbClr val="000000"/>
              </a:solidFill>
            </a:endParaRPr>
          </a:p>
        </p:txBody>
      </p:sp>
    </p:spTree>
    <p:extLst>
      <p:ext uri="{BB962C8B-B14F-4D97-AF65-F5344CB8AC3E}">
        <p14:creationId xmlns:p14="http://schemas.microsoft.com/office/powerpoint/2010/main" val="36138006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113440" y="6523122"/>
            <a:ext cx="828067" cy="365125"/>
          </a:xfrm>
          <a:prstGeom prst="rect">
            <a:avLst/>
          </a:prstGeom>
        </p:spPr>
        <p:txBody>
          <a:bodyPr/>
          <a:lstStyle/>
          <a:p>
            <a:endParaRPr lang="en-US" sz="1837" dirty="0">
              <a:solidFill>
                <a:srgbClr val="000000"/>
              </a:solidFill>
            </a:endParaRPr>
          </a:p>
        </p:txBody>
      </p:sp>
    </p:spTree>
    <p:extLst>
      <p:ext uri="{BB962C8B-B14F-4D97-AF65-F5344CB8AC3E}">
        <p14:creationId xmlns:p14="http://schemas.microsoft.com/office/powerpoint/2010/main" val="27557082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113440" y="6523122"/>
            <a:ext cx="828067" cy="365125"/>
          </a:xfrm>
          <a:prstGeom prst="rect">
            <a:avLst/>
          </a:prstGeom>
        </p:spPr>
        <p:txBody>
          <a:bodyPr/>
          <a:lstStyle/>
          <a:p>
            <a:endParaRPr lang="en-US" sz="1837" dirty="0">
              <a:solidFill>
                <a:srgbClr val="000000"/>
              </a:solidFill>
            </a:endParaRPr>
          </a:p>
        </p:txBody>
      </p:sp>
    </p:spTree>
    <p:extLst>
      <p:ext uri="{BB962C8B-B14F-4D97-AF65-F5344CB8AC3E}">
        <p14:creationId xmlns:p14="http://schemas.microsoft.com/office/powerpoint/2010/main" val="286629211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8610600" y="6550223"/>
            <a:ext cx="402674" cy="307777"/>
          </a:xfrm>
          <a:prstGeom prst="rect">
            <a:avLst/>
          </a:prstGeom>
        </p:spPr>
        <p:txBody>
          <a:bodyPr wrap="none">
            <a:spAutoFit/>
          </a:bodyPr>
          <a:lstStyle/>
          <a:p>
            <a:fld id="{D6E1A9CA-DFDF-864D-BB39-E8E20413833E}" type="slidenum">
              <a:rPr lang="en-US" sz="1400" smtClean="0">
                <a:solidFill>
                  <a:srgbClr val="3A5CAC">
                    <a:lumMod val="75000"/>
                  </a:srgbClr>
                </a:solidFill>
              </a:rPr>
              <a:pPr/>
              <a:t>‹#›</a:t>
            </a:fld>
            <a:endParaRPr lang="en-US" sz="1400" dirty="0">
              <a:solidFill>
                <a:srgbClr val="3A5CAC">
                  <a:lumMod val="75000"/>
                </a:srgbClr>
              </a:solidFill>
            </a:endParaRPr>
          </a:p>
        </p:txBody>
      </p:sp>
    </p:spTree>
    <p:extLst>
      <p:ext uri="{BB962C8B-B14F-4D97-AF65-F5344CB8AC3E}">
        <p14:creationId xmlns:p14="http://schemas.microsoft.com/office/powerpoint/2010/main" val="57401044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113440" y="6523122"/>
            <a:ext cx="828067" cy="365125"/>
          </a:xfrm>
          <a:prstGeom prst="rect">
            <a:avLst/>
          </a:prstGeom>
        </p:spPr>
        <p:txBody>
          <a:body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28098429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67522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113440" y="6523122"/>
            <a:ext cx="828067" cy="365125"/>
          </a:xfrm>
          <a:prstGeom prst="rect">
            <a:avLst/>
          </a:prstGeom>
        </p:spPr>
        <p:txBody>
          <a:body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33109828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0649" y="317501"/>
            <a:ext cx="8401347" cy="292388"/>
          </a:xfrm>
        </p:spPr>
        <p:txBody>
          <a:bodyPr/>
          <a:lstStyle/>
          <a:p>
            <a:r>
              <a:rPr lang="en-US"/>
              <a:t>Click to edit Master title style</a:t>
            </a:r>
            <a:endParaRPr lang="en-US" dirty="0"/>
          </a:p>
        </p:txBody>
      </p:sp>
      <p:sp>
        <p:nvSpPr>
          <p:cNvPr id="14" name="Text Placeholder 18"/>
          <p:cNvSpPr>
            <a:spLocks noGrp="1"/>
          </p:cNvSpPr>
          <p:nvPr>
            <p:ph idx="1"/>
          </p:nvPr>
        </p:nvSpPr>
        <p:spPr>
          <a:xfrm>
            <a:off x="370649" y="1665293"/>
            <a:ext cx="8401347" cy="4716463"/>
          </a:xfrm>
          <a:prstGeom prst="rect">
            <a:avLst/>
          </a:prstGeom>
        </p:spPr>
        <p:txBody>
          <a:bodyPr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94992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0649" y="317501"/>
            <a:ext cx="8401347" cy="292388"/>
          </a:xfrm>
        </p:spPr>
        <p:txBody>
          <a:bodyPr/>
          <a:lstStyle/>
          <a:p>
            <a:r>
              <a:rPr lang="en-US"/>
              <a:t>Click to edit Master title style</a:t>
            </a:r>
            <a:endParaRPr lang="en-US" dirty="0"/>
          </a:p>
        </p:txBody>
      </p:sp>
      <p:sp>
        <p:nvSpPr>
          <p:cNvPr id="14" name="Text Placeholder 18"/>
          <p:cNvSpPr>
            <a:spLocks noGrp="1"/>
          </p:cNvSpPr>
          <p:nvPr>
            <p:ph idx="1"/>
          </p:nvPr>
        </p:nvSpPr>
        <p:spPr>
          <a:xfrm>
            <a:off x="370649" y="1665293"/>
            <a:ext cx="8401347" cy="4716463"/>
          </a:xfrm>
          <a:prstGeom prst="rect">
            <a:avLst/>
          </a:prstGeom>
        </p:spPr>
        <p:txBody>
          <a:bodyPr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49624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948961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80660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41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391400" y="6245225"/>
            <a:ext cx="1524000" cy="476250"/>
          </a:xfrm>
          <a:prstGeom prst="rect">
            <a:avLst/>
          </a:prstGeom>
          <a:ln/>
        </p:spPr>
        <p:txBody>
          <a:bodyPr/>
          <a:lstStyle>
            <a:lvl1pPr>
              <a:defRPr/>
            </a:lvl1pPr>
          </a:lstStyle>
          <a:p>
            <a:pPr defTabSz="910241">
              <a:defRPr/>
            </a:pPr>
            <a:fld id="{1D9BDAFE-43C7-4782-A7AF-9867F7BC8354}" type="slidenum">
              <a:rPr lang="en-US">
                <a:solidFill>
                  <a:srgbClr val="000000"/>
                </a:solidFill>
              </a:rPr>
              <a:pPr defTabSz="910241">
                <a:defRPr/>
              </a:pPr>
              <a:t>‹#›</a:t>
            </a:fld>
            <a:endParaRPr lang="en-US">
              <a:solidFill>
                <a:srgbClr val="000000"/>
              </a:solidFill>
            </a:endParaRPr>
          </a:p>
        </p:txBody>
      </p:sp>
    </p:spTree>
    <p:extLst>
      <p:ext uri="{BB962C8B-B14F-4D97-AF65-F5344CB8AC3E}">
        <p14:creationId xmlns:p14="http://schemas.microsoft.com/office/powerpoint/2010/main" val="2715671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416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0649" y="317501"/>
            <a:ext cx="8401347" cy="292388"/>
          </a:xfrm>
        </p:spPr>
        <p:txBody>
          <a:bodyPr/>
          <a:lstStyle/>
          <a:p>
            <a:r>
              <a:rPr lang="en-US"/>
              <a:t>Click to edit Master title style</a:t>
            </a:r>
            <a:endParaRPr lang="en-US" dirty="0"/>
          </a:p>
        </p:txBody>
      </p:sp>
      <p:sp>
        <p:nvSpPr>
          <p:cNvPr id="14" name="Text Placeholder 18"/>
          <p:cNvSpPr>
            <a:spLocks noGrp="1"/>
          </p:cNvSpPr>
          <p:nvPr>
            <p:ph idx="1"/>
          </p:nvPr>
        </p:nvSpPr>
        <p:spPr>
          <a:xfrm>
            <a:off x="370649" y="1665293"/>
            <a:ext cx="8401347" cy="4716463"/>
          </a:xfrm>
          <a:prstGeom prst="rect">
            <a:avLst/>
          </a:prstGeom>
        </p:spPr>
        <p:txBody>
          <a:bodyPr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49624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vmlDrawing" Target="../drawings/vmlDrawing1.vml"/><Relationship Id="rId42" Type="http://schemas.openxmlformats.org/officeDocument/2006/relationships/tags" Target="../tags/tag8.xml"/><Relationship Id="rId47" Type="http://schemas.openxmlformats.org/officeDocument/2006/relationships/tags" Target="../tags/tag13.xml"/><Relationship Id="rId50" Type="http://schemas.openxmlformats.org/officeDocument/2006/relationships/tags" Target="../tags/tag1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tags" Target="../tags/tag4.xml"/><Relationship Id="rId46" Type="http://schemas.openxmlformats.org/officeDocument/2006/relationships/tags" Target="../tags/tag1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3.xml"/><Relationship Id="rId40" Type="http://schemas.openxmlformats.org/officeDocument/2006/relationships/tags" Target="../tags/tag6.xml"/><Relationship Id="rId45" Type="http://schemas.openxmlformats.org/officeDocument/2006/relationships/tags" Target="../tags/tag11.xml"/><Relationship Id="rId53"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49" Type="http://schemas.openxmlformats.org/officeDocument/2006/relationships/tags" Target="../tags/tag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0.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1.xml"/><Relationship Id="rId43" Type="http://schemas.openxmlformats.org/officeDocument/2006/relationships/tags" Target="../tags/tag9.xml"/><Relationship Id="rId48" Type="http://schemas.openxmlformats.org/officeDocument/2006/relationships/tags" Target="../tags/tag14.xml"/><Relationship Id="rId8" Type="http://schemas.openxmlformats.org/officeDocument/2006/relationships/slideLayout" Target="../slideLayouts/slideLayout8.xml"/><Relationship Id="rId51"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5"/>
            </p:custDataLst>
            <p:extLst>
              <p:ext uri="{D42A27DB-BD31-4B8C-83A1-F6EECF244321}">
                <p14:modId xmlns:p14="http://schemas.microsoft.com/office/powerpoint/2010/main" val="204567704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182" name="think-cell Slide" r:id="rId51" imgW="360" imgH="360" progId="">
                  <p:embed/>
                </p:oleObj>
              </mc:Choice>
              <mc:Fallback>
                <p:oleObj name="think-cell Slide" r:id="rId51" imgW="360" imgH="360" progId="">
                  <p:embed/>
                  <p:pic>
                    <p:nvPicPr>
                      <p:cNvPr id="0" name="Picture 67"/>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8" name="Group 57"/>
          <p:cNvGrpSpPr/>
          <p:nvPr userDrawn="1"/>
        </p:nvGrpSpPr>
        <p:grpSpPr bwMode="ltGray">
          <a:xfrm>
            <a:off x="2508" y="6587995"/>
            <a:ext cx="9143998" cy="275715"/>
            <a:chOff x="-476250" y="1105216"/>
            <a:chExt cx="9437687" cy="448309"/>
          </a:xfrm>
        </p:grpSpPr>
        <p:sp>
          <p:nvSpPr>
            <p:cNvPr id="59" name="TitleTopPlaceholder"/>
            <p:cNvSpPr>
              <a:spLocks noChangeArrowheads="1"/>
            </p:cNvSpPr>
            <p:nvPr/>
          </p:nvSpPr>
          <p:spPr bwMode="ltGray">
            <a:xfrm>
              <a:off x="1717676" y="1106165"/>
              <a:ext cx="2185271" cy="446410"/>
            </a:xfrm>
            <a:prstGeom prst="rect">
              <a:avLst/>
            </a:prstGeom>
            <a:solidFill>
              <a:schemeClr val="accent4">
                <a:alpha val="77000"/>
              </a:schemeClr>
            </a:solidFill>
            <a:ln w="9525">
              <a:noFill/>
              <a:miter lim="800000"/>
              <a:headEnd/>
              <a:tailEnd/>
            </a:ln>
            <a:effectLst/>
            <a:extLst/>
          </p:spPr>
          <p:txBody>
            <a:bodyPr wrap="none" anchor="ctr"/>
            <a:lstStyle/>
            <a:p>
              <a:pPr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105216"/>
              <a:ext cx="2193925" cy="447358"/>
            </a:xfrm>
            <a:prstGeom prst="rect">
              <a:avLst/>
            </a:prstGeom>
            <a:solidFill>
              <a:srgbClr val="FFC000">
                <a:alpha val="80000"/>
              </a:srgbClr>
            </a:solidFill>
            <a:ln w="9525">
              <a:noFill/>
              <a:miter lim="800000"/>
              <a:headEnd/>
              <a:tailEnd/>
            </a:ln>
            <a:effectLst/>
            <a:extLst/>
          </p:spPr>
          <p:txBody>
            <a:bodyPr wrap="none" anchor="ctr"/>
            <a:lstStyle/>
            <a:p>
              <a:pPr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902946" y="1106165"/>
              <a:ext cx="5058491" cy="447360"/>
            </a:xfrm>
            <a:prstGeom prst="rect">
              <a:avLst/>
            </a:prstGeom>
            <a:solidFill>
              <a:srgbClr val="009900">
                <a:alpha val="69000"/>
              </a:srgbClr>
            </a:solidFill>
            <a:ln w="9525">
              <a:noFill/>
              <a:miter lim="800000"/>
              <a:headEnd/>
              <a:tailEnd/>
            </a:ln>
            <a:effectLst/>
            <a:extLst/>
          </p:spPr>
          <p:txBody>
            <a:bodyPr wrap="none" anchor="ctr"/>
            <a:lstStyle/>
            <a:p>
              <a:pPr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36"/>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4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50"/>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37"/>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4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48"/>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38"/>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4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46"/>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39"/>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4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44"/>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40"/>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4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42"/>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5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586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0" r:id="rId8"/>
    <p:sldLayoutId id="2147483671" r:id="rId9"/>
    <p:sldLayoutId id="2147483673" r:id="rId10"/>
    <p:sldLayoutId id="2147483674" r:id="rId11"/>
    <p:sldLayoutId id="2147483675" r:id="rId12"/>
    <p:sldLayoutId id="2147483676" r:id="rId13"/>
    <p:sldLayoutId id="2147483677" r:id="rId14"/>
    <p:sldLayoutId id="2147483680" r:id="rId15"/>
    <p:sldLayoutId id="2147483681" r:id="rId16"/>
    <p:sldLayoutId id="2147483682" r:id="rId17"/>
    <p:sldLayoutId id="2147483683" r:id="rId18"/>
    <p:sldLayoutId id="2147483684"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724" r:id="rId31"/>
    <p:sldLayoutId id="2147483738" r:id="rId32"/>
  </p:sldLayoutIdLst>
  <p:timing>
    <p:tnLst>
      <p:par>
        <p:cTn id="1" dur="indefinite" restart="never" nodeType="tmRoot"/>
      </p:par>
    </p:tnLst>
  </p:timing>
  <p:hf sldNum="0" hd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mass.gov/info-details/primary-care-providers-joining-new-masshealth-acos-starting-january-1-2020" TargetMode="External"/><Relationship Id="rId3" Type="http://schemas.openxmlformats.org/officeDocument/2006/relationships/tags" Target="../tags/tag26.xml"/><Relationship Id="rId7" Type="http://schemas.openxmlformats.org/officeDocument/2006/relationships/image" Target="../media/image8.emf"/><Relationship Id="rId2" Type="http://schemas.openxmlformats.org/officeDocument/2006/relationships/tags" Target="../tags/tag25.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8.emf"/><Relationship Id="rId2" Type="http://schemas.openxmlformats.org/officeDocument/2006/relationships/tags" Target="../tags/tag27.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masshealthchoices.com/" TargetMode="External"/><Relationship Id="rId3" Type="http://schemas.openxmlformats.org/officeDocument/2006/relationships/tags" Target="../tags/tag30.xml"/><Relationship Id="rId7" Type="http://schemas.openxmlformats.org/officeDocument/2006/relationships/image" Target="../media/image8.emf"/><Relationship Id="rId2" Type="http://schemas.openxmlformats.org/officeDocument/2006/relationships/tags" Target="../tags/tag29.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8.emf"/><Relationship Id="rId2" Type="http://schemas.openxmlformats.org/officeDocument/2006/relationships/tags" Target="../tags/tag31.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providersupport@mahealth.net"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www.mass.gov/service-details/masshealth-enrollment-centers-mecs" TargetMode="External"/><Relationship Id="rId3" Type="http://schemas.openxmlformats.org/officeDocument/2006/relationships/hyperlink" Target="http://www.mass.gov/masshealth" TargetMode="External"/><Relationship Id="rId7" Type="http://schemas.openxmlformats.org/officeDocument/2006/relationships/hyperlink" Target="https://www.masshealthchoices.com/member-materials" TargetMode="External"/><Relationship Id="rId2" Type="http://schemas.openxmlformats.org/officeDocument/2006/relationships/hyperlink" Target="https://www.mass.gov/payment-care-delivery-innovation-pcdi-for-providers" TargetMode="External"/><Relationship Id="rId1" Type="http://schemas.openxmlformats.org/officeDocument/2006/relationships/slideLayout" Target="../slideLayouts/slideLayout9.xml"/><Relationship Id="rId6" Type="http://schemas.openxmlformats.org/officeDocument/2006/relationships/hyperlink" Target="http://www.masshealthchoices.com/" TargetMode="External"/><Relationship Id="rId5" Type="http://schemas.openxmlformats.org/officeDocument/2006/relationships/hyperlink" Target="http://www.mass.gov/files/documents/2018/03/28/eg-mh-2018-english.pdf" TargetMode="External"/><Relationship Id="rId4" Type="http://schemas.openxmlformats.org/officeDocument/2006/relationships/hyperlink" Target="https://www.mass.gov/topics/masshealt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mass.gov/files/documents/2018/11/05/all-provider-bulletin-279.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8.emf"/><Relationship Id="rId2" Type="http://schemas.openxmlformats.org/officeDocument/2006/relationships/tags" Target="../tags/tag2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81200" y="152400"/>
            <a:ext cx="6858000" cy="3352800"/>
          </a:xfrm>
        </p:spPr>
        <p:txBody>
          <a:bodyPr>
            <a:normAutofit fontScale="90000"/>
          </a:bodyPr>
          <a:lstStyle/>
          <a:p>
            <a:pPr algn="ctr"/>
            <a:r>
              <a:rPr lang="en-US" b="1" dirty="0" smtClean="0">
                <a:solidFill>
                  <a:srgbClr val="002060"/>
                </a:solidFill>
              </a:rPr>
              <a:t/>
            </a:r>
            <a:br>
              <a:rPr lang="en-US" b="1" dirty="0" smtClean="0">
                <a:solidFill>
                  <a:srgbClr val="002060"/>
                </a:solidFill>
              </a:rPr>
            </a:br>
            <a:r>
              <a:rPr lang="en-US" sz="3100" b="1" dirty="0" smtClean="0">
                <a:solidFill>
                  <a:srgbClr val="002060"/>
                </a:solidFill>
              </a:rPr>
              <a:t>MassHealth Payment and Care Delivery Innovation (PCDI)</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January 1, 2020 Updates</a:t>
            </a:r>
            <a:br>
              <a:rPr lang="en-US" sz="3100" b="1" dirty="0" smtClean="0">
                <a:solidFill>
                  <a:srgbClr val="002060"/>
                </a:solidFill>
              </a:rPr>
            </a:br>
            <a:r>
              <a:rPr lang="en-US" sz="3100" b="1" dirty="0" smtClean="0">
                <a:solidFill>
                  <a:srgbClr val="002060"/>
                </a:solidFill>
              </a:rPr>
              <a:t>Provider Presentation </a:t>
            </a:r>
            <a:r>
              <a:rPr lang="en-US" b="1" dirty="0" smtClean="0">
                <a:solidFill>
                  <a:srgbClr val="002060"/>
                </a:solidFill>
              </a:rPr>
              <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n-US" sz="2800" b="1" dirty="0" smtClean="0">
                <a:solidFill>
                  <a:srgbClr val="002060"/>
                </a:solidFill>
              </a:rPr>
              <a:t/>
            </a:r>
            <a:br>
              <a:rPr lang="en-US" sz="2800" b="1" dirty="0" smtClean="0">
                <a:solidFill>
                  <a:srgbClr val="002060"/>
                </a:solidFill>
              </a:rPr>
            </a:br>
            <a:endParaRPr lang="en-US" sz="2800" b="1" dirty="0">
              <a:solidFill>
                <a:srgbClr val="FF0000"/>
              </a:solidFill>
            </a:endParaRPr>
          </a:p>
        </p:txBody>
      </p:sp>
      <p:sp>
        <p:nvSpPr>
          <p:cNvPr id="4" name="Subtitle 3"/>
          <p:cNvSpPr>
            <a:spLocks noGrp="1"/>
          </p:cNvSpPr>
          <p:nvPr>
            <p:ph type="subTitle" idx="1"/>
          </p:nvPr>
        </p:nvSpPr>
        <p:spPr>
          <a:xfrm>
            <a:off x="2693795" y="3733800"/>
            <a:ext cx="5539245" cy="215444"/>
          </a:xfrm>
        </p:spPr>
        <p:txBody>
          <a:bodyPr>
            <a:normAutofit/>
          </a:bodyPr>
          <a:lstStyle/>
          <a:p>
            <a:r>
              <a:rPr lang="en-US" dirty="0">
                <a:solidFill>
                  <a:srgbClr val="002960"/>
                </a:solidFill>
              </a:rPr>
              <a:t>Executive Office of Health &amp; Human Services</a:t>
            </a:r>
          </a:p>
        </p:txBody>
      </p:sp>
    </p:spTree>
    <p:extLst>
      <p:ext uri="{BB962C8B-B14F-4D97-AF65-F5344CB8AC3E}">
        <p14:creationId xmlns:p14="http://schemas.microsoft.com/office/powerpoint/2010/main" val="3164766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3"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273"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p:cNvSpPr/>
          <p:nvPr>
            <p:custDataLst>
              <p:tags r:id="rId3"/>
            </p:custDataLst>
          </p:nvPr>
        </p:nvSpPr>
        <p:spPr bwMode="auto">
          <a:xfrm>
            <a:off x="0" y="0"/>
            <a:ext cx="161984" cy="161974"/>
          </a:xfrm>
          <a:prstGeom prst="rect">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ym typeface="Arial"/>
            </a:endParaRPr>
          </a:p>
        </p:txBody>
      </p:sp>
      <p:sp>
        <p:nvSpPr>
          <p:cNvPr id="8196" name="Title 1"/>
          <p:cNvSpPr>
            <a:spLocks noGrp="1"/>
          </p:cNvSpPr>
          <p:nvPr>
            <p:ph type="title"/>
          </p:nvPr>
        </p:nvSpPr>
        <p:spPr>
          <a:xfrm>
            <a:off x="101203" y="101952"/>
            <a:ext cx="8794113" cy="984885"/>
          </a:xfrm>
        </p:spPr>
        <p:txBody>
          <a:bodyPr/>
          <a:lstStyle/>
          <a:p>
            <a:r>
              <a:rPr lang="en-US" sz="2000" dirty="0">
                <a:solidFill>
                  <a:srgbClr val="002060"/>
                </a:solidFill>
              </a:rPr>
              <a:t>Updates for </a:t>
            </a:r>
            <a:r>
              <a:rPr lang="en-US" sz="2000" dirty="0" smtClean="0">
                <a:solidFill>
                  <a:srgbClr val="002060"/>
                </a:solidFill>
              </a:rPr>
              <a:t>2020 - new </a:t>
            </a:r>
            <a:r>
              <a:rPr lang="en-US" sz="2000" dirty="0">
                <a:solidFill>
                  <a:srgbClr val="002060"/>
                </a:solidFill>
              </a:rPr>
              <a:t>primary care practices joining ACO plans </a:t>
            </a:r>
            <a:r>
              <a:rPr lang="en-US" sz="2400" dirty="0">
                <a:solidFill>
                  <a:srgbClr val="002060"/>
                </a:solidFill>
              </a:rPr>
              <a:t/>
            </a:r>
            <a:br>
              <a:rPr lang="en-US" sz="2400" dirty="0">
                <a:solidFill>
                  <a:srgbClr val="002060"/>
                </a:solidFill>
              </a:rPr>
            </a:br>
            <a:r>
              <a:rPr lang="en-US" sz="2400" dirty="0" smtClean="0">
                <a:solidFill>
                  <a:srgbClr val="002060"/>
                </a:solidFill>
              </a:rPr>
              <a:t/>
            </a:r>
            <a:br>
              <a:rPr lang="en-US" sz="2400" dirty="0" smtClean="0">
                <a:solidFill>
                  <a:srgbClr val="002060"/>
                </a:solidFill>
              </a:rPr>
            </a:br>
            <a:r>
              <a:rPr lang="en-US" altLang="en-US" sz="2000" dirty="0" smtClean="0">
                <a:solidFill>
                  <a:srgbClr val="002060"/>
                </a:solidFill>
              </a:rPr>
              <a:t>Primary </a:t>
            </a:r>
            <a:r>
              <a:rPr lang="en-US" altLang="en-US" sz="2000" dirty="0">
                <a:solidFill>
                  <a:srgbClr val="002060"/>
                </a:solidFill>
              </a:rPr>
              <a:t>Care Provider Changes for January 1, 2020</a:t>
            </a:r>
          </a:p>
        </p:txBody>
      </p:sp>
      <p:sp>
        <p:nvSpPr>
          <p:cNvPr id="10" name="Content Placeholder 2"/>
          <p:cNvSpPr txBox="1">
            <a:spLocks/>
          </p:cNvSpPr>
          <p:nvPr/>
        </p:nvSpPr>
        <p:spPr>
          <a:xfrm>
            <a:off x="382246" y="1447800"/>
            <a:ext cx="8232029" cy="5029200"/>
          </a:xfrm>
          <a:prstGeom prst="rect">
            <a:avLst/>
          </a:prstGeom>
        </p:spPr>
        <p:txBody>
          <a:bodyPr lIns="93296" tIns="46648" rIns="93296" bIns="46648"/>
          <a:lstStyle>
            <a:lvl1pPr defTabSz="895350" eaLnBrk="0" hangingPunct="0">
              <a:buClr>
                <a:schemeClr val="tx2"/>
              </a:buClr>
              <a:defRPr sz="1600">
                <a:solidFill>
                  <a:schemeClr val="tx1"/>
                </a:solidFill>
                <a:latin typeface="Arial" charset="0"/>
                <a:ea typeface="ＭＳ Ｐゴシック" pitchFamily="34" charset="-128"/>
              </a:defRPr>
            </a:lvl1pPr>
            <a:lvl2pPr marL="193675" indent="-192088" defTabSz="895350" eaLnBrk="0" hangingPunct="0">
              <a:buClr>
                <a:schemeClr val="tx2"/>
              </a:buClr>
              <a:buSzPct val="125000"/>
              <a:buFont typeface="Arial" charset="0"/>
              <a:buChar char="▪"/>
              <a:defRPr sz="1600">
                <a:solidFill>
                  <a:schemeClr val="tx1"/>
                </a:solidFill>
                <a:latin typeface="Arial" charset="0"/>
                <a:ea typeface="ＭＳ Ｐゴシック" pitchFamily="34" charset="-128"/>
              </a:defRPr>
            </a:lvl2pPr>
            <a:lvl3pPr marL="457200" indent="-261938" defTabSz="895350" eaLnBrk="0" hangingPunct="0">
              <a:buClr>
                <a:schemeClr val="tx2"/>
              </a:buClr>
              <a:buSzPct val="120000"/>
              <a:buFont typeface="Arial" charset="0"/>
              <a:buChar char="–"/>
              <a:defRPr sz="1600">
                <a:solidFill>
                  <a:schemeClr val="tx1"/>
                </a:solidFill>
                <a:latin typeface="Arial" charset="0"/>
                <a:ea typeface="ＭＳ Ｐゴシック" pitchFamily="34" charset="-128"/>
              </a:defRPr>
            </a:lvl3pPr>
            <a:lvl4pPr marL="614363" indent="-155575" defTabSz="895350" eaLnBrk="0" hangingPunct="0">
              <a:buClr>
                <a:schemeClr val="tx2"/>
              </a:buClr>
              <a:buSzPct val="120000"/>
              <a:buFont typeface="Arial" charset="0"/>
              <a:buChar char="▫"/>
              <a:defRPr sz="1600">
                <a:solidFill>
                  <a:schemeClr val="tx1"/>
                </a:solidFill>
                <a:latin typeface="Arial" charset="0"/>
                <a:ea typeface="ＭＳ Ｐゴシック" pitchFamily="34" charset="-128"/>
              </a:defRPr>
            </a:lvl4pPr>
            <a:lvl5pPr marL="749300" indent="-130175" defTabSz="895350" eaLnBrk="0" hangingPunct="0">
              <a:buClr>
                <a:schemeClr val="tx2"/>
              </a:buClr>
              <a:buSzPct val="89000"/>
              <a:buFont typeface="Arial" charset="0"/>
              <a:buChar char="-"/>
              <a:defRPr sz="1600">
                <a:solidFill>
                  <a:schemeClr val="tx1"/>
                </a:solidFill>
                <a:latin typeface="Arial" charset="0"/>
                <a:ea typeface="ＭＳ Ｐゴシック" pitchFamily="34" charset="-128"/>
              </a:defRPr>
            </a:lvl5pPr>
            <a:lvl6pPr marL="1206500"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ＭＳ Ｐゴシック" pitchFamily="34" charset="-128"/>
              </a:defRPr>
            </a:lvl6pPr>
            <a:lvl7pPr marL="1663700"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ＭＳ Ｐゴシック" pitchFamily="34" charset="-128"/>
              </a:defRPr>
            </a:lvl7pPr>
            <a:lvl8pPr marL="2120900"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ＭＳ Ｐゴシック" pitchFamily="34" charset="-128"/>
              </a:defRPr>
            </a:lvl8pPr>
            <a:lvl9pPr marL="2578100"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ＭＳ Ｐゴシック" pitchFamily="34" charset="-128"/>
              </a:defRPr>
            </a:lvl9pPr>
          </a:lstStyle>
          <a:p>
            <a:pPr>
              <a:defRPr/>
            </a:pPr>
            <a:r>
              <a:rPr lang="en-US" altLang="en-US" sz="1800" dirty="0">
                <a:solidFill>
                  <a:srgbClr val="002060"/>
                </a:solidFill>
                <a:latin typeface="+mn-lt"/>
              </a:rPr>
              <a:t>MassHealth is excited to announce </a:t>
            </a:r>
            <a:r>
              <a:rPr lang="en-US" altLang="en-US" sz="1800" dirty="0" smtClean="0">
                <a:solidFill>
                  <a:srgbClr val="002060"/>
                </a:solidFill>
                <a:latin typeface="+mn-lt"/>
              </a:rPr>
              <a:t>56 primary </a:t>
            </a:r>
            <a:r>
              <a:rPr lang="en-US" altLang="en-US" sz="1800" dirty="0">
                <a:solidFill>
                  <a:srgbClr val="002060"/>
                </a:solidFill>
                <a:latin typeface="+mn-lt"/>
              </a:rPr>
              <a:t>care </a:t>
            </a:r>
            <a:r>
              <a:rPr lang="en-US" altLang="en-US" sz="1800" dirty="0" smtClean="0">
                <a:solidFill>
                  <a:srgbClr val="002060"/>
                </a:solidFill>
                <a:latin typeface="+mn-lt"/>
              </a:rPr>
              <a:t>sites will be joining MassHealth AC</a:t>
            </a:r>
            <a:r>
              <a:rPr lang="en-US" altLang="en-US" sz="1800" dirty="0">
                <a:solidFill>
                  <a:srgbClr val="002060"/>
                </a:solidFill>
                <a:latin typeface="+mn-lt"/>
              </a:rPr>
              <a:t>Os </a:t>
            </a:r>
            <a:r>
              <a:rPr lang="en-US" altLang="en-US" sz="1800" dirty="0" smtClean="0">
                <a:solidFill>
                  <a:srgbClr val="002060"/>
                </a:solidFill>
                <a:latin typeface="+mn-lt"/>
              </a:rPr>
              <a:t>effective </a:t>
            </a:r>
            <a:r>
              <a:rPr lang="en-US" altLang="en-US" sz="1800" dirty="0">
                <a:solidFill>
                  <a:srgbClr val="002060"/>
                </a:solidFill>
                <a:latin typeface="+mn-lt"/>
              </a:rPr>
              <a:t>January 1, 2020.  </a:t>
            </a:r>
            <a:r>
              <a:rPr lang="en-US" altLang="en-US" sz="1800" dirty="0" smtClean="0">
                <a:solidFill>
                  <a:srgbClr val="002060"/>
                </a:solidFill>
                <a:latin typeface="+mn-lt"/>
              </a:rPr>
              <a:t>These include several providers who are changing from one ACO to another ACO. </a:t>
            </a:r>
          </a:p>
          <a:p>
            <a:pPr>
              <a:defRPr/>
            </a:pPr>
            <a:endParaRPr lang="en-US" altLang="en-US" sz="1800" dirty="0">
              <a:solidFill>
                <a:srgbClr val="002060"/>
              </a:solidFill>
              <a:latin typeface="+mn-lt"/>
            </a:endParaRPr>
          </a:p>
          <a:p>
            <a:pPr>
              <a:defRPr/>
            </a:pPr>
            <a:r>
              <a:rPr lang="en-US" altLang="en-US" sz="1800" dirty="0" smtClean="0">
                <a:solidFill>
                  <a:srgbClr val="002060"/>
                </a:solidFill>
                <a:latin typeface="+mn-lt"/>
              </a:rPr>
              <a:t>The total 56 new sites* are across the following ACOs:</a:t>
            </a:r>
          </a:p>
          <a:p>
            <a:pPr>
              <a:defRPr/>
            </a:pPr>
            <a:endParaRPr lang="en-US" altLang="en-US" sz="1800" dirty="0">
              <a:solidFill>
                <a:srgbClr val="002060"/>
              </a:solidFill>
              <a:latin typeface="+mn-lt"/>
            </a:endParaRPr>
          </a:p>
          <a:p>
            <a:pPr marL="285750" indent="-285750">
              <a:buFont typeface="Wingdings" panose="05000000000000000000" pitchFamily="2" charset="2"/>
              <a:buChar char="§"/>
              <a:defRPr/>
            </a:pPr>
            <a:r>
              <a:rPr lang="en-US" altLang="en-US" sz="1800" dirty="0">
                <a:solidFill>
                  <a:srgbClr val="002060"/>
                </a:solidFill>
                <a:latin typeface="+mn-lt"/>
              </a:rPr>
              <a:t>29 providers to Partners HealthCare Choice</a:t>
            </a:r>
          </a:p>
          <a:p>
            <a:pPr marL="285750" indent="-285750">
              <a:buFont typeface="Wingdings" panose="05000000000000000000" pitchFamily="2" charset="2"/>
              <a:buChar char="§"/>
              <a:defRPr/>
            </a:pPr>
            <a:r>
              <a:rPr lang="en-US" altLang="en-US" sz="1800" dirty="0">
                <a:solidFill>
                  <a:srgbClr val="002060"/>
                </a:solidFill>
                <a:latin typeface="+mn-lt"/>
              </a:rPr>
              <a:t>8 providers to Steward Health Choice</a:t>
            </a:r>
          </a:p>
          <a:p>
            <a:pPr marL="285750" indent="-285750">
              <a:buFont typeface="Wingdings" panose="05000000000000000000" pitchFamily="2" charset="2"/>
              <a:buChar char="§"/>
              <a:defRPr/>
            </a:pPr>
            <a:r>
              <a:rPr lang="en-US" altLang="en-US" sz="1800" dirty="0">
                <a:solidFill>
                  <a:srgbClr val="002060"/>
                </a:solidFill>
                <a:latin typeface="+mn-lt"/>
              </a:rPr>
              <a:t>5 providers to Tufts Health Together with Boston Children’s ACO </a:t>
            </a:r>
          </a:p>
          <a:p>
            <a:pPr marL="285750" indent="-285750">
              <a:buFont typeface="Wingdings" panose="05000000000000000000" pitchFamily="2" charset="2"/>
              <a:buChar char="§"/>
              <a:defRPr/>
            </a:pPr>
            <a:r>
              <a:rPr lang="en-US" altLang="en-US" sz="1800" dirty="0">
                <a:solidFill>
                  <a:srgbClr val="002060"/>
                </a:solidFill>
                <a:latin typeface="+mn-lt"/>
              </a:rPr>
              <a:t>5 providers to BMC </a:t>
            </a:r>
            <a:r>
              <a:rPr lang="en-US" altLang="en-US" sz="1800" dirty="0" err="1">
                <a:solidFill>
                  <a:srgbClr val="002060"/>
                </a:solidFill>
                <a:latin typeface="+mn-lt"/>
              </a:rPr>
              <a:t>HealthNet</a:t>
            </a:r>
            <a:r>
              <a:rPr lang="en-US" altLang="en-US" sz="1800" dirty="0">
                <a:solidFill>
                  <a:srgbClr val="002060"/>
                </a:solidFill>
                <a:latin typeface="+mn-lt"/>
              </a:rPr>
              <a:t> Plan Community Alliance </a:t>
            </a:r>
          </a:p>
          <a:p>
            <a:pPr marL="285750" indent="-285750">
              <a:buFont typeface="Wingdings" panose="05000000000000000000" pitchFamily="2" charset="2"/>
              <a:buChar char="§"/>
              <a:defRPr/>
            </a:pPr>
            <a:r>
              <a:rPr lang="en-US" altLang="en-US" sz="1800" dirty="0">
                <a:solidFill>
                  <a:srgbClr val="002060"/>
                </a:solidFill>
                <a:latin typeface="+mn-lt"/>
              </a:rPr>
              <a:t>4 providers to Wellforce Care Plan</a:t>
            </a:r>
          </a:p>
          <a:p>
            <a:pPr marL="285750" indent="-285750">
              <a:buFont typeface="Wingdings" panose="05000000000000000000" pitchFamily="2" charset="2"/>
              <a:buChar char="§"/>
              <a:defRPr/>
            </a:pPr>
            <a:r>
              <a:rPr lang="en-US" altLang="en-US" sz="1800" dirty="0">
                <a:solidFill>
                  <a:srgbClr val="002060"/>
                </a:solidFill>
                <a:latin typeface="+mn-lt"/>
              </a:rPr>
              <a:t>3 providers to Tufts Health Together with BIDCO</a:t>
            </a:r>
          </a:p>
          <a:p>
            <a:pPr marL="285750" indent="-285750">
              <a:buFont typeface="Wingdings" panose="05000000000000000000" pitchFamily="2" charset="2"/>
              <a:buChar char="§"/>
              <a:defRPr/>
            </a:pPr>
            <a:r>
              <a:rPr lang="en-US" altLang="en-US" sz="1800" dirty="0">
                <a:solidFill>
                  <a:srgbClr val="002060"/>
                </a:solidFill>
                <a:latin typeface="+mn-lt"/>
              </a:rPr>
              <a:t>2 providers to Community Care Cooperative </a:t>
            </a:r>
          </a:p>
          <a:p>
            <a:pPr>
              <a:defRPr/>
            </a:pPr>
            <a:endParaRPr lang="en-US" altLang="en-US" sz="1800" dirty="0">
              <a:solidFill>
                <a:srgbClr val="002060"/>
              </a:solidFill>
              <a:latin typeface="+mn-lt"/>
            </a:endParaRPr>
          </a:p>
          <a:p>
            <a:pPr>
              <a:defRPr/>
            </a:pPr>
            <a:r>
              <a:rPr lang="en-US" altLang="en-US" sz="1800" dirty="0" smtClean="0">
                <a:solidFill>
                  <a:srgbClr val="002060"/>
                </a:solidFill>
                <a:latin typeface="+mn-lt"/>
              </a:rPr>
              <a:t>*</a:t>
            </a:r>
            <a:r>
              <a:rPr lang="en-US" altLang="en-US" sz="1800" i="1" dirty="0">
                <a:solidFill>
                  <a:srgbClr val="002060"/>
                </a:solidFill>
                <a:latin typeface="+mn-lt"/>
              </a:rPr>
              <a:t>A full list of new primary care providers joining ACO plans, can be found at: </a:t>
            </a:r>
          </a:p>
          <a:p>
            <a:pPr>
              <a:defRPr/>
            </a:pPr>
            <a:r>
              <a:rPr lang="en-US" altLang="en-US" sz="1800" i="1" dirty="0">
                <a:solidFill>
                  <a:srgbClr val="002060"/>
                </a:solidFill>
                <a:latin typeface="+mn-lt"/>
                <a:hlinkClick r:id="rId8"/>
              </a:rPr>
              <a:t>https://</a:t>
            </a:r>
            <a:r>
              <a:rPr lang="en-US" altLang="en-US" sz="1800" i="1" dirty="0" smtClean="0">
                <a:solidFill>
                  <a:srgbClr val="002060"/>
                </a:solidFill>
                <a:latin typeface="+mn-lt"/>
                <a:hlinkClick r:id="rId8"/>
              </a:rPr>
              <a:t>www.mass.gov/info-details/primary-care-providers-joining-new-masshealth-acos-starting-january-1-2020</a:t>
            </a:r>
            <a:r>
              <a:rPr lang="en-US" altLang="en-US" sz="1800" i="1" dirty="0" smtClean="0">
                <a:solidFill>
                  <a:srgbClr val="002060"/>
                </a:solidFill>
                <a:latin typeface="+mn-lt"/>
              </a:rPr>
              <a:t> </a:t>
            </a:r>
            <a:endParaRPr lang="en-US" altLang="en-US" sz="1800" i="1" dirty="0">
              <a:solidFill>
                <a:srgbClr val="002060"/>
              </a:solidFill>
              <a:latin typeface="+mn-lt"/>
            </a:endParaRPr>
          </a:p>
          <a:p>
            <a:pPr>
              <a:buFont typeface="Wingdings" pitchFamily="2" charset="2"/>
              <a:buChar char="§"/>
              <a:defRPr/>
            </a:pPr>
            <a:endParaRPr lang="en-US" altLang="en-US" sz="1800" dirty="0">
              <a:solidFill>
                <a:srgbClr val="002060"/>
              </a:solidFill>
              <a:latin typeface="+mn-lt"/>
            </a:endParaRPr>
          </a:p>
        </p:txBody>
      </p:sp>
    </p:spTree>
    <p:extLst>
      <p:ext uri="{BB962C8B-B14F-4D97-AF65-F5344CB8AC3E}">
        <p14:creationId xmlns:p14="http://schemas.microsoft.com/office/powerpoint/2010/main" val="266186733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3"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6226"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p:cNvSpPr/>
          <p:nvPr>
            <p:custDataLst>
              <p:tags r:id="rId3"/>
            </p:custDataLst>
          </p:nvPr>
        </p:nvSpPr>
        <p:spPr bwMode="auto">
          <a:xfrm>
            <a:off x="0" y="0"/>
            <a:ext cx="161984" cy="161974"/>
          </a:xfrm>
          <a:prstGeom prst="rect">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ym typeface="Arial"/>
            </a:endParaRPr>
          </a:p>
        </p:txBody>
      </p:sp>
      <p:sp>
        <p:nvSpPr>
          <p:cNvPr id="6148" name="Title 1"/>
          <p:cNvSpPr>
            <a:spLocks noGrp="1"/>
          </p:cNvSpPr>
          <p:nvPr>
            <p:ph type="title"/>
          </p:nvPr>
        </p:nvSpPr>
        <p:spPr>
          <a:xfrm>
            <a:off x="49200" y="0"/>
            <a:ext cx="8771368" cy="1308050"/>
          </a:xfrm>
        </p:spPr>
        <p:txBody>
          <a:bodyPr/>
          <a:lstStyle/>
          <a:p>
            <a:r>
              <a:rPr lang="en-US" sz="2100" dirty="0">
                <a:solidFill>
                  <a:srgbClr val="002060"/>
                </a:solidFill>
              </a:rPr>
              <a:t>Updates for 2020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
            </a:r>
            <a:br>
              <a:rPr lang="en-US" sz="2400" dirty="0" smtClean="0">
                <a:solidFill>
                  <a:srgbClr val="002060"/>
                </a:solidFill>
              </a:rPr>
            </a:br>
            <a:r>
              <a:rPr lang="en-US" altLang="en-US" sz="2000" dirty="0" smtClean="0">
                <a:solidFill>
                  <a:srgbClr val="002060"/>
                </a:solidFill>
              </a:rPr>
              <a:t>Key reminders :</a:t>
            </a:r>
            <a:r>
              <a:rPr lang="en-US" altLang="en-US" sz="2400" dirty="0" smtClean="0">
                <a:solidFill>
                  <a:srgbClr val="002060"/>
                </a:solidFill>
              </a:rPr>
              <a:t/>
            </a:r>
            <a:br>
              <a:rPr lang="en-US" altLang="en-US" sz="2400" dirty="0" smtClean="0">
                <a:solidFill>
                  <a:srgbClr val="002060"/>
                </a:solidFill>
              </a:rPr>
            </a:br>
            <a:endParaRPr lang="en-US" altLang="en-US" sz="2000" dirty="0">
              <a:solidFill>
                <a:srgbClr val="002060"/>
              </a:solidFill>
            </a:endParaRPr>
          </a:p>
        </p:txBody>
      </p:sp>
      <p:sp>
        <p:nvSpPr>
          <p:cNvPr id="2" name="TextBox 1"/>
          <p:cNvSpPr txBox="1"/>
          <p:nvPr/>
        </p:nvSpPr>
        <p:spPr>
          <a:xfrm>
            <a:off x="228600" y="1260396"/>
            <a:ext cx="8748624" cy="3695193"/>
          </a:xfrm>
          <a:prstGeom prst="rect">
            <a:avLst/>
          </a:prstGeom>
          <a:noFill/>
        </p:spPr>
        <p:txBody>
          <a:bodyPr wrap="square" lIns="93296" tIns="46648" rIns="93296" bIns="46648">
            <a:spAutoFit/>
          </a:bodyPr>
          <a:lstStyle/>
          <a:p>
            <a:pPr marL="291551" indent="-291551">
              <a:buFont typeface="Wingdings" panose="05000000000000000000" pitchFamily="2" charset="2"/>
              <a:buChar char="§"/>
              <a:defRPr/>
            </a:pPr>
            <a:r>
              <a:rPr lang="en-US" dirty="0" smtClean="0">
                <a:solidFill>
                  <a:srgbClr val="002060"/>
                </a:solidFill>
              </a:rPr>
              <a:t>New providers are joining ACOs effective January 1, 2020</a:t>
            </a:r>
          </a:p>
          <a:p>
            <a:pPr>
              <a:defRPr/>
            </a:pPr>
            <a:endParaRPr lang="en-US" dirty="0">
              <a:solidFill>
                <a:srgbClr val="002060"/>
              </a:solidFill>
            </a:endParaRPr>
          </a:p>
          <a:p>
            <a:pPr marL="300832" indent="-291551">
              <a:buFont typeface="Wingdings" panose="05000000000000000000" pitchFamily="2" charset="2"/>
              <a:buChar char="§"/>
              <a:defRPr/>
            </a:pPr>
            <a:r>
              <a:rPr lang="en-US" dirty="0">
                <a:solidFill>
                  <a:srgbClr val="002060"/>
                </a:solidFill>
              </a:rPr>
              <a:t>MassHealth intends to keep members with their existing Primary Care Provider (PCP) when possible.  As a result, a number of members (~37,000) will be following their PCP into the same health plan their PCP has </a:t>
            </a:r>
            <a:r>
              <a:rPr lang="en-US" dirty="0" smtClean="0">
                <a:solidFill>
                  <a:srgbClr val="002060"/>
                </a:solidFill>
              </a:rPr>
              <a:t>joined effective January 1, 2020</a:t>
            </a:r>
          </a:p>
          <a:p>
            <a:pPr marL="9281">
              <a:defRPr/>
            </a:pPr>
            <a:endParaRPr lang="en-US" dirty="0">
              <a:solidFill>
                <a:srgbClr val="002060"/>
              </a:solidFill>
            </a:endParaRPr>
          </a:p>
          <a:p>
            <a:pPr marL="300832" indent="-291551">
              <a:buFont typeface="Wingdings" panose="05000000000000000000" pitchFamily="2" charset="2"/>
              <a:buChar char="§"/>
              <a:defRPr/>
            </a:pPr>
            <a:r>
              <a:rPr lang="en-US" dirty="0">
                <a:solidFill>
                  <a:srgbClr val="002060"/>
                </a:solidFill>
              </a:rPr>
              <a:t>Members will receive a letter letting them know of their new health </a:t>
            </a:r>
            <a:r>
              <a:rPr lang="en-US" dirty="0" smtClean="0">
                <a:solidFill>
                  <a:srgbClr val="002060"/>
                </a:solidFill>
              </a:rPr>
              <a:t>plan</a:t>
            </a:r>
            <a:endParaRPr lang="en-US" strike="sngStrike" dirty="0">
              <a:solidFill>
                <a:srgbClr val="FF0000"/>
              </a:solidFill>
            </a:endParaRPr>
          </a:p>
          <a:p>
            <a:pPr lvl="1">
              <a:buFont typeface="Arial" pitchFamily="34" charset="0"/>
              <a:buChar char="•"/>
              <a:defRPr/>
            </a:pPr>
            <a:endParaRPr lang="en-US" dirty="0">
              <a:solidFill>
                <a:srgbClr val="002060"/>
              </a:solidFill>
            </a:endParaRPr>
          </a:p>
          <a:p>
            <a:pPr marL="291551" indent="-291551">
              <a:buFont typeface="Wingdings" panose="05000000000000000000" pitchFamily="2" charset="2"/>
              <a:buChar char="§"/>
              <a:defRPr/>
            </a:pPr>
            <a:r>
              <a:rPr lang="en-US" dirty="0">
                <a:solidFill>
                  <a:srgbClr val="002060"/>
                </a:solidFill>
              </a:rPr>
              <a:t>Service area and </a:t>
            </a:r>
            <a:r>
              <a:rPr lang="en-US" dirty="0" smtClean="0">
                <a:solidFill>
                  <a:srgbClr val="002060"/>
                </a:solidFill>
              </a:rPr>
              <a:t>region updates effective </a:t>
            </a:r>
            <a:r>
              <a:rPr lang="en-US" dirty="0">
                <a:solidFill>
                  <a:srgbClr val="002060"/>
                </a:solidFill>
              </a:rPr>
              <a:t>for January 1, 2020</a:t>
            </a:r>
          </a:p>
          <a:p>
            <a:pPr marL="291551" indent="-291551">
              <a:buFont typeface="Wingdings" panose="05000000000000000000" pitchFamily="2" charset="2"/>
              <a:buChar char="§"/>
              <a:defRPr/>
            </a:pPr>
            <a:endParaRPr lang="en-US" dirty="0">
              <a:solidFill>
                <a:srgbClr val="002060"/>
              </a:solidFill>
            </a:endParaRPr>
          </a:p>
          <a:p>
            <a:pPr marL="291551" indent="-291551">
              <a:buFont typeface="Wingdings" panose="05000000000000000000" pitchFamily="2" charset="2"/>
              <a:buChar char="§"/>
              <a:defRPr/>
            </a:pPr>
            <a:r>
              <a:rPr lang="en-US" dirty="0">
                <a:solidFill>
                  <a:srgbClr val="002060"/>
                </a:solidFill>
              </a:rPr>
              <a:t>Changes to time and distance standards - Martha’s Vineyard (Oak Bluffs service area) and Nantucket only </a:t>
            </a:r>
          </a:p>
        </p:txBody>
      </p:sp>
    </p:spTree>
    <p:extLst>
      <p:ext uri="{BB962C8B-B14F-4D97-AF65-F5344CB8AC3E}">
        <p14:creationId xmlns:p14="http://schemas.microsoft.com/office/powerpoint/2010/main" val="403535733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2369"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p:cNvSpPr/>
          <p:nvPr>
            <p:custDataLst>
              <p:tags r:id="rId3"/>
            </p:custDataLst>
          </p:nvPr>
        </p:nvSpPr>
        <p:spPr bwMode="auto">
          <a:xfrm>
            <a:off x="0" y="0"/>
            <a:ext cx="161984" cy="161974"/>
          </a:xfrm>
          <a:prstGeom prst="rect">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ym typeface="Arial"/>
            </a:endParaRPr>
          </a:p>
        </p:txBody>
      </p:sp>
      <p:sp>
        <p:nvSpPr>
          <p:cNvPr id="11268" name="Title 1"/>
          <p:cNvSpPr>
            <a:spLocks noGrp="1"/>
          </p:cNvSpPr>
          <p:nvPr>
            <p:ph type="title"/>
          </p:nvPr>
        </p:nvSpPr>
        <p:spPr>
          <a:xfrm>
            <a:off x="121489" y="234863"/>
            <a:ext cx="8794113" cy="376834"/>
          </a:xfrm>
        </p:spPr>
        <p:txBody>
          <a:bodyPr/>
          <a:lstStyle/>
          <a:p>
            <a:pPr eaLnBrk="1" hangingPunct="1"/>
            <a:r>
              <a:rPr lang="en-US" altLang="en-US" sz="2400" dirty="0" smtClean="0">
                <a:solidFill>
                  <a:srgbClr val="002060"/>
                </a:solidFill>
              </a:rPr>
              <a:t>Impacted Member Notifications</a:t>
            </a:r>
            <a:endParaRPr lang="en-US" altLang="en-US" sz="2400" dirty="0">
              <a:solidFill>
                <a:srgbClr val="002060"/>
              </a:solidFill>
            </a:endParaRPr>
          </a:p>
        </p:txBody>
      </p:sp>
      <p:sp>
        <p:nvSpPr>
          <p:cNvPr id="2" name="Rectangle 1"/>
          <p:cNvSpPr/>
          <p:nvPr/>
        </p:nvSpPr>
        <p:spPr>
          <a:xfrm>
            <a:off x="116629" y="806633"/>
            <a:ext cx="8881586" cy="5234076"/>
          </a:xfrm>
          <a:prstGeom prst="rect">
            <a:avLst/>
          </a:prstGeom>
        </p:spPr>
        <p:txBody>
          <a:bodyPr lIns="93296" tIns="46648" rIns="93296" bIns="46648">
            <a:spAutoFit/>
          </a:bodyPr>
          <a:lstStyle/>
          <a:p>
            <a:pPr>
              <a:buFont typeface="Arial" charset="0"/>
              <a:buNone/>
              <a:defRPr/>
            </a:pPr>
            <a:r>
              <a:rPr lang="en-US" altLang="en-US" sz="1400" b="1" u="sng" dirty="0" smtClean="0">
                <a:solidFill>
                  <a:srgbClr val="002060"/>
                </a:solidFill>
              </a:rPr>
              <a:t>Late October, 2019 </a:t>
            </a:r>
            <a:r>
              <a:rPr lang="en-US" altLang="en-US" sz="1400" dirty="0" smtClean="0">
                <a:solidFill>
                  <a:srgbClr val="002060"/>
                </a:solidFill>
              </a:rPr>
              <a:t>, impacted </a:t>
            </a:r>
            <a:r>
              <a:rPr lang="en-US" altLang="en-US" sz="1400" dirty="0">
                <a:solidFill>
                  <a:srgbClr val="002060"/>
                </a:solidFill>
              </a:rPr>
              <a:t>members will begin to receive notices informing them of changes to their MassHealth health plan</a:t>
            </a:r>
            <a:r>
              <a:rPr lang="en-US" altLang="en-US" sz="1400" dirty="0" smtClean="0">
                <a:solidFill>
                  <a:srgbClr val="002060"/>
                </a:solidFill>
              </a:rPr>
              <a:t>. </a:t>
            </a:r>
            <a:r>
              <a:rPr lang="en-US" altLang="en-US" sz="1400" dirty="0">
                <a:solidFill>
                  <a:srgbClr val="002060"/>
                </a:solidFill>
              </a:rPr>
              <a:t>Notices will inform the member that their PCP will be joining an ACO, or changing ACOs on January 1, 2020 and they will be moving with their PCP into this ACO.</a:t>
            </a:r>
          </a:p>
          <a:p>
            <a:pPr>
              <a:buFont typeface="Arial" charset="0"/>
              <a:buNone/>
              <a:defRPr/>
            </a:pPr>
            <a:endParaRPr lang="en-US" sz="1400" i="1" dirty="0">
              <a:solidFill>
                <a:srgbClr val="002060"/>
              </a:solidFill>
            </a:endParaRPr>
          </a:p>
          <a:p>
            <a:pPr>
              <a:buFont typeface="Arial" charset="0"/>
              <a:buNone/>
              <a:defRPr/>
            </a:pPr>
            <a:endParaRPr lang="en-US" sz="1400" i="1" dirty="0">
              <a:solidFill>
                <a:srgbClr val="002060"/>
              </a:solidFill>
            </a:endParaRPr>
          </a:p>
          <a:p>
            <a:pPr algn="ctr">
              <a:defRPr/>
            </a:pPr>
            <a:r>
              <a:rPr lang="en-US" altLang="en-US" sz="1400" b="1" u="sng" dirty="0">
                <a:solidFill>
                  <a:srgbClr val="002060"/>
                </a:solidFill>
              </a:rPr>
              <a:t>Member actions following assignment:</a:t>
            </a:r>
          </a:p>
          <a:p>
            <a:pPr algn="ctr">
              <a:defRPr/>
            </a:pPr>
            <a:endParaRPr lang="en-US" altLang="en-US" sz="1400" b="1" u="sng" dirty="0">
              <a:solidFill>
                <a:srgbClr val="002060"/>
              </a:solidFill>
            </a:endParaRPr>
          </a:p>
          <a:p>
            <a:pPr marL="291551" indent="-291551">
              <a:buFont typeface="Wingdings" panose="05000000000000000000" pitchFamily="2" charset="2"/>
              <a:buChar char="§"/>
              <a:defRPr/>
            </a:pPr>
            <a:r>
              <a:rPr lang="en-US" altLang="en-US" sz="1400" dirty="0">
                <a:solidFill>
                  <a:srgbClr val="002060"/>
                </a:solidFill>
              </a:rPr>
              <a:t>members should confirm that other doctors, specialists, behavioral health providers, and hospitals that are most important to them are part of their new plan.  Members can do so by:</a:t>
            </a:r>
          </a:p>
          <a:p>
            <a:pPr marL="1224513" lvl="2" indent="-291551">
              <a:buFont typeface="Wingdings" panose="05000000000000000000" pitchFamily="2" charset="2"/>
              <a:buChar char="§"/>
              <a:defRPr/>
            </a:pPr>
            <a:r>
              <a:rPr lang="en-US" altLang="en-US" sz="1400" dirty="0">
                <a:solidFill>
                  <a:srgbClr val="002060"/>
                </a:solidFill>
              </a:rPr>
              <a:t>Checking </a:t>
            </a:r>
            <a:r>
              <a:rPr lang="en-US" altLang="en-US" sz="1400" dirty="0" smtClean="0">
                <a:solidFill>
                  <a:srgbClr val="002060"/>
                </a:solidFill>
              </a:rPr>
              <a:t>their </a:t>
            </a:r>
            <a:r>
              <a:rPr lang="en-US" altLang="en-US" sz="1400" dirty="0">
                <a:solidFill>
                  <a:srgbClr val="002060"/>
                </a:solidFill>
              </a:rPr>
              <a:t>new MassHealth health plan’s website</a:t>
            </a:r>
          </a:p>
          <a:p>
            <a:pPr marL="1224513" lvl="2" indent="-291551">
              <a:buFont typeface="Wingdings" panose="05000000000000000000" pitchFamily="2" charset="2"/>
              <a:buChar char="§"/>
              <a:defRPr/>
            </a:pPr>
            <a:r>
              <a:rPr lang="en-US" altLang="en-US" sz="1400" dirty="0">
                <a:solidFill>
                  <a:srgbClr val="002060"/>
                </a:solidFill>
              </a:rPr>
              <a:t>Calling </a:t>
            </a:r>
            <a:r>
              <a:rPr lang="en-US" altLang="en-US" sz="1400" dirty="0" smtClean="0">
                <a:solidFill>
                  <a:srgbClr val="002060"/>
                </a:solidFill>
              </a:rPr>
              <a:t>their new </a:t>
            </a:r>
            <a:r>
              <a:rPr lang="en-US" altLang="en-US" sz="1400" dirty="0">
                <a:solidFill>
                  <a:srgbClr val="002060"/>
                </a:solidFill>
              </a:rPr>
              <a:t>MassHealth health plan </a:t>
            </a:r>
            <a:endParaRPr lang="en-US" altLang="en-US" sz="1400" dirty="0" smtClean="0">
              <a:solidFill>
                <a:srgbClr val="002060"/>
              </a:solidFill>
            </a:endParaRPr>
          </a:p>
          <a:p>
            <a:pPr marL="1224513" lvl="2" indent="-291551">
              <a:buFont typeface="Wingdings" panose="05000000000000000000" pitchFamily="2" charset="2"/>
              <a:buChar char="§"/>
              <a:defRPr/>
            </a:pPr>
            <a:r>
              <a:rPr lang="en-US" altLang="en-US" sz="1400" dirty="0" smtClean="0">
                <a:solidFill>
                  <a:srgbClr val="002060"/>
                </a:solidFill>
              </a:rPr>
              <a:t>Contact your doctors, specialist, behavioral health providers, or other providers and hospitals and ask them if they participate in the ACO</a:t>
            </a:r>
            <a:endParaRPr lang="en-US" altLang="en-US" sz="1400" dirty="0">
              <a:solidFill>
                <a:srgbClr val="002060"/>
              </a:solidFill>
            </a:endParaRPr>
          </a:p>
          <a:p>
            <a:pPr marL="1224513" lvl="2" indent="-291551">
              <a:buFont typeface="Wingdings" panose="05000000000000000000" pitchFamily="2" charset="2"/>
              <a:buChar char="§"/>
              <a:defRPr/>
            </a:pPr>
            <a:r>
              <a:rPr lang="en-US" altLang="en-US" sz="1400" dirty="0">
                <a:solidFill>
                  <a:srgbClr val="002060"/>
                </a:solidFill>
              </a:rPr>
              <a:t>Checking </a:t>
            </a:r>
            <a:r>
              <a:rPr lang="en-US" altLang="en-US" sz="1400" dirty="0">
                <a:solidFill>
                  <a:srgbClr val="002060"/>
                </a:solidFill>
                <a:hlinkClick r:id="rId8"/>
              </a:rPr>
              <a:t>www.MassHealthChoices.com</a:t>
            </a:r>
            <a:endParaRPr lang="en-US" altLang="en-US" sz="1400" dirty="0">
              <a:solidFill>
                <a:srgbClr val="002060"/>
              </a:solidFill>
            </a:endParaRPr>
          </a:p>
          <a:p>
            <a:pPr marL="291551" indent="-291551">
              <a:buFont typeface="Wingdings" panose="05000000000000000000" pitchFamily="2" charset="2"/>
              <a:buChar char="§"/>
              <a:defRPr/>
            </a:pPr>
            <a:endParaRPr lang="en-US" altLang="en-US" sz="1400" dirty="0" smtClean="0">
              <a:solidFill>
                <a:srgbClr val="002060"/>
              </a:solidFill>
            </a:endParaRPr>
          </a:p>
          <a:p>
            <a:pPr marL="291551" indent="-291551">
              <a:buFont typeface="Wingdings" panose="05000000000000000000" pitchFamily="2" charset="2"/>
              <a:buChar char="§"/>
              <a:defRPr/>
            </a:pPr>
            <a:r>
              <a:rPr lang="en-US" altLang="en-US" sz="1400" dirty="0" smtClean="0">
                <a:solidFill>
                  <a:srgbClr val="002060"/>
                </a:solidFill>
              </a:rPr>
              <a:t>If </a:t>
            </a:r>
            <a:r>
              <a:rPr lang="en-US" altLang="en-US" sz="1400" dirty="0">
                <a:solidFill>
                  <a:srgbClr val="002060"/>
                </a:solidFill>
              </a:rPr>
              <a:t>members are satisfied with their plan assignment,</a:t>
            </a:r>
            <a:r>
              <a:rPr lang="en-US" altLang="en-US" sz="1400" i="1" u="sng" dirty="0">
                <a:solidFill>
                  <a:srgbClr val="FF0000"/>
                </a:solidFill>
              </a:rPr>
              <a:t> </a:t>
            </a:r>
            <a:r>
              <a:rPr lang="en-US" altLang="en-US" sz="1400" i="1" u="sng" dirty="0">
                <a:solidFill>
                  <a:srgbClr val="002060"/>
                </a:solidFill>
              </a:rPr>
              <a:t>they do not need to </a:t>
            </a:r>
            <a:r>
              <a:rPr lang="en-US" altLang="en-US" sz="1400" i="1" u="sng" dirty="0" smtClean="0">
                <a:solidFill>
                  <a:srgbClr val="002060"/>
                </a:solidFill>
              </a:rPr>
              <a:t>do anything</a:t>
            </a:r>
            <a:r>
              <a:rPr lang="en-US" altLang="en-US" sz="1400" dirty="0">
                <a:solidFill>
                  <a:srgbClr val="002060"/>
                </a:solidFill>
              </a:rPr>
              <a:t>. On January 1, 2020 they will be enrolled in their new </a:t>
            </a:r>
            <a:r>
              <a:rPr lang="en-US" altLang="en-US" sz="1400" dirty="0" err="1">
                <a:solidFill>
                  <a:srgbClr val="002060"/>
                </a:solidFill>
              </a:rPr>
              <a:t>MassHealth</a:t>
            </a:r>
            <a:r>
              <a:rPr lang="en-US" altLang="en-US" sz="1400" dirty="0">
                <a:solidFill>
                  <a:srgbClr val="002060"/>
                </a:solidFill>
              </a:rPr>
              <a:t> health plan.</a:t>
            </a:r>
          </a:p>
          <a:p>
            <a:pPr>
              <a:defRPr/>
            </a:pPr>
            <a:endParaRPr lang="en-US" altLang="en-US" sz="1400" dirty="0">
              <a:solidFill>
                <a:srgbClr val="002060"/>
              </a:solidFill>
            </a:endParaRPr>
          </a:p>
          <a:p>
            <a:pPr marL="291551" indent="-291551">
              <a:buFont typeface="Wingdings" panose="05000000000000000000" pitchFamily="2" charset="2"/>
              <a:buChar char="§"/>
              <a:defRPr/>
            </a:pPr>
            <a:endParaRPr lang="en-US" altLang="en-US" sz="1400" b="1" dirty="0">
              <a:solidFill>
                <a:srgbClr val="002060"/>
              </a:solidFill>
            </a:endParaRPr>
          </a:p>
          <a:p>
            <a:pPr marL="291551" indent="-291551">
              <a:buFont typeface="Wingdings" panose="05000000000000000000" pitchFamily="2" charset="2"/>
              <a:buChar char="§"/>
              <a:defRPr/>
            </a:pPr>
            <a:r>
              <a:rPr lang="en-US" altLang="en-US" sz="1400" b="1" dirty="0">
                <a:solidFill>
                  <a:srgbClr val="002060"/>
                </a:solidFill>
              </a:rPr>
              <a:t>Members who want to switch </a:t>
            </a:r>
            <a:r>
              <a:rPr lang="en-US" altLang="en-US" sz="1400" b="1" dirty="0" err="1">
                <a:solidFill>
                  <a:srgbClr val="002060"/>
                </a:solidFill>
              </a:rPr>
              <a:t>MassHealth</a:t>
            </a:r>
            <a:r>
              <a:rPr lang="en-US" altLang="en-US" sz="1400" b="1" dirty="0">
                <a:solidFill>
                  <a:srgbClr val="002060"/>
                </a:solidFill>
              </a:rPr>
              <a:t> health plans from their plan assignment can do so by visiting www.MassHealthChoices.com  and completing an Online Enrollment Form, or calling </a:t>
            </a:r>
            <a:r>
              <a:rPr lang="en-US" altLang="en-US" sz="1400" b="1" dirty="0" err="1">
                <a:solidFill>
                  <a:srgbClr val="002060"/>
                </a:solidFill>
              </a:rPr>
              <a:t>MassHealth</a:t>
            </a:r>
            <a:r>
              <a:rPr lang="en-US" altLang="en-US" sz="1400" b="1" dirty="0">
                <a:solidFill>
                  <a:srgbClr val="002060"/>
                </a:solidFill>
              </a:rPr>
              <a:t> Customer Service 1-800-841-2900 TTY: 1-800-497-4648.</a:t>
            </a:r>
          </a:p>
          <a:p>
            <a:pPr>
              <a:buFont typeface="Arial" charset="0"/>
              <a:buNone/>
              <a:defRPr/>
            </a:pPr>
            <a:endParaRPr lang="en-US" sz="1400" i="1" dirty="0"/>
          </a:p>
          <a:p>
            <a:pPr>
              <a:buFont typeface="Arial" charset="0"/>
              <a:buNone/>
              <a:defRPr/>
            </a:pPr>
            <a:endParaRPr lang="en-US" sz="1200" i="1" dirty="0"/>
          </a:p>
        </p:txBody>
      </p:sp>
      <p:cxnSp>
        <p:nvCxnSpPr>
          <p:cNvPr id="9" name="Straight Connector 8"/>
          <p:cNvCxnSpPr/>
          <p:nvPr/>
        </p:nvCxnSpPr>
        <p:spPr>
          <a:xfrm>
            <a:off x="116628" y="573390"/>
            <a:ext cx="878601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271" name="Picture 7" descr="C:\Users\Cfilipe\AppData\Local\Microsoft\Windows\Temporary Internet Files\Content.IE5\FTW4C0L6\1024px-Gnome-emblem-important.svg[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902073">
            <a:off x="6619931" y="1514534"/>
            <a:ext cx="737027" cy="73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54788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Text Box 2"/>
          <p:cNvSpPr txBox="1">
            <a:spLocks noChangeArrowheads="1"/>
          </p:cNvSpPr>
          <p:nvPr/>
        </p:nvSpPr>
        <p:spPr bwMode="auto">
          <a:xfrm>
            <a:off x="173037" y="3136473"/>
            <a:ext cx="1192213" cy="526530"/>
          </a:xfrm>
          <a:prstGeom prst="rect">
            <a:avLst/>
          </a:prstGeom>
          <a:solidFill>
            <a:srgbClr val="FFFFFF"/>
          </a:solidFill>
          <a:ln w="9525" algn="ctr">
            <a:solidFill>
              <a:srgbClr val="FFFFFF"/>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smtClean="0">
                <a:solidFill>
                  <a:srgbClr val="43567D"/>
                </a:solidFill>
              </a:rPr>
              <a:t>10/31/19</a:t>
            </a:r>
            <a:endParaRPr lang="en-US" altLang="en-US" sz="1600" b="1" dirty="0">
              <a:solidFill>
                <a:srgbClr val="43567D"/>
              </a:solidFill>
            </a:endParaRPr>
          </a:p>
          <a:p>
            <a:pPr eaLnBrk="1" hangingPunct="1">
              <a:spcBef>
                <a:spcPct val="0"/>
              </a:spcBef>
              <a:buFontTx/>
              <a:buNone/>
            </a:pPr>
            <a:endParaRPr lang="en-US" altLang="en-US" sz="1600" dirty="0">
              <a:solidFill>
                <a:srgbClr val="333399"/>
              </a:solidFill>
            </a:endParaRPr>
          </a:p>
        </p:txBody>
      </p:sp>
      <p:sp>
        <p:nvSpPr>
          <p:cNvPr id="41993" name="Text Box 36"/>
          <p:cNvSpPr txBox="1">
            <a:spLocks noChangeArrowheads="1"/>
          </p:cNvSpPr>
          <p:nvPr/>
        </p:nvSpPr>
        <p:spPr bwMode="auto">
          <a:xfrm>
            <a:off x="3410745" y="3148013"/>
            <a:ext cx="952500" cy="241300"/>
          </a:xfrm>
          <a:prstGeom prst="rect">
            <a:avLst/>
          </a:prstGeom>
          <a:solidFill>
            <a:srgbClr val="FFFFFF"/>
          </a:solidFill>
          <a:ln w="9525" algn="ctr">
            <a:solidFill>
              <a:srgbClr val="FFFFFF"/>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smtClean="0">
                <a:solidFill>
                  <a:srgbClr val="333399"/>
                </a:solidFill>
              </a:rPr>
              <a:t>1/1/20</a:t>
            </a:r>
            <a:endParaRPr lang="en-US" altLang="en-US" sz="1600" dirty="0">
              <a:solidFill>
                <a:srgbClr val="333399"/>
              </a:solidFill>
            </a:endParaRPr>
          </a:p>
        </p:txBody>
      </p:sp>
      <p:sp>
        <p:nvSpPr>
          <p:cNvPr id="41994" name="Text Box 37"/>
          <p:cNvSpPr txBox="1">
            <a:spLocks noChangeArrowheads="1"/>
          </p:cNvSpPr>
          <p:nvPr/>
        </p:nvSpPr>
        <p:spPr bwMode="auto">
          <a:xfrm>
            <a:off x="6995319" y="3123101"/>
            <a:ext cx="1098550" cy="290513"/>
          </a:xfrm>
          <a:prstGeom prst="rect">
            <a:avLst/>
          </a:prstGeom>
          <a:solidFill>
            <a:srgbClr val="FFFFFF"/>
          </a:solidFill>
          <a:ln w="9525" algn="ctr">
            <a:solidFill>
              <a:srgbClr val="FFFFFF"/>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rgbClr val="333399"/>
                </a:solidFill>
              </a:rPr>
              <a:t>4/1/19</a:t>
            </a:r>
          </a:p>
          <a:p>
            <a:pPr eaLnBrk="1" hangingPunct="1">
              <a:spcBef>
                <a:spcPct val="0"/>
              </a:spcBef>
              <a:buFontTx/>
              <a:buNone/>
            </a:pPr>
            <a:endParaRPr lang="en-US" altLang="en-US" sz="1600" dirty="0">
              <a:solidFill>
                <a:srgbClr val="333399"/>
              </a:solidFill>
            </a:endParaRPr>
          </a:p>
        </p:txBody>
      </p:sp>
      <p:sp>
        <p:nvSpPr>
          <p:cNvPr id="41995" name="Right Brace 21"/>
          <p:cNvSpPr>
            <a:spLocks/>
          </p:cNvSpPr>
          <p:nvPr/>
        </p:nvSpPr>
        <p:spPr bwMode="auto">
          <a:xfrm rot="5400000">
            <a:off x="586002" y="3255077"/>
            <a:ext cx="396570" cy="815853"/>
          </a:xfrm>
          <a:prstGeom prst="rightBrace">
            <a:avLst>
              <a:gd name="adj1" fmla="val 35224"/>
              <a:gd name="adj2" fmla="val 47310"/>
            </a:avLst>
          </a:prstGeom>
          <a:solidFill>
            <a:srgbClr val="FFFFFF"/>
          </a:solidFill>
          <a:ln w="12700" algn="ctr">
            <a:solidFill>
              <a:schemeClr val="accent4">
                <a:lumMod val="50000"/>
              </a:schemeClr>
            </a:solidFill>
            <a:round/>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600"/>
          </a:p>
        </p:txBody>
      </p:sp>
      <p:sp>
        <p:nvSpPr>
          <p:cNvPr id="41996" name="Text Box 40"/>
          <p:cNvSpPr txBox="1">
            <a:spLocks noChangeArrowheads="1"/>
          </p:cNvSpPr>
          <p:nvPr/>
        </p:nvSpPr>
        <p:spPr bwMode="auto">
          <a:xfrm>
            <a:off x="173037" y="3944070"/>
            <a:ext cx="1806575" cy="1068387"/>
          </a:xfrm>
          <a:prstGeom prst="rect">
            <a:avLst/>
          </a:prstGeom>
          <a:solidFill>
            <a:srgbClr val="FFFFFF"/>
          </a:solidFill>
          <a:ln w="9525" algn="ctr">
            <a:solidFill>
              <a:srgbClr val="FFFFFF"/>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0"/>
              </a:spcBef>
              <a:buFontTx/>
              <a:buNone/>
            </a:pPr>
            <a:r>
              <a:rPr lang="en-US" altLang="en-US" sz="1400" dirty="0" smtClean="0">
                <a:solidFill>
                  <a:srgbClr val="002060"/>
                </a:solidFill>
                <a:latin typeface="+mn-lt"/>
              </a:rPr>
              <a:t>Notices will be mailed by 10/31 to members </a:t>
            </a:r>
          </a:p>
          <a:p>
            <a:pPr eaLnBrk="1" hangingPunct="1">
              <a:spcBef>
                <a:spcPts val="0"/>
              </a:spcBef>
              <a:buFontTx/>
              <a:buNone/>
            </a:pPr>
            <a:r>
              <a:rPr lang="en-US" altLang="en-US" sz="1400" dirty="0" smtClean="0">
                <a:solidFill>
                  <a:srgbClr val="002060"/>
                </a:solidFill>
                <a:latin typeface="+mn-lt"/>
              </a:rPr>
              <a:t>(~37,000 </a:t>
            </a:r>
            <a:r>
              <a:rPr lang="en-US" altLang="en-US" sz="1400" dirty="0">
                <a:solidFill>
                  <a:srgbClr val="002060"/>
                </a:solidFill>
                <a:latin typeface="+mn-lt"/>
              </a:rPr>
              <a:t>members) </a:t>
            </a:r>
          </a:p>
        </p:txBody>
      </p:sp>
      <p:sp>
        <p:nvSpPr>
          <p:cNvPr id="41997" name="Text Box 41"/>
          <p:cNvSpPr txBox="1">
            <a:spLocks noChangeArrowheads="1"/>
          </p:cNvSpPr>
          <p:nvPr/>
        </p:nvSpPr>
        <p:spPr bwMode="auto">
          <a:xfrm>
            <a:off x="2943225" y="3568700"/>
            <a:ext cx="2278063" cy="525463"/>
          </a:xfrm>
          <a:prstGeom prst="rect">
            <a:avLst/>
          </a:prstGeom>
          <a:solidFill>
            <a:srgbClr val="FFFFFF"/>
          </a:solidFill>
          <a:ln w="9525" algn="ctr">
            <a:solidFill>
              <a:srgbClr val="FFFFFF"/>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rgbClr val="002060"/>
                </a:solidFill>
                <a:latin typeface="+mn-lt"/>
              </a:rPr>
              <a:t>Start of </a:t>
            </a:r>
            <a:r>
              <a:rPr lang="en-US" altLang="en-US" sz="1400" dirty="0" smtClean="0">
                <a:solidFill>
                  <a:srgbClr val="002060"/>
                </a:solidFill>
                <a:latin typeface="+mn-lt"/>
              </a:rPr>
              <a:t>90 day </a:t>
            </a:r>
            <a:r>
              <a:rPr lang="en-US" altLang="en-US" sz="1400" b="1" dirty="0" smtClean="0">
                <a:solidFill>
                  <a:srgbClr val="002060"/>
                </a:solidFill>
                <a:latin typeface="+mn-lt"/>
              </a:rPr>
              <a:t>Plan </a:t>
            </a:r>
            <a:r>
              <a:rPr lang="en-US" altLang="en-US" sz="1400" b="1" dirty="0">
                <a:solidFill>
                  <a:srgbClr val="002060"/>
                </a:solidFill>
                <a:latin typeface="+mn-lt"/>
              </a:rPr>
              <a:t>Selection Period</a:t>
            </a:r>
          </a:p>
          <a:p>
            <a:pPr eaLnBrk="1" hangingPunct="1">
              <a:spcBef>
                <a:spcPct val="0"/>
              </a:spcBef>
              <a:buFontTx/>
              <a:buNone/>
            </a:pPr>
            <a:endParaRPr lang="en-US" altLang="en-US" sz="1600" dirty="0">
              <a:solidFill>
                <a:srgbClr val="333399"/>
              </a:solidFill>
            </a:endParaRPr>
          </a:p>
        </p:txBody>
      </p:sp>
      <p:sp>
        <p:nvSpPr>
          <p:cNvPr id="41998" name="Text Box 42"/>
          <p:cNvSpPr txBox="1">
            <a:spLocks noChangeArrowheads="1"/>
          </p:cNvSpPr>
          <p:nvPr/>
        </p:nvSpPr>
        <p:spPr bwMode="auto">
          <a:xfrm>
            <a:off x="6972300" y="3557283"/>
            <a:ext cx="1766637" cy="608012"/>
          </a:xfrm>
          <a:prstGeom prst="rect">
            <a:avLst/>
          </a:prstGeom>
          <a:solidFill>
            <a:srgbClr val="FFFFFF"/>
          </a:solidFill>
          <a:ln w="9525" algn="ctr">
            <a:solidFill>
              <a:srgbClr val="FFFFFF"/>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2060"/>
                </a:solidFill>
                <a:latin typeface="+mn-lt"/>
              </a:rPr>
              <a:t>Start of </a:t>
            </a:r>
            <a:r>
              <a:rPr lang="en-US" altLang="en-US" sz="1400" b="1" dirty="0">
                <a:solidFill>
                  <a:srgbClr val="002060"/>
                </a:solidFill>
                <a:latin typeface="+mn-lt"/>
              </a:rPr>
              <a:t>Fixed Enrollment Period </a:t>
            </a:r>
          </a:p>
        </p:txBody>
      </p:sp>
      <p:sp>
        <p:nvSpPr>
          <p:cNvPr id="41999" name="Right Brace 26"/>
          <p:cNvSpPr>
            <a:spLocks/>
          </p:cNvSpPr>
          <p:nvPr/>
        </p:nvSpPr>
        <p:spPr bwMode="auto">
          <a:xfrm rot="-5400000">
            <a:off x="4809331" y="1156494"/>
            <a:ext cx="554038" cy="3124200"/>
          </a:xfrm>
          <a:prstGeom prst="rightBrace">
            <a:avLst>
              <a:gd name="adj1" fmla="val 8354"/>
              <a:gd name="adj2" fmla="val 47310"/>
            </a:avLst>
          </a:prstGeom>
          <a:solidFill>
            <a:srgbClr val="FFFFFF"/>
          </a:solidFill>
          <a:ln w="12700" algn="ctr">
            <a:solidFill>
              <a:schemeClr val="accent4">
                <a:lumMod val="50000"/>
              </a:schemeClr>
            </a:solidFill>
            <a:round/>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600">
              <a:solidFill>
                <a:srgbClr val="002060"/>
              </a:solidFill>
            </a:endParaRPr>
          </a:p>
        </p:txBody>
      </p:sp>
      <p:sp>
        <p:nvSpPr>
          <p:cNvPr id="42000" name="Text Box 44"/>
          <p:cNvSpPr txBox="1">
            <a:spLocks noChangeArrowheads="1"/>
          </p:cNvSpPr>
          <p:nvPr/>
        </p:nvSpPr>
        <p:spPr bwMode="auto">
          <a:xfrm>
            <a:off x="3429000" y="1647826"/>
            <a:ext cx="3465513" cy="61436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rgbClr val="002060"/>
                </a:solidFill>
                <a:latin typeface="+mn-lt"/>
              </a:rPr>
              <a:t>Plan Selection Period. Members can change health plans for any reason.</a:t>
            </a:r>
          </a:p>
        </p:txBody>
      </p:sp>
      <p:sp>
        <p:nvSpPr>
          <p:cNvPr id="42001" name="Text Box 41"/>
          <p:cNvSpPr txBox="1">
            <a:spLocks noChangeArrowheads="1"/>
          </p:cNvSpPr>
          <p:nvPr/>
        </p:nvSpPr>
        <p:spPr bwMode="auto">
          <a:xfrm>
            <a:off x="2657475" y="4176713"/>
            <a:ext cx="2697163" cy="1212850"/>
          </a:xfrm>
          <a:prstGeom prst="rect">
            <a:avLst/>
          </a:prstGeom>
          <a:solidFill>
            <a:srgbClr val="92D050"/>
          </a:solidFill>
          <a:ln w="9525" algn="ctr">
            <a:solidFill>
              <a:srgbClr val="92D05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rgbClr val="002060"/>
                </a:solidFill>
                <a:latin typeface="+mn-lt"/>
              </a:rPr>
              <a:t>Members will follow their PCP into a new ACO </a:t>
            </a:r>
            <a:r>
              <a:rPr lang="en-US" altLang="en-US" sz="1400" dirty="0" smtClean="0">
                <a:solidFill>
                  <a:srgbClr val="002060"/>
                </a:solidFill>
                <a:latin typeface="+mn-lt"/>
              </a:rPr>
              <a:t>and be enrolled </a:t>
            </a:r>
            <a:r>
              <a:rPr lang="en-US" altLang="en-US" sz="1400" dirty="0">
                <a:solidFill>
                  <a:srgbClr val="002060"/>
                </a:solidFill>
                <a:latin typeface="+mn-lt"/>
              </a:rPr>
              <a:t>in a new health plan</a:t>
            </a:r>
            <a:r>
              <a:rPr lang="en-US" altLang="en-US" sz="1600" dirty="0">
                <a:solidFill>
                  <a:srgbClr val="002060"/>
                </a:solidFill>
                <a:latin typeface="+mn-lt"/>
              </a:rPr>
              <a:t>. </a:t>
            </a:r>
          </a:p>
        </p:txBody>
      </p:sp>
      <p:sp>
        <p:nvSpPr>
          <p:cNvPr id="42002" name="Text Box 42"/>
          <p:cNvSpPr txBox="1">
            <a:spLocks noChangeArrowheads="1"/>
          </p:cNvSpPr>
          <p:nvPr/>
        </p:nvSpPr>
        <p:spPr bwMode="auto">
          <a:xfrm>
            <a:off x="6219825" y="4170363"/>
            <a:ext cx="2749550" cy="1212850"/>
          </a:xfrm>
          <a:prstGeom prst="rect">
            <a:avLst/>
          </a:prstGeom>
          <a:solidFill>
            <a:schemeClr val="accent4">
              <a:lumMod val="60000"/>
              <a:lumOff val="40000"/>
            </a:schemeClr>
          </a:solidFill>
          <a:ln w="9525" algn="ctr">
            <a:solidFill>
              <a:srgbClr val="FFFFFF"/>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rgbClr val="000000"/>
                </a:solidFill>
              </a:rPr>
              <a:t> </a:t>
            </a:r>
            <a:r>
              <a:rPr lang="en-US" altLang="en-US" sz="1400" dirty="0">
                <a:solidFill>
                  <a:srgbClr val="002060"/>
                </a:solidFill>
                <a:latin typeface="+mn-lt"/>
              </a:rPr>
              <a:t>Members enrolled in an ACO or MCO can only change their health plans for certain reasons.</a:t>
            </a:r>
          </a:p>
        </p:txBody>
      </p:sp>
      <p:sp>
        <p:nvSpPr>
          <p:cNvPr id="42004" name="Text Box 36"/>
          <p:cNvSpPr txBox="1">
            <a:spLocks noChangeArrowheads="1"/>
          </p:cNvSpPr>
          <p:nvPr/>
        </p:nvSpPr>
        <p:spPr bwMode="auto">
          <a:xfrm>
            <a:off x="5715001" y="3123101"/>
            <a:ext cx="1027112" cy="277813"/>
          </a:xfrm>
          <a:prstGeom prst="rect">
            <a:avLst/>
          </a:prstGeom>
          <a:solidFill>
            <a:srgbClr val="FFFFFF"/>
          </a:solidFill>
          <a:ln w="9525" algn="ctr">
            <a:solidFill>
              <a:srgbClr val="FFFFFF"/>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smtClean="0">
                <a:solidFill>
                  <a:srgbClr val="333399"/>
                </a:solidFill>
              </a:rPr>
              <a:t>3/31/20</a:t>
            </a:r>
            <a:endParaRPr lang="en-US" altLang="en-US" sz="1600" b="1" dirty="0">
              <a:solidFill>
                <a:srgbClr val="333399"/>
              </a:solidFill>
            </a:endParaRPr>
          </a:p>
          <a:p>
            <a:pPr eaLnBrk="1" hangingPunct="1">
              <a:spcBef>
                <a:spcPct val="0"/>
              </a:spcBef>
              <a:buFontTx/>
              <a:buNone/>
            </a:pPr>
            <a:endParaRPr lang="en-US" altLang="en-US" sz="1600" dirty="0">
              <a:solidFill>
                <a:srgbClr val="333399"/>
              </a:solidFill>
            </a:endParaRPr>
          </a:p>
        </p:txBody>
      </p:sp>
      <p:cxnSp>
        <p:nvCxnSpPr>
          <p:cNvPr id="6" name="Straight Arrow Connector 5"/>
          <p:cNvCxnSpPr/>
          <p:nvPr/>
        </p:nvCxnSpPr>
        <p:spPr>
          <a:xfrm>
            <a:off x="341062" y="3070225"/>
            <a:ext cx="8397875" cy="42863"/>
          </a:xfrm>
          <a:prstGeom prst="straightConnector1">
            <a:avLst/>
          </a:prstGeom>
          <a:ln w="31750">
            <a:solidFill>
              <a:srgbClr val="00206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1990" name="Flowchart: Decision 14"/>
          <p:cNvSpPr>
            <a:spLocks noChangeArrowheads="1"/>
          </p:cNvSpPr>
          <p:nvPr/>
        </p:nvSpPr>
        <p:spPr bwMode="auto">
          <a:xfrm>
            <a:off x="3429000" y="3003550"/>
            <a:ext cx="188913" cy="196850"/>
          </a:xfrm>
          <a:prstGeom prst="flowChartDecision">
            <a:avLst/>
          </a:prstGeom>
          <a:solidFill>
            <a:srgbClr val="92D050"/>
          </a:solidFill>
          <a:ln w="25400" algn="ctr">
            <a:solidFill>
              <a:srgbClr val="92D05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600"/>
          </a:p>
        </p:txBody>
      </p:sp>
      <p:sp>
        <p:nvSpPr>
          <p:cNvPr id="42006" name="Flowchart: Decision 14"/>
          <p:cNvSpPr>
            <a:spLocks noChangeArrowheads="1"/>
          </p:cNvSpPr>
          <p:nvPr/>
        </p:nvSpPr>
        <p:spPr bwMode="auto">
          <a:xfrm>
            <a:off x="6553200" y="3008856"/>
            <a:ext cx="188913" cy="196850"/>
          </a:xfrm>
          <a:prstGeom prst="flowChartDecision">
            <a:avLst/>
          </a:prstGeom>
          <a:solidFill>
            <a:srgbClr val="92D050"/>
          </a:solidFill>
          <a:ln w="25400" algn="ctr">
            <a:solidFill>
              <a:srgbClr val="92D05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600"/>
          </a:p>
        </p:txBody>
      </p:sp>
      <p:sp>
        <p:nvSpPr>
          <p:cNvPr id="42005" name="Flowchart: Decision 15"/>
          <p:cNvSpPr>
            <a:spLocks noChangeArrowheads="1"/>
          </p:cNvSpPr>
          <p:nvPr/>
        </p:nvSpPr>
        <p:spPr bwMode="auto">
          <a:xfrm>
            <a:off x="6781800" y="2995613"/>
            <a:ext cx="190500" cy="196850"/>
          </a:xfrm>
          <a:prstGeom prst="flowChartDecision">
            <a:avLst/>
          </a:prstGeom>
          <a:solidFill>
            <a:schemeClr val="accent4">
              <a:lumMod val="60000"/>
              <a:lumOff val="40000"/>
            </a:schemeClr>
          </a:solidFill>
          <a:ln w="25400" algn="ctr">
            <a:solidFill>
              <a:srgbClr val="4F81BD"/>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600"/>
          </a:p>
        </p:txBody>
      </p:sp>
      <p:sp>
        <p:nvSpPr>
          <p:cNvPr id="41989" name="Flowchart: Decision 12"/>
          <p:cNvSpPr>
            <a:spLocks noChangeArrowheads="1"/>
          </p:cNvSpPr>
          <p:nvPr/>
        </p:nvSpPr>
        <p:spPr bwMode="auto">
          <a:xfrm>
            <a:off x="725487" y="2971800"/>
            <a:ext cx="188913" cy="196850"/>
          </a:xfrm>
          <a:prstGeom prst="flowChartDecision">
            <a:avLst/>
          </a:prstGeom>
          <a:solidFill>
            <a:srgbClr val="FFFFFF"/>
          </a:solidFill>
          <a:ln w="25400" algn="ctr">
            <a:solidFill>
              <a:srgbClr val="4F81BD"/>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600"/>
          </a:p>
        </p:txBody>
      </p:sp>
      <p:sp>
        <p:nvSpPr>
          <p:cNvPr id="22" name="Title 1"/>
          <p:cNvSpPr txBox="1">
            <a:spLocks/>
          </p:cNvSpPr>
          <p:nvPr/>
        </p:nvSpPr>
        <p:spPr>
          <a:xfrm>
            <a:off x="55418" y="153889"/>
            <a:ext cx="8053675" cy="369332"/>
          </a:xfrm>
          <a:prstGeom prst="rect">
            <a:avLst/>
          </a:prstGeom>
        </p:spPr>
        <p:txBody>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altLang="en-US" sz="2400" dirty="0">
                <a:solidFill>
                  <a:srgbClr val="002060"/>
                </a:solidFill>
              </a:rPr>
              <a:t>Impacted Member </a:t>
            </a:r>
            <a:r>
              <a:rPr lang="en-US" altLang="en-US" sz="2400" dirty="0" smtClean="0">
                <a:solidFill>
                  <a:srgbClr val="002060"/>
                </a:solidFill>
              </a:rPr>
              <a:t>Notifications Timeline</a:t>
            </a:r>
            <a:endParaRPr lang="en-US" altLang="en-US" sz="2400" kern="0" dirty="0" smtClean="0">
              <a:solidFill>
                <a:srgbClr val="002060"/>
              </a:solidFill>
            </a:endParaRPr>
          </a:p>
        </p:txBody>
      </p:sp>
      <p:sp>
        <p:nvSpPr>
          <p:cNvPr id="2" name="Rectangle 1"/>
          <p:cNvSpPr/>
          <p:nvPr/>
        </p:nvSpPr>
        <p:spPr>
          <a:xfrm>
            <a:off x="0" y="5688600"/>
            <a:ext cx="8666163" cy="738664"/>
          </a:xfrm>
          <a:prstGeom prst="rect">
            <a:avLst/>
          </a:prstGeom>
        </p:spPr>
        <p:txBody>
          <a:bodyPr wrap="square">
            <a:spAutoFit/>
          </a:bodyPr>
          <a:lstStyle/>
          <a:p>
            <a:pPr lvl="1"/>
            <a:r>
              <a:rPr lang="en-US" altLang="en-US" sz="1400" b="1" i="1" dirty="0">
                <a:solidFill>
                  <a:srgbClr val="002060"/>
                </a:solidFill>
              </a:rPr>
              <a:t>Important:  </a:t>
            </a:r>
            <a:r>
              <a:rPr lang="en-US" altLang="en-US" sz="1400" i="1" dirty="0">
                <a:solidFill>
                  <a:srgbClr val="002060"/>
                </a:solidFill>
              </a:rPr>
              <a:t>The Plan Selection and Fixed Enrollment Period dates are member specific and depend on the date of  their health plan enrollment.  The dates above do not apply to all MassHealth members, only those that receive a MassHealth Health Plan notice in October.</a:t>
            </a:r>
            <a:endParaRPr lang="en-US" altLang="en-US" sz="1400" dirty="0">
              <a:solidFill>
                <a:srgbClr val="002060"/>
              </a:solidFill>
            </a:endParaRPr>
          </a:p>
        </p:txBody>
      </p:sp>
    </p:spTree>
    <p:extLst>
      <p:ext uri="{BB962C8B-B14F-4D97-AF65-F5344CB8AC3E}">
        <p14:creationId xmlns:p14="http://schemas.microsoft.com/office/powerpoint/2010/main" val="1223393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485059"/>
            <a:ext cx="2590800" cy="3170099"/>
          </a:xfrm>
          <a:prstGeom prst="rect">
            <a:avLst/>
          </a:prstGeom>
          <a:noFill/>
        </p:spPr>
        <p:txBody>
          <a:bodyPr wrap="square" rtlCol="0">
            <a:spAutoFit/>
          </a:bodyPr>
          <a:lstStyle/>
          <a:p>
            <a:pPr>
              <a:spcBef>
                <a:spcPts val="1200"/>
              </a:spcBef>
            </a:pPr>
            <a:r>
              <a:rPr lang="en-US" dirty="0" smtClean="0">
                <a:solidFill>
                  <a:srgbClr val="002060"/>
                </a:solidFill>
              </a:rPr>
              <a:t>Example:</a:t>
            </a:r>
          </a:p>
          <a:p>
            <a:pPr>
              <a:spcBef>
                <a:spcPts val="1200"/>
              </a:spcBef>
            </a:pPr>
            <a:r>
              <a:rPr lang="en-US" dirty="0" smtClean="0">
                <a:solidFill>
                  <a:srgbClr val="002060"/>
                </a:solidFill>
              </a:rPr>
              <a:t>The member’s </a:t>
            </a:r>
            <a:r>
              <a:rPr lang="en-US" dirty="0">
                <a:solidFill>
                  <a:srgbClr val="002060"/>
                </a:solidFill>
              </a:rPr>
              <a:t>current PCP has joined </a:t>
            </a:r>
            <a:r>
              <a:rPr lang="en-US" dirty="0" smtClean="0">
                <a:solidFill>
                  <a:srgbClr val="002060"/>
                </a:solidFill>
              </a:rPr>
              <a:t>an ACO.</a:t>
            </a:r>
          </a:p>
          <a:p>
            <a:pPr>
              <a:spcBef>
                <a:spcPts val="1200"/>
              </a:spcBef>
            </a:pPr>
            <a:r>
              <a:rPr lang="en-US" dirty="0" smtClean="0">
                <a:solidFill>
                  <a:srgbClr val="002060"/>
                </a:solidFill>
              </a:rPr>
              <a:t>The member </a:t>
            </a:r>
            <a:r>
              <a:rPr lang="en-US" dirty="0">
                <a:solidFill>
                  <a:srgbClr val="002060"/>
                </a:solidFill>
              </a:rPr>
              <a:t>will be enrolled in the </a:t>
            </a:r>
            <a:r>
              <a:rPr lang="en-US" dirty="0" smtClean="0">
                <a:solidFill>
                  <a:srgbClr val="002060"/>
                </a:solidFill>
              </a:rPr>
              <a:t>ACO their PCP is affiliated with and </a:t>
            </a:r>
            <a:r>
              <a:rPr lang="en-US" dirty="0">
                <a:solidFill>
                  <a:srgbClr val="002060"/>
                </a:solidFill>
              </a:rPr>
              <a:t>continue receiving care from </a:t>
            </a:r>
            <a:r>
              <a:rPr lang="en-US" dirty="0" smtClean="0">
                <a:solidFill>
                  <a:srgbClr val="002060"/>
                </a:solidFill>
              </a:rPr>
              <a:t>their </a:t>
            </a:r>
            <a:r>
              <a:rPr lang="en-US" dirty="0">
                <a:solidFill>
                  <a:srgbClr val="002060"/>
                </a:solidFill>
              </a:rPr>
              <a:t>PCP. </a:t>
            </a:r>
          </a:p>
        </p:txBody>
      </p:sp>
      <p:sp>
        <p:nvSpPr>
          <p:cNvPr id="7" name="Title 1"/>
          <p:cNvSpPr>
            <a:spLocks noGrp="1"/>
          </p:cNvSpPr>
          <p:nvPr>
            <p:ph type="title"/>
          </p:nvPr>
        </p:nvSpPr>
        <p:spPr>
          <a:xfrm>
            <a:off x="174945" y="234863"/>
            <a:ext cx="8053675" cy="369332"/>
          </a:xfrm>
        </p:spPr>
        <p:txBody>
          <a:bodyPr>
            <a:normAutofit/>
          </a:bodyPr>
          <a:lstStyle/>
          <a:p>
            <a:pPr algn="l"/>
            <a:r>
              <a:rPr lang="en-US" altLang="en-US" sz="2400" dirty="0" smtClean="0">
                <a:solidFill>
                  <a:srgbClr val="002060"/>
                </a:solidFill>
              </a:rPr>
              <a:t>Impacted Member Notice</a:t>
            </a: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3924737" cy="52879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762000"/>
            <a:ext cx="4343400" cy="5613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59813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3"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323"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p:cNvSpPr/>
          <p:nvPr>
            <p:custDataLst>
              <p:tags r:id="rId3"/>
            </p:custDataLst>
          </p:nvPr>
        </p:nvSpPr>
        <p:spPr bwMode="auto">
          <a:xfrm>
            <a:off x="0" y="0"/>
            <a:ext cx="161984" cy="161974"/>
          </a:xfrm>
          <a:prstGeom prst="rect">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ym typeface="Arial"/>
            </a:endParaRPr>
          </a:p>
        </p:txBody>
      </p:sp>
      <p:sp>
        <p:nvSpPr>
          <p:cNvPr id="13316" name="Title 1"/>
          <p:cNvSpPr>
            <a:spLocks noGrp="1"/>
          </p:cNvSpPr>
          <p:nvPr>
            <p:ph type="title"/>
          </p:nvPr>
        </p:nvSpPr>
        <p:spPr>
          <a:xfrm>
            <a:off x="150156" y="71420"/>
            <a:ext cx="8794113" cy="369332"/>
          </a:xfrm>
        </p:spPr>
        <p:txBody>
          <a:bodyPr/>
          <a:lstStyle/>
          <a:p>
            <a:pPr eaLnBrk="0" hangingPunct="0">
              <a:defRPr/>
            </a:pPr>
            <a:r>
              <a:rPr lang="en-US" altLang="en-US" sz="2400" dirty="0">
                <a:solidFill>
                  <a:srgbClr val="002060"/>
                </a:solidFill>
              </a:rPr>
              <a:t>Continuity of Care (CoC) for </a:t>
            </a:r>
            <a:r>
              <a:rPr lang="en-US" altLang="en-US" sz="2400" dirty="0" smtClean="0">
                <a:solidFill>
                  <a:srgbClr val="002060"/>
                </a:solidFill>
              </a:rPr>
              <a:t>Impacted </a:t>
            </a:r>
            <a:r>
              <a:rPr lang="en-US" altLang="en-US" sz="2400" dirty="0">
                <a:solidFill>
                  <a:srgbClr val="002060"/>
                </a:solidFill>
              </a:rPr>
              <a:t>M</a:t>
            </a:r>
            <a:r>
              <a:rPr lang="en-US" altLang="en-US" sz="2400" dirty="0" smtClean="0">
                <a:solidFill>
                  <a:srgbClr val="002060"/>
                </a:solidFill>
              </a:rPr>
              <a:t>embers </a:t>
            </a:r>
            <a:endParaRPr lang="en-US" altLang="en-US" sz="2400" dirty="0">
              <a:solidFill>
                <a:srgbClr val="002060"/>
              </a:solidFill>
            </a:endParaRPr>
          </a:p>
        </p:txBody>
      </p:sp>
      <p:cxnSp>
        <p:nvCxnSpPr>
          <p:cNvPr id="9" name="Straight Connector 8"/>
          <p:cNvCxnSpPr/>
          <p:nvPr/>
        </p:nvCxnSpPr>
        <p:spPr>
          <a:xfrm flipV="1">
            <a:off x="119264" y="425288"/>
            <a:ext cx="7832124" cy="1546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extLst>
          </p:cNvPr>
          <p:cNvSpPr txBox="1">
            <a:spLocks noChangeArrowheads="1"/>
          </p:cNvSpPr>
          <p:nvPr/>
        </p:nvSpPr>
        <p:spPr>
          <a:xfrm>
            <a:off x="150156" y="533400"/>
            <a:ext cx="8552758" cy="6419015"/>
          </a:xfrm>
          <a:prstGeom prst="rect">
            <a:avLst/>
          </a:prstGeom>
        </p:spPr>
        <p:txBody>
          <a:bodyPr lIns="93296" tIns="46648" rIns="93296" bIns="46648">
            <a:spAutoFit/>
          </a:bodyPr>
          <a:lstStyle>
            <a:lvl1pPr defTabSz="895350" eaLnBrk="0" hangingPunct="0">
              <a:buClr>
                <a:schemeClr val="tx2"/>
              </a:buClr>
              <a:defRPr sz="1600">
                <a:solidFill>
                  <a:schemeClr val="tx1"/>
                </a:solidFill>
                <a:latin typeface="Arial" charset="0"/>
                <a:ea typeface="ＭＳ Ｐゴシック" pitchFamily="34" charset="-128"/>
              </a:defRPr>
            </a:lvl1pPr>
            <a:lvl2pPr marL="193675" indent="-192088" defTabSz="895350" eaLnBrk="0" hangingPunct="0">
              <a:buClr>
                <a:schemeClr val="tx2"/>
              </a:buClr>
              <a:buSzPct val="125000"/>
              <a:buFont typeface="Arial" charset="0"/>
              <a:buChar char="▪"/>
              <a:defRPr sz="1600">
                <a:solidFill>
                  <a:schemeClr val="tx1"/>
                </a:solidFill>
                <a:latin typeface="Arial" charset="0"/>
                <a:ea typeface="ＭＳ Ｐゴシック" pitchFamily="34" charset="-128"/>
              </a:defRPr>
            </a:lvl2pPr>
            <a:lvl3pPr marL="457200" indent="-261938" defTabSz="895350" eaLnBrk="0" hangingPunct="0">
              <a:buClr>
                <a:schemeClr val="tx2"/>
              </a:buClr>
              <a:buSzPct val="120000"/>
              <a:buFont typeface="Arial" charset="0"/>
              <a:buChar char="–"/>
              <a:defRPr sz="1600">
                <a:solidFill>
                  <a:schemeClr val="tx1"/>
                </a:solidFill>
                <a:latin typeface="Arial" charset="0"/>
                <a:ea typeface="ＭＳ Ｐゴシック" pitchFamily="34" charset="-128"/>
              </a:defRPr>
            </a:lvl3pPr>
            <a:lvl4pPr marL="614363" indent="-155575" defTabSz="895350" eaLnBrk="0" hangingPunct="0">
              <a:buClr>
                <a:schemeClr val="tx2"/>
              </a:buClr>
              <a:buSzPct val="120000"/>
              <a:buFont typeface="Arial" charset="0"/>
              <a:buChar char="▫"/>
              <a:defRPr sz="1600">
                <a:solidFill>
                  <a:schemeClr val="tx1"/>
                </a:solidFill>
                <a:latin typeface="Arial" charset="0"/>
                <a:ea typeface="ＭＳ Ｐゴシック" pitchFamily="34" charset="-128"/>
              </a:defRPr>
            </a:lvl4pPr>
            <a:lvl5pPr marL="749300" indent="-130175" defTabSz="895350" eaLnBrk="0" hangingPunct="0">
              <a:buClr>
                <a:schemeClr val="tx2"/>
              </a:buClr>
              <a:buSzPct val="89000"/>
              <a:buFont typeface="Arial" charset="0"/>
              <a:buChar char="-"/>
              <a:defRPr sz="1600">
                <a:solidFill>
                  <a:schemeClr val="tx1"/>
                </a:solidFill>
                <a:latin typeface="Arial" charset="0"/>
                <a:ea typeface="ＭＳ Ｐゴシック" pitchFamily="34" charset="-128"/>
              </a:defRPr>
            </a:lvl5pPr>
            <a:lvl6pPr marL="1206500"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ＭＳ Ｐゴシック" pitchFamily="34" charset="-128"/>
              </a:defRPr>
            </a:lvl6pPr>
            <a:lvl7pPr marL="1663700"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ＭＳ Ｐゴシック" pitchFamily="34" charset="-128"/>
              </a:defRPr>
            </a:lvl7pPr>
            <a:lvl8pPr marL="2120900"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ＭＳ Ｐゴシック" pitchFamily="34" charset="-128"/>
              </a:defRPr>
            </a:lvl8pPr>
            <a:lvl9pPr marL="2578100"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ＭＳ Ｐゴシック" pitchFamily="34" charset="-128"/>
              </a:defRPr>
            </a:lvl9pPr>
          </a:lstStyle>
          <a:p>
            <a:pPr>
              <a:spcBef>
                <a:spcPts val="600"/>
              </a:spcBef>
              <a:spcAft>
                <a:spcPts val="600"/>
              </a:spcAft>
              <a:defRPr/>
            </a:pPr>
            <a:r>
              <a:rPr lang="en-US" altLang="en-US" sz="1400" b="1" dirty="0">
                <a:solidFill>
                  <a:srgbClr val="002060"/>
                </a:solidFill>
              </a:rPr>
              <a:t>MassHealth is committed to working with all relevant parties to promote continuity of care for members who move into new plans.  To support a successful transition, members have a 90 day continuity of care period to help prevent  interruptions to care as members transition health plans.</a:t>
            </a:r>
            <a:endParaRPr lang="en-US" altLang="en-US" sz="1400" dirty="0">
              <a:solidFill>
                <a:srgbClr val="002060"/>
              </a:solidFill>
            </a:endParaRPr>
          </a:p>
          <a:p>
            <a:pPr marL="285750" indent="-285750">
              <a:buClr>
                <a:srgbClr val="002060"/>
              </a:buClr>
              <a:buFont typeface="Wingdings" panose="05000000000000000000" pitchFamily="2" charset="2"/>
              <a:buChar char="§"/>
              <a:defRPr/>
            </a:pPr>
            <a:r>
              <a:rPr lang="en-US" altLang="en-US" sz="1300" dirty="0">
                <a:solidFill>
                  <a:srgbClr val="002060"/>
                </a:solidFill>
                <a:latin typeface="+mn-lt"/>
              </a:rPr>
              <a:t>In most cases, </a:t>
            </a:r>
            <a:r>
              <a:rPr lang="en-US" altLang="en-US" sz="1300" dirty="0" smtClean="0">
                <a:solidFill>
                  <a:srgbClr val="002060"/>
                </a:solidFill>
                <a:latin typeface="+mn-lt"/>
              </a:rPr>
              <a:t>members </a:t>
            </a:r>
            <a:r>
              <a:rPr lang="en-US" altLang="en-US" sz="1300" dirty="0">
                <a:solidFill>
                  <a:srgbClr val="002060"/>
                </a:solidFill>
                <a:latin typeface="+mn-lt"/>
              </a:rPr>
              <a:t>can continue to see their existing providers for 90 days, even if those providers are not in their new plan’s </a:t>
            </a:r>
            <a:r>
              <a:rPr lang="en-US" altLang="en-US" sz="1300" dirty="0" smtClean="0">
                <a:solidFill>
                  <a:srgbClr val="002060"/>
                </a:solidFill>
                <a:latin typeface="+mn-lt"/>
              </a:rPr>
              <a:t>network</a:t>
            </a:r>
            <a:endParaRPr lang="en-US" altLang="en-US" sz="1300" dirty="0">
              <a:solidFill>
                <a:srgbClr val="002060"/>
              </a:solidFill>
              <a:latin typeface="+mn-lt"/>
            </a:endParaRPr>
          </a:p>
          <a:p>
            <a:pPr>
              <a:buClr>
                <a:srgbClr val="002060"/>
              </a:buClr>
              <a:defRPr/>
            </a:pPr>
            <a:endParaRPr lang="en-US" altLang="en-US" sz="1300" dirty="0">
              <a:solidFill>
                <a:srgbClr val="002060"/>
              </a:solidFill>
              <a:latin typeface="+mn-lt"/>
            </a:endParaRPr>
          </a:p>
          <a:p>
            <a:pPr marL="285750" indent="-285750">
              <a:buClr>
                <a:srgbClr val="002060"/>
              </a:buClr>
              <a:buFont typeface="Wingdings" panose="05000000000000000000" pitchFamily="2" charset="2"/>
              <a:buChar char="§"/>
              <a:defRPr/>
            </a:pPr>
            <a:r>
              <a:rPr lang="en-US" altLang="en-US" sz="1300" dirty="0">
                <a:solidFill>
                  <a:srgbClr val="002060"/>
                </a:solidFill>
                <a:latin typeface="+mn-lt"/>
              </a:rPr>
              <a:t>Providers who are not in the new plan’s </a:t>
            </a:r>
            <a:r>
              <a:rPr lang="en-US" altLang="en-US" sz="1300" dirty="0" smtClean="0">
                <a:solidFill>
                  <a:srgbClr val="002060"/>
                </a:solidFill>
                <a:latin typeface="+mn-lt"/>
              </a:rPr>
              <a:t>network</a:t>
            </a:r>
            <a:r>
              <a:rPr lang="en-US" altLang="en-US" sz="1300" dirty="0" smtClean="0">
                <a:solidFill>
                  <a:srgbClr val="FF0000"/>
                </a:solidFill>
                <a:latin typeface="+mn-lt"/>
              </a:rPr>
              <a:t> </a:t>
            </a:r>
            <a:r>
              <a:rPr lang="en-US" altLang="en-US" sz="1300" dirty="0" smtClean="0">
                <a:solidFill>
                  <a:srgbClr val="002060"/>
                </a:solidFill>
                <a:latin typeface="+mn-lt"/>
              </a:rPr>
              <a:t> can contact </a:t>
            </a:r>
            <a:r>
              <a:rPr lang="en-US" altLang="en-US" sz="1300" dirty="0">
                <a:solidFill>
                  <a:srgbClr val="002060"/>
                </a:solidFill>
                <a:latin typeface="+mn-lt"/>
              </a:rPr>
              <a:t>the new plan to make appropriate payment </a:t>
            </a:r>
            <a:r>
              <a:rPr lang="en-US" altLang="en-US" sz="1300" dirty="0" smtClean="0">
                <a:solidFill>
                  <a:srgbClr val="002060"/>
                </a:solidFill>
                <a:latin typeface="+mn-lt"/>
              </a:rPr>
              <a:t>arrangements</a:t>
            </a:r>
            <a:endParaRPr lang="en-US" altLang="en-US" sz="1300" dirty="0">
              <a:solidFill>
                <a:srgbClr val="002060"/>
              </a:solidFill>
              <a:latin typeface="+mn-lt"/>
            </a:endParaRPr>
          </a:p>
          <a:p>
            <a:pPr marL="285750" indent="-285750">
              <a:buClr>
                <a:srgbClr val="002060"/>
              </a:buClr>
              <a:buFont typeface="Wingdings" panose="05000000000000000000" pitchFamily="2" charset="2"/>
              <a:buChar char="§"/>
              <a:defRPr/>
            </a:pPr>
            <a:endParaRPr lang="en-US" altLang="en-US" sz="1300" dirty="0">
              <a:solidFill>
                <a:srgbClr val="002060"/>
              </a:solidFill>
              <a:latin typeface="+mn-lt"/>
            </a:endParaRPr>
          </a:p>
          <a:p>
            <a:pPr marL="285750" indent="-285750">
              <a:buClr>
                <a:srgbClr val="002060"/>
              </a:buClr>
              <a:buFont typeface="Wingdings" panose="05000000000000000000" pitchFamily="2" charset="2"/>
              <a:buChar char="§"/>
              <a:defRPr/>
            </a:pPr>
            <a:r>
              <a:rPr lang="en-US" altLang="en-US" sz="1300" dirty="0">
                <a:solidFill>
                  <a:srgbClr val="002060"/>
                </a:solidFill>
                <a:latin typeface="+mn-lt"/>
              </a:rPr>
              <a:t>In some cases, the continuity of care period may be extended. For example, members who are pregnant can continue seeing their existing OB/GYN providers throughout their pregnancy and up to six weeks </a:t>
            </a:r>
            <a:r>
              <a:rPr lang="en-US" altLang="en-US" sz="1300" dirty="0" smtClean="0">
                <a:solidFill>
                  <a:srgbClr val="002060"/>
                </a:solidFill>
                <a:latin typeface="+mn-lt"/>
              </a:rPr>
              <a:t>postpartum</a:t>
            </a:r>
            <a:endParaRPr lang="en-US" altLang="en-US" sz="1300" dirty="0">
              <a:solidFill>
                <a:srgbClr val="002060"/>
              </a:solidFill>
              <a:latin typeface="+mn-lt"/>
            </a:endParaRPr>
          </a:p>
          <a:p>
            <a:pPr marL="285750" indent="-285750">
              <a:buClr>
                <a:srgbClr val="002060"/>
              </a:buClr>
              <a:buFont typeface="Wingdings" panose="05000000000000000000" pitchFamily="2" charset="2"/>
              <a:buChar char="§"/>
              <a:defRPr/>
            </a:pPr>
            <a:endParaRPr lang="en-US" altLang="en-US" sz="1300" dirty="0">
              <a:solidFill>
                <a:srgbClr val="002060"/>
              </a:solidFill>
              <a:latin typeface="+mn-lt"/>
            </a:endParaRPr>
          </a:p>
          <a:p>
            <a:pPr marL="285750" indent="-285750">
              <a:buClr>
                <a:srgbClr val="002060"/>
              </a:buClr>
              <a:buFont typeface="Wingdings" panose="05000000000000000000" pitchFamily="2" charset="2"/>
              <a:buChar char="§"/>
              <a:defRPr/>
            </a:pPr>
            <a:r>
              <a:rPr lang="en-US" altLang="en-US" sz="1300" dirty="0">
                <a:solidFill>
                  <a:srgbClr val="002060"/>
                </a:solidFill>
                <a:latin typeface="+mn-lt"/>
              </a:rPr>
              <a:t>Focused efforts </a:t>
            </a:r>
            <a:r>
              <a:rPr lang="en-US" altLang="en-US" sz="1300" dirty="0" smtClean="0">
                <a:solidFill>
                  <a:srgbClr val="002060"/>
                </a:solidFill>
                <a:latin typeface="+mn-lt"/>
              </a:rPr>
              <a:t>will be made for </a:t>
            </a:r>
            <a:r>
              <a:rPr lang="en-US" altLang="en-US" sz="1300" dirty="0">
                <a:solidFill>
                  <a:srgbClr val="002060"/>
                </a:solidFill>
                <a:latin typeface="+mn-lt"/>
              </a:rPr>
              <a:t>members with needs requiring specialized care, including but not limited to members who are pregnant, have autism spectrum disorder and receiving ABA services, receiving ongoing services such as dialysis, home health, chemotherapy, and/or radiation, receiving treatment for behavioral health or substance use, including Medication for Addiction Treatment (MAT) </a:t>
            </a:r>
            <a:r>
              <a:rPr lang="en-US" altLang="en-US" sz="1300" dirty="0" smtClean="0">
                <a:solidFill>
                  <a:srgbClr val="002060"/>
                </a:solidFill>
                <a:latin typeface="+mn-lt"/>
              </a:rPr>
              <a:t>services </a:t>
            </a:r>
            <a:endParaRPr lang="en-US" altLang="en-US" sz="1300" dirty="0">
              <a:solidFill>
                <a:srgbClr val="002060"/>
              </a:solidFill>
              <a:latin typeface="+mn-lt"/>
            </a:endParaRPr>
          </a:p>
          <a:p>
            <a:pPr marL="285750" indent="-285750">
              <a:buClr>
                <a:srgbClr val="002060"/>
              </a:buClr>
              <a:buFont typeface="Wingdings" panose="05000000000000000000" pitchFamily="2" charset="2"/>
              <a:buChar char="§"/>
              <a:defRPr/>
            </a:pPr>
            <a:endParaRPr lang="en-US" altLang="en-US" sz="1300" dirty="0">
              <a:solidFill>
                <a:srgbClr val="002060"/>
              </a:solidFill>
              <a:latin typeface="+mn-lt"/>
            </a:endParaRPr>
          </a:p>
          <a:p>
            <a:pPr marL="285750" indent="-285750">
              <a:buClr>
                <a:srgbClr val="002060"/>
              </a:buClr>
              <a:buFont typeface="Wingdings" panose="05000000000000000000" pitchFamily="2" charset="2"/>
              <a:buChar char="§"/>
              <a:defRPr/>
            </a:pPr>
            <a:r>
              <a:rPr lang="en-US" altLang="en-US" sz="1300" dirty="0">
                <a:solidFill>
                  <a:srgbClr val="002060"/>
                </a:solidFill>
                <a:latin typeface="+mn-lt"/>
              </a:rPr>
              <a:t>We are asking all plans, providers, and assisters to reinforce this message and to ensure that members continue to receive all needed health care services during this </a:t>
            </a:r>
            <a:r>
              <a:rPr lang="en-US" altLang="en-US" sz="1300" dirty="0" smtClean="0">
                <a:solidFill>
                  <a:srgbClr val="002060"/>
                </a:solidFill>
                <a:latin typeface="+mn-lt"/>
              </a:rPr>
              <a:t>transition</a:t>
            </a:r>
            <a:endParaRPr lang="en-US" altLang="en-US" sz="1300" dirty="0">
              <a:solidFill>
                <a:srgbClr val="002060"/>
              </a:solidFill>
              <a:latin typeface="+mn-lt"/>
            </a:endParaRPr>
          </a:p>
          <a:p>
            <a:pPr marL="285750" indent="-285750">
              <a:buClr>
                <a:srgbClr val="002060"/>
              </a:buClr>
              <a:buFont typeface="Wingdings" panose="05000000000000000000" pitchFamily="2" charset="2"/>
              <a:buChar char="§"/>
              <a:defRPr/>
            </a:pPr>
            <a:endParaRPr lang="en-US" altLang="en-US" sz="1300" dirty="0">
              <a:solidFill>
                <a:srgbClr val="002060"/>
              </a:solidFill>
              <a:latin typeface="+mn-lt"/>
            </a:endParaRPr>
          </a:p>
          <a:p>
            <a:pPr marL="285750" indent="-285750">
              <a:buClr>
                <a:srgbClr val="002060"/>
              </a:buClr>
              <a:buFont typeface="Wingdings" panose="05000000000000000000" pitchFamily="2" charset="2"/>
              <a:buChar char="§"/>
              <a:defRPr/>
            </a:pPr>
            <a:r>
              <a:rPr lang="en-US" altLang="en-US" sz="1300" dirty="0">
                <a:solidFill>
                  <a:srgbClr val="002060"/>
                </a:solidFill>
                <a:latin typeface="+mn-lt"/>
              </a:rPr>
              <a:t>Members can contact their new plan now to let them know of any ongoing treatments or scheduled </a:t>
            </a:r>
            <a:r>
              <a:rPr lang="en-US" altLang="en-US" sz="1300" dirty="0" smtClean="0">
                <a:solidFill>
                  <a:srgbClr val="002060"/>
                </a:solidFill>
                <a:latin typeface="+mn-lt"/>
              </a:rPr>
              <a:t>appointments</a:t>
            </a:r>
          </a:p>
          <a:p>
            <a:pPr marL="285750" indent="-285750">
              <a:buClr>
                <a:srgbClr val="002060"/>
              </a:buClr>
              <a:buFont typeface="Wingdings" panose="05000000000000000000" pitchFamily="2" charset="2"/>
              <a:buChar char="§"/>
              <a:defRPr/>
            </a:pPr>
            <a:endParaRPr lang="en-US" altLang="en-US" sz="1300" dirty="0">
              <a:solidFill>
                <a:srgbClr val="002060"/>
              </a:solidFill>
              <a:latin typeface="+mn-lt"/>
            </a:endParaRPr>
          </a:p>
          <a:p>
            <a:pPr marL="285750" indent="-285750">
              <a:buClr>
                <a:srgbClr val="002060"/>
              </a:buClr>
              <a:buFont typeface="Wingdings" panose="05000000000000000000" pitchFamily="2" charset="2"/>
              <a:buChar char="§"/>
              <a:defRPr/>
            </a:pPr>
            <a:r>
              <a:rPr lang="en-US" altLang="en-US" sz="1300" dirty="0">
                <a:solidFill>
                  <a:srgbClr val="002060"/>
                </a:solidFill>
                <a:latin typeface="+mn-lt"/>
              </a:rPr>
              <a:t>Providers will be able to see new plan information in the MassHealth Eligibility Verification System (EVS) starting January 1, 2020. They can contact the new plan at that time for new authorization requests, or with any questions or </a:t>
            </a:r>
            <a:r>
              <a:rPr lang="en-US" altLang="en-US" sz="1300" dirty="0" smtClean="0">
                <a:solidFill>
                  <a:srgbClr val="002060"/>
                </a:solidFill>
                <a:latin typeface="+mn-lt"/>
              </a:rPr>
              <a:t>concerns</a:t>
            </a:r>
            <a:endParaRPr lang="en-US" altLang="en-US" sz="1300" dirty="0">
              <a:solidFill>
                <a:srgbClr val="002060"/>
              </a:solidFill>
              <a:latin typeface="+mn-lt"/>
            </a:endParaRPr>
          </a:p>
          <a:p>
            <a:pPr marL="285750" indent="-285750">
              <a:buClr>
                <a:srgbClr val="002060"/>
              </a:buClr>
              <a:buFont typeface="Wingdings" panose="05000000000000000000" pitchFamily="2" charset="2"/>
              <a:buChar char="§"/>
              <a:defRPr/>
            </a:pPr>
            <a:endParaRPr lang="en-US" altLang="en-US" sz="1300" dirty="0">
              <a:solidFill>
                <a:srgbClr val="002060"/>
              </a:solidFill>
              <a:latin typeface="+mn-lt"/>
            </a:endParaRPr>
          </a:p>
          <a:p>
            <a:pPr marL="285750" indent="-285750">
              <a:buClr>
                <a:srgbClr val="002060"/>
              </a:buClr>
              <a:buFont typeface="Wingdings" panose="05000000000000000000" pitchFamily="2" charset="2"/>
              <a:buChar char="§"/>
              <a:defRPr/>
            </a:pPr>
            <a:r>
              <a:rPr lang="en-US" altLang="en-US" sz="1300" dirty="0">
                <a:solidFill>
                  <a:srgbClr val="002060"/>
                </a:solidFill>
                <a:latin typeface="+mn-lt"/>
              </a:rPr>
              <a:t>While ACOs are ultimately responsible for coordinating member’s transition and service coordination into their new health plan, both  MassHealth and ACOs will ensure protocols are  in place for continuity of care issues that may </a:t>
            </a:r>
            <a:r>
              <a:rPr lang="en-US" altLang="en-US" sz="1300" dirty="0" smtClean="0">
                <a:solidFill>
                  <a:srgbClr val="002060"/>
                </a:solidFill>
                <a:latin typeface="+mn-lt"/>
              </a:rPr>
              <a:t>arise</a:t>
            </a:r>
            <a:endParaRPr lang="en-US" altLang="en-US" sz="1300" dirty="0">
              <a:solidFill>
                <a:srgbClr val="002060"/>
              </a:solidFill>
              <a:latin typeface="+mn-lt"/>
            </a:endParaRPr>
          </a:p>
          <a:p>
            <a:pPr>
              <a:buClr>
                <a:srgbClr val="002060"/>
              </a:buClr>
              <a:defRPr/>
            </a:pPr>
            <a:endParaRPr lang="en-US" altLang="en-US" sz="1300" dirty="0">
              <a:solidFill>
                <a:srgbClr val="002060"/>
              </a:solidFill>
              <a:latin typeface="+mn-lt"/>
            </a:endParaRPr>
          </a:p>
        </p:txBody>
      </p:sp>
    </p:spTree>
    <p:extLst>
      <p:ext uri="{BB962C8B-B14F-4D97-AF65-F5344CB8AC3E}">
        <p14:creationId xmlns:p14="http://schemas.microsoft.com/office/powerpoint/2010/main" val="347993470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62" y="79273"/>
            <a:ext cx="8831275" cy="410433"/>
          </a:xfrm>
        </p:spPr>
        <p:txBody>
          <a:bodyPr/>
          <a:lstStyle/>
          <a:p>
            <a:r>
              <a:rPr lang="en-US" sz="2667" dirty="0" smtClean="0">
                <a:solidFill>
                  <a:srgbClr val="002060"/>
                </a:solidFill>
              </a:rPr>
              <a:t>MassHealthChoices.com</a:t>
            </a:r>
            <a:endParaRPr lang="en-US" sz="2667" dirty="0">
              <a:solidFill>
                <a:srgbClr val="002060"/>
              </a:solidFill>
            </a:endParaRPr>
          </a:p>
        </p:txBody>
      </p:sp>
      <p:pic>
        <p:nvPicPr>
          <p:cNvPr id="3" name="Picture 2"/>
          <p:cNvPicPr>
            <a:picLocks noChangeAspect="1"/>
          </p:cNvPicPr>
          <p:nvPr/>
        </p:nvPicPr>
        <p:blipFill>
          <a:blip r:embed="rId2"/>
          <a:stretch>
            <a:fillRect/>
          </a:stretch>
        </p:blipFill>
        <p:spPr>
          <a:xfrm>
            <a:off x="406400" y="1092200"/>
            <a:ext cx="8229600" cy="5122683"/>
          </a:xfrm>
          <a:prstGeom prst="rect">
            <a:avLst/>
          </a:prstGeom>
        </p:spPr>
      </p:pic>
      <p:sp>
        <p:nvSpPr>
          <p:cNvPr id="4" name="Rectangle 3"/>
          <p:cNvSpPr/>
          <p:nvPr/>
        </p:nvSpPr>
        <p:spPr>
          <a:xfrm>
            <a:off x="334652" y="489706"/>
            <a:ext cx="7857240" cy="523220"/>
          </a:xfrm>
          <a:prstGeom prst="rect">
            <a:avLst/>
          </a:prstGeom>
        </p:spPr>
        <p:txBody>
          <a:bodyPr wrap="square">
            <a:spAutoFit/>
          </a:bodyPr>
          <a:lstStyle/>
          <a:p>
            <a:r>
              <a:rPr lang="en-US" sz="1400" dirty="0" smtClean="0">
                <a:solidFill>
                  <a:srgbClr val="002060"/>
                </a:solidFill>
              </a:rPr>
              <a:t>MassHealthChoices.com is an online provider directory used to help members learn, compare, and enroll in a new MassHealth health plan</a:t>
            </a:r>
            <a:endParaRPr lang="en-US" sz="1400" dirty="0"/>
          </a:p>
        </p:txBody>
      </p:sp>
      <p:sp>
        <p:nvSpPr>
          <p:cNvPr id="7" name="Oval 6"/>
          <p:cNvSpPr/>
          <p:nvPr/>
        </p:nvSpPr>
        <p:spPr>
          <a:xfrm>
            <a:off x="1676400" y="5562600"/>
            <a:ext cx="533400" cy="152400"/>
          </a:xfrm>
          <a:prstGeom prst="ellipse">
            <a:avLst/>
          </a:prstGeom>
          <a:solidFill>
            <a:schemeClr val="bg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Tree>
    <p:extLst>
      <p:ext uri="{BB962C8B-B14F-4D97-AF65-F5344CB8AC3E}">
        <p14:creationId xmlns:p14="http://schemas.microsoft.com/office/powerpoint/2010/main" val="1195934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584775"/>
          </a:xfrm>
        </p:spPr>
        <p:txBody>
          <a:bodyPr>
            <a:normAutofit/>
          </a:bodyPr>
          <a:lstStyle/>
          <a:p>
            <a:pPr lvl="0" defTabSz="914400" fontAlgn="auto">
              <a:spcAft>
                <a:spcPts val="0"/>
              </a:spcAft>
              <a:tabLst/>
            </a:pPr>
            <a:r>
              <a:rPr lang="en-US" altLang="en-US" sz="2800" kern="1200" dirty="0">
                <a:solidFill>
                  <a:srgbClr val="002060"/>
                </a:solidFill>
                <a:ea typeface="+mn-ea"/>
                <a:cs typeface="+mn-cs"/>
              </a:rPr>
              <a:t>Provider Reminders</a:t>
            </a:r>
            <a:endParaRPr lang="en-US" altLang="en-US" sz="1800" kern="1200" dirty="0">
              <a:solidFill>
                <a:srgbClr val="002060"/>
              </a:solidFill>
              <a:ea typeface="+mn-ea"/>
              <a:cs typeface="+mn-cs"/>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88560816"/>
              </p:ext>
            </p:extLst>
          </p:nvPr>
        </p:nvGraphicFramePr>
        <p:xfrm>
          <a:off x="228600" y="1071043"/>
          <a:ext cx="8305800" cy="499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604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52400" y="12700"/>
            <a:ext cx="640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smtClean="0">
                <a:solidFill>
                  <a:srgbClr val="002060"/>
                </a:solidFill>
                <a:latin typeface="+mj-lt"/>
              </a:rPr>
              <a:t>Provider Reminders</a:t>
            </a:r>
            <a:endParaRPr lang="en-US" altLang="en-US" b="1" dirty="0">
              <a:solidFill>
                <a:srgbClr val="002060"/>
              </a:solidFill>
              <a:latin typeface="+mj-lt"/>
            </a:endParaRPr>
          </a:p>
        </p:txBody>
      </p:sp>
      <p:sp>
        <p:nvSpPr>
          <p:cNvPr id="4" name="Rectangle 3"/>
          <p:cNvSpPr/>
          <p:nvPr/>
        </p:nvSpPr>
        <p:spPr>
          <a:xfrm>
            <a:off x="152400" y="533400"/>
            <a:ext cx="8742218" cy="6170920"/>
          </a:xfrm>
          <a:prstGeom prst="rect">
            <a:avLst/>
          </a:prstGeom>
        </p:spPr>
        <p:txBody>
          <a:bodyPr wrap="square">
            <a:spAutoFit/>
          </a:bodyPr>
          <a:lstStyle/>
          <a:p>
            <a:pPr marL="0" marR="0">
              <a:spcBef>
                <a:spcPts val="0"/>
              </a:spcBef>
              <a:spcAft>
                <a:spcPts val="0"/>
              </a:spcAft>
            </a:pPr>
            <a:r>
              <a:rPr lang="en-US" sz="1600" b="1" dirty="0" smtClean="0">
                <a:solidFill>
                  <a:srgbClr val="002060"/>
                </a:solidFill>
                <a:effectLst/>
                <a:latin typeface="+mn-lt"/>
                <a:ea typeface="Calibri" panose="020F0502020204030204" pitchFamily="34" charset="0"/>
              </a:rPr>
              <a:t>MassHealth eligibility verification system (EVS) and claims submission reminders</a:t>
            </a:r>
          </a:p>
          <a:p>
            <a:pPr marL="0" marR="0">
              <a:spcBef>
                <a:spcPts val="0"/>
              </a:spcBef>
              <a:spcAft>
                <a:spcPts val="0"/>
              </a:spcAft>
            </a:pPr>
            <a:endParaRPr lang="en-US" sz="1600" dirty="0" smtClean="0">
              <a:solidFill>
                <a:srgbClr val="002060"/>
              </a:solidFill>
              <a:effectLst/>
              <a:latin typeface="+mn-lt"/>
              <a:ea typeface="Calibri" panose="020F0502020204030204" pitchFamily="34" charset="0"/>
            </a:endParaRPr>
          </a:p>
          <a:p>
            <a:pPr marL="0" marR="0">
              <a:spcBef>
                <a:spcPts val="0"/>
              </a:spcBef>
              <a:spcAft>
                <a:spcPts val="0"/>
              </a:spcAft>
            </a:pPr>
            <a:r>
              <a:rPr lang="en-US" sz="1600" dirty="0" smtClean="0">
                <a:solidFill>
                  <a:srgbClr val="002060"/>
                </a:solidFill>
                <a:effectLst/>
                <a:latin typeface="+mn-lt"/>
                <a:ea typeface="Calibri" panose="020F0502020204030204" pitchFamily="34" charset="0"/>
              </a:rPr>
              <a:t>The MassHealth Eligibility Verification System (EVS) is designed to display the status of a member’s health care coverage for the date(s) of service requested (please note EVS does not display eligibility for future dates). This includes the identification of the health plan and the type of plan that the member is enrolled if applicable. If you are using EVS via the Provider Online Service Center (POSC), or through third party software, please ensure that you review all of the EVS messages associated with the eligibility response.</a:t>
            </a:r>
          </a:p>
          <a:p>
            <a:pPr marL="0" marR="0">
              <a:spcBef>
                <a:spcPts val="0"/>
              </a:spcBef>
              <a:spcAft>
                <a:spcPts val="0"/>
              </a:spcAft>
            </a:pPr>
            <a:endParaRPr lang="en-US" sz="1400" dirty="0" smtClean="0">
              <a:solidFill>
                <a:srgbClr val="002060"/>
              </a:solidFill>
              <a:effectLst/>
              <a:latin typeface="+mn-lt"/>
              <a:ea typeface="Calibri" panose="020F0502020204030204" pitchFamily="34" charset="0"/>
            </a:endParaRPr>
          </a:p>
          <a:p>
            <a:pPr marL="0" marR="0">
              <a:spcBef>
                <a:spcPts val="0"/>
              </a:spcBef>
              <a:spcAft>
                <a:spcPts val="0"/>
              </a:spcAft>
            </a:pPr>
            <a:r>
              <a:rPr lang="en-US" sz="1600" dirty="0" smtClean="0">
                <a:solidFill>
                  <a:srgbClr val="002060"/>
                </a:solidFill>
                <a:effectLst/>
                <a:latin typeface="+mn-lt"/>
                <a:ea typeface="Calibri" panose="020F0502020204030204" pitchFamily="34" charset="0"/>
              </a:rPr>
              <a:t>For providers that are looking to identify where claims should be submitted based on the EVS messages, please use the information below to ensure the proper location to submit your claims. Claims submission to the incorrect health plan will result in delayed processing and payment.</a:t>
            </a:r>
          </a:p>
          <a:p>
            <a:pPr marL="0" marR="0">
              <a:spcBef>
                <a:spcPts val="0"/>
              </a:spcBef>
              <a:spcAft>
                <a:spcPts val="0"/>
              </a:spcAft>
            </a:pPr>
            <a:r>
              <a:rPr lang="en-US" sz="1600" dirty="0" smtClean="0">
                <a:solidFill>
                  <a:srgbClr val="002060"/>
                </a:solidFill>
                <a:effectLst/>
                <a:latin typeface="+mn-lt"/>
                <a:ea typeface="Calibri" panose="020F0502020204030204" pitchFamily="34" charset="0"/>
              </a:rPr>
              <a:t> </a:t>
            </a:r>
          </a:p>
          <a:p>
            <a:pPr marL="285750" indent="-285750">
              <a:buFont typeface="Arial" panose="020B0604020202020204" pitchFamily="34" charset="0"/>
              <a:buChar char="•"/>
            </a:pPr>
            <a:r>
              <a:rPr lang="en-US" sz="1600" dirty="0">
                <a:solidFill>
                  <a:srgbClr val="002060"/>
                </a:solidFill>
                <a:ea typeface="Calibri" panose="020F0502020204030204" pitchFamily="34" charset="0"/>
              </a:rPr>
              <a:t>For Primary Care ACO and  PCC Plan members, please submit electronic only claims directly to MassHealth except for </a:t>
            </a:r>
            <a:r>
              <a:rPr lang="en-US" sz="1600" dirty="0" smtClean="0">
                <a:solidFill>
                  <a:srgbClr val="002060"/>
                </a:solidFill>
                <a:ea typeface="Calibri" panose="020F0502020204030204" pitchFamily="34" charset="0"/>
              </a:rPr>
              <a:t>behavioral </a:t>
            </a:r>
            <a:r>
              <a:rPr lang="en-US" sz="1600" dirty="0">
                <a:solidFill>
                  <a:srgbClr val="002060"/>
                </a:solidFill>
                <a:ea typeface="Calibri" panose="020F0502020204030204" pitchFamily="34" charset="0"/>
              </a:rPr>
              <a:t>h</a:t>
            </a:r>
            <a:r>
              <a:rPr lang="en-US" sz="1600" dirty="0" smtClean="0">
                <a:solidFill>
                  <a:srgbClr val="002060"/>
                </a:solidFill>
                <a:ea typeface="Calibri" panose="020F0502020204030204" pitchFamily="34" charset="0"/>
              </a:rPr>
              <a:t>ealth </a:t>
            </a:r>
            <a:r>
              <a:rPr lang="en-US" sz="1600" dirty="0">
                <a:solidFill>
                  <a:srgbClr val="002060"/>
                </a:solidFill>
                <a:ea typeface="Calibri" panose="020F0502020204030204" pitchFamily="34" charset="0"/>
              </a:rPr>
              <a:t>(BH). BH claims should be submitted directly to MBHP.</a:t>
            </a:r>
          </a:p>
          <a:p>
            <a:pPr marL="285750" marR="0" indent="-285750">
              <a:spcBef>
                <a:spcPts val="0"/>
              </a:spcBef>
              <a:spcAft>
                <a:spcPts val="0"/>
              </a:spcAft>
              <a:buFont typeface="Arial" panose="020B0604020202020204" pitchFamily="34" charset="0"/>
              <a:buChar char="•"/>
            </a:pPr>
            <a:r>
              <a:rPr lang="en-US" sz="1600" dirty="0" smtClean="0">
                <a:solidFill>
                  <a:srgbClr val="002060"/>
                </a:solidFill>
                <a:ea typeface="Calibri" panose="020F0502020204030204" pitchFamily="34" charset="0"/>
              </a:rPr>
              <a:t>For </a:t>
            </a:r>
            <a:r>
              <a:rPr lang="en-US" sz="1600" dirty="0">
                <a:solidFill>
                  <a:srgbClr val="002060"/>
                </a:solidFill>
                <a:ea typeface="Calibri" panose="020F0502020204030204" pitchFamily="34" charset="0"/>
              </a:rPr>
              <a:t>Accountable Care Partnership Plan members, please refer directly to the applicable Accountable Care Partnership </a:t>
            </a:r>
            <a:r>
              <a:rPr lang="en-US" sz="1600" dirty="0" smtClean="0">
                <a:solidFill>
                  <a:srgbClr val="002060"/>
                </a:solidFill>
                <a:ea typeface="Calibri" panose="020F0502020204030204" pitchFamily="34" charset="0"/>
              </a:rPr>
              <a:t>Plan submission instructions for medical and behavioral health claims</a:t>
            </a:r>
          </a:p>
          <a:p>
            <a:pPr marL="285750" marR="0" indent="-285750">
              <a:spcBef>
                <a:spcPts val="0"/>
              </a:spcBef>
              <a:spcAft>
                <a:spcPts val="0"/>
              </a:spcAft>
              <a:buFont typeface="Arial" panose="020B0604020202020204" pitchFamily="34" charset="0"/>
              <a:buChar char="•"/>
            </a:pPr>
            <a:r>
              <a:rPr lang="en-US" sz="1600" dirty="0" smtClean="0">
                <a:solidFill>
                  <a:srgbClr val="002060"/>
                </a:solidFill>
                <a:effectLst/>
                <a:latin typeface="+mn-lt"/>
                <a:ea typeface="Calibri" panose="020F0502020204030204" pitchFamily="34" charset="0"/>
              </a:rPr>
              <a:t>For MCO members, please refer to the MCO for </a:t>
            </a:r>
            <a:r>
              <a:rPr lang="en-US" sz="1600" dirty="0">
                <a:solidFill>
                  <a:srgbClr val="002060"/>
                </a:solidFill>
                <a:ea typeface="Calibri" panose="020F0502020204030204" pitchFamily="34" charset="0"/>
              </a:rPr>
              <a:t>medical and behavioral health </a:t>
            </a:r>
            <a:r>
              <a:rPr lang="en-US" sz="1600" dirty="0" smtClean="0">
                <a:solidFill>
                  <a:srgbClr val="002060"/>
                </a:solidFill>
                <a:ea typeface="Calibri" panose="020F0502020204030204" pitchFamily="34" charset="0"/>
              </a:rPr>
              <a:t>claims submission. </a:t>
            </a:r>
            <a:endParaRPr lang="en-US" sz="1600" dirty="0" smtClean="0">
              <a:solidFill>
                <a:srgbClr val="002060"/>
              </a:solidFill>
              <a:effectLst/>
              <a:ea typeface="Calibri" panose="020F0502020204030204" pitchFamily="34" charset="0"/>
            </a:endParaRPr>
          </a:p>
          <a:p>
            <a:pPr marR="0">
              <a:spcBef>
                <a:spcPts val="0"/>
              </a:spcBef>
              <a:spcAft>
                <a:spcPts val="0"/>
              </a:spcAft>
            </a:pPr>
            <a:endParaRPr lang="en-US" sz="700" dirty="0" smtClean="0">
              <a:solidFill>
                <a:srgbClr val="002060"/>
              </a:solidFill>
              <a:effectLst/>
              <a:latin typeface="+mn-lt"/>
              <a:ea typeface="Calibri" panose="020F0502020204030204" pitchFamily="34" charset="0"/>
            </a:endParaRPr>
          </a:p>
          <a:p>
            <a:pPr marL="0" marR="0">
              <a:spcBef>
                <a:spcPts val="0"/>
              </a:spcBef>
              <a:spcAft>
                <a:spcPts val="0"/>
              </a:spcAft>
            </a:pPr>
            <a:r>
              <a:rPr lang="en-US" sz="1400" dirty="0" smtClean="0">
                <a:solidFill>
                  <a:srgbClr val="002060"/>
                </a:solidFill>
                <a:effectLst/>
                <a:latin typeface="+mn-lt"/>
                <a:ea typeface="Calibri" panose="020F0502020204030204" pitchFamily="34" charset="0"/>
              </a:rPr>
              <a:t>If you have any questions, please contact the MassHealth Customer Service Center via email at </a:t>
            </a:r>
            <a:r>
              <a:rPr lang="en-US" sz="1400" b="1" u="sng" dirty="0" smtClean="0">
                <a:solidFill>
                  <a:srgbClr val="002060"/>
                </a:solidFill>
                <a:effectLst/>
                <a:latin typeface="+mn-lt"/>
                <a:ea typeface="Calibri" panose="020F0502020204030204" pitchFamily="34" charset="0"/>
                <a:hlinkClick r:id="rId2"/>
              </a:rPr>
              <a:t>providersupport@mahealth.net</a:t>
            </a:r>
            <a:r>
              <a:rPr lang="en-US" sz="1400" dirty="0" smtClean="0">
                <a:solidFill>
                  <a:srgbClr val="002060"/>
                </a:solidFill>
                <a:effectLst/>
                <a:latin typeface="+mn-lt"/>
                <a:ea typeface="Calibri" panose="020F0502020204030204" pitchFamily="34" charset="0"/>
              </a:rPr>
              <a:t> or call 1-800-841-2900.  </a:t>
            </a:r>
            <a:endParaRPr lang="en-US" sz="1400" dirty="0">
              <a:solidFill>
                <a:srgbClr val="002060"/>
              </a:solidFill>
              <a:effectLst/>
              <a:latin typeface="+mn-lt"/>
              <a:ea typeface="Calibri" panose="020F0502020204030204" pitchFamily="34" charset="0"/>
            </a:endParaRPr>
          </a:p>
        </p:txBody>
      </p:sp>
    </p:spTree>
    <p:extLst>
      <p:ext uri="{BB962C8B-B14F-4D97-AF65-F5344CB8AC3E}">
        <p14:creationId xmlns:p14="http://schemas.microsoft.com/office/powerpoint/2010/main" val="314303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158750" y="40600"/>
            <a:ext cx="4413250" cy="369332"/>
          </a:xfrm>
        </p:spPr>
        <p:txBody>
          <a:bodyPr>
            <a:normAutofit/>
          </a:bodyPr>
          <a:lstStyle/>
          <a:p>
            <a:r>
              <a:rPr lang="en-US" altLang="en-US" sz="2400" dirty="0" smtClean="0">
                <a:solidFill>
                  <a:srgbClr val="002060"/>
                </a:solidFill>
              </a:rPr>
              <a:t>Provider Resources</a:t>
            </a:r>
          </a:p>
        </p:txBody>
      </p:sp>
      <p:sp>
        <p:nvSpPr>
          <p:cNvPr id="5" name="Rectangle 4">
            <a:extLst>
              <a:ext uri="{FF2B5EF4-FFF2-40B4-BE49-F238E27FC236}"/>
            </a:extLst>
          </p:cNvPr>
          <p:cNvSpPr/>
          <p:nvPr/>
        </p:nvSpPr>
        <p:spPr>
          <a:xfrm>
            <a:off x="158750" y="409932"/>
            <a:ext cx="8985250" cy="6217087"/>
          </a:xfrm>
          <a:prstGeom prst="rect">
            <a:avLst/>
          </a:prstGeom>
        </p:spPr>
        <p:txBody>
          <a:bodyPr wrap="square">
            <a:spAutoFit/>
          </a:bodyPr>
          <a:lstStyle/>
          <a:p>
            <a:pPr>
              <a:defRPr/>
            </a:pPr>
            <a:r>
              <a:rPr lang="en-US" u="sng" dirty="0">
                <a:solidFill>
                  <a:srgbClr val="002060"/>
                </a:solidFill>
                <a:cs typeface="Arial" charset="0"/>
                <a:hlinkClick r:id="rId2"/>
              </a:rPr>
              <a:t>Payment and Care Delivery (PCDI) for Providers</a:t>
            </a:r>
            <a:r>
              <a:rPr lang="en-US" u="sng" dirty="0" smtClean="0">
                <a:solidFill>
                  <a:srgbClr val="002060"/>
                </a:solidFill>
                <a:cs typeface="Arial" charset="0"/>
              </a:rPr>
              <a:t>:</a:t>
            </a:r>
          </a:p>
          <a:p>
            <a:pPr>
              <a:defRPr/>
            </a:pPr>
            <a:r>
              <a:rPr lang="en-US" sz="1400" i="1" u="sng" dirty="0" smtClean="0">
                <a:solidFill>
                  <a:srgbClr val="002060"/>
                </a:solidFill>
                <a:cs typeface="Arial" charset="0"/>
                <a:hlinkClick r:id="rId2"/>
              </a:rPr>
              <a:t>https://www.mass.gov/payment-care-delivery-innovation-pcdi-for-providers</a:t>
            </a:r>
            <a:r>
              <a:rPr lang="en-US" sz="1400" i="1" u="sng" dirty="0" smtClean="0">
                <a:solidFill>
                  <a:srgbClr val="002060"/>
                </a:solidFill>
                <a:cs typeface="Arial" charset="0"/>
              </a:rPr>
              <a:t> </a:t>
            </a:r>
          </a:p>
          <a:p>
            <a:pPr marL="285702" indent="-285750">
              <a:buFont typeface="Arial" panose="020B0604020202020204" pitchFamily="34" charset="0"/>
              <a:buChar char="•"/>
              <a:defRPr/>
            </a:pPr>
            <a:r>
              <a:rPr lang="en-US" dirty="0" smtClean="0">
                <a:solidFill>
                  <a:srgbClr val="002060"/>
                </a:solidFill>
                <a:cs typeface="Arial" charset="0"/>
              </a:rPr>
              <a:t>Information </a:t>
            </a:r>
            <a:r>
              <a:rPr lang="en-US" dirty="0">
                <a:solidFill>
                  <a:srgbClr val="002060"/>
                </a:solidFill>
                <a:cs typeface="Arial" charset="0"/>
              </a:rPr>
              <a:t>for providers about the MassHealth PCDI </a:t>
            </a:r>
            <a:r>
              <a:rPr lang="en-US" dirty="0" smtClean="0">
                <a:solidFill>
                  <a:srgbClr val="002060"/>
                </a:solidFill>
                <a:cs typeface="Arial" charset="0"/>
              </a:rPr>
              <a:t>initiative</a:t>
            </a:r>
          </a:p>
          <a:p>
            <a:pPr marL="457152" lvl="1">
              <a:defRPr/>
            </a:pPr>
            <a:endParaRPr lang="en-US" sz="1200" dirty="0" smtClean="0">
              <a:solidFill>
                <a:srgbClr val="002060"/>
              </a:solidFill>
              <a:cs typeface="Arial" charset="0"/>
            </a:endParaRPr>
          </a:p>
          <a:p>
            <a:pPr>
              <a:defRPr/>
            </a:pPr>
            <a:r>
              <a:rPr lang="en-US" dirty="0" err="1" smtClean="0">
                <a:solidFill>
                  <a:srgbClr val="002060"/>
                </a:solidFill>
                <a:cs typeface="Arial" charset="0"/>
                <a:hlinkClick r:id="rId3"/>
              </a:rPr>
              <a:t>Mass.Gov</a:t>
            </a:r>
            <a:r>
              <a:rPr lang="en-US" dirty="0" smtClean="0">
                <a:solidFill>
                  <a:srgbClr val="002060"/>
                </a:solidFill>
                <a:cs typeface="Arial" charset="0"/>
                <a:hlinkClick r:id="rId3"/>
              </a:rPr>
              <a:t>/</a:t>
            </a:r>
            <a:r>
              <a:rPr lang="en-US" dirty="0" err="1" smtClean="0">
                <a:solidFill>
                  <a:srgbClr val="002060"/>
                </a:solidFill>
                <a:cs typeface="Arial" charset="0"/>
                <a:hlinkClick r:id="rId3"/>
              </a:rPr>
              <a:t>MassHealth</a:t>
            </a:r>
            <a:endParaRPr lang="en-US" dirty="0" smtClean="0">
              <a:solidFill>
                <a:srgbClr val="002060"/>
              </a:solidFill>
              <a:cs typeface="Arial" charset="0"/>
            </a:endParaRPr>
          </a:p>
          <a:p>
            <a:pPr>
              <a:defRPr/>
            </a:pPr>
            <a:r>
              <a:rPr lang="en-US" sz="1400" i="1" dirty="0">
                <a:solidFill>
                  <a:schemeClr val="accent2">
                    <a:lumMod val="75000"/>
                  </a:schemeClr>
                </a:solidFill>
                <a:cs typeface="Arial" charset="0"/>
                <a:hlinkClick r:id="rId4"/>
              </a:rPr>
              <a:t>https://</a:t>
            </a:r>
            <a:r>
              <a:rPr lang="en-US" sz="1400" i="1" dirty="0" smtClean="0">
                <a:solidFill>
                  <a:schemeClr val="accent2">
                    <a:lumMod val="75000"/>
                  </a:schemeClr>
                </a:solidFill>
                <a:cs typeface="Arial" charset="0"/>
                <a:hlinkClick r:id="rId4"/>
              </a:rPr>
              <a:t>www.mass.gov/topics/masshealth </a:t>
            </a:r>
            <a:endParaRPr lang="en-US" sz="1400" i="1" dirty="0">
              <a:solidFill>
                <a:schemeClr val="accent2">
                  <a:lumMod val="75000"/>
                </a:schemeClr>
              </a:solidFill>
              <a:cs typeface="Arial" charset="0"/>
            </a:endParaRPr>
          </a:p>
          <a:p>
            <a:pPr marL="285702" indent="-285750">
              <a:buFont typeface="Arial" panose="020B0604020202020204" pitchFamily="34" charset="0"/>
              <a:buChar char="•"/>
              <a:defRPr/>
            </a:pPr>
            <a:r>
              <a:rPr lang="en-US" dirty="0">
                <a:solidFill>
                  <a:srgbClr val="002060"/>
                </a:solidFill>
                <a:cs typeface="Arial" charset="0"/>
              </a:rPr>
              <a:t>General information regarding the MassHealth program and other resources</a:t>
            </a:r>
          </a:p>
          <a:p>
            <a:pPr marL="285750" indent="-285750" eaLnBrk="1" hangingPunct="1">
              <a:buFont typeface="Arial" panose="020B0604020202020204" pitchFamily="34" charset="0"/>
              <a:buChar char="•"/>
              <a:defRPr/>
            </a:pPr>
            <a:endParaRPr lang="en-US" sz="1200" u="sng" dirty="0" smtClean="0">
              <a:solidFill>
                <a:srgbClr val="002060"/>
              </a:solidFill>
              <a:cs typeface="Arial" charset="0"/>
              <a:hlinkClick r:id="rId5"/>
            </a:endParaRPr>
          </a:p>
          <a:p>
            <a:pPr>
              <a:defRPr/>
            </a:pPr>
            <a:r>
              <a:rPr lang="en-US" dirty="0" smtClean="0">
                <a:solidFill>
                  <a:srgbClr val="002060"/>
                </a:solidFill>
                <a:cs typeface="Arial" charset="0"/>
                <a:hlinkClick r:id="rId6"/>
              </a:rPr>
              <a:t>MassHealthChoices.com</a:t>
            </a:r>
            <a:endParaRPr lang="en-US" dirty="0" smtClean="0">
              <a:solidFill>
                <a:srgbClr val="002060"/>
              </a:solidFill>
              <a:cs typeface="Arial" charset="0"/>
            </a:endParaRPr>
          </a:p>
          <a:p>
            <a:pPr>
              <a:defRPr/>
            </a:pPr>
            <a:r>
              <a:rPr lang="en-US" sz="1400" i="1" dirty="0">
                <a:solidFill>
                  <a:schemeClr val="accent2">
                    <a:lumMod val="75000"/>
                  </a:schemeClr>
                </a:solidFill>
                <a:cs typeface="Arial" charset="0"/>
                <a:hlinkClick r:id="rId6"/>
              </a:rPr>
              <a:t>http://www.masshealthchoices.com</a:t>
            </a:r>
            <a:r>
              <a:rPr lang="en-US" sz="1400" i="1" dirty="0" smtClean="0">
                <a:solidFill>
                  <a:schemeClr val="accent2">
                    <a:lumMod val="75000"/>
                  </a:schemeClr>
                </a:solidFill>
                <a:cs typeface="Arial" charset="0"/>
                <a:hlinkClick r:id="rId6"/>
              </a:rPr>
              <a:t>/ </a:t>
            </a:r>
            <a:endParaRPr lang="en-US" sz="1400" i="1" dirty="0">
              <a:solidFill>
                <a:schemeClr val="accent2">
                  <a:lumMod val="75000"/>
                </a:schemeClr>
              </a:solidFill>
              <a:cs typeface="Arial" charset="0"/>
            </a:endParaRPr>
          </a:p>
          <a:p>
            <a:pPr marL="285750" indent="-285750">
              <a:buFont typeface="Arial" panose="020B0604020202020204" pitchFamily="34" charset="0"/>
              <a:buChar char="•"/>
              <a:defRPr/>
            </a:pPr>
            <a:r>
              <a:rPr lang="en-US" dirty="0" smtClean="0">
                <a:solidFill>
                  <a:srgbClr val="002060"/>
                </a:solidFill>
                <a:cs typeface="Arial" charset="0"/>
              </a:rPr>
              <a:t>Online </a:t>
            </a:r>
            <a:r>
              <a:rPr lang="en-US" dirty="0">
                <a:solidFill>
                  <a:srgbClr val="002060"/>
                </a:solidFill>
                <a:cs typeface="Arial" charset="0"/>
              </a:rPr>
              <a:t>Provider directory where members can learn, compare, and enroll in health plans.</a:t>
            </a:r>
          </a:p>
          <a:p>
            <a:pPr marL="285750" indent="-285750" eaLnBrk="1" hangingPunct="1">
              <a:buFont typeface="Arial" panose="020B0604020202020204" pitchFamily="34" charset="0"/>
              <a:buChar char="•"/>
              <a:defRPr/>
            </a:pPr>
            <a:endParaRPr lang="en-US" sz="1200" u="sng" dirty="0">
              <a:solidFill>
                <a:srgbClr val="002060"/>
              </a:solidFill>
              <a:cs typeface="Arial" charset="0"/>
              <a:hlinkClick r:id="rId5"/>
            </a:endParaRPr>
          </a:p>
          <a:p>
            <a:pPr eaLnBrk="1" hangingPunct="1">
              <a:defRPr/>
            </a:pPr>
            <a:r>
              <a:rPr lang="en-US" u="sng" dirty="0">
                <a:solidFill>
                  <a:srgbClr val="002060"/>
                </a:solidFill>
                <a:cs typeface="Arial" charset="0"/>
                <a:hlinkClick r:id="rId7"/>
              </a:rPr>
              <a:t>MassHealth Enrollment Guide</a:t>
            </a:r>
            <a:r>
              <a:rPr lang="en-US" u="sng" dirty="0" smtClean="0">
                <a:solidFill>
                  <a:srgbClr val="002060"/>
                </a:solidFill>
                <a:cs typeface="Arial" charset="0"/>
                <a:hlinkClick r:id="rId7"/>
              </a:rPr>
              <a:t>:</a:t>
            </a:r>
            <a:endParaRPr lang="en-US" u="sng" dirty="0" smtClean="0">
              <a:solidFill>
                <a:srgbClr val="002060"/>
              </a:solidFill>
              <a:cs typeface="Arial" charset="0"/>
            </a:endParaRPr>
          </a:p>
          <a:p>
            <a:pPr>
              <a:defRPr/>
            </a:pPr>
            <a:r>
              <a:rPr lang="en-US" sz="1400" i="1" dirty="0">
                <a:solidFill>
                  <a:schemeClr val="accent2">
                    <a:lumMod val="75000"/>
                  </a:schemeClr>
                </a:solidFill>
                <a:cs typeface="Arial" charset="0"/>
                <a:hlinkClick r:id="rId7"/>
              </a:rPr>
              <a:t>https://</a:t>
            </a:r>
            <a:r>
              <a:rPr lang="en-US" sz="1400" i="1" dirty="0" smtClean="0">
                <a:solidFill>
                  <a:schemeClr val="accent2">
                    <a:lumMod val="75000"/>
                  </a:schemeClr>
                </a:solidFill>
                <a:cs typeface="Arial" charset="0"/>
                <a:hlinkClick r:id="rId7"/>
              </a:rPr>
              <a:t>www.masshealthchoices.com/member-materials</a:t>
            </a:r>
            <a:endParaRPr lang="en-US" sz="1400" i="1" dirty="0" smtClean="0">
              <a:solidFill>
                <a:schemeClr val="accent2">
                  <a:lumMod val="75000"/>
                </a:schemeClr>
              </a:solidFill>
              <a:cs typeface="Arial" charset="0"/>
            </a:endParaRPr>
          </a:p>
          <a:p>
            <a:pPr marL="285750" indent="-285750">
              <a:buFont typeface="Arial" panose="020B0604020202020204" pitchFamily="34" charset="0"/>
              <a:buChar char="•"/>
              <a:defRPr/>
            </a:pPr>
            <a:r>
              <a:rPr lang="en-US" dirty="0" smtClean="0">
                <a:solidFill>
                  <a:srgbClr val="002060"/>
                </a:solidFill>
                <a:cs typeface="Arial" charset="0"/>
              </a:rPr>
              <a:t>Printed </a:t>
            </a:r>
            <a:r>
              <a:rPr lang="en-US" dirty="0">
                <a:solidFill>
                  <a:srgbClr val="002060"/>
                </a:solidFill>
                <a:cs typeface="Arial" charset="0"/>
              </a:rPr>
              <a:t>enrollment guide for members to view health plans, service areas, and extra benefits.</a:t>
            </a:r>
          </a:p>
          <a:p>
            <a:pPr lvl="1" eaLnBrk="1" hangingPunct="1">
              <a:defRPr/>
            </a:pPr>
            <a:endParaRPr lang="en-US" sz="1200" dirty="0">
              <a:solidFill>
                <a:srgbClr val="002060"/>
              </a:solidFill>
              <a:cs typeface="Arial" charset="0"/>
            </a:endParaRPr>
          </a:p>
          <a:p>
            <a:pPr eaLnBrk="1" hangingPunct="1">
              <a:defRPr/>
            </a:pPr>
            <a:r>
              <a:rPr lang="en-US" dirty="0" smtClean="0">
                <a:solidFill>
                  <a:srgbClr val="002060"/>
                </a:solidFill>
                <a:cs typeface="Arial" charset="0"/>
                <a:hlinkClick r:id="rId8"/>
              </a:rPr>
              <a:t>MassHealth </a:t>
            </a:r>
            <a:r>
              <a:rPr lang="en-US" dirty="0">
                <a:solidFill>
                  <a:srgbClr val="002060"/>
                </a:solidFill>
                <a:cs typeface="Arial" charset="0"/>
                <a:hlinkClick r:id="rId8"/>
              </a:rPr>
              <a:t>Enrollment Centers</a:t>
            </a:r>
            <a:r>
              <a:rPr lang="en-US" dirty="0" smtClean="0">
                <a:solidFill>
                  <a:srgbClr val="002060"/>
                </a:solidFill>
                <a:cs typeface="Arial" charset="0"/>
              </a:rPr>
              <a:t>:</a:t>
            </a:r>
          </a:p>
          <a:p>
            <a:pPr>
              <a:defRPr/>
            </a:pPr>
            <a:r>
              <a:rPr lang="en-US" sz="1400" i="1" dirty="0">
                <a:solidFill>
                  <a:schemeClr val="accent2">
                    <a:lumMod val="75000"/>
                  </a:schemeClr>
                </a:solidFill>
                <a:cs typeface="Arial" charset="0"/>
                <a:hlinkClick r:id="rId5"/>
              </a:rPr>
              <a:t>https://</a:t>
            </a:r>
            <a:r>
              <a:rPr lang="en-US" sz="1400" i="1" dirty="0" smtClean="0">
                <a:solidFill>
                  <a:schemeClr val="accent2">
                    <a:lumMod val="75000"/>
                  </a:schemeClr>
                </a:solidFill>
                <a:cs typeface="Arial" charset="0"/>
                <a:hlinkClick r:id="rId5"/>
              </a:rPr>
              <a:t>www.mass.gov/service-details/masshealth-enrollment-centers-mecs </a:t>
            </a:r>
            <a:endParaRPr lang="en-US" sz="1400" i="1" dirty="0">
              <a:solidFill>
                <a:schemeClr val="accent2">
                  <a:lumMod val="75000"/>
                </a:schemeClr>
              </a:solidFill>
              <a:cs typeface="Arial" charset="0"/>
            </a:endParaRPr>
          </a:p>
          <a:p>
            <a:pPr marL="285702" indent="-285750">
              <a:buFont typeface="Arial" panose="020B0604020202020204" pitchFamily="34" charset="0"/>
              <a:buChar char="•"/>
              <a:defRPr/>
            </a:pPr>
            <a:r>
              <a:rPr lang="en-US" dirty="0">
                <a:solidFill>
                  <a:srgbClr val="002060"/>
                </a:solidFill>
                <a:cs typeface="Arial" charset="0"/>
              </a:rPr>
              <a:t>A list of the MassHealth enrollment centers for in-person eligibility assistance</a:t>
            </a:r>
            <a:r>
              <a:rPr lang="en-US" dirty="0" smtClean="0">
                <a:solidFill>
                  <a:srgbClr val="002060"/>
                </a:solidFill>
                <a:cs typeface="Arial" charset="0"/>
              </a:rPr>
              <a:t>.</a:t>
            </a:r>
          </a:p>
          <a:p>
            <a:pPr marL="457152" lvl="1">
              <a:defRPr/>
            </a:pPr>
            <a:endParaRPr lang="en-US" sz="1000" dirty="0">
              <a:cs typeface="Arial" charset="0"/>
            </a:endParaRPr>
          </a:p>
          <a:p>
            <a:pPr>
              <a:defRPr/>
            </a:pPr>
            <a:r>
              <a:rPr lang="en-US" u="sng" dirty="0">
                <a:solidFill>
                  <a:schemeClr val="accent3"/>
                </a:solidFill>
                <a:cs typeface="Arial" charset="0"/>
              </a:rPr>
              <a:t>MassHealth Customer Service:</a:t>
            </a:r>
          </a:p>
          <a:p>
            <a:pPr marL="742902" lvl="1" indent="-285750">
              <a:buFont typeface="Arial" panose="020B0604020202020204" pitchFamily="34" charset="0"/>
              <a:buChar char="•"/>
              <a:defRPr/>
            </a:pPr>
            <a:r>
              <a:rPr lang="en-US" dirty="0">
                <a:solidFill>
                  <a:srgbClr val="002060"/>
                </a:solidFill>
                <a:cs typeface="Arial" charset="0"/>
              </a:rPr>
              <a:t>1-800-841-2900 (Monday- Friday 8:00am-5:00pm)</a:t>
            </a:r>
          </a:p>
          <a:p>
            <a:pPr marL="742902" lvl="1" indent="-285750">
              <a:buFont typeface="Arial" panose="020B0604020202020204" pitchFamily="34" charset="0"/>
              <a:buChar char="•"/>
              <a:defRPr/>
            </a:pPr>
            <a:r>
              <a:rPr lang="en-US" dirty="0">
                <a:solidFill>
                  <a:srgbClr val="002060"/>
                </a:solidFill>
                <a:cs typeface="Arial" charset="0"/>
              </a:rPr>
              <a:t>TTY: 1-800-497-4648  </a:t>
            </a:r>
          </a:p>
        </p:txBody>
      </p:sp>
    </p:spTree>
    <p:extLst>
      <p:ext uri="{BB962C8B-B14F-4D97-AF65-F5344CB8AC3E}">
        <p14:creationId xmlns:p14="http://schemas.microsoft.com/office/powerpoint/2010/main" val="284405297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20"/>
          <p:cNvSpPr txBox="1">
            <a:spLocks noGrp="1"/>
          </p:cNvSpPr>
          <p:nvPr/>
        </p:nvSpPr>
        <p:spPr bwMode="auto">
          <a:xfrm>
            <a:off x="7010400" y="65690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A9A5A980-24ED-4881-9218-F74DAC491A06}" type="slidenum">
              <a:rPr lang="en-US" altLang="en-US" sz="1200">
                <a:solidFill>
                  <a:srgbClr val="898989"/>
                </a:solidFill>
              </a:rPr>
              <a:pPr algn="r">
                <a:spcBef>
                  <a:spcPct val="0"/>
                </a:spcBef>
                <a:buFontTx/>
                <a:buNone/>
              </a:pPr>
              <a:t>2</a:t>
            </a:fld>
            <a:endParaRPr lang="en-US" altLang="en-US" sz="1200" dirty="0">
              <a:solidFill>
                <a:srgbClr val="898989"/>
              </a:solidFill>
            </a:endParaRPr>
          </a:p>
        </p:txBody>
      </p:sp>
      <p:sp>
        <p:nvSpPr>
          <p:cNvPr id="2" name="Rectangle 1"/>
          <p:cNvSpPr/>
          <p:nvPr/>
        </p:nvSpPr>
        <p:spPr>
          <a:xfrm>
            <a:off x="438150" y="1524000"/>
            <a:ext cx="8362950" cy="461963"/>
          </a:xfrm>
          <a:prstGeom prst="rect">
            <a:avLst/>
          </a:prstGeom>
        </p:spPr>
        <p:txBody>
          <a:bodyPr>
            <a:spAutoFit/>
          </a:bodyPr>
          <a:lstStyle/>
          <a:p>
            <a:pPr marL="342900" indent="-342900" eaLnBrk="0" hangingPunct="0">
              <a:buFont typeface="Wingdings" panose="05000000000000000000" pitchFamily="2" charset="2"/>
              <a:buChar char="§"/>
              <a:defRPr/>
            </a:pPr>
            <a:endParaRPr lang="en-US" sz="2400" dirty="0">
              <a:latin typeface="+mn-lt"/>
            </a:endParaRPr>
          </a:p>
        </p:txBody>
      </p:sp>
      <p:sp>
        <p:nvSpPr>
          <p:cNvPr id="8197" name="TextBox 2"/>
          <p:cNvSpPr txBox="1">
            <a:spLocks noChangeArrowheads="1"/>
          </p:cNvSpPr>
          <p:nvPr/>
        </p:nvSpPr>
        <p:spPr bwMode="auto">
          <a:xfrm>
            <a:off x="228600" y="692904"/>
            <a:ext cx="88392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0"/>
              </a:spcBef>
              <a:spcAft>
                <a:spcPct val="0"/>
              </a:spcAft>
              <a:defRPr sz="1600">
                <a:solidFill>
                  <a:schemeClr val="tx1"/>
                </a:solidFill>
                <a:latin typeface="Calibri" pitchFamily="34" charset="0"/>
              </a:defRPr>
            </a:lvl6pPr>
            <a:lvl7pPr marL="2971800" indent="-228600" eaLnBrk="0" fontAlgn="base" hangingPunct="0">
              <a:spcBef>
                <a:spcPct val="0"/>
              </a:spcBef>
              <a:spcAft>
                <a:spcPct val="0"/>
              </a:spcAft>
              <a:defRPr sz="1600">
                <a:solidFill>
                  <a:schemeClr val="tx1"/>
                </a:solidFill>
                <a:latin typeface="Calibri" pitchFamily="34" charset="0"/>
              </a:defRPr>
            </a:lvl7pPr>
            <a:lvl8pPr marL="3429000" indent="-228600" eaLnBrk="0" fontAlgn="base" hangingPunct="0">
              <a:spcBef>
                <a:spcPct val="0"/>
              </a:spcBef>
              <a:spcAft>
                <a:spcPct val="0"/>
              </a:spcAft>
              <a:defRPr sz="1600">
                <a:solidFill>
                  <a:schemeClr val="tx1"/>
                </a:solidFill>
                <a:latin typeface="Calibri" pitchFamily="34" charset="0"/>
              </a:defRPr>
            </a:lvl8pPr>
            <a:lvl9pPr marL="3886200" indent="-228600" eaLnBrk="0" fontAlgn="base" hangingPunct="0">
              <a:spcBef>
                <a:spcPct val="0"/>
              </a:spcBef>
              <a:spcAft>
                <a:spcPct val="0"/>
              </a:spcAft>
              <a:defRPr sz="1600">
                <a:solidFill>
                  <a:schemeClr val="tx1"/>
                </a:solidFill>
                <a:latin typeface="Calibri" pitchFamily="34" charset="0"/>
              </a:defRPr>
            </a:lvl9pPr>
          </a:lstStyle>
          <a:p>
            <a:pPr eaLnBrk="0" hangingPunct="0">
              <a:buFont typeface="Arial" charset="0"/>
              <a:buChar char="•"/>
              <a:defRPr/>
            </a:pPr>
            <a:r>
              <a:rPr lang="en-US" altLang="en-US" sz="1800" dirty="0">
                <a:solidFill>
                  <a:srgbClr val="002060"/>
                </a:solidFill>
                <a:latin typeface="+mn-lt"/>
              </a:rPr>
              <a:t>Payment and Care </a:t>
            </a:r>
            <a:r>
              <a:rPr lang="en-US" altLang="en-US" sz="1800" dirty="0" smtClean="0">
                <a:solidFill>
                  <a:srgbClr val="002060"/>
                </a:solidFill>
                <a:latin typeface="+mn-lt"/>
              </a:rPr>
              <a:t>Delivery </a:t>
            </a:r>
            <a:r>
              <a:rPr lang="en-US" altLang="en-US" sz="1800" dirty="0">
                <a:solidFill>
                  <a:srgbClr val="002060"/>
                </a:solidFill>
                <a:latin typeface="+mn-lt"/>
              </a:rPr>
              <a:t>Innovation (PCDI</a:t>
            </a:r>
            <a:r>
              <a:rPr lang="en-US" altLang="en-US" sz="1800" dirty="0" smtClean="0">
                <a:solidFill>
                  <a:srgbClr val="002060"/>
                </a:solidFill>
                <a:latin typeface="+mn-lt"/>
              </a:rPr>
              <a:t>) background</a:t>
            </a:r>
          </a:p>
          <a:p>
            <a:pPr marL="0" indent="0" eaLnBrk="0" hangingPunct="0">
              <a:defRPr/>
            </a:pPr>
            <a:endParaRPr lang="en-US" altLang="en-US" sz="1800" dirty="0">
              <a:solidFill>
                <a:srgbClr val="002060"/>
              </a:solidFill>
              <a:latin typeface="+mn-lt"/>
            </a:endParaRPr>
          </a:p>
          <a:p>
            <a:pPr eaLnBrk="0" hangingPunct="0">
              <a:buFont typeface="Arial" charset="0"/>
              <a:buChar char="•"/>
              <a:defRPr/>
            </a:pPr>
            <a:r>
              <a:rPr lang="en-US" altLang="en-US" sz="1800" dirty="0" smtClean="0">
                <a:solidFill>
                  <a:srgbClr val="002060"/>
                </a:solidFill>
                <a:latin typeface="+mn-lt"/>
              </a:rPr>
              <a:t>Managed </a:t>
            </a:r>
            <a:r>
              <a:rPr lang="en-US" altLang="en-US" sz="1800" dirty="0">
                <a:solidFill>
                  <a:srgbClr val="002060"/>
                </a:solidFill>
                <a:latin typeface="+mn-lt"/>
              </a:rPr>
              <a:t>Care Health </a:t>
            </a:r>
            <a:r>
              <a:rPr lang="en-US" altLang="en-US" sz="1800" dirty="0" smtClean="0">
                <a:solidFill>
                  <a:srgbClr val="002060"/>
                </a:solidFill>
                <a:latin typeface="+mn-lt"/>
              </a:rPr>
              <a:t>Plan Options</a:t>
            </a:r>
          </a:p>
          <a:p>
            <a:pPr eaLnBrk="0" hangingPunct="0">
              <a:buFont typeface="Arial" charset="0"/>
              <a:buChar char="•"/>
              <a:defRPr/>
            </a:pPr>
            <a:endParaRPr lang="en-US" altLang="en-US" sz="1800" dirty="0">
              <a:solidFill>
                <a:srgbClr val="002060"/>
              </a:solidFill>
              <a:latin typeface="+mn-lt"/>
            </a:endParaRPr>
          </a:p>
          <a:p>
            <a:pPr eaLnBrk="0" hangingPunct="0">
              <a:buFont typeface="Arial" charset="0"/>
              <a:buChar char="•"/>
              <a:defRPr/>
            </a:pPr>
            <a:r>
              <a:rPr lang="en-US" altLang="en-US" sz="1800" dirty="0">
                <a:solidFill>
                  <a:srgbClr val="002060"/>
                </a:solidFill>
                <a:latin typeface="+mn-lt"/>
              </a:rPr>
              <a:t>MassHealth health plan options for 2020</a:t>
            </a:r>
          </a:p>
          <a:p>
            <a:pPr eaLnBrk="0" hangingPunct="0">
              <a:buFont typeface="Arial" charset="0"/>
              <a:buChar char="•"/>
              <a:defRPr/>
            </a:pPr>
            <a:endParaRPr lang="en-US" altLang="en-US" sz="1800" dirty="0">
              <a:solidFill>
                <a:srgbClr val="002060"/>
              </a:solidFill>
              <a:latin typeface="+mn-lt"/>
            </a:endParaRPr>
          </a:p>
          <a:p>
            <a:pPr eaLnBrk="0" hangingPunct="0">
              <a:buFont typeface="Arial" charset="0"/>
              <a:buChar char="•"/>
              <a:defRPr/>
            </a:pPr>
            <a:r>
              <a:rPr lang="en-US" altLang="en-US" sz="1800" dirty="0">
                <a:solidFill>
                  <a:srgbClr val="002060"/>
                </a:solidFill>
                <a:latin typeface="+mn-lt"/>
              </a:rPr>
              <a:t>Primary Care Exclusivity</a:t>
            </a:r>
          </a:p>
          <a:p>
            <a:pPr eaLnBrk="0" hangingPunct="0">
              <a:buFont typeface="Arial" charset="0"/>
              <a:buChar char="•"/>
              <a:defRPr/>
            </a:pPr>
            <a:endParaRPr lang="en-US" altLang="en-US" sz="1800" dirty="0">
              <a:solidFill>
                <a:srgbClr val="002060"/>
              </a:solidFill>
              <a:latin typeface="+mn-lt"/>
            </a:endParaRPr>
          </a:p>
          <a:p>
            <a:pPr eaLnBrk="0" hangingPunct="0">
              <a:buFont typeface="Arial" charset="0"/>
              <a:buChar char="•"/>
              <a:defRPr/>
            </a:pPr>
            <a:r>
              <a:rPr lang="en-US" altLang="en-US" sz="1800" dirty="0">
                <a:solidFill>
                  <a:srgbClr val="002060"/>
                </a:solidFill>
                <a:latin typeface="+mn-lt"/>
              </a:rPr>
              <a:t>Updates for 2020- </a:t>
            </a:r>
            <a:r>
              <a:rPr lang="en-US" sz="1800" dirty="0">
                <a:solidFill>
                  <a:srgbClr val="002060"/>
                </a:solidFill>
                <a:latin typeface="+mn-lt"/>
              </a:rPr>
              <a:t>new primary care practices joining ACO plans</a:t>
            </a:r>
            <a:endParaRPr lang="en-US" altLang="en-US" sz="1800" dirty="0">
              <a:solidFill>
                <a:srgbClr val="002060"/>
              </a:solidFill>
              <a:latin typeface="+mn-lt"/>
            </a:endParaRPr>
          </a:p>
          <a:p>
            <a:pPr lvl="0" eaLnBrk="0" hangingPunct="0">
              <a:buFont typeface="Arial" charset="0"/>
              <a:buChar char="•"/>
              <a:defRPr/>
            </a:pPr>
            <a:endParaRPr lang="en-US" altLang="en-US" sz="1800" dirty="0">
              <a:solidFill>
                <a:srgbClr val="002060"/>
              </a:solidFill>
              <a:latin typeface="+mn-lt"/>
            </a:endParaRPr>
          </a:p>
          <a:p>
            <a:pPr lvl="0" eaLnBrk="0" hangingPunct="0">
              <a:buFont typeface="Arial" charset="0"/>
              <a:buChar char="•"/>
              <a:defRPr/>
            </a:pPr>
            <a:r>
              <a:rPr lang="en-US" altLang="en-US" sz="1800" dirty="0">
                <a:solidFill>
                  <a:srgbClr val="002060"/>
                </a:solidFill>
                <a:latin typeface="+mn-lt"/>
              </a:rPr>
              <a:t>Impacted Member Notifications and Timeline</a:t>
            </a:r>
          </a:p>
          <a:p>
            <a:pPr lvl="0" eaLnBrk="0" hangingPunct="0">
              <a:buFont typeface="Arial" charset="0"/>
              <a:buChar char="•"/>
              <a:defRPr/>
            </a:pPr>
            <a:endParaRPr lang="en-US" altLang="en-US" sz="1800" dirty="0">
              <a:solidFill>
                <a:srgbClr val="002060"/>
              </a:solidFill>
              <a:latin typeface="+mn-lt"/>
            </a:endParaRPr>
          </a:p>
          <a:p>
            <a:pPr eaLnBrk="0" hangingPunct="0">
              <a:buFont typeface="Arial" charset="0"/>
              <a:buChar char="•"/>
              <a:defRPr/>
            </a:pPr>
            <a:r>
              <a:rPr lang="en-US" altLang="en-US" sz="1800" dirty="0">
                <a:solidFill>
                  <a:srgbClr val="002060"/>
                </a:solidFill>
                <a:latin typeface="+mn-lt"/>
              </a:rPr>
              <a:t>Continuity of Care (CoC) for impacted members </a:t>
            </a:r>
          </a:p>
          <a:p>
            <a:pPr eaLnBrk="0" hangingPunct="0">
              <a:buFont typeface="Arial" charset="0"/>
              <a:buChar char="•"/>
              <a:defRPr/>
            </a:pPr>
            <a:endParaRPr lang="en-US" altLang="en-US" sz="1800" dirty="0">
              <a:solidFill>
                <a:srgbClr val="002060"/>
              </a:solidFill>
              <a:latin typeface="+mn-lt"/>
            </a:endParaRPr>
          </a:p>
          <a:p>
            <a:pPr eaLnBrk="0" hangingPunct="0">
              <a:buFont typeface="Arial" charset="0"/>
              <a:buChar char="•"/>
              <a:defRPr/>
            </a:pPr>
            <a:r>
              <a:rPr lang="en-US" altLang="en-US" sz="1800" dirty="0">
                <a:solidFill>
                  <a:srgbClr val="002060"/>
                </a:solidFill>
                <a:latin typeface="+mn-lt"/>
              </a:rPr>
              <a:t>MassHealth Choices</a:t>
            </a:r>
          </a:p>
          <a:p>
            <a:pPr eaLnBrk="0" hangingPunct="0">
              <a:buFont typeface="Arial" charset="0"/>
              <a:buChar char="•"/>
              <a:defRPr/>
            </a:pPr>
            <a:endParaRPr lang="en-US" altLang="en-US" sz="1800" dirty="0">
              <a:solidFill>
                <a:srgbClr val="002060"/>
              </a:solidFill>
              <a:latin typeface="+mn-lt"/>
            </a:endParaRPr>
          </a:p>
          <a:p>
            <a:pPr eaLnBrk="0" hangingPunct="0">
              <a:buFont typeface="Arial" charset="0"/>
              <a:buChar char="•"/>
              <a:defRPr/>
            </a:pPr>
            <a:r>
              <a:rPr lang="en-US" altLang="en-US" sz="1800" dirty="0">
                <a:solidFill>
                  <a:srgbClr val="002060"/>
                </a:solidFill>
                <a:latin typeface="+mn-lt"/>
              </a:rPr>
              <a:t>Provider </a:t>
            </a:r>
            <a:r>
              <a:rPr lang="en-US" altLang="en-US" sz="1800" dirty="0" smtClean="0">
                <a:solidFill>
                  <a:srgbClr val="002060"/>
                </a:solidFill>
                <a:latin typeface="+mn-lt"/>
              </a:rPr>
              <a:t>Reminders</a:t>
            </a:r>
            <a:endParaRPr lang="en-US" altLang="en-US" sz="1800" dirty="0">
              <a:solidFill>
                <a:srgbClr val="002060"/>
              </a:solidFill>
              <a:latin typeface="+mn-lt"/>
            </a:endParaRPr>
          </a:p>
          <a:p>
            <a:pPr eaLnBrk="0" hangingPunct="0">
              <a:buFont typeface="Arial" charset="0"/>
              <a:buChar char="•"/>
              <a:defRPr/>
            </a:pPr>
            <a:endParaRPr lang="en-US" altLang="en-US" sz="1800" dirty="0">
              <a:solidFill>
                <a:srgbClr val="002060"/>
              </a:solidFill>
              <a:latin typeface="+mn-lt"/>
            </a:endParaRPr>
          </a:p>
          <a:p>
            <a:pPr eaLnBrk="0" hangingPunct="0">
              <a:buFont typeface="Arial" charset="0"/>
              <a:buChar char="•"/>
              <a:defRPr/>
            </a:pPr>
            <a:r>
              <a:rPr lang="en-US" altLang="en-US" sz="1800" dirty="0" smtClean="0">
                <a:solidFill>
                  <a:srgbClr val="002060"/>
                </a:solidFill>
                <a:latin typeface="+mn-lt"/>
              </a:rPr>
              <a:t>Provider Resources</a:t>
            </a:r>
            <a:endParaRPr lang="en-US" altLang="en-US" sz="1800" dirty="0">
              <a:solidFill>
                <a:srgbClr val="002060"/>
              </a:solidFill>
              <a:latin typeface="+mn-lt"/>
            </a:endParaRPr>
          </a:p>
        </p:txBody>
      </p:sp>
      <p:sp>
        <p:nvSpPr>
          <p:cNvPr id="7" name="Title 1"/>
          <p:cNvSpPr>
            <a:spLocks noGrp="1"/>
          </p:cNvSpPr>
          <p:nvPr>
            <p:ph type="title"/>
          </p:nvPr>
        </p:nvSpPr>
        <p:spPr>
          <a:xfrm>
            <a:off x="214184" y="113285"/>
            <a:ext cx="8053675" cy="369332"/>
          </a:xfrm>
        </p:spPr>
        <p:txBody>
          <a:bodyPr>
            <a:normAutofit/>
          </a:bodyPr>
          <a:lstStyle/>
          <a:p>
            <a:r>
              <a:rPr lang="en-US" sz="2400" dirty="0" smtClean="0">
                <a:solidFill>
                  <a:srgbClr val="002060"/>
                </a:solidFill>
              </a:rPr>
              <a:t>Agenda</a:t>
            </a:r>
            <a:endParaRPr lang="en-US" sz="2400" dirty="0">
              <a:solidFill>
                <a:srgbClr val="002060"/>
              </a:solidFill>
            </a:endParaRPr>
          </a:p>
        </p:txBody>
      </p:sp>
    </p:spTree>
    <p:extLst>
      <p:ext uri="{BB962C8B-B14F-4D97-AF65-F5344CB8AC3E}">
        <p14:creationId xmlns:p14="http://schemas.microsoft.com/office/powerpoint/2010/main" val="2886140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2667000"/>
            <a:ext cx="2590800" cy="646331"/>
          </a:xfrm>
          <a:prstGeom prst="rect">
            <a:avLst/>
          </a:prstGeom>
          <a:noFill/>
        </p:spPr>
        <p:txBody>
          <a:bodyPr wrap="square" rtlCol="0">
            <a:spAutoFit/>
          </a:bodyPr>
          <a:lstStyle/>
          <a:p>
            <a:r>
              <a:rPr lang="en-US" sz="3600" b="1" dirty="0" smtClean="0">
                <a:solidFill>
                  <a:srgbClr val="002060"/>
                </a:solidFill>
              </a:rPr>
              <a:t>Questions</a:t>
            </a:r>
            <a:endParaRPr lang="en-US" sz="3600" b="1" dirty="0">
              <a:solidFill>
                <a:srgbClr val="002060"/>
              </a:solidFill>
            </a:endParaRPr>
          </a:p>
        </p:txBody>
      </p:sp>
    </p:spTree>
    <p:extLst>
      <p:ext uri="{BB962C8B-B14F-4D97-AF65-F5344CB8AC3E}">
        <p14:creationId xmlns:p14="http://schemas.microsoft.com/office/powerpoint/2010/main" val="254176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8473" y="1752600"/>
            <a:ext cx="8478327" cy="2862322"/>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2060"/>
                </a:solidFill>
              </a:rPr>
              <a:t>The </a:t>
            </a:r>
            <a:r>
              <a:rPr lang="en-US" dirty="0">
                <a:solidFill>
                  <a:srgbClr val="002060"/>
                </a:solidFill>
              </a:rPr>
              <a:t>Executive Office of Health and Human Services (EOHHS) is committed to a sustainable, robust MassHealth program for its 1.8 million members </a:t>
            </a:r>
            <a:endParaRPr lang="en-US" dirty="0" smtClean="0">
              <a:solidFill>
                <a:srgbClr val="002060"/>
              </a:solidFill>
            </a:endParaRPr>
          </a:p>
          <a:p>
            <a:endParaRPr lang="en-US" dirty="0" smtClean="0">
              <a:solidFill>
                <a:srgbClr val="002060"/>
              </a:solidFill>
            </a:endParaRPr>
          </a:p>
          <a:p>
            <a:pPr marL="285750" indent="-285750">
              <a:buFont typeface="Arial" panose="020B0604020202020204" pitchFamily="34" charset="0"/>
              <a:buChar char="•"/>
            </a:pPr>
            <a:endParaRPr lang="en-US" dirty="0" smtClean="0">
              <a:solidFill>
                <a:srgbClr val="002060"/>
              </a:solidFill>
            </a:endParaRPr>
          </a:p>
          <a:p>
            <a:pPr marL="285750" indent="-285750">
              <a:buFont typeface="Arial" panose="020B0604020202020204" pitchFamily="34" charset="0"/>
              <a:buChar char="•"/>
            </a:pPr>
            <a:r>
              <a:rPr lang="en-US" dirty="0">
                <a:solidFill>
                  <a:srgbClr val="002060"/>
                </a:solidFill>
              </a:rPr>
              <a:t>On March 1, 2018, MassHealth’s PCDI initiative offered new health plan options to MassHealth members eligible for managed care. These managed care options include Accountable Care Organizations (ACOs) plans in addition to re-procured managed care organizations (MCOs) plans and the Primary Care Clinician (PCC) Plan</a:t>
            </a:r>
          </a:p>
          <a:p>
            <a:pPr marL="285750" indent="-285750">
              <a:buFont typeface="Arial" panose="020B0604020202020204" pitchFamily="34" charset="0"/>
              <a:buChar char="•"/>
            </a:pPr>
            <a:endParaRPr lang="en-US" dirty="0" smtClean="0">
              <a:solidFill>
                <a:srgbClr val="002060"/>
              </a:solidFill>
            </a:endParaRPr>
          </a:p>
        </p:txBody>
      </p:sp>
      <p:sp>
        <p:nvSpPr>
          <p:cNvPr id="4" name="Title 1"/>
          <p:cNvSpPr txBox="1">
            <a:spLocks/>
          </p:cNvSpPr>
          <p:nvPr/>
        </p:nvSpPr>
        <p:spPr bwMode="auto">
          <a:xfrm>
            <a:off x="174945" y="234863"/>
            <a:ext cx="80536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altLang="en-US" sz="2400" dirty="0" smtClean="0">
                <a:solidFill>
                  <a:srgbClr val="002060"/>
                </a:solidFill>
              </a:rPr>
              <a:t>Payment </a:t>
            </a:r>
            <a:r>
              <a:rPr lang="en-US" altLang="en-US" sz="2400" dirty="0">
                <a:solidFill>
                  <a:srgbClr val="002060"/>
                </a:solidFill>
              </a:rPr>
              <a:t>and Care Delivery </a:t>
            </a:r>
            <a:r>
              <a:rPr lang="en-US" altLang="en-US" sz="2400" dirty="0" smtClean="0">
                <a:solidFill>
                  <a:srgbClr val="002060"/>
                </a:solidFill>
              </a:rPr>
              <a:t>Innovation (PCDI)</a:t>
            </a:r>
          </a:p>
          <a:p>
            <a:endParaRPr lang="en-US" altLang="en-US" sz="2400" dirty="0">
              <a:solidFill>
                <a:srgbClr val="002060"/>
              </a:solidFill>
            </a:endParaRPr>
          </a:p>
          <a:p>
            <a:r>
              <a:rPr lang="en-US" altLang="en-US" sz="2400" dirty="0" smtClean="0">
                <a:solidFill>
                  <a:srgbClr val="002060"/>
                </a:solidFill>
              </a:rPr>
              <a:t> </a:t>
            </a:r>
            <a:r>
              <a:rPr lang="en-US" altLang="en-US" sz="2200" dirty="0" smtClean="0">
                <a:solidFill>
                  <a:srgbClr val="002060"/>
                </a:solidFill>
              </a:rPr>
              <a:t>Background</a:t>
            </a:r>
            <a:endParaRPr lang="en-US" sz="2200" strike="sngStrike" kern="0" dirty="0">
              <a:solidFill>
                <a:srgbClr val="002060"/>
              </a:solidFill>
            </a:endParaRPr>
          </a:p>
        </p:txBody>
      </p:sp>
    </p:spTree>
    <p:extLst>
      <p:ext uri="{BB962C8B-B14F-4D97-AF65-F5344CB8AC3E}">
        <p14:creationId xmlns:p14="http://schemas.microsoft.com/office/powerpoint/2010/main" val="574760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381000" y="630572"/>
            <a:ext cx="8229600" cy="6355586"/>
          </a:xfrm>
        </p:spPr>
        <p:txBody>
          <a:bodyPr/>
          <a:lstStyle/>
          <a:p>
            <a:pPr marL="0" lvl="3" indent="0">
              <a:buClr>
                <a:schemeClr val="accent4">
                  <a:lumMod val="50000"/>
                </a:schemeClr>
              </a:buClr>
              <a:buSzPct val="100000"/>
              <a:buNone/>
            </a:pPr>
            <a:endParaRPr lang="en-US" altLang="en-US" sz="1800" dirty="0" smtClean="0">
              <a:solidFill>
                <a:srgbClr val="002060"/>
              </a:solidFill>
            </a:endParaRPr>
          </a:p>
          <a:p>
            <a:pPr marL="285750" lvl="2" indent="-285750">
              <a:buClr>
                <a:srgbClr val="002060"/>
              </a:buClr>
              <a:buSzPct val="100000"/>
              <a:buFont typeface="Arial" panose="020B0604020202020204" pitchFamily="34" charset="0"/>
              <a:buChar char="•"/>
            </a:pPr>
            <a:r>
              <a:rPr lang="en-US" altLang="en-US" sz="1800" b="1" dirty="0">
                <a:solidFill>
                  <a:srgbClr val="002060"/>
                </a:solidFill>
              </a:rPr>
              <a:t>Accountable Care Organizations (ACOs) </a:t>
            </a:r>
            <a:r>
              <a:rPr lang="en-US" altLang="en-US" sz="1800" b="1" dirty="0" smtClean="0">
                <a:solidFill>
                  <a:srgbClr val="002060"/>
                </a:solidFill>
              </a:rPr>
              <a:t>: </a:t>
            </a:r>
            <a:r>
              <a:rPr lang="en-US" altLang="en-US" sz="1800" dirty="0">
                <a:solidFill>
                  <a:srgbClr val="002060"/>
                </a:solidFill>
              </a:rPr>
              <a:t>An ACO is a provider-led health plan that holds participating providers financially accountable for both cost and quality of care for members. ACOs are composed of groups of primary care providers (PCPs) to whom members are attributed. In an ACO, the PCP and their team are responsible for working with the member and the ACO’s network of providers to help coordinate care and connect the member with available services and supports</a:t>
            </a:r>
          </a:p>
          <a:p>
            <a:pPr marL="584266" lvl="6" indent="-285750">
              <a:buClr>
                <a:srgbClr val="002060"/>
              </a:buClr>
              <a:buSzPct val="100000"/>
              <a:buFont typeface="Courier New" panose="02070309020205020404" pitchFamily="49" charset="0"/>
              <a:buChar char="o"/>
            </a:pPr>
            <a:r>
              <a:rPr lang="en-US" altLang="en-US" sz="1800" dirty="0" smtClean="0">
                <a:solidFill>
                  <a:srgbClr val="002060"/>
                </a:solidFill>
              </a:rPr>
              <a:t>Accountable Care Partnership Plans</a:t>
            </a:r>
          </a:p>
          <a:p>
            <a:pPr marL="584266" lvl="6" indent="-285750">
              <a:buClr>
                <a:srgbClr val="002060"/>
              </a:buClr>
              <a:buSzPct val="100000"/>
              <a:buFont typeface="Courier New" panose="02070309020205020404" pitchFamily="49" charset="0"/>
              <a:buChar char="o"/>
            </a:pPr>
            <a:r>
              <a:rPr lang="en-US" altLang="en-US" sz="1800" dirty="0" smtClean="0">
                <a:solidFill>
                  <a:srgbClr val="002060"/>
                </a:solidFill>
              </a:rPr>
              <a:t>Primary </a:t>
            </a:r>
            <a:r>
              <a:rPr lang="en-US" altLang="en-US" sz="1800" dirty="0">
                <a:solidFill>
                  <a:srgbClr val="002060"/>
                </a:solidFill>
              </a:rPr>
              <a:t>Care ACOs</a:t>
            </a:r>
          </a:p>
          <a:p>
            <a:pPr lvl="1">
              <a:buClr>
                <a:srgbClr val="002060"/>
              </a:buClr>
              <a:buSzPct val="100000"/>
              <a:buFont typeface="Arial" panose="020B0604020202020204" pitchFamily="34" charset="0"/>
              <a:buChar char="•"/>
            </a:pPr>
            <a:endParaRPr lang="en-US" altLang="en-US" sz="1800" b="1" dirty="0" smtClean="0">
              <a:solidFill>
                <a:srgbClr val="002060"/>
              </a:solidFill>
            </a:endParaRPr>
          </a:p>
          <a:p>
            <a:pPr lvl="1">
              <a:buClr>
                <a:srgbClr val="002060"/>
              </a:buClr>
              <a:buSzPct val="100000"/>
              <a:buFont typeface="Arial" panose="020B0604020202020204" pitchFamily="34" charset="0"/>
              <a:buChar char="•"/>
            </a:pPr>
            <a:r>
              <a:rPr lang="en-US" altLang="en-US" sz="1800" b="1" dirty="0" smtClean="0">
                <a:solidFill>
                  <a:srgbClr val="002060"/>
                </a:solidFill>
              </a:rPr>
              <a:t>Managed </a:t>
            </a:r>
            <a:r>
              <a:rPr lang="en-US" altLang="en-US" sz="1800" b="1" dirty="0">
                <a:solidFill>
                  <a:srgbClr val="002060"/>
                </a:solidFill>
              </a:rPr>
              <a:t>Care Organizations</a:t>
            </a:r>
            <a:r>
              <a:rPr lang="en-US" altLang="en-US" sz="1800" dirty="0">
                <a:solidFill>
                  <a:srgbClr val="002060"/>
                </a:solidFill>
              </a:rPr>
              <a:t> (</a:t>
            </a:r>
            <a:r>
              <a:rPr lang="en-US" altLang="en-US" sz="1800" b="1" dirty="0">
                <a:solidFill>
                  <a:srgbClr val="002060"/>
                </a:solidFill>
              </a:rPr>
              <a:t>MCOs) </a:t>
            </a:r>
            <a:r>
              <a:rPr lang="en-US" altLang="en-US" sz="1800" b="1" dirty="0" smtClean="0">
                <a:solidFill>
                  <a:srgbClr val="002060"/>
                </a:solidFill>
              </a:rPr>
              <a:t>: </a:t>
            </a:r>
            <a:r>
              <a:rPr lang="en-US" altLang="en-US" sz="1800" dirty="0">
                <a:solidFill>
                  <a:srgbClr val="002060"/>
                </a:solidFill>
              </a:rPr>
              <a:t>health plans run by insurance companies that provide care through their own provider network that includes PCPs, specialists, behavioral health providers, and hospitals. Care coordinators are employed by the MCO</a:t>
            </a:r>
            <a:endParaRPr lang="en-US" altLang="en-US" sz="1800" dirty="0" smtClean="0">
              <a:solidFill>
                <a:srgbClr val="002060"/>
              </a:solidFill>
            </a:endParaRPr>
          </a:p>
          <a:p>
            <a:pPr lvl="1">
              <a:buClr>
                <a:srgbClr val="002060"/>
              </a:buClr>
              <a:buSzPct val="100000"/>
              <a:buFont typeface="Arial" panose="020B0604020202020204" pitchFamily="34" charset="0"/>
              <a:buChar char="•"/>
            </a:pPr>
            <a:endParaRPr lang="en-US" altLang="en-US" sz="1800" dirty="0">
              <a:solidFill>
                <a:srgbClr val="002060"/>
              </a:solidFill>
            </a:endParaRPr>
          </a:p>
          <a:p>
            <a:pPr lvl="1">
              <a:spcBef>
                <a:spcPts val="600"/>
              </a:spcBef>
              <a:spcAft>
                <a:spcPts val="600"/>
              </a:spcAft>
              <a:buClr>
                <a:srgbClr val="002060"/>
              </a:buClr>
              <a:buSzPct val="100000"/>
              <a:buFont typeface="Arial" panose="020B0604020202020204" pitchFamily="34" charset="0"/>
              <a:buChar char="•"/>
            </a:pPr>
            <a:r>
              <a:rPr lang="en-US" altLang="en-US" sz="1800" b="1" dirty="0">
                <a:solidFill>
                  <a:srgbClr val="002060"/>
                </a:solidFill>
              </a:rPr>
              <a:t>Primary Care Clinician (PCC) Plan </a:t>
            </a:r>
            <a:r>
              <a:rPr lang="en-US" altLang="en-US" sz="1800" b="1" dirty="0" smtClean="0">
                <a:solidFill>
                  <a:srgbClr val="002060"/>
                </a:solidFill>
              </a:rPr>
              <a:t>: </a:t>
            </a:r>
            <a:r>
              <a:rPr lang="en-US" altLang="en-US" sz="1800" dirty="0" smtClean="0">
                <a:solidFill>
                  <a:srgbClr val="002060"/>
                </a:solidFill>
              </a:rPr>
              <a:t>The </a:t>
            </a:r>
            <a:r>
              <a:rPr lang="en-US" altLang="en-US" sz="1800" dirty="0">
                <a:solidFill>
                  <a:srgbClr val="002060"/>
                </a:solidFill>
              </a:rPr>
              <a:t>primary care providers are called primary care clinicians (PCCs). The MassHealth network of PCCs, specialists, and hospitals delivers </a:t>
            </a:r>
            <a:r>
              <a:rPr lang="en-US" altLang="en-US" sz="1800" dirty="0" smtClean="0">
                <a:solidFill>
                  <a:srgbClr val="002060"/>
                </a:solidFill>
              </a:rPr>
              <a:t>services. The </a:t>
            </a:r>
            <a:r>
              <a:rPr lang="en-US" altLang="en-US" sz="1800" dirty="0">
                <a:solidFill>
                  <a:srgbClr val="002060"/>
                </a:solidFill>
              </a:rPr>
              <a:t>Massachusetts Behavioral Health Partnership (MBHP) provides behavioral health </a:t>
            </a:r>
            <a:r>
              <a:rPr lang="en-US" altLang="en-US" sz="1800" dirty="0" smtClean="0">
                <a:solidFill>
                  <a:srgbClr val="002060"/>
                </a:solidFill>
              </a:rPr>
              <a:t>services</a:t>
            </a:r>
            <a:endParaRPr lang="en-US" altLang="en-US" sz="1800" dirty="0">
              <a:solidFill>
                <a:srgbClr val="002060"/>
              </a:solidFill>
            </a:endParaRPr>
          </a:p>
          <a:p>
            <a:pPr>
              <a:buFont typeface="Wingdings" panose="05000000000000000000" pitchFamily="2" charset="2"/>
              <a:buChar char="§"/>
            </a:pPr>
            <a:endParaRPr lang="en-US" altLang="en-US" sz="1800" b="1" dirty="0" smtClean="0">
              <a:solidFill>
                <a:srgbClr val="002060"/>
              </a:solidFill>
            </a:endParaRPr>
          </a:p>
          <a:p>
            <a:pPr>
              <a:spcBef>
                <a:spcPts val="600"/>
              </a:spcBef>
              <a:spcAft>
                <a:spcPts val="600"/>
              </a:spcAft>
            </a:pPr>
            <a:endParaRPr lang="en-US" altLang="en-US" sz="2000" b="1" dirty="0" smtClean="0"/>
          </a:p>
        </p:txBody>
      </p:sp>
      <p:sp>
        <p:nvSpPr>
          <p:cNvPr id="6" name="Title 1"/>
          <p:cNvSpPr txBox="1">
            <a:spLocks/>
          </p:cNvSpPr>
          <p:nvPr/>
        </p:nvSpPr>
        <p:spPr bwMode="auto">
          <a:xfrm>
            <a:off x="174945" y="234863"/>
            <a:ext cx="8053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altLang="en-US" sz="2400" dirty="0">
                <a:solidFill>
                  <a:srgbClr val="002060"/>
                </a:solidFill>
              </a:rPr>
              <a:t>M</a:t>
            </a:r>
            <a:r>
              <a:rPr lang="en-US" altLang="en-US" sz="2400" dirty="0" smtClean="0">
                <a:solidFill>
                  <a:srgbClr val="002060"/>
                </a:solidFill>
              </a:rPr>
              <a:t>anaged Care </a:t>
            </a:r>
            <a:r>
              <a:rPr lang="en-US" altLang="en-US" sz="2400" dirty="0">
                <a:solidFill>
                  <a:srgbClr val="002060"/>
                </a:solidFill>
              </a:rPr>
              <a:t>H</a:t>
            </a:r>
            <a:r>
              <a:rPr lang="en-US" altLang="en-US" sz="2400" dirty="0" smtClean="0">
                <a:solidFill>
                  <a:srgbClr val="002060"/>
                </a:solidFill>
              </a:rPr>
              <a:t>ealth Plan </a:t>
            </a:r>
            <a:r>
              <a:rPr lang="en-US" altLang="en-US" sz="2400" dirty="0">
                <a:solidFill>
                  <a:srgbClr val="002060"/>
                </a:solidFill>
              </a:rPr>
              <a:t>O</a:t>
            </a:r>
            <a:r>
              <a:rPr lang="en-US" altLang="en-US" sz="2400" dirty="0" smtClean="0">
                <a:solidFill>
                  <a:srgbClr val="002060"/>
                </a:solidFill>
              </a:rPr>
              <a:t>ptions</a:t>
            </a:r>
            <a:endParaRPr lang="en-US" sz="2400" strike="sngStrike" kern="0" dirty="0">
              <a:solidFill>
                <a:srgbClr val="002060"/>
              </a:solidFill>
            </a:endParaRPr>
          </a:p>
        </p:txBody>
      </p:sp>
    </p:spTree>
    <p:extLst>
      <p:ext uri="{BB962C8B-B14F-4D97-AF65-F5344CB8AC3E}">
        <p14:creationId xmlns:p14="http://schemas.microsoft.com/office/powerpoint/2010/main" val="3881544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spid="_x0000_s5252" name="think-cell Slide" r:id="rId5" imgW="360" imgH="360" progId="">
                  <p:embed/>
                </p:oleObj>
              </mc:Choice>
              <mc:Fallback>
                <p:oleObj name="think-cell Slide" r:id="rId5" imgW="360" imgH="360" progId="">
                  <p:embed/>
                  <p:pic>
                    <p:nvPicPr>
                      <p:cNvPr id="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 y="1622"/>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7300235"/>
              </p:ext>
            </p:extLst>
          </p:nvPr>
        </p:nvGraphicFramePr>
        <p:xfrm>
          <a:off x="228600" y="838201"/>
          <a:ext cx="8686800" cy="4196241"/>
        </p:xfrm>
        <a:graphic>
          <a:graphicData uri="http://schemas.openxmlformats.org/drawingml/2006/table">
            <a:tbl>
              <a:tblPr firstRow="1" bandRow="1">
                <a:tableStyleId>{69CF1AB2-1976-4502-BF36-3FF5EA218861}</a:tableStyleId>
              </a:tblPr>
              <a:tblGrid>
                <a:gridCol w="8686800">
                  <a:extLst>
                    <a:ext uri="{9D8B030D-6E8A-4147-A177-3AD203B41FA5}">
                      <a16:colId xmlns="" xmlns:a16="http://schemas.microsoft.com/office/drawing/2014/main" val="2680265998"/>
                    </a:ext>
                  </a:extLst>
                </a:gridCol>
              </a:tblGrid>
              <a:tr h="350521">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rgbClr val="333399"/>
                          </a:solidFill>
                          <a:effectLst/>
                          <a:latin typeface="+mn-lt"/>
                          <a:ea typeface="+mn-ea"/>
                          <a:cs typeface="+mn-cs"/>
                        </a:rPr>
                        <a:t>Accountable Care</a:t>
                      </a:r>
                      <a:r>
                        <a:rPr lang="en-US" sz="1200" b="1" i="0" kern="1200" baseline="0" dirty="0">
                          <a:solidFill>
                            <a:srgbClr val="333399"/>
                          </a:solidFill>
                          <a:effectLst/>
                          <a:latin typeface="+mn-lt"/>
                          <a:ea typeface="+mn-ea"/>
                          <a:cs typeface="+mn-cs"/>
                        </a:rPr>
                        <a:t> </a:t>
                      </a:r>
                      <a:r>
                        <a:rPr lang="en-US" sz="1200" b="1" i="0" kern="1200" dirty="0">
                          <a:solidFill>
                            <a:srgbClr val="333399"/>
                          </a:solidFill>
                          <a:effectLst/>
                          <a:latin typeface="+mn-lt"/>
                          <a:ea typeface="+mn-ea"/>
                          <a:cs typeface="+mn-cs"/>
                        </a:rPr>
                        <a:t>Partnership </a:t>
                      </a:r>
                      <a:r>
                        <a:rPr lang="en-US" sz="1200" b="1" i="0" kern="1200" dirty="0" smtClean="0">
                          <a:solidFill>
                            <a:srgbClr val="333399"/>
                          </a:solidFill>
                          <a:effectLst/>
                          <a:latin typeface="+mn-lt"/>
                          <a:ea typeface="+mn-ea"/>
                          <a:cs typeface="+mn-cs"/>
                        </a:rPr>
                        <a:t>Plans</a:t>
                      </a:r>
                      <a:endParaRPr lang="en-US" sz="1200" b="1" i="0" kern="1200" dirty="0">
                        <a:solidFill>
                          <a:srgbClr val="333399"/>
                        </a:solidFill>
                        <a:effectLst/>
                        <a:latin typeface="+mn-lt"/>
                        <a:ea typeface="+mn-ea"/>
                        <a:cs typeface="+mn-cs"/>
                      </a:endParaRPr>
                    </a:p>
                  </a:txBody>
                  <a:tcPr anchor="ctr">
                    <a:lnB w="12700" cap="flat" cmpd="sng" algn="ctr">
                      <a:solidFill>
                        <a:schemeClr val="tx1">
                          <a:lumMod val="75000"/>
                        </a:schemeClr>
                      </a:solidFill>
                      <a:prstDash val="solid"/>
                      <a:round/>
                      <a:headEnd type="none" w="med" len="med"/>
                      <a:tailEnd type="none" w="med" len="med"/>
                    </a:lnB>
                    <a:solidFill>
                      <a:schemeClr val="tx1">
                        <a:lumMod val="40000"/>
                        <a:lumOff val="60000"/>
                      </a:schemeClr>
                    </a:solidFill>
                  </a:tcPr>
                </a:tc>
                <a:extLst>
                  <a:ext uri="{0D108BD9-81ED-4DB2-BD59-A6C34878D82A}">
                    <a16:rowId xmlns="" xmlns:a16="http://schemas.microsoft.com/office/drawing/2014/main" val="2213887168"/>
                  </a:ext>
                </a:extLst>
              </a:tr>
              <a:tr h="324180">
                <a:tc>
                  <a:txBody>
                    <a:bodyPr/>
                    <a:lstStyle/>
                    <a:p>
                      <a:pPr marL="0" marR="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Be Healthy </a:t>
                      </a:r>
                      <a:r>
                        <a:rPr lang="en-US" sz="1200" b="1" dirty="0" smtClean="0">
                          <a:solidFill>
                            <a:srgbClr val="333399"/>
                          </a:solidFill>
                          <a:effectLst/>
                          <a:latin typeface="+mn-lt"/>
                          <a:ea typeface="Calibri" panose="020F0502020204030204" pitchFamily="34" charset="0"/>
                          <a:cs typeface="Times New Roman" panose="02020603050405020304" pitchFamily="18" charset="0"/>
                        </a:rPr>
                        <a:t>Partnership - Baystate Health Care Alliance with Health New England</a:t>
                      </a:r>
                    </a:p>
                  </a:txBody>
                  <a:tcPr marL="68580" marR="68580" marT="0" marB="0" anchor="ctr">
                    <a:lnT w="12700" cap="flat" cmpd="sng" algn="ctr">
                      <a:solidFill>
                        <a:schemeClr val="tx1">
                          <a:lumMod val="75000"/>
                        </a:schemeClr>
                      </a:solidFill>
                      <a:prstDash val="solid"/>
                      <a:round/>
                      <a:headEnd type="none" w="med" len="med"/>
                      <a:tailEnd type="none" w="med" len="med"/>
                    </a:lnT>
                    <a:solidFill>
                      <a:schemeClr val="accent4">
                        <a:lumMod val="20000"/>
                        <a:lumOff val="80000"/>
                      </a:schemeClr>
                    </a:solidFill>
                  </a:tcPr>
                </a:tc>
                <a:extLst>
                  <a:ext uri="{0D108BD9-81ED-4DB2-BD59-A6C34878D82A}">
                    <a16:rowId xmlns="" xmlns:a16="http://schemas.microsoft.com/office/drawing/2014/main" val="2573670598"/>
                  </a:ext>
                </a:extLst>
              </a:tr>
              <a:tr h="301255">
                <a:tc>
                  <a:txBody>
                    <a:bodyPr/>
                    <a:lstStyle/>
                    <a:p>
                      <a:pPr marL="0" marR="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Berkshire Fallon Health </a:t>
                      </a:r>
                      <a:r>
                        <a:rPr lang="en-US" sz="1200" b="1" dirty="0" smtClean="0">
                          <a:solidFill>
                            <a:srgbClr val="333399"/>
                          </a:solidFill>
                          <a:effectLst/>
                          <a:latin typeface="+mn-lt"/>
                          <a:ea typeface="Calibri" panose="020F0502020204030204" pitchFamily="34" charset="0"/>
                          <a:cs typeface="Times New Roman" panose="02020603050405020304" pitchFamily="18" charset="0"/>
                        </a:rPr>
                        <a:t>Collaborative - Health Collaborative of the Berkshires with Fallon Health</a:t>
                      </a:r>
                      <a:endParaRPr lang="en-US" sz="1200" b="1" strike="sngStrike" dirty="0" smtClean="0">
                        <a:solidFill>
                          <a:srgbClr val="333399"/>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 xmlns:a16="http://schemas.microsoft.com/office/drawing/2014/main" val="2549345000"/>
                  </a:ext>
                </a:extLst>
              </a:tr>
              <a:tr h="294709">
                <a:tc>
                  <a:txBody>
                    <a:bodyPr/>
                    <a:lstStyle/>
                    <a:p>
                      <a:pPr marL="0" marR="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BMC HealthNet  Plan Signature </a:t>
                      </a:r>
                      <a:r>
                        <a:rPr lang="en-US" sz="1200" b="1" dirty="0" smtClean="0">
                          <a:solidFill>
                            <a:srgbClr val="333399"/>
                          </a:solidFill>
                          <a:effectLst/>
                          <a:latin typeface="+mn-lt"/>
                          <a:ea typeface="Calibri" panose="020F0502020204030204" pitchFamily="34" charset="0"/>
                          <a:cs typeface="Times New Roman" panose="02020603050405020304" pitchFamily="18" charset="0"/>
                        </a:rPr>
                        <a:t>Alliance - Signature Healthcare with BMC HealthNet Plan</a:t>
                      </a:r>
                    </a:p>
                  </a:txBody>
                  <a:tcPr marL="68580" marR="68580" marT="0" marB="0" anchor="ctr">
                    <a:solidFill>
                      <a:schemeClr val="accent4">
                        <a:lumMod val="20000"/>
                        <a:lumOff val="80000"/>
                      </a:schemeClr>
                    </a:solidFill>
                  </a:tcPr>
                </a:tc>
                <a:extLst>
                  <a:ext uri="{0D108BD9-81ED-4DB2-BD59-A6C34878D82A}">
                    <a16:rowId xmlns="" xmlns:a16="http://schemas.microsoft.com/office/drawing/2014/main" val="2773172370"/>
                  </a:ext>
                </a:extLst>
              </a:tr>
              <a:tr h="279744">
                <a:tc>
                  <a:txBody>
                    <a:bodyPr/>
                    <a:lstStyle/>
                    <a:p>
                      <a:pPr marL="0" marR="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BMC HealthNet Plan Community </a:t>
                      </a:r>
                      <a:r>
                        <a:rPr lang="en-US" sz="1200" b="1" dirty="0" smtClean="0">
                          <a:solidFill>
                            <a:srgbClr val="333399"/>
                          </a:solidFill>
                          <a:effectLst/>
                          <a:latin typeface="+mn-lt"/>
                          <a:ea typeface="Calibri" panose="020F0502020204030204" pitchFamily="34" charset="0"/>
                          <a:cs typeface="Times New Roman" panose="02020603050405020304" pitchFamily="18" charset="0"/>
                        </a:rPr>
                        <a:t>Alliance - Boston Accountable Care Organization with BMC HealthNet Plan</a:t>
                      </a:r>
                    </a:p>
                  </a:txBody>
                  <a:tcPr marL="68580" marR="68580" marT="0" marB="0" anchor="ctr">
                    <a:solidFill>
                      <a:schemeClr val="bg2">
                        <a:lumMod val="20000"/>
                        <a:lumOff val="80000"/>
                      </a:schemeClr>
                    </a:solidFill>
                  </a:tcPr>
                </a:tc>
                <a:extLst>
                  <a:ext uri="{0D108BD9-81ED-4DB2-BD59-A6C34878D82A}">
                    <a16:rowId xmlns="" xmlns:a16="http://schemas.microsoft.com/office/drawing/2014/main" val="589563089"/>
                  </a:ext>
                </a:extLst>
              </a:tr>
              <a:tr h="303127">
                <a:tc>
                  <a:txBody>
                    <a:bodyPr/>
                    <a:lstStyle/>
                    <a:p>
                      <a:pPr marL="0" marR="0" lvl="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BMC HealthNet Plan Mercy </a:t>
                      </a:r>
                      <a:r>
                        <a:rPr lang="en-US" sz="1200" b="1" dirty="0" smtClean="0">
                          <a:solidFill>
                            <a:srgbClr val="333399"/>
                          </a:solidFill>
                          <a:effectLst/>
                          <a:latin typeface="+mn-lt"/>
                          <a:ea typeface="Calibri" panose="020F0502020204030204" pitchFamily="34" charset="0"/>
                          <a:cs typeface="Times New Roman" panose="02020603050405020304" pitchFamily="18" charset="0"/>
                        </a:rPr>
                        <a:t>Alliance - Mercy Medical Center with BMC HealthNet Plan</a:t>
                      </a:r>
                    </a:p>
                  </a:txBody>
                  <a:tcPr marL="68580" marR="68580" marT="0" marB="0" anchor="ctr">
                    <a:solidFill>
                      <a:schemeClr val="accent4">
                        <a:lumMod val="20000"/>
                        <a:lumOff val="80000"/>
                      </a:schemeClr>
                    </a:solidFill>
                  </a:tcPr>
                </a:tc>
                <a:extLst>
                  <a:ext uri="{0D108BD9-81ED-4DB2-BD59-A6C34878D82A}">
                    <a16:rowId xmlns="" xmlns:a16="http://schemas.microsoft.com/office/drawing/2014/main" val="4060656557"/>
                  </a:ext>
                </a:extLst>
              </a:tr>
              <a:tr h="318090">
                <a:tc>
                  <a:txBody>
                    <a:bodyPr/>
                    <a:lstStyle/>
                    <a:p>
                      <a:pPr marL="0" marR="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BMC HealthNet Plan Southcoast </a:t>
                      </a:r>
                      <a:r>
                        <a:rPr lang="en-US" sz="1200" b="1" dirty="0" smtClean="0">
                          <a:solidFill>
                            <a:srgbClr val="333399"/>
                          </a:solidFill>
                          <a:effectLst/>
                          <a:latin typeface="+mn-lt"/>
                          <a:ea typeface="Calibri" panose="020F0502020204030204" pitchFamily="34" charset="0"/>
                          <a:cs typeface="Times New Roman" panose="02020603050405020304" pitchFamily="18" charset="0"/>
                        </a:rPr>
                        <a:t>Alliance - Southcoast Health with BMC HealthNet Plan</a:t>
                      </a:r>
                    </a:p>
                  </a:txBody>
                  <a:tcPr marL="68580" marR="68580" marT="0" marB="0" anchor="ctr">
                    <a:solidFill>
                      <a:schemeClr val="bg2">
                        <a:lumMod val="20000"/>
                        <a:lumOff val="80000"/>
                      </a:schemeClr>
                    </a:solidFill>
                  </a:tcPr>
                </a:tc>
                <a:extLst>
                  <a:ext uri="{0D108BD9-81ED-4DB2-BD59-A6C34878D82A}">
                    <a16:rowId xmlns="" xmlns:a16="http://schemas.microsoft.com/office/drawing/2014/main" val="1427082024"/>
                  </a:ext>
                </a:extLst>
              </a:tr>
              <a:tr h="271326">
                <a:tc>
                  <a:txBody>
                    <a:bodyPr/>
                    <a:lstStyle/>
                    <a:p>
                      <a:pPr marL="0" marR="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Fallon 365 </a:t>
                      </a:r>
                      <a:r>
                        <a:rPr lang="en-US" sz="1200" b="1" dirty="0" smtClean="0">
                          <a:solidFill>
                            <a:srgbClr val="333399"/>
                          </a:solidFill>
                          <a:effectLst/>
                          <a:latin typeface="+mn-lt"/>
                          <a:ea typeface="Calibri" panose="020F0502020204030204" pitchFamily="34" charset="0"/>
                          <a:cs typeface="Times New Roman" panose="02020603050405020304" pitchFamily="18" charset="0"/>
                        </a:rPr>
                        <a:t>Care - Reliant Medical Group with Fallon Health</a:t>
                      </a:r>
                      <a:endParaRPr lang="en-US" sz="1200" b="1" strike="sngStrike" dirty="0" smtClean="0">
                        <a:solidFill>
                          <a:srgbClr val="333399"/>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 xmlns:a16="http://schemas.microsoft.com/office/drawing/2014/main" val="1280237724"/>
                  </a:ext>
                </a:extLst>
              </a:tr>
              <a:tr h="294709">
                <a:tc>
                  <a:txBody>
                    <a:bodyPr/>
                    <a:lstStyle/>
                    <a:p>
                      <a:pPr marL="0" marR="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My Care </a:t>
                      </a:r>
                      <a:r>
                        <a:rPr lang="en-US" sz="1200" b="1" dirty="0" smtClean="0">
                          <a:solidFill>
                            <a:srgbClr val="333399"/>
                          </a:solidFill>
                          <a:effectLst/>
                          <a:latin typeface="+mn-lt"/>
                          <a:ea typeface="Calibri" panose="020F0502020204030204" pitchFamily="34" charset="0"/>
                          <a:cs typeface="Times New Roman" panose="02020603050405020304" pitchFamily="18" charset="0"/>
                        </a:rPr>
                        <a:t>Family - Merrimack Valley ACO with </a:t>
                      </a:r>
                      <a:r>
                        <a:rPr lang="en-US" sz="1200" b="1" dirty="0" err="1" smtClean="0">
                          <a:solidFill>
                            <a:srgbClr val="333399"/>
                          </a:solidFill>
                          <a:effectLst/>
                          <a:latin typeface="+mn-lt"/>
                          <a:ea typeface="Calibri" panose="020F0502020204030204" pitchFamily="34" charset="0"/>
                          <a:cs typeface="Times New Roman" panose="02020603050405020304" pitchFamily="18" charset="0"/>
                        </a:rPr>
                        <a:t>Allways</a:t>
                      </a:r>
                      <a:r>
                        <a:rPr lang="en-US" sz="1200" b="1" baseline="0" dirty="0" smtClean="0">
                          <a:solidFill>
                            <a:srgbClr val="333399"/>
                          </a:solidFill>
                          <a:effectLst/>
                          <a:latin typeface="+mn-lt"/>
                          <a:ea typeface="Calibri" panose="020F0502020204030204" pitchFamily="34" charset="0"/>
                          <a:cs typeface="Times New Roman" panose="02020603050405020304" pitchFamily="18" charset="0"/>
                        </a:rPr>
                        <a:t> </a:t>
                      </a:r>
                      <a:r>
                        <a:rPr lang="en-US" sz="1200" b="1" dirty="0" smtClean="0">
                          <a:solidFill>
                            <a:srgbClr val="333399"/>
                          </a:solidFill>
                          <a:effectLst/>
                          <a:latin typeface="+mn-lt"/>
                          <a:ea typeface="Calibri" panose="020F0502020204030204" pitchFamily="34" charset="0"/>
                          <a:cs typeface="Times New Roman" panose="02020603050405020304" pitchFamily="18" charset="0"/>
                        </a:rPr>
                        <a:t>Health Partners</a:t>
                      </a:r>
                    </a:p>
                  </a:txBody>
                  <a:tcPr marL="68580" marR="68580" marT="0" marB="0" anchor="ctr">
                    <a:solidFill>
                      <a:schemeClr val="bg2">
                        <a:lumMod val="20000"/>
                        <a:lumOff val="80000"/>
                      </a:schemeClr>
                    </a:solidFill>
                  </a:tcPr>
                </a:tc>
                <a:extLst>
                  <a:ext uri="{0D108BD9-81ED-4DB2-BD59-A6C34878D82A}">
                    <a16:rowId xmlns="" xmlns:a16="http://schemas.microsoft.com/office/drawing/2014/main" val="10008"/>
                  </a:ext>
                </a:extLst>
              </a:tr>
              <a:tr h="294709">
                <a:tc>
                  <a:txBody>
                    <a:bodyPr/>
                    <a:lstStyle/>
                    <a:p>
                      <a:pPr marL="0" marR="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Tufts Health Together with Atrius </a:t>
                      </a:r>
                      <a:r>
                        <a:rPr lang="en-US" sz="1200" b="1" dirty="0" smtClean="0">
                          <a:solidFill>
                            <a:srgbClr val="333399"/>
                          </a:solidFill>
                          <a:effectLst/>
                          <a:latin typeface="+mn-lt"/>
                          <a:ea typeface="Calibri" panose="020F0502020204030204" pitchFamily="34" charset="0"/>
                          <a:cs typeface="Times New Roman" panose="02020603050405020304" pitchFamily="18" charset="0"/>
                        </a:rPr>
                        <a:t>Health - Atrius Health with Tufts Health Plan (THP)</a:t>
                      </a:r>
                      <a:endParaRPr lang="en-US" sz="1200" b="1" strike="sngStrike" dirty="0" smtClean="0">
                        <a:solidFill>
                          <a:srgbClr val="333399"/>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 xmlns:a16="http://schemas.microsoft.com/office/drawing/2014/main" val="10009"/>
                  </a:ext>
                </a:extLst>
              </a:tr>
              <a:tr h="294709">
                <a:tc>
                  <a:txBody>
                    <a:bodyPr/>
                    <a:lstStyle/>
                    <a:p>
                      <a:pPr marL="0" marR="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Tufts Health Together with </a:t>
                      </a:r>
                      <a:r>
                        <a:rPr lang="en-US" sz="1200" b="1" dirty="0" smtClean="0">
                          <a:solidFill>
                            <a:srgbClr val="333399"/>
                          </a:solidFill>
                          <a:effectLst/>
                          <a:latin typeface="+mn-lt"/>
                          <a:ea typeface="Calibri" panose="020F0502020204030204" pitchFamily="34" charset="0"/>
                          <a:cs typeface="Times New Roman" panose="02020603050405020304" pitchFamily="18" charset="0"/>
                        </a:rPr>
                        <a:t>BIDCO - Beth Israel Deaconess Care Organization (BIDCO) with Tufts Health Plan (THP)</a:t>
                      </a:r>
                      <a:endParaRPr lang="en-US" sz="1200" b="1" strike="sngStrike" dirty="0" smtClean="0">
                        <a:solidFill>
                          <a:srgbClr val="333399"/>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 xmlns:a16="http://schemas.microsoft.com/office/drawing/2014/main" val="10010"/>
                  </a:ext>
                </a:extLst>
              </a:tr>
              <a:tr h="294709">
                <a:tc>
                  <a:txBody>
                    <a:bodyPr/>
                    <a:lstStyle/>
                    <a:p>
                      <a:pPr marL="0" marR="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Tufts Health Together with </a:t>
                      </a:r>
                      <a:r>
                        <a:rPr lang="en-US" sz="1200" b="1" dirty="0" smtClean="0">
                          <a:solidFill>
                            <a:srgbClr val="333399"/>
                          </a:solidFill>
                          <a:effectLst/>
                          <a:latin typeface="+mn-lt"/>
                          <a:ea typeface="Calibri" panose="020F0502020204030204" pitchFamily="34" charset="0"/>
                          <a:cs typeface="Times New Roman" panose="02020603050405020304" pitchFamily="18" charset="0"/>
                        </a:rPr>
                        <a:t>Boston </a:t>
                      </a:r>
                      <a:r>
                        <a:rPr lang="en-US" sz="1200" b="1" dirty="0">
                          <a:solidFill>
                            <a:srgbClr val="333399"/>
                          </a:solidFill>
                          <a:effectLst/>
                          <a:latin typeface="+mn-lt"/>
                          <a:ea typeface="Calibri" panose="020F0502020204030204" pitchFamily="34" charset="0"/>
                          <a:cs typeface="Times New Roman" panose="02020603050405020304" pitchFamily="18" charset="0"/>
                        </a:rPr>
                        <a:t>Children's </a:t>
                      </a:r>
                      <a:r>
                        <a:rPr lang="en-US" sz="1200" b="1" dirty="0" smtClean="0">
                          <a:solidFill>
                            <a:srgbClr val="333399"/>
                          </a:solidFill>
                          <a:effectLst/>
                          <a:latin typeface="+mn-lt"/>
                          <a:ea typeface="Calibri" panose="020F0502020204030204" pitchFamily="34" charset="0"/>
                          <a:cs typeface="Times New Roman" panose="02020603050405020304" pitchFamily="18" charset="0"/>
                        </a:rPr>
                        <a:t>ACO – Boston Children’s ACO with Tufts Health Plan (THP)</a:t>
                      </a:r>
                      <a:endParaRPr lang="en-US" sz="1200" b="1" strike="noStrike" dirty="0" smtClean="0">
                        <a:solidFill>
                          <a:srgbClr val="333399"/>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 xmlns:a16="http://schemas.microsoft.com/office/drawing/2014/main" val="10011"/>
                  </a:ext>
                </a:extLst>
              </a:tr>
              <a:tr h="294709">
                <a:tc>
                  <a:txBody>
                    <a:bodyPr/>
                    <a:lstStyle/>
                    <a:p>
                      <a:pPr marL="0" marR="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Tufts Health Together with </a:t>
                      </a:r>
                      <a:r>
                        <a:rPr lang="en-US" sz="1200" b="1" dirty="0" smtClean="0">
                          <a:solidFill>
                            <a:srgbClr val="333399"/>
                          </a:solidFill>
                          <a:effectLst/>
                          <a:latin typeface="+mn-lt"/>
                          <a:ea typeface="Calibri" panose="020F0502020204030204" pitchFamily="34" charset="0"/>
                          <a:cs typeface="Times New Roman" panose="02020603050405020304" pitchFamily="18" charset="0"/>
                        </a:rPr>
                        <a:t>CHA - Cambridge Health Alliance (CHA) with Tufts Health Plan (THP)</a:t>
                      </a:r>
                      <a:endParaRPr lang="en-US" sz="1200" b="1" strike="sngStrike" dirty="0" smtClean="0">
                        <a:solidFill>
                          <a:srgbClr val="333399"/>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 xmlns:a16="http://schemas.microsoft.com/office/drawing/2014/main" val="10012"/>
                  </a:ext>
                </a:extLst>
              </a:tr>
              <a:tr h="279744">
                <a:tc>
                  <a:txBody>
                    <a:bodyPr/>
                    <a:lstStyle/>
                    <a:p>
                      <a:pPr marL="0" marR="0" indent="0" algn="l" defTabSz="932839"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solidFill>
                            <a:srgbClr val="333399"/>
                          </a:solidFill>
                          <a:effectLst/>
                          <a:latin typeface="+mn-lt"/>
                          <a:ea typeface="Calibri" panose="020F0502020204030204" pitchFamily="34" charset="0"/>
                          <a:cs typeface="Times New Roman" panose="02020603050405020304" pitchFamily="18" charset="0"/>
                        </a:rPr>
                        <a:t>Wellforce Care </a:t>
                      </a:r>
                      <a:r>
                        <a:rPr lang="en-US" sz="1200" b="1" dirty="0" smtClean="0">
                          <a:solidFill>
                            <a:srgbClr val="333399"/>
                          </a:solidFill>
                          <a:effectLst/>
                          <a:latin typeface="+mn-lt"/>
                          <a:ea typeface="Calibri" panose="020F0502020204030204" pitchFamily="34" charset="0"/>
                          <a:cs typeface="Times New Roman" panose="02020603050405020304" pitchFamily="18" charset="0"/>
                        </a:rPr>
                        <a:t>Plan - Wellforce with Fallon Health</a:t>
                      </a:r>
                      <a:endParaRPr lang="en-US" sz="1200" b="1" strike="sngStrike" dirty="0" smtClean="0">
                        <a:solidFill>
                          <a:srgbClr val="333399"/>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 xmlns:a16="http://schemas.microsoft.com/office/drawing/2014/main" val="1001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99139064"/>
              </p:ext>
            </p:extLst>
          </p:nvPr>
        </p:nvGraphicFramePr>
        <p:xfrm>
          <a:off x="228600" y="5181600"/>
          <a:ext cx="3200400" cy="1219200"/>
        </p:xfrm>
        <a:graphic>
          <a:graphicData uri="http://schemas.openxmlformats.org/drawingml/2006/table">
            <a:tbl>
              <a:tblPr firstRow="1" bandRow="1">
                <a:tableStyleId>{69CF1AB2-1976-4502-BF36-3FF5EA218861}</a:tableStyleId>
              </a:tblPr>
              <a:tblGrid>
                <a:gridCol w="3200400">
                  <a:extLst>
                    <a:ext uri="{9D8B030D-6E8A-4147-A177-3AD203B41FA5}">
                      <a16:colId xmlns="" xmlns:a16="http://schemas.microsoft.com/office/drawing/2014/main" val="2680265998"/>
                    </a:ext>
                  </a:extLst>
                </a:gridCol>
              </a:tblGrid>
              <a:tr h="228600">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smtClean="0">
                          <a:solidFill>
                            <a:srgbClr val="333399"/>
                          </a:solidFill>
                          <a:effectLst/>
                          <a:latin typeface="+mn-lt"/>
                          <a:ea typeface="+mn-ea"/>
                          <a:cs typeface="+mn-cs"/>
                        </a:rPr>
                        <a:t>Managed Care</a:t>
                      </a:r>
                      <a:r>
                        <a:rPr lang="en-US" sz="1200" b="1" i="0" kern="1200" baseline="0" dirty="0" smtClean="0">
                          <a:solidFill>
                            <a:srgbClr val="333399"/>
                          </a:solidFill>
                          <a:effectLst/>
                          <a:latin typeface="+mn-lt"/>
                          <a:ea typeface="+mn-ea"/>
                          <a:cs typeface="+mn-cs"/>
                        </a:rPr>
                        <a:t> </a:t>
                      </a:r>
                      <a:r>
                        <a:rPr lang="en-US" sz="1200" b="1" i="0" kern="1200" dirty="0" smtClean="0">
                          <a:solidFill>
                            <a:srgbClr val="333399"/>
                          </a:solidFill>
                          <a:effectLst/>
                          <a:latin typeface="+mn-lt"/>
                          <a:ea typeface="+mn-ea"/>
                          <a:cs typeface="+mn-cs"/>
                        </a:rPr>
                        <a:t>Organizations</a:t>
                      </a:r>
                      <a:endParaRPr lang="en-US" sz="1200" b="1" i="0" kern="1200" dirty="0">
                        <a:solidFill>
                          <a:srgbClr val="333399"/>
                        </a:solidFill>
                        <a:effectLst/>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solidFill>
                      <a:schemeClr val="accent2"/>
                    </a:solidFill>
                  </a:tcPr>
                </a:tc>
                <a:extLst>
                  <a:ext uri="{0D108BD9-81ED-4DB2-BD59-A6C34878D82A}">
                    <a16:rowId xmlns="" xmlns:a16="http://schemas.microsoft.com/office/drawing/2014/main" val="2213887168"/>
                  </a:ext>
                </a:extLst>
              </a:tr>
              <a:tr h="584326">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kern="1200" dirty="0">
                          <a:solidFill>
                            <a:srgbClr val="333399"/>
                          </a:solidFill>
                          <a:effectLst/>
                          <a:latin typeface="+mn-lt"/>
                          <a:ea typeface="+mn-ea"/>
                          <a:cs typeface="+mn-cs"/>
                        </a:rPr>
                        <a:t>Boston Medical Center</a:t>
                      </a:r>
                      <a:r>
                        <a:rPr lang="en-US" sz="1100" b="1" i="0" kern="1200" baseline="0" dirty="0">
                          <a:solidFill>
                            <a:srgbClr val="333399"/>
                          </a:solidFill>
                          <a:effectLst/>
                          <a:latin typeface="+mn-lt"/>
                          <a:ea typeface="+mn-ea"/>
                          <a:cs typeface="+mn-cs"/>
                        </a:rPr>
                        <a:t> </a:t>
                      </a:r>
                      <a:r>
                        <a:rPr lang="en-US" sz="1100" b="1" i="0" kern="1200" baseline="0" dirty="0" smtClean="0">
                          <a:solidFill>
                            <a:srgbClr val="333399"/>
                          </a:solidFill>
                          <a:effectLst/>
                          <a:latin typeface="+mn-lt"/>
                          <a:ea typeface="+mn-ea"/>
                          <a:cs typeface="+mn-cs"/>
                        </a:rPr>
                        <a:t>(BMC) HealthNet Plan</a:t>
                      </a:r>
                      <a:endParaRPr lang="en-US" sz="1100" b="1" i="0" strike="sngStrike" kern="1200" dirty="0">
                        <a:solidFill>
                          <a:srgbClr val="333399"/>
                        </a:solidFill>
                        <a:effectLst/>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solidFill>
                      <a:schemeClr val="accent4">
                        <a:lumMod val="20000"/>
                        <a:lumOff val="80000"/>
                      </a:schemeClr>
                    </a:solidFill>
                  </a:tcPr>
                </a:tc>
                <a:extLst>
                  <a:ext uri="{0D108BD9-81ED-4DB2-BD59-A6C34878D82A}">
                    <a16:rowId xmlns="" xmlns:a16="http://schemas.microsoft.com/office/drawing/2014/main" val="2573670598"/>
                  </a:ext>
                </a:extLst>
              </a:tr>
              <a:tr h="360554">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kern="1200" dirty="0">
                          <a:solidFill>
                            <a:srgbClr val="333399"/>
                          </a:solidFill>
                          <a:effectLst/>
                          <a:latin typeface="+mn-lt"/>
                          <a:ea typeface="+mn-ea"/>
                          <a:cs typeface="+mn-cs"/>
                        </a:rPr>
                        <a:t>Tufts </a:t>
                      </a:r>
                      <a:r>
                        <a:rPr lang="en-US" sz="1100" b="1" i="0" kern="1200" dirty="0" smtClean="0">
                          <a:solidFill>
                            <a:srgbClr val="333399"/>
                          </a:solidFill>
                          <a:effectLst/>
                          <a:latin typeface="+mn-lt"/>
                          <a:ea typeface="+mn-ea"/>
                          <a:cs typeface="+mn-cs"/>
                        </a:rPr>
                        <a:t>Health Together</a:t>
                      </a:r>
                    </a:p>
                  </a:txBody>
                  <a:tcPr anchor="ctr">
                    <a:lnR w="12700" cap="flat" cmpd="sng" algn="ctr">
                      <a:solidFill>
                        <a:schemeClr val="bg1">
                          <a:lumMod val="75000"/>
                        </a:schemeClr>
                      </a:solidFill>
                      <a:prstDash val="solid"/>
                      <a:round/>
                      <a:headEnd type="none" w="med" len="med"/>
                      <a:tailEnd type="none" w="med" len="med"/>
                    </a:lnR>
                    <a:solidFill>
                      <a:schemeClr val="bg2">
                        <a:lumMod val="20000"/>
                        <a:lumOff val="80000"/>
                      </a:schemeClr>
                    </a:solidFill>
                  </a:tcPr>
                </a:tc>
                <a:extLst>
                  <a:ext uri="{0D108BD9-81ED-4DB2-BD59-A6C34878D82A}">
                    <a16:rowId xmlns=""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58150669"/>
              </p:ext>
            </p:extLst>
          </p:nvPr>
        </p:nvGraphicFramePr>
        <p:xfrm>
          <a:off x="3581400" y="5181598"/>
          <a:ext cx="2819400" cy="1219202"/>
        </p:xfrm>
        <a:graphic>
          <a:graphicData uri="http://schemas.openxmlformats.org/drawingml/2006/table">
            <a:tbl>
              <a:tblPr firstRow="1" bandRow="1">
                <a:tableStyleId>{69CF1AB2-1976-4502-BF36-3FF5EA218861}</a:tableStyleId>
              </a:tblPr>
              <a:tblGrid>
                <a:gridCol w="2819400">
                  <a:extLst>
                    <a:ext uri="{9D8B030D-6E8A-4147-A177-3AD203B41FA5}">
                      <a16:colId xmlns="" xmlns:a16="http://schemas.microsoft.com/office/drawing/2014/main" val="2680265998"/>
                    </a:ext>
                  </a:extLst>
                </a:gridCol>
              </a:tblGrid>
              <a:tr h="304802">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rgbClr val="333399"/>
                          </a:solidFill>
                          <a:effectLst/>
                          <a:latin typeface="+mn-lt"/>
                        </a:rPr>
                        <a:t>Primary Care</a:t>
                      </a:r>
                      <a:r>
                        <a:rPr lang="en-US" sz="1200" b="1" kern="1200" baseline="0" dirty="0" smtClean="0">
                          <a:solidFill>
                            <a:srgbClr val="333399"/>
                          </a:solidFill>
                          <a:effectLst/>
                          <a:latin typeface="+mn-lt"/>
                        </a:rPr>
                        <a:t> Clinician (PCC)</a:t>
                      </a:r>
                      <a:r>
                        <a:rPr lang="en-US" sz="1200" b="1" kern="1200" dirty="0" smtClean="0">
                          <a:solidFill>
                            <a:srgbClr val="333399"/>
                          </a:solidFill>
                          <a:effectLst/>
                          <a:latin typeface="+mn-lt"/>
                        </a:rPr>
                        <a:t> </a:t>
                      </a:r>
                      <a:r>
                        <a:rPr lang="en-US" sz="1200" b="1" kern="1200" dirty="0">
                          <a:solidFill>
                            <a:srgbClr val="333399"/>
                          </a:solidFill>
                          <a:effectLst/>
                          <a:latin typeface="+mn-lt"/>
                        </a:rPr>
                        <a:t>Plan</a:t>
                      </a:r>
                      <a:endParaRPr lang="en-US" sz="1200" b="1" i="0" kern="1200" dirty="0">
                        <a:solidFill>
                          <a:srgbClr val="333399"/>
                        </a:solidFill>
                        <a:effectLst/>
                        <a:latin typeface="+mn-lt"/>
                        <a:ea typeface="+mn-ea"/>
                        <a:cs typeface="+mn-cs"/>
                      </a:endParaRPr>
                    </a:p>
                  </a:txBody>
                  <a:tcPr anchor="ctr">
                    <a:lnR w="12700" cap="flat" cmpd="sng" algn="ctr">
                      <a:noFill/>
                      <a:prstDash val="solid"/>
                      <a:round/>
                      <a:headEnd type="none" w="med" len="med"/>
                      <a:tailEnd type="none" w="med" len="med"/>
                    </a:lnR>
                    <a:solidFill>
                      <a:schemeClr val="accent2"/>
                    </a:solidFill>
                  </a:tcPr>
                </a:tc>
                <a:extLst>
                  <a:ext uri="{0D108BD9-81ED-4DB2-BD59-A6C34878D82A}">
                    <a16:rowId xmlns="" xmlns:a16="http://schemas.microsoft.com/office/drawing/2014/main" val="2213887168"/>
                  </a:ext>
                </a:extLst>
              </a:tr>
              <a:tr h="914400">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rgbClr val="333399"/>
                          </a:solidFill>
                          <a:latin typeface="+mn-lt"/>
                          <a:ea typeface="+mn-ea"/>
                          <a:cs typeface="+mn-cs"/>
                        </a:rPr>
                        <a:t>Primary care Providers in </a:t>
                      </a:r>
                      <a:br>
                        <a:rPr lang="en-US" sz="1100" b="1" kern="1200" dirty="0">
                          <a:solidFill>
                            <a:srgbClr val="333399"/>
                          </a:solidFill>
                          <a:latin typeface="+mn-lt"/>
                          <a:ea typeface="+mn-ea"/>
                          <a:cs typeface="+mn-cs"/>
                        </a:rPr>
                      </a:br>
                      <a:r>
                        <a:rPr lang="en-US" sz="1100" b="1" kern="1200" dirty="0">
                          <a:solidFill>
                            <a:srgbClr val="333399"/>
                          </a:solidFill>
                          <a:latin typeface="+mn-lt"/>
                          <a:ea typeface="+mn-ea"/>
                          <a:cs typeface="+mn-cs"/>
                        </a:rPr>
                        <a:t>the </a:t>
                      </a:r>
                      <a:r>
                        <a:rPr lang="en-US" sz="1100" b="1" dirty="0" smtClean="0">
                          <a:solidFill>
                            <a:srgbClr val="333399"/>
                          </a:solidFill>
                          <a:latin typeface="+mn-lt"/>
                        </a:rPr>
                        <a:t>MassHealth Network</a:t>
                      </a:r>
                      <a:endParaRPr lang="en-US" sz="1100" b="1" dirty="0">
                        <a:solidFill>
                          <a:srgbClr val="333399"/>
                        </a:solidFill>
                        <a:latin typeface="+mn-lt"/>
                      </a:endParaRPr>
                    </a:p>
                  </a:txBody>
                  <a:tcPr anchor="ctr">
                    <a:lnR w="12700" cap="flat" cmpd="sng" algn="ctr">
                      <a:noFill/>
                      <a:prstDash val="solid"/>
                      <a:round/>
                      <a:headEnd type="none" w="med" len="med"/>
                      <a:tailEnd type="none" w="med" len="med"/>
                    </a:lnR>
                    <a:solidFill>
                      <a:schemeClr val="accent4">
                        <a:lumMod val="20000"/>
                        <a:lumOff val="80000"/>
                      </a:schemeClr>
                    </a:solidFill>
                  </a:tcPr>
                </a:tc>
                <a:extLst>
                  <a:ext uri="{0D108BD9-81ED-4DB2-BD59-A6C34878D82A}">
                    <a16:rowId xmlns="" xmlns:a16="http://schemas.microsoft.com/office/drawing/2014/main" val="257367059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15185062"/>
              </p:ext>
            </p:extLst>
          </p:nvPr>
        </p:nvGraphicFramePr>
        <p:xfrm>
          <a:off x="6172200" y="5181600"/>
          <a:ext cx="2743200" cy="1219200"/>
        </p:xfrm>
        <a:graphic>
          <a:graphicData uri="http://schemas.openxmlformats.org/drawingml/2006/table">
            <a:tbl>
              <a:tblPr firstRow="1" bandRow="1">
                <a:tableStyleId>{69CF1AB2-1976-4502-BF36-3FF5EA218861}</a:tableStyleId>
              </a:tblPr>
              <a:tblGrid>
                <a:gridCol w="2743200">
                  <a:extLst>
                    <a:ext uri="{9D8B030D-6E8A-4147-A177-3AD203B41FA5}">
                      <a16:colId xmlns="" xmlns:a16="http://schemas.microsoft.com/office/drawing/2014/main" val="2680265998"/>
                    </a:ext>
                  </a:extLst>
                </a:gridCol>
              </a:tblGrid>
              <a:tr h="304800">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rgbClr val="333399"/>
                          </a:solidFill>
                          <a:effectLst/>
                          <a:latin typeface="+mn-lt"/>
                        </a:rPr>
                        <a:t>Primary</a:t>
                      </a:r>
                      <a:r>
                        <a:rPr lang="en-US" sz="1200" b="1" kern="1200" baseline="0" dirty="0">
                          <a:solidFill>
                            <a:srgbClr val="333399"/>
                          </a:solidFill>
                          <a:effectLst/>
                          <a:latin typeface="+mn-lt"/>
                        </a:rPr>
                        <a:t> Care ACO </a:t>
                      </a:r>
                      <a:r>
                        <a:rPr lang="en-US" sz="1200" b="1" kern="1200" baseline="0" dirty="0" smtClean="0">
                          <a:solidFill>
                            <a:srgbClr val="333399"/>
                          </a:solidFill>
                          <a:effectLst/>
                          <a:latin typeface="+mn-lt"/>
                        </a:rPr>
                        <a:t>Plans</a:t>
                      </a:r>
                      <a:endParaRPr lang="en-US" sz="1200" b="1" i="0" kern="1200" dirty="0">
                        <a:solidFill>
                          <a:srgbClr val="333399"/>
                        </a:solidFill>
                        <a:effectLst/>
                        <a:latin typeface="+mn-lt"/>
                        <a:ea typeface="+mn-ea"/>
                        <a:cs typeface="+mn-cs"/>
                      </a:endParaRPr>
                    </a:p>
                  </a:txBody>
                  <a:tcPr anchor="ctr">
                    <a:lnL w="12700" cap="flat" cmpd="sng" algn="ctr">
                      <a:solidFill>
                        <a:schemeClr val="bg2"/>
                      </a:solidFill>
                      <a:prstDash val="solid"/>
                      <a:round/>
                      <a:headEnd type="none" w="med" len="med"/>
                      <a:tailEnd type="none" w="med" len="med"/>
                    </a:lnL>
                    <a:solidFill>
                      <a:schemeClr val="accent2"/>
                    </a:solidFill>
                  </a:tcPr>
                </a:tc>
                <a:extLst>
                  <a:ext uri="{0D108BD9-81ED-4DB2-BD59-A6C34878D82A}">
                    <a16:rowId xmlns="" xmlns:a16="http://schemas.microsoft.com/office/drawing/2014/main" val="2213887168"/>
                  </a:ext>
                </a:extLst>
              </a:tr>
              <a:tr h="336799">
                <a:tc>
                  <a:txBody>
                    <a:bodyPr/>
                    <a:lstStyle/>
                    <a:p>
                      <a:pPr marL="0" marR="0" indent="0" algn="l">
                        <a:lnSpc>
                          <a:spcPct val="107000"/>
                        </a:lnSpc>
                        <a:spcBef>
                          <a:spcPts val="0"/>
                        </a:spcBef>
                        <a:spcAft>
                          <a:spcPts val="0"/>
                        </a:spcAft>
                        <a:buFont typeface="Arial" panose="020B0604020202020204" pitchFamily="34" charset="0"/>
                        <a:buNone/>
                      </a:pPr>
                      <a:r>
                        <a:rPr lang="en-US" sz="1100" b="1" dirty="0">
                          <a:solidFill>
                            <a:srgbClr val="333399"/>
                          </a:solidFill>
                          <a:effectLst/>
                          <a:latin typeface="+mn-lt"/>
                          <a:ea typeface="Calibri" panose="020F0502020204030204" pitchFamily="34" charset="0"/>
                          <a:cs typeface="Times New Roman" panose="02020603050405020304" pitchFamily="18" charset="0"/>
                        </a:rPr>
                        <a:t>Community Care Cooperative (C3)</a:t>
                      </a:r>
                    </a:p>
                  </a:txBody>
                  <a:tcPr marL="68580" marR="68580" marT="0" marB="0" anchor="ctr">
                    <a:lnL w="12700" cap="flat" cmpd="sng" algn="ctr">
                      <a:solidFill>
                        <a:schemeClr val="bg2"/>
                      </a:solidFill>
                      <a:prstDash val="solid"/>
                      <a:round/>
                      <a:headEnd type="none" w="med" len="med"/>
                      <a:tailEnd type="none" w="med" len="med"/>
                    </a:lnL>
                    <a:solidFill>
                      <a:schemeClr val="accent4">
                        <a:lumMod val="20000"/>
                        <a:lumOff val="80000"/>
                      </a:schemeClr>
                    </a:solidFill>
                  </a:tcPr>
                </a:tc>
                <a:extLst>
                  <a:ext uri="{0D108BD9-81ED-4DB2-BD59-A6C34878D82A}">
                    <a16:rowId xmlns="" xmlns:a16="http://schemas.microsoft.com/office/drawing/2014/main" val="2573670598"/>
                  </a:ext>
                </a:extLst>
              </a:tr>
              <a:tr h="336973">
                <a:tc>
                  <a:txBody>
                    <a:bodyPr/>
                    <a:lstStyle/>
                    <a:p>
                      <a:pPr marL="0" marR="0" indent="0" algn="l">
                        <a:lnSpc>
                          <a:spcPct val="107000"/>
                        </a:lnSpc>
                        <a:spcBef>
                          <a:spcPts val="0"/>
                        </a:spcBef>
                        <a:spcAft>
                          <a:spcPts val="0"/>
                        </a:spcAft>
                        <a:buFont typeface="Arial" panose="020B0604020202020204" pitchFamily="34" charset="0"/>
                        <a:buNone/>
                      </a:pPr>
                      <a:r>
                        <a:rPr lang="en-US" sz="1100" b="1" dirty="0">
                          <a:solidFill>
                            <a:srgbClr val="333399"/>
                          </a:solidFill>
                          <a:effectLst/>
                          <a:latin typeface="+mn-lt"/>
                          <a:ea typeface="Calibri" panose="020F0502020204030204" pitchFamily="34" charset="0"/>
                          <a:cs typeface="Times New Roman" panose="02020603050405020304" pitchFamily="18" charset="0"/>
                        </a:rPr>
                        <a:t>Partners HealthCare Choice</a:t>
                      </a:r>
                    </a:p>
                  </a:txBody>
                  <a:tcPr marL="68580" marR="68580" marT="0" marB="0" anchor="ctr">
                    <a:lnL w="12700" cap="flat" cmpd="sng" algn="ctr">
                      <a:solidFill>
                        <a:schemeClr val="bg2"/>
                      </a:solidFill>
                      <a:prstDash val="solid"/>
                      <a:round/>
                      <a:headEnd type="none" w="med" len="med"/>
                      <a:tailEnd type="none" w="med" len="med"/>
                    </a:lnL>
                    <a:solidFill>
                      <a:schemeClr val="bg2">
                        <a:lumMod val="20000"/>
                        <a:lumOff val="80000"/>
                      </a:schemeClr>
                    </a:solidFill>
                  </a:tcPr>
                </a:tc>
                <a:extLst>
                  <a:ext uri="{0D108BD9-81ED-4DB2-BD59-A6C34878D82A}">
                    <a16:rowId xmlns="" xmlns:a16="http://schemas.microsoft.com/office/drawing/2014/main" val="2549345000"/>
                  </a:ext>
                </a:extLst>
              </a:tr>
              <a:tr h="240628">
                <a:tc>
                  <a:txBody>
                    <a:bodyPr/>
                    <a:lstStyle/>
                    <a:p>
                      <a:pPr marL="0" marR="0" indent="0" algn="l">
                        <a:lnSpc>
                          <a:spcPct val="107000"/>
                        </a:lnSpc>
                        <a:spcBef>
                          <a:spcPts val="0"/>
                        </a:spcBef>
                        <a:spcAft>
                          <a:spcPts val="0"/>
                        </a:spcAft>
                        <a:buFont typeface="Arial" panose="020B0604020202020204" pitchFamily="34" charset="0"/>
                        <a:buNone/>
                      </a:pPr>
                      <a:r>
                        <a:rPr lang="en-US" sz="1100" b="1" dirty="0">
                          <a:solidFill>
                            <a:srgbClr val="333399"/>
                          </a:solidFill>
                          <a:effectLst/>
                          <a:latin typeface="+mn-lt"/>
                          <a:ea typeface="Calibri" panose="020F0502020204030204" pitchFamily="34" charset="0"/>
                          <a:cs typeface="Times New Roman" panose="02020603050405020304" pitchFamily="18" charset="0"/>
                        </a:rPr>
                        <a:t>Steward Health Choice</a:t>
                      </a:r>
                    </a:p>
                  </a:txBody>
                  <a:tcPr marL="68580" marR="68580" marT="0" marB="0" anchor="ctr">
                    <a:lnL w="12700" cap="flat" cmpd="sng" algn="ctr">
                      <a:solidFill>
                        <a:schemeClr val="bg2"/>
                      </a:solidFill>
                      <a:prstDash val="solid"/>
                      <a:round/>
                      <a:headEnd type="none" w="med" len="med"/>
                      <a:tailEnd type="none" w="med" len="med"/>
                    </a:lnL>
                    <a:solidFill>
                      <a:schemeClr val="accent4">
                        <a:lumMod val="20000"/>
                        <a:lumOff val="80000"/>
                      </a:schemeClr>
                    </a:solidFill>
                  </a:tcPr>
                </a:tc>
                <a:extLst>
                  <a:ext uri="{0D108BD9-81ED-4DB2-BD59-A6C34878D82A}">
                    <a16:rowId xmlns="" xmlns:a16="http://schemas.microsoft.com/office/drawing/2014/main" val="2773172370"/>
                  </a:ext>
                </a:extLst>
              </a:tr>
            </a:tbl>
          </a:graphicData>
        </a:graphic>
      </p:graphicFrame>
      <p:sp>
        <p:nvSpPr>
          <p:cNvPr id="10" name="Title 1"/>
          <p:cNvSpPr txBox="1">
            <a:spLocks noGrp="1"/>
          </p:cNvSpPr>
          <p:nvPr>
            <p:ph type="title"/>
          </p:nvPr>
        </p:nvSpPr>
        <p:spPr bwMode="auto">
          <a:xfrm>
            <a:off x="152400" y="233708"/>
            <a:ext cx="81534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06" rtl="0" eaLnBrk="1" fontAlgn="base" hangingPunct="1">
              <a:spcBef>
                <a:spcPct val="0"/>
              </a:spcBef>
              <a:spcAft>
                <a:spcPct val="0"/>
              </a:spcAft>
              <a:tabLst>
                <a:tab pos="275317" algn="l"/>
              </a:tabLst>
              <a:defRPr sz="1900" b="1" baseline="0">
                <a:solidFill>
                  <a:schemeClr val="tx2"/>
                </a:solidFill>
                <a:latin typeface="+mj-lt"/>
                <a:ea typeface="+mj-ea"/>
                <a:cs typeface="+mj-cs"/>
              </a:defRPr>
            </a:lvl1pPr>
            <a:lvl2pPr algn="l" defTabSz="913406" rtl="0" eaLnBrk="1" fontAlgn="base" hangingPunct="1">
              <a:spcBef>
                <a:spcPct val="0"/>
              </a:spcBef>
              <a:spcAft>
                <a:spcPct val="0"/>
              </a:spcAft>
              <a:defRPr sz="1900" b="1">
                <a:solidFill>
                  <a:schemeClr val="tx2"/>
                </a:solidFill>
                <a:latin typeface="Arial" charset="0"/>
              </a:defRPr>
            </a:lvl2pPr>
            <a:lvl3pPr algn="l" defTabSz="913406" rtl="0" eaLnBrk="1" fontAlgn="base" hangingPunct="1">
              <a:spcBef>
                <a:spcPct val="0"/>
              </a:spcBef>
              <a:spcAft>
                <a:spcPct val="0"/>
              </a:spcAft>
              <a:defRPr sz="1900" b="1">
                <a:solidFill>
                  <a:schemeClr val="tx2"/>
                </a:solidFill>
                <a:latin typeface="Arial" charset="0"/>
              </a:defRPr>
            </a:lvl3pPr>
            <a:lvl4pPr algn="l" defTabSz="913406" rtl="0" eaLnBrk="1" fontAlgn="base" hangingPunct="1">
              <a:spcBef>
                <a:spcPct val="0"/>
              </a:spcBef>
              <a:spcAft>
                <a:spcPct val="0"/>
              </a:spcAft>
              <a:defRPr sz="1900" b="1">
                <a:solidFill>
                  <a:schemeClr val="tx2"/>
                </a:solidFill>
                <a:latin typeface="Arial" charset="0"/>
              </a:defRPr>
            </a:lvl4pPr>
            <a:lvl5pPr algn="l" defTabSz="913406" rtl="0" eaLnBrk="1" fontAlgn="base" hangingPunct="1">
              <a:spcBef>
                <a:spcPct val="0"/>
              </a:spcBef>
              <a:spcAft>
                <a:spcPct val="0"/>
              </a:spcAft>
              <a:defRPr sz="1900" b="1">
                <a:solidFill>
                  <a:schemeClr val="tx2"/>
                </a:solidFill>
                <a:latin typeface="Arial" charset="0"/>
              </a:defRPr>
            </a:lvl5pPr>
            <a:lvl6pPr marL="466419" algn="l" defTabSz="913406" rtl="0" eaLnBrk="1" fontAlgn="base" hangingPunct="1">
              <a:spcBef>
                <a:spcPct val="0"/>
              </a:spcBef>
              <a:spcAft>
                <a:spcPct val="0"/>
              </a:spcAft>
              <a:defRPr sz="1900" b="1">
                <a:solidFill>
                  <a:schemeClr val="tx2"/>
                </a:solidFill>
                <a:latin typeface="Arial" charset="0"/>
              </a:defRPr>
            </a:lvl6pPr>
            <a:lvl7pPr marL="932839" algn="l" defTabSz="913406" rtl="0" eaLnBrk="1" fontAlgn="base" hangingPunct="1">
              <a:spcBef>
                <a:spcPct val="0"/>
              </a:spcBef>
              <a:spcAft>
                <a:spcPct val="0"/>
              </a:spcAft>
              <a:defRPr sz="1900" b="1">
                <a:solidFill>
                  <a:schemeClr val="tx2"/>
                </a:solidFill>
                <a:latin typeface="Arial" charset="0"/>
              </a:defRPr>
            </a:lvl7pPr>
            <a:lvl8pPr marL="1399260" algn="l" defTabSz="913406" rtl="0" eaLnBrk="1" fontAlgn="base" hangingPunct="1">
              <a:spcBef>
                <a:spcPct val="0"/>
              </a:spcBef>
              <a:spcAft>
                <a:spcPct val="0"/>
              </a:spcAft>
              <a:defRPr sz="1900" b="1">
                <a:solidFill>
                  <a:schemeClr val="tx2"/>
                </a:solidFill>
                <a:latin typeface="Arial" charset="0"/>
              </a:defRPr>
            </a:lvl8pPr>
            <a:lvl9pPr marL="1865681" algn="l" defTabSz="913406" rtl="0" eaLnBrk="1" fontAlgn="base" hangingPunct="1">
              <a:spcBef>
                <a:spcPct val="0"/>
              </a:spcBef>
              <a:spcAft>
                <a:spcPct val="0"/>
              </a:spcAft>
              <a:defRPr sz="1900" b="1">
                <a:solidFill>
                  <a:schemeClr val="tx2"/>
                </a:solidFill>
                <a:latin typeface="Arial" charset="0"/>
              </a:defRPr>
            </a:lvl9pPr>
          </a:lstStyle>
          <a:p>
            <a:r>
              <a:rPr lang="en-US" sz="2300" dirty="0">
                <a:solidFill>
                  <a:srgbClr val="002060"/>
                </a:solidFill>
              </a:rPr>
              <a:t>MassHealth</a:t>
            </a:r>
            <a:r>
              <a:rPr lang="en-US" sz="2300" kern="0" dirty="0">
                <a:solidFill>
                  <a:srgbClr val="002060"/>
                </a:solidFill>
              </a:rPr>
              <a:t> Health Plan Options </a:t>
            </a:r>
            <a:r>
              <a:rPr lang="en-US" sz="2300" kern="0" dirty="0" smtClean="0">
                <a:solidFill>
                  <a:srgbClr val="002060"/>
                </a:solidFill>
              </a:rPr>
              <a:t>Effective January 1, 2020 </a:t>
            </a:r>
            <a:endParaRPr lang="en-US" sz="2300" kern="0" dirty="0">
              <a:solidFill>
                <a:srgbClr val="002060"/>
              </a:solidFill>
            </a:endParaRPr>
          </a:p>
        </p:txBody>
      </p:sp>
    </p:spTree>
    <p:extLst>
      <p:ext uri="{BB962C8B-B14F-4D97-AF65-F5344CB8AC3E}">
        <p14:creationId xmlns:p14="http://schemas.microsoft.com/office/powerpoint/2010/main" val="3329572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369332"/>
          </a:xfrm>
        </p:spPr>
        <p:txBody>
          <a:bodyPr>
            <a:normAutofit/>
          </a:bodyPr>
          <a:lstStyle/>
          <a:p>
            <a:r>
              <a:rPr lang="en-US" sz="2400" dirty="0" smtClean="0">
                <a:solidFill>
                  <a:srgbClr val="002060"/>
                </a:solidFill>
              </a:rPr>
              <a:t>Primary Care Exclusivity</a:t>
            </a:r>
            <a:endParaRPr lang="en-US" sz="2400" dirty="0">
              <a:solidFill>
                <a:srgbClr val="002060"/>
              </a:solidFill>
            </a:endParaRPr>
          </a:p>
        </p:txBody>
      </p:sp>
      <p:sp>
        <p:nvSpPr>
          <p:cNvPr id="4" name="Content Placeholder 2"/>
          <p:cNvSpPr txBox="1">
            <a:spLocks/>
          </p:cNvSpPr>
          <p:nvPr/>
        </p:nvSpPr>
        <p:spPr>
          <a:xfrm>
            <a:off x="152400" y="1219200"/>
            <a:ext cx="8534400" cy="35814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002060"/>
              </a:buClr>
            </a:pPr>
            <a:r>
              <a:rPr lang="en-US" sz="1800" dirty="0" smtClean="0">
                <a:solidFill>
                  <a:srgbClr val="002060"/>
                </a:solidFill>
              </a:rPr>
              <a:t>A primary care practice entity that contracts with an ACO may only empanel managed care members who are also enrolled in that same ACO </a:t>
            </a:r>
          </a:p>
          <a:p>
            <a:pPr marL="685800" lvl="1">
              <a:spcBef>
                <a:spcPts val="600"/>
              </a:spcBef>
              <a:buClr>
                <a:srgbClr val="002060"/>
              </a:buClr>
              <a:buFont typeface="Wingdings" panose="05000000000000000000" pitchFamily="2" charset="2"/>
              <a:buChar char="§"/>
            </a:pPr>
            <a:r>
              <a:rPr lang="en-US" sz="1800" dirty="0">
                <a:solidFill>
                  <a:srgbClr val="002060"/>
                </a:solidFill>
              </a:rPr>
              <a:t>They may not </a:t>
            </a:r>
            <a:r>
              <a:rPr lang="en-US" sz="1800" dirty="0" smtClean="0">
                <a:solidFill>
                  <a:srgbClr val="002060"/>
                </a:solidFill>
              </a:rPr>
              <a:t>empanel </a:t>
            </a:r>
            <a:r>
              <a:rPr lang="en-US" sz="1800" dirty="0">
                <a:solidFill>
                  <a:srgbClr val="002060"/>
                </a:solidFill>
              </a:rPr>
              <a:t>MassHealth managed care members enrolled in an MCO, the Primary Care Clinician (PCC) Plan, or any other ACO</a:t>
            </a:r>
          </a:p>
          <a:p>
            <a:pPr marL="685800" lvl="1">
              <a:buClr>
                <a:srgbClr val="002060"/>
              </a:buClr>
              <a:buFont typeface="Wingdings" panose="05000000000000000000" pitchFamily="2" charset="2"/>
              <a:buChar char="§"/>
            </a:pPr>
            <a:endParaRPr lang="en-US" sz="1800" dirty="0" smtClean="0">
              <a:solidFill>
                <a:srgbClr val="FF0000"/>
              </a:solidFill>
            </a:endParaRPr>
          </a:p>
          <a:p>
            <a:pPr marL="685800" lvl="1">
              <a:buClr>
                <a:srgbClr val="002060"/>
              </a:buClr>
              <a:buFont typeface="Wingdings" panose="05000000000000000000" pitchFamily="2" charset="2"/>
              <a:buChar char="§"/>
            </a:pPr>
            <a:r>
              <a:rPr lang="en-US" sz="1800" dirty="0" smtClean="0">
                <a:solidFill>
                  <a:srgbClr val="002060"/>
                </a:solidFill>
              </a:rPr>
              <a:t>They may only provide primary care services to managed care members who are also enrolled in that same ACO (outside of the exceptions listed on the next slides )</a:t>
            </a:r>
          </a:p>
          <a:p>
            <a:pPr marL="0" indent="0">
              <a:buClr>
                <a:srgbClr val="002060"/>
              </a:buClr>
              <a:buNone/>
            </a:pPr>
            <a:endParaRPr lang="en-US" sz="1800" dirty="0" smtClean="0">
              <a:solidFill>
                <a:srgbClr val="002060"/>
              </a:solidFill>
            </a:endParaRPr>
          </a:p>
          <a:p>
            <a:pPr marL="285750" indent="-285750">
              <a:buClr>
                <a:srgbClr val="002060"/>
              </a:buClr>
            </a:pPr>
            <a:r>
              <a:rPr lang="en-US" sz="1800" dirty="0" smtClean="0">
                <a:solidFill>
                  <a:srgbClr val="002060"/>
                </a:solidFill>
              </a:rPr>
              <a:t>Primary care exclusivity is applied at the site level because the member is assigned to the primary care practice entity site rather than to the individual PCPs performing the primary care functions and services at the site</a:t>
            </a:r>
          </a:p>
        </p:txBody>
      </p:sp>
    </p:spTree>
    <p:extLst>
      <p:ext uri="{BB962C8B-B14F-4D97-AF65-F5344CB8AC3E}">
        <p14:creationId xmlns:p14="http://schemas.microsoft.com/office/powerpoint/2010/main" val="59799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369332"/>
          </a:xfrm>
        </p:spPr>
        <p:txBody>
          <a:bodyPr>
            <a:normAutofit/>
          </a:bodyPr>
          <a:lstStyle/>
          <a:p>
            <a:r>
              <a:rPr lang="en-US" sz="2400" dirty="0" smtClean="0">
                <a:solidFill>
                  <a:srgbClr val="002060"/>
                </a:solidFill>
              </a:rPr>
              <a:t>Primary Care Exclusivity </a:t>
            </a:r>
            <a:r>
              <a:rPr lang="en-US" sz="2400" dirty="0">
                <a:solidFill>
                  <a:srgbClr val="002060"/>
                </a:solidFill>
              </a:rPr>
              <a:t>- Exceptions</a:t>
            </a:r>
          </a:p>
        </p:txBody>
      </p:sp>
      <p:sp>
        <p:nvSpPr>
          <p:cNvPr id="4" name="Content Placeholder 2"/>
          <p:cNvSpPr txBox="1">
            <a:spLocks/>
          </p:cNvSpPr>
          <p:nvPr/>
        </p:nvSpPr>
        <p:spPr>
          <a:xfrm>
            <a:off x="166707" y="604195"/>
            <a:ext cx="8534400" cy="26670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2060"/>
              </a:buClr>
              <a:buNone/>
            </a:pPr>
            <a:endParaRPr lang="en-US" sz="1000" dirty="0" smtClean="0">
              <a:solidFill>
                <a:srgbClr val="002060"/>
              </a:solidFill>
            </a:endParaRPr>
          </a:p>
          <a:p>
            <a:pPr marL="0" indent="0">
              <a:buClr>
                <a:srgbClr val="002060"/>
              </a:buClr>
              <a:buNone/>
            </a:pPr>
            <a:r>
              <a:rPr lang="en-US" sz="1800" dirty="0" smtClean="0">
                <a:solidFill>
                  <a:srgbClr val="002060"/>
                </a:solidFill>
              </a:rPr>
              <a:t>Primary Care Exclusivity </a:t>
            </a:r>
            <a:r>
              <a:rPr lang="en-US" sz="1800" dirty="0">
                <a:solidFill>
                  <a:srgbClr val="002060"/>
                </a:solidFill>
              </a:rPr>
              <a:t>does not </a:t>
            </a:r>
            <a:r>
              <a:rPr lang="en-US" sz="1800" dirty="0" smtClean="0">
                <a:solidFill>
                  <a:srgbClr val="002060"/>
                </a:solidFill>
              </a:rPr>
              <a:t>apply in the following situations:</a:t>
            </a:r>
          </a:p>
          <a:p>
            <a:pPr marL="285750" indent="-285750">
              <a:buClr>
                <a:srgbClr val="002060"/>
              </a:buClr>
            </a:pPr>
            <a:r>
              <a:rPr lang="en-US" sz="1800" dirty="0" smtClean="0">
                <a:solidFill>
                  <a:srgbClr val="002060"/>
                </a:solidFill>
              </a:rPr>
              <a:t>PCPs serving members in the Special Kids Special Care Program</a:t>
            </a:r>
          </a:p>
          <a:p>
            <a:pPr marL="0" indent="0">
              <a:buClr>
                <a:srgbClr val="002060"/>
              </a:buClr>
              <a:buNone/>
            </a:pPr>
            <a:endParaRPr lang="en-US" sz="1800" dirty="0" smtClean="0">
              <a:solidFill>
                <a:srgbClr val="002060"/>
              </a:solidFill>
            </a:endParaRPr>
          </a:p>
          <a:p>
            <a:pPr marL="285750" indent="-285750">
              <a:buClr>
                <a:srgbClr val="002060"/>
              </a:buClr>
            </a:pPr>
            <a:r>
              <a:rPr lang="en-US" sz="1800" dirty="0" smtClean="0">
                <a:solidFill>
                  <a:srgbClr val="002060"/>
                </a:solidFill>
              </a:rPr>
              <a:t>PCPs that also provide medication assisted treatment (MAT) services may provide MAT services to members enrolled in any ACO, MCO, or the PCC Plan, without regard to limitations related to primary care exclusivity  </a:t>
            </a:r>
          </a:p>
          <a:p>
            <a:pPr marL="0" indent="0">
              <a:buClr>
                <a:srgbClr val="002060"/>
              </a:buClr>
              <a:buNone/>
            </a:pPr>
            <a:endParaRPr lang="en-US" sz="1800" dirty="0" smtClean="0">
              <a:solidFill>
                <a:srgbClr val="002060"/>
              </a:solidFill>
            </a:endParaRPr>
          </a:p>
          <a:p>
            <a:pPr marL="285750" indent="-285750">
              <a:buClr>
                <a:srgbClr val="002060"/>
              </a:buClr>
            </a:pPr>
            <a:r>
              <a:rPr lang="en-US" sz="1800" dirty="0" smtClean="0">
                <a:solidFill>
                  <a:srgbClr val="002060"/>
                </a:solidFill>
              </a:rPr>
              <a:t>School-Based Health Centers (SBHCs) operated through CHCs can serve all MassHealth members and must submit claims for services delivered at SBHCs directly to MassHealth</a:t>
            </a:r>
          </a:p>
          <a:p>
            <a:pPr marL="0" indent="0">
              <a:buClr>
                <a:srgbClr val="002060"/>
              </a:buClr>
              <a:buNone/>
            </a:pPr>
            <a:endParaRPr lang="en-US" sz="1800" dirty="0" smtClean="0">
              <a:solidFill>
                <a:srgbClr val="002060"/>
              </a:solidFill>
            </a:endParaRPr>
          </a:p>
          <a:p>
            <a:pPr marL="285750" indent="-285750">
              <a:buClr>
                <a:srgbClr val="002060"/>
              </a:buClr>
            </a:pPr>
            <a:r>
              <a:rPr lang="en-US" sz="1800" dirty="0" smtClean="0">
                <a:solidFill>
                  <a:srgbClr val="002060"/>
                </a:solidFill>
              </a:rPr>
              <a:t>Other </a:t>
            </a:r>
            <a:r>
              <a:rPr lang="en-US" sz="1800" dirty="0">
                <a:solidFill>
                  <a:srgbClr val="002060"/>
                </a:solidFill>
              </a:rPr>
              <a:t>MassHealth </a:t>
            </a:r>
            <a:r>
              <a:rPr lang="en-US" sz="1800" dirty="0" smtClean="0">
                <a:solidFill>
                  <a:srgbClr val="002060"/>
                </a:solidFill>
              </a:rPr>
              <a:t>programs*, </a:t>
            </a:r>
            <a:r>
              <a:rPr lang="en-US" sz="1800" dirty="0">
                <a:solidFill>
                  <a:srgbClr val="002060"/>
                </a:solidFill>
              </a:rPr>
              <a:t>such as: </a:t>
            </a:r>
          </a:p>
          <a:p>
            <a:pPr marL="685800" lvl="1">
              <a:buClr>
                <a:srgbClr val="002060"/>
              </a:buClr>
            </a:pPr>
            <a:r>
              <a:rPr lang="en-US" sz="1400" dirty="0">
                <a:solidFill>
                  <a:srgbClr val="002060"/>
                </a:solidFill>
              </a:rPr>
              <a:t>MassHealth Fee-for-service (FFS) (including those over age 65 or with third-party coverage)</a:t>
            </a:r>
          </a:p>
          <a:p>
            <a:pPr marL="685800" lvl="1">
              <a:buClr>
                <a:srgbClr val="002060"/>
              </a:buClr>
            </a:pPr>
            <a:r>
              <a:rPr lang="en-US" sz="1400" dirty="0">
                <a:solidFill>
                  <a:srgbClr val="002060"/>
                </a:solidFill>
              </a:rPr>
              <a:t>OneCare </a:t>
            </a:r>
          </a:p>
          <a:p>
            <a:pPr marL="685800" lvl="1">
              <a:buClr>
                <a:srgbClr val="002060"/>
              </a:buClr>
            </a:pPr>
            <a:r>
              <a:rPr lang="en-US" sz="1400" dirty="0">
                <a:solidFill>
                  <a:srgbClr val="002060"/>
                </a:solidFill>
              </a:rPr>
              <a:t>Senior Care Options (SCO) </a:t>
            </a:r>
          </a:p>
          <a:p>
            <a:pPr marL="685800" lvl="1">
              <a:buClr>
                <a:srgbClr val="002060"/>
              </a:buClr>
            </a:pPr>
            <a:r>
              <a:rPr lang="en-US" sz="1400" dirty="0">
                <a:solidFill>
                  <a:srgbClr val="002060"/>
                </a:solidFill>
              </a:rPr>
              <a:t>Program of All-inclusive Care for the Elderly (PACE) </a:t>
            </a:r>
          </a:p>
          <a:p>
            <a:pPr marL="400050" lvl="1" indent="0">
              <a:buClr>
                <a:srgbClr val="002060"/>
              </a:buClr>
              <a:buNone/>
            </a:pPr>
            <a:endParaRPr lang="en-US" sz="1200" i="1" dirty="0" smtClean="0">
              <a:solidFill>
                <a:srgbClr val="002060"/>
              </a:solidFill>
            </a:endParaRPr>
          </a:p>
          <a:p>
            <a:pPr marL="400050" lvl="1" indent="0">
              <a:buClr>
                <a:srgbClr val="002060"/>
              </a:buClr>
              <a:buNone/>
            </a:pPr>
            <a:r>
              <a:rPr lang="en-US" sz="1200" i="1" dirty="0" smtClean="0">
                <a:solidFill>
                  <a:srgbClr val="002060"/>
                </a:solidFill>
              </a:rPr>
              <a:t>*Providers </a:t>
            </a:r>
            <a:r>
              <a:rPr lang="en-US" sz="1200" i="1" dirty="0">
                <a:solidFill>
                  <a:srgbClr val="002060"/>
                </a:solidFill>
              </a:rPr>
              <a:t>who contract with an ACO may continue to provide services to members enrolled in the above programs regardless of their contracts with ACOs. </a:t>
            </a:r>
          </a:p>
          <a:p>
            <a:pPr marL="285750" indent="-285750">
              <a:buClr>
                <a:srgbClr val="002060"/>
              </a:buClr>
            </a:pPr>
            <a:endParaRPr lang="en-US" sz="1800" dirty="0" smtClean="0">
              <a:solidFill>
                <a:srgbClr val="002060"/>
              </a:solidFill>
            </a:endParaRPr>
          </a:p>
          <a:p>
            <a:endParaRPr lang="en-US" sz="1800" dirty="0"/>
          </a:p>
        </p:txBody>
      </p:sp>
    </p:spTree>
    <p:extLst>
      <p:ext uri="{BB962C8B-B14F-4D97-AF65-F5344CB8AC3E}">
        <p14:creationId xmlns:p14="http://schemas.microsoft.com/office/powerpoint/2010/main" val="2397207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369332"/>
          </a:xfrm>
        </p:spPr>
        <p:txBody>
          <a:bodyPr>
            <a:normAutofit/>
          </a:bodyPr>
          <a:lstStyle/>
          <a:p>
            <a:r>
              <a:rPr lang="en-US" sz="2400" dirty="0" smtClean="0">
                <a:solidFill>
                  <a:srgbClr val="002060"/>
                </a:solidFill>
              </a:rPr>
              <a:t>Primary Care Exclusivity – Exclusions </a:t>
            </a:r>
            <a:endParaRPr lang="en-US" sz="2400" dirty="0">
              <a:solidFill>
                <a:srgbClr val="002060"/>
              </a:solidFill>
            </a:endParaRPr>
          </a:p>
        </p:txBody>
      </p:sp>
      <p:sp>
        <p:nvSpPr>
          <p:cNvPr id="4" name="Content Placeholder 2"/>
          <p:cNvSpPr txBox="1">
            <a:spLocks/>
          </p:cNvSpPr>
          <p:nvPr/>
        </p:nvSpPr>
        <p:spPr>
          <a:xfrm>
            <a:off x="152400" y="884236"/>
            <a:ext cx="8686800" cy="574516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rgbClr val="002060"/>
                </a:solidFill>
              </a:rPr>
              <a:t>Specialists, Hospitals, </a:t>
            </a:r>
            <a:r>
              <a:rPr lang="en-US" sz="1800" dirty="0">
                <a:solidFill>
                  <a:srgbClr val="002060"/>
                </a:solidFill>
              </a:rPr>
              <a:t>and Other </a:t>
            </a:r>
            <a:r>
              <a:rPr lang="en-US" sz="1800" dirty="0" smtClean="0">
                <a:solidFill>
                  <a:srgbClr val="002060"/>
                </a:solidFill>
              </a:rPr>
              <a:t>Providers*</a:t>
            </a:r>
          </a:p>
          <a:p>
            <a:pPr marL="0" indent="0">
              <a:buNone/>
            </a:pPr>
            <a:endParaRPr lang="en-US" sz="1800" dirty="0">
              <a:solidFill>
                <a:srgbClr val="002060"/>
              </a:solidFill>
            </a:endParaRPr>
          </a:p>
          <a:p>
            <a:pPr lvl="1">
              <a:buFont typeface="Wingdings" panose="05000000000000000000" pitchFamily="2" charset="2"/>
              <a:buChar char="§"/>
            </a:pPr>
            <a:r>
              <a:rPr lang="en-US" sz="1600" dirty="0" smtClean="0">
                <a:solidFill>
                  <a:srgbClr val="002060"/>
                </a:solidFill>
              </a:rPr>
              <a:t>Primary </a:t>
            </a:r>
            <a:r>
              <a:rPr lang="en-US" sz="1600" dirty="0">
                <a:solidFill>
                  <a:srgbClr val="002060"/>
                </a:solidFill>
              </a:rPr>
              <a:t>care exclusivity requirements neither apply to nor impact specialists, hospitals, and </a:t>
            </a:r>
            <a:r>
              <a:rPr lang="en-US" sz="1600" dirty="0" smtClean="0">
                <a:solidFill>
                  <a:srgbClr val="002060"/>
                </a:solidFill>
              </a:rPr>
              <a:t>other providers—including </a:t>
            </a:r>
            <a:r>
              <a:rPr lang="en-US" sz="1600" dirty="0">
                <a:solidFill>
                  <a:srgbClr val="002060"/>
                </a:solidFill>
              </a:rPr>
              <a:t>behavioral health providers. Specialists, hospitals, and other providers </a:t>
            </a:r>
            <a:r>
              <a:rPr lang="en-US" sz="1600" dirty="0" smtClean="0">
                <a:solidFill>
                  <a:srgbClr val="002060"/>
                </a:solidFill>
              </a:rPr>
              <a:t>may continue </a:t>
            </a:r>
            <a:r>
              <a:rPr lang="en-US" sz="1600" dirty="0">
                <a:solidFill>
                  <a:srgbClr val="002060"/>
                </a:solidFill>
              </a:rPr>
              <a:t>to provide specialty services across MassHealth managed care options. Such providers </a:t>
            </a:r>
            <a:r>
              <a:rPr lang="en-US" sz="1600" dirty="0" smtClean="0">
                <a:solidFill>
                  <a:srgbClr val="002060"/>
                </a:solidFill>
              </a:rPr>
              <a:t>may contract </a:t>
            </a:r>
            <a:r>
              <a:rPr lang="en-US" sz="1600" dirty="0">
                <a:solidFill>
                  <a:srgbClr val="002060"/>
                </a:solidFill>
              </a:rPr>
              <a:t>with multiple health plans at the same time and may provide services to members in any </a:t>
            </a:r>
            <a:r>
              <a:rPr lang="en-US" sz="1600" dirty="0" smtClean="0">
                <a:solidFill>
                  <a:srgbClr val="002060"/>
                </a:solidFill>
              </a:rPr>
              <a:t>of the </a:t>
            </a:r>
            <a:r>
              <a:rPr lang="en-US" sz="1600" dirty="0">
                <a:solidFill>
                  <a:srgbClr val="002060"/>
                </a:solidFill>
              </a:rPr>
              <a:t>health plans with </a:t>
            </a:r>
            <a:r>
              <a:rPr lang="en-US" sz="1600" dirty="0" smtClean="0">
                <a:solidFill>
                  <a:srgbClr val="002060"/>
                </a:solidFill>
              </a:rPr>
              <a:t>which the </a:t>
            </a:r>
            <a:r>
              <a:rPr lang="en-US" sz="1600" dirty="0">
                <a:solidFill>
                  <a:srgbClr val="002060"/>
                </a:solidFill>
              </a:rPr>
              <a:t>providers have contracts. </a:t>
            </a:r>
            <a:endParaRPr lang="en-US" sz="1600" dirty="0" smtClean="0">
              <a:solidFill>
                <a:srgbClr val="002060"/>
              </a:solidFill>
            </a:endParaRPr>
          </a:p>
          <a:p>
            <a:pPr lvl="1">
              <a:buFont typeface="Wingdings" panose="05000000000000000000" pitchFamily="2" charset="2"/>
              <a:buChar char="§"/>
            </a:pPr>
            <a:endParaRPr lang="en-US" sz="1600" dirty="0">
              <a:solidFill>
                <a:srgbClr val="002060"/>
              </a:solidFill>
            </a:endParaRPr>
          </a:p>
          <a:p>
            <a:pPr lvl="1">
              <a:buFont typeface="Wingdings" panose="05000000000000000000" pitchFamily="2" charset="2"/>
              <a:buChar char="§"/>
            </a:pPr>
            <a:r>
              <a:rPr lang="en-US" sz="1600" dirty="0">
                <a:solidFill>
                  <a:srgbClr val="002060"/>
                </a:solidFill>
              </a:rPr>
              <a:t>Primary Care ACOs and the PCC Plan use the MassHealth fee-for-service network of specialists </a:t>
            </a:r>
            <a:r>
              <a:rPr lang="en-US" sz="1600" dirty="0" smtClean="0">
                <a:solidFill>
                  <a:srgbClr val="002060"/>
                </a:solidFill>
              </a:rPr>
              <a:t>and hospitals</a:t>
            </a:r>
            <a:r>
              <a:rPr lang="en-US" sz="1600" dirty="0">
                <a:solidFill>
                  <a:srgbClr val="002060"/>
                </a:solidFill>
              </a:rPr>
              <a:t>. Specialists, hospitals, and other providers may see MassHealth members enrolled in </a:t>
            </a:r>
            <a:r>
              <a:rPr lang="en-US" sz="1600" dirty="0" smtClean="0">
                <a:solidFill>
                  <a:srgbClr val="002060"/>
                </a:solidFill>
              </a:rPr>
              <a:t>a Primary </a:t>
            </a:r>
            <a:r>
              <a:rPr lang="en-US" sz="1600" dirty="0">
                <a:solidFill>
                  <a:srgbClr val="002060"/>
                </a:solidFill>
              </a:rPr>
              <a:t>Care ACO </a:t>
            </a:r>
            <a:r>
              <a:rPr lang="en-US" sz="1600" dirty="0" smtClean="0">
                <a:solidFill>
                  <a:srgbClr val="002060"/>
                </a:solidFill>
              </a:rPr>
              <a:t>or </a:t>
            </a:r>
            <a:r>
              <a:rPr lang="en-US" sz="1600" dirty="0">
                <a:solidFill>
                  <a:srgbClr val="002060"/>
                </a:solidFill>
              </a:rPr>
              <a:t>the PCC Plan if the provider is a MassHealth </a:t>
            </a:r>
            <a:r>
              <a:rPr lang="en-US" sz="1600" dirty="0" smtClean="0">
                <a:solidFill>
                  <a:srgbClr val="002060"/>
                </a:solidFill>
              </a:rPr>
              <a:t>participating provider contracted </a:t>
            </a:r>
            <a:r>
              <a:rPr lang="en-US" sz="1600" dirty="0">
                <a:solidFill>
                  <a:srgbClr val="002060"/>
                </a:solidFill>
              </a:rPr>
              <a:t>to provide medical </a:t>
            </a:r>
            <a:r>
              <a:rPr lang="en-US" sz="1600" dirty="0" smtClean="0">
                <a:solidFill>
                  <a:srgbClr val="002060"/>
                </a:solidFill>
              </a:rPr>
              <a:t>services.</a:t>
            </a:r>
            <a:endParaRPr lang="en-US" sz="1600" dirty="0">
              <a:solidFill>
                <a:srgbClr val="002060"/>
              </a:solidFill>
            </a:endParaRPr>
          </a:p>
          <a:p>
            <a:pPr marL="0" indent="0">
              <a:buNone/>
            </a:pPr>
            <a:r>
              <a:rPr lang="en-US" sz="1800" dirty="0" smtClean="0">
                <a:solidFill>
                  <a:srgbClr val="002060"/>
                </a:solidFill>
              </a:rPr>
              <a:t>*</a:t>
            </a:r>
            <a:r>
              <a:rPr lang="en-US" sz="1600" i="1" dirty="0" smtClean="0">
                <a:solidFill>
                  <a:srgbClr val="002060"/>
                </a:solidFill>
              </a:rPr>
              <a:t>Please refer to All Provider Bulletin 279 for more </a:t>
            </a:r>
            <a:r>
              <a:rPr lang="en-US" sz="1600" i="1" dirty="0">
                <a:solidFill>
                  <a:srgbClr val="002060"/>
                </a:solidFill>
              </a:rPr>
              <a:t>information </a:t>
            </a:r>
            <a:r>
              <a:rPr lang="en-US" sz="1600" i="1" dirty="0">
                <a:solidFill>
                  <a:srgbClr val="00B050"/>
                </a:solidFill>
              </a:rPr>
              <a:t>(</a:t>
            </a:r>
            <a:r>
              <a:rPr lang="en-US" sz="1600" i="1" dirty="0">
                <a:solidFill>
                  <a:srgbClr val="00B050"/>
                </a:solidFill>
                <a:hlinkClick r:id="rId2"/>
              </a:rPr>
              <a:t>https://</a:t>
            </a:r>
            <a:r>
              <a:rPr lang="en-US" sz="1600" i="1" dirty="0" smtClean="0">
                <a:solidFill>
                  <a:srgbClr val="00B050"/>
                </a:solidFill>
                <a:hlinkClick r:id="rId2"/>
              </a:rPr>
              <a:t>www.mass.gov/files/documents/2018/11/05/all-provider-bulletin-279.pdf</a:t>
            </a:r>
            <a:r>
              <a:rPr lang="en-US" sz="1600" i="1" dirty="0" smtClean="0">
                <a:solidFill>
                  <a:srgbClr val="00B050"/>
                </a:solidFill>
              </a:rPr>
              <a:t> )</a:t>
            </a:r>
            <a:endParaRPr lang="en-US" sz="1600" i="1" dirty="0">
              <a:solidFill>
                <a:srgbClr val="00B050"/>
              </a:solidFill>
            </a:endParaRPr>
          </a:p>
          <a:p>
            <a:pPr marL="0" indent="0">
              <a:buNone/>
            </a:pPr>
            <a:endParaRPr lang="en-US" sz="1800" dirty="0">
              <a:solidFill>
                <a:srgbClr val="002060"/>
              </a:solidFill>
            </a:endParaRPr>
          </a:p>
        </p:txBody>
      </p:sp>
    </p:spTree>
    <p:extLst>
      <p:ext uri="{BB962C8B-B14F-4D97-AF65-F5344CB8AC3E}">
        <p14:creationId xmlns:p14="http://schemas.microsoft.com/office/powerpoint/2010/main" val="2754768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3"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7249"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p:cNvSpPr/>
          <p:nvPr>
            <p:custDataLst>
              <p:tags r:id="rId3"/>
            </p:custDataLst>
          </p:nvPr>
        </p:nvSpPr>
        <p:spPr bwMode="auto">
          <a:xfrm>
            <a:off x="0" y="0"/>
            <a:ext cx="161984" cy="161974"/>
          </a:xfrm>
          <a:prstGeom prst="rect">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ym typeface="Arial"/>
            </a:endParaRPr>
          </a:p>
        </p:txBody>
      </p:sp>
      <p:sp>
        <p:nvSpPr>
          <p:cNvPr id="7172" name="Title 1"/>
          <p:cNvSpPr>
            <a:spLocks noGrp="1"/>
          </p:cNvSpPr>
          <p:nvPr>
            <p:ph type="title"/>
          </p:nvPr>
        </p:nvSpPr>
        <p:spPr>
          <a:xfrm>
            <a:off x="76200" y="228600"/>
            <a:ext cx="8348472" cy="923330"/>
          </a:xfrm>
        </p:spPr>
        <p:txBody>
          <a:bodyPr/>
          <a:lstStyle/>
          <a:p>
            <a:r>
              <a:rPr lang="en-US" sz="2100" dirty="0">
                <a:solidFill>
                  <a:srgbClr val="002060"/>
                </a:solidFill>
              </a:rPr>
              <a:t>Updates for </a:t>
            </a:r>
            <a:r>
              <a:rPr lang="en-US" sz="2100" dirty="0" smtClean="0">
                <a:solidFill>
                  <a:srgbClr val="002060"/>
                </a:solidFill>
              </a:rPr>
              <a:t>2020 </a:t>
            </a:r>
            <a:r>
              <a:rPr lang="en-US" sz="2100" dirty="0">
                <a:solidFill>
                  <a:srgbClr val="002060"/>
                </a:solidFill>
              </a:rPr>
              <a:t>- new primary care practices joining ACO </a:t>
            </a:r>
            <a:r>
              <a:rPr lang="en-US" sz="2100" dirty="0" smtClean="0">
                <a:solidFill>
                  <a:srgbClr val="002060"/>
                </a:solidFill>
              </a:rPr>
              <a:t>plans</a:t>
            </a:r>
            <a:br>
              <a:rPr lang="en-US" sz="2100" dirty="0" smtClean="0">
                <a:solidFill>
                  <a:srgbClr val="002060"/>
                </a:solidFill>
              </a:rPr>
            </a:br>
            <a:r>
              <a:rPr lang="en-US" sz="2100" dirty="0">
                <a:solidFill>
                  <a:srgbClr val="002060"/>
                </a:solidFill>
              </a:rPr>
              <a:t/>
            </a:r>
            <a:br>
              <a:rPr lang="en-US" sz="2100" dirty="0">
                <a:solidFill>
                  <a:srgbClr val="002060"/>
                </a:solidFill>
              </a:rPr>
            </a:br>
            <a:r>
              <a:rPr lang="en-US" altLang="en-US" sz="1800" dirty="0" smtClean="0">
                <a:solidFill>
                  <a:srgbClr val="002060"/>
                </a:solidFill>
              </a:rPr>
              <a:t>Opportunity </a:t>
            </a:r>
            <a:r>
              <a:rPr lang="en-US" altLang="en-US" sz="1800" dirty="0">
                <a:solidFill>
                  <a:srgbClr val="002060"/>
                </a:solidFill>
              </a:rPr>
              <a:t>for Existing ACOs to Add Participating PCPs </a:t>
            </a:r>
            <a:endParaRPr lang="en-US" altLang="en-US" sz="2350" dirty="0">
              <a:solidFill>
                <a:srgbClr val="002060"/>
              </a:solidFill>
            </a:endParaRPr>
          </a:p>
        </p:txBody>
      </p:sp>
      <p:sp>
        <p:nvSpPr>
          <p:cNvPr id="7174" name="Content Placeholder 2"/>
          <p:cNvSpPr txBox="1">
            <a:spLocks/>
          </p:cNvSpPr>
          <p:nvPr/>
        </p:nvSpPr>
        <p:spPr bwMode="auto">
          <a:xfrm>
            <a:off x="228600" y="1600200"/>
            <a:ext cx="8392191" cy="459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lstStyle>
            <a:lvl1pPr defTabSz="895350" eaLnBrk="0" hangingPunct="0">
              <a:buClr>
                <a:schemeClr val="tx2"/>
              </a:buClr>
              <a:defRPr sz="1600">
                <a:solidFill>
                  <a:schemeClr val="tx1"/>
                </a:solidFill>
                <a:latin typeface="Arial" charset="0"/>
                <a:ea typeface="ＭＳ Ｐゴシック" pitchFamily="34" charset="-128"/>
              </a:defRPr>
            </a:lvl1pPr>
            <a:lvl2pPr marL="193675" indent="-192088" defTabSz="895350" eaLnBrk="0" hangingPunct="0">
              <a:buClr>
                <a:schemeClr val="tx2"/>
              </a:buClr>
              <a:buSzPct val="125000"/>
              <a:buFont typeface="Arial" charset="0"/>
              <a:buChar char="▪"/>
              <a:defRPr sz="1600">
                <a:solidFill>
                  <a:schemeClr val="tx1"/>
                </a:solidFill>
                <a:latin typeface="Arial" charset="0"/>
                <a:ea typeface="ＭＳ Ｐゴシック" pitchFamily="34" charset="-128"/>
              </a:defRPr>
            </a:lvl2pPr>
            <a:lvl3pPr marL="457200" indent="-261938" defTabSz="895350" eaLnBrk="0" hangingPunct="0">
              <a:buClr>
                <a:schemeClr val="tx2"/>
              </a:buClr>
              <a:buSzPct val="120000"/>
              <a:buFont typeface="Arial" charset="0"/>
              <a:buChar char="–"/>
              <a:defRPr sz="1600">
                <a:solidFill>
                  <a:schemeClr val="tx1"/>
                </a:solidFill>
                <a:latin typeface="Arial" charset="0"/>
                <a:ea typeface="ＭＳ Ｐゴシック" pitchFamily="34" charset="-128"/>
              </a:defRPr>
            </a:lvl3pPr>
            <a:lvl4pPr marL="614363" indent="-155575" defTabSz="895350" eaLnBrk="0" hangingPunct="0">
              <a:buClr>
                <a:schemeClr val="tx2"/>
              </a:buClr>
              <a:buSzPct val="120000"/>
              <a:buFont typeface="Arial" charset="0"/>
              <a:buChar char="▫"/>
              <a:defRPr sz="1600">
                <a:solidFill>
                  <a:schemeClr val="tx1"/>
                </a:solidFill>
                <a:latin typeface="Arial" charset="0"/>
                <a:ea typeface="ＭＳ Ｐゴシック" pitchFamily="34" charset="-128"/>
              </a:defRPr>
            </a:lvl4pPr>
            <a:lvl5pPr marL="749300" indent="-130175" defTabSz="895350" eaLnBrk="0" hangingPunct="0">
              <a:buClr>
                <a:schemeClr val="tx2"/>
              </a:buClr>
              <a:buSzPct val="89000"/>
              <a:buFont typeface="Arial" charset="0"/>
              <a:buChar char="-"/>
              <a:defRPr sz="1600">
                <a:solidFill>
                  <a:schemeClr val="tx1"/>
                </a:solidFill>
                <a:latin typeface="Arial" charset="0"/>
                <a:ea typeface="ＭＳ Ｐゴシック" pitchFamily="34" charset="-128"/>
              </a:defRPr>
            </a:lvl5pPr>
            <a:lvl6pPr marL="1206500"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ＭＳ Ｐゴシック" pitchFamily="34" charset="-128"/>
              </a:defRPr>
            </a:lvl6pPr>
            <a:lvl7pPr marL="1663700"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ＭＳ Ｐゴシック" pitchFamily="34" charset="-128"/>
              </a:defRPr>
            </a:lvl7pPr>
            <a:lvl8pPr marL="2120900"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ＭＳ Ｐゴシック" pitchFamily="34" charset="-128"/>
              </a:defRPr>
            </a:lvl8pPr>
            <a:lvl9pPr marL="2578100"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ＭＳ Ｐゴシック" pitchFamily="34" charset="-128"/>
              </a:defRPr>
            </a:lvl9pPr>
          </a:lstStyle>
          <a:p>
            <a:r>
              <a:rPr lang="en-US" altLang="en-US" sz="1800" dirty="0">
                <a:solidFill>
                  <a:srgbClr val="002060"/>
                </a:solidFill>
                <a:latin typeface="+mn-lt"/>
              </a:rPr>
              <a:t>To support and further the goals of the ACO Program, MassHealth </a:t>
            </a:r>
            <a:r>
              <a:rPr lang="en-US" altLang="en-US" sz="1800" dirty="0" smtClean="0">
                <a:solidFill>
                  <a:srgbClr val="002060"/>
                </a:solidFill>
                <a:latin typeface="+mn-lt"/>
              </a:rPr>
              <a:t>offered </a:t>
            </a:r>
            <a:r>
              <a:rPr lang="en-US" altLang="en-US" sz="1800" dirty="0">
                <a:solidFill>
                  <a:srgbClr val="002060"/>
                </a:solidFill>
                <a:latin typeface="+mn-lt"/>
              </a:rPr>
              <a:t>an opportunity for existing ACOs to request the addition of new participating  PCPs effective January 1, 2020. </a:t>
            </a:r>
          </a:p>
          <a:p>
            <a:endParaRPr lang="en-US" altLang="en-US" sz="1800" dirty="0">
              <a:solidFill>
                <a:srgbClr val="002060"/>
              </a:solidFill>
              <a:latin typeface="+mn-lt"/>
            </a:endParaRPr>
          </a:p>
          <a:p>
            <a:r>
              <a:rPr lang="en-US" altLang="en-US" sz="1800" dirty="0" smtClean="0">
                <a:solidFill>
                  <a:srgbClr val="002060"/>
                </a:solidFill>
                <a:latin typeface="+mn-lt"/>
              </a:rPr>
              <a:t>ACOs </a:t>
            </a:r>
            <a:r>
              <a:rPr lang="en-US" altLang="en-US" sz="1800" dirty="0">
                <a:solidFill>
                  <a:srgbClr val="002060"/>
                </a:solidFill>
                <a:latin typeface="+mn-lt"/>
              </a:rPr>
              <a:t>were required to submit such request for MassHealth review in </a:t>
            </a:r>
            <a:r>
              <a:rPr lang="en-US" altLang="en-US" sz="1800" dirty="0" smtClean="0">
                <a:solidFill>
                  <a:srgbClr val="002060"/>
                </a:solidFill>
                <a:latin typeface="+mn-lt"/>
              </a:rPr>
              <a:t>May </a:t>
            </a:r>
            <a:r>
              <a:rPr lang="en-US" altLang="en-US" sz="1800" dirty="0">
                <a:solidFill>
                  <a:srgbClr val="002060"/>
                </a:solidFill>
                <a:latin typeface="+mn-lt"/>
              </a:rPr>
              <a:t>2019.</a:t>
            </a:r>
          </a:p>
          <a:p>
            <a:r>
              <a:rPr lang="en-US" altLang="en-US" sz="1800" dirty="0">
                <a:solidFill>
                  <a:srgbClr val="002060"/>
                </a:solidFill>
                <a:latin typeface="+mn-lt"/>
              </a:rPr>
              <a:t>Each request was evaluated by MassHealth against criteria that included, but were not limited to;</a:t>
            </a:r>
          </a:p>
          <a:p>
            <a:endParaRPr lang="en-US" altLang="en-US" sz="1800" dirty="0">
              <a:solidFill>
                <a:srgbClr val="002060"/>
              </a:solidFill>
              <a:latin typeface="+mn-lt"/>
            </a:endParaRPr>
          </a:p>
          <a:p>
            <a:pPr lvl="1">
              <a:buClr>
                <a:srgbClr val="333399"/>
              </a:buClr>
              <a:buFont typeface="Wingdings" pitchFamily="2" charset="2"/>
              <a:buChar char="§"/>
            </a:pPr>
            <a:r>
              <a:rPr lang="en-US" altLang="en-US" sz="1800" dirty="0">
                <a:solidFill>
                  <a:srgbClr val="002060"/>
                </a:solidFill>
                <a:latin typeface="+mn-lt"/>
              </a:rPr>
              <a:t>Impact on members;</a:t>
            </a:r>
          </a:p>
          <a:p>
            <a:pPr lvl="1">
              <a:buClr>
                <a:srgbClr val="333399"/>
              </a:buClr>
              <a:buFont typeface="Wingdings" pitchFamily="2" charset="2"/>
              <a:buChar char="§"/>
            </a:pPr>
            <a:r>
              <a:rPr lang="en-US" altLang="en-US" sz="1800" dirty="0">
                <a:solidFill>
                  <a:srgbClr val="002060"/>
                </a:solidFill>
                <a:latin typeface="+mn-lt"/>
              </a:rPr>
              <a:t>Impact on network adequacy;</a:t>
            </a:r>
          </a:p>
          <a:p>
            <a:pPr lvl="1">
              <a:buClr>
                <a:srgbClr val="333399"/>
              </a:buClr>
              <a:buFont typeface="Wingdings" pitchFamily="2" charset="2"/>
              <a:buChar char="§"/>
            </a:pPr>
            <a:r>
              <a:rPr lang="en-US" altLang="en-US" sz="1800" dirty="0">
                <a:solidFill>
                  <a:srgbClr val="002060"/>
                </a:solidFill>
                <a:latin typeface="+mn-lt"/>
              </a:rPr>
              <a:t>The ACO’s proposed approach to ensuring Continuity of Care;</a:t>
            </a:r>
          </a:p>
          <a:p>
            <a:pPr lvl="1">
              <a:buClr>
                <a:srgbClr val="333399"/>
              </a:buClr>
              <a:buFont typeface="Wingdings" pitchFamily="2" charset="2"/>
              <a:buChar char="§"/>
            </a:pPr>
            <a:r>
              <a:rPr lang="en-US" altLang="en-US" sz="1800" dirty="0">
                <a:solidFill>
                  <a:srgbClr val="002060"/>
                </a:solidFill>
                <a:latin typeface="+mn-lt"/>
              </a:rPr>
              <a:t>The demonstrated commitment by the PCP to participate in the ACO</a:t>
            </a:r>
          </a:p>
          <a:p>
            <a:endParaRPr lang="en-US" altLang="en-US" dirty="0"/>
          </a:p>
        </p:txBody>
      </p:sp>
    </p:spTree>
    <p:extLst>
      <p:ext uri="{BB962C8B-B14F-4D97-AF65-F5344CB8AC3E}">
        <p14:creationId xmlns:p14="http://schemas.microsoft.com/office/powerpoint/2010/main" val="2271285186"/>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d8cdr_NxEeuHWjakEM17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d8cdr_NxEeuHWjakEM17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nd8cdr_NxEeuHWjakEM17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nd8cdr_NxEeuHWjakEM17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nd8cdr_NxEeuHWjakEM17g"/>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25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20540</TotalTime>
  <Words>2053</Words>
  <Application>Microsoft Office PowerPoint</Application>
  <PresentationFormat>On-screen Show (4:3)</PresentationFormat>
  <Paragraphs>248</Paragraphs>
  <Slides>20</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25_SRM_CF_DG1140</vt:lpstr>
      <vt:lpstr>think-cell Slide</vt:lpstr>
      <vt:lpstr> MassHealth Payment and Care Delivery Innovation (PCDI)  January 1, 2020 Updates Provider Presentation    </vt:lpstr>
      <vt:lpstr>Agenda</vt:lpstr>
      <vt:lpstr>PowerPoint Presentation</vt:lpstr>
      <vt:lpstr>PowerPoint Presentation</vt:lpstr>
      <vt:lpstr>MassHealth Health Plan Options Effective January 1, 2020 </vt:lpstr>
      <vt:lpstr>Primary Care Exclusivity</vt:lpstr>
      <vt:lpstr>Primary Care Exclusivity - Exceptions</vt:lpstr>
      <vt:lpstr>Primary Care Exclusivity – Exclusions </vt:lpstr>
      <vt:lpstr>Updates for 2020 - new primary care practices joining ACO plans  Opportunity for Existing ACOs to Add Participating PCPs </vt:lpstr>
      <vt:lpstr>Updates for 2020 - new primary care practices joining ACO plans   Primary Care Provider Changes for January 1, 2020</vt:lpstr>
      <vt:lpstr>Updates for 2020   Key reminders : </vt:lpstr>
      <vt:lpstr>Impacted Member Notifications</vt:lpstr>
      <vt:lpstr>PowerPoint Presentation</vt:lpstr>
      <vt:lpstr>Impacted Member Notice</vt:lpstr>
      <vt:lpstr>Continuity of Care (CoC) for Impacted Members </vt:lpstr>
      <vt:lpstr>MassHealthChoices.com</vt:lpstr>
      <vt:lpstr>Provider Reminders</vt:lpstr>
      <vt:lpstr>PowerPoint Presentation</vt:lpstr>
      <vt:lpstr>Provider Resources</vt:lpstr>
      <vt:lpstr>PowerPoint Presentation</vt:lpstr>
    </vt:vector>
  </TitlesOfParts>
  <Company>EOHHS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Barrows, Barbara L (EHS)</dc:creator>
  <cp:lastModifiedBy>JacquieG</cp:lastModifiedBy>
  <cp:revision>181</cp:revision>
  <cp:lastPrinted>2019-10-11T15:20:22Z</cp:lastPrinted>
  <dcterms:created xsi:type="dcterms:W3CDTF">2018-11-13T15:02:43Z</dcterms:created>
  <dcterms:modified xsi:type="dcterms:W3CDTF">2019-11-05T19:48:21Z</dcterms:modified>
</cp:coreProperties>
</file>