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22.xml" ContentType="application/vnd.openxmlformats-officedocument.presentationml.tags+xml"/>
  <Override PartName="/ppt/tags/tag23.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notesSlides/notesSlide13.xml" ContentType="application/vnd.openxmlformats-officedocument.presentationml.notesSlide+xml"/>
  <Override PartName="/ppt/tags/tag34.xml" ContentType="application/vnd.openxmlformats-officedocument.presentationml.tags+xml"/>
  <Override PartName="/ppt/tags/tag35.xml" ContentType="application/vnd.openxmlformats-officedocument.presentationml.tags+xml"/>
  <Override PartName="/ppt/notesSlides/notesSlide14.xml" ContentType="application/vnd.openxmlformats-officedocument.presentationml.notesSlide+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notesSlides/notesSlide15.xml" ContentType="application/vnd.openxmlformats-officedocument.presentationml.notesSlide+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notesSlides/notesSlide16.xml" ContentType="application/vnd.openxmlformats-officedocument.presentationml.notesSlide+xml"/>
  <Override PartName="/ppt/tags/tag63.xml" ContentType="application/vnd.openxmlformats-officedocument.presentationml.tags+xml"/>
  <Override PartName="/ppt/tags/tag64.xml" ContentType="application/vnd.openxmlformats-officedocument.presentationml.tags+xml"/>
  <Override PartName="/ppt/notesSlides/notesSlide17.xml" ContentType="application/vnd.openxmlformats-officedocument.presentationml.notesSlide+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notesSlides/notesSlide18.xml" ContentType="application/vnd.openxmlformats-officedocument.presentationml.notesSlide+xml"/>
  <Override PartName="/ppt/charts/chart1.xml" ContentType="application/vnd.openxmlformats-officedocument.drawingml.chart+xml"/>
  <Override PartName="/ppt/notesSlides/notesSlide19.xml" ContentType="application/vnd.openxmlformats-officedocument.presentationml.notesSlide+xml"/>
  <Override PartName="/ppt/tags/tag72.xml" ContentType="application/vnd.openxmlformats-officedocument.presentationml.tags+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tags/tag73.xml" ContentType="application/vnd.openxmlformats-officedocument.presentationml.tags+xml"/>
  <Override PartName="/ppt/tags/tag74.xml" ContentType="application/vnd.openxmlformats-officedocument.presentationml.tags+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tags/tag75.xml" ContentType="application/vnd.openxmlformats-officedocument.presentationml.tags+xml"/>
  <Override PartName="/ppt/tags/tag76.xml" ContentType="application/vnd.openxmlformats-officedocument.presentationml.tags+xml"/>
  <Override PartName="/ppt/notesSlides/notesSlide28.xml" ContentType="application/vnd.openxmlformats-officedocument.presentationml.notesSlide+xml"/>
  <Override PartName="/ppt/tags/tag77.xml" ContentType="application/vnd.openxmlformats-officedocument.presentationml.tags+xml"/>
  <Override PartName="/ppt/tags/tag78.xml" ContentType="application/vnd.openxmlformats-officedocument.presentationml.tags+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trictFirstAndLastChars="0" saveSubsetFonts="1">
  <p:sldMasterIdLst>
    <p:sldMasterId id="2147483648" r:id="rId1"/>
  </p:sldMasterIdLst>
  <p:notesMasterIdLst>
    <p:notesMasterId r:id="rId31"/>
  </p:notesMasterIdLst>
  <p:handoutMasterIdLst>
    <p:handoutMasterId r:id="rId32"/>
  </p:handoutMasterIdLst>
  <p:sldIdLst>
    <p:sldId id="1719" r:id="rId2"/>
    <p:sldId id="1765" r:id="rId3"/>
    <p:sldId id="1793" r:id="rId4"/>
    <p:sldId id="1798" r:id="rId5"/>
    <p:sldId id="1799" r:id="rId6"/>
    <p:sldId id="1800" r:id="rId7"/>
    <p:sldId id="1801" r:id="rId8"/>
    <p:sldId id="1802" r:id="rId9"/>
    <p:sldId id="1803" r:id="rId10"/>
    <p:sldId id="1804" r:id="rId11"/>
    <p:sldId id="1805" r:id="rId12"/>
    <p:sldId id="1806" r:id="rId13"/>
    <p:sldId id="1807" r:id="rId14"/>
    <p:sldId id="1766" r:id="rId15"/>
    <p:sldId id="1785" r:id="rId16"/>
    <p:sldId id="1778" r:id="rId17"/>
    <p:sldId id="1788" r:id="rId18"/>
    <p:sldId id="1759" r:id="rId19"/>
    <p:sldId id="1789" r:id="rId20"/>
    <p:sldId id="1773" r:id="rId21"/>
    <p:sldId id="1774" r:id="rId22"/>
    <p:sldId id="1771" r:id="rId23"/>
    <p:sldId id="1770" r:id="rId24"/>
    <p:sldId id="1782" r:id="rId25"/>
    <p:sldId id="1787" r:id="rId26"/>
    <p:sldId id="1790" r:id="rId27"/>
    <p:sldId id="1791" r:id="rId28"/>
    <p:sldId id="1783" r:id="rId29"/>
    <p:sldId id="1784" r:id="rId30"/>
  </p:sldIdLst>
  <p:sldSz cx="8961438" cy="6721475"/>
  <p:notesSz cx="7010400" cy="9296400"/>
  <p:custDataLst>
    <p:tags r:id="rId33"/>
  </p:custDataLst>
  <p:defaultTextStyle>
    <a:defPPr>
      <a:defRPr lang="en-US"/>
    </a:defPPr>
    <a:lvl1pPr algn="l" rtl="0" fontAlgn="base">
      <a:spcBef>
        <a:spcPct val="0"/>
      </a:spcBef>
      <a:spcAft>
        <a:spcPct val="0"/>
      </a:spcAft>
      <a:defRPr sz="1600" kern="1200">
        <a:solidFill>
          <a:schemeClr val="tx1"/>
        </a:solidFill>
        <a:latin typeface="Arial" charset="0"/>
        <a:ea typeface="+mn-ea"/>
        <a:cs typeface="+mn-cs"/>
      </a:defRPr>
    </a:lvl1pPr>
    <a:lvl2pPr marL="456612" algn="l" rtl="0" fontAlgn="base">
      <a:spcBef>
        <a:spcPct val="0"/>
      </a:spcBef>
      <a:spcAft>
        <a:spcPct val="0"/>
      </a:spcAft>
      <a:defRPr sz="1600" kern="1200">
        <a:solidFill>
          <a:schemeClr val="tx1"/>
        </a:solidFill>
        <a:latin typeface="Arial" charset="0"/>
        <a:ea typeface="+mn-ea"/>
        <a:cs typeface="+mn-cs"/>
      </a:defRPr>
    </a:lvl2pPr>
    <a:lvl3pPr marL="913240" algn="l" rtl="0" fontAlgn="base">
      <a:spcBef>
        <a:spcPct val="0"/>
      </a:spcBef>
      <a:spcAft>
        <a:spcPct val="0"/>
      </a:spcAft>
      <a:defRPr sz="1600" kern="1200">
        <a:solidFill>
          <a:schemeClr val="tx1"/>
        </a:solidFill>
        <a:latin typeface="Arial" charset="0"/>
        <a:ea typeface="+mn-ea"/>
        <a:cs typeface="+mn-cs"/>
      </a:defRPr>
    </a:lvl3pPr>
    <a:lvl4pPr marL="1369859" algn="l" rtl="0" fontAlgn="base">
      <a:spcBef>
        <a:spcPct val="0"/>
      </a:spcBef>
      <a:spcAft>
        <a:spcPct val="0"/>
      </a:spcAft>
      <a:defRPr sz="1600" kern="1200">
        <a:solidFill>
          <a:schemeClr val="tx1"/>
        </a:solidFill>
        <a:latin typeface="Arial" charset="0"/>
        <a:ea typeface="+mn-ea"/>
        <a:cs typeface="+mn-cs"/>
      </a:defRPr>
    </a:lvl4pPr>
    <a:lvl5pPr marL="1826473" algn="l" rtl="0" fontAlgn="base">
      <a:spcBef>
        <a:spcPct val="0"/>
      </a:spcBef>
      <a:spcAft>
        <a:spcPct val="0"/>
      </a:spcAft>
      <a:defRPr sz="1600" kern="1200">
        <a:solidFill>
          <a:schemeClr val="tx1"/>
        </a:solidFill>
        <a:latin typeface="Arial" charset="0"/>
        <a:ea typeface="+mn-ea"/>
        <a:cs typeface="+mn-cs"/>
      </a:defRPr>
    </a:lvl5pPr>
    <a:lvl6pPr marL="2283094" algn="l" defTabSz="913240" rtl="0" eaLnBrk="1" latinLnBrk="0" hangingPunct="1">
      <a:defRPr sz="1600" kern="1200">
        <a:solidFill>
          <a:schemeClr val="tx1"/>
        </a:solidFill>
        <a:latin typeface="Arial" charset="0"/>
        <a:ea typeface="+mn-ea"/>
        <a:cs typeface="+mn-cs"/>
      </a:defRPr>
    </a:lvl6pPr>
    <a:lvl7pPr marL="2739713" algn="l" defTabSz="913240" rtl="0" eaLnBrk="1" latinLnBrk="0" hangingPunct="1">
      <a:defRPr sz="1600" kern="1200">
        <a:solidFill>
          <a:schemeClr val="tx1"/>
        </a:solidFill>
        <a:latin typeface="Arial" charset="0"/>
        <a:ea typeface="+mn-ea"/>
        <a:cs typeface="+mn-cs"/>
      </a:defRPr>
    </a:lvl7pPr>
    <a:lvl8pPr marL="3196330" algn="l" defTabSz="913240" rtl="0" eaLnBrk="1" latinLnBrk="0" hangingPunct="1">
      <a:defRPr sz="1600" kern="1200">
        <a:solidFill>
          <a:schemeClr val="tx1"/>
        </a:solidFill>
        <a:latin typeface="Arial" charset="0"/>
        <a:ea typeface="+mn-ea"/>
        <a:cs typeface="+mn-cs"/>
      </a:defRPr>
    </a:lvl8pPr>
    <a:lvl9pPr marL="3652950" algn="l" defTabSz="913240" rtl="0" eaLnBrk="1" latinLnBrk="0" hangingPunct="1">
      <a:defRPr sz="1600"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906">
          <p15:clr>
            <a:srgbClr val="A4A3A4"/>
          </p15:clr>
        </p15:guide>
        <p15:guide id="2" pos="2953">
          <p15:clr>
            <a:srgbClr val="A4A3A4"/>
          </p15:clr>
        </p15:guide>
        <p15:guide id="3" orient="horz" pos="3278">
          <p15:clr>
            <a:srgbClr val="A4A3A4"/>
          </p15:clr>
        </p15:guide>
      </p15:sldGuideLst>
    </p:ext>
    <p:ext uri="{2D200454-40CA-4A62-9FC3-DE9A4176ACB9}">
      <p15:notesGuideLst xmlns:p15="http://schemas.microsoft.com/office/powerpoint/2012/main" xmlns="">
        <p15:guide id="1" orient="horz" pos="3120">
          <p15:clr>
            <a:srgbClr val="A4A3A4"/>
          </p15:clr>
        </p15:guide>
        <p15:guide id="2" pos="2124">
          <p15:clr>
            <a:srgbClr val="A4A3A4"/>
          </p15:clr>
        </p15:guide>
        <p15:guide id="3" orient="horz" pos="2928">
          <p15:clr>
            <a:srgbClr val="A4A3A4"/>
          </p15:clr>
        </p15:guide>
        <p15:guide id="4" pos="2208">
          <p15:clr>
            <a:srgbClr val="A4A3A4"/>
          </p15:clr>
        </p15:guide>
        <p15:guide id="5" orient="horz" pos="3100">
          <p15:clr>
            <a:srgbClr val="A4A3A4"/>
          </p15:clr>
        </p15:guide>
        <p15:guide id="6" orient="horz" pos="2909">
          <p15:clr>
            <a:srgbClr val="A4A3A4"/>
          </p15:clr>
        </p15:guide>
        <p15:guide id="7" orient="horz" pos="3140">
          <p15:clr>
            <a:srgbClr val="A4A3A4"/>
          </p15:clr>
        </p15:guide>
        <p15:guide id="8" orient="horz" pos="2947">
          <p15:clr>
            <a:srgbClr val="A4A3A4"/>
          </p15:clr>
        </p15:guide>
        <p15:guide id="9" orient="horz" pos="3080">
          <p15:clr>
            <a:srgbClr val="A4A3A4"/>
          </p15:clr>
        </p15:guide>
        <p15:guide id="10" orient="horz" pos="2890">
          <p15:clr>
            <a:srgbClr val="A4A3A4"/>
          </p15:clr>
        </p15:guide>
        <p15:guide id="11" orient="horz" pos="3161">
          <p15:clr>
            <a:srgbClr val="A4A3A4"/>
          </p15:clr>
        </p15:guide>
        <p15:guide id="12" orient="horz" pos="296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an Tsai" initials="DT" lastIdx="7" clrIdx="0"/>
  <p:cmAuthor id="1" name=" Danielle L McCourt" initials="DLM" lastIdx="8" clrIdx="1"/>
  <p:cmAuthor id="2" name="EHS" initials="EHS" lastIdx="6" clrIdx="2"/>
  <p:cmAuthor id="3" name="Corri Altman Moore" initials="CAM" lastIdx="4" clrIdx="3">
    <p:extLst/>
  </p:cmAuthor>
  <p:cmAuthor id="4" name="Camille Ketsdever" initials="CK" lastIdx="1" clrIdx="4">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44A"/>
    <a:srgbClr val="005183"/>
    <a:srgbClr val="FF6600"/>
    <a:srgbClr val="0072B8"/>
    <a:srgbClr val="006DB0"/>
    <a:srgbClr val="0032C8"/>
    <a:srgbClr val="1071CA"/>
    <a:srgbClr val="002960"/>
    <a:srgbClr val="F2F2F2"/>
    <a:srgbClr val="CBDB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94" autoAdjust="0"/>
    <p:restoredTop sz="93891" autoAdjust="0"/>
  </p:normalViewPr>
  <p:slideViewPr>
    <p:cSldViewPr snapToGrid="0">
      <p:cViewPr varScale="1">
        <p:scale>
          <a:sx n="78" d="100"/>
          <a:sy n="78" d="100"/>
        </p:scale>
        <p:origin x="-1236" y="-84"/>
      </p:cViewPr>
      <p:guideLst>
        <p:guide orient="horz" pos="2906"/>
        <p:guide orient="horz" pos="3278"/>
        <p:guide pos="2953"/>
      </p:guideLst>
    </p:cSldViewPr>
  </p:slideViewPr>
  <p:outlineViewPr>
    <p:cViewPr>
      <p:scale>
        <a:sx n="33" d="100"/>
        <a:sy n="33" d="100"/>
      </p:scale>
      <p:origin x="0" y="0"/>
    </p:cViewPr>
  </p:outlineViewPr>
  <p:notesTextViewPr>
    <p:cViewPr>
      <p:scale>
        <a:sx n="1" d="1"/>
        <a:sy n="1" d="1"/>
      </p:scale>
      <p:origin x="0" y="0"/>
    </p:cViewPr>
  </p:notesTextViewPr>
  <p:sorterViewPr>
    <p:cViewPr>
      <p:scale>
        <a:sx n="50" d="100"/>
        <a:sy n="50" d="100"/>
      </p:scale>
      <p:origin x="0" y="0"/>
    </p:cViewPr>
  </p:sorterViewPr>
  <p:notesViewPr>
    <p:cSldViewPr snapToGrid="0">
      <p:cViewPr varScale="1">
        <p:scale>
          <a:sx n="68" d="100"/>
          <a:sy n="68" d="100"/>
        </p:scale>
        <p:origin x="-3306" y="-120"/>
      </p:cViewPr>
      <p:guideLst>
        <p:guide orient="horz" pos="3120"/>
        <p:guide orient="horz" pos="2928"/>
        <p:guide orient="horz" pos="3100"/>
        <p:guide orient="horz" pos="2909"/>
        <p:guide orient="horz" pos="3140"/>
        <p:guide orient="horz" pos="2947"/>
        <p:guide orient="horz" pos="3080"/>
        <p:guide orient="horz" pos="2890"/>
        <p:guide orient="horz" pos="3161"/>
        <p:guide orient="horz" pos="2966"/>
        <p:guide pos="2124"/>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gs" Target="tags/tag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4961538800663696E-2"/>
          <c:y val="0.13049267200222348"/>
          <c:w val="0.71263381364516376"/>
          <c:h val="0.89493565908428108"/>
        </c:manualLayout>
      </c:layout>
      <c:doughnutChart>
        <c:varyColors val="1"/>
        <c:ser>
          <c:idx val="0"/>
          <c:order val="0"/>
          <c:tx>
            <c:strRef>
              <c:f>Sheet1!$B$1</c:f>
              <c:strCache>
                <c:ptCount val="1"/>
                <c:pt idx="0">
                  <c:v>Column1</c:v>
                </c:pt>
              </c:strCache>
            </c:strRef>
          </c:tx>
          <c:spPr>
            <a:solidFill>
              <a:schemeClr val="accent1"/>
            </a:solidFill>
            <a:ln>
              <a:solidFill>
                <a:schemeClr val="accent2"/>
              </a:solidFill>
            </a:ln>
            <a:effectLst>
              <a:outerShdw blurRad="50800" dist="38100" dir="2700000" algn="tl" rotWithShape="0">
                <a:prstClr val="black">
                  <a:alpha val="40000"/>
                </a:prstClr>
              </a:outerShdw>
            </a:effectLst>
          </c:spPr>
          <c:explosion val="25"/>
          <c:cat>
            <c:numRef>
              <c:f>Sheet1!$A$2:$A$6</c:f>
              <c:numCache>
                <c:formatCode>General</c:formatCode>
                <c:ptCount val="5"/>
              </c:numCache>
            </c:numRef>
          </c:cat>
          <c:val>
            <c:numRef>
              <c:f>Sheet1!$B$2:$B$6</c:f>
              <c:numCache>
                <c:formatCode>General</c:formatCode>
                <c:ptCount val="5"/>
                <c:pt idx="0">
                  <c:v>0.2</c:v>
                </c:pt>
                <c:pt idx="1">
                  <c:v>0.2</c:v>
                </c:pt>
                <c:pt idx="2">
                  <c:v>0.2</c:v>
                </c:pt>
                <c:pt idx="3">
                  <c:v>0.2</c:v>
                </c:pt>
                <c:pt idx="4">
                  <c:v>0.2</c:v>
                </c:pt>
              </c:numCache>
            </c:numRef>
          </c:val>
          <c:extLst xmlns:c16r2="http://schemas.microsoft.com/office/drawing/2015/06/chart">
            <c:ext xmlns:c16="http://schemas.microsoft.com/office/drawing/2014/chart" uri="{C3380CC4-5D6E-409C-BE32-E72D297353CC}">
              <c16:uniqueId val="{00000000-BB48-D74B-A658-2984E1015785}"/>
            </c:ext>
          </c:extLst>
        </c:ser>
        <c:dLbls>
          <c:showLegendKey val="0"/>
          <c:showVal val="0"/>
          <c:showCatName val="0"/>
          <c:showSerName val="0"/>
          <c:showPercent val="0"/>
          <c:showBubbleSize val="0"/>
          <c:showLeaderLines val="1"/>
        </c:dLbls>
        <c:firstSliceAng val="0"/>
        <c:holeSize val="50"/>
      </c:doughnutChart>
    </c:plotArea>
    <c:plotVisOnly val="1"/>
    <c:dispBlanksAs val="gap"/>
    <c:showDLblsOverMax val="0"/>
  </c:chart>
  <c:txPr>
    <a:bodyPr/>
    <a:lstStyle/>
    <a:p>
      <a:pPr>
        <a:defRPr sz="1800"/>
      </a:pPr>
      <a:endParaRPr lang="en-US"/>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5.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image" Target="../media/image12.e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image" Target="../media/image12.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591562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idx="2"/>
          </p:nvPr>
        </p:nvSpPr>
        <p:spPr bwMode="auto">
          <a:xfrm>
            <a:off x="782638" y="582613"/>
            <a:ext cx="5451475" cy="40909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3" name="Rectangle 3"/>
          <p:cNvSpPr>
            <a:spLocks noGrp="1" noChangeArrowheads="1"/>
          </p:cNvSpPr>
          <p:nvPr>
            <p:ph type="body" sz="quarter" idx="3"/>
          </p:nvPr>
        </p:nvSpPr>
        <p:spPr bwMode="auto">
          <a:xfrm>
            <a:off x="486838" y="4995330"/>
            <a:ext cx="6043334" cy="12391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8" name="doc id"/>
          <p:cNvSpPr>
            <a:spLocks noGrp="1" noChangeArrowheads="1"/>
          </p:cNvSpPr>
          <p:nvPr>
            <p:ph type="ftr" sz="quarter" idx="4"/>
          </p:nvPr>
        </p:nvSpPr>
        <p:spPr bwMode="auto">
          <a:xfrm>
            <a:off x="6530112" y="95096"/>
            <a:ext cx="65" cy="1239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b" anchorCtr="0" compatLnSpc="1">
            <a:prstTxWarp prst="textNoShape">
              <a:avLst/>
            </a:prstTxWarp>
            <a:spAutoFit/>
          </a:bodyPr>
          <a:lstStyle>
            <a:lvl1pPr algn="r">
              <a:defRPr sz="800"/>
            </a:lvl1pPr>
          </a:lstStyle>
          <a:p>
            <a:pPr>
              <a:defRPr/>
            </a:pPr>
            <a:endParaRPr lang="en-US" dirty="0"/>
          </a:p>
        </p:txBody>
      </p:sp>
    </p:spTree>
    <p:extLst>
      <p:ext uri="{BB962C8B-B14F-4D97-AF65-F5344CB8AC3E}">
        <p14:creationId xmlns:p14="http://schemas.microsoft.com/office/powerpoint/2010/main" val="3303025599"/>
      </p:ext>
    </p:extLst>
  </p:cSld>
  <p:clrMap bg1="lt1" tx1="dk1" bg2="lt2" tx2="dk2" accent1="accent1" accent2="accent2" accent3="accent3" accent4="accent4" accent5="accent5" accent6="accent6" hlink="hlink" folHlink="folHlink"/>
  <p:notesStyle>
    <a:lvl1pPr algn="l" defTabSz="894210" rtl="0" eaLnBrk="0" fontAlgn="base" hangingPunct="0">
      <a:spcBef>
        <a:spcPct val="0"/>
      </a:spcBef>
      <a:spcAft>
        <a:spcPct val="0"/>
      </a:spcAft>
      <a:buClr>
        <a:schemeClr val="tx2"/>
      </a:buClr>
      <a:defRPr sz="1600" kern="1200">
        <a:solidFill>
          <a:schemeClr val="tx1"/>
        </a:solidFill>
        <a:latin typeface="Arial" charset="0"/>
        <a:ea typeface="+mn-ea"/>
        <a:cs typeface="+mn-cs"/>
      </a:defRPr>
    </a:lvl1pPr>
    <a:lvl2pPr marL="117325" indent="-115741" algn="l" defTabSz="894210" rtl="0" eaLnBrk="0" fontAlgn="base" hangingPunct="0">
      <a:spcBef>
        <a:spcPct val="0"/>
      </a:spcBef>
      <a:spcAft>
        <a:spcPct val="0"/>
      </a:spcAft>
      <a:buClr>
        <a:schemeClr val="tx2"/>
      </a:buClr>
      <a:buSzPct val="120000"/>
      <a:buFont typeface="Arial" charset="0"/>
      <a:buChar char="▪"/>
      <a:defRPr sz="1600" kern="1200">
        <a:solidFill>
          <a:schemeClr val="tx1"/>
        </a:solidFill>
        <a:latin typeface="Arial" charset="0"/>
        <a:ea typeface="+mn-ea"/>
        <a:cs typeface="+mn-cs"/>
      </a:defRPr>
    </a:lvl2pPr>
    <a:lvl3pPr marL="299657" indent="-180745" algn="l" defTabSz="894210" rtl="0" eaLnBrk="0" fontAlgn="base" hangingPunct="0">
      <a:spcBef>
        <a:spcPct val="0"/>
      </a:spcBef>
      <a:spcAft>
        <a:spcPct val="0"/>
      </a:spcAft>
      <a:buClr>
        <a:schemeClr val="tx2"/>
      </a:buClr>
      <a:buSzPct val="120000"/>
      <a:buFont typeface="Arial" charset="0"/>
      <a:buChar char="–"/>
      <a:defRPr sz="1600" kern="1200">
        <a:solidFill>
          <a:schemeClr val="tx1"/>
        </a:solidFill>
        <a:latin typeface="Arial" charset="0"/>
        <a:ea typeface="+mn-ea"/>
        <a:cs typeface="+mn-cs"/>
      </a:defRPr>
    </a:lvl3pPr>
    <a:lvl4pPr marL="426495" indent="-125254" algn="l" defTabSz="894210" rtl="0" eaLnBrk="0" fontAlgn="base" hangingPunct="0">
      <a:spcBef>
        <a:spcPct val="0"/>
      </a:spcBef>
      <a:spcAft>
        <a:spcPct val="0"/>
      </a:spcAft>
      <a:buClr>
        <a:schemeClr val="tx2"/>
      </a:buClr>
      <a:buFont typeface="Arial" charset="0"/>
      <a:buChar char="▫"/>
      <a:defRPr sz="1600" kern="1200">
        <a:solidFill>
          <a:schemeClr val="tx1"/>
        </a:solidFill>
        <a:latin typeface="Arial" charset="0"/>
        <a:ea typeface="+mn-ea"/>
        <a:cs typeface="+mn-cs"/>
      </a:defRPr>
    </a:lvl4pPr>
    <a:lvl5pPr marL="542235" indent="-114156" algn="l" defTabSz="894210" rtl="0" eaLnBrk="0" fontAlgn="base" hangingPunct="0">
      <a:spcBef>
        <a:spcPct val="0"/>
      </a:spcBef>
      <a:spcAft>
        <a:spcPct val="0"/>
      </a:spcAft>
      <a:buClr>
        <a:schemeClr val="tx2"/>
      </a:buClr>
      <a:buSzPct val="89000"/>
      <a:buFont typeface="Arial" charset="0"/>
      <a:buChar char="-"/>
      <a:defRPr sz="1600" kern="1200">
        <a:solidFill>
          <a:schemeClr val="tx1"/>
        </a:solidFill>
        <a:latin typeface="Arial" charset="0"/>
        <a:ea typeface="+mn-ea"/>
        <a:cs typeface="+mn-cs"/>
      </a:defRPr>
    </a:lvl5pPr>
    <a:lvl6pPr marL="2283094" algn="l" defTabSz="913240" rtl="0" eaLnBrk="1" latinLnBrk="0" hangingPunct="1">
      <a:defRPr sz="1200" kern="1200">
        <a:solidFill>
          <a:schemeClr val="tx1"/>
        </a:solidFill>
        <a:latin typeface="+mn-lt"/>
        <a:ea typeface="+mn-ea"/>
        <a:cs typeface="+mn-cs"/>
      </a:defRPr>
    </a:lvl6pPr>
    <a:lvl7pPr marL="2739713" algn="l" defTabSz="913240" rtl="0" eaLnBrk="1" latinLnBrk="0" hangingPunct="1">
      <a:defRPr sz="1200" kern="1200">
        <a:solidFill>
          <a:schemeClr val="tx1"/>
        </a:solidFill>
        <a:latin typeface="+mn-lt"/>
        <a:ea typeface="+mn-ea"/>
        <a:cs typeface="+mn-cs"/>
      </a:defRPr>
    </a:lvl7pPr>
    <a:lvl8pPr marL="3196330" algn="l" defTabSz="913240" rtl="0" eaLnBrk="1" latinLnBrk="0" hangingPunct="1">
      <a:defRPr sz="1200" kern="1200">
        <a:solidFill>
          <a:schemeClr val="tx1"/>
        </a:solidFill>
        <a:latin typeface="+mn-lt"/>
        <a:ea typeface="+mn-ea"/>
        <a:cs typeface="+mn-cs"/>
      </a:defRPr>
    </a:lvl8pPr>
    <a:lvl9pPr marL="3652950" algn="l" defTabSz="91324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xfrm>
            <a:off x="6703475" y="8366473"/>
            <a:ext cx="84959" cy="185872"/>
          </a:xfrm>
          <a:prstGeom prst="rect">
            <a:avLst/>
          </a:prstGeom>
          <a:noFill/>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59C82D0B-2745-43F5-A242-79DE1EE6F40C}" type="slidenum">
              <a:rPr lang="en-US" sz="1200" smtClean="0"/>
              <a:pPr eaLnBrk="1" hangingPunct="1"/>
              <a:t>0</a:t>
            </a:fld>
            <a:endParaRPr lang="en-US" sz="1200" dirty="0"/>
          </a:p>
        </p:txBody>
      </p:sp>
      <p:sp>
        <p:nvSpPr>
          <p:cNvPr id="9219" name="Rectangle 9"/>
          <p:cNvSpPr>
            <a:spLocks noGrp="1" noRot="1" noChangeAspect="1" noChangeArrowheads="1" noTextEdit="1"/>
          </p:cNvSpPr>
          <p:nvPr>
            <p:ph type="sldImg"/>
          </p:nvPr>
        </p:nvSpPr>
        <p:spPr>
          <a:xfrm>
            <a:off x="782638" y="582613"/>
            <a:ext cx="5451475" cy="4090987"/>
          </a:xfrm>
          <a:ln/>
        </p:spPr>
      </p:sp>
      <p:sp>
        <p:nvSpPr>
          <p:cNvPr id="9220" name="Rectangle 10"/>
          <p:cNvSpPr>
            <a:spLocks noGrp="1" noChangeArrowheads="1"/>
          </p:cNvSpPr>
          <p:nvPr>
            <p:ph type="body" idx="1"/>
          </p:nvPr>
        </p:nvSpPr>
        <p:spPr>
          <a:xfrm>
            <a:off x="590149" y="4687928"/>
            <a:ext cx="6210284" cy="247829"/>
          </a:xfrm>
          <a:noFill/>
        </p:spPr>
        <p:txBody>
          <a:bodyPr/>
          <a:lstStyle/>
          <a:p>
            <a:pPr eaLnBrk="1" hangingPunct="1"/>
            <a:endParaRPr lang="en-US" dirty="0"/>
          </a:p>
        </p:txBody>
      </p:sp>
    </p:spTree>
    <p:extLst>
      <p:ext uri="{BB962C8B-B14F-4D97-AF65-F5344CB8AC3E}">
        <p14:creationId xmlns:p14="http://schemas.microsoft.com/office/powerpoint/2010/main" val="10413375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a:xfrm>
            <a:off x="3970338" y="8829675"/>
            <a:ext cx="3038475" cy="465138"/>
          </a:xfrm>
          <a:prstGeom prst="rect">
            <a:avLst/>
          </a:prstGeom>
        </p:spPr>
        <p:txBody>
          <a:bodyPr/>
          <a:lstStyle/>
          <a:p>
            <a:fld id="{927A46C2-1F7A-484A-A066-2122866EB2D4}" type="slidenum">
              <a:rPr lang="en-US" smtClean="0">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14217180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a:xfrm>
            <a:off x="3970338" y="8829675"/>
            <a:ext cx="3038475" cy="465138"/>
          </a:xfrm>
          <a:prstGeom prst="rect">
            <a:avLst/>
          </a:prstGeom>
        </p:spPr>
        <p:txBody>
          <a:bodyPr/>
          <a:lstStyle/>
          <a:p>
            <a:fld id="{927A46C2-1F7A-484A-A066-2122866EB2D4}" type="slidenum">
              <a:rPr lang="en-US" smtClean="0"/>
              <a:pPr/>
              <a:t>10</a:t>
            </a:fld>
            <a:endParaRPr lang="en-US"/>
          </a:p>
        </p:txBody>
      </p:sp>
    </p:spTree>
    <p:extLst>
      <p:ext uri="{BB962C8B-B14F-4D97-AF65-F5344CB8AC3E}">
        <p14:creationId xmlns:p14="http://schemas.microsoft.com/office/powerpoint/2010/main" val="14217180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a:xfrm>
            <a:off x="3970338" y="8829675"/>
            <a:ext cx="3038475" cy="465138"/>
          </a:xfrm>
          <a:prstGeom prst="rect">
            <a:avLst/>
          </a:prstGeom>
        </p:spPr>
        <p:txBody>
          <a:bodyPr/>
          <a:lstStyle/>
          <a:p>
            <a:fld id="{927A46C2-1F7A-484A-A066-2122866EB2D4}" type="slidenum">
              <a:rPr lang="en-US" smtClean="0">
                <a:solidFill>
                  <a:prstClr val="black"/>
                </a:solidFill>
              </a:rPr>
              <a:pPr/>
              <a:t>11</a:t>
            </a:fld>
            <a:endParaRPr lang="en-US">
              <a:solidFill>
                <a:prstClr val="black"/>
              </a:solidFill>
            </a:endParaRPr>
          </a:p>
        </p:txBody>
      </p:sp>
    </p:spTree>
    <p:extLst>
      <p:ext uri="{BB962C8B-B14F-4D97-AF65-F5344CB8AC3E}">
        <p14:creationId xmlns:p14="http://schemas.microsoft.com/office/powerpoint/2010/main" val="14217180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a:xfrm>
            <a:off x="3970338" y="8829675"/>
            <a:ext cx="3038475" cy="465138"/>
          </a:xfrm>
          <a:prstGeom prst="rect">
            <a:avLst/>
          </a:prstGeom>
        </p:spPr>
        <p:txBody>
          <a:bodyPr/>
          <a:lstStyle/>
          <a:p>
            <a:fld id="{927A46C2-1F7A-484A-A066-2122866EB2D4}" type="slidenum">
              <a:rPr lang="en-US" smtClean="0">
                <a:solidFill>
                  <a:prstClr val="black"/>
                </a:solidFill>
              </a:rPr>
              <a:pPr/>
              <a:t>12</a:t>
            </a:fld>
            <a:endParaRPr lang="en-US">
              <a:solidFill>
                <a:prstClr val="black"/>
              </a:solidFill>
            </a:endParaRPr>
          </a:p>
        </p:txBody>
      </p:sp>
    </p:spTree>
    <p:extLst>
      <p:ext uri="{BB962C8B-B14F-4D97-AF65-F5344CB8AC3E}">
        <p14:creationId xmlns:p14="http://schemas.microsoft.com/office/powerpoint/2010/main" val="14217180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5407136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205369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486840" y="4995336"/>
            <a:ext cx="6043334" cy="1723549"/>
          </a:xfrm>
        </p:spPr>
        <p:txBody>
          <a:bodyPr/>
          <a:lstStyle/>
          <a:p>
            <a:r>
              <a:rPr lang="en-US" dirty="0">
                <a:cs typeface="Arial" panose="020B0604020202020204" pitchFamily="34" charset="0"/>
              </a:rPr>
              <a:t>NOTE: A retained revenue account could alleviate some of the inmate inpatient exposure – ANF is planning to outreach to W&amp;M for inclusion in the FY15 year-end </a:t>
            </a:r>
            <a:r>
              <a:rPr lang="en-US" dirty="0" err="1">
                <a:cs typeface="Arial" panose="020B0604020202020204" pitchFamily="34" charset="0"/>
              </a:rPr>
              <a:t>supp</a:t>
            </a:r>
            <a:endParaRPr lang="en-US" dirty="0">
              <a:cs typeface="Arial" panose="020B0604020202020204" pitchFamily="34" charset="0"/>
            </a:endParaRPr>
          </a:p>
          <a:p>
            <a:pPr marL="280035" indent="-280035">
              <a:buFont typeface="Arial" panose="020B0604020202020204" pitchFamily="34" charset="0"/>
              <a:buChar char="•"/>
            </a:pPr>
            <a:endParaRPr lang="en-US" dirty="0">
              <a:cs typeface="Arial" panose="020B0604020202020204" pitchFamily="34" charset="0"/>
            </a:endParaRPr>
          </a:p>
          <a:p>
            <a:pPr marL="280035" indent="-280035">
              <a:buFont typeface="Arial" panose="020B0604020202020204" pitchFamily="34" charset="0"/>
              <a:buChar char="•"/>
            </a:pPr>
            <a:endParaRPr lang="en-US" dirty="0">
              <a:cs typeface="Arial" panose="020B0604020202020204" pitchFamily="34" charset="0"/>
            </a:endParaRPr>
          </a:p>
          <a:p>
            <a:pPr marL="280035" indent="-280035">
              <a:buFont typeface="Arial" panose="020B0604020202020204" pitchFamily="34" charset="0"/>
              <a:buChar char="•"/>
            </a:pPr>
            <a:endParaRPr lang="en-US" dirty="0">
              <a:cs typeface="Arial" panose="020B0604020202020204" pitchFamily="34" charset="0"/>
            </a:endParaRPr>
          </a:p>
          <a:p>
            <a:endParaRPr lang="en-US" dirty="0"/>
          </a:p>
        </p:txBody>
      </p:sp>
    </p:spTree>
    <p:extLst>
      <p:ext uri="{BB962C8B-B14F-4D97-AF65-F5344CB8AC3E}">
        <p14:creationId xmlns:p14="http://schemas.microsoft.com/office/powerpoint/2010/main" val="17640948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7555633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85983366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2626677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8319858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15369961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5925533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20521711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63510178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24510855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5546075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378381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28287105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44805923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5277827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902075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6738788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a:xfrm>
            <a:off x="3970338" y="8829675"/>
            <a:ext cx="3038475" cy="465138"/>
          </a:xfrm>
          <a:prstGeom prst="rect">
            <a:avLst/>
          </a:prstGeom>
        </p:spPr>
        <p:txBody>
          <a:bodyPr/>
          <a:lstStyle/>
          <a:p>
            <a:fld id="{927A46C2-1F7A-484A-A066-2122866EB2D4}"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14217180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a:xfrm>
            <a:off x="3970338" y="8829675"/>
            <a:ext cx="3038475" cy="465138"/>
          </a:xfrm>
          <a:prstGeom prst="rect">
            <a:avLst/>
          </a:prstGeom>
        </p:spPr>
        <p:txBody>
          <a:bodyPr/>
          <a:lstStyle/>
          <a:p>
            <a:fld id="{927A46C2-1F7A-484A-A066-2122866EB2D4}"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14217180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a:xfrm>
            <a:off x="3970338" y="8829675"/>
            <a:ext cx="3038475" cy="465138"/>
          </a:xfrm>
          <a:prstGeom prst="rect">
            <a:avLst/>
          </a:prstGeom>
        </p:spPr>
        <p:txBody>
          <a:bodyPr/>
          <a:lstStyle/>
          <a:p>
            <a:fld id="{927A46C2-1F7A-484A-A066-2122866EB2D4}" type="slidenum">
              <a:rPr lang="en-US" smtClean="0"/>
              <a:pPr/>
              <a:t>6</a:t>
            </a:fld>
            <a:endParaRPr lang="en-US"/>
          </a:p>
        </p:txBody>
      </p:sp>
    </p:spTree>
    <p:extLst>
      <p:ext uri="{BB962C8B-B14F-4D97-AF65-F5344CB8AC3E}">
        <p14:creationId xmlns:p14="http://schemas.microsoft.com/office/powerpoint/2010/main" val="14217180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a:xfrm>
            <a:off x="3970338" y="8829675"/>
            <a:ext cx="3038475" cy="465138"/>
          </a:xfrm>
          <a:prstGeom prst="rect">
            <a:avLst/>
          </a:prstGeom>
        </p:spPr>
        <p:txBody>
          <a:bodyPr/>
          <a:lstStyle/>
          <a:p>
            <a:fld id="{927A46C2-1F7A-484A-A066-2122866EB2D4}"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4217180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a:xfrm>
            <a:off x="3970338" y="8829675"/>
            <a:ext cx="3038475" cy="465138"/>
          </a:xfrm>
          <a:prstGeom prst="rect">
            <a:avLst/>
          </a:prstGeom>
        </p:spPr>
        <p:txBody>
          <a:bodyPr/>
          <a:lstStyle/>
          <a:p>
            <a:fld id="{927A46C2-1F7A-484A-A066-2122866EB2D4}" type="slidenum">
              <a:rPr lang="en-US" smtClean="0"/>
              <a:pPr/>
              <a:t>8</a:t>
            </a:fld>
            <a:endParaRPr lang="en-US"/>
          </a:p>
        </p:txBody>
      </p:sp>
    </p:spTree>
    <p:extLst>
      <p:ext uri="{BB962C8B-B14F-4D97-AF65-F5344CB8AC3E}">
        <p14:creationId xmlns:p14="http://schemas.microsoft.com/office/powerpoint/2010/main" val="14217180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0.xml"/><Relationship Id="rId1" Type="http://schemas.openxmlformats.org/officeDocument/2006/relationships/vmlDrawing" Target="../drawings/vmlDrawing2.vml"/><Relationship Id="rId5" Type="http://schemas.openxmlformats.org/officeDocument/2006/relationships/image" Target="../media/image2.emf"/><Relationship Id="rId4" Type="http://schemas.openxmlformats.org/officeDocument/2006/relationships/oleObject" Target="../embeddings/oleObject2.bin"/></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1.xml"/><Relationship Id="rId1" Type="http://schemas.openxmlformats.org/officeDocument/2006/relationships/vmlDrawing" Target="../drawings/vmlDrawing3.vml"/><Relationship Id="rId5" Type="http://schemas.openxmlformats.org/officeDocument/2006/relationships/image" Target="../media/image2.emf"/><Relationship Id="rId4" Type="http://schemas.openxmlformats.org/officeDocument/2006/relationships/oleObject" Target="../embeddings/oleObject3.bin"/></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grpSp>
        <p:nvGrpSpPr>
          <p:cNvPr id="2" name="McK Title Elements" hidden="1"/>
          <p:cNvGrpSpPr/>
          <p:nvPr userDrawn="1"/>
        </p:nvGrpSpPr>
        <p:grpSpPr>
          <a:xfrm>
            <a:off x="2640025" y="5063111"/>
            <a:ext cx="5121275" cy="1077339"/>
            <a:chOff x="2640013" y="5063111"/>
            <a:chExt cx="5121275" cy="1077339"/>
          </a:xfrm>
        </p:grpSpPr>
        <p:sp>
          <p:nvSpPr>
            <p:cNvPr id="9" name="McK Document type"/>
            <p:cNvSpPr txBox="1">
              <a:spLocks noChangeArrowheads="1"/>
            </p:cNvSpPr>
            <p:nvPr/>
          </p:nvSpPr>
          <p:spPr bwMode="auto">
            <a:xfrm>
              <a:off x="2640013" y="5063111"/>
              <a:ext cx="4935538"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defRPr/>
              </a:pPr>
              <a:r>
                <a:rPr lang="en-US" sz="1400" baseline="0" noProof="0">
                  <a:latin typeface="+mn-lt"/>
                </a:rPr>
                <a:t>Document type</a:t>
              </a:r>
              <a:endParaRPr lang="en-US" sz="1400" baseline="0" noProof="0" dirty="0">
                <a:latin typeface="+mn-lt"/>
              </a:endParaRPr>
            </a:p>
          </p:txBody>
        </p:sp>
        <p:sp>
          <p:nvSpPr>
            <p:cNvPr id="10" name="McK Date"/>
            <p:cNvSpPr txBox="1">
              <a:spLocks noChangeArrowheads="1"/>
            </p:cNvSpPr>
            <p:nvPr/>
          </p:nvSpPr>
          <p:spPr bwMode="auto">
            <a:xfrm>
              <a:off x="2640013" y="5330943"/>
              <a:ext cx="4935538"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defRPr/>
              </a:pPr>
              <a:r>
                <a:rPr lang="en-US" sz="1400" baseline="0" noProof="0" dirty="0">
                  <a:latin typeface="+mn-lt"/>
                </a:rPr>
                <a:t>Date</a:t>
              </a:r>
            </a:p>
          </p:txBody>
        </p:sp>
        <p:sp>
          <p:nvSpPr>
            <p:cNvPr id="11" name="McK Disclaimer"/>
            <p:cNvSpPr>
              <a:spLocks noChangeArrowheads="1"/>
            </p:cNvSpPr>
            <p:nvPr/>
          </p:nvSpPr>
          <p:spPr bwMode="auto">
            <a:xfrm>
              <a:off x="2640013" y="5894229"/>
              <a:ext cx="5121275"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p>
              <a:pPr defTabSz="803840" eaLnBrk="0" hangingPunct="0"/>
              <a:r>
                <a:rPr lang="en-US" sz="800" baseline="0" noProof="0" dirty="0">
                  <a:latin typeface="+mn-lt"/>
                </a:rPr>
                <a:t>CONFIDENTIAL AND PROPRIETARY</a:t>
              </a:r>
            </a:p>
            <a:p>
              <a:pPr defTabSz="803840" eaLnBrk="0" hangingPunct="0"/>
              <a:r>
                <a:rPr lang="en-US" sz="800" baseline="0" noProof="0" dirty="0">
                  <a:latin typeface="+mn-lt"/>
                </a:rPr>
                <a:t>Any use of this material without specific permission is strictly prohibited</a:t>
              </a:r>
            </a:p>
          </p:txBody>
        </p:sp>
      </p:grpSp>
      <p:sp>
        <p:nvSpPr>
          <p:cNvPr id="13314" name="Rectangle 1026"/>
          <p:cNvSpPr>
            <a:spLocks noGrp="1" noChangeArrowheads="1"/>
          </p:cNvSpPr>
          <p:nvPr>
            <p:ph type="ctrTitle"/>
          </p:nvPr>
        </p:nvSpPr>
        <p:spPr bwMode="auto">
          <a:xfrm>
            <a:off x="2640025" y="1742572"/>
            <a:ext cx="5299441" cy="497721"/>
          </a:xfrm>
          <a:prstGeom prst="rect">
            <a:avLst/>
          </a:prstGeom>
        </p:spPr>
        <p:txBody>
          <a:bodyPr anchor="b">
            <a:spAutoFit/>
          </a:bodyPr>
          <a:lstStyle>
            <a:lvl1pPr>
              <a:defRPr sz="3200" b="0" baseline="0">
                <a:latin typeface="+mj-lt"/>
                <a:ea typeface="+mj-ea"/>
              </a:defRPr>
            </a:lvl1pPr>
          </a:lstStyle>
          <a:p>
            <a:pPr lvl="0"/>
            <a:r>
              <a:rPr lang="en-US" noProof="0"/>
              <a:t>Click to edit Master title style</a:t>
            </a:r>
            <a:endParaRPr lang="en-US" noProof="0" dirty="0"/>
          </a:p>
        </p:txBody>
      </p:sp>
      <p:sp>
        <p:nvSpPr>
          <p:cNvPr id="13315" name="Rectangle 1027"/>
          <p:cNvSpPr>
            <a:spLocks noGrp="1" noChangeArrowheads="1"/>
          </p:cNvSpPr>
          <p:nvPr>
            <p:ph type="subTitle" idx="1"/>
          </p:nvPr>
        </p:nvSpPr>
        <p:spPr bwMode="auto">
          <a:xfrm>
            <a:off x="2640025" y="3543975"/>
            <a:ext cx="5299441" cy="215444"/>
          </a:xfrm>
        </p:spPr>
        <p:txBody>
          <a:bodyPr anchor="ctr">
            <a:spAutoFit/>
          </a:bodyPr>
          <a:lstStyle>
            <a:lvl1pPr>
              <a:defRPr sz="1400" baseline="0">
                <a:latin typeface="+mj-lt"/>
                <a:ea typeface="+mj-ea"/>
              </a:defRPr>
            </a:lvl1pPr>
          </a:lstStyle>
          <a:p>
            <a:pPr lvl="0"/>
            <a:r>
              <a:rPr lang="en-US" noProof="0"/>
              <a:t>Click to edit Master subtitle style</a:t>
            </a:r>
          </a:p>
        </p:txBody>
      </p:sp>
      <p:sp>
        <p:nvSpPr>
          <p:cNvPr id="8" name="Slide Number Placeholder 1"/>
          <p:cNvSpPr>
            <a:spLocks noGrp="1"/>
          </p:cNvSpPr>
          <p:nvPr>
            <p:ph type="sldNum" sz="quarter" idx="4294967295"/>
          </p:nvPr>
        </p:nvSpPr>
        <p:spPr>
          <a:xfrm>
            <a:off x="8424347" y="6461953"/>
            <a:ext cx="537091" cy="254822"/>
          </a:xfrm>
          <a:prstGeom prst="rect">
            <a:avLst/>
          </a:prstGeom>
        </p:spPr>
        <p:txBody>
          <a:bodyPr/>
          <a:lstStyle>
            <a:lvl1pPr algn="ctr">
              <a:defRPr/>
            </a:lvl1pPr>
          </a:lstStyle>
          <a:p>
            <a:fld id="{1B845CE2-52C6-D640-906F-6FEE9CFEE2EC}" type="slidenum">
              <a:rPr lang="en-US" sz="1000" smtClean="0"/>
              <a:pPr/>
              <a:t>‹#›</a:t>
            </a:fld>
            <a:endParaRPr lang="en-US" sz="1000" dirty="0"/>
          </a:p>
        </p:txBody>
      </p:sp>
    </p:spTree>
    <p:extLst>
      <p:ext uri="{BB962C8B-B14F-4D97-AF65-F5344CB8AC3E}">
        <p14:creationId xmlns:p14="http://schemas.microsoft.com/office/powerpoint/2010/main" val="780319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extLst>
              <p:ext uri="{D42A27DB-BD31-4B8C-83A1-F6EECF244321}">
                <p14:modId xmlns:p14="http://schemas.microsoft.com/office/powerpoint/2010/main" val="84569429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972270"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2" name="McK 2. Slide Title"/>
          <p:cNvSpPr>
            <a:spLocks noGrp="1"/>
          </p:cNvSpPr>
          <p:nvPr>
            <p:ph type="title"/>
          </p:nvPr>
        </p:nvSpPr>
        <p:spPr/>
        <p:txBody>
          <a:bodyPr/>
          <a:lstStyle/>
          <a:p>
            <a:r>
              <a:rPr lang="en-US"/>
              <a:t>Click to edit Master title style</a:t>
            </a:r>
          </a:p>
        </p:txBody>
      </p:sp>
      <p:sp>
        <p:nvSpPr>
          <p:cNvPr id="5" name="Slide Number Placeholder 1"/>
          <p:cNvSpPr>
            <a:spLocks noGrp="1"/>
          </p:cNvSpPr>
          <p:nvPr>
            <p:ph type="sldNum" sz="quarter" idx="4294967295"/>
          </p:nvPr>
        </p:nvSpPr>
        <p:spPr>
          <a:xfrm>
            <a:off x="8424347" y="6461953"/>
            <a:ext cx="537091" cy="254822"/>
          </a:xfrm>
          <a:prstGeom prst="rect">
            <a:avLst/>
          </a:prstGeom>
        </p:spPr>
        <p:txBody>
          <a:bodyPr/>
          <a:lstStyle>
            <a:lvl1pPr algn="ctr">
              <a:defRPr/>
            </a:lvl1pPr>
          </a:lstStyle>
          <a:p>
            <a:fld id="{1B845CE2-52C6-D640-906F-6FEE9CFEE2EC}" type="slidenum">
              <a:rPr lang="en-US" sz="1000" smtClean="0"/>
              <a:pPr/>
              <a:t>‹#›</a:t>
            </a:fld>
            <a:endParaRPr lang="en-US" sz="1000" dirty="0"/>
          </a:p>
        </p:txBody>
      </p:sp>
    </p:spTree>
    <p:extLst>
      <p:ext uri="{BB962C8B-B14F-4D97-AF65-F5344CB8AC3E}">
        <p14:creationId xmlns:p14="http://schemas.microsoft.com/office/powerpoint/2010/main" val="1806393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1"/>
          <p:cNvSpPr>
            <a:spLocks noGrp="1"/>
          </p:cNvSpPr>
          <p:nvPr>
            <p:ph type="sldNum" sz="quarter" idx="4294967295"/>
          </p:nvPr>
        </p:nvSpPr>
        <p:spPr>
          <a:xfrm>
            <a:off x="8424347" y="6461953"/>
            <a:ext cx="537091" cy="254822"/>
          </a:xfrm>
          <a:prstGeom prst="rect">
            <a:avLst/>
          </a:prstGeom>
        </p:spPr>
        <p:txBody>
          <a:bodyPr/>
          <a:lstStyle>
            <a:lvl1pPr algn="ctr">
              <a:defRPr/>
            </a:lvl1pPr>
          </a:lstStyle>
          <a:p>
            <a:fld id="{1B845CE2-52C6-D640-906F-6FEE9CFEE2EC}" type="slidenum">
              <a:rPr lang="en-US" sz="1000" smtClean="0"/>
              <a:pPr/>
              <a:t>‹#›</a:t>
            </a:fld>
            <a:endParaRPr lang="en-US" sz="1000" dirty="0"/>
          </a:p>
        </p:txBody>
      </p:sp>
    </p:spTree>
    <p:extLst>
      <p:ext uri="{BB962C8B-B14F-4D97-AF65-F5344CB8AC3E}">
        <p14:creationId xmlns:p14="http://schemas.microsoft.com/office/powerpoint/2010/main" val="37172291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2"/>
            </p:custDataLst>
            <p:extLst>
              <p:ext uri="{D42A27DB-BD31-4B8C-83A1-F6EECF244321}">
                <p14:modId xmlns:p14="http://schemas.microsoft.com/office/powerpoint/2010/main" val="325737982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974051"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lvl1pPr algn="ctr">
              <a:defRPr/>
            </a:lvl1pPr>
          </a:lstStyle>
          <a:p>
            <a:fld id="{1B845CE2-52C6-D640-906F-6FEE9CFEE2EC}" type="slidenum">
              <a:rPr lang="en-US" sz="1000" smtClean="0"/>
              <a:pPr/>
              <a:t>‹#›</a:t>
            </a:fld>
            <a:endParaRPr lang="en-US" sz="1000" dirty="0"/>
          </a:p>
        </p:txBody>
      </p:sp>
    </p:spTree>
    <p:extLst>
      <p:ext uri="{BB962C8B-B14F-4D97-AF65-F5344CB8AC3E}">
        <p14:creationId xmlns:p14="http://schemas.microsoft.com/office/powerpoint/2010/main" val="37171671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1"/>
          <p:cNvSpPr>
            <a:spLocks noGrp="1"/>
          </p:cNvSpPr>
          <p:nvPr>
            <p:ph type="sldNum" sz="quarter" idx="4294967295"/>
          </p:nvPr>
        </p:nvSpPr>
        <p:spPr>
          <a:xfrm>
            <a:off x="8424347" y="6461953"/>
            <a:ext cx="537091" cy="254822"/>
          </a:xfrm>
          <a:prstGeom prst="rect">
            <a:avLst/>
          </a:prstGeom>
        </p:spPr>
        <p:txBody>
          <a:bodyPr/>
          <a:lstStyle>
            <a:lvl1pPr algn="ctr">
              <a:defRPr/>
            </a:lvl1pPr>
          </a:lstStyle>
          <a:p>
            <a:fld id="{1B845CE2-52C6-D640-906F-6FEE9CFEE2EC}" type="slidenum">
              <a:rPr lang="en-US" sz="1000" smtClean="0"/>
              <a:pPr/>
              <a:t>‹#›</a:t>
            </a:fld>
            <a:endParaRPr lang="en-US" sz="1000" dirty="0"/>
          </a:p>
        </p:txBody>
      </p:sp>
    </p:spTree>
    <p:extLst>
      <p:ext uri="{BB962C8B-B14F-4D97-AF65-F5344CB8AC3E}">
        <p14:creationId xmlns:p14="http://schemas.microsoft.com/office/powerpoint/2010/main" val="1638778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userDrawn="1">
  <p:cSld name="1_Custom Layout">
    <p:spTree>
      <p:nvGrpSpPr>
        <p:cNvPr id="1" name=""/>
        <p:cNvGrpSpPr/>
        <p:nvPr/>
      </p:nvGrpSpPr>
      <p:grpSpPr>
        <a:xfrm>
          <a:off x="0" y="0"/>
          <a:ext cx="0" cy="0"/>
          <a:chOff x="0" y="0"/>
          <a:chExt cx="0" cy="0"/>
        </a:xfrm>
      </p:grpSpPr>
      <p:sp>
        <p:nvSpPr>
          <p:cNvPr id="4" name="Rectangle 1027"/>
          <p:cNvSpPr>
            <a:spLocks noGrp="1" noChangeArrowheads="1"/>
          </p:cNvSpPr>
          <p:nvPr>
            <p:ph type="subTitle" idx="1"/>
          </p:nvPr>
        </p:nvSpPr>
        <p:spPr bwMode="auto">
          <a:xfrm>
            <a:off x="2640025" y="3543975"/>
            <a:ext cx="5299441" cy="215444"/>
          </a:xfrm>
          <a:prstGeom prst="rect">
            <a:avLst/>
          </a:prstGeom>
        </p:spPr>
        <p:txBody>
          <a:bodyPr anchor="ctr">
            <a:spAutoFit/>
          </a:bodyPr>
          <a:lstStyle>
            <a:lvl1pPr>
              <a:defRPr sz="1400" baseline="0">
                <a:latin typeface="+mj-lt"/>
                <a:ea typeface="+mj-ea"/>
              </a:defRPr>
            </a:lvl1pPr>
          </a:lstStyle>
          <a:p>
            <a:pPr lvl="0"/>
            <a:r>
              <a:rPr lang="en-US" noProof="0"/>
              <a:t>Click to edit Master subtitle style</a:t>
            </a:r>
          </a:p>
        </p:txBody>
      </p:sp>
      <p:sp>
        <p:nvSpPr>
          <p:cNvPr id="5" name="Rectangle 1026"/>
          <p:cNvSpPr>
            <a:spLocks noGrp="1" noChangeArrowheads="1"/>
          </p:cNvSpPr>
          <p:nvPr>
            <p:ph type="ctrTitle"/>
          </p:nvPr>
        </p:nvSpPr>
        <p:spPr bwMode="auto">
          <a:xfrm>
            <a:off x="2640025" y="1742572"/>
            <a:ext cx="5299441" cy="497721"/>
          </a:xfrm>
          <a:prstGeom prst="rect">
            <a:avLst/>
          </a:prstGeom>
        </p:spPr>
        <p:txBody>
          <a:bodyPr anchor="b">
            <a:spAutoFit/>
          </a:bodyPr>
          <a:lstStyle>
            <a:lvl1pPr>
              <a:defRPr sz="3200" b="0" baseline="0">
                <a:latin typeface="+mj-lt"/>
                <a:ea typeface="+mj-ea"/>
              </a:defRPr>
            </a:lvl1pPr>
          </a:lstStyle>
          <a:p>
            <a:pPr lvl="0"/>
            <a:r>
              <a:rPr lang="en-US" noProof="0" dirty="0"/>
              <a:t>Click to edit Master title style</a:t>
            </a:r>
          </a:p>
        </p:txBody>
      </p:sp>
    </p:spTree>
    <p:extLst>
      <p:ext uri="{BB962C8B-B14F-4D97-AF65-F5344CB8AC3E}">
        <p14:creationId xmlns:p14="http://schemas.microsoft.com/office/powerpoint/2010/main" val="2950319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vmlDrawing" Target="../drawings/vmlDrawing1.vml"/><Relationship Id="rId13" Type="http://schemas.openxmlformats.org/officeDocument/2006/relationships/tags" Target="../tags/tag6.xml"/><Relationship Id="rId18" Type="http://schemas.openxmlformats.org/officeDocument/2006/relationships/tags" Target="../tags/tag11.xml"/><Relationship Id="rId26" Type="http://schemas.openxmlformats.org/officeDocument/2006/relationships/tags" Target="../tags/tag19.xml"/><Relationship Id="rId3" Type="http://schemas.openxmlformats.org/officeDocument/2006/relationships/slideLayout" Target="../slideLayouts/slideLayout3.xml"/><Relationship Id="rId21" Type="http://schemas.openxmlformats.org/officeDocument/2006/relationships/tags" Target="../tags/tag14.xml"/><Relationship Id="rId7" Type="http://schemas.openxmlformats.org/officeDocument/2006/relationships/theme" Target="../theme/theme1.xml"/><Relationship Id="rId12" Type="http://schemas.openxmlformats.org/officeDocument/2006/relationships/tags" Target="../tags/tag5.xml"/><Relationship Id="rId17" Type="http://schemas.openxmlformats.org/officeDocument/2006/relationships/tags" Target="../tags/tag10.xml"/><Relationship Id="rId25" Type="http://schemas.openxmlformats.org/officeDocument/2006/relationships/tags" Target="../tags/tag18.xml"/><Relationship Id="rId2" Type="http://schemas.openxmlformats.org/officeDocument/2006/relationships/slideLayout" Target="../slideLayouts/slideLayout2.xml"/><Relationship Id="rId16" Type="http://schemas.openxmlformats.org/officeDocument/2006/relationships/tags" Target="../tags/tag9.xml"/><Relationship Id="rId20" Type="http://schemas.openxmlformats.org/officeDocument/2006/relationships/tags" Target="../tags/tag13.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4.xml"/><Relationship Id="rId24" Type="http://schemas.openxmlformats.org/officeDocument/2006/relationships/tags" Target="../tags/tag17.xml"/><Relationship Id="rId5" Type="http://schemas.openxmlformats.org/officeDocument/2006/relationships/slideLayout" Target="../slideLayouts/slideLayout5.xml"/><Relationship Id="rId15" Type="http://schemas.openxmlformats.org/officeDocument/2006/relationships/tags" Target="../tags/tag8.xml"/><Relationship Id="rId23" Type="http://schemas.openxmlformats.org/officeDocument/2006/relationships/tags" Target="../tags/tag16.xml"/><Relationship Id="rId28" Type="http://schemas.openxmlformats.org/officeDocument/2006/relationships/image" Target="../media/image1.emf"/><Relationship Id="rId10" Type="http://schemas.openxmlformats.org/officeDocument/2006/relationships/tags" Target="../tags/tag3.xml"/><Relationship Id="rId19" Type="http://schemas.openxmlformats.org/officeDocument/2006/relationships/tags" Target="../tags/tag12.xml"/><Relationship Id="rId4" Type="http://schemas.openxmlformats.org/officeDocument/2006/relationships/slideLayout" Target="../slideLayouts/slideLayout4.xml"/><Relationship Id="rId9" Type="http://schemas.openxmlformats.org/officeDocument/2006/relationships/tags" Target="../tags/tag2.xml"/><Relationship Id="rId14" Type="http://schemas.openxmlformats.org/officeDocument/2006/relationships/tags" Target="../tags/tag7.xml"/><Relationship Id="rId22" Type="http://schemas.openxmlformats.org/officeDocument/2006/relationships/tags" Target="../tags/tag15.xml"/><Relationship Id="rId27"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9"/>
            </p:custDataLst>
            <p:extLst>
              <p:ext uri="{D42A27DB-BD31-4B8C-83A1-F6EECF244321}">
                <p14:modId xmlns:p14="http://schemas.microsoft.com/office/powerpoint/2010/main" val="841125320"/>
              </p:ext>
            </p:extLst>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spid="_x0000_s948823" name="think-cell Slide" r:id="rId27" imgW="6350000" imgH="6350000" progId="TCLayout.ActiveDocument.1">
                  <p:embed/>
                </p:oleObj>
              </mc:Choice>
              <mc:Fallback>
                <p:oleObj name="think-cell Slide" r:id="rId27" imgW="6350000" imgH="6350000" progId="TCLayout.ActiveDocument.1">
                  <p:embed/>
                  <p:pic>
                    <p:nvPicPr>
                      <p:cNvPr id="0" name="Picture 559"/>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36" name="Rectangle 286"/>
          <p:cNvSpPr>
            <a:spLocks noGrp="1" noChangeArrowheads="1"/>
          </p:cNvSpPr>
          <p:nvPr>
            <p:ph type="body" idx="1"/>
          </p:nvPr>
        </p:nvSpPr>
        <p:spPr bwMode="auto">
          <a:xfrm>
            <a:off x="2329657" y="2392084"/>
            <a:ext cx="4302125" cy="24622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Text</a:t>
            </a:r>
            <a:endParaRPr lang="en-US" noProof="0" dirty="0"/>
          </a:p>
        </p:txBody>
      </p:sp>
      <p:sp>
        <p:nvSpPr>
          <p:cNvPr id="19" name="Title Placeholder 2"/>
          <p:cNvSpPr>
            <a:spLocks noGrp="1" noChangeArrowheads="1"/>
          </p:cNvSpPr>
          <p:nvPr>
            <p:ph type="title"/>
          </p:nvPr>
        </p:nvSpPr>
        <p:spPr bwMode="auto">
          <a:xfrm>
            <a:off x="119075" y="230188"/>
            <a:ext cx="8618537" cy="2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title style</a:t>
            </a:r>
            <a:endParaRPr lang="en-US" noProof="0" dirty="0"/>
          </a:p>
        </p:txBody>
      </p:sp>
      <p:sp>
        <p:nvSpPr>
          <p:cNvPr id="10" name="McK 1. On-page tracker" hidden="1"/>
          <p:cNvSpPr>
            <a:spLocks noChangeArrowheads="1"/>
          </p:cNvSpPr>
          <p:nvPr/>
        </p:nvSpPr>
        <p:spPr bwMode="auto">
          <a:xfrm>
            <a:off x="119063" y="15083"/>
            <a:ext cx="85921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US" sz="1400" baseline="0" noProof="0" dirty="0">
                <a:solidFill>
                  <a:srgbClr val="808080"/>
                </a:solidFill>
                <a:latin typeface="+mn-lt"/>
                <a:ea typeface="+mj-ea"/>
              </a:rPr>
              <a:t>TRACKER</a:t>
            </a:r>
          </a:p>
        </p:txBody>
      </p:sp>
      <p:sp>
        <p:nvSpPr>
          <p:cNvPr id="11" name="McK 3. Unit of measure" hidden="1"/>
          <p:cNvSpPr txBox="1">
            <a:spLocks noChangeArrowheads="1"/>
          </p:cNvSpPr>
          <p:nvPr/>
        </p:nvSpPr>
        <p:spPr bwMode="auto">
          <a:xfrm>
            <a:off x="119063" y="522289"/>
            <a:ext cx="4632232"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a:defRPr/>
            </a:pPr>
            <a:r>
              <a:rPr lang="en-US" sz="1600" baseline="0" noProof="0" dirty="0">
                <a:solidFill>
                  <a:srgbClr val="808080"/>
                </a:solidFill>
                <a:latin typeface="+mn-lt"/>
              </a:rPr>
              <a:t>Unit of measure</a:t>
            </a:r>
          </a:p>
        </p:txBody>
      </p:sp>
      <p:grpSp>
        <p:nvGrpSpPr>
          <p:cNvPr id="6" name="McK Slide Elements" hidden="1"/>
          <p:cNvGrpSpPr/>
          <p:nvPr/>
        </p:nvGrpSpPr>
        <p:grpSpPr bwMode="auto">
          <a:xfrm>
            <a:off x="1365606" y="6036933"/>
            <a:ext cx="7372005" cy="517023"/>
            <a:chOff x="1365594" y="6036921"/>
            <a:chExt cx="7372005" cy="517023"/>
          </a:xfrm>
        </p:grpSpPr>
        <p:sp>
          <p:nvSpPr>
            <p:cNvPr id="13" name="McK 4. Footnote"/>
            <p:cNvSpPr txBox="1">
              <a:spLocks noChangeArrowheads="1"/>
            </p:cNvSpPr>
            <p:nvPr/>
          </p:nvSpPr>
          <p:spPr bwMode="auto">
            <a:xfrm>
              <a:off x="1365594" y="6036921"/>
              <a:ext cx="7372005"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a:defRPr/>
              </a:pPr>
              <a:r>
                <a:rPr lang="en-US" sz="1000" baseline="0" noProof="0" dirty="0">
                  <a:latin typeface="+mn-lt"/>
                </a:rPr>
                <a:t>1 Footnote</a:t>
              </a:r>
            </a:p>
          </p:txBody>
        </p:sp>
        <p:sp>
          <p:nvSpPr>
            <p:cNvPr id="14" name="McK 5. Source"/>
            <p:cNvSpPr>
              <a:spLocks noChangeArrowheads="1"/>
            </p:cNvSpPr>
            <p:nvPr/>
          </p:nvSpPr>
          <p:spPr bwMode="auto">
            <a:xfrm>
              <a:off x="1365594" y="6400056"/>
              <a:ext cx="3935069"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ctr">
              <a:spAutoFit/>
            </a:bodyPr>
            <a:lstStyle/>
            <a:p>
              <a:pPr marL="469300" indent="-469300" defTabSz="894210">
                <a:tabLst>
                  <a:tab pos="480401" algn="l"/>
                  <a:tab pos="664318" algn="l"/>
                </a:tabLst>
              </a:pPr>
              <a:r>
                <a:rPr lang="en-US" sz="1000" baseline="0" noProof="0" dirty="0">
                  <a:solidFill>
                    <a:schemeClr val="tx1"/>
                  </a:solidFill>
                  <a:latin typeface="+mn-lt"/>
                </a:rPr>
                <a:t>Source: Source</a:t>
              </a:r>
            </a:p>
          </p:txBody>
        </p:sp>
      </p:grpSp>
      <p:grpSp>
        <p:nvGrpSpPr>
          <p:cNvPr id="15" name="ACET" hidden="1"/>
          <p:cNvGrpSpPr>
            <a:grpSpLocks/>
          </p:cNvGrpSpPr>
          <p:nvPr/>
        </p:nvGrpSpPr>
        <p:grpSpPr bwMode="auto">
          <a:xfrm>
            <a:off x="2329657" y="1822171"/>
            <a:ext cx="4302125" cy="508000"/>
            <a:chOff x="915" y="710"/>
            <a:chExt cx="2686" cy="320"/>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r>
                <a:rPr lang="en-US" b="1" baseline="0" noProof="0" dirty="0">
                  <a:latin typeface="+mn-lt"/>
                  <a:ea typeface="+mn-ea"/>
                </a:rPr>
                <a:t>Title</a:t>
              </a:r>
            </a:p>
            <a:p>
              <a:r>
                <a:rPr lang="en-US" baseline="0" noProof="0" dirty="0">
                  <a:solidFill>
                    <a:srgbClr val="808080"/>
                  </a:solidFill>
                  <a:latin typeface="+mn-lt"/>
                  <a:ea typeface="+mn-ea"/>
                </a:rPr>
                <a:t>Unit of measure</a:t>
              </a:r>
            </a:p>
          </p:txBody>
        </p:sp>
      </p:grpSp>
      <p:sp>
        <p:nvSpPr>
          <p:cNvPr id="20" name="SlideLogoText"/>
          <p:cNvSpPr>
            <a:spLocks noChangeArrowheads="1"/>
          </p:cNvSpPr>
          <p:nvPr>
            <p:custDataLst>
              <p:tags r:id="rId10"/>
            </p:custDataLst>
          </p:nvPr>
        </p:nvSpPr>
        <p:spPr bwMode="auto">
          <a:xfrm>
            <a:off x="5413731" y="6519324"/>
            <a:ext cx="2919069"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pPr marL="0" marR="0" lvl="0" indent="0" algn="r" defTabSz="89421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srgbClr val="000000"/>
                </a:solidFill>
                <a:effectLst/>
                <a:uLnTx/>
                <a:uFillTx/>
                <a:latin typeface="+mn-lt"/>
                <a:ea typeface="+mn-ea"/>
                <a:cs typeface="Arial" charset="0"/>
              </a:rPr>
              <a:t>Confidential – for policy development purposes only</a:t>
            </a:r>
          </a:p>
        </p:txBody>
      </p:sp>
      <p:sp>
        <p:nvSpPr>
          <p:cNvPr id="21" name="SlideLogoSeparator"/>
          <p:cNvSpPr>
            <a:spLocks noChangeArrowheads="1"/>
          </p:cNvSpPr>
          <p:nvPr>
            <p:custDataLst>
              <p:tags r:id="rId11"/>
            </p:custDataLst>
          </p:nvPr>
        </p:nvSpPr>
        <p:spPr bwMode="auto">
          <a:xfrm>
            <a:off x="8436609" y="6491747"/>
            <a:ext cx="40076"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oAutofit/>
          </a:bodyPr>
          <a:lstStyle/>
          <a:p>
            <a:pPr algn="r" defTabSz="894210"/>
            <a:r>
              <a:rPr lang="en-US" sz="1200" baseline="0" noProof="0" dirty="0">
                <a:latin typeface="+mn-lt"/>
                <a:ea typeface="+mn-ea"/>
              </a:rPr>
              <a:t>|</a:t>
            </a:r>
          </a:p>
        </p:txBody>
      </p:sp>
      <p:grpSp>
        <p:nvGrpSpPr>
          <p:cNvPr id="25" name="LegendBoxes" hidden="1"/>
          <p:cNvGrpSpPr>
            <a:grpSpLocks/>
          </p:cNvGrpSpPr>
          <p:nvPr/>
        </p:nvGrpSpPr>
        <p:grpSpPr bwMode="auto">
          <a:xfrm>
            <a:off x="7974012" y="290519"/>
            <a:ext cx="763588" cy="996951"/>
            <a:chOff x="4936" y="176"/>
            <a:chExt cx="481" cy="628"/>
          </a:xfrm>
        </p:grpSpPr>
        <p:sp>
          <p:nvSpPr>
            <p:cNvPr id="26" name="Legend1"/>
            <p:cNvSpPr>
              <a:spLocks noChangeArrowheads="1"/>
            </p:cNvSpPr>
            <p:nvPr/>
          </p:nvSpPr>
          <p:spPr bwMode="auto">
            <a:xfrm>
              <a:off x="5096"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4210">
                <a:buClr>
                  <a:schemeClr val="tx2"/>
                </a:buClr>
              </a:pPr>
              <a:r>
                <a:rPr lang="en-US" sz="1200">
                  <a:latin typeface="+mn-lt"/>
                </a:rPr>
                <a:t>Legend</a:t>
              </a:r>
            </a:p>
          </p:txBody>
        </p:sp>
        <p:sp>
          <p:nvSpPr>
            <p:cNvPr id="27"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200">
                <a:latin typeface="+mn-lt"/>
              </a:endParaRPr>
            </a:p>
          </p:txBody>
        </p:sp>
        <p:sp>
          <p:nvSpPr>
            <p:cNvPr id="28" name="Legend2"/>
            <p:cNvSpPr>
              <a:spLocks noChangeArrowheads="1"/>
            </p:cNvSpPr>
            <p:nvPr/>
          </p:nvSpPr>
          <p:spPr bwMode="auto">
            <a:xfrm>
              <a:off x="5096" y="34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4210">
                <a:buClr>
                  <a:schemeClr val="tx2"/>
                </a:buClr>
              </a:pPr>
              <a:r>
                <a:rPr lang="en-US" sz="1200">
                  <a:latin typeface="+mn-lt"/>
                </a:rPr>
                <a:t>Legend</a:t>
              </a:r>
            </a:p>
          </p:txBody>
        </p:sp>
        <p:sp>
          <p:nvSpPr>
            <p:cNvPr id="29"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200">
                <a:latin typeface="+mn-lt"/>
              </a:endParaRPr>
            </a:p>
          </p:txBody>
        </p:sp>
        <p:sp>
          <p:nvSpPr>
            <p:cNvPr id="30" name="Legend3"/>
            <p:cNvSpPr>
              <a:spLocks noChangeArrowheads="1"/>
            </p:cNvSpPr>
            <p:nvPr/>
          </p:nvSpPr>
          <p:spPr bwMode="auto">
            <a:xfrm>
              <a:off x="5096" y="517"/>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4210">
                <a:buClr>
                  <a:schemeClr val="tx2"/>
                </a:buClr>
              </a:pPr>
              <a:r>
                <a:rPr lang="en-US" sz="1200">
                  <a:latin typeface="+mn-lt"/>
                </a:rPr>
                <a:t>Legend</a:t>
              </a:r>
            </a:p>
          </p:txBody>
        </p:sp>
        <p:sp>
          <p:nvSpPr>
            <p:cNvPr id="31"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200">
                <a:latin typeface="+mn-lt"/>
              </a:endParaRPr>
            </a:p>
          </p:txBody>
        </p:sp>
        <p:sp>
          <p:nvSpPr>
            <p:cNvPr id="32" name="Legend4"/>
            <p:cNvSpPr>
              <a:spLocks noChangeArrowheads="1"/>
            </p:cNvSpPr>
            <p:nvPr/>
          </p:nvSpPr>
          <p:spPr bwMode="auto">
            <a:xfrm>
              <a:off x="5096" y="688"/>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4210">
                <a:buClr>
                  <a:schemeClr val="tx2"/>
                </a:buClr>
              </a:pPr>
              <a:r>
                <a:rPr lang="en-US" sz="1200">
                  <a:latin typeface="+mn-lt"/>
                </a:rPr>
                <a:t>Legend</a:t>
              </a:r>
            </a:p>
          </p:txBody>
        </p:sp>
        <p:sp>
          <p:nvSpPr>
            <p:cNvPr id="33"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200">
                <a:latin typeface="+mn-lt"/>
              </a:endParaRPr>
            </a:p>
          </p:txBody>
        </p:sp>
      </p:grpSp>
      <p:grpSp>
        <p:nvGrpSpPr>
          <p:cNvPr id="34" name="LegendLines" hidden="1"/>
          <p:cNvGrpSpPr>
            <a:grpSpLocks/>
          </p:cNvGrpSpPr>
          <p:nvPr/>
        </p:nvGrpSpPr>
        <p:grpSpPr bwMode="auto">
          <a:xfrm>
            <a:off x="7666049" y="290507"/>
            <a:ext cx="1071563" cy="730251"/>
            <a:chOff x="4750" y="176"/>
            <a:chExt cx="675" cy="460"/>
          </a:xfrm>
        </p:grpSpPr>
        <p:sp>
          <p:nvSpPr>
            <p:cNvPr id="35"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200">
                <a:latin typeface="+mn-lt"/>
              </a:endParaRPr>
            </a:p>
          </p:txBody>
        </p:sp>
        <p:sp>
          <p:nvSpPr>
            <p:cNvPr id="36"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200">
                <a:latin typeface="+mn-lt"/>
              </a:endParaRPr>
            </a:p>
          </p:txBody>
        </p:sp>
        <p:sp>
          <p:nvSpPr>
            <p:cNvPr id="37"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200">
                <a:latin typeface="+mn-lt"/>
              </a:endParaRPr>
            </a:p>
          </p:txBody>
        </p:sp>
        <p:sp>
          <p:nvSpPr>
            <p:cNvPr id="38" name="Legend1"/>
            <p:cNvSpPr>
              <a:spLocks noChangeArrowheads="1"/>
            </p:cNvSpPr>
            <p:nvPr/>
          </p:nvSpPr>
          <p:spPr bwMode="auto">
            <a:xfrm>
              <a:off x="5104"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4210">
                <a:buClr>
                  <a:schemeClr val="tx2"/>
                </a:buClr>
              </a:pPr>
              <a:r>
                <a:rPr lang="en-US" sz="1200">
                  <a:latin typeface="+mn-lt"/>
                </a:rPr>
                <a:t>Legend</a:t>
              </a:r>
            </a:p>
          </p:txBody>
        </p:sp>
        <p:sp>
          <p:nvSpPr>
            <p:cNvPr id="39" name="Legend2"/>
            <p:cNvSpPr>
              <a:spLocks noChangeArrowheads="1"/>
            </p:cNvSpPr>
            <p:nvPr/>
          </p:nvSpPr>
          <p:spPr bwMode="auto">
            <a:xfrm>
              <a:off x="5104" y="344"/>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4210">
                <a:buClr>
                  <a:schemeClr val="tx2"/>
                </a:buClr>
              </a:pPr>
              <a:r>
                <a:rPr lang="en-US" sz="1200">
                  <a:latin typeface="+mn-lt"/>
                </a:rPr>
                <a:t>Legend</a:t>
              </a:r>
            </a:p>
          </p:txBody>
        </p:sp>
        <p:sp>
          <p:nvSpPr>
            <p:cNvPr id="40" name="Legend3"/>
            <p:cNvSpPr>
              <a:spLocks noChangeArrowheads="1"/>
            </p:cNvSpPr>
            <p:nvPr/>
          </p:nvSpPr>
          <p:spPr bwMode="auto">
            <a:xfrm>
              <a:off x="5104" y="520"/>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4210">
                <a:buClr>
                  <a:schemeClr val="tx2"/>
                </a:buClr>
              </a:pPr>
              <a:r>
                <a:rPr lang="en-US" sz="1200">
                  <a:latin typeface="+mn-lt"/>
                </a:rPr>
                <a:t>Legend</a:t>
              </a:r>
            </a:p>
          </p:txBody>
        </p:sp>
      </p:grpSp>
      <p:grpSp>
        <p:nvGrpSpPr>
          <p:cNvPr id="41" name="McKSticker" hidden="1"/>
          <p:cNvGrpSpPr/>
          <p:nvPr/>
        </p:nvGrpSpPr>
        <p:grpSpPr bwMode="auto">
          <a:xfrm>
            <a:off x="7670717" y="290507"/>
            <a:ext cx="1066895" cy="212366"/>
            <a:chOff x="7673880" y="285750"/>
            <a:chExt cx="1066895" cy="212366"/>
          </a:xfrm>
        </p:grpSpPr>
        <p:sp>
          <p:nvSpPr>
            <p:cNvPr id="42" name="StickerRectangle"/>
            <p:cNvSpPr>
              <a:spLocks noChangeArrowheads="1"/>
            </p:cNvSpPr>
            <p:nvPr/>
          </p:nvSpPr>
          <p:spPr bwMode="auto">
            <a:xfrm>
              <a:off x="7673880" y="285750"/>
              <a:ext cx="1066895" cy="212366"/>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894210">
                <a:buClr>
                  <a:schemeClr val="tx2"/>
                </a:buClr>
              </a:pPr>
              <a:r>
                <a:rPr lang="en-US" sz="1200" dirty="0">
                  <a:solidFill>
                    <a:srgbClr val="808080"/>
                  </a:solidFill>
                  <a:latin typeface="+mn-lt"/>
                </a:rPr>
                <a:t>PRELIMINARY</a:t>
              </a:r>
            </a:p>
          </p:txBody>
        </p:sp>
        <p:cxnSp>
          <p:nvCxnSpPr>
            <p:cNvPr id="43" name="AutoShape 31"/>
            <p:cNvCxnSpPr>
              <a:cxnSpLocks noChangeShapeType="1"/>
              <a:stCxn id="42" idx="2"/>
              <a:endCxn id="42" idx="4"/>
            </p:cNvCxnSpPr>
            <p:nvPr/>
          </p:nvCxnSpPr>
          <p:spPr bwMode="auto">
            <a:xfrm>
              <a:off x="7673880" y="285750"/>
              <a:ext cx="0" cy="212366"/>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44" name="AutoShape 32"/>
            <p:cNvCxnSpPr>
              <a:cxnSpLocks noChangeShapeType="1"/>
              <a:stCxn id="42" idx="4"/>
              <a:endCxn id="42" idx="6"/>
            </p:cNvCxnSpPr>
            <p:nvPr/>
          </p:nvCxnSpPr>
          <p:spPr bwMode="auto">
            <a:xfrm>
              <a:off x="7673880" y="498116"/>
              <a:ext cx="1066895"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45" name="LegendMoons" hidden="1"/>
          <p:cNvGrpSpPr/>
          <p:nvPr/>
        </p:nvGrpSpPr>
        <p:grpSpPr bwMode="auto">
          <a:xfrm>
            <a:off x="7907182" y="290507"/>
            <a:ext cx="830430" cy="1306516"/>
            <a:chOff x="6655594" y="273840"/>
            <a:chExt cx="830430" cy="1306516"/>
          </a:xfrm>
        </p:grpSpPr>
        <p:grpSp>
          <p:nvGrpSpPr>
            <p:cNvPr id="46" name="MoonLegend1"/>
            <p:cNvGrpSpPr>
              <a:grpSpLocks noChangeAspect="1"/>
            </p:cNvGrpSpPr>
            <p:nvPr>
              <p:custDataLst>
                <p:tags r:id="rId12"/>
              </p:custDataLst>
            </p:nvPr>
          </p:nvGrpSpPr>
          <p:grpSpPr bwMode="auto">
            <a:xfrm>
              <a:off x="6655594" y="273840"/>
              <a:ext cx="209550" cy="209551"/>
              <a:chOff x="4533" y="183"/>
              <a:chExt cx="144" cy="144"/>
            </a:xfrm>
          </p:grpSpPr>
          <p:sp>
            <p:nvSpPr>
              <p:cNvPr id="64" name="Oval 38"/>
              <p:cNvSpPr>
                <a:spLocks noChangeAspect="1" noChangeArrowheads="1"/>
              </p:cNvSpPr>
              <p:nvPr>
                <p:custDataLst>
                  <p:tags r:id="rId25"/>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200">
                  <a:latin typeface="+mn-lt"/>
                </a:endParaRPr>
              </a:p>
            </p:txBody>
          </p:sp>
          <p:sp>
            <p:nvSpPr>
              <p:cNvPr id="65" name="Arc 39"/>
              <p:cNvSpPr>
                <a:spLocks noChangeAspect="1"/>
              </p:cNvSpPr>
              <p:nvPr>
                <p:custDataLst>
                  <p:tags r:id="rId26"/>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200">
                  <a:latin typeface="+mn-lt"/>
                </a:endParaRPr>
              </a:p>
            </p:txBody>
          </p:sp>
        </p:grpSp>
        <p:grpSp>
          <p:nvGrpSpPr>
            <p:cNvPr id="47" name="MoonLegend2"/>
            <p:cNvGrpSpPr>
              <a:grpSpLocks noChangeAspect="1"/>
            </p:cNvGrpSpPr>
            <p:nvPr>
              <p:custDataLst>
                <p:tags r:id="rId13"/>
              </p:custDataLst>
            </p:nvPr>
          </p:nvGrpSpPr>
          <p:grpSpPr bwMode="auto">
            <a:xfrm>
              <a:off x="6655594" y="548081"/>
              <a:ext cx="209550" cy="209551"/>
              <a:chOff x="1694" y="2044"/>
              <a:chExt cx="160" cy="160"/>
            </a:xfrm>
          </p:grpSpPr>
          <p:sp>
            <p:nvSpPr>
              <p:cNvPr id="62" name="Oval 41"/>
              <p:cNvSpPr>
                <a:spLocks noChangeAspect="1" noChangeArrowheads="1"/>
              </p:cNvSpPr>
              <p:nvPr>
                <p:custDataLst>
                  <p:tags r:id="rId23"/>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200">
                  <a:latin typeface="+mn-lt"/>
                </a:endParaRPr>
              </a:p>
            </p:txBody>
          </p:sp>
          <p:sp>
            <p:nvSpPr>
              <p:cNvPr id="63" name="Arc 42"/>
              <p:cNvSpPr>
                <a:spLocks noChangeAspect="1"/>
              </p:cNvSpPr>
              <p:nvPr>
                <p:custDataLst>
                  <p:tags r:id="rId24"/>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200">
                  <a:latin typeface="+mn-lt"/>
                </a:endParaRPr>
              </a:p>
            </p:txBody>
          </p:sp>
        </p:grpSp>
        <p:grpSp>
          <p:nvGrpSpPr>
            <p:cNvPr id="48" name="MoonLegend4"/>
            <p:cNvGrpSpPr>
              <a:grpSpLocks noChangeAspect="1"/>
            </p:cNvGrpSpPr>
            <p:nvPr>
              <p:custDataLst>
                <p:tags r:id="rId14"/>
              </p:custDataLst>
            </p:nvPr>
          </p:nvGrpSpPr>
          <p:grpSpPr bwMode="auto">
            <a:xfrm>
              <a:off x="6655594" y="1096563"/>
              <a:ext cx="209550" cy="209551"/>
              <a:chOff x="4495" y="1198"/>
              <a:chExt cx="160" cy="160"/>
            </a:xfrm>
          </p:grpSpPr>
          <p:sp>
            <p:nvSpPr>
              <p:cNvPr id="60" name="Oval 47"/>
              <p:cNvSpPr>
                <a:spLocks noChangeAspect="1" noChangeArrowheads="1"/>
              </p:cNvSpPr>
              <p:nvPr>
                <p:custDataLst>
                  <p:tags r:id="rId21"/>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200">
                  <a:latin typeface="+mn-lt"/>
                </a:endParaRPr>
              </a:p>
            </p:txBody>
          </p:sp>
          <p:sp>
            <p:nvSpPr>
              <p:cNvPr id="61" name="Arc 48"/>
              <p:cNvSpPr>
                <a:spLocks noChangeAspect="1"/>
              </p:cNvSpPr>
              <p:nvPr>
                <p:custDataLst>
                  <p:tags r:id="rId22"/>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200">
                  <a:latin typeface="+mn-lt"/>
                </a:endParaRPr>
              </a:p>
            </p:txBody>
          </p:sp>
        </p:grpSp>
        <p:grpSp>
          <p:nvGrpSpPr>
            <p:cNvPr id="49" name="MoonLegend5"/>
            <p:cNvGrpSpPr>
              <a:grpSpLocks noChangeAspect="1"/>
            </p:cNvGrpSpPr>
            <p:nvPr>
              <p:custDataLst>
                <p:tags r:id="rId15"/>
              </p:custDataLst>
            </p:nvPr>
          </p:nvGrpSpPr>
          <p:grpSpPr bwMode="auto">
            <a:xfrm>
              <a:off x="6655594" y="1370805"/>
              <a:ext cx="209550" cy="209551"/>
              <a:chOff x="4495" y="1440"/>
              <a:chExt cx="160" cy="160"/>
            </a:xfrm>
          </p:grpSpPr>
          <p:sp>
            <p:nvSpPr>
              <p:cNvPr id="58" name="Oval 50"/>
              <p:cNvSpPr>
                <a:spLocks noChangeAspect="1" noChangeArrowheads="1"/>
              </p:cNvSpPr>
              <p:nvPr>
                <p:custDataLst>
                  <p:tags r:id="rId19"/>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200">
                  <a:latin typeface="+mn-lt"/>
                </a:endParaRPr>
              </a:p>
            </p:txBody>
          </p:sp>
          <p:sp>
            <p:nvSpPr>
              <p:cNvPr id="59" name="Oval 51"/>
              <p:cNvSpPr>
                <a:spLocks noChangeAspect="1" noChangeArrowheads="1"/>
              </p:cNvSpPr>
              <p:nvPr>
                <p:custDataLst>
                  <p:tags r:id="rId20"/>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200">
                  <a:latin typeface="+mn-lt"/>
                </a:endParaRPr>
              </a:p>
            </p:txBody>
          </p:sp>
        </p:grpSp>
        <p:sp>
          <p:nvSpPr>
            <p:cNvPr id="50" name="Legend1"/>
            <p:cNvSpPr>
              <a:spLocks noChangeArrowheads="1"/>
            </p:cNvSpPr>
            <p:nvPr/>
          </p:nvSpPr>
          <p:spPr bwMode="auto">
            <a:xfrm>
              <a:off x="6976269" y="28654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4210">
                <a:buClr>
                  <a:schemeClr val="tx2"/>
                </a:buClr>
              </a:pPr>
              <a:r>
                <a:rPr lang="en-US" sz="1200" dirty="0">
                  <a:latin typeface="+mn-lt"/>
                </a:rPr>
                <a:t>Legend</a:t>
              </a:r>
            </a:p>
          </p:txBody>
        </p:sp>
        <p:sp>
          <p:nvSpPr>
            <p:cNvPr id="51" name="Legend2"/>
            <p:cNvSpPr>
              <a:spLocks noChangeArrowheads="1"/>
            </p:cNvSpPr>
            <p:nvPr/>
          </p:nvSpPr>
          <p:spPr bwMode="auto">
            <a:xfrm>
              <a:off x="6976269" y="561178"/>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4210">
                <a:buClr>
                  <a:schemeClr val="tx2"/>
                </a:buClr>
              </a:pPr>
              <a:r>
                <a:rPr lang="en-US" sz="1200" dirty="0">
                  <a:latin typeface="+mn-lt"/>
                </a:rPr>
                <a:t>Legend</a:t>
              </a:r>
            </a:p>
          </p:txBody>
        </p:sp>
        <p:sp>
          <p:nvSpPr>
            <p:cNvPr id="52" name="Legend3"/>
            <p:cNvSpPr>
              <a:spLocks noChangeArrowheads="1"/>
            </p:cNvSpPr>
            <p:nvPr/>
          </p:nvSpPr>
          <p:spPr bwMode="auto">
            <a:xfrm>
              <a:off x="6976269" y="835817"/>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4210">
                <a:buClr>
                  <a:schemeClr val="tx2"/>
                </a:buClr>
              </a:pPr>
              <a:r>
                <a:rPr lang="en-US" sz="1200" dirty="0">
                  <a:latin typeface="+mn-lt"/>
                </a:rPr>
                <a:t>Legend</a:t>
              </a:r>
            </a:p>
          </p:txBody>
        </p:sp>
        <p:sp>
          <p:nvSpPr>
            <p:cNvPr id="53" name="Legend4"/>
            <p:cNvSpPr>
              <a:spLocks noChangeArrowheads="1"/>
            </p:cNvSpPr>
            <p:nvPr/>
          </p:nvSpPr>
          <p:spPr bwMode="auto">
            <a:xfrm>
              <a:off x="6976269" y="110728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4210">
                <a:buClr>
                  <a:schemeClr val="tx2"/>
                </a:buClr>
              </a:pPr>
              <a:r>
                <a:rPr lang="en-US" sz="1200">
                  <a:latin typeface="+mn-lt"/>
                </a:rPr>
                <a:t>Legend</a:t>
              </a:r>
            </a:p>
          </p:txBody>
        </p:sp>
        <p:sp>
          <p:nvSpPr>
            <p:cNvPr id="54" name="Legend5"/>
            <p:cNvSpPr>
              <a:spLocks noChangeArrowheads="1"/>
            </p:cNvSpPr>
            <p:nvPr/>
          </p:nvSpPr>
          <p:spPr bwMode="auto">
            <a:xfrm>
              <a:off x="6976269" y="1383505"/>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4210">
                <a:buClr>
                  <a:schemeClr val="tx2"/>
                </a:buClr>
              </a:pPr>
              <a:r>
                <a:rPr lang="en-US" sz="1200" dirty="0">
                  <a:latin typeface="+mn-lt"/>
                </a:rPr>
                <a:t>Legend</a:t>
              </a:r>
            </a:p>
          </p:txBody>
        </p:sp>
        <p:grpSp>
          <p:nvGrpSpPr>
            <p:cNvPr id="55" name="MoonLegend3"/>
            <p:cNvGrpSpPr>
              <a:grpSpLocks noChangeAspect="1"/>
            </p:cNvGrpSpPr>
            <p:nvPr>
              <p:custDataLst>
                <p:tags r:id="rId16"/>
              </p:custDataLst>
            </p:nvPr>
          </p:nvGrpSpPr>
          <p:grpSpPr bwMode="auto">
            <a:xfrm>
              <a:off x="6655594" y="822322"/>
              <a:ext cx="209550" cy="209551"/>
              <a:chOff x="4495" y="1198"/>
              <a:chExt cx="160" cy="160"/>
            </a:xfrm>
          </p:grpSpPr>
          <p:sp>
            <p:nvSpPr>
              <p:cNvPr id="56" name="Oval 47"/>
              <p:cNvSpPr>
                <a:spLocks noChangeAspect="1" noChangeArrowheads="1"/>
              </p:cNvSpPr>
              <p:nvPr>
                <p:custDataLst>
                  <p:tags r:id="rId17"/>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200">
                  <a:latin typeface="+mn-lt"/>
                </a:endParaRPr>
              </a:p>
            </p:txBody>
          </p:sp>
          <p:sp>
            <p:nvSpPr>
              <p:cNvPr id="57" name="Arc 48"/>
              <p:cNvSpPr>
                <a:spLocks noChangeAspect="1"/>
              </p:cNvSpPr>
              <p:nvPr>
                <p:custDataLst>
                  <p:tags r:id="rId18"/>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200">
                  <a:latin typeface="+mn-lt"/>
                </a:endParaRPr>
              </a:p>
            </p:txBody>
          </p:sp>
        </p:grpSp>
      </p:grpSp>
      <p:sp>
        <p:nvSpPr>
          <p:cNvPr id="66" name="Slide Number Placeholder 1"/>
          <p:cNvSpPr>
            <a:spLocks noGrp="1"/>
          </p:cNvSpPr>
          <p:nvPr>
            <p:ph type="sldNum" sz="quarter" idx="4"/>
          </p:nvPr>
        </p:nvSpPr>
        <p:spPr>
          <a:xfrm>
            <a:off x="8424347" y="6461953"/>
            <a:ext cx="537091" cy="254822"/>
          </a:xfrm>
          <a:prstGeom prst="rect">
            <a:avLst/>
          </a:prstGeom>
        </p:spPr>
        <p:txBody>
          <a:bodyPr/>
          <a:lstStyle>
            <a:lvl1pPr algn="ctr">
              <a:defRPr/>
            </a:lvl1pPr>
          </a:lstStyle>
          <a:p>
            <a:fld id="{1B845CE2-52C6-D640-906F-6FEE9CFEE2EC}" type="slidenum">
              <a:rPr lang="en-US" sz="1000" smtClean="0"/>
              <a:pPr/>
              <a:t>‹#›</a:t>
            </a:fld>
            <a:endParaRPr lang="en-US" sz="1000" dirty="0"/>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8" r:id="rId3"/>
    <p:sldLayoutId id="2147483672" r:id="rId4"/>
    <p:sldLayoutId id="2147483670" r:id="rId5"/>
    <p:sldLayoutId id="2147483673" r:id="rId6"/>
  </p:sldLayoutIdLst>
  <p:hf hdr="0" ftr="0" dt="0"/>
  <p:txStyles>
    <p:titleStyle>
      <a:lvl1pPr algn="l" defTabSz="894210" rtl="0" eaLnBrk="1" fontAlgn="base" hangingPunct="1">
        <a:spcBef>
          <a:spcPct val="0"/>
        </a:spcBef>
        <a:spcAft>
          <a:spcPct val="0"/>
        </a:spcAft>
        <a:tabLst>
          <a:tab pos="269532" algn="l"/>
        </a:tabLst>
        <a:defRPr sz="1900" b="1" baseline="0">
          <a:solidFill>
            <a:schemeClr val="tx2"/>
          </a:solidFill>
          <a:latin typeface="+mj-lt"/>
          <a:ea typeface="+mj-ea"/>
          <a:cs typeface="+mj-cs"/>
        </a:defRPr>
      </a:lvl1pPr>
      <a:lvl2pPr algn="l" defTabSz="894210" rtl="0" eaLnBrk="1" fontAlgn="base" hangingPunct="1">
        <a:spcBef>
          <a:spcPct val="0"/>
        </a:spcBef>
        <a:spcAft>
          <a:spcPct val="0"/>
        </a:spcAft>
        <a:defRPr sz="1900" b="1">
          <a:solidFill>
            <a:schemeClr val="tx2"/>
          </a:solidFill>
          <a:latin typeface="Arial" charset="0"/>
        </a:defRPr>
      </a:lvl2pPr>
      <a:lvl3pPr algn="l" defTabSz="894210" rtl="0" eaLnBrk="1" fontAlgn="base" hangingPunct="1">
        <a:spcBef>
          <a:spcPct val="0"/>
        </a:spcBef>
        <a:spcAft>
          <a:spcPct val="0"/>
        </a:spcAft>
        <a:defRPr sz="1900" b="1">
          <a:solidFill>
            <a:schemeClr val="tx2"/>
          </a:solidFill>
          <a:latin typeface="Arial" charset="0"/>
        </a:defRPr>
      </a:lvl3pPr>
      <a:lvl4pPr algn="l" defTabSz="894210" rtl="0" eaLnBrk="1" fontAlgn="base" hangingPunct="1">
        <a:spcBef>
          <a:spcPct val="0"/>
        </a:spcBef>
        <a:spcAft>
          <a:spcPct val="0"/>
        </a:spcAft>
        <a:defRPr sz="1900" b="1">
          <a:solidFill>
            <a:schemeClr val="tx2"/>
          </a:solidFill>
          <a:latin typeface="Arial" charset="0"/>
        </a:defRPr>
      </a:lvl4pPr>
      <a:lvl5pPr algn="l" defTabSz="894210" rtl="0" eaLnBrk="1" fontAlgn="base" hangingPunct="1">
        <a:spcBef>
          <a:spcPct val="0"/>
        </a:spcBef>
        <a:spcAft>
          <a:spcPct val="0"/>
        </a:spcAft>
        <a:defRPr sz="1900" b="1">
          <a:solidFill>
            <a:schemeClr val="tx2"/>
          </a:solidFill>
          <a:latin typeface="Arial" charset="0"/>
        </a:defRPr>
      </a:lvl5pPr>
      <a:lvl6pPr marL="456612" algn="l" defTabSz="894210" rtl="0" eaLnBrk="1" fontAlgn="base" hangingPunct="1">
        <a:spcBef>
          <a:spcPct val="0"/>
        </a:spcBef>
        <a:spcAft>
          <a:spcPct val="0"/>
        </a:spcAft>
        <a:defRPr sz="1900" b="1">
          <a:solidFill>
            <a:schemeClr val="tx2"/>
          </a:solidFill>
          <a:latin typeface="Arial" charset="0"/>
        </a:defRPr>
      </a:lvl6pPr>
      <a:lvl7pPr marL="913240" algn="l" defTabSz="894210" rtl="0" eaLnBrk="1" fontAlgn="base" hangingPunct="1">
        <a:spcBef>
          <a:spcPct val="0"/>
        </a:spcBef>
        <a:spcAft>
          <a:spcPct val="0"/>
        </a:spcAft>
        <a:defRPr sz="1900" b="1">
          <a:solidFill>
            <a:schemeClr val="tx2"/>
          </a:solidFill>
          <a:latin typeface="Arial" charset="0"/>
        </a:defRPr>
      </a:lvl7pPr>
      <a:lvl8pPr marL="1369859" algn="l" defTabSz="894210" rtl="0" eaLnBrk="1" fontAlgn="base" hangingPunct="1">
        <a:spcBef>
          <a:spcPct val="0"/>
        </a:spcBef>
        <a:spcAft>
          <a:spcPct val="0"/>
        </a:spcAft>
        <a:defRPr sz="1900" b="1">
          <a:solidFill>
            <a:schemeClr val="tx2"/>
          </a:solidFill>
          <a:latin typeface="Arial" charset="0"/>
        </a:defRPr>
      </a:lvl8pPr>
      <a:lvl9pPr marL="1826473" algn="l" defTabSz="894210" rtl="0" eaLnBrk="1" fontAlgn="base" hangingPunct="1">
        <a:spcBef>
          <a:spcPct val="0"/>
        </a:spcBef>
        <a:spcAft>
          <a:spcPct val="0"/>
        </a:spcAft>
        <a:defRPr sz="1900" b="1">
          <a:solidFill>
            <a:schemeClr val="tx2"/>
          </a:solidFill>
          <a:latin typeface="Arial" charset="0"/>
        </a:defRPr>
      </a:lvl9pPr>
    </p:titleStyle>
    <p:bodyStyle>
      <a:lvl1pPr marL="0" indent="0" algn="l" defTabSz="894210"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429" indent="-191845" algn="l" defTabSz="894210"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612" indent="-261605"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583" indent="-155379"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13240" rtl="0" eaLnBrk="1" latinLnBrk="0" hangingPunct="1">
        <a:defRPr sz="1800" kern="1200">
          <a:solidFill>
            <a:schemeClr val="tx1"/>
          </a:solidFill>
          <a:latin typeface="+mn-lt"/>
          <a:ea typeface="+mn-ea"/>
          <a:cs typeface="+mn-cs"/>
        </a:defRPr>
      </a:lvl1pPr>
      <a:lvl2pPr marL="456612" algn="l" defTabSz="913240" rtl="0" eaLnBrk="1" latinLnBrk="0" hangingPunct="1">
        <a:defRPr sz="1800" kern="1200">
          <a:solidFill>
            <a:schemeClr val="tx1"/>
          </a:solidFill>
          <a:latin typeface="+mn-lt"/>
          <a:ea typeface="+mn-ea"/>
          <a:cs typeface="+mn-cs"/>
        </a:defRPr>
      </a:lvl2pPr>
      <a:lvl3pPr marL="913240" algn="l" defTabSz="913240" rtl="0" eaLnBrk="1" latinLnBrk="0" hangingPunct="1">
        <a:defRPr sz="1800" kern="1200">
          <a:solidFill>
            <a:schemeClr val="tx1"/>
          </a:solidFill>
          <a:latin typeface="+mn-lt"/>
          <a:ea typeface="+mn-ea"/>
          <a:cs typeface="+mn-cs"/>
        </a:defRPr>
      </a:lvl3pPr>
      <a:lvl4pPr marL="1369859" algn="l" defTabSz="913240" rtl="0" eaLnBrk="1" latinLnBrk="0" hangingPunct="1">
        <a:defRPr sz="1800" kern="1200">
          <a:solidFill>
            <a:schemeClr val="tx1"/>
          </a:solidFill>
          <a:latin typeface="+mn-lt"/>
          <a:ea typeface="+mn-ea"/>
          <a:cs typeface="+mn-cs"/>
        </a:defRPr>
      </a:lvl4pPr>
      <a:lvl5pPr marL="1826473" algn="l" defTabSz="913240" rtl="0" eaLnBrk="1" latinLnBrk="0" hangingPunct="1">
        <a:defRPr sz="1800" kern="1200">
          <a:solidFill>
            <a:schemeClr val="tx1"/>
          </a:solidFill>
          <a:latin typeface="+mn-lt"/>
          <a:ea typeface="+mn-ea"/>
          <a:cs typeface="+mn-cs"/>
        </a:defRPr>
      </a:lvl5pPr>
      <a:lvl6pPr marL="2283094" algn="l" defTabSz="913240" rtl="0" eaLnBrk="1" latinLnBrk="0" hangingPunct="1">
        <a:defRPr sz="1800" kern="1200">
          <a:solidFill>
            <a:schemeClr val="tx1"/>
          </a:solidFill>
          <a:latin typeface="+mn-lt"/>
          <a:ea typeface="+mn-ea"/>
          <a:cs typeface="+mn-cs"/>
        </a:defRPr>
      </a:lvl6pPr>
      <a:lvl7pPr marL="2739713" algn="l" defTabSz="913240" rtl="0" eaLnBrk="1" latinLnBrk="0" hangingPunct="1">
        <a:defRPr sz="1800" kern="1200">
          <a:solidFill>
            <a:schemeClr val="tx1"/>
          </a:solidFill>
          <a:latin typeface="+mn-lt"/>
          <a:ea typeface="+mn-ea"/>
          <a:cs typeface="+mn-cs"/>
        </a:defRPr>
      </a:lvl7pPr>
      <a:lvl8pPr marL="3196330" algn="l" defTabSz="913240" rtl="0" eaLnBrk="1" latinLnBrk="0" hangingPunct="1">
        <a:defRPr sz="1800" kern="1200">
          <a:solidFill>
            <a:schemeClr val="tx1"/>
          </a:solidFill>
          <a:latin typeface="+mn-lt"/>
          <a:ea typeface="+mn-ea"/>
          <a:cs typeface="+mn-cs"/>
        </a:defRPr>
      </a:lvl8pPr>
      <a:lvl9pPr marL="3652950" algn="l" defTabSz="91324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tags" Target="../tags/tag23.xml"/><Relationship Id="rId7" Type="http://schemas.openxmlformats.org/officeDocument/2006/relationships/image" Target="../media/image3.emf"/><Relationship Id="rId2" Type="http://schemas.openxmlformats.org/officeDocument/2006/relationships/tags" Target="../tags/tag22.xml"/><Relationship Id="rId1" Type="http://schemas.openxmlformats.org/officeDocument/2006/relationships/vmlDrawing" Target="../drawings/vmlDrawing4.vml"/><Relationship Id="rId6" Type="http://schemas.openxmlformats.org/officeDocument/2006/relationships/oleObject" Target="../embeddings/oleObject4.bin"/><Relationship Id="rId5" Type="http://schemas.openxmlformats.org/officeDocument/2006/relationships/notesSlide" Target="../notesSlides/notesSlide1.xml"/><Relationship Id="rId4"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tags" Target="../tags/tag30.xml"/><Relationship Id="rId13" Type="http://schemas.openxmlformats.org/officeDocument/2006/relationships/notesSlide" Target="../notesSlides/notesSlide13.xml"/><Relationship Id="rId3" Type="http://schemas.openxmlformats.org/officeDocument/2006/relationships/tags" Target="../tags/tag25.xml"/><Relationship Id="rId7" Type="http://schemas.openxmlformats.org/officeDocument/2006/relationships/tags" Target="../tags/tag29.xml"/><Relationship Id="rId12" Type="http://schemas.openxmlformats.org/officeDocument/2006/relationships/slideLayout" Target="../slideLayouts/slideLayout2.xml"/><Relationship Id="rId2" Type="http://schemas.openxmlformats.org/officeDocument/2006/relationships/tags" Target="../tags/tag24.xml"/><Relationship Id="rId1" Type="http://schemas.openxmlformats.org/officeDocument/2006/relationships/vmlDrawing" Target="../drawings/vmlDrawing5.vml"/><Relationship Id="rId6" Type="http://schemas.openxmlformats.org/officeDocument/2006/relationships/tags" Target="../tags/tag28.xml"/><Relationship Id="rId11" Type="http://schemas.openxmlformats.org/officeDocument/2006/relationships/tags" Target="../tags/tag33.xml"/><Relationship Id="rId5" Type="http://schemas.openxmlformats.org/officeDocument/2006/relationships/tags" Target="../tags/tag27.xml"/><Relationship Id="rId15" Type="http://schemas.openxmlformats.org/officeDocument/2006/relationships/image" Target="../media/image10.emf"/><Relationship Id="rId10" Type="http://schemas.openxmlformats.org/officeDocument/2006/relationships/tags" Target="../tags/tag32.xml"/><Relationship Id="rId4" Type="http://schemas.openxmlformats.org/officeDocument/2006/relationships/tags" Target="../tags/tag26.xml"/><Relationship Id="rId9" Type="http://schemas.openxmlformats.org/officeDocument/2006/relationships/tags" Target="../tags/tag31.xml"/><Relationship Id="rId14" Type="http://schemas.openxmlformats.org/officeDocument/2006/relationships/oleObject" Target="../embeddings/oleObject5.bin"/></Relationships>
</file>

<file path=ppt/slides/_rels/slide14.xml.rels><?xml version="1.0" encoding="UTF-8" standalone="yes"?>
<Relationships xmlns="http://schemas.openxmlformats.org/package/2006/relationships"><Relationship Id="rId3" Type="http://schemas.openxmlformats.org/officeDocument/2006/relationships/tags" Target="../tags/tag35.xml"/><Relationship Id="rId7" Type="http://schemas.openxmlformats.org/officeDocument/2006/relationships/image" Target="../media/image11.emf"/><Relationship Id="rId2" Type="http://schemas.openxmlformats.org/officeDocument/2006/relationships/tags" Target="../tags/tag34.xml"/><Relationship Id="rId1" Type="http://schemas.openxmlformats.org/officeDocument/2006/relationships/vmlDrawing" Target="../drawings/vmlDrawing6.vml"/><Relationship Id="rId6" Type="http://schemas.openxmlformats.org/officeDocument/2006/relationships/oleObject" Target="../embeddings/oleObject6.bin"/><Relationship Id="rId5" Type="http://schemas.openxmlformats.org/officeDocument/2006/relationships/notesSlide" Target="../notesSlides/notesSlide14.xml"/><Relationship Id="rId4"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tags" Target="../tags/tag42.xml"/><Relationship Id="rId13" Type="http://schemas.openxmlformats.org/officeDocument/2006/relationships/tags" Target="../tags/tag47.xml"/><Relationship Id="rId18" Type="http://schemas.openxmlformats.org/officeDocument/2006/relationships/notesSlide" Target="../notesSlides/notesSlide15.xml"/><Relationship Id="rId3" Type="http://schemas.openxmlformats.org/officeDocument/2006/relationships/tags" Target="../tags/tag37.xml"/><Relationship Id="rId21" Type="http://schemas.openxmlformats.org/officeDocument/2006/relationships/oleObject" Target="../embeddings/oleObject8.bin"/><Relationship Id="rId7" Type="http://schemas.openxmlformats.org/officeDocument/2006/relationships/tags" Target="../tags/tag41.xml"/><Relationship Id="rId12" Type="http://schemas.openxmlformats.org/officeDocument/2006/relationships/tags" Target="../tags/tag46.xml"/><Relationship Id="rId17" Type="http://schemas.openxmlformats.org/officeDocument/2006/relationships/slideLayout" Target="../slideLayouts/slideLayout2.xml"/><Relationship Id="rId2" Type="http://schemas.openxmlformats.org/officeDocument/2006/relationships/tags" Target="../tags/tag36.xml"/><Relationship Id="rId16" Type="http://schemas.openxmlformats.org/officeDocument/2006/relationships/tags" Target="../tags/tag50.xml"/><Relationship Id="rId20" Type="http://schemas.openxmlformats.org/officeDocument/2006/relationships/image" Target="../media/image12.emf"/><Relationship Id="rId1" Type="http://schemas.openxmlformats.org/officeDocument/2006/relationships/vmlDrawing" Target="../drawings/vmlDrawing7.vml"/><Relationship Id="rId6" Type="http://schemas.openxmlformats.org/officeDocument/2006/relationships/tags" Target="../tags/tag40.xml"/><Relationship Id="rId11" Type="http://schemas.openxmlformats.org/officeDocument/2006/relationships/tags" Target="../tags/tag45.xml"/><Relationship Id="rId5" Type="http://schemas.openxmlformats.org/officeDocument/2006/relationships/tags" Target="../tags/tag39.xml"/><Relationship Id="rId15" Type="http://schemas.openxmlformats.org/officeDocument/2006/relationships/tags" Target="../tags/tag49.xml"/><Relationship Id="rId10" Type="http://schemas.openxmlformats.org/officeDocument/2006/relationships/tags" Target="../tags/tag44.xml"/><Relationship Id="rId19" Type="http://schemas.openxmlformats.org/officeDocument/2006/relationships/oleObject" Target="../embeddings/oleObject7.bin"/><Relationship Id="rId4" Type="http://schemas.openxmlformats.org/officeDocument/2006/relationships/tags" Target="../tags/tag38.xml"/><Relationship Id="rId9" Type="http://schemas.openxmlformats.org/officeDocument/2006/relationships/tags" Target="../tags/tag43.xml"/><Relationship Id="rId14" Type="http://schemas.openxmlformats.org/officeDocument/2006/relationships/tags" Target="../tags/tag48.xml"/><Relationship Id="rId22" Type="http://schemas.openxmlformats.org/officeDocument/2006/relationships/image" Target="../media/image13.emf"/></Relationships>
</file>

<file path=ppt/slides/_rels/slide16.xml.rels><?xml version="1.0" encoding="UTF-8" standalone="yes"?>
<Relationships xmlns="http://schemas.openxmlformats.org/package/2006/relationships"><Relationship Id="rId8" Type="http://schemas.openxmlformats.org/officeDocument/2006/relationships/tags" Target="../tags/tag57.xml"/><Relationship Id="rId13" Type="http://schemas.openxmlformats.org/officeDocument/2006/relationships/tags" Target="../tags/tag62.xml"/><Relationship Id="rId18" Type="http://schemas.openxmlformats.org/officeDocument/2006/relationships/oleObject" Target="../embeddings/oleObject10.bin"/><Relationship Id="rId3" Type="http://schemas.openxmlformats.org/officeDocument/2006/relationships/tags" Target="../tags/tag52.xml"/><Relationship Id="rId7" Type="http://schemas.openxmlformats.org/officeDocument/2006/relationships/tags" Target="../tags/tag56.xml"/><Relationship Id="rId12" Type="http://schemas.openxmlformats.org/officeDocument/2006/relationships/tags" Target="../tags/tag61.xml"/><Relationship Id="rId17" Type="http://schemas.openxmlformats.org/officeDocument/2006/relationships/image" Target="../media/image12.emf"/><Relationship Id="rId2" Type="http://schemas.openxmlformats.org/officeDocument/2006/relationships/tags" Target="../tags/tag51.xml"/><Relationship Id="rId16" Type="http://schemas.openxmlformats.org/officeDocument/2006/relationships/oleObject" Target="../embeddings/oleObject9.bin"/><Relationship Id="rId1" Type="http://schemas.openxmlformats.org/officeDocument/2006/relationships/vmlDrawing" Target="../drawings/vmlDrawing8.vml"/><Relationship Id="rId6" Type="http://schemas.openxmlformats.org/officeDocument/2006/relationships/tags" Target="../tags/tag55.xml"/><Relationship Id="rId11" Type="http://schemas.openxmlformats.org/officeDocument/2006/relationships/tags" Target="../tags/tag60.xml"/><Relationship Id="rId5" Type="http://schemas.openxmlformats.org/officeDocument/2006/relationships/tags" Target="../tags/tag54.xml"/><Relationship Id="rId15" Type="http://schemas.openxmlformats.org/officeDocument/2006/relationships/notesSlide" Target="../notesSlides/notesSlide16.xml"/><Relationship Id="rId10" Type="http://schemas.openxmlformats.org/officeDocument/2006/relationships/tags" Target="../tags/tag59.xml"/><Relationship Id="rId19" Type="http://schemas.openxmlformats.org/officeDocument/2006/relationships/image" Target="../media/image14.emf"/><Relationship Id="rId4" Type="http://schemas.openxmlformats.org/officeDocument/2006/relationships/tags" Target="../tags/tag53.xml"/><Relationship Id="rId9" Type="http://schemas.openxmlformats.org/officeDocument/2006/relationships/tags" Target="../tags/tag58.xml"/><Relationship Id="rId14"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tags" Target="../tags/tag64.xml"/><Relationship Id="rId7" Type="http://schemas.openxmlformats.org/officeDocument/2006/relationships/image" Target="../media/image11.emf"/><Relationship Id="rId2" Type="http://schemas.openxmlformats.org/officeDocument/2006/relationships/tags" Target="../tags/tag63.xml"/><Relationship Id="rId1" Type="http://schemas.openxmlformats.org/officeDocument/2006/relationships/vmlDrawing" Target="../drawings/vmlDrawing9.vml"/><Relationship Id="rId6" Type="http://schemas.openxmlformats.org/officeDocument/2006/relationships/oleObject" Target="../embeddings/oleObject11.bin"/><Relationship Id="rId5" Type="http://schemas.openxmlformats.org/officeDocument/2006/relationships/notesSlide" Target="../notesSlides/notesSlide17.xml"/><Relationship Id="rId4"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tags" Target="../tags/tag71.xml"/><Relationship Id="rId13" Type="http://schemas.openxmlformats.org/officeDocument/2006/relationships/chart" Target="../charts/chart1.xml"/><Relationship Id="rId3" Type="http://schemas.openxmlformats.org/officeDocument/2006/relationships/tags" Target="../tags/tag66.xml"/><Relationship Id="rId7" Type="http://schemas.openxmlformats.org/officeDocument/2006/relationships/tags" Target="../tags/tag70.xml"/><Relationship Id="rId12" Type="http://schemas.openxmlformats.org/officeDocument/2006/relationships/image" Target="../media/image2.emf"/><Relationship Id="rId2" Type="http://schemas.openxmlformats.org/officeDocument/2006/relationships/tags" Target="../tags/tag65.xml"/><Relationship Id="rId1" Type="http://schemas.openxmlformats.org/officeDocument/2006/relationships/vmlDrawing" Target="../drawings/vmlDrawing10.vml"/><Relationship Id="rId6" Type="http://schemas.openxmlformats.org/officeDocument/2006/relationships/tags" Target="../tags/tag69.xml"/><Relationship Id="rId11" Type="http://schemas.openxmlformats.org/officeDocument/2006/relationships/oleObject" Target="../embeddings/oleObject12.bin"/><Relationship Id="rId5" Type="http://schemas.openxmlformats.org/officeDocument/2006/relationships/tags" Target="../tags/tag68.xml"/><Relationship Id="rId10" Type="http://schemas.openxmlformats.org/officeDocument/2006/relationships/notesSlide" Target="../notesSlides/notesSlide18.xml"/><Relationship Id="rId4" Type="http://schemas.openxmlformats.org/officeDocument/2006/relationships/tags" Target="../tags/tag67.xml"/><Relationship Id="rId9"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72.xml"/><Relationship Id="rId1" Type="http://schemas.openxmlformats.org/officeDocument/2006/relationships/vmlDrawing" Target="../drawings/vmlDrawing11.vml"/><Relationship Id="rId6" Type="http://schemas.openxmlformats.org/officeDocument/2006/relationships/image" Target="../media/image15.emf"/><Relationship Id="rId5" Type="http://schemas.openxmlformats.org/officeDocument/2006/relationships/oleObject" Target="../embeddings/oleObject13.bin"/><Relationship Id="rId4"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tags" Target="../tags/tag74.xml"/><Relationship Id="rId7" Type="http://schemas.openxmlformats.org/officeDocument/2006/relationships/image" Target="../media/image11.emf"/><Relationship Id="rId2" Type="http://schemas.openxmlformats.org/officeDocument/2006/relationships/tags" Target="../tags/tag73.xml"/><Relationship Id="rId1" Type="http://schemas.openxmlformats.org/officeDocument/2006/relationships/vmlDrawing" Target="../drawings/vmlDrawing12.vml"/><Relationship Id="rId6" Type="http://schemas.openxmlformats.org/officeDocument/2006/relationships/oleObject" Target="../embeddings/oleObject14.bin"/><Relationship Id="rId5" Type="http://schemas.openxmlformats.org/officeDocument/2006/relationships/notesSlide" Target="../notesSlides/notesSlide25.xml"/><Relationship Id="rId4"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6.xml"/><Relationship Id="rId1" Type="http://schemas.openxmlformats.org/officeDocument/2006/relationships/slideLayout" Target="../slideLayouts/slideLayout4.xml"/><Relationship Id="rId5" Type="http://schemas.openxmlformats.org/officeDocument/2006/relationships/image" Target="../media/image18.png"/><Relationship Id="rId4" Type="http://schemas.openxmlformats.org/officeDocument/2006/relationships/image" Target="../media/image17.png"/></Relationships>
</file>

<file path=ppt/slides/_rels/slide2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7.xml"/><Relationship Id="rId1" Type="http://schemas.openxmlformats.org/officeDocument/2006/relationships/slideLayout" Target="../slideLayouts/slideLayout4.xml"/><Relationship Id="rId5" Type="http://schemas.openxmlformats.org/officeDocument/2006/relationships/image" Target="../media/image18.png"/><Relationship Id="rId4" Type="http://schemas.openxmlformats.org/officeDocument/2006/relationships/image" Target="../media/image17.png"/></Relationships>
</file>

<file path=ppt/slides/_rels/slide28.xml.rels><?xml version="1.0" encoding="UTF-8" standalone="yes"?>
<Relationships xmlns="http://schemas.openxmlformats.org/package/2006/relationships"><Relationship Id="rId3" Type="http://schemas.openxmlformats.org/officeDocument/2006/relationships/tags" Target="../tags/tag76.xml"/><Relationship Id="rId7" Type="http://schemas.openxmlformats.org/officeDocument/2006/relationships/image" Target="../media/image2.emf"/><Relationship Id="rId2" Type="http://schemas.openxmlformats.org/officeDocument/2006/relationships/tags" Target="../tags/tag75.xml"/><Relationship Id="rId1" Type="http://schemas.openxmlformats.org/officeDocument/2006/relationships/vmlDrawing" Target="../drawings/vmlDrawing13.vml"/><Relationship Id="rId6" Type="http://schemas.openxmlformats.org/officeDocument/2006/relationships/oleObject" Target="../embeddings/oleObject15.bin"/><Relationship Id="rId5" Type="http://schemas.openxmlformats.org/officeDocument/2006/relationships/notesSlide" Target="../notesSlides/notesSlide28.xml"/><Relationship Id="rId4"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tags" Target="../tags/tag78.xml"/><Relationship Id="rId7" Type="http://schemas.openxmlformats.org/officeDocument/2006/relationships/image" Target="../media/image2.emf"/><Relationship Id="rId2" Type="http://schemas.openxmlformats.org/officeDocument/2006/relationships/tags" Target="../tags/tag77.xml"/><Relationship Id="rId1" Type="http://schemas.openxmlformats.org/officeDocument/2006/relationships/vmlDrawing" Target="../drawings/vmlDrawing14.vml"/><Relationship Id="rId6" Type="http://schemas.openxmlformats.org/officeDocument/2006/relationships/oleObject" Target="../embeddings/oleObject16.bin"/><Relationship Id="rId5" Type="http://schemas.openxmlformats.org/officeDocument/2006/relationships/notesSlide" Target="../notesSlides/notesSlide29.xml"/><Relationship Id="rId4"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mailto:info@myombudsman.org"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hyperlink" Target="http://www.masshealthchoices.com/" TargetMode="External"/><Relationship Id="rId4" Type="http://schemas.openxmlformats.org/officeDocument/2006/relationships/hyperlink" Target="http://www.myombudsman.org/"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9.gif"/></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3626020022"/>
              </p:ext>
            </p:extLst>
          </p:nvPr>
        </p:nvGraphicFramePr>
        <p:xfrm>
          <a:off x="1601" y="1601"/>
          <a:ext cx="1587" cy="1587"/>
        </p:xfrm>
        <a:graphic>
          <a:graphicData uri="http://schemas.openxmlformats.org/presentationml/2006/ole">
            <mc:AlternateContent xmlns:mc="http://schemas.openxmlformats.org/markup-compatibility/2006">
              <mc:Choice xmlns:v="urn:schemas-microsoft-com:vml" Requires="v">
                <p:oleObj spid="_x0000_s973039" name="think-cell Slide" r:id="rId6" imgW="6350000" imgH="6350000" progId="TCLayout.ActiveDocument.1">
                  <p:embed/>
                </p:oleObj>
              </mc:Choice>
              <mc:Fallback>
                <p:oleObj name="think-cell Slide" r:id="rId6" imgW="6350000" imgH="6350000" progId="TCLayout.ActiveDocument.1">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01" y="1601"/>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 name="Rectangle 3" hidden="1"/>
          <p:cNvSpPr/>
          <p:nvPr>
            <p:custDataLst>
              <p:tags r:id="rId3"/>
            </p:custDataLst>
          </p:nvPr>
        </p:nvSpPr>
        <p:spPr>
          <a:xfrm>
            <a:off x="0" y="0"/>
            <a:ext cx="158750" cy="158750"/>
          </a:xfrm>
          <a:prstGeom prst="rect">
            <a:avLst/>
          </a:prstGeom>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US" sz="3200" b="1" dirty="0">
              <a:solidFill>
                <a:schemeClr val="tx1"/>
              </a:solidFill>
              <a:latin typeface="Arial"/>
              <a:ea typeface="ＭＳ Ｐゴシック"/>
              <a:cs typeface="+mj-cs"/>
              <a:sym typeface="Arial"/>
            </a:endParaRPr>
          </a:p>
        </p:txBody>
      </p:sp>
      <p:sp>
        <p:nvSpPr>
          <p:cNvPr id="26" name="Rectangle 54"/>
          <p:cNvSpPr txBox="1">
            <a:spLocks noChangeArrowheads="1"/>
          </p:cNvSpPr>
          <p:nvPr/>
        </p:nvSpPr>
        <p:spPr bwMode="auto">
          <a:xfrm>
            <a:off x="2640013" y="1641174"/>
            <a:ext cx="5724058"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lgn="l" defTabSz="894210" rtl="0" eaLnBrk="1" fontAlgn="base" hangingPunct="1">
              <a:spcBef>
                <a:spcPct val="0"/>
              </a:spcBef>
              <a:spcAft>
                <a:spcPct val="0"/>
              </a:spcAft>
              <a:tabLst>
                <a:tab pos="269532" algn="l"/>
              </a:tabLst>
              <a:defRPr sz="3200" b="0" baseline="0">
                <a:solidFill>
                  <a:schemeClr val="tx2"/>
                </a:solidFill>
                <a:latin typeface="+mj-lt"/>
                <a:ea typeface="+mj-ea"/>
                <a:cs typeface="+mj-cs"/>
              </a:defRPr>
            </a:lvl1pPr>
            <a:lvl2pPr algn="l" defTabSz="894210" rtl="0" eaLnBrk="1" fontAlgn="base" hangingPunct="1">
              <a:spcBef>
                <a:spcPct val="0"/>
              </a:spcBef>
              <a:spcAft>
                <a:spcPct val="0"/>
              </a:spcAft>
              <a:defRPr sz="1900" b="1">
                <a:solidFill>
                  <a:schemeClr val="tx2"/>
                </a:solidFill>
                <a:latin typeface="Arial" charset="0"/>
              </a:defRPr>
            </a:lvl2pPr>
            <a:lvl3pPr algn="l" defTabSz="894210" rtl="0" eaLnBrk="1" fontAlgn="base" hangingPunct="1">
              <a:spcBef>
                <a:spcPct val="0"/>
              </a:spcBef>
              <a:spcAft>
                <a:spcPct val="0"/>
              </a:spcAft>
              <a:defRPr sz="1900" b="1">
                <a:solidFill>
                  <a:schemeClr val="tx2"/>
                </a:solidFill>
                <a:latin typeface="Arial" charset="0"/>
              </a:defRPr>
            </a:lvl3pPr>
            <a:lvl4pPr algn="l" defTabSz="894210" rtl="0" eaLnBrk="1" fontAlgn="base" hangingPunct="1">
              <a:spcBef>
                <a:spcPct val="0"/>
              </a:spcBef>
              <a:spcAft>
                <a:spcPct val="0"/>
              </a:spcAft>
              <a:defRPr sz="1900" b="1">
                <a:solidFill>
                  <a:schemeClr val="tx2"/>
                </a:solidFill>
                <a:latin typeface="Arial" charset="0"/>
              </a:defRPr>
            </a:lvl4pPr>
            <a:lvl5pPr algn="l" defTabSz="894210" rtl="0" eaLnBrk="1" fontAlgn="base" hangingPunct="1">
              <a:spcBef>
                <a:spcPct val="0"/>
              </a:spcBef>
              <a:spcAft>
                <a:spcPct val="0"/>
              </a:spcAft>
              <a:defRPr sz="1900" b="1">
                <a:solidFill>
                  <a:schemeClr val="tx2"/>
                </a:solidFill>
                <a:latin typeface="Arial" charset="0"/>
              </a:defRPr>
            </a:lvl5pPr>
            <a:lvl6pPr marL="456612" algn="l" defTabSz="894210" rtl="0" eaLnBrk="1" fontAlgn="base" hangingPunct="1">
              <a:spcBef>
                <a:spcPct val="0"/>
              </a:spcBef>
              <a:spcAft>
                <a:spcPct val="0"/>
              </a:spcAft>
              <a:defRPr sz="1900" b="1">
                <a:solidFill>
                  <a:schemeClr val="tx2"/>
                </a:solidFill>
                <a:latin typeface="Arial" charset="0"/>
              </a:defRPr>
            </a:lvl6pPr>
            <a:lvl7pPr marL="913240" algn="l" defTabSz="894210" rtl="0" eaLnBrk="1" fontAlgn="base" hangingPunct="1">
              <a:spcBef>
                <a:spcPct val="0"/>
              </a:spcBef>
              <a:spcAft>
                <a:spcPct val="0"/>
              </a:spcAft>
              <a:defRPr sz="1900" b="1">
                <a:solidFill>
                  <a:schemeClr val="tx2"/>
                </a:solidFill>
                <a:latin typeface="Arial" charset="0"/>
              </a:defRPr>
            </a:lvl7pPr>
            <a:lvl8pPr marL="1369859" algn="l" defTabSz="894210" rtl="0" eaLnBrk="1" fontAlgn="base" hangingPunct="1">
              <a:spcBef>
                <a:spcPct val="0"/>
              </a:spcBef>
              <a:spcAft>
                <a:spcPct val="0"/>
              </a:spcAft>
              <a:defRPr sz="1900" b="1">
                <a:solidFill>
                  <a:schemeClr val="tx2"/>
                </a:solidFill>
                <a:latin typeface="Arial" charset="0"/>
              </a:defRPr>
            </a:lvl8pPr>
            <a:lvl9pPr marL="1826473" algn="l" defTabSz="894210" rtl="0" eaLnBrk="1" fontAlgn="base" hangingPunct="1">
              <a:spcBef>
                <a:spcPct val="0"/>
              </a:spcBef>
              <a:spcAft>
                <a:spcPct val="0"/>
              </a:spcAft>
              <a:defRPr sz="1900" b="1">
                <a:solidFill>
                  <a:schemeClr val="tx2"/>
                </a:solidFill>
                <a:latin typeface="Arial" charset="0"/>
              </a:defRPr>
            </a:lvl9pPr>
          </a:lstStyle>
          <a:p>
            <a:pPr lvl="0">
              <a:defRPr/>
            </a:pPr>
            <a:r>
              <a:rPr kumimoji="0" lang="en-US" sz="3200" b="1" i="0" u="none" strike="noStrike" kern="0" cap="none" spc="0" normalizeH="0" baseline="0" noProof="0" dirty="0">
                <a:ln>
                  <a:noFill/>
                </a:ln>
                <a:solidFill>
                  <a:srgbClr val="002960"/>
                </a:solidFill>
                <a:effectLst/>
                <a:uLnTx/>
                <a:uFillTx/>
                <a:latin typeface="Arial"/>
                <a:ea typeface="ＭＳ Ｐゴシック"/>
              </a:rPr>
              <a:t>MassHealth Payment Policy Advisory Board and Medical Care Advisory Committee</a:t>
            </a:r>
            <a:endParaRPr kumimoji="0" lang="en-US" sz="3200" b="1" i="0" u="none" strike="noStrike" kern="0" cap="none" spc="0" normalizeH="0" baseline="0" noProof="0" dirty="0">
              <a:ln>
                <a:noFill/>
              </a:ln>
              <a:effectLst/>
              <a:uLnTx/>
              <a:uFillTx/>
              <a:latin typeface="Arial"/>
              <a:ea typeface="ＭＳ Ｐゴシック"/>
            </a:endParaRPr>
          </a:p>
        </p:txBody>
      </p:sp>
      <p:sp>
        <p:nvSpPr>
          <p:cNvPr id="27" name="McK Disclaimer"/>
          <p:cNvSpPr>
            <a:spLocks noChangeArrowheads="1"/>
          </p:cNvSpPr>
          <p:nvPr/>
        </p:nvSpPr>
        <p:spPr bwMode="auto">
          <a:xfrm>
            <a:off x="79375" y="6567587"/>
            <a:ext cx="5121275"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p>
            <a:pPr defTabSz="803755" eaLnBrk="0" hangingPunct="0"/>
            <a:r>
              <a:rPr lang="en-US" sz="1000" dirty="0">
                <a:solidFill>
                  <a:srgbClr val="002960"/>
                </a:solidFill>
                <a:ea typeface="ＭＳ Ｐゴシック"/>
              </a:rPr>
              <a:t>FOR POLICY DEVELOPMENT PURPOSES ONLY</a:t>
            </a:r>
          </a:p>
        </p:txBody>
      </p:sp>
      <p:sp>
        <p:nvSpPr>
          <p:cNvPr id="28" name="Document type"/>
          <p:cNvSpPr txBox="1">
            <a:spLocks noChangeArrowheads="1"/>
          </p:cNvSpPr>
          <p:nvPr/>
        </p:nvSpPr>
        <p:spPr bwMode="auto">
          <a:xfrm>
            <a:off x="2640013" y="4804920"/>
            <a:ext cx="4935537"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dirty="0">
                <a:solidFill>
                  <a:srgbClr val="002960"/>
                </a:solidFill>
                <a:latin typeface="Arial"/>
              </a:rPr>
              <a:t>October 2, 2018</a:t>
            </a:r>
          </a:p>
        </p:txBody>
      </p:sp>
      <p:sp>
        <p:nvSpPr>
          <p:cNvPr id="29" name="TitleTopPlaceholder"/>
          <p:cNvSpPr>
            <a:spLocks noChangeArrowheads="1"/>
          </p:cNvSpPr>
          <p:nvPr/>
        </p:nvSpPr>
        <p:spPr bwMode="auto">
          <a:xfrm>
            <a:off x="2083215" y="3181364"/>
            <a:ext cx="2083214" cy="427766"/>
          </a:xfrm>
          <a:prstGeom prst="rect">
            <a:avLst/>
          </a:prstGeom>
          <a:solidFill>
            <a:srgbClr val="91B0FF">
              <a:lumMod val="75000"/>
              <a:alpha val="77000"/>
            </a:srgbClr>
          </a:solidFill>
          <a:ln w="9525">
            <a:noFill/>
            <a:miter lim="800000"/>
            <a:headEnd/>
            <a:tailEnd/>
          </a:ln>
          <a:effectLst/>
          <a:extLst/>
        </p:spPr>
        <p:txBody>
          <a:bodyPr wrap="none" lIns="91312" tIns="45657" rIns="91312" bIns="45657"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a:ea typeface="ＭＳ Ｐゴシック"/>
            </a:endParaRPr>
          </a:p>
        </p:txBody>
      </p:sp>
      <p:sp>
        <p:nvSpPr>
          <p:cNvPr id="30" name="TitleTopPlaceholder"/>
          <p:cNvSpPr>
            <a:spLocks noChangeArrowheads="1"/>
          </p:cNvSpPr>
          <p:nvPr/>
        </p:nvSpPr>
        <p:spPr bwMode="auto">
          <a:xfrm>
            <a:off x="1" y="3181363"/>
            <a:ext cx="2083214" cy="427766"/>
          </a:xfrm>
          <a:prstGeom prst="rect">
            <a:avLst/>
          </a:prstGeom>
          <a:solidFill>
            <a:srgbClr val="FFC000">
              <a:alpha val="80000"/>
            </a:srgbClr>
          </a:solidFill>
          <a:ln w="9525">
            <a:noFill/>
            <a:miter lim="800000"/>
            <a:headEnd/>
            <a:tailEnd/>
          </a:ln>
          <a:effectLst/>
          <a:extLst/>
        </p:spPr>
        <p:txBody>
          <a:bodyPr wrap="none" lIns="91312" tIns="45657" rIns="91312" bIns="45657" anchor="ctr"/>
          <a:lstStyle/>
          <a:p>
            <a:endParaRPr lang="en-US" dirty="0">
              <a:solidFill>
                <a:srgbClr val="000000"/>
              </a:solidFill>
              <a:latin typeface="Arial"/>
              <a:ea typeface="ＭＳ Ｐゴシック"/>
            </a:endParaRPr>
          </a:p>
        </p:txBody>
      </p:sp>
      <p:sp>
        <p:nvSpPr>
          <p:cNvPr id="31" name="TitleTopPlaceholder"/>
          <p:cNvSpPr>
            <a:spLocks noChangeArrowheads="1"/>
          </p:cNvSpPr>
          <p:nvPr/>
        </p:nvSpPr>
        <p:spPr bwMode="auto">
          <a:xfrm>
            <a:off x="3808421" y="3182209"/>
            <a:ext cx="5153017" cy="427766"/>
          </a:xfrm>
          <a:prstGeom prst="rect">
            <a:avLst/>
          </a:prstGeom>
          <a:solidFill>
            <a:srgbClr val="009900">
              <a:alpha val="69000"/>
            </a:srgbClr>
          </a:solidFill>
          <a:ln w="9525">
            <a:noFill/>
            <a:miter lim="800000"/>
            <a:headEnd/>
            <a:tailEnd/>
          </a:ln>
          <a:effectLst/>
          <a:extLst/>
        </p:spPr>
        <p:txBody>
          <a:bodyPr wrap="none" lIns="91312" tIns="45657" rIns="91312" bIns="45657" anchor="ctr"/>
          <a:lstStyle/>
          <a:p>
            <a:endParaRPr lang="en-US" dirty="0">
              <a:solidFill>
                <a:srgbClr val="000000"/>
              </a:solidFill>
              <a:latin typeface="Arial"/>
              <a:ea typeface="ＭＳ Ｐゴシック"/>
            </a:endParaRPr>
          </a:p>
        </p:txBody>
      </p:sp>
      <p:pic>
        <p:nvPicPr>
          <p:cNvPr id="32" name="Picture 4" descr="http://upload.wikimedia.org/wikipedia/commons/thumb/8/82/Seal_of_Massachusetts.svg/2000px-Seal_of_Massachusetts.svg.png"/>
          <p:cNvPicPr>
            <a:picLocks noChangeAspect="1" noChangeArrowheads="1"/>
          </p:cNvPicPr>
          <p:nvPr/>
        </p:nvPicPr>
        <p:blipFill>
          <a:blip r:embed="rId8" cstate="print">
            <a:duotone>
              <a:srgbClr val="FFFFFF">
                <a:shade val="45000"/>
                <a:satMod val="135000"/>
              </a:srgbClr>
              <a:prstClr val="white"/>
            </a:duotone>
            <a:extLst>
              <a:ext uri="{28A0092B-C50C-407E-A947-70E740481C1C}">
                <a14:useLocalDpi xmlns:a14="http://schemas.microsoft.com/office/drawing/2010/main" val="0"/>
              </a:ext>
            </a:extLst>
          </a:blip>
          <a:srcRect/>
          <a:stretch>
            <a:fillRect/>
          </a:stretch>
        </p:blipFill>
        <p:spPr bwMode="auto">
          <a:xfrm>
            <a:off x="413545" y="1989212"/>
            <a:ext cx="2033903" cy="2033903"/>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33" name="Rectangle 54"/>
          <p:cNvSpPr txBox="1">
            <a:spLocks noChangeArrowheads="1"/>
          </p:cNvSpPr>
          <p:nvPr/>
        </p:nvSpPr>
        <p:spPr bwMode="auto">
          <a:xfrm>
            <a:off x="2640013" y="4429621"/>
            <a:ext cx="572405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lgn="l" defTabSz="895350" rtl="0" eaLnBrk="1" fontAlgn="base" hangingPunct="1">
              <a:spcBef>
                <a:spcPct val="0"/>
              </a:spcBef>
              <a:spcAft>
                <a:spcPct val="0"/>
              </a:spcAft>
              <a:tabLst>
                <a:tab pos="269875" algn="l"/>
              </a:tabLst>
              <a:defRPr sz="3200" b="0" baseline="0">
                <a:solidFill>
                  <a:schemeClr val="tx2"/>
                </a:solidFill>
                <a:latin typeface="+mj-lt"/>
                <a:ea typeface="+mj-ea"/>
                <a:cs typeface="+mj-cs"/>
              </a:defRPr>
            </a:lvl1pPr>
            <a:lvl2pPr algn="l" defTabSz="895350" rtl="0" eaLnBrk="1" fontAlgn="base" hangingPunct="1">
              <a:spcBef>
                <a:spcPct val="0"/>
              </a:spcBef>
              <a:spcAft>
                <a:spcPct val="0"/>
              </a:spcAft>
              <a:defRPr sz="1900" b="1">
                <a:solidFill>
                  <a:schemeClr val="tx2"/>
                </a:solidFill>
                <a:latin typeface="Arial" charset="0"/>
              </a:defRPr>
            </a:lvl2pPr>
            <a:lvl3pPr algn="l" defTabSz="895350" rtl="0" eaLnBrk="1" fontAlgn="base" hangingPunct="1">
              <a:spcBef>
                <a:spcPct val="0"/>
              </a:spcBef>
              <a:spcAft>
                <a:spcPct val="0"/>
              </a:spcAft>
              <a:defRPr sz="1900" b="1">
                <a:solidFill>
                  <a:schemeClr val="tx2"/>
                </a:solidFill>
                <a:latin typeface="Arial" charset="0"/>
              </a:defRPr>
            </a:lvl3pPr>
            <a:lvl4pPr algn="l" defTabSz="895350" rtl="0" eaLnBrk="1" fontAlgn="base" hangingPunct="1">
              <a:spcBef>
                <a:spcPct val="0"/>
              </a:spcBef>
              <a:spcAft>
                <a:spcPct val="0"/>
              </a:spcAft>
              <a:defRPr sz="1900" b="1">
                <a:solidFill>
                  <a:schemeClr val="tx2"/>
                </a:solidFill>
                <a:latin typeface="Arial" charset="0"/>
              </a:defRPr>
            </a:lvl4pPr>
            <a:lvl5pPr algn="l" defTabSz="895350" rtl="0" eaLnBrk="1" fontAlgn="base" hangingPunct="1">
              <a:spcBef>
                <a:spcPct val="0"/>
              </a:spcBef>
              <a:spcAft>
                <a:spcPct val="0"/>
              </a:spcAft>
              <a:defRPr sz="1900" b="1">
                <a:solidFill>
                  <a:schemeClr val="tx2"/>
                </a:solidFill>
                <a:latin typeface="Arial" charset="0"/>
              </a:defRPr>
            </a:lvl5pPr>
            <a:lvl6pPr marL="457200" algn="l" defTabSz="895350" rtl="0" eaLnBrk="1" fontAlgn="base" hangingPunct="1">
              <a:spcBef>
                <a:spcPct val="0"/>
              </a:spcBef>
              <a:spcAft>
                <a:spcPct val="0"/>
              </a:spcAft>
              <a:defRPr sz="1900" b="1">
                <a:solidFill>
                  <a:schemeClr val="tx2"/>
                </a:solidFill>
                <a:latin typeface="Arial" charset="0"/>
              </a:defRPr>
            </a:lvl6pPr>
            <a:lvl7pPr marL="914400" algn="l" defTabSz="895350" rtl="0" eaLnBrk="1" fontAlgn="base" hangingPunct="1">
              <a:spcBef>
                <a:spcPct val="0"/>
              </a:spcBef>
              <a:spcAft>
                <a:spcPct val="0"/>
              </a:spcAft>
              <a:defRPr sz="1900" b="1">
                <a:solidFill>
                  <a:schemeClr val="tx2"/>
                </a:solidFill>
                <a:latin typeface="Arial" charset="0"/>
              </a:defRPr>
            </a:lvl7pPr>
            <a:lvl8pPr marL="1371600" algn="l" defTabSz="895350" rtl="0" eaLnBrk="1" fontAlgn="base" hangingPunct="1">
              <a:spcBef>
                <a:spcPct val="0"/>
              </a:spcBef>
              <a:spcAft>
                <a:spcPct val="0"/>
              </a:spcAft>
              <a:defRPr sz="1900" b="1">
                <a:solidFill>
                  <a:schemeClr val="tx2"/>
                </a:solidFill>
                <a:latin typeface="Arial" charset="0"/>
              </a:defRPr>
            </a:lvl8pPr>
            <a:lvl9pPr marL="1828800" algn="l" defTabSz="895350" rtl="0" eaLnBrk="1" fontAlgn="base" hangingPunct="1">
              <a:spcBef>
                <a:spcPct val="0"/>
              </a:spcBef>
              <a:spcAft>
                <a:spcPct val="0"/>
              </a:spcAft>
              <a:defRPr sz="1900" b="1">
                <a:solidFill>
                  <a:schemeClr val="tx2"/>
                </a:solidFill>
                <a:latin typeface="Arial" charset="0"/>
              </a:defRPr>
            </a:lvl9pPr>
          </a:lstStyle>
          <a:p>
            <a:r>
              <a:rPr lang="en-US" sz="1800" dirty="0"/>
              <a:t>Executive Office of Health and Human Services	</a:t>
            </a:r>
          </a:p>
        </p:txBody>
      </p:sp>
    </p:spTree>
    <p:extLst>
      <p:ext uri="{BB962C8B-B14F-4D97-AF65-F5344CB8AC3E}">
        <p14:creationId xmlns:p14="http://schemas.microsoft.com/office/powerpoint/2010/main" val="11332810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3628" y="224055"/>
            <a:ext cx="8618538" cy="276999"/>
          </a:xfrm>
        </p:spPr>
        <p:txBody>
          <a:bodyPr/>
          <a:lstStyle/>
          <a:p>
            <a:pPr marL="110733">
              <a:tabLst/>
            </a:pPr>
            <a:r>
              <a:rPr lang="en-US" sz="1800" dirty="0">
                <a:solidFill>
                  <a:srgbClr val="002060"/>
                </a:solidFill>
              </a:rPr>
              <a:t>DSRIP Investments for Year 1 </a:t>
            </a:r>
          </a:p>
        </p:txBody>
      </p:sp>
      <p:cxnSp>
        <p:nvCxnSpPr>
          <p:cNvPr id="9" name="Straight Connector 8"/>
          <p:cNvCxnSpPr/>
          <p:nvPr/>
        </p:nvCxnSpPr>
        <p:spPr>
          <a:xfrm>
            <a:off x="108693" y="597464"/>
            <a:ext cx="8710458"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graphicFrame>
        <p:nvGraphicFramePr>
          <p:cNvPr id="5" name="Table 4"/>
          <p:cNvGraphicFramePr>
            <a:graphicFrameLocks noGrp="1"/>
          </p:cNvGraphicFramePr>
          <p:nvPr>
            <p:extLst>
              <p:ext uri="{D42A27DB-BD31-4B8C-83A1-F6EECF244321}">
                <p14:modId xmlns:p14="http://schemas.microsoft.com/office/powerpoint/2010/main" val="3606716768"/>
              </p:ext>
            </p:extLst>
          </p:nvPr>
        </p:nvGraphicFramePr>
        <p:xfrm>
          <a:off x="253924" y="1222085"/>
          <a:ext cx="4600199" cy="2682612"/>
        </p:xfrm>
        <a:graphic>
          <a:graphicData uri="http://schemas.openxmlformats.org/drawingml/2006/table">
            <a:tbl>
              <a:tblPr/>
              <a:tblGrid>
                <a:gridCol w="2747766">
                  <a:extLst>
                    <a:ext uri="{9D8B030D-6E8A-4147-A177-3AD203B41FA5}">
                      <a16:colId xmlns:a16="http://schemas.microsoft.com/office/drawing/2014/main" xmlns="" val="20000"/>
                    </a:ext>
                  </a:extLst>
                </a:gridCol>
                <a:gridCol w="1003401">
                  <a:extLst>
                    <a:ext uri="{9D8B030D-6E8A-4147-A177-3AD203B41FA5}">
                      <a16:colId xmlns:a16="http://schemas.microsoft.com/office/drawing/2014/main" xmlns="" val="20001"/>
                    </a:ext>
                  </a:extLst>
                </a:gridCol>
                <a:gridCol w="849032">
                  <a:extLst>
                    <a:ext uri="{9D8B030D-6E8A-4147-A177-3AD203B41FA5}">
                      <a16:colId xmlns:a16="http://schemas.microsoft.com/office/drawing/2014/main" xmlns="" val="20002"/>
                    </a:ext>
                  </a:extLst>
                </a:gridCol>
              </a:tblGrid>
              <a:tr h="223551">
                <a:tc>
                  <a:txBody>
                    <a:bodyPr/>
                    <a:lstStyle/>
                    <a:p>
                      <a:pPr algn="l" fontAlgn="ctr"/>
                      <a:r>
                        <a:rPr lang="en-US" sz="1100" b="1" i="0" u="none" strike="noStrike" dirty="0">
                          <a:solidFill>
                            <a:schemeClr val="bg1"/>
                          </a:solidFill>
                          <a:effectLst/>
                          <a:latin typeface="Calibri"/>
                        </a:rPr>
                        <a:t>ACO DSRIP Investment </a:t>
                      </a:r>
                      <a:r>
                        <a:rPr lang="en-US" sz="1100" b="1" i="0" u="none" strike="noStrike" dirty="0" smtClean="0">
                          <a:solidFill>
                            <a:schemeClr val="bg1"/>
                          </a:solidFill>
                          <a:effectLst/>
                          <a:latin typeface="Calibri"/>
                        </a:rPr>
                        <a:t>Category</a:t>
                      </a:r>
                      <a:endParaRPr lang="en-US" sz="1100" b="1" i="0" u="none" strike="noStrike" dirty="0">
                        <a:solidFill>
                          <a:schemeClr val="bg1"/>
                        </a:solidFill>
                        <a:effectLst/>
                        <a:latin typeface="Calibri"/>
                      </a:endParaRPr>
                    </a:p>
                  </a:txBody>
                  <a:tcPr marL="6410" marR="6410" marT="641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4"/>
                    </a:solidFill>
                  </a:tcPr>
                </a:tc>
                <a:tc>
                  <a:txBody>
                    <a:bodyPr/>
                    <a:lstStyle/>
                    <a:p>
                      <a:pPr algn="ctr" fontAlgn="ctr"/>
                      <a:r>
                        <a:rPr lang="en-US" sz="1100" b="1" i="0" u="none" strike="noStrike" dirty="0" smtClean="0">
                          <a:solidFill>
                            <a:schemeClr val="bg1"/>
                          </a:solidFill>
                          <a:effectLst/>
                          <a:latin typeface="Calibri"/>
                        </a:rPr>
                        <a:t>Amount*</a:t>
                      </a:r>
                      <a:endParaRPr lang="en-US" sz="1100" b="1" i="0" u="none" strike="noStrike" dirty="0">
                        <a:solidFill>
                          <a:schemeClr val="bg1"/>
                        </a:solidFill>
                        <a:effectLst/>
                        <a:latin typeface="Calibri"/>
                      </a:endParaRPr>
                    </a:p>
                  </a:txBody>
                  <a:tcPr marL="6410" marR="6410" marT="641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4"/>
                    </a:solidFill>
                  </a:tcPr>
                </a:tc>
                <a:tc>
                  <a:txBody>
                    <a:bodyPr/>
                    <a:lstStyle/>
                    <a:p>
                      <a:pPr algn="ctr" fontAlgn="ctr"/>
                      <a:r>
                        <a:rPr lang="en-US" sz="1100" b="1" i="0" u="none" strike="noStrike" dirty="0">
                          <a:solidFill>
                            <a:schemeClr val="bg1"/>
                          </a:solidFill>
                          <a:effectLst/>
                          <a:latin typeface="Calibri"/>
                        </a:rPr>
                        <a:t>% of Total</a:t>
                      </a:r>
                    </a:p>
                  </a:txBody>
                  <a:tcPr marL="6410" marR="6410" marT="641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4"/>
                    </a:solidFill>
                  </a:tcPr>
                </a:tc>
                <a:extLst>
                  <a:ext uri="{0D108BD9-81ED-4DB2-BD59-A6C34878D82A}">
                    <a16:rowId xmlns:a16="http://schemas.microsoft.com/office/drawing/2014/main" xmlns="" val="10000"/>
                  </a:ext>
                </a:extLst>
              </a:tr>
              <a:tr h="223551">
                <a:tc>
                  <a:txBody>
                    <a:bodyPr/>
                    <a:lstStyle/>
                    <a:p>
                      <a:pPr algn="l" fontAlgn="b"/>
                      <a:r>
                        <a:rPr lang="en-US" sz="1100" b="0" i="0" u="none" strike="noStrike" dirty="0">
                          <a:solidFill>
                            <a:srgbClr val="000000"/>
                          </a:solidFill>
                          <a:effectLst/>
                          <a:latin typeface="Calibri"/>
                        </a:rPr>
                        <a:t>Care Coordination &amp; Care Management</a:t>
                      </a:r>
                    </a:p>
                  </a:txBody>
                  <a:tcPr marL="9335" marR="9335" marT="9335" marB="0" anchor="b">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a:rPr>
                        <a:t>$124.1M</a:t>
                      </a:r>
                    </a:p>
                  </a:txBody>
                  <a:tcPr marL="9335" marR="9335" marT="933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a:rPr>
                        <a:t>39%</a:t>
                      </a:r>
                    </a:p>
                  </a:txBody>
                  <a:tcPr marL="9335" marR="9335" marT="933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xmlns="" val="10001"/>
                  </a:ext>
                </a:extLst>
              </a:tr>
              <a:tr h="223551">
                <a:tc>
                  <a:txBody>
                    <a:bodyPr/>
                    <a:lstStyle/>
                    <a:p>
                      <a:pPr algn="l" fontAlgn="b"/>
                      <a:r>
                        <a:rPr lang="en-US" sz="1100" b="0" i="0" u="none" strike="noStrike" dirty="0">
                          <a:solidFill>
                            <a:srgbClr val="000000"/>
                          </a:solidFill>
                          <a:effectLst/>
                          <a:latin typeface="Calibri"/>
                        </a:rPr>
                        <a:t>Clinical Integration</a:t>
                      </a:r>
                    </a:p>
                  </a:txBody>
                  <a:tcPr marL="9335" marR="9335" marT="9335" marB="0" anchor="b">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a:rPr>
                        <a:t>$34.M</a:t>
                      </a:r>
                    </a:p>
                  </a:txBody>
                  <a:tcPr marL="9335" marR="9335" marT="933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a:rPr>
                        <a:t>11%</a:t>
                      </a:r>
                    </a:p>
                  </a:txBody>
                  <a:tcPr marL="9335" marR="9335" marT="933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xmlns="" val="10002"/>
                  </a:ext>
                </a:extLst>
              </a:tr>
              <a:tr h="223551">
                <a:tc>
                  <a:txBody>
                    <a:bodyPr/>
                    <a:lstStyle/>
                    <a:p>
                      <a:pPr algn="l" fontAlgn="b"/>
                      <a:r>
                        <a:rPr lang="en-US" sz="1100" b="0" i="0" u="none" strike="noStrike" dirty="0">
                          <a:solidFill>
                            <a:srgbClr val="000000"/>
                          </a:solidFill>
                          <a:effectLst/>
                          <a:latin typeface="Calibri"/>
                        </a:rPr>
                        <a:t>Community-Based Care Initiatives</a:t>
                      </a:r>
                    </a:p>
                  </a:txBody>
                  <a:tcPr marL="9335" marR="9335" marT="9335" marB="0" anchor="b">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a:rPr>
                        <a:t>$8.3M</a:t>
                      </a:r>
                    </a:p>
                  </a:txBody>
                  <a:tcPr marL="9335" marR="9335" marT="933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a:rPr>
                        <a:t>3%</a:t>
                      </a:r>
                    </a:p>
                  </a:txBody>
                  <a:tcPr marL="9335" marR="9335" marT="933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xmlns="" val="10003"/>
                  </a:ext>
                </a:extLst>
              </a:tr>
              <a:tr h="223551">
                <a:tc>
                  <a:txBody>
                    <a:bodyPr/>
                    <a:lstStyle/>
                    <a:p>
                      <a:pPr algn="l" fontAlgn="b"/>
                      <a:r>
                        <a:rPr lang="en-US" sz="1100" b="0" i="0" u="none" strike="noStrike" dirty="0">
                          <a:solidFill>
                            <a:srgbClr val="000000"/>
                          </a:solidFill>
                          <a:effectLst/>
                          <a:latin typeface="Calibri"/>
                        </a:rPr>
                        <a:t>Culturally </a:t>
                      </a:r>
                      <a:r>
                        <a:rPr lang="en-US" sz="1100" b="0" i="0" u="none" strike="noStrike" dirty="0" smtClean="0">
                          <a:solidFill>
                            <a:srgbClr val="000000"/>
                          </a:solidFill>
                          <a:effectLst/>
                          <a:latin typeface="Calibri"/>
                        </a:rPr>
                        <a:t>&amp; </a:t>
                      </a:r>
                      <a:r>
                        <a:rPr lang="en-US" sz="1100" b="0" i="0" u="none" strike="noStrike" dirty="0">
                          <a:solidFill>
                            <a:srgbClr val="000000"/>
                          </a:solidFill>
                          <a:effectLst/>
                          <a:latin typeface="Calibri"/>
                        </a:rPr>
                        <a:t>Linguistically Appropriate Services</a:t>
                      </a:r>
                    </a:p>
                  </a:txBody>
                  <a:tcPr marL="9335" marR="9335" marT="9335" marB="0" anchor="b">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a:rPr>
                        <a:t>$2.9M</a:t>
                      </a:r>
                    </a:p>
                  </a:txBody>
                  <a:tcPr marL="9335" marR="9335" marT="933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a:rPr>
                        <a:t>1%</a:t>
                      </a:r>
                    </a:p>
                  </a:txBody>
                  <a:tcPr marL="9335" marR="9335" marT="933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xmlns="" val="10004"/>
                  </a:ext>
                </a:extLst>
              </a:tr>
              <a:tr h="223551">
                <a:tc>
                  <a:txBody>
                    <a:bodyPr/>
                    <a:lstStyle/>
                    <a:p>
                      <a:pPr algn="l" fontAlgn="b"/>
                      <a:r>
                        <a:rPr lang="en-US" sz="1100" b="0" i="0" u="none" strike="noStrike" dirty="0">
                          <a:solidFill>
                            <a:srgbClr val="000000"/>
                          </a:solidFill>
                          <a:effectLst/>
                          <a:latin typeface="Calibri"/>
                        </a:rPr>
                        <a:t>Data and Population Health Analytics</a:t>
                      </a:r>
                    </a:p>
                  </a:txBody>
                  <a:tcPr marL="9335" marR="9335" marT="9335" marB="0" anchor="b">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a:rPr>
                        <a:t>$19.6M</a:t>
                      </a:r>
                    </a:p>
                  </a:txBody>
                  <a:tcPr marL="9335" marR="9335" marT="933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a:rPr>
                        <a:t>6%</a:t>
                      </a:r>
                    </a:p>
                  </a:txBody>
                  <a:tcPr marL="9335" marR="9335" marT="933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xmlns="" val="10005"/>
                  </a:ext>
                </a:extLst>
              </a:tr>
              <a:tr h="223551">
                <a:tc>
                  <a:txBody>
                    <a:bodyPr/>
                    <a:lstStyle/>
                    <a:p>
                      <a:pPr algn="l" fontAlgn="b"/>
                      <a:r>
                        <a:rPr lang="en-US" sz="1100" b="0" i="0" u="none" strike="noStrike" dirty="0">
                          <a:solidFill>
                            <a:srgbClr val="000000"/>
                          </a:solidFill>
                          <a:effectLst/>
                          <a:latin typeface="Calibri"/>
                        </a:rPr>
                        <a:t>Health Information Technology</a:t>
                      </a:r>
                    </a:p>
                  </a:txBody>
                  <a:tcPr marL="9335" marR="9335" marT="9335" marB="0" anchor="b">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a:rPr>
                        <a:t>$36.5M</a:t>
                      </a:r>
                    </a:p>
                  </a:txBody>
                  <a:tcPr marL="9335" marR="9335" marT="933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a:rPr>
                        <a:t>12%</a:t>
                      </a:r>
                    </a:p>
                  </a:txBody>
                  <a:tcPr marL="9335" marR="9335" marT="933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xmlns="" val="10006"/>
                  </a:ext>
                </a:extLst>
              </a:tr>
              <a:tr h="223551">
                <a:tc>
                  <a:txBody>
                    <a:bodyPr/>
                    <a:lstStyle/>
                    <a:p>
                      <a:pPr algn="l" fontAlgn="b"/>
                      <a:r>
                        <a:rPr lang="en-US" sz="1100" b="0" i="0" u="none" strike="noStrike">
                          <a:solidFill>
                            <a:srgbClr val="000000"/>
                          </a:solidFill>
                          <a:effectLst/>
                          <a:latin typeface="Calibri"/>
                        </a:rPr>
                        <a:t>Health-Related Social Needs</a:t>
                      </a:r>
                    </a:p>
                  </a:txBody>
                  <a:tcPr marL="9335" marR="9335" marT="9335" marB="0" anchor="b">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a:rPr>
                        <a:t>$4.9M</a:t>
                      </a:r>
                    </a:p>
                  </a:txBody>
                  <a:tcPr marL="9335" marR="9335" marT="933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a:rPr>
                        <a:t>2%</a:t>
                      </a:r>
                    </a:p>
                  </a:txBody>
                  <a:tcPr marL="9335" marR="9335" marT="933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xmlns="" val="10007"/>
                  </a:ext>
                </a:extLst>
              </a:tr>
              <a:tr h="223551">
                <a:tc>
                  <a:txBody>
                    <a:bodyPr/>
                    <a:lstStyle/>
                    <a:p>
                      <a:pPr algn="l" fontAlgn="b"/>
                      <a:r>
                        <a:rPr lang="en-US" sz="1100" b="0" i="0" u="none" strike="noStrike">
                          <a:solidFill>
                            <a:srgbClr val="000000"/>
                          </a:solidFill>
                          <a:effectLst/>
                          <a:latin typeface="Calibri"/>
                        </a:rPr>
                        <a:t>Organizational Integration</a:t>
                      </a:r>
                    </a:p>
                  </a:txBody>
                  <a:tcPr marL="9335" marR="9335" marT="9335" marB="0" anchor="b">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a:rPr>
                        <a:t>$43.4M</a:t>
                      </a:r>
                    </a:p>
                  </a:txBody>
                  <a:tcPr marL="9335" marR="9335" marT="933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a:rPr>
                        <a:t>14%</a:t>
                      </a:r>
                    </a:p>
                  </a:txBody>
                  <a:tcPr marL="9335" marR="9335" marT="933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xmlns="" val="10008"/>
                  </a:ext>
                </a:extLst>
              </a:tr>
              <a:tr h="223551">
                <a:tc>
                  <a:txBody>
                    <a:bodyPr/>
                    <a:lstStyle/>
                    <a:p>
                      <a:pPr algn="l" fontAlgn="b"/>
                      <a:r>
                        <a:rPr lang="en-US" sz="1100" b="0" i="0" u="none" strike="noStrike">
                          <a:solidFill>
                            <a:srgbClr val="000000"/>
                          </a:solidFill>
                          <a:effectLst/>
                          <a:latin typeface="Calibri"/>
                        </a:rPr>
                        <a:t>Workforce Development</a:t>
                      </a:r>
                    </a:p>
                  </a:txBody>
                  <a:tcPr marL="9335" marR="9335" marT="9335" marB="0" anchor="b">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a:rPr>
                        <a:t>$6.1M</a:t>
                      </a:r>
                    </a:p>
                  </a:txBody>
                  <a:tcPr marL="9335" marR="9335" marT="933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a:rPr>
                        <a:t>2%</a:t>
                      </a:r>
                    </a:p>
                  </a:txBody>
                  <a:tcPr marL="9335" marR="9335" marT="933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xmlns="" val="10009"/>
                  </a:ext>
                </a:extLst>
              </a:tr>
              <a:tr h="223551">
                <a:tc>
                  <a:txBody>
                    <a:bodyPr/>
                    <a:lstStyle/>
                    <a:p>
                      <a:pPr algn="l" fontAlgn="b"/>
                      <a:r>
                        <a:rPr lang="en-US" sz="1100" b="0" i="0" u="none" strike="noStrike">
                          <a:solidFill>
                            <a:srgbClr val="000000"/>
                          </a:solidFill>
                          <a:effectLst/>
                          <a:latin typeface="Calibri"/>
                        </a:rPr>
                        <a:t>Other</a:t>
                      </a:r>
                    </a:p>
                  </a:txBody>
                  <a:tcPr marL="9335" marR="9335" marT="9335" marB="0" anchor="b">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a:rPr>
                        <a:t>$37.3M</a:t>
                      </a:r>
                    </a:p>
                  </a:txBody>
                  <a:tcPr marL="9335" marR="9335" marT="933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a:rPr>
                        <a:t>12%</a:t>
                      </a:r>
                    </a:p>
                  </a:txBody>
                  <a:tcPr marL="9335" marR="9335" marT="933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xmlns="" val="10010"/>
                  </a:ext>
                </a:extLst>
              </a:tr>
              <a:tr h="223551">
                <a:tc>
                  <a:txBody>
                    <a:bodyPr/>
                    <a:lstStyle/>
                    <a:p>
                      <a:pPr algn="l" fontAlgn="b"/>
                      <a:r>
                        <a:rPr lang="en-US" sz="1100" b="1" i="0" u="none" strike="noStrike">
                          <a:solidFill>
                            <a:srgbClr val="000000"/>
                          </a:solidFill>
                          <a:effectLst/>
                          <a:latin typeface="Calibri"/>
                        </a:rPr>
                        <a:t>TOTAL</a:t>
                      </a:r>
                    </a:p>
                  </a:txBody>
                  <a:tcPr marL="9335" marR="9335" marT="9335" marB="0" anchor="b">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fontAlgn="ctr"/>
                      <a:r>
                        <a:rPr lang="en-US" sz="1100" b="1" i="0" u="none" strike="noStrike" dirty="0">
                          <a:solidFill>
                            <a:srgbClr val="000000"/>
                          </a:solidFill>
                          <a:effectLst/>
                          <a:latin typeface="Calibri"/>
                        </a:rPr>
                        <a:t>$317.1M</a:t>
                      </a:r>
                    </a:p>
                  </a:txBody>
                  <a:tcPr marL="9335" marR="9335" marT="933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fontAlgn="ctr"/>
                      <a:r>
                        <a:rPr lang="en-US" sz="1100" b="1" i="0" u="none" strike="noStrike" dirty="0">
                          <a:solidFill>
                            <a:srgbClr val="000000"/>
                          </a:solidFill>
                          <a:effectLst/>
                          <a:latin typeface="Calibri"/>
                        </a:rPr>
                        <a:t>100%</a:t>
                      </a:r>
                    </a:p>
                  </a:txBody>
                  <a:tcPr marL="9335" marR="9335" marT="933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xmlns="" val="10011"/>
                  </a:ext>
                </a:extLst>
              </a:tr>
            </a:tbl>
          </a:graphicData>
        </a:graphic>
      </p:graphicFrame>
      <p:sp>
        <p:nvSpPr>
          <p:cNvPr id="6" name="TextBox 5"/>
          <p:cNvSpPr txBox="1"/>
          <p:nvPr/>
        </p:nvSpPr>
        <p:spPr>
          <a:xfrm>
            <a:off x="4971396" y="821514"/>
            <a:ext cx="3847761" cy="3536759"/>
          </a:xfrm>
          <a:prstGeom prst="rect">
            <a:avLst/>
          </a:prstGeom>
          <a:noFill/>
        </p:spPr>
        <p:txBody>
          <a:bodyPr wrap="square" lIns="91332" tIns="45667" rIns="91332" bIns="45667" rtlCol="0">
            <a:spAutoFit/>
          </a:bodyPr>
          <a:lstStyle/>
          <a:p>
            <a:pPr defTabSz="895258">
              <a:spcAft>
                <a:spcPts val="500"/>
              </a:spcAft>
            </a:pPr>
            <a:r>
              <a:rPr lang="en-US" sz="1200" b="1" dirty="0">
                <a:solidFill>
                  <a:srgbClr val="000000"/>
                </a:solidFill>
                <a:latin typeface="Calibri" panose="020F0502020204030204" pitchFamily="34" charset="0"/>
              </a:rPr>
              <a:t>Examples</a:t>
            </a:r>
            <a:r>
              <a:rPr lang="en-US" sz="1200" dirty="0">
                <a:solidFill>
                  <a:srgbClr val="000000"/>
                </a:solidFill>
                <a:latin typeface="Calibri" panose="020F0502020204030204" pitchFamily="34" charset="0"/>
              </a:rPr>
              <a:t> of innovative ACO investments:</a:t>
            </a:r>
          </a:p>
          <a:p>
            <a:pPr marL="171250" indent="-171250" defTabSz="895258">
              <a:spcAft>
                <a:spcPts val="500"/>
              </a:spcAft>
              <a:buFont typeface="Arial" pitchFamily="34" charset="0"/>
              <a:buChar char="•"/>
            </a:pPr>
            <a:r>
              <a:rPr lang="en-US" sz="1200" dirty="0">
                <a:solidFill>
                  <a:srgbClr val="000000"/>
                </a:solidFill>
                <a:latin typeface="Calibri" panose="020F0502020204030204" pitchFamily="34" charset="0"/>
              </a:rPr>
              <a:t>An Ambulatory Intensive Care Unit (ICU) Program that </a:t>
            </a:r>
            <a:r>
              <a:rPr lang="en-US" sz="1200" dirty="0">
                <a:solidFill>
                  <a:schemeClr val="tx2"/>
                </a:solidFill>
                <a:latin typeface="Calibri" panose="020F0502020204030204" pitchFamily="34" charset="0"/>
              </a:rPr>
              <a:t>will care for members with serious medical conditions in their homes. </a:t>
            </a:r>
          </a:p>
          <a:p>
            <a:pPr marL="171250" indent="-171250" defTabSz="895258">
              <a:spcAft>
                <a:spcPts val="500"/>
              </a:spcAft>
              <a:buFont typeface="Arial" pitchFamily="34" charset="0"/>
              <a:buChar char="•"/>
            </a:pPr>
            <a:r>
              <a:rPr lang="en-US" sz="1200" dirty="0">
                <a:solidFill>
                  <a:schemeClr val="tx2"/>
                </a:solidFill>
                <a:latin typeface="Calibri" panose="020F0502020204030204" pitchFamily="34" charset="0"/>
              </a:rPr>
              <a:t>Cell phones for members with complex medical and behavioral health care needs who need to keep in touch with their providers to help them follow treatment plans, which can reduce hospitalizations from poorly managed chronic disease. </a:t>
            </a:r>
          </a:p>
          <a:p>
            <a:pPr marL="171250" indent="-171250" defTabSz="895258">
              <a:spcAft>
                <a:spcPts val="500"/>
              </a:spcAft>
              <a:buFont typeface="Arial" pitchFamily="34" charset="0"/>
              <a:buChar char="•"/>
            </a:pPr>
            <a:r>
              <a:rPr lang="en-US" sz="1200" dirty="0">
                <a:solidFill>
                  <a:srgbClr val="000000"/>
                </a:solidFill>
                <a:latin typeface="Calibri" panose="020F0502020204030204" pitchFamily="34" charset="0"/>
              </a:rPr>
              <a:t>An intensive care management program that surrounds frequent ER users with a team dedicated to managing their health, wellness, and social needs. </a:t>
            </a:r>
          </a:p>
          <a:p>
            <a:pPr marL="167860" indent="-167860" defTabSz="877538">
              <a:spcAft>
                <a:spcPts val="490"/>
              </a:spcAft>
              <a:buFont typeface="Arial" pitchFamily="34" charset="0"/>
              <a:buChar char="•"/>
            </a:pPr>
            <a:r>
              <a:rPr lang="en-US" sz="1200" dirty="0">
                <a:solidFill>
                  <a:srgbClr val="000000"/>
                </a:solidFill>
                <a:latin typeface="Calibri" panose="020F0502020204030204" pitchFamily="34" charset="0"/>
              </a:rPr>
              <a:t>Implementing an Opioid Prescription Management Program that supports providers in facilitating safe and appropriate prescription of opioids and other pain management drugs.</a:t>
            </a:r>
          </a:p>
          <a:p>
            <a:pPr marL="171250" indent="-171250" defTabSz="895258">
              <a:spcAft>
                <a:spcPts val="500"/>
              </a:spcAft>
              <a:buFont typeface="Arial" pitchFamily="34" charset="0"/>
              <a:buChar char="•"/>
            </a:pPr>
            <a:endParaRPr lang="en-US" sz="1100" dirty="0">
              <a:solidFill>
                <a:srgbClr val="000000"/>
              </a:solidFill>
              <a:latin typeface="Arial"/>
            </a:endParaRPr>
          </a:p>
        </p:txBody>
      </p:sp>
      <p:cxnSp>
        <p:nvCxnSpPr>
          <p:cNvPr id="7" name="Straight Connector 6"/>
          <p:cNvCxnSpPr/>
          <p:nvPr/>
        </p:nvCxnSpPr>
        <p:spPr>
          <a:xfrm>
            <a:off x="253923" y="4107568"/>
            <a:ext cx="8447959" cy="0"/>
          </a:xfrm>
          <a:prstGeom prst="line">
            <a:avLst/>
          </a:prstGeom>
          <a:ln w="12700">
            <a:solidFill>
              <a:schemeClr val="accent6"/>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10" name="Table 9"/>
          <p:cNvGraphicFramePr>
            <a:graphicFrameLocks noGrp="1"/>
          </p:cNvGraphicFramePr>
          <p:nvPr>
            <p:extLst>
              <p:ext uri="{D42A27DB-BD31-4B8C-83A1-F6EECF244321}">
                <p14:modId xmlns:p14="http://schemas.microsoft.com/office/powerpoint/2010/main" val="1647718033"/>
              </p:ext>
            </p:extLst>
          </p:nvPr>
        </p:nvGraphicFramePr>
        <p:xfrm>
          <a:off x="250934" y="4389818"/>
          <a:ext cx="2791826" cy="1517610"/>
        </p:xfrm>
        <a:graphic>
          <a:graphicData uri="http://schemas.openxmlformats.org/drawingml/2006/table">
            <a:tbl>
              <a:tblPr/>
              <a:tblGrid>
                <a:gridCol w="1660005">
                  <a:extLst>
                    <a:ext uri="{9D8B030D-6E8A-4147-A177-3AD203B41FA5}">
                      <a16:colId xmlns:a16="http://schemas.microsoft.com/office/drawing/2014/main" xmlns="" val="20000"/>
                    </a:ext>
                  </a:extLst>
                </a:gridCol>
                <a:gridCol w="1131821">
                  <a:extLst>
                    <a:ext uri="{9D8B030D-6E8A-4147-A177-3AD203B41FA5}">
                      <a16:colId xmlns:a16="http://schemas.microsoft.com/office/drawing/2014/main" xmlns="" val="20001"/>
                    </a:ext>
                  </a:extLst>
                </a:gridCol>
              </a:tblGrid>
              <a:tr h="224048">
                <a:tc>
                  <a:txBody>
                    <a:bodyPr/>
                    <a:lstStyle>
                      <a:lvl1pPr marL="0" algn="l" defTabSz="928471" rtl="0" eaLnBrk="1" latinLnBrk="0" hangingPunct="1">
                        <a:defRPr sz="1800" kern="1200">
                          <a:solidFill>
                            <a:schemeClr val="tx1"/>
                          </a:solidFill>
                          <a:latin typeface="Calibri"/>
                        </a:defRPr>
                      </a:lvl1pPr>
                      <a:lvl2pPr marL="464233" algn="l" defTabSz="928471" rtl="0" eaLnBrk="1" latinLnBrk="0" hangingPunct="1">
                        <a:defRPr sz="1800" kern="1200">
                          <a:solidFill>
                            <a:schemeClr val="tx1"/>
                          </a:solidFill>
                          <a:latin typeface="Calibri"/>
                        </a:defRPr>
                      </a:lvl2pPr>
                      <a:lvl3pPr marL="928471" algn="l" defTabSz="928471" rtl="0" eaLnBrk="1" latinLnBrk="0" hangingPunct="1">
                        <a:defRPr sz="1800" kern="1200">
                          <a:solidFill>
                            <a:schemeClr val="tx1"/>
                          </a:solidFill>
                          <a:latin typeface="Calibri"/>
                        </a:defRPr>
                      </a:lvl3pPr>
                      <a:lvl4pPr marL="1392705" algn="l" defTabSz="928471" rtl="0" eaLnBrk="1" latinLnBrk="0" hangingPunct="1">
                        <a:defRPr sz="1800" kern="1200">
                          <a:solidFill>
                            <a:schemeClr val="tx1"/>
                          </a:solidFill>
                          <a:latin typeface="Calibri"/>
                        </a:defRPr>
                      </a:lvl4pPr>
                      <a:lvl5pPr marL="1856947" algn="l" defTabSz="928471" rtl="0" eaLnBrk="1" latinLnBrk="0" hangingPunct="1">
                        <a:defRPr sz="1800" kern="1200">
                          <a:solidFill>
                            <a:schemeClr val="tx1"/>
                          </a:solidFill>
                          <a:latin typeface="Calibri"/>
                        </a:defRPr>
                      </a:lvl5pPr>
                      <a:lvl6pPr marL="2321181" algn="l" defTabSz="928471" rtl="0" eaLnBrk="1" latinLnBrk="0" hangingPunct="1">
                        <a:defRPr sz="1800" kern="1200">
                          <a:solidFill>
                            <a:schemeClr val="tx1"/>
                          </a:solidFill>
                          <a:latin typeface="Calibri"/>
                        </a:defRPr>
                      </a:lvl6pPr>
                      <a:lvl7pPr marL="2785415" algn="l" defTabSz="928471" rtl="0" eaLnBrk="1" latinLnBrk="0" hangingPunct="1">
                        <a:defRPr sz="1800" kern="1200">
                          <a:solidFill>
                            <a:schemeClr val="tx1"/>
                          </a:solidFill>
                          <a:latin typeface="Calibri"/>
                        </a:defRPr>
                      </a:lvl7pPr>
                      <a:lvl8pPr marL="3249651" algn="l" defTabSz="928471" rtl="0" eaLnBrk="1" latinLnBrk="0" hangingPunct="1">
                        <a:defRPr sz="1800" kern="1200">
                          <a:solidFill>
                            <a:schemeClr val="tx1"/>
                          </a:solidFill>
                          <a:latin typeface="Calibri"/>
                        </a:defRPr>
                      </a:lvl8pPr>
                      <a:lvl9pPr marL="3713887" algn="l" defTabSz="928471" rtl="0" eaLnBrk="1" latinLnBrk="0" hangingPunct="1">
                        <a:defRPr sz="1800" kern="1200">
                          <a:solidFill>
                            <a:schemeClr val="tx1"/>
                          </a:solidFill>
                          <a:latin typeface="Calibri"/>
                        </a:defRPr>
                      </a:lvl9pPr>
                    </a:lstStyle>
                    <a:p>
                      <a:pPr algn="l" fontAlgn="ctr"/>
                      <a:r>
                        <a:rPr lang="en-US" sz="1100" b="1" i="0" u="none" strike="noStrike" dirty="0" smtClean="0">
                          <a:solidFill>
                            <a:schemeClr val="bg1"/>
                          </a:solidFill>
                          <a:effectLst/>
                          <a:latin typeface="Calibri"/>
                        </a:rPr>
                        <a:t>Entity</a:t>
                      </a:r>
                      <a:endParaRPr lang="en-US" sz="1100" b="1" i="0" u="none" strike="noStrike" dirty="0">
                        <a:solidFill>
                          <a:schemeClr val="bg1"/>
                        </a:solidFill>
                        <a:effectLst/>
                        <a:latin typeface="Calibri"/>
                      </a:endParaRPr>
                    </a:p>
                  </a:txBody>
                  <a:tcPr marL="9335" marR="9335" marT="9335" marB="0" anchor="ctr">
                    <a:lnL w="12700" cap="flat" cmpd="sng" algn="ctr">
                      <a:solidFill>
                        <a:sysClr val="windowText" lastClr="000000">
                          <a:lumMod val="50000"/>
                          <a:lumOff val="50000"/>
                        </a:sysClr>
                      </a:solidFill>
                      <a:prstDash val="solid"/>
                      <a:round/>
                      <a:headEnd type="none" w="med" len="med"/>
                      <a:tailEnd type="none" w="med" len="med"/>
                    </a:lnL>
                    <a:lnR w="12700" cap="flat" cmpd="sng" algn="ctr">
                      <a:solidFill>
                        <a:sysClr val="windowText" lastClr="000000">
                          <a:lumMod val="50000"/>
                          <a:lumOff val="50000"/>
                        </a:sysClr>
                      </a:solidFill>
                      <a:prstDash val="solid"/>
                      <a:round/>
                      <a:headEnd type="none" w="med" len="med"/>
                      <a:tailEnd type="none" w="med" len="med"/>
                    </a:lnR>
                    <a:lnT w="12700" cap="flat" cmpd="sng" algn="ctr">
                      <a:solidFill>
                        <a:sysClr val="windowText" lastClr="000000">
                          <a:lumMod val="50000"/>
                          <a:lumOff val="50000"/>
                        </a:sysClr>
                      </a:solidFill>
                      <a:prstDash val="solid"/>
                      <a:round/>
                      <a:headEnd type="none" w="med" len="med"/>
                      <a:tailEnd type="none" w="med" len="med"/>
                    </a:lnT>
                    <a:lnB w="1270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lvl1pPr marL="0" algn="l" defTabSz="928471" rtl="0" eaLnBrk="1" latinLnBrk="0" hangingPunct="1">
                        <a:defRPr sz="1800" kern="1200">
                          <a:solidFill>
                            <a:schemeClr val="tx1"/>
                          </a:solidFill>
                          <a:latin typeface="Calibri"/>
                        </a:defRPr>
                      </a:lvl1pPr>
                      <a:lvl2pPr marL="464233" algn="l" defTabSz="928471" rtl="0" eaLnBrk="1" latinLnBrk="0" hangingPunct="1">
                        <a:defRPr sz="1800" kern="1200">
                          <a:solidFill>
                            <a:schemeClr val="tx1"/>
                          </a:solidFill>
                          <a:latin typeface="Calibri"/>
                        </a:defRPr>
                      </a:lvl2pPr>
                      <a:lvl3pPr marL="928471" algn="l" defTabSz="928471" rtl="0" eaLnBrk="1" latinLnBrk="0" hangingPunct="1">
                        <a:defRPr sz="1800" kern="1200">
                          <a:solidFill>
                            <a:schemeClr val="tx1"/>
                          </a:solidFill>
                          <a:latin typeface="Calibri"/>
                        </a:defRPr>
                      </a:lvl3pPr>
                      <a:lvl4pPr marL="1392705" algn="l" defTabSz="928471" rtl="0" eaLnBrk="1" latinLnBrk="0" hangingPunct="1">
                        <a:defRPr sz="1800" kern="1200">
                          <a:solidFill>
                            <a:schemeClr val="tx1"/>
                          </a:solidFill>
                          <a:latin typeface="Calibri"/>
                        </a:defRPr>
                      </a:lvl4pPr>
                      <a:lvl5pPr marL="1856947" algn="l" defTabSz="928471" rtl="0" eaLnBrk="1" latinLnBrk="0" hangingPunct="1">
                        <a:defRPr sz="1800" kern="1200">
                          <a:solidFill>
                            <a:schemeClr val="tx1"/>
                          </a:solidFill>
                          <a:latin typeface="Calibri"/>
                        </a:defRPr>
                      </a:lvl5pPr>
                      <a:lvl6pPr marL="2321181" algn="l" defTabSz="928471" rtl="0" eaLnBrk="1" latinLnBrk="0" hangingPunct="1">
                        <a:defRPr sz="1800" kern="1200">
                          <a:solidFill>
                            <a:schemeClr val="tx1"/>
                          </a:solidFill>
                          <a:latin typeface="Calibri"/>
                        </a:defRPr>
                      </a:lvl6pPr>
                      <a:lvl7pPr marL="2785415" algn="l" defTabSz="928471" rtl="0" eaLnBrk="1" latinLnBrk="0" hangingPunct="1">
                        <a:defRPr sz="1800" kern="1200">
                          <a:solidFill>
                            <a:schemeClr val="tx1"/>
                          </a:solidFill>
                          <a:latin typeface="Calibri"/>
                        </a:defRPr>
                      </a:lvl7pPr>
                      <a:lvl8pPr marL="3249651" algn="l" defTabSz="928471" rtl="0" eaLnBrk="1" latinLnBrk="0" hangingPunct="1">
                        <a:defRPr sz="1800" kern="1200">
                          <a:solidFill>
                            <a:schemeClr val="tx1"/>
                          </a:solidFill>
                          <a:latin typeface="Calibri"/>
                        </a:defRPr>
                      </a:lvl8pPr>
                      <a:lvl9pPr marL="3713887" algn="l" defTabSz="928471" rtl="0" eaLnBrk="1" latinLnBrk="0" hangingPunct="1">
                        <a:defRPr sz="1800" kern="1200">
                          <a:solidFill>
                            <a:schemeClr val="tx1"/>
                          </a:solidFill>
                          <a:latin typeface="Calibri"/>
                        </a:defRPr>
                      </a:lvl9pPr>
                    </a:lstStyle>
                    <a:p>
                      <a:pPr algn="ctr" fontAlgn="ctr"/>
                      <a:r>
                        <a:rPr lang="en-US" sz="1100" b="1" i="0" u="none" strike="noStrike" dirty="0" smtClean="0">
                          <a:solidFill>
                            <a:schemeClr val="bg1"/>
                          </a:solidFill>
                          <a:effectLst/>
                          <a:latin typeface="Calibri"/>
                        </a:rPr>
                        <a:t>Amount**</a:t>
                      </a:r>
                    </a:p>
                  </a:txBody>
                  <a:tcPr marL="9335" marR="9335" marT="9335" marB="0" anchor="ctr">
                    <a:lnL w="12700" cap="flat" cmpd="sng" algn="ctr">
                      <a:solidFill>
                        <a:sysClr val="windowText" lastClr="000000">
                          <a:lumMod val="50000"/>
                          <a:lumOff val="50000"/>
                        </a:sysClr>
                      </a:solidFill>
                      <a:prstDash val="solid"/>
                      <a:round/>
                      <a:headEnd type="none" w="med" len="med"/>
                      <a:tailEnd type="none" w="med" len="med"/>
                    </a:lnL>
                    <a:lnR w="12700" cap="flat" cmpd="sng" algn="ctr">
                      <a:solidFill>
                        <a:sysClr val="windowText" lastClr="000000">
                          <a:lumMod val="50000"/>
                          <a:lumOff val="50000"/>
                        </a:sysClr>
                      </a:solidFill>
                      <a:prstDash val="solid"/>
                      <a:round/>
                      <a:headEnd type="none" w="med" len="med"/>
                      <a:tailEnd type="none" w="med" len="med"/>
                    </a:lnR>
                    <a:lnT w="12700" cap="flat" cmpd="sng" algn="ctr">
                      <a:solidFill>
                        <a:sysClr val="windowText" lastClr="000000">
                          <a:lumMod val="50000"/>
                          <a:lumOff val="50000"/>
                        </a:sysClr>
                      </a:solidFill>
                      <a:prstDash val="solid"/>
                      <a:round/>
                      <a:headEnd type="none" w="med" len="med"/>
                      <a:tailEnd type="none" w="med" len="med"/>
                    </a:lnT>
                    <a:lnB w="1270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xmlns="" val="10000"/>
                  </a:ext>
                </a:extLst>
              </a:tr>
              <a:tr h="344615">
                <a:tc>
                  <a:txBody>
                    <a:bodyPr/>
                    <a:lstStyle>
                      <a:lvl1pPr marL="0" algn="l" defTabSz="928471" rtl="0" eaLnBrk="1" latinLnBrk="0" hangingPunct="1">
                        <a:defRPr sz="1800" kern="1200">
                          <a:solidFill>
                            <a:schemeClr val="tx1"/>
                          </a:solidFill>
                          <a:latin typeface="Calibri"/>
                        </a:defRPr>
                      </a:lvl1pPr>
                      <a:lvl2pPr marL="464233" algn="l" defTabSz="928471" rtl="0" eaLnBrk="1" latinLnBrk="0" hangingPunct="1">
                        <a:defRPr sz="1800" kern="1200">
                          <a:solidFill>
                            <a:schemeClr val="tx1"/>
                          </a:solidFill>
                          <a:latin typeface="Calibri"/>
                        </a:defRPr>
                      </a:lvl2pPr>
                      <a:lvl3pPr marL="928471" algn="l" defTabSz="928471" rtl="0" eaLnBrk="1" latinLnBrk="0" hangingPunct="1">
                        <a:defRPr sz="1800" kern="1200">
                          <a:solidFill>
                            <a:schemeClr val="tx1"/>
                          </a:solidFill>
                          <a:latin typeface="Calibri"/>
                        </a:defRPr>
                      </a:lvl3pPr>
                      <a:lvl4pPr marL="1392705" algn="l" defTabSz="928471" rtl="0" eaLnBrk="1" latinLnBrk="0" hangingPunct="1">
                        <a:defRPr sz="1800" kern="1200">
                          <a:solidFill>
                            <a:schemeClr val="tx1"/>
                          </a:solidFill>
                          <a:latin typeface="Calibri"/>
                        </a:defRPr>
                      </a:lvl4pPr>
                      <a:lvl5pPr marL="1856947" algn="l" defTabSz="928471" rtl="0" eaLnBrk="1" latinLnBrk="0" hangingPunct="1">
                        <a:defRPr sz="1800" kern="1200">
                          <a:solidFill>
                            <a:schemeClr val="tx1"/>
                          </a:solidFill>
                          <a:latin typeface="Calibri"/>
                        </a:defRPr>
                      </a:lvl5pPr>
                      <a:lvl6pPr marL="2321181" algn="l" defTabSz="928471" rtl="0" eaLnBrk="1" latinLnBrk="0" hangingPunct="1">
                        <a:defRPr sz="1800" kern="1200">
                          <a:solidFill>
                            <a:schemeClr val="tx1"/>
                          </a:solidFill>
                          <a:latin typeface="Calibri"/>
                        </a:defRPr>
                      </a:lvl6pPr>
                      <a:lvl7pPr marL="2785415" algn="l" defTabSz="928471" rtl="0" eaLnBrk="1" latinLnBrk="0" hangingPunct="1">
                        <a:defRPr sz="1800" kern="1200">
                          <a:solidFill>
                            <a:schemeClr val="tx1"/>
                          </a:solidFill>
                          <a:latin typeface="Calibri"/>
                        </a:defRPr>
                      </a:lvl7pPr>
                      <a:lvl8pPr marL="3249651" algn="l" defTabSz="928471" rtl="0" eaLnBrk="1" latinLnBrk="0" hangingPunct="1">
                        <a:defRPr sz="1800" kern="1200">
                          <a:solidFill>
                            <a:schemeClr val="tx1"/>
                          </a:solidFill>
                          <a:latin typeface="Calibri"/>
                        </a:defRPr>
                      </a:lvl8pPr>
                      <a:lvl9pPr marL="3713887" algn="l" defTabSz="928471" rtl="0" eaLnBrk="1" latinLnBrk="0" hangingPunct="1">
                        <a:defRPr sz="1800" kern="1200">
                          <a:solidFill>
                            <a:schemeClr val="tx1"/>
                          </a:solidFill>
                          <a:latin typeface="Calibri"/>
                        </a:defRPr>
                      </a:lvl9pPr>
                    </a:lstStyle>
                    <a:p>
                      <a:pPr algn="l" fontAlgn="ctr"/>
                      <a:r>
                        <a:rPr lang="en-US" sz="1100" b="0" i="0" u="none" strike="noStrike" dirty="0" smtClean="0">
                          <a:solidFill>
                            <a:srgbClr val="000000"/>
                          </a:solidFill>
                          <a:effectLst/>
                          <a:latin typeface="Calibri"/>
                        </a:rPr>
                        <a:t>Behavioral Health Community Partners</a:t>
                      </a:r>
                      <a:endParaRPr lang="en-US" sz="1100" b="0" i="0" u="none" strike="noStrike" dirty="0">
                        <a:solidFill>
                          <a:srgbClr val="000000"/>
                        </a:solidFill>
                        <a:effectLst/>
                        <a:latin typeface="Calibri"/>
                      </a:endParaRPr>
                    </a:p>
                  </a:txBody>
                  <a:tcPr marL="9335" marR="9335" marT="9335" marB="0" anchor="ctr">
                    <a:lnL w="12700" cap="flat" cmpd="sng" algn="ctr">
                      <a:solidFill>
                        <a:sysClr val="windowText" lastClr="000000">
                          <a:lumMod val="50000"/>
                          <a:lumOff val="50000"/>
                        </a:sysClr>
                      </a:solidFill>
                      <a:prstDash val="solid"/>
                      <a:round/>
                      <a:headEnd type="none" w="med" len="med"/>
                      <a:tailEnd type="none" w="med" len="med"/>
                    </a:lnL>
                    <a:lnR w="12700" cap="flat" cmpd="sng" algn="ctr">
                      <a:solidFill>
                        <a:sysClr val="windowText" lastClr="000000">
                          <a:lumMod val="50000"/>
                          <a:lumOff val="50000"/>
                        </a:sysClr>
                      </a:solidFill>
                      <a:prstDash val="solid"/>
                      <a:round/>
                      <a:headEnd type="none" w="med" len="med"/>
                      <a:tailEnd type="none" w="med" len="med"/>
                    </a:lnR>
                    <a:lnT w="12700" cap="flat" cmpd="sng" algn="ctr">
                      <a:solidFill>
                        <a:sysClr val="windowText" lastClr="000000">
                          <a:lumMod val="50000"/>
                          <a:lumOff val="50000"/>
                        </a:sysClr>
                      </a:solidFill>
                      <a:prstDash val="solid"/>
                      <a:round/>
                      <a:headEnd type="none" w="med" len="med"/>
                      <a:tailEnd type="none" w="med" len="med"/>
                    </a:lnT>
                    <a:lnB w="1270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28471" rtl="0" eaLnBrk="1" latinLnBrk="0" hangingPunct="1">
                        <a:defRPr sz="1800" kern="1200">
                          <a:solidFill>
                            <a:schemeClr val="tx1"/>
                          </a:solidFill>
                          <a:latin typeface="Calibri"/>
                        </a:defRPr>
                      </a:lvl1pPr>
                      <a:lvl2pPr marL="464233" algn="l" defTabSz="928471" rtl="0" eaLnBrk="1" latinLnBrk="0" hangingPunct="1">
                        <a:defRPr sz="1800" kern="1200">
                          <a:solidFill>
                            <a:schemeClr val="tx1"/>
                          </a:solidFill>
                          <a:latin typeface="Calibri"/>
                        </a:defRPr>
                      </a:lvl2pPr>
                      <a:lvl3pPr marL="928471" algn="l" defTabSz="928471" rtl="0" eaLnBrk="1" latinLnBrk="0" hangingPunct="1">
                        <a:defRPr sz="1800" kern="1200">
                          <a:solidFill>
                            <a:schemeClr val="tx1"/>
                          </a:solidFill>
                          <a:latin typeface="Calibri"/>
                        </a:defRPr>
                      </a:lvl3pPr>
                      <a:lvl4pPr marL="1392705" algn="l" defTabSz="928471" rtl="0" eaLnBrk="1" latinLnBrk="0" hangingPunct="1">
                        <a:defRPr sz="1800" kern="1200">
                          <a:solidFill>
                            <a:schemeClr val="tx1"/>
                          </a:solidFill>
                          <a:latin typeface="Calibri"/>
                        </a:defRPr>
                      </a:lvl4pPr>
                      <a:lvl5pPr marL="1856947" algn="l" defTabSz="928471" rtl="0" eaLnBrk="1" latinLnBrk="0" hangingPunct="1">
                        <a:defRPr sz="1800" kern="1200">
                          <a:solidFill>
                            <a:schemeClr val="tx1"/>
                          </a:solidFill>
                          <a:latin typeface="Calibri"/>
                        </a:defRPr>
                      </a:lvl5pPr>
                      <a:lvl6pPr marL="2321181" algn="l" defTabSz="928471" rtl="0" eaLnBrk="1" latinLnBrk="0" hangingPunct="1">
                        <a:defRPr sz="1800" kern="1200">
                          <a:solidFill>
                            <a:schemeClr val="tx1"/>
                          </a:solidFill>
                          <a:latin typeface="Calibri"/>
                        </a:defRPr>
                      </a:lvl6pPr>
                      <a:lvl7pPr marL="2785415" algn="l" defTabSz="928471" rtl="0" eaLnBrk="1" latinLnBrk="0" hangingPunct="1">
                        <a:defRPr sz="1800" kern="1200">
                          <a:solidFill>
                            <a:schemeClr val="tx1"/>
                          </a:solidFill>
                          <a:latin typeface="Calibri"/>
                        </a:defRPr>
                      </a:lvl7pPr>
                      <a:lvl8pPr marL="3249651" algn="l" defTabSz="928471" rtl="0" eaLnBrk="1" latinLnBrk="0" hangingPunct="1">
                        <a:defRPr sz="1800" kern="1200">
                          <a:solidFill>
                            <a:schemeClr val="tx1"/>
                          </a:solidFill>
                          <a:latin typeface="Calibri"/>
                        </a:defRPr>
                      </a:lvl8pPr>
                      <a:lvl9pPr marL="3713887" algn="l" defTabSz="928471" rtl="0" eaLnBrk="1" latinLnBrk="0" hangingPunct="1">
                        <a:defRPr sz="1800" kern="1200">
                          <a:solidFill>
                            <a:schemeClr val="tx1"/>
                          </a:solidFill>
                          <a:latin typeface="Calibri"/>
                        </a:defRPr>
                      </a:lvl9pPr>
                    </a:lstStyle>
                    <a:p>
                      <a:pPr algn="ctr" fontAlgn="b"/>
                      <a:r>
                        <a:rPr lang="en-US" sz="1100" b="0" i="0" u="none" strike="noStrike" dirty="0">
                          <a:solidFill>
                            <a:srgbClr val="000000"/>
                          </a:solidFill>
                          <a:effectLst/>
                          <a:latin typeface="Calibri"/>
                        </a:rPr>
                        <a:t>$30.9M</a:t>
                      </a:r>
                    </a:p>
                  </a:txBody>
                  <a:tcPr marL="9335" marR="9335" marT="9335" marB="0" anchor="ctr">
                    <a:lnL w="12700" cap="flat" cmpd="sng" algn="ctr">
                      <a:solidFill>
                        <a:sysClr val="windowText" lastClr="000000">
                          <a:lumMod val="50000"/>
                          <a:lumOff val="50000"/>
                        </a:sysClr>
                      </a:solidFill>
                      <a:prstDash val="solid"/>
                      <a:round/>
                      <a:headEnd type="none" w="med" len="med"/>
                      <a:tailEnd type="none" w="med" len="med"/>
                    </a:lnL>
                    <a:lnR w="12700" cap="flat" cmpd="sng" algn="ctr">
                      <a:solidFill>
                        <a:sysClr val="windowText" lastClr="000000">
                          <a:lumMod val="50000"/>
                          <a:lumOff val="50000"/>
                        </a:sysClr>
                      </a:solidFill>
                      <a:prstDash val="solid"/>
                      <a:round/>
                      <a:headEnd type="none" w="med" len="med"/>
                      <a:tailEnd type="none" w="med" len="med"/>
                    </a:lnR>
                    <a:lnT w="12700" cap="flat" cmpd="sng" algn="ctr">
                      <a:solidFill>
                        <a:sysClr val="windowText" lastClr="000000">
                          <a:lumMod val="50000"/>
                          <a:lumOff val="50000"/>
                        </a:sysClr>
                      </a:solidFill>
                      <a:prstDash val="solid"/>
                      <a:round/>
                      <a:headEnd type="none" w="med" len="med"/>
                      <a:tailEnd type="none" w="med" len="med"/>
                    </a:lnT>
                    <a:lnB w="1270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1"/>
                  </a:ext>
                </a:extLst>
              </a:tr>
              <a:tr h="512255">
                <a:tc>
                  <a:txBody>
                    <a:bodyPr/>
                    <a:lstStyle>
                      <a:lvl1pPr marL="0" algn="l" defTabSz="928471" rtl="0" eaLnBrk="1" latinLnBrk="0" hangingPunct="1">
                        <a:defRPr sz="1800" kern="1200">
                          <a:solidFill>
                            <a:schemeClr val="tx1"/>
                          </a:solidFill>
                          <a:latin typeface="Calibri"/>
                        </a:defRPr>
                      </a:lvl1pPr>
                      <a:lvl2pPr marL="464233" algn="l" defTabSz="928471" rtl="0" eaLnBrk="1" latinLnBrk="0" hangingPunct="1">
                        <a:defRPr sz="1800" kern="1200">
                          <a:solidFill>
                            <a:schemeClr val="tx1"/>
                          </a:solidFill>
                          <a:latin typeface="Calibri"/>
                        </a:defRPr>
                      </a:lvl2pPr>
                      <a:lvl3pPr marL="928471" algn="l" defTabSz="928471" rtl="0" eaLnBrk="1" latinLnBrk="0" hangingPunct="1">
                        <a:defRPr sz="1800" kern="1200">
                          <a:solidFill>
                            <a:schemeClr val="tx1"/>
                          </a:solidFill>
                          <a:latin typeface="Calibri"/>
                        </a:defRPr>
                      </a:lvl3pPr>
                      <a:lvl4pPr marL="1392705" algn="l" defTabSz="928471" rtl="0" eaLnBrk="1" latinLnBrk="0" hangingPunct="1">
                        <a:defRPr sz="1800" kern="1200">
                          <a:solidFill>
                            <a:schemeClr val="tx1"/>
                          </a:solidFill>
                          <a:latin typeface="Calibri"/>
                        </a:defRPr>
                      </a:lvl4pPr>
                      <a:lvl5pPr marL="1856947" algn="l" defTabSz="928471" rtl="0" eaLnBrk="1" latinLnBrk="0" hangingPunct="1">
                        <a:defRPr sz="1800" kern="1200">
                          <a:solidFill>
                            <a:schemeClr val="tx1"/>
                          </a:solidFill>
                          <a:latin typeface="Calibri"/>
                        </a:defRPr>
                      </a:lvl5pPr>
                      <a:lvl6pPr marL="2321181" algn="l" defTabSz="928471" rtl="0" eaLnBrk="1" latinLnBrk="0" hangingPunct="1">
                        <a:defRPr sz="1800" kern="1200">
                          <a:solidFill>
                            <a:schemeClr val="tx1"/>
                          </a:solidFill>
                          <a:latin typeface="Calibri"/>
                        </a:defRPr>
                      </a:lvl6pPr>
                      <a:lvl7pPr marL="2785415" algn="l" defTabSz="928471" rtl="0" eaLnBrk="1" latinLnBrk="0" hangingPunct="1">
                        <a:defRPr sz="1800" kern="1200">
                          <a:solidFill>
                            <a:schemeClr val="tx1"/>
                          </a:solidFill>
                          <a:latin typeface="Calibri"/>
                        </a:defRPr>
                      </a:lvl7pPr>
                      <a:lvl8pPr marL="3249651" algn="l" defTabSz="928471" rtl="0" eaLnBrk="1" latinLnBrk="0" hangingPunct="1">
                        <a:defRPr sz="1800" kern="1200">
                          <a:solidFill>
                            <a:schemeClr val="tx1"/>
                          </a:solidFill>
                          <a:latin typeface="Calibri"/>
                        </a:defRPr>
                      </a:lvl8pPr>
                      <a:lvl9pPr marL="3713887" algn="l" defTabSz="928471" rtl="0" eaLnBrk="1" latinLnBrk="0" hangingPunct="1">
                        <a:defRPr sz="1800" kern="1200">
                          <a:solidFill>
                            <a:schemeClr val="tx1"/>
                          </a:solidFill>
                          <a:latin typeface="Calibri"/>
                        </a:defRPr>
                      </a:lvl9pPr>
                    </a:lstStyle>
                    <a:p>
                      <a:pPr algn="l" fontAlgn="ctr"/>
                      <a:r>
                        <a:rPr lang="en-US" sz="1100" b="0" i="0" u="none" strike="noStrike" dirty="0" smtClean="0">
                          <a:solidFill>
                            <a:srgbClr val="000000"/>
                          </a:solidFill>
                          <a:effectLst/>
                          <a:latin typeface="Calibri"/>
                        </a:rPr>
                        <a:t>Long Term Services and Supports Community</a:t>
                      </a:r>
                      <a:r>
                        <a:rPr lang="en-US" sz="1100" b="0" i="0" u="none" strike="noStrike" baseline="0" dirty="0" smtClean="0">
                          <a:solidFill>
                            <a:srgbClr val="000000"/>
                          </a:solidFill>
                          <a:effectLst/>
                          <a:latin typeface="Calibri"/>
                        </a:rPr>
                        <a:t> Partners</a:t>
                      </a:r>
                      <a:endParaRPr lang="en-US" sz="1100" b="0" i="0" u="none" strike="noStrike" dirty="0">
                        <a:solidFill>
                          <a:srgbClr val="000000"/>
                        </a:solidFill>
                        <a:effectLst/>
                        <a:latin typeface="Calibri"/>
                      </a:endParaRPr>
                    </a:p>
                  </a:txBody>
                  <a:tcPr marL="9335" marR="9335" marT="9335" marB="0" anchor="ctr">
                    <a:lnL w="12700" cap="flat" cmpd="sng" algn="ctr">
                      <a:solidFill>
                        <a:sysClr val="windowText" lastClr="000000">
                          <a:lumMod val="50000"/>
                          <a:lumOff val="50000"/>
                        </a:sysClr>
                      </a:solidFill>
                      <a:prstDash val="solid"/>
                      <a:round/>
                      <a:headEnd type="none" w="med" len="med"/>
                      <a:tailEnd type="none" w="med" len="med"/>
                    </a:lnL>
                    <a:lnR w="12700" cap="flat" cmpd="sng" algn="ctr">
                      <a:solidFill>
                        <a:sysClr val="windowText" lastClr="000000">
                          <a:lumMod val="50000"/>
                          <a:lumOff val="50000"/>
                        </a:sysClr>
                      </a:solidFill>
                      <a:prstDash val="solid"/>
                      <a:round/>
                      <a:headEnd type="none" w="med" len="med"/>
                      <a:tailEnd type="none" w="med" len="med"/>
                    </a:lnR>
                    <a:lnT w="12700" cap="flat" cmpd="sng" algn="ctr">
                      <a:solidFill>
                        <a:sysClr val="windowText" lastClr="000000">
                          <a:lumMod val="50000"/>
                          <a:lumOff val="50000"/>
                        </a:sysClr>
                      </a:solidFill>
                      <a:prstDash val="solid"/>
                      <a:round/>
                      <a:headEnd type="none" w="med" len="med"/>
                      <a:tailEnd type="none" w="med" len="med"/>
                    </a:lnT>
                    <a:lnB w="1270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28471" rtl="0" eaLnBrk="1" latinLnBrk="0" hangingPunct="1">
                        <a:defRPr sz="1800" kern="1200">
                          <a:solidFill>
                            <a:schemeClr val="tx1"/>
                          </a:solidFill>
                          <a:latin typeface="Calibri"/>
                        </a:defRPr>
                      </a:lvl1pPr>
                      <a:lvl2pPr marL="464233" algn="l" defTabSz="928471" rtl="0" eaLnBrk="1" latinLnBrk="0" hangingPunct="1">
                        <a:defRPr sz="1800" kern="1200">
                          <a:solidFill>
                            <a:schemeClr val="tx1"/>
                          </a:solidFill>
                          <a:latin typeface="Calibri"/>
                        </a:defRPr>
                      </a:lvl2pPr>
                      <a:lvl3pPr marL="928471" algn="l" defTabSz="928471" rtl="0" eaLnBrk="1" latinLnBrk="0" hangingPunct="1">
                        <a:defRPr sz="1800" kern="1200">
                          <a:solidFill>
                            <a:schemeClr val="tx1"/>
                          </a:solidFill>
                          <a:latin typeface="Calibri"/>
                        </a:defRPr>
                      </a:lvl3pPr>
                      <a:lvl4pPr marL="1392705" algn="l" defTabSz="928471" rtl="0" eaLnBrk="1" latinLnBrk="0" hangingPunct="1">
                        <a:defRPr sz="1800" kern="1200">
                          <a:solidFill>
                            <a:schemeClr val="tx1"/>
                          </a:solidFill>
                          <a:latin typeface="Calibri"/>
                        </a:defRPr>
                      </a:lvl4pPr>
                      <a:lvl5pPr marL="1856947" algn="l" defTabSz="928471" rtl="0" eaLnBrk="1" latinLnBrk="0" hangingPunct="1">
                        <a:defRPr sz="1800" kern="1200">
                          <a:solidFill>
                            <a:schemeClr val="tx1"/>
                          </a:solidFill>
                          <a:latin typeface="Calibri"/>
                        </a:defRPr>
                      </a:lvl5pPr>
                      <a:lvl6pPr marL="2321181" algn="l" defTabSz="928471" rtl="0" eaLnBrk="1" latinLnBrk="0" hangingPunct="1">
                        <a:defRPr sz="1800" kern="1200">
                          <a:solidFill>
                            <a:schemeClr val="tx1"/>
                          </a:solidFill>
                          <a:latin typeface="Calibri"/>
                        </a:defRPr>
                      </a:lvl6pPr>
                      <a:lvl7pPr marL="2785415" algn="l" defTabSz="928471" rtl="0" eaLnBrk="1" latinLnBrk="0" hangingPunct="1">
                        <a:defRPr sz="1800" kern="1200">
                          <a:solidFill>
                            <a:schemeClr val="tx1"/>
                          </a:solidFill>
                          <a:latin typeface="Calibri"/>
                        </a:defRPr>
                      </a:lvl7pPr>
                      <a:lvl8pPr marL="3249651" algn="l" defTabSz="928471" rtl="0" eaLnBrk="1" latinLnBrk="0" hangingPunct="1">
                        <a:defRPr sz="1800" kern="1200">
                          <a:solidFill>
                            <a:schemeClr val="tx1"/>
                          </a:solidFill>
                          <a:latin typeface="Calibri"/>
                        </a:defRPr>
                      </a:lvl8pPr>
                      <a:lvl9pPr marL="3713887" algn="l" defTabSz="928471" rtl="0" eaLnBrk="1" latinLnBrk="0" hangingPunct="1">
                        <a:defRPr sz="1800" kern="1200">
                          <a:solidFill>
                            <a:schemeClr val="tx1"/>
                          </a:solidFill>
                          <a:latin typeface="Calibri"/>
                        </a:defRPr>
                      </a:lvl9pPr>
                    </a:lstStyle>
                    <a:p>
                      <a:pPr algn="ctr" fontAlgn="b"/>
                      <a:r>
                        <a:rPr lang="en-US" sz="1100" b="0" i="0" u="none" strike="noStrike" dirty="0">
                          <a:solidFill>
                            <a:srgbClr val="000000"/>
                          </a:solidFill>
                          <a:effectLst/>
                          <a:latin typeface="Calibri"/>
                        </a:rPr>
                        <a:t>$11.0M</a:t>
                      </a:r>
                    </a:p>
                  </a:txBody>
                  <a:tcPr marL="9335" marR="9335" marT="9335" marB="0" anchor="ctr">
                    <a:lnL w="12700" cap="flat" cmpd="sng" algn="ctr">
                      <a:solidFill>
                        <a:sysClr val="windowText" lastClr="000000">
                          <a:lumMod val="50000"/>
                          <a:lumOff val="50000"/>
                        </a:sysClr>
                      </a:solidFill>
                      <a:prstDash val="solid"/>
                      <a:round/>
                      <a:headEnd type="none" w="med" len="med"/>
                      <a:tailEnd type="none" w="med" len="med"/>
                    </a:lnL>
                    <a:lnR w="12700" cap="flat" cmpd="sng" algn="ctr">
                      <a:solidFill>
                        <a:sysClr val="windowText" lastClr="000000">
                          <a:lumMod val="50000"/>
                          <a:lumOff val="50000"/>
                        </a:sysClr>
                      </a:solidFill>
                      <a:prstDash val="solid"/>
                      <a:round/>
                      <a:headEnd type="none" w="med" len="med"/>
                      <a:tailEnd type="none" w="med" len="med"/>
                    </a:lnR>
                    <a:lnT w="12700" cap="flat" cmpd="sng" algn="ctr">
                      <a:solidFill>
                        <a:sysClr val="windowText" lastClr="000000">
                          <a:lumMod val="50000"/>
                          <a:lumOff val="50000"/>
                        </a:sysClr>
                      </a:solidFill>
                      <a:prstDash val="solid"/>
                      <a:round/>
                      <a:headEnd type="none" w="med" len="med"/>
                      <a:tailEnd type="none" w="med" len="med"/>
                    </a:lnT>
                    <a:lnB w="1270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2"/>
                  </a:ext>
                </a:extLst>
              </a:tr>
              <a:tr h="218346">
                <a:tc>
                  <a:txBody>
                    <a:bodyPr/>
                    <a:lstStyle>
                      <a:lvl1pPr marL="0" algn="l" defTabSz="928471" rtl="0" eaLnBrk="1" latinLnBrk="0" hangingPunct="1">
                        <a:defRPr sz="1800" kern="1200">
                          <a:solidFill>
                            <a:schemeClr val="tx1"/>
                          </a:solidFill>
                          <a:latin typeface="Calibri"/>
                        </a:defRPr>
                      </a:lvl1pPr>
                      <a:lvl2pPr marL="464233" algn="l" defTabSz="928471" rtl="0" eaLnBrk="1" latinLnBrk="0" hangingPunct="1">
                        <a:defRPr sz="1800" kern="1200">
                          <a:solidFill>
                            <a:schemeClr val="tx1"/>
                          </a:solidFill>
                          <a:latin typeface="Calibri"/>
                        </a:defRPr>
                      </a:lvl2pPr>
                      <a:lvl3pPr marL="928471" algn="l" defTabSz="928471" rtl="0" eaLnBrk="1" latinLnBrk="0" hangingPunct="1">
                        <a:defRPr sz="1800" kern="1200">
                          <a:solidFill>
                            <a:schemeClr val="tx1"/>
                          </a:solidFill>
                          <a:latin typeface="Calibri"/>
                        </a:defRPr>
                      </a:lvl3pPr>
                      <a:lvl4pPr marL="1392705" algn="l" defTabSz="928471" rtl="0" eaLnBrk="1" latinLnBrk="0" hangingPunct="1">
                        <a:defRPr sz="1800" kern="1200">
                          <a:solidFill>
                            <a:schemeClr val="tx1"/>
                          </a:solidFill>
                          <a:latin typeface="Calibri"/>
                        </a:defRPr>
                      </a:lvl4pPr>
                      <a:lvl5pPr marL="1856947" algn="l" defTabSz="928471" rtl="0" eaLnBrk="1" latinLnBrk="0" hangingPunct="1">
                        <a:defRPr sz="1800" kern="1200">
                          <a:solidFill>
                            <a:schemeClr val="tx1"/>
                          </a:solidFill>
                          <a:latin typeface="Calibri"/>
                        </a:defRPr>
                      </a:lvl5pPr>
                      <a:lvl6pPr marL="2321181" algn="l" defTabSz="928471" rtl="0" eaLnBrk="1" latinLnBrk="0" hangingPunct="1">
                        <a:defRPr sz="1800" kern="1200">
                          <a:solidFill>
                            <a:schemeClr val="tx1"/>
                          </a:solidFill>
                          <a:latin typeface="Calibri"/>
                        </a:defRPr>
                      </a:lvl6pPr>
                      <a:lvl7pPr marL="2785415" algn="l" defTabSz="928471" rtl="0" eaLnBrk="1" latinLnBrk="0" hangingPunct="1">
                        <a:defRPr sz="1800" kern="1200">
                          <a:solidFill>
                            <a:schemeClr val="tx1"/>
                          </a:solidFill>
                          <a:latin typeface="Calibri"/>
                        </a:defRPr>
                      </a:lvl7pPr>
                      <a:lvl8pPr marL="3249651" algn="l" defTabSz="928471" rtl="0" eaLnBrk="1" latinLnBrk="0" hangingPunct="1">
                        <a:defRPr sz="1800" kern="1200">
                          <a:solidFill>
                            <a:schemeClr val="tx1"/>
                          </a:solidFill>
                          <a:latin typeface="Calibri"/>
                        </a:defRPr>
                      </a:lvl8pPr>
                      <a:lvl9pPr marL="3713887" algn="l" defTabSz="928471" rtl="0" eaLnBrk="1" latinLnBrk="0" hangingPunct="1">
                        <a:defRPr sz="1800" kern="1200">
                          <a:solidFill>
                            <a:schemeClr val="tx1"/>
                          </a:solidFill>
                          <a:latin typeface="Calibri"/>
                        </a:defRPr>
                      </a:lvl9pPr>
                    </a:lstStyle>
                    <a:p>
                      <a:pPr algn="l" fontAlgn="ctr"/>
                      <a:r>
                        <a:rPr lang="en-US" sz="1100" b="0" i="0" u="none" strike="noStrike">
                          <a:solidFill>
                            <a:srgbClr val="000000"/>
                          </a:solidFill>
                          <a:effectLst/>
                          <a:latin typeface="Calibri"/>
                        </a:rPr>
                        <a:t>CSA</a:t>
                      </a:r>
                    </a:p>
                  </a:txBody>
                  <a:tcPr marL="9335" marR="9335" marT="9335" marB="0" anchor="ctr">
                    <a:lnL w="12700" cap="flat" cmpd="sng" algn="ctr">
                      <a:solidFill>
                        <a:sysClr val="windowText" lastClr="000000">
                          <a:lumMod val="50000"/>
                          <a:lumOff val="50000"/>
                        </a:sysClr>
                      </a:solidFill>
                      <a:prstDash val="solid"/>
                      <a:round/>
                      <a:headEnd type="none" w="med" len="med"/>
                      <a:tailEnd type="none" w="med" len="med"/>
                    </a:lnL>
                    <a:lnR w="12700" cap="flat" cmpd="sng" algn="ctr">
                      <a:solidFill>
                        <a:sysClr val="windowText" lastClr="000000">
                          <a:lumMod val="50000"/>
                          <a:lumOff val="50000"/>
                        </a:sysClr>
                      </a:solidFill>
                      <a:prstDash val="solid"/>
                      <a:round/>
                      <a:headEnd type="none" w="med" len="med"/>
                      <a:tailEnd type="none" w="med" len="med"/>
                    </a:lnR>
                    <a:lnT w="12700" cap="flat" cmpd="sng" algn="ctr">
                      <a:solidFill>
                        <a:sysClr val="windowText" lastClr="000000">
                          <a:lumMod val="50000"/>
                          <a:lumOff val="50000"/>
                        </a:sysClr>
                      </a:solidFill>
                      <a:prstDash val="solid"/>
                      <a:round/>
                      <a:headEnd type="none" w="med" len="med"/>
                      <a:tailEnd type="none" w="med" len="med"/>
                    </a:lnT>
                    <a:lnB w="1270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28471" rtl="0" eaLnBrk="1" latinLnBrk="0" hangingPunct="1">
                        <a:defRPr sz="1800" kern="1200">
                          <a:solidFill>
                            <a:schemeClr val="tx1"/>
                          </a:solidFill>
                          <a:latin typeface="Calibri"/>
                        </a:defRPr>
                      </a:lvl1pPr>
                      <a:lvl2pPr marL="464233" algn="l" defTabSz="928471" rtl="0" eaLnBrk="1" latinLnBrk="0" hangingPunct="1">
                        <a:defRPr sz="1800" kern="1200">
                          <a:solidFill>
                            <a:schemeClr val="tx1"/>
                          </a:solidFill>
                          <a:latin typeface="Calibri"/>
                        </a:defRPr>
                      </a:lvl2pPr>
                      <a:lvl3pPr marL="928471" algn="l" defTabSz="928471" rtl="0" eaLnBrk="1" latinLnBrk="0" hangingPunct="1">
                        <a:defRPr sz="1800" kern="1200">
                          <a:solidFill>
                            <a:schemeClr val="tx1"/>
                          </a:solidFill>
                          <a:latin typeface="Calibri"/>
                        </a:defRPr>
                      </a:lvl3pPr>
                      <a:lvl4pPr marL="1392705" algn="l" defTabSz="928471" rtl="0" eaLnBrk="1" latinLnBrk="0" hangingPunct="1">
                        <a:defRPr sz="1800" kern="1200">
                          <a:solidFill>
                            <a:schemeClr val="tx1"/>
                          </a:solidFill>
                          <a:latin typeface="Calibri"/>
                        </a:defRPr>
                      </a:lvl4pPr>
                      <a:lvl5pPr marL="1856947" algn="l" defTabSz="928471" rtl="0" eaLnBrk="1" latinLnBrk="0" hangingPunct="1">
                        <a:defRPr sz="1800" kern="1200">
                          <a:solidFill>
                            <a:schemeClr val="tx1"/>
                          </a:solidFill>
                          <a:latin typeface="Calibri"/>
                        </a:defRPr>
                      </a:lvl5pPr>
                      <a:lvl6pPr marL="2321181" algn="l" defTabSz="928471" rtl="0" eaLnBrk="1" latinLnBrk="0" hangingPunct="1">
                        <a:defRPr sz="1800" kern="1200">
                          <a:solidFill>
                            <a:schemeClr val="tx1"/>
                          </a:solidFill>
                          <a:latin typeface="Calibri"/>
                        </a:defRPr>
                      </a:lvl6pPr>
                      <a:lvl7pPr marL="2785415" algn="l" defTabSz="928471" rtl="0" eaLnBrk="1" latinLnBrk="0" hangingPunct="1">
                        <a:defRPr sz="1800" kern="1200">
                          <a:solidFill>
                            <a:schemeClr val="tx1"/>
                          </a:solidFill>
                          <a:latin typeface="Calibri"/>
                        </a:defRPr>
                      </a:lvl7pPr>
                      <a:lvl8pPr marL="3249651" algn="l" defTabSz="928471" rtl="0" eaLnBrk="1" latinLnBrk="0" hangingPunct="1">
                        <a:defRPr sz="1800" kern="1200">
                          <a:solidFill>
                            <a:schemeClr val="tx1"/>
                          </a:solidFill>
                          <a:latin typeface="Calibri"/>
                        </a:defRPr>
                      </a:lvl8pPr>
                      <a:lvl9pPr marL="3713887" algn="l" defTabSz="928471" rtl="0" eaLnBrk="1" latinLnBrk="0" hangingPunct="1">
                        <a:defRPr sz="1800" kern="1200">
                          <a:solidFill>
                            <a:schemeClr val="tx1"/>
                          </a:solidFill>
                          <a:latin typeface="Calibri"/>
                        </a:defRPr>
                      </a:lvl9pPr>
                    </a:lstStyle>
                    <a:p>
                      <a:pPr algn="ctr" fontAlgn="b"/>
                      <a:r>
                        <a:rPr lang="en-US" sz="1100" b="0" i="0" u="none" strike="noStrike" dirty="0">
                          <a:solidFill>
                            <a:srgbClr val="000000"/>
                          </a:solidFill>
                          <a:effectLst/>
                          <a:latin typeface="Calibri"/>
                        </a:rPr>
                        <a:t>$5.3M</a:t>
                      </a:r>
                    </a:p>
                  </a:txBody>
                  <a:tcPr marL="9335" marR="9335" marT="9335" marB="0" anchor="ctr">
                    <a:lnL w="12700" cap="flat" cmpd="sng" algn="ctr">
                      <a:solidFill>
                        <a:sysClr val="windowText" lastClr="000000">
                          <a:lumMod val="50000"/>
                          <a:lumOff val="50000"/>
                        </a:sysClr>
                      </a:solidFill>
                      <a:prstDash val="solid"/>
                      <a:round/>
                      <a:headEnd type="none" w="med" len="med"/>
                      <a:tailEnd type="none" w="med" len="med"/>
                    </a:lnL>
                    <a:lnR w="12700" cap="flat" cmpd="sng" algn="ctr">
                      <a:solidFill>
                        <a:sysClr val="windowText" lastClr="000000">
                          <a:lumMod val="50000"/>
                          <a:lumOff val="50000"/>
                        </a:sysClr>
                      </a:solidFill>
                      <a:prstDash val="solid"/>
                      <a:round/>
                      <a:headEnd type="none" w="med" len="med"/>
                      <a:tailEnd type="none" w="med" len="med"/>
                    </a:lnR>
                    <a:lnT w="12700" cap="flat" cmpd="sng" algn="ctr">
                      <a:solidFill>
                        <a:sysClr val="windowText" lastClr="000000">
                          <a:lumMod val="50000"/>
                          <a:lumOff val="50000"/>
                        </a:sysClr>
                      </a:solidFill>
                      <a:prstDash val="solid"/>
                      <a:round/>
                      <a:headEnd type="none" w="med" len="med"/>
                      <a:tailEnd type="none" w="med" len="med"/>
                    </a:lnT>
                    <a:lnB w="1270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3"/>
                  </a:ext>
                </a:extLst>
              </a:tr>
              <a:tr h="218346">
                <a:tc>
                  <a:txBody>
                    <a:bodyPr/>
                    <a:lstStyle>
                      <a:lvl1pPr marL="0" algn="l" defTabSz="928471" rtl="0" eaLnBrk="1" latinLnBrk="0" hangingPunct="1">
                        <a:defRPr sz="1800" kern="1200">
                          <a:solidFill>
                            <a:schemeClr val="tx1"/>
                          </a:solidFill>
                          <a:latin typeface="Calibri"/>
                        </a:defRPr>
                      </a:lvl1pPr>
                      <a:lvl2pPr marL="464233" algn="l" defTabSz="928471" rtl="0" eaLnBrk="1" latinLnBrk="0" hangingPunct="1">
                        <a:defRPr sz="1800" kern="1200">
                          <a:solidFill>
                            <a:schemeClr val="tx1"/>
                          </a:solidFill>
                          <a:latin typeface="Calibri"/>
                        </a:defRPr>
                      </a:lvl2pPr>
                      <a:lvl3pPr marL="928471" algn="l" defTabSz="928471" rtl="0" eaLnBrk="1" latinLnBrk="0" hangingPunct="1">
                        <a:defRPr sz="1800" kern="1200">
                          <a:solidFill>
                            <a:schemeClr val="tx1"/>
                          </a:solidFill>
                          <a:latin typeface="Calibri"/>
                        </a:defRPr>
                      </a:lvl3pPr>
                      <a:lvl4pPr marL="1392705" algn="l" defTabSz="928471" rtl="0" eaLnBrk="1" latinLnBrk="0" hangingPunct="1">
                        <a:defRPr sz="1800" kern="1200">
                          <a:solidFill>
                            <a:schemeClr val="tx1"/>
                          </a:solidFill>
                          <a:latin typeface="Calibri"/>
                        </a:defRPr>
                      </a:lvl4pPr>
                      <a:lvl5pPr marL="1856947" algn="l" defTabSz="928471" rtl="0" eaLnBrk="1" latinLnBrk="0" hangingPunct="1">
                        <a:defRPr sz="1800" kern="1200">
                          <a:solidFill>
                            <a:schemeClr val="tx1"/>
                          </a:solidFill>
                          <a:latin typeface="Calibri"/>
                        </a:defRPr>
                      </a:lvl5pPr>
                      <a:lvl6pPr marL="2321181" algn="l" defTabSz="928471" rtl="0" eaLnBrk="1" latinLnBrk="0" hangingPunct="1">
                        <a:defRPr sz="1800" kern="1200">
                          <a:solidFill>
                            <a:schemeClr val="tx1"/>
                          </a:solidFill>
                          <a:latin typeface="Calibri"/>
                        </a:defRPr>
                      </a:lvl6pPr>
                      <a:lvl7pPr marL="2785415" algn="l" defTabSz="928471" rtl="0" eaLnBrk="1" latinLnBrk="0" hangingPunct="1">
                        <a:defRPr sz="1800" kern="1200">
                          <a:solidFill>
                            <a:schemeClr val="tx1"/>
                          </a:solidFill>
                          <a:latin typeface="Calibri"/>
                        </a:defRPr>
                      </a:lvl7pPr>
                      <a:lvl8pPr marL="3249651" algn="l" defTabSz="928471" rtl="0" eaLnBrk="1" latinLnBrk="0" hangingPunct="1">
                        <a:defRPr sz="1800" kern="1200">
                          <a:solidFill>
                            <a:schemeClr val="tx1"/>
                          </a:solidFill>
                          <a:latin typeface="Calibri"/>
                        </a:defRPr>
                      </a:lvl8pPr>
                      <a:lvl9pPr marL="3713887" algn="l" defTabSz="928471" rtl="0" eaLnBrk="1" latinLnBrk="0" hangingPunct="1">
                        <a:defRPr sz="1800" kern="1200">
                          <a:solidFill>
                            <a:schemeClr val="tx1"/>
                          </a:solidFill>
                          <a:latin typeface="Calibri"/>
                        </a:defRPr>
                      </a:lvl9pPr>
                    </a:lstStyle>
                    <a:p>
                      <a:pPr algn="l" fontAlgn="ctr"/>
                      <a:r>
                        <a:rPr lang="en-US" sz="1100" b="1" i="0" u="none" strike="noStrike" dirty="0">
                          <a:solidFill>
                            <a:srgbClr val="000000"/>
                          </a:solidFill>
                          <a:effectLst/>
                          <a:latin typeface="Calibri"/>
                        </a:rPr>
                        <a:t>TOTAL</a:t>
                      </a:r>
                    </a:p>
                  </a:txBody>
                  <a:tcPr marL="9335" marR="9335" marT="9335" marB="0" anchor="ctr">
                    <a:lnL w="12700" cap="flat" cmpd="sng" algn="ctr">
                      <a:solidFill>
                        <a:sysClr val="windowText" lastClr="000000">
                          <a:lumMod val="50000"/>
                          <a:lumOff val="50000"/>
                        </a:sysClr>
                      </a:solidFill>
                      <a:prstDash val="solid"/>
                      <a:round/>
                      <a:headEnd type="none" w="med" len="med"/>
                      <a:tailEnd type="none" w="med" len="med"/>
                    </a:lnL>
                    <a:lnR w="12700" cap="flat" cmpd="sng" algn="ctr">
                      <a:solidFill>
                        <a:sysClr val="windowText" lastClr="000000">
                          <a:lumMod val="50000"/>
                          <a:lumOff val="50000"/>
                        </a:sysClr>
                      </a:solidFill>
                      <a:prstDash val="solid"/>
                      <a:round/>
                      <a:headEnd type="none" w="med" len="med"/>
                      <a:tailEnd type="none" w="med" len="med"/>
                    </a:lnR>
                    <a:lnT w="12700" cap="flat" cmpd="sng" algn="ctr">
                      <a:solidFill>
                        <a:sysClr val="windowText" lastClr="000000">
                          <a:lumMod val="50000"/>
                          <a:lumOff val="50000"/>
                        </a:sysClr>
                      </a:solidFill>
                      <a:prstDash val="solid"/>
                      <a:round/>
                      <a:headEnd type="none" w="med" len="med"/>
                      <a:tailEnd type="none" w="med" len="med"/>
                    </a:lnT>
                    <a:lnB w="1270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28471" rtl="0" eaLnBrk="1" latinLnBrk="0" hangingPunct="1">
                        <a:defRPr sz="1800" kern="1200">
                          <a:solidFill>
                            <a:schemeClr val="tx1"/>
                          </a:solidFill>
                          <a:latin typeface="Calibri"/>
                        </a:defRPr>
                      </a:lvl1pPr>
                      <a:lvl2pPr marL="464233" algn="l" defTabSz="928471" rtl="0" eaLnBrk="1" latinLnBrk="0" hangingPunct="1">
                        <a:defRPr sz="1800" kern="1200">
                          <a:solidFill>
                            <a:schemeClr val="tx1"/>
                          </a:solidFill>
                          <a:latin typeface="Calibri"/>
                        </a:defRPr>
                      </a:lvl2pPr>
                      <a:lvl3pPr marL="928471" algn="l" defTabSz="928471" rtl="0" eaLnBrk="1" latinLnBrk="0" hangingPunct="1">
                        <a:defRPr sz="1800" kern="1200">
                          <a:solidFill>
                            <a:schemeClr val="tx1"/>
                          </a:solidFill>
                          <a:latin typeface="Calibri"/>
                        </a:defRPr>
                      </a:lvl3pPr>
                      <a:lvl4pPr marL="1392705" algn="l" defTabSz="928471" rtl="0" eaLnBrk="1" latinLnBrk="0" hangingPunct="1">
                        <a:defRPr sz="1800" kern="1200">
                          <a:solidFill>
                            <a:schemeClr val="tx1"/>
                          </a:solidFill>
                          <a:latin typeface="Calibri"/>
                        </a:defRPr>
                      </a:lvl4pPr>
                      <a:lvl5pPr marL="1856947" algn="l" defTabSz="928471" rtl="0" eaLnBrk="1" latinLnBrk="0" hangingPunct="1">
                        <a:defRPr sz="1800" kern="1200">
                          <a:solidFill>
                            <a:schemeClr val="tx1"/>
                          </a:solidFill>
                          <a:latin typeface="Calibri"/>
                        </a:defRPr>
                      </a:lvl5pPr>
                      <a:lvl6pPr marL="2321181" algn="l" defTabSz="928471" rtl="0" eaLnBrk="1" latinLnBrk="0" hangingPunct="1">
                        <a:defRPr sz="1800" kern="1200">
                          <a:solidFill>
                            <a:schemeClr val="tx1"/>
                          </a:solidFill>
                          <a:latin typeface="Calibri"/>
                        </a:defRPr>
                      </a:lvl6pPr>
                      <a:lvl7pPr marL="2785415" algn="l" defTabSz="928471" rtl="0" eaLnBrk="1" latinLnBrk="0" hangingPunct="1">
                        <a:defRPr sz="1800" kern="1200">
                          <a:solidFill>
                            <a:schemeClr val="tx1"/>
                          </a:solidFill>
                          <a:latin typeface="Calibri"/>
                        </a:defRPr>
                      </a:lvl7pPr>
                      <a:lvl8pPr marL="3249651" algn="l" defTabSz="928471" rtl="0" eaLnBrk="1" latinLnBrk="0" hangingPunct="1">
                        <a:defRPr sz="1800" kern="1200">
                          <a:solidFill>
                            <a:schemeClr val="tx1"/>
                          </a:solidFill>
                          <a:latin typeface="Calibri"/>
                        </a:defRPr>
                      </a:lvl8pPr>
                      <a:lvl9pPr marL="3713887" algn="l" defTabSz="928471" rtl="0" eaLnBrk="1" latinLnBrk="0" hangingPunct="1">
                        <a:defRPr sz="1800" kern="1200">
                          <a:solidFill>
                            <a:schemeClr val="tx1"/>
                          </a:solidFill>
                          <a:latin typeface="Calibri"/>
                        </a:defRPr>
                      </a:lvl9pPr>
                    </a:lstStyle>
                    <a:p>
                      <a:pPr algn="ctr" fontAlgn="b"/>
                      <a:r>
                        <a:rPr lang="en-US" sz="1100" b="1" i="0" u="none" strike="noStrike" dirty="0">
                          <a:solidFill>
                            <a:srgbClr val="000000"/>
                          </a:solidFill>
                          <a:effectLst/>
                          <a:latin typeface="Calibri"/>
                        </a:rPr>
                        <a:t>$47.2M</a:t>
                      </a:r>
                    </a:p>
                  </a:txBody>
                  <a:tcPr marL="9335" marR="9335" marT="9335" marB="0" anchor="ctr">
                    <a:lnL w="12700" cap="flat" cmpd="sng" algn="ctr">
                      <a:solidFill>
                        <a:sysClr val="windowText" lastClr="000000">
                          <a:lumMod val="50000"/>
                          <a:lumOff val="50000"/>
                        </a:sysClr>
                      </a:solidFill>
                      <a:prstDash val="solid"/>
                      <a:round/>
                      <a:headEnd type="none" w="med" len="med"/>
                      <a:tailEnd type="none" w="med" len="med"/>
                    </a:lnL>
                    <a:lnR w="12700" cap="flat" cmpd="sng" algn="ctr">
                      <a:solidFill>
                        <a:sysClr val="windowText" lastClr="000000">
                          <a:lumMod val="50000"/>
                          <a:lumOff val="50000"/>
                        </a:sysClr>
                      </a:solidFill>
                      <a:prstDash val="solid"/>
                      <a:round/>
                      <a:headEnd type="none" w="med" len="med"/>
                      <a:tailEnd type="none" w="med" len="med"/>
                    </a:lnR>
                    <a:lnT w="12700" cap="flat" cmpd="sng" algn="ctr">
                      <a:solidFill>
                        <a:sysClr val="windowText" lastClr="000000">
                          <a:lumMod val="50000"/>
                          <a:lumOff val="50000"/>
                        </a:sysClr>
                      </a:solidFill>
                      <a:prstDash val="solid"/>
                      <a:round/>
                      <a:headEnd type="none" w="med" len="med"/>
                      <a:tailEnd type="none" w="med" len="med"/>
                    </a:lnT>
                    <a:lnB w="1270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4"/>
                  </a:ext>
                </a:extLst>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1159950196"/>
              </p:ext>
            </p:extLst>
          </p:nvPr>
        </p:nvGraphicFramePr>
        <p:xfrm>
          <a:off x="3584582" y="4389815"/>
          <a:ext cx="4986103" cy="1511990"/>
        </p:xfrm>
        <a:graphic>
          <a:graphicData uri="http://schemas.openxmlformats.org/drawingml/2006/table">
            <a:tbl>
              <a:tblPr/>
              <a:tblGrid>
                <a:gridCol w="1102813">
                  <a:extLst>
                    <a:ext uri="{9D8B030D-6E8A-4147-A177-3AD203B41FA5}">
                      <a16:colId xmlns:a16="http://schemas.microsoft.com/office/drawing/2014/main" xmlns="" val="20000"/>
                    </a:ext>
                  </a:extLst>
                </a:gridCol>
                <a:gridCol w="1045501">
                  <a:extLst>
                    <a:ext uri="{9D8B030D-6E8A-4147-A177-3AD203B41FA5}">
                      <a16:colId xmlns:a16="http://schemas.microsoft.com/office/drawing/2014/main" xmlns="" val="20001"/>
                    </a:ext>
                  </a:extLst>
                </a:gridCol>
                <a:gridCol w="2183048">
                  <a:extLst>
                    <a:ext uri="{9D8B030D-6E8A-4147-A177-3AD203B41FA5}">
                      <a16:colId xmlns:a16="http://schemas.microsoft.com/office/drawing/2014/main" xmlns="" val="20002"/>
                    </a:ext>
                  </a:extLst>
                </a:gridCol>
                <a:gridCol w="654741">
                  <a:extLst>
                    <a:ext uri="{9D8B030D-6E8A-4147-A177-3AD203B41FA5}">
                      <a16:colId xmlns:a16="http://schemas.microsoft.com/office/drawing/2014/main" xmlns="" val="20003"/>
                    </a:ext>
                  </a:extLst>
                </a:gridCol>
              </a:tblGrid>
              <a:tr h="224049">
                <a:tc>
                  <a:txBody>
                    <a:bodyPr/>
                    <a:lstStyle/>
                    <a:p>
                      <a:pPr algn="ctr" fontAlgn="ctr"/>
                      <a:r>
                        <a:rPr lang="en-US" sz="1100" b="1" i="0" u="none" strike="noStrike" dirty="0" smtClean="0">
                          <a:solidFill>
                            <a:schemeClr val="bg1"/>
                          </a:solidFill>
                          <a:effectLst/>
                          <a:latin typeface="Calibri"/>
                        </a:rPr>
                        <a:t>Category</a:t>
                      </a:r>
                      <a:endParaRPr lang="en-US" sz="1100" b="1" i="0" u="none" strike="noStrike" dirty="0">
                        <a:solidFill>
                          <a:schemeClr val="bg1"/>
                        </a:solidFill>
                        <a:effectLst/>
                        <a:latin typeface="Calibri"/>
                      </a:endParaRPr>
                    </a:p>
                  </a:txBody>
                  <a:tcPr marL="7350" marR="7350" marT="735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4"/>
                    </a:solidFill>
                  </a:tcPr>
                </a:tc>
                <a:tc>
                  <a:txBody>
                    <a:bodyPr/>
                    <a:lstStyle/>
                    <a:p>
                      <a:pPr algn="ctr" fontAlgn="ctr"/>
                      <a:r>
                        <a:rPr lang="en-US" sz="1100" b="1" i="0" u="none" strike="noStrike" dirty="0" smtClean="0">
                          <a:solidFill>
                            <a:schemeClr val="bg1"/>
                          </a:solidFill>
                          <a:effectLst/>
                          <a:latin typeface="Calibri"/>
                        </a:rPr>
                        <a:t>Vendor</a:t>
                      </a:r>
                      <a:endParaRPr lang="en-US" sz="1100" b="1" i="0" u="none" strike="noStrike" dirty="0">
                        <a:solidFill>
                          <a:schemeClr val="bg1"/>
                        </a:solidFill>
                        <a:effectLst/>
                        <a:latin typeface="Calibri"/>
                      </a:endParaRPr>
                    </a:p>
                  </a:txBody>
                  <a:tcPr marL="7350" marR="7350" marT="735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4"/>
                    </a:solidFill>
                  </a:tcPr>
                </a:tc>
                <a:tc>
                  <a:txBody>
                    <a:bodyPr/>
                    <a:lstStyle/>
                    <a:p>
                      <a:pPr algn="ctr" fontAlgn="ctr"/>
                      <a:r>
                        <a:rPr lang="en-US" sz="1100" b="1" i="0" u="none" strike="noStrike" dirty="0">
                          <a:solidFill>
                            <a:schemeClr val="bg1"/>
                          </a:solidFill>
                          <a:effectLst/>
                          <a:latin typeface="Calibri"/>
                        </a:rPr>
                        <a:t>Purpose</a:t>
                      </a:r>
                    </a:p>
                  </a:txBody>
                  <a:tcPr marL="7350" marR="7350" marT="735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4"/>
                    </a:solidFill>
                  </a:tcPr>
                </a:tc>
                <a:tc>
                  <a:txBody>
                    <a:bodyPr/>
                    <a:lstStyle/>
                    <a:p>
                      <a:pPr algn="ctr" fontAlgn="ctr"/>
                      <a:r>
                        <a:rPr lang="en-US" sz="1100" b="1" i="0" u="none" strike="noStrike" dirty="0">
                          <a:solidFill>
                            <a:schemeClr val="bg1"/>
                          </a:solidFill>
                          <a:effectLst/>
                          <a:latin typeface="Calibri"/>
                        </a:rPr>
                        <a:t>Amount</a:t>
                      </a:r>
                    </a:p>
                  </a:txBody>
                  <a:tcPr marL="7350" marR="7350" marT="735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4"/>
                    </a:solidFill>
                  </a:tcPr>
                </a:tc>
                <a:extLst>
                  <a:ext uri="{0D108BD9-81ED-4DB2-BD59-A6C34878D82A}">
                    <a16:rowId xmlns:a16="http://schemas.microsoft.com/office/drawing/2014/main" xmlns="" val="10000"/>
                  </a:ext>
                </a:extLst>
              </a:tr>
              <a:tr h="267401">
                <a:tc>
                  <a:txBody>
                    <a:bodyPr/>
                    <a:lstStyle/>
                    <a:p>
                      <a:pPr algn="l" fontAlgn="ctr"/>
                      <a:r>
                        <a:rPr lang="en-US" sz="1100" b="0" i="0" u="none" strike="noStrike" dirty="0" smtClean="0">
                          <a:solidFill>
                            <a:srgbClr val="000000"/>
                          </a:solidFill>
                          <a:effectLst/>
                          <a:latin typeface="Calibri"/>
                        </a:rPr>
                        <a:t>Capacity Building</a:t>
                      </a:r>
                      <a:endParaRPr lang="en-US" sz="1100" b="0" i="0" u="none" strike="noStrike" dirty="0">
                        <a:solidFill>
                          <a:srgbClr val="000000"/>
                        </a:solidFill>
                        <a:effectLst/>
                        <a:latin typeface="Calibri"/>
                      </a:endParaRPr>
                    </a:p>
                  </a:txBody>
                  <a:tcPr marL="7350" marR="7350" marT="735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l" fontAlgn="ctr"/>
                      <a:r>
                        <a:rPr lang="en-US" sz="1100" b="0" i="0" u="none" strike="noStrike" dirty="0">
                          <a:solidFill>
                            <a:srgbClr val="000000"/>
                          </a:solidFill>
                          <a:effectLst/>
                          <a:latin typeface="Calibri"/>
                        </a:rPr>
                        <a:t>Abt Associates </a:t>
                      </a:r>
                    </a:p>
                  </a:txBody>
                  <a:tcPr marL="7350" marR="7350" marT="735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l" fontAlgn="ctr"/>
                      <a:r>
                        <a:rPr lang="en-US" sz="1100" b="0" i="0" u="none" strike="noStrike" dirty="0" smtClean="0">
                          <a:solidFill>
                            <a:srgbClr val="000000"/>
                          </a:solidFill>
                          <a:effectLst/>
                          <a:latin typeface="Calibri"/>
                        </a:rPr>
                        <a:t>TA </a:t>
                      </a:r>
                      <a:r>
                        <a:rPr lang="en-US" sz="1100" b="0" i="0" u="none" strike="noStrike" dirty="0">
                          <a:solidFill>
                            <a:srgbClr val="000000"/>
                          </a:solidFill>
                          <a:effectLst/>
                          <a:latin typeface="Calibri"/>
                        </a:rPr>
                        <a:t>Program for ACOs, CPs, and </a:t>
                      </a:r>
                      <a:r>
                        <a:rPr lang="en-US" sz="1100" b="0" i="0" u="none" strike="noStrike" dirty="0" smtClean="0">
                          <a:solidFill>
                            <a:srgbClr val="000000"/>
                          </a:solidFill>
                          <a:effectLst/>
                          <a:latin typeface="Calibri"/>
                        </a:rPr>
                        <a:t>CSAs</a:t>
                      </a:r>
                      <a:endParaRPr lang="en-US" sz="1100" b="0" i="0" u="none" strike="noStrike" dirty="0">
                        <a:solidFill>
                          <a:srgbClr val="000000"/>
                        </a:solidFill>
                        <a:effectLst/>
                        <a:latin typeface="Calibri"/>
                      </a:endParaRPr>
                    </a:p>
                  </a:txBody>
                  <a:tcPr marL="7350" marR="7350" marT="735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a:rPr>
                        <a:t>$9.6M</a:t>
                      </a:r>
                    </a:p>
                  </a:txBody>
                  <a:tcPr marL="7350" marR="7350" marT="735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xmlns="" val="10001"/>
                  </a:ext>
                </a:extLst>
              </a:tr>
              <a:tr h="510270">
                <a:tc>
                  <a:txBody>
                    <a:bodyPr/>
                    <a:lstStyle/>
                    <a:p>
                      <a:pPr algn="l" fontAlgn="ctr"/>
                      <a:r>
                        <a:rPr lang="en-US" sz="1100" b="0" i="0" u="none" strike="noStrike" dirty="0" smtClean="0">
                          <a:solidFill>
                            <a:srgbClr val="000000"/>
                          </a:solidFill>
                          <a:effectLst/>
                          <a:latin typeface="Calibri"/>
                        </a:rPr>
                        <a:t>Workforce Development:</a:t>
                      </a:r>
                      <a:r>
                        <a:rPr lang="en-US" sz="1100" b="0" i="0" u="none" strike="noStrike" baseline="0" dirty="0" smtClean="0">
                          <a:solidFill>
                            <a:srgbClr val="000000"/>
                          </a:solidFill>
                          <a:effectLst/>
                          <a:latin typeface="Calibri"/>
                        </a:rPr>
                        <a:t> Capacity Increase</a:t>
                      </a:r>
                      <a:endParaRPr lang="en-US" sz="1100" b="0" i="0" u="none" strike="noStrike" dirty="0">
                        <a:solidFill>
                          <a:srgbClr val="000000"/>
                        </a:solidFill>
                        <a:effectLst/>
                        <a:latin typeface="Calibri"/>
                      </a:endParaRPr>
                    </a:p>
                  </a:txBody>
                  <a:tcPr marL="7350" marR="7350" marT="735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l" fontAlgn="ctr"/>
                      <a:r>
                        <a:rPr lang="en-US" sz="1100" b="0" i="0" u="none" strike="noStrike" dirty="0" err="1" smtClean="0">
                          <a:solidFill>
                            <a:srgbClr val="000000"/>
                          </a:solidFill>
                          <a:effectLst/>
                          <a:latin typeface="Calibri"/>
                        </a:rPr>
                        <a:t>MassLeague</a:t>
                      </a:r>
                      <a:r>
                        <a:rPr lang="en-US" sz="1100" b="0" i="0" u="none" strike="noStrike" dirty="0" smtClean="0">
                          <a:solidFill>
                            <a:srgbClr val="000000"/>
                          </a:solidFill>
                          <a:effectLst/>
                          <a:latin typeface="Calibri"/>
                        </a:rPr>
                        <a:t> </a:t>
                      </a:r>
                      <a:endParaRPr lang="en-US" sz="1100" b="0" i="0" u="none" strike="noStrike" dirty="0">
                        <a:solidFill>
                          <a:srgbClr val="000000"/>
                        </a:solidFill>
                        <a:effectLst/>
                        <a:latin typeface="Calibri"/>
                      </a:endParaRPr>
                    </a:p>
                  </a:txBody>
                  <a:tcPr marL="7350" marR="7350" marT="735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l" fontAlgn="ctr"/>
                      <a:r>
                        <a:rPr lang="en-US" sz="1100" b="0" i="0" u="none" strike="noStrike" dirty="0">
                          <a:solidFill>
                            <a:srgbClr val="000000"/>
                          </a:solidFill>
                          <a:effectLst/>
                          <a:latin typeface="Calibri"/>
                        </a:rPr>
                        <a:t>Community-focused workforce development </a:t>
                      </a:r>
                      <a:r>
                        <a:rPr lang="en-US" sz="1100" b="0" i="0" u="none" strike="noStrike" dirty="0" smtClean="0">
                          <a:solidFill>
                            <a:srgbClr val="000000"/>
                          </a:solidFill>
                          <a:effectLst/>
                          <a:latin typeface="Calibri"/>
                        </a:rPr>
                        <a:t>programs</a:t>
                      </a:r>
                      <a:endParaRPr lang="en-US" sz="1100" b="0" i="0" u="none" strike="noStrike" dirty="0">
                        <a:solidFill>
                          <a:srgbClr val="000000"/>
                        </a:solidFill>
                        <a:effectLst/>
                        <a:latin typeface="Calibri"/>
                      </a:endParaRPr>
                    </a:p>
                  </a:txBody>
                  <a:tcPr marL="7350" marR="7350" marT="735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a:rPr>
                        <a:t>$6.8M</a:t>
                      </a:r>
                    </a:p>
                  </a:txBody>
                  <a:tcPr marL="7350" marR="7350" marT="735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xmlns="" val="10002"/>
                  </a:ext>
                </a:extLst>
              </a:tr>
              <a:tr h="510270">
                <a:tc>
                  <a:txBody>
                    <a:bodyPr/>
                    <a:lstStyle/>
                    <a:p>
                      <a:pPr marL="0" marR="0" indent="0" algn="l" defTabSz="931779" rtl="0" eaLnBrk="1" fontAlgn="ctr" latinLnBrk="0" hangingPunct="1">
                        <a:lnSpc>
                          <a:spcPct val="100000"/>
                        </a:lnSpc>
                        <a:spcBef>
                          <a:spcPts val="0"/>
                        </a:spcBef>
                        <a:spcAft>
                          <a:spcPts val="0"/>
                        </a:spcAft>
                        <a:buClrTx/>
                        <a:buSzTx/>
                        <a:buFontTx/>
                        <a:buNone/>
                        <a:tabLst/>
                        <a:defRPr/>
                      </a:pPr>
                      <a:r>
                        <a:rPr lang="en-US" sz="1100" b="0" i="0" u="none" strike="noStrike" dirty="0" smtClean="0">
                          <a:solidFill>
                            <a:srgbClr val="000000"/>
                          </a:solidFill>
                          <a:effectLst/>
                          <a:latin typeface="Calibri"/>
                        </a:rPr>
                        <a:t>Workforce Development:</a:t>
                      </a:r>
                      <a:br>
                        <a:rPr lang="en-US" sz="1100" b="0" i="0" u="none" strike="noStrike" dirty="0" smtClean="0">
                          <a:solidFill>
                            <a:srgbClr val="000000"/>
                          </a:solidFill>
                          <a:effectLst/>
                          <a:latin typeface="Calibri"/>
                        </a:rPr>
                      </a:br>
                      <a:r>
                        <a:rPr lang="en-US" sz="1100" b="0" i="0" u="none" strike="noStrike" baseline="0" dirty="0" smtClean="0">
                          <a:solidFill>
                            <a:srgbClr val="000000"/>
                          </a:solidFill>
                          <a:effectLst/>
                          <a:latin typeface="Calibri"/>
                        </a:rPr>
                        <a:t>Training</a:t>
                      </a:r>
                      <a:endParaRPr lang="en-US" sz="1100" b="0" i="0" u="none" strike="noStrike" dirty="0">
                        <a:solidFill>
                          <a:srgbClr val="000000"/>
                        </a:solidFill>
                        <a:effectLst/>
                        <a:latin typeface="Calibri"/>
                      </a:endParaRPr>
                    </a:p>
                  </a:txBody>
                  <a:tcPr marL="7350" marR="7350" marT="735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l" fontAlgn="ctr"/>
                      <a:r>
                        <a:rPr lang="en-US" sz="1100" b="0" i="0" u="none" strike="noStrike" dirty="0">
                          <a:solidFill>
                            <a:srgbClr val="000000"/>
                          </a:solidFill>
                          <a:effectLst/>
                          <a:latin typeface="Calibri"/>
                        </a:rPr>
                        <a:t>Commonwealth </a:t>
                      </a:r>
                      <a:r>
                        <a:rPr lang="en-US" sz="1100" b="0" i="0" u="none" strike="noStrike" dirty="0" smtClean="0">
                          <a:solidFill>
                            <a:srgbClr val="000000"/>
                          </a:solidFill>
                          <a:effectLst/>
                          <a:latin typeface="Calibri"/>
                        </a:rPr>
                        <a:t>Corporation</a:t>
                      </a:r>
                      <a:endParaRPr lang="en-US" sz="1100" b="0" i="0" u="none" strike="noStrike" dirty="0">
                        <a:solidFill>
                          <a:srgbClr val="000000"/>
                        </a:solidFill>
                        <a:effectLst/>
                        <a:latin typeface="Calibri"/>
                      </a:endParaRPr>
                    </a:p>
                  </a:txBody>
                  <a:tcPr marL="7350" marR="7350" marT="735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l" fontAlgn="ctr"/>
                      <a:r>
                        <a:rPr lang="en-US" sz="1100" b="0" i="0" u="none" strike="noStrike" dirty="0">
                          <a:solidFill>
                            <a:srgbClr val="000000"/>
                          </a:solidFill>
                          <a:effectLst/>
                          <a:latin typeface="Calibri"/>
                        </a:rPr>
                        <a:t>Workforce development programs focused on CHWs, </a:t>
                      </a:r>
                      <a:r>
                        <a:rPr lang="en-US" sz="1100" b="0" i="0" u="none" strike="noStrike" dirty="0" smtClean="0">
                          <a:solidFill>
                            <a:srgbClr val="000000"/>
                          </a:solidFill>
                          <a:effectLst/>
                          <a:latin typeface="Calibri"/>
                        </a:rPr>
                        <a:t>peer</a:t>
                      </a:r>
                      <a:r>
                        <a:rPr lang="en-US" sz="1100" b="0" i="0" u="none" strike="noStrike" baseline="0" dirty="0" smtClean="0">
                          <a:solidFill>
                            <a:srgbClr val="000000"/>
                          </a:solidFill>
                          <a:effectLst/>
                          <a:latin typeface="Calibri"/>
                        </a:rPr>
                        <a:t> specialists</a:t>
                      </a:r>
                      <a:r>
                        <a:rPr lang="en-US" sz="1100" b="0" i="0" u="none" strike="noStrike" dirty="0" smtClean="0">
                          <a:solidFill>
                            <a:srgbClr val="000000"/>
                          </a:solidFill>
                          <a:effectLst/>
                          <a:latin typeface="Calibri"/>
                        </a:rPr>
                        <a:t>, </a:t>
                      </a:r>
                      <a:r>
                        <a:rPr lang="en-US" sz="1100" b="0" i="0" u="none" strike="noStrike" dirty="0">
                          <a:solidFill>
                            <a:srgbClr val="000000"/>
                          </a:solidFill>
                          <a:effectLst/>
                          <a:latin typeface="Calibri"/>
                        </a:rPr>
                        <a:t>and frontline healthcare workers</a:t>
                      </a:r>
                    </a:p>
                  </a:txBody>
                  <a:tcPr marL="7350" marR="7350" marT="735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a:rPr>
                        <a:t>$1.7M</a:t>
                      </a:r>
                    </a:p>
                  </a:txBody>
                  <a:tcPr marL="7350" marR="7350" marT="735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xmlns="" val="10003"/>
                  </a:ext>
                </a:extLst>
              </a:tr>
            </a:tbl>
          </a:graphicData>
        </a:graphic>
      </p:graphicFrame>
      <p:sp>
        <p:nvSpPr>
          <p:cNvPr id="12" name="TextBox 11"/>
          <p:cNvSpPr txBox="1"/>
          <p:nvPr/>
        </p:nvSpPr>
        <p:spPr>
          <a:xfrm>
            <a:off x="253924" y="861119"/>
            <a:ext cx="2833415" cy="276948"/>
          </a:xfrm>
          <a:prstGeom prst="rect">
            <a:avLst/>
          </a:prstGeom>
          <a:noFill/>
        </p:spPr>
        <p:txBody>
          <a:bodyPr wrap="square" lIns="91332" tIns="45667" rIns="91332" bIns="45667" rtlCol="0">
            <a:spAutoFit/>
          </a:bodyPr>
          <a:lstStyle/>
          <a:p>
            <a:pPr defTabSz="895258"/>
            <a:r>
              <a:rPr lang="en-US" sz="1200" b="1" dirty="0">
                <a:solidFill>
                  <a:srgbClr val="000000"/>
                </a:solidFill>
                <a:latin typeface="Calibri" panose="020F0502020204030204" pitchFamily="34" charset="0"/>
              </a:rPr>
              <a:t>ACO Investments</a:t>
            </a:r>
          </a:p>
        </p:txBody>
      </p:sp>
      <p:sp>
        <p:nvSpPr>
          <p:cNvPr id="13" name="TextBox 12"/>
          <p:cNvSpPr txBox="1"/>
          <p:nvPr/>
        </p:nvSpPr>
        <p:spPr>
          <a:xfrm>
            <a:off x="253923" y="4116531"/>
            <a:ext cx="2833415" cy="276948"/>
          </a:xfrm>
          <a:prstGeom prst="rect">
            <a:avLst/>
          </a:prstGeom>
          <a:noFill/>
        </p:spPr>
        <p:txBody>
          <a:bodyPr wrap="square" lIns="91332" tIns="45667" rIns="91332" bIns="45667" rtlCol="0">
            <a:spAutoFit/>
          </a:bodyPr>
          <a:lstStyle/>
          <a:p>
            <a:pPr defTabSz="895258"/>
            <a:r>
              <a:rPr lang="en-US" sz="1200" b="1" dirty="0">
                <a:solidFill>
                  <a:srgbClr val="000000"/>
                </a:solidFill>
                <a:latin typeface="Calibri" panose="020F0502020204030204" pitchFamily="34" charset="0"/>
              </a:rPr>
              <a:t>CP Investments</a:t>
            </a:r>
          </a:p>
        </p:txBody>
      </p:sp>
      <p:sp>
        <p:nvSpPr>
          <p:cNvPr id="14" name="TextBox 13"/>
          <p:cNvSpPr txBox="1"/>
          <p:nvPr/>
        </p:nvSpPr>
        <p:spPr>
          <a:xfrm>
            <a:off x="3733933" y="4116531"/>
            <a:ext cx="4406040" cy="276948"/>
          </a:xfrm>
          <a:prstGeom prst="rect">
            <a:avLst/>
          </a:prstGeom>
          <a:noFill/>
        </p:spPr>
        <p:txBody>
          <a:bodyPr wrap="square" lIns="91332" tIns="45667" rIns="91332" bIns="45667" rtlCol="0">
            <a:spAutoFit/>
          </a:bodyPr>
          <a:lstStyle/>
          <a:p>
            <a:pPr defTabSz="895258"/>
            <a:r>
              <a:rPr lang="en-US" sz="1200" b="1" dirty="0">
                <a:solidFill>
                  <a:srgbClr val="000000"/>
                </a:solidFill>
                <a:latin typeface="Calibri" panose="020F0502020204030204" pitchFamily="34" charset="0"/>
              </a:rPr>
              <a:t>Statewide Investments (SWI) – Key Contracts for CY18</a:t>
            </a:r>
          </a:p>
        </p:txBody>
      </p:sp>
      <p:cxnSp>
        <p:nvCxnSpPr>
          <p:cNvPr id="15" name="Straight Connector 14"/>
          <p:cNvCxnSpPr/>
          <p:nvPr/>
        </p:nvCxnSpPr>
        <p:spPr>
          <a:xfrm>
            <a:off x="3360539" y="4116531"/>
            <a:ext cx="0" cy="1943358"/>
          </a:xfrm>
          <a:prstGeom prst="line">
            <a:avLst/>
          </a:prstGeom>
          <a:ln w="12700">
            <a:solidFill>
              <a:schemeClr val="accent6"/>
            </a:solidFill>
            <a:prstDash val="dash"/>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250929" y="6059894"/>
            <a:ext cx="8886759" cy="400079"/>
          </a:xfrm>
          <a:prstGeom prst="rect">
            <a:avLst/>
          </a:prstGeom>
          <a:noFill/>
        </p:spPr>
        <p:txBody>
          <a:bodyPr wrap="square" lIns="91332" tIns="45667" rIns="91332" bIns="45667" rtlCol="0">
            <a:spAutoFit/>
          </a:bodyPr>
          <a:lstStyle/>
          <a:p>
            <a:pPr defTabSz="895258"/>
            <a:r>
              <a:rPr lang="en-US" sz="1000" dirty="0">
                <a:solidFill>
                  <a:srgbClr val="000000"/>
                </a:solidFill>
                <a:latin typeface="Calibri" panose="020F0502020204030204" pitchFamily="34" charset="0"/>
              </a:rPr>
              <a:t>* Prep Budget period funding of $106.4M already disbursed, Performance Year 1 funding of $210.7M being disbursed throughout 2018</a:t>
            </a:r>
          </a:p>
          <a:p>
            <a:pPr defTabSz="895258"/>
            <a:r>
              <a:rPr lang="en-US" sz="1000" dirty="0">
                <a:solidFill>
                  <a:srgbClr val="000000"/>
                </a:solidFill>
                <a:latin typeface="Calibri" panose="020F0502020204030204" pitchFamily="34" charset="0"/>
              </a:rPr>
              <a:t>** Infrastructure funding for Preparation Budget Period of $15.8M already disbursed; PY1 funding of $31.4M (Jun to Dec ’18) under review</a:t>
            </a:r>
          </a:p>
        </p:txBody>
      </p:sp>
    </p:spTree>
    <p:extLst>
      <p:ext uri="{BB962C8B-B14F-4D97-AF65-F5344CB8AC3E}">
        <p14:creationId xmlns:p14="http://schemas.microsoft.com/office/powerpoint/2010/main" val="10732595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7654" y="448105"/>
            <a:ext cx="8618538" cy="276999"/>
          </a:xfrm>
        </p:spPr>
        <p:txBody>
          <a:bodyPr/>
          <a:lstStyle/>
          <a:p>
            <a:pPr marL="110745">
              <a:tabLst/>
            </a:pPr>
            <a:r>
              <a:rPr lang="en-US" sz="1800" dirty="0">
                <a:solidFill>
                  <a:srgbClr val="002060"/>
                </a:solidFill>
              </a:rPr>
              <a:t>Related Investments: Community Health Centers</a:t>
            </a:r>
            <a:endParaRPr lang="en-US" sz="1800" dirty="0">
              <a:solidFill>
                <a:srgbClr val="FF0000"/>
              </a:solidFill>
            </a:endParaRPr>
          </a:p>
        </p:txBody>
      </p:sp>
      <p:cxnSp>
        <p:nvCxnSpPr>
          <p:cNvPr id="9" name="Straight Connector 8"/>
          <p:cNvCxnSpPr/>
          <p:nvPr/>
        </p:nvCxnSpPr>
        <p:spPr>
          <a:xfrm>
            <a:off x="117661" y="858475"/>
            <a:ext cx="8710458"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3" name="Rectangle 2"/>
          <p:cNvSpPr/>
          <p:nvPr/>
        </p:nvSpPr>
        <p:spPr>
          <a:xfrm>
            <a:off x="255632" y="1120247"/>
            <a:ext cx="8434513" cy="521316"/>
          </a:xfrm>
          <a:prstGeom prst="rect">
            <a:avLst/>
          </a:prstGeom>
          <a:ln>
            <a:solidFill>
              <a:schemeClr val="bg1"/>
            </a:solidFill>
          </a:ln>
        </p:spPr>
        <p:txBody>
          <a:bodyPr wrap="square" lIns="89554" tIns="44777" rIns="89554" bIns="44777">
            <a:spAutoFit/>
          </a:bodyPr>
          <a:lstStyle/>
          <a:p>
            <a:pPr marL="280035" indent="-280035">
              <a:buFont typeface="Arial" panose="020B0604020202020204" pitchFamily="34" charset="0"/>
              <a:buChar char="•"/>
            </a:pPr>
            <a:endParaRPr lang="en-US" sz="1400" dirty="0">
              <a:latin typeface="Calibri" panose="020F0502020204030204" pitchFamily="34" charset="0"/>
            </a:endParaRPr>
          </a:p>
          <a:p>
            <a:pPr marL="1175483" lvl="2" indent="-280035">
              <a:buFont typeface="Arial" panose="020B0604020202020204" pitchFamily="34" charset="0"/>
              <a:buChar char="•"/>
            </a:pPr>
            <a:endParaRPr lang="en-US" sz="1400" dirty="0">
              <a:latin typeface="Calibri" panose="020F0502020204030204" pitchFamily="34" charset="0"/>
            </a:endParaRPr>
          </a:p>
        </p:txBody>
      </p:sp>
      <p:sp>
        <p:nvSpPr>
          <p:cNvPr id="5" name="Rectangle 4"/>
          <p:cNvSpPr/>
          <p:nvPr/>
        </p:nvSpPr>
        <p:spPr>
          <a:xfrm>
            <a:off x="255632" y="1120247"/>
            <a:ext cx="8434513" cy="4830188"/>
          </a:xfrm>
          <a:prstGeom prst="rect">
            <a:avLst/>
          </a:prstGeom>
          <a:ln>
            <a:solidFill>
              <a:schemeClr val="bg1"/>
            </a:solidFill>
          </a:ln>
        </p:spPr>
        <p:txBody>
          <a:bodyPr wrap="square" lIns="89554" tIns="44777" rIns="89554" bIns="44777">
            <a:spAutoFit/>
          </a:bodyPr>
          <a:lstStyle/>
          <a:p>
            <a:pPr marL="280035" indent="-280035">
              <a:buFont typeface="Arial" panose="020B0604020202020204" pitchFamily="34" charset="0"/>
              <a:buChar char="•"/>
            </a:pPr>
            <a:r>
              <a:rPr lang="en-US" sz="1400" b="1" dirty="0">
                <a:latin typeface="Calibri" panose="020F0502020204030204" pitchFamily="34" charset="0"/>
              </a:rPr>
              <a:t>Community Health Centers (CHCs) are critical to </a:t>
            </a:r>
            <a:r>
              <a:rPr lang="en-US" sz="1400" b="1" dirty="0" err="1">
                <a:latin typeface="Calibri" panose="020F0502020204030204" pitchFamily="34" charset="0"/>
              </a:rPr>
              <a:t>MassHealth’s</a:t>
            </a:r>
            <a:r>
              <a:rPr lang="en-US" sz="1400" b="1" dirty="0">
                <a:latin typeface="Calibri" panose="020F0502020204030204" pitchFamily="34" charset="0"/>
              </a:rPr>
              <a:t> restructuring efforts underway, </a:t>
            </a:r>
            <a:r>
              <a:rPr lang="en-US" sz="1400" dirty="0">
                <a:latin typeface="Calibri" panose="020F0502020204030204" pitchFamily="34" charset="0"/>
              </a:rPr>
              <a:t>and </a:t>
            </a:r>
            <a:r>
              <a:rPr lang="en-US" sz="1400" dirty="0" err="1">
                <a:latin typeface="Calibri" panose="020F0502020204030204" pitchFamily="34" charset="0"/>
              </a:rPr>
              <a:t>MassHealth</a:t>
            </a:r>
            <a:r>
              <a:rPr lang="en-US" sz="1400" dirty="0">
                <a:latin typeface="Calibri" panose="020F0502020204030204" pitchFamily="34" charset="0"/>
              </a:rPr>
              <a:t> is committed to supporting CHCs as they build relationships with ACOs and CPs. Along with their partner ACOs, </a:t>
            </a:r>
            <a:r>
              <a:rPr lang="en-US" sz="1400" b="1" dirty="0">
                <a:latin typeface="Calibri" panose="020F0502020204030204" pitchFamily="34" charset="0"/>
              </a:rPr>
              <a:t>participating CHCs collectively are expected to receive $190M over 5 years in Delivery System Reform Incentive Program funding. </a:t>
            </a:r>
          </a:p>
          <a:p>
            <a:pPr marL="280035" indent="-280035">
              <a:buFont typeface="Arial" panose="020B0604020202020204" pitchFamily="34" charset="0"/>
              <a:buChar char="•"/>
            </a:pPr>
            <a:endParaRPr lang="en-US" sz="1400" dirty="0">
              <a:latin typeface="Calibri" panose="020F0502020204030204" pitchFamily="34" charset="0"/>
            </a:endParaRPr>
          </a:p>
          <a:p>
            <a:pPr marL="280035" indent="-280035">
              <a:buFont typeface="Arial" panose="020B0604020202020204" pitchFamily="34" charset="0"/>
              <a:buChar char="•"/>
            </a:pPr>
            <a:r>
              <a:rPr lang="en-US" sz="1400" dirty="0" err="1">
                <a:latin typeface="Calibri" panose="020F0502020204030204" pitchFamily="34" charset="0"/>
              </a:rPr>
              <a:t>MassHealth</a:t>
            </a:r>
            <a:r>
              <a:rPr lang="en-US" sz="1400" dirty="0">
                <a:latin typeface="Calibri" panose="020F0502020204030204" pitchFamily="34" charset="0"/>
              </a:rPr>
              <a:t> is dedicated to ensuring ACO members have robust access to the community-based medical and behavioral health services that CHCs provide.</a:t>
            </a:r>
          </a:p>
          <a:p>
            <a:endParaRPr lang="en-US" sz="1400" b="1" dirty="0">
              <a:latin typeface="Calibri" panose="020F0502020204030204" pitchFamily="34" charset="0"/>
            </a:endParaRPr>
          </a:p>
          <a:p>
            <a:pPr marL="280035" indent="-280035">
              <a:buFont typeface="Arial" panose="020B0604020202020204" pitchFamily="34" charset="0"/>
              <a:buChar char="•"/>
            </a:pPr>
            <a:r>
              <a:rPr lang="en-US" sz="1400" dirty="0">
                <a:latin typeface="Calibri" panose="020F0502020204030204" pitchFamily="34" charset="0"/>
              </a:rPr>
              <a:t>As a result, </a:t>
            </a:r>
            <a:r>
              <a:rPr lang="en-US" sz="1400" b="1" dirty="0">
                <a:latin typeface="Calibri" panose="020F0502020204030204" pitchFamily="34" charset="0"/>
              </a:rPr>
              <a:t>effective January 1, 2019, </a:t>
            </a:r>
            <a:r>
              <a:rPr lang="en-US" sz="1400" b="1" dirty="0" err="1">
                <a:latin typeface="Calibri" panose="020F0502020204030204" pitchFamily="34" charset="0"/>
              </a:rPr>
              <a:t>MassHealth</a:t>
            </a:r>
            <a:r>
              <a:rPr lang="en-US" sz="1400" b="1" dirty="0">
                <a:latin typeface="Calibri" panose="020F0502020204030204" pitchFamily="34" charset="0"/>
              </a:rPr>
              <a:t> will modify its CHC reimbursement, resulting in approximately $50M of new investments in CHCs over 5 years ($10M annually)</a:t>
            </a:r>
            <a:r>
              <a:rPr lang="en-US" sz="1400" dirty="0">
                <a:latin typeface="Calibri" panose="020F0502020204030204" pitchFamily="34" charset="0"/>
              </a:rPr>
              <a:t>. These changes include:</a:t>
            </a:r>
          </a:p>
          <a:p>
            <a:endParaRPr lang="en-US" sz="1400" dirty="0">
              <a:latin typeface="Calibri" panose="020F0502020204030204" pitchFamily="34" charset="0"/>
            </a:endParaRPr>
          </a:p>
          <a:p>
            <a:pPr marL="727762" lvl="1" indent="-280035">
              <a:buFont typeface="Arial" panose="020B0604020202020204" pitchFamily="34" charset="0"/>
              <a:buChar char="•"/>
            </a:pPr>
            <a:r>
              <a:rPr lang="en-US" sz="1400" dirty="0">
                <a:latin typeface="Calibri" panose="020F0502020204030204" pitchFamily="34" charset="0"/>
              </a:rPr>
              <a:t>Increase the CHC global medical visit rate by 2% to $162.10 per visit ($2.1M annual increase) </a:t>
            </a:r>
          </a:p>
          <a:p>
            <a:pPr lvl="1"/>
            <a:endParaRPr lang="en-US" sz="1400" dirty="0">
              <a:latin typeface="Calibri" panose="020F0502020204030204" pitchFamily="34" charset="0"/>
            </a:endParaRPr>
          </a:p>
          <a:p>
            <a:pPr marL="727762" lvl="1" indent="-280035">
              <a:buFont typeface="Arial" panose="020B0604020202020204" pitchFamily="34" charset="0"/>
              <a:buChar char="•"/>
            </a:pPr>
            <a:r>
              <a:rPr lang="en-US" sz="1400" dirty="0">
                <a:latin typeface="Calibri" panose="020F0502020204030204" pitchFamily="34" charset="0"/>
              </a:rPr>
              <a:t>Add new global rates for adult psychiatry and child psychiatry services provided in a CHC ($7.5M annual increase) </a:t>
            </a:r>
          </a:p>
          <a:p>
            <a:pPr marL="1175483" lvl="2" indent="-280035">
              <a:buFont typeface="Arial" panose="020B0604020202020204" pitchFamily="34" charset="0"/>
              <a:buChar char="•"/>
            </a:pPr>
            <a:r>
              <a:rPr lang="en-US" sz="1400" dirty="0">
                <a:latin typeface="Calibri" panose="020F0502020204030204" pitchFamily="34" charset="0"/>
              </a:rPr>
              <a:t>Adult Psychiatry rate = $135.00 per visit (vs. ~$80 today) </a:t>
            </a:r>
          </a:p>
          <a:p>
            <a:pPr marL="1175483" lvl="2" indent="-280035">
              <a:buFont typeface="Arial" panose="020B0604020202020204" pitchFamily="34" charset="0"/>
              <a:buChar char="•"/>
            </a:pPr>
            <a:r>
              <a:rPr lang="en-US" sz="1400" dirty="0">
                <a:latin typeface="Calibri" panose="020F0502020204030204" pitchFamily="34" charset="0"/>
              </a:rPr>
              <a:t>Child Psychiatry rate = $162.10 per visit (vs. ~$100 today) </a:t>
            </a:r>
          </a:p>
          <a:p>
            <a:pPr marL="1175483" lvl="2" indent="-280035">
              <a:buFont typeface="Arial" panose="020B0604020202020204" pitchFamily="34" charset="0"/>
              <a:buChar char="•"/>
            </a:pPr>
            <a:endParaRPr lang="en-US" sz="1400" dirty="0">
              <a:latin typeface="Calibri" panose="020F0502020204030204" pitchFamily="34" charset="0"/>
            </a:endParaRPr>
          </a:p>
          <a:p>
            <a:pPr marL="727762" lvl="1" indent="-280035">
              <a:buFont typeface="Arial" panose="020B0604020202020204" pitchFamily="34" charset="0"/>
              <a:buChar char="•"/>
            </a:pPr>
            <a:r>
              <a:rPr lang="en-US" sz="1400" dirty="0">
                <a:latin typeface="Calibri" panose="020F0502020204030204" pitchFamily="34" charset="0"/>
              </a:rPr>
              <a:t>In total, this $10M annual investment represents an 8.5% increase above current CHC global medical and psychiatry reimbursements.</a:t>
            </a:r>
          </a:p>
          <a:p>
            <a:pPr marL="1175483" lvl="2" indent="-280035">
              <a:buFont typeface="Arial" panose="020B0604020202020204" pitchFamily="34" charset="0"/>
              <a:buChar char="•"/>
            </a:pPr>
            <a:endParaRPr lang="en-US" sz="1400" dirty="0"/>
          </a:p>
          <a:p>
            <a:pPr marL="1175483" lvl="2" indent="-280035">
              <a:buFont typeface="Arial" panose="020B0604020202020204" pitchFamily="34" charset="0"/>
              <a:buChar char="•"/>
            </a:pPr>
            <a:endParaRPr lang="en-US" sz="1400" dirty="0">
              <a:latin typeface="Calibri" panose="020F0502020204030204" pitchFamily="34" charset="0"/>
            </a:endParaRPr>
          </a:p>
        </p:txBody>
      </p:sp>
    </p:spTree>
    <p:extLst>
      <p:ext uri="{BB962C8B-B14F-4D97-AF65-F5344CB8AC3E}">
        <p14:creationId xmlns:p14="http://schemas.microsoft.com/office/powerpoint/2010/main" val="21788650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9" name="Table 28"/>
          <p:cNvGraphicFramePr>
            <a:graphicFrameLocks noGrp="1"/>
          </p:cNvGraphicFramePr>
          <p:nvPr>
            <p:extLst>
              <p:ext uri="{D42A27DB-BD31-4B8C-83A1-F6EECF244321}">
                <p14:modId xmlns:p14="http://schemas.microsoft.com/office/powerpoint/2010/main" val="3478849301"/>
              </p:ext>
            </p:extLst>
          </p:nvPr>
        </p:nvGraphicFramePr>
        <p:xfrm>
          <a:off x="315117" y="3861685"/>
          <a:ext cx="8288120" cy="2389181"/>
        </p:xfrm>
        <a:graphic>
          <a:graphicData uri="http://schemas.openxmlformats.org/drawingml/2006/table">
            <a:tbl>
              <a:tblPr/>
              <a:tblGrid>
                <a:gridCol w="925598">
                  <a:extLst>
                    <a:ext uri="{9D8B030D-6E8A-4147-A177-3AD203B41FA5}">
                      <a16:colId xmlns:a16="http://schemas.microsoft.com/office/drawing/2014/main" xmlns="" val="20000"/>
                    </a:ext>
                  </a:extLst>
                </a:gridCol>
                <a:gridCol w="2808336">
                  <a:extLst>
                    <a:ext uri="{9D8B030D-6E8A-4147-A177-3AD203B41FA5}">
                      <a16:colId xmlns:a16="http://schemas.microsoft.com/office/drawing/2014/main" xmlns="" val="20001"/>
                    </a:ext>
                  </a:extLst>
                </a:gridCol>
                <a:gridCol w="4554186">
                  <a:extLst>
                    <a:ext uri="{9D8B030D-6E8A-4147-A177-3AD203B41FA5}">
                      <a16:colId xmlns:a16="http://schemas.microsoft.com/office/drawing/2014/main" xmlns="" val="20002"/>
                    </a:ext>
                  </a:extLst>
                </a:gridCol>
              </a:tblGrid>
              <a:tr h="352481">
                <a:tc>
                  <a:txBody>
                    <a:bodyPr/>
                    <a:lstStyle/>
                    <a:p>
                      <a:r>
                        <a:rPr lang="en-US" sz="1400" b="1" dirty="0" smtClean="0">
                          <a:solidFill>
                            <a:schemeClr val="bg1"/>
                          </a:solidFill>
                          <a:latin typeface="Calibri" panose="020F0502020204030204" pitchFamily="34" charset="0"/>
                        </a:rPr>
                        <a:t>Amount</a:t>
                      </a:r>
                      <a:endParaRPr lang="en-US" sz="1400" b="1" dirty="0">
                        <a:solidFill>
                          <a:schemeClr val="bg1"/>
                        </a:solidFill>
                        <a:latin typeface="Calibri" panose="020F0502020204030204" pitchFamily="34" charset="0"/>
                      </a:endParaRPr>
                    </a:p>
                  </a:txBody>
                  <a:tcPr marL="89614" marR="89614" marT="44810" marB="4481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4"/>
                    </a:solidFill>
                  </a:tcPr>
                </a:tc>
                <a:tc>
                  <a:txBody>
                    <a:bodyPr/>
                    <a:lstStyle/>
                    <a:p>
                      <a:r>
                        <a:rPr lang="en-US" sz="1400" b="1" dirty="0" smtClean="0">
                          <a:solidFill>
                            <a:schemeClr val="bg1"/>
                          </a:solidFill>
                          <a:latin typeface="Calibri" panose="020F0502020204030204" pitchFamily="34" charset="0"/>
                        </a:rPr>
                        <a:t>Service</a:t>
                      </a:r>
                      <a:endParaRPr lang="en-US" sz="1400" b="1" dirty="0">
                        <a:solidFill>
                          <a:schemeClr val="bg1"/>
                        </a:solidFill>
                        <a:latin typeface="Calibri" panose="020F0502020204030204" pitchFamily="34" charset="0"/>
                      </a:endParaRPr>
                    </a:p>
                  </a:txBody>
                  <a:tcPr marL="89614" marR="89614" marT="44810" marB="4481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4"/>
                    </a:solidFill>
                  </a:tcPr>
                </a:tc>
                <a:tc>
                  <a:txBody>
                    <a:bodyPr/>
                    <a:lstStyle/>
                    <a:p>
                      <a:r>
                        <a:rPr lang="en-US" sz="1400" b="1" dirty="0" smtClean="0">
                          <a:solidFill>
                            <a:schemeClr val="bg1"/>
                          </a:solidFill>
                          <a:latin typeface="Calibri" panose="020F0502020204030204" pitchFamily="34" charset="0"/>
                        </a:rPr>
                        <a:t>Description</a:t>
                      </a:r>
                      <a:endParaRPr lang="en-US" sz="1400" b="1" dirty="0">
                        <a:solidFill>
                          <a:schemeClr val="bg1"/>
                        </a:solidFill>
                        <a:latin typeface="Calibri" panose="020F0502020204030204" pitchFamily="34" charset="0"/>
                      </a:endParaRPr>
                    </a:p>
                  </a:txBody>
                  <a:tcPr marL="89614" marR="89614" marT="44810" marB="4481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4"/>
                    </a:solidFill>
                  </a:tcPr>
                </a:tc>
                <a:extLst>
                  <a:ext uri="{0D108BD9-81ED-4DB2-BD59-A6C34878D82A}">
                    <a16:rowId xmlns:a16="http://schemas.microsoft.com/office/drawing/2014/main" xmlns="" val="10000"/>
                  </a:ext>
                </a:extLst>
              </a:tr>
              <a:tr h="806577">
                <a:tc>
                  <a:txBody>
                    <a:bodyPr/>
                    <a:lstStyle/>
                    <a:p>
                      <a:r>
                        <a:rPr lang="en-US" sz="1400" dirty="0" smtClean="0">
                          <a:latin typeface="Calibri" panose="020F0502020204030204" pitchFamily="34" charset="0"/>
                        </a:rPr>
                        <a:t>$34-35M</a:t>
                      </a:r>
                      <a:endParaRPr lang="en-US" sz="1400" dirty="0">
                        <a:latin typeface="Calibri" panose="020F0502020204030204" pitchFamily="34" charset="0"/>
                      </a:endParaRPr>
                    </a:p>
                  </a:txBody>
                  <a:tcPr marL="89614" marR="89614" marT="44810" marB="4481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400" dirty="0" smtClean="0">
                          <a:latin typeface="Calibri" panose="020F0502020204030204" pitchFamily="34" charset="0"/>
                        </a:rPr>
                        <a:t>Inpatient and Outpatient Behavioral Health Services</a:t>
                      </a:r>
                      <a:endParaRPr lang="en-US" sz="1400" dirty="0"/>
                    </a:p>
                  </a:txBody>
                  <a:tcPr marL="89614" marR="89614" marT="44810" marB="4481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200" dirty="0" smtClean="0">
                          <a:latin typeface="Calibri" panose="020F0502020204030204" pitchFamily="34" charset="0"/>
                        </a:rPr>
                        <a:t>Increase rates for outpatient</a:t>
                      </a:r>
                      <a:r>
                        <a:rPr lang="en-US" sz="1200" baseline="0" dirty="0" smtClean="0">
                          <a:latin typeface="Calibri" panose="020F0502020204030204" pitchFamily="34" charset="0"/>
                        </a:rPr>
                        <a:t> behavioral health services, psychiatry in community health centers*, community mental health center services, Children’s Behavioral Health Initiative services, acute treatment services/ community stabilization services, and outpatient SUD services.</a:t>
                      </a:r>
                      <a:endParaRPr lang="en-US" sz="1200" dirty="0">
                        <a:latin typeface="Calibri" panose="020F0502020204030204" pitchFamily="34" charset="0"/>
                      </a:endParaRPr>
                    </a:p>
                  </a:txBody>
                  <a:tcPr marL="89614" marR="89614" marT="44810" marB="4481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r h="507845">
                <a:tc>
                  <a:txBody>
                    <a:bodyPr/>
                    <a:lstStyle/>
                    <a:p>
                      <a:r>
                        <a:rPr lang="en-US" sz="1400" dirty="0" smtClean="0">
                          <a:latin typeface="Calibri" panose="020F0502020204030204" pitchFamily="34" charset="0"/>
                        </a:rPr>
                        <a:t>$18-20M</a:t>
                      </a:r>
                      <a:endParaRPr lang="en-US" sz="1400" dirty="0">
                        <a:latin typeface="Calibri" panose="020F0502020204030204" pitchFamily="34" charset="0"/>
                      </a:endParaRPr>
                    </a:p>
                  </a:txBody>
                  <a:tcPr marL="89614" marR="89614" marT="44810" marB="4481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l" defTabSz="927880" rtl="0" eaLnBrk="1" fontAlgn="auto" latinLnBrk="0" hangingPunct="1">
                        <a:lnSpc>
                          <a:spcPct val="100000"/>
                        </a:lnSpc>
                        <a:spcBef>
                          <a:spcPts val="0"/>
                        </a:spcBef>
                        <a:spcAft>
                          <a:spcPts val="0"/>
                        </a:spcAft>
                        <a:buClrTx/>
                        <a:buSzTx/>
                        <a:buFontTx/>
                        <a:buNone/>
                        <a:tabLst/>
                        <a:defRPr/>
                      </a:pPr>
                      <a:r>
                        <a:rPr lang="en-US" sz="1400" dirty="0" smtClean="0">
                          <a:latin typeface="Calibri" panose="020F0502020204030204" pitchFamily="34" charset="0"/>
                        </a:rPr>
                        <a:t>Inpatient Psychiatric Services</a:t>
                      </a:r>
                      <a:r>
                        <a:rPr lang="en-US" sz="1400" baseline="0" dirty="0" smtClean="0">
                          <a:latin typeface="Calibri" panose="020F0502020204030204" pitchFamily="34" charset="0"/>
                        </a:rPr>
                        <a:t> &amp; Diversionary/ Mobile Crisis Services</a:t>
                      </a:r>
                      <a:endParaRPr lang="en-US" sz="1400" dirty="0" smtClean="0">
                        <a:latin typeface="Calibri" panose="020F0502020204030204" pitchFamily="34" charset="0"/>
                      </a:endParaRPr>
                    </a:p>
                  </a:txBody>
                  <a:tcPr marL="89614" marR="89614" marT="44810" marB="4481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1" indent="0" algn="l" defTabSz="927880" rtl="0" eaLnBrk="1" fontAlgn="auto" latinLnBrk="0" hangingPunct="1">
                        <a:lnSpc>
                          <a:spcPct val="100000"/>
                        </a:lnSpc>
                        <a:spcBef>
                          <a:spcPts val="0"/>
                        </a:spcBef>
                        <a:spcAft>
                          <a:spcPts val="0"/>
                        </a:spcAft>
                        <a:buClrTx/>
                        <a:buSzTx/>
                        <a:buFontTx/>
                        <a:buNone/>
                        <a:tabLst/>
                        <a:defRPr/>
                      </a:pPr>
                      <a:r>
                        <a:rPr lang="en-US" sz="1200" dirty="0" smtClean="0">
                          <a:latin typeface="Calibri" panose="020F0502020204030204" pitchFamily="34" charset="0"/>
                        </a:rPr>
                        <a:t>Increase</a:t>
                      </a:r>
                      <a:r>
                        <a:rPr lang="en-US" sz="1200" baseline="0" dirty="0" smtClean="0">
                          <a:latin typeface="Calibri" panose="020F0502020204030204" pitchFamily="34" charset="0"/>
                        </a:rPr>
                        <a:t> rates to improve access to behavioral health providers and alleviate boarding in hospital Emergency Departments. </a:t>
                      </a:r>
                      <a:endParaRPr lang="en-US" sz="1200" dirty="0" smtClean="0">
                        <a:latin typeface="Calibri" panose="020F0502020204030204" pitchFamily="34" charset="0"/>
                      </a:endParaRPr>
                    </a:p>
                  </a:txBody>
                  <a:tcPr marL="89614" marR="89614" marT="44810" marB="4481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r h="507845">
                <a:tc>
                  <a:txBody>
                    <a:bodyPr/>
                    <a:lstStyle/>
                    <a:p>
                      <a:r>
                        <a:rPr lang="en-US" sz="1400" dirty="0" smtClean="0">
                          <a:latin typeface="Calibri" panose="020F0502020204030204" pitchFamily="34" charset="0"/>
                        </a:rPr>
                        <a:t>$2M</a:t>
                      </a:r>
                      <a:endParaRPr lang="en-US" sz="1400" dirty="0">
                        <a:latin typeface="Calibri" panose="020F0502020204030204" pitchFamily="34" charset="0"/>
                      </a:endParaRPr>
                    </a:p>
                  </a:txBody>
                  <a:tcPr marL="89614" marR="89614" marT="44810" marB="4481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400" dirty="0" smtClean="0">
                          <a:latin typeface="Calibri" panose="020F0502020204030204" pitchFamily="34" charset="0"/>
                        </a:rPr>
                        <a:t>Community Support Program for Chronically Homeless Individuals</a:t>
                      </a:r>
                      <a:endParaRPr lang="en-US" sz="1400" dirty="0">
                        <a:latin typeface="Calibri" panose="020F0502020204030204" pitchFamily="34" charset="0"/>
                      </a:endParaRPr>
                    </a:p>
                  </a:txBody>
                  <a:tcPr marL="89614" marR="89614" marT="44810" marB="4481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1" indent="0" algn="l" defTabSz="927880" rtl="0" eaLnBrk="1" fontAlgn="auto" latinLnBrk="0" hangingPunct="1">
                        <a:lnSpc>
                          <a:spcPct val="100000"/>
                        </a:lnSpc>
                        <a:spcBef>
                          <a:spcPts val="0"/>
                        </a:spcBef>
                        <a:spcAft>
                          <a:spcPts val="0"/>
                        </a:spcAft>
                        <a:buClrTx/>
                        <a:buSzTx/>
                        <a:buFontTx/>
                        <a:buNone/>
                        <a:tabLst/>
                        <a:defRPr/>
                      </a:pPr>
                      <a:r>
                        <a:rPr lang="en-US" sz="1200" dirty="0" smtClean="0">
                          <a:latin typeface="Calibri" panose="020F0502020204030204" pitchFamily="34" charset="0"/>
                        </a:rPr>
                        <a:t>Expand</a:t>
                      </a:r>
                      <a:r>
                        <a:rPr lang="en-US" sz="1200" baseline="0" dirty="0" smtClean="0">
                          <a:latin typeface="Calibri" panose="020F0502020204030204" pitchFamily="34" charset="0"/>
                        </a:rPr>
                        <a:t> access and improve care for chronically homeless individuals.</a:t>
                      </a:r>
                      <a:endParaRPr lang="en-US" sz="1200" dirty="0" smtClean="0">
                        <a:latin typeface="Calibri" panose="020F0502020204030204" pitchFamily="34" charset="0"/>
                      </a:endParaRPr>
                    </a:p>
                  </a:txBody>
                  <a:tcPr marL="89614" marR="89614" marT="44810" marB="4481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r>
            </a:tbl>
          </a:graphicData>
        </a:graphic>
      </p:graphicFrame>
      <p:sp>
        <p:nvSpPr>
          <p:cNvPr id="7" name="Title 3"/>
          <p:cNvSpPr txBox="1">
            <a:spLocks/>
          </p:cNvSpPr>
          <p:nvPr/>
        </p:nvSpPr>
        <p:spPr bwMode="auto">
          <a:xfrm>
            <a:off x="117654" y="448105"/>
            <a:ext cx="861853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908551" rtl="0" eaLnBrk="1" fontAlgn="base" hangingPunct="1">
              <a:spcBef>
                <a:spcPct val="0"/>
              </a:spcBef>
              <a:spcAft>
                <a:spcPct val="0"/>
              </a:spcAft>
              <a:tabLst>
                <a:tab pos="273854" algn="l"/>
              </a:tabLst>
              <a:defRPr sz="1900" b="1" baseline="0">
                <a:solidFill>
                  <a:schemeClr val="tx2"/>
                </a:solidFill>
                <a:latin typeface="+mj-lt"/>
                <a:ea typeface="+mj-ea"/>
                <a:cs typeface="+mj-cs"/>
              </a:defRPr>
            </a:lvl1pPr>
            <a:lvl2pPr algn="l" defTabSz="908551" rtl="0" eaLnBrk="1" fontAlgn="base" hangingPunct="1">
              <a:spcBef>
                <a:spcPct val="0"/>
              </a:spcBef>
              <a:spcAft>
                <a:spcPct val="0"/>
              </a:spcAft>
              <a:defRPr sz="1900" b="1">
                <a:solidFill>
                  <a:schemeClr val="tx2"/>
                </a:solidFill>
                <a:latin typeface="Arial" charset="0"/>
              </a:defRPr>
            </a:lvl2pPr>
            <a:lvl3pPr algn="l" defTabSz="908551" rtl="0" eaLnBrk="1" fontAlgn="base" hangingPunct="1">
              <a:spcBef>
                <a:spcPct val="0"/>
              </a:spcBef>
              <a:spcAft>
                <a:spcPct val="0"/>
              </a:spcAft>
              <a:defRPr sz="1900" b="1">
                <a:solidFill>
                  <a:schemeClr val="tx2"/>
                </a:solidFill>
                <a:latin typeface="Arial" charset="0"/>
              </a:defRPr>
            </a:lvl3pPr>
            <a:lvl4pPr algn="l" defTabSz="908551" rtl="0" eaLnBrk="1" fontAlgn="base" hangingPunct="1">
              <a:spcBef>
                <a:spcPct val="0"/>
              </a:spcBef>
              <a:spcAft>
                <a:spcPct val="0"/>
              </a:spcAft>
              <a:defRPr sz="1900" b="1">
                <a:solidFill>
                  <a:schemeClr val="tx2"/>
                </a:solidFill>
                <a:latin typeface="Arial" charset="0"/>
              </a:defRPr>
            </a:lvl4pPr>
            <a:lvl5pPr algn="l" defTabSz="908551" rtl="0" eaLnBrk="1" fontAlgn="base" hangingPunct="1">
              <a:spcBef>
                <a:spcPct val="0"/>
              </a:spcBef>
              <a:spcAft>
                <a:spcPct val="0"/>
              </a:spcAft>
              <a:defRPr sz="1900" b="1">
                <a:solidFill>
                  <a:schemeClr val="tx2"/>
                </a:solidFill>
                <a:latin typeface="Arial" charset="0"/>
              </a:defRPr>
            </a:lvl5pPr>
            <a:lvl6pPr marL="463933" algn="l" defTabSz="908551" rtl="0" eaLnBrk="1" fontAlgn="base" hangingPunct="1">
              <a:spcBef>
                <a:spcPct val="0"/>
              </a:spcBef>
              <a:spcAft>
                <a:spcPct val="0"/>
              </a:spcAft>
              <a:defRPr sz="1900" b="1">
                <a:solidFill>
                  <a:schemeClr val="tx2"/>
                </a:solidFill>
                <a:latin typeface="Arial" charset="0"/>
              </a:defRPr>
            </a:lvl6pPr>
            <a:lvl7pPr marL="927880" algn="l" defTabSz="908551" rtl="0" eaLnBrk="1" fontAlgn="base" hangingPunct="1">
              <a:spcBef>
                <a:spcPct val="0"/>
              </a:spcBef>
              <a:spcAft>
                <a:spcPct val="0"/>
              </a:spcAft>
              <a:defRPr sz="1900" b="1">
                <a:solidFill>
                  <a:schemeClr val="tx2"/>
                </a:solidFill>
                <a:latin typeface="Arial" charset="0"/>
              </a:defRPr>
            </a:lvl7pPr>
            <a:lvl8pPr marL="1391822" algn="l" defTabSz="908551" rtl="0" eaLnBrk="1" fontAlgn="base" hangingPunct="1">
              <a:spcBef>
                <a:spcPct val="0"/>
              </a:spcBef>
              <a:spcAft>
                <a:spcPct val="0"/>
              </a:spcAft>
              <a:defRPr sz="1900" b="1">
                <a:solidFill>
                  <a:schemeClr val="tx2"/>
                </a:solidFill>
                <a:latin typeface="Arial" charset="0"/>
              </a:defRPr>
            </a:lvl8pPr>
            <a:lvl9pPr marL="1855766" algn="l" defTabSz="908551" rtl="0" eaLnBrk="1" fontAlgn="base" hangingPunct="1">
              <a:spcBef>
                <a:spcPct val="0"/>
              </a:spcBef>
              <a:spcAft>
                <a:spcPct val="0"/>
              </a:spcAft>
              <a:defRPr sz="1900" b="1">
                <a:solidFill>
                  <a:schemeClr val="tx2"/>
                </a:solidFill>
                <a:latin typeface="Arial" charset="0"/>
              </a:defRPr>
            </a:lvl9pPr>
          </a:lstStyle>
          <a:p>
            <a:pPr marL="110745">
              <a:tabLst/>
            </a:pPr>
            <a:r>
              <a:rPr lang="en-US" sz="1800" kern="0" dirty="0">
                <a:solidFill>
                  <a:srgbClr val="002060"/>
                </a:solidFill>
              </a:rPr>
              <a:t>Related Investments: Behavioral Health Provider Rates</a:t>
            </a:r>
            <a:endParaRPr lang="en-US" sz="1800" kern="0" dirty="0">
              <a:solidFill>
                <a:srgbClr val="FF0000"/>
              </a:solidFill>
            </a:endParaRPr>
          </a:p>
        </p:txBody>
      </p:sp>
      <p:cxnSp>
        <p:nvCxnSpPr>
          <p:cNvPr id="8" name="Straight Connector 7"/>
          <p:cNvCxnSpPr/>
          <p:nvPr/>
        </p:nvCxnSpPr>
        <p:spPr>
          <a:xfrm>
            <a:off x="117661" y="858475"/>
            <a:ext cx="8710458"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255632" y="1026237"/>
            <a:ext cx="8407092" cy="2891195"/>
          </a:xfrm>
          <a:prstGeom prst="rect">
            <a:avLst/>
          </a:prstGeom>
          <a:ln>
            <a:solidFill>
              <a:schemeClr val="bg1"/>
            </a:solidFill>
          </a:ln>
        </p:spPr>
        <p:txBody>
          <a:bodyPr wrap="square" lIns="89554" tIns="44777" rIns="89554" bIns="44777">
            <a:spAutoFit/>
          </a:bodyPr>
          <a:lstStyle/>
          <a:p>
            <a:pPr marL="280035" indent="-280035">
              <a:buFont typeface="Arial" panose="020B0604020202020204" pitchFamily="34" charset="0"/>
              <a:buChar char="•"/>
            </a:pPr>
            <a:r>
              <a:rPr lang="en-US" sz="1400" b="1" dirty="0">
                <a:latin typeface="Calibri" panose="020F0502020204030204" pitchFamily="34" charset="0"/>
              </a:rPr>
              <a:t>Strengthening the behavioral health system is vital to achieving the goals of </a:t>
            </a:r>
            <a:r>
              <a:rPr lang="en-US" sz="1400" b="1" dirty="0" err="1">
                <a:latin typeface="Calibri" panose="020F0502020204030204" pitchFamily="34" charset="0"/>
              </a:rPr>
              <a:t>MassHealth’s</a:t>
            </a:r>
            <a:r>
              <a:rPr lang="en-US" sz="1400" b="1" dirty="0">
                <a:latin typeface="Calibri" panose="020F0502020204030204" pitchFamily="34" charset="0"/>
              </a:rPr>
              <a:t> ACO/CP restructuring</a:t>
            </a:r>
            <a:r>
              <a:rPr lang="en-US" sz="1400" dirty="0">
                <a:latin typeface="Calibri" panose="020F0502020204030204" pitchFamily="34" charset="0"/>
              </a:rPr>
              <a:t>, including improving care coordination and better integrating of physical health, behavioral health, and long term services and supports</a:t>
            </a:r>
            <a:r>
              <a:rPr lang="en-US" sz="1400" dirty="0">
                <a:solidFill>
                  <a:srgbClr val="000000"/>
                </a:solidFill>
              </a:rPr>
              <a:t>.</a:t>
            </a:r>
            <a:r>
              <a:rPr lang="en-US" sz="1400" dirty="0">
                <a:latin typeface="Calibri" panose="020F0502020204030204" pitchFamily="34" charset="0"/>
              </a:rPr>
              <a:t> </a:t>
            </a:r>
            <a:r>
              <a:rPr lang="en-US" sz="1400" dirty="0">
                <a:solidFill>
                  <a:srgbClr val="000000"/>
                </a:solidFill>
                <a:latin typeface="Calibri" panose="020F0502020204030204" pitchFamily="34" charset="0"/>
              </a:rPr>
              <a:t>To this end, </a:t>
            </a:r>
            <a:r>
              <a:rPr lang="en-US" sz="1400" dirty="0">
                <a:latin typeface="Calibri" panose="020F0502020204030204" pitchFamily="34" charset="0"/>
              </a:rPr>
              <a:t>the Commonwealth is making up to </a:t>
            </a:r>
            <a:r>
              <a:rPr lang="en-US" sz="1400" b="1" dirty="0">
                <a:latin typeface="Calibri" panose="020F0502020204030204" pitchFamily="34" charset="0"/>
              </a:rPr>
              <a:t>$1.165 billion in new investments in the behavioral health system from 2016-2022.</a:t>
            </a:r>
          </a:p>
          <a:p>
            <a:endParaRPr lang="en-US" sz="1400" dirty="0">
              <a:latin typeface="Calibri" panose="020F0502020204030204" pitchFamily="34" charset="0"/>
            </a:endParaRPr>
          </a:p>
          <a:p>
            <a:pPr marL="280035" indent="-280035">
              <a:buFont typeface="Arial" panose="020B0604020202020204" pitchFamily="34" charset="0"/>
              <a:buChar char="•"/>
            </a:pPr>
            <a:r>
              <a:rPr lang="en-US" sz="1400" dirty="0">
                <a:latin typeface="Calibri" panose="020F0502020204030204" pitchFamily="34" charset="0"/>
              </a:rPr>
              <a:t>The funding will ensure access to a </a:t>
            </a:r>
            <a:r>
              <a:rPr lang="en-US" sz="1400" b="1" dirty="0">
                <a:latin typeface="Calibri" panose="020F0502020204030204" pitchFamily="34" charset="0"/>
              </a:rPr>
              <a:t>more complete continuum of behavioral health and substance use disorder care </a:t>
            </a:r>
            <a:r>
              <a:rPr lang="en-US" sz="1400" dirty="0">
                <a:latin typeface="Calibri" panose="020F0502020204030204" pitchFamily="34" charset="0"/>
              </a:rPr>
              <a:t>for </a:t>
            </a:r>
            <a:r>
              <a:rPr lang="en-US" sz="1400" dirty="0" err="1">
                <a:latin typeface="Calibri" panose="020F0502020204030204" pitchFamily="34" charset="0"/>
              </a:rPr>
              <a:t>MassHealth</a:t>
            </a:r>
            <a:r>
              <a:rPr lang="en-US" sz="1400" dirty="0">
                <a:latin typeface="Calibri" panose="020F0502020204030204" pitchFamily="34" charset="0"/>
              </a:rPr>
              <a:t> members, including strengthening the community-based provider system. Investments include:</a:t>
            </a:r>
          </a:p>
          <a:p>
            <a:pPr marL="727762" lvl="1" indent="-280035">
              <a:buFont typeface="Arial" panose="020B0604020202020204" pitchFamily="34" charset="0"/>
              <a:buChar char="•"/>
            </a:pPr>
            <a:r>
              <a:rPr lang="en-US" sz="1400" dirty="0">
                <a:latin typeface="Calibri" panose="020F0502020204030204" pitchFamily="34" charset="0"/>
              </a:rPr>
              <a:t>A set of capacity-building investments in substance use disorder services through </a:t>
            </a:r>
            <a:r>
              <a:rPr lang="en-US" sz="1400" dirty="0" err="1">
                <a:latin typeface="Calibri" panose="020F0502020204030204" pitchFamily="34" charset="0"/>
              </a:rPr>
              <a:t>MassHealth’s</a:t>
            </a:r>
            <a:r>
              <a:rPr lang="en-US" sz="1400" dirty="0">
                <a:latin typeface="Calibri" panose="020F0502020204030204" pitchFamily="34" charset="0"/>
              </a:rPr>
              <a:t> 1115 waiver (see next slide)</a:t>
            </a:r>
          </a:p>
          <a:p>
            <a:pPr marL="727762" lvl="1" indent="-280035">
              <a:buFont typeface="Arial" panose="020B0604020202020204" pitchFamily="34" charset="0"/>
              <a:buChar char="•"/>
            </a:pPr>
            <a:r>
              <a:rPr lang="en-US" sz="1400" b="1" dirty="0">
                <a:latin typeface="Calibri" panose="020F0502020204030204" pitchFamily="34" charset="0"/>
              </a:rPr>
              <a:t>$100M in rate increases</a:t>
            </a:r>
            <a:r>
              <a:rPr lang="en-US" sz="1400" dirty="0">
                <a:latin typeface="Calibri" panose="020F0502020204030204" pitchFamily="34" charset="0"/>
              </a:rPr>
              <a:t> for a range of behavioral health and substance use disorder services. This includes $42.8-$44.8M in outpatient and inpatient rate increases in FY16 and FY17, and the following new rate increases in FY18 and FY19:</a:t>
            </a:r>
          </a:p>
        </p:txBody>
      </p:sp>
      <p:sp>
        <p:nvSpPr>
          <p:cNvPr id="2" name="TextBox 1"/>
          <p:cNvSpPr txBox="1"/>
          <p:nvPr/>
        </p:nvSpPr>
        <p:spPr>
          <a:xfrm>
            <a:off x="6273007" y="6151258"/>
            <a:ext cx="4630076" cy="275153"/>
          </a:xfrm>
          <a:prstGeom prst="rect">
            <a:avLst/>
          </a:prstGeom>
          <a:noFill/>
        </p:spPr>
        <p:txBody>
          <a:bodyPr wrap="square" lIns="89611" tIns="44806" rIns="89611" bIns="44806" rtlCol="0">
            <a:spAutoFit/>
          </a:bodyPr>
          <a:lstStyle/>
          <a:p>
            <a:r>
              <a:rPr lang="en-US" sz="1200" dirty="0"/>
              <a:t>*</a:t>
            </a:r>
            <a:r>
              <a:rPr lang="en-US" sz="1000" i="1" dirty="0"/>
              <a:t>note: discussed on previous slide</a:t>
            </a:r>
          </a:p>
        </p:txBody>
      </p:sp>
    </p:spTree>
    <p:extLst>
      <p:ext uri="{BB962C8B-B14F-4D97-AF65-F5344CB8AC3E}">
        <p14:creationId xmlns:p14="http://schemas.microsoft.com/office/powerpoint/2010/main" val="41227993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3391" y="298733"/>
            <a:ext cx="8618538" cy="276999"/>
          </a:xfrm>
        </p:spPr>
        <p:txBody>
          <a:bodyPr/>
          <a:lstStyle/>
          <a:p>
            <a:pPr marL="110745">
              <a:tabLst/>
            </a:pPr>
            <a:r>
              <a:rPr lang="en-US" sz="1800" dirty="0">
                <a:solidFill>
                  <a:srgbClr val="002060"/>
                </a:solidFill>
              </a:rPr>
              <a:t>Related Investments: Substance Use Disorder (SUD) Waiver</a:t>
            </a:r>
          </a:p>
        </p:txBody>
      </p:sp>
      <p:cxnSp>
        <p:nvCxnSpPr>
          <p:cNvPr id="9" name="Straight Connector 8"/>
          <p:cNvCxnSpPr/>
          <p:nvPr/>
        </p:nvCxnSpPr>
        <p:spPr>
          <a:xfrm>
            <a:off x="200169" y="707745"/>
            <a:ext cx="8710458"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141829" y="522782"/>
            <a:ext cx="5193998" cy="7030790"/>
          </a:xfrm>
          <a:prstGeom prst="rect">
            <a:avLst/>
          </a:prstGeom>
          <a:ln>
            <a:solidFill>
              <a:schemeClr val="bg1"/>
            </a:solidFill>
          </a:ln>
        </p:spPr>
        <p:txBody>
          <a:bodyPr wrap="square" lIns="89554" tIns="44777" rIns="89554" bIns="44777">
            <a:spAutoFit/>
          </a:bodyPr>
          <a:lstStyle/>
          <a:p>
            <a:endParaRPr lang="en-US" sz="1300" dirty="0">
              <a:latin typeface="Calibri" panose="020F0502020204030204" pitchFamily="34" charset="0"/>
            </a:endParaRPr>
          </a:p>
          <a:p>
            <a:r>
              <a:rPr lang="en-US" sz="1300" dirty="0">
                <a:latin typeface="Calibri" panose="020F0502020204030204" pitchFamily="34" charset="0"/>
              </a:rPr>
              <a:t>Through the 1115 waiver, </a:t>
            </a:r>
            <a:r>
              <a:rPr lang="en-US" sz="1300" b="1" dirty="0" err="1">
                <a:latin typeface="Calibri" panose="020F0502020204030204" pitchFamily="34" charset="0"/>
              </a:rPr>
              <a:t>MassHealth</a:t>
            </a:r>
            <a:r>
              <a:rPr lang="en-US" sz="1300" b="1" dirty="0">
                <a:latin typeface="Calibri" panose="020F0502020204030204" pitchFamily="34" charset="0"/>
              </a:rPr>
              <a:t> will invest $219M in SUD treatment over 5 years</a:t>
            </a:r>
            <a:r>
              <a:rPr lang="en-US" sz="1300" dirty="0">
                <a:latin typeface="Calibri" panose="020F0502020204030204" pitchFamily="34" charset="0"/>
              </a:rPr>
              <a:t>. Funds will enhance SUD treatment system capacity and support the care coordination and integration work of new ACOs/CPs:</a:t>
            </a:r>
          </a:p>
          <a:p>
            <a:endParaRPr lang="en-US" sz="1300" dirty="0">
              <a:latin typeface="Calibri" panose="020F0502020204030204" pitchFamily="34" charset="0"/>
            </a:endParaRPr>
          </a:p>
          <a:p>
            <a:pPr marL="279855" indent="-279858">
              <a:buFont typeface="Arial" panose="020B0604020202020204" pitchFamily="34" charset="0"/>
              <a:buChar char="•"/>
            </a:pPr>
            <a:r>
              <a:rPr lang="en-US" sz="1300" b="1" dirty="0">
                <a:latin typeface="Calibri" panose="020F0502020204030204" pitchFamily="34" charset="0"/>
              </a:rPr>
              <a:t>Bringing residential rehab services (RRS) into the MH benefit. </a:t>
            </a:r>
          </a:p>
          <a:p>
            <a:pPr marL="727581" lvl="1" indent="-279858">
              <a:buFont typeface="Arial" panose="020B0604020202020204" pitchFamily="34" charset="0"/>
              <a:buChar char="•"/>
            </a:pPr>
            <a:r>
              <a:rPr lang="en-US" sz="1300" dirty="0">
                <a:latin typeface="Calibri" panose="020F0502020204030204" pitchFamily="34" charset="0"/>
              </a:rPr>
              <a:t>Closes the problematic “donut hole.” Brings in federal funds for services financed by the state alone to date.</a:t>
            </a:r>
          </a:p>
          <a:p>
            <a:pPr marL="727581" lvl="1" indent="-279858">
              <a:buFont typeface="Arial" panose="020B0604020202020204" pitchFamily="34" charset="0"/>
              <a:buChar char="•"/>
            </a:pPr>
            <a:r>
              <a:rPr lang="en-US" sz="1300" dirty="0">
                <a:latin typeface="Calibri" panose="020F0502020204030204" pitchFamily="34" charset="0"/>
              </a:rPr>
              <a:t>$122M gross/$61M net</a:t>
            </a:r>
          </a:p>
          <a:p>
            <a:pPr marL="727581" lvl="1" indent="-279858">
              <a:buFont typeface="Arial" panose="020B0604020202020204" pitchFamily="34" charset="0"/>
              <a:buChar char="•"/>
            </a:pPr>
            <a:r>
              <a:rPr lang="en-US" sz="1300" dirty="0">
                <a:latin typeface="Calibri" panose="020F0502020204030204" pitchFamily="34" charset="0"/>
              </a:rPr>
              <a:t>500 new beds over 5 years</a:t>
            </a:r>
          </a:p>
          <a:p>
            <a:pPr marL="895445" lvl="2"/>
            <a:endParaRPr lang="en-US" sz="1300" dirty="0">
              <a:latin typeface="Calibri" panose="020F0502020204030204" pitchFamily="34" charset="0"/>
            </a:endParaRPr>
          </a:p>
          <a:p>
            <a:pPr marL="279855" lvl="1" indent="-279858">
              <a:buFont typeface="Arial" panose="020B0604020202020204" pitchFamily="34" charset="0"/>
              <a:buChar char="•"/>
            </a:pPr>
            <a:r>
              <a:rPr lang="en-US" sz="1300" b="1" dirty="0">
                <a:latin typeface="Calibri" panose="020F0502020204030204" pitchFamily="34" charset="0"/>
              </a:rPr>
              <a:t>Additional funding and incentives for providers to increase utilization of Medication Assisted Treatment (MAT). </a:t>
            </a:r>
          </a:p>
          <a:p>
            <a:pPr marL="727576" lvl="2" indent="-279858">
              <a:buFont typeface="Arial" panose="020B0604020202020204" pitchFamily="34" charset="0"/>
              <a:buChar char="•"/>
            </a:pPr>
            <a:r>
              <a:rPr lang="en-US" sz="1300" dirty="0">
                <a:solidFill>
                  <a:srgbClr val="000000"/>
                </a:solidFill>
                <a:latin typeface="Calibri" panose="020F0502020204030204" pitchFamily="34" charset="0"/>
              </a:rPr>
              <a:t>Supplemental rate add-ons and payment incentives for primary care providers and 24-hour services to provide MAT, </a:t>
            </a:r>
            <a:r>
              <a:rPr lang="en-US" sz="1300" dirty="0">
                <a:latin typeface="Calibri" panose="020F0502020204030204" pitchFamily="34" charset="0"/>
              </a:rPr>
              <a:t>starting January 2019.</a:t>
            </a:r>
          </a:p>
          <a:p>
            <a:pPr marL="727581" lvl="1" indent="-279858">
              <a:buFont typeface="Arial" panose="020B0604020202020204" pitchFamily="34" charset="0"/>
              <a:buChar char="•"/>
            </a:pPr>
            <a:r>
              <a:rPr lang="en-US" sz="1300" dirty="0">
                <a:solidFill>
                  <a:srgbClr val="000000"/>
                </a:solidFill>
                <a:latin typeface="Calibri" panose="020F0502020204030204" pitchFamily="34" charset="0"/>
              </a:rPr>
              <a:t>$44.3 gross/$22.2M net </a:t>
            </a:r>
          </a:p>
          <a:p>
            <a:pPr marL="895445" lvl="2"/>
            <a:endParaRPr lang="en-US" sz="1300" dirty="0">
              <a:latin typeface="Calibri" panose="020F0502020204030204" pitchFamily="34" charset="0"/>
            </a:endParaRPr>
          </a:p>
          <a:p>
            <a:pPr marL="279855" lvl="1" indent="-279858">
              <a:buFont typeface="Arial" panose="020B0604020202020204" pitchFamily="34" charset="0"/>
              <a:buChar char="•"/>
            </a:pPr>
            <a:r>
              <a:rPr lang="en-US" sz="1300" b="1" dirty="0">
                <a:latin typeface="Calibri" panose="020F0502020204030204" pitchFamily="34" charset="0"/>
              </a:rPr>
              <a:t>Implementation of a statewide assessment tool for SUD. </a:t>
            </a:r>
          </a:p>
          <a:p>
            <a:pPr marL="727576" lvl="2" indent="-279858">
              <a:buFont typeface="Arial" panose="020B0604020202020204" pitchFamily="34" charset="0"/>
              <a:buChar char="•"/>
            </a:pPr>
            <a:r>
              <a:rPr lang="en-US" sz="1300" dirty="0">
                <a:latin typeface="Calibri" panose="020F0502020204030204" pitchFamily="34" charset="0"/>
              </a:rPr>
              <a:t>A</a:t>
            </a:r>
            <a:r>
              <a:rPr lang="en-US" sz="1300" dirty="0">
                <a:solidFill>
                  <a:srgbClr val="000000"/>
                </a:solidFill>
                <a:latin typeface="Calibri" panose="020F0502020204030204" pitchFamily="34" charset="0"/>
              </a:rPr>
              <a:t>doption of a standard tool </a:t>
            </a:r>
            <a:r>
              <a:rPr lang="en-US" sz="1300" dirty="0">
                <a:latin typeface="Calibri" panose="020F0502020204030204" pitchFamily="34" charset="0"/>
              </a:rPr>
              <a:t>will help the various state agencies working with SUD patients align on assessments and referrals.</a:t>
            </a:r>
            <a:endParaRPr lang="en-US" sz="1300" b="1" dirty="0">
              <a:latin typeface="Calibri" panose="020F0502020204030204" pitchFamily="34" charset="0"/>
            </a:endParaRPr>
          </a:p>
          <a:p>
            <a:pPr marL="727581" lvl="1" indent="-279858">
              <a:buFont typeface="Arial" panose="020B0604020202020204" pitchFamily="34" charset="0"/>
              <a:buChar char="•"/>
            </a:pPr>
            <a:r>
              <a:rPr lang="en-US" sz="1300" dirty="0">
                <a:solidFill>
                  <a:srgbClr val="000000"/>
                </a:solidFill>
                <a:latin typeface="Calibri" panose="020F0502020204030204" pitchFamily="34" charset="0"/>
              </a:rPr>
              <a:t>$14.6M gross/ $7.3M net</a:t>
            </a:r>
          </a:p>
          <a:p>
            <a:pPr marL="895445" lvl="2"/>
            <a:endParaRPr lang="en-US" sz="1300" dirty="0">
              <a:latin typeface="Calibri" panose="020F0502020204030204" pitchFamily="34" charset="0"/>
            </a:endParaRPr>
          </a:p>
          <a:p>
            <a:pPr marL="279855" indent="-279858">
              <a:buFont typeface="Arial" panose="020B0604020202020204" pitchFamily="34" charset="0"/>
              <a:buChar char="•"/>
            </a:pPr>
            <a:r>
              <a:rPr lang="en-US" sz="1300" b="1" dirty="0">
                <a:latin typeface="Calibri" panose="020F0502020204030204" pitchFamily="34" charset="0"/>
              </a:rPr>
              <a:t>Addition of Recovery Coaches (RCs) and Recovery Support Navigators (RSNs) to the MassHealth benefit</a:t>
            </a:r>
            <a:r>
              <a:rPr lang="en-US" sz="1300" dirty="0">
                <a:latin typeface="Calibri" panose="020F0502020204030204" pitchFamily="34" charset="0"/>
              </a:rPr>
              <a:t>. </a:t>
            </a:r>
          </a:p>
          <a:p>
            <a:pPr marL="727581" lvl="1" indent="-279858">
              <a:buFont typeface="Arial" panose="020B0604020202020204" pitchFamily="34" charset="0"/>
              <a:buChar char="•"/>
            </a:pPr>
            <a:r>
              <a:rPr lang="en-US" sz="1300" dirty="0">
                <a:latin typeface="Calibri" panose="020F0502020204030204" pitchFamily="34" charset="0"/>
              </a:rPr>
              <a:t>On July 1, 2018, all members in ACOs/MCOs and the PCC plan gained coverage for RC and RSN services.</a:t>
            </a:r>
            <a:r>
              <a:rPr lang="en-US" sz="1300" dirty="0">
                <a:solidFill>
                  <a:srgbClr val="000000"/>
                </a:solidFill>
                <a:latin typeface="Calibri" panose="020F0502020204030204" pitchFamily="34" charset="0"/>
              </a:rPr>
              <a:t>  </a:t>
            </a:r>
            <a:r>
              <a:rPr lang="en-US" sz="1300" dirty="0" err="1">
                <a:solidFill>
                  <a:srgbClr val="000000"/>
                </a:solidFill>
                <a:latin typeface="Calibri" panose="020F0502020204030204" pitchFamily="34" charset="0"/>
              </a:rPr>
              <a:t>MassHealth</a:t>
            </a:r>
            <a:r>
              <a:rPr lang="en-US" sz="1300" dirty="0">
                <a:solidFill>
                  <a:srgbClr val="000000"/>
                </a:solidFill>
                <a:latin typeface="Calibri" panose="020F0502020204030204" pitchFamily="34" charset="0"/>
              </a:rPr>
              <a:t> will also provide salary replacement and training funds to encourage RC supervisors  to complete supervisor training programs.</a:t>
            </a:r>
            <a:endParaRPr lang="en-US" sz="1300" dirty="0">
              <a:latin typeface="Calibri" panose="020F0502020204030204" pitchFamily="34" charset="0"/>
            </a:endParaRPr>
          </a:p>
          <a:p>
            <a:pPr marL="727581" lvl="1" indent="-279858">
              <a:buFont typeface="Arial" panose="020B0604020202020204" pitchFamily="34" charset="0"/>
              <a:buChar char="•"/>
            </a:pPr>
            <a:r>
              <a:rPr lang="en-US" sz="1300" dirty="0">
                <a:solidFill>
                  <a:srgbClr val="000000"/>
                </a:solidFill>
                <a:latin typeface="Calibri" panose="020F0502020204030204" pitchFamily="34" charset="0"/>
              </a:rPr>
              <a:t>$38.6M gross/ $19.3M net</a:t>
            </a:r>
          </a:p>
          <a:p>
            <a:endParaRPr lang="en-US" sz="1200" dirty="0">
              <a:solidFill>
                <a:srgbClr val="000000"/>
              </a:solidFill>
              <a:latin typeface="Calibri" panose="020F0502020204030204" pitchFamily="34" charset="0"/>
            </a:endParaRPr>
          </a:p>
          <a:p>
            <a:endParaRPr lang="en-US" sz="1200" dirty="0">
              <a:solidFill>
                <a:srgbClr val="FF0000"/>
              </a:solidFill>
            </a:endParaRPr>
          </a:p>
          <a:p>
            <a:pPr marL="727581" lvl="1" indent="-279858">
              <a:buFont typeface="Arial" panose="020B0604020202020204" pitchFamily="34" charset="0"/>
              <a:buChar char="•"/>
            </a:pPr>
            <a:endParaRPr lang="en-US" sz="1200" dirty="0">
              <a:latin typeface="Calibri" panose="020F0502020204030204" pitchFamily="34" charset="0"/>
            </a:endParaRPr>
          </a:p>
          <a:p>
            <a:pPr marL="727581" lvl="1" indent="-279858">
              <a:buFont typeface="Arial" panose="020B0604020202020204" pitchFamily="34" charset="0"/>
              <a:buChar char="•"/>
            </a:pPr>
            <a:endParaRPr lang="en-US" sz="1200" dirty="0">
              <a:latin typeface="Calibri" panose="020F0502020204030204" pitchFamily="34" charset="0"/>
            </a:endParaRPr>
          </a:p>
        </p:txBody>
      </p:sp>
      <p:graphicFrame>
        <p:nvGraphicFramePr>
          <p:cNvPr id="2" name="Object 1"/>
          <p:cNvGraphicFramePr>
            <a:graphicFrameLocks/>
          </p:cNvGraphicFramePr>
          <p:nvPr>
            <p:custDataLst>
              <p:tags r:id="rId2"/>
            </p:custDataLst>
            <p:extLst>
              <p:ext uri="{D42A27DB-BD31-4B8C-83A1-F6EECF244321}">
                <p14:modId xmlns:p14="http://schemas.microsoft.com/office/powerpoint/2010/main" val="740411672"/>
              </p:ext>
            </p:extLst>
          </p:nvPr>
        </p:nvGraphicFramePr>
        <p:xfrm>
          <a:off x="5428440" y="1617353"/>
          <a:ext cx="3360539" cy="2882537"/>
        </p:xfrm>
        <a:graphic>
          <a:graphicData uri="http://schemas.openxmlformats.org/presentationml/2006/ole">
            <mc:AlternateContent xmlns:mc="http://schemas.openxmlformats.org/markup-compatibility/2006">
              <mc:Choice xmlns:v="urn:schemas-microsoft-com:vml" Requires="v">
                <p:oleObj spid="_x0000_s1027079" name="Chart" r:id="rId14" imgW="4667357" imgH="3990870" progId="MSGraph.Chart.8">
                  <p:embed followColorScheme="full"/>
                </p:oleObj>
              </mc:Choice>
              <mc:Fallback>
                <p:oleObj name="Chart" r:id="rId14" imgW="4667357" imgH="3990870" progId="MSGraph.Chart.8">
                  <p:embed followColorScheme="full"/>
                  <p:pic>
                    <p:nvPicPr>
                      <p:cNvPr id="0" name=""/>
                      <p:cNvPicPr>
                        <a:picLocks noChangeArrowheads="1"/>
                      </p:cNvPicPr>
                      <p:nvPr/>
                    </p:nvPicPr>
                    <p:blipFill>
                      <a:blip r:embed="rId15"/>
                      <a:srcRect/>
                      <a:stretch>
                        <a:fillRect/>
                      </a:stretch>
                    </p:blipFill>
                    <p:spPr bwMode="auto">
                      <a:xfrm>
                        <a:off x="5428440" y="1617353"/>
                        <a:ext cx="3360539" cy="2882537"/>
                      </a:xfrm>
                      <a:prstGeom prst="rect">
                        <a:avLst/>
                      </a:prstGeom>
                      <a:noFill/>
                      <a:ln>
                        <a:noFill/>
                      </a:ln>
                    </p:spPr>
                  </p:pic>
                </p:oleObj>
              </mc:Fallback>
            </mc:AlternateContent>
          </a:graphicData>
        </a:graphic>
      </p:graphicFrame>
      <p:sp>
        <p:nvSpPr>
          <p:cNvPr id="8" name="Text Placeholder 22"/>
          <p:cNvSpPr>
            <a:spLocks noGrp="1"/>
          </p:cNvSpPr>
          <p:nvPr>
            <p:custDataLst>
              <p:tags r:id="rId3"/>
            </p:custDataLst>
          </p:nvPr>
        </p:nvSpPr>
        <p:spPr bwMode="auto">
          <a:xfrm>
            <a:off x="4814209" y="2504761"/>
            <a:ext cx="763588" cy="16827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anchor="ctr" anchorCtr="0" compatLnSpc="1">
            <a:prstTxWarp prst="textNoShape">
              <a:avLst/>
            </a:prstTxWarp>
            <a:noAutofit/>
          </a:bodyPr>
          <a:lstStyle>
            <a:lvl1pPr marL="0" indent="0" algn="l" defTabSz="894210"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429" indent="-191845" algn="l" defTabSz="894210"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612" indent="-261605"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583" indent="-155379"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r">
              <a:buClr>
                <a:srgbClr val="002960"/>
              </a:buClr>
            </a:pPr>
            <a:r>
              <a:rPr lang="en-US" sz="1100" dirty="0">
                <a:solidFill>
                  <a:srgbClr val="000000"/>
                </a:solidFill>
                <a:latin typeface="Calibri" panose="020F0502020204030204" pitchFamily="34" charset="0"/>
                <a:sym typeface="Arial"/>
              </a:rPr>
              <a:t>DPH*</a:t>
            </a:r>
          </a:p>
        </p:txBody>
      </p:sp>
      <p:sp>
        <p:nvSpPr>
          <p:cNvPr id="10" name="Text Placeholder 22"/>
          <p:cNvSpPr>
            <a:spLocks noGrp="1"/>
          </p:cNvSpPr>
          <p:nvPr>
            <p:custDataLst>
              <p:tags r:id="rId4"/>
            </p:custDataLst>
          </p:nvPr>
        </p:nvSpPr>
        <p:spPr bwMode="auto">
          <a:xfrm>
            <a:off x="4731660" y="3508370"/>
            <a:ext cx="846138" cy="16827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anchor="ctr" anchorCtr="0" compatLnSpc="1">
            <a:prstTxWarp prst="textNoShape">
              <a:avLst/>
            </a:prstTxWarp>
            <a:noAutofit/>
          </a:bodyPr>
          <a:lstStyle>
            <a:lvl1pPr marL="0" indent="0" algn="l" defTabSz="894210"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429" indent="-191845" algn="l" defTabSz="894210"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612" indent="-261605"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583" indent="-155379"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r">
              <a:buClr>
                <a:srgbClr val="002960"/>
              </a:buClr>
            </a:pPr>
            <a:r>
              <a:rPr lang="en-US" altLang="en-US" sz="1100" dirty="0">
                <a:solidFill>
                  <a:srgbClr val="000000"/>
                </a:solidFill>
                <a:latin typeface="Calibri" panose="020F0502020204030204" pitchFamily="34" charset="0"/>
              </a:rPr>
              <a:t>MH**</a:t>
            </a:r>
            <a:endParaRPr lang="en-US" altLang="en-US" sz="1100" dirty="0">
              <a:solidFill>
                <a:srgbClr val="000000"/>
              </a:solidFill>
            </a:endParaRPr>
          </a:p>
        </p:txBody>
      </p:sp>
      <p:sp>
        <p:nvSpPr>
          <p:cNvPr id="11" name="Rectangle 10"/>
          <p:cNvSpPr>
            <a:spLocks noGrp="1" noChangeArrowheads="1"/>
          </p:cNvSpPr>
          <p:nvPr>
            <p:custDataLst>
              <p:tags r:id="rId5"/>
            </p:custDataLst>
          </p:nvPr>
        </p:nvSpPr>
        <p:spPr bwMode="gray">
          <a:xfrm>
            <a:off x="5786196" y="2214818"/>
            <a:ext cx="119063" cy="168275"/>
          </a:xfrm>
          <a:prstGeom prst="rect">
            <a:avLst/>
          </a:prstGeom>
          <a:solidFill>
            <a:schemeClr val="bg1"/>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20634" tIns="0" rIns="20634" bIns="0" numCol="1" spcCol="0" anchor="ctr" anchorCtr="0" compatLnSpc="1">
            <a:prstTxWarp prst="textNoShape">
              <a:avLst/>
            </a:prstTxWarp>
            <a:noAutofit/>
          </a:bodyPr>
          <a:lstStyle>
            <a:lvl1pPr marL="0" indent="0" algn="l" defTabSz="894210"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429" indent="-191845" algn="l" defTabSz="894210"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612" indent="-261605"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583" indent="-155379"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buClr>
                <a:srgbClr val="002960"/>
              </a:buClr>
            </a:pPr>
            <a:fld id="{66081E8B-C871-4038-B37A-C701835751C9}" type="datetime'''''''3'''''''''''''''''''''''">
              <a:rPr lang="en-US" altLang="en-US" sz="1100">
                <a:solidFill>
                  <a:srgbClr val="000000"/>
                </a:solidFill>
                <a:latin typeface="Calibri" panose="020F0502020204030204" pitchFamily="34" charset="0"/>
              </a:rPr>
              <a:pPr algn="ctr">
                <a:buClr>
                  <a:srgbClr val="002960"/>
                </a:buClr>
              </a:pPr>
              <a:t>3</a:t>
            </a:fld>
            <a:endParaRPr lang="en-US" sz="1100" dirty="0">
              <a:solidFill>
                <a:srgbClr val="000000"/>
              </a:solidFill>
              <a:latin typeface="Calibri" panose="020F0502020204030204" pitchFamily="34" charset="0"/>
              <a:sym typeface="+mn-lt"/>
            </a:endParaRPr>
          </a:p>
        </p:txBody>
      </p:sp>
      <p:sp>
        <p:nvSpPr>
          <p:cNvPr id="12" name="Rectangle 11"/>
          <p:cNvSpPr>
            <a:spLocks noGrp="1" noChangeArrowheads="1"/>
          </p:cNvSpPr>
          <p:nvPr>
            <p:custDataLst>
              <p:tags r:id="rId6"/>
            </p:custDataLst>
          </p:nvPr>
        </p:nvSpPr>
        <p:spPr bwMode="gray">
          <a:xfrm>
            <a:off x="5697295" y="1916085"/>
            <a:ext cx="296863" cy="182563"/>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22220" tIns="0" rIns="22220" bIns="0" numCol="1" spcCol="0" anchor="b" anchorCtr="0" compatLnSpc="1">
            <a:prstTxWarp prst="textNoShape">
              <a:avLst/>
            </a:prstTxWarp>
            <a:noAutofit/>
          </a:bodyPr>
          <a:lstStyle>
            <a:lvl1pPr marL="0" indent="0" algn="l" defTabSz="894210"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429" indent="-191845" algn="l" defTabSz="894210"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612" indent="-261605"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583" indent="-155379"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buClr>
                <a:srgbClr val="002960"/>
              </a:buClr>
            </a:pPr>
            <a:fld id="{1DEA43E3-1910-4840-B726-A99832B8A767}" type="datetime'''''''''''4''''''''''''0''6'''''''''''">
              <a:rPr lang="en-US" altLang="en-US" sz="1100">
                <a:solidFill>
                  <a:srgbClr val="000000"/>
                </a:solidFill>
                <a:latin typeface="Calibri" panose="020F0502020204030204" pitchFamily="34" charset="0"/>
              </a:rPr>
              <a:pPr algn="ctr">
                <a:buClr>
                  <a:srgbClr val="002960"/>
                </a:buClr>
              </a:pPr>
              <a:t>406</a:t>
            </a:fld>
            <a:endParaRPr lang="en-US" sz="1100" dirty="0">
              <a:solidFill>
                <a:srgbClr val="000000"/>
              </a:solidFill>
              <a:latin typeface="Calibri" panose="020F0502020204030204" pitchFamily="34" charset="0"/>
              <a:sym typeface="+mn-lt"/>
            </a:endParaRPr>
          </a:p>
        </p:txBody>
      </p:sp>
      <p:sp>
        <p:nvSpPr>
          <p:cNvPr id="13" name="Rectangle 12"/>
          <p:cNvSpPr>
            <a:spLocks noGrp="1" noChangeArrowheads="1"/>
          </p:cNvSpPr>
          <p:nvPr>
            <p:custDataLst>
              <p:tags r:id="rId7"/>
            </p:custDataLst>
          </p:nvPr>
        </p:nvSpPr>
        <p:spPr bwMode="gray">
          <a:xfrm>
            <a:off x="6324585" y="1744690"/>
            <a:ext cx="296863" cy="182563"/>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22220" tIns="0" rIns="22220" bIns="0" numCol="1" spcCol="0" anchor="b" anchorCtr="0" compatLnSpc="1">
            <a:prstTxWarp prst="textNoShape">
              <a:avLst/>
            </a:prstTxWarp>
            <a:noAutofit/>
          </a:bodyPr>
          <a:lstStyle>
            <a:lvl1pPr marL="0" indent="0" algn="l" defTabSz="894210"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429" indent="-191845" algn="l" defTabSz="894210"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612" indent="-261605"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583" indent="-155379"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buClr>
                <a:srgbClr val="002960"/>
              </a:buClr>
            </a:pPr>
            <a:r>
              <a:rPr lang="en-US" altLang="en-US" sz="1100" dirty="0">
                <a:solidFill>
                  <a:srgbClr val="000000"/>
                </a:solidFill>
                <a:latin typeface="Calibri" panose="020F0502020204030204" pitchFamily="34" charset="0"/>
              </a:rPr>
              <a:t>446</a:t>
            </a:r>
            <a:endParaRPr lang="en-US" sz="1100" dirty="0">
              <a:solidFill>
                <a:srgbClr val="000000"/>
              </a:solidFill>
              <a:latin typeface="Calibri" panose="020F0502020204030204" pitchFamily="34" charset="0"/>
              <a:sym typeface="+mn-lt"/>
            </a:endParaRPr>
          </a:p>
        </p:txBody>
      </p:sp>
      <p:sp>
        <p:nvSpPr>
          <p:cNvPr id="14" name="Rectangle 13"/>
          <p:cNvSpPr>
            <a:spLocks noGrp="1" noChangeArrowheads="1"/>
          </p:cNvSpPr>
          <p:nvPr>
            <p:custDataLst>
              <p:tags r:id="rId8"/>
            </p:custDataLst>
          </p:nvPr>
        </p:nvSpPr>
        <p:spPr bwMode="gray">
          <a:xfrm>
            <a:off x="6927152" y="1562127"/>
            <a:ext cx="296863" cy="182563"/>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22220" tIns="0" rIns="22220" bIns="0" numCol="1" spcCol="0" anchor="b" anchorCtr="0" compatLnSpc="1">
            <a:prstTxWarp prst="textNoShape">
              <a:avLst/>
            </a:prstTxWarp>
            <a:noAutofit/>
          </a:bodyPr>
          <a:lstStyle>
            <a:lvl1pPr marL="0" indent="0" algn="l" defTabSz="894210"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429" indent="-191845" algn="l" defTabSz="894210"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612" indent="-261605"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583" indent="-155379"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buClr>
                <a:srgbClr val="002960"/>
              </a:buClr>
            </a:pPr>
            <a:r>
              <a:rPr lang="en-US" altLang="en-US" sz="1100" dirty="0">
                <a:solidFill>
                  <a:srgbClr val="000000"/>
                </a:solidFill>
                <a:latin typeface="Calibri" panose="020F0502020204030204" pitchFamily="34" charset="0"/>
              </a:rPr>
              <a:t>485</a:t>
            </a:r>
            <a:endParaRPr lang="en-US" sz="1100" dirty="0">
              <a:solidFill>
                <a:srgbClr val="000000"/>
              </a:solidFill>
              <a:latin typeface="Calibri" panose="020F0502020204030204" pitchFamily="34" charset="0"/>
              <a:sym typeface="+mn-lt"/>
            </a:endParaRPr>
          </a:p>
        </p:txBody>
      </p:sp>
      <p:sp>
        <p:nvSpPr>
          <p:cNvPr id="15" name="Rectangle 14"/>
          <p:cNvSpPr>
            <a:spLocks noGrp="1" noChangeArrowheads="1"/>
          </p:cNvSpPr>
          <p:nvPr>
            <p:custDataLst>
              <p:tags r:id="rId9"/>
            </p:custDataLst>
          </p:nvPr>
        </p:nvSpPr>
        <p:spPr bwMode="gray">
          <a:xfrm>
            <a:off x="7594122" y="1470845"/>
            <a:ext cx="296863" cy="182563"/>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22220" tIns="0" rIns="22220" bIns="0" numCol="1" spcCol="0" anchor="b" anchorCtr="0" compatLnSpc="1">
            <a:prstTxWarp prst="textNoShape">
              <a:avLst/>
            </a:prstTxWarp>
            <a:noAutofit/>
          </a:bodyPr>
          <a:lstStyle>
            <a:lvl1pPr marL="0" indent="0" algn="l" defTabSz="894210"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429" indent="-191845" algn="l" defTabSz="894210"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612" indent="-261605"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583" indent="-155379"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buClr>
                <a:srgbClr val="002960"/>
              </a:buClr>
            </a:pPr>
            <a:r>
              <a:rPr lang="en-US" altLang="en-US" sz="1100" dirty="0">
                <a:solidFill>
                  <a:srgbClr val="000000"/>
                </a:solidFill>
                <a:latin typeface="Calibri" panose="020F0502020204030204" pitchFamily="34" charset="0"/>
              </a:rPr>
              <a:t>505</a:t>
            </a:r>
            <a:endParaRPr lang="en-US" sz="1100" dirty="0">
              <a:solidFill>
                <a:srgbClr val="000000"/>
              </a:solidFill>
              <a:latin typeface="Calibri" panose="020F0502020204030204" pitchFamily="34" charset="0"/>
              <a:sym typeface="+mn-lt"/>
            </a:endParaRPr>
          </a:p>
        </p:txBody>
      </p:sp>
      <p:sp>
        <p:nvSpPr>
          <p:cNvPr id="16" name="Rectangle 15"/>
          <p:cNvSpPr>
            <a:spLocks noGrp="1" noChangeArrowheads="1"/>
          </p:cNvSpPr>
          <p:nvPr>
            <p:custDataLst>
              <p:tags r:id="rId10"/>
            </p:custDataLst>
          </p:nvPr>
        </p:nvSpPr>
        <p:spPr bwMode="gray">
          <a:xfrm>
            <a:off x="8191551" y="1379564"/>
            <a:ext cx="296863" cy="182563"/>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22220" tIns="0" rIns="22220" bIns="0" numCol="1" spcCol="0" anchor="b" anchorCtr="0" compatLnSpc="1">
            <a:prstTxWarp prst="textNoShape">
              <a:avLst/>
            </a:prstTxWarp>
            <a:noAutofit/>
          </a:bodyPr>
          <a:lstStyle>
            <a:lvl1pPr marL="0" indent="0" algn="l" defTabSz="894210"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429" indent="-191845" algn="l" defTabSz="894210"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612" indent="-261605"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583" indent="-155379"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buClr>
                <a:srgbClr val="002960"/>
              </a:buClr>
            </a:pPr>
            <a:r>
              <a:rPr lang="en-US" altLang="en-US" sz="1100" dirty="0">
                <a:solidFill>
                  <a:srgbClr val="000000"/>
                </a:solidFill>
                <a:latin typeface="Calibri" panose="020F0502020204030204" pitchFamily="34" charset="0"/>
              </a:rPr>
              <a:t>520</a:t>
            </a:r>
            <a:endParaRPr lang="en-US" sz="1100" dirty="0">
              <a:solidFill>
                <a:srgbClr val="000000"/>
              </a:solidFill>
              <a:latin typeface="Calibri" panose="020F0502020204030204" pitchFamily="34" charset="0"/>
              <a:sym typeface="+mn-lt"/>
            </a:endParaRPr>
          </a:p>
        </p:txBody>
      </p:sp>
      <p:sp>
        <p:nvSpPr>
          <p:cNvPr id="17" name="Text Placeholder 22"/>
          <p:cNvSpPr>
            <a:spLocks noGrp="1"/>
          </p:cNvSpPr>
          <p:nvPr>
            <p:custDataLst>
              <p:tags r:id="rId11"/>
            </p:custDataLst>
          </p:nvPr>
        </p:nvSpPr>
        <p:spPr bwMode="auto">
          <a:xfrm>
            <a:off x="6478411" y="4827087"/>
            <a:ext cx="151209" cy="122237"/>
          </a:xfrm>
          <a:prstGeom prst="rect">
            <a:avLst/>
          </a:prstGeom>
          <a:solidFill>
            <a:schemeClr val="accent1"/>
          </a:solidFill>
          <a:ln w="9525">
            <a:noFill/>
            <a:miter lim="800000"/>
            <a:headEnd/>
            <a:tailEnd/>
          </a:ln>
          <a:effectLst/>
          <a:extLst/>
        </p:spPr>
        <p:txBody>
          <a:bodyPr vert="horz" wrap="none" lIns="0" tIns="0" rIns="0" bIns="0" numCol="1" spcCol="0" anchor="ctr" anchorCtr="0" compatLnSpc="1">
            <a:prstTxWarp prst="textNoShape">
              <a:avLst/>
            </a:prstTxWarp>
            <a:noAutofit/>
          </a:bodyPr>
          <a:lstStyle>
            <a:lvl1pPr marL="0" indent="0" algn="l" defTabSz="894210"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429" indent="-191845" algn="l" defTabSz="894210"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612" indent="-261605"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583" indent="-155379"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buClr>
                <a:srgbClr val="002960"/>
              </a:buClr>
            </a:pPr>
            <a:endParaRPr lang="en-US" sz="1100" i="1" dirty="0">
              <a:solidFill>
                <a:srgbClr val="000000"/>
              </a:solidFill>
              <a:latin typeface="Calibri" panose="020F0502020204030204" pitchFamily="34" charset="0"/>
              <a:sym typeface="Arial"/>
            </a:endParaRPr>
          </a:p>
        </p:txBody>
      </p:sp>
      <p:sp>
        <p:nvSpPr>
          <p:cNvPr id="18" name="TextBox 17"/>
          <p:cNvSpPr txBox="1"/>
          <p:nvPr/>
        </p:nvSpPr>
        <p:spPr>
          <a:xfrm>
            <a:off x="6616727" y="4760005"/>
            <a:ext cx="2362773" cy="259764"/>
          </a:xfrm>
          <a:prstGeom prst="rect">
            <a:avLst/>
          </a:prstGeom>
          <a:noFill/>
        </p:spPr>
        <p:txBody>
          <a:bodyPr wrap="square" lIns="89611" tIns="44806" rIns="89611" bIns="44806" rtlCol="0">
            <a:spAutoFit/>
          </a:bodyPr>
          <a:lstStyle/>
          <a:p>
            <a:r>
              <a:rPr lang="en-US" sz="1100" dirty="0">
                <a:latin typeface="Calibri" panose="020F0502020204030204" pitchFamily="34" charset="0"/>
              </a:rPr>
              <a:t>= New investments</a:t>
            </a:r>
          </a:p>
        </p:txBody>
      </p:sp>
      <p:sp>
        <p:nvSpPr>
          <p:cNvPr id="19" name="TextBox 18"/>
          <p:cNvSpPr txBox="1"/>
          <p:nvPr/>
        </p:nvSpPr>
        <p:spPr>
          <a:xfrm>
            <a:off x="5644645" y="4444594"/>
            <a:ext cx="3391472" cy="259764"/>
          </a:xfrm>
          <a:prstGeom prst="rect">
            <a:avLst/>
          </a:prstGeom>
          <a:noFill/>
        </p:spPr>
        <p:txBody>
          <a:bodyPr wrap="square" lIns="89611" tIns="44806" rIns="89611" bIns="44806" rtlCol="0">
            <a:spAutoFit/>
          </a:bodyPr>
          <a:lstStyle/>
          <a:p>
            <a:r>
              <a:rPr lang="en-US" sz="1100" dirty="0">
                <a:latin typeface="Calibri" panose="020F0502020204030204" pitchFamily="34" charset="0"/>
              </a:rPr>
              <a:t>FY18            FY19            FY20            FY21           FY22</a:t>
            </a:r>
          </a:p>
        </p:txBody>
      </p:sp>
      <p:sp>
        <p:nvSpPr>
          <p:cNvPr id="20" name="Rectangle 19"/>
          <p:cNvSpPr/>
          <p:nvPr/>
        </p:nvSpPr>
        <p:spPr>
          <a:xfrm>
            <a:off x="5335826" y="5031763"/>
            <a:ext cx="3700291" cy="646311"/>
          </a:xfrm>
          <a:prstGeom prst="rect">
            <a:avLst/>
          </a:prstGeom>
        </p:spPr>
        <p:txBody>
          <a:bodyPr wrap="square" lIns="91420" tIns="45710" rIns="91420" bIns="45710">
            <a:spAutoFit/>
          </a:bodyPr>
          <a:lstStyle/>
          <a:p>
            <a:r>
              <a:rPr lang="en-US" sz="600" dirty="0">
                <a:solidFill>
                  <a:srgbClr val="000000"/>
                </a:solidFill>
              </a:rPr>
              <a:t>*Bureau of Substance Abuse Services  account (4512-0200), excludes additional SUD funding from other accounts and does not account for any projected rate increases</a:t>
            </a:r>
          </a:p>
          <a:p>
            <a:endParaRPr lang="en-US" sz="600" dirty="0">
              <a:solidFill>
                <a:srgbClr val="000000"/>
              </a:solidFill>
            </a:endParaRPr>
          </a:p>
          <a:p>
            <a:r>
              <a:rPr lang="en-US" sz="600" dirty="0">
                <a:solidFill>
                  <a:srgbClr val="000000"/>
                </a:solidFill>
              </a:rPr>
              <a:t>**</a:t>
            </a:r>
            <a:r>
              <a:rPr lang="en-US" sz="600" dirty="0">
                <a:solidFill>
                  <a:srgbClr val="000000"/>
                </a:solidFill>
                <a:sym typeface="Arial"/>
              </a:rPr>
              <a:t>Includes spending on Acute Treatment Services (ATS), Clinical Support Services, Inpatient Detoxification, Medication Assisted Treatment, etc. Also a</a:t>
            </a:r>
            <a:r>
              <a:rPr lang="en-US" sz="600" dirty="0">
                <a:solidFill>
                  <a:srgbClr val="000000"/>
                </a:solidFill>
              </a:rPr>
              <a:t>ssumes annual growth of approximately 4% based on historical utilization and enrollment growth</a:t>
            </a:r>
          </a:p>
        </p:txBody>
      </p:sp>
      <p:sp>
        <p:nvSpPr>
          <p:cNvPr id="21" name="Rectangle 20"/>
          <p:cNvSpPr/>
          <p:nvPr/>
        </p:nvSpPr>
        <p:spPr>
          <a:xfrm>
            <a:off x="5242573" y="970880"/>
            <a:ext cx="3700291" cy="276979"/>
          </a:xfrm>
          <a:prstGeom prst="rect">
            <a:avLst/>
          </a:prstGeom>
        </p:spPr>
        <p:txBody>
          <a:bodyPr wrap="square" lIns="91420" tIns="45710" rIns="91420" bIns="45710">
            <a:spAutoFit/>
          </a:bodyPr>
          <a:lstStyle/>
          <a:p>
            <a:pPr algn="ctr"/>
            <a:r>
              <a:rPr lang="en-US" sz="1200" dirty="0">
                <a:solidFill>
                  <a:srgbClr val="000000"/>
                </a:solidFill>
                <a:latin typeface="Calibri" panose="020F0502020204030204" pitchFamily="34" charset="0"/>
              </a:rPr>
              <a:t>MassHealth &amp; DPH SUD Spending</a:t>
            </a:r>
          </a:p>
        </p:txBody>
      </p:sp>
      <p:cxnSp>
        <p:nvCxnSpPr>
          <p:cNvPr id="23" name="Straight Arrow Connector 22"/>
          <p:cNvCxnSpPr/>
          <p:nvPr/>
        </p:nvCxnSpPr>
        <p:spPr>
          <a:xfrm flipV="1">
            <a:off x="6100548" y="2214817"/>
            <a:ext cx="149357" cy="84137"/>
          </a:xfrm>
          <a:prstGeom prst="straightConnector1">
            <a:avLst/>
          </a:prstGeom>
          <a:ln>
            <a:solidFill>
              <a:schemeClr val="accent6"/>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flipV="1">
            <a:off x="6721515" y="2067631"/>
            <a:ext cx="149357" cy="84137"/>
          </a:xfrm>
          <a:prstGeom prst="straightConnector1">
            <a:avLst/>
          </a:prstGeom>
          <a:ln>
            <a:solidFill>
              <a:schemeClr val="accent6"/>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V="1">
            <a:off x="7340380" y="1965297"/>
            <a:ext cx="149357" cy="84137"/>
          </a:xfrm>
          <a:prstGeom prst="straightConnector1">
            <a:avLst/>
          </a:prstGeom>
          <a:ln>
            <a:solidFill>
              <a:schemeClr val="accent6"/>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V="1">
            <a:off x="7967514" y="1868175"/>
            <a:ext cx="149357" cy="84137"/>
          </a:xfrm>
          <a:prstGeom prst="straightConnector1">
            <a:avLst/>
          </a:prstGeom>
          <a:ln>
            <a:solidFill>
              <a:schemeClr val="accent6"/>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234802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2"/>
            </p:custDataLst>
            <p:extLst>
              <p:ext uri="{D42A27DB-BD31-4B8C-83A1-F6EECF244321}">
                <p14:modId xmlns:p14="http://schemas.microsoft.com/office/powerpoint/2010/main" val="207354594"/>
              </p:ext>
            </p:extLst>
          </p:nvPr>
        </p:nvGraphicFramePr>
        <p:xfrm>
          <a:off x="1558" y="1558"/>
          <a:ext cx="1555" cy="1555"/>
        </p:xfrm>
        <a:graphic>
          <a:graphicData uri="http://schemas.openxmlformats.org/presentationml/2006/ole">
            <mc:AlternateContent xmlns:mc="http://schemas.openxmlformats.org/markup-compatibility/2006">
              <mc:Choice xmlns:v="urn:schemas-microsoft-com:vml" Requires="v">
                <p:oleObj spid="_x0000_s1013814" name="think-cell Slide" r:id="rId6" imgW="270" imgH="270" progId="TCLayout.ActiveDocument.1">
                  <p:embed/>
                </p:oleObj>
              </mc:Choice>
              <mc:Fallback>
                <p:oleObj name="think-cell Slide" r:id="rId6" imgW="270" imgH="270" progId="TCLayout.ActiveDocument.1">
                  <p:embed/>
                  <p:pic>
                    <p:nvPicPr>
                      <p:cNvPr id="0" name=""/>
                      <p:cNvPicPr/>
                      <p:nvPr/>
                    </p:nvPicPr>
                    <p:blipFill>
                      <a:blip r:embed="rId7"/>
                      <a:stretch>
                        <a:fillRect/>
                      </a:stretch>
                    </p:blipFill>
                    <p:spPr>
                      <a:xfrm>
                        <a:off x="1558" y="1558"/>
                        <a:ext cx="1555" cy="1555"/>
                      </a:xfrm>
                      <a:prstGeom prst="rect">
                        <a:avLst/>
                      </a:prstGeom>
                    </p:spPr>
                  </p:pic>
                </p:oleObj>
              </mc:Fallback>
            </mc:AlternateContent>
          </a:graphicData>
        </a:graphic>
      </p:graphicFrame>
      <p:sp>
        <p:nvSpPr>
          <p:cNvPr id="5" name="Rectangle 4" hidden="1"/>
          <p:cNvSpPr/>
          <p:nvPr>
            <p:custDataLst>
              <p:tags r:id="rId3"/>
            </p:custDataLst>
          </p:nvPr>
        </p:nvSpPr>
        <p:spPr bwMode="auto">
          <a:xfrm>
            <a:off x="1" y="0"/>
            <a:ext cx="155581" cy="155590"/>
          </a:xfrm>
          <a:prstGeom prst="rect">
            <a:avLst/>
          </a:prstGeom>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896017"/>
            <a:endParaRPr lang="en-US" sz="1400" dirty="0">
              <a:solidFill>
                <a:srgbClr val="000000"/>
              </a:solidFill>
              <a:latin typeface="Arial"/>
              <a:ea typeface="ＭＳ Ｐゴシック"/>
              <a:sym typeface="Arial"/>
            </a:endParaRPr>
          </a:p>
        </p:txBody>
      </p:sp>
      <p:sp>
        <p:nvSpPr>
          <p:cNvPr id="4" name="Rectangle 3"/>
          <p:cNvSpPr/>
          <p:nvPr/>
        </p:nvSpPr>
        <p:spPr>
          <a:xfrm>
            <a:off x="215251" y="886309"/>
            <a:ext cx="8530936" cy="5142364"/>
          </a:xfrm>
          <a:prstGeom prst="rect">
            <a:avLst/>
          </a:prstGeom>
          <a:solidFill>
            <a:schemeClr val="bg1"/>
          </a:solidFill>
          <a:ln w="9525">
            <a:solidFill>
              <a:schemeClr val="accent6">
                <a:lumMod val="40000"/>
                <a:lumOff val="6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0" name="Title 1">
            <a:extLst>
              <a:ext uri="{FF2B5EF4-FFF2-40B4-BE49-F238E27FC236}">
                <a16:creationId xmlns:a16="http://schemas.microsoft.com/office/drawing/2014/main" xmlns="" id="{928E14EB-8A92-47F9-8702-08C06717DE71}"/>
              </a:ext>
            </a:extLst>
          </p:cNvPr>
          <p:cNvSpPr>
            <a:spLocks noGrp="1"/>
          </p:cNvSpPr>
          <p:nvPr>
            <p:ph type="title"/>
          </p:nvPr>
        </p:nvSpPr>
        <p:spPr>
          <a:xfrm>
            <a:off x="149558" y="200302"/>
            <a:ext cx="8811880" cy="292388"/>
          </a:xfrm>
        </p:spPr>
        <p:txBody>
          <a:bodyPr/>
          <a:lstStyle/>
          <a:p>
            <a:r>
              <a:rPr lang="en-US" dirty="0"/>
              <a:t>Duals Demonstration 2.0: Context</a:t>
            </a:r>
          </a:p>
        </p:txBody>
      </p:sp>
      <p:sp>
        <p:nvSpPr>
          <p:cNvPr id="10" name="Slide Number Placeholder 2"/>
          <p:cNvSpPr>
            <a:spLocks noGrp="1"/>
          </p:cNvSpPr>
          <p:nvPr>
            <p:ph type="sldNum" sz="quarter" idx="4294967295"/>
          </p:nvPr>
        </p:nvSpPr>
        <p:spPr>
          <a:xfrm>
            <a:off x="8408497" y="6482151"/>
            <a:ext cx="537091" cy="254822"/>
          </a:xfrm>
          <a:prstGeom prst="rect">
            <a:avLst/>
          </a:prstGeom>
        </p:spPr>
        <p:txBody>
          <a:bodyPr/>
          <a:lstStyle/>
          <a:p>
            <a:fld id="{1B845CE2-52C6-D640-906F-6FEE9CFEE2EC}" type="slidenum">
              <a:rPr lang="en-US" sz="1000" smtClean="0"/>
              <a:pPr/>
              <a:t>13</a:t>
            </a:fld>
            <a:endParaRPr lang="en-US" sz="1000" dirty="0"/>
          </a:p>
        </p:txBody>
      </p:sp>
      <p:sp>
        <p:nvSpPr>
          <p:cNvPr id="3" name="TextBox 2"/>
          <p:cNvSpPr txBox="1"/>
          <p:nvPr/>
        </p:nvSpPr>
        <p:spPr>
          <a:xfrm>
            <a:off x="247631" y="1020783"/>
            <a:ext cx="8458422" cy="4922579"/>
          </a:xfrm>
          <a:prstGeom prst="rect">
            <a:avLst/>
          </a:prstGeom>
          <a:noFill/>
        </p:spPr>
        <p:txBody>
          <a:bodyPr wrap="square" lIns="89611" tIns="44806" rIns="89611" bIns="44806" rtlCol="0">
            <a:spAutoFit/>
          </a:bodyPr>
          <a:lstStyle/>
          <a:p>
            <a:pPr marL="285750" indent="-285750">
              <a:spcBef>
                <a:spcPts val="2400"/>
              </a:spcBef>
              <a:buFont typeface="Wingdings" panose="05000000000000000000" pitchFamily="2" charset="2"/>
              <a:buChar char="§"/>
            </a:pPr>
            <a:r>
              <a:rPr lang="en-US" sz="1800" dirty="0"/>
              <a:t>Individuals who </a:t>
            </a:r>
            <a:r>
              <a:rPr lang="en-US" sz="1800" b="1" dirty="0">
                <a:solidFill>
                  <a:schemeClr val="tx2"/>
                </a:solidFill>
              </a:rPr>
              <a:t>qualify for both Medicare and Medicaid</a:t>
            </a:r>
            <a:r>
              <a:rPr lang="en-US" sz="1800" dirty="0"/>
              <a:t>, known as “dual </a:t>
            </a:r>
            <a:r>
              <a:rPr lang="en-US" sz="1800" dirty="0" err="1"/>
              <a:t>eligibles</a:t>
            </a:r>
            <a:r>
              <a:rPr lang="en-US" sz="1800" dirty="0"/>
              <a:t>,” have among the most </a:t>
            </a:r>
            <a:r>
              <a:rPr lang="en-US" sz="1800" b="1" dirty="0">
                <a:solidFill>
                  <a:schemeClr val="tx2"/>
                </a:solidFill>
              </a:rPr>
              <a:t>complex care needs</a:t>
            </a:r>
            <a:r>
              <a:rPr lang="en-US" sz="1800" dirty="0">
                <a:solidFill>
                  <a:schemeClr val="tx2"/>
                </a:solidFill>
              </a:rPr>
              <a:t> </a:t>
            </a:r>
            <a:r>
              <a:rPr lang="en-US" sz="1800" dirty="0"/>
              <a:t>of any population served by either Medicaid or Medicare</a:t>
            </a:r>
          </a:p>
          <a:p>
            <a:pPr marL="285750" indent="-285750">
              <a:spcBef>
                <a:spcPts val="2400"/>
              </a:spcBef>
              <a:buFont typeface="Wingdings" panose="05000000000000000000" pitchFamily="2" charset="2"/>
              <a:buChar char="§"/>
            </a:pPr>
            <a:r>
              <a:rPr lang="en-US" sz="1800" dirty="0"/>
              <a:t>Members may be dual eligible either because they are </a:t>
            </a:r>
            <a:r>
              <a:rPr lang="en-US" sz="1800" b="1" dirty="0">
                <a:solidFill>
                  <a:schemeClr val="tx2"/>
                </a:solidFill>
              </a:rPr>
              <a:t>have a disability </a:t>
            </a:r>
            <a:r>
              <a:rPr lang="en-US" sz="1800" dirty="0"/>
              <a:t>or because they are </a:t>
            </a:r>
            <a:r>
              <a:rPr lang="en-US" sz="1800" b="1" dirty="0">
                <a:solidFill>
                  <a:schemeClr val="tx2"/>
                </a:solidFill>
              </a:rPr>
              <a:t>over age 65 and have low income</a:t>
            </a:r>
          </a:p>
          <a:p>
            <a:pPr marL="285750" indent="-285750">
              <a:spcBef>
                <a:spcPts val="2400"/>
              </a:spcBef>
              <a:buFont typeface="Wingdings" panose="05000000000000000000" pitchFamily="2" charset="2"/>
              <a:buChar char="§"/>
            </a:pPr>
            <a:r>
              <a:rPr lang="en-US" sz="1800" dirty="0"/>
              <a:t>Many dual eligible members utilize a </a:t>
            </a:r>
            <a:r>
              <a:rPr lang="en-US" sz="1800" b="1" dirty="0">
                <a:solidFill>
                  <a:schemeClr val="tx2"/>
                </a:solidFill>
              </a:rPr>
              <a:t>broad range of health care services</a:t>
            </a:r>
            <a:r>
              <a:rPr lang="en-US" sz="1800" dirty="0"/>
              <a:t>, including </a:t>
            </a:r>
            <a:r>
              <a:rPr lang="en-US" sz="1800" b="1" dirty="0">
                <a:solidFill>
                  <a:schemeClr val="tx2"/>
                </a:solidFill>
              </a:rPr>
              <a:t>medical services</a:t>
            </a:r>
            <a:r>
              <a:rPr lang="en-US" sz="1800" dirty="0"/>
              <a:t>, </a:t>
            </a:r>
            <a:r>
              <a:rPr lang="en-US" sz="1800" b="1" dirty="0">
                <a:solidFill>
                  <a:schemeClr val="tx2"/>
                </a:solidFill>
              </a:rPr>
              <a:t>behavioral health services</a:t>
            </a:r>
            <a:r>
              <a:rPr lang="en-US" sz="1800" dirty="0"/>
              <a:t>, and </a:t>
            </a:r>
            <a:r>
              <a:rPr lang="en-US" sz="1800" b="1" dirty="0">
                <a:solidFill>
                  <a:schemeClr val="tx2"/>
                </a:solidFill>
              </a:rPr>
              <a:t>long-term services and supports</a:t>
            </a:r>
            <a:r>
              <a:rPr lang="en-US" sz="1800" b="1" dirty="0"/>
              <a:t> </a:t>
            </a:r>
            <a:r>
              <a:rPr lang="en-US" sz="1800" dirty="0"/>
              <a:t>that maintain their ability to live independently in the community or in a nursing facility</a:t>
            </a:r>
          </a:p>
          <a:p>
            <a:pPr marL="285750" indent="-285750">
              <a:spcBef>
                <a:spcPts val="2400"/>
              </a:spcBef>
              <a:buFont typeface="Wingdings" panose="05000000000000000000" pitchFamily="2" charset="2"/>
              <a:buChar char="§"/>
            </a:pPr>
            <a:r>
              <a:rPr lang="en-US" sz="1800" dirty="0"/>
              <a:t>MassHealth currently serves approximately </a:t>
            </a:r>
            <a:r>
              <a:rPr lang="en-US" sz="1800" b="1" dirty="0">
                <a:solidFill>
                  <a:schemeClr val="tx2"/>
                </a:solidFill>
              </a:rPr>
              <a:t>312,000 dual eligible members </a:t>
            </a:r>
          </a:p>
          <a:p>
            <a:pPr marL="285750" indent="-285750">
              <a:spcBef>
                <a:spcPts val="2400"/>
              </a:spcBef>
              <a:buFont typeface="Wingdings" panose="05000000000000000000" pitchFamily="2" charset="2"/>
              <a:buChar char="§"/>
            </a:pPr>
            <a:r>
              <a:rPr lang="en-US" sz="1800" b="1" dirty="0">
                <a:solidFill>
                  <a:schemeClr val="tx2"/>
                </a:solidFill>
              </a:rPr>
              <a:t>Combined Medicare and Medicaid costs</a:t>
            </a:r>
            <a:r>
              <a:rPr lang="en-US" sz="1800" dirty="0">
                <a:solidFill>
                  <a:schemeClr val="tx2"/>
                </a:solidFill>
              </a:rPr>
              <a:t> </a:t>
            </a:r>
            <a:r>
              <a:rPr lang="en-US" sz="1800" dirty="0"/>
              <a:t>for the dual eligible population in Massachusetts are </a:t>
            </a:r>
            <a:r>
              <a:rPr lang="en-US" sz="1800" b="1" dirty="0">
                <a:solidFill>
                  <a:schemeClr val="tx2"/>
                </a:solidFill>
              </a:rPr>
              <a:t>estimated to exceed $9 billion</a:t>
            </a:r>
            <a:r>
              <a:rPr lang="en-US" sz="1800" dirty="0"/>
              <a:t>, with MassHealth and Medicare each bearing about half of these costs</a:t>
            </a:r>
          </a:p>
        </p:txBody>
      </p:sp>
      <p:sp>
        <p:nvSpPr>
          <p:cNvPr id="8" name="TextBox 7">
            <a:extLst>
              <a:ext uri="{FF2B5EF4-FFF2-40B4-BE49-F238E27FC236}">
                <a16:creationId xmlns:a16="http://schemas.microsoft.com/office/drawing/2014/main" xmlns="" id="{C069F67D-3C2F-488C-A4DB-3EFCEA2D1229}"/>
              </a:ext>
            </a:extLst>
          </p:cNvPr>
          <p:cNvSpPr txBox="1"/>
          <p:nvPr/>
        </p:nvSpPr>
        <p:spPr>
          <a:xfrm>
            <a:off x="-190000" y="0"/>
            <a:ext cx="2611193" cy="244375"/>
          </a:xfrm>
          <a:prstGeom prst="rect">
            <a:avLst/>
          </a:prstGeom>
          <a:noFill/>
        </p:spPr>
        <p:txBody>
          <a:bodyPr wrap="square" lIns="89611" tIns="44806" rIns="89611" bIns="44806" rtlCol="0">
            <a:spAutoFit/>
          </a:bodyPr>
          <a:lstStyle/>
          <a:p>
            <a:pPr marL="222264"/>
            <a:r>
              <a:rPr lang="en-US" sz="1000" dirty="0">
                <a:solidFill>
                  <a:schemeClr val="bg1">
                    <a:lumMod val="50000"/>
                  </a:schemeClr>
                </a:solidFill>
              </a:rPr>
              <a:t>PRELIMINARY – FOR DISCUSSION</a:t>
            </a:r>
          </a:p>
        </p:txBody>
      </p:sp>
    </p:spTree>
    <p:extLst>
      <p:ext uri="{BB962C8B-B14F-4D97-AF65-F5344CB8AC3E}">
        <p14:creationId xmlns:p14="http://schemas.microsoft.com/office/powerpoint/2010/main" val="35805900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Object 11" hidden="1"/>
          <p:cNvGraphicFramePr>
            <a:graphicFrameLocks noChangeAspect="1"/>
          </p:cNvGraphicFramePr>
          <p:nvPr>
            <p:custDataLst>
              <p:tags r:id="rId2"/>
            </p:custDataLst>
            <p:extLst>
              <p:ext uri="{D42A27DB-BD31-4B8C-83A1-F6EECF244321}">
                <p14:modId xmlns:p14="http://schemas.microsoft.com/office/powerpoint/2010/main" val="1940137681"/>
              </p:ext>
            </p:extLst>
          </p:nvPr>
        </p:nvGraphicFramePr>
        <p:xfrm>
          <a:off x="1575" y="1575"/>
          <a:ext cx="1555" cy="1555"/>
        </p:xfrm>
        <a:graphic>
          <a:graphicData uri="http://schemas.openxmlformats.org/presentationml/2006/ole">
            <mc:AlternateContent xmlns:mc="http://schemas.openxmlformats.org/markup-compatibility/2006">
              <mc:Choice xmlns:v="urn:schemas-microsoft-com:vml" Requires="v">
                <p:oleObj spid="_x0000_s1025092" name="think-cell Slide" r:id="rId19" imgW="270" imgH="270" progId="TCLayout.ActiveDocument.1">
                  <p:embed/>
                </p:oleObj>
              </mc:Choice>
              <mc:Fallback>
                <p:oleObj name="think-cell Slide" r:id="rId19" imgW="270" imgH="270" progId="TCLayout.ActiveDocument.1">
                  <p:embed/>
                  <p:pic>
                    <p:nvPicPr>
                      <p:cNvPr id="0" name=""/>
                      <p:cNvPicPr/>
                      <p:nvPr/>
                    </p:nvPicPr>
                    <p:blipFill>
                      <a:blip r:embed="rId20"/>
                      <a:stretch>
                        <a:fillRect/>
                      </a:stretch>
                    </p:blipFill>
                    <p:spPr>
                      <a:xfrm>
                        <a:off x="1575" y="1575"/>
                        <a:ext cx="1555" cy="1555"/>
                      </a:xfrm>
                      <a:prstGeom prst="rect">
                        <a:avLst/>
                      </a:prstGeom>
                    </p:spPr>
                  </p:pic>
                </p:oleObj>
              </mc:Fallback>
            </mc:AlternateContent>
          </a:graphicData>
        </a:graphic>
      </p:graphicFrame>
      <p:sp>
        <p:nvSpPr>
          <p:cNvPr id="9" name="Rectangle 8" hidden="1"/>
          <p:cNvSpPr/>
          <p:nvPr>
            <p:custDataLst>
              <p:tags r:id="rId3"/>
            </p:custDataLst>
          </p:nvPr>
        </p:nvSpPr>
        <p:spPr bwMode="auto">
          <a:xfrm>
            <a:off x="13" y="0"/>
            <a:ext cx="155581" cy="155590"/>
          </a:xfrm>
          <a:prstGeom prst="rect">
            <a:avLst/>
          </a:prstGeom>
          <a:solidFill>
            <a:schemeClr val="accent1"/>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dirty="0" err="1">
              <a:solidFill>
                <a:schemeClr val="tx1"/>
              </a:solidFill>
              <a:latin typeface="Arial"/>
              <a:ea typeface="ＭＳ Ｐゴシック"/>
              <a:sym typeface="Arial"/>
            </a:endParaRPr>
          </a:p>
        </p:txBody>
      </p:sp>
      <p:sp>
        <p:nvSpPr>
          <p:cNvPr id="2" name="Title 1"/>
          <p:cNvSpPr>
            <a:spLocks noGrp="1"/>
          </p:cNvSpPr>
          <p:nvPr>
            <p:ph type="title"/>
          </p:nvPr>
        </p:nvSpPr>
        <p:spPr>
          <a:xfrm>
            <a:off x="119082" y="230190"/>
            <a:ext cx="8618537" cy="615553"/>
          </a:xfrm>
        </p:spPr>
        <p:txBody>
          <a:bodyPr/>
          <a:lstStyle/>
          <a:p>
            <a:r>
              <a:rPr lang="en-US" sz="2000" dirty="0"/>
              <a:t>Seniors and disabled populations represent 26% of MassHealth membership and drive &gt;55% of gross state spending</a:t>
            </a:r>
          </a:p>
        </p:txBody>
      </p:sp>
      <p:sp>
        <p:nvSpPr>
          <p:cNvPr id="17" name="TextBox 16"/>
          <p:cNvSpPr txBox="1"/>
          <p:nvPr/>
        </p:nvSpPr>
        <p:spPr>
          <a:xfrm>
            <a:off x="74678" y="5925991"/>
            <a:ext cx="8332164" cy="707702"/>
          </a:xfrm>
          <a:prstGeom prst="rect">
            <a:avLst/>
          </a:prstGeom>
          <a:noFill/>
        </p:spPr>
        <p:txBody>
          <a:bodyPr wrap="square" lIns="91254" tIns="45629" rIns="91254" bIns="45629" rtlCol="0" anchor="ctr">
            <a:spAutoFit/>
          </a:bodyPr>
          <a:lstStyle/>
          <a:p>
            <a:r>
              <a:rPr lang="en-US" sz="1000" baseline="30000" dirty="0"/>
              <a:t>1 </a:t>
            </a:r>
            <a:r>
              <a:rPr lang="en-US" sz="1000" dirty="0"/>
              <a:t>Based on Date of Service (DOS) spending, which excludes Medicare payments, premium assistance payments, supplemental payments to hospitals, and MassHealth spending at other state agencies; figures are estimates</a:t>
            </a:r>
          </a:p>
          <a:p>
            <a:r>
              <a:rPr lang="en-US" sz="1000" baseline="30000" dirty="0"/>
              <a:t>2 </a:t>
            </a:r>
            <a:r>
              <a:rPr lang="en-US" sz="1000" dirty="0"/>
              <a:t>Seniors + Disabled includes all seniors, disabled adults and children, beneficiaries of One Care, PACE, or Special Kids/Special Care, and individuals &lt;65 receiving long term care</a:t>
            </a:r>
            <a:endParaRPr lang="en-US" sz="1000" baseline="30000" dirty="0"/>
          </a:p>
        </p:txBody>
      </p:sp>
      <p:cxnSp>
        <p:nvCxnSpPr>
          <p:cNvPr id="19" name="Straight Connector 18"/>
          <p:cNvCxnSpPr/>
          <p:nvPr>
            <p:custDataLst>
              <p:tags r:id="rId4"/>
            </p:custDataLst>
          </p:nvPr>
        </p:nvCxnSpPr>
        <p:spPr bwMode="auto">
          <a:xfrm flipV="1">
            <a:off x="3495675" y="3486150"/>
            <a:ext cx="914400" cy="1171575"/>
          </a:xfrm>
          <a:prstGeom prst="line">
            <a:avLst/>
          </a:prstGeom>
          <a:ln w="3175">
            <a:solidFill>
              <a:schemeClr val="tx1"/>
            </a:solidFill>
            <a:prstDash val="lgDash"/>
            <a:headEnd type="none"/>
            <a:tailEnd type="none"/>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custDataLst>
              <p:tags r:id="rId5"/>
            </p:custDataLst>
          </p:nvPr>
        </p:nvCxnSpPr>
        <p:spPr bwMode="auto">
          <a:xfrm flipV="1">
            <a:off x="3495675" y="2867025"/>
            <a:ext cx="914400" cy="600075"/>
          </a:xfrm>
          <a:prstGeom prst="line">
            <a:avLst/>
          </a:prstGeom>
          <a:ln w="3175">
            <a:solidFill>
              <a:schemeClr val="tx1"/>
            </a:solidFill>
            <a:prstDash val="lgDash"/>
            <a:headEnd type="none"/>
            <a:tailEnd type="none"/>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custDataLst>
              <p:tags r:id="rId6"/>
            </p:custDataLst>
          </p:nvPr>
        </p:nvCxnSpPr>
        <p:spPr bwMode="auto">
          <a:xfrm flipV="1">
            <a:off x="3495675" y="2447925"/>
            <a:ext cx="914400" cy="123825"/>
          </a:xfrm>
          <a:prstGeom prst="line">
            <a:avLst/>
          </a:prstGeom>
          <a:ln w="3175">
            <a:solidFill>
              <a:schemeClr val="tx1"/>
            </a:solidFill>
            <a:prstDash val="lgDash"/>
            <a:headEnd type="none"/>
            <a:tailEnd type="none"/>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custDataLst>
              <p:tags r:id="rId7"/>
            </p:custDataLst>
          </p:nvPr>
        </p:nvCxnSpPr>
        <p:spPr bwMode="auto">
          <a:xfrm>
            <a:off x="3495675" y="1913753"/>
            <a:ext cx="914400" cy="0"/>
          </a:xfrm>
          <a:prstGeom prst="line">
            <a:avLst/>
          </a:prstGeom>
          <a:ln w="3175">
            <a:solidFill>
              <a:schemeClr val="tx1"/>
            </a:solidFill>
            <a:prstDash val="lgDash"/>
            <a:headEnd type="none"/>
            <a:tailEnd type="none"/>
          </a:ln>
        </p:spPr>
        <p:style>
          <a:lnRef idx="1">
            <a:schemeClr val="accent1"/>
          </a:lnRef>
          <a:fillRef idx="0">
            <a:schemeClr val="accent1"/>
          </a:fillRef>
          <a:effectRef idx="0">
            <a:schemeClr val="accent1"/>
          </a:effectRef>
          <a:fontRef idx="minor">
            <a:schemeClr val="tx1"/>
          </a:fontRef>
        </p:style>
      </p:cxnSp>
      <p:graphicFrame>
        <p:nvGraphicFramePr>
          <p:cNvPr id="8" name="Object 7"/>
          <p:cNvGraphicFramePr>
            <a:graphicFrameLocks/>
          </p:cNvGraphicFramePr>
          <p:nvPr>
            <p:custDataLst>
              <p:tags r:id="rId8"/>
            </p:custDataLst>
            <p:extLst>
              <p:ext uri="{D42A27DB-BD31-4B8C-83A1-F6EECF244321}">
                <p14:modId xmlns:p14="http://schemas.microsoft.com/office/powerpoint/2010/main" val="303919714"/>
              </p:ext>
            </p:extLst>
          </p:nvPr>
        </p:nvGraphicFramePr>
        <p:xfrm>
          <a:off x="1790699" y="1790700"/>
          <a:ext cx="4314870" cy="3905340"/>
        </p:xfrm>
        <a:graphic>
          <a:graphicData uri="http://schemas.openxmlformats.org/presentationml/2006/ole">
            <mc:AlternateContent xmlns:mc="http://schemas.openxmlformats.org/markup-compatibility/2006">
              <mc:Choice xmlns:v="urn:schemas-microsoft-com:vml" Requires="v">
                <p:oleObj spid="_x0000_s1025093" name="Chart" r:id="rId21" imgW="4314870" imgH="3905340" progId="MSGraph.Chart.8">
                  <p:embed followColorScheme="full"/>
                </p:oleObj>
              </mc:Choice>
              <mc:Fallback>
                <p:oleObj name="Chart" r:id="rId21" imgW="4314870" imgH="3905340" progId="MSGraph.Chart.8">
                  <p:embed followColorScheme="full"/>
                  <p:pic>
                    <p:nvPicPr>
                      <p:cNvPr id="0" name=""/>
                      <p:cNvPicPr/>
                      <p:nvPr/>
                    </p:nvPicPr>
                    <p:blipFill>
                      <a:blip r:embed="rId22"/>
                      <a:stretch>
                        <a:fillRect/>
                      </a:stretch>
                    </p:blipFill>
                    <p:spPr>
                      <a:xfrm>
                        <a:off x="1790699" y="1790700"/>
                        <a:ext cx="4314870" cy="3905340"/>
                      </a:xfrm>
                      <a:prstGeom prst="rect">
                        <a:avLst/>
                      </a:prstGeom>
                    </p:spPr>
                  </p:pic>
                </p:oleObj>
              </mc:Fallback>
            </mc:AlternateContent>
          </a:graphicData>
        </a:graphic>
      </p:graphicFrame>
      <p:sp>
        <p:nvSpPr>
          <p:cNvPr id="43" name="Rectangle 42"/>
          <p:cNvSpPr>
            <a:spLocks noGrp="1" noChangeArrowheads="1"/>
          </p:cNvSpPr>
          <p:nvPr>
            <p:custDataLst>
              <p:tags r:id="rId9"/>
            </p:custDataLst>
          </p:nvPr>
        </p:nvSpPr>
        <p:spPr bwMode="auto">
          <a:xfrm>
            <a:off x="398463" y="5006975"/>
            <a:ext cx="1782763" cy="24447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anchor="ctr" anchorCtr="0" compatLnSpc="1">
            <a:prstTxWarp prst="textNoShape">
              <a:avLst/>
            </a:prstTxWarp>
            <a:noAutofit/>
          </a:bodyPr>
          <a:lstStyle>
            <a:lvl1pPr marL="0" indent="0" algn="l" defTabSz="89397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382" indent="-191802" algn="l" defTabSz="89397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444" indent="-261543" algn="l" defTabSz="89397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425" indent="-155340" algn="l" defTabSz="89397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666" indent="-129978" algn="l" defTabSz="89397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666" indent="-129978" algn="l" defTabSz="89397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666" indent="-129978" algn="l" defTabSz="89397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666" indent="-129978" algn="l" defTabSz="89397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666" indent="-129978" algn="l" defTabSz="89397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r"/>
            <a:r>
              <a:rPr lang="en-US" altLang="en-US" dirty="0"/>
              <a:t>Seniors + Disabled</a:t>
            </a:r>
            <a:r>
              <a:rPr lang="en-US" altLang="en-US" baseline="30000" dirty="0"/>
              <a:t>2</a:t>
            </a:r>
            <a:endParaRPr lang="en-US" dirty="0">
              <a:sym typeface="+mn-lt"/>
            </a:endParaRPr>
          </a:p>
        </p:txBody>
      </p:sp>
      <p:sp>
        <p:nvSpPr>
          <p:cNvPr id="38" name="Rectangle 37"/>
          <p:cNvSpPr>
            <a:spLocks noGrp="1" noChangeArrowheads="1"/>
          </p:cNvSpPr>
          <p:nvPr>
            <p:custDataLst>
              <p:tags r:id="rId10"/>
            </p:custDataLst>
          </p:nvPr>
        </p:nvSpPr>
        <p:spPr bwMode="auto">
          <a:xfrm>
            <a:off x="220663" y="3940175"/>
            <a:ext cx="1960563" cy="24447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anchor="ctr" anchorCtr="0" compatLnSpc="1">
            <a:prstTxWarp prst="textNoShape">
              <a:avLst/>
            </a:prstTxWarp>
            <a:noAutofit/>
          </a:bodyPr>
          <a:lstStyle>
            <a:lvl1pPr marL="0" indent="0" algn="l" defTabSz="89397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382" indent="-191802" algn="l" defTabSz="89397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444" indent="-261543" algn="l" defTabSz="89397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425" indent="-155340" algn="l" defTabSz="89397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666" indent="-129978" algn="l" defTabSz="89397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666" indent="-129978" algn="l" defTabSz="89397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666" indent="-129978" algn="l" defTabSz="89397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666" indent="-129978" algn="l" defTabSz="89397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666" indent="-129978" algn="l" defTabSz="89397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r"/>
            <a:r>
              <a:rPr lang="en-US" altLang="en-US" dirty="0"/>
              <a:t>Non-disabled children</a:t>
            </a:r>
            <a:endParaRPr lang="en-US" dirty="0">
              <a:sym typeface="+mn-lt"/>
            </a:endParaRPr>
          </a:p>
        </p:txBody>
      </p:sp>
      <p:sp>
        <p:nvSpPr>
          <p:cNvPr id="33" name="Rectangle 32"/>
          <p:cNvSpPr>
            <a:spLocks noGrp="1" noChangeArrowheads="1"/>
          </p:cNvSpPr>
          <p:nvPr>
            <p:custDataLst>
              <p:tags r:id="rId11"/>
            </p:custDataLst>
          </p:nvPr>
        </p:nvSpPr>
        <p:spPr bwMode="auto">
          <a:xfrm>
            <a:off x="388938" y="2774950"/>
            <a:ext cx="1792288" cy="48895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anchor="ctr" anchorCtr="0" compatLnSpc="1">
            <a:prstTxWarp prst="textNoShape">
              <a:avLst/>
            </a:prstTxWarp>
            <a:noAutofit/>
          </a:bodyPr>
          <a:lstStyle>
            <a:lvl1pPr marL="0" indent="0" algn="l" defTabSz="89397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382" indent="-191802" algn="l" defTabSz="89397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444" indent="-261543" algn="l" defTabSz="89397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425" indent="-155340" algn="l" defTabSz="89397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666" indent="-129978" algn="l" defTabSz="89397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666" indent="-129978" algn="l" defTabSz="89397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666" indent="-129978" algn="l" defTabSz="89397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666" indent="-129978" algn="l" defTabSz="89397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666" indent="-129978" algn="l" defTabSz="89397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r"/>
            <a:r>
              <a:rPr lang="en-US" altLang="en-US"/>
              <a:t>Non-disabled </a:t>
            </a:r>
            <a:r>
              <a:rPr lang="en-US" altLang="en-US" dirty="0"/>
              <a:t>adults</a:t>
            </a:r>
          </a:p>
          <a:p>
            <a:pPr algn="r"/>
            <a:r>
              <a:rPr lang="en-US" dirty="0">
                <a:sym typeface="+mn-lt"/>
              </a:rPr>
              <a:t>(pre-expansion)</a:t>
            </a:r>
          </a:p>
        </p:txBody>
      </p:sp>
      <p:sp>
        <p:nvSpPr>
          <p:cNvPr id="32" name="Rectangle 31"/>
          <p:cNvSpPr>
            <a:spLocks noGrp="1" noChangeArrowheads="1"/>
          </p:cNvSpPr>
          <p:nvPr>
            <p:custDataLst>
              <p:tags r:id="rId12"/>
            </p:custDataLst>
          </p:nvPr>
        </p:nvSpPr>
        <p:spPr bwMode="auto">
          <a:xfrm>
            <a:off x="388938" y="1998663"/>
            <a:ext cx="1792288" cy="48895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anchor="ctr" anchorCtr="0" compatLnSpc="1">
            <a:prstTxWarp prst="textNoShape">
              <a:avLst/>
            </a:prstTxWarp>
            <a:noAutofit/>
          </a:bodyPr>
          <a:lstStyle>
            <a:lvl1pPr marL="0" indent="0" algn="l" defTabSz="89397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382" indent="-191802" algn="l" defTabSz="89397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444" indent="-261543" algn="l" defTabSz="89397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425" indent="-155340" algn="l" defTabSz="89397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666" indent="-129978" algn="l" defTabSz="89397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666" indent="-129978" algn="l" defTabSz="89397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666" indent="-129978" algn="l" defTabSz="89397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666" indent="-129978" algn="l" defTabSz="89397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666" indent="-129978" algn="l" defTabSz="89397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r"/>
            <a:r>
              <a:rPr lang="en-US" dirty="0">
                <a:sym typeface="+mn-lt"/>
              </a:rPr>
              <a:t>Non-disabled adults</a:t>
            </a:r>
          </a:p>
          <a:p>
            <a:pPr algn="r"/>
            <a:r>
              <a:rPr lang="en-US" dirty="0">
                <a:sym typeface="+mn-lt"/>
              </a:rPr>
              <a:t>(expansion)</a:t>
            </a:r>
          </a:p>
        </p:txBody>
      </p:sp>
      <p:sp>
        <p:nvSpPr>
          <p:cNvPr id="42" name="Rectangle 41"/>
          <p:cNvSpPr>
            <a:spLocks noGrp="1" noChangeArrowheads="1"/>
          </p:cNvSpPr>
          <p:nvPr>
            <p:custDataLst>
              <p:tags r:id="rId13"/>
            </p:custDataLst>
          </p:nvPr>
        </p:nvSpPr>
        <p:spPr bwMode="gray">
          <a:xfrm>
            <a:off x="4502150" y="1644650"/>
            <a:ext cx="960438" cy="24447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28575" tIns="0" rIns="28575" bIns="0" numCol="1" spcCol="0" anchor="b" anchorCtr="0" compatLnSpc="1">
            <a:prstTxWarp prst="textNoShape">
              <a:avLst/>
            </a:prstTxWarp>
            <a:noAutofit/>
          </a:bodyPr>
          <a:lstStyle>
            <a:lvl1pPr marL="0" indent="0" algn="l" defTabSz="892274"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013" indent="-191435" algn="l" defTabSz="892274"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5578" indent="-261044" algn="l" defTabSz="892274"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2257" indent="-155043" algn="l" defTabSz="892274"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7238" indent="-129731" algn="l" defTabSz="892274"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7238" indent="-129731" algn="l" defTabSz="892274"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7238" indent="-129731" algn="l" defTabSz="892274"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7238" indent="-129731" algn="l" defTabSz="892274"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7238" indent="-129731" algn="l" defTabSz="892274"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r>
              <a:rPr lang="en-US" altLang="en-US" dirty="0"/>
              <a:t>$</a:t>
            </a:r>
            <a:fld id="{B8D4A730-030D-4452-99C6-83551C2A3981}" type="datetime'''1''3'''''''',''''''''''''''5''''''''63'''">
              <a:rPr lang="en-US" altLang="en-US"/>
              <a:pPr/>
              <a:t>13,563</a:t>
            </a:fld>
            <a:r>
              <a:rPr lang="en-US" altLang="en-US" dirty="0"/>
              <a:t>M</a:t>
            </a:r>
            <a:endParaRPr lang="en-US" dirty="0">
              <a:sym typeface="+mn-lt"/>
            </a:endParaRPr>
          </a:p>
        </p:txBody>
      </p:sp>
      <p:sp>
        <p:nvSpPr>
          <p:cNvPr id="30" name="Rectangle 29"/>
          <p:cNvSpPr>
            <a:spLocks noGrp="1" noChangeArrowheads="1"/>
          </p:cNvSpPr>
          <p:nvPr>
            <p:custDataLst>
              <p:tags r:id="rId14"/>
            </p:custDataLst>
          </p:nvPr>
        </p:nvSpPr>
        <p:spPr bwMode="auto">
          <a:xfrm>
            <a:off x="4398963" y="5719763"/>
            <a:ext cx="1165225" cy="24447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spcCol="0" anchor="t" anchorCtr="0" compatLnSpc="1">
            <a:prstTxWarp prst="textNoShape">
              <a:avLst/>
            </a:prstTxWarp>
            <a:noAutofit/>
          </a:bodyPr>
          <a:lstStyle>
            <a:lvl1pPr marL="0" indent="0" algn="l" defTabSz="89397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382" indent="-191802" algn="l" defTabSz="89397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444" indent="-261543" algn="l" defTabSz="89397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425" indent="-155340" algn="l" defTabSz="89397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666" indent="-129978" algn="l" defTabSz="89397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666" indent="-129978" algn="l" defTabSz="89397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666" indent="-129978" algn="l" defTabSz="89397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666" indent="-129978" algn="l" defTabSz="89397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666" indent="-129978" algn="l" defTabSz="89397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fld id="{F11B7C53-D7F4-4E19-8447-66A486A6DE5D}" type="datetime'''''''''''''''''''''Gr''''''''''o''''ss'' s''''''p''e''nd'''''">
              <a:rPr lang="en-US" altLang="en-US"/>
              <a:pPr/>
              <a:t>Gross spend</a:t>
            </a:fld>
            <a:endParaRPr lang="en-US" dirty="0">
              <a:sym typeface="+mn-lt"/>
            </a:endParaRPr>
          </a:p>
        </p:txBody>
      </p:sp>
      <p:sp>
        <p:nvSpPr>
          <p:cNvPr id="29" name="Rectangle 28"/>
          <p:cNvSpPr>
            <a:spLocks noGrp="1" noChangeArrowheads="1"/>
          </p:cNvSpPr>
          <p:nvPr>
            <p:custDataLst>
              <p:tags r:id="rId15"/>
            </p:custDataLst>
          </p:nvPr>
        </p:nvSpPr>
        <p:spPr bwMode="auto">
          <a:xfrm>
            <a:off x="2489200" y="5719763"/>
            <a:ext cx="860425" cy="24447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spcCol="0" anchor="t" anchorCtr="0" compatLnSpc="1">
            <a:prstTxWarp prst="textNoShape">
              <a:avLst/>
            </a:prstTxWarp>
            <a:noAutofit/>
          </a:bodyPr>
          <a:lstStyle>
            <a:lvl1pPr marL="0" indent="0" algn="l" defTabSz="89397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382" indent="-191802" algn="l" defTabSz="89397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444" indent="-261543" algn="l" defTabSz="89397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425" indent="-155340" algn="l" defTabSz="89397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666" indent="-129978" algn="l" defTabSz="89397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666" indent="-129978" algn="l" defTabSz="89397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666" indent="-129978" algn="l" defTabSz="89397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666" indent="-129978" algn="l" defTabSz="89397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666" indent="-129978" algn="l" defTabSz="89397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fld id="{9BC0ECF1-AD7A-4E29-906B-F76C3CC80FA8}" type="datetime'''''''''Me''''''''''''''''''''mb''e''''''''''''''r''s'''">
              <a:rPr lang="en-US" altLang="en-US"/>
              <a:pPr/>
              <a:t>Members</a:t>
            </a:fld>
            <a:endParaRPr lang="en-US" dirty="0">
              <a:sym typeface="+mn-lt"/>
            </a:endParaRPr>
          </a:p>
        </p:txBody>
      </p:sp>
      <p:sp>
        <p:nvSpPr>
          <p:cNvPr id="41" name="Rectangle 40"/>
          <p:cNvSpPr>
            <a:spLocks noGrp="1" noChangeArrowheads="1"/>
          </p:cNvSpPr>
          <p:nvPr>
            <p:custDataLst>
              <p:tags r:id="rId16"/>
            </p:custDataLst>
          </p:nvPr>
        </p:nvSpPr>
        <p:spPr bwMode="gray">
          <a:xfrm>
            <a:off x="2439988" y="1644650"/>
            <a:ext cx="960438" cy="24447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28575" tIns="0" rIns="28575" bIns="0" numCol="1" spcCol="0" anchor="b" anchorCtr="0" compatLnSpc="1">
            <a:prstTxWarp prst="textNoShape">
              <a:avLst/>
            </a:prstTxWarp>
            <a:noAutofit/>
          </a:bodyPr>
          <a:lstStyle>
            <a:lvl1pPr marL="0" indent="0" algn="l" defTabSz="892274"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013" indent="-191435" algn="l" defTabSz="892274"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5578" indent="-261044" algn="l" defTabSz="892274"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2257" indent="-155043" algn="l" defTabSz="892274"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7238" indent="-129731" algn="l" defTabSz="892274"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7238" indent="-129731" algn="l" defTabSz="892274"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7238" indent="-129731" algn="l" defTabSz="892274"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7238" indent="-129731" algn="l" defTabSz="892274"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7238" indent="-129731" algn="l" defTabSz="892274"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fld id="{86F7CBAC-73BE-4EC9-8AAB-D0508B84CCFA}" type="datetime'''1'''''',''''''''''''''''''''8''67'''''',''''''''''043'''">
              <a:rPr lang="en-US" altLang="en-US"/>
              <a:pPr/>
              <a:t>1,867,043</a:t>
            </a:fld>
            <a:endParaRPr lang="en-US" dirty="0">
              <a:sym typeface="+mn-lt"/>
            </a:endParaRPr>
          </a:p>
        </p:txBody>
      </p:sp>
      <p:graphicFrame>
        <p:nvGraphicFramePr>
          <p:cNvPr id="3" name="Table 2"/>
          <p:cNvGraphicFramePr>
            <a:graphicFrameLocks noGrp="1"/>
          </p:cNvGraphicFramePr>
          <p:nvPr>
            <p:extLst>
              <p:ext uri="{D42A27DB-BD31-4B8C-83A1-F6EECF244321}">
                <p14:modId xmlns:p14="http://schemas.microsoft.com/office/powerpoint/2010/main" val="3017891399"/>
              </p:ext>
            </p:extLst>
          </p:nvPr>
        </p:nvGraphicFramePr>
        <p:xfrm>
          <a:off x="5867702" y="1276800"/>
          <a:ext cx="2798622" cy="4416716"/>
        </p:xfrm>
        <a:graphic>
          <a:graphicData uri="http://schemas.openxmlformats.org/drawingml/2006/table">
            <a:tbl>
              <a:tblPr firstRow="1" bandRow="1">
                <a:tableStyleId>{2D5ABB26-0587-4C30-8999-92F81FD0307C}</a:tableStyleId>
              </a:tblPr>
              <a:tblGrid>
                <a:gridCol w="2798622">
                  <a:extLst>
                    <a:ext uri="{9D8B030D-6E8A-4147-A177-3AD203B41FA5}">
                      <a16:colId xmlns:a16="http://schemas.microsoft.com/office/drawing/2014/main" xmlns="" val="20000"/>
                    </a:ext>
                  </a:extLst>
                </a:gridCol>
              </a:tblGrid>
              <a:tr h="671631">
                <a:tc>
                  <a:txBody>
                    <a:bodyPr/>
                    <a:lstStyle/>
                    <a:p>
                      <a:pPr algn="ctr"/>
                      <a:r>
                        <a:rPr lang="en-US" sz="1600" b="1" kern="0" dirty="0">
                          <a:solidFill>
                            <a:schemeClr val="tx1"/>
                          </a:solidFill>
                        </a:rPr>
                        <a:t>Gross</a:t>
                      </a:r>
                      <a:r>
                        <a:rPr lang="en-US" sz="1600" b="1" kern="0" baseline="0" dirty="0">
                          <a:solidFill>
                            <a:schemeClr val="tx1"/>
                          </a:solidFill>
                        </a:rPr>
                        <a:t> c</a:t>
                      </a:r>
                      <a:r>
                        <a:rPr lang="en-US" sz="1600" b="1" kern="0" dirty="0">
                          <a:solidFill>
                            <a:schemeClr val="tx1"/>
                          </a:solidFill>
                        </a:rPr>
                        <a:t>ost per member ($)</a:t>
                      </a:r>
                    </a:p>
                  </a:txBody>
                  <a:tcPr marL="89614" marR="89614" marT="44810" marB="44810" anchor="b">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0"/>
                  </a:ext>
                </a:extLst>
              </a:tr>
              <a:tr h="289132">
                <a:tc>
                  <a:txBody>
                    <a:bodyPr/>
                    <a:lstStyle/>
                    <a:p>
                      <a:pPr algn="ctr" fontAlgn="b"/>
                      <a:r>
                        <a:rPr lang="en-US" sz="1600" b="0" i="0" u="none" strike="noStrike" dirty="0">
                          <a:solidFill>
                            <a:srgbClr val="000000"/>
                          </a:solidFill>
                          <a:effectLst/>
                          <a:latin typeface="Arial" panose="020B0604020202020204" pitchFamily="34" charset="0"/>
                          <a:cs typeface="Arial" panose="020B0604020202020204" pitchFamily="34" charset="0"/>
                        </a:rPr>
                        <a:t>5,888 </a:t>
                      </a:r>
                    </a:p>
                  </a:txBody>
                  <a:tcPr marL="9335" marR="9335" marT="9335" marB="0" anchor="ctr">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xmlns="" val="10001"/>
                  </a:ext>
                </a:extLst>
              </a:tr>
              <a:tr h="433699">
                <a:tc>
                  <a:txBody>
                    <a:bodyPr/>
                    <a:lstStyle/>
                    <a:p>
                      <a:pPr algn="ctr" fontAlgn="b"/>
                      <a:endParaRPr lang="en-US" sz="1600" b="0" i="0" u="none" strike="noStrike" dirty="0">
                        <a:solidFill>
                          <a:srgbClr val="000000"/>
                        </a:solidFill>
                        <a:effectLst/>
                        <a:latin typeface="Arial" panose="020B0604020202020204" pitchFamily="34" charset="0"/>
                        <a:cs typeface="Arial" panose="020B0604020202020204" pitchFamily="34" charset="0"/>
                      </a:endParaRPr>
                    </a:p>
                    <a:p>
                      <a:pPr algn="ctr" fontAlgn="b"/>
                      <a:r>
                        <a:rPr lang="en-US" sz="1600" b="0" i="0" u="none" strike="noStrike" dirty="0">
                          <a:solidFill>
                            <a:srgbClr val="000000"/>
                          </a:solidFill>
                          <a:effectLst/>
                          <a:latin typeface="Arial" panose="020B0604020202020204" pitchFamily="34" charset="0"/>
                          <a:cs typeface="Arial" panose="020B0604020202020204" pitchFamily="34" charset="0"/>
                        </a:rPr>
                        <a:t>3,368 </a:t>
                      </a:r>
                    </a:p>
                  </a:txBody>
                  <a:tcPr marL="9335" marR="9335" marT="9335" marB="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xmlns="" val="10002"/>
                  </a:ext>
                </a:extLst>
              </a:tr>
              <a:tr h="650548">
                <a:tc>
                  <a:txBody>
                    <a:bodyPr/>
                    <a:lstStyle/>
                    <a:p>
                      <a:pPr algn="ctr" fontAlgn="b"/>
                      <a:endParaRPr lang="en-US" sz="1000" b="0" i="0" u="none" strike="noStrike" dirty="0">
                        <a:solidFill>
                          <a:srgbClr val="000000"/>
                        </a:solidFill>
                        <a:effectLst/>
                        <a:latin typeface="Arial" panose="020B0604020202020204" pitchFamily="34" charset="0"/>
                        <a:cs typeface="Arial" panose="020B0604020202020204" pitchFamily="34" charset="0"/>
                      </a:endParaRPr>
                    </a:p>
                    <a:p>
                      <a:pPr algn="ctr" fontAlgn="b"/>
                      <a:r>
                        <a:rPr lang="en-US" sz="1600" b="0" i="0" u="none" strike="noStrike" dirty="0">
                          <a:solidFill>
                            <a:srgbClr val="000000"/>
                          </a:solidFill>
                          <a:effectLst/>
                          <a:latin typeface="Arial" panose="020B0604020202020204" pitchFamily="34" charset="0"/>
                          <a:cs typeface="Arial" panose="020B0604020202020204" pitchFamily="34" charset="0"/>
                        </a:rPr>
                        <a:t>3,794 </a:t>
                      </a:r>
                    </a:p>
                  </a:txBody>
                  <a:tcPr marL="9335" marR="9335" marT="9335" marB="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xmlns="" val="10003"/>
                  </a:ext>
                </a:extLst>
              </a:tr>
              <a:tr h="2308390">
                <a:tc>
                  <a:txBody>
                    <a:bodyPr/>
                    <a:lstStyle/>
                    <a:p>
                      <a:pPr algn="ctr" fontAlgn="b"/>
                      <a:r>
                        <a:rPr lang="en-US" sz="1600" b="0" i="0" u="none" strike="noStrike" dirty="0">
                          <a:solidFill>
                            <a:srgbClr val="000000"/>
                          </a:solidFill>
                          <a:effectLst/>
                          <a:latin typeface="Arial" panose="020B0604020202020204" pitchFamily="34" charset="0"/>
                          <a:cs typeface="Arial" panose="020B0604020202020204" pitchFamily="34" charset="0"/>
                        </a:rPr>
                        <a:t>16,293 </a:t>
                      </a:r>
                    </a:p>
                  </a:txBody>
                  <a:tcPr marL="9335" marR="9335" marT="9335" marB="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xmlns="" val="10004"/>
                  </a:ext>
                </a:extLst>
              </a:tr>
            </a:tbl>
          </a:graphicData>
        </a:graphic>
      </p:graphicFrame>
      <p:sp>
        <p:nvSpPr>
          <p:cNvPr id="45" name="Title 1"/>
          <p:cNvSpPr txBox="1">
            <a:spLocks/>
          </p:cNvSpPr>
          <p:nvPr/>
        </p:nvSpPr>
        <p:spPr bwMode="auto">
          <a:xfrm>
            <a:off x="192881" y="1059003"/>
            <a:ext cx="8618537"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92274" rtl="0" eaLnBrk="1" fontAlgn="base" hangingPunct="1">
              <a:spcBef>
                <a:spcPct val="0"/>
              </a:spcBef>
              <a:spcAft>
                <a:spcPct val="0"/>
              </a:spcAft>
              <a:tabLst>
                <a:tab pos="268954" algn="l"/>
              </a:tabLst>
              <a:defRPr sz="1900" b="1" baseline="0">
                <a:solidFill>
                  <a:schemeClr val="tx2"/>
                </a:solidFill>
                <a:latin typeface="+mj-lt"/>
                <a:ea typeface="+mj-ea"/>
                <a:cs typeface="+mj-cs"/>
              </a:defRPr>
            </a:lvl1pPr>
            <a:lvl2pPr algn="l" defTabSz="892274" rtl="0" eaLnBrk="1" fontAlgn="base" hangingPunct="1">
              <a:spcBef>
                <a:spcPct val="0"/>
              </a:spcBef>
              <a:spcAft>
                <a:spcPct val="0"/>
              </a:spcAft>
              <a:defRPr sz="1900" b="1">
                <a:solidFill>
                  <a:schemeClr val="tx2"/>
                </a:solidFill>
                <a:latin typeface="Arial" charset="0"/>
              </a:defRPr>
            </a:lvl2pPr>
            <a:lvl3pPr algn="l" defTabSz="892274" rtl="0" eaLnBrk="1" fontAlgn="base" hangingPunct="1">
              <a:spcBef>
                <a:spcPct val="0"/>
              </a:spcBef>
              <a:spcAft>
                <a:spcPct val="0"/>
              </a:spcAft>
              <a:defRPr sz="1900" b="1">
                <a:solidFill>
                  <a:schemeClr val="tx2"/>
                </a:solidFill>
                <a:latin typeface="Arial" charset="0"/>
              </a:defRPr>
            </a:lvl3pPr>
            <a:lvl4pPr algn="l" defTabSz="892274" rtl="0" eaLnBrk="1" fontAlgn="base" hangingPunct="1">
              <a:spcBef>
                <a:spcPct val="0"/>
              </a:spcBef>
              <a:spcAft>
                <a:spcPct val="0"/>
              </a:spcAft>
              <a:defRPr sz="1900" b="1">
                <a:solidFill>
                  <a:schemeClr val="tx2"/>
                </a:solidFill>
                <a:latin typeface="Arial" charset="0"/>
              </a:defRPr>
            </a:lvl4pPr>
            <a:lvl5pPr algn="l" defTabSz="892274" rtl="0" eaLnBrk="1" fontAlgn="base" hangingPunct="1">
              <a:spcBef>
                <a:spcPct val="0"/>
              </a:spcBef>
              <a:spcAft>
                <a:spcPct val="0"/>
              </a:spcAft>
              <a:defRPr sz="1900" b="1">
                <a:solidFill>
                  <a:schemeClr val="tx2"/>
                </a:solidFill>
                <a:latin typeface="Arial" charset="0"/>
              </a:defRPr>
            </a:lvl5pPr>
            <a:lvl6pPr marL="455578" algn="l" defTabSz="892274" rtl="0" eaLnBrk="1" fontAlgn="base" hangingPunct="1">
              <a:spcBef>
                <a:spcPct val="0"/>
              </a:spcBef>
              <a:spcAft>
                <a:spcPct val="0"/>
              </a:spcAft>
              <a:defRPr sz="1900" b="1">
                <a:solidFill>
                  <a:schemeClr val="tx2"/>
                </a:solidFill>
                <a:latin typeface="Arial" charset="0"/>
              </a:defRPr>
            </a:lvl6pPr>
            <a:lvl7pPr marL="911252" algn="l" defTabSz="892274" rtl="0" eaLnBrk="1" fontAlgn="base" hangingPunct="1">
              <a:spcBef>
                <a:spcPct val="0"/>
              </a:spcBef>
              <a:spcAft>
                <a:spcPct val="0"/>
              </a:spcAft>
              <a:defRPr sz="1900" b="1">
                <a:solidFill>
                  <a:schemeClr val="tx2"/>
                </a:solidFill>
                <a:latin typeface="Arial" charset="0"/>
              </a:defRPr>
            </a:lvl7pPr>
            <a:lvl8pPr marL="1366891" algn="l" defTabSz="892274" rtl="0" eaLnBrk="1" fontAlgn="base" hangingPunct="1">
              <a:spcBef>
                <a:spcPct val="0"/>
              </a:spcBef>
              <a:spcAft>
                <a:spcPct val="0"/>
              </a:spcAft>
              <a:defRPr sz="1900" b="1">
                <a:solidFill>
                  <a:schemeClr val="tx2"/>
                </a:solidFill>
                <a:latin typeface="Arial" charset="0"/>
              </a:defRPr>
            </a:lvl8pPr>
            <a:lvl9pPr marL="1822526" algn="l" defTabSz="892274" rtl="0" eaLnBrk="1" fontAlgn="base" hangingPunct="1">
              <a:spcBef>
                <a:spcPct val="0"/>
              </a:spcBef>
              <a:spcAft>
                <a:spcPct val="0"/>
              </a:spcAft>
              <a:defRPr sz="1900" b="1">
                <a:solidFill>
                  <a:schemeClr val="tx2"/>
                </a:solidFill>
                <a:latin typeface="Arial" charset="0"/>
              </a:defRPr>
            </a:lvl9pPr>
          </a:lstStyle>
          <a:p>
            <a:r>
              <a:rPr lang="en-US" sz="1600" kern="0" dirty="0">
                <a:solidFill>
                  <a:schemeClr val="tx1"/>
                </a:solidFill>
              </a:rPr>
              <a:t>MassHealth membership and program spending</a:t>
            </a:r>
            <a:r>
              <a:rPr lang="en-US" sz="1600" kern="0" baseline="30000" dirty="0">
                <a:solidFill>
                  <a:schemeClr val="tx1"/>
                </a:solidFill>
              </a:rPr>
              <a:t>1</a:t>
            </a:r>
            <a:r>
              <a:rPr lang="en-US" sz="1600" kern="0" dirty="0">
                <a:solidFill>
                  <a:schemeClr val="tx1"/>
                </a:solidFill>
              </a:rPr>
              <a:t> by population, SFY 2016</a:t>
            </a:r>
          </a:p>
        </p:txBody>
      </p:sp>
      <p:cxnSp>
        <p:nvCxnSpPr>
          <p:cNvPr id="34" name="Straight Connector 33"/>
          <p:cNvCxnSpPr/>
          <p:nvPr/>
        </p:nvCxnSpPr>
        <p:spPr>
          <a:xfrm>
            <a:off x="5935947" y="2447925"/>
            <a:ext cx="2689438" cy="0"/>
          </a:xfrm>
          <a:prstGeom prst="line">
            <a:avLst/>
          </a:prstGeom>
          <a:ln w="6350">
            <a:solidFill>
              <a:schemeClr val="accent6"/>
            </a:solidFill>
            <a:prstDash val="dash"/>
          </a:ln>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xmlns="" id="{C069F67D-3C2F-488C-A4DB-3EFCEA2D1229}"/>
              </a:ext>
            </a:extLst>
          </p:cNvPr>
          <p:cNvSpPr txBox="1"/>
          <p:nvPr/>
        </p:nvSpPr>
        <p:spPr>
          <a:xfrm>
            <a:off x="-190000" y="0"/>
            <a:ext cx="2611193" cy="244375"/>
          </a:xfrm>
          <a:prstGeom prst="rect">
            <a:avLst/>
          </a:prstGeom>
          <a:noFill/>
        </p:spPr>
        <p:txBody>
          <a:bodyPr wrap="square" lIns="89611" tIns="44806" rIns="89611" bIns="44806" rtlCol="0">
            <a:spAutoFit/>
          </a:bodyPr>
          <a:lstStyle/>
          <a:p>
            <a:pPr marL="222264"/>
            <a:r>
              <a:rPr lang="en-US" sz="1000" dirty="0">
                <a:solidFill>
                  <a:schemeClr val="bg1">
                    <a:lumMod val="50000"/>
                  </a:schemeClr>
                </a:solidFill>
              </a:rPr>
              <a:t>PRELIMINARY – FOR DISCUSSION</a:t>
            </a:r>
          </a:p>
        </p:txBody>
      </p:sp>
      <p:cxnSp>
        <p:nvCxnSpPr>
          <p:cNvPr id="39" name="Straight Connector 38"/>
          <p:cNvCxnSpPr/>
          <p:nvPr/>
        </p:nvCxnSpPr>
        <p:spPr>
          <a:xfrm>
            <a:off x="5935947" y="2858353"/>
            <a:ext cx="2689438" cy="0"/>
          </a:xfrm>
          <a:prstGeom prst="line">
            <a:avLst/>
          </a:prstGeom>
          <a:ln w="6350">
            <a:solidFill>
              <a:schemeClr val="accent6"/>
            </a:solidFill>
            <a:prstDash val="dash"/>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5935947" y="3467100"/>
            <a:ext cx="2689438" cy="0"/>
          </a:xfrm>
          <a:prstGeom prst="line">
            <a:avLst/>
          </a:prstGeom>
          <a:ln w="6350">
            <a:solidFill>
              <a:schemeClr val="accent6"/>
            </a:solidFill>
            <a:prstDash val="dash"/>
          </a:ln>
        </p:spPr>
        <p:style>
          <a:lnRef idx="1">
            <a:schemeClr val="accent1"/>
          </a:lnRef>
          <a:fillRef idx="0">
            <a:schemeClr val="accent1"/>
          </a:fillRef>
          <a:effectRef idx="0">
            <a:schemeClr val="accent1"/>
          </a:effectRef>
          <a:fontRef idx="minor">
            <a:schemeClr val="tx1"/>
          </a:fontRef>
        </p:style>
      </p:cxnSp>
      <p:sp>
        <p:nvSpPr>
          <p:cNvPr id="25" name="Slide Number Placeholder 2"/>
          <p:cNvSpPr>
            <a:spLocks noGrp="1"/>
          </p:cNvSpPr>
          <p:nvPr>
            <p:ph type="sldNum" sz="quarter" idx="4294967295"/>
          </p:nvPr>
        </p:nvSpPr>
        <p:spPr>
          <a:xfrm>
            <a:off x="8408497" y="6482151"/>
            <a:ext cx="537091" cy="254822"/>
          </a:xfrm>
          <a:prstGeom prst="rect">
            <a:avLst/>
          </a:prstGeom>
        </p:spPr>
        <p:txBody>
          <a:bodyPr/>
          <a:lstStyle/>
          <a:p>
            <a:fld id="{1B845CE2-52C6-D640-906F-6FEE9CFEE2EC}" type="slidenum">
              <a:rPr lang="en-US" sz="1000" smtClean="0"/>
              <a:pPr/>
              <a:t>14</a:t>
            </a:fld>
            <a:endParaRPr lang="en-US" sz="1000" dirty="0"/>
          </a:p>
        </p:txBody>
      </p:sp>
      <p:sp>
        <p:nvSpPr>
          <p:cNvPr id="26" name="Rectangular Callout 25"/>
          <p:cNvSpPr/>
          <p:nvPr/>
        </p:nvSpPr>
        <p:spPr>
          <a:xfrm>
            <a:off x="6350000" y="4867659"/>
            <a:ext cx="2275385" cy="852422"/>
          </a:xfrm>
          <a:prstGeom prst="wedgeRectCallout">
            <a:avLst>
              <a:gd name="adj1" fmla="val -78773"/>
              <a:gd name="adj2" fmla="val -46115"/>
            </a:avLst>
          </a:prstGeom>
          <a:solidFill>
            <a:schemeClr val="accent6">
              <a:lumMod val="40000"/>
              <a:lumOff val="60000"/>
            </a:schemeClr>
          </a:solidFill>
          <a:ln w="9525">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MassHealth spend on duals has grown &gt;$500M over 2 years</a:t>
            </a:r>
            <a:endParaRPr lang="en-US" sz="2000" b="1" dirty="0">
              <a:solidFill>
                <a:schemeClr val="tx1"/>
              </a:solidFill>
            </a:endParaRPr>
          </a:p>
        </p:txBody>
      </p:sp>
    </p:spTree>
    <p:extLst>
      <p:ext uri="{BB962C8B-B14F-4D97-AF65-F5344CB8AC3E}">
        <p14:creationId xmlns:p14="http://schemas.microsoft.com/office/powerpoint/2010/main" val="920148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Object 18" hidden="1"/>
          <p:cNvGraphicFramePr>
            <a:graphicFrameLocks noChangeAspect="1"/>
          </p:cNvGraphicFramePr>
          <p:nvPr>
            <p:custDataLst>
              <p:tags r:id="rId2"/>
            </p:custDataLst>
            <p:extLst>
              <p:ext uri="{D42A27DB-BD31-4B8C-83A1-F6EECF244321}">
                <p14:modId xmlns:p14="http://schemas.microsoft.com/office/powerpoint/2010/main" val="2857761877"/>
              </p:ext>
            </p:extLst>
          </p:nvPr>
        </p:nvGraphicFramePr>
        <p:xfrm>
          <a:off x="1592" y="1592"/>
          <a:ext cx="1587" cy="1587"/>
        </p:xfrm>
        <a:graphic>
          <a:graphicData uri="http://schemas.openxmlformats.org/presentationml/2006/ole">
            <mc:AlternateContent xmlns:mc="http://schemas.openxmlformats.org/markup-compatibility/2006">
              <mc:Choice xmlns:v="urn:schemas-microsoft-com:vml" Requires="v">
                <p:oleObj spid="_x0000_s1021057" name="think-cell Slide" r:id="rId16" imgW="270" imgH="270" progId="TCLayout.ActiveDocument.1">
                  <p:embed/>
                </p:oleObj>
              </mc:Choice>
              <mc:Fallback>
                <p:oleObj name="think-cell Slide" r:id="rId16" imgW="270" imgH="270" progId="TCLayout.ActiveDocument.1">
                  <p:embed/>
                  <p:pic>
                    <p:nvPicPr>
                      <p:cNvPr id="0" name=""/>
                      <p:cNvPicPr/>
                      <p:nvPr/>
                    </p:nvPicPr>
                    <p:blipFill>
                      <a:blip r:embed="rId17"/>
                      <a:stretch>
                        <a:fillRect/>
                      </a:stretch>
                    </p:blipFill>
                    <p:spPr>
                      <a:xfrm>
                        <a:off x="1592" y="1592"/>
                        <a:ext cx="1587" cy="1587"/>
                      </a:xfrm>
                      <a:prstGeom prst="rect">
                        <a:avLst/>
                      </a:prstGeom>
                    </p:spPr>
                  </p:pic>
                </p:oleObj>
              </mc:Fallback>
            </mc:AlternateContent>
          </a:graphicData>
        </a:graphic>
      </p:graphicFrame>
      <p:sp>
        <p:nvSpPr>
          <p:cNvPr id="18" name="Rectangle 17" hidden="1"/>
          <p:cNvSpPr/>
          <p:nvPr>
            <p:custDataLst>
              <p:tags r:id="rId3"/>
            </p:custDataLst>
          </p:nvPr>
        </p:nvSpPr>
        <p:spPr bwMode="auto">
          <a:xfrm>
            <a:off x="0" y="0"/>
            <a:ext cx="158750" cy="158750"/>
          </a:xfrm>
          <a:prstGeom prst="rect">
            <a:avLst/>
          </a:prstGeom>
          <a:solidFill>
            <a:schemeClr val="accent1"/>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sz="1800" dirty="0" err="1">
              <a:solidFill>
                <a:schemeClr val="tx1"/>
              </a:solidFill>
              <a:latin typeface="Arial"/>
              <a:ea typeface="ＭＳ Ｐゴシック"/>
              <a:sym typeface="Arial"/>
            </a:endParaRPr>
          </a:p>
        </p:txBody>
      </p:sp>
      <p:sp>
        <p:nvSpPr>
          <p:cNvPr id="10" name="Title 9"/>
          <p:cNvSpPr>
            <a:spLocks noGrp="1"/>
          </p:cNvSpPr>
          <p:nvPr>
            <p:ph type="title"/>
          </p:nvPr>
        </p:nvSpPr>
        <p:spPr>
          <a:xfrm>
            <a:off x="119077" y="230188"/>
            <a:ext cx="7989920" cy="584775"/>
          </a:xfrm>
        </p:spPr>
        <p:txBody>
          <a:bodyPr/>
          <a:lstStyle/>
          <a:p>
            <a:r>
              <a:rPr lang="en-US" dirty="0">
                <a:solidFill>
                  <a:schemeClr val="accent4"/>
                </a:solidFill>
              </a:rPr>
              <a:t>Most of the 312,000 dual </a:t>
            </a:r>
            <a:r>
              <a:rPr lang="en-US" dirty="0" err="1">
                <a:solidFill>
                  <a:schemeClr val="accent4"/>
                </a:solidFill>
              </a:rPr>
              <a:t>eligibles</a:t>
            </a:r>
            <a:r>
              <a:rPr lang="en-US" dirty="0">
                <a:solidFill>
                  <a:schemeClr val="accent4"/>
                </a:solidFill>
              </a:rPr>
              <a:t> in the Commonwealth currently receive care through Medicaid fee-for-service</a:t>
            </a:r>
          </a:p>
        </p:txBody>
      </p:sp>
      <p:sp>
        <p:nvSpPr>
          <p:cNvPr id="23" name="Rectangle 8"/>
          <p:cNvSpPr txBox="1"/>
          <p:nvPr/>
        </p:nvSpPr>
        <p:spPr>
          <a:xfrm>
            <a:off x="224036" y="6483126"/>
            <a:ext cx="7579245" cy="138499"/>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defRPr>
            </a:lvl1pPr>
            <a:lvl2pPr marL="193675" indent="-192088" defTabSz="895350" eaLnBrk="1" hangingPunct="1">
              <a:buClr>
                <a:schemeClr val="tx2"/>
              </a:buClr>
              <a:buSzPct val="125000"/>
              <a:buFont typeface="Arial" charset="0"/>
              <a:buChar char="▪"/>
              <a:defRPr baseline="0">
                <a:latin typeface="+mn-lt"/>
              </a:defRPr>
            </a:lvl2pPr>
            <a:lvl3pPr marL="457200" indent="-261938" defTabSz="895350" eaLnBrk="1" hangingPunct="1">
              <a:buClr>
                <a:schemeClr val="tx2"/>
              </a:buClr>
              <a:buSzPct val="120000"/>
              <a:buFont typeface="Arial" charset="0"/>
              <a:buChar char="–"/>
              <a:defRPr baseline="0">
                <a:latin typeface="+mn-lt"/>
              </a:defRPr>
            </a:lvl3pPr>
            <a:lvl4pPr marL="614363" indent="-155575" defTabSz="895350" eaLnBrk="1" hangingPunct="1">
              <a:buClr>
                <a:schemeClr val="tx2"/>
              </a:buClr>
              <a:buSzPct val="120000"/>
              <a:buFont typeface="Arial" charset="0"/>
              <a:buChar char="▫"/>
              <a:defRPr baseline="0">
                <a:latin typeface="+mn-lt"/>
              </a:defRPr>
            </a:lvl4pPr>
            <a:lvl5pPr marL="749808"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555" lvl="1" indent="0">
              <a:buClr>
                <a:srgbClr val="000000"/>
              </a:buClr>
              <a:buNone/>
            </a:pPr>
            <a:r>
              <a:rPr lang="en-US" sz="900" dirty="0">
                <a:solidFill>
                  <a:schemeClr val="bg1">
                    <a:lumMod val="50000"/>
                  </a:schemeClr>
                </a:solidFill>
              </a:rPr>
              <a:t>1 Includes SCO, PACE, and One Care	2 Includes One Care, PACE</a:t>
            </a:r>
          </a:p>
        </p:txBody>
      </p:sp>
      <p:grpSp>
        <p:nvGrpSpPr>
          <p:cNvPr id="25" name="sticker"/>
          <p:cNvGrpSpPr/>
          <p:nvPr/>
        </p:nvGrpSpPr>
        <p:grpSpPr>
          <a:xfrm>
            <a:off x="7893568" y="111837"/>
            <a:ext cx="941412" cy="150811"/>
            <a:chOff x="3485552" y="-151590"/>
            <a:chExt cx="8736743" cy="150811"/>
          </a:xfrm>
        </p:grpSpPr>
        <p:sp>
          <p:nvSpPr>
            <p:cNvPr id="29" name="StickerRectangle"/>
            <p:cNvSpPr>
              <a:spLocks noChangeArrowheads="1"/>
            </p:cNvSpPr>
            <p:nvPr/>
          </p:nvSpPr>
          <p:spPr bwMode="gray">
            <a:xfrm>
              <a:off x="3485552" y="-151590"/>
              <a:ext cx="8736743" cy="150811"/>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895255">
                <a:buClr>
                  <a:srgbClr val="002960"/>
                </a:buClr>
              </a:pPr>
              <a:r>
                <a:rPr lang="en-US" sz="800" dirty="0">
                  <a:solidFill>
                    <a:schemeClr val="accent6"/>
                  </a:solidFill>
                </a:rPr>
                <a:t> FOR DISCUSSION</a:t>
              </a:r>
              <a:endParaRPr lang="x-none" sz="800" dirty="0">
                <a:solidFill>
                  <a:schemeClr val="accent6"/>
                </a:solidFill>
              </a:endParaRPr>
            </a:p>
          </p:txBody>
        </p:sp>
        <p:cxnSp>
          <p:nvCxnSpPr>
            <p:cNvPr id="30" name="AutoShape 31"/>
            <p:cNvCxnSpPr>
              <a:cxnSpLocks noChangeShapeType="1"/>
              <a:stCxn id="29" idx="2"/>
              <a:endCxn id="29" idx="4"/>
            </p:cNvCxnSpPr>
            <p:nvPr/>
          </p:nvCxnSpPr>
          <p:spPr bwMode="gray">
            <a:xfrm>
              <a:off x="3485552" y="-151590"/>
              <a:ext cx="0" cy="150811"/>
            </a:xfrm>
            <a:prstGeom prst="straightConnector1">
              <a:avLst/>
            </a:prstGeom>
            <a:noFill/>
            <a:ln w="9525">
              <a:solidFill>
                <a:schemeClr val="accent6"/>
              </a:solidFill>
              <a:round/>
              <a:headEnd/>
              <a:tailEnd/>
            </a:ln>
            <a:extLst>
              <a:ext uri="{909E8E84-426E-40DD-AFC4-6F175D3DCCD1}">
                <a14:hiddenFill xmlns:a14="http://schemas.microsoft.com/office/drawing/2010/main">
                  <a:noFill/>
                </a14:hiddenFill>
              </a:ext>
            </a:extLst>
          </p:spPr>
        </p:cxnSp>
        <p:cxnSp>
          <p:nvCxnSpPr>
            <p:cNvPr id="31" name="AutoShape 32"/>
            <p:cNvCxnSpPr>
              <a:cxnSpLocks noChangeShapeType="1"/>
              <a:stCxn id="29" idx="4"/>
              <a:endCxn id="29" idx="6"/>
            </p:cNvCxnSpPr>
            <p:nvPr/>
          </p:nvCxnSpPr>
          <p:spPr bwMode="gray">
            <a:xfrm>
              <a:off x="3485552" y="-779"/>
              <a:ext cx="8736743" cy="0"/>
            </a:xfrm>
            <a:prstGeom prst="straightConnector1">
              <a:avLst/>
            </a:prstGeom>
            <a:noFill/>
            <a:ln w="25400">
              <a:solidFill>
                <a:schemeClr val="accent6"/>
              </a:solidFill>
              <a:round/>
              <a:headEnd/>
              <a:tailEnd/>
            </a:ln>
            <a:extLst>
              <a:ext uri="{909E8E84-426E-40DD-AFC4-6F175D3DCCD1}">
                <a14:hiddenFill xmlns:a14="http://schemas.microsoft.com/office/drawing/2010/main">
                  <a:noFill/>
                </a14:hiddenFill>
              </a:ext>
            </a:extLst>
          </p:spPr>
        </p:cxnSp>
      </p:grpSp>
      <p:sp>
        <p:nvSpPr>
          <p:cNvPr id="43" name="Rectangle 42"/>
          <p:cNvSpPr>
            <a:spLocks/>
          </p:cNvSpPr>
          <p:nvPr/>
        </p:nvSpPr>
        <p:spPr>
          <a:xfrm>
            <a:off x="0" y="965865"/>
            <a:ext cx="8961438" cy="521374"/>
          </a:xfrm>
          <a:prstGeom prst="rect">
            <a:avLst/>
          </a:prstGeom>
          <a:solidFill>
            <a:schemeClr val="tx2">
              <a:lumMod val="10000"/>
              <a:lumOff val="9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89611" tIns="44806" rIns="89611" bIns="44806" rtlCol="0" anchor="ctr"/>
          <a:lstStyle/>
          <a:p>
            <a:pPr algn="ctr"/>
            <a:endParaRPr lang="en-US" sz="1800" dirty="0">
              <a:solidFill>
                <a:schemeClr val="tx1"/>
              </a:solidFill>
            </a:endParaRPr>
          </a:p>
        </p:txBody>
      </p:sp>
      <p:grpSp>
        <p:nvGrpSpPr>
          <p:cNvPr id="44" name="Group 43"/>
          <p:cNvGrpSpPr/>
          <p:nvPr/>
        </p:nvGrpSpPr>
        <p:grpSpPr>
          <a:xfrm>
            <a:off x="224036" y="965865"/>
            <a:ext cx="541532" cy="521374"/>
            <a:chOff x="3100868" y="1091552"/>
            <a:chExt cx="603060" cy="614456"/>
          </a:xfrm>
        </p:grpSpPr>
        <p:sp>
          <p:nvSpPr>
            <p:cNvPr id="45" name="Chevron 44"/>
            <p:cNvSpPr>
              <a:spLocks/>
            </p:cNvSpPr>
            <p:nvPr/>
          </p:nvSpPr>
          <p:spPr>
            <a:xfrm>
              <a:off x="3224054" y="1091552"/>
              <a:ext cx="479874" cy="614456"/>
            </a:xfrm>
            <a:prstGeom prst="chevron">
              <a:avLst>
                <a:gd name="adj" fmla="val 50368"/>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noAutofit/>
            </a:bodyPr>
            <a:lstStyle/>
            <a:p>
              <a:pPr algn="ctr"/>
              <a:endParaRPr lang="en-US" sz="1800" b="1" dirty="0">
                <a:solidFill>
                  <a:schemeClr val="bg1"/>
                </a:solidFill>
              </a:endParaRPr>
            </a:p>
          </p:txBody>
        </p:sp>
        <p:sp>
          <p:nvSpPr>
            <p:cNvPr id="46" name="Chevron 45"/>
            <p:cNvSpPr>
              <a:spLocks/>
            </p:cNvSpPr>
            <p:nvPr/>
          </p:nvSpPr>
          <p:spPr>
            <a:xfrm>
              <a:off x="3100868" y="1241046"/>
              <a:ext cx="246373" cy="315468"/>
            </a:xfrm>
            <a:prstGeom prst="chevron">
              <a:avLst>
                <a:gd name="adj" fmla="val 50368"/>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noAutofit/>
            </a:bodyPr>
            <a:lstStyle/>
            <a:p>
              <a:pPr algn="ctr"/>
              <a:endParaRPr lang="en-US" sz="1800" b="1" dirty="0">
                <a:solidFill>
                  <a:schemeClr val="bg1"/>
                </a:solidFill>
              </a:endParaRPr>
            </a:p>
          </p:txBody>
        </p:sp>
      </p:grpSp>
      <p:graphicFrame>
        <p:nvGraphicFramePr>
          <p:cNvPr id="3" name="Object 2"/>
          <p:cNvGraphicFramePr>
            <a:graphicFrameLocks/>
          </p:cNvGraphicFramePr>
          <p:nvPr>
            <p:custDataLst>
              <p:tags r:id="rId4"/>
            </p:custDataLst>
            <p:extLst>
              <p:ext uri="{D42A27DB-BD31-4B8C-83A1-F6EECF244321}">
                <p14:modId xmlns:p14="http://schemas.microsoft.com/office/powerpoint/2010/main" val="819901546"/>
              </p:ext>
            </p:extLst>
          </p:nvPr>
        </p:nvGraphicFramePr>
        <p:xfrm>
          <a:off x="1371600" y="2209800"/>
          <a:ext cx="2228985" cy="4133940"/>
        </p:xfrm>
        <a:graphic>
          <a:graphicData uri="http://schemas.openxmlformats.org/presentationml/2006/ole">
            <mc:AlternateContent xmlns:mc="http://schemas.openxmlformats.org/markup-compatibility/2006">
              <mc:Choice xmlns:v="urn:schemas-microsoft-com:vml" Requires="v">
                <p:oleObj spid="_x0000_s1021058" name="Chart" r:id="rId18" imgW="2228985" imgH="4133940" progId="MSGraph.Chart.8">
                  <p:embed followColorScheme="full"/>
                </p:oleObj>
              </mc:Choice>
              <mc:Fallback>
                <p:oleObj name="Chart" r:id="rId18" imgW="2228985" imgH="4133940" progId="MSGraph.Chart.8">
                  <p:embed followColorScheme="full"/>
                  <p:pic>
                    <p:nvPicPr>
                      <p:cNvPr id="0" name=""/>
                      <p:cNvPicPr/>
                      <p:nvPr/>
                    </p:nvPicPr>
                    <p:blipFill>
                      <a:blip r:embed="rId19"/>
                      <a:stretch>
                        <a:fillRect/>
                      </a:stretch>
                    </p:blipFill>
                    <p:spPr>
                      <a:xfrm>
                        <a:off x="1371600" y="2209800"/>
                        <a:ext cx="2228985" cy="4133940"/>
                      </a:xfrm>
                      <a:prstGeom prst="rect">
                        <a:avLst/>
                      </a:prstGeom>
                    </p:spPr>
                  </p:pic>
                </p:oleObj>
              </mc:Fallback>
            </mc:AlternateContent>
          </a:graphicData>
        </a:graphic>
      </p:graphicFrame>
      <p:sp>
        <p:nvSpPr>
          <p:cNvPr id="75" name="Rectangle 74"/>
          <p:cNvSpPr>
            <a:spLocks noGrp="1" noChangeArrowheads="1"/>
          </p:cNvSpPr>
          <p:nvPr>
            <p:custDataLst>
              <p:tags r:id="rId5"/>
            </p:custDataLst>
          </p:nvPr>
        </p:nvSpPr>
        <p:spPr bwMode="gray">
          <a:xfrm>
            <a:off x="2263775" y="2530475"/>
            <a:ext cx="473075" cy="27463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33338" tIns="0" rIns="33338" bIns="0" numCol="1" spcCol="0" anchor="ctr" anchorCtr="0" compatLnSpc="1">
            <a:prstTxWarp prst="textNoShape">
              <a:avLst/>
            </a:prstTxWarp>
            <a:noAutofit/>
          </a:bodyPr>
          <a:lstStyle>
            <a:lvl1pPr marL="0" indent="0" algn="l" defTabSz="894210"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429" indent="-191845" algn="l" defTabSz="894210"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612" indent="-261605"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583" indent="-155379"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fld id="{A4092185-C6E3-482A-8F60-9AE0F3F2445C}" type="datetime'''''''''''''''''''''''''''5''''''''''''3'''''''''''''''''''''">
              <a:rPr lang="en-US" altLang="en-US" sz="1800" smtClean="0">
                <a:sym typeface="+mn-lt"/>
              </a:rPr>
              <a:pPr algn="ctr"/>
              <a:t>53</a:t>
            </a:fld>
            <a:r>
              <a:rPr lang="en-US" altLang="en-US" sz="1800" dirty="0">
                <a:sym typeface="+mn-lt"/>
              </a:rPr>
              <a:t>K</a:t>
            </a:r>
            <a:endParaRPr lang="en-US" sz="1800" noProof="0" dirty="0">
              <a:sym typeface="+mn-lt"/>
            </a:endParaRPr>
          </a:p>
        </p:txBody>
      </p:sp>
      <p:sp>
        <p:nvSpPr>
          <p:cNvPr id="112" name="Rectangle 111"/>
          <p:cNvSpPr>
            <a:spLocks noGrp="1" noChangeArrowheads="1"/>
          </p:cNvSpPr>
          <p:nvPr>
            <p:custDataLst>
              <p:tags r:id="rId6"/>
            </p:custDataLst>
          </p:nvPr>
        </p:nvSpPr>
        <p:spPr bwMode="auto">
          <a:xfrm>
            <a:off x="592138" y="3654425"/>
            <a:ext cx="1168400" cy="54927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anchor="ctr" anchorCtr="0" compatLnSpc="1">
            <a:prstTxWarp prst="textNoShape">
              <a:avLst/>
            </a:prstTxWarp>
            <a:noAutofit/>
          </a:bodyPr>
          <a:lstStyle>
            <a:lvl1pPr marL="0" indent="0" algn="l" defTabSz="894210"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429" indent="-191845" algn="l" defTabSz="894210"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612" indent="-261605"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583" indent="-155379"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r"/>
            <a:r>
              <a:rPr lang="en-US" altLang="en-US" sz="1800" dirty="0"/>
              <a:t>&gt;65 Fee</a:t>
            </a:r>
          </a:p>
          <a:p>
            <a:pPr algn="r"/>
            <a:r>
              <a:rPr lang="en-US" sz="1800" dirty="0">
                <a:sym typeface="+mn-lt"/>
              </a:rPr>
              <a:t>For Service</a:t>
            </a:r>
            <a:endParaRPr lang="en-US" sz="1800" noProof="0" dirty="0">
              <a:sym typeface="+mn-lt"/>
            </a:endParaRPr>
          </a:p>
        </p:txBody>
      </p:sp>
      <p:sp>
        <p:nvSpPr>
          <p:cNvPr id="107" name="Rectangle 106"/>
          <p:cNvSpPr>
            <a:spLocks noGrp="1" noChangeArrowheads="1"/>
          </p:cNvSpPr>
          <p:nvPr>
            <p:custDataLst>
              <p:tags r:id="rId7"/>
            </p:custDataLst>
          </p:nvPr>
        </p:nvSpPr>
        <p:spPr bwMode="auto">
          <a:xfrm>
            <a:off x="592138" y="5154613"/>
            <a:ext cx="1168400" cy="54927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anchor="ctr" anchorCtr="0" compatLnSpc="1">
            <a:prstTxWarp prst="textNoShape">
              <a:avLst/>
            </a:prstTxWarp>
            <a:noAutofit/>
          </a:bodyPr>
          <a:lstStyle>
            <a:lvl1pPr marL="0" indent="0" algn="l" defTabSz="894210"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429" indent="-191845" algn="l" defTabSz="894210"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612" indent="-261605"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583" indent="-155379"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r"/>
            <a:r>
              <a:rPr lang="en-US" altLang="en-US" sz="1800" dirty="0"/>
              <a:t>&lt;65 Fee </a:t>
            </a:r>
          </a:p>
          <a:p>
            <a:pPr algn="r"/>
            <a:r>
              <a:rPr lang="en-US" sz="1800" noProof="0" dirty="0">
                <a:sym typeface="+mn-lt"/>
              </a:rPr>
              <a:t>For Service</a:t>
            </a:r>
          </a:p>
        </p:txBody>
      </p:sp>
      <p:sp>
        <p:nvSpPr>
          <p:cNvPr id="111" name="Rectangle 110"/>
          <p:cNvSpPr>
            <a:spLocks noGrp="1" noChangeArrowheads="1"/>
          </p:cNvSpPr>
          <p:nvPr>
            <p:custDataLst>
              <p:tags r:id="rId8"/>
            </p:custDataLst>
          </p:nvPr>
        </p:nvSpPr>
        <p:spPr bwMode="auto">
          <a:xfrm>
            <a:off x="293688" y="2933700"/>
            <a:ext cx="1466850" cy="54927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anchor="ctr" anchorCtr="0" compatLnSpc="1">
            <a:prstTxWarp prst="textNoShape">
              <a:avLst/>
            </a:prstTxWarp>
            <a:noAutofit/>
          </a:bodyPr>
          <a:lstStyle>
            <a:lvl1pPr marL="0" indent="0" algn="l" defTabSz="894210"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429" indent="-191845" algn="l" defTabSz="894210"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612" indent="-261605"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583" indent="-155379"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r"/>
            <a:r>
              <a:rPr lang="en-US" altLang="en-US" sz="1800" dirty="0"/>
              <a:t>&lt;65 Managed </a:t>
            </a:r>
          </a:p>
          <a:p>
            <a:pPr algn="r"/>
            <a:r>
              <a:rPr lang="en-US" altLang="en-US" sz="1800" dirty="0"/>
              <a:t>Care </a:t>
            </a:r>
            <a:r>
              <a:rPr lang="en-US" altLang="en-US" sz="1800" baseline="30000" dirty="0"/>
              <a:t>2</a:t>
            </a:r>
            <a:endParaRPr lang="en-US" sz="1800" noProof="0" dirty="0">
              <a:sym typeface="+mn-lt"/>
            </a:endParaRPr>
          </a:p>
        </p:txBody>
      </p:sp>
      <p:sp>
        <p:nvSpPr>
          <p:cNvPr id="114" name="Rectangle 113"/>
          <p:cNvSpPr>
            <a:spLocks noGrp="1" noChangeArrowheads="1"/>
          </p:cNvSpPr>
          <p:nvPr>
            <p:custDataLst>
              <p:tags r:id="rId9"/>
            </p:custDataLst>
          </p:nvPr>
        </p:nvSpPr>
        <p:spPr bwMode="auto">
          <a:xfrm>
            <a:off x="293688" y="2333625"/>
            <a:ext cx="1466850" cy="54927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anchor="ctr" anchorCtr="0" compatLnSpc="1">
            <a:prstTxWarp prst="textNoShape">
              <a:avLst/>
            </a:prstTxWarp>
            <a:noAutofit/>
          </a:bodyPr>
          <a:lstStyle>
            <a:lvl1pPr marL="0" indent="0" algn="l" defTabSz="894210"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429" indent="-191845" algn="l" defTabSz="894210"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612" indent="-261605"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583" indent="-155379"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r"/>
            <a:r>
              <a:rPr lang="en-US" altLang="en-US" sz="1800" dirty="0"/>
              <a:t>&gt;65 Managed </a:t>
            </a:r>
          </a:p>
          <a:p>
            <a:pPr algn="r"/>
            <a:r>
              <a:rPr lang="en-US" altLang="en-US" sz="1800" dirty="0"/>
              <a:t>Care</a:t>
            </a:r>
            <a:r>
              <a:rPr lang="en-US" altLang="en-US" sz="1800" baseline="30000" dirty="0"/>
              <a:t>1</a:t>
            </a:r>
            <a:endParaRPr lang="en-US" sz="1800" noProof="0" dirty="0">
              <a:sym typeface="+mn-lt"/>
            </a:endParaRPr>
          </a:p>
        </p:txBody>
      </p:sp>
      <p:sp>
        <p:nvSpPr>
          <p:cNvPr id="113" name="Rectangle 112"/>
          <p:cNvSpPr>
            <a:spLocks noGrp="1" noChangeArrowheads="1"/>
          </p:cNvSpPr>
          <p:nvPr>
            <p:custDataLst>
              <p:tags r:id="rId10"/>
            </p:custDataLst>
          </p:nvPr>
        </p:nvSpPr>
        <p:spPr bwMode="gray">
          <a:xfrm>
            <a:off x="2200275" y="2033588"/>
            <a:ext cx="600075" cy="27463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33338" tIns="0" rIns="33338" bIns="0" numCol="1" spcCol="0" anchor="b" anchorCtr="0" compatLnSpc="1">
            <a:prstTxWarp prst="textNoShape">
              <a:avLst/>
            </a:prstTxWarp>
            <a:noAutofit/>
          </a:bodyPr>
          <a:lstStyle>
            <a:lvl1pPr marL="0" indent="0" algn="l" defTabSz="894210"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429" indent="-191845" algn="l" defTabSz="894210"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612" indent="-261605"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583" indent="-155379"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fld id="{F85048D8-DCA0-486B-B066-A41C7FF48B82}" type="datetime'''''''''''''3''''''''''''''12'''''''''''''''''''''''''">
              <a:rPr lang="en-US" altLang="en-US" sz="1800" smtClean="0"/>
              <a:pPr/>
              <a:t>312</a:t>
            </a:fld>
            <a:r>
              <a:rPr lang="en-US" altLang="en-US" sz="1800" dirty="0"/>
              <a:t>K</a:t>
            </a:r>
            <a:endParaRPr lang="en-US" sz="1800" noProof="0" dirty="0">
              <a:sym typeface="+mn-lt"/>
            </a:endParaRPr>
          </a:p>
        </p:txBody>
      </p:sp>
      <p:sp>
        <p:nvSpPr>
          <p:cNvPr id="80" name="Rectangle 79"/>
          <p:cNvSpPr>
            <a:spLocks noGrp="1" noChangeArrowheads="1"/>
          </p:cNvSpPr>
          <p:nvPr>
            <p:custDataLst>
              <p:tags r:id="rId11"/>
            </p:custDataLst>
          </p:nvPr>
        </p:nvSpPr>
        <p:spPr bwMode="gray">
          <a:xfrm>
            <a:off x="2263775" y="2987675"/>
            <a:ext cx="473075" cy="27463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33338" tIns="0" rIns="33338" bIns="0" numCol="1" spcCol="0" anchor="ctr" anchorCtr="0" compatLnSpc="1">
            <a:prstTxWarp prst="textNoShape">
              <a:avLst/>
            </a:prstTxWarp>
            <a:noAutofit/>
          </a:bodyPr>
          <a:lstStyle>
            <a:lvl1pPr marL="0" indent="0" algn="l" defTabSz="894210"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429" indent="-191845" algn="l" defTabSz="894210"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612" indent="-261605"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583" indent="-155379"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fld id="{6971B043-049D-4F9C-AA6E-92E0FE022DA0}" type="datetime'''''''''''2''0'''''''''''''''''''''''''''''''''''''''''">
              <a:rPr lang="en-US" altLang="en-US" sz="1800" smtClean="0">
                <a:sym typeface="+mn-lt"/>
              </a:rPr>
              <a:pPr algn="ctr"/>
              <a:t>20</a:t>
            </a:fld>
            <a:r>
              <a:rPr lang="en-US" altLang="en-US" sz="1800" dirty="0">
                <a:sym typeface="+mn-lt"/>
              </a:rPr>
              <a:t>K</a:t>
            </a:r>
            <a:endParaRPr lang="en-US" sz="1800" noProof="0" dirty="0">
              <a:sym typeface="+mn-lt"/>
            </a:endParaRPr>
          </a:p>
        </p:txBody>
      </p:sp>
      <p:sp>
        <p:nvSpPr>
          <p:cNvPr id="69" name="Rectangle 68"/>
          <p:cNvSpPr>
            <a:spLocks noGrp="1" noChangeArrowheads="1"/>
          </p:cNvSpPr>
          <p:nvPr>
            <p:custDataLst>
              <p:tags r:id="rId12"/>
            </p:custDataLst>
          </p:nvPr>
        </p:nvSpPr>
        <p:spPr bwMode="gray">
          <a:xfrm>
            <a:off x="2200275" y="5292725"/>
            <a:ext cx="600075" cy="27463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33338" tIns="0" rIns="33338" bIns="0" numCol="1" spcCol="0" anchor="ctr" anchorCtr="0" compatLnSpc="1">
            <a:prstTxWarp prst="textNoShape">
              <a:avLst/>
            </a:prstTxWarp>
            <a:noAutofit/>
          </a:bodyPr>
          <a:lstStyle>
            <a:lvl1pPr marL="0" indent="0" algn="l" defTabSz="894210"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429" indent="-191845" algn="l" defTabSz="894210"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612" indent="-261605"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583" indent="-155379"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fld id="{009A7C58-0D95-48B6-8CCB-FBADECDF6E77}" type="datetime'''''''''''''''''''''''''13''''''''''''''''''''''''1'''''''">
              <a:rPr lang="en-US" altLang="en-US" sz="1800" smtClean="0">
                <a:solidFill>
                  <a:schemeClr val="bg1"/>
                </a:solidFill>
                <a:sym typeface="+mn-lt"/>
              </a:rPr>
              <a:pPr algn="ctr"/>
              <a:t>131</a:t>
            </a:fld>
            <a:r>
              <a:rPr lang="en-US" altLang="en-US" sz="1800" dirty="0">
                <a:solidFill>
                  <a:schemeClr val="bg1"/>
                </a:solidFill>
                <a:sym typeface="+mn-lt"/>
              </a:rPr>
              <a:t>K</a:t>
            </a:r>
            <a:endParaRPr lang="en-US" sz="1800" noProof="0" dirty="0">
              <a:solidFill>
                <a:schemeClr val="bg1"/>
              </a:solidFill>
              <a:sym typeface="+mn-lt"/>
            </a:endParaRPr>
          </a:p>
        </p:txBody>
      </p:sp>
      <p:sp>
        <p:nvSpPr>
          <p:cNvPr id="74" name="Rectangle 73"/>
          <p:cNvSpPr>
            <a:spLocks noGrp="1" noChangeArrowheads="1"/>
          </p:cNvSpPr>
          <p:nvPr>
            <p:custDataLst>
              <p:tags r:id="rId13"/>
            </p:custDataLst>
          </p:nvPr>
        </p:nvSpPr>
        <p:spPr bwMode="gray">
          <a:xfrm>
            <a:off x="2200275" y="3792538"/>
            <a:ext cx="600075" cy="27463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33338" tIns="0" rIns="33338" bIns="0" numCol="1" spcCol="0" anchor="ctr" anchorCtr="0" compatLnSpc="1">
            <a:prstTxWarp prst="textNoShape">
              <a:avLst/>
            </a:prstTxWarp>
            <a:noAutofit/>
          </a:bodyPr>
          <a:lstStyle>
            <a:lvl1pPr marL="0" indent="0" algn="l" defTabSz="894210"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429" indent="-191845" algn="l" defTabSz="894210"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612" indent="-261605"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583" indent="-155379"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fld id="{7CD32ACF-7D2B-43D9-8624-ED2C2248FD93}" type="datetime'1''''''''0''''''''9'''''''">
              <a:rPr lang="en-US" altLang="en-US" sz="1800" smtClean="0">
                <a:solidFill>
                  <a:schemeClr val="bg1"/>
                </a:solidFill>
                <a:sym typeface="+mn-lt"/>
              </a:rPr>
              <a:pPr algn="ctr"/>
              <a:t>109</a:t>
            </a:fld>
            <a:r>
              <a:rPr lang="en-US" altLang="en-US" sz="1800" dirty="0">
                <a:solidFill>
                  <a:schemeClr val="bg1"/>
                </a:solidFill>
                <a:sym typeface="+mn-lt"/>
              </a:rPr>
              <a:t>K</a:t>
            </a:r>
            <a:endParaRPr lang="en-US" sz="1800" noProof="0" dirty="0">
              <a:solidFill>
                <a:schemeClr val="bg1"/>
              </a:solidFill>
              <a:sym typeface="+mn-lt"/>
            </a:endParaRPr>
          </a:p>
        </p:txBody>
      </p:sp>
      <p:sp>
        <p:nvSpPr>
          <p:cNvPr id="149" name="Rectangle 8"/>
          <p:cNvSpPr txBox="1"/>
          <p:nvPr/>
        </p:nvSpPr>
        <p:spPr>
          <a:xfrm>
            <a:off x="962819" y="1092713"/>
            <a:ext cx="8258200" cy="276999"/>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defRPr>
            </a:lvl1pPr>
            <a:lvl2pPr marL="193675" indent="-192088" defTabSz="895350" eaLnBrk="1" hangingPunct="1">
              <a:buClr>
                <a:schemeClr val="tx2"/>
              </a:buClr>
              <a:buSzPct val="125000"/>
              <a:buFont typeface="Arial" charset="0"/>
              <a:buChar char="▪"/>
              <a:defRPr baseline="0">
                <a:latin typeface="+mn-lt"/>
              </a:defRPr>
            </a:lvl2pPr>
            <a:lvl3pPr marL="457200" indent="-261938" defTabSz="895350" eaLnBrk="1" hangingPunct="1">
              <a:buClr>
                <a:schemeClr val="tx2"/>
              </a:buClr>
              <a:buSzPct val="120000"/>
              <a:buFont typeface="Arial" charset="0"/>
              <a:buChar char="–"/>
              <a:defRPr baseline="0">
                <a:latin typeface="+mn-lt"/>
              </a:defRPr>
            </a:lvl3pPr>
            <a:lvl4pPr marL="614363" indent="-155575" defTabSz="895350" eaLnBrk="1" hangingPunct="1">
              <a:buClr>
                <a:schemeClr val="tx2"/>
              </a:buClr>
              <a:buSzPct val="120000"/>
              <a:buFont typeface="Arial" charset="0"/>
              <a:buChar char="▫"/>
              <a:defRPr baseline="0">
                <a:latin typeface="+mn-lt"/>
              </a:defRPr>
            </a:lvl4pPr>
            <a:lvl5pPr marL="749808"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555" lvl="1" indent="0">
              <a:spcBef>
                <a:spcPts val="300"/>
              </a:spcBef>
              <a:buClr>
                <a:srgbClr val="000000"/>
              </a:buClr>
              <a:buNone/>
            </a:pPr>
            <a:r>
              <a:rPr lang="en-US" sz="1800" b="1" dirty="0">
                <a:solidFill>
                  <a:schemeClr val="tx2"/>
                </a:solidFill>
              </a:rPr>
              <a:t>Total dual </a:t>
            </a:r>
            <a:r>
              <a:rPr lang="en-US" sz="1800" b="1" dirty="0" err="1">
                <a:solidFill>
                  <a:schemeClr val="tx2"/>
                </a:solidFill>
              </a:rPr>
              <a:t>eligibles</a:t>
            </a:r>
            <a:r>
              <a:rPr lang="en-US" sz="1800" b="1" dirty="0">
                <a:solidFill>
                  <a:schemeClr val="tx2"/>
                </a:solidFill>
              </a:rPr>
              <a:t> members on MassHealth, January 2018</a:t>
            </a:r>
            <a:endParaRPr lang="en-US" sz="1800" dirty="0">
              <a:solidFill>
                <a:schemeClr val="bg1">
                  <a:lumMod val="50000"/>
                </a:schemeClr>
              </a:solidFill>
            </a:endParaRPr>
          </a:p>
        </p:txBody>
      </p:sp>
      <p:sp>
        <p:nvSpPr>
          <p:cNvPr id="63" name="TextBox 62"/>
          <p:cNvSpPr txBox="1"/>
          <p:nvPr/>
        </p:nvSpPr>
        <p:spPr>
          <a:xfrm>
            <a:off x="5091919" y="1584671"/>
            <a:ext cx="3743062" cy="4830246"/>
          </a:xfrm>
          <a:prstGeom prst="rect">
            <a:avLst/>
          </a:prstGeom>
          <a:noFill/>
        </p:spPr>
        <p:txBody>
          <a:bodyPr wrap="square" lIns="89611" tIns="44806" rIns="89611" bIns="44806" rtlCol="0">
            <a:spAutoFit/>
          </a:bodyPr>
          <a:lstStyle/>
          <a:p>
            <a:pPr marL="285750" indent="-285750">
              <a:spcBef>
                <a:spcPts val="1200"/>
              </a:spcBef>
              <a:buFont typeface="Wingdings" panose="05000000000000000000" pitchFamily="2" charset="2"/>
              <a:buChar char="§"/>
            </a:pPr>
            <a:r>
              <a:rPr lang="en-US" sz="1800" dirty="0"/>
              <a:t>Historically, most dual eligible members have received their care on a </a:t>
            </a:r>
            <a:r>
              <a:rPr lang="en-US" sz="1800" b="1" dirty="0"/>
              <a:t>fee-for-service basis </a:t>
            </a:r>
            <a:r>
              <a:rPr lang="en-US" sz="1800" dirty="0"/>
              <a:t>from both Medicare and Medicaid</a:t>
            </a:r>
          </a:p>
          <a:p>
            <a:pPr marL="285750" indent="-285750">
              <a:spcBef>
                <a:spcPts val="1200"/>
              </a:spcBef>
              <a:buFont typeface="Wingdings" panose="05000000000000000000" pitchFamily="2" charset="2"/>
              <a:buChar char="§"/>
            </a:pPr>
            <a:r>
              <a:rPr lang="en-US" sz="1800" dirty="0"/>
              <a:t>Fee-for-service system often delivers </a:t>
            </a:r>
            <a:r>
              <a:rPr lang="en-US" sz="1800" b="1" dirty="0"/>
              <a:t>fragmented care</a:t>
            </a:r>
            <a:r>
              <a:rPr lang="en-US" sz="1800" dirty="0"/>
              <a:t>, as no single health plan or provider has responsibility to coordinate care for members </a:t>
            </a:r>
          </a:p>
          <a:p>
            <a:pPr marL="285750" indent="-285750">
              <a:spcBef>
                <a:spcPts val="1200"/>
              </a:spcBef>
              <a:buFont typeface="Wingdings" panose="05000000000000000000" pitchFamily="2" charset="2"/>
              <a:buChar char="§"/>
            </a:pPr>
            <a:r>
              <a:rPr lang="en-US" sz="1800" dirty="0"/>
              <a:t>The lack of care navigation and a single organizational partner results in </a:t>
            </a:r>
            <a:r>
              <a:rPr lang="en-US" sz="1800" b="1" dirty="0"/>
              <a:t>significant challenges</a:t>
            </a:r>
            <a:r>
              <a:rPr lang="en-US" sz="1800" dirty="0"/>
              <a:t>, particularly given the complex care needs of the dual eligible population</a:t>
            </a:r>
          </a:p>
        </p:txBody>
      </p:sp>
      <p:cxnSp>
        <p:nvCxnSpPr>
          <p:cNvPr id="81" name="Straight Connector 80">
            <a:extLst>
              <a:ext uri="{FF2B5EF4-FFF2-40B4-BE49-F238E27FC236}">
                <a16:creationId xmlns:a16="http://schemas.microsoft.com/office/drawing/2014/main" xmlns="" id="{B21C4C96-F747-4EF5-8F6D-B3DD47EEAB10}"/>
              </a:ext>
            </a:extLst>
          </p:cNvPr>
          <p:cNvCxnSpPr>
            <a:cxnSpLocks/>
          </p:cNvCxnSpPr>
          <p:nvPr/>
        </p:nvCxnSpPr>
        <p:spPr>
          <a:xfrm flipH="1">
            <a:off x="4672004" y="1691351"/>
            <a:ext cx="1" cy="4553247"/>
          </a:xfrm>
          <a:prstGeom prst="line">
            <a:avLst/>
          </a:prstGeom>
          <a:ln>
            <a:solidFill>
              <a:schemeClr val="accent6"/>
            </a:solidFill>
            <a:prstDash val="dash"/>
          </a:ln>
        </p:spPr>
        <p:style>
          <a:lnRef idx="1">
            <a:schemeClr val="accent1"/>
          </a:lnRef>
          <a:fillRef idx="0">
            <a:schemeClr val="accent1"/>
          </a:fillRef>
          <a:effectRef idx="0">
            <a:schemeClr val="accent1"/>
          </a:effectRef>
          <a:fontRef idx="minor">
            <a:schemeClr val="tx1"/>
          </a:fontRef>
        </p:style>
      </p:cxnSp>
      <p:sp>
        <p:nvSpPr>
          <p:cNvPr id="147" name="Rectangular Callout 146"/>
          <p:cNvSpPr/>
          <p:nvPr/>
        </p:nvSpPr>
        <p:spPr>
          <a:xfrm>
            <a:off x="3444240" y="3482975"/>
            <a:ext cx="1647679" cy="1183744"/>
          </a:xfrm>
          <a:prstGeom prst="wedgeRectCallout">
            <a:avLst>
              <a:gd name="adj1" fmla="val -58151"/>
              <a:gd name="adj2" fmla="val 74001"/>
            </a:avLst>
          </a:prstGeom>
          <a:solidFill>
            <a:schemeClr val="accent6">
              <a:lumMod val="40000"/>
              <a:lumOff val="60000"/>
            </a:schemeClr>
          </a:solidFill>
          <a:ln w="9525">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solidFill>
                  <a:schemeClr val="tx1"/>
                </a:solidFill>
              </a:rPr>
              <a:t>80%+ of Dual </a:t>
            </a:r>
            <a:r>
              <a:rPr lang="en-US" sz="1800" b="1" dirty="0" err="1">
                <a:solidFill>
                  <a:schemeClr val="tx1"/>
                </a:solidFill>
              </a:rPr>
              <a:t>Eligibles</a:t>
            </a:r>
            <a:r>
              <a:rPr lang="en-US" sz="1800" b="1" dirty="0">
                <a:solidFill>
                  <a:schemeClr val="tx1"/>
                </a:solidFill>
              </a:rPr>
              <a:t> in FFS</a:t>
            </a:r>
          </a:p>
        </p:txBody>
      </p:sp>
      <p:sp>
        <p:nvSpPr>
          <p:cNvPr id="84" name="TextBox 83">
            <a:extLst>
              <a:ext uri="{FF2B5EF4-FFF2-40B4-BE49-F238E27FC236}">
                <a16:creationId xmlns:a16="http://schemas.microsoft.com/office/drawing/2014/main" xmlns="" id="{C069F67D-3C2F-488C-A4DB-3EFCEA2D1229}"/>
              </a:ext>
            </a:extLst>
          </p:cNvPr>
          <p:cNvSpPr txBox="1"/>
          <p:nvPr/>
        </p:nvSpPr>
        <p:spPr>
          <a:xfrm>
            <a:off x="-190000" y="0"/>
            <a:ext cx="2611193" cy="244375"/>
          </a:xfrm>
          <a:prstGeom prst="rect">
            <a:avLst/>
          </a:prstGeom>
          <a:noFill/>
        </p:spPr>
        <p:txBody>
          <a:bodyPr wrap="square" lIns="89611" tIns="44806" rIns="89611" bIns="44806" rtlCol="0">
            <a:spAutoFit/>
          </a:bodyPr>
          <a:lstStyle/>
          <a:p>
            <a:pPr marL="222264"/>
            <a:r>
              <a:rPr lang="en-US" sz="1000" dirty="0">
                <a:solidFill>
                  <a:schemeClr val="bg1">
                    <a:lumMod val="50000"/>
                  </a:schemeClr>
                </a:solidFill>
              </a:rPr>
              <a:t>PRELIMINARY – FOR DISCUSSION</a:t>
            </a:r>
          </a:p>
        </p:txBody>
      </p:sp>
      <p:sp>
        <p:nvSpPr>
          <p:cNvPr id="32" name="Slide Number Placeholder 2"/>
          <p:cNvSpPr>
            <a:spLocks noGrp="1"/>
          </p:cNvSpPr>
          <p:nvPr>
            <p:ph type="sldNum" sz="quarter" idx="4294967295"/>
          </p:nvPr>
        </p:nvSpPr>
        <p:spPr>
          <a:xfrm>
            <a:off x="8408497" y="6482151"/>
            <a:ext cx="537091" cy="254822"/>
          </a:xfrm>
          <a:prstGeom prst="rect">
            <a:avLst/>
          </a:prstGeom>
        </p:spPr>
        <p:txBody>
          <a:bodyPr/>
          <a:lstStyle/>
          <a:p>
            <a:fld id="{1B845CE2-52C6-D640-906F-6FEE9CFEE2EC}" type="slidenum">
              <a:rPr lang="en-US" sz="1000" smtClean="0"/>
              <a:pPr/>
              <a:t>15</a:t>
            </a:fld>
            <a:endParaRPr lang="en-US" sz="1000" dirty="0"/>
          </a:p>
        </p:txBody>
      </p:sp>
      <p:grpSp>
        <p:nvGrpSpPr>
          <p:cNvPr id="5" name="Group 4"/>
          <p:cNvGrpSpPr/>
          <p:nvPr/>
        </p:nvGrpSpPr>
        <p:grpSpPr>
          <a:xfrm>
            <a:off x="173957" y="1644751"/>
            <a:ext cx="1544123" cy="244375"/>
            <a:chOff x="173957" y="5922818"/>
            <a:chExt cx="1544123" cy="244375"/>
          </a:xfrm>
        </p:grpSpPr>
        <p:sp>
          <p:nvSpPr>
            <p:cNvPr id="2" name="Rectangle 1"/>
            <p:cNvSpPr/>
            <p:nvPr/>
          </p:nvSpPr>
          <p:spPr>
            <a:xfrm>
              <a:off x="224035" y="5943600"/>
              <a:ext cx="182880" cy="182880"/>
            </a:xfrm>
            <a:prstGeom prst="rect">
              <a:avLst/>
            </a:prstGeom>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err="1">
                <a:solidFill>
                  <a:schemeClr val="tx1"/>
                </a:solidFill>
              </a:endParaRPr>
            </a:p>
          </p:txBody>
        </p:sp>
        <p:sp>
          <p:nvSpPr>
            <p:cNvPr id="4" name="TextBox 3"/>
            <p:cNvSpPr txBox="1"/>
            <p:nvPr/>
          </p:nvSpPr>
          <p:spPr>
            <a:xfrm>
              <a:off x="173957" y="5922818"/>
              <a:ext cx="1544123" cy="244375"/>
            </a:xfrm>
            <a:prstGeom prst="rect">
              <a:avLst/>
            </a:prstGeom>
            <a:noFill/>
          </p:spPr>
          <p:txBody>
            <a:bodyPr wrap="square" lIns="89611" tIns="44806" rIns="89611" bIns="44806" rtlCol="0">
              <a:spAutoFit/>
            </a:bodyPr>
            <a:lstStyle/>
            <a:p>
              <a:pPr marL="222264"/>
              <a:r>
                <a:rPr lang="en-US" sz="1000" b="1" dirty="0"/>
                <a:t>Managed Care </a:t>
              </a:r>
            </a:p>
          </p:txBody>
        </p:sp>
      </p:grpSp>
      <p:sp>
        <p:nvSpPr>
          <p:cNvPr id="35" name="Rectangle 34"/>
          <p:cNvSpPr/>
          <p:nvPr/>
        </p:nvSpPr>
        <p:spPr>
          <a:xfrm>
            <a:off x="1620637" y="1665052"/>
            <a:ext cx="182880" cy="182880"/>
          </a:xfrm>
          <a:prstGeom prst="rect">
            <a:avLst/>
          </a:prstGeom>
          <a:solidFill>
            <a:schemeClr val="tx2"/>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err="1">
              <a:solidFill>
                <a:schemeClr val="tx1"/>
              </a:solidFill>
            </a:endParaRPr>
          </a:p>
        </p:txBody>
      </p:sp>
      <p:sp>
        <p:nvSpPr>
          <p:cNvPr id="36" name="TextBox 35"/>
          <p:cNvSpPr txBox="1"/>
          <p:nvPr/>
        </p:nvSpPr>
        <p:spPr>
          <a:xfrm>
            <a:off x="1620637" y="1644751"/>
            <a:ext cx="1823603" cy="244375"/>
          </a:xfrm>
          <a:prstGeom prst="rect">
            <a:avLst/>
          </a:prstGeom>
          <a:noFill/>
        </p:spPr>
        <p:txBody>
          <a:bodyPr wrap="square" lIns="89611" tIns="44806" rIns="89611" bIns="44806" rtlCol="0">
            <a:spAutoFit/>
          </a:bodyPr>
          <a:lstStyle/>
          <a:p>
            <a:pPr marL="222264"/>
            <a:r>
              <a:rPr lang="en-US" sz="1000" b="1" dirty="0"/>
              <a:t>Fee for Service (FFS)</a:t>
            </a:r>
          </a:p>
        </p:txBody>
      </p:sp>
    </p:spTree>
    <p:extLst>
      <p:ext uri="{BB962C8B-B14F-4D97-AF65-F5344CB8AC3E}">
        <p14:creationId xmlns:p14="http://schemas.microsoft.com/office/powerpoint/2010/main" val="8531482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2"/>
            </p:custDataLst>
            <p:extLst>
              <p:ext uri="{D42A27DB-BD31-4B8C-83A1-F6EECF244321}">
                <p14:modId xmlns:p14="http://schemas.microsoft.com/office/powerpoint/2010/main" val="3554235805"/>
              </p:ext>
            </p:extLst>
          </p:nvPr>
        </p:nvGraphicFramePr>
        <p:xfrm>
          <a:off x="1558" y="1558"/>
          <a:ext cx="1555" cy="1555"/>
        </p:xfrm>
        <a:graphic>
          <a:graphicData uri="http://schemas.openxmlformats.org/presentationml/2006/ole">
            <mc:AlternateContent xmlns:mc="http://schemas.openxmlformats.org/markup-compatibility/2006">
              <mc:Choice xmlns:v="urn:schemas-microsoft-com:vml" Requires="v">
                <p:oleObj spid="_x0000_s1024038" name="think-cell Slide" r:id="rId6" imgW="270" imgH="270" progId="TCLayout.ActiveDocument.1">
                  <p:embed/>
                </p:oleObj>
              </mc:Choice>
              <mc:Fallback>
                <p:oleObj name="think-cell Slide" r:id="rId6" imgW="270" imgH="270" progId="TCLayout.ActiveDocument.1">
                  <p:embed/>
                  <p:pic>
                    <p:nvPicPr>
                      <p:cNvPr id="0" name=""/>
                      <p:cNvPicPr/>
                      <p:nvPr/>
                    </p:nvPicPr>
                    <p:blipFill>
                      <a:blip r:embed="rId7"/>
                      <a:stretch>
                        <a:fillRect/>
                      </a:stretch>
                    </p:blipFill>
                    <p:spPr>
                      <a:xfrm>
                        <a:off x="1558" y="1558"/>
                        <a:ext cx="1555" cy="1555"/>
                      </a:xfrm>
                      <a:prstGeom prst="rect">
                        <a:avLst/>
                      </a:prstGeom>
                    </p:spPr>
                  </p:pic>
                </p:oleObj>
              </mc:Fallback>
            </mc:AlternateContent>
          </a:graphicData>
        </a:graphic>
      </p:graphicFrame>
      <p:sp>
        <p:nvSpPr>
          <p:cNvPr id="5" name="Rectangle 4" hidden="1"/>
          <p:cNvSpPr/>
          <p:nvPr>
            <p:custDataLst>
              <p:tags r:id="rId3"/>
            </p:custDataLst>
          </p:nvPr>
        </p:nvSpPr>
        <p:spPr bwMode="auto">
          <a:xfrm>
            <a:off x="1" y="0"/>
            <a:ext cx="155581" cy="155590"/>
          </a:xfrm>
          <a:prstGeom prst="rect">
            <a:avLst/>
          </a:prstGeom>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896017"/>
            <a:endParaRPr lang="en-US" sz="1400" dirty="0">
              <a:solidFill>
                <a:srgbClr val="000000"/>
              </a:solidFill>
              <a:latin typeface="Arial"/>
              <a:ea typeface="ＭＳ Ｐゴシック"/>
              <a:sym typeface="Arial"/>
            </a:endParaRPr>
          </a:p>
        </p:txBody>
      </p:sp>
      <p:sp>
        <p:nvSpPr>
          <p:cNvPr id="4" name="Rectangle 3"/>
          <p:cNvSpPr/>
          <p:nvPr/>
        </p:nvSpPr>
        <p:spPr>
          <a:xfrm>
            <a:off x="189078" y="620483"/>
            <a:ext cx="8583281" cy="5733875"/>
          </a:xfrm>
          <a:prstGeom prst="rect">
            <a:avLst/>
          </a:prstGeom>
          <a:solidFill>
            <a:schemeClr val="bg1"/>
          </a:solidFill>
          <a:ln w="9525">
            <a:solidFill>
              <a:schemeClr val="accent6">
                <a:lumMod val="40000"/>
                <a:lumOff val="6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0" name="Title 1">
            <a:extLst>
              <a:ext uri="{FF2B5EF4-FFF2-40B4-BE49-F238E27FC236}">
                <a16:creationId xmlns:a16="http://schemas.microsoft.com/office/drawing/2014/main" xmlns="" id="{928E14EB-8A92-47F9-8702-08C06717DE71}"/>
              </a:ext>
            </a:extLst>
          </p:cNvPr>
          <p:cNvSpPr>
            <a:spLocks noGrp="1"/>
          </p:cNvSpPr>
          <p:nvPr>
            <p:ph type="title"/>
          </p:nvPr>
        </p:nvSpPr>
        <p:spPr>
          <a:xfrm>
            <a:off x="149558" y="200302"/>
            <a:ext cx="8811880" cy="292388"/>
          </a:xfrm>
        </p:spPr>
        <p:txBody>
          <a:bodyPr/>
          <a:lstStyle/>
          <a:p>
            <a:r>
              <a:rPr lang="en-US" dirty="0"/>
              <a:t>Duals Demonstration 2.0: Context</a:t>
            </a:r>
          </a:p>
        </p:txBody>
      </p:sp>
      <p:sp>
        <p:nvSpPr>
          <p:cNvPr id="10" name="Slide Number Placeholder 2"/>
          <p:cNvSpPr>
            <a:spLocks noGrp="1"/>
          </p:cNvSpPr>
          <p:nvPr>
            <p:ph type="sldNum" sz="quarter" idx="4294967295"/>
          </p:nvPr>
        </p:nvSpPr>
        <p:spPr>
          <a:xfrm>
            <a:off x="8408497" y="6482151"/>
            <a:ext cx="537091" cy="254822"/>
          </a:xfrm>
          <a:prstGeom prst="rect">
            <a:avLst/>
          </a:prstGeom>
        </p:spPr>
        <p:txBody>
          <a:bodyPr/>
          <a:lstStyle/>
          <a:p>
            <a:fld id="{1B845CE2-52C6-D640-906F-6FEE9CFEE2EC}" type="slidenum">
              <a:rPr lang="en-US" sz="1000" smtClean="0"/>
              <a:pPr/>
              <a:t>16</a:t>
            </a:fld>
            <a:endParaRPr lang="en-US" sz="1000" dirty="0"/>
          </a:p>
        </p:txBody>
      </p:sp>
      <p:sp>
        <p:nvSpPr>
          <p:cNvPr id="3" name="TextBox 2"/>
          <p:cNvSpPr txBox="1"/>
          <p:nvPr/>
        </p:nvSpPr>
        <p:spPr>
          <a:xfrm>
            <a:off x="195902" y="692764"/>
            <a:ext cx="8569633" cy="5507355"/>
          </a:xfrm>
          <a:prstGeom prst="rect">
            <a:avLst/>
          </a:prstGeom>
          <a:noFill/>
        </p:spPr>
        <p:txBody>
          <a:bodyPr wrap="square" lIns="89611" tIns="44806" rIns="89611" bIns="44806" rtlCol="0">
            <a:spAutoFit/>
          </a:bodyPr>
          <a:lstStyle/>
          <a:p>
            <a:pPr marL="285750" indent="-285750">
              <a:buFont typeface="Wingdings" panose="05000000000000000000" pitchFamily="2" charset="2"/>
              <a:buChar char="§"/>
            </a:pPr>
            <a:r>
              <a:rPr lang="en-US" dirty="0"/>
              <a:t>To provide </a:t>
            </a:r>
            <a:r>
              <a:rPr lang="en-US" b="1" dirty="0">
                <a:solidFill>
                  <a:schemeClr val="tx2"/>
                </a:solidFill>
              </a:rPr>
              <a:t>integrated, coordinated, and person-centered care options </a:t>
            </a:r>
            <a:r>
              <a:rPr lang="en-US" dirty="0"/>
              <a:t>to more dual eligible members, MassHealth, with its federal partners and stakeholders, has developed programs designed to </a:t>
            </a:r>
            <a:r>
              <a:rPr lang="en-US" b="1" dirty="0">
                <a:solidFill>
                  <a:schemeClr val="tx2"/>
                </a:solidFill>
              </a:rPr>
              <a:t>coordinate and integrate all Medicare and Medicaid  services</a:t>
            </a:r>
          </a:p>
          <a:p>
            <a:pPr marL="285750" indent="-285750">
              <a:buFont typeface="Wingdings" panose="05000000000000000000" pitchFamily="2" charset="2"/>
              <a:buChar char="§"/>
            </a:pPr>
            <a:endParaRPr lang="en-US" dirty="0"/>
          </a:p>
          <a:p>
            <a:pPr marL="285750" indent="-285750">
              <a:buFont typeface="Wingdings" panose="05000000000000000000" pitchFamily="2" charset="2"/>
              <a:buChar char="§"/>
            </a:pPr>
            <a:r>
              <a:rPr lang="en-US" dirty="0"/>
              <a:t>The Duals Demonstration 2.0 proposal focuses on </a:t>
            </a:r>
            <a:r>
              <a:rPr lang="en-US" b="1" dirty="0">
                <a:solidFill>
                  <a:schemeClr val="tx2"/>
                </a:solidFill>
              </a:rPr>
              <a:t>two integrated care programs </a:t>
            </a:r>
            <a:r>
              <a:rPr lang="en-US" dirty="0"/>
              <a:t>provided by health plans specializing in serving dual eligible individuals:  </a:t>
            </a:r>
          </a:p>
          <a:p>
            <a:pPr marL="285750" indent="-285750">
              <a:buFont typeface="Wingdings" panose="05000000000000000000" pitchFamily="2" charset="2"/>
              <a:buChar char="§"/>
            </a:pPr>
            <a:endParaRPr lang="en-US" dirty="0"/>
          </a:p>
          <a:p>
            <a:pPr marL="742362" lvl="1" indent="-285750">
              <a:buFont typeface="Arial" panose="020B0604020202020204" pitchFamily="34" charset="0"/>
              <a:buChar char="̶"/>
            </a:pPr>
            <a:r>
              <a:rPr lang="en-US" b="1" dirty="0">
                <a:solidFill>
                  <a:schemeClr val="tx2"/>
                </a:solidFill>
              </a:rPr>
              <a:t>One Care</a:t>
            </a:r>
            <a:r>
              <a:rPr lang="en-US" dirty="0">
                <a:solidFill>
                  <a:schemeClr val="tx2"/>
                </a:solidFill>
              </a:rPr>
              <a:t> </a:t>
            </a:r>
            <a:r>
              <a:rPr lang="en-US" dirty="0"/>
              <a:t>is an 1115A Duals Demonstration (a Financial Alignment Demonstration and a State Demonstration to Integrate Care for Dual Eligible Individuals) for individuals ages 21-64 at the time of enrollment living with disabilities, currently serving over 20,000 members</a:t>
            </a:r>
            <a:br>
              <a:rPr lang="en-US" dirty="0"/>
            </a:br>
            <a:endParaRPr lang="en-US" dirty="0"/>
          </a:p>
          <a:p>
            <a:pPr marL="742362" lvl="1" indent="-285750">
              <a:buFont typeface="Arial" panose="020B0604020202020204" pitchFamily="34" charset="0"/>
              <a:buChar char="̶"/>
            </a:pPr>
            <a:r>
              <a:rPr lang="en-US" b="1" dirty="0">
                <a:solidFill>
                  <a:schemeClr val="tx2"/>
                </a:solidFill>
              </a:rPr>
              <a:t>Senior Care Options (SCO)</a:t>
            </a:r>
            <a:r>
              <a:rPr lang="en-US" dirty="0">
                <a:solidFill>
                  <a:schemeClr val="tx2"/>
                </a:solidFill>
              </a:rPr>
              <a:t> </a:t>
            </a:r>
            <a:r>
              <a:rPr lang="en-US" dirty="0"/>
              <a:t>is a program of Fully Integrated Dual Eligible Special Needs Plans (FIDE-SNPs) for individuals ages 65 and older, currently serving over 50,000 members</a:t>
            </a:r>
          </a:p>
          <a:p>
            <a:pPr marL="742362" lvl="1" indent="-285750">
              <a:buFont typeface="Arial" panose="020B0604020202020204" pitchFamily="34" charset="0"/>
              <a:buChar char="̶"/>
            </a:pPr>
            <a:endParaRPr lang="en-US" dirty="0"/>
          </a:p>
          <a:p>
            <a:pPr marL="285750" indent="-285750">
              <a:buFont typeface="Wingdings" panose="05000000000000000000" pitchFamily="2" charset="2"/>
              <a:buChar char="§"/>
            </a:pPr>
            <a:r>
              <a:rPr lang="en-US" dirty="0"/>
              <a:t>Based on the successes of SCO and One Care, MassHealth believes that </a:t>
            </a:r>
            <a:r>
              <a:rPr lang="en-US" b="1" dirty="0">
                <a:solidFill>
                  <a:schemeClr val="tx2"/>
                </a:solidFill>
              </a:rPr>
              <a:t>integrated care provides the best support, highest quality care, and improved health outcomes for dual </a:t>
            </a:r>
            <a:r>
              <a:rPr lang="en-US" b="1" dirty="0" err="1">
                <a:solidFill>
                  <a:schemeClr val="tx2"/>
                </a:solidFill>
              </a:rPr>
              <a:t>eligibles</a:t>
            </a:r>
            <a:r>
              <a:rPr lang="en-US" dirty="0">
                <a:solidFill>
                  <a:schemeClr val="tx2"/>
                </a:solidFill>
              </a:rPr>
              <a:t> </a:t>
            </a:r>
            <a:r>
              <a:rPr lang="en-US" dirty="0"/>
              <a:t>in the setting of the member’s choosing</a:t>
            </a:r>
          </a:p>
          <a:p>
            <a:pPr marL="285750" indent="-285750">
              <a:buFont typeface="Wingdings" panose="05000000000000000000" pitchFamily="2" charset="2"/>
              <a:buChar char="§"/>
            </a:pPr>
            <a:endParaRPr lang="en-US" dirty="0"/>
          </a:p>
          <a:p>
            <a:pPr marL="285750" indent="-285750">
              <a:buFont typeface="Wingdings" panose="05000000000000000000" pitchFamily="2" charset="2"/>
              <a:buChar char="§"/>
            </a:pPr>
            <a:r>
              <a:rPr lang="en-US" b="1" dirty="0">
                <a:solidFill>
                  <a:schemeClr val="tx2"/>
                </a:solidFill>
              </a:rPr>
              <a:t>One Care and SCO are high quality vehicles for providing integrated and coordinated care</a:t>
            </a:r>
            <a:r>
              <a:rPr lang="en-US" b="1" dirty="0"/>
              <a:t> </a:t>
            </a:r>
            <a:r>
              <a:rPr lang="en-US" dirty="0"/>
              <a:t>uniquely suited to the needs of dual eligible members</a:t>
            </a:r>
          </a:p>
        </p:txBody>
      </p:sp>
      <p:sp>
        <p:nvSpPr>
          <p:cNvPr id="8" name="TextBox 7">
            <a:extLst>
              <a:ext uri="{FF2B5EF4-FFF2-40B4-BE49-F238E27FC236}">
                <a16:creationId xmlns:a16="http://schemas.microsoft.com/office/drawing/2014/main" xmlns="" id="{C069F67D-3C2F-488C-A4DB-3EFCEA2D1229}"/>
              </a:ext>
            </a:extLst>
          </p:cNvPr>
          <p:cNvSpPr txBox="1"/>
          <p:nvPr/>
        </p:nvSpPr>
        <p:spPr>
          <a:xfrm>
            <a:off x="-190000" y="0"/>
            <a:ext cx="2611193" cy="244375"/>
          </a:xfrm>
          <a:prstGeom prst="rect">
            <a:avLst/>
          </a:prstGeom>
          <a:noFill/>
        </p:spPr>
        <p:txBody>
          <a:bodyPr wrap="square" lIns="89611" tIns="44806" rIns="89611" bIns="44806" rtlCol="0">
            <a:spAutoFit/>
          </a:bodyPr>
          <a:lstStyle/>
          <a:p>
            <a:pPr marL="222264"/>
            <a:r>
              <a:rPr lang="en-US" sz="1000" dirty="0">
                <a:solidFill>
                  <a:schemeClr val="bg1">
                    <a:lumMod val="50000"/>
                  </a:schemeClr>
                </a:solidFill>
              </a:rPr>
              <a:t>PRELIMINARY – FOR DISCUSSION</a:t>
            </a:r>
          </a:p>
        </p:txBody>
      </p:sp>
    </p:spTree>
    <p:extLst>
      <p:ext uri="{BB962C8B-B14F-4D97-AF65-F5344CB8AC3E}">
        <p14:creationId xmlns:p14="http://schemas.microsoft.com/office/powerpoint/2010/main" val="14424579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 name="Object 23" hidden="1"/>
          <p:cNvGraphicFramePr>
            <a:graphicFrameLocks noChangeAspect="1"/>
          </p:cNvGraphicFramePr>
          <p:nvPr>
            <p:custDataLst>
              <p:tags r:id="rId2"/>
            </p:custDataLst>
            <p:extLst>
              <p:ext uri="{D42A27DB-BD31-4B8C-83A1-F6EECF244321}">
                <p14:modId xmlns:p14="http://schemas.microsoft.com/office/powerpoint/2010/main" val="1681244727"/>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011778" name="think-cell Slide" r:id="rId11" imgW="270" imgH="270" progId="TCLayout.ActiveDocument.1">
                  <p:embed/>
                </p:oleObj>
              </mc:Choice>
              <mc:Fallback>
                <p:oleObj name="think-cell Slide" r:id="rId11" imgW="270" imgH="270" progId="TCLayout.ActiveDocument.1">
                  <p:embed/>
                  <p:pic>
                    <p:nvPicPr>
                      <p:cNvPr id="0" name=""/>
                      <p:cNvPicPr/>
                      <p:nvPr/>
                    </p:nvPicPr>
                    <p:blipFill>
                      <a:blip r:embed="rId12"/>
                      <a:stretch>
                        <a:fillRect/>
                      </a:stretch>
                    </p:blipFill>
                    <p:spPr>
                      <a:xfrm>
                        <a:off x="1588" y="1588"/>
                        <a:ext cx="1587" cy="1587"/>
                      </a:xfrm>
                      <a:prstGeom prst="rect">
                        <a:avLst/>
                      </a:prstGeom>
                    </p:spPr>
                  </p:pic>
                </p:oleObj>
              </mc:Fallback>
            </mc:AlternateContent>
          </a:graphicData>
        </a:graphic>
      </p:graphicFrame>
      <p:sp>
        <p:nvSpPr>
          <p:cNvPr id="23" name="Rectangle 22">
            <a:extLst>
              <a:ext uri="{FF2B5EF4-FFF2-40B4-BE49-F238E27FC236}">
                <a16:creationId xmlns:a16="http://schemas.microsoft.com/office/drawing/2014/main" xmlns="" id="{6CDF6789-7BB6-4A79-84C2-5C0FCFE86D2B}"/>
              </a:ext>
            </a:extLst>
          </p:cNvPr>
          <p:cNvSpPr/>
          <p:nvPr/>
        </p:nvSpPr>
        <p:spPr>
          <a:xfrm>
            <a:off x="106326" y="928048"/>
            <a:ext cx="8718697" cy="5494015"/>
          </a:xfrm>
          <a:prstGeom prst="rect">
            <a:avLst/>
          </a:prstGeom>
          <a:solidFill>
            <a:schemeClr val="bg1"/>
          </a:solidFill>
          <a:ln w="9525">
            <a:solidFill>
              <a:schemeClr val="accent6">
                <a:lumMod val="40000"/>
                <a:lumOff val="6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 name="Title 1"/>
          <p:cNvSpPr>
            <a:spLocks noGrp="1"/>
          </p:cNvSpPr>
          <p:nvPr>
            <p:ph type="title"/>
          </p:nvPr>
        </p:nvSpPr>
        <p:spPr>
          <a:xfrm>
            <a:off x="175806" y="207171"/>
            <a:ext cx="8785632" cy="584775"/>
          </a:xfrm>
        </p:spPr>
        <p:txBody>
          <a:bodyPr/>
          <a:lstStyle/>
          <a:p>
            <a:r>
              <a:rPr lang="en-US" dirty="0" err="1"/>
              <a:t>MassHealth’s</a:t>
            </a:r>
            <a:r>
              <a:rPr lang="en-US" dirty="0"/>
              <a:t> proposed Duals Demonstration 2.0 is designed around five key objectives addressing administrative and financial goals</a:t>
            </a:r>
          </a:p>
        </p:txBody>
      </p:sp>
      <p:sp>
        <p:nvSpPr>
          <p:cNvPr id="3" name="Slide Number Placeholder 2"/>
          <p:cNvSpPr>
            <a:spLocks noGrp="1"/>
          </p:cNvSpPr>
          <p:nvPr>
            <p:ph type="sldNum" sz="quarter" idx="10"/>
          </p:nvPr>
        </p:nvSpPr>
        <p:spPr/>
        <p:txBody>
          <a:bodyPr/>
          <a:lstStyle/>
          <a:p>
            <a:fld id="{1B845CE2-52C6-D640-906F-6FEE9CFEE2EC}" type="slidenum">
              <a:rPr lang="en-US" sz="1000" smtClean="0"/>
              <a:pPr/>
              <a:t>17</a:t>
            </a:fld>
            <a:endParaRPr lang="en-US" sz="1000" dirty="0"/>
          </a:p>
        </p:txBody>
      </p:sp>
      <p:grpSp>
        <p:nvGrpSpPr>
          <p:cNvPr id="21" name="Group 20"/>
          <p:cNvGrpSpPr/>
          <p:nvPr/>
        </p:nvGrpSpPr>
        <p:grpSpPr>
          <a:xfrm>
            <a:off x="1855881" y="311860"/>
            <a:ext cx="6124354" cy="5411369"/>
            <a:chOff x="1611321" y="487933"/>
            <a:chExt cx="6124354" cy="5411369"/>
          </a:xfrm>
        </p:grpSpPr>
        <p:graphicFrame>
          <p:nvGraphicFramePr>
            <p:cNvPr id="4" name="Chart 3"/>
            <p:cNvGraphicFramePr/>
            <p:nvPr>
              <p:extLst>
                <p:ext uri="{D42A27DB-BD31-4B8C-83A1-F6EECF244321}">
                  <p14:modId xmlns:p14="http://schemas.microsoft.com/office/powerpoint/2010/main" val="1101531284"/>
                </p:ext>
              </p:extLst>
            </p:nvPr>
          </p:nvGraphicFramePr>
          <p:xfrm>
            <a:off x="1611321" y="487933"/>
            <a:ext cx="6124354" cy="5411369"/>
          </p:xfrm>
          <a:graphic>
            <a:graphicData uri="http://schemas.openxmlformats.org/drawingml/2006/chart">
              <c:chart xmlns:c="http://schemas.openxmlformats.org/drawingml/2006/chart" xmlns:r="http://schemas.openxmlformats.org/officeDocument/2006/relationships" r:id="rId13"/>
            </a:graphicData>
          </a:graphic>
        </p:graphicFrame>
        <p:sp>
          <p:nvSpPr>
            <p:cNvPr id="6" name="Oval 5"/>
            <p:cNvSpPr/>
            <p:nvPr/>
          </p:nvSpPr>
          <p:spPr>
            <a:xfrm>
              <a:off x="5072957" y="1862264"/>
              <a:ext cx="473517" cy="473517"/>
            </a:xfrm>
            <a:prstGeom prst="ellipse">
              <a:avLst/>
            </a:prstGeom>
            <a:solidFill>
              <a:schemeClr val="accent4"/>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solidFill>
                    <a:schemeClr val="bg1"/>
                  </a:solidFill>
                </a:rPr>
                <a:t>1</a:t>
              </a:r>
            </a:p>
          </p:txBody>
        </p:sp>
        <p:sp>
          <p:nvSpPr>
            <p:cNvPr id="7" name="Oval 6"/>
            <p:cNvSpPr/>
            <p:nvPr/>
          </p:nvSpPr>
          <p:spPr>
            <a:xfrm>
              <a:off x="5701042" y="3818292"/>
              <a:ext cx="473517" cy="473517"/>
            </a:xfrm>
            <a:prstGeom prst="ellipse">
              <a:avLst/>
            </a:prstGeom>
            <a:solidFill>
              <a:schemeClr val="accent4"/>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solidFill>
                    <a:schemeClr val="bg1"/>
                  </a:solidFill>
                </a:rPr>
                <a:t>2</a:t>
              </a:r>
            </a:p>
          </p:txBody>
        </p:sp>
        <p:sp>
          <p:nvSpPr>
            <p:cNvPr id="8" name="Oval 7"/>
            <p:cNvSpPr/>
            <p:nvPr/>
          </p:nvSpPr>
          <p:spPr>
            <a:xfrm>
              <a:off x="3972862" y="4965247"/>
              <a:ext cx="473517" cy="473517"/>
            </a:xfrm>
            <a:prstGeom prst="ellipse">
              <a:avLst/>
            </a:prstGeom>
            <a:solidFill>
              <a:schemeClr val="accent4"/>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solidFill>
                    <a:schemeClr val="bg1"/>
                  </a:solidFill>
                </a:rPr>
                <a:t>3</a:t>
              </a:r>
            </a:p>
          </p:txBody>
        </p:sp>
        <p:sp>
          <p:nvSpPr>
            <p:cNvPr id="9" name="Oval 8"/>
            <p:cNvSpPr/>
            <p:nvPr/>
          </p:nvSpPr>
          <p:spPr>
            <a:xfrm>
              <a:off x="2345629" y="3818292"/>
              <a:ext cx="473517" cy="473517"/>
            </a:xfrm>
            <a:prstGeom prst="ellipse">
              <a:avLst/>
            </a:prstGeom>
            <a:solidFill>
              <a:schemeClr val="accent4"/>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solidFill>
                    <a:schemeClr val="bg1"/>
                  </a:solidFill>
                </a:rPr>
                <a:t>4</a:t>
              </a:r>
            </a:p>
          </p:txBody>
        </p:sp>
        <p:sp>
          <p:nvSpPr>
            <p:cNvPr id="14" name="Oval 13"/>
            <p:cNvSpPr/>
            <p:nvPr/>
          </p:nvSpPr>
          <p:spPr>
            <a:xfrm>
              <a:off x="2982822" y="1762264"/>
              <a:ext cx="473517" cy="473517"/>
            </a:xfrm>
            <a:prstGeom prst="ellipse">
              <a:avLst/>
            </a:prstGeom>
            <a:solidFill>
              <a:schemeClr val="accent4"/>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solidFill>
                    <a:schemeClr val="bg1"/>
                  </a:solidFill>
                </a:rPr>
                <a:t>5</a:t>
              </a:r>
            </a:p>
          </p:txBody>
        </p:sp>
      </p:grpSp>
      <p:sp>
        <p:nvSpPr>
          <p:cNvPr id="15" name="Rectangle 9"/>
          <p:cNvSpPr txBox="1">
            <a:spLocks noChangeArrowheads="1"/>
          </p:cNvSpPr>
          <p:nvPr>
            <p:custDataLst>
              <p:tags r:id="rId3"/>
            </p:custDataLst>
          </p:nvPr>
        </p:nvSpPr>
        <p:spPr bwMode="auto">
          <a:xfrm>
            <a:off x="244548" y="1070638"/>
            <a:ext cx="2505121" cy="1231106"/>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1" compatLnSpc="1">
            <a:prstTxWarp prst="textNoShape">
              <a:avLst/>
            </a:prstTxWarp>
            <a:spAutoFit/>
          </a:bodyPr>
          <a:lstStyle>
            <a:lvl1pPr marL="0" indent="0" algn="l" defTabSz="894210"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429" indent="-191845" algn="l" defTabSz="894210"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612" indent="-261605"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583" indent="-155379"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marL="1584" lvl="1" indent="0">
              <a:buNone/>
              <a:defRPr/>
            </a:pPr>
            <a:r>
              <a:rPr lang="en-US" b="1" dirty="0">
                <a:solidFill>
                  <a:schemeClr val="tx2"/>
                </a:solidFill>
              </a:rPr>
              <a:t>Enter into a shared savings agreement with CMS and measure value and quality of care achieved system-wide</a:t>
            </a:r>
          </a:p>
        </p:txBody>
      </p:sp>
      <p:sp>
        <p:nvSpPr>
          <p:cNvPr id="16" name="Rectangle 10"/>
          <p:cNvSpPr txBox="1">
            <a:spLocks noChangeArrowheads="1"/>
          </p:cNvSpPr>
          <p:nvPr>
            <p:custDataLst>
              <p:tags r:id="rId4"/>
            </p:custDataLst>
          </p:nvPr>
        </p:nvSpPr>
        <p:spPr bwMode="auto">
          <a:xfrm>
            <a:off x="6349203" y="1203885"/>
            <a:ext cx="1815107" cy="98488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1" compatLnSpc="1">
            <a:prstTxWarp prst="textNoShape">
              <a:avLst/>
            </a:prstTxWarp>
            <a:spAutoFit/>
          </a:bodyPr>
          <a:lstStyle>
            <a:lvl1pPr marL="0" indent="0" algn="l" defTabSz="894210"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429" indent="-191845" algn="l" defTabSz="894210"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612" indent="-261605"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583" indent="-155379"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marL="1584" lvl="1" indent="0">
              <a:buNone/>
              <a:defRPr/>
            </a:pPr>
            <a:r>
              <a:rPr lang="en-US" b="1" dirty="0">
                <a:solidFill>
                  <a:schemeClr val="tx2"/>
                </a:solidFill>
              </a:rPr>
              <a:t>Grow enrollment of SCO and One Care among dual </a:t>
            </a:r>
            <a:r>
              <a:rPr lang="en-US" b="1" dirty="0" err="1">
                <a:solidFill>
                  <a:schemeClr val="tx2"/>
                </a:solidFill>
              </a:rPr>
              <a:t>eligibles</a:t>
            </a:r>
            <a:endParaRPr lang="en-US" b="1" dirty="0">
              <a:solidFill>
                <a:schemeClr val="tx2"/>
              </a:solidFill>
            </a:endParaRPr>
          </a:p>
        </p:txBody>
      </p:sp>
      <p:sp>
        <p:nvSpPr>
          <p:cNvPr id="17" name="Rectangle 11"/>
          <p:cNvSpPr txBox="1">
            <a:spLocks noChangeArrowheads="1"/>
          </p:cNvSpPr>
          <p:nvPr>
            <p:custDataLst>
              <p:tags r:id="rId5"/>
            </p:custDataLst>
          </p:nvPr>
        </p:nvSpPr>
        <p:spPr bwMode="auto">
          <a:xfrm>
            <a:off x="3083141" y="5595635"/>
            <a:ext cx="3099219" cy="738664"/>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1" compatLnSpc="1">
            <a:prstTxWarp prst="textNoShape">
              <a:avLst/>
            </a:prstTxWarp>
            <a:spAutoFit/>
          </a:bodyPr>
          <a:lstStyle>
            <a:lvl1pPr marL="0" indent="0" algn="l" defTabSz="894210"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429" indent="-191845" algn="l" defTabSz="894210"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612" indent="-261605"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583" indent="-155379"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marL="1584" lvl="1" indent="0">
              <a:buNone/>
              <a:defRPr/>
            </a:pPr>
            <a:r>
              <a:rPr lang="en-US" b="1" dirty="0">
                <a:solidFill>
                  <a:schemeClr val="tx2"/>
                </a:solidFill>
              </a:rPr>
              <a:t>Strengthen the fiscal stability of the One Care program for both the Commonwealth and CMS</a:t>
            </a:r>
          </a:p>
        </p:txBody>
      </p:sp>
      <p:sp>
        <p:nvSpPr>
          <p:cNvPr id="18" name="Rectangle 12"/>
          <p:cNvSpPr txBox="1">
            <a:spLocks noChangeArrowheads="1"/>
          </p:cNvSpPr>
          <p:nvPr>
            <p:custDataLst>
              <p:tags r:id="rId6"/>
            </p:custDataLst>
          </p:nvPr>
        </p:nvSpPr>
        <p:spPr bwMode="auto">
          <a:xfrm>
            <a:off x="244548" y="3473468"/>
            <a:ext cx="1967023" cy="196977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1" compatLnSpc="1">
            <a:prstTxWarp prst="textNoShape">
              <a:avLst/>
            </a:prstTxWarp>
            <a:spAutoFit/>
          </a:bodyPr>
          <a:lstStyle>
            <a:lvl1pPr marL="0" indent="0" algn="l" defTabSz="894210"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429" indent="-191845" algn="l" defTabSz="894210"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612" indent="-261605"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583" indent="-155379"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marL="1584" lvl="1" indent="0">
              <a:buNone/>
              <a:defRPr/>
            </a:pPr>
            <a:r>
              <a:rPr lang="en-US" b="1" dirty="0">
                <a:solidFill>
                  <a:schemeClr val="tx2"/>
                </a:solidFill>
              </a:rPr>
              <a:t>Use innovative approaches to ensure fiscal accountability and sustainability for the Commonwealth, CMS, plans and providers </a:t>
            </a:r>
          </a:p>
        </p:txBody>
      </p:sp>
      <p:sp>
        <p:nvSpPr>
          <p:cNvPr id="19" name="Rectangle 11"/>
          <p:cNvSpPr txBox="1">
            <a:spLocks noChangeArrowheads="1"/>
          </p:cNvSpPr>
          <p:nvPr>
            <p:custDataLst>
              <p:tags r:id="rId7"/>
            </p:custDataLst>
          </p:nvPr>
        </p:nvSpPr>
        <p:spPr bwMode="auto">
          <a:xfrm>
            <a:off x="6725909" y="3927401"/>
            <a:ext cx="2024684" cy="1723549"/>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1" compatLnSpc="1">
            <a:prstTxWarp prst="textNoShape">
              <a:avLst/>
            </a:prstTxWarp>
            <a:spAutoFit/>
          </a:bodyPr>
          <a:lstStyle>
            <a:lvl1pPr marL="0" indent="0" algn="l" defTabSz="894210"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429" indent="-191845" algn="l" defTabSz="894210"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612" indent="-261605"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583" indent="-155379"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marL="1584" lvl="1" indent="0">
              <a:buNone/>
              <a:defRPr/>
            </a:pPr>
            <a:r>
              <a:rPr lang="en-US" b="1" dirty="0">
                <a:solidFill>
                  <a:schemeClr val="tx2"/>
                </a:solidFill>
              </a:rPr>
              <a:t>Achieve a more seamless member experience by increasing administrative alignment and integration</a:t>
            </a:r>
          </a:p>
        </p:txBody>
      </p:sp>
      <p:sp>
        <p:nvSpPr>
          <p:cNvPr id="22" name="Rectangle 36"/>
          <p:cNvSpPr txBox="1">
            <a:spLocks noChangeArrowheads="1"/>
          </p:cNvSpPr>
          <p:nvPr>
            <p:custDataLst>
              <p:tags r:id="rId8"/>
            </p:custDataLst>
          </p:nvPr>
        </p:nvSpPr>
        <p:spPr bwMode="auto">
          <a:xfrm>
            <a:off x="3485405" y="2548097"/>
            <a:ext cx="2090135" cy="147732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1" compatLnSpc="1">
            <a:prstTxWarp prst="textNoShape">
              <a:avLst/>
            </a:prstTxWarp>
            <a:spAutoFit/>
          </a:bodyPr>
          <a:lstStyle>
            <a:lvl1pPr marL="0" indent="0" algn="l" defTabSz="894210"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429" indent="-191845" algn="l" defTabSz="894210"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612" indent="-261605"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583" indent="-155379" algn="l" defTabSz="89421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854" indent="-130009" algn="l" defTabSz="89421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defTabSz="787400">
              <a:tabLst>
                <a:tab pos="112713" algn="l"/>
                <a:tab pos="338138" algn="l"/>
              </a:tabLst>
            </a:pPr>
            <a:r>
              <a:rPr lang="en-US" altLang="en-US" b="1" kern="0" dirty="0">
                <a:solidFill>
                  <a:schemeClr val="tx2"/>
                </a:solidFill>
              </a:rPr>
              <a:t>Grow and sustain One Care and SCO while encouraging innovation and care delivery improvement </a:t>
            </a:r>
          </a:p>
        </p:txBody>
      </p:sp>
      <p:sp>
        <p:nvSpPr>
          <p:cNvPr id="20" name="TextBox 19">
            <a:extLst>
              <a:ext uri="{FF2B5EF4-FFF2-40B4-BE49-F238E27FC236}">
                <a16:creationId xmlns:a16="http://schemas.microsoft.com/office/drawing/2014/main" xmlns="" id="{C069F67D-3C2F-488C-A4DB-3EFCEA2D1229}"/>
              </a:ext>
            </a:extLst>
          </p:cNvPr>
          <p:cNvSpPr txBox="1"/>
          <p:nvPr/>
        </p:nvSpPr>
        <p:spPr>
          <a:xfrm>
            <a:off x="-190000" y="0"/>
            <a:ext cx="2611193" cy="244375"/>
          </a:xfrm>
          <a:prstGeom prst="rect">
            <a:avLst/>
          </a:prstGeom>
          <a:noFill/>
        </p:spPr>
        <p:txBody>
          <a:bodyPr wrap="square" lIns="89611" tIns="44806" rIns="89611" bIns="44806" rtlCol="0">
            <a:spAutoFit/>
          </a:bodyPr>
          <a:lstStyle/>
          <a:p>
            <a:pPr marL="222264"/>
            <a:r>
              <a:rPr lang="en-US" sz="1000" dirty="0">
                <a:solidFill>
                  <a:schemeClr val="bg1">
                    <a:lumMod val="50000"/>
                  </a:schemeClr>
                </a:solidFill>
              </a:rPr>
              <a:t>PRELIMINARY – FOR DISCUSSION</a:t>
            </a:r>
          </a:p>
        </p:txBody>
      </p:sp>
    </p:spTree>
    <p:extLst>
      <p:ext uri="{BB962C8B-B14F-4D97-AF65-F5344CB8AC3E}">
        <p14:creationId xmlns:p14="http://schemas.microsoft.com/office/powerpoint/2010/main" val="18235040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 of Duals Demonstration 2.0 proposal</a:t>
            </a:r>
          </a:p>
        </p:txBody>
      </p:sp>
      <p:sp>
        <p:nvSpPr>
          <p:cNvPr id="3" name="Slide Number Placeholder 2"/>
          <p:cNvSpPr>
            <a:spLocks noGrp="1"/>
          </p:cNvSpPr>
          <p:nvPr>
            <p:ph type="sldNum" sz="quarter" idx="10"/>
          </p:nvPr>
        </p:nvSpPr>
        <p:spPr/>
        <p:txBody>
          <a:bodyPr/>
          <a:lstStyle/>
          <a:p>
            <a:fld id="{1B845CE2-52C6-D640-906F-6FEE9CFEE2EC}" type="slidenum">
              <a:rPr lang="en-US" sz="1000" smtClean="0"/>
              <a:pPr/>
              <a:t>18</a:t>
            </a:fld>
            <a:endParaRPr lang="en-US" sz="1000" dirty="0"/>
          </a:p>
        </p:txBody>
      </p:sp>
      <p:sp>
        <p:nvSpPr>
          <p:cNvPr id="4" name="Rectangle 3"/>
          <p:cNvSpPr/>
          <p:nvPr/>
        </p:nvSpPr>
        <p:spPr>
          <a:xfrm>
            <a:off x="313901" y="682386"/>
            <a:ext cx="2347415" cy="969264"/>
          </a:xfrm>
          <a:prstGeom prst="rect">
            <a:avLst/>
          </a:prstGeom>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584" lvl="1">
              <a:defRPr/>
            </a:pPr>
            <a:r>
              <a:rPr lang="en-US" sz="1500" b="1" dirty="0">
                <a:solidFill>
                  <a:schemeClr val="tx2"/>
                </a:solidFill>
              </a:rPr>
              <a:t>Grow enrollment among dual </a:t>
            </a:r>
            <a:r>
              <a:rPr lang="en-US" sz="1500" b="1" dirty="0" err="1">
                <a:solidFill>
                  <a:schemeClr val="tx2"/>
                </a:solidFill>
              </a:rPr>
              <a:t>eligibles</a:t>
            </a:r>
            <a:endParaRPr lang="en-US" sz="1500" b="1" dirty="0">
              <a:solidFill>
                <a:schemeClr val="tx2"/>
              </a:solidFill>
            </a:endParaRPr>
          </a:p>
          <a:p>
            <a:pPr marL="1584" lvl="1" indent="0">
              <a:buNone/>
              <a:defRPr/>
            </a:pPr>
            <a:r>
              <a:rPr lang="en-US" sz="1500" b="1" dirty="0">
                <a:solidFill>
                  <a:schemeClr val="tx2"/>
                </a:solidFill>
              </a:rPr>
              <a:t>in SCO and One Care</a:t>
            </a:r>
          </a:p>
        </p:txBody>
      </p:sp>
      <p:sp>
        <p:nvSpPr>
          <p:cNvPr id="5" name="Rectangle 4"/>
          <p:cNvSpPr/>
          <p:nvPr/>
        </p:nvSpPr>
        <p:spPr>
          <a:xfrm>
            <a:off x="313901" y="1885665"/>
            <a:ext cx="2347415" cy="969264"/>
          </a:xfrm>
          <a:prstGeom prst="rect">
            <a:avLst/>
          </a:prstGeom>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584" lvl="1" indent="0">
              <a:buNone/>
              <a:defRPr/>
            </a:pPr>
            <a:r>
              <a:rPr lang="en-US" sz="1500" b="1" dirty="0">
                <a:solidFill>
                  <a:schemeClr val="tx2"/>
                </a:solidFill>
              </a:rPr>
              <a:t>Increase administrative alignment and integration </a:t>
            </a:r>
          </a:p>
        </p:txBody>
      </p:sp>
      <p:sp>
        <p:nvSpPr>
          <p:cNvPr id="6" name="Rectangle 5"/>
          <p:cNvSpPr/>
          <p:nvPr/>
        </p:nvSpPr>
        <p:spPr>
          <a:xfrm>
            <a:off x="313901" y="3090407"/>
            <a:ext cx="2347415" cy="969264"/>
          </a:xfrm>
          <a:prstGeom prst="rect">
            <a:avLst/>
          </a:prstGeom>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584" lvl="1" indent="0">
              <a:buNone/>
              <a:defRPr/>
            </a:pPr>
            <a:r>
              <a:rPr lang="en-US" sz="1500" b="1" dirty="0">
                <a:solidFill>
                  <a:schemeClr val="tx2"/>
                </a:solidFill>
              </a:rPr>
              <a:t>Strengthen fiscal stability</a:t>
            </a:r>
          </a:p>
        </p:txBody>
      </p:sp>
      <p:sp>
        <p:nvSpPr>
          <p:cNvPr id="8" name="Rectangle 7"/>
          <p:cNvSpPr/>
          <p:nvPr/>
        </p:nvSpPr>
        <p:spPr>
          <a:xfrm>
            <a:off x="313901" y="5495502"/>
            <a:ext cx="2347415" cy="969264"/>
          </a:xfrm>
          <a:prstGeom prst="rect">
            <a:avLst/>
          </a:prstGeom>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584" lvl="1" indent="0">
              <a:buNone/>
              <a:defRPr/>
            </a:pPr>
            <a:r>
              <a:rPr lang="en-US" sz="1500" b="1" dirty="0">
                <a:solidFill>
                  <a:schemeClr val="tx2"/>
                </a:solidFill>
              </a:rPr>
              <a:t>Enter into a shared savings agreement with CMS</a:t>
            </a:r>
          </a:p>
        </p:txBody>
      </p:sp>
      <p:sp>
        <p:nvSpPr>
          <p:cNvPr id="9" name="Rectangle 8"/>
          <p:cNvSpPr/>
          <p:nvPr/>
        </p:nvSpPr>
        <p:spPr>
          <a:xfrm>
            <a:off x="313901" y="4296772"/>
            <a:ext cx="2347415" cy="969264"/>
          </a:xfrm>
          <a:prstGeom prst="rect">
            <a:avLst/>
          </a:prstGeom>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500" b="1" dirty="0">
                <a:solidFill>
                  <a:schemeClr val="tx2"/>
                </a:solidFill>
              </a:rPr>
              <a:t>Use innovative approaches to ensure fiscal accountability and sustainability</a:t>
            </a:r>
          </a:p>
        </p:txBody>
      </p:sp>
      <p:sp>
        <p:nvSpPr>
          <p:cNvPr id="14" name="Oval 13"/>
          <p:cNvSpPr/>
          <p:nvPr/>
        </p:nvSpPr>
        <p:spPr>
          <a:xfrm>
            <a:off x="105036" y="4337813"/>
            <a:ext cx="250395" cy="250395"/>
          </a:xfrm>
          <a:prstGeom prst="ellipse">
            <a:avLst/>
          </a:prstGeom>
          <a:solidFill>
            <a:schemeClr val="accent4"/>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b="1" dirty="0">
                <a:solidFill>
                  <a:schemeClr val="bg1"/>
                </a:solidFill>
              </a:rPr>
              <a:t>4</a:t>
            </a:r>
          </a:p>
        </p:txBody>
      </p:sp>
      <p:sp>
        <p:nvSpPr>
          <p:cNvPr id="15" name="Oval 14"/>
          <p:cNvSpPr/>
          <p:nvPr/>
        </p:nvSpPr>
        <p:spPr>
          <a:xfrm>
            <a:off x="105036" y="1846997"/>
            <a:ext cx="250395" cy="250395"/>
          </a:xfrm>
          <a:prstGeom prst="ellipse">
            <a:avLst/>
          </a:prstGeom>
          <a:solidFill>
            <a:schemeClr val="accent4"/>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b="1" dirty="0">
                <a:solidFill>
                  <a:schemeClr val="bg1"/>
                </a:solidFill>
              </a:rPr>
              <a:t>2</a:t>
            </a:r>
          </a:p>
        </p:txBody>
      </p:sp>
      <p:sp>
        <p:nvSpPr>
          <p:cNvPr id="16" name="Oval 15"/>
          <p:cNvSpPr/>
          <p:nvPr/>
        </p:nvSpPr>
        <p:spPr>
          <a:xfrm>
            <a:off x="105036" y="696458"/>
            <a:ext cx="250395" cy="250395"/>
          </a:xfrm>
          <a:prstGeom prst="ellipse">
            <a:avLst/>
          </a:prstGeom>
          <a:solidFill>
            <a:schemeClr val="accent4"/>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b="1" dirty="0">
                <a:solidFill>
                  <a:schemeClr val="bg1"/>
                </a:solidFill>
              </a:rPr>
              <a:t>1</a:t>
            </a:r>
          </a:p>
        </p:txBody>
      </p:sp>
      <p:sp>
        <p:nvSpPr>
          <p:cNvPr id="17" name="Oval 16"/>
          <p:cNvSpPr/>
          <p:nvPr/>
        </p:nvSpPr>
        <p:spPr>
          <a:xfrm>
            <a:off x="105036" y="3059282"/>
            <a:ext cx="250395" cy="250395"/>
          </a:xfrm>
          <a:prstGeom prst="ellipse">
            <a:avLst/>
          </a:prstGeom>
          <a:solidFill>
            <a:schemeClr val="accent4"/>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b="1" dirty="0">
                <a:solidFill>
                  <a:schemeClr val="bg1"/>
                </a:solidFill>
              </a:rPr>
              <a:t>3</a:t>
            </a:r>
          </a:p>
        </p:txBody>
      </p:sp>
      <p:sp>
        <p:nvSpPr>
          <p:cNvPr id="18" name="Oval 17"/>
          <p:cNvSpPr/>
          <p:nvPr/>
        </p:nvSpPr>
        <p:spPr>
          <a:xfrm>
            <a:off x="105036" y="5495599"/>
            <a:ext cx="250395" cy="250395"/>
          </a:xfrm>
          <a:prstGeom prst="ellipse">
            <a:avLst/>
          </a:prstGeom>
          <a:solidFill>
            <a:schemeClr val="accent4"/>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b="1" dirty="0">
                <a:solidFill>
                  <a:schemeClr val="bg1"/>
                </a:solidFill>
              </a:rPr>
              <a:t>5</a:t>
            </a:r>
          </a:p>
        </p:txBody>
      </p:sp>
      <p:sp>
        <p:nvSpPr>
          <p:cNvPr id="20" name="TextBox 19"/>
          <p:cNvSpPr txBox="1"/>
          <p:nvPr/>
        </p:nvSpPr>
        <p:spPr>
          <a:xfrm>
            <a:off x="2497543" y="685175"/>
            <a:ext cx="6300122" cy="1013817"/>
          </a:xfrm>
          <a:prstGeom prst="rect">
            <a:avLst/>
          </a:prstGeom>
          <a:noFill/>
        </p:spPr>
        <p:txBody>
          <a:bodyPr wrap="square" lIns="89611" tIns="44806" rIns="89611" bIns="44806" rtlCol="0">
            <a:spAutoFit/>
          </a:bodyPr>
          <a:lstStyle/>
          <a:p>
            <a:pPr marL="393714" indent="-171450">
              <a:buFont typeface="Wingdings" panose="05000000000000000000" pitchFamily="2" charset="2"/>
              <a:buChar char="§"/>
            </a:pPr>
            <a:r>
              <a:rPr lang="en-US" sz="1500" dirty="0"/>
              <a:t>Expanded </a:t>
            </a:r>
            <a:r>
              <a:rPr lang="en-US" sz="1500" b="1" dirty="0"/>
              <a:t>passive enrollmen</a:t>
            </a:r>
            <a:r>
              <a:rPr lang="en-US" sz="1500" dirty="0"/>
              <a:t>t with </a:t>
            </a:r>
            <a:r>
              <a:rPr lang="en-US" sz="1500" b="1" dirty="0"/>
              <a:t>fixed enrollment periods</a:t>
            </a:r>
          </a:p>
          <a:p>
            <a:pPr marL="393714" indent="-171450">
              <a:buFont typeface="Wingdings" panose="05000000000000000000" pitchFamily="2" charset="2"/>
              <a:buChar char="§"/>
            </a:pPr>
            <a:r>
              <a:rPr lang="en-US" sz="1500" b="1" dirty="0"/>
              <a:t>Robust member protections</a:t>
            </a:r>
            <a:r>
              <a:rPr lang="en-US" sz="1500" dirty="0"/>
              <a:t>, including 90-day continuity of care period, fixed enrollment exceptions, SHINE counselor assistance, and thoughtful approach to ensuring sufficient networks</a:t>
            </a:r>
          </a:p>
        </p:txBody>
      </p:sp>
      <p:sp>
        <p:nvSpPr>
          <p:cNvPr id="22" name="TextBox 21"/>
          <p:cNvSpPr txBox="1"/>
          <p:nvPr/>
        </p:nvSpPr>
        <p:spPr>
          <a:xfrm>
            <a:off x="2497543" y="1900877"/>
            <a:ext cx="6300122" cy="782984"/>
          </a:xfrm>
          <a:prstGeom prst="rect">
            <a:avLst/>
          </a:prstGeom>
          <a:noFill/>
        </p:spPr>
        <p:txBody>
          <a:bodyPr wrap="square" lIns="89611" tIns="44806" rIns="89611" bIns="44806" rtlCol="0">
            <a:spAutoFit/>
          </a:bodyPr>
          <a:lstStyle/>
          <a:p>
            <a:pPr marL="393714" indent="-171450">
              <a:buFont typeface="Wingdings" panose="05000000000000000000" pitchFamily="2" charset="2"/>
              <a:buChar char="§"/>
            </a:pPr>
            <a:r>
              <a:rPr lang="en-US" sz="1500" b="1" dirty="0"/>
              <a:t>Unified communications </a:t>
            </a:r>
            <a:r>
              <a:rPr lang="en-US" sz="1500" dirty="0"/>
              <a:t>and member materials about the Medicare and Medicaid benefits and services provided</a:t>
            </a:r>
          </a:p>
          <a:p>
            <a:pPr marL="393714" indent="-171450">
              <a:buFont typeface="Wingdings" panose="05000000000000000000" pitchFamily="2" charset="2"/>
              <a:buChar char="§"/>
            </a:pPr>
            <a:r>
              <a:rPr lang="en-US" sz="1500" b="1" dirty="0"/>
              <a:t>Streamlined appeals and grievances process</a:t>
            </a:r>
          </a:p>
        </p:txBody>
      </p:sp>
      <p:sp>
        <p:nvSpPr>
          <p:cNvPr id="23" name="TextBox 22"/>
          <p:cNvSpPr txBox="1"/>
          <p:nvPr/>
        </p:nvSpPr>
        <p:spPr>
          <a:xfrm>
            <a:off x="2497543" y="3102591"/>
            <a:ext cx="6300122" cy="1013817"/>
          </a:xfrm>
          <a:prstGeom prst="rect">
            <a:avLst/>
          </a:prstGeom>
          <a:noFill/>
        </p:spPr>
        <p:txBody>
          <a:bodyPr wrap="square" lIns="89611" tIns="44806" rIns="89611" bIns="44806" rtlCol="0">
            <a:spAutoFit/>
          </a:bodyPr>
          <a:lstStyle/>
          <a:p>
            <a:pPr marL="393714" indent="-171450">
              <a:buFont typeface="Wingdings" panose="05000000000000000000" pitchFamily="2" charset="2"/>
              <a:buChar char="§"/>
            </a:pPr>
            <a:r>
              <a:rPr lang="en-US" sz="1500" b="1" dirty="0"/>
              <a:t>Medicaid rate setting </a:t>
            </a:r>
            <a:r>
              <a:rPr lang="en-US" sz="1500" dirty="0"/>
              <a:t>methodology that appropriately </a:t>
            </a:r>
            <a:r>
              <a:rPr lang="en-US" sz="1500" b="1" dirty="0"/>
              <a:t>accounts for the enrolled population and their complex service needs</a:t>
            </a:r>
          </a:p>
          <a:p>
            <a:pPr marL="393714" indent="-171450">
              <a:buFont typeface="Wingdings" panose="05000000000000000000" pitchFamily="2" charset="2"/>
              <a:buChar char="§"/>
            </a:pPr>
            <a:r>
              <a:rPr lang="en-US" sz="1500" b="1" dirty="0"/>
              <a:t>Medicare rate setting </a:t>
            </a:r>
            <a:r>
              <a:rPr lang="en-US" sz="1500" dirty="0"/>
              <a:t>methodology that is </a:t>
            </a:r>
            <a:r>
              <a:rPr lang="en-US" sz="1500" b="1" dirty="0"/>
              <a:t>stable and used by Medicare across the country (e.g., Medicare Advantage) </a:t>
            </a:r>
          </a:p>
        </p:txBody>
      </p:sp>
      <p:sp>
        <p:nvSpPr>
          <p:cNvPr id="24" name="TextBox 23"/>
          <p:cNvSpPr txBox="1"/>
          <p:nvPr/>
        </p:nvSpPr>
        <p:spPr>
          <a:xfrm>
            <a:off x="2497543" y="4296773"/>
            <a:ext cx="6300122" cy="1013817"/>
          </a:xfrm>
          <a:prstGeom prst="rect">
            <a:avLst/>
          </a:prstGeom>
          <a:noFill/>
        </p:spPr>
        <p:txBody>
          <a:bodyPr wrap="square" lIns="89611" tIns="44806" rIns="89611" bIns="44806" rtlCol="0">
            <a:spAutoFit/>
          </a:bodyPr>
          <a:lstStyle/>
          <a:p>
            <a:pPr marL="393714" indent="-171450">
              <a:buFont typeface="Wingdings" panose="05000000000000000000" pitchFamily="2" charset="2"/>
              <a:buChar char="§"/>
            </a:pPr>
            <a:r>
              <a:rPr lang="en-US" sz="1500" b="1" dirty="0"/>
              <a:t>New approaches to protect plans, MassHealth, and CMS from financial instability </a:t>
            </a:r>
            <a:r>
              <a:rPr lang="en-US" sz="1500" dirty="0"/>
              <a:t>including: shared savings and loss arrangements, integrated calculations of plan medical spending, and limits on portions of provider payments</a:t>
            </a:r>
          </a:p>
        </p:txBody>
      </p:sp>
      <p:sp>
        <p:nvSpPr>
          <p:cNvPr id="27" name="TextBox 26"/>
          <p:cNvSpPr txBox="1"/>
          <p:nvPr/>
        </p:nvSpPr>
        <p:spPr>
          <a:xfrm>
            <a:off x="2497543" y="5456098"/>
            <a:ext cx="6300122" cy="782984"/>
          </a:xfrm>
          <a:prstGeom prst="rect">
            <a:avLst/>
          </a:prstGeom>
          <a:noFill/>
        </p:spPr>
        <p:txBody>
          <a:bodyPr wrap="square" lIns="89611" tIns="44806" rIns="89611" bIns="44806" rtlCol="0">
            <a:spAutoFit/>
          </a:bodyPr>
          <a:lstStyle/>
          <a:p>
            <a:pPr marL="393714" indent="-171450">
              <a:buFont typeface="Wingdings" panose="05000000000000000000" pitchFamily="2" charset="2"/>
              <a:buChar char="§"/>
            </a:pPr>
            <a:r>
              <a:rPr lang="en-US" sz="1500" b="1" dirty="0"/>
              <a:t>Shared savings between MassHealth and CMS </a:t>
            </a:r>
            <a:r>
              <a:rPr lang="en-US" sz="1500" dirty="0"/>
              <a:t>to reflect system-wide value generated</a:t>
            </a:r>
          </a:p>
          <a:p>
            <a:pPr marL="393714" indent="-171450">
              <a:buFont typeface="Wingdings" panose="05000000000000000000" pitchFamily="2" charset="2"/>
              <a:buChar char="§"/>
            </a:pPr>
            <a:r>
              <a:rPr lang="en-US" sz="1500" b="1" dirty="0"/>
              <a:t>Evaluation of Duals Demo 2.0 </a:t>
            </a:r>
            <a:r>
              <a:rPr lang="en-US" sz="1500" dirty="0"/>
              <a:t>for quality of care and value</a:t>
            </a:r>
          </a:p>
        </p:txBody>
      </p:sp>
      <p:cxnSp>
        <p:nvCxnSpPr>
          <p:cNvPr id="29" name="Straight Connector 28"/>
          <p:cNvCxnSpPr/>
          <p:nvPr/>
        </p:nvCxnSpPr>
        <p:spPr>
          <a:xfrm>
            <a:off x="230233" y="1765109"/>
            <a:ext cx="8567432" cy="0"/>
          </a:xfrm>
          <a:prstGeom prst="line">
            <a:avLst/>
          </a:prstGeom>
          <a:ln>
            <a:solidFill>
              <a:schemeClr val="accent6"/>
            </a:solidFill>
            <a:prstDash val="dash"/>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230233" y="2943639"/>
            <a:ext cx="8567432" cy="0"/>
          </a:xfrm>
          <a:prstGeom prst="line">
            <a:avLst/>
          </a:prstGeom>
          <a:ln>
            <a:solidFill>
              <a:schemeClr val="accent6"/>
            </a:solidFill>
            <a:prstDash val="dash"/>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287097" y="4187879"/>
            <a:ext cx="8567432" cy="0"/>
          </a:xfrm>
          <a:prstGeom prst="line">
            <a:avLst/>
          </a:prstGeom>
          <a:ln>
            <a:solidFill>
              <a:schemeClr val="accent6"/>
            </a:solidFill>
            <a:prstDash val="dash"/>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289369" y="5404823"/>
            <a:ext cx="8567432" cy="0"/>
          </a:xfrm>
          <a:prstGeom prst="line">
            <a:avLst/>
          </a:prstGeom>
          <a:ln>
            <a:solidFill>
              <a:schemeClr val="accent6"/>
            </a:solidFill>
            <a:prstDash val="dash"/>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xmlns="" id="{C069F67D-3C2F-488C-A4DB-3EFCEA2D1229}"/>
              </a:ext>
            </a:extLst>
          </p:cNvPr>
          <p:cNvSpPr txBox="1"/>
          <p:nvPr/>
        </p:nvSpPr>
        <p:spPr>
          <a:xfrm>
            <a:off x="-190000" y="0"/>
            <a:ext cx="2611193" cy="244375"/>
          </a:xfrm>
          <a:prstGeom prst="rect">
            <a:avLst/>
          </a:prstGeom>
          <a:noFill/>
        </p:spPr>
        <p:txBody>
          <a:bodyPr wrap="square" lIns="89611" tIns="44806" rIns="89611" bIns="44806" rtlCol="0">
            <a:spAutoFit/>
          </a:bodyPr>
          <a:lstStyle/>
          <a:p>
            <a:pPr marL="222264"/>
            <a:r>
              <a:rPr lang="en-US" sz="1000" dirty="0">
                <a:solidFill>
                  <a:schemeClr val="bg1">
                    <a:lumMod val="50000"/>
                  </a:schemeClr>
                </a:solidFill>
              </a:rPr>
              <a:t>PRELIMINARY – FOR DISCUSSION</a:t>
            </a:r>
          </a:p>
        </p:txBody>
      </p:sp>
    </p:spTree>
    <p:extLst>
      <p:ext uri="{BB962C8B-B14F-4D97-AF65-F5344CB8AC3E}">
        <p14:creationId xmlns:p14="http://schemas.microsoft.com/office/powerpoint/2010/main" val="14622477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p>
        </p:txBody>
      </p:sp>
      <p:sp>
        <p:nvSpPr>
          <p:cNvPr id="3" name="Slide Number Placeholder 2"/>
          <p:cNvSpPr>
            <a:spLocks noGrp="1"/>
          </p:cNvSpPr>
          <p:nvPr>
            <p:ph type="sldNum" sz="quarter" idx="4294967295"/>
          </p:nvPr>
        </p:nvSpPr>
        <p:spPr/>
        <p:txBody>
          <a:bodyPr/>
          <a:lstStyle/>
          <a:p>
            <a:fld id="{1B845CE2-52C6-D640-906F-6FEE9CFEE2EC}" type="slidenum">
              <a:rPr lang="en-US" sz="1000" smtClean="0"/>
              <a:pPr/>
              <a:t>1</a:t>
            </a:fld>
            <a:endParaRPr lang="en-US" sz="1000" dirty="0"/>
          </a:p>
        </p:txBody>
      </p:sp>
      <p:sp>
        <p:nvSpPr>
          <p:cNvPr id="4" name="Rectangle 3"/>
          <p:cNvSpPr/>
          <p:nvPr/>
        </p:nvSpPr>
        <p:spPr>
          <a:xfrm>
            <a:off x="391883" y="1080654"/>
            <a:ext cx="8075221" cy="4631377"/>
          </a:xfrm>
          <a:prstGeom prst="rect">
            <a:avLst/>
          </a:prstGeom>
          <a:solidFill>
            <a:schemeClr val="bg1"/>
          </a:solidFill>
          <a:ln w="9525">
            <a:solidFill>
              <a:schemeClr val="accent6"/>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742362" lvl="1" indent="-285750">
              <a:buFont typeface="Wingdings" panose="05000000000000000000" pitchFamily="2" charset="2"/>
              <a:buChar char="§"/>
            </a:pPr>
            <a:endParaRPr lang="en-US" sz="2000" dirty="0">
              <a:solidFill>
                <a:schemeClr val="tx1"/>
              </a:solidFill>
            </a:endParaRPr>
          </a:p>
          <a:p>
            <a:pPr marL="742362" lvl="1" indent="-285750">
              <a:buFont typeface="Wingdings" panose="05000000000000000000" pitchFamily="2" charset="2"/>
              <a:buChar char="§"/>
            </a:pPr>
            <a:r>
              <a:rPr lang="en-US" sz="2000" dirty="0">
                <a:solidFill>
                  <a:schemeClr val="tx1"/>
                </a:solidFill>
              </a:rPr>
              <a:t>Welcome and </a:t>
            </a:r>
            <a:r>
              <a:rPr lang="en-US" sz="2000" dirty="0" smtClean="0">
                <a:solidFill>
                  <a:schemeClr val="tx1"/>
                </a:solidFill>
              </a:rPr>
              <a:t>Introductions</a:t>
            </a:r>
          </a:p>
          <a:p>
            <a:pPr marL="742362" lvl="1" indent="-285750">
              <a:buFont typeface="Wingdings" panose="05000000000000000000" pitchFamily="2" charset="2"/>
              <a:buChar char="§"/>
            </a:pPr>
            <a:endParaRPr lang="en-US" sz="2000" dirty="0" smtClean="0">
              <a:solidFill>
                <a:schemeClr val="tx1"/>
              </a:solidFill>
            </a:endParaRPr>
          </a:p>
          <a:p>
            <a:pPr marL="742362" lvl="1" indent="-285750">
              <a:buFont typeface="Wingdings" panose="05000000000000000000" pitchFamily="2" charset="2"/>
              <a:buChar char="§"/>
            </a:pPr>
            <a:r>
              <a:rPr lang="en-US" sz="2000" dirty="0" err="1" smtClean="0">
                <a:solidFill>
                  <a:schemeClr val="tx1"/>
                </a:solidFill>
              </a:rPr>
              <a:t>MassHealth</a:t>
            </a:r>
            <a:r>
              <a:rPr lang="en-US" sz="2000" dirty="0" smtClean="0">
                <a:solidFill>
                  <a:schemeClr val="tx1"/>
                </a:solidFill>
              </a:rPr>
              <a:t> ACO updates</a:t>
            </a:r>
          </a:p>
          <a:p>
            <a:pPr marL="742362" lvl="1" indent="-285750">
              <a:buFont typeface="Wingdings" panose="05000000000000000000" pitchFamily="2" charset="2"/>
              <a:buChar char="§"/>
            </a:pPr>
            <a:endParaRPr lang="en-US" sz="2000" dirty="0">
              <a:solidFill>
                <a:schemeClr val="tx1"/>
              </a:solidFill>
            </a:endParaRPr>
          </a:p>
          <a:p>
            <a:pPr marL="742362" lvl="1" indent="-285750">
              <a:buFont typeface="Wingdings" panose="05000000000000000000" pitchFamily="2" charset="2"/>
              <a:buChar char="§"/>
            </a:pPr>
            <a:r>
              <a:rPr lang="en-US" sz="2000" dirty="0">
                <a:solidFill>
                  <a:schemeClr val="tx1"/>
                </a:solidFill>
              </a:rPr>
              <a:t>Updates from </a:t>
            </a:r>
            <a:r>
              <a:rPr lang="en-US" sz="2000" dirty="0" err="1">
                <a:solidFill>
                  <a:schemeClr val="tx1"/>
                </a:solidFill>
              </a:rPr>
              <a:t>MassHealth</a:t>
            </a:r>
            <a:r>
              <a:rPr lang="en-US" sz="2000" dirty="0">
                <a:solidFill>
                  <a:schemeClr val="tx1"/>
                </a:solidFill>
              </a:rPr>
              <a:t> and CMS: </a:t>
            </a:r>
          </a:p>
          <a:p>
            <a:pPr marL="1256140" lvl="2" indent="-342900">
              <a:buFont typeface="Arial" panose="020B0604020202020204" pitchFamily="34" charset="0"/>
              <a:buChar char="̶"/>
            </a:pPr>
            <a:endParaRPr lang="en-US" sz="2000" dirty="0">
              <a:solidFill>
                <a:schemeClr val="tx1"/>
              </a:solidFill>
            </a:endParaRPr>
          </a:p>
          <a:p>
            <a:pPr marL="1256140" lvl="2" indent="-342900">
              <a:buFont typeface="Arial" panose="020B0604020202020204" pitchFamily="34" charset="0"/>
              <a:buChar char="̶"/>
            </a:pPr>
            <a:r>
              <a:rPr lang="en-US" sz="2000" dirty="0">
                <a:solidFill>
                  <a:schemeClr val="tx1"/>
                </a:solidFill>
              </a:rPr>
              <a:t>Duals Demonstration 2.0 concepts and status</a:t>
            </a:r>
          </a:p>
          <a:p>
            <a:pPr marL="799512" lvl="1" indent="-342900">
              <a:buFont typeface="Arial" panose="020B0604020202020204" pitchFamily="34" charset="0"/>
              <a:buChar char="̶"/>
            </a:pPr>
            <a:endParaRPr lang="en-US" sz="2000" dirty="0">
              <a:solidFill>
                <a:schemeClr val="tx1"/>
              </a:solidFill>
            </a:endParaRPr>
          </a:p>
          <a:p>
            <a:pPr marL="1256140" lvl="2" indent="-342900">
              <a:buFont typeface="Arial" panose="020B0604020202020204" pitchFamily="34" charset="0"/>
              <a:buChar char="̶"/>
            </a:pPr>
            <a:r>
              <a:rPr lang="en-US" sz="2000" dirty="0">
                <a:solidFill>
                  <a:schemeClr val="tx1"/>
                </a:solidFill>
              </a:rPr>
              <a:t>Stakeholder feedback to date and updates to concept paper proposal</a:t>
            </a:r>
          </a:p>
          <a:p>
            <a:pPr marL="799512" lvl="1" indent="-342900">
              <a:buFont typeface="Arial" panose="020B0604020202020204" pitchFamily="34" charset="0"/>
              <a:buChar char="̶"/>
            </a:pPr>
            <a:endParaRPr lang="en-US" sz="2000" dirty="0">
              <a:solidFill>
                <a:schemeClr val="tx1"/>
              </a:solidFill>
            </a:endParaRPr>
          </a:p>
          <a:p>
            <a:pPr marL="1256140" lvl="2" indent="-342900">
              <a:buFont typeface="Arial" panose="020B0604020202020204" pitchFamily="34" charset="0"/>
              <a:buChar char="̶"/>
            </a:pPr>
            <a:r>
              <a:rPr lang="en-US" sz="2000" dirty="0">
                <a:solidFill>
                  <a:schemeClr val="tx1"/>
                </a:solidFill>
              </a:rPr>
              <a:t>Expected development process and implementation  timeline</a:t>
            </a:r>
          </a:p>
          <a:p>
            <a:pPr marL="742362" lvl="1" indent="-285750">
              <a:buFont typeface="Wingdings" panose="05000000000000000000" pitchFamily="2" charset="2"/>
              <a:buChar char="§"/>
            </a:pPr>
            <a:r>
              <a:rPr lang="en-US" sz="2000" dirty="0" smtClean="0">
                <a:solidFill>
                  <a:schemeClr val="tx1"/>
                </a:solidFill>
              </a:rPr>
              <a:t>Discussion</a:t>
            </a:r>
            <a:endParaRPr lang="en-US" sz="2000" dirty="0">
              <a:solidFill>
                <a:schemeClr val="tx1"/>
              </a:solidFill>
            </a:endParaRPr>
          </a:p>
        </p:txBody>
      </p:sp>
    </p:spTree>
    <p:extLst>
      <p:ext uri="{BB962C8B-B14F-4D97-AF65-F5344CB8AC3E}">
        <p14:creationId xmlns:p14="http://schemas.microsoft.com/office/powerpoint/2010/main" val="9102829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2"/>
            </p:custDataLst>
            <p:extLst>
              <p:ext uri="{D42A27DB-BD31-4B8C-83A1-F6EECF244321}">
                <p14:modId xmlns:p14="http://schemas.microsoft.com/office/powerpoint/2010/main" val="333048531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016883"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29" name="Rectangle 28"/>
          <p:cNvSpPr>
            <a:spLocks/>
          </p:cNvSpPr>
          <p:nvPr/>
        </p:nvSpPr>
        <p:spPr>
          <a:xfrm>
            <a:off x="-1" y="757098"/>
            <a:ext cx="8961439" cy="537663"/>
          </a:xfrm>
          <a:prstGeom prst="rect">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endParaRPr lang="en-US" sz="1400" dirty="0">
              <a:solidFill>
                <a:schemeClr val="tx1"/>
              </a:solidFill>
            </a:endParaRPr>
          </a:p>
        </p:txBody>
      </p:sp>
      <p:sp>
        <p:nvSpPr>
          <p:cNvPr id="30" name="Rectangle 8"/>
          <p:cNvSpPr txBox="1"/>
          <p:nvPr/>
        </p:nvSpPr>
        <p:spPr>
          <a:xfrm>
            <a:off x="242346" y="884468"/>
            <a:ext cx="5449903" cy="24622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defRPr>
            </a:lvl1pPr>
            <a:lvl2pPr marL="193675" indent="-192088" defTabSz="895350" eaLnBrk="1" hangingPunct="1">
              <a:buClr>
                <a:schemeClr val="tx2"/>
              </a:buClr>
              <a:buSzPct val="125000"/>
              <a:buFont typeface="Arial" charset="0"/>
              <a:buChar char="▪"/>
              <a:defRPr baseline="0">
                <a:latin typeface="+mn-lt"/>
              </a:defRPr>
            </a:lvl2pPr>
            <a:lvl3pPr marL="457200" indent="-261938" defTabSz="895350" eaLnBrk="1" hangingPunct="1">
              <a:buClr>
                <a:schemeClr val="tx2"/>
              </a:buClr>
              <a:buSzPct val="120000"/>
              <a:buFont typeface="Arial" charset="0"/>
              <a:buChar char="–"/>
              <a:defRPr baseline="0">
                <a:latin typeface="+mn-lt"/>
              </a:defRPr>
            </a:lvl3pPr>
            <a:lvl4pPr marL="614363" indent="-155575" defTabSz="895350" eaLnBrk="1" hangingPunct="1">
              <a:buClr>
                <a:schemeClr val="tx2"/>
              </a:buClr>
              <a:buSzPct val="120000"/>
              <a:buFont typeface="Arial" charset="0"/>
              <a:buChar char="▫"/>
              <a:defRPr baseline="0">
                <a:latin typeface="+mn-lt"/>
              </a:defRPr>
            </a:lvl4pPr>
            <a:lvl5pPr marL="749808"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619" lvl="1" indent="0">
              <a:spcAft>
                <a:spcPts val="204"/>
              </a:spcAft>
              <a:buNone/>
            </a:pPr>
            <a:r>
              <a:rPr lang="en-US" b="1" dirty="0">
                <a:solidFill>
                  <a:srgbClr val="002A60"/>
                </a:solidFill>
              </a:rPr>
              <a:t>Does the proposed Duals Demo 2.0…?</a:t>
            </a:r>
          </a:p>
        </p:txBody>
      </p:sp>
      <p:grpSp>
        <p:nvGrpSpPr>
          <p:cNvPr id="31" name="Group 30"/>
          <p:cNvGrpSpPr/>
          <p:nvPr/>
        </p:nvGrpSpPr>
        <p:grpSpPr>
          <a:xfrm>
            <a:off x="6612593" y="748032"/>
            <a:ext cx="365836" cy="546730"/>
            <a:chOff x="2557036" y="735920"/>
            <a:chExt cx="450569" cy="511939"/>
          </a:xfrm>
        </p:grpSpPr>
        <p:sp>
          <p:nvSpPr>
            <p:cNvPr id="32" name="Chevron 31"/>
            <p:cNvSpPr>
              <a:spLocks/>
            </p:cNvSpPr>
            <p:nvPr/>
          </p:nvSpPr>
          <p:spPr>
            <a:xfrm>
              <a:off x="2649073" y="735920"/>
              <a:ext cx="358532" cy="511939"/>
            </a:xfrm>
            <a:prstGeom prst="chevron">
              <a:avLst>
                <a:gd name="adj" fmla="val 50368"/>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noAutofit/>
            </a:bodyPr>
            <a:lstStyle/>
            <a:p>
              <a:pPr algn="ctr"/>
              <a:endParaRPr lang="en-US" sz="1400" b="1" dirty="0">
                <a:solidFill>
                  <a:schemeClr val="bg1"/>
                </a:solidFill>
              </a:endParaRPr>
            </a:p>
          </p:txBody>
        </p:sp>
        <p:sp>
          <p:nvSpPr>
            <p:cNvPr id="33" name="Chevron 32"/>
            <p:cNvSpPr>
              <a:spLocks/>
            </p:cNvSpPr>
            <p:nvPr/>
          </p:nvSpPr>
          <p:spPr>
            <a:xfrm>
              <a:off x="2557036" y="860472"/>
              <a:ext cx="184074" cy="262835"/>
            </a:xfrm>
            <a:prstGeom prst="chevron">
              <a:avLst>
                <a:gd name="adj" fmla="val 50368"/>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noAutofit/>
            </a:bodyPr>
            <a:lstStyle/>
            <a:p>
              <a:pPr algn="ctr"/>
              <a:endParaRPr lang="en-US" sz="1400" b="1" dirty="0">
                <a:solidFill>
                  <a:schemeClr val="bg1"/>
                </a:solidFill>
              </a:endParaRPr>
            </a:p>
          </p:txBody>
        </p:sp>
      </p:grpSp>
      <p:sp>
        <p:nvSpPr>
          <p:cNvPr id="2" name="Title 1"/>
          <p:cNvSpPr>
            <a:spLocks noGrp="1"/>
          </p:cNvSpPr>
          <p:nvPr>
            <p:ph type="title"/>
          </p:nvPr>
        </p:nvSpPr>
        <p:spPr>
          <a:xfrm>
            <a:off x="119075" y="222588"/>
            <a:ext cx="8618537" cy="292388"/>
          </a:xfrm>
        </p:spPr>
        <p:txBody>
          <a:bodyPr/>
          <a:lstStyle/>
          <a:p>
            <a:r>
              <a:rPr lang="en-US" dirty="0"/>
              <a:t>Frequently asked questions about the Duals Demo 2.0 </a:t>
            </a:r>
          </a:p>
        </p:txBody>
      </p:sp>
      <p:sp>
        <p:nvSpPr>
          <p:cNvPr id="3" name="Slide Number Placeholder 2"/>
          <p:cNvSpPr>
            <a:spLocks noGrp="1"/>
          </p:cNvSpPr>
          <p:nvPr>
            <p:ph type="sldNum" sz="quarter" idx="10"/>
          </p:nvPr>
        </p:nvSpPr>
        <p:spPr/>
        <p:txBody>
          <a:bodyPr/>
          <a:lstStyle/>
          <a:p>
            <a:fld id="{1B845CE2-52C6-D640-906F-6FEE9CFEE2EC}" type="slidenum">
              <a:rPr lang="en-US" sz="1000" smtClean="0"/>
              <a:pPr/>
              <a:t>19</a:t>
            </a:fld>
            <a:endParaRPr lang="en-US" sz="1000" dirty="0"/>
          </a:p>
        </p:txBody>
      </p:sp>
      <p:sp>
        <p:nvSpPr>
          <p:cNvPr id="18" name="TextBox 17"/>
          <p:cNvSpPr txBox="1"/>
          <p:nvPr/>
        </p:nvSpPr>
        <p:spPr>
          <a:xfrm>
            <a:off x="-56792" y="1456519"/>
            <a:ext cx="5879804" cy="305931"/>
          </a:xfrm>
          <a:prstGeom prst="rect">
            <a:avLst/>
          </a:prstGeom>
          <a:noFill/>
        </p:spPr>
        <p:txBody>
          <a:bodyPr wrap="square" lIns="89611" tIns="44806" rIns="89611" bIns="44806" rtlCol="0">
            <a:spAutoFit/>
          </a:bodyPr>
          <a:lstStyle/>
          <a:p>
            <a:pPr marL="222264"/>
            <a:r>
              <a:rPr lang="en-US" sz="1400" b="1" dirty="0">
                <a:solidFill>
                  <a:schemeClr val="tx2"/>
                </a:solidFill>
              </a:rPr>
              <a:t>Change</a:t>
            </a:r>
            <a:r>
              <a:rPr lang="en-US" sz="1400" dirty="0">
                <a:solidFill>
                  <a:schemeClr val="tx2"/>
                </a:solidFill>
              </a:rPr>
              <a:t> </a:t>
            </a:r>
            <a:r>
              <a:rPr lang="en-US" sz="1400" b="1" dirty="0">
                <a:solidFill>
                  <a:schemeClr val="tx2"/>
                </a:solidFill>
              </a:rPr>
              <a:t>eligibility criteria </a:t>
            </a:r>
            <a:r>
              <a:rPr lang="en-US" sz="1400" dirty="0"/>
              <a:t>for One Care or SCO?</a:t>
            </a:r>
          </a:p>
        </p:txBody>
      </p:sp>
      <p:sp>
        <p:nvSpPr>
          <p:cNvPr id="19" name="TextBox 18"/>
          <p:cNvSpPr txBox="1"/>
          <p:nvPr/>
        </p:nvSpPr>
        <p:spPr>
          <a:xfrm>
            <a:off x="-56792" y="1825572"/>
            <a:ext cx="5677787" cy="736818"/>
          </a:xfrm>
          <a:prstGeom prst="rect">
            <a:avLst/>
          </a:prstGeom>
          <a:noFill/>
        </p:spPr>
        <p:txBody>
          <a:bodyPr wrap="square" lIns="89611" tIns="44806" rIns="89611" bIns="44806" rtlCol="0">
            <a:spAutoFit/>
          </a:bodyPr>
          <a:lstStyle/>
          <a:p>
            <a:pPr marL="222264"/>
            <a:r>
              <a:rPr lang="en-US" sz="1400" b="1" dirty="0">
                <a:solidFill>
                  <a:schemeClr val="tx2"/>
                </a:solidFill>
              </a:rPr>
              <a:t>Change current services (including care delivery model, benefit structure, and care coordination model)</a:t>
            </a:r>
            <a:r>
              <a:rPr lang="en-US" sz="1400" dirty="0">
                <a:solidFill>
                  <a:schemeClr val="tx2"/>
                </a:solidFill>
              </a:rPr>
              <a:t> </a:t>
            </a:r>
            <a:r>
              <a:rPr lang="en-US" sz="1400" dirty="0"/>
              <a:t>available in One Care and SCO today?</a:t>
            </a:r>
          </a:p>
        </p:txBody>
      </p:sp>
      <p:sp>
        <p:nvSpPr>
          <p:cNvPr id="20" name="TextBox 19"/>
          <p:cNvSpPr txBox="1"/>
          <p:nvPr/>
        </p:nvSpPr>
        <p:spPr>
          <a:xfrm>
            <a:off x="-56792" y="2641203"/>
            <a:ext cx="6278688" cy="305931"/>
          </a:xfrm>
          <a:prstGeom prst="rect">
            <a:avLst/>
          </a:prstGeom>
          <a:noFill/>
        </p:spPr>
        <p:txBody>
          <a:bodyPr wrap="square" lIns="89611" tIns="44806" rIns="89611" bIns="44806" rtlCol="0">
            <a:spAutoFit/>
          </a:bodyPr>
          <a:lstStyle/>
          <a:p>
            <a:pPr marL="222264"/>
            <a:r>
              <a:rPr lang="en-US" sz="1400" b="1" dirty="0">
                <a:solidFill>
                  <a:schemeClr val="tx2"/>
                </a:solidFill>
              </a:rPr>
              <a:t>Change One Care to be a Dual Eligible Special Needs Plan (D-SNP)</a:t>
            </a:r>
            <a:r>
              <a:rPr lang="en-US" sz="1400" b="1" dirty="0"/>
              <a:t>?</a:t>
            </a:r>
            <a:endParaRPr lang="en-US" sz="1400" dirty="0"/>
          </a:p>
        </p:txBody>
      </p:sp>
      <p:sp>
        <p:nvSpPr>
          <p:cNvPr id="21" name="TextBox 20"/>
          <p:cNvSpPr txBox="1"/>
          <p:nvPr/>
        </p:nvSpPr>
        <p:spPr>
          <a:xfrm>
            <a:off x="-56793" y="3083807"/>
            <a:ext cx="6505094" cy="305931"/>
          </a:xfrm>
          <a:prstGeom prst="rect">
            <a:avLst/>
          </a:prstGeom>
          <a:noFill/>
        </p:spPr>
        <p:txBody>
          <a:bodyPr wrap="square" lIns="89611" tIns="44806" rIns="89611" bIns="44806" rtlCol="0">
            <a:spAutoFit/>
          </a:bodyPr>
          <a:lstStyle/>
          <a:p>
            <a:pPr marL="222264"/>
            <a:r>
              <a:rPr lang="en-US" sz="1400" b="1" dirty="0">
                <a:solidFill>
                  <a:schemeClr val="tx2"/>
                </a:solidFill>
              </a:rPr>
              <a:t>Maintain</a:t>
            </a:r>
            <a:r>
              <a:rPr lang="en-US" sz="1400" dirty="0"/>
              <a:t>  the status of One Care and SCO </a:t>
            </a:r>
            <a:r>
              <a:rPr lang="en-US" sz="1400" b="1" dirty="0">
                <a:solidFill>
                  <a:schemeClr val="tx2"/>
                </a:solidFill>
              </a:rPr>
              <a:t>as separate programs</a:t>
            </a:r>
            <a:r>
              <a:rPr lang="en-US" sz="1400" dirty="0"/>
              <a:t>?</a:t>
            </a:r>
            <a:endParaRPr lang="en-US" sz="1400" b="1" dirty="0"/>
          </a:p>
        </p:txBody>
      </p:sp>
      <p:sp>
        <p:nvSpPr>
          <p:cNvPr id="22" name="TextBox 21"/>
          <p:cNvSpPr txBox="1"/>
          <p:nvPr/>
        </p:nvSpPr>
        <p:spPr>
          <a:xfrm>
            <a:off x="-56792" y="3568302"/>
            <a:ext cx="5879804" cy="305931"/>
          </a:xfrm>
          <a:prstGeom prst="rect">
            <a:avLst/>
          </a:prstGeom>
          <a:noFill/>
        </p:spPr>
        <p:txBody>
          <a:bodyPr wrap="square" lIns="89611" tIns="44806" rIns="89611" bIns="44806" rtlCol="0">
            <a:spAutoFit/>
          </a:bodyPr>
          <a:lstStyle/>
          <a:p>
            <a:pPr marL="222264"/>
            <a:r>
              <a:rPr lang="en-US" sz="1400" b="1" dirty="0">
                <a:solidFill>
                  <a:schemeClr val="tx2"/>
                </a:solidFill>
              </a:rPr>
              <a:t>Move</a:t>
            </a:r>
            <a:r>
              <a:rPr lang="en-US" sz="1400" dirty="0">
                <a:solidFill>
                  <a:schemeClr val="tx2"/>
                </a:solidFill>
              </a:rPr>
              <a:t> </a:t>
            </a:r>
            <a:r>
              <a:rPr lang="en-US" sz="1400" b="1" dirty="0">
                <a:solidFill>
                  <a:schemeClr val="tx2"/>
                </a:solidFill>
              </a:rPr>
              <a:t>SCO under demonstration authority with One Care</a:t>
            </a:r>
            <a:r>
              <a:rPr lang="en-US" sz="1400" dirty="0"/>
              <a:t>?</a:t>
            </a:r>
          </a:p>
        </p:txBody>
      </p:sp>
      <p:sp>
        <p:nvSpPr>
          <p:cNvPr id="23" name="TextBox 22"/>
          <p:cNvSpPr txBox="1"/>
          <p:nvPr/>
        </p:nvSpPr>
        <p:spPr>
          <a:xfrm>
            <a:off x="-56793" y="4054107"/>
            <a:ext cx="6744113" cy="305931"/>
          </a:xfrm>
          <a:prstGeom prst="rect">
            <a:avLst/>
          </a:prstGeom>
          <a:noFill/>
        </p:spPr>
        <p:txBody>
          <a:bodyPr wrap="square" lIns="89611" tIns="44806" rIns="89611" bIns="44806" rtlCol="0">
            <a:spAutoFit/>
          </a:bodyPr>
          <a:lstStyle/>
          <a:p>
            <a:pPr marL="222264"/>
            <a:r>
              <a:rPr lang="en-US" sz="1400" b="1" dirty="0">
                <a:solidFill>
                  <a:schemeClr val="tx2"/>
                </a:solidFill>
              </a:rPr>
              <a:t>Maintain voluntary enrollment in </a:t>
            </a:r>
            <a:r>
              <a:rPr lang="en-US" sz="1400" dirty="0"/>
              <a:t>One Care and SCO?</a:t>
            </a:r>
          </a:p>
        </p:txBody>
      </p:sp>
      <p:sp>
        <p:nvSpPr>
          <p:cNvPr id="25" name="TextBox 24"/>
          <p:cNvSpPr txBox="1"/>
          <p:nvPr/>
        </p:nvSpPr>
        <p:spPr>
          <a:xfrm>
            <a:off x="-56792" y="4486471"/>
            <a:ext cx="5879804" cy="305931"/>
          </a:xfrm>
          <a:prstGeom prst="rect">
            <a:avLst/>
          </a:prstGeom>
          <a:noFill/>
        </p:spPr>
        <p:txBody>
          <a:bodyPr wrap="square" lIns="89611" tIns="44806" rIns="89611" bIns="44806" rtlCol="0">
            <a:spAutoFit/>
          </a:bodyPr>
          <a:lstStyle/>
          <a:p>
            <a:pPr marL="222264"/>
            <a:r>
              <a:rPr lang="en-US" sz="1400" b="1" dirty="0">
                <a:solidFill>
                  <a:schemeClr val="tx2"/>
                </a:solidFill>
              </a:rPr>
              <a:t>Integrate and improve member communications and materials</a:t>
            </a:r>
            <a:r>
              <a:rPr lang="en-US" sz="1400" dirty="0"/>
              <a:t>?</a:t>
            </a:r>
          </a:p>
        </p:txBody>
      </p:sp>
      <p:sp>
        <p:nvSpPr>
          <p:cNvPr id="26" name="TextBox 25"/>
          <p:cNvSpPr txBox="1"/>
          <p:nvPr/>
        </p:nvSpPr>
        <p:spPr>
          <a:xfrm>
            <a:off x="-56792" y="4925771"/>
            <a:ext cx="5879804" cy="305931"/>
          </a:xfrm>
          <a:prstGeom prst="rect">
            <a:avLst/>
          </a:prstGeom>
          <a:noFill/>
        </p:spPr>
        <p:txBody>
          <a:bodyPr wrap="square" lIns="89611" tIns="44806" rIns="89611" bIns="44806" rtlCol="0">
            <a:spAutoFit/>
          </a:bodyPr>
          <a:lstStyle/>
          <a:p>
            <a:pPr marL="222264"/>
            <a:r>
              <a:rPr lang="en-US" sz="1400" b="1" dirty="0">
                <a:solidFill>
                  <a:schemeClr val="tx2"/>
                </a:solidFill>
              </a:rPr>
              <a:t>Maintain</a:t>
            </a:r>
            <a:r>
              <a:rPr lang="en-US" sz="1400" dirty="0"/>
              <a:t> members’ </a:t>
            </a:r>
            <a:r>
              <a:rPr lang="en-US" sz="1400" b="1" dirty="0">
                <a:solidFill>
                  <a:schemeClr val="tx2"/>
                </a:solidFill>
              </a:rPr>
              <a:t>rights to appeals and grievances</a:t>
            </a:r>
            <a:r>
              <a:rPr lang="en-US" sz="1400" dirty="0"/>
              <a:t>?</a:t>
            </a:r>
          </a:p>
        </p:txBody>
      </p:sp>
      <p:sp>
        <p:nvSpPr>
          <p:cNvPr id="27" name="TextBox 26"/>
          <p:cNvSpPr txBox="1"/>
          <p:nvPr/>
        </p:nvSpPr>
        <p:spPr>
          <a:xfrm>
            <a:off x="-56792" y="5426860"/>
            <a:ext cx="5879804" cy="305931"/>
          </a:xfrm>
          <a:prstGeom prst="rect">
            <a:avLst/>
          </a:prstGeom>
          <a:noFill/>
        </p:spPr>
        <p:txBody>
          <a:bodyPr wrap="square" lIns="89611" tIns="44806" rIns="89611" bIns="44806" rtlCol="0">
            <a:spAutoFit/>
          </a:bodyPr>
          <a:lstStyle/>
          <a:p>
            <a:pPr marL="222264"/>
            <a:r>
              <a:rPr lang="en-US" sz="1400" b="1" dirty="0">
                <a:solidFill>
                  <a:schemeClr val="tx2"/>
                </a:solidFill>
              </a:rPr>
              <a:t>Simplify the appeals and grievances </a:t>
            </a:r>
            <a:r>
              <a:rPr lang="en-US" sz="1400" dirty="0"/>
              <a:t>process?</a:t>
            </a:r>
          </a:p>
        </p:txBody>
      </p:sp>
      <p:sp>
        <p:nvSpPr>
          <p:cNvPr id="28" name="TextBox 27"/>
          <p:cNvSpPr txBox="1"/>
          <p:nvPr/>
        </p:nvSpPr>
        <p:spPr>
          <a:xfrm>
            <a:off x="-56792" y="5937601"/>
            <a:ext cx="6818842" cy="305931"/>
          </a:xfrm>
          <a:prstGeom prst="rect">
            <a:avLst/>
          </a:prstGeom>
          <a:noFill/>
        </p:spPr>
        <p:txBody>
          <a:bodyPr wrap="square" lIns="89611" tIns="44806" rIns="89611" bIns="44806" rtlCol="0">
            <a:spAutoFit/>
          </a:bodyPr>
          <a:lstStyle/>
          <a:p>
            <a:pPr marL="222264"/>
            <a:r>
              <a:rPr lang="en-US" sz="1400" b="1" dirty="0">
                <a:solidFill>
                  <a:schemeClr val="tx2"/>
                </a:solidFill>
              </a:rPr>
              <a:t>Maintain  no copays for members in One Care and SCO?</a:t>
            </a:r>
            <a:endParaRPr lang="en-US" sz="1400" dirty="0"/>
          </a:p>
        </p:txBody>
      </p:sp>
      <p:sp>
        <p:nvSpPr>
          <p:cNvPr id="76" name="TextBox 75"/>
          <p:cNvSpPr txBox="1"/>
          <p:nvPr/>
        </p:nvSpPr>
        <p:spPr>
          <a:xfrm>
            <a:off x="7215934" y="868430"/>
            <a:ext cx="1967023" cy="305931"/>
          </a:xfrm>
          <a:prstGeom prst="rect">
            <a:avLst/>
          </a:prstGeom>
          <a:noFill/>
        </p:spPr>
        <p:txBody>
          <a:bodyPr wrap="square" lIns="89611" tIns="44806" rIns="89611" bIns="44806" rtlCol="0">
            <a:spAutoFit/>
          </a:bodyPr>
          <a:lstStyle/>
          <a:p>
            <a:pPr marL="222264"/>
            <a:r>
              <a:rPr lang="en-US" sz="1400" b="1" dirty="0">
                <a:solidFill>
                  <a:schemeClr val="tx2"/>
                </a:solidFill>
              </a:rPr>
              <a:t>Impact</a:t>
            </a:r>
          </a:p>
        </p:txBody>
      </p:sp>
      <p:cxnSp>
        <p:nvCxnSpPr>
          <p:cNvPr id="7" name="Straight Connector 6"/>
          <p:cNvCxnSpPr/>
          <p:nvPr/>
        </p:nvCxnSpPr>
        <p:spPr>
          <a:xfrm>
            <a:off x="242346" y="1789947"/>
            <a:ext cx="8379140" cy="0"/>
          </a:xfrm>
          <a:prstGeom prst="line">
            <a:avLst/>
          </a:prstGeom>
          <a:ln>
            <a:solidFill>
              <a:schemeClr val="accent6"/>
            </a:solidFill>
            <a:prstDash val="dash"/>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242346" y="2581828"/>
            <a:ext cx="8379140" cy="0"/>
          </a:xfrm>
          <a:prstGeom prst="line">
            <a:avLst/>
          </a:prstGeom>
          <a:ln>
            <a:solidFill>
              <a:schemeClr val="accent6"/>
            </a:solidFill>
            <a:prstDash val="dash"/>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242346" y="3000682"/>
            <a:ext cx="8379140" cy="0"/>
          </a:xfrm>
          <a:prstGeom prst="line">
            <a:avLst/>
          </a:prstGeom>
          <a:ln>
            <a:solidFill>
              <a:schemeClr val="accent6"/>
            </a:solidFill>
            <a:prstDash val="dash"/>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242346" y="3479339"/>
            <a:ext cx="8379140" cy="0"/>
          </a:xfrm>
          <a:prstGeom prst="line">
            <a:avLst/>
          </a:prstGeom>
          <a:ln>
            <a:solidFill>
              <a:schemeClr val="accent6"/>
            </a:solidFill>
            <a:prstDash val="dash"/>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242346" y="3983797"/>
            <a:ext cx="8379140" cy="0"/>
          </a:xfrm>
          <a:prstGeom prst="line">
            <a:avLst/>
          </a:prstGeom>
          <a:ln>
            <a:solidFill>
              <a:schemeClr val="accent6"/>
            </a:solidFill>
            <a:prstDash val="dash"/>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242346" y="4425686"/>
            <a:ext cx="8379140" cy="0"/>
          </a:xfrm>
          <a:prstGeom prst="line">
            <a:avLst/>
          </a:prstGeom>
          <a:ln>
            <a:solidFill>
              <a:schemeClr val="accent6"/>
            </a:solidFill>
            <a:prstDash val="dash"/>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242346" y="4853111"/>
            <a:ext cx="8379140" cy="0"/>
          </a:xfrm>
          <a:prstGeom prst="line">
            <a:avLst/>
          </a:prstGeom>
          <a:ln>
            <a:solidFill>
              <a:schemeClr val="accent6"/>
            </a:solidFill>
            <a:prstDash val="dash"/>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242346" y="5321394"/>
            <a:ext cx="8379140" cy="0"/>
          </a:xfrm>
          <a:prstGeom prst="line">
            <a:avLst/>
          </a:prstGeom>
          <a:ln>
            <a:solidFill>
              <a:schemeClr val="accent6"/>
            </a:solidFill>
            <a:prstDash val="dash"/>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42346" y="5847727"/>
            <a:ext cx="8379140" cy="0"/>
          </a:xfrm>
          <a:prstGeom prst="line">
            <a:avLst/>
          </a:prstGeom>
          <a:ln>
            <a:solidFill>
              <a:schemeClr val="accent6"/>
            </a:solidFill>
            <a:prstDash val="dash"/>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242346" y="6336987"/>
            <a:ext cx="8379140" cy="0"/>
          </a:xfrm>
          <a:prstGeom prst="line">
            <a:avLst/>
          </a:prstGeom>
          <a:ln>
            <a:solidFill>
              <a:schemeClr val="accent6"/>
            </a:solidFill>
            <a:prstDash val="dash"/>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7311631" y="1425742"/>
            <a:ext cx="735389" cy="336708"/>
          </a:xfrm>
          <a:prstGeom prst="rect">
            <a:avLst/>
          </a:prstGeom>
          <a:noFill/>
        </p:spPr>
        <p:txBody>
          <a:bodyPr wrap="square" lIns="89611" tIns="44806" rIns="89611" bIns="44806" rtlCol="0">
            <a:spAutoFit/>
          </a:bodyPr>
          <a:lstStyle/>
          <a:p>
            <a:pPr marL="222264"/>
            <a:r>
              <a:rPr lang="en-US" b="1" dirty="0">
                <a:solidFill>
                  <a:srgbClr val="FF0000"/>
                </a:solidFill>
              </a:rPr>
              <a:t>No</a:t>
            </a:r>
            <a:endParaRPr lang="en-US" sz="1000" b="1" dirty="0">
              <a:solidFill>
                <a:srgbClr val="FF0000"/>
              </a:solidFill>
            </a:endParaRPr>
          </a:p>
        </p:txBody>
      </p:sp>
      <p:sp>
        <p:nvSpPr>
          <p:cNvPr id="45" name="TextBox 44"/>
          <p:cNvSpPr txBox="1"/>
          <p:nvPr/>
        </p:nvSpPr>
        <p:spPr>
          <a:xfrm>
            <a:off x="7311631" y="2025627"/>
            <a:ext cx="735389" cy="336708"/>
          </a:xfrm>
          <a:prstGeom prst="rect">
            <a:avLst/>
          </a:prstGeom>
          <a:noFill/>
        </p:spPr>
        <p:txBody>
          <a:bodyPr wrap="square" lIns="89611" tIns="44806" rIns="89611" bIns="44806" rtlCol="0">
            <a:spAutoFit/>
          </a:bodyPr>
          <a:lstStyle/>
          <a:p>
            <a:pPr marL="222264"/>
            <a:r>
              <a:rPr lang="en-US" b="1" dirty="0">
                <a:solidFill>
                  <a:srgbClr val="FF0000"/>
                </a:solidFill>
              </a:rPr>
              <a:t>No</a:t>
            </a:r>
            <a:endParaRPr lang="en-US" sz="1000" b="1" dirty="0">
              <a:solidFill>
                <a:srgbClr val="FF0000"/>
              </a:solidFill>
            </a:endParaRPr>
          </a:p>
        </p:txBody>
      </p:sp>
      <p:sp>
        <p:nvSpPr>
          <p:cNvPr id="47" name="TextBox 46"/>
          <p:cNvSpPr txBox="1"/>
          <p:nvPr/>
        </p:nvSpPr>
        <p:spPr>
          <a:xfrm>
            <a:off x="7311631" y="2581828"/>
            <a:ext cx="735389" cy="336708"/>
          </a:xfrm>
          <a:prstGeom prst="rect">
            <a:avLst/>
          </a:prstGeom>
          <a:noFill/>
        </p:spPr>
        <p:txBody>
          <a:bodyPr wrap="square" lIns="89611" tIns="44806" rIns="89611" bIns="44806" rtlCol="0">
            <a:spAutoFit/>
          </a:bodyPr>
          <a:lstStyle/>
          <a:p>
            <a:pPr marL="222264"/>
            <a:r>
              <a:rPr lang="en-US" b="1" dirty="0">
                <a:solidFill>
                  <a:srgbClr val="FF0000"/>
                </a:solidFill>
              </a:rPr>
              <a:t>No</a:t>
            </a:r>
            <a:endParaRPr lang="en-US" sz="1000" b="1" dirty="0">
              <a:solidFill>
                <a:srgbClr val="FF0000"/>
              </a:solidFill>
            </a:endParaRPr>
          </a:p>
        </p:txBody>
      </p:sp>
      <p:sp>
        <p:nvSpPr>
          <p:cNvPr id="48" name="TextBox 47"/>
          <p:cNvSpPr txBox="1"/>
          <p:nvPr/>
        </p:nvSpPr>
        <p:spPr>
          <a:xfrm>
            <a:off x="7311631" y="3053030"/>
            <a:ext cx="1157430" cy="336708"/>
          </a:xfrm>
          <a:prstGeom prst="rect">
            <a:avLst/>
          </a:prstGeom>
          <a:noFill/>
        </p:spPr>
        <p:txBody>
          <a:bodyPr wrap="square" lIns="89611" tIns="44806" rIns="89611" bIns="44806" rtlCol="0">
            <a:spAutoFit/>
          </a:bodyPr>
          <a:lstStyle/>
          <a:p>
            <a:pPr marL="222264"/>
            <a:r>
              <a:rPr lang="en-US" b="1" dirty="0">
                <a:solidFill>
                  <a:srgbClr val="00A44A"/>
                </a:solidFill>
              </a:rPr>
              <a:t>Yes</a:t>
            </a:r>
            <a:endParaRPr lang="en-US" sz="1000" b="1" dirty="0">
              <a:solidFill>
                <a:srgbClr val="00A44A"/>
              </a:solidFill>
            </a:endParaRPr>
          </a:p>
        </p:txBody>
      </p:sp>
      <p:sp>
        <p:nvSpPr>
          <p:cNvPr id="49" name="TextBox 48"/>
          <p:cNvSpPr txBox="1"/>
          <p:nvPr/>
        </p:nvSpPr>
        <p:spPr>
          <a:xfrm>
            <a:off x="7311631" y="3574554"/>
            <a:ext cx="1157430" cy="336708"/>
          </a:xfrm>
          <a:prstGeom prst="rect">
            <a:avLst/>
          </a:prstGeom>
          <a:noFill/>
        </p:spPr>
        <p:txBody>
          <a:bodyPr wrap="square" lIns="89611" tIns="44806" rIns="89611" bIns="44806" rtlCol="0">
            <a:spAutoFit/>
          </a:bodyPr>
          <a:lstStyle/>
          <a:p>
            <a:pPr marL="222264"/>
            <a:r>
              <a:rPr lang="en-US" b="1" dirty="0">
                <a:solidFill>
                  <a:srgbClr val="00A44A"/>
                </a:solidFill>
              </a:rPr>
              <a:t>Yes</a:t>
            </a:r>
            <a:endParaRPr lang="en-US" sz="1000" b="1" dirty="0">
              <a:solidFill>
                <a:srgbClr val="00A44A"/>
              </a:solidFill>
            </a:endParaRPr>
          </a:p>
        </p:txBody>
      </p:sp>
      <p:sp>
        <p:nvSpPr>
          <p:cNvPr id="50" name="TextBox 49"/>
          <p:cNvSpPr txBox="1"/>
          <p:nvPr/>
        </p:nvSpPr>
        <p:spPr>
          <a:xfrm>
            <a:off x="7311631" y="4037065"/>
            <a:ext cx="1157430" cy="336708"/>
          </a:xfrm>
          <a:prstGeom prst="rect">
            <a:avLst/>
          </a:prstGeom>
          <a:noFill/>
        </p:spPr>
        <p:txBody>
          <a:bodyPr wrap="square" lIns="89611" tIns="44806" rIns="89611" bIns="44806" rtlCol="0">
            <a:spAutoFit/>
          </a:bodyPr>
          <a:lstStyle/>
          <a:p>
            <a:pPr marL="222264"/>
            <a:r>
              <a:rPr lang="en-US" b="1" dirty="0">
                <a:solidFill>
                  <a:srgbClr val="00A44A"/>
                </a:solidFill>
              </a:rPr>
              <a:t>Yes</a:t>
            </a:r>
            <a:endParaRPr lang="en-US" sz="1000" b="1" dirty="0">
              <a:solidFill>
                <a:srgbClr val="00A44A"/>
              </a:solidFill>
            </a:endParaRPr>
          </a:p>
        </p:txBody>
      </p:sp>
      <p:sp>
        <p:nvSpPr>
          <p:cNvPr id="51" name="TextBox 50"/>
          <p:cNvSpPr txBox="1"/>
          <p:nvPr/>
        </p:nvSpPr>
        <p:spPr>
          <a:xfrm>
            <a:off x="7311631" y="4455694"/>
            <a:ext cx="1157430" cy="336708"/>
          </a:xfrm>
          <a:prstGeom prst="rect">
            <a:avLst/>
          </a:prstGeom>
          <a:noFill/>
        </p:spPr>
        <p:txBody>
          <a:bodyPr wrap="square" lIns="89611" tIns="44806" rIns="89611" bIns="44806" rtlCol="0">
            <a:spAutoFit/>
          </a:bodyPr>
          <a:lstStyle/>
          <a:p>
            <a:pPr marL="222264"/>
            <a:r>
              <a:rPr lang="en-US" b="1" dirty="0">
                <a:solidFill>
                  <a:srgbClr val="00A44A"/>
                </a:solidFill>
              </a:rPr>
              <a:t>Yes</a:t>
            </a:r>
            <a:endParaRPr lang="en-US" sz="1000" b="1" dirty="0">
              <a:solidFill>
                <a:srgbClr val="00A44A"/>
              </a:solidFill>
            </a:endParaRPr>
          </a:p>
        </p:txBody>
      </p:sp>
      <p:sp>
        <p:nvSpPr>
          <p:cNvPr id="55" name="TextBox 54"/>
          <p:cNvSpPr txBox="1"/>
          <p:nvPr/>
        </p:nvSpPr>
        <p:spPr>
          <a:xfrm>
            <a:off x="7311631" y="4918035"/>
            <a:ext cx="1157430" cy="336708"/>
          </a:xfrm>
          <a:prstGeom prst="rect">
            <a:avLst/>
          </a:prstGeom>
          <a:noFill/>
        </p:spPr>
        <p:txBody>
          <a:bodyPr wrap="square" lIns="89611" tIns="44806" rIns="89611" bIns="44806" rtlCol="0">
            <a:spAutoFit/>
          </a:bodyPr>
          <a:lstStyle/>
          <a:p>
            <a:pPr marL="222264"/>
            <a:r>
              <a:rPr lang="en-US" b="1" dirty="0">
                <a:solidFill>
                  <a:srgbClr val="00A44A"/>
                </a:solidFill>
              </a:rPr>
              <a:t>Yes</a:t>
            </a:r>
            <a:endParaRPr lang="en-US" sz="1000" b="1" dirty="0">
              <a:solidFill>
                <a:srgbClr val="00A44A"/>
              </a:solidFill>
            </a:endParaRPr>
          </a:p>
        </p:txBody>
      </p:sp>
      <p:sp>
        <p:nvSpPr>
          <p:cNvPr id="58" name="TextBox 57"/>
          <p:cNvSpPr txBox="1"/>
          <p:nvPr/>
        </p:nvSpPr>
        <p:spPr>
          <a:xfrm>
            <a:off x="7311631" y="5411398"/>
            <a:ext cx="1157430" cy="336708"/>
          </a:xfrm>
          <a:prstGeom prst="rect">
            <a:avLst/>
          </a:prstGeom>
          <a:noFill/>
        </p:spPr>
        <p:txBody>
          <a:bodyPr wrap="square" lIns="89611" tIns="44806" rIns="89611" bIns="44806" rtlCol="0">
            <a:spAutoFit/>
          </a:bodyPr>
          <a:lstStyle/>
          <a:p>
            <a:pPr marL="222264"/>
            <a:r>
              <a:rPr lang="en-US" b="1" dirty="0">
                <a:solidFill>
                  <a:srgbClr val="00A44A"/>
                </a:solidFill>
              </a:rPr>
              <a:t>Yes</a:t>
            </a:r>
            <a:endParaRPr lang="en-US" sz="1000" b="1" dirty="0">
              <a:solidFill>
                <a:srgbClr val="00A44A"/>
              </a:solidFill>
            </a:endParaRPr>
          </a:p>
        </p:txBody>
      </p:sp>
      <p:sp>
        <p:nvSpPr>
          <p:cNvPr id="63" name="TextBox 62"/>
          <p:cNvSpPr txBox="1"/>
          <p:nvPr/>
        </p:nvSpPr>
        <p:spPr>
          <a:xfrm>
            <a:off x="7311631" y="5947670"/>
            <a:ext cx="1157430" cy="336708"/>
          </a:xfrm>
          <a:prstGeom prst="rect">
            <a:avLst/>
          </a:prstGeom>
          <a:noFill/>
        </p:spPr>
        <p:txBody>
          <a:bodyPr wrap="square" lIns="89611" tIns="44806" rIns="89611" bIns="44806" rtlCol="0">
            <a:spAutoFit/>
          </a:bodyPr>
          <a:lstStyle/>
          <a:p>
            <a:pPr marL="222264"/>
            <a:r>
              <a:rPr lang="en-US" b="1" dirty="0">
                <a:solidFill>
                  <a:srgbClr val="00A44A"/>
                </a:solidFill>
              </a:rPr>
              <a:t>Yes</a:t>
            </a:r>
            <a:endParaRPr lang="en-US" sz="1000" b="1" dirty="0">
              <a:solidFill>
                <a:srgbClr val="00A44A"/>
              </a:solidFill>
            </a:endParaRPr>
          </a:p>
        </p:txBody>
      </p:sp>
      <p:sp>
        <p:nvSpPr>
          <p:cNvPr id="52" name="TextBox 51">
            <a:extLst>
              <a:ext uri="{FF2B5EF4-FFF2-40B4-BE49-F238E27FC236}">
                <a16:creationId xmlns:a16="http://schemas.microsoft.com/office/drawing/2014/main" xmlns="" id="{C069F67D-3C2F-488C-A4DB-3EFCEA2D1229}"/>
              </a:ext>
            </a:extLst>
          </p:cNvPr>
          <p:cNvSpPr txBox="1"/>
          <p:nvPr/>
        </p:nvSpPr>
        <p:spPr>
          <a:xfrm>
            <a:off x="-190000" y="0"/>
            <a:ext cx="2611193" cy="244375"/>
          </a:xfrm>
          <a:prstGeom prst="rect">
            <a:avLst/>
          </a:prstGeom>
          <a:noFill/>
        </p:spPr>
        <p:txBody>
          <a:bodyPr wrap="square" lIns="89611" tIns="44806" rIns="89611" bIns="44806" rtlCol="0">
            <a:spAutoFit/>
          </a:bodyPr>
          <a:lstStyle/>
          <a:p>
            <a:pPr marL="222264"/>
            <a:r>
              <a:rPr lang="en-US" sz="1000" dirty="0">
                <a:solidFill>
                  <a:schemeClr val="bg1">
                    <a:lumMod val="50000"/>
                  </a:schemeClr>
                </a:solidFill>
              </a:rPr>
              <a:t>PRELIMINARY – FOR DISCUSSION</a:t>
            </a:r>
          </a:p>
        </p:txBody>
      </p:sp>
    </p:spTree>
    <p:extLst>
      <p:ext uri="{BB962C8B-B14F-4D97-AF65-F5344CB8AC3E}">
        <p14:creationId xmlns:p14="http://schemas.microsoft.com/office/powerpoint/2010/main" val="17932410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075" y="134491"/>
            <a:ext cx="8618537" cy="584775"/>
          </a:xfrm>
        </p:spPr>
        <p:txBody>
          <a:bodyPr/>
          <a:lstStyle/>
          <a:p>
            <a:r>
              <a:rPr lang="en-US" dirty="0"/>
              <a:t>MassHealth will continue to actively engage with stakeholders on the Duals Demo 2.0</a:t>
            </a:r>
          </a:p>
        </p:txBody>
      </p:sp>
      <p:sp>
        <p:nvSpPr>
          <p:cNvPr id="3" name="Slide Number Placeholder 2"/>
          <p:cNvSpPr>
            <a:spLocks noGrp="1"/>
          </p:cNvSpPr>
          <p:nvPr>
            <p:ph type="sldNum" sz="quarter" idx="4294967295"/>
          </p:nvPr>
        </p:nvSpPr>
        <p:spPr/>
        <p:txBody>
          <a:bodyPr/>
          <a:lstStyle/>
          <a:p>
            <a:fld id="{1B845CE2-52C6-D640-906F-6FEE9CFEE2EC}" type="slidenum">
              <a:rPr lang="en-US" sz="1000" smtClean="0"/>
              <a:pPr/>
              <a:t>20</a:t>
            </a:fld>
            <a:endParaRPr lang="en-US" sz="1000" dirty="0"/>
          </a:p>
        </p:txBody>
      </p:sp>
      <p:sp>
        <p:nvSpPr>
          <p:cNvPr id="4" name="Rectangle 3"/>
          <p:cNvSpPr/>
          <p:nvPr/>
        </p:nvSpPr>
        <p:spPr>
          <a:xfrm>
            <a:off x="-165968" y="4304917"/>
            <a:ext cx="4592243" cy="492443"/>
          </a:xfrm>
          <a:prstGeom prst="rect">
            <a:avLst/>
          </a:prstGeom>
        </p:spPr>
        <p:txBody>
          <a:bodyPr wrap="square">
            <a:spAutoFit/>
          </a:bodyPr>
          <a:lstStyle/>
          <a:p>
            <a:pPr marL="742362" lvl="1" indent="-285750">
              <a:buFont typeface="Wingdings" panose="05000000000000000000" pitchFamily="2" charset="2"/>
              <a:buChar char="§"/>
            </a:pPr>
            <a:r>
              <a:rPr lang="en-US" sz="1300" b="1" dirty="0">
                <a:solidFill>
                  <a:srgbClr val="000000"/>
                </a:solidFill>
              </a:rPr>
              <a:t>Bad debt reimbursement for hospitals </a:t>
            </a:r>
            <a:r>
              <a:rPr lang="en-US" sz="1300" dirty="0">
                <a:solidFill>
                  <a:srgbClr val="000000"/>
                </a:solidFill>
              </a:rPr>
              <a:t>must be considered in proposed payment regulations</a:t>
            </a:r>
          </a:p>
        </p:txBody>
      </p:sp>
      <p:sp>
        <p:nvSpPr>
          <p:cNvPr id="5" name="Rectangle 4"/>
          <p:cNvSpPr>
            <a:spLocks/>
          </p:cNvSpPr>
          <p:nvPr/>
        </p:nvSpPr>
        <p:spPr>
          <a:xfrm>
            <a:off x="-1" y="844033"/>
            <a:ext cx="8961439" cy="537663"/>
          </a:xfrm>
          <a:prstGeom prst="rect">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endParaRPr lang="en-US" sz="1400" dirty="0">
              <a:solidFill>
                <a:schemeClr val="tx1"/>
              </a:solidFill>
            </a:endParaRPr>
          </a:p>
        </p:txBody>
      </p:sp>
      <p:grpSp>
        <p:nvGrpSpPr>
          <p:cNvPr id="6" name="Group 5"/>
          <p:cNvGrpSpPr/>
          <p:nvPr/>
        </p:nvGrpSpPr>
        <p:grpSpPr>
          <a:xfrm>
            <a:off x="144194" y="839292"/>
            <a:ext cx="365836" cy="542403"/>
            <a:chOff x="2557036" y="735920"/>
            <a:chExt cx="450569" cy="511939"/>
          </a:xfrm>
        </p:grpSpPr>
        <p:sp>
          <p:nvSpPr>
            <p:cNvPr id="7" name="Chevron 6"/>
            <p:cNvSpPr>
              <a:spLocks/>
            </p:cNvSpPr>
            <p:nvPr/>
          </p:nvSpPr>
          <p:spPr>
            <a:xfrm>
              <a:off x="2649073" y="735920"/>
              <a:ext cx="358532" cy="511939"/>
            </a:xfrm>
            <a:prstGeom prst="chevron">
              <a:avLst>
                <a:gd name="adj" fmla="val 50368"/>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noAutofit/>
            </a:bodyPr>
            <a:lstStyle/>
            <a:p>
              <a:pPr algn="ctr"/>
              <a:endParaRPr lang="en-US" sz="1400" b="1" dirty="0">
                <a:solidFill>
                  <a:schemeClr val="bg1"/>
                </a:solidFill>
              </a:endParaRPr>
            </a:p>
          </p:txBody>
        </p:sp>
        <p:sp>
          <p:nvSpPr>
            <p:cNvPr id="8" name="Chevron 7"/>
            <p:cNvSpPr>
              <a:spLocks/>
            </p:cNvSpPr>
            <p:nvPr/>
          </p:nvSpPr>
          <p:spPr>
            <a:xfrm>
              <a:off x="2557036" y="860472"/>
              <a:ext cx="184074" cy="262835"/>
            </a:xfrm>
            <a:prstGeom prst="chevron">
              <a:avLst>
                <a:gd name="adj" fmla="val 50368"/>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noAutofit/>
            </a:bodyPr>
            <a:lstStyle/>
            <a:p>
              <a:pPr algn="ctr"/>
              <a:endParaRPr lang="en-US" sz="1400" b="1" dirty="0">
                <a:solidFill>
                  <a:schemeClr val="bg1"/>
                </a:solidFill>
              </a:endParaRPr>
            </a:p>
          </p:txBody>
        </p:sp>
      </p:grpSp>
      <p:sp>
        <p:nvSpPr>
          <p:cNvPr id="9" name="Rectangle 8"/>
          <p:cNvSpPr txBox="1"/>
          <p:nvPr/>
        </p:nvSpPr>
        <p:spPr>
          <a:xfrm>
            <a:off x="693609" y="985220"/>
            <a:ext cx="5449903" cy="24622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defRPr>
            </a:lvl1pPr>
            <a:lvl2pPr marL="193675" indent="-192088" defTabSz="895350" eaLnBrk="1" hangingPunct="1">
              <a:buClr>
                <a:schemeClr val="tx2"/>
              </a:buClr>
              <a:buSzPct val="125000"/>
              <a:buFont typeface="Arial" charset="0"/>
              <a:buChar char="▪"/>
              <a:defRPr baseline="0">
                <a:latin typeface="+mn-lt"/>
              </a:defRPr>
            </a:lvl2pPr>
            <a:lvl3pPr marL="457200" indent="-261938" defTabSz="895350" eaLnBrk="1" hangingPunct="1">
              <a:buClr>
                <a:schemeClr val="tx2"/>
              </a:buClr>
              <a:buSzPct val="120000"/>
              <a:buFont typeface="Arial" charset="0"/>
              <a:buChar char="–"/>
              <a:defRPr baseline="0">
                <a:latin typeface="+mn-lt"/>
              </a:defRPr>
            </a:lvl3pPr>
            <a:lvl4pPr marL="614363" indent="-155575" defTabSz="895350" eaLnBrk="1" hangingPunct="1">
              <a:buClr>
                <a:schemeClr val="tx2"/>
              </a:buClr>
              <a:buSzPct val="120000"/>
              <a:buFont typeface="Arial" charset="0"/>
              <a:buChar char="▫"/>
              <a:defRPr baseline="0">
                <a:latin typeface="+mn-lt"/>
              </a:defRPr>
            </a:lvl4pPr>
            <a:lvl5pPr marL="749808"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619" lvl="1" indent="0">
              <a:spcAft>
                <a:spcPts val="204"/>
              </a:spcAft>
              <a:buNone/>
            </a:pPr>
            <a:r>
              <a:rPr lang="en-US" b="1" dirty="0">
                <a:solidFill>
                  <a:srgbClr val="002A60"/>
                </a:solidFill>
              </a:rPr>
              <a:t>Feedback to-date</a:t>
            </a:r>
          </a:p>
        </p:txBody>
      </p:sp>
      <p:sp>
        <p:nvSpPr>
          <p:cNvPr id="11" name="Rectangle 8"/>
          <p:cNvSpPr txBox="1"/>
          <p:nvPr/>
        </p:nvSpPr>
        <p:spPr>
          <a:xfrm>
            <a:off x="5113210" y="972200"/>
            <a:ext cx="3676778" cy="24622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defRPr>
            </a:lvl1pPr>
            <a:lvl2pPr marL="193675" indent="-192088" defTabSz="895350" eaLnBrk="1" hangingPunct="1">
              <a:buClr>
                <a:schemeClr val="tx2"/>
              </a:buClr>
              <a:buSzPct val="125000"/>
              <a:buFont typeface="Arial" charset="0"/>
              <a:buChar char="▪"/>
              <a:defRPr baseline="0">
                <a:latin typeface="+mn-lt"/>
              </a:defRPr>
            </a:lvl2pPr>
            <a:lvl3pPr marL="457200" indent="-261938" defTabSz="895350" eaLnBrk="1" hangingPunct="1">
              <a:buClr>
                <a:schemeClr val="tx2"/>
              </a:buClr>
              <a:buSzPct val="120000"/>
              <a:buFont typeface="Arial" charset="0"/>
              <a:buChar char="–"/>
              <a:defRPr baseline="0">
                <a:latin typeface="+mn-lt"/>
              </a:defRPr>
            </a:lvl3pPr>
            <a:lvl4pPr marL="614363" indent="-155575" defTabSz="895350" eaLnBrk="1" hangingPunct="1">
              <a:buClr>
                <a:schemeClr val="tx2"/>
              </a:buClr>
              <a:buSzPct val="120000"/>
              <a:buFont typeface="Arial" charset="0"/>
              <a:buChar char="▫"/>
              <a:defRPr baseline="0">
                <a:latin typeface="+mn-lt"/>
              </a:defRPr>
            </a:lvl4pPr>
            <a:lvl5pPr marL="749808"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619" lvl="1" indent="0">
              <a:spcAft>
                <a:spcPts val="204"/>
              </a:spcAft>
              <a:buNone/>
            </a:pPr>
            <a:r>
              <a:rPr lang="en-US" b="1" dirty="0">
                <a:solidFill>
                  <a:srgbClr val="002A60"/>
                </a:solidFill>
              </a:rPr>
              <a:t>Proposed Solves</a:t>
            </a:r>
          </a:p>
        </p:txBody>
      </p:sp>
      <p:cxnSp>
        <p:nvCxnSpPr>
          <p:cNvPr id="12" name="Straight Connector 11"/>
          <p:cNvCxnSpPr/>
          <p:nvPr/>
        </p:nvCxnSpPr>
        <p:spPr>
          <a:xfrm>
            <a:off x="4468952" y="1504827"/>
            <a:ext cx="0" cy="5023564"/>
          </a:xfrm>
          <a:prstGeom prst="line">
            <a:avLst/>
          </a:prstGeom>
          <a:ln>
            <a:solidFill>
              <a:schemeClr val="accent6"/>
            </a:solidFill>
            <a:prstDash val="dash"/>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165969" y="3038527"/>
            <a:ext cx="4592243" cy="492443"/>
          </a:xfrm>
          <a:prstGeom prst="rect">
            <a:avLst/>
          </a:prstGeom>
        </p:spPr>
        <p:txBody>
          <a:bodyPr wrap="square">
            <a:spAutoFit/>
          </a:bodyPr>
          <a:lstStyle/>
          <a:p>
            <a:pPr marL="742362" lvl="1" indent="-285750">
              <a:buFont typeface="Wingdings" panose="05000000000000000000" pitchFamily="2" charset="2"/>
              <a:buChar char="§"/>
            </a:pPr>
            <a:r>
              <a:rPr lang="en-US" sz="1300" b="1" dirty="0">
                <a:solidFill>
                  <a:srgbClr val="000000"/>
                </a:solidFill>
              </a:rPr>
              <a:t>Fixed enrollment periods </a:t>
            </a:r>
            <a:r>
              <a:rPr lang="en-US" sz="1300" dirty="0">
                <a:solidFill>
                  <a:srgbClr val="000000"/>
                </a:solidFill>
              </a:rPr>
              <a:t>may reduce member choice and experience</a:t>
            </a:r>
            <a:endParaRPr lang="en-US" sz="1300" b="1" dirty="0">
              <a:solidFill>
                <a:srgbClr val="000000"/>
              </a:solidFill>
            </a:endParaRPr>
          </a:p>
        </p:txBody>
      </p:sp>
      <p:sp>
        <p:nvSpPr>
          <p:cNvPr id="14" name="Rectangle 13"/>
          <p:cNvSpPr/>
          <p:nvPr/>
        </p:nvSpPr>
        <p:spPr>
          <a:xfrm>
            <a:off x="-165967" y="4932663"/>
            <a:ext cx="4646686" cy="892552"/>
          </a:xfrm>
          <a:prstGeom prst="rect">
            <a:avLst/>
          </a:prstGeom>
        </p:spPr>
        <p:txBody>
          <a:bodyPr wrap="square">
            <a:spAutoFit/>
          </a:bodyPr>
          <a:lstStyle/>
          <a:p>
            <a:pPr marL="742362" lvl="1" indent="-285750">
              <a:spcBef>
                <a:spcPts val="600"/>
              </a:spcBef>
              <a:buFont typeface="Wingdings" panose="05000000000000000000" pitchFamily="2" charset="2"/>
              <a:buChar char="§"/>
            </a:pPr>
            <a:r>
              <a:rPr lang="en-US" sz="1300" dirty="0">
                <a:solidFill>
                  <a:srgbClr val="000000"/>
                </a:solidFill>
              </a:rPr>
              <a:t>Increasing number of members enrolled in One Care and SCO could </a:t>
            </a:r>
            <a:r>
              <a:rPr lang="en-US" sz="1300" b="1" dirty="0">
                <a:solidFill>
                  <a:srgbClr val="000000"/>
                </a:solidFill>
              </a:rPr>
              <a:t>impact payment models for providers </a:t>
            </a:r>
            <a:r>
              <a:rPr lang="en-US" sz="1300" dirty="0">
                <a:solidFill>
                  <a:srgbClr val="000000"/>
                </a:solidFill>
              </a:rPr>
              <a:t>who traditionally serve mostly fee for service Medicare beneficiaries </a:t>
            </a:r>
            <a:endParaRPr lang="en-US" sz="1300" b="1" dirty="0">
              <a:solidFill>
                <a:srgbClr val="000000"/>
              </a:solidFill>
            </a:endParaRPr>
          </a:p>
        </p:txBody>
      </p:sp>
      <p:sp>
        <p:nvSpPr>
          <p:cNvPr id="18" name="Rectangle 17"/>
          <p:cNvSpPr/>
          <p:nvPr/>
        </p:nvSpPr>
        <p:spPr>
          <a:xfrm>
            <a:off x="4037074" y="4932663"/>
            <a:ext cx="4615752" cy="1292662"/>
          </a:xfrm>
          <a:prstGeom prst="rect">
            <a:avLst/>
          </a:prstGeom>
        </p:spPr>
        <p:txBody>
          <a:bodyPr wrap="square">
            <a:spAutoFit/>
          </a:bodyPr>
          <a:lstStyle/>
          <a:p>
            <a:pPr marL="742362" lvl="1" indent="-285750">
              <a:spcBef>
                <a:spcPts val="0"/>
              </a:spcBef>
              <a:buFont typeface="Wingdings" panose="05000000000000000000" pitchFamily="2" charset="2"/>
              <a:buChar char="§"/>
            </a:pPr>
            <a:r>
              <a:rPr lang="en-US" sz="1300" dirty="0">
                <a:solidFill>
                  <a:srgbClr val="000000"/>
                </a:solidFill>
              </a:rPr>
              <a:t>Through procurement and contracting, encourage SCO and One Care plans to enter into </a:t>
            </a:r>
            <a:r>
              <a:rPr lang="en-US" sz="1300" b="1" dirty="0">
                <a:solidFill>
                  <a:srgbClr val="000000"/>
                </a:solidFill>
              </a:rPr>
              <a:t>value-based and shared savings arrangements with providers</a:t>
            </a:r>
            <a:r>
              <a:rPr lang="en-US" sz="1300" dirty="0">
                <a:solidFill>
                  <a:srgbClr val="000000"/>
                </a:solidFill>
              </a:rPr>
              <a:t>, including hospitals and home health agencies, and explore alignment with Medicare ACOs and MassHealth ACOs and MCOs</a:t>
            </a:r>
          </a:p>
        </p:txBody>
      </p:sp>
      <p:sp>
        <p:nvSpPr>
          <p:cNvPr id="20" name="Rectangle 19"/>
          <p:cNvSpPr/>
          <p:nvPr/>
        </p:nvSpPr>
        <p:spPr>
          <a:xfrm>
            <a:off x="4012884" y="3038527"/>
            <a:ext cx="4639943" cy="1292662"/>
          </a:xfrm>
          <a:prstGeom prst="rect">
            <a:avLst/>
          </a:prstGeom>
        </p:spPr>
        <p:txBody>
          <a:bodyPr wrap="square">
            <a:spAutoFit/>
          </a:bodyPr>
          <a:lstStyle/>
          <a:p>
            <a:pPr marL="742362" lvl="1" indent="-285750">
              <a:spcBef>
                <a:spcPts val="0"/>
              </a:spcBef>
              <a:buFont typeface="Wingdings" panose="05000000000000000000" pitchFamily="2" charset="2"/>
              <a:buChar char="§"/>
            </a:pPr>
            <a:r>
              <a:rPr lang="en-US" sz="1300" dirty="0">
                <a:solidFill>
                  <a:srgbClr val="000000"/>
                </a:solidFill>
              </a:rPr>
              <a:t>CMS new Special Election Periods for Part D in 2019 will similarly limit ability to change plans</a:t>
            </a:r>
          </a:p>
          <a:p>
            <a:pPr marL="742362" lvl="1" indent="-285750">
              <a:spcBef>
                <a:spcPts val="0"/>
              </a:spcBef>
              <a:buFont typeface="Wingdings" panose="05000000000000000000" pitchFamily="2" charset="2"/>
              <a:buChar char="§"/>
            </a:pPr>
            <a:r>
              <a:rPr lang="en-US" sz="1300" dirty="0">
                <a:solidFill>
                  <a:srgbClr val="000000"/>
                </a:solidFill>
              </a:rPr>
              <a:t>MassHealth is committed to </a:t>
            </a:r>
            <a:r>
              <a:rPr lang="en-US" sz="1300" b="1" dirty="0">
                <a:solidFill>
                  <a:srgbClr val="000000"/>
                </a:solidFill>
              </a:rPr>
              <a:t>robust stakeholder engagement </a:t>
            </a:r>
            <a:r>
              <a:rPr lang="en-US" sz="1300" dirty="0">
                <a:solidFill>
                  <a:srgbClr val="000000"/>
                </a:solidFill>
              </a:rPr>
              <a:t>to </a:t>
            </a:r>
            <a:r>
              <a:rPr lang="en-US" sz="1300" b="1" dirty="0">
                <a:solidFill>
                  <a:srgbClr val="000000"/>
                </a:solidFill>
              </a:rPr>
              <a:t>build on liberal exceptions list, </a:t>
            </a:r>
            <a:r>
              <a:rPr lang="en-US" sz="1300" dirty="0">
                <a:solidFill>
                  <a:srgbClr val="000000"/>
                </a:solidFill>
              </a:rPr>
              <a:t>using the ACO/MCO opt-out policy as a starting point</a:t>
            </a:r>
          </a:p>
        </p:txBody>
      </p:sp>
      <p:grpSp>
        <p:nvGrpSpPr>
          <p:cNvPr id="22" name="Group 21"/>
          <p:cNvGrpSpPr/>
          <p:nvPr/>
        </p:nvGrpSpPr>
        <p:grpSpPr>
          <a:xfrm>
            <a:off x="4426276" y="834967"/>
            <a:ext cx="365836" cy="546730"/>
            <a:chOff x="2557036" y="735920"/>
            <a:chExt cx="450569" cy="511939"/>
          </a:xfrm>
        </p:grpSpPr>
        <p:sp>
          <p:nvSpPr>
            <p:cNvPr id="23" name="Chevron 22"/>
            <p:cNvSpPr>
              <a:spLocks/>
            </p:cNvSpPr>
            <p:nvPr/>
          </p:nvSpPr>
          <p:spPr>
            <a:xfrm>
              <a:off x="2649073" y="735920"/>
              <a:ext cx="358532" cy="511939"/>
            </a:xfrm>
            <a:prstGeom prst="chevron">
              <a:avLst>
                <a:gd name="adj" fmla="val 50368"/>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noAutofit/>
            </a:bodyPr>
            <a:lstStyle/>
            <a:p>
              <a:pPr algn="ctr"/>
              <a:endParaRPr lang="en-US" sz="1400" b="1" dirty="0">
                <a:solidFill>
                  <a:schemeClr val="bg1"/>
                </a:solidFill>
              </a:endParaRPr>
            </a:p>
          </p:txBody>
        </p:sp>
        <p:sp>
          <p:nvSpPr>
            <p:cNvPr id="24" name="Chevron 23"/>
            <p:cNvSpPr>
              <a:spLocks/>
            </p:cNvSpPr>
            <p:nvPr/>
          </p:nvSpPr>
          <p:spPr>
            <a:xfrm>
              <a:off x="2557036" y="860472"/>
              <a:ext cx="184074" cy="262835"/>
            </a:xfrm>
            <a:prstGeom prst="chevron">
              <a:avLst>
                <a:gd name="adj" fmla="val 50368"/>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noAutofit/>
            </a:bodyPr>
            <a:lstStyle/>
            <a:p>
              <a:pPr algn="ctr"/>
              <a:endParaRPr lang="en-US" sz="1400" b="1" dirty="0">
                <a:solidFill>
                  <a:schemeClr val="bg1"/>
                </a:solidFill>
              </a:endParaRPr>
            </a:p>
          </p:txBody>
        </p:sp>
      </p:grpSp>
      <p:sp>
        <p:nvSpPr>
          <p:cNvPr id="26" name="Rectangle 25"/>
          <p:cNvSpPr/>
          <p:nvPr/>
        </p:nvSpPr>
        <p:spPr>
          <a:xfrm>
            <a:off x="-165969" y="1491677"/>
            <a:ext cx="4592243" cy="692497"/>
          </a:xfrm>
          <a:prstGeom prst="rect">
            <a:avLst/>
          </a:prstGeom>
        </p:spPr>
        <p:txBody>
          <a:bodyPr wrap="square">
            <a:spAutoFit/>
          </a:bodyPr>
          <a:lstStyle/>
          <a:p>
            <a:pPr marL="742362" lvl="1" indent="-285750">
              <a:spcBef>
                <a:spcPts val="600"/>
              </a:spcBef>
              <a:buFont typeface="Wingdings" panose="05000000000000000000" pitchFamily="2" charset="2"/>
              <a:buChar char="§"/>
            </a:pPr>
            <a:r>
              <a:rPr lang="en-US" sz="1300" b="1" dirty="0">
                <a:solidFill>
                  <a:srgbClr val="000000"/>
                </a:solidFill>
              </a:rPr>
              <a:t>Passive enrollment </a:t>
            </a:r>
            <a:r>
              <a:rPr lang="en-US" sz="1300" dirty="0">
                <a:solidFill>
                  <a:srgbClr val="000000"/>
                </a:solidFill>
              </a:rPr>
              <a:t>should maintain member choice and should not disrupt a member’s care (including those in Nursing Facilities)</a:t>
            </a:r>
          </a:p>
        </p:txBody>
      </p:sp>
      <p:sp>
        <p:nvSpPr>
          <p:cNvPr id="27" name="Rectangle 26"/>
          <p:cNvSpPr/>
          <p:nvPr/>
        </p:nvSpPr>
        <p:spPr>
          <a:xfrm>
            <a:off x="3997316" y="1491677"/>
            <a:ext cx="4826961" cy="1492716"/>
          </a:xfrm>
          <a:prstGeom prst="rect">
            <a:avLst/>
          </a:prstGeom>
        </p:spPr>
        <p:txBody>
          <a:bodyPr wrap="square">
            <a:spAutoFit/>
          </a:bodyPr>
          <a:lstStyle/>
          <a:p>
            <a:pPr marL="742362" lvl="1" indent="-285750">
              <a:spcBef>
                <a:spcPts val="0"/>
              </a:spcBef>
              <a:buFont typeface="Wingdings" panose="05000000000000000000" pitchFamily="2" charset="2"/>
              <a:buChar char="§"/>
            </a:pPr>
            <a:r>
              <a:rPr lang="en-US" sz="1300" dirty="0">
                <a:solidFill>
                  <a:srgbClr val="000000"/>
                </a:solidFill>
              </a:rPr>
              <a:t>Proposes </a:t>
            </a:r>
            <a:r>
              <a:rPr lang="en-US" sz="1300" b="1" dirty="0">
                <a:solidFill>
                  <a:srgbClr val="000000"/>
                </a:solidFill>
              </a:rPr>
              <a:t>continued advance noticing </a:t>
            </a:r>
            <a:r>
              <a:rPr lang="en-US" sz="1300" dirty="0">
                <a:solidFill>
                  <a:srgbClr val="000000"/>
                </a:solidFill>
              </a:rPr>
              <a:t>(60 days and 30 days) with </a:t>
            </a:r>
            <a:r>
              <a:rPr lang="en-US" sz="1300" b="1" dirty="0">
                <a:solidFill>
                  <a:srgbClr val="000000"/>
                </a:solidFill>
              </a:rPr>
              <a:t>opt out any time prior to enrollment</a:t>
            </a:r>
            <a:r>
              <a:rPr lang="en-US" sz="1300" dirty="0">
                <a:solidFill>
                  <a:srgbClr val="000000"/>
                </a:solidFill>
              </a:rPr>
              <a:t>, and opportunity to disenroll for 90 days after enrollment or for cause</a:t>
            </a:r>
          </a:p>
          <a:p>
            <a:pPr marL="742362" lvl="1" indent="-285750">
              <a:spcBef>
                <a:spcPts val="0"/>
              </a:spcBef>
              <a:buFont typeface="Wingdings" panose="05000000000000000000" pitchFamily="2" charset="2"/>
              <a:buChar char="§"/>
            </a:pPr>
            <a:r>
              <a:rPr lang="en-US" sz="1300" b="1" dirty="0">
                <a:solidFill>
                  <a:srgbClr val="000000"/>
                </a:solidFill>
              </a:rPr>
              <a:t>Proposes extension of SCO</a:t>
            </a:r>
            <a:r>
              <a:rPr lang="en-US" sz="1300" dirty="0">
                <a:solidFill>
                  <a:srgbClr val="000000"/>
                </a:solidFill>
              </a:rPr>
              <a:t> </a:t>
            </a:r>
            <a:r>
              <a:rPr lang="en-US" sz="1300" b="1" dirty="0">
                <a:solidFill>
                  <a:srgbClr val="000000"/>
                </a:solidFill>
              </a:rPr>
              <a:t>continuity of care requirements </a:t>
            </a:r>
            <a:r>
              <a:rPr lang="en-US" sz="1300" dirty="0">
                <a:solidFill>
                  <a:srgbClr val="000000"/>
                </a:solidFill>
              </a:rPr>
              <a:t>to match One Care continuity of care of at least 90 days</a:t>
            </a:r>
          </a:p>
        </p:txBody>
      </p:sp>
      <p:sp>
        <p:nvSpPr>
          <p:cNvPr id="28" name="Rectangle 27"/>
          <p:cNvSpPr/>
          <p:nvPr/>
        </p:nvSpPr>
        <p:spPr>
          <a:xfrm>
            <a:off x="4037073" y="4304917"/>
            <a:ext cx="4615753" cy="492443"/>
          </a:xfrm>
          <a:prstGeom prst="rect">
            <a:avLst/>
          </a:prstGeom>
        </p:spPr>
        <p:txBody>
          <a:bodyPr wrap="square">
            <a:spAutoFit/>
          </a:bodyPr>
          <a:lstStyle/>
          <a:p>
            <a:pPr marL="742362" lvl="1" indent="-285750">
              <a:spcBef>
                <a:spcPts val="0"/>
              </a:spcBef>
              <a:buFont typeface="Wingdings" panose="05000000000000000000" pitchFamily="2" charset="2"/>
              <a:buChar char="§"/>
            </a:pPr>
            <a:r>
              <a:rPr lang="en-US" sz="1300" dirty="0">
                <a:solidFill>
                  <a:srgbClr val="000000"/>
                </a:solidFill>
              </a:rPr>
              <a:t>Proposes continuing </a:t>
            </a:r>
            <a:r>
              <a:rPr lang="en-US" sz="1300" b="1" dirty="0">
                <a:solidFill>
                  <a:srgbClr val="000000"/>
                </a:solidFill>
              </a:rPr>
              <a:t>bad debt adjuster currently in One Care rates</a:t>
            </a:r>
          </a:p>
        </p:txBody>
      </p:sp>
      <p:cxnSp>
        <p:nvCxnSpPr>
          <p:cNvPr id="29" name="Straight Connector 28"/>
          <p:cNvCxnSpPr/>
          <p:nvPr/>
        </p:nvCxnSpPr>
        <p:spPr>
          <a:xfrm flipH="1">
            <a:off x="364477" y="2970978"/>
            <a:ext cx="8425511" cy="0"/>
          </a:xfrm>
          <a:prstGeom prst="line">
            <a:avLst/>
          </a:prstGeom>
          <a:ln>
            <a:solidFill>
              <a:schemeClr val="accent6"/>
            </a:solidFill>
            <a:prstDash val="dash"/>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H="1">
            <a:off x="364477" y="4274049"/>
            <a:ext cx="8425511" cy="0"/>
          </a:xfrm>
          <a:prstGeom prst="line">
            <a:avLst/>
          </a:prstGeom>
          <a:ln>
            <a:solidFill>
              <a:schemeClr val="accent6"/>
            </a:solidFill>
            <a:prstDash val="dash"/>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H="1">
            <a:off x="364477" y="4796395"/>
            <a:ext cx="8425511" cy="0"/>
          </a:xfrm>
          <a:prstGeom prst="line">
            <a:avLst/>
          </a:prstGeom>
          <a:ln>
            <a:solidFill>
              <a:schemeClr val="accent6"/>
            </a:solidFill>
            <a:prstDash val="dash"/>
          </a:ln>
        </p:spPr>
        <p:style>
          <a:lnRef idx="1">
            <a:schemeClr val="accent1"/>
          </a:lnRef>
          <a:fillRef idx="0">
            <a:schemeClr val="accent1"/>
          </a:fillRef>
          <a:effectRef idx="0">
            <a:schemeClr val="accent1"/>
          </a:effectRef>
          <a:fontRef idx="minor">
            <a:schemeClr val="tx1"/>
          </a:fontRef>
        </p:style>
      </p:cxnSp>
      <p:sp>
        <p:nvSpPr>
          <p:cNvPr id="33" name="TextBox 32">
            <a:extLst>
              <a:ext uri="{FF2B5EF4-FFF2-40B4-BE49-F238E27FC236}">
                <a16:creationId xmlns:a16="http://schemas.microsoft.com/office/drawing/2014/main" xmlns="" id="{C069F67D-3C2F-488C-A4DB-3EFCEA2D1229}"/>
              </a:ext>
            </a:extLst>
          </p:cNvPr>
          <p:cNvSpPr txBox="1"/>
          <p:nvPr/>
        </p:nvSpPr>
        <p:spPr>
          <a:xfrm>
            <a:off x="-190000" y="0"/>
            <a:ext cx="2611193" cy="244375"/>
          </a:xfrm>
          <a:prstGeom prst="rect">
            <a:avLst/>
          </a:prstGeom>
          <a:noFill/>
        </p:spPr>
        <p:txBody>
          <a:bodyPr wrap="square" lIns="89611" tIns="44806" rIns="89611" bIns="44806" rtlCol="0">
            <a:spAutoFit/>
          </a:bodyPr>
          <a:lstStyle/>
          <a:p>
            <a:pPr marL="222264"/>
            <a:r>
              <a:rPr lang="en-US" sz="1000" dirty="0">
                <a:solidFill>
                  <a:schemeClr val="bg1">
                    <a:lumMod val="50000"/>
                  </a:schemeClr>
                </a:solidFill>
              </a:rPr>
              <a:t>PRELIMINARY – FOR DISCUSSION</a:t>
            </a:r>
          </a:p>
        </p:txBody>
      </p:sp>
    </p:spTree>
    <p:extLst>
      <p:ext uri="{BB962C8B-B14F-4D97-AF65-F5344CB8AC3E}">
        <p14:creationId xmlns:p14="http://schemas.microsoft.com/office/powerpoint/2010/main" val="21242955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Expected next steps for Duals Demo 2.0</a:t>
            </a:r>
          </a:p>
        </p:txBody>
      </p:sp>
      <p:sp>
        <p:nvSpPr>
          <p:cNvPr id="3" name="Slide Number Placeholder 2"/>
          <p:cNvSpPr>
            <a:spLocks noGrp="1"/>
          </p:cNvSpPr>
          <p:nvPr>
            <p:ph type="sldNum" sz="quarter" idx="4294967295"/>
          </p:nvPr>
        </p:nvSpPr>
        <p:spPr/>
        <p:txBody>
          <a:bodyPr/>
          <a:lstStyle/>
          <a:p>
            <a:fld id="{1B845CE2-52C6-D640-906F-6FEE9CFEE2EC}" type="slidenum">
              <a:rPr lang="en-US" sz="1000" smtClean="0"/>
              <a:pPr/>
              <a:t>21</a:t>
            </a:fld>
            <a:endParaRPr lang="en-US" sz="1000" dirty="0"/>
          </a:p>
        </p:txBody>
      </p:sp>
      <p:graphicFrame>
        <p:nvGraphicFramePr>
          <p:cNvPr id="5" name="Table 4"/>
          <p:cNvGraphicFramePr>
            <a:graphicFrameLocks noGrp="1"/>
          </p:cNvGraphicFramePr>
          <p:nvPr>
            <p:extLst>
              <p:ext uri="{D42A27DB-BD31-4B8C-83A1-F6EECF244321}">
                <p14:modId xmlns:p14="http://schemas.microsoft.com/office/powerpoint/2010/main" val="2286526828"/>
              </p:ext>
            </p:extLst>
          </p:nvPr>
        </p:nvGraphicFramePr>
        <p:xfrm>
          <a:off x="306218" y="832561"/>
          <a:ext cx="8401054" cy="5110480"/>
        </p:xfrm>
        <a:graphic>
          <a:graphicData uri="http://schemas.openxmlformats.org/drawingml/2006/table">
            <a:tbl>
              <a:tblPr firstRow="1" firstCol="1" bandRow="1">
                <a:tableStyleId>{5C22544A-7EE6-4342-B048-85BDC9FD1C3A}</a:tableStyleId>
              </a:tblPr>
              <a:tblGrid>
                <a:gridCol w="1118545">
                  <a:extLst>
                    <a:ext uri="{9D8B030D-6E8A-4147-A177-3AD203B41FA5}">
                      <a16:colId xmlns:a16="http://schemas.microsoft.com/office/drawing/2014/main" xmlns="" val="20000"/>
                    </a:ext>
                  </a:extLst>
                </a:gridCol>
                <a:gridCol w="7282509">
                  <a:extLst>
                    <a:ext uri="{9D8B030D-6E8A-4147-A177-3AD203B41FA5}">
                      <a16:colId xmlns:a16="http://schemas.microsoft.com/office/drawing/2014/main" xmlns="" val="20001"/>
                    </a:ext>
                  </a:extLst>
                </a:gridCol>
              </a:tblGrid>
              <a:tr h="370840">
                <a:tc>
                  <a:txBody>
                    <a:bodyPr/>
                    <a:lstStyle/>
                    <a:p>
                      <a:r>
                        <a:rPr lang="en-US" sz="1700" dirty="0"/>
                        <a:t>Date</a:t>
                      </a:r>
                    </a:p>
                  </a:txBody>
                  <a:tcPr>
                    <a:solidFill>
                      <a:schemeClr val="tx2"/>
                    </a:solidFill>
                  </a:tcPr>
                </a:tc>
                <a:tc>
                  <a:txBody>
                    <a:bodyPr/>
                    <a:lstStyle/>
                    <a:p>
                      <a:pPr marL="0" indent="0">
                        <a:buFont typeface="Wingdings" panose="05000000000000000000" pitchFamily="2" charset="2"/>
                        <a:buNone/>
                      </a:pPr>
                      <a:r>
                        <a:rPr lang="en-US" sz="1700" dirty="0"/>
                        <a:t>Key</a:t>
                      </a:r>
                      <a:r>
                        <a:rPr lang="en-US" sz="1700" baseline="0" dirty="0"/>
                        <a:t> activities</a:t>
                      </a:r>
                      <a:endParaRPr lang="en-US" sz="1700" dirty="0"/>
                    </a:p>
                  </a:txBody>
                  <a:tcPr>
                    <a:solidFill>
                      <a:schemeClr val="tx2"/>
                    </a:solidFill>
                  </a:tcPr>
                </a:tc>
                <a:extLst>
                  <a:ext uri="{0D108BD9-81ED-4DB2-BD59-A6C34878D82A}">
                    <a16:rowId xmlns:a16="http://schemas.microsoft.com/office/drawing/2014/main" xmlns="" val="10000"/>
                  </a:ext>
                </a:extLst>
              </a:tr>
              <a:tr h="370840">
                <a:tc>
                  <a:txBody>
                    <a:bodyPr/>
                    <a:lstStyle/>
                    <a:p>
                      <a:r>
                        <a:rPr lang="en-US" sz="1700" dirty="0">
                          <a:solidFill>
                            <a:schemeClr val="tx1"/>
                          </a:solidFill>
                        </a:rPr>
                        <a:t>Summer 2018</a:t>
                      </a:r>
                    </a:p>
                  </a:txBody>
                  <a:tcPr>
                    <a:solidFill>
                      <a:schemeClr val="accent1"/>
                    </a:solidFill>
                  </a:tcPr>
                </a:tc>
                <a:tc>
                  <a:txBody>
                    <a:bodyPr/>
                    <a:lstStyle/>
                    <a:p>
                      <a:pPr marL="285750" lvl="0" indent="-285750">
                        <a:spcBef>
                          <a:spcPts val="600"/>
                        </a:spcBef>
                        <a:buFont typeface="Wingdings" panose="05000000000000000000" pitchFamily="2" charset="2"/>
                        <a:buChar char="§"/>
                      </a:pPr>
                      <a:r>
                        <a:rPr lang="en-US" sz="1700" b="0" dirty="0">
                          <a:solidFill>
                            <a:schemeClr val="tx1"/>
                          </a:solidFill>
                        </a:rPr>
                        <a:t>MassHealth submits draft Concept Paper to CMS</a:t>
                      </a:r>
                    </a:p>
                    <a:p>
                      <a:pPr marL="285750" lvl="0" indent="-285750">
                        <a:spcBef>
                          <a:spcPts val="600"/>
                        </a:spcBef>
                        <a:buFont typeface="Wingdings" panose="05000000000000000000" pitchFamily="2" charset="2"/>
                        <a:buChar char="§"/>
                      </a:pPr>
                      <a:r>
                        <a:rPr lang="en-US" sz="1700" b="0" dirty="0">
                          <a:solidFill>
                            <a:schemeClr val="tx1"/>
                          </a:solidFill>
                        </a:rPr>
                        <a:t>One</a:t>
                      </a:r>
                      <a:r>
                        <a:rPr lang="en-US" sz="1700" b="0" baseline="0" dirty="0">
                          <a:solidFill>
                            <a:schemeClr val="tx1"/>
                          </a:solidFill>
                        </a:rPr>
                        <a:t> Care e</a:t>
                      </a:r>
                      <a:r>
                        <a:rPr lang="en-US" sz="1700" b="0" dirty="0">
                          <a:solidFill>
                            <a:schemeClr val="tx1"/>
                          </a:solidFill>
                        </a:rPr>
                        <a:t>xtension (through 12/31/2019) finalized</a:t>
                      </a:r>
                    </a:p>
                    <a:p>
                      <a:pPr marL="285750" lvl="0" indent="-285750">
                        <a:buFont typeface="Wingdings" panose="05000000000000000000" pitchFamily="2" charset="2"/>
                        <a:buChar char="§"/>
                      </a:pPr>
                      <a:endParaRPr lang="en-US" sz="1700" b="0" dirty="0">
                        <a:solidFill>
                          <a:schemeClr val="tx1"/>
                        </a:solidFill>
                      </a:endParaRPr>
                    </a:p>
                  </a:txBody>
                  <a:tcPr/>
                </a:tc>
                <a:extLst>
                  <a:ext uri="{0D108BD9-81ED-4DB2-BD59-A6C34878D82A}">
                    <a16:rowId xmlns:a16="http://schemas.microsoft.com/office/drawing/2014/main" xmlns="" val="10001"/>
                  </a:ext>
                </a:extLst>
              </a:tr>
              <a:tr h="370840">
                <a:tc>
                  <a:txBody>
                    <a:bodyPr/>
                    <a:lstStyle/>
                    <a:p>
                      <a:r>
                        <a:rPr lang="en-US" sz="1700" dirty="0">
                          <a:solidFill>
                            <a:schemeClr val="tx1"/>
                          </a:solidFill>
                        </a:rPr>
                        <a:t>2018 to 2019</a:t>
                      </a:r>
                    </a:p>
                    <a:p>
                      <a:endParaRPr lang="en-US" sz="1700" dirty="0">
                        <a:solidFill>
                          <a:schemeClr val="tx1"/>
                        </a:solidFill>
                      </a:endParaRPr>
                    </a:p>
                  </a:txBody>
                  <a:tcPr>
                    <a:solidFill>
                      <a:schemeClr val="accent1"/>
                    </a:solidFill>
                  </a:tcPr>
                </a:tc>
                <a:tc>
                  <a:txBody>
                    <a:bodyPr/>
                    <a:lstStyle/>
                    <a:p>
                      <a:pPr marL="285750" marR="0" lvl="0" indent="-285750" algn="l" defTabSz="913240" rtl="0" eaLnBrk="1" fontAlgn="auto" latinLnBrk="0" hangingPunct="1">
                        <a:lnSpc>
                          <a:spcPct val="100000"/>
                        </a:lnSpc>
                        <a:spcBef>
                          <a:spcPts val="600"/>
                        </a:spcBef>
                        <a:spcAft>
                          <a:spcPts val="0"/>
                        </a:spcAft>
                        <a:buClrTx/>
                        <a:buSzTx/>
                        <a:buFont typeface="Wingdings" panose="05000000000000000000" pitchFamily="2" charset="2"/>
                        <a:buChar char="§"/>
                        <a:tabLst/>
                        <a:defRPr/>
                      </a:pPr>
                      <a:r>
                        <a:rPr lang="en-US" sz="1700" b="0" dirty="0">
                          <a:solidFill>
                            <a:schemeClr val="tx1"/>
                          </a:solidFill>
                        </a:rPr>
                        <a:t>CMS reviews Duals Demo 2.0 Concept Paper</a:t>
                      </a:r>
                    </a:p>
                    <a:p>
                      <a:pPr marL="285750" marR="0" lvl="0" indent="-285750" algn="l" defTabSz="913240" rtl="0" eaLnBrk="1" fontAlgn="auto" latinLnBrk="0" hangingPunct="1">
                        <a:lnSpc>
                          <a:spcPct val="100000"/>
                        </a:lnSpc>
                        <a:spcBef>
                          <a:spcPts val="600"/>
                        </a:spcBef>
                        <a:spcAft>
                          <a:spcPts val="0"/>
                        </a:spcAft>
                        <a:buClrTx/>
                        <a:buSzTx/>
                        <a:buFont typeface="Wingdings" panose="05000000000000000000" pitchFamily="2" charset="2"/>
                        <a:buChar char="§"/>
                        <a:tabLst/>
                        <a:defRPr/>
                      </a:pPr>
                      <a:r>
                        <a:rPr lang="en-US" sz="1700" b="0" dirty="0">
                          <a:solidFill>
                            <a:schemeClr val="tx1"/>
                          </a:solidFill>
                        </a:rPr>
                        <a:t>CMS/MassHealth extensive discussions and negotiations are anticipated to take several months </a:t>
                      </a:r>
                    </a:p>
                    <a:p>
                      <a:pPr marL="285750" marR="0" lvl="0" indent="-285750" algn="l" defTabSz="913240" rtl="0" eaLnBrk="1" fontAlgn="auto" latinLnBrk="0" hangingPunct="1">
                        <a:lnSpc>
                          <a:spcPct val="100000"/>
                        </a:lnSpc>
                        <a:spcBef>
                          <a:spcPts val="600"/>
                        </a:spcBef>
                        <a:spcAft>
                          <a:spcPts val="0"/>
                        </a:spcAft>
                        <a:buClrTx/>
                        <a:buSzTx/>
                        <a:buFont typeface="Wingdings" panose="05000000000000000000" pitchFamily="2" charset="2"/>
                        <a:buChar char="§"/>
                        <a:tabLst/>
                        <a:defRPr/>
                      </a:pPr>
                      <a:r>
                        <a:rPr lang="en-US" sz="1700" b="0" dirty="0">
                          <a:solidFill>
                            <a:schemeClr val="tx1"/>
                          </a:solidFill>
                        </a:rPr>
                        <a:t>Stakeholder engagement will remain a priority for MassHealth and CMS; MassHealth will update stakeholders on any major changes to proposal as discussions progress</a:t>
                      </a:r>
                    </a:p>
                    <a:p>
                      <a:pPr marL="285750" marR="0" lvl="0" indent="-285750" algn="l" defTabSz="91324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en-US" sz="1700" b="0" dirty="0">
                        <a:solidFill>
                          <a:schemeClr val="tx1"/>
                        </a:solidFill>
                      </a:endParaRPr>
                    </a:p>
                  </a:txBody>
                  <a:tcPr/>
                </a:tc>
                <a:extLst>
                  <a:ext uri="{0D108BD9-81ED-4DB2-BD59-A6C34878D82A}">
                    <a16:rowId xmlns:a16="http://schemas.microsoft.com/office/drawing/2014/main" xmlns="" val="10002"/>
                  </a:ext>
                </a:extLst>
              </a:tr>
              <a:tr h="370840">
                <a:tc>
                  <a:txBody>
                    <a:bodyPr/>
                    <a:lstStyle/>
                    <a:p>
                      <a:r>
                        <a:rPr lang="en-US" sz="1700" dirty="0">
                          <a:solidFill>
                            <a:schemeClr val="tx1"/>
                          </a:solidFill>
                        </a:rPr>
                        <a:t>2019</a:t>
                      </a:r>
                    </a:p>
                  </a:txBody>
                  <a:tcPr>
                    <a:solidFill>
                      <a:schemeClr val="accent1"/>
                    </a:solidFill>
                  </a:tcPr>
                </a:tc>
                <a:tc>
                  <a:txBody>
                    <a:bodyPr/>
                    <a:lstStyle/>
                    <a:p>
                      <a:pPr marL="285750" marR="0" lvl="1" indent="-285750" algn="l" defTabSz="91324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700" b="0" dirty="0">
                          <a:solidFill>
                            <a:schemeClr val="tx1"/>
                          </a:solidFill>
                        </a:rPr>
                        <a:t>MassHealth and CMS execute a Memorandum of Understanding (MOU) granting authorities for Duals Demo </a:t>
                      </a:r>
                      <a:r>
                        <a:rPr lang="en-US" sz="1700" b="0" baseline="0" dirty="0">
                          <a:solidFill>
                            <a:schemeClr val="tx1"/>
                          </a:solidFill>
                        </a:rPr>
                        <a:t>2.0, which is expected to be in effect no sooner than 2020</a:t>
                      </a:r>
                      <a:endParaRPr lang="en-US" sz="1700" b="0" dirty="0">
                        <a:solidFill>
                          <a:schemeClr val="tx1"/>
                        </a:solidFill>
                      </a:endParaRPr>
                    </a:p>
                    <a:p>
                      <a:pPr marL="285750" marR="0" lvl="1" indent="-285750" algn="l" defTabSz="91324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en-US" sz="1700" b="0" dirty="0">
                        <a:solidFill>
                          <a:schemeClr val="tx1"/>
                        </a:solidFill>
                      </a:endParaRPr>
                    </a:p>
                  </a:txBody>
                  <a:tcPr/>
                </a:tc>
                <a:extLst>
                  <a:ext uri="{0D108BD9-81ED-4DB2-BD59-A6C34878D82A}">
                    <a16:rowId xmlns:a16="http://schemas.microsoft.com/office/drawing/2014/main" xmlns="" val="10003"/>
                  </a:ext>
                </a:extLst>
              </a:tr>
              <a:tr h="370840">
                <a:tc>
                  <a:txBody>
                    <a:bodyPr/>
                    <a:lstStyle/>
                    <a:p>
                      <a:r>
                        <a:rPr lang="en-US" sz="1700" dirty="0">
                          <a:solidFill>
                            <a:schemeClr val="tx1"/>
                          </a:solidFill>
                        </a:rPr>
                        <a:t>2019 to 2025</a:t>
                      </a:r>
                    </a:p>
                  </a:txBody>
                  <a:tcPr>
                    <a:solidFill>
                      <a:schemeClr val="accent1"/>
                    </a:solidFill>
                  </a:tcPr>
                </a:tc>
                <a:tc>
                  <a:txBody>
                    <a:bodyPr/>
                    <a:lstStyle/>
                    <a:p>
                      <a:pPr marL="285750" marR="0" lvl="1" indent="-285750" algn="l" defTabSz="91324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700" b="0" dirty="0">
                          <a:solidFill>
                            <a:schemeClr val="tx1"/>
                          </a:solidFill>
                        </a:rPr>
                        <a:t>Anticipate federal involvement in Duals Demo 2.0 development, implementation, and evaluation process moving forward</a:t>
                      </a:r>
                    </a:p>
                  </a:txBody>
                  <a:tcPr/>
                </a:tc>
                <a:extLst>
                  <a:ext uri="{0D108BD9-81ED-4DB2-BD59-A6C34878D82A}">
                    <a16:rowId xmlns:a16="http://schemas.microsoft.com/office/drawing/2014/main" xmlns="" val="10004"/>
                  </a:ext>
                </a:extLst>
              </a:tr>
            </a:tbl>
          </a:graphicData>
        </a:graphic>
      </p:graphicFrame>
      <p:sp>
        <p:nvSpPr>
          <p:cNvPr id="6" name="TextBox 5">
            <a:extLst>
              <a:ext uri="{FF2B5EF4-FFF2-40B4-BE49-F238E27FC236}">
                <a16:creationId xmlns:a16="http://schemas.microsoft.com/office/drawing/2014/main" xmlns="" id="{C069F67D-3C2F-488C-A4DB-3EFCEA2D1229}"/>
              </a:ext>
            </a:extLst>
          </p:cNvPr>
          <p:cNvSpPr txBox="1"/>
          <p:nvPr/>
        </p:nvSpPr>
        <p:spPr>
          <a:xfrm>
            <a:off x="-190000" y="0"/>
            <a:ext cx="2611193" cy="244375"/>
          </a:xfrm>
          <a:prstGeom prst="rect">
            <a:avLst/>
          </a:prstGeom>
          <a:noFill/>
        </p:spPr>
        <p:txBody>
          <a:bodyPr wrap="square" lIns="89611" tIns="44806" rIns="89611" bIns="44806" rtlCol="0">
            <a:spAutoFit/>
          </a:bodyPr>
          <a:lstStyle/>
          <a:p>
            <a:pPr marL="222264"/>
            <a:r>
              <a:rPr lang="en-US" sz="1000" dirty="0">
                <a:solidFill>
                  <a:schemeClr val="bg1">
                    <a:lumMod val="50000"/>
                  </a:schemeClr>
                </a:solidFill>
              </a:rPr>
              <a:t>PRELIMINARY – FOR DISCUSSION</a:t>
            </a:r>
          </a:p>
        </p:txBody>
      </p:sp>
    </p:spTree>
    <p:extLst>
      <p:ext uri="{BB962C8B-B14F-4D97-AF65-F5344CB8AC3E}">
        <p14:creationId xmlns:p14="http://schemas.microsoft.com/office/powerpoint/2010/main" val="12322480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576" y="2914011"/>
            <a:ext cx="8618537" cy="861774"/>
          </a:xfrm>
        </p:spPr>
        <p:txBody>
          <a:bodyPr/>
          <a:lstStyle/>
          <a:p>
            <a:pPr algn="ctr"/>
            <a:r>
              <a:rPr lang="en-US" sz="5600" dirty="0"/>
              <a:t>DISCUSSION</a:t>
            </a:r>
          </a:p>
        </p:txBody>
      </p:sp>
      <p:sp>
        <p:nvSpPr>
          <p:cNvPr id="3" name="Slide Number Placeholder 2"/>
          <p:cNvSpPr>
            <a:spLocks noGrp="1"/>
          </p:cNvSpPr>
          <p:nvPr>
            <p:ph type="sldNum" sz="quarter" idx="4294967295"/>
          </p:nvPr>
        </p:nvSpPr>
        <p:spPr/>
        <p:txBody>
          <a:bodyPr/>
          <a:lstStyle/>
          <a:p>
            <a:fld id="{1B845CE2-52C6-D640-906F-6FEE9CFEE2EC}" type="slidenum">
              <a:rPr lang="en-US" sz="1000" smtClean="0"/>
              <a:pPr/>
              <a:t>22</a:t>
            </a:fld>
            <a:endParaRPr lang="en-US" sz="1000" dirty="0"/>
          </a:p>
        </p:txBody>
      </p:sp>
    </p:spTree>
    <p:extLst>
      <p:ext uri="{BB962C8B-B14F-4D97-AF65-F5344CB8AC3E}">
        <p14:creationId xmlns:p14="http://schemas.microsoft.com/office/powerpoint/2010/main" val="9252512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576" y="2914011"/>
            <a:ext cx="8618537" cy="861774"/>
          </a:xfrm>
        </p:spPr>
        <p:txBody>
          <a:bodyPr/>
          <a:lstStyle/>
          <a:p>
            <a:pPr algn="ctr"/>
            <a:r>
              <a:rPr lang="en-US" sz="5600" dirty="0"/>
              <a:t>Appendix</a:t>
            </a:r>
          </a:p>
        </p:txBody>
      </p:sp>
      <p:sp>
        <p:nvSpPr>
          <p:cNvPr id="3" name="Slide Number Placeholder 2"/>
          <p:cNvSpPr>
            <a:spLocks noGrp="1"/>
          </p:cNvSpPr>
          <p:nvPr>
            <p:ph type="sldNum" sz="quarter" idx="4294967295"/>
          </p:nvPr>
        </p:nvSpPr>
        <p:spPr/>
        <p:txBody>
          <a:bodyPr/>
          <a:lstStyle/>
          <a:p>
            <a:fld id="{1B845CE2-52C6-D640-906F-6FEE9CFEE2EC}" type="slidenum">
              <a:rPr lang="en-US" sz="1000" smtClean="0"/>
              <a:pPr/>
              <a:t>23</a:t>
            </a:fld>
            <a:endParaRPr lang="en-US" sz="1000" dirty="0"/>
          </a:p>
        </p:txBody>
      </p:sp>
    </p:spTree>
    <p:extLst>
      <p:ext uri="{BB962C8B-B14F-4D97-AF65-F5344CB8AC3E}">
        <p14:creationId xmlns:p14="http://schemas.microsoft.com/office/powerpoint/2010/main" val="26665577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2"/>
            </p:custDataLst>
            <p:extLst>
              <p:ext uri="{D42A27DB-BD31-4B8C-83A1-F6EECF244321}">
                <p14:modId xmlns:p14="http://schemas.microsoft.com/office/powerpoint/2010/main" val="2583632686"/>
              </p:ext>
            </p:extLst>
          </p:nvPr>
        </p:nvGraphicFramePr>
        <p:xfrm>
          <a:off x="1558" y="1558"/>
          <a:ext cx="1555" cy="1555"/>
        </p:xfrm>
        <a:graphic>
          <a:graphicData uri="http://schemas.openxmlformats.org/presentationml/2006/ole">
            <mc:AlternateContent xmlns:mc="http://schemas.openxmlformats.org/markup-compatibility/2006">
              <mc:Choice xmlns:v="urn:schemas-microsoft-com:vml" Requires="v">
                <p:oleObj spid="_x0000_s1026080" name="think-cell Slide" r:id="rId6" imgW="270" imgH="270" progId="TCLayout.ActiveDocument.1">
                  <p:embed/>
                </p:oleObj>
              </mc:Choice>
              <mc:Fallback>
                <p:oleObj name="think-cell Slide" r:id="rId6" imgW="270" imgH="270" progId="TCLayout.ActiveDocument.1">
                  <p:embed/>
                  <p:pic>
                    <p:nvPicPr>
                      <p:cNvPr id="0" name=""/>
                      <p:cNvPicPr/>
                      <p:nvPr/>
                    </p:nvPicPr>
                    <p:blipFill>
                      <a:blip r:embed="rId7"/>
                      <a:stretch>
                        <a:fillRect/>
                      </a:stretch>
                    </p:blipFill>
                    <p:spPr>
                      <a:xfrm>
                        <a:off x="1558" y="1558"/>
                        <a:ext cx="1555" cy="1555"/>
                      </a:xfrm>
                      <a:prstGeom prst="rect">
                        <a:avLst/>
                      </a:prstGeom>
                    </p:spPr>
                  </p:pic>
                </p:oleObj>
              </mc:Fallback>
            </mc:AlternateContent>
          </a:graphicData>
        </a:graphic>
      </p:graphicFrame>
      <p:sp>
        <p:nvSpPr>
          <p:cNvPr id="5" name="Rectangle 4" hidden="1"/>
          <p:cNvSpPr/>
          <p:nvPr>
            <p:custDataLst>
              <p:tags r:id="rId3"/>
            </p:custDataLst>
          </p:nvPr>
        </p:nvSpPr>
        <p:spPr bwMode="auto">
          <a:xfrm>
            <a:off x="1" y="0"/>
            <a:ext cx="155581" cy="155590"/>
          </a:xfrm>
          <a:prstGeom prst="rect">
            <a:avLst/>
          </a:prstGeom>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896017"/>
            <a:endParaRPr lang="en-US" sz="1400" dirty="0">
              <a:solidFill>
                <a:srgbClr val="000000"/>
              </a:solidFill>
              <a:latin typeface="Arial"/>
              <a:ea typeface="ＭＳ Ｐゴシック"/>
              <a:sym typeface="Arial"/>
            </a:endParaRPr>
          </a:p>
        </p:txBody>
      </p:sp>
      <p:sp>
        <p:nvSpPr>
          <p:cNvPr id="4" name="Rectangle 3"/>
          <p:cNvSpPr/>
          <p:nvPr/>
        </p:nvSpPr>
        <p:spPr>
          <a:xfrm>
            <a:off x="215251" y="620483"/>
            <a:ext cx="8530936" cy="5733875"/>
          </a:xfrm>
          <a:prstGeom prst="rect">
            <a:avLst/>
          </a:prstGeom>
          <a:solidFill>
            <a:schemeClr val="bg1"/>
          </a:solidFill>
          <a:ln w="9525">
            <a:solidFill>
              <a:schemeClr val="accent6">
                <a:lumMod val="40000"/>
                <a:lumOff val="6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0" name="Title 1">
            <a:extLst>
              <a:ext uri="{FF2B5EF4-FFF2-40B4-BE49-F238E27FC236}">
                <a16:creationId xmlns:a16="http://schemas.microsoft.com/office/drawing/2014/main" xmlns="" id="{928E14EB-8A92-47F9-8702-08C06717DE71}"/>
              </a:ext>
            </a:extLst>
          </p:cNvPr>
          <p:cNvSpPr>
            <a:spLocks noGrp="1"/>
          </p:cNvSpPr>
          <p:nvPr>
            <p:ph type="title"/>
          </p:nvPr>
        </p:nvSpPr>
        <p:spPr>
          <a:xfrm>
            <a:off x="149558" y="200302"/>
            <a:ext cx="8811880" cy="292388"/>
          </a:xfrm>
        </p:spPr>
        <p:txBody>
          <a:bodyPr/>
          <a:lstStyle/>
          <a:p>
            <a:r>
              <a:rPr lang="en-US" dirty="0"/>
              <a:t>Duals Demonstration 2.0: Context and Summary</a:t>
            </a:r>
          </a:p>
        </p:txBody>
      </p:sp>
      <p:sp>
        <p:nvSpPr>
          <p:cNvPr id="10" name="Slide Number Placeholder 2"/>
          <p:cNvSpPr>
            <a:spLocks noGrp="1"/>
          </p:cNvSpPr>
          <p:nvPr>
            <p:ph type="sldNum" sz="quarter" idx="4294967295"/>
          </p:nvPr>
        </p:nvSpPr>
        <p:spPr>
          <a:xfrm>
            <a:off x="8408497" y="6482151"/>
            <a:ext cx="537091" cy="254822"/>
          </a:xfrm>
          <a:prstGeom prst="rect">
            <a:avLst/>
          </a:prstGeom>
        </p:spPr>
        <p:txBody>
          <a:bodyPr/>
          <a:lstStyle/>
          <a:p>
            <a:fld id="{1B845CE2-52C6-D640-906F-6FEE9CFEE2EC}" type="slidenum">
              <a:rPr lang="en-US" sz="1000" smtClean="0"/>
              <a:pPr/>
              <a:t>24</a:t>
            </a:fld>
            <a:endParaRPr lang="en-US" sz="1000" dirty="0"/>
          </a:p>
        </p:txBody>
      </p:sp>
      <p:sp>
        <p:nvSpPr>
          <p:cNvPr id="3" name="TextBox 2"/>
          <p:cNvSpPr txBox="1"/>
          <p:nvPr/>
        </p:nvSpPr>
        <p:spPr>
          <a:xfrm>
            <a:off x="247631" y="754958"/>
            <a:ext cx="8458422" cy="5688173"/>
          </a:xfrm>
          <a:prstGeom prst="rect">
            <a:avLst/>
          </a:prstGeom>
          <a:noFill/>
        </p:spPr>
        <p:txBody>
          <a:bodyPr wrap="square" lIns="89611" tIns="44806" rIns="89611" bIns="44806" rtlCol="0">
            <a:spAutoFit/>
          </a:bodyPr>
          <a:lstStyle/>
          <a:p>
            <a:pPr marL="342900" indent="-342900">
              <a:spcBef>
                <a:spcPts val="600"/>
              </a:spcBef>
              <a:buFont typeface="Wingdings" panose="05000000000000000000" pitchFamily="2" charset="2"/>
              <a:buChar char="§"/>
            </a:pPr>
            <a:r>
              <a:rPr lang="en-US" sz="1125" dirty="0"/>
              <a:t>MassHealth offers three integrated programs for members eligible for Medicare and Medicaid (dual eligibles) - One Care (age 21-64 at enrollment), Senior Care Options (SCO) (age 65+) and Program of All Inclusive Care for the Elderly (PACE) (age 55+)</a:t>
            </a:r>
          </a:p>
          <a:p>
            <a:pPr marL="342900" indent="-342900">
              <a:spcBef>
                <a:spcPts val="600"/>
              </a:spcBef>
              <a:buFont typeface="Wingdings" panose="05000000000000000000" pitchFamily="2" charset="2"/>
              <a:buChar char="§"/>
            </a:pPr>
            <a:r>
              <a:rPr lang="en-US" sz="1125" dirty="0"/>
              <a:t>MassHealth believes these integrated care products provide the best support for dual eligible members and best promote quality care and outcomes in settings of the members’ choosing (i.e., moving from nursing homes into the community)</a:t>
            </a:r>
          </a:p>
          <a:p>
            <a:pPr marL="342900" indent="-342900">
              <a:spcBef>
                <a:spcPts val="600"/>
              </a:spcBef>
              <a:buFont typeface="Wingdings" panose="05000000000000000000" pitchFamily="2" charset="2"/>
              <a:buChar char="§"/>
            </a:pPr>
            <a:r>
              <a:rPr lang="en-US" sz="1125" dirty="0"/>
              <a:t>The Commonwealth’s longstanding SCO program has been very successful to-date; however, aspects of the administrative structure and financial methodology need to be updated to fix significant fiscal challenges present today</a:t>
            </a:r>
          </a:p>
          <a:p>
            <a:pPr marL="342900" indent="-342900">
              <a:spcBef>
                <a:spcPts val="600"/>
              </a:spcBef>
              <a:buFont typeface="Wingdings" panose="05000000000000000000" pitchFamily="2" charset="2"/>
              <a:buChar char="§"/>
            </a:pPr>
            <a:r>
              <a:rPr lang="en-US" sz="1125" dirty="0"/>
              <a:t>Additionally, the Commonwealth’s Financial Alignment Demonstration One Care has shown significant success in improving member care since it began; however, federal authority for the program will expire on December 31</a:t>
            </a:r>
            <a:r>
              <a:rPr lang="en-US" sz="1125" baseline="30000" dirty="0"/>
              <a:t>st</a:t>
            </a:r>
            <a:r>
              <a:rPr lang="en-US" sz="1125" dirty="0"/>
              <a:t>, 2018</a:t>
            </a:r>
          </a:p>
          <a:p>
            <a:pPr marL="342900" indent="-342900">
              <a:spcBef>
                <a:spcPts val="600"/>
              </a:spcBef>
              <a:buFont typeface="Wingdings" panose="05000000000000000000" pitchFamily="2" charset="2"/>
              <a:buChar char="§"/>
            </a:pPr>
            <a:r>
              <a:rPr lang="en-US" sz="1125" dirty="0"/>
              <a:t>In order to initiate a request for extension of the One Care program to CMS, the Commonwealth will need to submit a proposal outlining requested authorities and enhancements to both dual eligible products, with the goal of implementation in 2020 and an extension of One Care for 1-2 years to bridge the gap as we work together with CMS on these proposals</a:t>
            </a:r>
          </a:p>
          <a:p>
            <a:pPr marL="342900" indent="-342900">
              <a:spcBef>
                <a:spcPts val="600"/>
              </a:spcBef>
              <a:buFont typeface="Wingdings" panose="05000000000000000000" pitchFamily="2" charset="2"/>
              <a:buChar char="§"/>
            </a:pPr>
            <a:r>
              <a:rPr lang="en-US" sz="1125" dirty="0"/>
              <a:t>As such, MassHealth is moving forward with a proposal outlining a package of updates to One Care and SCO (Duals Demonstration 2.0) that: </a:t>
            </a:r>
          </a:p>
          <a:p>
            <a:pPr marL="799512" lvl="1" indent="-342900">
              <a:spcBef>
                <a:spcPts val="600"/>
              </a:spcBef>
              <a:buFont typeface="Arial" panose="020B0604020202020204" pitchFamily="34" charset="0"/>
              <a:buChar char="̶"/>
            </a:pPr>
            <a:r>
              <a:rPr lang="en-US" sz="1125" b="1" dirty="0">
                <a:solidFill>
                  <a:schemeClr val="tx2"/>
                </a:solidFill>
              </a:rPr>
              <a:t>Preserves the approach (i.e., eligibility criteria, care delivery model, benefit structure, and care coordination model) of the existing One Care and SCO programs (i.e., LTS-C, GSSC, etc.)</a:t>
            </a:r>
          </a:p>
          <a:p>
            <a:pPr marL="799512" lvl="1" indent="-342900">
              <a:spcBef>
                <a:spcPts val="600"/>
              </a:spcBef>
              <a:buFont typeface="Arial" panose="020B0604020202020204" pitchFamily="34" charset="0"/>
              <a:buChar char="̶"/>
            </a:pPr>
            <a:r>
              <a:rPr lang="en-US" sz="1125" b="1" dirty="0">
                <a:solidFill>
                  <a:schemeClr val="tx2"/>
                </a:solidFill>
              </a:rPr>
              <a:t>Requests new administrative flexibilities from CMS </a:t>
            </a:r>
            <a:r>
              <a:rPr lang="en-US" sz="1125" dirty="0"/>
              <a:t>to better integrate the Medicaid and Medicare components of One Care and SCO (i.e., joint Medicare / Medicaid materials) and improve member experience</a:t>
            </a:r>
          </a:p>
          <a:p>
            <a:pPr marL="799512" lvl="1" indent="-342900">
              <a:spcBef>
                <a:spcPts val="600"/>
              </a:spcBef>
              <a:buFont typeface="Arial" panose="020B0604020202020204" pitchFamily="34" charset="0"/>
              <a:buChar char="̶"/>
            </a:pPr>
            <a:r>
              <a:rPr lang="en-US" sz="1125" b="1" dirty="0">
                <a:solidFill>
                  <a:schemeClr val="tx2"/>
                </a:solidFill>
              </a:rPr>
              <a:t>Grows and sustains enrollment </a:t>
            </a:r>
            <a:r>
              <a:rPr lang="en-US" sz="1125" dirty="0"/>
              <a:t>in One Care and SCO into the future</a:t>
            </a:r>
          </a:p>
          <a:p>
            <a:pPr marL="799512" lvl="1" indent="-342900">
              <a:spcBef>
                <a:spcPts val="600"/>
              </a:spcBef>
              <a:buFont typeface="Arial" panose="020B0604020202020204" pitchFamily="34" charset="0"/>
              <a:buChar char="̶"/>
            </a:pPr>
            <a:r>
              <a:rPr lang="en-US" sz="1125" b="1" dirty="0">
                <a:solidFill>
                  <a:schemeClr val="tx2"/>
                </a:solidFill>
              </a:rPr>
              <a:t>Protects against Medicaid cross-subsidization </a:t>
            </a:r>
            <a:r>
              <a:rPr lang="en-US" sz="1125" dirty="0"/>
              <a:t>of Medicare or plans through updated financial arrangements with CMS and other financial protections</a:t>
            </a:r>
          </a:p>
          <a:p>
            <a:pPr marL="799512" lvl="1" indent="-342900">
              <a:spcBef>
                <a:spcPts val="600"/>
              </a:spcBef>
              <a:buFont typeface="Arial" panose="020B0604020202020204" pitchFamily="34" charset="0"/>
              <a:buChar char="̶"/>
            </a:pPr>
            <a:r>
              <a:rPr lang="en-US" sz="1125" b="1" dirty="0">
                <a:solidFill>
                  <a:schemeClr val="tx2"/>
                </a:solidFill>
              </a:rPr>
              <a:t>Aims to expand the programs state-wide and ensure long-term sustainability </a:t>
            </a:r>
            <a:r>
              <a:rPr lang="en-US" sz="1125" dirty="0"/>
              <a:t>so that dual eligible members can continue to benefit from integrated care </a:t>
            </a:r>
          </a:p>
          <a:p>
            <a:pPr marL="342900" indent="-342900">
              <a:spcBef>
                <a:spcPts val="600"/>
              </a:spcBef>
              <a:buFont typeface="Wingdings" panose="05000000000000000000" pitchFamily="2" charset="2"/>
              <a:buChar char="§"/>
            </a:pPr>
            <a:r>
              <a:rPr lang="en-US" sz="1125" dirty="0"/>
              <a:t>The overall goal of the Duals Demonstration 2.0 proposal is to improve quality of member care and outcomes and to ensure financial sustainability for all entities involved, including MassHealth, CMS, plans and providers</a:t>
            </a:r>
          </a:p>
          <a:p>
            <a:pPr marL="342900" indent="-342900">
              <a:spcBef>
                <a:spcPts val="600"/>
              </a:spcBef>
              <a:buFont typeface="Wingdings" panose="05000000000000000000" pitchFamily="2" charset="2"/>
              <a:buChar char="§"/>
            </a:pPr>
            <a:r>
              <a:rPr lang="en-US" sz="1125" dirty="0"/>
              <a:t>MassHealth is committed to a robust stakeholder process as we continue to develop and shape this proposal</a:t>
            </a:r>
          </a:p>
        </p:txBody>
      </p:sp>
      <p:sp>
        <p:nvSpPr>
          <p:cNvPr id="8" name="TextBox 7">
            <a:extLst>
              <a:ext uri="{FF2B5EF4-FFF2-40B4-BE49-F238E27FC236}">
                <a16:creationId xmlns:a16="http://schemas.microsoft.com/office/drawing/2014/main" xmlns="" id="{C069F67D-3C2F-488C-A4DB-3EFCEA2D1229}"/>
              </a:ext>
            </a:extLst>
          </p:cNvPr>
          <p:cNvSpPr txBox="1"/>
          <p:nvPr/>
        </p:nvSpPr>
        <p:spPr>
          <a:xfrm>
            <a:off x="-190000" y="0"/>
            <a:ext cx="2611193" cy="244375"/>
          </a:xfrm>
          <a:prstGeom prst="rect">
            <a:avLst/>
          </a:prstGeom>
          <a:noFill/>
        </p:spPr>
        <p:txBody>
          <a:bodyPr wrap="square" lIns="89611" tIns="44806" rIns="89611" bIns="44806" rtlCol="0">
            <a:spAutoFit/>
          </a:bodyPr>
          <a:lstStyle/>
          <a:p>
            <a:pPr marL="222264"/>
            <a:r>
              <a:rPr lang="en-US" sz="1000" dirty="0">
                <a:solidFill>
                  <a:schemeClr val="bg1">
                    <a:lumMod val="50000"/>
                  </a:schemeClr>
                </a:solidFill>
              </a:rPr>
              <a:t>PRELIMINARY – FOR DISCUSSION</a:t>
            </a:r>
          </a:p>
        </p:txBody>
      </p:sp>
    </p:spTree>
    <p:extLst>
      <p:ext uri="{BB962C8B-B14F-4D97-AF65-F5344CB8AC3E}">
        <p14:creationId xmlns:p14="http://schemas.microsoft.com/office/powerpoint/2010/main" val="34107360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Slide Number Placeholder 2"/>
          <p:cNvSpPr>
            <a:spLocks noGrp="1"/>
          </p:cNvSpPr>
          <p:nvPr>
            <p:ph type="sldNum" sz="quarter" idx="4294967295"/>
          </p:nvPr>
        </p:nvSpPr>
        <p:spPr>
          <a:xfrm>
            <a:off x="8439493" y="6466653"/>
            <a:ext cx="537091" cy="254822"/>
          </a:xfrm>
          <a:prstGeom prst="rect">
            <a:avLst/>
          </a:prstGeom>
        </p:spPr>
        <p:txBody>
          <a:bodyPr/>
          <a:lstStyle/>
          <a:p>
            <a:fld id="{1B845CE2-52C6-D640-906F-6FEE9CFEE2EC}" type="slidenum">
              <a:rPr lang="en-US" sz="1000" smtClean="0"/>
              <a:pPr/>
              <a:t>25</a:t>
            </a:fld>
            <a:endParaRPr lang="en-US" sz="1000" dirty="0"/>
          </a:p>
        </p:txBody>
      </p:sp>
      <p:graphicFrame>
        <p:nvGraphicFramePr>
          <p:cNvPr id="20" name="Table 19"/>
          <p:cNvGraphicFramePr>
            <a:graphicFrameLocks noGrp="1"/>
          </p:cNvGraphicFramePr>
          <p:nvPr>
            <p:extLst>
              <p:ext uri="{D42A27DB-BD31-4B8C-83A1-F6EECF244321}">
                <p14:modId xmlns:p14="http://schemas.microsoft.com/office/powerpoint/2010/main" val="507513387"/>
              </p:ext>
            </p:extLst>
          </p:nvPr>
        </p:nvGraphicFramePr>
        <p:xfrm>
          <a:off x="1054398" y="1611841"/>
          <a:ext cx="6666710" cy="3663266"/>
        </p:xfrm>
        <a:graphic>
          <a:graphicData uri="http://schemas.openxmlformats.org/drawingml/2006/table">
            <a:tbl>
              <a:tblPr firstRow="1" bandRow="1">
                <a:tableStyleId>{5C22544A-7EE6-4342-B048-85BDC9FD1C3A}</a:tableStyleId>
              </a:tblPr>
              <a:tblGrid>
                <a:gridCol w="2464823">
                  <a:extLst>
                    <a:ext uri="{9D8B030D-6E8A-4147-A177-3AD203B41FA5}">
                      <a16:colId xmlns:a16="http://schemas.microsoft.com/office/drawing/2014/main" xmlns="" val="20000"/>
                    </a:ext>
                  </a:extLst>
                </a:gridCol>
                <a:gridCol w="1338943">
                  <a:extLst>
                    <a:ext uri="{9D8B030D-6E8A-4147-A177-3AD203B41FA5}">
                      <a16:colId xmlns:a16="http://schemas.microsoft.com/office/drawing/2014/main" xmlns="" val="20001"/>
                    </a:ext>
                  </a:extLst>
                </a:gridCol>
                <a:gridCol w="740229">
                  <a:extLst>
                    <a:ext uri="{9D8B030D-6E8A-4147-A177-3AD203B41FA5}">
                      <a16:colId xmlns:a16="http://schemas.microsoft.com/office/drawing/2014/main" xmlns="" val="20002"/>
                    </a:ext>
                  </a:extLst>
                </a:gridCol>
                <a:gridCol w="1349829">
                  <a:extLst>
                    <a:ext uri="{9D8B030D-6E8A-4147-A177-3AD203B41FA5}">
                      <a16:colId xmlns:a16="http://schemas.microsoft.com/office/drawing/2014/main" xmlns="" val="20004"/>
                    </a:ext>
                  </a:extLst>
                </a:gridCol>
                <a:gridCol w="772886">
                  <a:extLst>
                    <a:ext uri="{9D8B030D-6E8A-4147-A177-3AD203B41FA5}">
                      <a16:colId xmlns:a16="http://schemas.microsoft.com/office/drawing/2014/main" xmlns="" val="20005"/>
                    </a:ext>
                  </a:extLst>
                </a:gridCol>
              </a:tblGrid>
              <a:tr h="406255">
                <a:tc rowSpan="2">
                  <a:txBody>
                    <a:bodyPr/>
                    <a:lstStyle/>
                    <a:p>
                      <a:r>
                        <a:rPr lang="en-US" sz="1500" dirty="0">
                          <a:solidFill>
                            <a:schemeClr val="tx2"/>
                          </a:solidFill>
                        </a:rPr>
                        <a:t>Proposal</a:t>
                      </a:r>
                    </a:p>
                  </a:txBody>
                  <a:tcPr anchor="ctr">
                    <a:solidFill>
                      <a:schemeClr val="accent1"/>
                    </a:solidFill>
                  </a:tcPr>
                </a:tc>
                <a:tc gridSpan="2">
                  <a:txBody>
                    <a:bodyPr/>
                    <a:lstStyle/>
                    <a:p>
                      <a:pPr algn="ctr"/>
                      <a:r>
                        <a:rPr lang="en-US" sz="1500" b="1" dirty="0">
                          <a:solidFill>
                            <a:schemeClr val="bg1"/>
                          </a:solidFill>
                        </a:rPr>
                        <a:t>Current</a:t>
                      </a:r>
                    </a:p>
                  </a:txBody>
                  <a:tcPr>
                    <a:lnR w="12700" cap="flat" cmpd="sng" algn="ctr">
                      <a:solidFill>
                        <a:schemeClr val="tx2"/>
                      </a:solidFill>
                      <a:prstDash val="solid"/>
                      <a:round/>
                      <a:headEnd type="none" w="med" len="med"/>
                      <a:tailEnd type="none" w="med" len="med"/>
                    </a:lnR>
                    <a:solidFill>
                      <a:schemeClr val="accent6"/>
                    </a:solidFill>
                  </a:tcPr>
                </a:tc>
                <a:tc hMerge="1">
                  <a:txBody>
                    <a:bodyPr/>
                    <a:lstStyle/>
                    <a:p>
                      <a:endParaRPr lang="en-US" dirty="0"/>
                    </a:p>
                  </a:txBody>
                  <a:tcPr/>
                </a:tc>
                <a:tc gridSpan="2">
                  <a:txBody>
                    <a:bodyPr/>
                    <a:lstStyle/>
                    <a:p>
                      <a:pPr algn="ctr"/>
                      <a:r>
                        <a:rPr lang="en-US" sz="1500" dirty="0"/>
                        <a:t>Duals Demo 2.0</a:t>
                      </a:r>
                    </a:p>
                  </a:txBody>
                  <a:tcPr>
                    <a:lnL w="12700" cap="flat" cmpd="sng" algn="ctr">
                      <a:solidFill>
                        <a:schemeClr val="tx2"/>
                      </a:solidFill>
                      <a:prstDash val="solid"/>
                      <a:round/>
                      <a:headEnd type="none" w="med" len="med"/>
                      <a:tailEnd type="none" w="med" len="med"/>
                    </a:lnL>
                    <a:solidFill>
                      <a:schemeClr val="accent4"/>
                    </a:solidFill>
                  </a:tcPr>
                </a:tc>
                <a:tc hMerge="1">
                  <a:txBody>
                    <a:bodyPr/>
                    <a:lstStyle/>
                    <a:p>
                      <a:endParaRPr lang="en-US" dirty="0"/>
                    </a:p>
                  </a:txBody>
                  <a:tcPr/>
                </a:tc>
                <a:extLst>
                  <a:ext uri="{0D108BD9-81ED-4DB2-BD59-A6C34878D82A}">
                    <a16:rowId xmlns:a16="http://schemas.microsoft.com/office/drawing/2014/main" xmlns="" val="10000"/>
                  </a:ext>
                </a:extLst>
              </a:tr>
              <a:tr h="406255">
                <a:tc vMerge="1">
                  <a:txBody>
                    <a:bodyPr/>
                    <a:lstStyle/>
                    <a:p>
                      <a:endParaRPr lang="en-US" dirty="0"/>
                    </a:p>
                  </a:txBody>
                  <a:tcPr>
                    <a:solidFill>
                      <a:srgbClr val="005183"/>
                    </a:solidFill>
                  </a:tcPr>
                </a:tc>
                <a:tc>
                  <a:txBody>
                    <a:bodyPr/>
                    <a:lstStyle/>
                    <a:p>
                      <a:pPr algn="ctr"/>
                      <a:r>
                        <a:rPr lang="en-US" sz="1500" b="1" dirty="0">
                          <a:solidFill>
                            <a:schemeClr val="bg1"/>
                          </a:solidFill>
                        </a:rPr>
                        <a:t>One Care</a:t>
                      </a:r>
                    </a:p>
                  </a:txBody>
                  <a:tcPr>
                    <a:solidFill>
                      <a:schemeClr val="accent6"/>
                    </a:solidFill>
                  </a:tcPr>
                </a:tc>
                <a:tc>
                  <a:txBody>
                    <a:bodyPr/>
                    <a:lstStyle/>
                    <a:p>
                      <a:pPr algn="ctr"/>
                      <a:r>
                        <a:rPr lang="en-US" sz="1500" b="1" dirty="0">
                          <a:solidFill>
                            <a:schemeClr val="bg1"/>
                          </a:solidFill>
                        </a:rPr>
                        <a:t>SCO</a:t>
                      </a:r>
                    </a:p>
                  </a:txBody>
                  <a:tcPr>
                    <a:lnR w="12700" cap="flat" cmpd="sng" algn="ctr">
                      <a:solidFill>
                        <a:schemeClr val="tx2"/>
                      </a:solidFill>
                      <a:prstDash val="solid"/>
                      <a:round/>
                      <a:headEnd type="none" w="med" len="med"/>
                      <a:tailEnd type="none" w="med" len="med"/>
                    </a:lnR>
                    <a:solidFill>
                      <a:schemeClr val="accent6"/>
                    </a:solidFill>
                  </a:tcPr>
                </a:tc>
                <a:tc>
                  <a:txBody>
                    <a:bodyPr/>
                    <a:lstStyle/>
                    <a:p>
                      <a:pPr algn="ctr"/>
                      <a:r>
                        <a:rPr lang="en-US" sz="1500" b="1" dirty="0">
                          <a:solidFill>
                            <a:schemeClr val="bg1"/>
                          </a:solidFill>
                        </a:rPr>
                        <a:t>One Care</a:t>
                      </a:r>
                    </a:p>
                  </a:txBody>
                  <a:tcPr>
                    <a:lnL w="12700" cap="flat" cmpd="sng" algn="ctr">
                      <a:solidFill>
                        <a:schemeClr val="tx2"/>
                      </a:solidFill>
                      <a:prstDash val="solid"/>
                      <a:round/>
                      <a:headEnd type="none" w="med" len="med"/>
                      <a:tailEnd type="none" w="med" len="med"/>
                    </a:lnL>
                    <a:solidFill>
                      <a:schemeClr val="accent4"/>
                    </a:solidFill>
                  </a:tcPr>
                </a:tc>
                <a:tc>
                  <a:txBody>
                    <a:bodyPr/>
                    <a:lstStyle/>
                    <a:p>
                      <a:pPr algn="ctr"/>
                      <a:r>
                        <a:rPr lang="en-US" sz="1500" b="1" dirty="0">
                          <a:solidFill>
                            <a:schemeClr val="bg1"/>
                          </a:solidFill>
                        </a:rPr>
                        <a:t>SCO</a:t>
                      </a:r>
                    </a:p>
                  </a:txBody>
                  <a:tcPr>
                    <a:solidFill>
                      <a:schemeClr val="accent4"/>
                    </a:solidFill>
                  </a:tcPr>
                </a:tc>
                <a:extLst>
                  <a:ext uri="{0D108BD9-81ED-4DB2-BD59-A6C34878D82A}">
                    <a16:rowId xmlns:a16="http://schemas.microsoft.com/office/drawing/2014/main" xmlns="" val="10001"/>
                  </a:ext>
                </a:extLst>
              </a:tr>
              <a:tr h="406255">
                <a:tc>
                  <a:txBody>
                    <a:bodyPr/>
                    <a:lstStyle/>
                    <a:p>
                      <a:r>
                        <a:rPr lang="en-US" sz="1500" b="1" dirty="0">
                          <a:solidFill>
                            <a:schemeClr val="tx2"/>
                          </a:solidFill>
                        </a:rPr>
                        <a:t>Unified communications and materials</a:t>
                      </a:r>
                    </a:p>
                  </a:txBody>
                  <a:tcPr anchor="ctr">
                    <a:solidFill>
                      <a:schemeClr val="accent1"/>
                    </a:solidFill>
                  </a:tcPr>
                </a:tc>
                <a:tc>
                  <a:txBody>
                    <a:bodyPr/>
                    <a:lstStyle/>
                    <a:p>
                      <a:endParaRPr lang="en-US" dirty="0"/>
                    </a:p>
                  </a:txBody>
                  <a:tcPr/>
                </a:tc>
                <a:tc>
                  <a:txBody>
                    <a:bodyPr/>
                    <a:lstStyle/>
                    <a:p>
                      <a:endParaRPr lang="en-US" dirty="0"/>
                    </a:p>
                  </a:txBody>
                  <a:tcPr>
                    <a:lnR w="12700" cap="flat" cmpd="sng" algn="ctr">
                      <a:solidFill>
                        <a:schemeClr val="tx2"/>
                      </a:solidFill>
                      <a:prstDash val="solid"/>
                      <a:round/>
                      <a:headEnd type="none" w="med" len="med"/>
                      <a:tailEnd type="none" w="med" len="med"/>
                    </a:lnR>
                  </a:tcPr>
                </a:tc>
                <a:tc>
                  <a:txBody>
                    <a:bodyPr/>
                    <a:lstStyle/>
                    <a:p>
                      <a:endParaRPr lang="en-US" dirty="0"/>
                    </a:p>
                  </a:txBody>
                  <a:tcPr>
                    <a:lnL w="12700" cap="flat" cmpd="sng" algn="ctr">
                      <a:solidFill>
                        <a:schemeClr val="tx2"/>
                      </a:solidFill>
                      <a:prstDash val="solid"/>
                      <a:round/>
                      <a:headEnd type="none" w="med" len="med"/>
                      <a:tailEnd type="none" w="med" len="med"/>
                    </a:lnL>
                  </a:tcPr>
                </a:tc>
                <a:tc>
                  <a:txBody>
                    <a:bodyPr/>
                    <a:lstStyle/>
                    <a:p>
                      <a:endParaRPr lang="en-US" dirty="0"/>
                    </a:p>
                  </a:txBody>
                  <a:tcPr/>
                </a:tc>
                <a:extLst>
                  <a:ext uri="{0D108BD9-81ED-4DB2-BD59-A6C34878D82A}">
                    <a16:rowId xmlns:a16="http://schemas.microsoft.com/office/drawing/2014/main" xmlns="" val="10002"/>
                  </a:ext>
                </a:extLst>
              </a:tr>
              <a:tr h="575529">
                <a:tc>
                  <a:txBody>
                    <a:bodyPr/>
                    <a:lstStyle/>
                    <a:p>
                      <a:r>
                        <a:rPr lang="en-US" sz="1500" b="1" dirty="0">
                          <a:solidFill>
                            <a:schemeClr val="tx2"/>
                          </a:solidFill>
                        </a:rPr>
                        <a:t>Integrated appeals and grievances</a:t>
                      </a:r>
                    </a:p>
                  </a:txBody>
                  <a:tcPr anchor="ctr">
                    <a:solidFill>
                      <a:schemeClr val="accent1"/>
                    </a:solidFill>
                  </a:tcPr>
                </a:tc>
                <a:tc>
                  <a:txBody>
                    <a:bodyPr/>
                    <a:lstStyle/>
                    <a:p>
                      <a:endParaRPr lang="en-US" dirty="0"/>
                    </a:p>
                  </a:txBody>
                  <a:tcPr/>
                </a:tc>
                <a:tc>
                  <a:txBody>
                    <a:bodyPr/>
                    <a:lstStyle/>
                    <a:p>
                      <a:endParaRPr lang="en-US" dirty="0"/>
                    </a:p>
                  </a:txBody>
                  <a:tcPr>
                    <a:lnR w="12700" cap="flat" cmpd="sng" algn="ctr">
                      <a:solidFill>
                        <a:schemeClr val="tx2"/>
                      </a:solidFill>
                      <a:prstDash val="solid"/>
                      <a:round/>
                      <a:headEnd type="none" w="med" len="med"/>
                      <a:tailEnd type="none" w="med" len="med"/>
                    </a:lnR>
                  </a:tcPr>
                </a:tc>
                <a:tc>
                  <a:txBody>
                    <a:bodyPr/>
                    <a:lstStyle/>
                    <a:p>
                      <a:endParaRPr lang="en-US" dirty="0"/>
                    </a:p>
                  </a:txBody>
                  <a:tcPr>
                    <a:lnL w="12700" cap="flat" cmpd="sng" algn="ctr">
                      <a:solidFill>
                        <a:schemeClr val="tx2"/>
                      </a:solidFill>
                      <a:prstDash val="solid"/>
                      <a:round/>
                      <a:headEnd type="none" w="med" len="med"/>
                      <a:tailEnd type="none" w="med" len="med"/>
                    </a:lnL>
                  </a:tcPr>
                </a:tc>
                <a:tc>
                  <a:txBody>
                    <a:bodyPr/>
                    <a:lstStyle/>
                    <a:p>
                      <a:endParaRPr lang="en-US" dirty="0"/>
                    </a:p>
                  </a:txBody>
                  <a:tcPr/>
                </a:tc>
                <a:extLst>
                  <a:ext uri="{0D108BD9-81ED-4DB2-BD59-A6C34878D82A}">
                    <a16:rowId xmlns:a16="http://schemas.microsoft.com/office/drawing/2014/main" xmlns="" val="4092077067"/>
                  </a:ext>
                </a:extLst>
              </a:tr>
              <a:tr h="575529">
                <a:tc>
                  <a:txBody>
                    <a:bodyPr/>
                    <a:lstStyle/>
                    <a:p>
                      <a:pPr marL="0" marR="0" lvl="0" indent="0" algn="l" defTabSz="913240" rtl="0" eaLnBrk="1" fontAlgn="auto" latinLnBrk="0" hangingPunct="1">
                        <a:lnSpc>
                          <a:spcPct val="100000"/>
                        </a:lnSpc>
                        <a:spcBef>
                          <a:spcPts val="0"/>
                        </a:spcBef>
                        <a:spcAft>
                          <a:spcPts val="0"/>
                        </a:spcAft>
                        <a:buClrTx/>
                        <a:buSzTx/>
                        <a:buFontTx/>
                        <a:buNone/>
                        <a:tabLst/>
                        <a:defRPr/>
                      </a:pPr>
                      <a:r>
                        <a:rPr lang="en-US" sz="1500" b="1" dirty="0">
                          <a:solidFill>
                            <a:schemeClr val="tx2"/>
                          </a:solidFill>
                        </a:rPr>
                        <a:t>Passive Enrollment</a:t>
                      </a:r>
                    </a:p>
                  </a:txBody>
                  <a:tcPr anchor="ctr">
                    <a:solidFill>
                      <a:schemeClr val="accent1"/>
                    </a:solidFill>
                  </a:tcPr>
                </a:tc>
                <a:tc>
                  <a:txBody>
                    <a:bodyPr/>
                    <a:lstStyle/>
                    <a:p>
                      <a:endParaRPr lang="en-US" dirty="0"/>
                    </a:p>
                  </a:txBody>
                  <a:tcPr/>
                </a:tc>
                <a:tc>
                  <a:txBody>
                    <a:bodyPr/>
                    <a:lstStyle/>
                    <a:p>
                      <a:endParaRPr lang="en-US" dirty="0"/>
                    </a:p>
                  </a:txBody>
                  <a:tcPr>
                    <a:lnR w="12700" cap="flat" cmpd="sng" algn="ctr">
                      <a:solidFill>
                        <a:schemeClr val="tx2"/>
                      </a:solidFill>
                      <a:prstDash val="solid"/>
                      <a:round/>
                      <a:headEnd type="none" w="med" len="med"/>
                      <a:tailEnd type="none" w="med" len="med"/>
                    </a:lnR>
                  </a:tcPr>
                </a:tc>
                <a:tc>
                  <a:txBody>
                    <a:bodyPr/>
                    <a:lstStyle/>
                    <a:p>
                      <a:endParaRPr lang="en-US" dirty="0"/>
                    </a:p>
                  </a:txBody>
                  <a:tcPr>
                    <a:lnL w="12700" cap="flat" cmpd="sng" algn="ctr">
                      <a:solidFill>
                        <a:schemeClr val="tx2"/>
                      </a:solidFill>
                      <a:prstDash val="solid"/>
                      <a:round/>
                      <a:headEnd type="none" w="med" len="med"/>
                      <a:tailEnd type="none" w="med" len="med"/>
                    </a:lnL>
                  </a:tcPr>
                </a:tc>
                <a:tc>
                  <a:txBody>
                    <a:bodyPr/>
                    <a:lstStyle/>
                    <a:p>
                      <a:endParaRPr lang="en-US" dirty="0"/>
                    </a:p>
                  </a:txBody>
                  <a:tcPr/>
                </a:tc>
                <a:extLst>
                  <a:ext uri="{0D108BD9-81ED-4DB2-BD59-A6C34878D82A}">
                    <a16:rowId xmlns:a16="http://schemas.microsoft.com/office/drawing/2014/main" xmlns="" val="693381203"/>
                  </a:ext>
                </a:extLst>
              </a:tr>
              <a:tr h="575529">
                <a:tc>
                  <a:txBody>
                    <a:bodyPr/>
                    <a:lstStyle/>
                    <a:p>
                      <a:pPr marL="0" marR="0" indent="0" algn="l" defTabSz="913240" rtl="0" eaLnBrk="1" fontAlgn="auto" latinLnBrk="0" hangingPunct="1">
                        <a:lnSpc>
                          <a:spcPct val="100000"/>
                        </a:lnSpc>
                        <a:spcBef>
                          <a:spcPts val="0"/>
                        </a:spcBef>
                        <a:spcAft>
                          <a:spcPts val="0"/>
                        </a:spcAft>
                        <a:buClrTx/>
                        <a:buSzTx/>
                        <a:buFontTx/>
                        <a:buNone/>
                        <a:tabLst/>
                        <a:defRPr/>
                      </a:pPr>
                      <a:r>
                        <a:rPr lang="en-US" sz="1500" b="1" dirty="0">
                          <a:solidFill>
                            <a:schemeClr val="tx2"/>
                          </a:solidFill>
                        </a:rPr>
                        <a:t>90 Day Continuity of Care period</a:t>
                      </a:r>
                    </a:p>
                  </a:txBody>
                  <a:tcPr anchor="ctr">
                    <a:solidFill>
                      <a:schemeClr val="accent1"/>
                    </a:solidFill>
                  </a:tcPr>
                </a:tc>
                <a:tc>
                  <a:txBody>
                    <a:bodyPr/>
                    <a:lstStyle/>
                    <a:p>
                      <a:endParaRPr lang="en-US" dirty="0"/>
                    </a:p>
                  </a:txBody>
                  <a:tcPr/>
                </a:tc>
                <a:tc>
                  <a:txBody>
                    <a:bodyPr/>
                    <a:lstStyle/>
                    <a:p>
                      <a:endParaRPr lang="en-US" dirty="0"/>
                    </a:p>
                  </a:txBody>
                  <a:tcPr>
                    <a:lnR w="12700" cap="flat" cmpd="sng" algn="ctr">
                      <a:solidFill>
                        <a:schemeClr val="tx2"/>
                      </a:solidFill>
                      <a:prstDash val="solid"/>
                      <a:round/>
                      <a:headEnd type="none" w="med" len="med"/>
                      <a:tailEnd type="none" w="med" len="med"/>
                    </a:lnR>
                  </a:tcPr>
                </a:tc>
                <a:tc>
                  <a:txBody>
                    <a:bodyPr/>
                    <a:lstStyle/>
                    <a:p>
                      <a:endParaRPr lang="en-US" dirty="0"/>
                    </a:p>
                  </a:txBody>
                  <a:tcPr>
                    <a:lnL w="12700" cap="flat" cmpd="sng" algn="ctr">
                      <a:solidFill>
                        <a:schemeClr val="tx2"/>
                      </a:solidFill>
                      <a:prstDash val="solid"/>
                      <a:round/>
                      <a:headEnd type="none" w="med" len="med"/>
                      <a:tailEnd type="none" w="med" len="med"/>
                    </a:lnL>
                  </a:tcPr>
                </a:tc>
                <a:tc>
                  <a:txBody>
                    <a:bodyPr/>
                    <a:lstStyle/>
                    <a:p>
                      <a:endParaRPr lang="en-US" dirty="0"/>
                    </a:p>
                  </a:txBody>
                  <a:tcPr/>
                </a:tc>
                <a:extLst>
                  <a:ext uri="{0D108BD9-81ED-4DB2-BD59-A6C34878D82A}">
                    <a16:rowId xmlns:a16="http://schemas.microsoft.com/office/drawing/2014/main" xmlns="" val="10003"/>
                  </a:ext>
                </a:extLst>
              </a:tr>
              <a:tr h="575529">
                <a:tc>
                  <a:txBody>
                    <a:bodyPr/>
                    <a:lstStyle/>
                    <a:p>
                      <a:r>
                        <a:rPr lang="en-US" sz="1500" b="1" dirty="0">
                          <a:solidFill>
                            <a:schemeClr val="tx2"/>
                          </a:solidFill>
                        </a:rPr>
                        <a:t>Fixed Enrollment period</a:t>
                      </a:r>
                      <a:r>
                        <a:rPr lang="en-US" sz="1500" b="1" baseline="0" dirty="0">
                          <a:solidFill>
                            <a:schemeClr val="tx2"/>
                          </a:solidFill>
                        </a:rPr>
                        <a:t> (with exceptions)</a:t>
                      </a:r>
                      <a:endParaRPr lang="en-US" sz="1500" b="1" dirty="0">
                        <a:solidFill>
                          <a:schemeClr val="tx2"/>
                        </a:solidFill>
                      </a:endParaRPr>
                    </a:p>
                  </a:txBody>
                  <a:tcPr anchor="ctr">
                    <a:solidFill>
                      <a:schemeClr val="accent1"/>
                    </a:solidFill>
                  </a:tcPr>
                </a:tc>
                <a:tc>
                  <a:txBody>
                    <a:bodyPr/>
                    <a:lstStyle/>
                    <a:p>
                      <a:endParaRPr lang="en-US" dirty="0"/>
                    </a:p>
                  </a:txBody>
                  <a:tcPr/>
                </a:tc>
                <a:tc>
                  <a:txBody>
                    <a:bodyPr/>
                    <a:lstStyle/>
                    <a:p>
                      <a:endParaRPr lang="en-US" dirty="0"/>
                    </a:p>
                  </a:txBody>
                  <a:tcPr>
                    <a:lnR w="12700" cap="flat" cmpd="sng" algn="ctr">
                      <a:solidFill>
                        <a:schemeClr val="tx2"/>
                      </a:solidFill>
                      <a:prstDash val="solid"/>
                      <a:round/>
                      <a:headEnd type="none" w="med" len="med"/>
                      <a:tailEnd type="none" w="med" len="med"/>
                    </a:lnR>
                  </a:tcPr>
                </a:tc>
                <a:tc>
                  <a:txBody>
                    <a:bodyPr/>
                    <a:lstStyle/>
                    <a:p>
                      <a:endParaRPr lang="en-US" dirty="0"/>
                    </a:p>
                  </a:txBody>
                  <a:tcPr>
                    <a:lnL w="12700" cap="flat" cmpd="sng" algn="ctr">
                      <a:solidFill>
                        <a:schemeClr val="tx2"/>
                      </a:solidFill>
                      <a:prstDash val="solid"/>
                      <a:round/>
                      <a:headEnd type="none" w="med" len="med"/>
                      <a:tailEnd type="none" w="med" len="med"/>
                    </a:lnL>
                  </a:tcPr>
                </a:tc>
                <a:tc>
                  <a:txBody>
                    <a:bodyPr/>
                    <a:lstStyle/>
                    <a:p>
                      <a:endParaRPr lang="en-US" dirty="0"/>
                    </a:p>
                  </a:txBody>
                  <a:tcPr/>
                </a:tc>
                <a:extLst>
                  <a:ext uri="{0D108BD9-81ED-4DB2-BD59-A6C34878D82A}">
                    <a16:rowId xmlns:a16="http://schemas.microsoft.com/office/drawing/2014/main" xmlns="" val="10004"/>
                  </a:ext>
                </a:extLst>
              </a:tr>
            </a:tbl>
          </a:graphicData>
        </a:graphic>
      </p:graphicFrame>
      <p:grpSp>
        <p:nvGrpSpPr>
          <p:cNvPr id="2" name="Group 1"/>
          <p:cNvGrpSpPr/>
          <p:nvPr/>
        </p:nvGrpSpPr>
        <p:grpSpPr>
          <a:xfrm>
            <a:off x="2644245" y="1288990"/>
            <a:ext cx="5080221" cy="286039"/>
            <a:chOff x="683645" y="5396963"/>
            <a:chExt cx="5080221" cy="286039"/>
          </a:xfrm>
        </p:grpSpPr>
        <p:sp>
          <p:nvSpPr>
            <p:cNvPr id="58" name="TextBox 57"/>
            <p:cNvSpPr txBox="1"/>
            <p:nvPr/>
          </p:nvSpPr>
          <p:spPr>
            <a:xfrm>
              <a:off x="688971" y="5407849"/>
              <a:ext cx="1385119" cy="275153"/>
            </a:xfrm>
            <a:prstGeom prst="rect">
              <a:avLst/>
            </a:prstGeom>
            <a:noFill/>
          </p:spPr>
          <p:txBody>
            <a:bodyPr wrap="square" lIns="89611" tIns="44806" rIns="89611" bIns="44806" rtlCol="0">
              <a:spAutoFit/>
            </a:bodyPr>
            <a:lstStyle/>
            <a:p>
              <a:pPr marL="222264"/>
              <a:r>
                <a:rPr lang="en-US" sz="1200" b="1" i="1" dirty="0">
                  <a:solidFill>
                    <a:schemeClr val="tx2"/>
                  </a:solidFill>
                </a:rPr>
                <a:t>= </a:t>
              </a:r>
              <a:r>
                <a:rPr lang="en-US" sz="1200" b="1" dirty="0">
                  <a:solidFill>
                    <a:schemeClr val="tx2"/>
                  </a:solidFill>
                </a:rPr>
                <a:t>Achieved</a:t>
              </a:r>
            </a:p>
          </p:txBody>
        </p:sp>
        <p:grpSp>
          <p:nvGrpSpPr>
            <p:cNvPr id="59" name="Group 58"/>
            <p:cNvGrpSpPr/>
            <p:nvPr/>
          </p:nvGrpSpPr>
          <p:grpSpPr>
            <a:xfrm>
              <a:off x="2143270" y="5400707"/>
              <a:ext cx="2004173" cy="277779"/>
              <a:chOff x="2687570" y="5197724"/>
              <a:chExt cx="2004173" cy="277779"/>
            </a:xfrm>
          </p:grpSpPr>
          <p:sp>
            <p:nvSpPr>
              <p:cNvPr id="60" name="TextBox 59"/>
              <p:cNvSpPr txBox="1"/>
              <p:nvPr/>
            </p:nvSpPr>
            <p:spPr>
              <a:xfrm>
                <a:off x="2687570" y="5197724"/>
                <a:ext cx="2004173" cy="275153"/>
              </a:xfrm>
              <a:prstGeom prst="rect">
                <a:avLst/>
              </a:prstGeom>
              <a:noFill/>
            </p:spPr>
            <p:txBody>
              <a:bodyPr wrap="square" lIns="89611" tIns="44806" rIns="89611" bIns="44806" rtlCol="0">
                <a:spAutoFit/>
              </a:bodyPr>
              <a:lstStyle/>
              <a:p>
                <a:pPr marL="222264"/>
                <a:r>
                  <a:rPr lang="en-US" sz="1200" b="1" i="1" dirty="0">
                    <a:solidFill>
                      <a:schemeClr val="tx2"/>
                    </a:solidFill>
                  </a:rPr>
                  <a:t>= </a:t>
                </a:r>
                <a:r>
                  <a:rPr lang="en-US" sz="1200" b="1" dirty="0">
                    <a:solidFill>
                      <a:schemeClr val="tx2"/>
                    </a:solidFill>
                  </a:rPr>
                  <a:t>Partially Achieved</a:t>
                </a:r>
              </a:p>
            </p:txBody>
          </p:sp>
          <p:pic>
            <p:nvPicPr>
              <p:cNvPr id="61" name="Picture 60" descr="C:\Users\wmoyer\Documents\PCA\PCA Program Restructing\Research\checked-checkbox-xxl.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87570" y="5207494"/>
                <a:ext cx="271895" cy="268009"/>
              </a:xfrm>
              <a:prstGeom prst="rect">
                <a:avLst/>
              </a:prstGeom>
              <a:noFill/>
              <a:extLst/>
            </p:spPr>
          </p:pic>
        </p:grpSp>
        <p:grpSp>
          <p:nvGrpSpPr>
            <p:cNvPr id="62" name="Group 61"/>
            <p:cNvGrpSpPr/>
            <p:nvPr/>
          </p:nvGrpSpPr>
          <p:grpSpPr>
            <a:xfrm>
              <a:off x="4136816" y="5396963"/>
              <a:ext cx="1627050" cy="281523"/>
              <a:chOff x="5622836" y="5193980"/>
              <a:chExt cx="1627050" cy="281523"/>
            </a:xfrm>
          </p:grpSpPr>
          <p:sp>
            <p:nvSpPr>
              <p:cNvPr id="63" name="TextBox 62"/>
              <p:cNvSpPr txBox="1"/>
              <p:nvPr/>
            </p:nvSpPr>
            <p:spPr>
              <a:xfrm>
                <a:off x="5639045" y="5193980"/>
                <a:ext cx="1610841" cy="275153"/>
              </a:xfrm>
              <a:prstGeom prst="rect">
                <a:avLst/>
              </a:prstGeom>
              <a:noFill/>
            </p:spPr>
            <p:txBody>
              <a:bodyPr wrap="square" lIns="89611" tIns="44806" rIns="89611" bIns="44806" rtlCol="0">
                <a:spAutoFit/>
              </a:bodyPr>
              <a:lstStyle/>
              <a:p>
                <a:pPr marL="222264"/>
                <a:r>
                  <a:rPr lang="en-US" sz="1200" b="1" i="1" dirty="0">
                    <a:solidFill>
                      <a:schemeClr val="tx2"/>
                    </a:solidFill>
                  </a:rPr>
                  <a:t>= </a:t>
                </a:r>
                <a:r>
                  <a:rPr lang="en-US" sz="1200" b="1" dirty="0">
                    <a:solidFill>
                      <a:schemeClr val="tx2"/>
                    </a:solidFill>
                  </a:rPr>
                  <a:t>Not Achieved</a:t>
                </a:r>
              </a:p>
            </p:txBody>
          </p:sp>
          <p:pic>
            <p:nvPicPr>
              <p:cNvPr id="64" name="Picture 63" descr="C:\Users\wmoyer\Documents\PCA\PCA Program Restructing\Research\x-mark-5-xxl.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622836" y="5226628"/>
                <a:ext cx="271895" cy="248875"/>
              </a:xfrm>
              <a:prstGeom prst="rect">
                <a:avLst/>
              </a:prstGeom>
              <a:noFill/>
              <a:extLst/>
            </p:spPr>
          </p:pic>
        </p:grpSp>
        <p:pic>
          <p:nvPicPr>
            <p:cNvPr id="65" name="Picture 64" descr="C:\Users\wmoyer\Documents\PCA\PCA Program Restructing\Research\check-mark-8-xxl.pn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83645" y="5423241"/>
              <a:ext cx="271895" cy="248875"/>
            </a:xfrm>
            <a:prstGeom prst="rect">
              <a:avLst/>
            </a:prstGeom>
            <a:noFill/>
            <a:extLst/>
          </p:spPr>
        </p:pic>
      </p:grpSp>
      <p:sp>
        <p:nvSpPr>
          <p:cNvPr id="82" name="TextBox 81">
            <a:extLst>
              <a:ext uri="{FF2B5EF4-FFF2-40B4-BE49-F238E27FC236}">
                <a16:creationId xmlns:a16="http://schemas.microsoft.com/office/drawing/2014/main" xmlns="" id="{987B46B7-F224-456A-82E2-7B6A9E8F6847}"/>
              </a:ext>
            </a:extLst>
          </p:cNvPr>
          <p:cNvSpPr txBox="1"/>
          <p:nvPr/>
        </p:nvSpPr>
        <p:spPr>
          <a:xfrm>
            <a:off x="-188627" y="6485910"/>
            <a:ext cx="5370218" cy="244375"/>
          </a:xfrm>
          <a:prstGeom prst="rect">
            <a:avLst/>
          </a:prstGeom>
          <a:noFill/>
        </p:spPr>
        <p:txBody>
          <a:bodyPr wrap="square" lIns="89611" tIns="44806" rIns="89611" bIns="44806" rtlCol="0">
            <a:spAutoFit/>
          </a:bodyPr>
          <a:lstStyle/>
          <a:p>
            <a:pPr marL="222264"/>
            <a:r>
              <a:rPr lang="en-US" sz="1000" dirty="0">
                <a:solidFill>
                  <a:schemeClr val="bg1">
                    <a:lumMod val="50000"/>
                  </a:schemeClr>
                </a:solidFill>
              </a:rPr>
              <a:t>Contingent upon CMS approval</a:t>
            </a:r>
          </a:p>
        </p:txBody>
      </p:sp>
      <p:pic>
        <p:nvPicPr>
          <p:cNvPr id="83" name="Picture 82" descr="C:\Users\wmoyer\Documents\PCA\PCA Program Restructing\Research\check-mark-8-xxl.png">
            <a:extLst>
              <a:ext uri="{FF2B5EF4-FFF2-40B4-BE49-F238E27FC236}">
                <a16:creationId xmlns:a16="http://schemas.microsoft.com/office/drawing/2014/main" xmlns="" id="{08F1823A-75CC-4F1A-B421-201A5D73FB81}"/>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36031" y="3720361"/>
            <a:ext cx="271895" cy="248875"/>
          </a:xfrm>
          <a:prstGeom prst="rect">
            <a:avLst/>
          </a:prstGeom>
          <a:noFill/>
          <a:extLst/>
        </p:spPr>
      </p:pic>
      <p:pic>
        <p:nvPicPr>
          <p:cNvPr id="84" name="Picture 83" descr="C:\Users\wmoyer\Documents\PCA\PCA Program Restructing\Research\check-mark-8-xxl.png">
            <a:extLst>
              <a:ext uri="{FF2B5EF4-FFF2-40B4-BE49-F238E27FC236}">
                <a16:creationId xmlns:a16="http://schemas.microsoft.com/office/drawing/2014/main" xmlns="" id="{D5CBEAA6-9420-4797-BD45-4EC31FCAD098}"/>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156713" y="3729929"/>
            <a:ext cx="271895" cy="248875"/>
          </a:xfrm>
          <a:prstGeom prst="rect">
            <a:avLst/>
          </a:prstGeom>
          <a:noFill/>
          <a:extLst/>
        </p:spPr>
      </p:pic>
      <p:pic>
        <p:nvPicPr>
          <p:cNvPr id="85" name="Picture 84" descr="C:\Users\wmoyer\Documents\PCA\PCA Program Restructing\Research\check-mark-8-xxl.png">
            <a:extLst>
              <a:ext uri="{FF2B5EF4-FFF2-40B4-BE49-F238E27FC236}">
                <a16:creationId xmlns:a16="http://schemas.microsoft.com/office/drawing/2014/main" xmlns="" id="{AE379467-8ABD-488A-BD63-9BF83671EA0D}"/>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234639" y="3729929"/>
            <a:ext cx="271895" cy="248875"/>
          </a:xfrm>
          <a:prstGeom prst="rect">
            <a:avLst/>
          </a:prstGeom>
          <a:noFill/>
          <a:extLst/>
        </p:spPr>
      </p:pic>
      <p:pic>
        <p:nvPicPr>
          <p:cNvPr id="86" name="Picture 85" descr="C:\Users\wmoyer\Documents\PCA\PCA Program Restructing\Research\check-mark-8-xxl.png">
            <a:extLst>
              <a:ext uri="{FF2B5EF4-FFF2-40B4-BE49-F238E27FC236}">
                <a16:creationId xmlns:a16="http://schemas.microsoft.com/office/drawing/2014/main" xmlns="" id="{E1ECFA78-B5DB-49F5-9B55-CE6271A2FF90}"/>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36031" y="4242406"/>
            <a:ext cx="271895" cy="248875"/>
          </a:xfrm>
          <a:prstGeom prst="rect">
            <a:avLst/>
          </a:prstGeom>
          <a:noFill/>
          <a:extLst/>
        </p:spPr>
      </p:pic>
      <p:pic>
        <p:nvPicPr>
          <p:cNvPr id="87" name="Picture 86" descr="C:\Users\wmoyer\Documents\PCA\PCA Program Restructing\Research\check-mark-8-xxl.png">
            <a:extLst>
              <a:ext uri="{FF2B5EF4-FFF2-40B4-BE49-F238E27FC236}">
                <a16:creationId xmlns:a16="http://schemas.microsoft.com/office/drawing/2014/main" xmlns="" id="{C52CCD69-49AE-4EA5-ABF9-31D677915AF4}"/>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156713" y="4248595"/>
            <a:ext cx="271895" cy="248875"/>
          </a:xfrm>
          <a:prstGeom prst="rect">
            <a:avLst/>
          </a:prstGeom>
          <a:noFill/>
          <a:extLst/>
        </p:spPr>
      </p:pic>
      <p:pic>
        <p:nvPicPr>
          <p:cNvPr id="88" name="Picture 87" descr="C:\Users\wmoyer\Documents\PCA\PCA Program Restructing\Research\check-mark-8-xxl.png">
            <a:extLst>
              <a:ext uri="{FF2B5EF4-FFF2-40B4-BE49-F238E27FC236}">
                <a16:creationId xmlns:a16="http://schemas.microsoft.com/office/drawing/2014/main" xmlns="" id="{707156D7-A6C8-4760-97F6-7818092620B3}"/>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234639" y="4243897"/>
            <a:ext cx="271895" cy="248875"/>
          </a:xfrm>
          <a:prstGeom prst="rect">
            <a:avLst/>
          </a:prstGeom>
          <a:noFill/>
          <a:extLst/>
        </p:spPr>
      </p:pic>
      <p:pic>
        <p:nvPicPr>
          <p:cNvPr id="89" name="Picture 88" descr="C:\Users\wmoyer\Documents\PCA\PCA Program Restructing\Research\check-mark-8-xxl.png">
            <a:extLst>
              <a:ext uri="{FF2B5EF4-FFF2-40B4-BE49-F238E27FC236}">
                <a16:creationId xmlns:a16="http://schemas.microsoft.com/office/drawing/2014/main" xmlns="" id="{031BC0AD-0FE5-4606-A08C-F03A1ABE5632}"/>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156713" y="4788831"/>
            <a:ext cx="271895" cy="248875"/>
          </a:xfrm>
          <a:prstGeom prst="rect">
            <a:avLst/>
          </a:prstGeom>
          <a:noFill/>
          <a:extLst/>
        </p:spPr>
      </p:pic>
      <p:pic>
        <p:nvPicPr>
          <p:cNvPr id="90" name="Picture 89" descr="C:\Users\wmoyer\Documents\PCA\PCA Program Restructing\Research\check-mark-8-xxl.png">
            <a:extLst>
              <a:ext uri="{FF2B5EF4-FFF2-40B4-BE49-F238E27FC236}">
                <a16:creationId xmlns:a16="http://schemas.microsoft.com/office/drawing/2014/main" xmlns="" id="{F8259F33-26F6-4CC2-AB43-62FED45448F2}"/>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234639" y="4801530"/>
            <a:ext cx="271895" cy="248875"/>
          </a:xfrm>
          <a:prstGeom prst="rect">
            <a:avLst/>
          </a:prstGeom>
          <a:noFill/>
          <a:extLst/>
        </p:spPr>
      </p:pic>
      <p:pic>
        <p:nvPicPr>
          <p:cNvPr id="91" name="Picture 90" descr="C:\Users\wmoyer\Documents\PCA\PCA Program Restructing\Research\check-mark-8-xxl.png">
            <a:extLst>
              <a:ext uri="{FF2B5EF4-FFF2-40B4-BE49-F238E27FC236}">
                <a16:creationId xmlns:a16="http://schemas.microsoft.com/office/drawing/2014/main" xmlns="" id="{6B96E065-36B5-4199-B091-4FF51D94AFF1}"/>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36031" y="2548070"/>
            <a:ext cx="271895" cy="248875"/>
          </a:xfrm>
          <a:prstGeom prst="rect">
            <a:avLst/>
          </a:prstGeom>
          <a:noFill/>
          <a:extLst/>
        </p:spPr>
      </p:pic>
      <p:pic>
        <p:nvPicPr>
          <p:cNvPr id="92" name="Picture 91" descr="C:\Users\wmoyer\Documents\PCA\PCA Program Restructing\Research\check-mark-8-xxl.png">
            <a:extLst>
              <a:ext uri="{FF2B5EF4-FFF2-40B4-BE49-F238E27FC236}">
                <a16:creationId xmlns:a16="http://schemas.microsoft.com/office/drawing/2014/main" xmlns="" id="{1DC024A7-ED16-436E-887E-864336168D88}"/>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156713" y="2541662"/>
            <a:ext cx="271895" cy="248875"/>
          </a:xfrm>
          <a:prstGeom prst="rect">
            <a:avLst/>
          </a:prstGeom>
          <a:noFill/>
          <a:extLst/>
        </p:spPr>
      </p:pic>
      <p:pic>
        <p:nvPicPr>
          <p:cNvPr id="93" name="Picture 92" descr="C:\Users\wmoyer\Documents\PCA\PCA Program Restructing\Research\check-mark-8-xxl.png">
            <a:extLst>
              <a:ext uri="{FF2B5EF4-FFF2-40B4-BE49-F238E27FC236}">
                <a16:creationId xmlns:a16="http://schemas.microsoft.com/office/drawing/2014/main" xmlns="" id="{9D48B300-5B01-4205-A44D-52C723377FCD}"/>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234639" y="2536749"/>
            <a:ext cx="271895" cy="248875"/>
          </a:xfrm>
          <a:prstGeom prst="rect">
            <a:avLst/>
          </a:prstGeom>
          <a:noFill/>
          <a:extLst/>
        </p:spPr>
      </p:pic>
      <p:pic>
        <p:nvPicPr>
          <p:cNvPr id="95" name="Picture 94" descr="C:\Users\wmoyer\Documents\PCA\PCA Program Restructing\Research\check-mark-8-xxl.png">
            <a:extLst>
              <a:ext uri="{FF2B5EF4-FFF2-40B4-BE49-F238E27FC236}">
                <a16:creationId xmlns:a16="http://schemas.microsoft.com/office/drawing/2014/main" xmlns="" id="{5E3FFD04-EA71-4751-AA7E-095FA339013C}"/>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156713" y="3101749"/>
            <a:ext cx="271895" cy="248875"/>
          </a:xfrm>
          <a:prstGeom prst="rect">
            <a:avLst/>
          </a:prstGeom>
          <a:noFill/>
          <a:extLst/>
        </p:spPr>
      </p:pic>
      <p:pic>
        <p:nvPicPr>
          <p:cNvPr id="96" name="Picture 95" descr="C:\Users\wmoyer\Documents\PCA\PCA Program Restructing\Research\check-mark-8-xxl.png">
            <a:extLst>
              <a:ext uri="{FF2B5EF4-FFF2-40B4-BE49-F238E27FC236}">
                <a16:creationId xmlns:a16="http://schemas.microsoft.com/office/drawing/2014/main" xmlns="" id="{200E4AE1-2755-447A-B7EF-237F5F1D55EF}"/>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234639" y="3098364"/>
            <a:ext cx="271895" cy="248875"/>
          </a:xfrm>
          <a:prstGeom prst="rect">
            <a:avLst/>
          </a:prstGeom>
          <a:noFill/>
          <a:extLst/>
        </p:spPr>
      </p:pic>
      <p:pic>
        <p:nvPicPr>
          <p:cNvPr id="97" name="Picture 96" descr="C:\Users\wmoyer\Documents\PCA\PCA Program Restructing\Research\checked-checkbox-xxl.png">
            <a:extLst>
              <a:ext uri="{FF2B5EF4-FFF2-40B4-BE49-F238E27FC236}">
                <a16:creationId xmlns:a16="http://schemas.microsoft.com/office/drawing/2014/main" xmlns="" id="{D2620F98-6DA3-4DA1-B9EA-C18C602A202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48409" y="3720361"/>
            <a:ext cx="271895" cy="268009"/>
          </a:xfrm>
          <a:prstGeom prst="rect">
            <a:avLst/>
          </a:prstGeom>
          <a:noFill/>
          <a:extLst/>
        </p:spPr>
      </p:pic>
      <p:pic>
        <p:nvPicPr>
          <p:cNvPr id="100" name="Picture 99" descr="C:\Users\wmoyer\Documents\PCA\PCA Program Restructing\Research\checked-checkbox-xxl.png">
            <a:extLst>
              <a:ext uri="{FF2B5EF4-FFF2-40B4-BE49-F238E27FC236}">
                <a16:creationId xmlns:a16="http://schemas.microsoft.com/office/drawing/2014/main" xmlns="" id="{FAF05BE0-87C1-4D7F-9F43-87B250B99133}"/>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48409" y="4224763"/>
            <a:ext cx="271895" cy="268009"/>
          </a:xfrm>
          <a:prstGeom prst="rect">
            <a:avLst/>
          </a:prstGeom>
          <a:noFill/>
          <a:extLst/>
        </p:spPr>
      </p:pic>
      <p:pic>
        <p:nvPicPr>
          <p:cNvPr id="101" name="Picture 100" descr="C:\Users\wmoyer\Documents\PCA\PCA Program Restructing\Research\x-mark-5-xxl.png">
            <a:extLst>
              <a:ext uri="{FF2B5EF4-FFF2-40B4-BE49-F238E27FC236}">
                <a16:creationId xmlns:a16="http://schemas.microsoft.com/office/drawing/2014/main" xmlns="" id="{5656A335-9C7A-4664-A666-297ED478128F}"/>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036031" y="4777722"/>
            <a:ext cx="271895" cy="248875"/>
          </a:xfrm>
          <a:prstGeom prst="rect">
            <a:avLst/>
          </a:prstGeom>
          <a:noFill/>
          <a:extLst/>
        </p:spPr>
      </p:pic>
      <p:pic>
        <p:nvPicPr>
          <p:cNvPr id="102" name="Picture 101" descr="C:\Users\wmoyer\Documents\PCA\PCA Program Restructing\Research\x-mark-5-xxl.png">
            <a:extLst>
              <a:ext uri="{FF2B5EF4-FFF2-40B4-BE49-F238E27FC236}">
                <a16:creationId xmlns:a16="http://schemas.microsoft.com/office/drawing/2014/main" xmlns="" id="{160CEAC3-DEA3-4BFF-A921-0125C90F2356}"/>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048409" y="4793507"/>
            <a:ext cx="271895" cy="248875"/>
          </a:xfrm>
          <a:prstGeom prst="rect">
            <a:avLst/>
          </a:prstGeom>
          <a:noFill/>
          <a:extLst/>
        </p:spPr>
      </p:pic>
      <p:pic>
        <p:nvPicPr>
          <p:cNvPr id="105" name="Picture 104" descr="C:\Users\wmoyer\Documents\PCA\PCA Program Restructing\Research\x-mark-5-xxl.png">
            <a:extLst>
              <a:ext uri="{FF2B5EF4-FFF2-40B4-BE49-F238E27FC236}">
                <a16:creationId xmlns:a16="http://schemas.microsoft.com/office/drawing/2014/main" xmlns="" id="{2D773A1C-A2A4-49AE-B8A0-F373B0D1A0E5}"/>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048409" y="3103242"/>
            <a:ext cx="271895" cy="248875"/>
          </a:xfrm>
          <a:prstGeom prst="rect">
            <a:avLst/>
          </a:prstGeom>
          <a:noFill/>
          <a:extLst/>
        </p:spPr>
      </p:pic>
      <p:pic>
        <p:nvPicPr>
          <p:cNvPr id="112" name="Picture 111" descr="C:\Users\wmoyer\Documents\PCA\PCA Program Restructing\Research\checked-checkbox-xxl.png">
            <a:extLst>
              <a:ext uri="{FF2B5EF4-FFF2-40B4-BE49-F238E27FC236}">
                <a16:creationId xmlns:a16="http://schemas.microsoft.com/office/drawing/2014/main" xmlns="" id="{5BBE3495-4590-4008-AC91-FA437F721AAE}"/>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48409" y="2555971"/>
            <a:ext cx="271895" cy="268009"/>
          </a:xfrm>
          <a:prstGeom prst="rect">
            <a:avLst/>
          </a:prstGeom>
          <a:noFill/>
          <a:extLst/>
        </p:spPr>
      </p:pic>
      <p:sp>
        <p:nvSpPr>
          <p:cNvPr id="44" name="TextBox 43">
            <a:extLst>
              <a:ext uri="{FF2B5EF4-FFF2-40B4-BE49-F238E27FC236}">
                <a16:creationId xmlns:a16="http://schemas.microsoft.com/office/drawing/2014/main" xmlns="" id="{C069F67D-3C2F-488C-A4DB-3EFCEA2D1229}"/>
              </a:ext>
            </a:extLst>
          </p:cNvPr>
          <p:cNvSpPr txBox="1"/>
          <p:nvPr/>
        </p:nvSpPr>
        <p:spPr>
          <a:xfrm>
            <a:off x="-190000" y="0"/>
            <a:ext cx="2611193" cy="244375"/>
          </a:xfrm>
          <a:prstGeom prst="rect">
            <a:avLst/>
          </a:prstGeom>
          <a:noFill/>
        </p:spPr>
        <p:txBody>
          <a:bodyPr wrap="square" lIns="89611" tIns="44806" rIns="89611" bIns="44806" rtlCol="0">
            <a:spAutoFit/>
          </a:bodyPr>
          <a:lstStyle/>
          <a:p>
            <a:pPr marL="222264"/>
            <a:r>
              <a:rPr lang="en-US" sz="1000" dirty="0">
                <a:solidFill>
                  <a:schemeClr val="bg1">
                    <a:lumMod val="50000"/>
                  </a:schemeClr>
                </a:solidFill>
              </a:rPr>
              <a:t>PRELIMINARY – FOR DISCUSSION</a:t>
            </a:r>
          </a:p>
        </p:txBody>
      </p:sp>
      <p:sp>
        <p:nvSpPr>
          <p:cNvPr id="46" name="Title 1">
            <a:extLst>
              <a:ext uri="{FF2B5EF4-FFF2-40B4-BE49-F238E27FC236}">
                <a16:creationId xmlns:a16="http://schemas.microsoft.com/office/drawing/2014/main" xmlns="" id="{928E14EB-8A92-47F9-8702-08C06717DE71}"/>
              </a:ext>
            </a:extLst>
          </p:cNvPr>
          <p:cNvSpPr txBox="1">
            <a:spLocks/>
          </p:cNvSpPr>
          <p:nvPr/>
        </p:nvSpPr>
        <p:spPr bwMode="auto">
          <a:xfrm>
            <a:off x="109180" y="200166"/>
            <a:ext cx="8557146"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94210" rtl="0" eaLnBrk="1" fontAlgn="base" hangingPunct="1">
              <a:spcBef>
                <a:spcPct val="0"/>
              </a:spcBef>
              <a:spcAft>
                <a:spcPct val="0"/>
              </a:spcAft>
              <a:tabLst>
                <a:tab pos="269532" algn="l"/>
              </a:tabLst>
              <a:defRPr sz="1900" b="1" baseline="0">
                <a:solidFill>
                  <a:schemeClr val="tx2"/>
                </a:solidFill>
                <a:latin typeface="+mj-lt"/>
                <a:ea typeface="+mj-ea"/>
                <a:cs typeface="+mj-cs"/>
              </a:defRPr>
            </a:lvl1pPr>
            <a:lvl2pPr algn="l" defTabSz="894210" rtl="0" eaLnBrk="1" fontAlgn="base" hangingPunct="1">
              <a:spcBef>
                <a:spcPct val="0"/>
              </a:spcBef>
              <a:spcAft>
                <a:spcPct val="0"/>
              </a:spcAft>
              <a:defRPr sz="1900" b="1">
                <a:solidFill>
                  <a:schemeClr val="tx2"/>
                </a:solidFill>
                <a:latin typeface="Arial" charset="0"/>
              </a:defRPr>
            </a:lvl2pPr>
            <a:lvl3pPr algn="l" defTabSz="894210" rtl="0" eaLnBrk="1" fontAlgn="base" hangingPunct="1">
              <a:spcBef>
                <a:spcPct val="0"/>
              </a:spcBef>
              <a:spcAft>
                <a:spcPct val="0"/>
              </a:spcAft>
              <a:defRPr sz="1900" b="1">
                <a:solidFill>
                  <a:schemeClr val="tx2"/>
                </a:solidFill>
                <a:latin typeface="Arial" charset="0"/>
              </a:defRPr>
            </a:lvl3pPr>
            <a:lvl4pPr algn="l" defTabSz="894210" rtl="0" eaLnBrk="1" fontAlgn="base" hangingPunct="1">
              <a:spcBef>
                <a:spcPct val="0"/>
              </a:spcBef>
              <a:spcAft>
                <a:spcPct val="0"/>
              </a:spcAft>
              <a:defRPr sz="1900" b="1">
                <a:solidFill>
                  <a:schemeClr val="tx2"/>
                </a:solidFill>
                <a:latin typeface="Arial" charset="0"/>
              </a:defRPr>
            </a:lvl4pPr>
            <a:lvl5pPr algn="l" defTabSz="894210" rtl="0" eaLnBrk="1" fontAlgn="base" hangingPunct="1">
              <a:spcBef>
                <a:spcPct val="0"/>
              </a:spcBef>
              <a:spcAft>
                <a:spcPct val="0"/>
              </a:spcAft>
              <a:defRPr sz="1900" b="1">
                <a:solidFill>
                  <a:schemeClr val="tx2"/>
                </a:solidFill>
                <a:latin typeface="Arial" charset="0"/>
              </a:defRPr>
            </a:lvl5pPr>
            <a:lvl6pPr marL="456612" algn="l" defTabSz="894210" rtl="0" eaLnBrk="1" fontAlgn="base" hangingPunct="1">
              <a:spcBef>
                <a:spcPct val="0"/>
              </a:spcBef>
              <a:spcAft>
                <a:spcPct val="0"/>
              </a:spcAft>
              <a:defRPr sz="1900" b="1">
                <a:solidFill>
                  <a:schemeClr val="tx2"/>
                </a:solidFill>
                <a:latin typeface="Arial" charset="0"/>
              </a:defRPr>
            </a:lvl6pPr>
            <a:lvl7pPr marL="913240" algn="l" defTabSz="894210" rtl="0" eaLnBrk="1" fontAlgn="base" hangingPunct="1">
              <a:spcBef>
                <a:spcPct val="0"/>
              </a:spcBef>
              <a:spcAft>
                <a:spcPct val="0"/>
              </a:spcAft>
              <a:defRPr sz="1900" b="1">
                <a:solidFill>
                  <a:schemeClr val="tx2"/>
                </a:solidFill>
                <a:latin typeface="Arial" charset="0"/>
              </a:defRPr>
            </a:lvl7pPr>
            <a:lvl8pPr marL="1369859" algn="l" defTabSz="894210" rtl="0" eaLnBrk="1" fontAlgn="base" hangingPunct="1">
              <a:spcBef>
                <a:spcPct val="0"/>
              </a:spcBef>
              <a:spcAft>
                <a:spcPct val="0"/>
              </a:spcAft>
              <a:defRPr sz="1900" b="1">
                <a:solidFill>
                  <a:schemeClr val="tx2"/>
                </a:solidFill>
                <a:latin typeface="Arial" charset="0"/>
              </a:defRPr>
            </a:lvl8pPr>
            <a:lvl9pPr marL="1826473" algn="l" defTabSz="894210" rtl="0" eaLnBrk="1" fontAlgn="base" hangingPunct="1">
              <a:spcBef>
                <a:spcPct val="0"/>
              </a:spcBef>
              <a:spcAft>
                <a:spcPct val="0"/>
              </a:spcAft>
              <a:defRPr sz="1900" b="1">
                <a:solidFill>
                  <a:schemeClr val="tx2"/>
                </a:solidFill>
                <a:latin typeface="Arial" charset="0"/>
              </a:defRPr>
            </a:lvl9pPr>
          </a:lstStyle>
          <a:p>
            <a:pPr marL="1555" lvl="1">
              <a:spcBef>
                <a:spcPts val="300"/>
              </a:spcBef>
              <a:buClr>
                <a:srgbClr val="000000"/>
              </a:buClr>
            </a:pPr>
            <a:r>
              <a:rPr lang="en-US" dirty="0">
                <a:latin typeface="+mj-lt"/>
              </a:rPr>
              <a:t>Proposed changes in Duals Demonstration 2.0 to simplify processes for members and encourage adoption of One Care and SCO</a:t>
            </a:r>
            <a:endParaRPr lang="en-US" kern="0" dirty="0">
              <a:latin typeface="+mj-lt"/>
            </a:endParaRPr>
          </a:p>
        </p:txBody>
      </p:sp>
      <p:pic>
        <p:nvPicPr>
          <p:cNvPr id="47" name="Picture 46" descr="C:\Users\wmoyer\Documents\PCA\PCA Program Restructing\Research\checked-checkbox-xxl.png">
            <a:extLst>
              <a:ext uri="{FF2B5EF4-FFF2-40B4-BE49-F238E27FC236}">
                <a16:creationId xmlns:a16="http://schemas.microsoft.com/office/drawing/2014/main" xmlns="" id="{D2620F98-6DA3-4DA1-B9EA-C18C602A202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36031" y="3119008"/>
            <a:ext cx="271895" cy="268009"/>
          </a:xfrm>
          <a:prstGeom prst="rect">
            <a:avLst/>
          </a:prstGeom>
          <a:noFill/>
          <a:extLst/>
        </p:spPr>
      </p:pic>
    </p:spTree>
    <p:extLst>
      <p:ext uri="{BB962C8B-B14F-4D97-AF65-F5344CB8AC3E}">
        <p14:creationId xmlns:p14="http://schemas.microsoft.com/office/powerpoint/2010/main" val="21527997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Slide Number Placeholder 2"/>
          <p:cNvSpPr>
            <a:spLocks noGrp="1"/>
          </p:cNvSpPr>
          <p:nvPr>
            <p:ph type="sldNum" sz="quarter" idx="4294967295"/>
          </p:nvPr>
        </p:nvSpPr>
        <p:spPr>
          <a:xfrm>
            <a:off x="8439493" y="6466653"/>
            <a:ext cx="537091" cy="254822"/>
          </a:xfrm>
          <a:prstGeom prst="rect">
            <a:avLst/>
          </a:prstGeom>
        </p:spPr>
        <p:txBody>
          <a:bodyPr/>
          <a:lstStyle/>
          <a:p>
            <a:fld id="{1B845CE2-52C6-D640-906F-6FEE9CFEE2EC}" type="slidenum">
              <a:rPr lang="en-US" sz="1000" smtClean="0"/>
              <a:pPr/>
              <a:t>26</a:t>
            </a:fld>
            <a:endParaRPr lang="en-US" sz="1000" dirty="0"/>
          </a:p>
        </p:txBody>
      </p:sp>
      <p:graphicFrame>
        <p:nvGraphicFramePr>
          <p:cNvPr id="20" name="Table 19"/>
          <p:cNvGraphicFramePr>
            <a:graphicFrameLocks noGrp="1"/>
          </p:cNvGraphicFramePr>
          <p:nvPr>
            <p:extLst>
              <p:ext uri="{D42A27DB-BD31-4B8C-83A1-F6EECF244321}">
                <p14:modId xmlns:p14="http://schemas.microsoft.com/office/powerpoint/2010/main" val="3997350885"/>
              </p:ext>
            </p:extLst>
          </p:nvPr>
        </p:nvGraphicFramePr>
        <p:xfrm>
          <a:off x="1033030" y="1668298"/>
          <a:ext cx="6666710" cy="3663266"/>
        </p:xfrm>
        <a:graphic>
          <a:graphicData uri="http://schemas.openxmlformats.org/drawingml/2006/table">
            <a:tbl>
              <a:tblPr firstRow="1" bandRow="1">
                <a:tableStyleId>{5C22544A-7EE6-4342-B048-85BDC9FD1C3A}</a:tableStyleId>
              </a:tblPr>
              <a:tblGrid>
                <a:gridCol w="2464823">
                  <a:extLst>
                    <a:ext uri="{9D8B030D-6E8A-4147-A177-3AD203B41FA5}">
                      <a16:colId xmlns:a16="http://schemas.microsoft.com/office/drawing/2014/main" xmlns="" val="20000"/>
                    </a:ext>
                  </a:extLst>
                </a:gridCol>
                <a:gridCol w="1338943">
                  <a:extLst>
                    <a:ext uri="{9D8B030D-6E8A-4147-A177-3AD203B41FA5}">
                      <a16:colId xmlns:a16="http://schemas.microsoft.com/office/drawing/2014/main" xmlns="" val="20001"/>
                    </a:ext>
                  </a:extLst>
                </a:gridCol>
                <a:gridCol w="740229">
                  <a:extLst>
                    <a:ext uri="{9D8B030D-6E8A-4147-A177-3AD203B41FA5}">
                      <a16:colId xmlns:a16="http://schemas.microsoft.com/office/drawing/2014/main" xmlns="" val="20002"/>
                    </a:ext>
                  </a:extLst>
                </a:gridCol>
                <a:gridCol w="1349829">
                  <a:extLst>
                    <a:ext uri="{9D8B030D-6E8A-4147-A177-3AD203B41FA5}">
                      <a16:colId xmlns:a16="http://schemas.microsoft.com/office/drawing/2014/main" xmlns="" val="20004"/>
                    </a:ext>
                  </a:extLst>
                </a:gridCol>
                <a:gridCol w="772886">
                  <a:extLst>
                    <a:ext uri="{9D8B030D-6E8A-4147-A177-3AD203B41FA5}">
                      <a16:colId xmlns:a16="http://schemas.microsoft.com/office/drawing/2014/main" xmlns="" val="20005"/>
                    </a:ext>
                  </a:extLst>
                </a:gridCol>
              </a:tblGrid>
              <a:tr h="406255">
                <a:tc rowSpan="2">
                  <a:txBody>
                    <a:bodyPr/>
                    <a:lstStyle/>
                    <a:p>
                      <a:r>
                        <a:rPr lang="en-US" sz="1500" dirty="0">
                          <a:solidFill>
                            <a:schemeClr val="tx2"/>
                          </a:solidFill>
                        </a:rPr>
                        <a:t>Proposal</a:t>
                      </a:r>
                    </a:p>
                  </a:txBody>
                  <a:tcPr anchor="ctr">
                    <a:solidFill>
                      <a:schemeClr val="accent1"/>
                    </a:solidFill>
                  </a:tcPr>
                </a:tc>
                <a:tc gridSpan="2">
                  <a:txBody>
                    <a:bodyPr/>
                    <a:lstStyle/>
                    <a:p>
                      <a:pPr algn="ctr"/>
                      <a:r>
                        <a:rPr lang="en-US" sz="1500" dirty="0"/>
                        <a:t>Current</a:t>
                      </a:r>
                    </a:p>
                  </a:txBody>
                  <a:tcPr>
                    <a:lnR w="12700" cap="flat" cmpd="sng" algn="ctr">
                      <a:solidFill>
                        <a:schemeClr val="tx2"/>
                      </a:solidFill>
                      <a:prstDash val="solid"/>
                      <a:round/>
                      <a:headEnd type="none" w="med" len="med"/>
                      <a:tailEnd type="none" w="med" len="med"/>
                    </a:lnR>
                    <a:solidFill>
                      <a:schemeClr val="accent6"/>
                    </a:solidFill>
                  </a:tcPr>
                </a:tc>
                <a:tc hMerge="1">
                  <a:txBody>
                    <a:bodyPr/>
                    <a:lstStyle/>
                    <a:p>
                      <a:endParaRPr lang="en-US" dirty="0"/>
                    </a:p>
                  </a:txBody>
                  <a:tcPr/>
                </a:tc>
                <a:tc gridSpan="2">
                  <a:txBody>
                    <a:bodyPr/>
                    <a:lstStyle/>
                    <a:p>
                      <a:pPr algn="ctr"/>
                      <a:r>
                        <a:rPr lang="en-US" sz="1500" dirty="0"/>
                        <a:t>Duals Demo 2.0</a:t>
                      </a:r>
                    </a:p>
                  </a:txBody>
                  <a:tcPr>
                    <a:lnL w="12700" cap="flat" cmpd="sng" algn="ctr">
                      <a:solidFill>
                        <a:schemeClr val="tx2"/>
                      </a:solidFill>
                      <a:prstDash val="solid"/>
                      <a:round/>
                      <a:headEnd type="none" w="med" len="med"/>
                      <a:tailEnd type="none" w="med" len="med"/>
                    </a:lnL>
                    <a:solidFill>
                      <a:schemeClr val="accent4"/>
                    </a:solidFill>
                  </a:tcPr>
                </a:tc>
                <a:tc hMerge="1">
                  <a:txBody>
                    <a:bodyPr/>
                    <a:lstStyle/>
                    <a:p>
                      <a:endParaRPr lang="en-US" dirty="0"/>
                    </a:p>
                  </a:txBody>
                  <a:tcPr/>
                </a:tc>
                <a:extLst>
                  <a:ext uri="{0D108BD9-81ED-4DB2-BD59-A6C34878D82A}">
                    <a16:rowId xmlns:a16="http://schemas.microsoft.com/office/drawing/2014/main" xmlns="" val="10000"/>
                  </a:ext>
                </a:extLst>
              </a:tr>
              <a:tr h="406255">
                <a:tc vMerge="1">
                  <a:txBody>
                    <a:bodyPr/>
                    <a:lstStyle/>
                    <a:p>
                      <a:endParaRPr lang="en-US" dirty="0"/>
                    </a:p>
                  </a:txBody>
                  <a:tcPr>
                    <a:solidFill>
                      <a:srgbClr val="005183"/>
                    </a:solidFill>
                  </a:tcPr>
                </a:tc>
                <a:tc>
                  <a:txBody>
                    <a:bodyPr/>
                    <a:lstStyle/>
                    <a:p>
                      <a:pPr algn="ctr"/>
                      <a:r>
                        <a:rPr lang="en-US" sz="1500" b="1" dirty="0">
                          <a:solidFill>
                            <a:schemeClr val="bg1"/>
                          </a:solidFill>
                        </a:rPr>
                        <a:t>One Care</a:t>
                      </a:r>
                    </a:p>
                  </a:txBody>
                  <a:tcPr>
                    <a:solidFill>
                      <a:schemeClr val="accent6"/>
                    </a:solidFill>
                  </a:tcPr>
                </a:tc>
                <a:tc>
                  <a:txBody>
                    <a:bodyPr/>
                    <a:lstStyle/>
                    <a:p>
                      <a:pPr algn="ctr"/>
                      <a:r>
                        <a:rPr lang="en-US" sz="1500" b="1" dirty="0">
                          <a:solidFill>
                            <a:schemeClr val="bg1"/>
                          </a:solidFill>
                        </a:rPr>
                        <a:t>SCO</a:t>
                      </a:r>
                    </a:p>
                  </a:txBody>
                  <a:tcPr>
                    <a:lnR w="12700" cap="flat" cmpd="sng" algn="ctr">
                      <a:solidFill>
                        <a:schemeClr val="tx2"/>
                      </a:solidFill>
                      <a:prstDash val="solid"/>
                      <a:round/>
                      <a:headEnd type="none" w="med" len="med"/>
                      <a:tailEnd type="none" w="med" len="med"/>
                    </a:lnR>
                    <a:solidFill>
                      <a:schemeClr val="accent6"/>
                    </a:solidFill>
                  </a:tcPr>
                </a:tc>
                <a:tc>
                  <a:txBody>
                    <a:bodyPr/>
                    <a:lstStyle/>
                    <a:p>
                      <a:pPr algn="ctr"/>
                      <a:r>
                        <a:rPr lang="en-US" sz="1500" b="1" dirty="0">
                          <a:solidFill>
                            <a:schemeClr val="bg1"/>
                          </a:solidFill>
                        </a:rPr>
                        <a:t>One Care</a:t>
                      </a:r>
                    </a:p>
                  </a:txBody>
                  <a:tcPr>
                    <a:lnL w="12700" cap="flat" cmpd="sng" algn="ctr">
                      <a:solidFill>
                        <a:schemeClr val="tx2"/>
                      </a:solidFill>
                      <a:prstDash val="solid"/>
                      <a:round/>
                      <a:headEnd type="none" w="med" len="med"/>
                      <a:tailEnd type="none" w="med" len="med"/>
                    </a:lnL>
                    <a:solidFill>
                      <a:schemeClr val="accent4"/>
                    </a:solidFill>
                  </a:tcPr>
                </a:tc>
                <a:tc>
                  <a:txBody>
                    <a:bodyPr/>
                    <a:lstStyle/>
                    <a:p>
                      <a:pPr algn="ctr"/>
                      <a:r>
                        <a:rPr lang="en-US" sz="1500" b="1" dirty="0">
                          <a:solidFill>
                            <a:schemeClr val="bg1"/>
                          </a:solidFill>
                        </a:rPr>
                        <a:t>SCO</a:t>
                      </a:r>
                    </a:p>
                  </a:txBody>
                  <a:tcPr>
                    <a:solidFill>
                      <a:schemeClr val="accent4"/>
                    </a:solidFill>
                  </a:tcPr>
                </a:tc>
                <a:extLst>
                  <a:ext uri="{0D108BD9-81ED-4DB2-BD59-A6C34878D82A}">
                    <a16:rowId xmlns:a16="http://schemas.microsoft.com/office/drawing/2014/main" xmlns="" val="10001"/>
                  </a:ext>
                </a:extLst>
              </a:tr>
              <a:tr h="406255">
                <a:tc>
                  <a:txBody>
                    <a:bodyPr/>
                    <a:lstStyle/>
                    <a:p>
                      <a:r>
                        <a:rPr lang="en-US" sz="1500" b="1" dirty="0">
                          <a:solidFill>
                            <a:schemeClr val="tx2"/>
                          </a:solidFill>
                        </a:rPr>
                        <a:t>Medicare Advantage bidding</a:t>
                      </a:r>
                    </a:p>
                  </a:txBody>
                  <a:tcPr anchor="ctr">
                    <a:solidFill>
                      <a:schemeClr val="accent1"/>
                    </a:solidFill>
                  </a:tcPr>
                </a:tc>
                <a:tc>
                  <a:txBody>
                    <a:bodyPr/>
                    <a:lstStyle/>
                    <a:p>
                      <a:endParaRPr lang="en-US" dirty="0"/>
                    </a:p>
                  </a:txBody>
                  <a:tcPr/>
                </a:tc>
                <a:tc>
                  <a:txBody>
                    <a:bodyPr/>
                    <a:lstStyle/>
                    <a:p>
                      <a:endParaRPr lang="en-US" dirty="0"/>
                    </a:p>
                  </a:txBody>
                  <a:tcPr>
                    <a:lnR w="12700" cap="flat" cmpd="sng" algn="ctr">
                      <a:solidFill>
                        <a:schemeClr val="tx2"/>
                      </a:solidFill>
                      <a:prstDash val="solid"/>
                      <a:round/>
                      <a:headEnd type="none" w="med" len="med"/>
                      <a:tailEnd type="none" w="med" len="med"/>
                    </a:lnR>
                  </a:tcPr>
                </a:tc>
                <a:tc>
                  <a:txBody>
                    <a:bodyPr/>
                    <a:lstStyle/>
                    <a:p>
                      <a:endParaRPr lang="en-US" dirty="0"/>
                    </a:p>
                  </a:txBody>
                  <a:tcPr>
                    <a:lnL w="12700" cap="flat" cmpd="sng" algn="ctr">
                      <a:solidFill>
                        <a:schemeClr val="tx2"/>
                      </a:solidFill>
                      <a:prstDash val="solid"/>
                      <a:round/>
                      <a:headEnd type="none" w="med" len="med"/>
                      <a:tailEnd type="none" w="med" len="med"/>
                    </a:lnL>
                  </a:tcPr>
                </a:tc>
                <a:tc>
                  <a:txBody>
                    <a:bodyPr/>
                    <a:lstStyle/>
                    <a:p>
                      <a:endParaRPr lang="en-US" dirty="0"/>
                    </a:p>
                  </a:txBody>
                  <a:tcPr/>
                </a:tc>
                <a:extLst>
                  <a:ext uri="{0D108BD9-81ED-4DB2-BD59-A6C34878D82A}">
                    <a16:rowId xmlns:a16="http://schemas.microsoft.com/office/drawing/2014/main" xmlns="" val="10002"/>
                  </a:ext>
                </a:extLst>
              </a:tr>
              <a:tr h="575529">
                <a:tc>
                  <a:txBody>
                    <a:bodyPr/>
                    <a:lstStyle/>
                    <a:p>
                      <a:r>
                        <a:rPr lang="en-US" sz="1500" b="1" dirty="0">
                          <a:solidFill>
                            <a:schemeClr val="tx2"/>
                          </a:solidFill>
                        </a:rPr>
                        <a:t>Medicare</a:t>
                      </a:r>
                      <a:r>
                        <a:rPr lang="en-US" sz="1500" b="1" baseline="0" dirty="0">
                          <a:solidFill>
                            <a:schemeClr val="tx2"/>
                          </a:solidFill>
                        </a:rPr>
                        <a:t> Stars quality payment methodology</a:t>
                      </a:r>
                      <a:endParaRPr lang="en-US" sz="1500" b="1" dirty="0">
                        <a:solidFill>
                          <a:schemeClr val="tx2"/>
                        </a:solidFill>
                      </a:endParaRPr>
                    </a:p>
                  </a:txBody>
                  <a:tcPr anchor="ctr">
                    <a:solidFill>
                      <a:schemeClr val="accent1"/>
                    </a:solidFill>
                  </a:tcPr>
                </a:tc>
                <a:tc>
                  <a:txBody>
                    <a:bodyPr/>
                    <a:lstStyle/>
                    <a:p>
                      <a:endParaRPr lang="en-US" dirty="0"/>
                    </a:p>
                  </a:txBody>
                  <a:tcPr/>
                </a:tc>
                <a:tc>
                  <a:txBody>
                    <a:bodyPr/>
                    <a:lstStyle/>
                    <a:p>
                      <a:endParaRPr lang="en-US" dirty="0"/>
                    </a:p>
                  </a:txBody>
                  <a:tcPr>
                    <a:lnR w="12700" cap="flat" cmpd="sng" algn="ctr">
                      <a:solidFill>
                        <a:schemeClr val="tx2"/>
                      </a:solidFill>
                      <a:prstDash val="solid"/>
                      <a:round/>
                      <a:headEnd type="none" w="med" len="med"/>
                      <a:tailEnd type="none" w="med" len="med"/>
                    </a:lnR>
                  </a:tcPr>
                </a:tc>
                <a:tc>
                  <a:txBody>
                    <a:bodyPr/>
                    <a:lstStyle/>
                    <a:p>
                      <a:endParaRPr lang="en-US" dirty="0"/>
                    </a:p>
                  </a:txBody>
                  <a:tcPr>
                    <a:lnL w="12700" cap="flat" cmpd="sng" algn="ctr">
                      <a:solidFill>
                        <a:schemeClr val="tx2"/>
                      </a:solidFill>
                      <a:prstDash val="solid"/>
                      <a:round/>
                      <a:headEnd type="none" w="med" len="med"/>
                      <a:tailEnd type="none" w="med" len="med"/>
                    </a:lnL>
                  </a:tcPr>
                </a:tc>
                <a:tc>
                  <a:txBody>
                    <a:bodyPr/>
                    <a:lstStyle/>
                    <a:p>
                      <a:endParaRPr lang="en-US" dirty="0"/>
                    </a:p>
                  </a:txBody>
                  <a:tcPr/>
                </a:tc>
                <a:extLst>
                  <a:ext uri="{0D108BD9-81ED-4DB2-BD59-A6C34878D82A}">
                    <a16:rowId xmlns:a16="http://schemas.microsoft.com/office/drawing/2014/main" xmlns="" val="4092077067"/>
                  </a:ext>
                </a:extLst>
              </a:tr>
              <a:tr h="575529">
                <a:tc>
                  <a:txBody>
                    <a:bodyPr/>
                    <a:lstStyle/>
                    <a:p>
                      <a:pPr marL="0" marR="0" lvl="0" indent="0" algn="l" defTabSz="913240" rtl="0" eaLnBrk="1" fontAlgn="auto" latinLnBrk="0" hangingPunct="1">
                        <a:lnSpc>
                          <a:spcPct val="100000"/>
                        </a:lnSpc>
                        <a:spcBef>
                          <a:spcPts val="0"/>
                        </a:spcBef>
                        <a:spcAft>
                          <a:spcPts val="0"/>
                        </a:spcAft>
                        <a:buClrTx/>
                        <a:buSzTx/>
                        <a:buFontTx/>
                        <a:buNone/>
                        <a:tabLst/>
                        <a:defRPr/>
                      </a:pPr>
                      <a:r>
                        <a:rPr lang="en-US" sz="1500" b="1" dirty="0">
                          <a:solidFill>
                            <a:schemeClr val="tx2"/>
                          </a:solidFill>
                        </a:rPr>
                        <a:t>Two sided</a:t>
                      </a:r>
                      <a:r>
                        <a:rPr lang="en-US" sz="1500" b="1" baseline="0" dirty="0">
                          <a:solidFill>
                            <a:schemeClr val="tx2"/>
                          </a:solidFill>
                        </a:rPr>
                        <a:t> risk corridor</a:t>
                      </a:r>
                      <a:endParaRPr lang="en-US" sz="1500" b="1" dirty="0">
                        <a:solidFill>
                          <a:schemeClr val="tx2"/>
                        </a:solidFill>
                      </a:endParaRPr>
                    </a:p>
                  </a:txBody>
                  <a:tcPr anchor="ctr">
                    <a:solidFill>
                      <a:schemeClr val="accent1"/>
                    </a:solidFill>
                  </a:tcPr>
                </a:tc>
                <a:tc>
                  <a:txBody>
                    <a:bodyPr/>
                    <a:lstStyle/>
                    <a:p>
                      <a:endParaRPr lang="en-US" dirty="0"/>
                    </a:p>
                  </a:txBody>
                  <a:tcPr/>
                </a:tc>
                <a:tc>
                  <a:txBody>
                    <a:bodyPr/>
                    <a:lstStyle/>
                    <a:p>
                      <a:endParaRPr lang="en-US" dirty="0"/>
                    </a:p>
                  </a:txBody>
                  <a:tcPr>
                    <a:lnR w="12700" cap="flat" cmpd="sng" algn="ctr">
                      <a:solidFill>
                        <a:schemeClr val="tx2"/>
                      </a:solidFill>
                      <a:prstDash val="solid"/>
                      <a:round/>
                      <a:headEnd type="none" w="med" len="med"/>
                      <a:tailEnd type="none" w="med" len="med"/>
                    </a:lnR>
                  </a:tcPr>
                </a:tc>
                <a:tc>
                  <a:txBody>
                    <a:bodyPr/>
                    <a:lstStyle/>
                    <a:p>
                      <a:endParaRPr lang="en-US" dirty="0"/>
                    </a:p>
                  </a:txBody>
                  <a:tcPr>
                    <a:lnL w="12700" cap="flat" cmpd="sng" algn="ctr">
                      <a:solidFill>
                        <a:schemeClr val="tx2"/>
                      </a:solidFill>
                      <a:prstDash val="solid"/>
                      <a:round/>
                      <a:headEnd type="none" w="med" len="med"/>
                      <a:tailEnd type="none" w="med" len="med"/>
                    </a:lnL>
                  </a:tcPr>
                </a:tc>
                <a:tc>
                  <a:txBody>
                    <a:bodyPr/>
                    <a:lstStyle/>
                    <a:p>
                      <a:endParaRPr lang="en-US" dirty="0"/>
                    </a:p>
                  </a:txBody>
                  <a:tcPr/>
                </a:tc>
                <a:extLst>
                  <a:ext uri="{0D108BD9-81ED-4DB2-BD59-A6C34878D82A}">
                    <a16:rowId xmlns:a16="http://schemas.microsoft.com/office/drawing/2014/main" xmlns="" val="693381203"/>
                  </a:ext>
                </a:extLst>
              </a:tr>
              <a:tr h="575529">
                <a:tc>
                  <a:txBody>
                    <a:bodyPr/>
                    <a:lstStyle/>
                    <a:p>
                      <a:pPr marL="0" marR="0" indent="0" algn="l" defTabSz="913240" rtl="0" eaLnBrk="1" fontAlgn="auto" latinLnBrk="0" hangingPunct="1">
                        <a:lnSpc>
                          <a:spcPct val="100000"/>
                        </a:lnSpc>
                        <a:spcBef>
                          <a:spcPts val="0"/>
                        </a:spcBef>
                        <a:spcAft>
                          <a:spcPts val="0"/>
                        </a:spcAft>
                        <a:buClrTx/>
                        <a:buSzTx/>
                        <a:buFontTx/>
                        <a:buNone/>
                        <a:tabLst/>
                        <a:defRPr/>
                      </a:pPr>
                      <a:r>
                        <a:rPr lang="en-US" sz="1500" b="1" dirty="0">
                          <a:solidFill>
                            <a:schemeClr val="tx2"/>
                          </a:solidFill>
                        </a:rPr>
                        <a:t>Blended Medicare Medicaid</a:t>
                      </a:r>
                      <a:r>
                        <a:rPr lang="en-US" sz="1500" b="1" baseline="0" dirty="0">
                          <a:solidFill>
                            <a:schemeClr val="tx2"/>
                          </a:solidFill>
                        </a:rPr>
                        <a:t> MLR</a:t>
                      </a:r>
                      <a:endParaRPr lang="en-US" sz="1500" b="1" dirty="0">
                        <a:solidFill>
                          <a:schemeClr val="tx2"/>
                        </a:solidFill>
                      </a:endParaRPr>
                    </a:p>
                  </a:txBody>
                  <a:tcPr anchor="ctr">
                    <a:solidFill>
                      <a:schemeClr val="accent1"/>
                    </a:solidFill>
                  </a:tcPr>
                </a:tc>
                <a:tc>
                  <a:txBody>
                    <a:bodyPr/>
                    <a:lstStyle/>
                    <a:p>
                      <a:endParaRPr lang="en-US" dirty="0"/>
                    </a:p>
                  </a:txBody>
                  <a:tcPr/>
                </a:tc>
                <a:tc>
                  <a:txBody>
                    <a:bodyPr/>
                    <a:lstStyle/>
                    <a:p>
                      <a:endParaRPr lang="en-US" dirty="0"/>
                    </a:p>
                  </a:txBody>
                  <a:tcPr>
                    <a:lnR w="12700" cap="flat" cmpd="sng" algn="ctr">
                      <a:solidFill>
                        <a:schemeClr val="tx2"/>
                      </a:solidFill>
                      <a:prstDash val="solid"/>
                      <a:round/>
                      <a:headEnd type="none" w="med" len="med"/>
                      <a:tailEnd type="none" w="med" len="med"/>
                    </a:lnR>
                  </a:tcPr>
                </a:tc>
                <a:tc>
                  <a:txBody>
                    <a:bodyPr/>
                    <a:lstStyle/>
                    <a:p>
                      <a:endParaRPr lang="en-US" dirty="0"/>
                    </a:p>
                  </a:txBody>
                  <a:tcPr>
                    <a:lnL w="12700" cap="flat" cmpd="sng" algn="ctr">
                      <a:solidFill>
                        <a:schemeClr val="tx2"/>
                      </a:solidFill>
                      <a:prstDash val="solid"/>
                      <a:round/>
                      <a:headEnd type="none" w="med" len="med"/>
                      <a:tailEnd type="none" w="med" len="med"/>
                    </a:lnL>
                  </a:tcPr>
                </a:tc>
                <a:tc>
                  <a:txBody>
                    <a:bodyPr/>
                    <a:lstStyle/>
                    <a:p>
                      <a:endParaRPr lang="en-US" dirty="0"/>
                    </a:p>
                  </a:txBody>
                  <a:tcPr/>
                </a:tc>
                <a:extLst>
                  <a:ext uri="{0D108BD9-81ED-4DB2-BD59-A6C34878D82A}">
                    <a16:rowId xmlns:a16="http://schemas.microsoft.com/office/drawing/2014/main" xmlns="" val="10003"/>
                  </a:ext>
                </a:extLst>
              </a:tr>
              <a:tr h="575529">
                <a:tc>
                  <a:txBody>
                    <a:bodyPr/>
                    <a:lstStyle/>
                    <a:p>
                      <a:r>
                        <a:rPr lang="en-US" sz="1500" b="1" dirty="0">
                          <a:solidFill>
                            <a:schemeClr val="tx2"/>
                          </a:solidFill>
                        </a:rPr>
                        <a:t>Zero member cost sharing</a:t>
                      </a:r>
                    </a:p>
                  </a:txBody>
                  <a:tcPr anchor="ctr">
                    <a:solidFill>
                      <a:schemeClr val="accent1"/>
                    </a:solidFill>
                  </a:tcPr>
                </a:tc>
                <a:tc>
                  <a:txBody>
                    <a:bodyPr/>
                    <a:lstStyle/>
                    <a:p>
                      <a:endParaRPr lang="en-US" dirty="0"/>
                    </a:p>
                  </a:txBody>
                  <a:tcPr/>
                </a:tc>
                <a:tc>
                  <a:txBody>
                    <a:bodyPr/>
                    <a:lstStyle/>
                    <a:p>
                      <a:endParaRPr lang="en-US" dirty="0"/>
                    </a:p>
                  </a:txBody>
                  <a:tcPr>
                    <a:lnR w="12700" cap="flat" cmpd="sng" algn="ctr">
                      <a:solidFill>
                        <a:schemeClr val="tx2"/>
                      </a:solidFill>
                      <a:prstDash val="solid"/>
                      <a:round/>
                      <a:headEnd type="none" w="med" len="med"/>
                      <a:tailEnd type="none" w="med" len="med"/>
                    </a:lnR>
                  </a:tcPr>
                </a:tc>
                <a:tc>
                  <a:txBody>
                    <a:bodyPr/>
                    <a:lstStyle/>
                    <a:p>
                      <a:endParaRPr lang="en-US" dirty="0"/>
                    </a:p>
                  </a:txBody>
                  <a:tcPr>
                    <a:lnL w="12700" cap="flat" cmpd="sng" algn="ctr">
                      <a:solidFill>
                        <a:schemeClr val="tx2"/>
                      </a:solidFill>
                      <a:prstDash val="solid"/>
                      <a:round/>
                      <a:headEnd type="none" w="med" len="med"/>
                      <a:tailEnd type="none" w="med" len="med"/>
                    </a:lnL>
                  </a:tcPr>
                </a:tc>
                <a:tc>
                  <a:txBody>
                    <a:bodyPr/>
                    <a:lstStyle/>
                    <a:p>
                      <a:endParaRPr lang="en-US" dirty="0"/>
                    </a:p>
                  </a:txBody>
                  <a:tcPr/>
                </a:tc>
                <a:extLst>
                  <a:ext uri="{0D108BD9-81ED-4DB2-BD59-A6C34878D82A}">
                    <a16:rowId xmlns:a16="http://schemas.microsoft.com/office/drawing/2014/main" xmlns="" val="10004"/>
                  </a:ext>
                </a:extLst>
              </a:tr>
            </a:tbl>
          </a:graphicData>
        </a:graphic>
      </p:graphicFrame>
      <p:sp>
        <p:nvSpPr>
          <p:cNvPr id="58" name="TextBox 57"/>
          <p:cNvSpPr txBox="1"/>
          <p:nvPr/>
        </p:nvSpPr>
        <p:spPr>
          <a:xfrm>
            <a:off x="2570655" y="1299876"/>
            <a:ext cx="1385119" cy="275153"/>
          </a:xfrm>
          <a:prstGeom prst="rect">
            <a:avLst/>
          </a:prstGeom>
          <a:noFill/>
        </p:spPr>
        <p:txBody>
          <a:bodyPr wrap="square" lIns="89611" tIns="44806" rIns="89611" bIns="44806" rtlCol="0">
            <a:spAutoFit/>
          </a:bodyPr>
          <a:lstStyle/>
          <a:p>
            <a:pPr marL="222264"/>
            <a:r>
              <a:rPr lang="en-US" sz="1200" b="1" i="1" dirty="0">
                <a:solidFill>
                  <a:schemeClr val="tx2"/>
                </a:solidFill>
              </a:rPr>
              <a:t>= </a:t>
            </a:r>
            <a:r>
              <a:rPr lang="en-US" sz="1200" b="1" dirty="0">
                <a:solidFill>
                  <a:schemeClr val="tx2"/>
                </a:solidFill>
              </a:rPr>
              <a:t>Achieved</a:t>
            </a:r>
          </a:p>
        </p:txBody>
      </p:sp>
      <p:sp>
        <p:nvSpPr>
          <p:cNvPr id="60" name="TextBox 59"/>
          <p:cNvSpPr txBox="1"/>
          <p:nvPr/>
        </p:nvSpPr>
        <p:spPr>
          <a:xfrm>
            <a:off x="4024954" y="1292734"/>
            <a:ext cx="2004173" cy="275153"/>
          </a:xfrm>
          <a:prstGeom prst="rect">
            <a:avLst/>
          </a:prstGeom>
          <a:noFill/>
        </p:spPr>
        <p:txBody>
          <a:bodyPr wrap="square" lIns="89611" tIns="44806" rIns="89611" bIns="44806" rtlCol="0">
            <a:spAutoFit/>
          </a:bodyPr>
          <a:lstStyle/>
          <a:p>
            <a:pPr marL="222264"/>
            <a:r>
              <a:rPr lang="en-US" sz="1200" b="1" i="1" dirty="0">
                <a:solidFill>
                  <a:schemeClr val="tx2"/>
                </a:solidFill>
              </a:rPr>
              <a:t>= </a:t>
            </a:r>
            <a:r>
              <a:rPr lang="en-US" sz="1200" b="1" dirty="0">
                <a:solidFill>
                  <a:schemeClr val="tx2"/>
                </a:solidFill>
              </a:rPr>
              <a:t>Partially Achieved</a:t>
            </a:r>
          </a:p>
        </p:txBody>
      </p:sp>
      <p:pic>
        <p:nvPicPr>
          <p:cNvPr id="61" name="Picture 60" descr="C:\Users\wmoyer\Documents\PCA\PCA Program Restructing\Research\checked-checkbox-xxl.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24954" y="1302504"/>
            <a:ext cx="271895" cy="268009"/>
          </a:xfrm>
          <a:prstGeom prst="rect">
            <a:avLst/>
          </a:prstGeom>
          <a:noFill/>
          <a:extLst/>
        </p:spPr>
      </p:pic>
      <p:sp>
        <p:nvSpPr>
          <p:cNvPr id="63" name="TextBox 62"/>
          <p:cNvSpPr txBox="1"/>
          <p:nvPr/>
        </p:nvSpPr>
        <p:spPr>
          <a:xfrm>
            <a:off x="6034709" y="1288990"/>
            <a:ext cx="1610841" cy="275153"/>
          </a:xfrm>
          <a:prstGeom prst="rect">
            <a:avLst/>
          </a:prstGeom>
          <a:noFill/>
        </p:spPr>
        <p:txBody>
          <a:bodyPr wrap="square" lIns="89611" tIns="44806" rIns="89611" bIns="44806" rtlCol="0">
            <a:spAutoFit/>
          </a:bodyPr>
          <a:lstStyle/>
          <a:p>
            <a:pPr marL="222264"/>
            <a:r>
              <a:rPr lang="en-US" sz="1200" b="1" i="1" dirty="0">
                <a:solidFill>
                  <a:schemeClr val="tx2"/>
                </a:solidFill>
              </a:rPr>
              <a:t>= </a:t>
            </a:r>
            <a:r>
              <a:rPr lang="en-US" sz="1200" b="1" dirty="0">
                <a:solidFill>
                  <a:schemeClr val="tx2"/>
                </a:solidFill>
              </a:rPr>
              <a:t>Not Achieved</a:t>
            </a:r>
          </a:p>
        </p:txBody>
      </p:sp>
      <p:pic>
        <p:nvPicPr>
          <p:cNvPr id="64" name="Picture 63" descr="C:\Users\wmoyer\Documents\PCA\PCA Program Restructing\Research\x-mark-5-xxl.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18500" y="1321638"/>
            <a:ext cx="271895" cy="248875"/>
          </a:xfrm>
          <a:prstGeom prst="rect">
            <a:avLst/>
          </a:prstGeom>
          <a:noFill/>
          <a:extLst/>
        </p:spPr>
      </p:pic>
      <p:pic>
        <p:nvPicPr>
          <p:cNvPr id="65" name="Picture 64" descr="C:\Users\wmoyer\Documents\PCA\PCA Program Restructing\Research\check-mark-8-xxl.pn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565329" y="1315268"/>
            <a:ext cx="271895" cy="248875"/>
          </a:xfrm>
          <a:prstGeom prst="rect">
            <a:avLst/>
          </a:prstGeom>
          <a:noFill/>
          <a:extLst/>
        </p:spPr>
      </p:pic>
      <p:sp>
        <p:nvSpPr>
          <p:cNvPr id="82" name="TextBox 81">
            <a:extLst>
              <a:ext uri="{FF2B5EF4-FFF2-40B4-BE49-F238E27FC236}">
                <a16:creationId xmlns:a16="http://schemas.microsoft.com/office/drawing/2014/main" xmlns="" id="{987B46B7-F224-456A-82E2-7B6A9E8F6847}"/>
              </a:ext>
            </a:extLst>
          </p:cNvPr>
          <p:cNvSpPr txBox="1"/>
          <p:nvPr/>
        </p:nvSpPr>
        <p:spPr>
          <a:xfrm>
            <a:off x="-188627" y="6485910"/>
            <a:ext cx="5370218" cy="244375"/>
          </a:xfrm>
          <a:prstGeom prst="rect">
            <a:avLst/>
          </a:prstGeom>
          <a:noFill/>
        </p:spPr>
        <p:txBody>
          <a:bodyPr wrap="square" lIns="89611" tIns="44806" rIns="89611" bIns="44806" rtlCol="0">
            <a:spAutoFit/>
          </a:bodyPr>
          <a:lstStyle/>
          <a:p>
            <a:pPr marL="222264"/>
            <a:r>
              <a:rPr lang="en-US" sz="1000" dirty="0">
                <a:solidFill>
                  <a:schemeClr val="bg1">
                    <a:lumMod val="50000"/>
                  </a:schemeClr>
                </a:solidFill>
              </a:rPr>
              <a:t>Contingent upon CMS approval</a:t>
            </a:r>
          </a:p>
        </p:txBody>
      </p:sp>
      <p:pic>
        <p:nvPicPr>
          <p:cNvPr id="83" name="Picture 82" descr="C:\Users\wmoyer\Documents\PCA\PCA Program Restructing\Research\check-mark-8-xxl.png">
            <a:extLst>
              <a:ext uri="{FF2B5EF4-FFF2-40B4-BE49-F238E27FC236}">
                <a16:creationId xmlns:a16="http://schemas.microsoft.com/office/drawing/2014/main" xmlns="" id="{08F1823A-75CC-4F1A-B421-201A5D73FB81}"/>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14663" y="3776818"/>
            <a:ext cx="271895" cy="248875"/>
          </a:xfrm>
          <a:prstGeom prst="rect">
            <a:avLst/>
          </a:prstGeom>
          <a:noFill/>
          <a:extLst/>
        </p:spPr>
      </p:pic>
      <p:pic>
        <p:nvPicPr>
          <p:cNvPr id="84" name="Picture 83" descr="C:\Users\wmoyer\Documents\PCA\PCA Program Restructing\Research\check-mark-8-xxl.png">
            <a:extLst>
              <a:ext uri="{FF2B5EF4-FFF2-40B4-BE49-F238E27FC236}">
                <a16:creationId xmlns:a16="http://schemas.microsoft.com/office/drawing/2014/main" xmlns="" id="{D5CBEAA6-9420-4797-BD45-4EC31FCAD098}"/>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068360" y="3786386"/>
            <a:ext cx="271895" cy="248875"/>
          </a:xfrm>
          <a:prstGeom prst="rect">
            <a:avLst/>
          </a:prstGeom>
          <a:noFill/>
          <a:extLst/>
        </p:spPr>
      </p:pic>
      <p:pic>
        <p:nvPicPr>
          <p:cNvPr id="87" name="Picture 86" descr="C:\Users\wmoyer\Documents\PCA\PCA Program Restructing\Research\check-mark-8-xxl.png">
            <a:extLst>
              <a:ext uri="{FF2B5EF4-FFF2-40B4-BE49-F238E27FC236}">
                <a16:creationId xmlns:a16="http://schemas.microsoft.com/office/drawing/2014/main" xmlns="" id="{C52CCD69-49AE-4EA5-ABF9-31D677915AF4}"/>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13783" y="4938790"/>
            <a:ext cx="271895" cy="248875"/>
          </a:xfrm>
          <a:prstGeom prst="rect">
            <a:avLst/>
          </a:prstGeom>
          <a:noFill/>
          <a:extLst/>
        </p:spPr>
      </p:pic>
      <p:pic>
        <p:nvPicPr>
          <p:cNvPr id="88" name="Picture 87" descr="C:\Users\wmoyer\Documents\PCA\PCA Program Restructing\Research\check-mark-8-xxl.png">
            <a:extLst>
              <a:ext uri="{FF2B5EF4-FFF2-40B4-BE49-F238E27FC236}">
                <a16:creationId xmlns:a16="http://schemas.microsoft.com/office/drawing/2014/main" xmlns="" id="{707156D7-A6C8-4760-97F6-7818092620B3}"/>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27041" y="4934092"/>
            <a:ext cx="271895" cy="248875"/>
          </a:xfrm>
          <a:prstGeom prst="rect">
            <a:avLst/>
          </a:prstGeom>
          <a:noFill/>
          <a:extLst/>
        </p:spPr>
      </p:pic>
      <p:pic>
        <p:nvPicPr>
          <p:cNvPr id="89" name="Picture 88" descr="C:\Users\wmoyer\Documents\PCA\PCA Program Restructing\Research\check-mark-8-xxl.png">
            <a:extLst>
              <a:ext uri="{FF2B5EF4-FFF2-40B4-BE49-F238E27FC236}">
                <a16:creationId xmlns:a16="http://schemas.microsoft.com/office/drawing/2014/main" xmlns="" id="{031BC0AD-0FE5-4606-A08C-F03A1ABE5632}"/>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068360" y="4938790"/>
            <a:ext cx="271895" cy="248875"/>
          </a:xfrm>
          <a:prstGeom prst="rect">
            <a:avLst/>
          </a:prstGeom>
          <a:noFill/>
          <a:extLst/>
        </p:spPr>
      </p:pic>
      <p:pic>
        <p:nvPicPr>
          <p:cNvPr id="92" name="Picture 91" descr="C:\Users\wmoyer\Documents\PCA\PCA Program Restructing\Research\check-mark-8-xxl.png">
            <a:extLst>
              <a:ext uri="{FF2B5EF4-FFF2-40B4-BE49-F238E27FC236}">
                <a16:creationId xmlns:a16="http://schemas.microsoft.com/office/drawing/2014/main" xmlns="" id="{1DC024A7-ED16-436E-887E-864336168D88}"/>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068360" y="2598119"/>
            <a:ext cx="271895" cy="248875"/>
          </a:xfrm>
          <a:prstGeom prst="rect">
            <a:avLst/>
          </a:prstGeom>
          <a:noFill/>
          <a:extLst/>
        </p:spPr>
      </p:pic>
      <p:pic>
        <p:nvPicPr>
          <p:cNvPr id="95" name="Picture 94" descr="C:\Users\wmoyer\Documents\PCA\PCA Program Restructing\Research\check-mark-8-xxl.png">
            <a:extLst>
              <a:ext uri="{FF2B5EF4-FFF2-40B4-BE49-F238E27FC236}">
                <a16:creationId xmlns:a16="http://schemas.microsoft.com/office/drawing/2014/main" xmlns="" id="{5E3FFD04-EA71-4751-AA7E-095FA339013C}"/>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068360" y="3110706"/>
            <a:ext cx="271895" cy="248875"/>
          </a:xfrm>
          <a:prstGeom prst="rect">
            <a:avLst/>
          </a:prstGeom>
          <a:noFill/>
          <a:extLst/>
        </p:spPr>
      </p:pic>
      <p:pic>
        <p:nvPicPr>
          <p:cNvPr id="100" name="Picture 99" descr="C:\Users\wmoyer\Documents\PCA\PCA Program Restructing\Research\checked-checkbox-xxl.png">
            <a:extLst>
              <a:ext uri="{FF2B5EF4-FFF2-40B4-BE49-F238E27FC236}">
                <a16:creationId xmlns:a16="http://schemas.microsoft.com/office/drawing/2014/main" xmlns="" id="{FAF05BE0-87C1-4D7F-9F43-87B250B99133}"/>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27041" y="4281220"/>
            <a:ext cx="271895" cy="268009"/>
          </a:xfrm>
          <a:prstGeom prst="rect">
            <a:avLst/>
          </a:prstGeom>
          <a:noFill/>
          <a:extLst/>
        </p:spPr>
      </p:pic>
      <p:pic>
        <p:nvPicPr>
          <p:cNvPr id="105" name="Picture 104" descr="C:\Users\wmoyer\Documents\PCA\PCA Program Restructing\Research\x-mark-5-xxl.png">
            <a:extLst>
              <a:ext uri="{FF2B5EF4-FFF2-40B4-BE49-F238E27FC236}">
                <a16:creationId xmlns:a16="http://schemas.microsoft.com/office/drawing/2014/main" xmlns="" id="{2D773A1C-A2A4-49AE-B8A0-F373B0D1A0E5}"/>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014663" y="3159699"/>
            <a:ext cx="271895" cy="248875"/>
          </a:xfrm>
          <a:prstGeom prst="rect">
            <a:avLst/>
          </a:prstGeom>
          <a:noFill/>
          <a:extLst/>
        </p:spPr>
      </p:pic>
      <p:sp>
        <p:nvSpPr>
          <p:cNvPr id="44" name="TextBox 43">
            <a:extLst>
              <a:ext uri="{FF2B5EF4-FFF2-40B4-BE49-F238E27FC236}">
                <a16:creationId xmlns:a16="http://schemas.microsoft.com/office/drawing/2014/main" xmlns="" id="{C069F67D-3C2F-488C-A4DB-3EFCEA2D1229}"/>
              </a:ext>
            </a:extLst>
          </p:cNvPr>
          <p:cNvSpPr txBox="1"/>
          <p:nvPr/>
        </p:nvSpPr>
        <p:spPr>
          <a:xfrm>
            <a:off x="-190000" y="0"/>
            <a:ext cx="2611193" cy="244375"/>
          </a:xfrm>
          <a:prstGeom prst="rect">
            <a:avLst/>
          </a:prstGeom>
          <a:noFill/>
        </p:spPr>
        <p:txBody>
          <a:bodyPr wrap="square" lIns="89611" tIns="44806" rIns="89611" bIns="44806" rtlCol="0">
            <a:spAutoFit/>
          </a:bodyPr>
          <a:lstStyle/>
          <a:p>
            <a:pPr marL="222264"/>
            <a:r>
              <a:rPr lang="en-US" sz="1000" dirty="0">
                <a:solidFill>
                  <a:schemeClr val="bg1">
                    <a:lumMod val="50000"/>
                  </a:schemeClr>
                </a:solidFill>
              </a:rPr>
              <a:t>PRELIMINARY – FOR DISCUSSION</a:t>
            </a:r>
          </a:p>
        </p:txBody>
      </p:sp>
      <p:sp>
        <p:nvSpPr>
          <p:cNvPr id="46" name="Title 1">
            <a:extLst>
              <a:ext uri="{FF2B5EF4-FFF2-40B4-BE49-F238E27FC236}">
                <a16:creationId xmlns:a16="http://schemas.microsoft.com/office/drawing/2014/main" xmlns="" id="{928E14EB-8A92-47F9-8702-08C06717DE71}"/>
              </a:ext>
            </a:extLst>
          </p:cNvPr>
          <p:cNvSpPr txBox="1">
            <a:spLocks/>
          </p:cNvSpPr>
          <p:nvPr/>
        </p:nvSpPr>
        <p:spPr bwMode="auto">
          <a:xfrm>
            <a:off x="109180" y="200166"/>
            <a:ext cx="8557146"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94210" rtl="0" eaLnBrk="1" fontAlgn="base" hangingPunct="1">
              <a:spcBef>
                <a:spcPct val="0"/>
              </a:spcBef>
              <a:spcAft>
                <a:spcPct val="0"/>
              </a:spcAft>
              <a:tabLst>
                <a:tab pos="269532" algn="l"/>
              </a:tabLst>
              <a:defRPr sz="1900" b="1" baseline="0">
                <a:solidFill>
                  <a:schemeClr val="tx2"/>
                </a:solidFill>
                <a:latin typeface="+mj-lt"/>
                <a:ea typeface="+mj-ea"/>
                <a:cs typeface="+mj-cs"/>
              </a:defRPr>
            </a:lvl1pPr>
            <a:lvl2pPr algn="l" defTabSz="894210" rtl="0" eaLnBrk="1" fontAlgn="base" hangingPunct="1">
              <a:spcBef>
                <a:spcPct val="0"/>
              </a:spcBef>
              <a:spcAft>
                <a:spcPct val="0"/>
              </a:spcAft>
              <a:defRPr sz="1900" b="1">
                <a:solidFill>
                  <a:schemeClr val="tx2"/>
                </a:solidFill>
                <a:latin typeface="Arial" charset="0"/>
              </a:defRPr>
            </a:lvl2pPr>
            <a:lvl3pPr algn="l" defTabSz="894210" rtl="0" eaLnBrk="1" fontAlgn="base" hangingPunct="1">
              <a:spcBef>
                <a:spcPct val="0"/>
              </a:spcBef>
              <a:spcAft>
                <a:spcPct val="0"/>
              </a:spcAft>
              <a:defRPr sz="1900" b="1">
                <a:solidFill>
                  <a:schemeClr val="tx2"/>
                </a:solidFill>
                <a:latin typeface="Arial" charset="0"/>
              </a:defRPr>
            </a:lvl3pPr>
            <a:lvl4pPr algn="l" defTabSz="894210" rtl="0" eaLnBrk="1" fontAlgn="base" hangingPunct="1">
              <a:spcBef>
                <a:spcPct val="0"/>
              </a:spcBef>
              <a:spcAft>
                <a:spcPct val="0"/>
              </a:spcAft>
              <a:defRPr sz="1900" b="1">
                <a:solidFill>
                  <a:schemeClr val="tx2"/>
                </a:solidFill>
                <a:latin typeface="Arial" charset="0"/>
              </a:defRPr>
            </a:lvl4pPr>
            <a:lvl5pPr algn="l" defTabSz="894210" rtl="0" eaLnBrk="1" fontAlgn="base" hangingPunct="1">
              <a:spcBef>
                <a:spcPct val="0"/>
              </a:spcBef>
              <a:spcAft>
                <a:spcPct val="0"/>
              </a:spcAft>
              <a:defRPr sz="1900" b="1">
                <a:solidFill>
                  <a:schemeClr val="tx2"/>
                </a:solidFill>
                <a:latin typeface="Arial" charset="0"/>
              </a:defRPr>
            </a:lvl5pPr>
            <a:lvl6pPr marL="456612" algn="l" defTabSz="894210" rtl="0" eaLnBrk="1" fontAlgn="base" hangingPunct="1">
              <a:spcBef>
                <a:spcPct val="0"/>
              </a:spcBef>
              <a:spcAft>
                <a:spcPct val="0"/>
              </a:spcAft>
              <a:defRPr sz="1900" b="1">
                <a:solidFill>
                  <a:schemeClr val="tx2"/>
                </a:solidFill>
                <a:latin typeface="Arial" charset="0"/>
              </a:defRPr>
            </a:lvl6pPr>
            <a:lvl7pPr marL="913240" algn="l" defTabSz="894210" rtl="0" eaLnBrk="1" fontAlgn="base" hangingPunct="1">
              <a:spcBef>
                <a:spcPct val="0"/>
              </a:spcBef>
              <a:spcAft>
                <a:spcPct val="0"/>
              </a:spcAft>
              <a:defRPr sz="1900" b="1">
                <a:solidFill>
                  <a:schemeClr val="tx2"/>
                </a:solidFill>
                <a:latin typeface="Arial" charset="0"/>
              </a:defRPr>
            </a:lvl7pPr>
            <a:lvl8pPr marL="1369859" algn="l" defTabSz="894210" rtl="0" eaLnBrk="1" fontAlgn="base" hangingPunct="1">
              <a:spcBef>
                <a:spcPct val="0"/>
              </a:spcBef>
              <a:spcAft>
                <a:spcPct val="0"/>
              </a:spcAft>
              <a:defRPr sz="1900" b="1">
                <a:solidFill>
                  <a:schemeClr val="tx2"/>
                </a:solidFill>
                <a:latin typeface="Arial" charset="0"/>
              </a:defRPr>
            </a:lvl8pPr>
            <a:lvl9pPr marL="1826473" algn="l" defTabSz="894210" rtl="0" eaLnBrk="1" fontAlgn="base" hangingPunct="1">
              <a:spcBef>
                <a:spcPct val="0"/>
              </a:spcBef>
              <a:spcAft>
                <a:spcPct val="0"/>
              </a:spcAft>
              <a:defRPr sz="1900" b="1">
                <a:solidFill>
                  <a:schemeClr val="tx2"/>
                </a:solidFill>
                <a:latin typeface="Arial" charset="0"/>
              </a:defRPr>
            </a:lvl9pPr>
          </a:lstStyle>
          <a:p>
            <a:pPr marL="1555" lvl="1">
              <a:spcBef>
                <a:spcPts val="300"/>
              </a:spcBef>
              <a:buClr>
                <a:srgbClr val="000000"/>
              </a:buClr>
            </a:pPr>
            <a:r>
              <a:rPr lang="en-US" dirty="0"/>
              <a:t>Proposed changes in Duals Demonstration 2.0 to improve program financing and ensure long term sustainability</a:t>
            </a:r>
            <a:endParaRPr lang="en-US" kern="0" dirty="0"/>
          </a:p>
        </p:txBody>
      </p:sp>
      <p:pic>
        <p:nvPicPr>
          <p:cNvPr id="48" name="Picture 47" descr="C:\Users\wmoyer\Documents\PCA\PCA Program Restructing\Research\x-mark-5-xxl.png">
            <a:extLst>
              <a:ext uri="{FF2B5EF4-FFF2-40B4-BE49-F238E27FC236}">
                <a16:creationId xmlns:a16="http://schemas.microsoft.com/office/drawing/2014/main" xmlns="" id="{99032E32-C2D8-4991-85AE-9CCED4576540}"/>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014663" y="2604525"/>
            <a:ext cx="271895" cy="248875"/>
          </a:xfrm>
          <a:prstGeom prst="rect">
            <a:avLst/>
          </a:prstGeom>
          <a:noFill/>
          <a:extLst/>
        </p:spPr>
      </p:pic>
      <p:pic>
        <p:nvPicPr>
          <p:cNvPr id="49" name="Picture 48" descr="C:\Users\wmoyer\Documents\PCA\PCA Program Restructing\Research\check-mark-8-xxl.png">
            <a:extLst>
              <a:ext uri="{FF2B5EF4-FFF2-40B4-BE49-F238E27FC236}">
                <a16:creationId xmlns:a16="http://schemas.microsoft.com/office/drawing/2014/main" xmlns="" id="{08F1823A-75CC-4F1A-B421-201A5D73FB81}"/>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23068" y="2604525"/>
            <a:ext cx="271895" cy="248875"/>
          </a:xfrm>
          <a:prstGeom prst="rect">
            <a:avLst/>
          </a:prstGeom>
          <a:noFill/>
          <a:extLst/>
        </p:spPr>
      </p:pic>
      <p:pic>
        <p:nvPicPr>
          <p:cNvPr id="50" name="Picture 49" descr="C:\Users\wmoyer\Documents\PCA\PCA Program Restructing\Research\check-mark-8-xxl.png">
            <a:extLst>
              <a:ext uri="{FF2B5EF4-FFF2-40B4-BE49-F238E27FC236}">
                <a16:creationId xmlns:a16="http://schemas.microsoft.com/office/drawing/2014/main" xmlns="" id="{08F1823A-75CC-4F1A-B421-201A5D73FB81}"/>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23068" y="3159699"/>
            <a:ext cx="271895" cy="248875"/>
          </a:xfrm>
          <a:prstGeom prst="rect">
            <a:avLst/>
          </a:prstGeom>
          <a:noFill/>
          <a:extLst/>
        </p:spPr>
      </p:pic>
      <p:pic>
        <p:nvPicPr>
          <p:cNvPr id="51" name="Picture 50" descr="C:\Users\wmoyer\Documents\PCA\PCA Program Restructing\Research\x-mark-5-xxl.png">
            <a:extLst>
              <a:ext uri="{FF2B5EF4-FFF2-40B4-BE49-F238E27FC236}">
                <a16:creationId xmlns:a16="http://schemas.microsoft.com/office/drawing/2014/main" xmlns="" id="{D95B3F2D-548E-4E8A-8A36-91CECB2C4631}"/>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023067" y="3776817"/>
            <a:ext cx="271895" cy="248875"/>
          </a:xfrm>
          <a:prstGeom prst="rect">
            <a:avLst/>
          </a:prstGeom>
          <a:noFill/>
          <a:extLst/>
        </p:spPr>
      </p:pic>
      <p:pic>
        <p:nvPicPr>
          <p:cNvPr id="52" name="Picture 51" descr="C:\Users\wmoyer\Documents\PCA\PCA Program Restructing\Research\checked-checkbox-xxl.png">
            <a:extLst>
              <a:ext uri="{FF2B5EF4-FFF2-40B4-BE49-F238E27FC236}">
                <a16:creationId xmlns:a16="http://schemas.microsoft.com/office/drawing/2014/main" xmlns="" id="{FAF05BE0-87C1-4D7F-9F43-87B250B99133}"/>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17638" y="4281220"/>
            <a:ext cx="271895" cy="268009"/>
          </a:xfrm>
          <a:prstGeom prst="rect">
            <a:avLst/>
          </a:prstGeom>
          <a:noFill/>
          <a:extLst/>
        </p:spPr>
      </p:pic>
      <p:sp>
        <p:nvSpPr>
          <p:cNvPr id="54" name="TextBox 53"/>
          <p:cNvSpPr txBox="1"/>
          <p:nvPr/>
        </p:nvSpPr>
        <p:spPr>
          <a:xfrm>
            <a:off x="5401396" y="3398367"/>
            <a:ext cx="1877718" cy="213598"/>
          </a:xfrm>
          <a:prstGeom prst="rect">
            <a:avLst/>
          </a:prstGeom>
          <a:noFill/>
        </p:spPr>
        <p:txBody>
          <a:bodyPr wrap="square" lIns="89611" tIns="44806" rIns="89611" bIns="44806" rtlCol="0">
            <a:spAutoFit/>
          </a:bodyPr>
          <a:lstStyle/>
          <a:p>
            <a:pPr marL="222264"/>
            <a:r>
              <a:rPr lang="en-US" sz="800" b="1" i="1" dirty="0">
                <a:solidFill>
                  <a:schemeClr val="tx2"/>
                </a:solidFill>
              </a:rPr>
              <a:t>With modified Stars</a:t>
            </a:r>
            <a:endParaRPr lang="en-US" sz="800" b="1" dirty="0">
              <a:solidFill>
                <a:schemeClr val="tx2"/>
              </a:solidFill>
            </a:endParaRPr>
          </a:p>
        </p:txBody>
      </p:sp>
      <p:pic>
        <p:nvPicPr>
          <p:cNvPr id="55" name="Picture 54" descr="C:\Users\wmoyer\Documents\PCA\PCA Program Restructing\Research\check-mark-8-xxl.png">
            <a:extLst>
              <a:ext uri="{FF2B5EF4-FFF2-40B4-BE49-F238E27FC236}">
                <a16:creationId xmlns:a16="http://schemas.microsoft.com/office/drawing/2014/main" xmlns="" id="{031BC0AD-0FE5-4606-A08C-F03A1ABE5632}"/>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068360" y="4300354"/>
            <a:ext cx="271895" cy="248875"/>
          </a:xfrm>
          <a:prstGeom prst="rect">
            <a:avLst/>
          </a:prstGeom>
          <a:noFill/>
          <a:extLst/>
        </p:spPr>
      </p:pic>
      <p:pic>
        <p:nvPicPr>
          <p:cNvPr id="56" name="Picture 55" descr="C:\Users\wmoyer\Documents\PCA\PCA Program Restructing\Research\check-mark-8-xxl.png">
            <a:extLst>
              <a:ext uri="{FF2B5EF4-FFF2-40B4-BE49-F238E27FC236}">
                <a16:creationId xmlns:a16="http://schemas.microsoft.com/office/drawing/2014/main" xmlns="" id="{D5CBEAA6-9420-4797-BD45-4EC31FCAD098}"/>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143166" y="3786386"/>
            <a:ext cx="271895" cy="248875"/>
          </a:xfrm>
          <a:prstGeom prst="rect">
            <a:avLst/>
          </a:prstGeom>
          <a:noFill/>
          <a:extLst/>
        </p:spPr>
      </p:pic>
      <p:pic>
        <p:nvPicPr>
          <p:cNvPr id="57" name="Picture 56" descr="C:\Users\wmoyer\Documents\PCA\PCA Program Restructing\Research\check-mark-8-xxl.png">
            <a:extLst>
              <a:ext uri="{FF2B5EF4-FFF2-40B4-BE49-F238E27FC236}">
                <a16:creationId xmlns:a16="http://schemas.microsoft.com/office/drawing/2014/main" xmlns="" id="{031BC0AD-0FE5-4606-A08C-F03A1ABE5632}"/>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143166" y="4938790"/>
            <a:ext cx="271895" cy="248875"/>
          </a:xfrm>
          <a:prstGeom prst="rect">
            <a:avLst/>
          </a:prstGeom>
          <a:noFill/>
          <a:extLst/>
        </p:spPr>
      </p:pic>
      <p:pic>
        <p:nvPicPr>
          <p:cNvPr id="66" name="Picture 65" descr="C:\Users\wmoyer\Documents\PCA\PCA Program Restructing\Research\check-mark-8-xxl.png">
            <a:extLst>
              <a:ext uri="{FF2B5EF4-FFF2-40B4-BE49-F238E27FC236}">
                <a16:creationId xmlns:a16="http://schemas.microsoft.com/office/drawing/2014/main" xmlns="" id="{031BC0AD-0FE5-4606-A08C-F03A1ABE5632}"/>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143166" y="4300354"/>
            <a:ext cx="271895" cy="248875"/>
          </a:xfrm>
          <a:prstGeom prst="rect">
            <a:avLst/>
          </a:prstGeom>
          <a:noFill/>
          <a:extLst/>
        </p:spPr>
      </p:pic>
      <p:pic>
        <p:nvPicPr>
          <p:cNvPr id="67" name="Picture 66" descr="C:\Users\wmoyer\Documents\PCA\PCA Program Restructing\Research\check-mark-8-xxl.png">
            <a:extLst>
              <a:ext uri="{FF2B5EF4-FFF2-40B4-BE49-F238E27FC236}">
                <a16:creationId xmlns:a16="http://schemas.microsoft.com/office/drawing/2014/main" xmlns="" id="{D5CBEAA6-9420-4797-BD45-4EC31FCAD098}"/>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143166" y="2645731"/>
            <a:ext cx="271895" cy="248875"/>
          </a:xfrm>
          <a:prstGeom prst="rect">
            <a:avLst/>
          </a:prstGeom>
          <a:noFill/>
          <a:extLst/>
        </p:spPr>
      </p:pic>
      <p:pic>
        <p:nvPicPr>
          <p:cNvPr id="68" name="Picture 67" descr="C:\Users\wmoyer\Documents\PCA\PCA Program Restructing\Research\check-mark-8-xxl.png">
            <a:extLst>
              <a:ext uri="{FF2B5EF4-FFF2-40B4-BE49-F238E27FC236}">
                <a16:creationId xmlns:a16="http://schemas.microsoft.com/office/drawing/2014/main" xmlns="" id="{031BC0AD-0FE5-4606-A08C-F03A1ABE5632}"/>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143166" y="3159699"/>
            <a:ext cx="271895" cy="248875"/>
          </a:xfrm>
          <a:prstGeom prst="rect">
            <a:avLst/>
          </a:prstGeom>
          <a:noFill/>
          <a:extLst/>
        </p:spPr>
      </p:pic>
    </p:spTree>
    <p:extLst>
      <p:ext uri="{BB962C8B-B14F-4D97-AF65-F5344CB8AC3E}">
        <p14:creationId xmlns:p14="http://schemas.microsoft.com/office/powerpoint/2010/main" val="1485825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Object 20" hidden="1"/>
          <p:cNvGraphicFramePr>
            <a:graphicFrameLocks noChangeAspect="1"/>
          </p:cNvGraphicFramePr>
          <p:nvPr>
            <p:custDataLst>
              <p:tags r:id="rId2"/>
            </p:custDataLst>
            <p:extLst>
              <p:ext uri="{D42A27DB-BD31-4B8C-83A1-F6EECF244321}">
                <p14:modId xmlns:p14="http://schemas.microsoft.com/office/powerpoint/2010/main" val="284474316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021984" name="think-cell Slide" r:id="rId6" imgW="270" imgH="270" progId="TCLayout.ActiveDocument.1">
                  <p:embed/>
                </p:oleObj>
              </mc:Choice>
              <mc:Fallback>
                <p:oleObj name="think-cell Slide" r:id="rId6" imgW="270" imgH="270" progId="TCLayout.ActiveDocument.1">
                  <p:embed/>
                  <p:pic>
                    <p:nvPicPr>
                      <p:cNvPr id="0" name=""/>
                      <p:cNvPicPr/>
                      <p:nvPr/>
                    </p:nvPicPr>
                    <p:blipFill>
                      <a:blip r:embed="rId7"/>
                      <a:stretch>
                        <a:fillRect/>
                      </a:stretch>
                    </p:blipFill>
                    <p:spPr>
                      <a:xfrm>
                        <a:off x="1588" y="1588"/>
                        <a:ext cx="1587" cy="1587"/>
                      </a:xfrm>
                      <a:prstGeom prst="rect">
                        <a:avLst/>
                      </a:prstGeom>
                    </p:spPr>
                  </p:pic>
                </p:oleObj>
              </mc:Fallback>
            </mc:AlternateContent>
          </a:graphicData>
        </a:graphic>
      </p:graphicFrame>
      <p:sp>
        <p:nvSpPr>
          <p:cNvPr id="20" name="Rectangle 19" hidden="1"/>
          <p:cNvSpPr/>
          <p:nvPr>
            <p:custDataLst>
              <p:tags r:id="rId3"/>
            </p:custDataLst>
          </p:nvPr>
        </p:nvSpPr>
        <p:spPr bwMode="auto">
          <a:xfrm>
            <a:off x="0" y="0"/>
            <a:ext cx="158750" cy="158750"/>
          </a:xfrm>
          <a:prstGeom prst="rect">
            <a:avLst/>
          </a:prstGeom>
          <a:solidFill>
            <a:schemeClr val="accent1"/>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sz="1200" dirty="0" err="1">
              <a:solidFill>
                <a:schemeClr val="tx1"/>
              </a:solidFill>
              <a:sym typeface="+mn-lt"/>
            </a:endParaRPr>
          </a:p>
        </p:txBody>
      </p:sp>
      <p:sp>
        <p:nvSpPr>
          <p:cNvPr id="112" name="Rectangle 111"/>
          <p:cNvSpPr>
            <a:spLocks/>
          </p:cNvSpPr>
          <p:nvPr/>
        </p:nvSpPr>
        <p:spPr>
          <a:xfrm>
            <a:off x="57067" y="1187214"/>
            <a:ext cx="2097720" cy="5154048"/>
          </a:xfrm>
          <a:prstGeom prst="rect">
            <a:avLst/>
          </a:prstGeom>
          <a:solidFill>
            <a:schemeClr val="accent6">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endParaRPr lang="en-US" sz="1400" dirty="0">
              <a:solidFill>
                <a:schemeClr val="accent1"/>
              </a:solidFill>
            </a:endParaRPr>
          </a:p>
        </p:txBody>
      </p:sp>
      <p:sp>
        <p:nvSpPr>
          <p:cNvPr id="3" name="Slide Number Placeholder 2"/>
          <p:cNvSpPr>
            <a:spLocks noGrp="1"/>
          </p:cNvSpPr>
          <p:nvPr>
            <p:ph type="sldNum" sz="quarter" idx="10"/>
          </p:nvPr>
        </p:nvSpPr>
        <p:spPr/>
        <p:txBody>
          <a:bodyPr/>
          <a:lstStyle/>
          <a:p>
            <a:fld id="{1B845CE2-52C6-D640-906F-6FEE9CFEE2EC}" type="slidenum">
              <a:rPr lang="en-US" sz="1000" smtClean="0"/>
              <a:pPr/>
              <a:t>27</a:t>
            </a:fld>
            <a:endParaRPr lang="en-US" sz="1000" dirty="0"/>
          </a:p>
        </p:txBody>
      </p:sp>
      <p:sp>
        <p:nvSpPr>
          <p:cNvPr id="53" name="TextBox 52"/>
          <p:cNvSpPr txBox="1"/>
          <p:nvPr/>
        </p:nvSpPr>
        <p:spPr>
          <a:xfrm>
            <a:off x="-188627" y="6485910"/>
            <a:ext cx="5370218" cy="244375"/>
          </a:xfrm>
          <a:prstGeom prst="rect">
            <a:avLst/>
          </a:prstGeom>
          <a:noFill/>
        </p:spPr>
        <p:txBody>
          <a:bodyPr wrap="square" lIns="89611" tIns="44806" rIns="89611" bIns="44806" rtlCol="0">
            <a:spAutoFit/>
          </a:bodyPr>
          <a:lstStyle/>
          <a:p>
            <a:pPr marL="222264"/>
            <a:r>
              <a:rPr lang="en-US" sz="1000" dirty="0">
                <a:solidFill>
                  <a:schemeClr val="bg1">
                    <a:lumMod val="50000"/>
                  </a:schemeClr>
                </a:solidFill>
              </a:rPr>
              <a:t>Contingent upon CMS approval</a:t>
            </a:r>
          </a:p>
        </p:txBody>
      </p:sp>
      <p:sp>
        <p:nvSpPr>
          <p:cNvPr id="26" name="Rectangle 25"/>
          <p:cNvSpPr/>
          <p:nvPr/>
        </p:nvSpPr>
        <p:spPr>
          <a:xfrm>
            <a:off x="554454" y="3361264"/>
            <a:ext cx="1344952" cy="2538287"/>
          </a:xfrm>
          <a:prstGeom prst="rect">
            <a:avLst/>
          </a:prstGeom>
          <a:solidFill>
            <a:schemeClr val="tx2"/>
          </a:solidFill>
          <a:ln w="952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$80.00</a:t>
            </a:r>
          </a:p>
          <a:p>
            <a:pPr algn="ctr"/>
            <a:r>
              <a:rPr lang="en-US" sz="1100" dirty="0">
                <a:solidFill>
                  <a:schemeClr val="bg1"/>
                </a:solidFill>
              </a:rPr>
              <a:t>Medicare Payment</a:t>
            </a:r>
          </a:p>
        </p:txBody>
      </p:sp>
      <p:sp>
        <p:nvSpPr>
          <p:cNvPr id="60" name="Rectangle 59"/>
          <p:cNvSpPr/>
          <p:nvPr/>
        </p:nvSpPr>
        <p:spPr>
          <a:xfrm>
            <a:off x="2457352" y="3361264"/>
            <a:ext cx="1344952" cy="2538288"/>
          </a:xfrm>
          <a:prstGeom prst="rect">
            <a:avLst/>
          </a:prstGeom>
          <a:solidFill>
            <a:schemeClr val="tx2"/>
          </a:solidFill>
          <a:ln w="952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$80.00</a:t>
            </a:r>
          </a:p>
          <a:p>
            <a:pPr algn="ctr"/>
            <a:r>
              <a:rPr lang="en-US" sz="1100" dirty="0">
                <a:solidFill>
                  <a:schemeClr val="bg1"/>
                </a:solidFill>
              </a:rPr>
              <a:t>Medicare Payment</a:t>
            </a:r>
          </a:p>
          <a:p>
            <a:pPr algn="ctr"/>
            <a:endParaRPr lang="en-US" dirty="0">
              <a:solidFill>
                <a:schemeClr val="bg1"/>
              </a:solidFill>
            </a:endParaRPr>
          </a:p>
        </p:txBody>
      </p:sp>
      <p:sp>
        <p:nvSpPr>
          <p:cNvPr id="61" name="Rectangle 60"/>
          <p:cNvSpPr/>
          <p:nvPr/>
        </p:nvSpPr>
        <p:spPr>
          <a:xfrm>
            <a:off x="2457352" y="2976085"/>
            <a:ext cx="1344952" cy="396608"/>
          </a:xfrm>
          <a:prstGeom prst="rect">
            <a:avLst/>
          </a:prstGeom>
          <a:solidFill>
            <a:schemeClr val="bg1"/>
          </a:solidFill>
          <a:ln w="952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2"/>
                </a:solidFill>
              </a:rPr>
              <a:t>$13.00</a:t>
            </a:r>
          </a:p>
          <a:p>
            <a:pPr algn="ctr"/>
            <a:r>
              <a:rPr lang="en-US" sz="1100" dirty="0">
                <a:solidFill>
                  <a:schemeClr val="tx2"/>
                </a:solidFill>
              </a:rPr>
              <a:t>Medicaid Payment</a:t>
            </a:r>
          </a:p>
        </p:txBody>
      </p:sp>
      <p:sp>
        <p:nvSpPr>
          <p:cNvPr id="62" name="Rectangle 61"/>
          <p:cNvSpPr/>
          <p:nvPr/>
        </p:nvSpPr>
        <p:spPr>
          <a:xfrm>
            <a:off x="4401718" y="2570011"/>
            <a:ext cx="1344952" cy="3329542"/>
          </a:xfrm>
          <a:prstGeom prst="rect">
            <a:avLst/>
          </a:prstGeom>
          <a:solidFill>
            <a:schemeClr val="accent4"/>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$100.00</a:t>
            </a:r>
          </a:p>
          <a:p>
            <a:pPr algn="ctr"/>
            <a:r>
              <a:rPr lang="en-US" sz="1100" dirty="0">
                <a:solidFill>
                  <a:schemeClr val="bg1"/>
                </a:solidFill>
              </a:rPr>
              <a:t>Payment from One Care / SCO plan</a:t>
            </a:r>
          </a:p>
        </p:txBody>
      </p:sp>
      <p:sp>
        <p:nvSpPr>
          <p:cNvPr id="66" name="Rectangle 65"/>
          <p:cNvSpPr/>
          <p:nvPr/>
        </p:nvSpPr>
        <p:spPr>
          <a:xfrm>
            <a:off x="554454" y="2733307"/>
            <a:ext cx="1344952" cy="627962"/>
          </a:xfrm>
          <a:prstGeom prst="rect">
            <a:avLst/>
          </a:prstGeom>
          <a:solidFill>
            <a:schemeClr val="bg1"/>
          </a:solidFill>
          <a:ln w="952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2"/>
                </a:solidFill>
              </a:rPr>
              <a:t>$20.00</a:t>
            </a:r>
          </a:p>
          <a:p>
            <a:pPr algn="ctr"/>
            <a:r>
              <a:rPr lang="en-US" sz="1100" dirty="0">
                <a:solidFill>
                  <a:schemeClr val="tx2"/>
                </a:solidFill>
              </a:rPr>
              <a:t>Patient Copay</a:t>
            </a:r>
          </a:p>
        </p:txBody>
      </p:sp>
      <p:cxnSp>
        <p:nvCxnSpPr>
          <p:cNvPr id="48" name="Straight Connector 47"/>
          <p:cNvCxnSpPr>
            <a:cxnSpLocks/>
          </p:cNvCxnSpPr>
          <p:nvPr/>
        </p:nvCxnSpPr>
        <p:spPr>
          <a:xfrm flipV="1">
            <a:off x="2451704" y="2831602"/>
            <a:ext cx="6289525" cy="8102"/>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233383" y="1185550"/>
            <a:ext cx="2324862" cy="459819"/>
          </a:xfrm>
          <a:prstGeom prst="rect">
            <a:avLst/>
          </a:prstGeom>
          <a:noFill/>
        </p:spPr>
        <p:txBody>
          <a:bodyPr wrap="square" lIns="89611" tIns="44806" rIns="89611" bIns="44806" rtlCol="0">
            <a:spAutoFit/>
          </a:bodyPr>
          <a:lstStyle/>
          <a:p>
            <a:pPr marL="222264" algn="ctr"/>
            <a:r>
              <a:rPr lang="en-US" sz="1200" b="1" dirty="0">
                <a:solidFill>
                  <a:schemeClr val="accent4"/>
                </a:solidFill>
              </a:rPr>
              <a:t>Non-Dual (Medicare Only) Provider Payments</a:t>
            </a:r>
          </a:p>
        </p:txBody>
      </p:sp>
      <p:sp>
        <p:nvSpPr>
          <p:cNvPr id="75" name="Rectangle 74"/>
          <p:cNvSpPr/>
          <p:nvPr/>
        </p:nvSpPr>
        <p:spPr>
          <a:xfrm>
            <a:off x="6439183" y="2843479"/>
            <a:ext cx="1344952" cy="3056075"/>
          </a:xfrm>
          <a:prstGeom prst="rect">
            <a:avLst/>
          </a:prstGeom>
          <a:solidFill>
            <a:schemeClr val="accent2"/>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More than $97.55, but less than $100.00</a:t>
            </a:r>
          </a:p>
          <a:p>
            <a:pPr algn="ctr"/>
            <a:r>
              <a:rPr lang="en-US" sz="1100" dirty="0">
                <a:solidFill>
                  <a:schemeClr val="bg1"/>
                </a:solidFill>
              </a:rPr>
              <a:t>Payment from One Care / SCO plan</a:t>
            </a:r>
          </a:p>
          <a:p>
            <a:pPr algn="ctr"/>
            <a:r>
              <a:rPr lang="en-US" sz="1100" dirty="0">
                <a:solidFill>
                  <a:schemeClr val="bg1"/>
                </a:solidFill>
              </a:rPr>
              <a:t>with provider pricing benchmark</a:t>
            </a:r>
          </a:p>
        </p:txBody>
      </p:sp>
      <p:sp>
        <p:nvSpPr>
          <p:cNvPr id="55" name="TextBox 54"/>
          <p:cNvSpPr txBox="1"/>
          <p:nvPr/>
        </p:nvSpPr>
        <p:spPr>
          <a:xfrm>
            <a:off x="508315" y="5899554"/>
            <a:ext cx="1419873" cy="429041"/>
          </a:xfrm>
          <a:prstGeom prst="rect">
            <a:avLst/>
          </a:prstGeom>
          <a:noFill/>
        </p:spPr>
        <p:txBody>
          <a:bodyPr wrap="square" lIns="89611" tIns="44806" rIns="89611" bIns="44806" rtlCol="0">
            <a:spAutoFit/>
          </a:bodyPr>
          <a:lstStyle/>
          <a:p>
            <a:pPr marL="222264"/>
            <a:r>
              <a:rPr lang="en-US" sz="1100" b="1" dirty="0">
                <a:solidFill>
                  <a:schemeClr val="tx2"/>
                </a:solidFill>
              </a:rPr>
              <a:t>Medicare only (non-duals)</a:t>
            </a:r>
          </a:p>
        </p:txBody>
      </p:sp>
      <p:sp>
        <p:nvSpPr>
          <p:cNvPr id="78" name="TextBox 77"/>
          <p:cNvSpPr txBox="1"/>
          <p:nvPr/>
        </p:nvSpPr>
        <p:spPr>
          <a:xfrm>
            <a:off x="2451704" y="5899554"/>
            <a:ext cx="1312703" cy="259764"/>
          </a:xfrm>
          <a:prstGeom prst="rect">
            <a:avLst/>
          </a:prstGeom>
          <a:noFill/>
        </p:spPr>
        <p:txBody>
          <a:bodyPr wrap="square" lIns="89611" tIns="44806" rIns="89611" bIns="44806" rtlCol="0">
            <a:spAutoFit/>
          </a:bodyPr>
          <a:lstStyle/>
          <a:p>
            <a:pPr marL="222264"/>
            <a:r>
              <a:rPr lang="en-US" sz="1100" b="1" dirty="0">
                <a:solidFill>
                  <a:schemeClr val="tx2"/>
                </a:solidFill>
              </a:rPr>
              <a:t>Dual in FFS</a:t>
            </a:r>
          </a:p>
        </p:txBody>
      </p:sp>
      <p:sp>
        <p:nvSpPr>
          <p:cNvPr id="79" name="TextBox 78"/>
          <p:cNvSpPr txBox="1"/>
          <p:nvPr/>
        </p:nvSpPr>
        <p:spPr>
          <a:xfrm>
            <a:off x="4106412" y="5895651"/>
            <a:ext cx="1744619" cy="429041"/>
          </a:xfrm>
          <a:prstGeom prst="rect">
            <a:avLst/>
          </a:prstGeom>
          <a:noFill/>
        </p:spPr>
        <p:txBody>
          <a:bodyPr wrap="square" lIns="89611" tIns="44806" rIns="89611" bIns="44806" rtlCol="0">
            <a:spAutoFit/>
          </a:bodyPr>
          <a:lstStyle/>
          <a:p>
            <a:pPr marL="222264"/>
            <a:r>
              <a:rPr lang="en-US" sz="1100" b="1" dirty="0">
                <a:solidFill>
                  <a:schemeClr val="tx2"/>
                </a:solidFill>
              </a:rPr>
              <a:t>Dual in One Care/ SCO</a:t>
            </a:r>
          </a:p>
        </p:txBody>
      </p:sp>
      <p:sp>
        <p:nvSpPr>
          <p:cNvPr id="80" name="TextBox 79"/>
          <p:cNvSpPr txBox="1"/>
          <p:nvPr/>
        </p:nvSpPr>
        <p:spPr>
          <a:xfrm>
            <a:off x="6170349" y="5878223"/>
            <a:ext cx="1744619" cy="429041"/>
          </a:xfrm>
          <a:prstGeom prst="rect">
            <a:avLst/>
          </a:prstGeom>
          <a:noFill/>
        </p:spPr>
        <p:txBody>
          <a:bodyPr wrap="square" lIns="89611" tIns="44806" rIns="89611" bIns="44806" rtlCol="0">
            <a:spAutoFit/>
          </a:bodyPr>
          <a:lstStyle/>
          <a:p>
            <a:pPr marL="222264"/>
            <a:r>
              <a:rPr lang="en-US" sz="1100" b="1" dirty="0">
                <a:solidFill>
                  <a:schemeClr val="tx2"/>
                </a:solidFill>
              </a:rPr>
              <a:t>Demo 2.0: Dual in One Care/SCO</a:t>
            </a:r>
          </a:p>
        </p:txBody>
      </p:sp>
      <p:sp>
        <p:nvSpPr>
          <p:cNvPr id="82" name="TextBox 81"/>
          <p:cNvSpPr txBox="1"/>
          <p:nvPr/>
        </p:nvSpPr>
        <p:spPr>
          <a:xfrm>
            <a:off x="1928188" y="833058"/>
            <a:ext cx="4575120" cy="275153"/>
          </a:xfrm>
          <a:prstGeom prst="rect">
            <a:avLst/>
          </a:prstGeom>
          <a:noFill/>
        </p:spPr>
        <p:txBody>
          <a:bodyPr wrap="square" lIns="89611" tIns="44806" rIns="89611" bIns="44806" rtlCol="0">
            <a:spAutoFit/>
          </a:bodyPr>
          <a:lstStyle/>
          <a:p>
            <a:pPr marL="222264" algn="ctr"/>
            <a:r>
              <a:rPr lang="en-US" sz="1200" b="1" dirty="0">
                <a:solidFill>
                  <a:schemeClr val="accent4"/>
                </a:solidFill>
              </a:rPr>
              <a:t>Dual Member (Medicare + Medicaid) Provider Payments</a:t>
            </a:r>
          </a:p>
        </p:txBody>
      </p:sp>
      <p:sp>
        <p:nvSpPr>
          <p:cNvPr id="83" name="Rectangular Callout 82"/>
          <p:cNvSpPr/>
          <p:nvPr/>
        </p:nvSpPr>
        <p:spPr>
          <a:xfrm>
            <a:off x="2234717" y="1146352"/>
            <a:ext cx="2023134" cy="950130"/>
          </a:xfrm>
          <a:prstGeom prst="wedgeRectCallout">
            <a:avLst>
              <a:gd name="adj1" fmla="val -12473"/>
              <a:gd name="adj2" fmla="val 70347"/>
            </a:avLst>
          </a:prstGeom>
          <a:solidFill>
            <a:schemeClr val="bg1">
              <a:lumMod val="95000"/>
            </a:schemeClr>
          </a:solidFill>
          <a:ln w="952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lIns="89611" tIns="44806" rIns="89611" bIns="44806" rtlCol="0" anchor="ctr"/>
          <a:lstStyle/>
          <a:p>
            <a:pPr algn="ctr"/>
            <a:r>
              <a:rPr lang="en-US" sz="1050" dirty="0">
                <a:solidFill>
                  <a:schemeClr val="tx1"/>
                </a:solidFill>
              </a:rPr>
              <a:t>In FFS, providers receive less than the total Medicare payment allowable, as Medicaid wrap is less than the traditional patient co-pay</a:t>
            </a:r>
          </a:p>
        </p:txBody>
      </p:sp>
      <p:sp>
        <p:nvSpPr>
          <p:cNvPr id="84" name="Rectangular Callout 83"/>
          <p:cNvSpPr/>
          <p:nvPr/>
        </p:nvSpPr>
        <p:spPr>
          <a:xfrm>
            <a:off x="4337781" y="1381271"/>
            <a:ext cx="2023134" cy="715211"/>
          </a:xfrm>
          <a:prstGeom prst="wedgeRectCallout">
            <a:avLst>
              <a:gd name="adj1" fmla="val -12473"/>
              <a:gd name="adj2" fmla="val 70347"/>
            </a:avLst>
          </a:prstGeom>
          <a:solidFill>
            <a:schemeClr val="bg1">
              <a:lumMod val="95000"/>
            </a:schemeClr>
          </a:solidFill>
          <a:ln w="952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lIns="89611" tIns="44806" rIns="89611" bIns="44806" rtlCol="0" anchor="ctr"/>
          <a:lstStyle/>
          <a:p>
            <a:pPr algn="ctr"/>
            <a:r>
              <a:rPr lang="en-US" sz="1050" dirty="0">
                <a:solidFill>
                  <a:schemeClr val="tx1"/>
                </a:solidFill>
              </a:rPr>
              <a:t>One Care and SCO plans have historically paid providers the full Medicare allowable amount (more in some cases)</a:t>
            </a:r>
          </a:p>
        </p:txBody>
      </p:sp>
      <p:sp>
        <p:nvSpPr>
          <p:cNvPr id="85" name="Rectangular Callout 84"/>
          <p:cNvSpPr/>
          <p:nvPr/>
        </p:nvSpPr>
        <p:spPr>
          <a:xfrm>
            <a:off x="6428166" y="1000522"/>
            <a:ext cx="2313063" cy="1371185"/>
          </a:xfrm>
          <a:prstGeom prst="wedgeRectCallout">
            <a:avLst>
              <a:gd name="adj1" fmla="val -17660"/>
              <a:gd name="adj2" fmla="val 73133"/>
            </a:avLst>
          </a:prstGeom>
          <a:solidFill>
            <a:schemeClr val="bg1">
              <a:lumMod val="95000"/>
            </a:schemeClr>
          </a:solidFill>
          <a:ln w="952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lIns="89611" tIns="44806" rIns="89611" bIns="44806" rtlCol="0" anchor="ctr"/>
          <a:lstStyle/>
          <a:p>
            <a:pPr algn="ctr"/>
            <a:r>
              <a:rPr lang="en-US" sz="1050" dirty="0">
                <a:solidFill>
                  <a:schemeClr val="tx1"/>
                </a:solidFill>
              </a:rPr>
              <a:t>Limits on the Medicaid wrap portion of provider payments in One Care and SCO could reduce the amount One Care and SCO plans pay providers; providers would still receive more on average for a Dual in integrated managed care products than in FFS</a:t>
            </a:r>
          </a:p>
        </p:txBody>
      </p:sp>
      <p:sp>
        <p:nvSpPr>
          <p:cNvPr id="76" name="TextBox 75"/>
          <p:cNvSpPr txBox="1"/>
          <p:nvPr/>
        </p:nvSpPr>
        <p:spPr>
          <a:xfrm>
            <a:off x="7747428" y="2821839"/>
            <a:ext cx="1153129" cy="1321593"/>
          </a:xfrm>
          <a:prstGeom prst="rect">
            <a:avLst/>
          </a:prstGeom>
          <a:noFill/>
        </p:spPr>
        <p:txBody>
          <a:bodyPr wrap="square" lIns="89611" tIns="44806" rIns="89611" bIns="44806" rtlCol="0">
            <a:spAutoFit/>
          </a:bodyPr>
          <a:lstStyle/>
          <a:p>
            <a:pPr marL="222264"/>
            <a:r>
              <a:rPr lang="en-US" sz="1000" b="1" dirty="0"/>
              <a:t>Example Medicaid Wrap Limit in One Care/SCO:</a:t>
            </a:r>
          </a:p>
          <a:p>
            <a:pPr marL="222264"/>
            <a:r>
              <a:rPr lang="en-US" sz="1000" dirty="0"/>
              <a:t>97.5-100% of Medicare allowable</a:t>
            </a:r>
          </a:p>
        </p:txBody>
      </p:sp>
      <p:sp>
        <p:nvSpPr>
          <p:cNvPr id="81" name="Left Brace 80"/>
          <p:cNvSpPr/>
          <p:nvPr/>
        </p:nvSpPr>
        <p:spPr>
          <a:xfrm>
            <a:off x="299621" y="2733307"/>
            <a:ext cx="192824" cy="3162344"/>
          </a:xfrm>
          <a:prstGeom prst="leftBrace">
            <a:avLst>
              <a:gd name="adj1" fmla="val 86277"/>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0" name="TextBox 89"/>
          <p:cNvSpPr txBox="1"/>
          <p:nvPr/>
        </p:nvSpPr>
        <p:spPr>
          <a:xfrm rot="16200000">
            <a:off x="-817140" y="4194898"/>
            <a:ext cx="1992789" cy="244375"/>
          </a:xfrm>
          <a:prstGeom prst="rect">
            <a:avLst/>
          </a:prstGeom>
          <a:noFill/>
        </p:spPr>
        <p:txBody>
          <a:bodyPr wrap="square" lIns="89611" tIns="44806" rIns="89611" bIns="44806" rtlCol="0">
            <a:spAutoFit/>
          </a:bodyPr>
          <a:lstStyle/>
          <a:p>
            <a:pPr marL="222264"/>
            <a:r>
              <a:rPr lang="en-US" sz="1000" dirty="0"/>
              <a:t>Medicare allowable: $100</a:t>
            </a:r>
          </a:p>
        </p:txBody>
      </p:sp>
      <p:sp>
        <p:nvSpPr>
          <p:cNvPr id="34" name="TextBox 33">
            <a:extLst>
              <a:ext uri="{FF2B5EF4-FFF2-40B4-BE49-F238E27FC236}">
                <a16:creationId xmlns:a16="http://schemas.microsoft.com/office/drawing/2014/main" xmlns="" id="{993A92D5-01C3-4BBA-8211-D1CCC36945B8}"/>
              </a:ext>
            </a:extLst>
          </p:cNvPr>
          <p:cNvSpPr txBox="1"/>
          <p:nvPr/>
        </p:nvSpPr>
        <p:spPr>
          <a:xfrm>
            <a:off x="-188627" y="844433"/>
            <a:ext cx="2324862" cy="459819"/>
          </a:xfrm>
          <a:prstGeom prst="rect">
            <a:avLst/>
          </a:prstGeom>
          <a:noFill/>
        </p:spPr>
        <p:txBody>
          <a:bodyPr wrap="square" lIns="89611" tIns="44806" rIns="89611" bIns="44806" rtlCol="0">
            <a:spAutoFit/>
          </a:bodyPr>
          <a:lstStyle/>
          <a:p>
            <a:pPr marL="222264" algn="ctr"/>
            <a:r>
              <a:rPr lang="en-US" sz="1200" dirty="0">
                <a:solidFill>
                  <a:schemeClr val="accent4"/>
                </a:solidFill>
              </a:rPr>
              <a:t>ILLUSTRATIVE EXAMPLE</a:t>
            </a:r>
          </a:p>
        </p:txBody>
      </p:sp>
      <p:sp>
        <p:nvSpPr>
          <p:cNvPr id="29" name="Rectangle 28"/>
          <p:cNvSpPr/>
          <p:nvPr/>
        </p:nvSpPr>
        <p:spPr>
          <a:xfrm>
            <a:off x="2442459" y="2501092"/>
            <a:ext cx="1344952" cy="396608"/>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2"/>
                </a:solidFill>
              </a:rPr>
              <a:t>$97.55 total</a:t>
            </a:r>
            <a:endParaRPr lang="en-US" sz="1100" dirty="0">
              <a:solidFill>
                <a:schemeClr val="tx2"/>
              </a:solidFill>
            </a:endParaRPr>
          </a:p>
        </p:txBody>
      </p:sp>
      <p:sp>
        <p:nvSpPr>
          <p:cNvPr id="30" name="Rectangle 29">
            <a:extLst>
              <a:ext uri="{FF2B5EF4-FFF2-40B4-BE49-F238E27FC236}">
                <a16:creationId xmlns:a16="http://schemas.microsoft.com/office/drawing/2014/main" xmlns="" id="{328A05DB-A507-4690-9AD6-9C1ECE6D76E1}"/>
              </a:ext>
            </a:extLst>
          </p:cNvPr>
          <p:cNvSpPr/>
          <p:nvPr/>
        </p:nvSpPr>
        <p:spPr>
          <a:xfrm>
            <a:off x="4021121" y="2226839"/>
            <a:ext cx="2144410" cy="396608"/>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2"/>
                </a:solidFill>
              </a:rPr>
              <a:t>≥$100.00 total</a:t>
            </a:r>
            <a:endParaRPr lang="en-US" sz="1100" dirty="0">
              <a:solidFill>
                <a:schemeClr val="tx2"/>
              </a:solidFill>
            </a:endParaRPr>
          </a:p>
        </p:txBody>
      </p:sp>
      <p:sp>
        <p:nvSpPr>
          <p:cNvPr id="31" name="Rectangle 30">
            <a:extLst>
              <a:ext uri="{FF2B5EF4-FFF2-40B4-BE49-F238E27FC236}">
                <a16:creationId xmlns:a16="http://schemas.microsoft.com/office/drawing/2014/main" xmlns="" id="{8D3D2317-294F-4CAF-B5FA-64DED99C6524}"/>
              </a:ext>
            </a:extLst>
          </p:cNvPr>
          <p:cNvSpPr/>
          <p:nvPr/>
        </p:nvSpPr>
        <p:spPr>
          <a:xfrm>
            <a:off x="410832" y="2371707"/>
            <a:ext cx="1535297" cy="396608"/>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2"/>
                </a:solidFill>
              </a:rPr>
              <a:t>$100.00 total</a:t>
            </a:r>
            <a:endParaRPr lang="en-US" dirty="0">
              <a:solidFill>
                <a:schemeClr val="tx2"/>
              </a:solidFill>
            </a:endParaRPr>
          </a:p>
        </p:txBody>
      </p:sp>
      <p:cxnSp>
        <p:nvCxnSpPr>
          <p:cNvPr id="32" name="Straight Connector 31"/>
          <p:cNvCxnSpPr>
            <a:cxnSpLocks/>
          </p:cNvCxnSpPr>
          <p:nvPr/>
        </p:nvCxnSpPr>
        <p:spPr>
          <a:xfrm>
            <a:off x="4401718" y="2831602"/>
            <a:ext cx="1344952" cy="0"/>
          </a:xfrm>
          <a:prstGeom prst="line">
            <a:avLst/>
          </a:prstGeom>
          <a:ln>
            <a:solidFill>
              <a:schemeClr val="bg2"/>
            </a:solidFill>
            <a:prstDash val="dash"/>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xmlns="" id="{C069F67D-3C2F-488C-A4DB-3EFCEA2D1229}"/>
              </a:ext>
            </a:extLst>
          </p:cNvPr>
          <p:cNvSpPr txBox="1"/>
          <p:nvPr/>
        </p:nvSpPr>
        <p:spPr>
          <a:xfrm>
            <a:off x="-190000" y="0"/>
            <a:ext cx="2611193" cy="244375"/>
          </a:xfrm>
          <a:prstGeom prst="rect">
            <a:avLst/>
          </a:prstGeom>
          <a:noFill/>
        </p:spPr>
        <p:txBody>
          <a:bodyPr wrap="square" lIns="89611" tIns="44806" rIns="89611" bIns="44806" rtlCol="0">
            <a:spAutoFit/>
          </a:bodyPr>
          <a:lstStyle/>
          <a:p>
            <a:pPr marL="222264"/>
            <a:r>
              <a:rPr lang="en-US" sz="1000" dirty="0">
                <a:solidFill>
                  <a:schemeClr val="bg1">
                    <a:lumMod val="50000"/>
                  </a:schemeClr>
                </a:solidFill>
              </a:rPr>
              <a:t>PRELIMINARY – FOR DISCUSSION</a:t>
            </a:r>
          </a:p>
        </p:txBody>
      </p:sp>
      <p:sp>
        <p:nvSpPr>
          <p:cNvPr id="36" name="Title 1">
            <a:extLst>
              <a:ext uri="{FF2B5EF4-FFF2-40B4-BE49-F238E27FC236}">
                <a16:creationId xmlns:a16="http://schemas.microsoft.com/office/drawing/2014/main" xmlns="" id="{928E14EB-8A92-47F9-8702-08C06717DE71}"/>
              </a:ext>
            </a:extLst>
          </p:cNvPr>
          <p:cNvSpPr txBox="1">
            <a:spLocks/>
          </p:cNvSpPr>
          <p:nvPr/>
        </p:nvSpPr>
        <p:spPr bwMode="auto">
          <a:xfrm>
            <a:off x="119078" y="149366"/>
            <a:ext cx="8429407"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94210" rtl="0" eaLnBrk="1" fontAlgn="base" hangingPunct="1">
              <a:spcBef>
                <a:spcPct val="0"/>
              </a:spcBef>
              <a:spcAft>
                <a:spcPct val="0"/>
              </a:spcAft>
              <a:tabLst>
                <a:tab pos="269532" algn="l"/>
              </a:tabLst>
              <a:defRPr sz="1900" b="1" baseline="0">
                <a:solidFill>
                  <a:schemeClr val="tx2"/>
                </a:solidFill>
                <a:latin typeface="+mj-lt"/>
                <a:ea typeface="+mj-ea"/>
                <a:cs typeface="+mj-cs"/>
              </a:defRPr>
            </a:lvl1pPr>
            <a:lvl2pPr algn="l" defTabSz="894210" rtl="0" eaLnBrk="1" fontAlgn="base" hangingPunct="1">
              <a:spcBef>
                <a:spcPct val="0"/>
              </a:spcBef>
              <a:spcAft>
                <a:spcPct val="0"/>
              </a:spcAft>
              <a:defRPr sz="1900" b="1">
                <a:solidFill>
                  <a:schemeClr val="tx2"/>
                </a:solidFill>
                <a:latin typeface="Arial" charset="0"/>
              </a:defRPr>
            </a:lvl2pPr>
            <a:lvl3pPr algn="l" defTabSz="894210" rtl="0" eaLnBrk="1" fontAlgn="base" hangingPunct="1">
              <a:spcBef>
                <a:spcPct val="0"/>
              </a:spcBef>
              <a:spcAft>
                <a:spcPct val="0"/>
              </a:spcAft>
              <a:defRPr sz="1900" b="1">
                <a:solidFill>
                  <a:schemeClr val="tx2"/>
                </a:solidFill>
                <a:latin typeface="Arial" charset="0"/>
              </a:defRPr>
            </a:lvl3pPr>
            <a:lvl4pPr algn="l" defTabSz="894210" rtl="0" eaLnBrk="1" fontAlgn="base" hangingPunct="1">
              <a:spcBef>
                <a:spcPct val="0"/>
              </a:spcBef>
              <a:spcAft>
                <a:spcPct val="0"/>
              </a:spcAft>
              <a:defRPr sz="1900" b="1">
                <a:solidFill>
                  <a:schemeClr val="tx2"/>
                </a:solidFill>
                <a:latin typeface="Arial" charset="0"/>
              </a:defRPr>
            </a:lvl4pPr>
            <a:lvl5pPr algn="l" defTabSz="894210" rtl="0" eaLnBrk="1" fontAlgn="base" hangingPunct="1">
              <a:spcBef>
                <a:spcPct val="0"/>
              </a:spcBef>
              <a:spcAft>
                <a:spcPct val="0"/>
              </a:spcAft>
              <a:defRPr sz="1900" b="1">
                <a:solidFill>
                  <a:schemeClr val="tx2"/>
                </a:solidFill>
                <a:latin typeface="Arial" charset="0"/>
              </a:defRPr>
            </a:lvl5pPr>
            <a:lvl6pPr marL="456612" algn="l" defTabSz="894210" rtl="0" eaLnBrk="1" fontAlgn="base" hangingPunct="1">
              <a:spcBef>
                <a:spcPct val="0"/>
              </a:spcBef>
              <a:spcAft>
                <a:spcPct val="0"/>
              </a:spcAft>
              <a:defRPr sz="1900" b="1">
                <a:solidFill>
                  <a:schemeClr val="tx2"/>
                </a:solidFill>
                <a:latin typeface="Arial" charset="0"/>
              </a:defRPr>
            </a:lvl6pPr>
            <a:lvl7pPr marL="913240" algn="l" defTabSz="894210" rtl="0" eaLnBrk="1" fontAlgn="base" hangingPunct="1">
              <a:spcBef>
                <a:spcPct val="0"/>
              </a:spcBef>
              <a:spcAft>
                <a:spcPct val="0"/>
              </a:spcAft>
              <a:defRPr sz="1900" b="1">
                <a:solidFill>
                  <a:schemeClr val="tx2"/>
                </a:solidFill>
                <a:latin typeface="Arial" charset="0"/>
              </a:defRPr>
            </a:lvl7pPr>
            <a:lvl8pPr marL="1369859" algn="l" defTabSz="894210" rtl="0" eaLnBrk="1" fontAlgn="base" hangingPunct="1">
              <a:spcBef>
                <a:spcPct val="0"/>
              </a:spcBef>
              <a:spcAft>
                <a:spcPct val="0"/>
              </a:spcAft>
              <a:defRPr sz="1900" b="1">
                <a:solidFill>
                  <a:schemeClr val="tx2"/>
                </a:solidFill>
                <a:latin typeface="Arial" charset="0"/>
              </a:defRPr>
            </a:lvl8pPr>
            <a:lvl9pPr marL="1826473" algn="l" defTabSz="894210" rtl="0" eaLnBrk="1" fontAlgn="base" hangingPunct="1">
              <a:spcBef>
                <a:spcPct val="0"/>
              </a:spcBef>
              <a:spcAft>
                <a:spcPct val="0"/>
              </a:spcAft>
              <a:defRPr sz="1900" b="1">
                <a:solidFill>
                  <a:schemeClr val="tx2"/>
                </a:solidFill>
                <a:latin typeface="Arial" charset="0"/>
              </a:defRPr>
            </a:lvl9pPr>
          </a:lstStyle>
          <a:p>
            <a:pPr marL="1555" lvl="1">
              <a:spcBef>
                <a:spcPts val="300"/>
              </a:spcBef>
              <a:buClr>
                <a:srgbClr val="000000"/>
              </a:buClr>
            </a:pPr>
            <a:r>
              <a:rPr lang="en-US" dirty="0"/>
              <a:t>Illustrative example of potential limits on Medicaid wrap payments in One Care and SCO: Hospitals</a:t>
            </a:r>
          </a:p>
        </p:txBody>
      </p:sp>
      <p:sp>
        <p:nvSpPr>
          <p:cNvPr id="33" name="Rectangle 32"/>
          <p:cNvSpPr/>
          <p:nvPr/>
        </p:nvSpPr>
        <p:spPr>
          <a:xfrm>
            <a:off x="2457352" y="2895220"/>
            <a:ext cx="1344952" cy="118084"/>
          </a:xfrm>
          <a:prstGeom prst="rect">
            <a:avLst/>
          </a:prstGeom>
          <a:solidFill>
            <a:schemeClr val="bg1"/>
          </a:solidFill>
          <a:ln w="952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2"/>
                </a:solidFill>
              </a:rPr>
              <a:t>Bad debt reimbursement</a:t>
            </a:r>
          </a:p>
        </p:txBody>
      </p:sp>
      <p:sp>
        <p:nvSpPr>
          <p:cNvPr id="37" name="Rectangle 36"/>
          <p:cNvSpPr/>
          <p:nvPr/>
        </p:nvSpPr>
        <p:spPr>
          <a:xfrm>
            <a:off x="3650160" y="2750589"/>
            <a:ext cx="751558" cy="396608"/>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2"/>
                </a:solidFill>
              </a:rPr>
              <a:t>$4.55</a:t>
            </a:r>
            <a:endParaRPr lang="en-US" sz="1200" dirty="0">
              <a:solidFill>
                <a:schemeClr val="tx2"/>
              </a:solidFill>
            </a:endParaRPr>
          </a:p>
        </p:txBody>
      </p:sp>
    </p:spTree>
    <p:extLst>
      <p:ext uri="{BB962C8B-B14F-4D97-AF65-F5344CB8AC3E}">
        <p14:creationId xmlns:p14="http://schemas.microsoft.com/office/powerpoint/2010/main" val="10380506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Object 20" hidden="1"/>
          <p:cNvGraphicFramePr>
            <a:graphicFrameLocks noChangeAspect="1"/>
          </p:cNvGraphicFramePr>
          <p:nvPr>
            <p:custDataLst>
              <p:tags r:id="rId2"/>
            </p:custDataLst>
            <p:extLst>
              <p:ext uri="{D42A27DB-BD31-4B8C-83A1-F6EECF244321}">
                <p14:modId xmlns:p14="http://schemas.microsoft.com/office/powerpoint/2010/main" val="3102889043"/>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023008" name="think-cell Slide" r:id="rId6" imgW="270" imgH="270" progId="TCLayout.ActiveDocument.1">
                  <p:embed/>
                </p:oleObj>
              </mc:Choice>
              <mc:Fallback>
                <p:oleObj name="think-cell Slide" r:id="rId6" imgW="270" imgH="270" progId="TCLayout.ActiveDocument.1">
                  <p:embed/>
                  <p:pic>
                    <p:nvPicPr>
                      <p:cNvPr id="0" name=""/>
                      <p:cNvPicPr/>
                      <p:nvPr/>
                    </p:nvPicPr>
                    <p:blipFill>
                      <a:blip r:embed="rId7"/>
                      <a:stretch>
                        <a:fillRect/>
                      </a:stretch>
                    </p:blipFill>
                    <p:spPr>
                      <a:xfrm>
                        <a:off x="1588" y="1588"/>
                        <a:ext cx="1587" cy="1587"/>
                      </a:xfrm>
                      <a:prstGeom prst="rect">
                        <a:avLst/>
                      </a:prstGeom>
                    </p:spPr>
                  </p:pic>
                </p:oleObj>
              </mc:Fallback>
            </mc:AlternateContent>
          </a:graphicData>
        </a:graphic>
      </p:graphicFrame>
      <p:sp>
        <p:nvSpPr>
          <p:cNvPr id="20" name="Rectangle 19" hidden="1"/>
          <p:cNvSpPr/>
          <p:nvPr>
            <p:custDataLst>
              <p:tags r:id="rId3"/>
            </p:custDataLst>
          </p:nvPr>
        </p:nvSpPr>
        <p:spPr bwMode="auto">
          <a:xfrm>
            <a:off x="0" y="0"/>
            <a:ext cx="158750" cy="158750"/>
          </a:xfrm>
          <a:prstGeom prst="rect">
            <a:avLst/>
          </a:prstGeom>
          <a:solidFill>
            <a:schemeClr val="accent1"/>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sz="1200" dirty="0" err="1">
              <a:solidFill>
                <a:schemeClr val="tx1"/>
              </a:solidFill>
              <a:sym typeface="+mn-lt"/>
            </a:endParaRPr>
          </a:p>
        </p:txBody>
      </p:sp>
      <p:sp>
        <p:nvSpPr>
          <p:cNvPr id="112" name="Rectangle 111"/>
          <p:cNvSpPr>
            <a:spLocks/>
          </p:cNvSpPr>
          <p:nvPr/>
        </p:nvSpPr>
        <p:spPr>
          <a:xfrm>
            <a:off x="57067" y="1187214"/>
            <a:ext cx="2097720" cy="5154048"/>
          </a:xfrm>
          <a:prstGeom prst="rect">
            <a:avLst/>
          </a:prstGeom>
          <a:solidFill>
            <a:schemeClr val="accent6">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a:endParaRPr lang="en-US" sz="1400" dirty="0">
              <a:solidFill>
                <a:schemeClr val="accent1"/>
              </a:solidFill>
            </a:endParaRPr>
          </a:p>
        </p:txBody>
      </p:sp>
      <p:sp>
        <p:nvSpPr>
          <p:cNvPr id="3" name="Slide Number Placeholder 2"/>
          <p:cNvSpPr>
            <a:spLocks noGrp="1"/>
          </p:cNvSpPr>
          <p:nvPr>
            <p:ph type="sldNum" sz="quarter" idx="10"/>
          </p:nvPr>
        </p:nvSpPr>
        <p:spPr/>
        <p:txBody>
          <a:bodyPr/>
          <a:lstStyle/>
          <a:p>
            <a:fld id="{1B845CE2-52C6-D640-906F-6FEE9CFEE2EC}" type="slidenum">
              <a:rPr lang="en-US" sz="1000" smtClean="0"/>
              <a:pPr/>
              <a:t>28</a:t>
            </a:fld>
            <a:endParaRPr lang="en-US" sz="1000" dirty="0"/>
          </a:p>
        </p:txBody>
      </p:sp>
      <p:sp>
        <p:nvSpPr>
          <p:cNvPr id="53" name="TextBox 52"/>
          <p:cNvSpPr txBox="1"/>
          <p:nvPr/>
        </p:nvSpPr>
        <p:spPr>
          <a:xfrm>
            <a:off x="-188627" y="6485910"/>
            <a:ext cx="5370218" cy="244375"/>
          </a:xfrm>
          <a:prstGeom prst="rect">
            <a:avLst/>
          </a:prstGeom>
          <a:noFill/>
        </p:spPr>
        <p:txBody>
          <a:bodyPr wrap="square" lIns="89611" tIns="44806" rIns="89611" bIns="44806" rtlCol="0">
            <a:spAutoFit/>
          </a:bodyPr>
          <a:lstStyle/>
          <a:p>
            <a:pPr marL="222264"/>
            <a:r>
              <a:rPr lang="en-US" sz="1000" dirty="0">
                <a:solidFill>
                  <a:schemeClr val="bg1">
                    <a:lumMod val="50000"/>
                  </a:schemeClr>
                </a:solidFill>
              </a:rPr>
              <a:t>Contingent upon CMS approval</a:t>
            </a:r>
          </a:p>
        </p:txBody>
      </p:sp>
      <p:sp>
        <p:nvSpPr>
          <p:cNvPr id="26" name="Rectangle 25"/>
          <p:cNvSpPr/>
          <p:nvPr/>
        </p:nvSpPr>
        <p:spPr>
          <a:xfrm>
            <a:off x="554454" y="3361264"/>
            <a:ext cx="1344952" cy="2538287"/>
          </a:xfrm>
          <a:prstGeom prst="rect">
            <a:avLst/>
          </a:prstGeom>
          <a:solidFill>
            <a:schemeClr val="tx2"/>
          </a:solidFill>
          <a:ln w="952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$80.00</a:t>
            </a:r>
          </a:p>
          <a:p>
            <a:pPr algn="ctr"/>
            <a:r>
              <a:rPr lang="en-US" sz="1100" dirty="0">
                <a:solidFill>
                  <a:schemeClr val="bg1"/>
                </a:solidFill>
              </a:rPr>
              <a:t>Medicare Payment</a:t>
            </a:r>
          </a:p>
        </p:txBody>
      </p:sp>
      <p:sp>
        <p:nvSpPr>
          <p:cNvPr id="60" name="Rectangle 59"/>
          <p:cNvSpPr/>
          <p:nvPr/>
        </p:nvSpPr>
        <p:spPr>
          <a:xfrm>
            <a:off x="2457352" y="3361264"/>
            <a:ext cx="1344952" cy="2538288"/>
          </a:xfrm>
          <a:prstGeom prst="rect">
            <a:avLst/>
          </a:prstGeom>
          <a:solidFill>
            <a:schemeClr val="tx2"/>
          </a:solidFill>
          <a:ln w="952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$80.00</a:t>
            </a:r>
          </a:p>
          <a:p>
            <a:pPr algn="ctr"/>
            <a:r>
              <a:rPr lang="en-US" sz="1100" dirty="0">
                <a:solidFill>
                  <a:schemeClr val="bg1"/>
                </a:solidFill>
              </a:rPr>
              <a:t>Medicare Payment</a:t>
            </a:r>
          </a:p>
          <a:p>
            <a:pPr algn="ctr"/>
            <a:endParaRPr lang="en-US" dirty="0">
              <a:solidFill>
                <a:schemeClr val="bg1"/>
              </a:solidFill>
            </a:endParaRPr>
          </a:p>
        </p:txBody>
      </p:sp>
      <p:sp>
        <p:nvSpPr>
          <p:cNvPr id="61" name="Rectangle 60"/>
          <p:cNvSpPr/>
          <p:nvPr/>
        </p:nvSpPr>
        <p:spPr>
          <a:xfrm>
            <a:off x="2457352" y="2976085"/>
            <a:ext cx="1344952" cy="396608"/>
          </a:xfrm>
          <a:prstGeom prst="rect">
            <a:avLst/>
          </a:prstGeom>
          <a:solidFill>
            <a:schemeClr val="bg1"/>
          </a:solidFill>
          <a:ln w="952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2"/>
                </a:solidFill>
              </a:rPr>
              <a:t>$8.00</a:t>
            </a:r>
          </a:p>
          <a:p>
            <a:pPr algn="ctr"/>
            <a:r>
              <a:rPr lang="en-US" sz="1100" dirty="0">
                <a:solidFill>
                  <a:schemeClr val="tx2"/>
                </a:solidFill>
              </a:rPr>
              <a:t>Medicaid Payment</a:t>
            </a:r>
          </a:p>
        </p:txBody>
      </p:sp>
      <p:sp>
        <p:nvSpPr>
          <p:cNvPr id="62" name="Rectangle 61"/>
          <p:cNvSpPr/>
          <p:nvPr/>
        </p:nvSpPr>
        <p:spPr>
          <a:xfrm>
            <a:off x="4401718" y="2570011"/>
            <a:ext cx="1344952" cy="3329542"/>
          </a:xfrm>
          <a:prstGeom prst="rect">
            <a:avLst/>
          </a:prstGeom>
          <a:solidFill>
            <a:schemeClr val="accent4"/>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$100.00</a:t>
            </a:r>
          </a:p>
          <a:p>
            <a:pPr algn="ctr"/>
            <a:r>
              <a:rPr lang="en-US" sz="1100" dirty="0">
                <a:solidFill>
                  <a:schemeClr val="bg1"/>
                </a:solidFill>
              </a:rPr>
              <a:t>Payment from One Care / SCO plan</a:t>
            </a:r>
          </a:p>
        </p:txBody>
      </p:sp>
      <p:sp>
        <p:nvSpPr>
          <p:cNvPr id="66" name="Rectangle 65"/>
          <p:cNvSpPr/>
          <p:nvPr/>
        </p:nvSpPr>
        <p:spPr>
          <a:xfrm>
            <a:off x="554454" y="2733307"/>
            <a:ext cx="1344952" cy="627962"/>
          </a:xfrm>
          <a:prstGeom prst="rect">
            <a:avLst/>
          </a:prstGeom>
          <a:solidFill>
            <a:schemeClr val="bg1"/>
          </a:solidFill>
          <a:ln w="952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2"/>
                </a:solidFill>
              </a:rPr>
              <a:t>$20.00</a:t>
            </a:r>
          </a:p>
          <a:p>
            <a:pPr algn="ctr"/>
            <a:r>
              <a:rPr lang="en-US" sz="1100" dirty="0">
                <a:solidFill>
                  <a:schemeClr val="tx2"/>
                </a:solidFill>
              </a:rPr>
              <a:t>Patient Copay</a:t>
            </a:r>
          </a:p>
        </p:txBody>
      </p:sp>
      <p:cxnSp>
        <p:nvCxnSpPr>
          <p:cNvPr id="48" name="Straight Connector 47"/>
          <p:cNvCxnSpPr>
            <a:cxnSpLocks/>
          </p:cNvCxnSpPr>
          <p:nvPr/>
        </p:nvCxnSpPr>
        <p:spPr>
          <a:xfrm flipV="1">
            <a:off x="2451704" y="2736602"/>
            <a:ext cx="6289525" cy="8102"/>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233383" y="1185550"/>
            <a:ext cx="2324862" cy="459819"/>
          </a:xfrm>
          <a:prstGeom prst="rect">
            <a:avLst/>
          </a:prstGeom>
          <a:noFill/>
        </p:spPr>
        <p:txBody>
          <a:bodyPr wrap="square" lIns="89611" tIns="44806" rIns="89611" bIns="44806" rtlCol="0">
            <a:spAutoFit/>
          </a:bodyPr>
          <a:lstStyle/>
          <a:p>
            <a:pPr marL="222264" algn="ctr"/>
            <a:r>
              <a:rPr lang="en-US" sz="1200" b="1" dirty="0">
                <a:solidFill>
                  <a:schemeClr val="accent4"/>
                </a:solidFill>
              </a:rPr>
              <a:t>Non-Dual (Medicare Only) Provider Payments</a:t>
            </a:r>
          </a:p>
        </p:txBody>
      </p:sp>
      <p:sp>
        <p:nvSpPr>
          <p:cNvPr id="75" name="Rectangle 74"/>
          <p:cNvSpPr/>
          <p:nvPr/>
        </p:nvSpPr>
        <p:spPr>
          <a:xfrm>
            <a:off x="6439183" y="2733307"/>
            <a:ext cx="1344952" cy="3166247"/>
          </a:xfrm>
          <a:prstGeom prst="rect">
            <a:avLst/>
          </a:prstGeom>
          <a:solidFill>
            <a:schemeClr val="accent2"/>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More than $88.00, but less than $100.00</a:t>
            </a:r>
          </a:p>
          <a:p>
            <a:pPr algn="ctr"/>
            <a:r>
              <a:rPr lang="en-US" sz="1100" dirty="0">
                <a:solidFill>
                  <a:schemeClr val="bg1"/>
                </a:solidFill>
              </a:rPr>
              <a:t>Payment from One Care / SCO plan</a:t>
            </a:r>
          </a:p>
          <a:p>
            <a:pPr algn="ctr"/>
            <a:r>
              <a:rPr lang="en-US" sz="1100" dirty="0">
                <a:solidFill>
                  <a:schemeClr val="bg1"/>
                </a:solidFill>
              </a:rPr>
              <a:t>with provider pricing benchmark</a:t>
            </a:r>
          </a:p>
        </p:txBody>
      </p:sp>
      <p:sp>
        <p:nvSpPr>
          <p:cNvPr id="55" name="TextBox 54"/>
          <p:cNvSpPr txBox="1"/>
          <p:nvPr/>
        </p:nvSpPr>
        <p:spPr>
          <a:xfrm>
            <a:off x="508315" y="5899554"/>
            <a:ext cx="1419873" cy="429041"/>
          </a:xfrm>
          <a:prstGeom prst="rect">
            <a:avLst/>
          </a:prstGeom>
          <a:noFill/>
        </p:spPr>
        <p:txBody>
          <a:bodyPr wrap="square" lIns="89611" tIns="44806" rIns="89611" bIns="44806" rtlCol="0">
            <a:spAutoFit/>
          </a:bodyPr>
          <a:lstStyle/>
          <a:p>
            <a:pPr marL="222264"/>
            <a:r>
              <a:rPr lang="en-US" sz="1100" b="1" dirty="0">
                <a:solidFill>
                  <a:schemeClr val="tx2"/>
                </a:solidFill>
              </a:rPr>
              <a:t>Medicare only (non-duals)</a:t>
            </a:r>
          </a:p>
        </p:txBody>
      </p:sp>
      <p:sp>
        <p:nvSpPr>
          <p:cNvPr id="78" name="TextBox 77"/>
          <p:cNvSpPr txBox="1"/>
          <p:nvPr/>
        </p:nvSpPr>
        <p:spPr>
          <a:xfrm>
            <a:off x="2451704" y="5899554"/>
            <a:ext cx="1312703" cy="259764"/>
          </a:xfrm>
          <a:prstGeom prst="rect">
            <a:avLst/>
          </a:prstGeom>
          <a:noFill/>
        </p:spPr>
        <p:txBody>
          <a:bodyPr wrap="square" lIns="89611" tIns="44806" rIns="89611" bIns="44806" rtlCol="0">
            <a:spAutoFit/>
          </a:bodyPr>
          <a:lstStyle/>
          <a:p>
            <a:pPr marL="222264"/>
            <a:r>
              <a:rPr lang="en-US" sz="1100" b="1" dirty="0">
                <a:solidFill>
                  <a:schemeClr val="tx2"/>
                </a:solidFill>
              </a:rPr>
              <a:t>Dual in FFS</a:t>
            </a:r>
          </a:p>
        </p:txBody>
      </p:sp>
      <p:sp>
        <p:nvSpPr>
          <p:cNvPr id="79" name="TextBox 78"/>
          <p:cNvSpPr txBox="1"/>
          <p:nvPr/>
        </p:nvSpPr>
        <p:spPr>
          <a:xfrm>
            <a:off x="4106412" y="5895651"/>
            <a:ext cx="1744619" cy="429041"/>
          </a:xfrm>
          <a:prstGeom prst="rect">
            <a:avLst/>
          </a:prstGeom>
          <a:noFill/>
        </p:spPr>
        <p:txBody>
          <a:bodyPr wrap="square" lIns="89611" tIns="44806" rIns="89611" bIns="44806" rtlCol="0">
            <a:spAutoFit/>
          </a:bodyPr>
          <a:lstStyle/>
          <a:p>
            <a:pPr marL="222264"/>
            <a:r>
              <a:rPr lang="en-US" sz="1100" b="1" dirty="0">
                <a:solidFill>
                  <a:schemeClr val="tx2"/>
                </a:solidFill>
              </a:rPr>
              <a:t>Dual in One Care/ SCO</a:t>
            </a:r>
          </a:p>
        </p:txBody>
      </p:sp>
      <p:sp>
        <p:nvSpPr>
          <p:cNvPr id="80" name="TextBox 79"/>
          <p:cNvSpPr txBox="1"/>
          <p:nvPr/>
        </p:nvSpPr>
        <p:spPr>
          <a:xfrm>
            <a:off x="6170349" y="5878223"/>
            <a:ext cx="1744619" cy="429041"/>
          </a:xfrm>
          <a:prstGeom prst="rect">
            <a:avLst/>
          </a:prstGeom>
          <a:noFill/>
        </p:spPr>
        <p:txBody>
          <a:bodyPr wrap="square" lIns="89611" tIns="44806" rIns="89611" bIns="44806" rtlCol="0">
            <a:spAutoFit/>
          </a:bodyPr>
          <a:lstStyle/>
          <a:p>
            <a:pPr marL="222264"/>
            <a:r>
              <a:rPr lang="en-US" sz="1100" b="1" dirty="0">
                <a:solidFill>
                  <a:schemeClr val="tx2"/>
                </a:solidFill>
              </a:rPr>
              <a:t>Demo 2.0: Dual in One Care/SCO</a:t>
            </a:r>
          </a:p>
        </p:txBody>
      </p:sp>
      <p:sp>
        <p:nvSpPr>
          <p:cNvPr id="82" name="TextBox 81"/>
          <p:cNvSpPr txBox="1"/>
          <p:nvPr/>
        </p:nvSpPr>
        <p:spPr>
          <a:xfrm>
            <a:off x="1928188" y="833058"/>
            <a:ext cx="4575120" cy="275153"/>
          </a:xfrm>
          <a:prstGeom prst="rect">
            <a:avLst/>
          </a:prstGeom>
          <a:noFill/>
        </p:spPr>
        <p:txBody>
          <a:bodyPr wrap="square" lIns="89611" tIns="44806" rIns="89611" bIns="44806" rtlCol="0">
            <a:spAutoFit/>
          </a:bodyPr>
          <a:lstStyle/>
          <a:p>
            <a:pPr marL="222264" algn="ctr"/>
            <a:r>
              <a:rPr lang="en-US" sz="1200" b="1" dirty="0">
                <a:solidFill>
                  <a:schemeClr val="accent4"/>
                </a:solidFill>
              </a:rPr>
              <a:t>Dual Member (Medicare + Medicaid) Provider Payments</a:t>
            </a:r>
          </a:p>
        </p:txBody>
      </p:sp>
      <p:sp>
        <p:nvSpPr>
          <p:cNvPr id="83" name="Rectangular Callout 82"/>
          <p:cNvSpPr/>
          <p:nvPr/>
        </p:nvSpPr>
        <p:spPr>
          <a:xfrm>
            <a:off x="2234717" y="1146352"/>
            <a:ext cx="2023134" cy="950130"/>
          </a:xfrm>
          <a:prstGeom prst="wedgeRectCallout">
            <a:avLst>
              <a:gd name="adj1" fmla="val -12473"/>
              <a:gd name="adj2" fmla="val 70347"/>
            </a:avLst>
          </a:prstGeom>
          <a:solidFill>
            <a:schemeClr val="bg1">
              <a:lumMod val="95000"/>
            </a:schemeClr>
          </a:solidFill>
          <a:ln w="952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lIns="89611" tIns="44806" rIns="89611" bIns="44806" rtlCol="0" anchor="ctr"/>
          <a:lstStyle/>
          <a:p>
            <a:pPr algn="ctr"/>
            <a:r>
              <a:rPr lang="en-US" sz="1050" dirty="0">
                <a:solidFill>
                  <a:schemeClr val="tx1"/>
                </a:solidFill>
              </a:rPr>
              <a:t>In FFS, providers receive less than the total Medicare payment allowable, as Medicaid wrap is less than the traditional patient co-pay</a:t>
            </a:r>
          </a:p>
        </p:txBody>
      </p:sp>
      <p:sp>
        <p:nvSpPr>
          <p:cNvPr id="84" name="Rectangular Callout 83"/>
          <p:cNvSpPr/>
          <p:nvPr/>
        </p:nvSpPr>
        <p:spPr>
          <a:xfrm>
            <a:off x="4337781" y="1381271"/>
            <a:ext cx="2023134" cy="715211"/>
          </a:xfrm>
          <a:prstGeom prst="wedgeRectCallout">
            <a:avLst>
              <a:gd name="adj1" fmla="val -12473"/>
              <a:gd name="adj2" fmla="val 70347"/>
            </a:avLst>
          </a:prstGeom>
          <a:solidFill>
            <a:schemeClr val="bg1">
              <a:lumMod val="95000"/>
            </a:schemeClr>
          </a:solidFill>
          <a:ln w="952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lIns="89611" tIns="44806" rIns="89611" bIns="44806" rtlCol="0" anchor="ctr"/>
          <a:lstStyle/>
          <a:p>
            <a:pPr algn="ctr"/>
            <a:r>
              <a:rPr lang="en-US" sz="1050" dirty="0">
                <a:solidFill>
                  <a:schemeClr val="tx1"/>
                </a:solidFill>
              </a:rPr>
              <a:t>One Care and SCO plans have historically paid providers the full Medicare allowable amount (more in some cases)</a:t>
            </a:r>
          </a:p>
        </p:txBody>
      </p:sp>
      <p:sp>
        <p:nvSpPr>
          <p:cNvPr id="85" name="Rectangular Callout 84"/>
          <p:cNvSpPr/>
          <p:nvPr/>
        </p:nvSpPr>
        <p:spPr>
          <a:xfrm>
            <a:off x="6428166" y="1000522"/>
            <a:ext cx="2313063" cy="1371185"/>
          </a:xfrm>
          <a:prstGeom prst="wedgeRectCallout">
            <a:avLst>
              <a:gd name="adj1" fmla="val -17660"/>
              <a:gd name="adj2" fmla="val 73133"/>
            </a:avLst>
          </a:prstGeom>
          <a:solidFill>
            <a:schemeClr val="bg1">
              <a:lumMod val="95000"/>
            </a:schemeClr>
          </a:solidFill>
          <a:ln w="952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lIns="89611" tIns="44806" rIns="89611" bIns="44806" rtlCol="0" anchor="ctr"/>
          <a:lstStyle/>
          <a:p>
            <a:pPr algn="ctr"/>
            <a:r>
              <a:rPr lang="en-US" sz="1050" dirty="0">
                <a:solidFill>
                  <a:schemeClr val="tx1"/>
                </a:solidFill>
              </a:rPr>
              <a:t>Limits on the Medicaid wrap portion of provider payments in One Care and SCO could reduce the amount One Care and SCO plans pay providers; providers would still receive more on average for a Dual in integrated managed care products than in FFS</a:t>
            </a:r>
          </a:p>
        </p:txBody>
      </p:sp>
      <p:sp>
        <p:nvSpPr>
          <p:cNvPr id="76" name="TextBox 75"/>
          <p:cNvSpPr txBox="1"/>
          <p:nvPr/>
        </p:nvSpPr>
        <p:spPr>
          <a:xfrm>
            <a:off x="7747428" y="2928714"/>
            <a:ext cx="1153129" cy="1321593"/>
          </a:xfrm>
          <a:prstGeom prst="rect">
            <a:avLst/>
          </a:prstGeom>
          <a:noFill/>
        </p:spPr>
        <p:txBody>
          <a:bodyPr wrap="square" lIns="89611" tIns="44806" rIns="89611" bIns="44806" rtlCol="0">
            <a:spAutoFit/>
          </a:bodyPr>
          <a:lstStyle/>
          <a:p>
            <a:pPr marL="222264"/>
            <a:r>
              <a:rPr lang="en-US" sz="1000" b="1" dirty="0"/>
              <a:t>Example Medicaid Wrap Limit in One Care/SCO:</a:t>
            </a:r>
          </a:p>
          <a:p>
            <a:pPr marL="222264"/>
            <a:r>
              <a:rPr lang="en-US" sz="1000" dirty="0"/>
              <a:t>88 -100% of Medicare allowable</a:t>
            </a:r>
          </a:p>
        </p:txBody>
      </p:sp>
      <p:sp>
        <p:nvSpPr>
          <p:cNvPr id="81" name="Left Brace 80"/>
          <p:cNvSpPr/>
          <p:nvPr/>
        </p:nvSpPr>
        <p:spPr>
          <a:xfrm>
            <a:off x="299621" y="2733307"/>
            <a:ext cx="192824" cy="3162344"/>
          </a:xfrm>
          <a:prstGeom prst="leftBrace">
            <a:avLst>
              <a:gd name="adj1" fmla="val 86277"/>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0" name="TextBox 89"/>
          <p:cNvSpPr txBox="1"/>
          <p:nvPr/>
        </p:nvSpPr>
        <p:spPr>
          <a:xfrm rot="16200000">
            <a:off x="-817140" y="4194898"/>
            <a:ext cx="1992789" cy="244375"/>
          </a:xfrm>
          <a:prstGeom prst="rect">
            <a:avLst/>
          </a:prstGeom>
          <a:noFill/>
        </p:spPr>
        <p:txBody>
          <a:bodyPr wrap="square" lIns="89611" tIns="44806" rIns="89611" bIns="44806" rtlCol="0">
            <a:spAutoFit/>
          </a:bodyPr>
          <a:lstStyle/>
          <a:p>
            <a:pPr marL="222264"/>
            <a:r>
              <a:rPr lang="en-US" sz="1000" dirty="0"/>
              <a:t>Medicare allowable: $100</a:t>
            </a:r>
          </a:p>
        </p:txBody>
      </p:sp>
      <p:sp>
        <p:nvSpPr>
          <p:cNvPr id="34" name="TextBox 33">
            <a:extLst>
              <a:ext uri="{FF2B5EF4-FFF2-40B4-BE49-F238E27FC236}">
                <a16:creationId xmlns:a16="http://schemas.microsoft.com/office/drawing/2014/main" xmlns="" id="{993A92D5-01C3-4BBA-8211-D1CCC36945B8}"/>
              </a:ext>
            </a:extLst>
          </p:cNvPr>
          <p:cNvSpPr txBox="1"/>
          <p:nvPr/>
        </p:nvSpPr>
        <p:spPr>
          <a:xfrm>
            <a:off x="-188627" y="844433"/>
            <a:ext cx="2324862" cy="459819"/>
          </a:xfrm>
          <a:prstGeom prst="rect">
            <a:avLst/>
          </a:prstGeom>
          <a:noFill/>
        </p:spPr>
        <p:txBody>
          <a:bodyPr wrap="square" lIns="89611" tIns="44806" rIns="89611" bIns="44806" rtlCol="0">
            <a:spAutoFit/>
          </a:bodyPr>
          <a:lstStyle/>
          <a:p>
            <a:pPr marL="222264" algn="ctr"/>
            <a:r>
              <a:rPr lang="en-US" sz="1200" dirty="0">
                <a:solidFill>
                  <a:schemeClr val="accent4"/>
                </a:solidFill>
              </a:rPr>
              <a:t>ILLUSTRATIVE EXAMPLE</a:t>
            </a:r>
          </a:p>
        </p:txBody>
      </p:sp>
      <p:sp>
        <p:nvSpPr>
          <p:cNvPr id="29" name="Rectangle 28"/>
          <p:cNvSpPr/>
          <p:nvPr/>
        </p:nvSpPr>
        <p:spPr>
          <a:xfrm>
            <a:off x="2451704" y="2670574"/>
            <a:ext cx="1344952" cy="396608"/>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2"/>
                </a:solidFill>
              </a:rPr>
              <a:t>$88.00 total</a:t>
            </a:r>
            <a:endParaRPr lang="en-US" sz="1100" dirty="0">
              <a:solidFill>
                <a:schemeClr val="tx2"/>
              </a:solidFill>
            </a:endParaRPr>
          </a:p>
        </p:txBody>
      </p:sp>
      <p:sp>
        <p:nvSpPr>
          <p:cNvPr id="30" name="Rectangle 29">
            <a:extLst>
              <a:ext uri="{FF2B5EF4-FFF2-40B4-BE49-F238E27FC236}">
                <a16:creationId xmlns:a16="http://schemas.microsoft.com/office/drawing/2014/main" xmlns="" id="{328A05DB-A507-4690-9AD6-9C1ECE6D76E1}"/>
              </a:ext>
            </a:extLst>
          </p:cNvPr>
          <p:cNvSpPr/>
          <p:nvPr/>
        </p:nvSpPr>
        <p:spPr>
          <a:xfrm>
            <a:off x="4128548" y="2273966"/>
            <a:ext cx="1891292" cy="396608"/>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2"/>
                </a:solidFill>
              </a:rPr>
              <a:t>≥ $100.00 total</a:t>
            </a:r>
            <a:endParaRPr lang="en-US" sz="1100" dirty="0">
              <a:solidFill>
                <a:schemeClr val="tx2"/>
              </a:solidFill>
            </a:endParaRPr>
          </a:p>
        </p:txBody>
      </p:sp>
      <p:sp>
        <p:nvSpPr>
          <p:cNvPr id="31" name="Rectangle 30">
            <a:extLst>
              <a:ext uri="{FF2B5EF4-FFF2-40B4-BE49-F238E27FC236}">
                <a16:creationId xmlns:a16="http://schemas.microsoft.com/office/drawing/2014/main" xmlns="" id="{8D3D2317-294F-4CAF-B5FA-64DED99C6524}"/>
              </a:ext>
            </a:extLst>
          </p:cNvPr>
          <p:cNvSpPr/>
          <p:nvPr/>
        </p:nvSpPr>
        <p:spPr>
          <a:xfrm>
            <a:off x="410832" y="2371707"/>
            <a:ext cx="1535297" cy="396608"/>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2"/>
                </a:solidFill>
              </a:rPr>
              <a:t>$100.00 total</a:t>
            </a:r>
            <a:endParaRPr lang="en-US" dirty="0">
              <a:solidFill>
                <a:schemeClr val="tx2"/>
              </a:solidFill>
            </a:endParaRPr>
          </a:p>
        </p:txBody>
      </p:sp>
      <p:cxnSp>
        <p:nvCxnSpPr>
          <p:cNvPr id="32" name="Straight Connector 31"/>
          <p:cNvCxnSpPr>
            <a:cxnSpLocks/>
          </p:cNvCxnSpPr>
          <p:nvPr/>
        </p:nvCxnSpPr>
        <p:spPr>
          <a:xfrm>
            <a:off x="4401718" y="2736602"/>
            <a:ext cx="1344952" cy="0"/>
          </a:xfrm>
          <a:prstGeom prst="line">
            <a:avLst/>
          </a:prstGeom>
          <a:ln>
            <a:solidFill>
              <a:schemeClr val="bg2"/>
            </a:solidFill>
            <a:prstDash val="dash"/>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xmlns="" id="{C069F67D-3C2F-488C-A4DB-3EFCEA2D1229}"/>
              </a:ext>
            </a:extLst>
          </p:cNvPr>
          <p:cNvSpPr txBox="1"/>
          <p:nvPr/>
        </p:nvSpPr>
        <p:spPr>
          <a:xfrm>
            <a:off x="-190000" y="0"/>
            <a:ext cx="2611193" cy="244375"/>
          </a:xfrm>
          <a:prstGeom prst="rect">
            <a:avLst/>
          </a:prstGeom>
          <a:noFill/>
        </p:spPr>
        <p:txBody>
          <a:bodyPr wrap="square" lIns="89611" tIns="44806" rIns="89611" bIns="44806" rtlCol="0">
            <a:spAutoFit/>
          </a:bodyPr>
          <a:lstStyle/>
          <a:p>
            <a:pPr marL="222264"/>
            <a:r>
              <a:rPr lang="en-US" sz="1000" dirty="0">
                <a:solidFill>
                  <a:schemeClr val="bg1">
                    <a:lumMod val="50000"/>
                  </a:schemeClr>
                </a:solidFill>
              </a:rPr>
              <a:t>PRELIMINARY – FOR DISCUSSION</a:t>
            </a:r>
          </a:p>
        </p:txBody>
      </p:sp>
      <p:sp>
        <p:nvSpPr>
          <p:cNvPr id="36" name="Title 1">
            <a:extLst>
              <a:ext uri="{FF2B5EF4-FFF2-40B4-BE49-F238E27FC236}">
                <a16:creationId xmlns:a16="http://schemas.microsoft.com/office/drawing/2014/main" xmlns="" id="{928E14EB-8A92-47F9-8702-08C06717DE71}"/>
              </a:ext>
            </a:extLst>
          </p:cNvPr>
          <p:cNvSpPr txBox="1">
            <a:spLocks/>
          </p:cNvSpPr>
          <p:nvPr/>
        </p:nvSpPr>
        <p:spPr bwMode="auto">
          <a:xfrm>
            <a:off x="119078" y="149366"/>
            <a:ext cx="8429407"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94210" rtl="0" eaLnBrk="1" fontAlgn="base" hangingPunct="1">
              <a:spcBef>
                <a:spcPct val="0"/>
              </a:spcBef>
              <a:spcAft>
                <a:spcPct val="0"/>
              </a:spcAft>
              <a:tabLst>
                <a:tab pos="269532" algn="l"/>
              </a:tabLst>
              <a:defRPr sz="1900" b="1" baseline="0">
                <a:solidFill>
                  <a:schemeClr val="tx2"/>
                </a:solidFill>
                <a:latin typeface="+mj-lt"/>
                <a:ea typeface="+mj-ea"/>
                <a:cs typeface="+mj-cs"/>
              </a:defRPr>
            </a:lvl1pPr>
            <a:lvl2pPr algn="l" defTabSz="894210" rtl="0" eaLnBrk="1" fontAlgn="base" hangingPunct="1">
              <a:spcBef>
                <a:spcPct val="0"/>
              </a:spcBef>
              <a:spcAft>
                <a:spcPct val="0"/>
              </a:spcAft>
              <a:defRPr sz="1900" b="1">
                <a:solidFill>
                  <a:schemeClr val="tx2"/>
                </a:solidFill>
                <a:latin typeface="Arial" charset="0"/>
              </a:defRPr>
            </a:lvl2pPr>
            <a:lvl3pPr algn="l" defTabSz="894210" rtl="0" eaLnBrk="1" fontAlgn="base" hangingPunct="1">
              <a:spcBef>
                <a:spcPct val="0"/>
              </a:spcBef>
              <a:spcAft>
                <a:spcPct val="0"/>
              </a:spcAft>
              <a:defRPr sz="1900" b="1">
                <a:solidFill>
                  <a:schemeClr val="tx2"/>
                </a:solidFill>
                <a:latin typeface="Arial" charset="0"/>
              </a:defRPr>
            </a:lvl3pPr>
            <a:lvl4pPr algn="l" defTabSz="894210" rtl="0" eaLnBrk="1" fontAlgn="base" hangingPunct="1">
              <a:spcBef>
                <a:spcPct val="0"/>
              </a:spcBef>
              <a:spcAft>
                <a:spcPct val="0"/>
              </a:spcAft>
              <a:defRPr sz="1900" b="1">
                <a:solidFill>
                  <a:schemeClr val="tx2"/>
                </a:solidFill>
                <a:latin typeface="Arial" charset="0"/>
              </a:defRPr>
            </a:lvl4pPr>
            <a:lvl5pPr algn="l" defTabSz="894210" rtl="0" eaLnBrk="1" fontAlgn="base" hangingPunct="1">
              <a:spcBef>
                <a:spcPct val="0"/>
              </a:spcBef>
              <a:spcAft>
                <a:spcPct val="0"/>
              </a:spcAft>
              <a:defRPr sz="1900" b="1">
                <a:solidFill>
                  <a:schemeClr val="tx2"/>
                </a:solidFill>
                <a:latin typeface="Arial" charset="0"/>
              </a:defRPr>
            </a:lvl5pPr>
            <a:lvl6pPr marL="456612" algn="l" defTabSz="894210" rtl="0" eaLnBrk="1" fontAlgn="base" hangingPunct="1">
              <a:spcBef>
                <a:spcPct val="0"/>
              </a:spcBef>
              <a:spcAft>
                <a:spcPct val="0"/>
              </a:spcAft>
              <a:defRPr sz="1900" b="1">
                <a:solidFill>
                  <a:schemeClr val="tx2"/>
                </a:solidFill>
                <a:latin typeface="Arial" charset="0"/>
              </a:defRPr>
            </a:lvl6pPr>
            <a:lvl7pPr marL="913240" algn="l" defTabSz="894210" rtl="0" eaLnBrk="1" fontAlgn="base" hangingPunct="1">
              <a:spcBef>
                <a:spcPct val="0"/>
              </a:spcBef>
              <a:spcAft>
                <a:spcPct val="0"/>
              </a:spcAft>
              <a:defRPr sz="1900" b="1">
                <a:solidFill>
                  <a:schemeClr val="tx2"/>
                </a:solidFill>
                <a:latin typeface="Arial" charset="0"/>
              </a:defRPr>
            </a:lvl7pPr>
            <a:lvl8pPr marL="1369859" algn="l" defTabSz="894210" rtl="0" eaLnBrk="1" fontAlgn="base" hangingPunct="1">
              <a:spcBef>
                <a:spcPct val="0"/>
              </a:spcBef>
              <a:spcAft>
                <a:spcPct val="0"/>
              </a:spcAft>
              <a:defRPr sz="1900" b="1">
                <a:solidFill>
                  <a:schemeClr val="tx2"/>
                </a:solidFill>
                <a:latin typeface="Arial" charset="0"/>
              </a:defRPr>
            </a:lvl8pPr>
            <a:lvl9pPr marL="1826473" algn="l" defTabSz="894210" rtl="0" eaLnBrk="1" fontAlgn="base" hangingPunct="1">
              <a:spcBef>
                <a:spcPct val="0"/>
              </a:spcBef>
              <a:spcAft>
                <a:spcPct val="0"/>
              </a:spcAft>
              <a:defRPr sz="1900" b="1">
                <a:solidFill>
                  <a:schemeClr val="tx2"/>
                </a:solidFill>
                <a:latin typeface="Arial" charset="0"/>
              </a:defRPr>
            </a:lvl9pPr>
          </a:lstStyle>
          <a:p>
            <a:pPr marL="1555" lvl="1">
              <a:spcBef>
                <a:spcPts val="300"/>
              </a:spcBef>
              <a:buClr>
                <a:srgbClr val="000000"/>
              </a:buClr>
            </a:pPr>
            <a:r>
              <a:rPr lang="en-US" dirty="0"/>
              <a:t>Illustrative example of potential limits on Medicaid wrap payments in One Care and SCO: Professional Services</a:t>
            </a:r>
          </a:p>
        </p:txBody>
      </p:sp>
    </p:spTree>
    <p:extLst>
      <p:ext uri="{BB962C8B-B14F-4D97-AF65-F5344CB8AC3E}">
        <p14:creationId xmlns:p14="http://schemas.microsoft.com/office/powerpoint/2010/main" val="38811928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63614" y="448106"/>
            <a:ext cx="8618538" cy="307777"/>
          </a:xfrm>
        </p:spPr>
        <p:txBody>
          <a:bodyPr/>
          <a:lstStyle/>
          <a:p>
            <a:pPr marL="110733">
              <a:tabLst/>
            </a:pPr>
            <a:r>
              <a:rPr lang="en-US" sz="2000" dirty="0">
                <a:solidFill>
                  <a:srgbClr val="002060"/>
                </a:solidFill>
              </a:rPr>
              <a:t>Current Landscape</a:t>
            </a:r>
          </a:p>
        </p:txBody>
      </p:sp>
      <p:cxnSp>
        <p:nvCxnSpPr>
          <p:cNvPr id="9" name="Straight Connector 8"/>
          <p:cNvCxnSpPr/>
          <p:nvPr/>
        </p:nvCxnSpPr>
        <p:spPr>
          <a:xfrm>
            <a:off x="117661" y="746831"/>
            <a:ext cx="8710458"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1445902" y="2848562"/>
            <a:ext cx="6543126" cy="245509"/>
          </a:xfrm>
          <a:prstGeom prst="rect">
            <a:avLst/>
          </a:prstGeom>
          <a:noFill/>
        </p:spPr>
        <p:txBody>
          <a:bodyPr wrap="square" lIns="90142" tIns="45097" rIns="90142" bIns="45097">
            <a:spAutoFit/>
          </a:bodyPr>
          <a:lstStyle/>
          <a:p>
            <a:pPr marL="170628" indent="-170628" defTabSz="900005" hangingPunct="0">
              <a:spcBef>
                <a:spcPts val="300"/>
              </a:spcBef>
              <a:spcAft>
                <a:spcPts val="20"/>
              </a:spcAft>
              <a:buSzPct val="125000"/>
              <a:buFont typeface="Arial" panose="020B0604020202020204" pitchFamily="34" charset="0"/>
              <a:buChar char="•"/>
            </a:pPr>
            <a:endParaRPr lang="en-US" sz="1000" kern="0" dirty="0">
              <a:solidFill>
                <a:srgbClr val="000000"/>
              </a:solidFill>
              <a:sym typeface="Arial"/>
            </a:endParaRPr>
          </a:p>
        </p:txBody>
      </p:sp>
      <p:sp>
        <p:nvSpPr>
          <p:cNvPr id="6" name="TextBox 5"/>
          <p:cNvSpPr txBox="1"/>
          <p:nvPr/>
        </p:nvSpPr>
        <p:spPr>
          <a:xfrm>
            <a:off x="63977" y="970880"/>
            <a:ext cx="4231092" cy="5301425"/>
          </a:xfrm>
          <a:prstGeom prst="rect">
            <a:avLst/>
          </a:prstGeom>
          <a:noFill/>
        </p:spPr>
        <p:txBody>
          <a:bodyPr wrap="square" lIns="91411" tIns="45707" rIns="91411" bIns="45707" rtlCol="0">
            <a:spAutoFit/>
          </a:bodyPr>
          <a:lstStyle/>
          <a:p>
            <a:pPr marL="279858" indent="-279858">
              <a:buFont typeface="Arial" panose="020B0604020202020204" pitchFamily="34" charset="0"/>
              <a:buChar char="•"/>
            </a:pPr>
            <a:r>
              <a:rPr lang="en-US" sz="1400" dirty="0">
                <a:latin typeface="Calibri" panose="020F0502020204030204" pitchFamily="34" charset="0"/>
              </a:rPr>
              <a:t>Since March 1, 2018, MassHealth has transitioned more than 850,000 members to Accountable Care Organizations (ACOs), and more than 200,000 to two Managed Care Organizations (MCOs).</a:t>
            </a:r>
          </a:p>
          <a:p>
            <a:endParaRPr lang="en-US" sz="1400" dirty="0">
              <a:latin typeface="Calibri" panose="020F0502020204030204" pitchFamily="34" charset="0"/>
            </a:endParaRPr>
          </a:p>
          <a:p>
            <a:pPr marL="279858" indent="-279858">
              <a:buFont typeface="Arial" panose="020B0604020202020204" pitchFamily="34" charset="0"/>
              <a:buChar char="•"/>
            </a:pPr>
            <a:r>
              <a:rPr lang="en-US" sz="1400" dirty="0" err="1">
                <a:latin typeface="Calibri" panose="020F0502020204030204" pitchFamily="34" charset="0"/>
              </a:rPr>
              <a:t>MassHealth’s</a:t>
            </a:r>
            <a:r>
              <a:rPr lang="en-US" sz="1400" dirty="0">
                <a:latin typeface="Calibri" panose="020F0502020204030204" pitchFamily="34" charset="0"/>
              </a:rPr>
              <a:t> top priority during the transition has been member continuity.</a:t>
            </a:r>
          </a:p>
          <a:p>
            <a:pPr marL="279858" indent="-279858">
              <a:buFont typeface="Arial" panose="020B0604020202020204" pitchFamily="34" charset="0"/>
              <a:buChar char="•"/>
            </a:pPr>
            <a:endParaRPr lang="en-US" sz="1400" dirty="0">
              <a:latin typeface="Calibri" panose="020F0502020204030204" pitchFamily="34" charset="0"/>
            </a:endParaRPr>
          </a:p>
          <a:p>
            <a:pPr marL="279858" indent="-279858">
              <a:buFont typeface="Arial" panose="020B0604020202020204" pitchFamily="34" charset="0"/>
              <a:buChar char="•"/>
            </a:pPr>
            <a:r>
              <a:rPr lang="en-US" sz="1400" dirty="0">
                <a:latin typeface="Calibri" panose="020F0502020204030204" pitchFamily="34" charset="0"/>
              </a:rPr>
              <a:t>Since launching, ACOs have been actively engaging with their membership to understand their needs, and addressing them through a variety of programs (e.g. disease management, complex care management, community  base supports).</a:t>
            </a:r>
          </a:p>
          <a:p>
            <a:pPr marL="279858" indent="-279858">
              <a:buFont typeface="Arial" panose="020B0604020202020204" pitchFamily="34" charset="0"/>
              <a:buChar char="•"/>
            </a:pPr>
            <a:endParaRPr lang="en-US" sz="1400" dirty="0">
              <a:latin typeface="Calibri" panose="020F0502020204030204" pitchFamily="34" charset="0"/>
            </a:endParaRPr>
          </a:p>
          <a:p>
            <a:pPr marL="279858" indent="-279858">
              <a:buFont typeface="Arial" panose="020B0604020202020204" pitchFamily="34" charset="0"/>
              <a:buChar char="•"/>
            </a:pPr>
            <a:r>
              <a:rPr lang="en-US" sz="1400" dirty="0">
                <a:latin typeface="Calibri" panose="020F0502020204030204" pitchFamily="34" charset="0"/>
              </a:rPr>
              <a:t>As of July 1, 2018, Community Partners are working with ACOs and MCOs to provide specialized wraparound supports and care coordination for members with complex long-term medical and/or behavioral health needs.</a:t>
            </a:r>
          </a:p>
          <a:p>
            <a:endParaRPr lang="en-US" sz="1400" dirty="0">
              <a:latin typeface="Calibri" panose="020F0502020204030204" pitchFamily="34" charset="0"/>
            </a:endParaRPr>
          </a:p>
          <a:p>
            <a:pPr marL="279858" indent="-279858">
              <a:buFont typeface="Arial" panose="020B0604020202020204" pitchFamily="34" charset="0"/>
              <a:buChar char="•"/>
            </a:pPr>
            <a:endParaRPr lang="en-US" sz="1400" dirty="0">
              <a:latin typeface="Calibri" panose="020F0502020204030204" pitchFamily="34" charset="0"/>
            </a:endParaRPr>
          </a:p>
          <a:p>
            <a:endParaRPr lang="en-US" sz="1400" dirty="0">
              <a:latin typeface="Calibri" panose="020F0502020204030204" pitchFamily="34" charset="0"/>
            </a:endParaRPr>
          </a:p>
          <a:p>
            <a:pPr lvl="0"/>
            <a:endParaRPr lang="en-US" sz="1400" dirty="0">
              <a:latin typeface="Calibri" panose="020F0502020204030204" pitchFamily="34" charset="0"/>
            </a:endParaRPr>
          </a:p>
          <a:p>
            <a:pPr marL="0" lvl="4" defTabSz="900005" hangingPunct="0">
              <a:spcBef>
                <a:spcPts val="300"/>
              </a:spcBef>
              <a:spcAft>
                <a:spcPts val="20"/>
              </a:spcAft>
              <a:buClr>
                <a:srgbClr val="000000"/>
              </a:buClr>
              <a:buSzPct val="125000"/>
            </a:pPr>
            <a:endParaRPr lang="en-US" sz="1400" kern="0" dirty="0">
              <a:solidFill>
                <a:srgbClr val="000000"/>
              </a:solidFill>
              <a:sym typeface="Arial"/>
            </a:endParaRPr>
          </a:p>
        </p:txBody>
      </p:sp>
      <p:sp>
        <p:nvSpPr>
          <p:cNvPr id="8" name="TextBox 7"/>
          <p:cNvSpPr txBox="1"/>
          <p:nvPr/>
        </p:nvSpPr>
        <p:spPr>
          <a:xfrm>
            <a:off x="4331362" y="5899961"/>
            <a:ext cx="4720792" cy="459750"/>
          </a:xfrm>
          <a:prstGeom prst="rect">
            <a:avLst/>
          </a:prstGeom>
          <a:noFill/>
        </p:spPr>
        <p:txBody>
          <a:bodyPr wrap="square" lIns="89545" tIns="44772" rIns="89545" bIns="44772" rtlCol="0">
            <a:spAutoFit/>
          </a:bodyPr>
          <a:lstStyle/>
          <a:p>
            <a:r>
              <a:rPr lang="en-US" sz="800" dirty="0"/>
              <a:t>Note: This table shows enrollment for members under age 65 with MassHealth as their primary insurance, who are eligible to enroll in ACOs, MCOs and the PCC Plan. Members who are over age 65 or who have Medicare or private insurance are not eligible for these enrollment options.</a:t>
            </a:r>
          </a:p>
        </p:txBody>
      </p:sp>
      <p:graphicFrame>
        <p:nvGraphicFramePr>
          <p:cNvPr id="10" name="Table 9"/>
          <p:cNvGraphicFramePr>
            <a:graphicFrameLocks noGrp="1"/>
          </p:cNvGraphicFramePr>
          <p:nvPr>
            <p:extLst>
              <p:ext uri="{D42A27DB-BD31-4B8C-83A1-F6EECF244321}">
                <p14:modId xmlns:p14="http://schemas.microsoft.com/office/powerpoint/2010/main" val="3596858513"/>
              </p:ext>
            </p:extLst>
          </p:nvPr>
        </p:nvGraphicFramePr>
        <p:xfrm>
          <a:off x="4331362" y="860561"/>
          <a:ext cx="4406039" cy="5010518"/>
        </p:xfrm>
        <a:graphic>
          <a:graphicData uri="http://schemas.openxmlformats.org/drawingml/2006/table">
            <a:tbl>
              <a:tblPr/>
              <a:tblGrid>
                <a:gridCol w="764960">
                  <a:extLst>
                    <a:ext uri="{9D8B030D-6E8A-4147-A177-3AD203B41FA5}">
                      <a16:colId xmlns:a16="http://schemas.microsoft.com/office/drawing/2014/main" xmlns="" val="20000"/>
                    </a:ext>
                  </a:extLst>
                </a:gridCol>
                <a:gridCol w="2872446">
                  <a:extLst>
                    <a:ext uri="{9D8B030D-6E8A-4147-A177-3AD203B41FA5}">
                      <a16:colId xmlns:a16="http://schemas.microsoft.com/office/drawing/2014/main" xmlns="" val="20001"/>
                    </a:ext>
                  </a:extLst>
                </a:gridCol>
                <a:gridCol w="768633">
                  <a:extLst>
                    <a:ext uri="{9D8B030D-6E8A-4147-A177-3AD203B41FA5}">
                      <a16:colId xmlns:a16="http://schemas.microsoft.com/office/drawing/2014/main" xmlns="" val="20002"/>
                    </a:ext>
                  </a:extLst>
                </a:gridCol>
              </a:tblGrid>
              <a:tr h="487110">
                <a:tc>
                  <a:txBody>
                    <a:bodyPr/>
                    <a:lstStyle/>
                    <a:p>
                      <a:pPr algn="ctr" fontAlgn="ctr"/>
                      <a:r>
                        <a:rPr lang="en-US" sz="1000" b="1" i="0" u="none" strike="noStrike" dirty="0">
                          <a:solidFill>
                            <a:schemeClr val="tx1"/>
                          </a:solidFill>
                          <a:effectLst/>
                          <a:latin typeface="Calibri" panose="020F0502020204030204" pitchFamily="34" charset="0"/>
                        </a:rPr>
                        <a:t>Product</a:t>
                      </a:r>
                    </a:p>
                  </a:txBody>
                  <a:tcPr marL="1830" marR="1830" marT="18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60000"/>
                        <a:lumOff val="40000"/>
                      </a:schemeClr>
                    </a:solidFill>
                  </a:tcPr>
                </a:tc>
                <a:tc>
                  <a:txBody>
                    <a:bodyPr/>
                    <a:lstStyle/>
                    <a:p>
                      <a:pPr algn="ctr" fontAlgn="ctr"/>
                      <a:r>
                        <a:rPr lang="en-US" sz="1000" b="1" i="0" u="none" strike="noStrike" dirty="0">
                          <a:solidFill>
                            <a:schemeClr val="tx1"/>
                          </a:solidFill>
                          <a:effectLst/>
                          <a:latin typeface="Calibri" panose="020F0502020204030204" pitchFamily="34" charset="0"/>
                        </a:rPr>
                        <a:t>Plan</a:t>
                      </a:r>
                    </a:p>
                  </a:txBody>
                  <a:tcPr marL="1830" marR="1830" marT="183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60000"/>
                        <a:lumOff val="40000"/>
                      </a:schemeClr>
                    </a:solidFill>
                  </a:tcPr>
                </a:tc>
                <a:tc>
                  <a:txBody>
                    <a:bodyPr/>
                    <a:lstStyle/>
                    <a:p>
                      <a:pPr algn="ctr" fontAlgn="ctr"/>
                      <a:r>
                        <a:rPr lang="en-US" sz="1000" b="1" i="0" u="none" strike="noStrike" dirty="0">
                          <a:solidFill>
                            <a:schemeClr val="tx1"/>
                          </a:solidFill>
                          <a:effectLst/>
                          <a:latin typeface="Calibri" panose="020F0502020204030204" pitchFamily="34" charset="0"/>
                        </a:rPr>
                        <a:t>Total Enrollment as of </a:t>
                      </a:r>
                      <a:r>
                        <a:rPr lang="en-US" sz="1000" b="1" i="0" u="none" strike="noStrike" dirty="0" smtClean="0">
                          <a:solidFill>
                            <a:schemeClr val="tx1"/>
                          </a:solidFill>
                          <a:effectLst/>
                          <a:latin typeface="Calibri" panose="020F0502020204030204" pitchFamily="34" charset="0"/>
                        </a:rPr>
                        <a:t>7/21</a:t>
                      </a:r>
                      <a:endParaRPr lang="en-US" sz="1000" b="1" i="0" u="none" strike="noStrike" dirty="0">
                        <a:solidFill>
                          <a:schemeClr val="tx1"/>
                        </a:solidFill>
                        <a:effectLst/>
                        <a:latin typeface="Calibri" panose="020F0502020204030204" pitchFamily="34" charset="0"/>
                      </a:endParaRPr>
                    </a:p>
                  </a:txBody>
                  <a:tcPr marL="1830" marR="1830" marT="183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xmlns="" val="10000"/>
                  </a:ext>
                </a:extLst>
              </a:tr>
              <a:tr h="188575">
                <a:tc rowSpan="16">
                  <a:txBody>
                    <a:bodyPr/>
                    <a:lstStyle/>
                    <a:p>
                      <a:pPr algn="l" fontAlgn="t"/>
                      <a:r>
                        <a:rPr lang="en-US" sz="1000" b="1" i="0" u="none" strike="noStrike" dirty="0" smtClean="0">
                          <a:solidFill>
                            <a:srgbClr val="000000"/>
                          </a:solidFill>
                          <a:effectLst/>
                          <a:latin typeface="Calibri" panose="020F0502020204030204" pitchFamily="34" charset="0"/>
                        </a:rPr>
                        <a:t>    </a:t>
                      </a:r>
                      <a:r>
                        <a:rPr lang="en-US" sz="1050" b="1" i="0" u="none" strike="noStrike" dirty="0" smtClean="0">
                          <a:solidFill>
                            <a:srgbClr val="000000"/>
                          </a:solidFill>
                          <a:effectLst/>
                          <a:latin typeface="Calibri" panose="020F0502020204030204" pitchFamily="34" charset="0"/>
                        </a:rPr>
                        <a:t>ACOs</a:t>
                      </a:r>
                      <a:endParaRPr lang="en-US" sz="1050" b="1" i="0" u="none" strike="noStrike" dirty="0">
                        <a:solidFill>
                          <a:srgbClr val="000000"/>
                        </a:solidFill>
                        <a:effectLst/>
                        <a:latin typeface="Calibri" panose="020F0502020204030204" pitchFamily="34" charset="0"/>
                      </a:endParaRPr>
                    </a:p>
                  </a:txBody>
                  <a:tcPr marL="1830" marR="1830" marT="1830" marB="0">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tc>
                  <a:txBody>
                    <a:bodyPr/>
                    <a:lstStyle/>
                    <a:p>
                      <a:pPr algn="l" rtl="0" fontAlgn="b"/>
                      <a:r>
                        <a:rPr lang="en-US" sz="1200" b="0" i="0" u="none" strike="noStrike" dirty="0">
                          <a:solidFill>
                            <a:srgbClr val="000000"/>
                          </a:solidFill>
                          <a:effectLst/>
                          <a:latin typeface="Calibri"/>
                        </a:rPr>
                        <a:t>BMC </a:t>
                      </a:r>
                      <a:r>
                        <a:rPr lang="en-US" sz="1200" b="0" i="0" u="none" strike="noStrike" dirty="0" err="1">
                          <a:solidFill>
                            <a:srgbClr val="000000"/>
                          </a:solidFill>
                          <a:effectLst/>
                          <a:latin typeface="Calibri"/>
                        </a:rPr>
                        <a:t>HealthNet</a:t>
                      </a:r>
                      <a:r>
                        <a:rPr lang="en-US" sz="1200" b="0" i="0" u="none" strike="noStrike" dirty="0">
                          <a:solidFill>
                            <a:srgbClr val="000000"/>
                          </a:solidFill>
                          <a:effectLst/>
                          <a:latin typeface="Calibri"/>
                        </a:rPr>
                        <a:t> Plan Community Alliance</a:t>
                      </a:r>
                    </a:p>
                  </a:txBody>
                  <a:tcPr marL="9335" marR="9335" marT="933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tc>
                  <a:txBody>
                    <a:bodyPr/>
                    <a:lstStyle/>
                    <a:p>
                      <a:pPr algn="ctr" rtl="0" fontAlgn="t"/>
                      <a:r>
                        <a:rPr lang="en-US" sz="1200" b="0" i="0" u="none" strike="noStrike">
                          <a:solidFill>
                            <a:srgbClr val="000000"/>
                          </a:solidFill>
                          <a:effectLst/>
                          <a:latin typeface="Calibri"/>
                        </a:rPr>
                        <a:t>107,447</a:t>
                      </a:r>
                    </a:p>
                  </a:txBody>
                  <a:tcPr marL="9335" marR="9335" marT="9335"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xmlns="" val="10001"/>
                  </a:ext>
                </a:extLst>
              </a:tr>
              <a:tr h="188575">
                <a:tc vMerge="1">
                  <a:txBody>
                    <a:bodyPr/>
                    <a:lstStyle/>
                    <a:p>
                      <a:endParaRPr lang="en-US"/>
                    </a:p>
                  </a:txBody>
                  <a:tcPr/>
                </a:tc>
                <a:tc>
                  <a:txBody>
                    <a:bodyPr/>
                    <a:lstStyle/>
                    <a:p>
                      <a:pPr algn="l" rtl="0" fontAlgn="b"/>
                      <a:r>
                        <a:rPr lang="en-US" sz="1200" b="0" i="0" u="none" strike="noStrike" dirty="0">
                          <a:solidFill>
                            <a:srgbClr val="000000"/>
                          </a:solidFill>
                          <a:effectLst/>
                          <a:latin typeface="Calibri"/>
                        </a:rPr>
                        <a:t>BMC </a:t>
                      </a:r>
                      <a:r>
                        <a:rPr lang="en-US" sz="1200" b="0" i="0" u="none" strike="noStrike" dirty="0" err="1">
                          <a:solidFill>
                            <a:srgbClr val="000000"/>
                          </a:solidFill>
                          <a:effectLst/>
                          <a:latin typeface="Calibri"/>
                        </a:rPr>
                        <a:t>HealthNet</a:t>
                      </a:r>
                      <a:r>
                        <a:rPr lang="en-US" sz="1200" b="0" i="0" u="none" strike="noStrike" dirty="0">
                          <a:solidFill>
                            <a:srgbClr val="000000"/>
                          </a:solidFill>
                          <a:effectLst/>
                          <a:latin typeface="Calibri"/>
                        </a:rPr>
                        <a:t> Plan Mercy Alliance</a:t>
                      </a:r>
                    </a:p>
                  </a:txBody>
                  <a:tcPr marL="9335" marR="9335" marT="933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tc>
                  <a:txBody>
                    <a:bodyPr/>
                    <a:lstStyle/>
                    <a:p>
                      <a:pPr algn="ctr" rtl="0" fontAlgn="t"/>
                      <a:r>
                        <a:rPr lang="en-US" sz="1200" b="0" i="0" u="none" strike="noStrike">
                          <a:solidFill>
                            <a:srgbClr val="000000"/>
                          </a:solidFill>
                          <a:effectLst/>
                          <a:latin typeface="Calibri"/>
                        </a:rPr>
                        <a:t>28,275</a:t>
                      </a:r>
                    </a:p>
                  </a:txBody>
                  <a:tcPr marL="9335" marR="9335" marT="9335"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xmlns="" val="10002"/>
                  </a:ext>
                </a:extLst>
              </a:tr>
              <a:tr h="188575">
                <a:tc vMerge="1">
                  <a:txBody>
                    <a:bodyPr/>
                    <a:lstStyle/>
                    <a:p>
                      <a:endParaRPr lang="en-US"/>
                    </a:p>
                  </a:txBody>
                  <a:tcPr/>
                </a:tc>
                <a:tc>
                  <a:txBody>
                    <a:bodyPr/>
                    <a:lstStyle/>
                    <a:p>
                      <a:pPr algn="l" rtl="0" fontAlgn="b"/>
                      <a:r>
                        <a:rPr lang="en-US" sz="1200" b="0" i="0" u="none" strike="noStrike" dirty="0">
                          <a:solidFill>
                            <a:srgbClr val="000000"/>
                          </a:solidFill>
                          <a:effectLst/>
                          <a:latin typeface="Calibri"/>
                        </a:rPr>
                        <a:t>BMC </a:t>
                      </a:r>
                      <a:r>
                        <a:rPr lang="en-US" sz="1200" b="0" i="0" u="none" strike="noStrike" dirty="0" err="1">
                          <a:solidFill>
                            <a:srgbClr val="000000"/>
                          </a:solidFill>
                          <a:effectLst/>
                          <a:latin typeface="Calibri"/>
                        </a:rPr>
                        <a:t>HealthNet</a:t>
                      </a:r>
                      <a:r>
                        <a:rPr lang="en-US" sz="1200" b="0" i="0" u="none" strike="noStrike" dirty="0">
                          <a:solidFill>
                            <a:srgbClr val="000000"/>
                          </a:solidFill>
                          <a:effectLst/>
                          <a:latin typeface="Calibri"/>
                        </a:rPr>
                        <a:t> Plan Signature Alliance</a:t>
                      </a:r>
                    </a:p>
                  </a:txBody>
                  <a:tcPr marL="9335" marR="9335" marT="933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tc>
                  <a:txBody>
                    <a:bodyPr/>
                    <a:lstStyle/>
                    <a:p>
                      <a:pPr algn="ctr" rtl="0" fontAlgn="t"/>
                      <a:r>
                        <a:rPr lang="en-US" sz="1200" b="0" i="0" u="none" strike="noStrike">
                          <a:solidFill>
                            <a:srgbClr val="000000"/>
                          </a:solidFill>
                          <a:effectLst/>
                          <a:latin typeface="Calibri"/>
                        </a:rPr>
                        <a:t>18,003</a:t>
                      </a:r>
                    </a:p>
                  </a:txBody>
                  <a:tcPr marL="9335" marR="9335" marT="9335"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xmlns="" val="10003"/>
                  </a:ext>
                </a:extLst>
              </a:tr>
              <a:tr h="188575">
                <a:tc vMerge="1">
                  <a:txBody>
                    <a:bodyPr/>
                    <a:lstStyle/>
                    <a:p>
                      <a:endParaRPr lang="en-US"/>
                    </a:p>
                  </a:txBody>
                  <a:tcPr/>
                </a:tc>
                <a:tc>
                  <a:txBody>
                    <a:bodyPr/>
                    <a:lstStyle/>
                    <a:p>
                      <a:pPr algn="l" rtl="0" fontAlgn="b"/>
                      <a:r>
                        <a:rPr lang="en-US" sz="1200" b="0" i="0" u="none" strike="noStrike" dirty="0">
                          <a:solidFill>
                            <a:srgbClr val="000000"/>
                          </a:solidFill>
                          <a:effectLst/>
                          <a:latin typeface="Calibri"/>
                        </a:rPr>
                        <a:t>BMC </a:t>
                      </a:r>
                      <a:r>
                        <a:rPr lang="en-US" sz="1200" b="0" i="0" u="none" strike="noStrike" dirty="0" err="1">
                          <a:solidFill>
                            <a:srgbClr val="000000"/>
                          </a:solidFill>
                          <a:effectLst/>
                          <a:latin typeface="Calibri"/>
                        </a:rPr>
                        <a:t>HealtNet</a:t>
                      </a:r>
                      <a:r>
                        <a:rPr lang="en-US" sz="1200" b="0" i="0" u="none" strike="noStrike" dirty="0">
                          <a:solidFill>
                            <a:srgbClr val="000000"/>
                          </a:solidFill>
                          <a:effectLst/>
                          <a:latin typeface="Calibri"/>
                        </a:rPr>
                        <a:t> Plan </a:t>
                      </a:r>
                      <a:r>
                        <a:rPr lang="en-US" sz="1200" b="0" i="0" u="none" strike="noStrike" dirty="0" err="1">
                          <a:solidFill>
                            <a:srgbClr val="000000"/>
                          </a:solidFill>
                          <a:effectLst/>
                          <a:latin typeface="Calibri"/>
                        </a:rPr>
                        <a:t>Southcoast</a:t>
                      </a:r>
                      <a:r>
                        <a:rPr lang="en-US" sz="1200" b="0" i="0" u="none" strike="noStrike" dirty="0">
                          <a:solidFill>
                            <a:srgbClr val="000000"/>
                          </a:solidFill>
                          <a:effectLst/>
                          <a:latin typeface="Calibri"/>
                        </a:rPr>
                        <a:t> Alliance</a:t>
                      </a:r>
                    </a:p>
                  </a:txBody>
                  <a:tcPr marL="9335" marR="9335" marT="933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tc>
                  <a:txBody>
                    <a:bodyPr/>
                    <a:lstStyle/>
                    <a:p>
                      <a:pPr algn="ctr" rtl="0" fontAlgn="t"/>
                      <a:r>
                        <a:rPr lang="en-US" sz="1200" b="0" i="0" u="none" strike="noStrike" dirty="0">
                          <a:solidFill>
                            <a:srgbClr val="000000"/>
                          </a:solidFill>
                          <a:effectLst/>
                          <a:latin typeface="Calibri"/>
                        </a:rPr>
                        <a:t>16,152</a:t>
                      </a:r>
                    </a:p>
                  </a:txBody>
                  <a:tcPr marL="9335" marR="9335" marT="9335"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xmlns="" val="10004"/>
                  </a:ext>
                </a:extLst>
              </a:tr>
              <a:tr h="188575">
                <a:tc vMerge="1">
                  <a:txBody>
                    <a:bodyPr/>
                    <a:lstStyle/>
                    <a:p>
                      <a:endParaRPr lang="en-US"/>
                    </a:p>
                  </a:txBody>
                  <a:tcPr/>
                </a:tc>
                <a:tc>
                  <a:txBody>
                    <a:bodyPr/>
                    <a:lstStyle/>
                    <a:p>
                      <a:pPr algn="l" rtl="0" fontAlgn="b"/>
                      <a:r>
                        <a:rPr lang="en-US" sz="1200" b="0" i="0" u="none" strike="noStrike" dirty="0">
                          <a:solidFill>
                            <a:srgbClr val="000000"/>
                          </a:solidFill>
                          <a:effectLst/>
                          <a:latin typeface="Calibri"/>
                        </a:rPr>
                        <a:t>Berkshire Fallon Health Collaborative</a:t>
                      </a:r>
                    </a:p>
                  </a:txBody>
                  <a:tcPr marL="9335" marR="9335" marT="933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tc>
                  <a:txBody>
                    <a:bodyPr/>
                    <a:lstStyle/>
                    <a:p>
                      <a:pPr algn="ctr" rtl="0" fontAlgn="t"/>
                      <a:r>
                        <a:rPr lang="en-US" sz="1200" b="0" i="0" u="none" strike="noStrike">
                          <a:solidFill>
                            <a:srgbClr val="000000"/>
                          </a:solidFill>
                          <a:effectLst/>
                          <a:latin typeface="Calibri"/>
                        </a:rPr>
                        <a:t>15,513</a:t>
                      </a:r>
                    </a:p>
                  </a:txBody>
                  <a:tcPr marL="9335" marR="9335" marT="9335"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xmlns="" val="10005"/>
                  </a:ext>
                </a:extLst>
              </a:tr>
              <a:tr h="188575">
                <a:tc vMerge="1">
                  <a:txBody>
                    <a:bodyPr/>
                    <a:lstStyle/>
                    <a:p>
                      <a:endParaRPr lang="en-US"/>
                    </a:p>
                  </a:txBody>
                  <a:tcPr/>
                </a:tc>
                <a:tc>
                  <a:txBody>
                    <a:bodyPr/>
                    <a:lstStyle/>
                    <a:p>
                      <a:pPr algn="l" rtl="0" fontAlgn="b"/>
                      <a:r>
                        <a:rPr lang="en-US" sz="1200" b="0" i="0" u="none" strike="noStrike" dirty="0">
                          <a:solidFill>
                            <a:srgbClr val="000000"/>
                          </a:solidFill>
                          <a:effectLst/>
                          <a:latin typeface="Calibri"/>
                        </a:rPr>
                        <a:t>Fallon 365 Care</a:t>
                      </a:r>
                    </a:p>
                  </a:txBody>
                  <a:tcPr marL="9335" marR="9335" marT="933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tc>
                  <a:txBody>
                    <a:bodyPr/>
                    <a:lstStyle/>
                    <a:p>
                      <a:pPr algn="ctr" rtl="0" fontAlgn="t"/>
                      <a:r>
                        <a:rPr lang="en-US" sz="1200" b="0" i="0" u="none" strike="noStrike">
                          <a:solidFill>
                            <a:srgbClr val="000000"/>
                          </a:solidFill>
                          <a:effectLst/>
                          <a:latin typeface="Calibri"/>
                        </a:rPr>
                        <a:t>30,241</a:t>
                      </a:r>
                    </a:p>
                  </a:txBody>
                  <a:tcPr marL="9335" marR="9335" marT="9335"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xmlns="" val="10006"/>
                  </a:ext>
                </a:extLst>
              </a:tr>
              <a:tr h="188575">
                <a:tc vMerge="1">
                  <a:txBody>
                    <a:bodyPr/>
                    <a:lstStyle/>
                    <a:p>
                      <a:endParaRPr lang="en-US"/>
                    </a:p>
                  </a:txBody>
                  <a:tcPr/>
                </a:tc>
                <a:tc>
                  <a:txBody>
                    <a:bodyPr/>
                    <a:lstStyle/>
                    <a:p>
                      <a:pPr algn="l" rtl="0" fontAlgn="b"/>
                      <a:r>
                        <a:rPr lang="en-US" sz="1200" b="0" i="0" u="none" strike="noStrike" dirty="0" err="1">
                          <a:solidFill>
                            <a:srgbClr val="000000"/>
                          </a:solidFill>
                          <a:effectLst/>
                          <a:latin typeface="Calibri"/>
                        </a:rPr>
                        <a:t>Wellforce</a:t>
                      </a:r>
                      <a:r>
                        <a:rPr lang="en-US" sz="1200" b="0" i="0" u="none" strike="noStrike" dirty="0">
                          <a:solidFill>
                            <a:srgbClr val="000000"/>
                          </a:solidFill>
                          <a:effectLst/>
                          <a:latin typeface="Calibri"/>
                        </a:rPr>
                        <a:t> Care Plan</a:t>
                      </a:r>
                    </a:p>
                  </a:txBody>
                  <a:tcPr marL="9335" marR="9335" marT="933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tc>
                  <a:txBody>
                    <a:bodyPr/>
                    <a:lstStyle/>
                    <a:p>
                      <a:pPr algn="ctr" rtl="0" fontAlgn="t"/>
                      <a:r>
                        <a:rPr lang="en-US" sz="1200" b="0" i="0" u="none" strike="noStrike">
                          <a:solidFill>
                            <a:srgbClr val="000000"/>
                          </a:solidFill>
                          <a:effectLst/>
                          <a:latin typeface="Calibri"/>
                        </a:rPr>
                        <a:t>52,941</a:t>
                      </a:r>
                    </a:p>
                  </a:txBody>
                  <a:tcPr marL="9335" marR="9335" marT="9335"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xmlns="" val="10007"/>
                  </a:ext>
                </a:extLst>
              </a:tr>
              <a:tr h="188575">
                <a:tc vMerge="1">
                  <a:txBody>
                    <a:bodyPr/>
                    <a:lstStyle/>
                    <a:p>
                      <a:endParaRPr lang="en-US"/>
                    </a:p>
                  </a:txBody>
                  <a:tcPr/>
                </a:tc>
                <a:tc>
                  <a:txBody>
                    <a:bodyPr/>
                    <a:lstStyle/>
                    <a:p>
                      <a:pPr algn="l" rtl="0" fontAlgn="b"/>
                      <a:r>
                        <a:rPr lang="en-US" sz="1200" b="0" i="0" u="none" strike="noStrike" dirty="0" err="1">
                          <a:solidFill>
                            <a:srgbClr val="000000"/>
                          </a:solidFill>
                          <a:effectLst/>
                          <a:latin typeface="Calibri"/>
                        </a:rPr>
                        <a:t>BeHealthy</a:t>
                      </a:r>
                      <a:r>
                        <a:rPr lang="en-US" sz="1200" b="0" i="0" u="none" strike="noStrike" dirty="0">
                          <a:solidFill>
                            <a:srgbClr val="000000"/>
                          </a:solidFill>
                          <a:effectLst/>
                          <a:latin typeface="Calibri"/>
                        </a:rPr>
                        <a:t> Partnership</a:t>
                      </a:r>
                    </a:p>
                  </a:txBody>
                  <a:tcPr marL="9335" marR="9335" marT="933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tc>
                  <a:txBody>
                    <a:bodyPr/>
                    <a:lstStyle/>
                    <a:p>
                      <a:pPr algn="ctr" rtl="0" fontAlgn="t"/>
                      <a:r>
                        <a:rPr lang="en-US" sz="1200" b="0" i="0" u="none" strike="noStrike">
                          <a:solidFill>
                            <a:srgbClr val="000000"/>
                          </a:solidFill>
                          <a:effectLst/>
                          <a:latin typeface="Calibri"/>
                        </a:rPr>
                        <a:t>37,538</a:t>
                      </a:r>
                    </a:p>
                  </a:txBody>
                  <a:tcPr marL="9335" marR="9335" marT="9335"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xmlns="" val="10008"/>
                  </a:ext>
                </a:extLst>
              </a:tr>
              <a:tr h="188575">
                <a:tc vMerge="1">
                  <a:txBody>
                    <a:bodyPr/>
                    <a:lstStyle/>
                    <a:p>
                      <a:endParaRPr lang="en-US"/>
                    </a:p>
                  </a:txBody>
                  <a:tcPr/>
                </a:tc>
                <a:tc>
                  <a:txBody>
                    <a:bodyPr/>
                    <a:lstStyle/>
                    <a:p>
                      <a:pPr algn="l" rtl="0" fontAlgn="b"/>
                      <a:r>
                        <a:rPr lang="en-US" sz="1200" b="0" i="0" u="none" strike="noStrike" dirty="0">
                          <a:solidFill>
                            <a:srgbClr val="000000"/>
                          </a:solidFill>
                          <a:effectLst/>
                          <a:latin typeface="Calibri"/>
                        </a:rPr>
                        <a:t>My Care Family</a:t>
                      </a:r>
                    </a:p>
                  </a:txBody>
                  <a:tcPr marL="9335" marR="9335" marT="933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tc>
                  <a:txBody>
                    <a:bodyPr/>
                    <a:lstStyle/>
                    <a:p>
                      <a:pPr algn="ctr" rtl="0" fontAlgn="t"/>
                      <a:r>
                        <a:rPr lang="en-US" sz="1200" b="0" i="0" u="none" strike="noStrike">
                          <a:solidFill>
                            <a:srgbClr val="000000"/>
                          </a:solidFill>
                          <a:effectLst/>
                          <a:latin typeface="Calibri"/>
                        </a:rPr>
                        <a:t>31,754</a:t>
                      </a:r>
                    </a:p>
                  </a:txBody>
                  <a:tcPr marL="9335" marR="9335" marT="9335"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xmlns="" val="10009"/>
                  </a:ext>
                </a:extLst>
              </a:tr>
              <a:tr h="188575">
                <a:tc vMerge="1">
                  <a:txBody>
                    <a:bodyPr/>
                    <a:lstStyle/>
                    <a:p>
                      <a:endParaRPr lang="en-US"/>
                    </a:p>
                  </a:txBody>
                  <a:tcPr/>
                </a:tc>
                <a:tc>
                  <a:txBody>
                    <a:bodyPr/>
                    <a:lstStyle/>
                    <a:p>
                      <a:pPr algn="l" rtl="0" fontAlgn="b"/>
                      <a:r>
                        <a:rPr lang="en-US" sz="1200" b="0" i="0" u="none" strike="noStrike" dirty="0">
                          <a:solidFill>
                            <a:srgbClr val="000000"/>
                          </a:solidFill>
                          <a:effectLst/>
                          <a:latin typeface="Calibri"/>
                        </a:rPr>
                        <a:t>Tufts Health Together with </a:t>
                      </a:r>
                      <a:r>
                        <a:rPr lang="en-US" sz="1200" b="0" i="0" u="none" strike="noStrike" dirty="0" err="1">
                          <a:solidFill>
                            <a:srgbClr val="000000"/>
                          </a:solidFill>
                          <a:effectLst/>
                          <a:latin typeface="Calibri"/>
                        </a:rPr>
                        <a:t>Atrius</a:t>
                      </a:r>
                      <a:r>
                        <a:rPr lang="en-US" sz="1200" b="0" i="0" u="none" strike="noStrike" dirty="0">
                          <a:solidFill>
                            <a:srgbClr val="000000"/>
                          </a:solidFill>
                          <a:effectLst/>
                          <a:latin typeface="Calibri"/>
                        </a:rPr>
                        <a:t> Health</a:t>
                      </a:r>
                    </a:p>
                  </a:txBody>
                  <a:tcPr marL="9335" marR="9335" marT="933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tc>
                  <a:txBody>
                    <a:bodyPr/>
                    <a:lstStyle/>
                    <a:p>
                      <a:pPr algn="ctr" rtl="0" fontAlgn="t"/>
                      <a:r>
                        <a:rPr lang="en-US" sz="1200" b="0" i="0" u="none" strike="noStrike">
                          <a:solidFill>
                            <a:srgbClr val="000000"/>
                          </a:solidFill>
                          <a:effectLst/>
                          <a:latin typeface="Calibri"/>
                        </a:rPr>
                        <a:t>31,761</a:t>
                      </a:r>
                    </a:p>
                  </a:txBody>
                  <a:tcPr marL="9335" marR="9335" marT="9335"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xmlns="" val="10010"/>
                  </a:ext>
                </a:extLst>
              </a:tr>
              <a:tr h="367814">
                <a:tc vMerge="1">
                  <a:txBody>
                    <a:bodyPr/>
                    <a:lstStyle/>
                    <a:p>
                      <a:endParaRPr lang="en-US"/>
                    </a:p>
                  </a:txBody>
                  <a:tcPr/>
                </a:tc>
                <a:tc>
                  <a:txBody>
                    <a:bodyPr/>
                    <a:lstStyle/>
                    <a:p>
                      <a:pPr algn="l" rtl="0" fontAlgn="b"/>
                      <a:r>
                        <a:rPr lang="en-US" sz="1200" b="0" i="0" u="none" strike="noStrike" dirty="0">
                          <a:solidFill>
                            <a:srgbClr val="000000"/>
                          </a:solidFill>
                          <a:effectLst/>
                          <a:latin typeface="Calibri"/>
                        </a:rPr>
                        <a:t>Tufts Health Together with Boston Children’s ACO</a:t>
                      </a:r>
                    </a:p>
                  </a:txBody>
                  <a:tcPr marL="9335" marR="9335" marT="933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tc>
                  <a:txBody>
                    <a:bodyPr/>
                    <a:lstStyle/>
                    <a:p>
                      <a:pPr algn="ctr" rtl="0" fontAlgn="t"/>
                      <a:r>
                        <a:rPr lang="en-US" sz="1200" b="0" i="0" u="none" strike="noStrike">
                          <a:solidFill>
                            <a:srgbClr val="000000"/>
                          </a:solidFill>
                          <a:effectLst/>
                          <a:latin typeface="Calibri"/>
                        </a:rPr>
                        <a:t>83,623</a:t>
                      </a:r>
                    </a:p>
                  </a:txBody>
                  <a:tcPr marL="9335" marR="9335" marT="9335"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xmlns="" val="10011"/>
                  </a:ext>
                </a:extLst>
              </a:tr>
              <a:tr h="188575">
                <a:tc vMerge="1">
                  <a:txBody>
                    <a:bodyPr/>
                    <a:lstStyle/>
                    <a:p>
                      <a:endParaRPr lang="en-US"/>
                    </a:p>
                  </a:txBody>
                  <a:tcPr/>
                </a:tc>
                <a:tc>
                  <a:txBody>
                    <a:bodyPr/>
                    <a:lstStyle/>
                    <a:p>
                      <a:pPr algn="l" rtl="0" fontAlgn="b"/>
                      <a:r>
                        <a:rPr lang="en-US" sz="1200" b="0" i="0" u="none" strike="noStrike" dirty="0">
                          <a:solidFill>
                            <a:srgbClr val="000000"/>
                          </a:solidFill>
                          <a:effectLst/>
                          <a:latin typeface="Calibri"/>
                        </a:rPr>
                        <a:t>Tufts Health Together with BIDCO</a:t>
                      </a:r>
                    </a:p>
                  </a:txBody>
                  <a:tcPr marL="9335" marR="9335" marT="933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tc>
                  <a:txBody>
                    <a:bodyPr/>
                    <a:lstStyle/>
                    <a:p>
                      <a:pPr algn="ctr" rtl="0" fontAlgn="t"/>
                      <a:r>
                        <a:rPr lang="en-US" sz="1200" b="0" i="0" u="none" strike="noStrike" dirty="0">
                          <a:solidFill>
                            <a:srgbClr val="000000"/>
                          </a:solidFill>
                          <a:effectLst/>
                          <a:latin typeface="Calibri"/>
                        </a:rPr>
                        <a:t>34,267</a:t>
                      </a:r>
                    </a:p>
                  </a:txBody>
                  <a:tcPr marL="9335" marR="9335" marT="9335"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xmlns="" val="10012"/>
                  </a:ext>
                </a:extLst>
              </a:tr>
              <a:tr h="188575">
                <a:tc vMerge="1">
                  <a:txBody>
                    <a:bodyPr/>
                    <a:lstStyle/>
                    <a:p>
                      <a:endParaRPr lang="en-US"/>
                    </a:p>
                  </a:txBody>
                  <a:tcPr/>
                </a:tc>
                <a:tc>
                  <a:txBody>
                    <a:bodyPr/>
                    <a:lstStyle/>
                    <a:p>
                      <a:pPr algn="l" rtl="0" fontAlgn="b"/>
                      <a:r>
                        <a:rPr lang="en-US" sz="1200" b="0" i="0" u="none" strike="noStrike" dirty="0">
                          <a:solidFill>
                            <a:srgbClr val="000000"/>
                          </a:solidFill>
                          <a:effectLst/>
                          <a:latin typeface="Calibri"/>
                        </a:rPr>
                        <a:t>Tufts Health Together with CHA</a:t>
                      </a:r>
                    </a:p>
                  </a:txBody>
                  <a:tcPr marL="9335" marR="9335" marT="933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tc>
                  <a:txBody>
                    <a:bodyPr/>
                    <a:lstStyle/>
                    <a:p>
                      <a:pPr algn="ctr" rtl="0" fontAlgn="t"/>
                      <a:r>
                        <a:rPr lang="en-US" sz="1200" b="0" i="0" u="none" strike="noStrike" dirty="0">
                          <a:solidFill>
                            <a:srgbClr val="000000"/>
                          </a:solidFill>
                          <a:effectLst/>
                          <a:latin typeface="Calibri"/>
                        </a:rPr>
                        <a:t>26,253</a:t>
                      </a:r>
                    </a:p>
                  </a:txBody>
                  <a:tcPr marL="9335" marR="9335" marT="9335"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xmlns="" val="10013"/>
                  </a:ext>
                </a:extLst>
              </a:tr>
              <a:tr h="188575">
                <a:tc vMerge="1">
                  <a:txBody>
                    <a:bodyPr/>
                    <a:lstStyle/>
                    <a:p>
                      <a:endParaRPr lang="en-US"/>
                    </a:p>
                  </a:txBody>
                  <a:tcPr/>
                </a:tc>
                <a:tc>
                  <a:txBody>
                    <a:bodyPr/>
                    <a:lstStyle/>
                    <a:p>
                      <a:pPr algn="l" rtl="0" fontAlgn="b"/>
                      <a:r>
                        <a:rPr lang="en-US" sz="1200" b="0" i="0" u="none" strike="noStrike">
                          <a:solidFill>
                            <a:srgbClr val="000000"/>
                          </a:solidFill>
                          <a:effectLst/>
                          <a:latin typeface="Calibri"/>
                        </a:rPr>
                        <a:t>Community Care Cooperative (C3)</a:t>
                      </a:r>
                    </a:p>
                  </a:txBody>
                  <a:tcPr marL="9335" marR="9335" marT="933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tc>
                  <a:txBody>
                    <a:bodyPr/>
                    <a:lstStyle/>
                    <a:p>
                      <a:pPr algn="ctr" rtl="0" fontAlgn="t"/>
                      <a:r>
                        <a:rPr lang="en-US" sz="1200" b="0" i="0" u="none" strike="noStrike" dirty="0">
                          <a:solidFill>
                            <a:srgbClr val="000000"/>
                          </a:solidFill>
                          <a:effectLst/>
                          <a:latin typeface="Calibri"/>
                        </a:rPr>
                        <a:t>113,653</a:t>
                      </a:r>
                    </a:p>
                  </a:txBody>
                  <a:tcPr marL="9335" marR="9335" marT="9335"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xmlns="" val="10014"/>
                  </a:ext>
                </a:extLst>
              </a:tr>
              <a:tr h="188575">
                <a:tc vMerge="1">
                  <a:txBody>
                    <a:bodyPr/>
                    <a:lstStyle/>
                    <a:p>
                      <a:endParaRPr lang="en-US"/>
                    </a:p>
                  </a:txBody>
                  <a:tcPr/>
                </a:tc>
                <a:tc>
                  <a:txBody>
                    <a:bodyPr/>
                    <a:lstStyle/>
                    <a:p>
                      <a:pPr algn="l" rtl="0" fontAlgn="b"/>
                      <a:r>
                        <a:rPr lang="en-US" sz="1200" b="0" i="0" u="none" strike="noStrike">
                          <a:solidFill>
                            <a:srgbClr val="000000"/>
                          </a:solidFill>
                          <a:effectLst/>
                          <a:latin typeface="Calibri"/>
                        </a:rPr>
                        <a:t>Partners Healthcare Choice</a:t>
                      </a:r>
                    </a:p>
                  </a:txBody>
                  <a:tcPr marL="9335" marR="9335" marT="933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tc>
                  <a:txBody>
                    <a:bodyPr/>
                    <a:lstStyle/>
                    <a:p>
                      <a:pPr algn="ctr" rtl="0" fontAlgn="t"/>
                      <a:r>
                        <a:rPr lang="en-US" sz="1200" b="0" i="0" u="none" strike="noStrike" dirty="0">
                          <a:solidFill>
                            <a:srgbClr val="000000"/>
                          </a:solidFill>
                          <a:effectLst/>
                          <a:latin typeface="Calibri"/>
                        </a:rPr>
                        <a:t>105,821</a:t>
                      </a:r>
                    </a:p>
                  </a:txBody>
                  <a:tcPr marL="9335" marR="9335" marT="9335"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xmlns="" val="10015"/>
                  </a:ext>
                </a:extLst>
              </a:tr>
              <a:tr h="188575">
                <a:tc vMerge="1">
                  <a:txBody>
                    <a:bodyPr/>
                    <a:lstStyle/>
                    <a:p>
                      <a:endParaRPr lang="en-US"/>
                    </a:p>
                  </a:txBody>
                  <a:tcPr/>
                </a:tc>
                <a:tc>
                  <a:txBody>
                    <a:bodyPr/>
                    <a:lstStyle/>
                    <a:p>
                      <a:pPr algn="l" rtl="0" fontAlgn="b"/>
                      <a:r>
                        <a:rPr lang="en-US" sz="1200" b="0" i="0" u="none" strike="noStrike">
                          <a:solidFill>
                            <a:srgbClr val="000000"/>
                          </a:solidFill>
                          <a:effectLst/>
                          <a:latin typeface="Calibri"/>
                        </a:rPr>
                        <a:t>Steward Health Choice</a:t>
                      </a:r>
                    </a:p>
                  </a:txBody>
                  <a:tcPr marL="9335" marR="9335" marT="933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tc>
                  <a:txBody>
                    <a:bodyPr/>
                    <a:lstStyle/>
                    <a:p>
                      <a:pPr algn="ctr" rtl="0" fontAlgn="t"/>
                      <a:r>
                        <a:rPr lang="en-US" sz="1200" b="0" i="0" u="none" strike="noStrike" dirty="0">
                          <a:solidFill>
                            <a:srgbClr val="000000"/>
                          </a:solidFill>
                          <a:effectLst/>
                          <a:latin typeface="Calibri"/>
                        </a:rPr>
                        <a:t>123,651</a:t>
                      </a:r>
                    </a:p>
                  </a:txBody>
                  <a:tcPr marL="9335" marR="9335" marT="9335"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xmlns="" val="10016"/>
                  </a:ext>
                </a:extLst>
              </a:tr>
              <a:tr h="185238">
                <a:tc>
                  <a:txBody>
                    <a:bodyPr/>
                    <a:lstStyle/>
                    <a:p>
                      <a:pPr algn="l" fontAlgn="t"/>
                      <a:endParaRPr lang="en-US" sz="1000" b="1" i="0" u="none" strike="noStrike" dirty="0">
                        <a:solidFill>
                          <a:srgbClr val="000000"/>
                        </a:solidFill>
                        <a:effectLst/>
                        <a:latin typeface="Calibri" panose="020F0502020204030204" pitchFamily="34" charset="0"/>
                      </a:endParaRPr>
                    </a:p>
                  </a:txBody>
                  <a:tcPr marL="1830" marR="1830" marT="1830" marB="0">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tc>
                  <a:txBody>
                    <a:bodyPr/>
                    <a:lstStyle/>
                    <a:p>
                      <a:pPr algn="l" fontAlgn="ctr"/>
                      <a:endParaRPr lang="en-US" sz="1000" b="0" i="0" u="none" strike="noStrike" dirty="0">
                        <a:solidFill>
                          <a:srgbClr val="000000"/>
                        </a:solidFill>
                        <a:effectLst/>
                        <a:latin typeface="Calibri" panose="020F0502020204030204" pitchFamily="34" charset="0"/>
                      </a:endParaRPr>
                    </a:p>
                  </a:txBody>
                  <a:tcPr marL="9335" marR="9335" marT="933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tc>
                  <a:txBody>
                    <a:bodyPr/>
                    <a:lstStyle/>
                    <a:p>
                      <a:pPr algn="ctr" fontAlgn="t"/>
                      <a:endParaRPr lang="en-US" sz="1000" b="0" i="0" u="none" strike="noStrike" dirty="0">
                        <a:solidFill>
                          <a:srgbClr val="000000"/>
                        </a:solidFill>
                        <a:effectLst/>
                        <a:latin typeface="Calibri" panose="020F0502020204030204" pitchFamily="34" charset="0"/>
                      </a:endParaRPr>
                    </a:p>
                  </a:txBody>
                  <a:tcPr marL="1830" marR="1830" marT="183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tr>
              <a:tr h="188575">
                <a:tc rowSpan="2">
                  <a:txBody>
                    <a:bodyPr/>
                    <a:lstStyle/>
                    <a:p>
                      <a:pPr algn="l" fontAlgn="t"/>
                      <a:r>
                        <a:rPr lang="en-US" sz="1000" b="1" i="0" u="none" strike="noStrike" dirty="0">
                          <a:solidFill>
                            <a:srgbClr val="000000"/>
                          </a:solidFill>
                          <a:effectLst/>
                          <a:latin typeface="Calibri" panose="020F0502020204030204" pitchFamily="34" charset="0"/>
                        </a:rPr>
                        <a:t>MCOs</a:t>
                      </a:r>
                    </a:p>
                  </a:txBody>
                  <a:tcPr marL="1830" marR="1830" marT="1830" marB="0">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tc>
                  <a:txBody>
                    <a:bodyPr/>
                    <a:lstStyle/>
                    <a:p>
                      <a:pPr algn="l" rtl="0" fontAlgn="ctr"/>
                      <a:r>
                        <a:rPr lang="en-US" sz="1200" b="0" i="0" u="none" strike="noStrike" dirty="0">
                          <a:solidFill>
                            <a:srgbClr val="000000"/>
                          </a:solidFill>
                          <a:effectLst/>
                          <a:latin typeface="Calibri"/>
                        </a:rPr>
                        <a:t>MCO-BMC</a:t>
                      </a:r>
                    </a:p>
                  </a:txBody>
                  <a:tcPr marL="9335" marR="9335" marT="933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tc>
                  <a:txBody>
                    <a:bodyPr/>
                    <a:lstStyle/>
                    <a:p>
                      <a:pPr algn="ctr" rtl="0" fontAlgn="t"/>
                      <a:r>
                        <a:rPr lang="en-US" sz="1200" b="0" i="0" u="none" strike="noStrike" dirty="0">
                          <a:solidFill>
                            <a:srgbClr val="000000"/>
                          </a:solidFill>
                          <a:effectLst/>
                          <a:latin typeface="Calibri"/>
                        </a:rPr>
                        <a:t>70,398</a:t>
                      </a:r>
                    </a:p>
                  </a:txBody>
                  <a:tcPr marL="9335" marR="9335" marT="9335"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xmlns="" val="10017"/>
                  </a:ext>
                </a:extLst>
              </a:tr>
              <a:tr h="188575">
                <a:tc vMerge="1">
                  <a:txBody>
                    <a:bodyPr/>
                    <a:lstStyle/>
                    <a:p>
                      <a:endParaRPr lang="en-US"/>
                    </a:p>
                  </a:txBody>
                  <a:tcPr/>
                </a:tc>
                <a:tc>
                  <a:txBody>
                    <a:bodyPr/>
                    <a:lstStyle/>
                    <a:p>
                      <a:pPr algn="l" rtl="0" fontAlgn="ctr"/>
                      <a:r>
                        <a:rPr lang="en-US" sz="1200" b="0" i="0" u="none" strike="noStrike" dirty="0">
                          <a:solidFill>
                            <a:srgbClr val="000000"/>
                          </a:solidFill>
                          <a:effectLst/>
                          <a:latin typeface="Calibri"/>
                        </a:rPr>
                        <a:t>MCO-TUFTS</a:t>
                      </a:r>
                    </a:p>
                  </a:txBody>
                  <a:tcPr marL="9335" marR="9335" marT="933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tc>
                  <a:txBody>
                    <a:bodyPr/>
                    <a:lstStyle/>
                    <a:p>
                      <a:pPr algn="ctr" rtl="0" fontAlgn="t"/>
                      <a:r>
                        <a:rPr lang="en-US" sz="1200" b="0" i="0" u="none" strike="noStrike" dirty="0">
                          <a:solidFill>
                            <a:srgbClr val="000000"/>
                          </a:solidFill>
                          <a:effectLst/>
                          <a:latin typeface="Calibri"/>
                        </a:rPr>
                        <a:t>103,396</a:t>
                      </a:r>
                    </a:p>
                  </a:txBody>
                  <a:tcPr marL="9335" marR="9335" marT="9335"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xmlns="" val="10018"/>
                  </a:ext>
                </a:extLst>
              </a:tr>
              <a:tr h="177864">
                <a:tc>
                  <a:txBody>
                    <a:bodyPr/>
                    <a:lstStyle/>
                    <a:p>
                      <a:pPr algn="l" fontAlgn="t"/>
                      <a:endParaRPr lang="en-US" sz="1000" b="1" i="0" u="none" strike="noStrike" dirty="0">
                        <a:solidFill>
                          <a:srgbClr val="000000"/>
                        </a:solidFill>
                        <a:effectLst/>
                        <a:latin typeface="Calibri" panose="020F0502020204030204" pitchFamily="34" charset="0"/>
                      </a:endParaRPr>
                    </a:p>
                  </a:txBody>
                  <a:tcPr marL="1830" marR="1830" marT="1830" marB="0">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tc>
                  <a:txBody>
                    <a:bodyPr/>
                    <a:lstStyle/>
                    <a:p>
                      <a:pPr algn="l" fontAlgn="t"/>
                      <a:endParaRPr lang="en-US" sz="1000" b="0" i="0" u="none" strike="noStrike" dirty="0">
                        <a:solidFill>
                          <a:srgbClr val="000000"/>
                        </a:solidFill>
                        <a:effectLst/>
                        <a:latin typeface="Calibri" panose="020F0502020204030204" pitchFamily="34" charset="0"/>
                      </a:endParaRPr>
                    </a:p>
                  </a:txBody>
                  <a:tcPr marL="1830" marR="1830" marT="183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tc>
                  <a:txBody>
                    <a:bodyPr/>
                    <a:lstStyle/>
                    <a:p>
                      <a:pPr algn="ctr" fontAlgn="t"/>
                      <a:endParaRPr lang="en-US" sz="1000" b="0" i="0" u="none" strike="noStrike" dirty="0">
                        <a:solidFill>
                          <a:srgbClr val="000000"/>
                        </a:solidFill>
                        <a:effectLst/>
                        <a:latin typeface="Calibri" panose="020F0502020204030204" pitchFamily="34" charset="0"/>
                      </a:endParaRPr>
                    </a:p>
                  </a:txBody>
                  <a:tcPr marL="1830" marR="1830" marT="183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tr>
              <a:tr h="188575">
                <a:tc>
                  <a:txBody>
                    <a:bodyPr/>
                    <a:lstStyle/>
                    <a:p>
                      <a:pPr algn="l" fontAlgn="t"/>
                      <a:r>
                        <a:rPr lang="en-US" sz="1000" b="1" i="0" u="none" strike="noStrike" dirty="0">
                          <a:solidFill>
                            <a:srgbClr val="000000"/>
                          </a:solidFill>
                          <a:effectLst/>
                          <a:latin typeface="Calibri" panose="020F0502020204030204" pitchFamily="34" charset="0"/>
                        </a:rPr>
                        <a:t>PCC</a:t>
                      </a:r>
                    </a:p>
                  </a:txBody>
                  <a:tcPr marL="1830" marR="1830" marT="1830" marB="0">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2">
                        <a:lumMod val="95000"/>
                      </a:schemeClr>
                    </a:solidFill>
                  </a:tcPr>
                </a:tc>
                <a:tc>
                  <a:txBody>
                    <a:bodyPr/>
                    <a:lstStyle/>
                    <a:p>
                      <a:pPr algn="l" rtl="0" fontAlgn="t"/>
                      <a:r>
                        <a:rPr lang="en-US" sz="1200" b="0" i="0" u="none" strike="noStrike" dirty="0">
                          <a:solidFill>
                            <a:srgbClr val="000000"/>
                          </a:solidFill>
                          <a:effectLst/>
                          <a:latin typeface="Calibri"/>
                        </a:rPr>
                        <a:t>PCC</a:t>
                      </a:r>
                    </a:p>
                  </a:txBody>
                  <a:tcPr marL="9335" marR="9335" marT="933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2">
                        <a:lumMod val="95000"/>
                      </a:schemeClr>
                    </a:solidFill>
                  </a:tcPr>
                </a:tc>
                <a:tc>
                  <a:txBody>
                    <a:bodyPr/>
                    <a:lstStyle/>
                    <a:p>
                      <a:pPr algn="ctr" rtl="0" fontAlgn="t"/>
                      <a:r>
                        <a:rPr lang="en-US" sz="1200" b="0" i="0" u="none" strike="noStrike" dirty="0">
                          <a:solidFill>
                            <a:srgbClr val="000000"/>
                          </a:solidFill>
                          <a:effectLst/>
                          <a:latin typeface="Calibri"/>
                        </a:rPr>
                        <a:t>119,055</a:t>
                      </a:r>
                    </a:p>
                  </a:txBody>
                  <a:tcPr marL="9335" marR="9335" marT="9335"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xmlns="" val="10019"/>
                  </a:ext>
                </a:extLst>
              </a:tr>
              <a:tr h="325341">
                <a:tc>
                  <a:txBody>
                    <a:bodyPr/>
                    <a:lstStyle/>
                    <a:p>
                      <a:pPr algn="l" fontAlgn="ctr"/>
                      <a:r>
                        <a:rPr lang="en-US" sz="1000" b="1" i="0" u="none" strike="noStrike" dirty="0">
                          <a:solidFill>
                            <a:srgbClr val="000000"/>
                          </a:solidFill>
                          <a:effectLst/>
                          <a:latin typeface="Calibri" panose="020F0502020204030204" pitchFamily="34" charset="0"/>
                        </a:rPr>
                        <a:t> </a:t>
                      </a:r>
                    </a:p>
                  </a:txBody>
                  <a:tcPr marL="1830" marR="1830" marT="18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tc>
                  <a:txBody>
                    <a:bodyPr/>
                    <a:lstStyle/>
                    <a:p>
                      <a:pPr algn="l" rtl="0" fontAlgn="t"/>
                      <a:r>
                        <a:rPr lang="en-US" sz="1200" b="1" i="0" u="none" strike="noStrike" dirty="0">
                          <a:solidFill>
                            <a:srgbClr val="000000"/>
                          </a:solidFill>
                          <a:effectLst/>
                          <a:latin typeface="Calibri"/>
                        </a:rPr>
                        <a:t> Total</a:t>
                      </a:r>
                    </a:p>
                  </a:txBody>
                  <a:tcPr marL="9335" marR="9335" marT="933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tc>
                  <a:txBody>
                    <a:bodyPr/>
                    <a:lstStyle/>
                    <a:p>
                      <a:pPr algn="ctr" rtl="0" fontAlgn="t"/>
                      <a:r>
                        <a:rPr lang="en-US" sz="1200" b="1" i="0" u="none" strike="noStrike" dirty="0">
                          <a:solidFill>
                            <a:srgbClr val="000000"/>
                          </a:solidFill>
                          <a:effectLst/>
                          <a:latin typeface="Calibri"/>
                        </a:rPr>
                        <a:t>1,149,742</a:t>
                      </a:r>
                    </a:p>
                  </a:txBody>
                  <a:tcPr marL="9335" marR="9335" marT="9335"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xmlns="" val="10020"/>
                  </a:ext>
                </a:extLst>
              </a:tr>
            </a:tbl>
          </a:graphicData>
        </a:graphic>
      </p:graphicFrame>
    </p:spTree>
    <p:extLst>
      <p:ext uri="{BB962C8B-B14F-4D97-AF65-F5344CB8AC3E}">
        <p14:creationId xmlns:p14="http://schemas.microsoft.com/office/powerpoint/2010/main" val="4323873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7654" y="448100"/>
            <a:ext cx="8618538" cy="276999"/>
          </a:xfrm>
        </p:spPr>
        <p:txBody>
          <a:bodyPr/>
          <a:lstStyle/>
          <a:p>
            <a:pPr marL="110804">
              <a:tabLst/>
            </a:pPr>
            <a:r>
              <a:rPr lang="en-US" sz="1800" dirty="0" err="1">
                <a:solidFill>
                  <a:srgbClr val="002060"/>
                </a:solidFill>
              </a:rPr>
              <a:t>MassHealth</a:t>
            </a:r>
            <a:r>
              <a:rPr lang="en-US" sz="1800" dirty="0">
                <a:solidFill>
                  <a:srgbClr val="002060"/>
                </a:solidFill>
              </a:rPr>
              <a:t> Accountable Care Organizations: Treating the Whole Person</a:t>
            </a:r>
          </a:p>
        </p:txBody>
      </p:sp>
      <p:cxnSp>
        <p:nvCxnSpPr>
          <p:cNvPr id="9" name="Straight Connector 8"/>
          <p:cNvCxnSpPr/>
          <p:nvPr/>
        </p:nvCxnSpPr>
        <p:spPr>
          <a:xfrm>
            <a:off x="117656" y="858475"/>
            <a:ext cx="8710458"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1445902" y="2848556"/>
            <a:ext cx="6543126" cy="245509"/>
          </a:xfrm>
          <a:prstGeom prst="rect">
            <a:avLst/>
          </a:prstGeom>
          <a:noFill/>
        </p:spPr>
        <p:txBody>
          <a:bodyPr wrap="square" lIns="90200" tIns="45124" rIns="90200" bIns="45124">
            <a:spAutoFit/>
          </a:bodyPr>
          <a:lstStyle/>
          <a:p>
            <a:pPr marL="170737" indent="-170737" defTabSz="900575" hangingPunct="0">
              <a:spcBef>
                <a:spcPts val="300"/>
              </a:spcBef>
              <a:spcAft>
                <a:spcPts val="20"/>
              </a:spcAft>
              <a:buSzPct val="125000"/>
              <a:buFont typeface="Arial" panose="020B0604020202020204" pitchFamily="34" charset="0"/>
              <a:buChar char="•"/>
            </a:pPr>
            <a:endParaRPr lang="en-US" sz="1000" kern="0" dirty="0">
              <a:solidFill>
                <a:srgbClr val="000000"/>
              </a:solidFill>
              <a:sym typeface="Arial"/>
            </a:endParaRPr>
          </a:p>
        </p:txBody>
      </p:sp>
      <p:sp>
        <p:nvSpPr>
          <p:cNvPr id="6" name="Rectangle 8"/>
          <p:cNvSpPr txBox="1"/>
          <p:nvPr/>
        </p:nvSpPr>
        <p:spPr>
          <a:xfrm>
            <a:off x="709447" y="2315174"/>
            <a:ext cx="7310671" cy="359329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defRPr>
            </a:lvl1pPr>
            <a:lvl2pPr marL="193675" indent="-192088" defTabSz="895350" eaLnBrk="1" hangingPunct="1">
              <a:buClr>
                <a:schemeClr val="tx2"/>
              </a:buClr>
              <a:buSzPct val="125000"/>
              <a:buFont typeface="Arial" charset="0"/>
              <a:buChar char="▪"/>
              <a:defRPr baseline="0">
                <a:latin typeface="+mn-lt"/>
              </a:defRPr>
            </a:lvl2pPr>
            <a:lvl3pPr marL="457200" indent="-261938" defTabSz="895350" eaLnBrk="1" hangingPunct="1">
              <a:buClr>
                <a:schemeClr val="tx2"/>
              </a:buClr>
              <a:buSzPct val="120000"/>
              <a:buFont typeface="Arial" charset="0"/>
              <a:buChar char="–"/>
              <a:defRPr baseline="0">
                <a:latin typeface="+mn-lt"/>
              </a:defRPr>
            </a:lvl3pPr>
            <a:lvl4pPr marL="614363" indent="-155575" defTabSz="895350" eaLnBrk="1" hangingPunct="1">
              <a:buClr>
                <a:schemeClr val="tx2"/>
              </a:buClr>
              <a:buSzPct val="120000"/>
              <a:buFont typeface="Arial" charset="0"/>
              <a:buChar char="▫"/>
              <a:defRPr baseline="0">
                <a:latin typeface="+mn-lt"/>
              </a:defRPr>
            </a:lvl4pPr>
            <a:lvl5pPr marL="749808"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r>
              <a:rPr lang="en-US" altLang="ko-KR" sz="1400" dirty="0">
                <a:solidFill>
                  <a:srgbClr val="000000"/>
                </a:solidFill>
                <a:ea typeface="Gulim" pitchFamily="34" charset="-127"/>
              </a:rPr>
              <a:t>ACOs are rewarded for </a:t>
            </a:r>
            <a:r>
              <a:rPr lang="en-US" altLang="ko-KR" sz="1400" i="1" dirty="0">
                <a:solidFill>
                  <a:srgbClr val="000000"/>
                </a:solidFill>
                <a:ea typeface="Gulim" pitchFamily="34" charset="-127"/>
              </a:rPr>
              <a:t>value</a:t>
            </a:r>
            <a:r>
              <a:rPr lang="en-US" altLang="ko-KR" sz="1400" dirty="0">
                <a:solidFill>
                  <a:srgbClr val="000000"/>
                </a:solidFill>
                <a:ea typeface="Gulim" pitchFamily="34" charset="-127"/>
              </a:rPr>
              <a:t> – </a:t>
            </a:r>
            <a:r>
              <a:rPr lang="en-US" altLang="ko-KR" sz="1400" b="1" dirty="0">
                <a:solidFill>
                  <a:srgbClr val="000000"/>
                </a:solidFill>
                <a:ea typeface="Gulim" pitchFamily="34" charset="-127"/>
              </a:rPr>
              <a:t>better health outcomes and lower cost</a:t>
            </a:r>
            <a:r>
              <a:rPr lang="en-US" altLang="ko-KR" sz="1400" dirty="0">
                <a:solidFill>
                  <a:srgbClr val="000000"/>
                </a:solidFill>
                <a:ea typeface="Gulim" pitchFamily="34" charset="-127"/>
              </a:rPr>
              <a:t>– not volume. ACOs:</a:t>
            </a:r>
          </a:p>
          <a:p>
            <a:endParaRPr lang="en-US" altLang="ko-KR" sz="1400" dirty="0">
              <a:solidFill>
                <a:srgbClr val="000000"/>
              </a:solidFill>
              <a:ea typeface="Gulim" pitchFamily="34" charset="-127"/>
            </a:endParaRPr>
          </a:p>
          <a:p>
            <a:pPr lvl="2">
              <a:spcAft>
                <a:spcPts val="882"/>
              </a:spcAft>
              <a:buClr>
                <a:srgbClr val="002960"/>
              </a:buClr>
              <a:buFont typeface="Arial" panose="020B0604020202020204" pitchFamily="34" charset="0"/>
              <a:buChar char="•"/>
            </a:pPr>
            <a:r>
              <a:rPr lang="en-US" sz="1400" dirty="0">
                <a:solidFill>
                  <a:srgbClr val="000000"/>
                </a:solidFill>
              </a:rPr>
              <a:t>Are a network of primary care providers who work in partnership with hospitals and specialists to coordinate all of a member’s medical and behavioral health care.</a:t>
            </a:r>
          </a:p>
          <a:p>
            <a:pPr lvl="2">
              <a:spcAft>
                <a:spcPts val="882"/>
              </a:spcAft>
              <a:buClr>
                <a:srgbClr val="002960"/>
              </a:buClr>
              <a:buFont typeface="Arial" panose="020B0604020202020204" pitchFamily="34" charset="0"/>
              <a:buChar char="•"/>
            </a:pPr>
            <a:r>
              <a:rPr lang="en-US" sz="1400" b="1" dirty="0">
                <a:solidFill>
                  <a:srgbClr val="000000"/>
                </a:solidFill>
              </a:rPr>
              <a:t>Strengthen members’ relationship with their primary care provider</a:t>
            </a:r>
            <a:r>
              <a:rPr lang="en-US" sz="1400" dirty="0">
                <a:solidFill>
                  <a:srgbClr val="000000"/>
                </a:solidFill>
              </a:rPr>
              <a:t>, who engage members in their care and coordinate to help them navigate all the services they need.</a:t>
            </a:r>
          </a:p>
          <a:p>
            <a:pPr lvl="2">
              <a:spcAft>
                <a:spcPts val="882"/>
              </a:spcAft>
              <a:buClr>
                <a:srgbClr val="002960"/>
              </a:buClr>
              <a:buFont typeface="Arial" panose="020B0604020202020204" pitchFamily="34" charset="0"/>
              <a:buChar char="•"/>
            </a:pPr>
            <a:r>
              <a:rPr lang="en-US" sz="1400" dirty="0">
                <a:solidFill>
                  <a:srgbClr val="000000"/>
                </a:solidFill>
              </a:rPr>
              <a:t>Focus on </a:t>
            </a:r>
            <a:r>
              <a:rPr lang="en-US" sz="1400" b="1" dirty="0">
                <a:solidFill>
                  <a:srgbClr val="000000"/>
                </a:solidFill>
              </a:rPr>
              <a:t>better coordinating care </a:t>
            </a:r>
            <a:r>
              <a:rPr lang="en-US" sz="1400" dirty="0">
                <a:solidFill>
                  <a:srgbClr val="000000"/>
                </a:solidFill>
              </a:rPr>
              <a:t>and </a:t>
            </a:r>
            <a:r>
              <a:rPr lang="en-US" sz="1400" b="1" dirty="0">
                <a:solidFill>
                  <a:srgbClr val="000000"/>
                </a:solidFill>
              </a:rPr>
              <a:t>engaging members in their care </a:t>
            </a:r>
            <a:r>
              <a:rPr lang="en-US" sz="1400" dirty="0">
                <a:solidFill>
                  <a:srgbClr val="000000"/>
                </a:solidFill>
              </a:rPr>
              <a:t>to improve health outcomes and reduce preventable costs (e.g., avoidable hospitalizations).</a:t>
            </a:r>
          </a:p>
          <a:p>
            <a:pPr lvl="2">
              <a:spcAft>
                <a:spcPts val="882"/>
              </a:spcAft>
              <a:buClr>
                <a:srgbClr val="002960"/>
              </a:buClr>
              <a:buFont typeface="Arial" panose="020B0604020202020204" pitchFamily="34" charset="0"/>
              <a:buChar char="•"/>
            </a:pPr>
            <a:r>
              <a:rPr lang="en-US" sz="1400" b="1" dirty="0">
                <a:solidFill>
                  <a:srgbClr val="000000"/>
                </a:solidFill>
              </a:rPr>
              <a:t>Integrate all care a person needs, including behavioral health and physical health care</a:t>
            </a:r>
            <a:r>
              <a:rPr lang="en-US" sz="1400" dirty="0">
                <a:solidFill>
                  <a:srgbClr val="000000"/>
                </a:solidFill>
              </a:rPr>
              <a:t>, especially in the primary care setting, as well as </a:t>
            </a:r>
            <a:r>
              <a:rPr lang="en-US" sz="1400" b="1" dirty="0">
                <a:solidFill>
                  <a:srgbClr val="000000"/>
                </a:solidFill>
              </a:rPr>
              <a:t>long-term services and supports.</a:t>
            </a:r>
            <a:endParaRPr lang="en-US" sz="1400" dirty="0">
              <a:solidFill>
                <a:srgbClr val="000000"/>
              </a:solidFill>
            </a:endParaRPr>
          </a:p>
          <a:p>
            <a:pPr lvl="2">
              <a:spcAft>
                <a:spcPts val="882"/>
              </a:spcAft>
              <a:buClr>
                <a:srgbClr val="002960"/>
              </a:buClr>
              <a:buFont typeface="Arial" panose="020B0604020202020204" pitchFamily="34" charset="0"/>
              <a:buChar char="•"/>
            </a:pPr>
            <a:r>
              <a:rPr lang="en-US" sz="1400" dirty="0">
                <a:solidFill>
                  <a:srgbClr val="000000"/>
                </a:solidFill>
              </a:rPr>
              <a:t>Develop </a:t>
            </a:r>
            <a:r>
              <a:rPr lang="en-US" sz="1400" b="1" dirty="0">
                <a:solidFill>
                  <a:srgbClr val="000000"/>
                </a:solidFill>
              </a:rPr>
              <a:t>innovative approaches to address social needs </a:t>
            </a:r>
            <a:r>
              <a:rPr lang="en-US" sz="1400" dirty="0">
                <a:solidFill>
                  <a:srgbClr val="000000"/>
                </a:solidFill>
              </a:rPr>
              <a:t>(e.g., housing, food insecurity) that impact health.</a:t>
            </a:r>
          </a:p>
          <a:p>
            <a:pPr lvl="2">
              <a:spcAft>
                <a:spcPts val="882"/>
              </a:spcAft>
              <a:buClr>
                <a:srgbClr val="002960"/>
              </a:buClr>
              <a:buFont typeface="Arial" panose="020B0604020202020204" pitchFamily="34" charset="0"/>
              <a:buChar char="•"/>
            </a:pPr>
            <a:r>
              <a:rPr lang="en-US" sz="1400" dirty="0"/>
              <a:t>Are </a:t>
            </a:r>
            <a:r>
              <a:rPr lang="en-US" sz="1400" b="1" dirty="0"/>
              <a:t>accountable for the quality, member experience and cost of care </a:t>
            </a:r>
            <a:r>
              <a:rPr lang="en-US" sz="1400" dirty="0"/>
              <a:t>for members.</a:t>
            </a:r>
            <a:endParaRPr lang="en-US" sz="1400" dirty="0">
              <a:solidFill>
                <a:srgbClr val="000000"/>
              </a:solidFill>
            </a:endParaRPr>
          </a:p>
        </p:txBody>
      </p:sp>
      <p:sp>
        <p:nvSpPr>
          <p:cNvPr id="2" name="TextBox 1"/>
          <p:cNvSpPr txBox="1"/>
          <p:nvPr/>
        </p:nvSpPr>
        <p:spPr>
          <a:xfrm>
            <a:off x="896144" y="1120246"/>
            <a:ext cx="6937278" cy="952261"/>
          </a:xfrm>
          <a:prstGeom prst="rect">
            <a:avLst/>
          </a:prstGeom>
          <a:solidFill>
            <a:schemeClr val="accent4">
              <a:lumMod val="60000"/>
              <a:lumOff val="40000"/>
            </a:schemeClr>
          </a:solidFill>
        </p:spPr>
        <p:txBody>
          <a:bodyPr wrap="square" lIns="89611" tIns="44806" rIns="89611" bIns="44806" rtlCol="0">
            <a:spAutoFit/>
          </a:bodyPr>
          <a:lstStyle/>
          <a:p>
            <a:pPr defTabSz="900575" hangingPunct="0">
              <a:spcBef>
                <a:spcPts val="300"/>
              </a:spcBef>
              <a:spcAft>
                <a:spcPts val="20"/>
              </a:spcAft>
              <a:buClr>
                <a:srgbClr val="000000"/>
              </a:buClr>
              <a:buSzPct val="125000"/>
            </a:pPr>
            <a:r>
              <a:rPr lang="en-US" sz="1400" b="1" dirty="0">
                <a:solidFill>
                  <a:schemeClr val="tx2"/>
                </a:solidFill>
              </a:rPr>
              <a:t>MassHealth engaged extensively with hundreds of health care providers, advocates and other stakeholders</a:t>
            </a:r>
            <a:r>
              <a:rPr lang="en-US" sz="1400" dirty="0">
                <a:solidFill>
                  <a:schemeClr val="tx2"/>
                </a:solidFill>
              </a:rPr>
              <a:t> throughout the ACO design and transition process. This has included the creation of a Delivery System Reform Implementation Advisory Council, three Technical Advisory Groups, and a monthly advocates forum.</a:t>
            </a:r>
          </a:p>
        </p:txBody>
      </p:sp>
    </p:spTree>
    <p:extLst>
      <p:ext uri="{BB962C8B-B14F-4D97-AF65-F5344CB8AC3E}">
        <p14:creationId xmlns:p14="http://schemas.microsoft.com/office/powerpoint/2010/main" val="5620549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44463" y="3734153"/>
            <a:ext cx="4182958" cy="2615024"/>
          </a:xfrm>
          <a:prstGeom prst="rect">
            <a:avLst/>
          </a:prstGeom>
        </p:spPr>
      </p:pic>
      <p:sp>
        <p:nvSpPr>
          <p:cNvPr id="4" name="Title 3"/>
          <p:cNvSpPr>
            <a:spLocks noGrp="1"/>
          </p:cNvSpPr>
          <p:nvPr>
            <p:ph type="title"/>
          </p:nvPr>
        </p:nvSpPr>
        <p:spPr>
          <a:xfrm>
            <a:off x="116962" y="448099"/>
            <a:ext cx="8618538" cy="276999"/>
          </a:xfrm>
        </p:spPr>
        <p:txBody>
          <a:bodyPr/>
          <a:lstStyle/>
          <a:p>
            <a:pPr marL="110733">
              <a:tabLst/>
            </a:pPr>
            <a:r>
              <a:rPr lang="en-US" sz="1800" dirty="0">
                <a:solidFill>
                  <a:srgbClr val="002060"/>
                </a:solidFill>
              </a:rPr>
              <a:t>Community Partners (CP) Launch</a:t>
            </a:r>
          </a:p>
        </p:txBody>
      </p:sp>
      <p:cxnSp>
        <p:nvCxnSpPr>
          <p:cNvPr id="9" name="Straight Connector 8"/>
          <p:cNvCxnSpPr/>
          <p:nvPr/>
        </p:nvCxnSpPr>
        <p:spPr>
          <a:xfrm>
            <a:off x="116963" y="821514"/>
            <a:ext cx="8710458"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1445902" y="2848562"/>
            <a:ext cx="6543126" cy="245509"/>
          </a:xfrm>
          <a:prstGeom prst="rect">
            <a:avLst/>
          </a:prstGeom>
          <a:noFill/>
        </p:spPr>
        <p:txBody>
          <a:bodyPr wrap="square" lIns="90142" tIns="45097" rIns="90142" bIns="45097">
            <a:spAutoFit/>
          </a:bodyPr>
          <a:lstStyle/>
          <a:p>
            <a:pPr marL="170628" indent="-170628" defTabSz="900005" hangingPunct="0">
              <a:spcBef>
                <a:spcPts val="300"/>
              </a:spcBef>
              <a:spcAft>
                <a:spcPts val="20"/>
              </a:spcAft>
              <a:buSzPct val="125000"/>
              <a:buFont typeface="Arial" panose="020B0604020202020204" pitchFamily="34" charset="0"/>
              <a:buChar char="•"/>
            </a:pPr>
            <a:endParaRPr lang="en-US" sz="1000" kern="0" dirty="0">
              <a:solidFill>
                <a:srgbClr val="000000"/>
              </a:solidFill>
              <a:sym typeface="Arial"/>
            </a:endParaRPr>
          </a:p>
        </p:txBody>
      </p:sp>
      <p:sp>
        <p:nvSpPr>
          <p:cNvPr id="8" name="Rectangle 8"/>
          <p:cNvSpPr txBox="1"/>
          <p:nvPr/>
        </p:nvSpPr>
        <p:spPr>
          <a:xfrm>
            <a:off x="402903" y="949196"/>
            <a:ext cx="8424518" cy="301621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defRPr>
            </a:lvl1pPr>
            <a:lvl2pPr marL="193675" indent="-192088" defTabSz="895350" eaLnBrk="1" hangingPunct="1">
              <a:buClr>
                <a:schemeClr val="tx2"/>
              </a:buClr>
              <a:buSzPct val="125000"/>
              <a:buFont typeface="Arial" charset="0"/>
              <a:buChar char="▪"/>
              <a:defRPr baseline="0">
                <a:latin typeface="+mn-lt"/>
              </a:defRPr>
            </a:lvl2pPr>
            <a:lvl3pPr marL="457200" indent="-261938" defTabSz="895350" eaLnBrk="1" hangingPunct="1">
              <a:buClr>
                <a:schemeClr val="tx2"/>
              </a:buClr>
              <a:buSzPct val="120000"/>
              <a:buFont typeface="Arial" charset="0"/>
              <a:buChar char="–"/>
              <a:defRPr baseline="0">
                <a:latin typeface="+mn-lt"/>
              </a:defRPr>
            </a:lvl3pPr>
            <a:lvl4pPr marL="614363" indent="-155575" defTabSz="895350" eaLnBrk="1" hangingPunct="1">
              <a:buClr>
                <a:schemeClr val="tx2"/>
              </a:buClr>
              <a:buSzPct val="120000"/>
              <a:buFont typeface="Arial" charset="0"/>
              <a:buChar char="▫"/>
              <a:defRPr baseline="0">
                <a:latin typeface="+mn-lt"/>
              </a:defRPr>
            </a:lvl4pPr>
            <a:lvl5pPr marL="749808"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279858" lvl="2" indent="-279858">
              <a:buSzTx/>
              <a:buFont typeface="Arial" panose="020B0604020202020204" pitchFamily="34" charset="0"/>
              <a:buChar char="•"/>
            </a:pPr>
            <a:r>
              <a:rPr lang="en-US" sz="1400" dirty="0">
                <a:latin typeface="Calibri" panose="020F0502020204030204" pitchFamily="34" charset="0"/>
              </a:rPr>
              <a:t>MassHealth has contracted with 27 community-based health care and human service organizations to provide specialized wraparound supports and care coordination for </a:t>
            </a:r>
            <a:r>
              <a:rPr lang="en-US" sz="1400" dirty="0" err="1">
                <a:latin typeface="Calibri" panose="020F0502020204030204" pitchFamily="34" charset="0"/>
              </a:rPr>
              <a:t>MassHealth</a:t>
            </a:r>
            <a:r>
              <a:rPr lang="en-US" sz="1400" dirty="0">
                <a:latin typeface="Calibri" panose="020F0502020204030204" pitchFamily="34" charset="0"/>
              </a:rPr>
              <a:t> members with complex long term medical and/or behavioral health needs who are enrolled in </a:t>
            </a:r>
            <a:r>
              <a:rPr lang="en-US" sz="1400" dirty="0">
                <a:solidFill>
                  <a:srgbClr val="000000"/>
                </a:solidFill>
                <a:latin typeface="Calibri" panose="020F0502020204030204" pitchFamily="34" charset="0"/>
              </a:rPr>
              <a:t>ACOs, MCOs, or the Adult Community Clinical Services (ACCS) program</a:t>
            </a:r>
            <a:r>
              <a:rPr lang="en-US" sz="1400" dirty="0">
                <a:latin typeface="Calibri" panose="020F0502020204030204" pitchFamily="34" charset="0"/>
              </a:rPr>
              <a:t>. Over time, CPs are expected to serve ~60,000 MassHealth members. </a:t>
            </a:r>
          </a:p>
          <a:p>
            <a:pPr marL="279858" indent="-279858">
              <a:buFont typeface="Arial" panose="020B0604020202020204" pitchFamily="34" charset="0"/>
              <a:buChar char="•"/>
            </a:pPr>
            <a:endParaRPr lang="en-US" sz="1400" dirty="0">
              <a:solidFill>
                <a:srgbClr val="000000"/>
              </a:solidFill>
              <a:latin typeface="Calibri" panose="020F0502020204030204" pitchFamily="34" charset="0"/>
            </a:endParaRPr>
          </a:p>
          <a:p>
            <a:pPr marL="279858" indent="-279858">
              <a:buFont typeface="Arial" panose="020B0604020202020204" pitchFamily="34" charset="0"/>
              <a:buChar char="•"/>
            </a:pPr>
            <a:r>
              <a:rPr lang="en-US" sz="1400" dirty="0">
                <a:solidFill>
                  <a:srgbClr val="000000"/>
                </a:solidFill>
                <a:latin typeface="Calibri" panose="020F0502020204030204" pitchFamily="34" charset="0"/>
              </a:rPr>
              <a:t>CPs will:</a:t>
            </a:r>
          </a:p>
          <a:p>
            <a:pPr marL="727628" lvl="2" indent="-279858">
              <a:buFont typeface="Arial" panose="020B0604020202020204" pitchFamily="34" charset="0"/>
              <a:buChar char="•"/>
            </a:pPr>
            <a:r>
              <a:rPr lang="en-US" sz="1400" dirty="0">
                <a:solidFill>
                  <a:srgbClr val="000000"/>
                </a:solidFill>
                <a:latin typeface="Calibri" panose="020F0502020204030204" pitchFamily="34" charset="0"/>
              </a:rPr>
              <a:t>Actively outreach and engage individual/ families</a:t>
            </a:r>
          </a:p>
          <a:p>
            <a:pPr marL="727628" lvl="2" indent="-279858">
              <a:buFont typeface="Arial" panose="020B0604020202020204" pitchFamily="34" charset="0"/>
              <a:buChar char="•"/>
            </a:pPr>
            <a:r>
              <a:rPr lang="en-US" sz="1400" dirty="0">
                <a:solidFill>
                  <a:srgbClr val="000000"/>
                </a:solidFill>
                <a:latin typeface="Calibri" panose="020F0502020204030204" pitchFamily="34" charset="0"/>
              </a:rPr>
              <a:t>Assess needs, provide options and refer to services</a:t>
            </a:r>
          </a:p>
          <a:p>
            <a:pPr marL="727628" lvl="2" indent="-279858">
              <a:buFont typeface="Arial" panose="020B0604020202020204" pitchFamily="34" charset="0"/>
              <a:buChar char="•"/>
            </a:pPr>
            <a:r>
              <a:rPr lang="en-US" sz="1400" dirty="0">
                <a:solidFill>
                  <a:srgbClr val="000000"/>
                </a:solidFill>
                <a:latin typeface="Calibri" panose="020F0502020204030204" pitchFamily="34" charset="0"/>
              </a:rPr>
              <a:t>Coordinate with individual and providers to develop and maintain a care plan</a:t>
            </a:r>
          </a:p>
          <a:p>
            <a:pPr marL="727628" lvl="2" indent="-279858">
              <a:buFont typeface="Arial" panose="020B0604020202020204" pitchFamily="34" charset="0"/>
              <a:buChar char="•"/>
            </a:pPr>
            <a:r>
              <a:rPr lang="en-US" sz="1400" dirty="0">
                <a:solidFill>
                  <a:srgbClr val="000000"/>
                </a:solidFill>
                <a:latin typeface="Calibri" panose="020F0502020204030204" pitchFamily="34" charset="0"/>
              </a:rPr>
              <a:t>Help navigate medical, behavioral health, disability, social services</a:t>
            </a:r>
          </a:p>
          <a:p>
            <a:pPr lvl="2" indent="0">
              <a:buNone/>
            </a:pPr>
            <a:endParaRPr lang="en-US" sz="1400" dirty="0">
              <a:latin typeface="Calibri" panose="020F0502020204030204" pitchFamily="34" charset="0"/>
            </a:endParaRPr>
          </a:p>
          <a:p>
            <a:pPr marL="279858" indent="-279858">
              <a:buFont typeface="Arial" panose="020B0604020202020204" pitchFamily="34" charset="0"/>
              <a:buChar char="•"/>
            </a:pPr>
            <a:r>
              <a:rPr lang="en-US" sz="1400" dirty="0">
                <a:solidFill>
                  <a:srgbClr val="000000"/>
                </a:solidFill>
                <a:latin typeface="Calibri" panose="020F0502020204030204" pitchFamily="34" charset="0"/>
              </a:rPr>
              <a:t>Members will be identified for CP supports by MassHealth, ACOs, MCOs, and providers. All MassHealth members participating in the Department of Mental Health’s redesigned ACCS program are also eligible for CP supports. </a:t>
            </a:r>
          </a:p>
        </p:txBody>
      </p:sp>
      <p:sp>
        <p:nvSpPr>
          <p:cNvPr id="3" name="TextBox 2"/>
          <p:cNvSpPr txBox="1"/>
          <p:nvPr/>
        </p:nvSpPr>
        <p:spPr>
          <a:xfrm>
            <a:off x="298715" y="4032886"/>
            <a:ext cx="4480719" cy="2684680"/>
          </a:xfrm>
          <a:prstGeom prst="rect">
            <a:avLst/>
          </a:prstGeom>
          <a:noFill/>
        </p:spPr>
        <p:txBody>
          <a:bodyPr wrap="square" lIns="89611" tIns="44806" rIns="89611" bIns="44806" rtlCol="0">
            <a:spAutoFit/>
          </a:bodyPr>
          <a:lstStyle/>
          <a:p>
            <a:pPr marL="279858" indent="-279858">
              <a:buFont typeface="Arial" panose="020B0604020202020204" pitchFamily="34" charset="0"/>
              <a:buChar char="•"/>
            </a:pPr>
            <a:r>
              <a:rPr lang="en-US" sz="1400" dirty="0">
                <a:latin typeface="Calibri" panose="020F0502020204030204" pitchFamily="34" charset="0"/>
              </a:rPr>
              <a:t>CPs are receiving funds through the state’s innovative five-year 1115 Medicaid waiver:</a:t>
            </a:r>
          </a:p>
          <a:p>
            <a:pPr marL="727584" lvl="1" indent="-279858">
              <a:buFont typeface="Arial" panose="020B0604020202020204" pitchFamily="34" charset="0"/>
              <a:buChar char="•"/>
            </a:pPr>
            <a:r>
              <a:rPr lang="en-US" sz="1400" dirty="0">
                <a:latin typeface="Calibri" panose="020F0502020204030204" pitchFamily="34" charset="0"/>
              </a:rPr>
              <a:t>~$400 million over five years to BH CPs </a:t>
            </a:r>
          </a:p>
          <a:p>
            <a:pPr marL="727584" lvl="1" indent="-279858">
              <a:buFont typeface="Arial" panose="020B0604020202020204" pitchFamily="34" charset="0"/>
              <a:buChar char="•"/>
            </a:pPr>
            <a:r>
              <a:rPr lang="en-US" sz="1400" dirty="0">
                <a:latin typeface="Calibri" panose="020F0502020204030204" pitchFamily="34" charset="0"/>
              </a:rPr>
              <a:t>~$145 million over five years to LTSS CPs</a:t>
            </a:r>
          </a:p>
          <a:p>
            <a:pPr lvl="0"/>
            <a:endParaRPr lang="en-US" sz="1400" dirty="0">
              <a:latin typeface="Calibri" panose="020F0502020204030204" pitchFamily="34" charset="0"/>
            </a:endParaRPr>
          </a:p>
          <a:p>
            <a:pPr marL="279858" indent="-279858">
              <a:buFont typeface="Arial" panose="020B0604020202020204" pitchFamily="34" charset="0"/>
              <a:buChar char="•"/>
            </a:pPr>
            <a:r>
              <a:rPr lang="en-US" sz="1400" dirty="0">
                <a:solidFill>
                  <a:srgbClr val="000000"/>
                </a:solidFill>
                <a:latin typeface="Calibri" panose="020F0502020204030204" pitchFamily="34" charset="0"/>
              </a:rPr>
              <a:t>CPs are financially accountable for meeting quality measures such as initiating treatment for substance use, follow-up after a behavioral health hospitalization, and maintaining members with disabilities living in the community.</a:t>
            </a:r>
          </a:p>
          <a:p>
            <a:pPr marL="279858" indent="-279858">
              <a:buFont typeface="Arial" panose="020B0604020202020204" pitchFamily="34" charset="0"/>
              <a:buChar char="•"/>
            </a:pPr>
            <a:endParaRPr lang="en-US" sz="1400" dirty="0">
              <a:solidFill>
                <a:srgbClr val="000000"/>
              </a:solidFill>
              <a:latin typeface="Calibri" panose="020F0502020204030204" pitchFamily="34" charset="0"/>
            </a:endParaRPr>
          </a:p>
          <a:p>
            <a:endParaRPr lang="en-US" dirty="0"/>
          </a:p>
        </p:txBody>
      </p:sp>
    </p:spTree>
    <p:extLst>
      <p:ext uri="{BB962C8B-B14F-4D97-AF65-F5344CB8AC3E}">
        <p14:creationId xmlns:p14="http://schemas.microsoft.com/office/powerpoint/2010/main" val="33738644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7654" y="448105"/>
            <a:ext cx="8618538" cy="276999"/>
          </a:xfrm>
        </p:spPr>
        <p:txBody>
          <a:bodyPr/>
          <a:lstStyle/>
          <a:p>
            <a:pPr marL="110745">
              <a:tabLst/>
            </a:pPr>
            <a:r>
              <a:rPr lang="en-US" sz="1800" dirty="0">
                <a:solidFill>
                  <a:srgbClr val="002060"/>
                </a:solidFill>
              </a:rPr>
              <a:t>Ombudsman Program Support for MassHealth Members</a:t>
            </a:r>
          </a:p>
        </p:txBody>
      </p:sp>
      <p:cxnSp>
        <p:nvCxnSpPr>
          <p:cNvPr id="9" name="Straight Connector 8"/>
          <p:cNvCxnSpPr/>
          <p:nvPr/>
        </p:nvCxnSpPr>
        <p:spPr>
          <a:xfrm>
            <a:off x="117661" y="858475"/>
            <a:ext cx="8710458"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3" name="Rectangle 2"/>
          <p:cNvSpPr/>
          <p:nvPr/>
        </p:nvSpPr>
        <p:spPr>
          <a:xfrm>
            <a:off x="255632" y="970880"/>
            <a:ext cx="8434513" cy="4830246"/>
          </a:xfrm>
          <a:prstGeom prst="rect">
            <a:avLst/>
          </a:prstGeom>
          <a:ln>
            <a:solidFill>
              <a:schemeClr val="bg1"/>
            </a:solidFill>
          </a:ln>
        </p:spPr>
        <p:txBody>
          <a:bodyPr wrap="square" lIns="89554" tIns="44777" rIns="89554" bIns="44777">
            <a:spAutoFit/>
          </a:bodyPr>
          <a:lstStyle/>
          <a:p>
            <a:endParaRPr lang="en-US" sz="1400" dirty="0">
              <a:solidFill>
                <a:srgbClr val="000000"/>
              </a:solidFill>
              <a:latin typeface="Calibri" panose="020F0502020204030204" pitchFamily="34" charset="0"/>
            </a:endParaRPr>
          </a:p>
          <a:p>
            <a:pPr marL="279858" indent="-279858">
              <a:buFont typeface="Arial" panose="020B0604020202020204" pitchFamily="34" charset="0"/>
              <a:buChar char="•"/>
            </a:pPr>
            <a:r>
              <a:rPr lang="en-US" sz="1400" dirty="0">
                <a:latin typeface="Calibri" panose="020F0502020204030204" pitchFamily="34" charset="0"/>
              </a:rPr>
              <a:t>The foundational work done by MassHealth and Disability Policy Consortium (DPC) through the One Care (dual eligible) program has established the ombudsman program as a critical support for members, serving as a trusted resource in the community to ensure all One Care enrollees have access to integrated, person-centered care and are able to access the benefits they need to live independently. </a:t>
            </a:r>
          </a:p>
          <a:p>
            <a:pPr marL="279858" indent="-279858">
              <a:buFont typeface="Arial" panose="020B0604020202020204" pitchFamily="34" charset="0"/>
              <a:buChar char="•"/>
            </a:pPr>
            <a:endParaRPr lang="en-US" sz="1400" dirty="0">
              <a:latin typeface="Calibri" panose="020F0502020204030204" pitchFamily="34" charset="0"/>
            </a:endParaRPr>
          </a:p>
          <a:p>
            <a:pPr marL="279858" indent="-279858">
              <a:buFont typeface="Arial" panose="020B0604020202020204" pitchFamily="34" charset="0"/>
              <a:buChar char="•"/>
            </a:pPr>
            <a:r>
              <a:rPr lang="en-US" sz="1400" dirty="0">
                <a:latin typeface="Calibri" panose="020F0502020204030204" pitchFamily="34" charset="0"/>
              </a:rPr>
              <a:t>As of July 1, MassHealth and DPC expanded ombudsman services to members enrolled in a range of  health plans, including ACOs, MCOs, Senior Care Organizations, Program of All-Inclusive Care for the Elderly (PACE) organizations, as well as individuals enrolled in the Community Partners program. </a:t>
            </a:r>
          </a:p>
          <a:p>
            <a:pPr lvl="0"/>
            <a:r>
              <a:rPr lang="en-US" sz="1400" b="1" dirty="0">
                <a:latin typeface="Calibri" panose="020F0502020204030204" pitchFamily="34" charset="0"/>
              </a:rPr>
              <a:t> </a:t>
            </a:r>
            <a:endParaRPr lang="en-US" sz="1400" dirty="0">
              <a:latin typeface="Calibri" panose="020F0502020204030204" pitchFamily="34" charset="0"/>
            </a:endParaRPr>
          </a:p>
          <a:p>
            <a:pPr marL="279858" indent="-279858">
              <a:buFont typeface="Arial" panose="020B0604020202020204" pitchFamily="34" charset="0"/>
              <a:buChar char="•"/>
            </a:pPr>
            <a:r>
              <a:rPr lang="en-US" sz="1400" i="1" dirty="0">
                <a:latin typeface="Calibri" panose="020F0502020204030204" pitchFamily="34" charset="0"/>
              </a:rPr>
              <a:t>My Ombudsman</a:t>
            </a:r>
            <a:r>
              <a:rPr lang="en-US" sz="1400" dirty="0">
                <a:latin typeface="Calibri" panose="020F0502020204030204" pitchFamily="34" charset="0"/>
              </a:rPr>
              <a:t> provides free assistance to help members connect to community-based resources, identify and address access concerns, and support members seeking behavioral health and long term support services. </a:t>
            </a:r>
          </a:p>
          <a:p>
            <a:pPr lvl="0"/>
            <a:endParaRPr lang="en-US" sz="1400" dirty="0">
              <a:latin typeface="Calibri" panose="020F0502020204030204" pitchFamily="34" charset="0"/>
            </a:endParaRPr>
          </a:p>
          <a:p>
            <a:pPr marL="279858" indent="-279858">
              <a:buFont typeface="Arial" panose="020B0604020202020204" pitchFamily="34" charset="0"/>
              <a:buChar char="•"/>
            </a:pPr>
            <a:r>
              <a:rPr lang="en-US" sz="1400" dirty="0">
                <a:latin typeface="Calibri" panose="020F0502020204030204" pitchFamily="34" charset="0"/>
              </a:rPr>
              <a:t>Members can contact </a:t>
            </a:r>
            <a:r>
              <a:rPr lang="en-US" sz="1400" i="1" dirty="0">
                <a:latin typeface="Calibri" panose="020F0502020204030204" pitchFamily="34" charset="0"/>
              </a:rPr>
              <a:t>My Ombudsman</a:t>
            </a:r>
            <a:r>
              <a:rPr lang="en-US" sz="1400" dirty="0">
                <a:latin typeface="Calibri" panose="020F0502020204030204" pitchFamily="34" charset="0"/>
              </a:rPr>
              <a:t> by phone at 855-781-9898 (TTY users can use </a:t>
            </a:r>
            <a:r>
              <a:rPr lang="en-US" sz="1400" dirty="0" err="1">
                <a:latin typeface="Calibri" panose="020F0502020204030204" pitchFamily="34" charset="0"/>
              </a:rPr>
              <a:t>MassRelay</a:t>
            </a:r>
            <a:r>
              <a:rPr lang="en-US" sz="1400" dirty="0">
                <a:latin typeface="Calibri" panose="020F0502020204030204" pitchFamily="34" charset="0"/>
              </a:rPr>
              <a:t> at 711 to call 855-781-9898), by email at </a:t>
            </a:r>
            <a:r>
              <a:rPr lang="en-US" sz="1400" u="sng" dirty="0">
                <a:latin typeface="Calibri" panose="020F0502020204030204" pitchFamily="34" charset="0"/>
                <a:hlinkClick r:id="rId3"/>
              </a:rPr>
              <a:t>info@myombudsman.org</a:t>
            </a:r>
            <a:r>
              <a:rPr lang="en-US" sz="1400" dirty="0">
                <a:latin typeface="Calibri" panose="020F0502020204030204" pitchFamily="34" charset="0"/>
              </a:rPr>
              <a:t>, online at </a:t>
            </a:r>
            <a:r>
              <a:rPr lang="en-US" sz="1400" u="sng" dirty="0">
                <a:latin typeface="Calibri" panose="020F0502020204030204" pitchFamily="34" charset="0"/>
                <a:hlinkClick r:id="rId4"/>
              </a:rPr>
              <a:t>www.myombudsman.org</a:t>
            </a:r>
            <a:r>
              <a:rPr lang="en-US" sz="1400" dirty="0">
                <a:latin typeface="Calibri" panose="020F0502020204030204" pitchFamily="34" charset="0"/>
              </a:rPr>
              <a:t>  or at the </a:t>
            </a:r>
            <a:r>
              <a:rPr lang="en-US" sz="1400" i="1" dirty="0">
                <a:latin typeface="Calibri" panose="020F0502020204030204" pitchFamily="34" charset="0"/>
              </a:rPr>
              <a:t>My Ombudsman</a:t>
            </a:r>
            <a:r>
              <a:rPr lang="en-US" sz="1400" dirty="0">
                <a:latin typeface="Calibri" panose="020F0502020204030204" pitchFamily="34" charset="0"/>
              </a:rPr>
              <a:t> office at 11 Dartmouth Street, Suite 301 Malden, MA 02148 by appointment or during walk-in hours on Mondays from 1 pm–4 pm and Thursdays 9 pm–12 pm. </a:t>
            </a:r>
          </a:p>
          <a:p>
            <a:pPr marL="279858" indent="-279858">
              <a:buFont typeface="Arial" panose="020B0604020202020204" pitchFamily="34" charset="0"/>
              <a:buChar char="•"/>
            </a:pPr>
            <a:endParaRPr lang="en-US" sz="1400" dirty="0">
              <a:latin typeface="Calibri" panose="020F0502020204030204" pitchFamily="34" charset="0"/>
            </a:endParaRPr>
          </a:p>
          <a:p>
            <a:pPr marL="279858" indent="-279858">
              <a:buFont typeface="Arial" panose="020B0604020202020204" pitchFamily="34" charset="0"/>
              <a:buChar char="•"/>
            </a:pPr>
            <a:r>
              <a:rPr lang="en-US" sz="1400" dirty="0">
                <a:latin typeface="Calibri" panose="020F0502020204030204" pitchFamily="34" charset="0"/>
              </a:rPr>
              <a:t>Members are also encouraged to visit </a:t>
            </a:r>
            <a:r>
              <a:rPr lang="en-US" sz="1400" dirty="0">
                <a:latin typeface="Calibri" panose="020F0502020204030204" pitchFamily="34" charset="0"/>
                <a:hlinkClick r:id="rId5"/>
              </a:rPr>
              <a:t>www.masshealthchoices.com</a:t>
            </a:r>
            <a:r>
              <a:rPr lang="en-US" sz="1400" dirty="0">
                <a:latin typeface="Calibri" panose="020F0502020204030204" pitchFamily="34" charset="0"/>
              </a:rPr>
              <a:t> or call MassHealth customer service center at 1-800-841-2900.</a:t>
            </a:r>
          </a:p>
          <a:p>
            <a:pPr marL="279858" indent="-279858">
              <a:buFont typeface="Arial" panose="020B0604020202020204" pitchFamily="34" charset="0"/>
              <a:buChar char="•"/>
            </a:pPr>
            <a:endParaRPr lang="en-US" sz="1400" dirty="0"/>
          </a:p>
          <a:p>
            <a:r>
              <a:rPr lang="en-US" sz="1400" b="1" dirty="0"/>
              <a:t> </a:t>
            </a:r>
            <a:endParaRPr lang="en-US" sz="1400" dirty="0"/>
          </a:p>
        </p:txBody>
      </p:sp>
      <p:pic>
        <p:nvPicPr>
          <p:cNvPr id="2"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360539" y="5293604"/>
            <a:ext cx="2402528" cy="1042154"/>
          </a:xfrm>
          <a:prstGeom prst="rect">
            <a:avLst/>
          </a:prstGeom>
        </p:spPr>
      </p:pic>
    </p:spTree>
    <p:extLst>
      <p:ext uri="{BB962C8B-B14F-4D97-AF65-F5344CB8AC3E}">
        <p14:creationId xmlns:p14="http://schemas.microsoft.com/office/powerpoint/2010/main" val="38852204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7654" y="448100"/>
            <a:ext cx="8618538" cy="276999"/>
          </a:xfrm>
        </p:spPr>
        <p:txBody>
          <a:bodyPr/>
          <a:lstStyle/>
          <a:p>
            <a:pPr marL="110804">
              <a:tabLst/>
            </a:pPr>
            <a:r>
              <a:rPr lang="en-US" sz="1800" dirty="0">
                <a:solidFill>
                  <a:srgbClr val="002060"/>
                </a:solidFill>
              </a:rPr>
              <a:t>ACO and CP Quality and Integration Performance Measures </a:t>
            </a:r>
          </a:p>
        </p:txBody>
      </p:sp>
      <p:cxnSp>
        <p:nvCxnSpPr>
          <p:cNvPr id="9" name="Straight Connector 8"/>
          <p:cNvCxnSpPr/>
          <p:nvPr/>
        </p:nvCxnSpPr>
        <p:spPr>
          <a:xfrm>
            <a:off x="117656" y="858475"/>
            <a:ext cx="8710458"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7" name="Rectangle 8"/>
          <p:cNvSpPr txBox="1"/>
          <p:nvPr/>
        </p:nvSpPr>
        <p:spPr>
          <a:xfrm>
            <a:off x="144177" y="1194929"/>
            <a:ext cx="5365696" cy="5201424"/>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defRPr>
            </a:lvl1pPr>
            <a:lvl2pPr marL="193675" indent="-192088" defTabSz="895350" eaLnBrk="1" hangingPunct="1">
              <a:buClr>
                <a:schemeClr val="tx2"/>
              </a:buClr>
              <a:buSzPct val="125000"/>
              <a:buFont typeface="Arial" charset="0"/>
              <a:buChar char="▪"/>
              <a:defRPr baseline="0">
                <a:latin typeface="+mn-lt"/>
              </a:defRPr>
            </a:lvl2pPr>
            <a:lvl3pPr marL="457200" indent="-261938" defTabSz="895350" eaLnBrk="1" hangingPunct="1">
              <a:buClr>
                <a:schemeClr val="tx2"/>
              </a:buClr>
              <a:buSzPct val="120000"/>
              <a:buFont typeface="Arial" charset="0"/>
              <a:buChar char="–"/>
              <a:defRPr baseline="0">
                <a:latin typeface="+mn-lt"/>
              </a:defRPr>
            </a:lvl3pPr>
            <a:lvl4pPr marL="614363" indent="-155575" defTabSz="895350" eaLnBrk="1" hangingPunct="1">
              <a:buClr>
                <a:schemeClr val="tx2"/>
              </a:buClr>
              <a:buSzPct val="120000"/>
              <a:buFont typeface="Arial" charset="0"/>
              <a:buChar char="▫"/>
              <a:defRPr baseline="0">
                <a:latin typeface="+mn-lt"/>
              </a:defRPr>
            </a:lvl4pPr>
            <a:lvl5pPr marL="749808"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469817" lvl="1" indent="-280035">
              <a:buFont typeface="Arial" panose="020B0604020202020204" pitchFamily="34" charset="0"/>
              <a:buChar char="•"/>
            </a:pPr>
            <a:r>
              <a:rPr lang="en-US" sz="1400" dirty="0">
                <a:latin typeface="Calibri" panose="020F0502020204030204" pitchFamily="34" charset="0"/>
              </a:rPr>
              <a:t>ACOs  and CPs are financially accountable for meeting specific quality measures and forfeit a portion of their funding if those measures are not met.  </a:t>
            </a:r>
          </a:p>
          <a:p>
            <a:pPr lvl="1" indent="0">
              <a:buNone/>
            </a:pPr>
            <a:endParaRPr lang="en-US" sz="1400" dirty="0">
              <a:latin typeface="Calibri" panose="020F0502020204030204" pitchFamily="34" charset="0"/>
            </a:endParaRPr>
          </a:p>
          <a:p>
            <a:pPr marL="469788" lvl="1" indent="-280006">
              <a:spcAft>
                <a:spcPts val="588"/>
              </a:spcAft>
              <a:buFont typeface="Arial" panose="020B0604020202020204" pitchFamily="34" charset="0"/>
              <a:buChar char="•"/>
            </a:pPr>
            <a:r>
              <a:rPr lang="en-US" sz="1400" dirty="0">
                <a:latin typeface="Calibri" panose="020F0502020204030204" pitchFamily="34" charset="0"/>
              </a:rPr>
              <a:t>Quality metrics include:</a:t>
            </a:r>
          </a:p>
          <a:p>
            <a:pPr marL="728014" lvl="2" indent="-280006">
              <a:spcAft>
                <a:spcPts val="588"/>
              </a:spcAft>
              <a:buFont typeface="Arial" panose="020B0604020202020204" pitchFamily="34" charset="0"/>
              <a:buChar char="•"/>
            </a:pPr>
            <a:r>
              <a:rPr lang="en-US" sz="1400" dirty="0">
                <a:latin typeface="Calibri" panose="020F0502020204030204" pitchFamily="34" charset="0"/>
              </a:rPr>
              <a:t>Providing </a:t>
            </a:r>
            <a:r>
              <a:rPr lang="en-US" sz="1400" b="1" dirty="0">
                <a:latin typeface="Calibri" panose="020F0502020204030204" pitchFamily="34" charset="0"/>
              </a:rPr>
              <a:t>preventive care </a:t>
            </a:r>
          </a:p>
          <a:p>
            <a:pPr marL="728014" lvl="2" indent="-280006">
              <a:spcAft>
                <a:spcPts val="588"/>
              </a:spcAft>
              <a:buFont typeface="Arial" panose="020B0604020202020204" pitchFamily="34" charset="0"/>
              <a:buChar char="•"/>
            </a:pPr>
            <a:r>
              <a:rPr lang="en-US" sz="1400" dirty="0">
                <a:latin typeface="Calibri" panose="020F0502020204030204" pitchFamily="34" charset="0"/>
              </a:rPr>
              <a:t>Managing </a:t>
            </a:r>
            <a:r>
              <a:rPr lang="en-US" sz="1400" b="1" dirty="0">
                <a:latin typeface="Calibri" panose="020F0502020204030204" pitchFamily="34" charset="0"/>
              </a:rPr>
              <a:t>chronic diseases </a:t>
            </a:r>
            <a:r>
              <a:rPr lang="en-US" sz="1400" dirty="0">
                <a:latin typeface="Calibri" panose="020F0502020204030204" pitchFamily="34" charset="0"/>
              </a:rPr>
              <a:t>like diabetes and heart failure</a:t>
            </a:r>
          </a:p>
          <a:p>
            <a:pPr marL="728014" lvl="2" indent="-280006">
              <a:spcAft>
                <a:spcPts val="588"/>
              </a:spcAft>
              <a:buFont typeface="Arial" panose="020B0604020202020204" pitchFamily="34" charset="0"/>
              <a:buChar char="•"/>
            </a:pPr>
            <a:r>
              <a:rPr lang="en-US" sz="1400" b="1" dirty="0">
                <a:latin typeface="Calibri" panose="020F0502020204030204" pitchFamily="34" charset="0"/>
              </a:rPr>
              <a:t>Screening for behavioral health conditions </a:t>
            </a:r>
            <a:r>
              <a:rPr lang="en-US" sz="1400" dirty="0">
                <a:latin typeface="Calibri" panose="020F0502020204030204" pitchFamily="34" charset="0"/>
              </a:rPr>
              <a:t>and initiating appropriate treatment for mental health, addictions, and co-occurring disorders</a:t>
            </a:r>
          </a:p>
          <a:p>
            <a:pPr marL="728014" lvl="2" indent="-280006">
              <a:spcAft>
                <a:spcPts val="588"/>
              </a:spcAft>
              <a:buFont typeface="Arial" panose="020B0604020202020204" pitchFamily="34" charset="0"/>
              <a:buChar char="•"/>
            </a:pPr>
            <a:r>
              <a:rPr lang="en-US" sz="1400" dirty="0">
                <a:latin typeface="Calibri" panose="020F0502020204030204" pitchFamily="34" charset="0"/>
              </a:rPr>
              <a:t>Ensuring appropriate </a:t>
            </a:r>
            <a:r>
              <a:rPr lang="en-US" sz="1400" b="1" dirty="0">
                <a:latin typeface="Calibri" panose="020F0502020204030204" pitchFamily="34" charset="0"/>
              </a:rPr>
              <a:t>follow-up care </a:t>
            </a:r>
            <a:r>
              <a:rPr lang="en-US" sz="1400" dirty="0">
                <a:latin typeface="Calibri" panose="020F0502020204030204" pitchFamily="34" charset="0"/>
              </a:rPr>
              <a:t>after a medical or behavioral health hospitalization </a:t>
            </a:r>
          </a:p>
          <a:p>
            <a:pPr marL="728014" lvl="2" indent="-280006">
              <a:spcAft>
                <a:spcPts val="588"/>
              </a:spcAft>
              <a:buFont typeface="Arial" panose="020B0604020202020204" pitchFamily="34" charset="0"/>
              <a:buChar char="•"/>
            </a:pPr>
            <a:r>
              <a:rPr lang="en-US" sz="1400" dirty="0">
                <a:latin typeface="Calibri" panose="020F0502020204030204" pitchFamily="34" charset="0"/>
              </a:rPr>
              <a:t>Maintaining </a:t>
            </a:r>
            <a:r>
              <a:rPr lang="en-US" sz="1400" b="1" dirty="0">
                <a:latin typeface="Calibri" panose="020F0502020204030204" pitchFamily="34" charset="0"/>
              </a:rPr>
              <a:t>members with disabilities living in the community </a:t>
            </a:r>
            <a:r>
              <a:rPr lang="en-US" sz="1400" dirty="0">
                <a:latin typeface="Calibri" panose="020F0502020204030204" pitchFamily="34" charset="0"/>
              </a:rPr>
              <a:t>rather than in nursing facilities </a:t>
            </a:r>
          </a:p>
          <a:p>
            <a:pPr marL="189782" lvl="1" indent="0">
              <a:buNone/>
            </a:pPr>
            <a:endParaRPr lang="en-US" sz="1400" dirty="0">
              <a:latin typeface="Calibri" panose="020F0502020204030204" pitchFamily="34" charset="0"/>
            </a:endParaRPr>
          </a:p>
          <a:p>
            <a:pPr marL="469788" lvl="1" indent="-280006">
              <a:buFont typeface="Arial" panose="020B0604020202020204" pitchFamily="34" charset="0"/>
              <a:buChar char="•"/>
            </a:pPr>
            <a:r>
              <a:rPr lang="en-US" sz="1400" dirty="0">
                <a:latin typeface="Calibri" panose="020F0502020204030204" pitchFamily="34" charset="0"/>
              </a:rPr>
              <a:t>Part of ACOs’ quality score will be based on </a:t>
            </a:r>
            <a:r>
              <a:rPr lang="en-US" sz="1400" b="1" dirty="0">
                <a:latin typeface="Calibri" panose="020F0502020204030204" pitchFamily="34" charset="0"/>
              </a:rPr>
              <a:t>member experience surveys</a:t>
            </a:r>
            <a:r>
              <a:rPr lang="en-US" sz="1400" dirty="0">
                <a:latin typeface="Calibri" panose="020F0502020204030204" pitchFamily="34" charset="0"/>
              </a:rPr>
              <a:t> </a:t>
            </a:r>
            <a:r>
              <a:rPr lang="en-US" sz="1400" b="1" dirty="0">
                <a:latin typeface="Calibri" panose="020F0502020204030204" pitchFamily="34" charset="0"/>
              </a:rPr>
              <a:t>conducted starting in early CY 2019 </a:t>
            </a:r>
            <a:r>
              <a:rPr lang="en-US" sz="1400" dirty="0">
                <a:latin typeface="Calibri" panose="020F0502020204030204" pitchFamily="34" charset="0"/>
              </a:rPr>
              <a:t>by Massachusetts Health Quality Partners (MHQP) an independent, objective 3</a:t>
            </a:r>
            <a:r>
              <a:rPr lang="en-US" sz="1400" baseline="30000" dirty="0">
                <a:latin typeface="Calibri" panose="020F0502020204030204" pitchFamily="34" charset="0"/>
              </a:rPr>
              <a:t>rd</a:t>
            </a:r>
            <a:r>
              <a:rPr lang="en-US" sz="1400" dirty="0">
                <a:latin typeface="Calibri" panose="020F0502020204030204" pitchFamily="34" charset="0"/>
              </a:rPr>
              <a:t> party. </a:t>
            </a:r>
          </a:p>
          <a:p>
            <a:pPr marL="469788" lvl="1" indent="-280006">
              <a:buFont typeface="Arial" panose="020B0604020202020204" pitchFamily="34" charset="0"/>
              <a:buChar char="•"/>
            </a:pPr>
            <a:endParaRPr lang="en-US" sz="1400" b="1" dirty="0">
              <a:solidFill>
                <a:srgbClr val="FF0000"/>
              </a:solidFill>
              <a:latin typeface="Calibri" panose="020F0502020204030204" pitchFamily="34" charset="0"/>
            </a:endParaRPr>
          </a:p>
          <a:p>
            <a:pPr marL="469788" lvl="1" indent="-280006">
              <a:buSzPct val="100000"/>
              <a:buFont typeface="Arial"/>
              <a:buChar char="•"/>
            </a:pPr>
            <a:endParaRPr lang="en-US" sz="1400" dirty="0"/>
          </a:p>
          <a:p>
            <a:pPr marL="469788" lvl="1" indent="-280006">
              <a:buFont typeface="Arial" panose="020B0604020202020204" pitchFamily="34" charset="0"/>
              <a:buChar char="•"/>
            </a:pPr>
            <a:endParaRPr lang="en-US" sz="1400" dirty="0"/>
          </a:p>
        </p:txBody>
      </p:sp>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75263" y="1568345"/>
            <a:ext cx="3135483" cy="3633931"/>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436608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7654" y="448105"/>
            <a:ext cx="8618538" cy="276999"/>
          </a:xfrm>
        </p:spPr>
        <p:txBody>
          <a:bodyPr/>
          <a:lstStyle/>
          <a:p>
            <a:pPr marL="110745">
              <a:tabLst/>
            </a:pPr>
            <a:r>
              <a:rPr lang="en-US" sz="1800" dirty="0">
                <a:solidFill>
                  <a:srgbClr val="002060"/>
                </a:solidFill>
              </a:rPr>
              <a:t>Strengthening the Health Care System Statewide</a:t>
            </a:r>
            <a:endParaRPr lang="en-US" sz="1800" dirty="0">
              <a:solidFill>
                <a:srgbClr val="FF0000"/>
              </a:solidFill>
            </a:endParaRPr>
          </a:p>
        </p:txBody>
      </p:sp>
      <p:cxnSp>
        <p:nvCxnSpPr>
          <p:cNvPr id="9" name="Straight Connector 8"/>
          <p:cNvCxnSpPr/>
          <p:nvPr/>
        </p:nvCxnSpPr>
        <p:spPr>
          <a:xfrm>
            <a:off x="117661" y="858475"/>
            <a:ext cx="8710458"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3" name="Rectangle 2"/>
          <p:cNvSpPr/>
          <p:nvPr/>
        </p:nvSpPr>
        <p:spPr>
          <a:xfrm>
            <a:off x="255632" y="1120246"/>
            <a:ext cx="8481771" cy="4614744"/>
          </a:xfrm>
          <a:prstGeom prst="rect">
            <a:avLst/>
          </a:prstGeom>
          <a:ln>
            <a:solidFill>
              <a:schemeClr val="bg1"/>
            </a:solidFill>
          </a:ln>
        </p:spPr>
        <p:txBody>
          <a:bodyPr wrap="square" lIns="89554" tIns="44777" rIns="89554" bIns="44777">
            <a:spAutoFit/>
          </a:bodyPr>
          <a:lstStyle/>
          <a:p>
            <a:pPr marL="279858" indent="-279858" defTabSz="895448">
              <a:buFont typeface="Arial" panose="020B0604020202020204" pitchFamily="34" charset="0"/>
              <a:buChar char="•"/>
            </a:pPr>
            <a:r>
              <a:rPr lang="en-US" sz="1400" dirty="0">
                <a:solidFill>
                  <a:srgbClr val="000000"/>
                </a:solidFill>
                <a:latin typeface="Calibri" panose="020F0502020204030204" pitchFamily="34" charset="0"/>
              </a:rPr>
              <a:t>Over the next five years, </a:t>
            </a:r>
            <a:r>
              <a:rPr lang="en-US" sz="1400" b="1" dirty="0">
                <a:solidFill>
                  <a:srgbClr val="000000"/>
                </a:solidFill>
                <a:latin typeface="Calibri" panose="020F0502020204030204" pitchFamily="34" charset="0"/>
              </a:rPr>
              <a:t>MassHealth will allocate $115 million of its $1.8 billion Delivery System Reform Incentive Payment (DSRIP) funding to support initiatives that will strengthen the health care system statewide</a:t>
            </a:r>
            <a:r>
              <a:rPr lang="en-US" sz="1400" dirty="0">
                <a:solidFill>
                  <a:srgbClr val="000000"/>
                </a:solidFill>
                <a:latin typeface="Calibri" panose="020F0502020204030204" pitchFamily="34" charset="0"/>
              </a:rPr>
              <a:t>.</a:t>
            </a:r>
          </a:p>
          <a:p>
            <a:pPr defTabSz="895448"/>
            <a:endParaRPr lang="en-US" sz="1400" dirty="0">
              <a:solidFill>
                <a:srgbClr val="000000"/>
              </a:solidFill>
              <a:latin typeface="Calibri" panose="020F0502020204030204" pitchFamily="34" charset="0"/>
            </a:endParaRPr>
          </a:p>
          <a:p>
            <a:pPr marL="279858" indent="-279858" defTabSz="895448">
              <a:buFont typeface="Arial" panose="020B0604020202020204" pitchFamily="34" charset="0"/>
              <a:buChar char="•"/>
            </a:pPr>
            <a:r>
              <a:rPr lang="en-US" sz="1400" dirty="0">
                <a:solidFill>
                  <a:srgbClr val="000000"/>
                </a:solidFill>
                <a:latin typeface="Calibri" panose="020F0502020204030204" pitchFamily="34" charset="0"/>
              </a:rPr>
              <a:t>MassHealth is partnering with the Mass League of Community Health Centers and the Association for Behavioral Healthcare to bolster the primary care and behavioral health care workforce. </a:t>
            </a:r>
          </a:p>
          <a:p>
            <a:pPr marL="279858" indent="-279858" defTabSz="895448">
              <a:buFont typeface="Arial" panose="020B0604020202020204" pitchFamily="34" charset="0"/>
              <a:buChar char="•"/>
            </a:pPr>
            <a:endParaRPr lang="en-US" sz="1400" dirty="0">
              <a:solidFill>
                <a:srgbClr val="FF0000"/>
              </a:solidFill>
              <a:latin typeface="Calibri" panose="020F0502020204030204" pitchFamily="34" charset="0"/>
            </a:endParaRPr>
          </a:p>
          <a:p>
            <a:pPr marL="447727" lvl="1" defTabSz="895448"/>
            <a:r>
              <a:rPr lang="en-US" sz="1400" b="1" dirty="0">
                <a:solidFill>
                  <a:srgbClr val="000000"/>
                </a:solidFill>
                <a:latin typeface="Calibri" panose="020F0502020204030204" pitchFamily="34" charset="0"/>
              </a:rPr>
              <a:t>		Student Loan Repayment/Behavioral Health Workforce Development Programs </a:t>
            </a:r>
          </a:p>
          <a:p>
            <a:pPr marL="2518654" lvl="5" indent="-280035" defTabSz="895448">
              <a:buFont typeface="Arial" panose="020B0604020202020204" pitchFamily="34" charset="0"/>
              <a:buChar char="•"/>
            </a:pPr>
            <a:r>
              <a:rPr lang="en-US" sz="1400" dirty="0">
                <a:solidFill>
                  <a:srgbClr val="000000"/>
                </a:solidFill>
                <a:latin typeface="Calibri" panose="020F0502020204030204" pitchFamily="34" charset="0"/>
              </a:rPr>
              <a:t>Approximately 300 applications received for the Student Loan Repayment Program and Behavioral Health Workforce Development Program. A total of 110 </a:t>
            </a:r>
            <a:r>
              <a:rPr lang="en-US" sz="1400" dirty="0">
                <a:solidFill>
                  <a:schemeClr val="tx2"/>
                </a:solidFill>
                <a:latin typeface="Calibri" panose="020F0502020204030204" pitchFamily="34" charset="0"/>
              </a:rPr>
              <a:t>awardees. </a:t>
            </a:r>
          </a:p>
          <a:p>
            <a:pPr marL="2518654" lvl="5" indent="-280035" defTabSz="895448">
              <a:buFont typeface="Arial" panose="020B0604020202020204" pitchFamily="34" charset="0"/>
              <a:buChar char="•"/>
            </a:pPr>
            <a:r>
              <a:rPr lang="en-US" sz="1400" dirty="0">
                <a:solidFill>
                  <a:schemeClr val="tx2"/>
                </a:solidFill>
                <a:latin typeface="Calibri" panose="020F0502020204030204" pitchFamily="34" charset="0"/>
              </a:rPr>
              <a:t>Over two years, </a:t>
            </a:r>
            <a:r>
              <a:rPr lang="en-US" sz="1400" dirty="0" err="1">
                <a:solidFill>
                  <a:schemeClr val="tx2"/>
                </a:solidFill>
                <a:latin typeface="Calibri" panose="020F0502020204030204" pitchFamily="34" charset="0"/>
              </a:rPr>
              <a:t>MassHealth</a:t>
            </a:r>
            <a:r>
              <a:rPr lang="en-US" sz="1400" dirty="0">
                <a:solidFill>
                  <a:schemeClr val="tx2"/>
                </a:solidFill>
                <a:latin typeface="Calibri" panose="020F0502020204030204" pitchFamily="34" charset="0"/>
              </a:rPr>
              <a:t> will disburse nearly $4 million. </a:t>
            </a:r>
          </a:p>
          <a:p>
            <a:pPr marL="2518654" lvl="5" indent="-280035">
              <a:buFont typeface="Arial" panose="020B0604020202020204" pitchFamily="34" charset="0"/>
              <a:buChar char="•"/>
            </a:pPr>
            <a:r>
              <a:rPr lang="en-US" sz="1400" dirty="0">
                <a:solidFill>
                  <a:schemeClr val="tx2"/>
                </a:solidFill>
                <a:latin typeface="Calibri" panose="020F0502020204030204" pitchFamily="34" charset="0"/>
              </a:rPr>
              <a:t>Anticipated award sizes: ~$50,000 for MDs and ~$30,000 for NPs, PAs, APRNs, and masters-prepared BH providers.</a:t>
            </a:r>
          </a:p>
          <a:p>
            <a:pPr defTabSz="895448"/>
            <a:r>
              <a:rPr lang="en-US" sz="1400" dirty="0">
                <a:solidFill>
                  <a:srgbClr val="000000"/>
                </a:solidFill>
                <a:latin typeface="Calibri" panose="020F0502020204030204" pitchFamily="34" charset="0"/>
              </a:rPr>
              <a:t> </a:t>
            </a:r>
          </a:p>
          <a:p>
            <a:pPr defTabSz="895448"/>
            <a:endParaRPr lang="en-US" sz="1400" dirty="0">
              <a:solidFill>
                <a:srgbClr val="000000"/>
              </a:solidFill>
              <a:latin typeface="Calibri" panose="020F0502020204030204" pitchFamily="34" charset="0"/>
            </a:endParaRPr>
          </a:p>
          <a:p>
            <a:pPr defTabSz="895448"/>
            <a:r>
              <a:rPr lang="en-US" sz="1400" b="1" dirty="0">
                <a:solidFill>
                  <a:srgbClr val="000000"/>
                </a:solidFill>
                <a:latin typeface="Calibri" panose="020F0502020204030204" pitchFamily="34" charset="0"/>
              </a:rPr>
              <a:t>		Community Health Center-based Residency Training</a:t>
            </a:r>
          </a:p>
          <a:p>
            <a:pPr marL="2518654" lvl="5" indent="-280035" defTabSz="895448">
              <a:buFont typeface="Arial" panose="020B0604020202020204" pitchFamily="34" charset="0"/>
              <a:buChar char="•"/>
            </a:pPr>
            <a:r>
              <a:rPr lang="en-US" sz="1400" dirty="0">
                <a:solidFill>
                  <a:srgbClr val="000000"/>
                </a:solidFill>
                <a:latin typeface="Calibri" panose="020F0502020204030204" pitchFamily="34" charset="0"/>
              </a:rPr>
              <a:t>~5 slots for MD residents and ~12 slots for NP residents in year one. The actual number of MD v. NP slots funded will depend on the number and quality of applications received. </a:t>
            </a:r>
          </a:p>
          <a:p>
            <a:pPr marL="2518654" lvl="5" indent="-280035" defTabSz="895448">
              <a:buFont typeface="Arial" panose="020B0604020202020204" pitchFamily="34" charset="0"/>
              <a:buChar char="•"/>
            </a:pPr>
            <a:r>
              <a:rPr lang="en-US" sz="1400" dirty="0">
                <a:solidFill>
                  <a:srgbClr val="000000"/>
                </a:solidFill>
                <a:latin typeface="Calibri" panose="020F0502020204030204" pitchFamily="34" charset="0"/>
              </a:rPr>
              <a:t>Over one year, MassHealth will disperse nearly $2 million.  </a:t>
            </a:r>
            <a:endParaRPr lang="en-US" sz="1400" dirty="0">
              <a:solidFill>
                <a:srgbClr val="FF0000"/>
              </a:solidFill>
              <a:latin typeface="Calibri" panose="020F0502020204030204" pitchFamily="34" charset="0"/>
            </a:endParaRPr>
          </a:p>
        </p:txBody>
      </p:sp>
      <p:pic>
        <p:nvPicPr>
          <p:cNvPr id="44034" name="Picture 2" descr="C:\Users\esnook\AppData\Local\Microsoft\Windows\Temporary Internet Files\Content.IE5\77PPKYPO\Hospital_font_awesome.svg[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3392" y="4249354"/>
            <a:ext cx="1573835" cy="1573928"/>
          </a:xfrm>
          <a:prstGeom prst="rect">
            <a:avLst/>
          </a:prstGeom>
          <a:noFill/>
          <a:extLst>
            <a:ext uri="{909E8E84-426E-40DD-AFC4-6F175D3DCCD1}">
              <a14:hiddenFill xmlns:a14="http://schemas.microsoft.com/office/drawing/2010/main">
                <a:solidFill>
                  <a:srgbClr val="FFFFFF"/>
                </a:solidFill>
              </a14:hiddenFill>
            </a:ext>
          </a:extLst>
        </p:spPr>
      </p:pic>
      <p:pic>
        <p:nvPicPr>
          <p:cNvPr id="44035" name="Picture 3" descr="C:\Users\esnook\AppData\Local\Microsoft\Windows\Temporary Internet Files\Content.IE5\Q3Y7WPT4\doctor_clipart[1].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7991" y="2464542"/>
            <a:ext cx="1419235" cy="13813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75563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7654" y="448105"/>
            <a:ext cx="8618538" cy="276999"/>
          </a:xfrm>
        </p:spPr>
        <p:txBody>
          <a:bodyPr/>
          <a:lstStyle/>
          <a:p>
            <a:pPr marL="110745">
              <a:tabLst/>
            </a:pPr>
            <a:r>
              <a:rPr lang="en-US" sz="1800" dirty="0">
                <a:solidFill>
                  <a:srgbClr val="002060"/>
                </a:solidFill>
              </a:rPr>
              <a:t>Strengthening the Health Care System Statewide</a:t>
            </a:r>
            <a:endParaRPr lang="en-US" sz="1800" dirty="0">
              <a:solidFill>
                <a:srgbClr val="FF0000"/>
              </a:solidFill>
            </a:endParaRPr>
          </a:p>
        </p:txBody>
      </p:sp>
      <p:cxnSp>
        <p:nvCxnSpPr>
          <p:cNvPr id="9" name="Straight Connector 8"/>
          <p:cNvCxnSpPr/>
          <p:nvPr/>
        </p:nvCxnSpPr>
        <p:spPr>
          <a:xfrm>
            <a:off x="117661" y="858475"/>
            <a:ext cx="8710458"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3" name="Rectangle 2"/>
          <p:cNvSpPr/>
          <p:nvPr/>
        </p:nvSpPr>
        <p:spPr>
          <a:xfrm>
            <a:off x="255632" y="1120247"/>
            <a:ext cx="8434513" cy="4399300"/>
          </a:xfrm>
          <a:prstGeom prst="rect">
            <a:avLst/>
          </a:prstGeom>
          <a:ln>
            <a:solidFill>
              <a:schemeClr val="bg1"/>
            </a:solidFill>
          </a:ln>
        </p:spPr>
        <p:txBody>
          <a:bodyPr wrap="square" lIns="89554" tIns="44777" rIns="89554" bIns="44777">
            <a:spAutoFit/>
          </a:bodyPr>
          <a:lstStyle/>
          <a:p>
            <a:pPr marL="280035" indent="-280035">
              <a:buFont typeface="Arial" panose="020B0604020202020204" pitchFamily="34" charset="0"/>
              <a:buChar char="•"/>
            </a:pPr>
            <a:r>
              <a:rPr lang="en-US" sz="1400" dirty="0">
                <a:latin typeface="Calibri" panose="020F0502020204030204" pitchFamily="34" charset="0"/>
              </a:rPr>
              <a:t>MassHealth will also partner with the Executive Office of Labor and Workforce Development and Commonwealth Corporation on a series of workforce development initiatives for the frontline and extended healthcare workforce valued at a projected $12 million over the next five years.</a:t>
            </a:r>
          </a:p>
          <a:p>
            <a:endParaRPr lang="en-US" sz="1400" dirty="0">
              <a:latin typeface="Calibri" panose="020F0502020204030204" pitchFamily="34" charset="0"/>
            </a:endParaRPr>
          </a:p>
          <a:p>
            <a:pPr marL="280035" indent="-280035">
              <a:buFont typeface="Arial" panose="020B0604020202020204" pitchFamily="34" charset="0"/>
              <a:buChar char="•"/>
            </a:pPr>
            <a:r>
              <a:rPr lang="en-US" sz="1400" dirty="0">
                <a:latin typeface="Calibri" panose="020F0502020204030204" pitchFamily="34" charset="0"/>
              </a:rPr>
              <a:t>Initial initiatives include:</a:t>
            </a:r>
          </a:p>
          <a:p>
            <a:endParaRPr lang="en-US" sz="1400" b="1" dirty="0">
              <a:latin typeface="Calibri" panose="020F0502020204030204" pitchFamily="34" charset="0"/>
            </a:endParaRPr>
          </a:p>
          <a:p>
            <a:pPr lvl="1"/>
            <a:r>
              <a:rPr lang="en-US" sz="1400" b="1" dirty="0">
                <a:latin typeface="Calibri" panose="020F0502020204030204" pitchFamily="34" charset="0"/>
              </a:rPr>
              <a:t>Expansion of community health worker (CHW), CHW supervisor, and Peer Specialist training capacity</a:t>
            </a:r>
            <a:r>
              <a:rPr lang="en-US" sz="1400" dirty="0">
                <a:latin typeface="Calibri" panose="020F0502020204030204" pitchFamily="34" charset="0"/>
              </a:rPr>
              <a:t> to increase the number of well-trained CHWs and Peer Specialists working in ACOs and CPs.</a:t>
            </a:r>
          </a:p>
          <a:p>
            <a:pPr marL="1175483" lvl="2" indent="-280035">
              <a:buFont typeface="Arial" panose="020B0604020202020204" pitchFamily="34" charset="0"/>
              <a:buChar char="•"/>
            </a:pPr>
            <a:r>
              <a:rPr lang="en-US" sz="1400" dirty="0">
                <a:latin typeface="Calibri" panose="020F0502020204030204" pitchFamily="34" charset="0"/>
              </a:rPr>
              <a:t>MassHealth will award grants to existing CHW core competency training programs to expand the number of training cycles they provide. </a:t>
            </a:r>
          </a:p>
          <a:p>
            <a:pPr marL="1175483" lvl="2" indent="-280035">
              <a:buFont typeface="Arial" panose="020B0604020202020204" pitchFamily="34" charset="0"/>
              <a:buChar char="•"/>
            </a:pPr>
            <a:r>
              <a:rPr lang="en-US" sz="1400" dirty="0">
                <a:latin typeface="Calibri" panose="020F0502020204030204" pitchFamily="34" charset="0"/>
              </a:rPr>
              <a:t>MassHealth will work with the Transformation Center  to expand the number of Peer Specialist trainings available to peer specialists. </a:t>
            </a:r>
          </a:p>
          <a:p>
            <a:pPr marL="1175483" lvl="2" indent="-280035">
              <a:buFont typeface="Arial" panose="020B0604020202020204" pitchFamily="34" charset="0"/>
              <a:buChar char="•"/>
            </a:pPr>
            <a:r>
              <a:rPr lang="en-US" sz="1400" dirty="0">
                <a:latin typeface="Calibri" panose="020F0502020204030204" pitchFamily="34" charset="0"/>
              </a:rPr>
              <a:t>MassHealth will award a grant to a single CHW core competency training program to design and implement a CHW supervisor training program. </a:t>
            </a:r>
          </a:p>
          <a:p>
            <a:pPr lvl="2"/>
            <a:endParaRPr lang="en-US" sz="1400" dirty="0">
              <a:latin typeface="Calibri" panose="020F0502020204030204" pitchFamily="34" charset="0"/>
            </a:endParaRPr>
          </a:p>
          <a:p>
            <a:pPr marL="1175483" lvl="2" indent="-280035">
              <a:buFont typeface="Arial" panose="020B0604020202020204" pitchFamily="34" charset="0"/>
              <a:buChar char="•"/>
            </a:pPr>
            <a:endParaRPr lang="en-US" sz="1400" dirty="0">
              <a:latin typeface="Calibri" panose="020F0502020204030204" pitchFamily="34" charset="0"/>
            </a:endParaRPr>
          </a:p>
          <a:p>
            <a:pPr lvl="1"/>
            <a:r>
              <a:rPr lang="en-US" sz="1400" b="1" dirty="0">
                <a:latin typeface="Calibri" panose="020F0502020204030204" pitchFamily="34" charset="0"/>
              </a:rPr>
              <a:t>Competency-based training program </a:t>
            </a:r>
            <a:r>
              <a:rPr lang="en-US" sz="1400" dirty="0">
                <a:latin typeface="Calibri" panose="020F0502020204030204" pitchFamily="34" charset="0"/>
              </a:rPr>
              <a:t>available to support frontline staff in ACOs and CPs.</a:t>
            </a:r>
          </a:p>
          <a:p>
            <a:pPr marL="1175483" lvl="2" indent="-280035">
              <a:buFont typeface="Arial" panose="020B0604020202020204" pitchFamily="34" charset="0"/>
              <a:buChar char="•"/>
            </a:pPr>
            <a:r>
              <a:rPr lang="en-US" sz="1400" dirty="0">
                <a:latin typeface="Calibri" panose="020F0502020204030204" pitchFamily="34" charset="0"/>
              </a:rPr>
              <a:t>The training will focus on health care literacy, consumer engagement, critical thinking, and communication, among other critical health care and professional development topics. </a:t>
            </a:r>
          </a:p>
          <a:p>
            <a:pPr marL="1175483" lvl="2" indent="-280035">
              <a:buFont typeface="Arial" panose="020B0604020202020204" pitchFamily="34" charset="0"/>
              <a:buChar char="•"/>
            </a:pPr>
            <a:endParaRPr lang="en-US" sz="1400" dirty="0">
              <a:latin typeface="Calibri" panose="020F0502020204030204" pitchFamily="34" charset="0"/>
            </a:endParaRPr>
          </a:p>
        </p:txBody>
      </p:sp>
    </p:spTree>
    <p:extLst>
      <p:ext uri="{BB962C8B-B14F-4D97-AF65-F5344CB8AC3E}">
        <p14:creationId xmlns:p14="http://schemas.microsoft.com/office/powerpoint/2010/main" val="337206003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CS" val="1,2"/>
  <p:tag name="ISNEWSLIDENUMBER" val="False"/>
  <p:tag name="PREVIOUSNAME" val="C:\Users\Lauren Abel\AppData\Local\Temp\notesB98C6B\2015.01.22 Medicaid workshop 4_v22.pptx"/>
  <p:tag name="THINKCELLPRESENTATIONDONOTDELETE" val="&lt;?xml version=&quot;1.0&quot; encoding=&quot;UTF-16&quot; standalone=&quot;yes&quot;?&gt;&lt;root reqver=&quot;23045&quot;&gt;&lt;version val=&quot;25170&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1&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1 %#d&lt;/m_strFormatTime&gt;&lt;m_yearfmt&gt;&lt;begin val=&quot;0&quot;/&gt;&lt;end val=&quot;0&quot;/&gt;&lt;/m_yearfmt&gt;&lt;/m_precDefaultDate&gt;&lt;m_precDefaultYear&gt;&lt;m_bNumberIsYear val=&quot;0&quot;/&gt;&lt;m_strFormatTime&gt;%Y&lt;/m_strFormatTime&gt;&lt;m_yearfmt&gt;&lt;begin val=&quot;0&quot;/&gt;&lt;end val=&quot;0&quot;/&gt;&lt;/m_yearfmt&gt;&lt;/m_precDefaultYear&gt;&lt;m_precDefaultQuarter&gt;&lt;m_bNumberIsYear val=&quot;0&quot;/&gt;&lt;m_strFormatTime&gt;Q%5&lt;/m_strFormatTime&gt;&lt;m_yearfmt&gt;&lt;begin val=&quot;0&quot;/&gt;&lt;end val=&quot;4&quot;/&gt;&lt;/m_yearfmt&gt;&lt;/m_precDefaultQuarter&gt;&lt;m_precDefaultMonth&gt;&lt;m_bNumberIsYear val=&quot;0&quot;/&gt;&lt;m_strFormatTime&gt;%1&lt;/m_strFormatTime&gt;&lt;m_yearfmt&gt;&lt;begin val=&quot;0&quot;/&gt;&lt;end val=&quot;4&quot;/&gt;&lt;/m_yearfmt&gt;&lt;/m_precDefaultMonth&gt;&lt;m_precDefaultWeek&gt;&lt;m_bNumberIsYear val=&quot;0&quot;/&gt;&lt;m_strFormatTime&gt;%d.&lt;/m_strFormatTime&gt;&lt;m_yearfmt&gt;&lt;begin val=&quot;0&quot;/&gt;&lt;end val=&quot;4&quot;/&gt;&lt;/m_yearfmt&gt;&lt;/m_precDefaultWeek&gt;&lt;m_precDefaultDay&gt;&lt;m_bNumberIsYear val=&quot;0&quot;/&gt;&lt;m_strFormatTime&gt;%d&lt;/m_strFormatTime&gt;&lt;m_yearfmt&gt;&lt;begin val=&quot;0&quot;/&gt;&lt;end val=&quot;4&quot;/&gt;&lt;/m_yearfmt&gt;&lt;/m_precDefaultDay&gt;&lt;m_mruColor&gt;&lt;m_vecMRU length=&quot;2&quot;&gt;&lt;elem m_fUsage=&quot;1.89999999999999991118E+00&quot;&gt;&lt;m_msothmcolidx val=&quot;0&quot;/&gt;&lt;m_rgb r=&quot;24&quot; g=&quot;9D&quot; b=&quot;61&quot;/&gt;&lt;m_nBrightness val=&quot;0&quot;/&gt;&lt;/elem&gt;&lt;elem m_fUsage=&quot;8.10000000000000053291E-01&quot;&gt;&lt;m_msothmcolidx val=&quot;0&quot;/&gt;&lt;m_rgb r=&quot;00&quot; g=&quot;32&quot; b=&quot;C8&quot;/&gt;&lt;m_nBrightness val=&quot;0&quot;/&gt;&lt;/elem&gt;&lt;/m_vecMRU&gt;&lt;/m_mruColor&gt;&lt;m_eweekdayFirstOfWeek val=&quot;2&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11.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2.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3.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4.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5.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6.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7.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8.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9.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zbjvVzsfRoKb8Jeo0Ev4Tg"/>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vCbwdR3AckWrPDgIsb2r9w"/>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ZxpoBOGyTcCWM4IJlwdNkw"/>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Ddd8zusFTGiZXB7i.wKSnQ"/>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3y1e7k47QZ.S4N_fA_zH5A"/>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fOPj9NdzQ9ydawaOBFl9WA"/>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fOPj9NdzQ9ydawaOBFl9WA"/>
</p:tagLst>
</file>

<file path=ppt/tags/tag3.xml><?xml version="1.0" encoding="utf-8"?>
<p:tagLst xmlns:a="http://schemas.openxmlformats.org/drawingml/2006/main" xmlns:r="http://schemas.openxmlformats.org/officeDocument/2006/relationships" xmlns:p="http://schemas.openxmlformats.org/presentationml/2006/main">
  <p:tag name="NAME" val="Logo"/>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fOPj9NdzQ9ydawaOBFl9WA"/>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fOPj9NdzQ9ydawaOBFl9WA"/>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fOPj9NdzQ9ydawaOBFl9WA"/>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2Ba3MR3FShejdk9XB4iwGg"/>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n.OZi75ERhCWG5TzzgwAKg"/>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wa509h2NToGVTF5FjMsVbg"/>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51p6HGTaRyKqP6EQACErqA"/>
</p:tagLst>
</file>

<file path=ppt/tags/tag4.xml><?xml version="1.0" encoding="utf-8"?>
<p:tagLst xmlns:a="http://schemas.openxmlformats.org/drawingml/2006/main" xmlns:r="http://schemas.openxmlformats.org/officeDocument/2006/relationships" xmlns:p="http://schemas.openxmlformats.org/presentationml/2006/main">
  <p:tag name="NAME" val="Logo"/>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5ZgvVofBSdyS7EF7Ne_6MA"/>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m3CYn3rJT9WUpwiFh3m06Q"/>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xY5vmNs.QHy7h7Gj1llMQQ"/>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aZt69g8BTyKoTEojsGauOA"/>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QPoD3tzGTEO_ATj43aM.Fg"/>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4j_g5CjATzOyU3EMKYqFdg"/>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lu_2N2RdRE6OdRyyHP0yDw"/>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tB_kZVh57S5.AwnjUB2fcEQ"/>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tA5FbmgZdSpy1kE8ct4xcSw"/>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tWFX7PH1yQaGByNcVUYJKMA"/>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t1G2xj_sDQDWBImUUXqoKug"/>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tDuRpc_Bi7kSb2rgSi1ImoQ"/>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tLqGMJO6ATQ.RkJvBiKW96g"/>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tdoWbyq5HTFyzYAbiMDUxUg"/>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tfzEYI0YpTKik5jcsvExB0g"/>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twbRHZLWERJOI7Y.sipn_TA"/>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tWJUtDJL4TjGtI0jCbJV2XQ"/>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tefUCcBsARCmw6pGyggwwHA"/>
</p:tagLst>
</file>

<file path=ppt/tags/tag59.xml><?xml version="1.0" encoding="utf-8"?>
<p:tagLst xmlns:a="http://schemas.openxmlformats.org/drawingml/2006/main" xmlns:r="http://schemas.openxmlformats.org/officeDocument/2006/relationships" xmlns:p="http://schemas.openxmlformats.org/presentationml/2006/main">
  <p:tag name="THINKCELLSHAPEDONOTDELETE" val="t6XSjHheWQDCKIIwSk4esug"/>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60.xml><?xml version="1.0" encoding="utf-8"?>
<p:tagLst xmlns:a="http://schemas.openxmlformats.org/drawingml/2006/main" xmlns:r="http://schemas.openxmlformats.org/officeDocument/2006/relationships" xmlns:p="http://schemas.openxmlformats.org/presentationml/2006/main">
  <p:tag name="THINKCELLSHAPEDONOTDELETE" val="tJv7JCY3vR5yCdDZdhOjXyg"/>
</p:tagLst>
</file>

<file path=ppt/tags/tag61.xml><?xml version="1.0" encoding="utf-8"?>
<p:tagLst xmlns:a="http://schemas.openxmlformats.org/drawingml/2006/main" xmlns:r="http://schemas.openxmlformats.org/officeDocument/2006/relationships" xmlns:p="http://schemas.openxmlformats.org/presentationml/2006/main">
  <p:tag name="THINKCELLSHAPEDONOTDELETE" val="tBV0mcXK2Tfq_urtc9_JM9w"/>
</p:tagLst>
</file>

<file path=ppt/tags/tag62.xml><?xml version="1.0" encoding="utf-8"?>
<p:tagLst xmlns:a="http://schemas.openxmlformats.org/drawingml/2006/main" xmlns:r="http://schemas.openxmlformats.org/officeDocument/2006/relationships" xmlns:p="http://schemas.openxmlformats.org/presentationml/2006/main">
  <p:tag name="THINKCELLSHAPEDONOTDELETE" val="ta24zvQoUSLKSEeGwJOUk6w"/>
</p:tagLst>
</file>

<file path=ppt/tags/tag6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4.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6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6.xml><?xml version="1.0" encoding="utf-8"?>
<p:tagLst xmlns:a="http://schemas.openxmlformats.org/drawingml/2006/main" xmlns:r="http://schemas.openxmlformats.org/officeDocument/2006/relationships" xmlns:p="http://schemas.openxmlformats.org/presentationml/2006/main">
  <p:tag name="THINKCELLSHAPEDONOTDELETE" val="poqvSfZupYkqx.WwbRrhsvg"/>
</p:tagLst>
</file>

<file path=ppt/tags/tag67.xml><?xml version="1.0" encoding="utf-8"?>
<p:tagLst xmlns:a="http://schemas.openxmlformats.org/drawingml/2006/main" xmlns:r="http://schemas.openxmlformats.org/officeDocument/2006/relationships" xmlns:p="http://schemas.openxmlformats.org/presentationml/2006/main">
  <p:tag name="THINKCELLSHAPEDONOTDELETE" val="pUUEsz85ROU..WHL4uktVBg"/>
</p:tagLst>
</file>

<file path=ppt/tags/tag68.xml><?xml version="1.0" encoding="utf-8"?>
<p:tagLst xmlns:a="http://schemas.openxmlformats.org/drawingml/2006/main" xmlns:r="http://schemas.openxmlformats.org/officeDocument/2006/relationships" xmlns:p="http://schemas.openxmlformats.org/presentationml/2006/main">
  <p:tag name="THINKCELLSHAPEDONOTDELETE" val="pU6QBrKGajkS2b.17c22Jnw"/>
</p:tagLst>
</file>

<file path=ppt/tags/tag69.xml><?xml version="1.0" encoding="utf-8"?>
<p:tagLst xmlns:a="http://schemas.openxmlformats.org/drawingml/2006/main" xmlns:r="http://schemas.openxmlformats.org/officeDocument/2006/relationships" xmlns:p="http://schemas.openxmlformats.org/presentationml/2006/main">
  <p:tag name="THINKCELLSHAPEDONOTDELETE" val="pR6a7SzeJ_0CJaEKorR5nfA"/>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70.xml><?xml version="1.0" encoding="utf-8"?>
<p:tagLst xmlns:a="http://schemas.openxmlformats.org/drawingml/2006/main" xmlns:r="http://schemas.openxmlformats.org/officeDocument/2006/relationships" xmlns:p="http://schemas.openxmlformats.org/presentationml/2006/main">
  <p:tag name="THINKCELLSHAPEDONOTDELETE" val="pU6QBrKGajkS2b.17c22Jnw"/>
</p:tagLst>
</file>

<file path=ppt/tags/tag71.xml><?xml version="1.0" encoding="utf-8"?>
<p:tagLst xmlns:a="http://schemas.openxmlformats.org/drawingml/2006/main" xmlns:r="http://schemas.openxmlformats.org/officeDocument/2006/relationships" xmlns:p="http://schemas.openxmlformats.org/presentationml/2006/main">
  <p:tag name="THINKCELLSHAPEDONOTDELETE" val="p0krYRaKe8k2XhM..BhQ0JA"/>
</p:tagLst>
</file>

<file path=ppt/tags/tag7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4.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7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6.xml><?xml version="1.0" encoding="utf-8"?>
<p:tagLst xmlns:a="http://schemas.openxmlformats.org/drawingml/2006/main" xmlns:r="http://schemas.openxmlformats.org/officeDocument/2006/relationships" xmlns:p="http://schemas.openxmlformats.org/presentationml/2006/main">
  <p:tag name="THINKCELLSHAPEDONOTDELETE" val="tAPwuYia5R.Wgp9df3scD8w"/>
</p:tagLst>
</file>

<file path=ppt/tags/tag7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8.xml><?xml version="1.0" encoding="utf-8"?>
<p:tagLst xmlns:a="http://schemas.openxmlformats.org/drawingml/2006/main" xmlns:r="http://schemas.openxmlformats.org/officeDocument/2006/relationships" xmlns:p="http://schemas.openxmlformats.org/presentationml/2006/main">
  <p:tag name="THINKCELLSHAPEDONOTDELETE" val="tAPwuYia5R.Wgp9df3scD8w"/>
</p:tagLst>
</file>

<file path=ppt/tags/tag8.xml><?xml version="1.0" encoding="utf-8"?>
<p:tagLst xmlns:a="http://schemas.openxmlformats.org/drawingml/2006/main" xmlns:r="http://schemas.openxmlformats.org/officeDocument/2006/relationships" xmlns:p="http://schemas.openxmlformats.org/presentationml/2006/main">
  <p:tag name="NAME" val="Moon"/>
</p:tagLst>
</file>

<file path=ppt/tags/tag9.xml><?xml version="1.0" encoding="utf-8"?>
<p:tagLst xmlns:a="http://schemas.openxmlformats.org/drawingml/2006/main" xmlns:r="http://schemas.openxmlformats.org/officeDocument/2006/relationships" xmlns:p="http://schemas.openxmlformats.org/presentationml/2006/main">
  <p:tag name="NAME" val="Moon"/>
</p:tagLst>
</file>

<file path=ppt/theme/theme1.xml><?xml version="1.0" encoding="utf-8"?>
<a:theme xmlns:a="http://schemas.openxmlformats.org/drawingml/2006/main" name="PPT Template">
  <a:themeElements>
    <a:clrScheme name="Firm Format 2">
      <a:dk1>
        <a:srgbClr val="000000"/>
      </a:dk1>
      <a:lt1>
        <a:srgbClr val="FFFFFF"/>
      </a:lt1>
      <a:dk2>
        <a:srgbClr val="002960"/>
      </a:dk2>
      <a:lt2>
        <a:srgbClr val="FFFFFF"/>
      </a:lt2>
      <a:accent1>
        <a:srgbClr val="C7E0FB"/>
      </a:accent1>
      <a:accent2>
        <a:srgbClr val="91B0FF"/>
      </a:accent2>
      <a:accent3>
        <a:srgbClr val="0066CC"/>
      </a:accent3>
      <a:accent4>
        <a:srgbClr val="002960"/>
      </a:accent4>
      <a:accent5>
        <a:srgbClr val="FF6600"/>
      </a:accent5>
      <a:accent6>
        <a:srgbClr val="808080"/>
      </a:accent6>
      <a:hlink>
        <a:srgbClr val="0066CC"/>
      </a:hlink>
      <a:folHlink>
        <a:srgbClr val="002960"/>
      </a:folHlink>
    </a:clrScheme>
    <a:fontScheme name="McKJapanese">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89611" tIns="44806" rIns="89611" bIns="44806" rtlCol="0">
        <a:spAutoFit/>
      </a:bodyPr>
      <a:lstStyle>
        <a:defPPr marL="222264">
          <a:defRPr sz="1000" i="1" dirty="0" err="1" smtClean="0"/>
        </a:defPPr>
      </a:lstStyle>
    </a:txDef>
  </a:objectDefaults>
  <a:extraClrSchemeLst>
    <a:extraClrScheme>
      <a:clrScheme name="Firm Format 2">
        <a:dk1>
          <a:srgbClr val="000000"/>
        </a:dk1>
        <a:lt1>
          <a:srgbClr val="FFFFFF"/>
        </a:lt1>
        <a:dk2>
          <a:srgbClr val="002960"/>
        </a:dk2>
        <a:lt2>
          <a:srgbClr val="FFFFFF"/>
        </a:lt2>
        <a:accent1>
          <a:srgbClr val="C7E0FB"/>
        </a:accent1>
        <a:accent2>
          <a:srgbClr val="91B0FF"/>
        </a:accent2>
        <a:accent3>
          <a:srgbClr val="0066CC"/>
        </a:accent3>
        <a:accent4>
          <a:srgbClr val="002960"/>
        </a:accent4>
        <a:accent5>
          <a:srgbClr val="FF6600"/>
        </a:accent5>
        <a:accent6>
          <a:srgbClr val="808080"/>
        </a:accent6>
        <a:hlink>
          <a:srgbClr val="0066CC"/>
        </a:hlink>
        <a:folHlink>
          <a:srgbClr val="00296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000000"/>
      </a:lt2>
      <a:accent1>
        <a:srgbClr val="FFFFFF"/>
      </a:accent1>
      <a:accent2>
        <a:srgbClr val="D0D0D0"/>
      </a:accent2>
      <a:accent3>
        <a:srgbClr val="FFFFFF"/>
      </a:accent3>
      <a:accent4>
        <a:srgbClr val="000000"/>
      </a:accent4>
      <a:accent5>
        <a:srgbClr val="FFFFFF"/>
      </a:accent5>
      <a:accent6>
        <a:srgbClr val="BCBCBC"/>
      </a:accent6>
      <a:hlink>
        <a:srgbClr val="909090"/>
      </a:hlink>
      <a:folHlink>
        <a:srgbClr val="0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PPT Template</Template>
  <TotalTime>11848</TotalTime>
  <Words>4737</Words>
  <Application>Microsoft Office PowerPoint</Application>
  <PresentationFormat>Custom</PresentationFormat>
  <Paragraphs>600</Paragraphs>
  <Slides>29</Slides>
  <Notes>29</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29</vt:i4>
      </vt:variant>
    </vt:vector>
  </HeadingPairs>
  <TitlesOfParts>
    <vt:vector size="32" baseType="lpstr">
      <vt:lpstr>PPT Template</vt:lpstr>
      <vt:lpstr>think-cell Slide</vt:lpstr>
      <vt:lpstr>Chart</vt:lpstr>
      <vt:lpstr>PowerPoint Presentation</vt:lpstr>
      <vt:lpstr>Agenda</vt:lpstr>
      <vt:lpstr>Current Landscape</vt:lpstr>
      <vt:lpstr>MassHealth Accountable Care Organizations: Treating the Whole Person</vt:lpstr>
      <vt:lpstr>Community Partners (CP) Launch</vt:lpstr>
      <vt:lpstr>Ombudsman Program Support for MassHealth Members</vt:lpstr>
      <vt:lpstr>ACO and CP Quality and Integration Performance Measures </vt:lpstr>
      <vt:lpstr>Strengthening the Health Care System Statewide</vt:lpstr>
      <vt:lpstr>Strengthening the Health Care System Statewide</vt:lpstr>
      <vt:lpstr>DSRIP Investments for Year 1 </vt:lpstr>
      <vt:lpstr>Related Investments: Community Health Centers</vt:lpstr>
      <vt:lpstr>PowerPoint Presentation</vt:lpstr>
      <vt:lpstr>Related Investments: Substance Use Disorder (SUD) Waiver</vt:lpstr>
      <vt:lpstr>Duals Demonstration 2.0: Context</vt:lpstr>
      <vt:lpstr>Seniors and disabled populations represent 26% of MassHealth membership and drive &gt;55% of gross state spending</vt:lpstr>
      <vt:lpstr>Most of the 312,000 dual eligibles in the Commonwealth currently receive care through Medicaid fee-for-service</vt:lpstr>
      <vt:lpstr>Duals Demonstration 2.0: Context</vt:lpstr>
      <vt:lpstr>MassHealth’s proposed Duals Demonstration 2.0 is designed around five key objectives addressing administrative and financial goals</vt:lpstr>
      <vt:lpstr>Overview of Duals Demonstration 2.0 proposal</vt:lpstr>
      <vt:lpstr>Frequently asked questions about the Duals Demo 2.0 </vt:lpstr>
      <vt:lpstr>MassHealth will continue to actively engage with stakeholders on the Duals Demo 2.0</vt:lpstr>
      <vt:lpstr>Expected next steps for Duals Demo 2.0</vt:lpstr>
      <vt:lpstr>DISCUSSION</vt:lpstr>
      <vt:lpstr>Appendix</vt:lpstr>
      <vt:lpstr>Duals Demonstration 2.0: Context and Summary</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EHS</dc:creator>
  <cp:lastModifiedBy>EOHHS</cp:lastModifiedBy>
  <cp:revision>362</cp:revision>
  <cp:lastPrinted>2018-10-01T16:05:42Z</cp:lastPrinted>
  <dcterms:created xsi:type="dcterms:W3CDTF">2017-12-01T15:41:19Z</dcterms:created>
  <dcterms:modified xsi:type="dcterms:W3CDTF">2018-10-01T16:06:45Z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le">
    <vt:lpwstr>Title</vt:lpwstr>
  </property>
  <property fmtid="{D5CDD505-2E9C-101B-9397-08002B2CF9AE}" pid="3" name="Final">
    <vt:bool>false</vt:bool>
  </property>
  <property fmtid="{D5CDD505-2E9C-101B-9397-08002B2CF9AE}" pid="4" name="Event">
    <vt:lpwstr/>
  </property>
  <property fmtid="{D5CDD505-2E9C-101B-9397-08002B2CF9AE}" pid="5" name="Delivery Date">
    <vt:lpwstr>Date</vt:lpwstr>
  </property>
  <property fmtid="{D5CDD505-2E9C-101B-9397-08002B2CF9AE}" pid="6" name="Office2010EditCount">
    <vt:lpwstr>1</vt:lpwstr>
  </property>
  <property fmtid="{D5CDD505-2E9C-101B-9397-08002B2CF9AE}" pid="7" name="Office2003EditCount">
    <vt:lpwstr>0</vt:lpwstr>
  </property>
  <property fmtid="{D5CDD505-2E9C-101B-9397-08002B2CF9AE}" pid="8" name="LastEditedOfficeVersion">
    <vt:lpwstr>Office2010</vt:lpwstr>
  </property>
  <property fmtid="{D5CDD505-2E9C-101B-9397-08002B2CF9AE}" pid="9" name="DocID">
    <vt:lpwstr>DOC ID</vt:lpwstr>
  </property>
  <property fmtid="{D5CDD505-2E9C-101B-9397-08002B2CF9AE}" pid="10" name="VGCompatibilityCheck Run By">
    <vt:lpwstr>Chandrasekar N</vt:lpwstr>
  </property>
  <property fmtid="{D5CDD505-2E9C-101B-9397-08002B2CF9AE}" pid="11" name="VGCompatibilityCheck Run On ">
    <vt:lpwstr>11/1/2013 12:30:02 PM</vt:lpwstr>
  </property>
  <property fmtid="{D5CDD505-2E9C-101B-9397-08002B2CF9AE}" pid="12" name="Office2010WasSaved">
    <vt:lpwstr>1</vt:lpwstr>
  </property>
</Properties>
</file>