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ags/tag2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notesSlides/notesSlide6.xml" ContentType="application/vnd.openxmlformats-officedocument.presentationml.notesSlide+xml"/>
  <Override PartName="/ppt/tags/tag2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8.xml" ContentType="application/vnd.openxmlformats-officedocument.presentationml.tags+xml"/>
  <Override PartName="/ppt/notesSlides/notesSlide23.xml" ContentType="application/vnd.openxmlformats-officedocument.presentationml.notesSlide+xml"/>
  <Override PartName="/ppt/tags/tag29.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304" r:id="rId2"/>
    <p:sldId id="359" r:id="rId3"/>
    <p:sldId id="259" r:id="rId4"/>
    <p:sldId id="360" r:id="rId5"/>
    <p:sldId id="258" r:id="rId6"/>
    <p:sldId id="338" r:id="rId7"/>
    <p:sldId id="340" r:id="rId8"/>
    <p:sldId id="361" r:id="rId9"/>
    <p:sldId id="282" r:id="rId10"/>
    <p:sldId id="284" r:id="rId11"/>
    <p:sldId id="325" r:id="rId12"/>
    <p:sldId id="326" r:id="rId13"/>
    <p:sldId id="327" r:id="rId14"/>
    <p:sldId id="328" r:id="rId15"/>
    <p:sldId id="329" r:id="rId16"/>
    <p:sldId id="362" r:id="rId17"/>
    <p:sldId id="334" r:id="rId18"/>
    <p:sldId id="324" r:id="rId19"/>
    <p:sldId id="277" r:id="rId20"/>
    <p:sldId id="336" r:id="rId21"/>
    <p:sldId id="363" r:id="rId22"/>
    <p:sldId id="342" r:id="rId23"/>
    <p:sldId id="344" r:id="rId24"/>
    <p:sldId id="369" r:id="rId25"/>
    <p:sldId id="346" r:id="rId26"/>
    <p:sldId id="347" r:id="rId27"/>
    <p:sldId id="368" r:id="rId28"/>
    <p:sldId id="349" r:id="rId29"/>
    <p:sldId id="350" r:id="rId30"/>
    <p:sldId id="366" r:id="rId31"/>
    <p:sldId id="353" r:id="rId32"/>
    <p:sldId id="367" r:id="rId33"/>
    <p:sldId id="355" r:id="rId34"/>
    <p:sldId id="356" r:id="rId35"/>
    <p:sldId id="357" r:id="rId36"/>
  </p:sldIdLst>
  <p:sldSz cx="9144000" cy="6858000" type="letter"/>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Brittany Stapelfeld" initials="BRS" lastIdx="7" clrIdx="0"/>
  <p:cmAuthor id="1" name=" " initials=" "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30" autoAdjust="0"/>
    <p:restoredTop sz="94580"/>
  </p:normalViewPr>
  <p:slideViewPr>
    <p:cSldViewPr>
      <p:cViewPr>
        <p:scale>
          <a:sx n="99" d="100"/>
          <a:sy n="99" d="100"/>
        </p:scale>
        <p:origin x="-72" y="-72"/>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92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930" tIns="46465" rIns="92930" bIns="46465" rtlCol="0"/>
          <a:lstStyle>
            <a:lvl1pPr algn="r">
              <a:defRPr sz="1200"/>
            </a:lvl1pPr>
          </a:lstStyle>
          <a:p>
            <a:fld id="{0D7D1AB0-8B82-4624-89F7-D9E30BD087BC}" type="datetimeFigureOut">
              <a:rPr lang="en-US" smtClean="0"/>
              <a:pPr/>
              <a:t>4/4/2019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930" tIns="46465" rIns="92930" bIns="46465" rtlCol="0" anchor="b"/>
          <a:lstStyle>
            <a:lvl1pPr algn="r">
              <a:defRPr sz="1200"/>
            </a:lvl1pPr>
          </a:lstStyle>
          <a:p>
            <a:fld id="{711D8588-45D3-4A72-B4AB-6B1234C33F5D}" type="slidenum">
              <a:rPr lang="en-US" smtClean="0"/>
              <a:pPr/>
              <a:t>‹#›</a:t>
            </a:fld>
            <a:endParaRPr lang="en-US"/>
          </a:p>
        </p:txBody>
      </p:sp>
    </p:spTree>
    <p:extLst>
      <p:ext uri="{BB962C8B-B14F-4D97-AF65-F5344CB8AC3E}">
        <p14:creationId xmlns:p14="http://schemas.microsoft.com/office/powerpoint/2010/main" val="1902444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xfrm>
            <a:off x="6852442" y="8505914"/>
            <a:ext cx="86847" cy="188970"/>
          </a:xfrm>
          <a:prstGeom prst="rect">
            <a:avLst/>
          </a:prstGeom>
          <a:noFill/>
        </p:spPr>
        <p:txBody>
          <a:bodyPr/>
          <a:lstStyle>
            <a:lvl1pPr eaLnBrk="0" hangingPunct="0">
              <a:defRPr sz="1600">
                <a:solidFill>
                  <a:schemeClr val="tx1"/>
                </a:solidFill>
                <a:latin typeface="Arial" charset="0"/>
              </a:defRPr>
            </a:lvl1pPr>
            <a:lvl2pPr marL="755018" indent="-290391" eaLnBrk="0" hangingPunct="0">
              <a:defRPr sz="1600">
                <a:solidFill>
                  <a:schemeClr val="tx1"/>
                </a:solidFill>
                <a:latin typeface="Arial" charset="0"/>
              </a:defRPr>
            </a:lvl2pPr>
            <a:lvl3pPr marL="1161567" indent="-232313" eaLnBrk="0" hangingPunct="0">
              <a:defRPr sz="1600">
                <a:solidFill>
                  <a:schemeClr val="tx1"/>
                </a:solidFill>
                <a:latin typeface="Arial" charset="0"/>
              </a:defRPr>
            </a:lvl3pPr>
            <a:lvl4pPr marL="1626194" indent="-232313" eaLnBrk="0" hangingPunct="0">
              <a:defRPr sz="1600">
                <a:solidFill>
                  <a:schemeClr val="tx1"/>
                </a:solidFill>
                <a:latin typeface="Arial" charset="0"/>
              </a:defRPr>
            </a:lvl4pPr>
            <a:lvl5pPr marL="2090821" indent="-232313" eaLnBrk="0" hangingPunct="0">
              <a:defRPr sz="1600">
                <a:solidFill>
                  <a:schemeClr val="tx1"/>
                </a:solidFill>
                <a:latin typeface="Arial" charset="0"/>
              </a:defRPr>
            </a:lvl5pPr>
            <a:lvl6pPr marL="2555447" indent="-232313" eaLnBrk="0" fontAlgn="base" hangingPunct="0">
              <a:spcBef>
                <a:spcPct val="0"/>
              </a:spcBef>
              <a:spcAft>
                <a:spcPct val="0"/>
              </a:spcAft>
              <a:defRPr sz="1600">
                <a:solidFill>
                  <a:schemeClr val="tx1"/>
                </a:solidFill>
                <a:latin typeface="Arial" charset="0"/>
              </a:defRPr>
            </a:lvl6pPr>
            <a:lvl7pPr marL="3020073" indent="-232313" eaLnBrk="0" fontAlgn="base" hangingPunct="0">
              <a:spcBef>
                <a:spcPct val="0"/>
              </a:spcBef>
              <a:spcAft>
                <a:spcPct val="0"/>
              </a:spcAft>
              <a:defRPr sz="1600">
                <a:solidFill>
                  <a:schemeClr val="tx1"/>
                </a:solidFill>
                <a:latin typeface="Arial" charset="0"/>
              </a:defRPr>
            </a:lvl7pPr>
            <a:lvl8pPr marL="3484700" indent="-232313" eaLnBrk="0" fontAlgn="base" hangingPunct="0">
              <a:spcBef>
                <a:spcPct val="0"/>
              </a:spcBef>
              <a:spcAft>
                <a:spcPct val="0"/>
              </a:spcAft>
              <a:defRPr sz="1600">
                <a:solidFill>
                  <a:schemeClr val="tx1"/>
                </a:solidFill>
                <a:latin typeface="Arial" charset="0"/>
              </a:defRPr>
            </a:lvl8pPr>
            <a:lvl9pPr marL="3949327" indent="-232313" eaLnBrk="0" fontAlgn="base" hangingPunct="0">
              <a:spcBef>
                <a:spcPct val="0"/>
              </a:spcBef>
              <a:spcAft>
                <a:spcPct val="0"/>
              </a:spcAft>
              <a:defRPr sz="1600">
                <a:solidFill>
                  <a:schemeClr val="tx1"/>
                </a:solidFill>
                <a:latin typeface="Arial" charset="0"/>
              </a:defRPr>
            </a:lvl9pPr>
          </a:lstStyle>
          <a:p>
            <a:pPr eaLnBrk="1" hangingPunct="1"/>
            <a:fld id="{59C82D0B-2745-43F5-A242-79DE1EE6F40C}" type="slidenum">
              <a:rPr lang="en-US" sz="1200">
                <a:solidFill>
                  <a:prstClr val="black"/>
                </a:solidFill>
              </a:rPr>
              <a:pPr eaLnBrk="1" hangingPunct="1"/>
              <a:t>1</a:t>
            </a:fld>
            <a:endParaRPr lang="en-US" sz="1200" dirty="0">
              <a:solidFill>
                <a:prstClr val="black"/>
              </a:solidFill>
            </a:endParaRPr>
          </a:p>
        </p:txBody>
      </p:sp>
      <p:sp>
        <p:nvSpPr>
          <p:cNvPr id="9219" name="Rectangle 9"/>
          <p:cNvSpPr>
            <a:spLocks noGrp="1" noRot="1" noChangeAspect="1" noChangeArrowheads="1" noTextEdit="1"/>
          </p:cNvSpPr>
          <p:nvPr>
            <p:ph type="sldImg"/>
          </p:nvPr>
        </p:nvSpPr>
        <p:spPr>
          <a:xfrm>
            <a:off x="812800" y="592138"/>
            <a:ext cx="5546725" cy="4159250"/>
          </a:xfrm>
          <a:ln/>
        </p:spPr>
      </p:sp>
      <p:sp>
        <p:nvSpPr>
          <p:cNvPr id="9220" name="Rectangle 10"/>
          <p:cNvSpPr>
            <a:spLocks noGrp="1" noChangeArrowheads="1"/>
          </p:cNvSpPr>
          <p:nvPr>
            <p:ph type="body" idx="1"/>
          </p:nvPr>
        </p:nvSpPr>
        <p:spPr>
          <a:xfrm>
            <a:off x="603263" y="4766066"/>
            <a:ext cx="6348290" cy="251960"/>
          </a:xfrm>
          <a:noFill/>
        </p:spPr>
        <p:txBody>
          <a:bodyPr/>
          <a:lstStyle/>
          <a:p>
            <a:pPr eaLnBrk="1" hangingPunct="1"/>
            <a:endParaRPr lang="en-US" dirty="0" smtClean="0"/>
          </a:p>
        </p:txBody>
      </p:sp>
    </p:spTree>
    <p:extLst>
      <p:ext uri="{BB962C8B-B14F-4D97-AF65-F5344CB8AC3E}">
        <p14:creationId xmlns:p14="http://schemas.microsoft.com/office/powerpoint/2010/main" val="704117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TP:</a:t>
            </a:r>
            <a:r>
              <a:rPr lang="en-US" baseline="0" dirty="0" smtClean="0"/>
              <a:t> side by side visual of the notices, looks are similar for those going into ACOs</a:t>
            </a:r>
            <a:endParaRPr lang="en-US" dirty="0"/>
          </a:p>
        </p:txBody>
      </p:sp>
      <p:sp>
        <p:nvSpPr>
          <p:cNvPr id="4" name="Slide Number Placeholder 3"/>
          <p:cNvSpPr>
            <a:spLocks noGrp="1"/>
          </p:cNvSpPr>
          <p:nvPr>
            <p:ph type="sldNum" sz="quarter" idx="10"/>
          </p:nvPr>
        </p:nvSpPr>
        <p:spPr/>
        <p:txBody>
          <a:bodyPr/>
          <a:lstStyle/>
          <a:p>
            <a:fld id="{0CDA840A-D79C-49D2-8272-0CC0EAE0DE10}"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056430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TP: from</a:t>
            </a:r>
            <a:r>
              <a:rPr lang="en-US" baseline="0" dirty="0" smtClean="0"/>
              <a:t> last slide vs those who will receive a letter letting them know their current health plan is sun-setting or will no longer be available as of 3/1/2018.</a:t>
            </a:r>
            <a:endParaRPr lang="en-US" dirty="0"/>
          </a:p>
        </p:txBody>
      </p:sp>
      <p:sp>
        <p:nvSpPr>
          <p:cNvPr id="4" name="Slide Number Placeholder 3"/>
          <p:cNvSpPr>
            <a:spLocks noGrp="1"/>
          </p:cNvSpPr>
          <p:nvPr>
            <p:ph type="sldNum" sz="quarter" idx="10"/>
          </p:nvPr>
        </p:nvSpPr>
        <p:spPr/>
        <p:txBody>
          <a:bodyPr/>
          <a:lstStyle/>
          <a:p>
            <a:fld id="{0CDA840A-D79C-49D2-8272-0CC0EAE0DE10}"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4248674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TP : Sample PSP</a:t>
            </a:r>
            <a:r>
              <a:rPr lang="en-US" baseline="0" dirty="0" smtClean="0"/>
              <a:t> notice to members who will not be “directly impacted” </a:t>
            </a:r>
            <a:endParaRPr lang="en-US" dirty="0"/>
          </a:p>
        </p:txBody>
      </p:sp>
      <p:sp>
        <p:nvSpPr>
          <p:cNvPr id="4" name="Slide Number Placeholder 3"/>
          <p:cNvSpPr>
            <a:spLocks noGrp="1"/>
          </p:cNvSpPr>
          <p:nvPr>
            <p:ph type="sldNum" sz="quarter" idx="10"/>
          </p:nvPr>
        </p:nvSpPr>
        <p:spPr/>
        <p:txBody>
          <a:bodyPr/>
          <a:lstStyle/>
          <a:p>
            <a:fld id="{0CDA840A-D79C-49D2-8272-0CC0EAE0DE10}"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135773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6835" y="4995326"/>
            <a:ext cx="6043334" cy="246221"/>
          </a:xfrm>
        </p:spPr>
        <p:txBody>
          <a:bodyPr/>
          <a:lstStyle/>
          <a:p>
            <a:endParaRPr lang="en-US" dirty="0"/>
          </a:p>
        </p:txBody>
      </p:sp>
      <p:sp>
        <p:nvSpPr>
          <p:cNvPr id="4" name="Slide Number Placeholder 3"/>
          <p:cNvSpPr>
            <a:spLocks noGrp="1"/>
          </p:cNvSpPr>
          <p:nvPr>
            <p:ph type="sldNum" sz="quarter" idx="10"/>
          </p:nvPr>
        </p:nvSpPr>
        <p:spPr>
          <a:xfrm>
            <a:off x="6445210" y="8928488"/>
            <a:ext cx="84959" cy="184666"/>
          </a:xfrm>
        </p:spPr>
        <p:txBody>
          <a:bodyPr/>
          <a:lstStyle/>
          <a:p>
            <a:fld id="{AB0D8409-F839-4A71-8240-BDB006A77418}"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498973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1D8588-45D3-4A72-B4AB-6B1234C33F5D}" type="slidenum">
              <a:rPr lang="en-US" smtClean="0"/>
              <a:pPr/>
              <a:t>17</a:t>
            </a:fld>
            <a:endParaRPr lang="en-US" dirty="0"/>
          </a:p>
        </p:txBody>
      </p:sp>
    </p:spTree>
    <p:extLst>
      <p:ext uri="{BB962C8B-B14F-4D97-AF65-F5344CB8AC3E}">
        <p14:creationId xmlns:p14="http://schemas.microsoft.com/office/powerpoint/2010/main" val="2249872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40" indent="-174235">
              <a:spcAft>
                <a:spcPts val="1220"/>
              </a:spcAft>
              <a:buFont typeface="Arial" panose="020B0604020202020204" pitchFamily="34" charset="0"/>
              <a:buChar char="•"/>
            </a:pPr>
            <a:r>
              <a:rPr lang="en-US" dirty="0">
                <a:solidFill>
                  <a:srgbClr val="000000"/>
                </a:solidFill>
              </a:rPr>
              <a:t>To support the goals of MassHealth Restructuring, MassHealth is focused on strategies that bring awareness of PCDI activity and delivery system change to the provider community. </a:t>
            </a:r>
          </a:p>
          <a:p>
            <a:pPr marL="174240" indent="-174235">
              <a:spcAft>
                <a:spcPts val="1220"/>
              </a:spcAft>
              <a:buFont typeface="Arial" panose="020B0604020202020204" pitchFamily="34" charset="0"/>
              <a:buChar char="•"/>
            </a:pPr>
            <a:r>
              <a:rPr lang="en-US" dirty="0">
                <a:solidFill>
                  <a:srgbClr val="000000"/>
                </a:solidFill>
              </a:rPr>
              <a:t>Providers will need information about how and when MassHealth restructuring will impact them, including network contracting choices, payments and accountability, and administrative changes, as well as changes for members</a:t>
            </a:r>
          </a:p>
          <a:p>
            <a:pPr marL="174240" indent="-174235">
              <a:spcAft>
                <a:spcPts val="1220"/>
              </a:spcAft>
              <a:buFont typeface="Arial" panose="020B0604020202020204" pitchFamily="34" charset="0"/>
              <a:buChar char="•"/>
            </a:pPr>
            <a:r>
              <a:rPr lang="en-US" dirty="0">
                <a:solidFill>
                  <a:srgbClr val="000000"/>
                </a:solidFill>
              </a:rPr>
              <a:t>MassHealth will develop messaging tailored for specific provider groups</a:t>
            </a:r>
          </a:p>
          <a:p>
            <a:pPr marL="174240" indent="-174235">
              <a:spcAft>
                <a:spcPts val="1220"/>
              </a:spcAft>
              <a:buFont typeface="Arial" panose="020B0604020202020204" pitchFamily="34" charset="0"/>
              <a:buChar char="•"/>
            </a:pPr>
            <a:r>
              <a:rPr lang="en-US" dirty="0">
                <a:solidFill>
                  <a:srgbClr val="000000"/>
                </a:solidFill>
              </a:rPr>
              <a:t>MassHealth will use a variety of communication strategies and methods to share information with providers</a:t>
            </a:r>
            <a:endParaRPr lang="en-US" dirty="0"/>
          </a:p>
        </p:txBody>
      </p:sp>
      <p:sp>
        <p:nvSpPr>
          <p:cNvPr id="4" name="Slide Number Placeholder 3"/>
          <p:cNvSpPr>
            <a:spLocks noGrp="1"/>
          </p:cNvSpPr>
          <p:nvPr>
            <p:ph type="sldNum" sz="quarter" idx="10"/>
          </p:nvPr>
        </p:nvSpPr>
        <p:spPr/>
        <p:txBody>
          <a:bodyPr/>
          <a:lstStyle/>
          <a:p>
            <a:fld id="{4489303D-DE55-4260-8DA9-8ABC1E794496}"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270850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40" indent="-174235">
              <a:spcAft>
                <a:spcPts val="1220"/>
              </a:spcAft>
              <a:buFont typeface="Arial" panose="020B0604020202020204" pitchFamily="34" charset="0"/>
              <a:buChar char="•"/>
            </a:pPr>
            <a:r>
              <a:rPr lang="en-US" dirty="0">
                <a:solidFill>
                  <a:srgbClr val="000000"/>
                </a:solidFill>
              </a:rPr>
              <a:t>To support the goals of MassHealth Restructuring, MassHealth is focused on strategies that bring awareness of PCDI activity and delivery system change to the provider community. </a:t>
            </a:r>
          </a:p>
          <a:p>
            <a:pPr marL="174240" indent="-174235">
              <a:spcAft>
                <a:spcPts val="1220"/>
              </a:spcAft>
              <a:buFont typeface="Arial" panose="020B0604020202020204" pitchFamily="34" charset="0"/>
              <a:buChar char="•"/>
            </a:pPr>
            <a:r>
              <a:rPr lang="en-US" dirty="0">
                <a:solidFill>
                  <a:srgbClr val="000000"/>
                </a:solidFill>
              </a:rPr>
              <a:t>Providers will need information about how and when MassHealth restructuring will impact them, including network contracting choices, payments and accountability, and administrative changes, as well as changes for members</a:t>
            </a:r>
          </a:p>
          <a:p>
            <a:pPr marL="174240" indent="-174235">
              <a:spcAft>
                <a:spcPts val="1220"/>
              </a:spcAft>
              <a:buFont typeface="Arial" panose="020B0604020202020204" pitchFamily="34" charset="0"/>
              <a:buChar char="•"/>
            </a:pPr>
            <a:r>
              <a:rPr lang="en-US" dirty="0">
                <a:solidFill>
                  <a:srgbClr val="000000"/>
                </a:solidFill>
              </a:rPr>
              <a:t>MassHealth will develop messaging tailored for specific provider groups</a:t>
            </a:r>
          </a:p>
          <a:p>
            <a:pPr marL="174240" indent="-174235">
              <a:spcAft>
                <a:spcPts val="1220"/>
              </a:spcAft>
              <a:buFont typeface="Arial" panose="020B0604020202020204" pitchFamily="34" charset="0"/>
              <a:buChar char="•"/>
            </a:pPr>
            <a:r>
              <a:rPr lang="en-US" dirty="0">
                <a:solidFill>
                  <a:srgbClr val="000000"/>
                </a:solidFill>
              </a:rPr>
              <a:t>MassHealth will use a variety of communication strategies and methods to share information with providers</a:t>
            </a:r>
            <a:endParaRPr lang="en-US" dirty="0"/>
          </a:p>
        </p:txBody>
      </p:sp>
      <p:sp>
        <p:nvSpPr>
          <p:cNvPr id="4" name="Slide Number Placeholder 3"/>
          <p:cNvSpPr>
            <a:spLocks noGrp="1"/>
          </p:cNvSpPr>
          <p:nvPr>
            <p:ph type="sldNum" sz="quarter" idx="10"/>
          </p:nvPr>
        </p:nvSpPr>
        <p:spPr/>
        <p:txBody>
          <a:bodyPr/>
          <a:lstStyle/>
          <a:p>
            <a:fld id="{4489303D-DE55-4260-8DA9-8ABC1E794496}" type="slidenum">
              <a:rPr lang="en-US" smtClean="0"/>
              <a:pPr/>
              <a:t>19</a:t>
            </a:fld>
            <a:endParaRPr lang="en-US" dirty="0"/>
          </a:p>
        </p:txBody>
      </p:sp>
    </p:spTree>
    <p:extLst>
      <p:ext uri="{BB962C8B-B14F-4D97-AF65-F5344CB8AC3E}">
        <p14:creationId xmlns:p14="http://schemas.microsoft.com/office/powerpoint/2010/main" val="1270850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6835" y="4995326"/>
            <a:ext cx="6043334" cy="246221"/>
          </a:xfrm>
        </p:spPr>
        <p:txBody>
          <a:bodyPr/>
          <a:lstStyle/>
          <a:p>
            <a:endParaRPr lang="en-US" dirty="0"/>
          </a:p>
        </p:txBody>
      </p:sp>
      <p:sp>
        <p:nvSpPr>
          <p:cNvPr id="4" name="Slide Number Placeholder 3"/>
          <p:cNvSpPr>
            <a:spLocks noGrp="1"/>
          </p:cNvSpPr>
          <p:nvPr>
            <p:ph type="sldNum" sz="quarter" idx="10"/>
          </p:nvPr>
        </p:nvSpPr>
        <p:spPr>
          <a:xfrm>
            <a:off x="6445210" y="8928488"/>
            <a:ext cx="84959" cy="184666"/>
          </a:xfrm>
        </p:spPr>
        <p:txBody>
          <a:bodyPr/>
          <a:lstStyle/>
          <a:p>
            <a:fld id="{AB0D8409-F839-4A71-8240-BDB006A77418}"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498973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6530104" y="8928488"/>
            <a:ext cx="65" cy="184666"/>
          </a:xfrm>
        </p:spPr>
        <p:txBody>
          <a:bodyPr/>
          <a:lstStyle/>
          <a:p>
            <a:pPr>
              <a:defRPr/>
            </a:pPr>
            <a:endParaRPr lang="en-US" dirty="0">
              <a:solidFill>
                <a:prstClr val="black"/>
              </a:solidFill>
            </a:endParaRPr>
          </a:p>
        </p:txBody>
      </p:sp>
    </p:spTree>
    <p:extLst>
      <p:ext uri="{BB962C8B-B14F-4D97-AF65-F5344CB8AC3E}">
        <p14:creationId xmlns:p14="http://schemas.microsoft.com/office/powerpoint/2010/main" val="1190985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6835" y="4995326"/>
            <a:ext cx="6043334" cy="246221"/>
          </a:xfrm>
        </p:spPr>
        <p:txBody>
          <a:bodyPr/>
          <a:lstStyle/>
          <a:p>
            <a:endParaRPr lang="en-US" dirty="0"/>
          </a:p>
        </p:txBody>
      </p:sp>
      <p:sp>
        <p:nvSpPr>
          <p:cNvPr id="4" name="Slide Number Placeholder 3"/>
          <p:cNvSpPr>
            <a:spLocks noGrp="1"/>
          </p:cNvSpPr>
          <p:nvPr>
            <p:ph type="sldNum" sz="quarter" idx="10"/>
          </p:nvPr>
        </p:nvSpPr>
        <p:spPr>
          <a:xfrm>
            <a:off x="6445210" y="8928488"/>
            <a:ext cx="84959" cy="184666"/>
          </a:xfrm>
        </p:spPr>
        <p:txBody>
          <a:bodyPr/>
          <a:lstStyle/>
          <a:p>
            <a:fld id="{AB0D8409-F839-4A71-8240-BDB006A77418}"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498973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6835" y="4995326"/>
            <a:ext cx="6043334" cy="246221"/>
          </a:xfrm>
        </p:spPr>
        <p:txBody>
          <a:bodyPr/>
          <a:lstStyle/>
          <a:p>
            <a:endParaRPr lang="en-US" dirty="0"/>
          </a:p>
        </p:txBody>
      </p:sp>
      <p:sp>
        <p:nvSpPr>
          <p:cNvPr id="4" name="Slide Number Placeholder 3"/>
          <p:cNvSpPr>
            <a:spLocks noGrp="1"/>
          </p:cNvSpPr>
          <p:nvPr>
            <p:ph type="sldNum" sz="quarter" idx="10"/>
          </p:nvPr>
        </p:nvSpPr>
        <p:spPr>
          <a:xfrm>
            <a:off x="6445210" y="8928488"/>
            <a:ext cx="84959" cy="184666"/>
          </a:xfrm>
        </p:spPr>
        <p:txBody>
          <a:bodyPr/>
          <a:lstStyle/>
          <a:p>
            <a:fld id="{AB0D8409-F839-4A71-8240-BDB006A77418}"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498973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6838" y="4995330"/>
            <a:ext cx="6043334" cy="246221"/>
          </a:xfrm>
        </p:spPr>
        <p:txBody>
          <a:bodyPr/>
          <a:lstStyle/>
          <a:p>
            <a:pPr marL="0" indent="0" defTabSz="898734">
              <a:lnSpc>
                <a:spcPct val="150000"/>
              </a:lnSpc>
              <a:buFont typeface="+mj-lt"/>
              <a:buNone/>
            </a:pPr>
            <a:r>
              <a:rPr lang="en-US" sz="1400" dirty="0" smtClean="0">
                <a:latin typeface="Arial"/>
              </a:rPr>
              <a:t>Talking point </a:t>
            </a:r>
            <a:r>
              <a:rPr lang="mr-IN" sz="1400" dirty="0" smtClean="0">
                <a:latin typeface="Arial"/>
              </a:rPr>
              <a:t>–</a:t>
            </a:r>
            <a:r>
              <a:rPr lang="en-US" sz="1400" baseline="0" dirty="0" smtClean="0">
                <a:latin typeface="Arial"/>
              </a:rPr>
              <a:t> BH </a:t>
            </a:r>
            <a:r>
              <a:rPr lang="en-US" sz="1400" dirty="0" smtClean="0">
                <a:latin typeface="Arial"/>
              </a:rPr>
              <a:t>CP</a:t>
            </a:r>
            <a:r>
              <a:rPr lang="en-US" sz="1400" baseline="0" dirty="0" smtClean="0">
                <a:latin typeface="Arial"/>
              </a:rPr>
              <a:t> functions include: </a:t>
            </a:r>
          </a:p>
          <a:p>
            <a:pPr marL="0" indent="0" defTabSz="898734">
              <a:lnSpc>
                <a:spcPct val="150000"/>
              </a:lnSpc>
              <a:buFont typeface="+mj-lt"/>
              <a:buNone/>
            </a:pPr>
            <a:endParaRPr lang="en-US" sz="1400" dirty="0" smtClean="0">
              <a:latin typeface="Arial"/>
            </a:endParaRPr>
          </a:p>
          <a:p>
            <a:pPr marL="346025" indent="-346025" defTabSz="898734">
              <a:lnSpc>
                <a:spcPct val="150000"/>
              </a:lnSpc>
              <a:buFont typeface="+mj-lt"/>
              <a:buAutoNum type="arabicPeriod"/>
            </a:pPr>
            <a:r>
              <a:rPr lang="en-US" sz="1400" dirty="0" smtClean="0">
                <a:latin typeface="Arial"/>
              </a:rPr>
              <a:t>Outreach and engagement;</a:t>
            </a:r>
          </a:p>
          <a:p>
            <a:pPr marL="346025" indent="-346025" defTabSz="898734">
              <a:lnSpc>
                <a:spcPct val="150000"/>
              </a:lnSpc>
              <a:buFont typeface="+mj-lt"/>
              <a:buAutoNum type="arabicPeriod"/>
            </a:pPr>
            <a:r>
              <a:rPr lang="en-US" sz="1400" dirty="0" smtClean="0">
                <a:latin typeface="Arial"/>
              </a:rPr>
              <a:t>Comprehensive assessment and person-centered treatment planning; </a:t>
            </a:r>
          </a:p>
          <a:p>
            <a:pPr marL="346025" indent="-346025" defTabSz="898734">
              <a:lnSpc>
                <a:spcPct val="150000"/>
              </a:lnSpc>
              <a:buFont typeface="+mj-lt"/>
              <a:buAutoNum type="arabicPeriod"/>
            </a:pPr>
            <a:r>
              <a:rPr lang="en-US" sz="1400" dirty="0" smtClean="0">
                <a:latin typeface="Arial"/>
              </a:rPr>
              <a:t>Care Coordination &amp; Care Management, including across</a:t>
            </a:r>
          </a:p>
          <a:p>
            <a:pPr marL="802469" lvl="1" indent="-346025" defTabSz="898734">
              <a:lnSpc>
                <a:spcPct val="150000"/>
              </a:lnSpc>
              <a:buFont typeface="+mj-lt"/>
              <a:buAutoNum type="arabicPeriod"/>
            </a:pPr>
            <a:r>
              <a:rPr lang="en-US" sz="1400" dirty="0" smtClean="0">
                <a:latin typeface="Arial"/>
              </a:rPr>
              <a:t>Medical</a:t>
            </a:r>
          </a:p>
          <a:p>
            <a:pPr marL="802469" lvl="1" indent="-346025" defTabSz="898734">
              <a:lnSpc>
                <a:spcPct val="150000"/>
              </a:lnSpc>
              <a:buFont typeface="+mj-lt"/>
              <a:buAutoNum type="arabicPeriod"/>
            </a:pPr>
            <a:r>
              <a:rPr lang="en-US" sz="1400" dirty="0" smtClean="0">
                <a:latin typeface="Arial"/>
              </a:rPr>
              <a:t>Behavioral Health</a:t>
            </a:r>
          </a:p>
          <a:p>
            <a:pPr marL="802469" lvl="1" indent="-346025" defTabSz="898734">
              <a:lnSpc>
                <a:spcPct val="150000"/>
              </a:lnSpc>
              <a:buFont typeface="+mj-lt"/>
              <a:buAutoNum type="arabicPeriod"/>
            </a:pPr>
            <a:r>
              <a:rPr lang="en-US" sz="1400" dirty="0" smtClean="0">
                <a:latin typeface="Arial"/>
              </a:rPr>
              <a:t>Long Term Services and Supports;</a:t>
            </a:r>
          </a:p>
          <a:p>
            <a:pPr marL="346025" indent="-346025" defTabSz="898734">
              <a:lnSpc>
                <a:spcPct val="150000"/>
              </a:lnSpc>
              <a:buFont typeface="+mj-lt"/>
              <a:buAutoNum type="arabicPeriod"/>
            </a:pPr>
            <a:r>
              <a:rPr lang="en-US" sz="1400" dirty="0" smtClean="0">
                <a:latin typeface="Arial"/>
              </a:rPr>
              <a:t>Care Transitions;</a:t>
            </a:r>
          </a:p>
          <a:p>
            <a:pPr marL="346025" indent="-346025" defTabSz="898734">
              <a:lnSpc>
                <a:spcPct val="150000"/>
              </a:lnSpc>
              <a:buFont typeface="+mj-lt"/>
              <a:buAutoNum type="arabicPeriod"/>
            </a:pPr>
            <a:r>
              <a:rPr lang="en-US" sz="1400" dirty="0" smtClean="0">
                <a:latin typeface="Arial"/>
              </a:rPr>
              <a:t>Medication Reconciliation;</a:t>
            </a:r>
          </a:p>
          <a:p>
            <a:pPr marL="346025" indent="-346025" defTabSz="898734">
              <a:lnSpc>
                <a:spcPct val="150000"/>
              </a:lnSpc>
              <a:buFont typeface="+mj-lt"/>
              <a:buAutoNum type="arabicPeriod"/>
            </a:pPr>
            <a:r>
              <a:rPr lang="en-US" sz="1400" dirty="0" smtClean="0">
                <a:latin typeface="Arial"/>
              </a:rPr>
              <a:t>Health and Wellness Coaching; and</a:t>
            </a:r>
          </a:p>
          <a:p>
            <a:pPr marL="339970" indent="-339970" defTabSz="905238">
              <a:lnSpc>
                <a:spcPct val="150000"/>
              </a:lnSpc>
              <a:buFont typeface="+mj-lt"/>
              <a:buAutoNum type="arabicPeriod"/>
            </a:pPr>
            <a:r>
              <a:rPr lang="en-US" sz="1400" dirty="0" smtClean="0">
                <a:solidFill>
                  <a:srgbClr val="000000"/>
                </a:solidFill>
                <a:latin typeface="Arial"/>
              </a:rPr>
              <a:t>Connection to Social Services and Community Resources, including Flexible Services</a:t>
            </a:r>
          </a:p>
          <a:p>
            <a:endParaRPr lang="en-US" dirty="0"/>
          </a:p>
        </p:txBody>
      </p:sp>
    </p:spTree>
    <p:extLst>
      <p:ext uri="{BB962C8B-B14F-4D97-AF65-F5344CB8AC3E}">
        <p14:creationId xmlns:p14="http://schemas.microsoft.com/office/powerpoint/2010/main" val="1982908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6838" y="4995330"/>
            <a:ext cx="6043334" cy="246221"/>
          </a:xfrm>
        </p:spPr>
        <p:txBody>
          <a:bodyPr/>
          <a:lstStyle/>
          <a:p>
            <a:endParaRPr lang="en-US" dirty="0"/>
          </a:p>
        </p:txBody>
      </p:sp>
    </p:spTree>
    <p:extLst>
      <p:ext uri="{BB962C8B-B14F-4D97-AF65-F5344CB8AC3E}">
        <p14:creationId xmlns:p14="http://schemas.microsoft.com/office/powerpoint/2010/main" val="1982908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6835" y="4995326"/>
            <a:ext cx="6043334" cy="246221"/>
          </a:xfrm>
        </p:spPr>
        <p:txBody>
          <a:bodyPr/>
          <a:lstStyle/>
          <a:p>
            <a:endParaRPr lang="en-US" dirty="0"/>
          </a:p>
        </p:txBody>
      </p:sp>
      <p:sp>
        <p:nvSpPr>
          <p:cNvPr id="4" name="Slide Number Placeholder 3"/>
          <p:cNvSpPr>
            <a:spLocks noGrp="1"/>
          </p:cNvSpPr>
          <p:nvPr>
            <p:ph type="sldNum" sz="quarter" idx="10"/>
          </p:nvPr>
        </p:nvSpPr>
        <p:spPr>
          <a:xfrm>
            <a:off x="6445210" y="8928488"/>
            <a:ext cx="84959" cy="184666"/>
          </a:xfrm>
        </p:spPr>
        <p:txBody>
          <a:bodyPr/>
          <a:lstStyle/>
          <a:p>
            <a:fld id="{AB0D8409-F839-4A71-8240-BDB006A77418}"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498973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6838" y="4995330"/>
            <a:ext cx="6043334" cy="246221"/>
          </a:xfrm>
        </p:spPr>
        <p:txBody>
          <a:bodyPr/>
          <a:lstStyle/>
          <a:p>
            <a:pPr marL="0" indent="0" defTabSz="905238">
              <a:lnSpc>
                <a:spcPct val="150000"/>
              </a:lnSpc>
              <a:buFont typeface="+mj-lt"/>
              <a:buNone/>
            </a:pPr>
            <a:r>
              <a:rPr lang="en-US" sz="1200" dirty="0" smtClean="0">
                <a:solidFill>
                  <a:srgbClr val="000000"/>
                </a:solidFill>
                <a:latin typeface="Arial"/>
              </a:rPr>
              <a:t>Talking</a:t>
            </a:r>
            <a:r>
              <a:rPr lang="en-US" sz="1200" baseline="0" dirty="0" smtClean="0">
                <a:solidFill>
                  <a:srgbClr val="000000"/>
                </a:solidFill>
                <a:latin typeface="Arial"/>
              </a:rPr>
              <a:t> Points </a:t>
            </a:r>
            <a:r>
              <a:rPr lang="mr-IN" sz="1200" baseline="0" dirty="0" smtClean="0">
                <a:solidFill>
                  <a:srgbClr val="000000"/>
                </a:solidFill>
                <a:latin typeface="Arial"/>
              </a:rPr>
              <a:t>–</a:t>
            </a:r>
            <a:r>
              <a:rPr lang="en-US" sz="1200" baseline="0" dirty="0" smtClean="0">
                <a:solidFill>
                  <a:srgbClr val="000000"/>
                </a:solidFill>
                <a:latin typeface="Arial"/>
              </a:rPr>
              <a:t> LTSS CP core functions include: </a:t>
            </a:r>
            <a:endParaRPr lang="en-US" sz="1200" dirty="0" smtClean="0">
              <a:solidFill>
                <a:srgbClr val="000000"/>
              </a:solidFill>
              <a:latin typeface="Arial"/>
            </a:endParaRPr>
          </a:p>
          <a:p>
            <a:pPr marL="339970" indent="-339970" defTabSz="905238">
              <a:lnSpc>
                <a:spcPct val="150000"/>
              </a:lnSpc>
              <a:buFont typeface="+mj-lt"/>
              <a:buAutoNum type="arabicPeriod"/>
            </a:pPr>
            <a:r>
              <a:rPr lang="en-US" sz="1200" dirty="0" smtClean="0">
                <a:solidFill>
                  <a:srgbClr val="000000"/>
                </a:solidFill>
                <a:latin typeface="Arial"/>
              </a:rPr>
              <a:t>Outreach and engagement;</a:t>
            </a:r>
          </a:p>
          <a:p>
            <a:pPr marL="339970" indent="-339970" defTabSz="905238">
              <a:lnSpc>
                <a:spcPct val="150000"/>
              </a:lnSpc>
              <a:buFont typeface="+mj-lt"/>
              <a:buAutoNum type="arabicPeriod"/>
            </a:pPr>
            <a:r>
              <a:rPr lang="en-US" sz="1200" dirty="0" smtClean="0">
                <a:solidFill>
                  <a:srgbClr val="000000"/>
                </a:solidFill>
                <a:latin typeface="Arial"/>
              </a:rPr>
              <a:t>LTSS Care Planning including Choice Counseling;</a:t>
            </a:r>
          </a:p>
          <a:p>
            <a:pPr marL="339970" indent="-339970" defTabSz="905238">
              <a:lnSpc>
                <a:spcPct val="150000"/>
              </a:lnSpc>
              <a:buFont typeface="+mj-lt"/>
              <a:buAutoNum type="arabicPeriod"/>
            </a:pPr>
            <a:r>
              <a:rPr lang="en-US" sz="1200" dirty="0" smtClean="0">
                <a:solidFill>
                  <a:srgbClr val="000000"/>
                </a:solidFill>
                <a:latin typeface="Arial"/>
              </a:rPr>
              <a:t>Care Team Participation;</a:t>
            </a:r>
          </a:p>
          <a:p>
            <a:pPr marL="339970" indent="-339970" defTabSz="905238">
              <a:lnSpc>
                <a:spcPct val="150000"/>
              </a:lnSpc>
              <a:buFont typeface="+mj-lt"/>
              <a:buAutoNum type="arabicPeriod"/>
            </a:pPr>
            <a:r>
              <a:rPr lang="en-US" sz="1200" dirty="0" smtClean="0">
                <a:solidFill>
                  <a:srgbClr val="000000"/>
                </a:solidFill>
                <a:latin typeface="Arial"/>
              </a:rPr>
              <a:t>LTSS Care Coordination;</a:t>
            </a:r>
          </a:p>
          <a:p>
            <a:pPr marL="339970" indent="-339970" defTabSz="905238">
              <a:lnSpc>
                <a:spcPct val="150000"/>
              </a:lnSpc>
              <a:buFont typeface="+mj-lt"/>
              <a:buAutoNum type="arabicPeriod"/>
            </a:pPr>
            <a:r>
              <a:rPr lang="en-US" sz="1200" dirty="0" smtClean="0">
                <a:solidFill>
                  <a:srgbClr val="000000"/>
                </a:solidFill>
                <a:latin typeface="Arial"/>
              </a:rPr>
              <a:t>Support for Transitions of Care; </a:t>
            </a:r>
          </a:p>
          <a:p>
            <a:pPr marL="339970" indent="-339970" defTabSz="905238">
              <a:lnSpc>
                <a:spcPct val="150000"/>
              </a:lnSpc>
              <a:buFont typeface="+mj-lt"/>
              <a:buAutoNum type="arabicPeriod"/>
            </a:pPr>
            <a:r>
              <a:rPr lang="en-US" sz="1200" dirty="0" smtClean="0">
                <a:solidFill>
                  <a:srgbClr val="000000"/>
                </a:solidFill>
                <a:latin typeface="Arial"/>
              </a:rPr>
              <a:t>Health and Wellness Coaching; and </a:t>
            </a:r>
          </a:p>
          <a:p>
            <a:pPr marL="339970" indent="-339970" defTabSz="905238">
              <a:lnSpc>
                <a:spcPct val="150000"/>
              </a:lnSpc>
              <a:buFont typeface="+mj-lt"/>
              <a:buAutoNum type="arabicPeriod"/>
            </a:pPr>
            <a:r>
              <a:rPr lang="en-US" sz="1200" dirty="0" smtClean="0">
                <a:solidFill>
                  <a:srgbClr val="000000"/>
                </a:solidFill>
                <a:latin typeface="Arial"/>
              </a:rPr>
              <a:t>Connection to Social Services and Community Resources, including Flexible Services</a:t>
            </a:r>
          </a:p>
          <a:p>
            <a:endParaRPr lang="en-US" dirty="0"/>
          </a:p>
        </p:txBody>
      </p:sp>
    </p:spTree>
    <p:extLst>
      <p:ext uri="{BB962C8B-B14F-4D97-AF65-F5344CB8AC3E}">
        <p14:creationId xmlns:p14="http://schemas.microsoft.com/office/powerpoint/2010/main" val="1982908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6838" y="4995330"/>
            <a:ext cx="6043334" cy="246221"/>
          </a:xfrm>
        </p:spPr>
        <p:txBody>
          <a:bodyPr/>
          <a:lstStyle/>
          <a:p>
            <a:endParaRPr lang="en-US" dirty="0"/>
          </a:p>
        </p:txBody>
      </p:sp>
    </p:spTree>
    <p:extLst>
      <p:ext uri="{BB962C8B-B14F-4D97-AF65-F5344CB8AC3E}">
        <p14:creationId xmlns:p14="http://schemas.microsoft.com/office/powerpoint/2010/main" val="1982908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6835" y="4995326"/>
            <a:ext cx="6043334" cy="246221"/>
          </a:xfrm>
        </p:spPr>
        <p:txBody>
          <a:bodyPr/>
          <a:lstStyle/>
          <a:p>
            <a:endParaRPr lang="en-US" dirty="0"/>
          </a:p>
        </p:txBody>
      </p:sp>
      <p:sp>
        <p:nvSpPr>
          <p:cNvPr id="4" name="Slide Number Placeholder 3"/>
          <p:cNvSpPr>
            <a:spLocks noGrp="1"/>
          </p:cNvSpPr>
          <p:nvPr>
            <p:ph type="sldNum" sz="quarter" idx="10"/>
          </p:nvPr>
        </p:nvSpPr>
        <p:spPr>
          <a:xfrm>
            <a:off x="6445210" y="8928488"/>
            <a:ext cx="84959" cy="184666"/>
          </a:xfrm>
        </p:spPr>
        <p:txBody>
          <a:bodyPr/>
          <a:lstStyle/>
          <a:p>
            <a:fld id="{AB0D8409-F839-4A71-8240-BDB006A77418}"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4989730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6835" y="4995326"/>
            <a:ext cx="6043334" cy="246221"/>
          </a:xfrm>
        </p:spPr>
        <p:txBody>
          <a:bodyPr/>
          <a:lstStyle/>
          <a:p>
            <a:endParaRPr lang="en-US" dirty="0"/>
          </a:p>
        </p:txBody>
      </p:sp>
      <p:sp>
        <p:nvSpPr>
          <p:cNvPr id="4" name="Slide Number Placeholder 3"/>
          <p:cNvSpPr>
            <a:spLocks noGrp="1"/>
          </p:cNvSpPr>
          <p:nvPr>
            <p:ph type="sldNum" sz="quarter" idx="10"/>
          </p:nvPr>
        </p:nvSpPr>
        <p:spPr>
          <a:xfrm>
            <a:off x="6445210" y="8928488"/>
            <a:ext cx="84959" cy="184666"/>
          </a:xfrm>
        </p:spPr>
        <p:txBody>
          <a:bodyPr/>
          <a:lstStyle/>
          <a:p>
            <a:fld id="{AB0D8409-F839-4A71-8240-BDB006A77418}"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498973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ACOs:</a:t>
            </a:r>
          </a:p>
          <a:p>
            <a:pPr marL="170986" indent="-170986">
              <a:buFont typeface="Arial" panose="020B0604020202020204" pitchFamily="34" charset="0"/>
              <a:buChar char="•"/>
            </a:pPr>
            <a:r>
              <a:rPr lang="en-US" dirty="0" smtClean="0"/>
              <a:t>Have an enhanced role for primary care,</a:t>
            </a:r>
          </a:p>
          <a:p>
            <a:pPr marL="170986" indent="-170986">
              <a:buFont typeface="Arial" panose="020B0604020202020204" pitchFamily="34" charset="0"/>
              <a:buChar char="•"/>
            </a:pPr>
            <a:r>
              <a:rPr lang="en-US" dirty="0" smtClean="0"/>
              <a:t>Are rewarded for value – better cost and outcomes – not volume</a:t>
            </a:r>
          </a:p>
          <a:p>
            <a:pPr marL="170986" indent="-170986">
              <a:buFont typeface="Arial" panose="020B0604020202020204" pitchFamily="34" charset="0"/>
              <a:buChar char="•"/>
            </a:pPr>
            <a:r>
              <a:rPr lang="en-US" dirty="0" smtClean="0"/>
              <a:t>Have a major and unique focus on better integrating our members’ physical, behavioral health (BH), and long term services and supports (LTSS) needs, as well as building linkages to social services</a:t>
            </a:r>
            <a:endParaRPr lang="en-US" b="0" dirty="0" smtClean="0">
              <a:solidFill>
                <a:srgbClr val="041E42"/>
              </a:solidFill>
            </a:endParaRPr>
          </a:p>
          <a:p>
            <a:pPr defTabSz="911927">
              <a:defRPr/>
            </a:pPr>
            <a:endParaRPr lang="en-US" dirty="0" smtClean="0">
              <a:solidFill>
                <a:srgbClr val="041E42"/>
              </a:solidFill>
            </a:endParaRPr>
          </a:p>
          <a:p>
            <a:pPr defTabSz="911927">
              <a:defRPr/>
            </a:pPr>
            <a:endParaRPr lang="en-US" dirty="0" smtClean="0">
              <a:solidFill>
                <a:srgbClr val="041E42"/>
              </a:solidFill>
            </a:endParaRPr>
          </a:p>
        </p:txBody>
      </p:sp>
      <p:sp>
        <p:nvSpPr>
          <p:cNvPr id="4" name="Slide Number Placeholder 3"/>
          <p:cNvSpPr>
            <a:spLocks noGrp="1"/>
          </p:cNvSpPr>
          <p:nvPr>
            <p:ph type="sldNum" sz="quarter" idx="10"/>
          </p:nvPr>
        </p:nvSpPr>
        <p:spPr/>
        <p:txBody>
          <a:bodyPr/>
          <a:lstStyle/>
          <a:p>
            <a:fld id="{4489303D-DE55-4260-8DA9-8ABC1E794496}" type="slidenum">
              <a:rPr lang="en-US" smtClean="0"/>
              <a:pPr/>
              <a:t>3</a:t>
            </a:fld>
            <a:endParaRPr lang="en-US" dirty="0"/>
          </a:p>
        </p:txBody>
      </p:sp>
    </p:spTree>
    <p:extLst>
      <p:ext uri="{BB962C8B-B14F-4D97-AF65-F5344CB8AC3E}">
        <p14:creationId xmlns:p14="http://schemas.microsoft.com/office/powerpoint/2010/main" val="4148416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6835" y="4995326"/>
            <a:ext cx="6043334" cy="246221"/>
          </a:xfrm>
        </p:spPr>
        <p:txBody>
          <a:bodyPr/>
          <a:lstStyle/>
          <a:p>
            <a:endParaRPr lang="en-US" dirty="0"/>
          </a:p>
        </p:txBody>
      </p:sp>
      <p:sp>
        <p:nvSpPr>
          <p:cNvPr id="4" name="Slide Number Placeholder 3"/>
          <p:cNvSpPr>
            <a:spLocks noGrp="1"/>
          </p:cNvSpPr>
          <p:nvPr>
            <p:ph type="sldNum" sz="quarter" idx="10"/>
          </p:nvPr>
        </p:nvSpPr>
        <p:spPr>
          <a:xfrm>
            <a:off x="6445210" y="8928488"/>
            <a:ext cx="84959" cy="184666"/>
          </a:xfrm>
        </p:spPr>
        <p:txBody>
          <a:bodyPr/>
          <a:lstStyle/>
          <a:p>
            <a:fld id="{AB0D8409-F839-4A71-8240-BDB006A77418}"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498973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6257" y="4913442"/>
            <a:ext cx="5911957" cy="242185"/>
          </a:xfrm>
        </p:spPr>
        <p:txBody>
          <a:bodyPr/>
          <a:lstStyle/>
          <a:p>
            <a:pPr defTabSz="890993">
              <a:defRPr/>
            </a:pPr>
            <a:endParaRPr lang="en-US" dirty="0"/>
          </a:p>
        </p:txBody>
      </p:sp>
    </p:spTree>
    <p:extLst>
      <p:ext uri="{BB962C8B-B14F-4D97-AF65-F5344CB8AC3E}">
        <p14:creationId xmlns:p14="http://schemas.microsoft.com/office/powerpoint/2010/main" val="926011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0FDFA2-4BFD-47E4-8C6A-84A72A411BAE}" type="slidenum">
              <a:rPr lang="en-US" smtClean="0"/>
              <a:pPr/>
              <a:t>6</a:t>
            </a:fld>
            <a:endParaRPr lang="en-US"/>
          </a:p>
        </p:txBody>
      </p:sp>
    </p:spTree>
    <p:extLst>
      <p:ext uri="{BB962C8B-B14F-4D97-AF65-F5344CB8AC3E}">
        <p14:creationId xmlns:p14="http://schemas.microsoft.com/office/powerpoint/2010/main" val="723401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0FDFA2-4BFD-47E4-8C6A-84A72A411BAE}" type="slidenum">
              <a:rPr lang="en-US" smtClean="0"/>
              <a:pPr/>
              <a:t>7</a:t>
            </a:fld>
            <a:endParaRPr lang="en-US"/>
          </a:p>
        </p:txBody>
      </p:sp>
    </p:spTree>
    <p:extLst>
      <p:ext uri="{BB962C8B-B14F-4D97-AF65-F5344CB8AC3E}">
        <p14:creationId xmlns:p14="http://schemas.microsoft.com/office/powerpoint/2010/main" val="1209924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6835" y="4995326"/>
            <a:ext cx="6043334" cy="246221"/>
          </a:xfrm>
        </p:spPr>
        <p:txBody>
          <a:bodyPr/>
          <a:lstStyle/>
          <a:p>
            <a:endParaRPr lang="en-US" dirty="0"/>
          </a:p>
        </p:txBody>
      </p:sp>
      <p:sp>
        <p:nvSpPr>
          <p:cNvPr id="4" name="Slide Number Placeholder 3"/>
          <p:cNvSpPr>
            <a:spLocks noGrp="1"/>
          </p:cNvSpPr>
          <p:nvPr>
            <p:ph type="sldNum" sz="quarter" idx="10"/>
          </p:nvPr>
        </p:nvSpPr>
        <p:spPr>
          <a:xfrm>
            <a:off x="6445210" y="8928488"/>
            <a:ext cx="84959" cy="184666"/>
          </a:xfrm>
        </p:spPr>
        <p:txBody>
          <a:bodyPr/>
          <a:lstStyle/>
          <a:p>
            <a:fld id="{AB0D8409-F839-4A71-8240-BDB006A77418}"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498973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DA840A-D79C-49D2-8272-0CC0EAE0DE10}" type="slidenum">
              <a:rPr lang="en-US" smtClean="0"/>
              <a:pPr/>
              <a:t>9</a:t>
            </a:fld>
            <a:endParaRPr lang="en-US" dirty="0"/>
          </a:p>
        </p:txBody>
      </p:sp>
    </p:spTree>
    <p:extLst>
      <p:ext uri="{BB962C8B-B14F-4D97-AF65-F5344CB8AC3E}">
        <p14:creationId xmlns:p14="http://schemas.microsoft.com/office/powerpoint/2010/main" val="31714714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623" y="1625"/>
          <a:ext cx="1619" cy="1619"/>
        </p:xfrm>
        <a:graphic>
          <a:graphicData uri="http://schemas.openxmlformats.org/presentationml/2006/ole">
            <mc:AlternateContent xmlns:mc="http://schemas.openxmlformats.org/markup-compatibility/2006">
              <mc:Choice xmlns:v="urn:schemas-microsoft-com:vml" Requires="v">
                <p:oleObj spid="_x0000_s2190" name="think-cell Slide" r:id="rId4" imgW="360" imgH="360" progId="">
                  <p:embed/>
                </p:oleObj>
              </mc:Choice>
              <mc:Fallback>
                <p:oleObj name="think-cell Slide" r:id="rId4" imgW="360" imgH="360" progId="">
                  <p:embed/>
                  <p:pic>
                    <p:nvPicPr>
                      <p:cNvPr id="0" name="Picture 8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3" y="1625"/>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 name="McK Title Elements" hidden="1"/>
          <p:cNvGrpSpPr>
            <a:grpSpLocks/>
          </p:cNvGrpSpPr>
          <p:nvPr/>
        </p:nvGrpSpPr>
        <p:grpSpPr bwMode="auto">
          <a:xfrm>
            <a:off x="2693798" y="4879406"/>
            <a:ext cx="5036085" cy="484305"/>
            <a:chOff x="1663" y="3109"/>
            <a:chExt cx="3109" cy="299"/>
          </a:xfrm>
        </p:grpSpPr>
        <p:sp>
          <p:nvSpPr>
            <p:cNvPr id="9" name="McK Document type"/>
            <p:cNvSpPr txBox="1">
              <a:spLocks noChangeArrowheads="1"/>
            </p:cNvSpPr>
            <p:nvPr/>
          </p:nvSpPr>
          <p:spPr bwMode="auto">
            <a:xfrm>
              <a:off x="1663" y="3109"/>
              <a:ext cx="3109"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1663" y="3275"/>
              <a:ext cx="3109"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Date</a:t>
              </a:r>
            </a:p>
          </p:txBody>
        </p:sp>
      </p:grpSp>
      <p:sp>
        <p:nvSpPr>
          <p:cNvPr id="13314" name="Rectangle 1026"/>
          <p:cNvSpPr>
            <a:spLocks noGrp="1" noChangeArrowheads="1"/>
          </p:cNvSpPr>
          <p:nvPr>
            <p:ph type="ctrTitle"/>
          </p:nvPr>
        </p:nvSpPr>
        <p:spPr bwMode="auto">
          <a:xfrm>
            <a:off x="2693798" y="2648245"/>
            <a:ext cx="5539245"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798" y="3770661"/>
            <a:ext cx="5539245" cy="215444"/>
          </a:xfrm>
        </p:spPr>
        <p:txBody>
          <a:bodyPr>
            <a:spAutoFit/>
          </a:bodyPr>
          <a:lstStyle>
            <a:lvl1pPr>
              <a:defRPr sz="1400" baseline="0">
                <a:latin typeface="+mn-lt"/>
                <a:ea typeface="+mn-ea"/>
              </a:defRPr>
            </a:lvl1pPr>
          </a:lstStyle>
          <a:p>
            <a:pPr lvl="0"/>
            <a:r>
              <a:rPr lang="en-US" noProof="0"/>
              <a:t>Click to edit Master subtitle style</a:t>
            </a:r>
            <a:endParaRPr lang="en-US" noProof="0" dirty="0"/>
          </a:p>
        </p:txBody>
      </p:sp>
      <p:sp>
        <p:nvSpPr>
          <p:cNvPr id="12" name="TitleTopPlaceholder"/>
          <p:cNvSpPr>
            <a:spLocks noChangeArrowheads="1"/>
          </p:cNvSpPr>
          <p:nvPr/>
        </p:nvSpPr>
        <p:spPr bwMode="ltGray">
          <a:xfrm>
            <a:off x="2125655" y="3245971"/>
            <a:ext cx="2125653" cy="436455"/>
          </a:xfrm>
          <a:prstGeom prst="rect">
            <a:avLst/>
          </a:prstGeom>
          <a:solidFill>
            <a:schemeClr val="accent4">
              <a:alpha val="77000"/>
            </a:schemeClr>
          </a:solidFill>
          <a:ln w="9525">
            <a:noFill/>
            <a:miter lim="800000"/>
            <a:headEnd/>
            <a:tailEnd/>
          </a:ln>
          <a:effectLst/>
          <a:extLst/>
        </p:spPr>
        <p:txBody>
          <a:bodyPr wrap="none" lIns="93296" tIns="46648" rIns="93296" bIns="46648" anchor="ctr"/>
          <a:lstStyle/>
          <a:p>
            <a:pPr fontAlgn="base">
              <a:spcBef>
                <a:spcPct val="0"/>
              </a:spcBef>
              <a:spcAft>
                <a:spcPct val="0"/>
              </a:spcAft>
            </a:pPr>
            <a:endParaRPr lang="en-US" sz="1600" dirty="0">
              <a:solidFill>
                <a:srgbClr val="000000"/>
              </a:solidFill>
            </a:endParaRPr>
          </a:p>
        </p:txBody>
      </p:sp>
      <p:sp>
        <p:nvSpPr>
          <p:cNvPr id="13" name="TitleTopPlaceholder"/>
          <p:cNvSpPr>
            <a:spLocks noChangeArrowheads="1"/>
          </p:cNvSpPr>
          <p:nvPr/>
        </p:nvSpPr>
        <p:spPr bwMode="ltGray">
          <a:xfrm>
            <a:off x="2" y="3245971"/>
            <a:ext cx="2125653" cy="436455"/>
          </a:xfrm>
          <a:prstGeom prst="rect">
            <a:avLst/>
          </a:prstGeom>
          <a:solidFill>
            <a:srgbClr val="FFC000">
              <a:alpha val="80000"/>
            </a:srgbClr>
          </a:solidFill>
          <a:ln w="9525">
            <a:noFill/>
            <a:miter lim="800000"/>
            <a:headEnd/>
            <a:tailEnd/>
          </a:ln>
          <a:effectLst/>
          <a:extLst/>
        </p:spPr>
        <p:txBody>
          <a:bodyPr wrap="none" lIns="93296" tIns="46648" rIns="93296" bIns="46648" anchor="ctr"/>
          <a:lstStyle/>
          <a:p>
            <a:pPr fontAlgn="base">
              <a:spcBef>
                <a:spcPct val="0"/>
              </a:spcBef>
              <a:spcAft>
                <a:spcPct val="0"/>
              </a:spcAft>
            </a:pPr>
            <a:endParaRPr lang="en-US" sz="1600" dirty="0">
              <a:solidFill>
                <a:srgbClr val="000000"/>
              </a:solidFill>
            </a:endParaRPr>
          </a:p>
        </p:txBody>
      </p:sp>
      <p:sp>
        <p:nvSpPr>
          <p:cNvPr id="14" name="TitleTopPlaceholder"/>
          <p:cNvSpPr>
            <a:spLocks noChangeArrowheads="1"/>
          </p:cNvSpPr>
          <p:nvPr/>
        </p:nvSpPr>
        <p:spPr bwMode="ltGray">
          <a:xfrm>
            <a:off x="3886006" y="3246847"/>
            <a:ext cx="5257994" cy="436455"/>
          </a:xfrm>
          <a:prstGeom prst="rect">
            <a:avLst/>
          </a:prstGeom>
          <a:solidFill>
            <a:srgbClr val="009900">
              <a:alpha val="69000"/>
            </a:srgbClr>
          </a:solidFill>
          <a:ln w="9525">
            <a:noFill/>
            <a:miter lim="800000"/>
            <a:headEnd/>
            <a:tailEnd/>
          </a:ln>
          <a:effectLst/>
          <a:extLst/>
        </p:spPr>
        <p:txBody>
          <a:bodyPr wrap="none" lIns="93296" tIns="46648" rIns="93296" bIns="46648" anchor="ctr"/>
          <a:lstStyle/>
          <a:p>
            <a:pPr fontAlgn="base">
              <a:spcBef>
                <a:spcPct val="0"/>
              </a:spcBef>
              <a:spcAft>
                <a:spcPct val="0"/>
              </a:spcAft>
            </a:pPr>
            <a:endParaRPr lang="en-US" sz="1600" dirty="0">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968" y="2029607"/>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341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0648" y="651601"/>
            <a:ext cx="8401347" cy="757252"/>
          </a:xfrm>
          <a:prstGeom prst="rect">
            <a:avLst/>
          </a:prstGeom>
        </p:spPr>
        <p:txBody>
          <a:bodyPr lIns="0" tIns="0" rIns="0" bIns="0">
            <a:noAutofit/>
          </a:bodyPr>
          <a:lstStyle>
            <a:lvl1pPr marL="0" indent="0">
              <a:buNone/>
              <a:defRPr sz="1710" b="0">
                <a:solidFill>
                  <a:srgbClr val="575757"/>
                </a:solidFill>
              </a:defRPr>
            </a:lvl1pPr>
          </a:lstStyle>
          <a:p>
            <a:pPr lvl="0"/>
            <a:r>
              <a:rPr lang="en-US" dirty="0"/>
              <a:t>Click to add subtitle</a:t>
            </a:r>
          </a:p>
        </p:txBody>
      </p:sp>
      <p:sp>
        <p:nvSpPr>
          <p:cNvPr id="14" name="Title Placeholder 1"/>
          <p:cNvSpPr>
            <a:spLocks noGrp="1"/>
          </p:cNvSpPr>
          <p:nvPr>
            <p:ph type="title"/>
          </p:nvPr>
        </p:nvSpPr>
        <p:spPr>
          <a:xfrm>
            <a:off x="370648" y="317504"/>
            <a:ext cx="8401347" cy="334099"/>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370648" y="1666256"/>
            <a:ext cx="8401347" cy="471294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092899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695" y="234863"/>
            <a:ext cx="6020740" cy="292388"/>
          </a:xfrm>
        </p:spPr>
        <p:txBody>
          <a:bodyPr/>
          <a:lstStyle/>
          <a:p>
            <a:r>
              <a:rPr lang="en-US"/>
              <a:t>Click to edit Master title style</a:t>
            </a:r>
          </a:p>
        </p:txBody>
      </p:sp>
      <p:sp>
        <p:nvSpPr>
          <p:cNvPr id="3" name="Content Placeholder 2"/>
          <p:cNvSpPr>
            <a:spLocks noGrp="1"/>
          </p:cNvSpPr>
          <p:nvPr>
            <p:ph idx="1"/>
          </p:nvPr>
        </p:nvSpPr>
        <p:spPr>
          <a:xfrm>
            <a:off x="2377117" y="2440671"/>
            <a:ext cx="4389768" cy="1256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lIns="88753" tIns="44380" rIns="88753" bIns="44380"/>
          <a:lstStyle>
            <a:lvl1pPr defTabSz="905334" fontAlgn="auto">
              <a:spcBef>
                <a:spcPts val="0"/>
              </a:spcBef>
              <a:spcAft>
                <a:spcPts val="0"/>
              </a:spcAft>
              <a:defRPr/>
            </a:lvl1pPr>
          </a:lstStyle>
          <a:p>
            <a:fld id="{7E3E4E3A-A719-6945-8391-26E3F5445B3E}" type="datetimeFigureOut">
              <a:rPr lang="en-US" sz="1837" smtClean="0">
                <a:solidFill>
                  <a:srgbClr val="000000"/>
                </a:solidFill>
              </a:rPr>
              <a:pPr/>
              <a:t>4/4/2019</a:t>
            </a:fld>
            <a:endParaRPr lang="en-US" sz="1837" dirty="0">
              <a:solidFill>
                <a:srgbClr val="000000"/>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88753" tIns="44380" rIns="88753" bIns="44380"/>
          <a:lstStyle>
            <a:lvl1pPr defTabSz="905334" fontAlgn="auto">
              <a:spcBef>
                <a:spcPts val="0"/>
              </a:spcBef>
              <a:spcAft>
                <a:spcPts val="0"/>
              </a:spcAft>
              <a:defRPr/>
            </a:lvl1pPr>
          </a:lstStyle>
          <a:p>
            <a:endParaRPr lang="en-US" sz="1837" dirty="0">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88753" tIns="44380" rIns="88753" bIns="44380"/>
          <a:lstStyle>
            <a:lvl1pPr defTabSz="905334" fontAlgn="auto">
              <a:spcBef>
                <a:spcPts val="0"/>
              </a:spcBef>
              <a:spcAft>
                <a:spcPts val="0"/>
              </a:spcAft>
              <a:defRPr/>
            </a:lvl1pPr>
          </a:lstStyle>
          <a:p>
            <a:fld id="{D6E1A9CA-DFDF-864D-BB39-E8E20413833E}" type="slidenum">
              <a:rPr lang="en-US" sz="1837" smtClean="0">
                <a:solidFill>
                  <a:srgbClr val="000000"/>
                </a:solidFill>
              </a:rPr>
              <a:pPr/>
              <a:t>‹#›</a:t>
            </a:fld>
            <a:endParaRPr lang="en-US" sz="1837" dirty="0">
              <a:solidFill>
                <a:srgbClr val="000000"/>
              </a:solidFill>
            </a:endParaRPr>
          </a:p>
        </p:txBody>
      </p:sp>
    </p:spTree>
    <p:extLst>
      <p:ext uri="{BB962C8B-B14F-4D97-AF65-F5344CB8AC3E}">
        <p14:creationId xmlns:p14="http://schemas.microsoft.com/office/powerpoint/2010/main" val="2719997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ookmark two">
    <p:spTree>
      <p:nvGrpSpPr>
        <p:cNvPr id="1" name=""/>
        <p:cNvGrpSpPr/>
        <p:nvPr/>
      </p:nvGrpSpPr>
      <p:grpSpPr>
        <a:xfrm>
          <a:off x="0" y="0"/>
          <a:ext cx="0" cy="0"/>
          <a:chOff x="0" y="0"/>
          <a:chExt cx="0" cy="0"/>
        </a:xfrm>
      </p:grpSpPr>
      <p:sp>
        <p:nvSpPr>
          <p:cNvPr id="37" name="Title 1"/>
          <p:cNvSpPr>
            <a:spLocks noGrp="1"/>
          </p:cNvSpPr>
          <p:nvPr>
            <p:ph type="title"/>
          </p:nvPr>
        </p:nvSpPr>
        <p:spPr>
          <a:xfrm>
            <a:off x="274638" y="282237"/>
            <a:ext cx="8597900" cy="276999"/>
          </a:xfrm>
        </p:spPr>
        <p:txBody>
          <a:bodyPr/>
          <a:lstStyle/>
          <a:p>
            <a:r>
              <a:rPr lang="en-US" smtClean="0"/>
              <a:t>Click to edit Master title style</a:t>
            </a:r>
            <a:endParaRPr lang="en-US"/>
          </a:p>
        </p:txBody>
      </p:sp>
      <p:sp>
        <p:nvSpPr>
          <p:cNvPr id="15" name="Text Placeholder 15"/>
          <p:cNvSpPr>
            <a:spLocks noGrp="1"/>
          </p:cNvSpPr>
          <p:nvPr>
            <p:ph type="body" sz="quarter" idx="24"/>
          </p:nvPr>
        </p:nvSpPr>
        <p:spPr>
          <a:xfrm>
            <a:off x="436728" y="895350"/>
            <a:ext cx="8311487" cy="215444"/>
          </a:xfrm>
        </p:spPr>
        <p:txBody>
          <a:bodyPr/>
          <a:lstStyle>
            <a:lvl1pPr>
              <a:defRPr sz="1400"/>
            </a:lvl1pPr>
          </a:lstStyle>
          <a:p>
            <a:pPr lvl="0"/>
            <a:r>
              <a:rPr lang="en-US" dirty="0" smtClean="0"/>
              <a:t>Click to edit Master text styles</a:t>
            </a:r>
            <a:endParaRPr lang="en-US" dirty="0"/>
          </a:p>
        </p:txBody>
      </p:sp>
      <p:sp>
        <p:nvSpPr>
          <p:cNvPr id="16" name="Content Placeholder 4"/>
          <p:cNvSpPr>
            <a:spLocks noGrp="1"/>
          </p:cNvSpPr>
          <p:nvPr>
            <p:ph sz="quarter" idx="25"/>
          </p:nvPr>
        </p:nvSpPr>
        <p:spPr>
          <a:xfrm>
            <a:off x="436728" y="1400175"/>
            <a:ext cx="8311487" cy="11900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tags r:id="rId1"/>
    </p:custDataLst>
    <p:extLst>
      <p:ext uri="{BB962C8B-B14F-4D97-AF65-F5344CB8AC3E}">
        <p14:creationId xmlns:p14="http://schemas.microsoft.com/office/powerpoint/2010/main" val="97501627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Bookmark two">
    <p:spTree>
      <p:nvGrpSpPr>
        <p:cNvPr id="1" name=""/>
        <p:cNvGrpSpPr/>
        <p:nvPr/>
      </p:nvGrpSpPr>
      <p:grpSpPr>
        <a:xfrm>
          <a:off x="0" y="0"/>
          <a:ext cx="0" cy="0"/>
          <a:chOff x="0" y="0"/>
          <a:chExt cx="0" cy="0"/>
        </a:xfrm>
      </p:grpSpPr>
      <p:sp>
        <p:nvSpPr>
          <p:cNvPr id="37" name="Title 1"/>
          <p:cNvSpPr>
            <a:spLocks noGrp="1"/>
          </p:cNvSpPr>
          <p:nvPr>
            <p:ph type="title"/>
          </p:nvPr>
        </p:nvSpPr>
        <p:spPr>
          <a:xfrm>
            <a:off x="274638" y="282237"/>
            <a:ext cx="8597900" cy="276999"/>
          </a:xfrm>
        </p:spPr>
        <p:txBody>
          <a:bodyPr/>
          <a:lstStyle/>
          <a:p>
            <a:r>
              <a:rPr lang="en-US" smtClean="0"/>
              <a:t>Click to edit Master title style</a:t>
            </a:r>
            <a:endParaRPr lang="en-US"/>
          </a:p>
        </p:txBody>
      </p:sp>
      <p:sp>
        <p:nvSpPr>
          <p:cNvPr id="15" name="Text Placeholder 15"/>
          <p:cNvSpPr>
            <a:spLocks noGrp="1"/>
          </p:cNvSpPr>
          <p:nvPr>
            <p:ph type="body" sz="quarter" idx="24"/>
          </p:nvPr>
        </p:nvSpPr>
        <p:spPr>
          <a:xfrm>
            <a:off x="436728" y="895350"/>
            <a:ext cx="8311487" cy="215444"/>
          </a:xfrm>
        </p:spPr>
        <p:txBody>
          <a:bodyPr/>
          <a:lstStyle>
            <a:lvl1pPr>
              <a:defRPr sz="1400"/>
            </a:lvl1pPr>
          </a:lstStyle>
          <a:p>
            <a:pPr lvl="0"/>
            <a:r>
              <a:rPr lang="en-US" dirty="0" smtClean="0"/>
              <a:t>Click to edit Master text styles</a:t>
            </a:r>
            <a:endParaRPr lang="en-US" dirty="0"/>
          </a:p>
        </p:txBody>
      </p:sp>
      <p:sp>
        <p:nvSpPr>
          <p:cNvPr id="16" name="Content Placeholder 4"/>
          <p:cNvSpPr>
            <a:spLocks noGrp="1"/>
          </p:cNvSpPr>
          <p:nvPr>
            <p:ph sz="quarter" idx="25"/>
          </p:nvPr>
        </p:nvSpPr>
        <p:spPr>
          <a:xfrm>
            <a:off x="436728" y="1400175"/>
            <a:ext cx="8311487" cy="11900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tags r:id="rId1"/>
    </p:custDataLst>
    <p:extLst>
      <p:ext uri="{BB962C8B-B14F-4D97-AF65-F5344CB8AC3E}">
        <p14:creationId xmlns:p14="http://schemas.microsoft.com/office/powerpoint/2010/main" val="29054731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391400" y="6245225"/>
            <a:ext cx="1524000" cy="476250"/>
          </a:xfrm>
          <a:prstGeom prst="rect">
            <a:avLst/>
          </a:prstGeom>
          <a:ln/>
        </p:spPr>
        <p:txBody>
          <a:bodyPr/>
          <a:lstStyle>
            <a:lvl1pPr>
              <a:defRPr/>
            </a:lvl1pPr>
          </a:lstStyle>
          <a:p>
            <a:pPr>
              <a:defRPr/>
            </a:pPr>
            <a:fld id="{40BFA902-F7A8-4A93-B91F-9ADBF2CFE187}" type="slidenum">
              <a:rPr lang="en-US">
                <a:solidFill>
                  <a:srgbClr val="000066"/>
                </a:solidFill>
              </a:rPr>
              <a:pPr>
                <a:defRPr/>
              </a:pPr>
              <a:t>‹#›</a:t>
            </a:fld>
            <a:endParaRPr lang="en-US" dirty="0">
              <a:solidFill>
                <a:srgbClr val="000066"/>
              </a:solidFill>
            </a:endParaRPr>
          </a:p>
        </p:txBody>
      </p:sp>
    </p:spTree>
    <p:extLst>
      <p:ext uri="{BB962C8B-B14F-4D97-AF65-F5344CB8AC3E}">
        <p14:creationId xmlns:p14="http://schemas.microsoft.com/office/powerpoint/2010/main" val="2570007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nd Content General">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5" y="1102302"/>
            <a:ext cx="8207375" cy="1473086"/>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79996" indent="-179996"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59991" indent="-179996"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39987" indent="-143996"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3983" indent="-143996"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7979" indent="-107997"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spTree>
    <p:extLst>
      <p:ext uri="{BB962C8B-B14F-4D97-AF65-F5344CB8AC3E}">
        <p14:creationId xmlns:p14="http://schemas.microsoft.com/office/powerpoint/2010/main" val="1921301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61601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52979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894587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92806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Content Group 4">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5" y="1102302"/>
            <a:ext cx="8207375" cy="1473086"/>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79996" indent="-179996"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59991" indent="-179996"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39987" indent="-143996"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3983" indent="-143996"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7979" indent="-107997"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spTree>
    <p:extLst>
      <p:ext uri="{BB962C8B-B14F-4D97-AF65-F5344CB8AC3E}">
        <p14:creationId xmlns:p14="http://schemas.microsoft.com/office/powerpoint/2010/main" val="129148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9" name="Textplatzhalter 2"/>
          <p:cNvSpPr>
            <a:spLocks noGrp="1"/>
          </p:cNvSpPr>
          <p:nvPr>
            <p:ph type="body" idx="13"/>
          </p:nvPr>
        </p:nvSpPr>
        <p:spPr>
          <a:xfrm>
            <a:off x="468315" y="1102304"/>
            <a:ext cx="8207375" cy="562987"/>
          </a:xfrm>
          <a:prstGeom prst="rect">
            <a:avLst/>
          </a:prstGeom>
          <a:noFill/>
        </p:spPr>
        <p:txBody>
          <a:bodyPr wrap="square" lIns="0" tIns="72000" rIns="0" bIns="36000">
            <a:noAutofit/>
          </a:bodyPr>
          <a:lstStyle>
            <a:lvl1pPr marL="0" indent="0">
              <a:buNone/>
              <a:defRPr lang="de-DE" sz="1800" b="1" dirty="0" smtClean="0">
                <a:solidFill>
                  <a:schemeClr val="accent4"/>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176209" lvl="0" indent="-176209" algn="l" rtl="0" eaLnBrk="1" fontAlgn="base" hangingPunct="1">
              <a:spcBef>
                <a:spcPts val="800"/>
              </a:spcBef>
              <a:spcAft>
                <a:spcPct val="0"/>
              </a:spcAft>
              <a:buClr>
                <a:schemeClr val="tx1"/>
              </a:buClr>
              <a:buFontTx/>
              <a:buNone/>
            </a:pPr>
            <a:r>
              <a:rPr lang="en-US" noProof="0"/>
              <a:t>Click to edit Master text styles</a:t>
            </a:r>
          </a:p>
        </p:txBody>
      </p:sp>
      <p:sp>
        <p:nvSpPr>
          <p:cNvPr id="4" name="Titel 3"/>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5" y="1665292"/>
            <a:ext cx="8207375" cy="1436735"/>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179996" indent="-179996"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59991" indent="-179996"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39737" indent="-143996" algn="l" rtl="0" eaLnBrk="1" fontAlgn="base" hangingPunct="1">
              <a:spcBef>
                <a:spcPts val="300"/>
              </a:spcBef>
              <a:spcAft>
                <a:spcPts val="300"/>
              </a:spcAft>
              <a:buClr>
                <a:schemeClr val="tx1"/>
              </a:buClr>
              <a:buFont typeface="Arial" pitchFamily="34" charset="0"/>
              <a:tabLst/>
              <a:defRPr lang="de-DE" sz="1400" dirty="0" smtClean="0">
                <a:solidFill>
                  <a:schemeClr val="tx1"/>
                </a:solidFill>
                <a:latin typeface="+mn-lt"/>
                <a:ea typeface="+mn-ea"/>
                <a:cs typeface="+mn-cs"/>
              </a:defRPr>
            </a:lvl3pPr>
            <a:lvl4pPr marL="683983" indent="-143996"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7979" indent="-107997"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spTree>
    <p:extLst>
      <p:ext uri="{BB962C8B-B14F-4D97-AF65-F5344CB8AC3E}">
        <p14:creationId xmlns:p14="http://schemas.microsoft.com/office/powerpoint/2010/main" val="4084936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Bookmark two">
    <p:spTree>
      <p:nvGrpSpPr>
        <p:cNvPr id="1" name=""/>
        <p:cNvGrpSpPr/>
        <p:nvPr/>
      </p:nvGrpSpPr>
      <p:grpSpPr>
        <a:xfrm>
          <a:off x="0" y="0"/>
          <a:ext cx="0" cy="0"/>
          <a:chOff x="0" y="0"/>
          <a:chExt cx="0" cy="0"/>
        </a:xfrm>
      </p:grpSpPr>
      <p:sp>
        <p:nvSpPr>
          <p:cNvPr id="37" name="Title 1"/>
          <p:cNvSpPr>
            <a:spLocks noGrp="1"/>
          </p:cNvSpPr>
          <p:nvPr>
            <p:ph type="title"/>
          </p:nvPr>
        </p:nvSpPr>
        <p:spPr>
          <a:xfrm>
            <a:off x="274639" y="282239"/>
            <a:ext cx="8597900" cy="292388"/>
          </a:xfrm>
        </p:spPr>
        <p:txBody>
          <a:bodyPr/>
          <a:lstStyle/>
          <a:p>
            <a:r>
              <a:rPr lang="en-US" smtClean="0"/>
              <a:t>Click to edit Master title style</a:t>
            </a:r>
            <a:endParaRPr lang="en-US"/>
          </a:p>
        </p:txBody>
      </p:sp>
      <p:sp>
        <p:nvSpPr>
          <p:cNvPr id="15" name="Text Placeholder 15"/>
          <p:cNvSpPr>
            <a:spLocks noGrp="1"/>
          </p:cNvSpPr>
          <p:nvPr>
            <p:ph type="body" sz="quarter" idx="24"/>
          </p:nvPr>
        </p:nvSpPr>
        <p:spPr>
          <a:xfrm>
            <a:off x="436730" y="895351"/>
            <a:ext cx="8311487" cy="215444"/>
          </a:xfrm>
        </p:spPr>
        <p:txBody>
          <a:bodyPr/>
          <a:lstStyle>
            <a:lvl1pPr>
              <a:defRPr sz="1400"/>
            </a:lvl1pPr>
          </a:lstStyle>
          <a:p>
            <a:pPr lvl="0"/>
            <a:r>
              <a:rPr lang="en-US" dirty="0" smtClean="0"/>
              <a:t>Click to edit Master text styles</a:t>
            </a:r>
            <a:endParaRPr lang="en-US" dirty="0"/>
          </a:p>
        </p:txBody>
      </p:sp>
      <p:sp>
        <p:nvSpPr>
          <p:cNvPr id="16" name="Content Placeholder 4"/>
          <p:cNvSpPr>
            <a:spLocks noGrp="1"/>
          </p:cNvSpPr>
          <p:nvPr>
            <p:ph sz="quarter" idx="25"/>
          </p:nvPr>
        </p:nvSpPr>
        <p:spPr>
          <a:xfrm>
            <a:off x="436730" y="1400176"/>
            <a:ext cx="8311487" cy="12311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tags r:id="rId1"/>
    </p:custDataLst>
    <p:extLst>
      <p:ext uri="{BB962C8B-B14F-4D97-AF65-F5344CB8AC3E}">
        <p14:creationId xmlns:p14="http://schemas.microsoft.com/office/powerpoint/2010/main" val="389005976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Divider">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srcRect l="1526" t="15500" r="821" b="30948"/>
          <a:stretch/>
        </p:blipFill>
        <p:spPr>
          <a:xfrm>
            <a:off x="-9428" y="6639791"/>
            <a:ext cx="9153427" cy="245749"/>
          </a:xfrm>
          <a:prstGeom prst="rect">
            <a:avLst/>
          </a:prstGeom>
        </p:spPr>
      </p:pic>
      <p:grpSp>
        <p:nvGrpSpPr>
          <p:cNvPr id="7" name="Group 6"/>
          <p:cNvGrpSpPr/>
          <p:nvPr userDrawn="1"/>
        </p:nvGrpSpPr>
        <p:grpSpPr>
          <a:xfrm>
            <a:off x="124691" y="1105942"/>
            <a:ext cx="8209991" cy="3268555"/>
            <a:chOff x="124691" y="1105942"/>
            <a:chExt cx="8209991" cy="3268555"/>
          </a:xfrm>
        </p:grpSpPr>
        <p:sp>
          <p:nvSpPr>
            <p:cNvPr id="8" name="Rounded Rectangle 7"/>
            <p:cNvSpPr/>
            <p:nvPr/>
          </p:nvSpPr>
          <p:spPr bwMode="gray">
            <a:xfrm>
              <a:off x="7052513" y="1105942"/>
              <a:ext cx="1282169" cy="1325664"/>
            </a:xfrm>
            <a:prstGeom prst="roundRect">
              <a:avLst/>
            </a:prstGeom>
            <a:solidFill>
              <a:srgbClr val="FFCD3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9" name="Rounded Rectangle 8"/>
            <p:cNvSpPr/>
            <p:nvPr/>
          </p:nvSpPr>
          <p:spPr bwMode="gray">
            <a:xfrm>
              <a:off x="5549619" y="1777949"/>
              <a:ext cx="1055889" cy="1029725"/>
            </a:xfrm>
            <a:prstGeom prst="roundRect">
              <a:avLst/>
            </a:prstGeom>
            <a:solidFill>
              <a:srgbClr val="4FB94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10" name="Rounded Rectangle 9"/>
            <p:cNvSpPr/>
            <p:nvPr/>
          </p:nvSpPr>
          <p:spPr bwMode="gray">
            <a:xfrm>
              <a:off x="4291747" y="2471661"/>
              <a:ext cx="1051605" cy="983962"/>
            </a:xfrm>
            <a:prstGeom prst="roundRect">
              <a:avLst/>
            </a:prstGeom>
            <a:solidFill>
              <a:srgbClr val="5E8B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11" name="Rounded Rectangle 10"/>
            <p:cNvSpPr/>
            <p:nvPr/>
          </p:nvSpPr>
          <p:spPr bwMode="gray">
            <a:xfrm>
              <a:off x="1533309" y="1355585"/>
              <a:ext cx="1605411" cy="1604710"/>
            </a:xfrm>
            <a:prstGeom prst="roundRect">
              <a:avLst/>
            </a:prstGeom>
            <a:solidFill>
              <a:srgbClr val="5E8B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12" name="Rounded Rectangle 11"/>
            <p:cNvSpPr/>
            <p:nvPr/>
          </p:nvSpPr>
          <p:spPr bwMode="gray">
            <a:xfrm>
              <a:off x="651332" y="3564541"/>
              <a:ext cx="850259" cy="809956"/>
            </a:xfrm>
            <a:prstGeom prst="roundRect">
              <a:avLst/>
            </a:prstGeom>
            <a:solidFill>
              <a:srgbClr val="5E8B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13" name="Flowchart: Connector 12"/>
            <p:cNvSpPr/>
            <p:nvPr/>
          </p:nvSpPr>
          <p:spPr bwMode="gray">
            <a:xfrm>
              <a:off x="1031094" y="3273868"/>
              <a:ext cx="668883" cy="695651"/>
            </a:xfrm>
            <a:prstGeom prst="flowChartConnector">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14" name="Flowchart: Connector 13"/>
            <p:cNvSpPr/>
            <p:nvPr/>
          </p:nvSpPr>
          <p:spPr bwMode="gray">
            <a:xfrm>
              <a:off x="1320586" y="3694278"/>
              <a:ext cx="362326" cy="345325"/>
            </a:xfrm>
            <a:prstGeom prst="flowChartConnector">
              <a:avLst/>
            </a:prstGeom>
            <a:solidFill>
              <a:srgbClr val="5E8BFF">
                <a:alpha val="49020"/>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15" name="Rectangle 53"/>
            <p:cNvSpPr/>
            <p:nvPr/>
          </p:nvSpPr>
          <p:spPr bwMode="ltGray">
            <a:xfrm>
              <a:off x="5149246" y="2557121"/>
              <a:ext cx="259206" cy="26962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dirty="0">
                <a:solidFill>
                  <a:srgbClr val="FFFFFF"/>
                </a:solidFill>
              </a:endParaRPr>
            </a:p>
          </p:txBody>
        </p:sp>
        <p:sp>
          <p:nvSpPr>
            <p:cNvPr id="16" name="Flowchart: Connector 15"/>
            <p:cNvSpPr/>
            <p:nvPr/>
          </p:nvSpPr>
          <p:spPr bwMode="gray">
            <a:xfrm>
              <a:off x="124691" y="1372359"/>
              <a:ext cx="2287259" cy="2354043"/>
            </a:xfrm>
            <a:prstGeom prst="flowChartConnector">
              <a:avLst/>
            </a:prstGeom>
            <a:solidFill>
              <a:srgbClr val="E5E5E1">
                <a:alpha val="50196"/>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17" name="Flowchart: Connector 16"/>
            <p:cNvSpPr/>
            <p:nvPr/>
          </p:nvSpPr>
          <p:spPr bwMode="gray">
            <a:xfrm>
              <a:off x="536775" y="1391436"/>
              <a:ext cx="1208292" cy="1144854"/>
            </a:xfrm>
            <a:prstGeom prst="flowChartConnector">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18" name="Flowchart: Connector 17"/>
            <p:cNvSpPr/>
            <p:nvPr/>
          </p:nvSpPr>
          <p:spPr bwMode="gray">
            <a:xfrm>
              <a:off x="2082161" y="2225119"/>
              <a:ext cx="460945" cy="440743"/>
            </a:xfrm>
            <a:prstGeom prst="flowChartConnector">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19" name="Flowchart: Connector 18"/>
            <p:cNvSpPr/>
            <p:nvPr/>
          </p:nvSpPr>
          <p:spPr bwMode="gray">
            <a:xfrm>
              <a:off x="3322371" y="2300135"/>
              <a:ext cx="1117224" cy="1081669"/>
            </a:xfrm>
            <a:prstGeom prst="flowChartConnector">
              <a:avLst/>
            </a:prstGeom>
            <a:solidFill>
              <a:srgbClr val="E5E5E1">
                <a:alpha val="50196"/>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20" name="Flowchart: Connector 19"/>
            <p:cNvSpPr/>
            <p:nvPr/>
          </p:nvSpPr>
          <p:spPr bwMode="gray">
            <a:xfrm>
              <a:off x="4776689" y="2144775"/>
              <a:ext cx="850941" cy="887868"/>
            </a:xfrm>
            <a:prstGeom prst="flowChartConnector">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21" name="Flowchart: Connector 20"/>
            <p:cNvSpPr/>
            <p:nvPr/>
          </p:nvSpPr>
          <p:spPr bwMode="gray">
            <a:xfrm>
              <a:off x="5144975" y="2681349"/>
              <a:ext cx="460945" cy="440743"/>
            </a:xfrm>
            <a:prstGeom prst="flowChartConnector">
              <a:avLst/>
            </a:prstGeom>
            <a:solidFill>
              <a:srgbClr val="5E8BFF">
                <a:alpha val="49020"/>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22" name="Flowchart: Connector 21"/>
            <p:cNvSpPr/>
            <p:nvPr/>
          </p:nvSpPr>
          <p:spPr bwMode="gray">
            <a:xfrm>
              <a:off x="6383539" y="1619789"/>
              <a:ext cx="1117224" cy="1081669"/>
            </a:xfrm>
            <a:prstGeom prst="flowChartConnector">
              <a:avLst/>
            </a:prstGeom>
            <a:solidFill>
              <a:srgbClr val="E5E5E1">
                <a:alpha val="50196"/>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23" name="Rounded Rectangle 22"/>
            <p:cNvSpPr/>
            <p:nvPr/>
          </p:nvSpPr>
          <p:spPr bwMode="gray">
            <a:xfrm>
              <a:off x="2206167" y="2729233"/>
              <a:ext cx="1167475" cy="1098675"/>
            </a:xfrm>
            <a:prstGeom prst="round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24" name="Rounded Rectangle 23"/>
            <p:cNvSpPr/>
            <p:nvPr/>
          </p:nvSpPr>
          <p:spPr bwMode="gray">
            <a:xfrm>
              <a:off x="3053233" y="2798183"/>
              <a:ext cx="482606" cy="475685"/>
            </a:xfrm>
            <a:prstGeom prst="roundRect">
              <a:avLst/>
            </a:prstGeom>
            <a:solidFill>
              <a:srgbClr val="4FB94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grpSp>
    </p:spTree>
    <p:extLst>
      <p:ext uri="{BB962C8B-B14F-4D97-AF65-F5344CB8AC3E}">
        <p14:creationId xmlns:p14="http://schemas.microsoft.com/office/powerpoint/2010/main" val="147162906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26" Type="http://schemas.openxmlformats.org/officeDocument/2006/relationships/tags" Target="../tags/tag9.xml"/><Relationship Id="rId3" Type="http://schemas.openxmlformats.org/officeDocument/2006/relationships/slideLayout" Target="../slideLayouts/slideLayout3.xml"/><Relationship Id="rId21" Type="http://schemas.openxmlformats.org/officeDocument/2006/relationships/tags" Target="../tags/tag4.xml"/><Relationship Id="rId34"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mlDrawing" Target="../drawings/vmlDrawing1.vml"/><Relationship Id="rId25" Type="http://schemas.openxmlformats.org/officeDocument/2006/relationships/tags" Target="../tags/tag8.xml"/><Relationship Id="rId33" Type="http://schemas.openxmlformats.org/officeDocument/2006/relationships/tags" Target="../tags/tag16.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tags" Target="../tags/tag3.xml"/><Relationship Id="rId29" Type="http://schemas.openxmlformats.org/officeDocument/2006/relationships/tags" Target="../tags/tag1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7.xml"/><Relationship Id="rId32" Type="http://schemas.openxmlformats.org/officeDocument/2006/relationships/tags" Target="../tags/tag1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6.xml"/><Relationship Id="rId28" Type="http://schemas.openxmlformats.org/officeDocument/2006/relationships/tags" Target="../tags/tag11.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tags" Target="../tags/tag2.xml"/><Relationship Id="rId31" Type="http://schemas.openxmlformats.org/officeDocument/2006/relationships/tags" Target="../tags/tag1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5.xml"/><Relationship Id="rId27" Type="http://schemas.openxmlformats.org/officeDocument/2006/relationships/tags" Target="../tags/tag10.xml"/><Relationship Id="rId30" Type="http://schemas.openxmlformats.org/officeDocument/2006/relationships/tags" Target="../tags/tag13.x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8"/>
            </p:custDataLs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167" name="think-cell Slide" r:id="rId34" imgW="360" imgH="360" progId="">
                  <p:embed/>
                </p:oleObj>
              </mc:Choice>
              <mc:Fallback>
                <p:oleObj name="think-cell Slide" r:id="rId34" imgW="360" imgH="360" progId="">
                  <p:embed/>
                  <p:pic>
                    <p:nvPicPr>
                      <p:cNvPr id="0" name="Picture 87"/>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8" name="Group 57"/>
          <p:cNvGrpSpPr/>
          <p:nvPr userDrawn="1"/>
        </p:nvGrpSpPr>
        <p:grpSpPr bwMode="ltGray">
          <a:xfrm>
            <a:off x="4" y="6565691"/>
            <a:ext cx="9143999" cy="292313"/>
            <a:chOff x="-476250" y="1078229"/>
            <a:chExt cx="9437688" cy="475297"/>
          </a:xfrm>
        </p:grpSpPr>
        <p:sp>
          <p:nvSpPr>
            <p:cNvPr id="59" name="TitleTopPlaceholder"/>
            <p:cNvSpPr>
              <a:spLocks noChangeArrowheads="1"/>
            </p:cNvSpPr>
            <p:nvPr/>
          </p:nvSpPr>
          <p:spPr bwMode="ltGray">
            <a:xfrm>
              <a:off x="1717675" y="1078230"/>
              <a:ext cx="2193925" cy="474345"/>
            </a:xfrm>
            <a:prstGeom prst="rect">
              <a:avLst/>
            </a:prstGeom>
            <a:solidFill>
              <a:schemeClr val="accent4">
                <a:alpha val="77000"/>
              </a:schemeClr>
            </a:solidFill>
            <a:ln w="9525">
              <a:noFill/>
              <a:miter lim="800000"/>
              <a:headEnd/>
              <a:tailEnd/>
            </a:ln>
            <a:effectLst/>
            <a:extLst/>
          </p:spPr>
          <p:txBody>
            <a:bodyPr wrap="none" anchor="ctr"/>
            <a:lstStyle/>
            <a:p>
              <a:pPr fontAlgn="base">
                <a:spcBef>
                  <a:spcPct val="0"/>
                </a:spcBef>
                <a:spcAft>
                  <a:spcPct val="0"/>
                </a:spcAft>
              </a:pPr>
              <a:endParaRPr lang="en-US" sz="1600" dirty="0">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a:extLst/>
          </p:spPr>
          <p:txBody>
            <a:bodyPr wrap="none" anchor="ctr"/>
            <a:lstStyle/>
            <a:p>
              <a:pPr fontAlgn="base">
                <a:spcBef>
                  <a:spcPct val="0"/>
                </a:spcBef>
                <a:spcAft>
                  <a:spcPct val="0"/>
                </a:spcAft>
              </a:pPr>
              <a:endParaRPr lang="en-US" sz="1600" dirty="0">
                <a:solidFill>
                  <a:srgbClr val="000000"/>
                </a:solidFill>
              </a:endParaRPr>
            </a:p>
          </p:txBody>
        </p:sp>
        <p:sp>
          <p:nvSpPr>
            <p:cNvPr id="61" name="TitleTopPlaceholder"/>
            <p:cNvSpPr>
              <a:spLocks noChangeArrowheads="1"/>
            </p:cNvSpPr>
            <p:nvPr/>
          </p:nvSpPr>
          <p:spPr bwMode="ltGray">
            <a:xfrm>
              <a:off x="3534567" y="1079181"/>
              <a:ext cx="5426871" cy="474345"/>
            </a:xfrm>
            <a:prstGeom prst="rect">
              <a:avLst/>
            </a:prstGeom>
            <a:solidFill>
              <a:srgbClr val="009900">
                <a:alpha val="69000"/>
              </a:srgbClr>
            </a:solidFill>
            <a:ln w="9525">
              <a:noFill/>
              <a:miter lim="800000"/>
              <a:headEnd/>
              <a:tailEnd/>
            </a:ln>
            <a:effectLst/>
            <a:extLst/>
          </p:spPr>
          <p:txBody>
            <a:bodyPr wrap="none" anchor="ctr"/>
            <a:lstStyle/>
            <a:p>
              <a:pPr fontAlgn="base">
                <a:spcBef>
                  <a:spcPct val="0"/>
                </a:spcBef>
                <a:spcAft>
                  <a:spcPct val="0"/>
                </a:spcAft>
              </a:pPr>
              <a:endParaRPr lang="en-US" sz="1600" dirty="0">
                <a:solidFill>
                  <a:srgbClr val="000000"/>
                </a:solidFill>
              </a:endParaRPr>
            </a:p>
          </p:txBody>
        </p:sp>
      </p:grpSp>
      <p:sp>
        <p:nvSpPr>
          <p:cNvPr id="1036" name="Rectangle 286"/>
          <p:cNvSpPr>
            <a:spLocks noGrp="1" noChangeArrowheads="1"/>
          </p:cNvSpPr>
          <p:nvPr>
            <p:ph type="body" idx="1"/>
          </p:nvPr>
        </p:nvSpPr>
        <p:spPr bwMode="auto">
          <a:xfrm>
            <a:off x="1482156" y="1990667"/>
            <a:ext cx="4389768" cy="12311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174947" y="234866"/>
            <a:ext cx="8053675"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74945" y="27537"/>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74946" y="542619"/>
            <a:ext cx="80536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2" name="McK Slide Elements" hidden="1"/>
          <p:cNvGrpSpPr>
            <a:grpSpLocks/>
          </p:cNvGrpSpPr>
          <p:nvPr/>
        </p:nvGrpSpPr>
        <p:grpSpPr bwMode="auto">
          <a:xfrm>
            <a:off x="174944" y="6089639"/>
            <a:ext cx="8799129" cy="409796"/>
            <a:chOff x="75" y="3897"/>
            <a:chExt cx="689" cy="253"/>
          </a:xfrm>
        </p:grpSpPr>
        <p:sp>
          <p:nvSpPr>
            <p:cNvPr id="13" name="McK 4. Footnote"/>
            <p:cNvSpPr txBox="1">
              <a:spLocks noChangeArrowheads="1"/>
            </p:cNvSpPr>
            <p:nvPr/>
          </p:nvSpPr>
          <p:spPr bwMode="auto">
            <a:xfrm>
              <a:off x="75" y="3897"/>
              <a:ext cx="689"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75" y="4055"/>
              <a:ext cx="689"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21895" indent="-621895" defTabSz="913406" fontAlgn="base">
                <a:spcBef>
                  <a:spcPct val="0"/>
                </a:spcBef>
                <a:spcAft>
                  <a:spcPct val="0"/>
                </a:spcAft>
                <a:tabLst>
                  <a:tab pos="625132" algn="l"/>
                </a:tabLst>
              </a:pPr>
              <a:r>
                <a:rPr lang="en-US" sz="1000" dirty="0">
                  <a:solidFill>
                    <a:srgbClr val="000000"/>
                  </a:solidFill>
                </a:rPr>
                <a:t>SOURCE: Source</a:t>
              </a:r>
            </a:p>
          </p:txBody>
        </p:sp>
      </p:grpSp>
      <p:grpSp>
        <p:nvGrpSpPr>
          <p:cNvPr id="15" name="ACET" hidden="1"/>
          <p:cNvGrpSpPr>
            <a:grpSpLocks/>
          </p:cNvGrpSpPr>
          <p:nvPr/>
        </p:nvGrpSpPr>
        <p:grpSpPr bwMode="auto">
          <a:xfrm>
            <a:off x="1482156" y="1158120"/>
            <a:ext cx="4350892" cy="510220"/>
            <a:chOff x="915" y="715"/>
            <a:chExt cx="2686" cy="315"/>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grpSp>
        <p:nvGrpSpPr>
          <p:cNvPr id="63" name="LegendBoxes" hidden="1"/>
          <p:cNvGrpSpPr>
            <a:grpSpLocks/>
          </p:cNvGrpSpPr>
          <p:nvPr/>
        </p:nvGrpSpPr>
        <p:grpSpPr bwMode="auto">
          <a:xfrm>
            <a:off x="7449482" y="275440"/>
            <a:ext cx="769426" cy="1013962"/>
            <a:chOff x="4936" y="176"/>
            <a:chExt cx="475" cy="626"/>
          </a:xfrm>
        </p:grpSpPr>
        <p:sp>
          <p:nvSpPr>
            <p:cNvPr id="64" name="Legend1"/>
            <p:cNvSpPr>
              <a:spLocks noChangeArrowheads="1"/>
            </p:cNvSpPr>
            <p:nvPr/>
          </p:nvSpPr>
          <p:spPr bwMode="auto">
            <a:xfrm>
              <a:off x="5096" y="176"/>
              <a:ext cx="315"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04" fontAlgn="base">
                <a:spcBef>
                  <a:spcPct val="0"/>
                </a:spcBef>
                <a:spcAft>
                  <a:spcPct val="0"/>
                </a:spcAft>
                <a:buClr>
                  <a:srgbClr val="000000"/>
                </a:buClr>
              </a:pPr>
              <a:r>
                <a:rPr lang="en-US" sz="1200" dirty="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6" name="Legend2"/>
            <p:cNvSpPr>
              <a:spLocks noChangeArrowheads="1"/>
            </p:cNvSpPr>
            <p:nvPr/>
          </p:nvSpPr>
          <p:spPr bwMode="auto">
            <a:xfrm>
              <a:off x="5096" y="346"/>
              <a:ext cx="315"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04" fontAlgn="base">
                <a:spcBef>
                  <a:spcPct val="0"/>
                </a:spcBef>
                <a:spcAft>
                  <a:spcPct val="0"/>
                </a:spcAft>
                <a:buClr>
                  <a:srgbClr val="000000"/>
                </a:buClr>
              </a:pPr>
              <a:r>
                <a:rPr lang="en-US" sz="1200" dirty="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8" name="Legend3"/>
            <p:cNvSpPr>
              <a:spLocks noChangeArrowheads="1"/>
            </p:cNvSpPr>
            <p:nvPr/>
          </p:nvSpPr>
          <p:spPr bwMode="auto">
            <a:xfrm>
              <a:off x="5096" y="517"/>
              <a:ext cx="315"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04" fontAlgn="base">
                <a:spcBef>
                  <a:spcPct val="0"/>
                </a:spcBef>
                <a:spcAft>
                  <a:spcPct val="0"/>
                </a:spcAft>
                <a:buClr>
                  <a:srgbClr val="000000"/>
                </a:buClr>
              </a:pPr>
              <a:r>
                <a:rPr lang="en-US" sz="1200" dirty="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70" name="Legend4"/>
            <p:cNvSpPr>
              <a:spLocks noChangeArrowheads="1"/>
            </p:cNvSpPr>
            <p:nvPr/>
          </p:nvSpPr>
          <p:spPr bwMode="auto">
            <a:xfrm>
              <a:off x="5096" y="688"/>
              <a:ext cx="315"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04" fontAlgn="base">
                <a:spcBef>
                  <a:spcPct val="0"/>
                </a:spcBef>
                <a:spcAft>
                  <a:spcPct val="0"/>
                </a:spcAft>
                <a:buClr>
                  <a:srgbClr val="000000"/>
                </a:buClr>
              </a:pPr>
              <a:r>
                <a:rPr lang="en-US" sz="1200" dirty="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72" name="LegendLines" hidden="1"/>
          <p:cNvGrpSpPr>
            <a:grpSpLocks/>
          </p:cNvGrpSpPr>
          <p:nvPr/>
        </p:nvGrpSpPr>
        <p:grpSpPr bwMode="auto">
          <a:xfrm>
            <a:off x="7135225" y="275441"/>
            <a:ext cx="1083673" cy="741845"/>
            <a:chOff x="4750" y="176"/>
            <a:chExt cx="669" cy="458"/>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76" name="Legend1"/>
            <p:cNvSpPr>
              <a:spLocks noChangeArrowheads="1"/>
            </p:cNvSpPr>
            <p:nvPr/>
          </p:nvSpPr>
          <p:spPr bwMode="auto">
            <a:xfrm>
              <a:off x="5104" y="176"/>
              <a:ext cx="315"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04" fontAlgn="base">
                <a:spcBef>
                  <a:spcPct val="0"/>
                </a:spcBef>
                <a:spcAft>
                  <a:spcPct val="0"/>
                </a:spcAft>
                <a:buClr>
                  <a:srgbClr val="000000"/>
                </a:buClr>
              </a:pPr>
              <a:r>
                <a:rPr lang="en-US" sz="1200" dirty="0">
                  <a:solidFill>
                    <a:srgbClr val="000000"/>
                  </a:solidFill>
                </a:rPr>
                <a:t>Legend</a:t>
              </a:r>
            </a:p>
          </p:txBody>
        </p:sp>
        <p:sp>
          <p:nvSpPr>
            <p:cNvPr id="77" name="Legend2"/>
            <p:cNvSpPr>
              <a:spLocks noChangeArrowheads="1"/>
            </p:cNvSpPr>
            <p:nvPr/>
          </p:nvSpPr>
          <p:spPr bwMode="auto">
            <a:xfrm>
              <a:off x="5104" y="344"/>
              <a:ext cx="315"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04" fontAlgn="base">
                <a:spcBef>
                  <a:spcPct val="0"/>
                </a:spcBef>
                <a:spcAft>
                  <a:spcPct val="0"/>
                </a:spcAft>
                <a:buClr>
                  <a:srgbClr val="000000"/>
                </a:buClr>
              </a:pPr>
              <a:r>
                <a:rPr lang="en-US" sz="1200" dirty="0">
                  <a:solidFill>
                    <a:srgbClr val="000000"/>
                  </a:solidFill>
                </a:rPr>
                <a:t>Legend</a:t>
              </a:r>
            </a:p>
          </p:txBody>
        </p:sp>
        <p:sp>
          <p:nvSpPr>
            <p:cNvPr id="78" name="Legend3"/>
            <p:cNvSpPr>
              <a:spLocks noChangeArrowheads="1"/>
            </p:cNvSpPr>
            <p:nvPr/>
          </p:nvSpPr>
          <p:spPr bwMode="auto">
            <a:xfrm>
              <a:off x="5104" y="520"/>
              <a:ext cx="315"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04" fontAlgn="base">
                <a:spcBef>
                  <a:spcPct val="0"/>
                </a:spcBef>
                <a:spcAft>
                  <a:spcPct val="0"/>
                </a:spcAft>
                <a:buClr>
                  <a:srgbClr val="000000"/>
                </a:buClr>
              </a:pPr>
              <a:r>
                <a:rPr lang="en-US" sz="1200" dirty="0">
                  <a:solidFill>
                    <a:srgbClr val="000000"/>
                  </a:solidFill>
                </a:rPr>
                <a:t>Legend</a:t>
              </a:r>
            </a:p>
          </p:txBody>
        </p:sp>
      </p:grpSp>
      <p:grpSp>
        <p:nvGrpSpPr>
          <p:cNvPr id="79" name="McKSticker" hidden="1"/>
          <p:cNvGrpSpPr/>
          <p:nvPr/>
        </p:nvGrpSpPr>
        <p:grpSpPr bwMode="auto">
          <a:xfrm>
            <a:off x="7161731" y="275439"/>
            <a:ext cx="1066895" cy="212366"/>
            <a:chOff x="7695183" y="285750"/>
            <a:chExt cx="1045592" cy="208138"/>
          </a:xfrm>
        </p:grpSpPr>
        <p:sp>
          <p:nvSpPr>
            <p:cNvPr id="80" name="StickerRectangle"/>
            <p:cNvSpPr>
              <a:spLocks noChangeArrowheads="1"/>
            </p:cNvSpPr>
            <p:nvPr/>
          </p:nvSpPr>
          <p:spPr bwMode="auto">
            <a:xfrm>
              <a:off x="7695183" y="285750"/>
              <a:ext cx="1045592" cy="20813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04" fontAlgn="base">
                <a:spcBef>
                  <a:spcPct val="0"/>
                </a:spcBef>
                <a:spcAft>
                  <a:spcPct val="0"/>
                </a:spcAft>
                <a:buClr>
                  <a:srgbClr val="000000"/>
                </a:buClr>
              </a:pPr>
              <a:r>
                <a:rPr lang="en-US" sz="1200" dirty="0">
                  <a:solidFill>
                    <a:srgbClr val="808080"/>
                  </a:solidFill>
                </a:rPr>
                <a:t>PRELIMINARY</a:t>
              </a:r>
            </a:p>
          </p:txBody>
        </p:sp>
        <p:cxnSp>
          <p:nvCxnSpPr>
            <p:cNvPr id="81" name="AutoShape 31"/>
            <p:cNvCxnSpPr>
              <a:cxnSpLocks noChangeShapeType="1"/>
              <a:stCxn id="80" idx="2"/>
              <a:endCxn id="80" idx="4"/>
            </p:cNvCxnSpPr>
            <p:nvPr/>
          </p:nvCxnSpPr>
          <p:spPr bwMode="auto">
            <a:xfrm>
              <a:off x="7695183" y="285750"/>
              <a:ext cx="0" cy="208138"/>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695183" y="493888"/>
              <a:ext cx="1045592"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7381267" y="275438"/>
            <a:ext cx="836962" cy="1333054"/>
            <a:chOff x="6655594" y="273840"/>
            <a:chExt cx="820253" cy="1306516"/>
          </a:xfrm>
        </p:grpSpPr>
        <p:grpSp>
          <p:nvGrpSpPr>
            <p:cNvPr id="84" name="MoonLegend1"/>
            <p:cNvGrpSpPr>
              <a:grpSpLocks noChangeAspect="1"/>
            </p:cNvGrpSpPr>
            <p:nvPr>
              <p:custDataLst>
                <p:tags r:id="rId19"/>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32"/>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103" name="Arc 39"/>
              <p:cNvSpPr>
                <a:spLocks noChangeAspect="1"/>
              </p:cNvSpPr>
              <p:nvPr>
                <p:custDataLst>
                  <p:tags r:id="rId33"/>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85" name="MoonLegend2"/>
            <p:cNvGrpSpPr>
              <a:grpSpLocks noChangeAspect="1"/>
            </p:cNvGrpSpPr>
            <p:nvPr>
              <p:custDataLst>
                <p:tags r:id="rId20"/>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30"/>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101" name="Arc 42"/>
              <p:cNvSpPr>
                <a:spLocks noChangeAspect="1"/>
              </p:cNvSpPr>
              <p:nvPr>
                <p:custDataLst>
                  <p:tags r:id="rId31"/>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86" name="MoonLegend4"/>
            <p:cNvGrpSpPr>
              <a:grpSpLocks noChangeAspect="1"/>
            </p:cNvGrpSpPr>
            <p:nvPr>
              <p:custDataLst>
                <p:tags r:id="rId21"/>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2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99" name="Arc 48"/>
              <p:cNvSpPr>
                <a:spLocks noChangeAspect="1"/>
              </p:cNvSpPr>
              <p:nvPr>
                <p:custDataLst>
                  <p:tags r:id="rId29"/>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87" name="MoonLegend5"/>
            <p:cNvGrpSpPr>
              <a:grpSpLocks noChangeAspect="1"/>
            </p:cNvGrpSpPr>
            <p:nvPr>
              <p:custDataLst>
                <p:tags r:id="rId22"/>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26"/>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97" name="Oval 51"/>
              <p:cNvSpPr>
                <a:spLocks noChangeAspect="1" noChangeArrowheads="1"/>
              </p:cNvSpPr>
              <p:nvPr>
                <p:custDataLst>
                  <p:tags r:id="rId27"/>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sp>
          <p:nvSpPr>
            <p:cNvPr id="88" name="Legend1"/>
            <p:cNvSpPr>
              <a:spLocks noChangeArrowheads="1"/>
            </p:cNvSpPr>
            <p:nvPr/>
          </p:nvSpPr>
          <p:spPr bwMode="auto">
            <a:xfrm>
              <a:off x="6976269" y="286540"/>
              <a:ext cx="499578"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04" fontAlgn="base">
                <a:spcBef>
                  <a:spcPct val="0"/>
                </a:spcBef>
                <a:spcAft>
                  <a:spcPct val="0"/>
                </a:spcAft>
                <a:buClr>
                  <a:srgbClr val="000000"/>
                </a:buClr>
              </a:pPr>
              <a:r>
                <a:rPr lang="en-US" sz="1200" dirty="0">
                  <a:solidFill>
                    <a:srgbClr val="000000"/>
                  </a:solidFill>
                </a:rPr>
                <a:t>Legend</a:t>
              </a:r>
            </a:p>
          </p:txBody>
        </p:sp>
        <p:sp>
          <p:nvSpPr>
            <p:cNvPr id="89" name="Legend2"/>
            <p:cNvSpPr>
              <a:spLocks noChangeArrowheads="1"/>
            </p:cNvSpPr>
            <p:nvPr/>
          </p:nvSpPr>
          <p:spPr bwMode="auto">
            <a:xfrm>
              <a:off x="6976269" y="561178"/>
              <a:ext cx="499578"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04" fontAlgn="base">
                <a:spcBef>
                  <a:spcPct val="0"/>
                </a:spcBef>
                <a:spcAft>
                  <a:spcPct val="0"/>
                </a:spcAft>
                <a:buClr>
                  <a:srgbClr val="000000"/>
                </a:buClr>
              </a:pPr>
              <a:r>
                <a:rPr lang="en-US" sz="1200" dirty="0">
                  <a:solidFill>
                    <a:srgbClr val="000000"/>
                  </a:solidFill>
                </a:rPr>
                <a:t>Legend</a:t>
              </a:r>
            </a:p>
          </p:txBody>
        </p:sp>
        <p:sp>
          <p:nvSpPr>
            <p:cNvPr id="90" name="Legend3"/>
            <p:cNvSpPr>
              <a:spLocks noChangeArrowheads="1"/>
            </p:cNvSpPr>
            <p:nvPr/>
          </p:nvSpPr>
          <p:spPr bwMode="auto">
            <a:xfrm>
              <a:off x="6976269" y="835817"/>
              <a:ext cx="499578"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04" fontAlgn="base">
                <a:spcBef>
                  <a:spcPct val="0"/>
                </a:spcBef>
                <a:spcAft>
                  <a:spcPct val="0"/>
                </a:spcAft>
                <a:buClr>
                  <a:srgbClr val="000000"/>
                </a:buClr>
              </a:pPr>
              <a:r>
                <a:rPr lang="en-US" sz="1200" dirty="0">
                  <a:solidFill>
                    <a:srgbClr val="000000"/>
                  </a:solidFill>
                </a:rPr>
                <a:t>Legend</a:t>
              </a:r>
            </a:p>
          </p:txBody>
        </p:sp>
        <p:sp>
          <p:nvSpPr>
            <p:cNvPr id="91" name="Legend4"/>
            <p:cNvSpPr>
              <a:spLocks noChangeArrowheads="1"/>
            </p:cNvSpPr>
            <p:nvPr/>
          </p:nvSpPr>
          <p:spPr bwMode="auto">
            <a:xfrm>
              <a:off x="6976269" y="1107280"/>
              <a:ext cx="499578"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04" fontAlgn="base">
                <a:spcBef>
                  <a:spcPct val="0"/>
                </a:spcBef>
                <a:spcAft>
                  <a:spcPct val="0"/>
                </a:spcAft>
                <a:buClr>
                  <a:srgbClr val="000000"/>
                </a:buClr>
              </a:pPr>
              <a:r>
                <a:rPr lang="en-US" sz="1200" dirty="0">
                  <a:solidFill>
                    <a:srgbClr val="000000"/>
                  </a:solidFill>
                </a:rPr>
                <a:t>Legend</a:t>
              </a:r>
            </a:p>
          </p:txBody>
        </p:sp>
        <p:sp>
          <p:nvSpPr>
            <p:cNvPr id="92" name="Legend5"/>
            <p:cNvSpPr>
              <a:spLocks noChangeArrowheads="1"/>
            </p:cNvSpPr>
            <p:nvPr/>
          </p:nvSpPr>
          <p:spPr bwMode="auto">
            <a:xfrm>
              <a:off x="6976269" y="1383505"/>
              <a:ext cx="499578"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04" fontAlgn="base">
                <a:spcBef>
                  <a:spcPct val="0"/>
                </a:spcBef>
                <a:spcAft>
                  <a:spcPct val="0"/>
                </a:spcAft>
                <a:buClr>
                  <a:srgbClr val="000000"/>
                </a:buClr>
              </a:pPr>
              <a:r>
                <a:rPr lang="en-US" sz="1200" dirty="0">
                  <a:solidFill>
                    <a:srgbClr val="000000"/>
                  </a:solidFill>
                </a:rPr>
                <a:t>Legend</a:t>
              </a:r>
            </a:p>
          </p:txBody>
        </p:sp>
        <p:grpSp>
          <p:nvGrpSpPr>
            <p:cNvPr id="93" name="MoonLegend3"/>
            <p:cNvGrpSpPr>
              <a:grpSpLocks noChangeAspect="1"/>
            </p:cNvGrpSpPr>
            <p:nvPr>
              <p:custDataLst>
                <p:tags r:id="rId23"/>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2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95" name="Arc 48"/>
              <p:cNvSpPr>
                <a:spLocks noChangeAspect="1"/>
              </p:cNvSpPr>
              <p:nvPr>
                <p:custDataLst>
                  <p:tags r:id="rId25"/>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sp>
        <p:nvSpPr>
          <p:cNvPr id="104" name="Slide Number"/>
          <p:cNvSpPr txBox="1">
            <a:spLocks/>
          </p:cNvSpPr>
          <p:nvPr/>
        </p:nvSpPr>
        <p:spPr bwMode="auto">
          <a:xfrm>
            <a:off x="8811965" y="6634899"/>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FFFFFF"/>
                </a:solidFill>
              </a:rPr>
              <a:pPr algn="r" fontAlgn="base">
                <a:spcBef>
                  <a:spcPct val="0"/>
                </a:spcBef>
                <a:spcAft>
                  <a:spcPct val="0"/>
                </a:spcAft>
              </a:pPr>
              <a:t>‹#›</a:t>
            </a:fld>
            <a:endParaRPr lang="en-US" dirty="0">
              <a:solidFill>
                <a:srgbClr val="FFFFFF"/>
              </a:solidFill>
            </a:endParaRPr>
          </a:p>
        </p:txBody>
      </p:sp>
      <p:pic>
        <p:nvPicPr>
          <p:cNvPr id="62" name="Picture 4" descr="http://upload.wikimedia.org/wikipedia/commons/thumb/8/82/Seal_of_Massachusetts.svg/2000px-Seal_of_Massachusetts.svg.png"/>
          <p:cNvPicPr>
            <a:picLocks noChangeAspect="1" noChangeArrowheads="1"/>
          </p:cNvPicPr>
          <p:nvPr userDrawn="1"/>
        </p:nvPicPr>
        <p:blipFill>
          <a:blip r:embed="rId3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7" y="135845"/>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742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1" r:id="rId9"/>
    <p:sldLayoutId id="2147483672" r:id="rId10"/>
    <p:sldLayoutId id="2147483674" r:id="rId11"/>
    <p:sldLayoutId id="2147483675" r:id="rId12"/>
    <p:sldLayoutId id="2147483676" r:id="rId13"/>
    <p:sldLayoutId id="2147483677" r:id="rId14"/>
    <p:sldLayoutId id="2147483694" r:id="rId15"/>
  </p:sldLayoutIdLst>
  <p:hf hdr="0" ftr="0" dt="0"/>
  <p:txStyles>
    <p:titleStyle>
      <a:lvl1pPr algn="l" defTabSz="913406" rtl="0" eaLnBrk="1" fontAlgn="base" hangingPunct="1">
        <a:spcBef>
          <a:spcPct val="0"/>
        </a:spcBef>
        <a:spcAft>
          <a:spcPct val="0"/>
        </a:spcAft>
        <a:tabLst>
          <a:tab pos="275317" algn="l"/>
        </a:tabLst>
        <a:defRPr sz="1900" b="1" baseline="0">
          <a:solidFill>
            <a:schemeClr val="tx2"/>
          </a:solidFill>
          <a:latin typeface="+mj-lt"/>
          <a:ea typeface="+mj-ea"/>
          <a:cs typeface="+mj-cs"/>
        </a:defRPr>
      </a:lvl1pPr>
      <a:lvl2pPr algn="l" defTabSz="913406" rtl="0" eaLnBrk="1" fontAlgn="base" hangingPunct="1">
        <a:spcBef>
          <a:spcPct val="0"/>
        </a:spcBef>
        <a:spcAft>
          <a:spcPct val="0"/>
        </a:spcAft>
        <a:defRPr sz="1900" b="1">
          <a:solidFill>
            <a:schemeClr val="tx2"/>
          </a:solidFill>
          <a:latin typeface="Arial" charset="0"/>
        </a:defRPr>
      </a:lvl2pPr>
      <a:lvl3pPr algn="l" defTabSz="913406" rtl="0" eaLnBrk="1" fontAlgn="base" hangingPunct="1">
        <a:spcBef>
          <a:spcPct val="0"/>
        </a:spcBef>
        <a:spcAft>
          <a:spcPct val="0"/>
        </a:spcAft>
        <a:defRPr sz="1900" b="1">
          <a:solidFill>
            <a:schemeClr val="tx2"/>
          </a:solidFill>
          <a:latin typeface="Arial" charset="0"/>
        </a:defRPr>
      </a:lvl3pPr>
      <a:lvl4pPr algn="l" defTabSz="913406" rtl="0" eaLnBrk="1" fontAlgn="base" hangingPunct="1">
        <a:spcBef>
          <a:spcPct val="0"/>
        </a:spcBef>
        <a:spcAft>
          <a:spcPct val="0"/>
        </a:spcAft>
        <a:defRPr sz="1900" b="1">
          <a:solidFill>
            <a:schemeClr val="tx2"/>
          </a:solidFill>
          <a:latin typeface="Arial" charset="0"/>
        </a:defRPr>
      </a:lvl4pPr>
      <a:lvl5pPr algn="l" defTabSz="913406" rtl="0" eaLnBrk="1" fontAlgn="base" hangingPunct="1">
        <a:spcBef>
          <a:spcPct val="0"/>
        </a:spcBef>
        <a:spcAft>
          <a:spcPct val="0"/>
        </a:spcAft>
        <a:defRPr sz="1900" b="1">
          <a:solidFill>
            <a:schemeClr val="tx2"/>
          </a:solidFill>
          <a:latin typeface="Arial" charset="0"/>
        </a:defRPr>
      </a:lvl5pPr>
      <a:lvl6pPr marL="466419" algn="l" defTabSz="913406" rtl="0" eaLnBrk="1" fontAlgn="base" hangingPunct="1">
        <a:spcBef>
          <a:spcPct val="0"/>
        </a:spcBef>
        <a:spcAft>
          <a:spcPct val="0"/>
        </a:spcAft>
        <a:defRPr sz="1900" b="1">
          <a:solidFill>
            <a:schemeClr val="tx2"/>
          </a:solidFill>
          <a:latin typeface="Arial" charset="0"/>
        </a:defRPr>
      </a:lvl6pPr>
      <a:lvl7pPr marL="932839" algn="l" defTabSz="913406" rtl="0" eaLnBrk="1" fontAlgn="base" hangingPunct="1">
        <a:spcBef>
          <a:spcPct val="0"/>
        </a:spcBef>
        <a:spcAft>
          <a:spcPct val="0"/>
        </a:spcAft>
        <a:defRPr sz="1900" b="1">
          <a:solidFill>
            <a:schemeClr val="tx2"/>
          </a:solidFill>
          <a:latin typeface="Arial" charset="0"/>
        </a:defRPr>
      </a:lvl7pPr>
      <a:lvl8pPr marL="1399260" algn="l" defTabSz="913406" rtl="0" eaLnBrk="1" fontAlgn="base" hangingPunct="1">
        <a:spcBef>
          <a:spcPct val="0"/>
        </a:spcBef>
        <a:spcAft>
          <a:spcPct val="0"/>
        </a:spcAft>
        <a:defRPr sz="1900" b="1">
          <a:solidFill>
            <a:schemeClr val="tx2"/>
          </a:solidFill>
          <a:latin typeface="Arial" charset="0"/>
        </a:defRPr>
      </a:lvl8pPr>
      <a:lvl9pPr marL="1865681" algn="l" defTabSz="913406" rtl="0" eaLnBrk="1" fontAlgn="base" hangingPunct="1">
        <a:spcBef>
          <a:spcPct val="0"/>
        </a:spcBef>
        <a:spcAft>
          <a:spcPct val="0"/>
        </a:spcAft>
        <a:defRPr sz="1900" b="1">
          <a:solidFill>
            <a:schemeClr val="tx2"/>
          </a:solidFill>
          <a:latin typeface="Arial" charset="0"/>
        </a:defRPr>
      </a:lvl9pPr>
    </p:titleStyle>
    <p:bodyStyle>
      <a:lvl1pPr marL="0" indent="0" algn="l" defTabSz="91340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2" indent="-195962" algn="l" defTabSz="91340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19" indent="-267220" algn="l" defTabSz="91340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52" indent="-158712" algn="l" defTabSz="91340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28" indent="-132801" algn="l" defTabSz="91340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28" indent="-132801" algn="l" defTabSz="91340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28" indent="-132801" algn="l" defTabSz="91340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28" indent="-132801" algn="l" defTabSz="91340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28" indent="-132801" algn="l" defTabSz="91340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39" rtl="0" eaLnBrk="1" latinLnBrk="0" hangingPunct="1">
        <a:defRPr sz="1800" kern="1200">
          <a:solidFill>
            <a:schemeClr val="tx1"/>
          </a:solidFill>
          <a:latin typeface="+mn-lt"/>
          <a:ea typeface="+mn-ea"/>
          <a:cs typeface="+mn-cs"/>
        </a:defRPr>
      </a:lvl1pPr>
      <a:lvl2pPr marL="466419" algn="l" defTabSz="932839" rtl="0" eaLnBrk="1" latinLnBrk="0" hangingPunct="1">
        <a:defRPr sz="1800" kern="1200">
          <a:solidFill>
            <a:schemeClr val="tx1"/>
          </a:solidFill>
          <a:latin typeface="+mn-lt"/>
          <a:ea typeface="+mn-ea"/>
          <a:cs typeface="+mn-cs"/>
        </a:defRPr>
      </a:lvl2pPr>
      <a:lvl3pPr marL="932839" algn="l" defTabSz="932839" rtl="0" eaLnBrk="1" latinLnBrk="0" hangingPunct="1">
        <a:defRPr sz="1800" kern="1200">
          <a:solidFill>
            <a:schemeClr val="tx1"/>
          </a:solidFill>
          <a:latin typeface="+mn-lt"/>
          <a:ea typeface="+mn-ea"/>
          <a:cs typeface="+mn-cs"/>
        </a:defRPr>
      </a:lvl3pPr>
      <a:lvl4pPr marL="1399260" algn="l" defTabSz="932839" rtl="0" eaLnBrk="1" latinLnBrk="0" hangingPunct="1">
        <a:defRPr sz="1800" kern="1200">
          <a:solidFill>
            <a:schemeClr val="tx1"/>
          </a:solidFill>
          <a:latin typeface="+mn-lt"/>
          <a:ea typeface="+mn-ea"/>
          <a:cs typeface="+mn-cs"/>
        </a:defRPr>
      </a:lvl4pPr>
      <a:lvl5pPr marL="1865681" algn="l" defTabSz="932839" rtl="0" eaLnBrk="1" latinLnBrk="0" hangingPunct="1">
        <a:defRPr sz="1800" kern="1200">
          <a:solidFill>
            <a:schemeClr val="tx1"/>
          </a:solidFill>
          <a:latin typeface="+mn-lt"/>
          <a:ea typeface="+mn-ea"/>
          <a:cs typeface="+mn-cs"/>
        </a:defRPr>
      </a:lvl5pPr>
      <a:lvl6pPr marL="2332100" algn="l" defTabSz="932839" rtl="0" eaLnBrk="1" latinLnBrk="0" hangingPunct="1">
        <a:defRPr sz="1800" kern="1200">
          <a:solidFill>
            <a:schemeClr val="tx1"/>
          </a:solidFill>
          <a:latin typeface="+mn-lt"/>
          <a:ea typeface="+mn-ea"/>
          <a:cs typeface="+mn-cs"/>
        </a:defRPr>
      </a:lvl6pPr>
      <a:lvl7pPr marL="2798521" algn="l" defTabSz="932839" rtl="0" eaLnBrk="1" latinLnBrk="0" hangingPunct="1">
        <a:defRPr sz="1800" kern="1200">
          <a:solidFill>
            <a:schemeClr val="tx1"/>
          </a:solidFill>
          <a:latin typeface="+mn-lt"/>
          <a:ea typeface="+mn-ea"/>
          <a:cs typeface="+mn-cs"/>
        </a:defRPr>
      </a:lvl7pPr>
      <a:lvl8pPr marL="3264941" algn="l" defTabSz="932839" rtl="0" eaLnBrk="1" latinLnBrk="0" hangingPunct="1">
        <a:defRPr sz="1800" kern="1200">
          <a:solidFill>
            <a:schemeClr val="tx1"/>
          </a:solidFill>
          <a:latin typeface="+mn-lt"/>
          <a:ea typeface="+mn-ea"/>
          <a:cs typeface="+mn-cs"/>
        </a:defRPr>
      </a:lvl8pPr>
      <a:lvl9pPr marL="3731360" algn="l" defTabSz="93283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tags" Target="../tags/tag21.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hyperlink" Target="http://www.masshealthchoices.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hyperlink" Target="http://www.mass.gov/hhs/masshealth-innovations" TargetMode="External"/><Relationship Id="rId5" Type="http://schemas.openxmlformats.org/officeDocument/2006/relationships/hyperlink" Target="http://www.masshealthtraining.com/" TargetMode="External"/><Relationship Id="rId4" Type="http://schemas.openxmlformats.org/officeDocument/2006/relationships/hyperlink" Target="http://www.mass.gov/masshealth-for-provider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1.xml"/><Relationship Id="rId1" Type="http://schemas.openxmlformats.org/officeDocument/2006/relationships/vmlDrawing" Target="../drawings/vmlDrawing7.vml"/><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6.png"/><Relationship Id="rId2" Type="http://schemas.openxmlformats.org/officeDocument/2006/relationships/tags" Target="../tags/tag26.xml"/><Relationship Id="rId1" Type="http://schemas.openxmlformats.org/officeDocument/2006/relationships/vmlDrawing" Target="../drawings/vmlDrawing8.vml"/><Relationship Id="rId6" Type="http://schemas.openxmlformats.org/officeDocument/2006/relationships/image" Target="../media/image7.emf"/><Relationship Id="rId5" Type="http://schemas.openxmlformats.org/officeDocument/2006/relationships/oleObject" Target="../embeddings/oleObject7.bin"/><Relationship Id="rId4"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vmlDrawing" Target="../drawings/vmlDrawing9.vml"/><Relationship Id="rId6" Type="http://schemas.openxmlformats.org/officeDocument/2006/relationships/image" Target="../media/image7.emf"/><Relationship Id="rId5" Type="http://schemas.openxmlformats.org/officeDocument/2006/relationships/oleObject" Target="../embeddings/oleObject8.bin"/><Relationship Id="rId4"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tags" Target="../tags/tag28.xml"/><Relationship Id="rId1" Type="http://schemas.openxmlformats.org/officeDocument/2006/relationships/vmlDrawing" Target="../drawings/vmlDrawing10.vml"/><Relationship Id="rId6" Type="http://schemas.openxmlformats.org/officeDocument/2006/relationships/image" Target="../media/image7.emf"/><Relationship Id="rId5" Type="http://schemas.openxmlformats.org/officeDocument/2006/relationships/oleObject" Target="../embeddings/oleObject9.bin"/><Relationship Id="rId4"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vmlDrawing" Target="../drawings/vmlDrawing11.vml"/><Relationship Id="rId6" Type="http://schemas.openxmlformats.org/officeDocument/2006/relationships/image" Target="../media/image7.emf"/><Relationship Id="rId5" Type="http://schemas.openxmlformats.org/officeDocument/2006/relationships/oleObject" Target="../embeddings/oleObject10.bin"/><Relationship Id="rId4"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8.emf"/></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9.emf"/></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0.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vmlDrawing" Target="../drawings/vmlDrawing6.vml"/><Relationship Id="rId6" Type="http://schemas.openxmlformats.org/officeDocument/2006/relationships/image" Target="../media/image8.emf"/><Relationship Id="rId5" Type="http://schemas.openxmlformats.org/officeDocument/2006/relationships/oleObject" Target="../embeddings/oleObject6.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3718" y="1178004"/>
            <a:ext cx="6753482" cy="1107996"/>
          </a:xfrm>
        </p:spPr>
        <p:txBody>
          <a:bodyPr/>
          <a:lstStyle/>
          <a:p>
            <a:pPr algn="ctr"/>
            <a:r>
              <a:rPr lang="en-US" sz="2400" b="1" dirty="0"/>
              <a:t>MassHealth Payment Policy Advisory Board and Medical Care Advisory Committee</a:t>
            </a:r>
            <a:r>
              <a:rPr lang="en-US" sz="2400" b="1" dirty="0">
                <a:solidFill>
                  <a:srgbClr val="002060"/>
                </a:solidFill>
              </a:rPr>
              <a:t/>
            </a:r>
            <a:br>
              <a:rPr lang="en-US" sz="2400" b="1" dirty="0">
                <a:solidFill>
                  <a:srgbClr val="002060"/>
                </a:solidFill>
              </a:rPr>
            </a:br>
            <a:endParaRPr lang="en-US" sz="2400" dirty="0"/>
          </a:p>
        </p:txBody>
      </p:sp>
      <p:graphicFrame>
        <p:nvGraphicFramePr>
          <p:cNvPr id="3" name="Object 2"/>
          <p:cNvGraphicFramePr>
            <a:graphicFrameLocks noChangeAspect="1"/>
          </p:cNvGraphicFramePr>
          <p:nvPr>
            <p:custDataLst>
              <p:tags r:id="rId2"/>
            </p:custDataLst>
            <p:extLst/>
          </p:nvPr>
        </p:nvGraphicFramePr>
        <p:xfrm>
          <a:off x="1768" y="1768"/>
          <a:ext cx="1619" cy="1619"/>
        </p:xfrm>
        <a:graphic>
          <a:graphicData uri="http://schemas.openxmlformats.org/presentationml/2006/ole">
            <mc:AlternateContent xmlns:mc="http://schemas.openxmlformats.org/markup-compatibility/2006">
              <mc:Choice xmlns:v="urn:schemas-microsoft-com:vml" Requires="v">
                <p:oleObj spid="_x0000_s10387" name="think-cell Slide" r:id="rId5" imgW="360" imgH="360" progId="">
                  <p:embed/>
                </p:oleObj>
              </mc:Choice>
              <mc:Fallback>
                <p:oleObj name="think-cell Slide" r:id="rId5" imgW="360" imgH="360" progId="">
                  <p:embed/>
                  <p:pic>
                    <p:nvPicPr>
                      <p:cNvPr id="0" name="Picture 8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8" y="1768"/>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 name="Picture 4" descr="http://upload.wikimedia.org/wikipedia/commons/thumb/8/82/Seal_of_Massachusetts.svg/2000px-Seal_of_Massachusetts.svg.png"/>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1892" y="2029751"/>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Subtitle 3"/>
          <p:cNvSpPr>
            <a:spLocks noGrp="1"/>
          </p:cNvSpPr>
          <p:nvPr>
            <p:ph type="subTitle" idx="1"/>
          </p:nvPr>
        </p:nvSpPr>
        <p:spPr>
          <a:xfrm>
            <a:off x="2669629" y="3770424"/>
            <a:ext cx="6245770" cy="953976"/>
          </a:xfrm>
        </p:spPr>
        <p:txBody>
          <a:bodyPr/>
          <a:lstStyle/>
          <a:p>
            <a:r>
              <a:rPr lang="en-US" sz="2400" dirty="0">
                <a:solidFill>
                  <a:srgbClr val="002060"/>
                </a:solidFill>
                <a:latin typeface="+mj-lt"/>
              </a:rPr>
              <a:t>Executive Office of Health &amp; Human Services</a:t>
            </a:r>
          </a:p>
          <a:p>
            <a:r>
              <a:rPr lang="en-US" sz="2400" dirty="0">
                <a:solidFill>
                  <a:srgbClr val="002060"/>
                </a:solidFill>
                <a:latin typeface="+mj-lt"/>
              </a:rPr>
              <a:t>December 11, </a:t>
            </a:r>
            <a:r>
              <a:rPr lang="en-US" sz="2400" dirty="0" smtClean="0">
                <a:solidFill>
                  <a:srgbClr val="002060"/>
                </a:solidFill>
                <a:latin typeface="+mj-lt"/>
              </a:rPr>
              <a:t>2017</a:t>
            </a:r>
            <a:endParaRPr lang="en-US" sz="2400" dirty="0">
              <a:solidFill>
                <a:srgbClr val="002060"/>
              </a:solidFill>
              <a:latin typeface="+mj-lt"/>
            </a:endParaRPr>
          </a:p>
        </p:txBody>
      </p:sp>
      <p:sp>
        <p:nvSpPr>
          <p:cNvPr id="14" name="TextBox 13"/>
          <p:cNvSpPr txBox="1"/>
          <p:nvPr/>
        </p:nvSpPr>
        <p:spPr>
          <a:xfrm>
            <a:off x="76200" y="6581001"/>
            <a:ext cx="3809022" cy="276999"/>
          </a:xfrm>
          <a:prstGeom prst="rect">
            <a:avLst/>
          </a:prstGeom>
          <a:noFill/>
        </p:spPr>
        <p:txBody>
          <a:bodyPr wrap="square" rtlCol="0">
            <a:spAutoFit/>
          </a:bodyPr>
          <a:lstStyle/>
          <a:p>
            <a:r>
              <a:rPr lang="en-US" sz="1200" dirty="0" smtClean="0">
                <a:solidFill>
                  <a:srgbClr val="002060"/>
                </a:solidFill>
              </a:rPr>
              <a:t>Phase I Provider Deck </a:t>
            </a:r>
            <a:r>
              <a:rPr lang="mr-IN" sz="1200" dirty="0" smtClean="0">
                <a:solidFill>
                  <a:srgbClr val="002060"/>
                </a:solidFill>
              </a:rPr>
              <a:t>–</a:t>
            </a:r>
            <a:r>
              <a:rPr lang="en-US" sz="1200" dirty="0" smtClean="0">
                <a:solidFill>
                  <a:srgbClr val="002060"/>
                </a:solidFill>
              </a:rPr>
              <a:t>Version 11/8/2017 (F)</a:t>
            </a:r>
            <a:endParaRPr lang="en-US" sz="1200" dirty="0">
              <a:solidFill>
                <a:srgbClr val="002060"/>
              </a:solidFill>
            </a:endParaRPr>
          </a:p>
        </p:txBody>
      </p:sp>
    </p:spTree>
    <p:extLst>
      <p:ext uri="{BB962C8B-B14F-4D97-AF65-F5344CB8AC3E}">
        <p14:creationId xmlns:p14="http://schemas.microsoft.com/office/powerpoint/2010/main" val="2672365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3"/>
          <p:cNvGraphicFramePr>
            <a:graphicFrameLocks/>
          </p:cNvGraphicFramePr>
          <p:nvPr>
            <p:custDataLst>
              <p:tags r:id="rId1"/>
            </p:custDataLst>
            <p:extLst>
              <p:ext uri="{D42A27DB-BD31-4B8C-83A1-F6EECF244321}">
                <p14:modId xmlns:p14="http://schemas.microsoft.com/office/powerpoint/2010/main" val="385424624"/>
              </p:ext>
            </p:extLst>
          </p:nvPr>
        </p:nvGraphicFramePr>
        <p:xfrm>
          <a:off x="139890" y="838200"/>
          <a:ext cx="8839201" cy="5611944"/>
        </p:xfrm>
        <a:graphic>
          <a:graphicData uri="http://schemas.openxmlformats.org/drawingml/2006/table">
            <a:tbl>
              <a:tblPr firstRow="1"/>
              <a:tblGrid>
                <a:gridCol w="609600">
                  <a:extLst>
                    <a:ext uri="{9D8B030D-6E8A-4147-A177-3AD203B41FA5}">
                      <a16:colId xmlns:a16="http://schemas.microsoft.com/office/drawing/2014/main" xmlns="" val="20000"/>
                    </a:ext>
                  </a:extLst>
                </a:gridCol>
                <a:gridCol w="1084637">
                  <a:extLst>
                    <a:ext uri="{9D8B030D-6E8A-4147-A177-3AD203B41FA5}">
                      <a16:colId xmlns:a16="http://schemas.microsoft.com/office/drawing/2014/main" xmlns="" val="2875250354"/>
                    </a:ext>
                  </a:extLst>
                </a:gridCol>
                <a:gridCol w="1189717">
                  <a:extLst>
                    <a:ext uri="{9D8B030D-6E8A-4147-A177-3AD203B41FA5}">
                      <a16:colId xmlns:a16="http://schemas.microsoft.com/office/drawing/2014/main" xmlns="" val="20001"/>
                    </a:ext>
                  </a:extLst>
                </a:gridCol>
                <a:gridCol w="1380048">
                  <a:extLst>
                    <a:ext uri="{9D8B030D-6E8A-4147-A177-3AD203B41FA5}">
                      <a16:colId xmlns:a16="http://schemas.microsoft.com/office/drawing/2014/main" xmlns="" val="20002"/>
                    </a:ext>
                  </a:extLst>
                </a:gridCol>
                <a:gridCol w="871155">
                  <a:extLst>
                    <a:ext uri="{9D8B030D-6E8A-4147-A177-3AD203B41FA5}">
                      <a16:colId xmlns:a16="http://schemas.microsoft.com/office/drawing/2014/main" xmlns="" val="20003"/>
                    </a:ext>
                  </a:extLst>
                </a:gridCol>
                <a:gridCol w="1060910">
                  <a:extLst>
                    <a:ext uri="{9D8B030D-6E8A-4147-A177-3AD203B41FA5}">
                      <a16:colId xmlns:a16="http://schemas.microsoft.com/office/drawing/2014/main" xmlns="" val="20004"/>
                    </a:ext>
                  </a:extLst>
                </a:gridCol>
                <a:gridCol w="2643134">
                  <a:extLst>
                    <a:ext uri="{9D8B030D-6E8A-4147-A177-3AD203B41FA5}">
                      <a16:colId xmlns:a16="http://schemas.microsoft.com/office/drawing/2014/main" xmlns="" val="20005"/>
                    </a:ext>
                  </a:extLst>
                </a:gridCol>
              </a:tblGrid>
              <a:tr h="483145">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000" b="0" i="0" u="none" strike="noStrike" cap="none" normalizeH="0" baseline="0" dirty="0">
                          <a:ln>
                            <a:noFill/>
                          </a:ln>
                          <a:solidFill>
                            <a:schemeClr val="tx1"/>
                          </a:solidFill>
                          <a:effectLst/>
                          <a:latin typeface="+mj-lt"/>
                        </a:rPr>
                        <a:t>Notice #</a:t>
                      </a:r>
                    </a:p>
                  </a:txBody>
                  <a:tcPr marL="34290" marR="3429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000" b="0" i="0" u="none" strike="noStrike" cap="none" normalizeH="0" baseline="0" dirty="0">
                          <a:ln>
                            <a:noFill/>
                          </a:ln>
                          <a:solidFill>
                            <a:schemeClr val="tx1"/>
                          </a:solidFill>
                          <a:effectLst/>
                          <a:latin typeface="+mj-lt"/>
                        </a:rPr>
                        <a:t>Letter ID:</a:t>
                      </a:r>
                    </a:p>
                  </a:txBody>
                  <a:tcPr marL="34290" marR="3429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000" b="0" i="0" u="none" strike="noStrike" cap="none" normalizeH="0" baseline="0" dirty="0">
                          <a:ln>
                            <a:noFill/>
                          </a:ln>
                          <a:solidFill>
                            <a:schemeClr val="tx1"/>
                          </a:solidFill>
                          <a:effectLst/>
                          <a:latin typeface="+mj-lt"/>
                        </a:rPr>
                        <a:t>PCP Movement</a:t>
                      </a:r>
                    </a:p>
                  </a:txBody>
                  <a:tcPr marL="34290" marR="3429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000" b="0" u="none" strike="noStrike" cap="none" normalizeH="0" baseline="0" dirty="0">
                          <a:ln>
                            <a:noFill/>
                          </a:ln>
                          <a:solidFill>
                            <a:schemeClr val="tx1"/>
                          </a:solidFill>
                          <a:effectLst/>
                          <a:latin typeface="+mj-lt"/>
                        </a:rPr>
                        <a:t>Member Movement (From </a:t>
                      </a:r>
                      <a:r>
                        <a:rPr kumimoji="0" lang="en-US" sz="1000" b="0" u="none" strike="noStrike" cap="none" normalizeH="0" baseline="0" dirty="0">
                          <a:ln>
                            <a:noFill/>
                          </a:ln>
                          <a:solidFill>
                            <a:schemeClr val="tx1"/>
                          </a:solidFill>
                          <a:effectLst/>
                          <a:latin typeface="+mj-lt"/>
                          <a:sym typeface="Wingdings" panose="05000000000000000000" pitchFamily="2" charset="2"/>
                        </a:rPr>
                        <a:t> To)</a:t>
                      </a:r>
                      <a:endParaRPr kumimoji="0" lang="en-US" sz="1000" b="0" i="0" u="none" strike="noStrike" cap="none" normalizeH="0" baseline="0" dirty="0">
                        <a:ln>
                          <a:noFill/>
                        </a:ln>
                        <a:solidFill>
                          <a:schemeClr val="tx1"/>
                        </a:solidFill>
                        <a:effectLst/>
                        <a:latin typeface="+mj-lt"/>
                      </a:endParaRPr>
                    </a:p>
                  </a:txBody>
                  <a:tcPr marL="34290" marR="3429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000" b="0" i="0" u="none" strike="noStrike" kern="1200" cap="none" normalizeH="0" baseline="0" dirty="0">
                          <a:ln>
                            <a:noFill/>
                          </a:ln>
                          <a:solidFill>
                            <a:schemeClr val="tx1"/>
                          </a:solidFill>
                          <a:effectLst/>
                          <a:latin typeface="+mj-lt"/>
                          <a:ea typeface="+mn-ea"/>
                          <a:cs typeface="+mn-cs"/>
                        </a:rPr>
                        <a:t>Special Assignment </a:t>
                      </a:r>
                    </a:p>
                  </a:txBody>
                  <a:tcPr marL="34290" marR="3429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000" b="0" u="none" strike="noStrike" cap="none" normalizeH="0" baseline="0" dirty="0">
                          <a:ln>
                            <a:noFill/>
                          </a:ln>
                          <a:solidFill>
                            <a:schemeClr val="tx1"/>
                          </a:solidFill>
                          <a:effectLst/>
                          <a:latin typeface="+mj-lt"/>
                        </a:rPr>
                        <a:t>Logic</a:t>
                      </a:r>
                      <a:endParaRPr kumimoji="0" lang="en-US" sz="1000" b="0" i="0" u="none" strike="noStrike" cap="none" normalizeH="0" baseline="0" dirty="0">
                        <a:ln>
                          <a:noFill/>
                        </a:ln>
                        <a:solidFill>
                          <a:schemeClr val="tx1"/>
                        </a:solidFill>
                        <a:effectLst/>
                        <a:latin typeface="+mj-lt"/>
                      </a:endParaRPr>
                    </a:p>
                  </a:txBody>
                  <a:tcPr marL="34290" marR="3429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000" b="0" u="none" strike="noStrike" cap="none" normalizeH="0" baseline="0" dirty="0">
                          <a:ln>
                            <a:noFill/>
                          </a:ln>
                          <a:solidFill>
                            <a:schemeClr val="tx1"/>
                          </a:solidFill>
                          <a:effectLst/>
                          <a:latin typeface="+mj-lt"/>
                        </a:rPr>
                        <a:t>Message</a:t>
                      </a:r>
                      <a:endParaRPr kumimoji="0" lang="en-US" sz="1000" b="0" i="0" u="none" strike="noStrike" cap="none" normalizeH="0" baseline="0" dirty="0">
                        <a:ln>
                          <a:noFill/>
                        </a:ln>
                        <a:solidFill>
                          <a:schemeClr val="tx1"/>
                        </a:solidFill>
                        <a:effectLst/>
                        <a:latin typeface="+mj-lt"/>
                      </a:endParaRPr>
                    </a:p>
                  </a:txBody>
                  <a:tcPr marL="34290" marR="3429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022956">
                <a:tc>
                  <a:txBody>
                    <a:bodyPr/>
                    <a:lstStyle/>
                    <a:p>
                      <a:pPr marL="0" marR="0" lvl="0" indent="0" algn="ctr" defTabSz="914400" rtl="0" eaLnBrk="1" fontAlgn="base" latinLnBrk="0" hangingPunct="1">
                        <a:lnSpc>
                          <a:spcPct val="100000"/>
                        </a:lnSpc>
                        <a:spcBef>
                          <a:spcPts val="0"/>
                        </a:spcBef>
                        <a:spcAft>
                          <a:spcPct val="0"/>
                        </a:spcAft>
                        <a:buClr>
                          <a:schemeClr val="tx1"/>
                        </a:buClr>
                        <a:buSzTx/>
                        <a:buFont typeface="Arial" panose="020B0604020202020204" pitchFamily="34" charset="0"/>
                        <a:buNone/>
                        <a:tabLst/>
                      </a:pPr>
                      <a:r>
                        <a:rPr kumimoji="0" lang="en-US" sz="1000" b="0" i="0" u="none" strike="noStrike" cap="none" normalizeH="0" baseline="0" dirty="0">
                          <a:ln>
                            <a:noFill/>
                          </a:ln>
                          <a:solidFill>
                            <a:schemeClr val="tx1"/>
                          </a:solidFill>
                          <a:effectLst/>
                          <a:latin typeface="+mj-lt"/>
                        </a:rPr>
                        <a:t>#1</a:t>
                      </a:r>
                    </a:p>
                  </a:txBody>
                  <a:tcPr marL="34290" marR="3429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ts val="0"/>
                        </a:spcBef>
                        <a:spcAft>
                          <a:spcPct val="0"/>
                        </a:spcAft>
                        <a:buClr>
                          <a:schemeClr val="tx1"/>
                        </a:buClr>
                        <a:buSzTx/>
                        <a:buFont typeface="Arial" panose="020B0604020202020204" pitchFamily="34" charset="0"/>
                        <a:buNone/>
                        <a:tabLst/>
                      </a:pPr>
                      <a:r>
                        <a:rPr kumimoji="0" lang="en-US" sz="1000" b="0" i="0" u="none" strike="noStrike" cap="none" normalizeH="0" baseline="0" dirty="0">
                          <a:ln>
                            <a:noFill/>
                          </a:ln>
                          <a:solidFill>
                            <a:schemeClr val="tx1"/>
                          </a:solidFill>
                          <a:effectLst/>
                          <a:latin typeface="+mj-lt"/>
                        </a:rPr>
                        <a:t>MassHealth A (green)</a:t>
                      </a:r>
                    </a:p>
                  </a:txBody>
                  <a:tcPr marL="34290" marR="3429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ts val="0"/>
                        </a:spcBef>
                        <a:spcAft>
                          <a:spcPct val="0"/>
                        </a:spcAft>
                        <a:buClr>
                          <a:schemeClr val="tx1"/>
                        </a:buClr>
                        <a:buSzTx/>
                        <a:buFont typeface="Arial" panose="020B0604020202020204" pitchFamily="34" charset="0"/>
                        <a:buNone/>
                        <a:tabLst/>
                      </a:pPr>
                      <a:r>
                        <a:rPr kumimoji="0" lang="en-US" sz="1000" b="0" i="0" u="none" strike="noStrike" cap="none" normalizeH="0" baseline="0" dirty="0">
                          <a:ln>
                            <a:noFill/>
                          </a:ln>
                          <a:solidFill>
                            <a:schemeClr val="tx1"/>
                          </a:solidFill>
                          <a:effectLst/>
                          <a:latin typeface="+mj-lt"/>
                        </a:rPr>
                        <a:t>PCP joins Model A</a:t>
                      </a:r>
                    </a:p>
                  </a:txBody>
                  <a:tcPr marL="34290" marR="3429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ts val="0"/>
                        </a:spcBef>
                        <a:spcAft>
                          <a:spcPct val="0"/>
                        </a:spcAft>
                        <a:buClr>
                          <a:schemeClr val="tx1"/>
                        </a:buClr>
                        <a:buSzTx/>
                        <a:buFont typeface="Arial" panose="020B0604020202020204" pitchFamily="34" charset="0"/>
                        <a:buNone/>
                        <a:tabLst/>
                      </a:pPr>
                      <a:r>
                        <a:rPr kumimoji="0" lang="en-US" sz="1000" u="none" strike="noStrike" cap="none" normalizeH="0" baseline="0" dirty="0">
                          <a:ln>
                            <a:noFill/>
                          </a:ln>
                          <a:solidFill>
                            <a:schemeClr val="tx1"/>
                          </a:solidFill>
                          <a:effectLst/>
                          <a:latin typeface="+mj-lt"/>
                        </a:rPr>
                        <a:t>PCC Plan </a:t>
                      </a:r>
                      <a:r>
                        <a:rPr kumimoji="0" lang="en-US" sz="1000" u="none" strike="noStrike" cap="none" normalizeH="0" baseline="0" dirty="0">
                          <a:ln>
                            <a:noFill/>
                          </a:ln>
                          <a:solidFill>
                            <a:schemeClr val="tx1"/>
                          </a:solidFill>
                          <a:effectLst/>
                          <a:latin typeface="+mj-lt"/>
                          <a:sym typeface="Wingdings" panose="05000000000000000000" pitchFamily="2" charset="2"/>
                        </a:rPr>
                        <a:t> Model A</a:t>
                      </a:r>
                    </a:p>
                    <a:p>
                      <a:pPr marL="0" marR="0" lvl="0" indent="0" algn="ctr" defTabSz="914400" rtl="0" eaLnBrk="1" fontAlgn="base" latinLnBrk="0" hangingPunct="1">
                        <a:lnSpc>
                          <a:spcPct val="100000"/>
                        </a:lnSpc>
                        <a:spcBef>
                          <a:spcPts val="0"/>
                        </a:spcBef>
                        <a:spcAft>
                          <a:spcPct val="0"/>
                        </a:spcAft>
                        <a:buClr>
                          <a:schemeClr val="tx1"/>
                        </a:buClr>
                        <a:buSzTx/>
                        <a:buFont typeface="Arial" panose="020B0604020202020204" pitchFamily="34" charset="0"/>
                        <a:buNone/>
                        <a:tabLst/>
                      </a:pPr>
                      <a:r>
                        <a:rPr kumimoji="0" lang="en-US" sz="1000" b="0" i="0" u="none" strike="noStrike" cap="none" normalizeH="0" baseline="0" dirty="0">
                          <a:ln>
                            <a:noFill/>
                          </a:ln>
                          <a:solidFill>
                            <a:schemeClr val="tx1"/>
                          </a:solidFill>
                          <a:effectLst/>
                          <a:latin typeface="+mj-lt"/>
                          <a:sym typeface="Wingdings" panose="05000000000000000000" pitchFamily="2" charset="2"/>
                        </a:rPr>
                        <a:t>Pilot  Model A</a:t>
                      </a:r>
                    </a:p>
                    <a:p>
                      <a:pPr marL="0" marR="0" lvl="0" indent="0" algn="ctr" defTabSz="914400" rtl="0" eaLnBrk="1" fontAlgn="base" latinLnBrk="0" hangingPunct="1">
                        <a:lnSpc>
                          <a:spcPct val="100000"/>
                        </a:lnSpc>
                        <a:spcBef>
                          <a:spcPts val="0"/>
                        </a:spcBef>
                        <a:spcAft>
                          <a:spcPct val="0"/>
                        </a:spcAft>
                        <a:buClr>
                          <a:schemeClr val="tx1"/>
                        </a:buClr>
                        <a:buSzTx/>
                        <a:buFont typeface="Arial" panose="020B0604020202020204" pitchFamily="34" charset="0"/>
                        <a:buNone/>
                        <a:tabLst/>
                      </a:pPr>
                      <a:r>
                        <a:rPr kumimoji="0" lang="en-US" sz="1000" b="0" i="0" u="none" strike="noStrike" cap="none" normalizeH="0" baseline="0" dirty="0">
                          <a:ln>
                            <a:noFill/>
                          </a:ln>
                          <a:solidFill>
                            <a:schemeClr val="tx1"/>
                          </a:solidFill>
                          <a:effectLst/>
                          <a:latin typeface="+mj-lt"/>
                          <a:sym typeface="Wingdings" panose="05000000000000000000" pitchFamily="2" charset="2"/>
                        </a:rPr>
                        <a:t>MCO  Model A</a:t>
                      </a:r>
                      <a:endParaRPr kumimoji="0" lang="en-US" sz="1000" b="0" i="0" u="none" strike="noStrike" cap="none" normalizeH="0" baseline="0" dirty="0">
                        <a:ln>
                          <a:noFill/>
                        </a:ln>
                        <a:solidFill>
                          <a:schemeClr val="tx1"/>
                        </a:solidFill>
                        <a:effectLst/>
                        <a:latin typeface="+mj-lt"/>
                      </a:endParaRPr>
                    </a:p>
                  </a:txBody>
                  <a:tcPr marL="34290" marR="3429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ts val="0"/>
                        </a:spcBef>
                        <a:spcAft>
                          <a:spcPct val="0"/>
                        </a:spcAft>
                        <a:buClr>
                          <a:schemeClr val="tx1"/>
                        </a:buClr>
                        <a:buSzTx/>
                        <a:buFont typeface="Arial" panose="020B0604020202020204" pitchFamily="34" charset="0"/>
                        <a:buNone/>
                        <a:tabLst/>
                      </a:pPr>
                      <a:r>
                        <a:rPr kumimoji="0" lang="en-US" sz="1000" b="0" u="none" strike="noStrike" cap="none" normalizeH="0" baseline="0" dirty="0">
                          <a:ln>
                            <a:noFill/>
                          </a:ln>
                          <a:solidFill>
                            <a:schemeClr val="tx1"/>
                          </a:solidFill>
                          <a:effectLst/>
                          <a:latin typeface="+mj-lt"/>
                        </a:rPr>
                        <a:t>Special Assignment 1</a:t>
                      </a:r>
                      <a:endParaRPr kumimoji="0" lang="en-US" sz="1000" b="0" i="0" u="none" strike="noStrike" cap="none" normalizeH="0" baseline="0" dirty="0">
                        <a:ln>
                          <a:noFill/>
                        </a:ln>
                        <a:solidFill>
                          <a:schemeClr val="tx1"/>
                        </a:solidFill>
                        <a:effectLst/>
                        <a:latin typeface="+mj-lt"/>
                      </a:endParaRPr>
                    </a:p>
                  </a:txBody>
                  <a:tcPr marL="34290" marR="3429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ts val="0"/>
                        </a:spcBef>
                        <a:spcAft>
                          <a:spcPct val="0"/>
                        </a:spcAft>
                        <a:buClr>
                          <a:schemeClr val="tx1"/>
                        </a:buClr>
                        <a:buSzTx/>
                        <a:buFont typeface="Arial" panose="020B0604020202020204" pitchFamily="34" charset="0"/>
                        <a:buNone/>
                        <a:tabLst/>
                      </a:pPr>
                      <a:r>
                        <a:rPr kumimoji="0" lang="en-US" sz="1000" u="none" strike="noStrike" cap="none" normalizeH="0" baseline="0" dirty="0">
                          <a:ln>
                            <a:noFill/>
                          </a:ln>
                          <a:solidFill>
                            <a:schemeClr val="tx1"/>
                          </a:solidFill>
                          <a:effectLst/>
                          <a:latin typeface="+mj-lt"/>
                        </a:rPr>
                        <a:t>Member follows PCP to Model A</a:t>
                      </a:r>
                      <a:endParaRPr kumimoji="0" lang="en-US" sz="1000" b="0" i="0" u="none" strike="noStrike" cap="none" normalizeH="0" baseline="0" dirty="0">
                        <a:ln>
                          <a:noFill/>
                        </a:ln>
                        <a:solidFill>
                          <a:schemeClr val="tx1"/>
                        </a:solidFill>
                        <a:effectLst/>
                        <a:latin typeface="+mj-lt"/>
                      </a:endParaRPr>
                    </a:p>
                  </a:txBody>
                  <a:tcPr marL="34290" marR="3429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ts val="0"/>
                        </a:spcBef>
                        <a:spcAft>
                          <a:spcPct val="0"/>
                        </a:spcAft>
                        <a:buClr>
                          <a:schemeClr val="tx1"/>
                        </a:buClr>
                        <a:buSzTx/>
                        <a:buFont typeface="Arial" panose="020B0604020202020204" pitchFamily="34" charset="0"/>
                        <a:buNone/>
                        <a:tabLst/>
                      </a:pPr>
                      <a:r>
                        <a:rPr lang="en-US" sz="1000" kern="1200" dirty="0" smtClean="0">
                          <a:solidFill>
                            <a:schemeClr val="tx1"/>
                          </a:solidFill>
                          <a:effectLst/>
                          <a:latin typeface="+mj-lt"/>
                          <a:ea typeface="+mn-ea"/>
                          <a:cs typeface="+mn-cs"/>
                        </a:rPr>
                        <a:t>Your </a:t>
                      </a:r>
                      <a:r>
                        <a:rPr lang="en-US" sz="1000" kern="1200" dirty="0">
                          <a:solidFill>
                            <a:schemeClr val="tx1"/>
                          </a:solidFill>
                          <a:effectLst/>
                          <a:latin typeface="+mj-lt"/>
                          <a:ea typeface="+mn-ea"/>
                          <a:cs typeface="+mn-cs"/>
                        </a:rPr>
                        <a:t>current PCP has joined a Partnership</a:t>
                      </a:r>
                      <a:r>
                        <a:rPr lang="en-US" sz="1000" kern="1200" baseline="0" dirty="0">
                          <a:solidFill>
                            <a:schemeClr val="tx1"/>
                          </a:solidFill>
                          <a:effectLst/>
                          <a:latin typeface="+mj-lt"/>
                          <a:ea typeface="+mn-ea"/>
                          <a:cs typeface="+mn-cs"/>
                        </a:rPr>
                        <a:t> Plan </a:t>
                      </a:r>
                      <a:r>
                        <a:rPr lang="en-US" sz="1000" kern="1200" dirty="0">
                          <a:solidFill>
                            <a:schemeClr val="tx1"/>
                          </a:solidFill>
                          <a:effectLst/>
                          <a:latin typeface="+mj-lt"/>
                          <a:ea typeface="+mn-ea"/>
                          <a:cs typeface="+mn-cs"/>
                        </a:rPr>
                        <a:t>ACO. </a:t>
                      </a:r>
                      <a:r>
                        <a:rPr lang="en-US" sz="1000" kern="1200" dirty="0" smtClean="0">
                          <a:solidFill>
                            <a:schemeClr val="tx1"/>
                          </a:solidFill>
                          <a:effectLst/>
                          <a:latin typeface="+mj-lt"/>
                          <a:ea typeface="+mn-ea"/>
                          <a:cs typeface="+mn-cs"/>
                        </a:rPr>
                        <a:t>You </a:t>
                      </a:r>
                      <a:r>
                        <a:rPr lang="en-US" sz="1000" kern="1200" dirty="0">
                          <a:solidFill>
                            <a:schemeClr val="tx1"/>
                          </a:solidFill>
                          <a:effectLst/>
                          <a:latin typeface="+mj-lt"/>
                          <a:ea typeface="+mn-ea"/>
                          <a:cs typeface="+mn-cs"/>
                        </a:rPr>
                        <a:t>will be enrolled</a:t>
                      </a:r>
                      <a:r>
                        <a:rPr lang="en-US" sz="1000" kern="1200" baseline="0" dirty="0">
                          <a:solidFill>
                            <a:schemeClr val="tx1"/>
                          </a:solidFill>
                          <a:effectLst/>
                          <a:latin typeface="+mj-lt"/>
                          <a:ea typeface="+mn-ea"/>
                          <a:cs typeface="+mn-cs"/>
                        </a:rPr>
                        <a:t> in this ACO and continue receiving care from your PCP. </a:t>
                      </a:r>
                      <a:r>
                        <a:rPr lang="en-US" sz="1000" kern="1200" dirty="0" smtClean="0">
                          <a:solidFill>
                            <a:schemeClr val="tx1"/>
                          </a:solidFill>
                          <a:effectLst/>
                          <a:latin typeface="+mj-lt"/>
                          <a:ea typeface="+mn-ea"/>
                          <a:cs typeface="+mn-cs"/>
                        </a:rPr>
                        <a:t>Please </a:t>
                      </a:r>
                      <a:r>
                        <a:rPr lang="en-US" sz="1000" kern="1200" dirty="0">
                          <a:solidFill>
                            <a:schemeClr val="tx1"/>
                          </a:solidFill>
                          <a:effectLst/>
                          <a:latin typeface="+mj-lt"/>
                          <a:ea typeface="+mn-ea"/>
                          <a:cs typeface="+mn-cs"/>
                        </a:rPr>
                        <a:t>contact MassHealth if</a:t>
                      </a:r>
                      <a:r>
                        <a:rPr lang="en-US" sz="1000" kern="1200" baseline="0" dirty="0">
                          <a:solidFill>
                            <a:schemeClr val="tx1"/>
                          </a:solidFill>
                          <a:effectLst/>
                          <a:latin typeface="+mj-lt"/>
                          <a:ea typeface="+mn-ea"/>
                          <a:cs typeface="+mn-cs"/>
                        </a:rPr>
                        <a:t> </a:t>
                      </a:r>
                      <a:r>
                        <a:rPr lang="en-US" sz="1000" kern="1200" baseline="0" dirty="0" smtClean="0">
                          <a:solidFill>
                            <a:schemeClr val="tx1"/>
                          </a:solidFill>
                          <a:effectLst/>
                          <a:latin typeface="+mj-lt"/>
                          <a:ea typeface="+mn-ea"/>
                          <a:cs typeface="+mn-cs"/>
                        </a:rPr>
                        <a:t>you would </a:t>
                      </a:r>
                      <a:r>
                        <a:rPr lang="en-US" sz="1000" kern="1200" baseline="0" dirty="0">
                          <a:solidFill>
                            <a:schemeClr val="tx1"/>
                          </a:solidFill>
                          <a:effectLst/>
                          <a:latin typeface="+mj-lt"/>
                          <a:ea typeface="+mn-ea"/>
                          <a:cs typeface="+mn-cs"/>
                        </a:rPr>
                        <a:t>like to make a different choice.</a:t>
                      </a:r>
                      <a:endParaRPr kumimoji="0" lang="en-US" sz="1000" b="0" i="0" u="none" strike="noStrike" kern="1200" cap="none" normalizeH="0" baseline="0" dirty="0">
                        <a:ln>
                          <a:noFill/>
                        </a:ln>
                        <a:solidFill>
                          <a:schemeClr val="tx1"/>
                        </a:solidFill>
                        <a:effectLst/>
                        <a:latin typeface="+mj-lt"/>
                        <a:ea typeface="+mn-ea"/>
                        <a:cs typeface="+mn-cs"/>
                      </a:endParaRPr>
                    </a:p>
                  </a:txBody>
                  <a:tcPr marL="34290" marR="3429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1022956">
                <a:tc>
                  <a:txBody>
                    <a:bodyPr/>
                    <a:lstStyle/>
                    <a:p>
                      <a:pPr marL="0" marR="0" lvl="0" indent="0" algn="ctr" defTabSz="914400" rtl="0" eaLnBrk="1" fontAlgn="base" latinLnBrk="0" hangingPunct="1">
                        <a:lnSpc>
                          <a:spcPct val="100000"/>
                        </a:lnSpc>
                        <a:spcBef>
                          <a:spcPts val="0"/>
                        </a:spcBef>
                        <a:spcAft>
                          <a:spcPct val="0"/>
                        </a:spcAft>
                        <a:buClr>
                          <a:schemeClr val="tx1"/>
                        </a:buClr>
                        <a:buSzTx/>
                        <a:buFont typeface="Arial" panose="020B0604020202020204" pitchFamily="34" charset="0"/>
                        <a:buNone/>
                        <a:tabLst/>
                      </a:pPr>
                      <a:r>
                        <a:rPr kumimoji="0" lang="en-US" sz="1000" b="0" i="0" u="none" strike="noStrike" cap="none" normalizeH="0" baseline="0" dirty="0">
                          <a:ln>
                            <a:noFill/>
                          </a:ln>
                          <a:solidFill>
                            <a:schemeClr val="tx1"/>
                          </a:solidFill>
                          <a:effectLst/>
                          <a:latin typeface="+mj-lt"/>
                        </a:rPr>
                        <a:t>#2</a:t>
                      </a:r>
                    </a:p>
                  </a:txBody>
                  <a:tcPr marL="34290" marR="3429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ts val="0"/>
                        </a:spcBef>
                        <a:spcAft>
                          <a:spcPct val="0"/>
                        </a:spcAft>
                        <a:buClr>
                          <a:schemeClr val="tx1"/>
                        </a:buClr>
                        <a:buSzTx/>
                        <a:buFont typeface="Arial" panose="020B0604020202020204" pitchFamily="34" charset="0"/>
                        <a:buNone/>
                        <a:tabLst/>
                      </a:pPr>
                      <a:r>
                        <a:rPr kumimoji="0" lang="en-US" sz="1000" b="0" i="0" u="none" strike="noStrike" cap="none" normalizeH="0" baseline="0" dirty="0">
                          <a:ln>
                            <a:noFill/>
                          </a:ln>
                          <a:solidFill>
                            <a:schemeClr val="tx1"/>
                          </a:solidFill>
                          <a:effectLst/>
                          <a:latin typeface="+mj-lt"/>
                        </a:rPr>
                        <a:t>MassHealth B (green)</a:t>
                      </a:r>
                    </a:p>
                  </a:txBody>
                  <a:tcPr marL="34290" marR="3429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ts val="0"/>
                        </a:spcBef>
                        <a:spcAft>
                          <a:spcPct val="0"/>
                        </a:spcAft>
                        <a:buClr>
                          <a:schemeClr val="tx1"/>
                        </a:buClr>
                        <a:buSzTx/>
                        <a:buFont typeface="Arial" panose="020B0604020202020204" pitchFamily="34" charset="0"/>
                        <a:buNone/>
                        <a:tabLst/>
                      </a:pPr>
                      <a:r>
                        <a:rPr kumimoji="0" lang="en-US" sz="1000" b="0" i="0" u="none" strike="noStrike" cap="none" normalizeH="0" baseline="0" dirty="0">
                          <a:ln>
                            <a:noFill/>
                          </a:ln>
                          <a:solidFill>
                            <a:schemeClr val="tx1"/>
                          </a:solidFill>
                          <a:effectLst/>
                          <a:latin typeface="+mj-lt"/>
                        </a:rPr>
                        <a:t>PCP joins Model B</a:t>
                      </a:r>
                    </a:p>
                  </a:txBody>
                  <a:tcPr marL="34290" marR="3429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ts val="0"/>
                        </a:spcBef>
                        <a:spcAft>
                          <a:spcPct val="0"/>
                        </a:spcAft>
                        <a:buClr>
                          <a:schemeClr val="tx1"/>
                        </a:buClr>
                        <a:buSzTx/>
                        <a:buFont typeface="Arial" panose="020B0604020202020204" pitchFamily="34" charset="0"/>
                        <a:buNone/>
                        <a:tabLst/>
                      </a:pPr>
                      <a:r>
                        <a:rPr kumimoji="0" lang="en-US" sz="1000" u="none" strike="noStrike" cap="none" normalizeH="0" baseline="0" dirty="0">
                          <a:ln>
                            <a:noFill/>
                          </a:ln>
                          <a:solidFill>
                            <a:schemeClr val="tx1"/>
                          </a:solidFill>
                          <a:effectLst/>
                          <a:latin typeface="+mj-lt"/>
                        </a:rPr>
                        <a:t>PCC Plan </a:t>
                      </a:r>
                      <a:r>
                        <a:rPr kumimoji="0" lang="en-US" sz="1000" u="none" strike="noStrike" cap="none" normalizeH="0" baseline="0" dirty="0">
                          <a:ln>
                            <a:noFill/>
                          </a:ln>
                          <a:solidFill>
                            <a:schemeClr val="tx1"/>
                          </a:solidFill>
                          <a:effectLst/>
                          <a:latin typeface="+mj-lt"/>
                          <a:sym typeface="Wingdings" panose="05000000000000000000" pitchFamily="2" charset="2"/>
                        </a:rPr>
                        <a:t> Model B</a:t>
                      </a:r>
                    </a:p>
                    <a:p>
                      <a:pPr marL="0" marR="0" lvl="0" indent="0" algn="ctr" defTabSz="914400" rtl="0" eaLnBrk="1" fontAlgn="base" latinLnBrk="0" hangingPunct="1">
                        <a:lnSpc>
                          <a:spcPct val="100000"/>
                        </a:lnSpc>
                        <a:spcBef>
                          <a:spcPts val="0"/>
                        </a:spcBef>
                        <a:spcAft>
                          <a:spcPct val="0"/>
                        </a:spcAft>
                        <a:buClr>
                          <a:schemeClr val="tx1"/>
                        </a:buClr>
                        <a:buSzTx/>
                        <a:buFont typeface="Arial" panose="020B0604020202020204" pitchFamily="34" charset="0"/>
                        <a:buNone/>
                        <a:tabLst/>
                      </a:pPr>
                      <a:r>
                        <a:rPr kumimoji="0" lang="en-US" sz="1000" b="0" i="0" u="none" strike="noStrike" cap="none" normalizeH="0" baseline="0" dirty="0">
                          <a:ln>
                            <a:noFill/>
                          </a:ln>
                          <a:solidFill>
                            <a:schemeClr val="tx1"/>
                          </a:solidFill>
                          <a:effectLst/>
                          <a:latin typeface="+mj-lt"/>
                          <a:sym typeface="Wingdings" panose="05000000000000000000" pitchFamily="2" charset="2"/>
                        </a:rPr>
                        <a:t>Pilot  Model B</a:t>
                      </a:r>
                    </a:p>
                    <a:p>
                      <a:pPr marL="0" marR="0" lvl="0" indent="0" algn="ctr" defTabSz="914400" rtl="0" eaLnBrk="1" fontAlgn="base" latinLnBrk="0" hangingPunct="1">
                        <a:lnSpc>
                          <a:spcPct val="100000"/>
                        </a:lnSpc>
                        <a:spcBef>
                          <a:spcPts val="0"/>
                        </a:spcBef>
                        <a:spcAft>
                          <a:spcPct val="0"/>
                        </a:spcAft>
                        <a:buClr>
                          <a:schemeClr val="tx1"/>
                        </a:buClr>
                        <a:buSzTx/>
                        <a:buFont typeface="Arial" panose="020B0604020202020204" pitchFamily="34" charset="0"/>
                        <a:buNone/>
                        <a:tabLst/>
                      </a:pPr>
                      <a:r>
                        <a:rPr kumimoji="0" lang="en-US" sz="1000" b="0" i="0" u="none" strike="noStrike" cap="none" normalizeH="0" baseline="0" dirty="0">
                          <a:ln>
                            <a:noFill/>
                          </a:ln>
                          <a:solidFill>
                            <a:schemeClr val="tx1"/>
                          </a:solidFill>
                          <a:effectLst/>
                          <a:latin typeface="+mj-lt"/>
                          <a:sym typeface="Wingdings" panose="05000000000000000000" pitchFamily="2" charset="2"/>
                        </a:rPr>
                        <a:t>MCO  Model B</a:t>
                      </a:r>
                      <a:endParaRPr kumimoji="0" lang="en-US" sz="1000" b="0" i="0" u="none" strike="noStrike" cap="none" normalizeH="0" baseline="0" dirty="0">
                        <a:ln>
                          <a:noFill/>
                        </a:ln>
                        <a:solidFill>
                          <a:schemeClr val="tx1"/>
                        </a:solidFill>
                        <a:effectLst/>
                        <a:latin typeface="+mj-lt"/>
                      </a:endParaRPr>
                    </a:p>
                  </a:txBody>
                  <a:tcPr marL="34290" marR="3429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ts val="0"/>
                        </a:spcBef>
                        <a:spcAft>
                          <a:spcPct val="0"/>
                        </a:spcAft>
                        <a:buClr>
                          <a:schemeClr val="tx1"/>
                        </a:buClr>
                        <a:buSzTx/>
                        <a:buFont typeface="Arial" panose="020B0604020202020204" pitchFamily="34" charset="0"/>
                        <a:buNone/>
                        <a:tabLst/>
                      </a:pPr>
                      <a:r>
                        <a:rPr kumimoji="0" lang="en-US" sz="1000" b="0" u="none" strike="noStrike" cap="none" normalizeH="0" baseline="0" dirty="0">
                          <a:ln>
                            <a:noFill/>
                          </a:ln>
                          <a:solidFill>
                            <a:schemeClr val="tx1"/>
                          </a:solidFill>
                          <a:effectLst/>
                          <a:latin typeface="+mj-lt"/>
                        </a:rPr>
                        <a:t>Special Assignment 2</a:t>
                      </a:r>
                      <a:endParaRPr kumimoji="0" lang="en-US" sz="1000" b="0" i="0" u="none" strike="noStrike" cap="none" normalizeH="0" baseline="0" dirty="0">
                        <a:ln>
                          <a:noFill/>
                        </a:ln>
                        <a:solidFill>
                          <a:schemeClr val="tx1"/>
                        </a:solidFill>
                        <a:effectLst/>
                        <a:latin typeface="+mj-lt"/>
                      </a:endParaRPr>
                    </a:p>
                  </a:txBody>
                  <a:tcPr marL="34290" marR="3429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ts val="0"/>
                        </a:spcBef>
                        <a:spcAft>
                          <a:spcPct val="0"/>
                        </a:spcAft>
                        <a:buClr>
                          <a:schemeClr val="tx1"/>
                        </a:buClr>
                        <a:buSzTx/>
                        <a:buFont typeface="Arial" panose="020B0604020202020204" pitchFamily="34" charset="0"/>
                        <a:buNone/>
                        <a:tabLst/>
                      </a:pPr>
                      <a:r>
                        <a:rPr kumimoji="0" lang="en-US" sz="1000" b="0" i="0" u="none" strike="noStrike" cap="none" normalizeH="0" baseline="0" dirty="0">
                          <a:ln>
                            <a:noFill/>
                          </a:ln>
                          <a:solidFill>
                            <a:schemeClr val="tx1"/>
                          </a:solidFill>
                          <a:effectLst/>
                          <a:latin typeface="+mj-lt"/>
                        </a:rPr>
                        <a:t>Member follows PCP to Model B</a:t>
                      </a:r>
                    </a:p>
                  </a:txBody>
                  <a:tcPr marL="34290" marR="3429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ts val="0"/>
                        </a:spcBef>
                        <a:spcAft>
                          <a:spcPct val="0"/>
                        </a:spcAft>
                        <a:buClr>
                          <a:schemeClr val="tx1"/>
                        </a:buClr>
                        <a:buSzTx/>
                        <a:buFont typeface="Arial" panose="020B0604020202020204" pitchFamily="34" charset="0"/>
                        <a:buNone/>
                        <a:tabLst/>
                      </a:pPr>
                      <a:r>
                        <a:rPr lang="en-US" sz="1000" kern="1200" dirty="0">
                          <a:solidFill>
                            <a:schemeClr val="tx1"/>
                          </a:solidFill>
                          <a:effectLst/>
                          <a:latin typeface="+mj-lt"/>
                          <a:ea typeface="+mn-ea"/>
                          <a:cs typeface="+mn-cs"/>
                        </a:rPr>
                        <a:t>Your current PCP has joined a Primary Care ACO. You will be enrolled</a:t>
                      </a:r>
                      <a:r>
                        <a:rPr lang="en-US" sz="1000" kern="1200" baseline="0" dirty="0">
                          <a:solidFill>
                            <a:schemeClr val="tx1"/>
                          </a:solidFill>
                          <a:effectLst/>
                          <a:latin typeface="+mj-lt"/>
                          <a:ea typeface="+mn-ea"/>
                          <a:cs typeface="+mn-cs"/>
                        </a:rPr>
                        <a:t> in this ACO and continue receiving care from your PCP. </a:t>
                      </a:r>
                      <a:r>
                        <a:rPr lang="en-US" sz="1000" kern="1200" dirty="0">
                          <a:solidFill>
                            <a:schemeClr val="tx1"/>
                          </a:solidFill>
                          <a:effectLst/>
                          <a:latin typeface="+mj-lt"/>
                          <a:ea typeface="+mn-ea"/>
                          <a:cs typeface="+mn-cs"/>
                        </a:rPr>
                        <a:t>Please contact MassHealth if</a:t>
                      </a:r>
                      <a:r>
                        <a:rPr lang="en-US" sz="1000" kern="1200" baseline="0" dirty="0">
                          <a:solidFill>
                            <a:schemeClr val="tx1"/>
                          </a:solidFill>
                          <a:effectLst/>
                          <a:latin typeface="+mj-lt"/>
                          <a:ea typeface="+mn-ea"/>
                          <a:cs typeface="+mn-cs"/>
                        </a:rPr>
                        <a:t> </a:t>
                      </a:r>
                      <a:r>
                        <a:rPr lang="en-US" sz="1000" kern="1200" baseline="0" dirty="0" smtClean="0">
                          <a:solidFill>
                            <a:schemeClr val="tx1"/>
                          </a:solidFill>
                          <a:effectLst/>
                          <a:latin typeface="+mj-lt"/>
                          <a:ea typeface="+mn-ea"/>
                          <a:cs typeface="+mn-cs"/>
                        </a:rPr>
                        <a:t>you would like </a:t>
                      </a:r>
                      <a:r>
                        <a:rPr lang="en-US" sz="1000" kern="1200" baseline="0" dirty="0">
                          <a:solidFill>
                            <a:schemeClr val="tx1"/>
                          </a:solidFill>
                          <a:effectLst/>
                          <a:latin typeface="+mj-lt"/>
                          <a:ea typeface="+mn-ea"/>
                          <a:cs typeface="+mn-cs"/>
                        </a:rPr>
                        <a:t>to make a different choice.</a:t>
                      </a:r>
                      <a:endParaRPr kumimoji="0" lang="en-US" sz="1000" b="0" i="0" u="none" strike="noStrike" kern="1200" cap="none" normalizeH="0" baseline="0" dirty="0">
                        <a:ln>
                          <a:noFill/>
                        </a:ln>
                        <a:solidFill>
                          <a:schemeClr val="tx1"/>
                        </a:solidFill>
                        <a:effectLst/>
                        <a:latin typeface="+mj-lt"/>
                        <a:ea typeface="+mn-ea"/>
                        <a:cs typeface="+mn-cs"/>
                      </a:endParaRPr>
                    </a:p>
                  </a:txBody>
                  <a:tcPr marL="34290" marR="3429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1210654">
                <a:tc>
                  <a:txBody>
                    <a:bodyPr/>
                    <a:lstStyle/>
                    <a:p>
                      <a:pPr marL="0" marR="0" lvl="0" indent="0" algn="ctr" defTabSz="914400" rtl="0" eaLnBrk="1" fontAlgn="base" latinLnBrk="0" hangingPunct="1">
                        <a:lnSpc>
                          <a:spcPct val="100000"/>
                        </a:lnSpc>
                        <a:spcBef>
                          <a:spcPts val="0"/>
                        </a:spcBef>
                        <a:spcAft>
                          <a:spcPct val="0"/>
                        </a:spcAft>
                        <a:buClr>
                          <a:schemeClr val="tx1"/>
                        </a:buClr>
                        <a:buSzTx/>
                        <a:buFont typeface="Arial" panose="020B0604020202020204" pitchFamily="34" charset="0"/>
                        <a:buNone/>
                        <a:tabLst/>
                      </a:pPr>
                      <a:r>
                        <a:rPr kumimoji="0" lang="en-US" sz="1000" b="0" i="0" u="none" strike="noStrike" cap="none" normalizeH="0" baseline="0" dirty="0">
                          <a:ln>
                            <a:noFill/>
                          </a:ln>
                          <a:solidFill>
                            <a:schemeClr val="tx1"/>
                          </a:solidFill>
                          <a:effectLst/>
                          <a:latin typeface="+mj-lt"/>
                        </a:rPr>
                        <a:t>#3</a:t>
                      </a:r>
                    </a:p>
                  </a:txBody>
                  <a:tcPr marL="34290" marR="3429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ts val="0"/>
                        </a:spcBef>
                        <a:spcAft>
                          <a:spcPct val="0"/>
                        </a:spcAft>
                        <a:buClr>
                          <a:schemeClr val="tx1"/>
                        </a:buClr>
                        <a:buSzTx/>
                        <a:buFont typeface="Arial" panose="020B0604020202020204" pitchFamily="34" charset="0"/>
                        <a:buNone/>
                        <a:tabLst/>
                      </a:pPr>
                      <a:r>
                        <a:rPr kumimoji="0" lang="en-US" sz="1000" b="0" i="0" u="none" strike="noStrike" cap="none" normalizeH="0" baseline="0" dirty="0">
                          <a:ln>
                            <a:noFill/>
                          </a:ln>
                          <a:solidFill>
                            <a:schemeClr val="tx1"/>
                          </a:solidFill>
                          <a:effectLst/>
                          <a:latin typeface="+mj-lt"/>
                        </a:rPr>
                        <a:t>MassHealth C (green)</a:t>
                      </a:r>
                    </a:p>
                  </a:txBody>
                  <a:tcPr marL="34290" marR="3429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ts val="0"/>
                        </a:spcBef>
                        <a:spcAft>
                          <a:spcPct val="0"/>
                        </a:spcAft>
                        <a:buClr>
                          <a:schemeClr val="tx1"/>
                        </a:buClr>
                        <a:buSzTx/>
                        <a:buFont typeface="Arial" panose="020B0604020202020204" pitchFamily="34" charset="0"/>
                        <a:buNone/>
                        <a:tabLst/>
                      </a:pPr>
                      <a:r>
                        <a:rPr kumimoji="0" lang="en-US" sz="1000" b="0" i="0" u="none" strike="noStrike" cap="none" normalizeH="0" baseline="0" dirty="0">
                          <a:ln>
                            <a:noFill/>
                          </a:ln>
                          <a:solidFill>
                            <a:schemeClr val="tx1"/>
                          </a:solidFill>
                          <a:effectLst/>
                          <a:latin typeface="+mj-lt"/>
                        </a:rPr>
                        <a:t>PCP joins Model C (in an MCO)</a:t>
                      </a:r>
                    </a:p>
                  </a:txBody>
                  <a:tcPr marL="34290" marR="3429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ts val="0"/>
                        </a:spcBef>
                        <a:spcAft>
                          <a:spcPct val="0"/>
                        </a:spcAft>
                        <a:buClr>
                          <a:schemeClr val="tx1"/>
                        </a:buClr>
                        <a:buSzTx/>
                        <a:buFont typeface="Arial" panose="020B0604020202020204" pitchFamily="34" charset="0"/>
                        <a:buNone/>
                        <a:tabLst/>
                      </a:pPr>
                      <a:r>
                        <a:rPr kumimoji="0" lang="en-US" sz="1000" u="none" strike="noStrike" cap="none" normalizeH="0" baseline="0" dirty="0">
                          <a:ln>
                            <a:noFill/>
                          </a:ln>
                          <a:solidFill>
                            <a:schemeClr val="tx1"/>
                          </a:solidFill>
                          <a:effectLst/>
                          <a:latin typeface="+mj-lt"/>
                        </a:rPr>
                        <a:t>PCC Plan </a:t>
                      </a:r>
                      <a:r>
                        <a:rPr kumimoji="0" lang="en-US" sz="1000" u="none" strike="noStrike" cap="none" normalizeH="0" baseline="0" dirty="0">
                          <a:ln>
                            <a:noFill/>
                          </a:ln>
                          <a:solidFill>
                            <a:schemeClr val="tx1"/>
                          </a:solidFill>
                          <a:effectLst/>
                          <a:latin typeface="+mj-lt"/>
                          <a:sym typeface="Wingdings" panose="05000000000000000000" pitchFamily="2" charset="2"/>
                        </a:rPr>
                        <a:t> MCO</a:t>
                      </a:r>
                    </a:p>
                    <a:p>
                      <a:pPr marL="0" marR="0" lvl="0" indent="0" algn="ctr" defTabSz="914400" rtl="0" eaLnBrk="1" fontAlgn="base" latinLnBrk="0" hangingPunct="1">
                        <a:lnSpc>
                          <a:spcPct val="100000"/>
                        </a:lnSpc>
                        <a:spcBef>
                          <a:spcPts val="0"/>
                        </a:spcBef>
                        <a:spcAft>
                          <a:spcPct val="0"/>
                        </a:spcAft>
                        <a:buClr>
                          <a:schemeClr val="tx1"/>
                        </a:buClr>
                        <a:buSzTx/>
                        <a:buFont typeface="Arial" panose="020B0604020202020204" pitchFamily="34" charset="0"/>
                        <a:buNone/>
                        <a:tabLst/>
                      </a:pPr>
                      <a:r>
                        <a:rPr kumimoji="0" lang="en-US" sz="1000" b="0" i="0" u="none" strike="noStrike" cap="none" normalizeH="0" baseline="0" dirty="0">
                          <a:ln>
                            <a:noFill/>
                          </a:ln>
                          <a:solidFill>
                            <a:schemeClr val="tx1"/>
                          </a:solidFill>
                          <a:effectLst/>
                          <a:latin typeface="+mj-lt"/>
                          <a:sym typeface="Wingdings" panose="05000000000000000000" pitchFamily="2" charset="2"/>
                        </a:rPr>
                        <a:t>Pilot  MCO</a:t>
                      </a:r>
                    </a:p>
                    <a:p>
                      <a:pPr marL="0" marR="0" lvl="0" indent="0" algn="ctr" defTabSz="914400" rtl="0" eaLnBrk="1" fontAlgn="base" latinLnBrk="0" hangingPunct="1">
                        <a:lnSpc>
                          <a:spcPct val="100000"/>
                        </a:lnSpc>
                        <a:spcBef>
                          <a:spcPts val="0"/>
                        </a:spcBef>
                        <a:spcAft>
                          <a:spcPct val="0"/>
                        </a:spcAft>
                        <a:buClr>
                          <a:schemeClr val="tx1"/>
                        </a:buClr>
                        <a:buSzTx/>
                        <a:buFont typeface="Arial" panose="020B0604020202020204" pitchFamily="34" charset="0"/>
                        <a:buNone/>
                        <a:tabLst/>
                      </a:pPr>
                      <a:r>
                        <a:rPr kumimoji="0" lang="en-US" sz="1000" b="0" i="0" u="none" strike="noStrike" cap="none" normalizeH="0" baseline="0" dirty="0">
                          <a:ln>
                            <a:noFill/>
                          </a:ln>
                          <a:solidFill>
                            <a:schemeClr val="tx1"/>
                          </a:solidFill>
                          <a:effectLst/>
                          <a:latin typeface="+mj-lt"/>
                          <a:sym typeface="Wingdings" panose="05000000000000000000" pitchFamily="2" charset="2"/>
                        </a:rPr>
                        <a:t>MCO Leaves  MCO</a:t>
                      </a:r>
                      <a:endParaRPr kumimoji="0" lang="en-US" sz="1000" b="0" i="0" u="none" strike="noStrike" cap="none" normalizeH="0" baseline="0" dirty="0">
                        <a:ln>
                          <a:noFill/>
                        </a:ln>
                        <a:solidFill>
                          <a:schemeClr val="tx1"/>
                        </a:solidFill>
                        <a:effectLst/>
                        <a:latin typeface="+mj-lt"/>
                      </a:endParaRPr>
                    </a:p>
                  </a:txBody>
                  <a:tcPr marL="34290" marR="3429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ts val="0"/>
                        </a:spcBef>
                        <a:spcAft>
                          <a:spcPct val="0"/>
                        </a:spcAft>
                        <a:buClr>
                          <a:schemeClr val="tx1"/>
                        </a:buClr>
                        <a:buSzTx/>
                        <a:buFont typeface="Arial" panose="020B0604020202020204" pitchFamily="34" charset="0"/>
                        <a:buNone/>
                        <a:tabLst/>
                      </a:pPr>
                      <a:r>
                        <a:rPr kumimoji="0" lang="en-US" sz="1000" b="0" u="none" strike="noStrike" cap="none" normalizeH="0" baseline="0" dirty="0">
                          <a:ln>
                            <a:noFill/>
                          </a:ln>
                          <a:solidFill>
                            <a:schemeClr val="tx1"/>
                          </a:solidFill>
                          <a:effectLst/>
                          <a:latin typeface="+mj-lt"/>
                        </a:rPr>
                        <a:t>Special Assignment 3</a:t>
                      </a:r>
                      <a:endParaRPr kumimoji="0" lang="en-US" sz="1000" b="0" i="0" u="none" strike="noStrike" cap="none" normalizeH="0" baseline="0" dirty="0">
                        <a:ln>
                          <a:noFill/>
                        </a:ln>
                        <a:solidFill>
                          <a:schemeClr val="tx1"/>
                        </a:solidFill>
                        <a:effectLst/>
                        <a:latin typeface="+mj-lt"/>
                      </a:endParaRPr>
                    </a:p>
                  </a:txBody>
                  <a:tcPr marL="34290" marR="3429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ts val="0"/>
                        </a:spcBef>
                        <a:spcAft>
                          <a:spcPct val="0"/>
                        </a:spcAft>
                        <a:buClr>
                          <a:schemeClr val="tx1"/>
                        </a:buClr>
                        <a:buSzTx/>
                        <a:buFont typeface="Arial" panose="020B0604020202020204" pitchFamily="34" charset="0"/>
                        <a:buNone/>
                        <a:tabLst/>
                      </a:pPr>
                      <a:r>
                        <a:rPr kumimoji="0" lang="en-US" sz="1000" u="none" strike="noStrike" cap="none" normalizeH="0" baseline="0" dirty="0">
                          <a:ln>
                            <a:noFill/>
                          </a:ln>
                          <a:solidFill>
                            <a:schemeClr val="tx1"/>
                          </a:solidFill>
                          <a:effectLst/>
                          <a:latin typeface="+mj-lt"/>
                        </a:rPr>
                        <a:t>Member is enrolled in an MCO, and MCO is informed of PCP affiliation</a:t>
                      </a:r>
                    </a:p>
                  </a:txBody>
                  <a:tcPr marL="34290" marR="3429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ts val="0"/>
                        </a:spcBef>
                        <a:spcAft>
                          <a:spcPct val="0"/>
                        </a:spcAft>
                        <a:buClr>
                          <a:schemeClr val="tx1"/>
                        </a:buClr>
                        <a:buSzTx/>
                        <a:buFont typeface="Arial" panose="020B0604020202020204" pitchFamily="34" charset="0"/>
                        <a:buNone/>
                        <a:tabLst/>
                        <a:defRPr/>
                      </a:pPr>
                      <a:r>
                        <a:rPr lang="en-US" sz="1000" kern="1200" dirty="0">
                          <a:solidFill>
                            <a:schemeClr val="tx1"/>
                          </a:solidFill>
                          <a:effectLst/>
                          <a:latin typeface="+mj-lt"/>
                          <a:ea typeface="+mn-ea"/>
                          <a:cs typeface="+mn-cs"/>
                        </a:rPr>
                        <a:t>Your current PCP has joined</a:t>
                      </a:r>
                      <a:r>
                        <a:rPr lang="en-US" sz="1000" kern="1200" baseline="0" dirty="0">
                          <a:solidFill>
                            <a:schemeClr val="tx1"/>
                          </a:solidFill>
                          <a:effectLst/>
                          <a:latin typeface="+mj-lt"/>
                          <a:ea typeface="+mn-ea"/>
                          <a:cs typeface="+mn-cs"/>
                        </a:rPr>
                        <a:t> an MCO. You will be enrolled in this</a:t>
                      </a:r>
                      <a:r>
                        <a:rPr lang="en-US" sz="1000" kern="1200" baseline="0" dirty="0">
                          <a:solidFill>
                            <a:srgbClr val="FF0000"/>
                          </a:solidFill>
                          <a:effectLst/>
                          <a:latin typeface="+mj-lt"/>
                          <a:ea typeface="+mn-ea"/>
                          <a:cs typeface="+mn-cs"/>
                        </a:rPr>
                        <a:t> </a:t>
                      </a:r>
                      <a:r>
                        <a:rPr lang="en-US" sz="1000" kern="1200" baseline="0" dirty="0">
                          <a:solidFill>
                            <a:schemeClr val="tx1"/>
                          </a:solidFill>
                          <a:effectLst/>
                          <a:latin typeface="+mj-lt"/>
                          <a:ea typeface="+mn-ea"/>
                          <a:cs typeface="+mn-cs"/>
                        </a:rPr>
                        <a:t>MCO and continue receiving care from your PCP. </a:t>
                      </a:r>
                      <a:r>
                        <a:rPr lang="en-US" sz="1000" kern="1200" dirty="0">
                          <a:solidFill>
                            <a:schemeClr val="tx1"/>
                          </a:solidFill>
                          <a:effectLst/>
                          <a:latin typeface="+mn-lt"/>
                          <a:ea typeface="+mn-ea"/>
                          <a:cs typeface="+mn-cs"/>
                        </a:rPr>
                        <a:t>Please contact MassHealth if</a:t>
                      </a:r>
                      <a:r>
                        <a:rPr lang="en-US" sz="1000" kern="1200" baseline="0" dirty="0">
                          <a:solidFill>
                            <a:schemeClr val="tx1"/>
                          </a:solidFill>
                          <a:effectLst/>
                          <a:latin typeface="+mn-lt"/>
                          <a:ea typeface="+mn-ea"/>
                          <a:cs typeface="+mn-cs"/>
                        </a:rPr>
                        <a:t> </a:t>
                      </a:r>
                      <a:r>
                        <a:rPr lang="en-US" sz="1000" kern="1200" baseline="0" dirty="0" smtClean="0">
                          <a:solidFill>
                            <a:schemeClr val="tx1"/>
                          </a:solidFill>
                          <a:effectLst/>
                          <a:latin typeface="+mn-lt"/>
                          <a:ea typeface="+mn-ea"/>
                          <a:cs typeface="+mn-cs"/>
                        </a:rPr>
                        <a:t>you would </a:t>
                      </a:r>
                      <a:r>
                        <a:rPr lang="en-US" sz="1000" kern="1200" baseline="0" dirty="0">
                          <a:solidFill>
                            <a:schemeClr val="tx1"/>
                          </a:solidFill>
                          <a:effectLst/>
                          <a:latin typeface="+mn-lt"/>
                          <a:ea typeface="+mn-ea"/>
                          <a:cs typeface="+mn-cs"/>
                        </a:rPr>
                        <a:t>like to make a different choice</a:t>
                      </a:r>
                      <a:r>
                        <a:rPr lang="en-US" sz="1000" kern="1200" baseline="0" dirty="0" smtClean="0">
                          <a:solidFill>
                            <a:schemeClr val="tx1"/>
                          </a:solidFill>
                          <a:effectLst/>
                          <a:latin typeface="+mn-lt"/>
                          <a:ea typeface="+mn-ea"/>
                          <a:cs typeface="+mn-cs"/>
                        </a:rPr>
                        <a:t>.</a:t>
                      </a:r>
                      <a:endParaRPr lang="en-US" sz="1000" kern="1200" baseline="0" dirty="0">
                        <a:solidFill>
                          <a:schemeClr val="tx1"/>
                        </a:solidFill>
                        <a:effectLst/>
                        <a:latin typeface="+mj-lt"/>
                        <a:ea typeface="+mn-ea"/>
                        <a:cs typeface="+mn-cs"/>
                      </a:endParaRPr>
                    </a:p>
                  </a:txBody>
                  <a:tcPr marL="34290" marR="3429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1168970">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000" b="0" i="0" u="none" strike="noStrike" cap="none" normalizeH="0" baseline="0" dirty="0">
                          <a:ln>
                            <a:noFill/>
                          </a:ln>
                          <a:solidFill>
                            <a:schemeClr val="tx1"/>
                          </a:solidFill>
                          <a:effectLst/>
                          <a:latin typeface="+mj-lt"/>
                        </a:rPr>
                        <a:t>#4</a:t>
                      </a:r>
                    </a:p>
                  </a:txBody>
                  <a:tcPr marL="34290" marR="3429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defRPr/>
                      </a:pPr>
                      <a:r>
                        <a:rPr kumimoji="0" lang="en-US" sz="1000" b="0" i="0" u="none" strike="noStrike" cap="none" normalizeH="0" baseline="0" dirty="0">
                          <a:ln>
                            <a:noFill/>
                          </a:ln>
                          <a:solidFill>
                            <a:schemeClr val="tx1"/>
                          </a:solidFill>
                          <a:effectLst/>
                          <a:latin typeface="+mj-lt"/>
                        </a:rPr>
                        <a:t>MassHealth AE (green)</a:t>
                      </a:r>
                    </a:p>
                  </a:txBody>
                  <a:tcPr marL="34290" marR="3429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defRPr/>
                      </a:pPr>
                      <a:r>
                        <a:rPr lang="en-US" sz="1000" dirty="0">
                          <a:solidFill>
                            <a:prstClr val="black"/>
                          </a:solidFill>
                          <a:latin typeface="+mj-lt"/>
                        </a:rPr>
                        <a:t>MCO is no</a:t>
                      </a:r>
                      <a:r>
                        <a:rPr lang="en-US" sz="1000" baseline="0" dirty="0">
                          <a:solidFill>
                            <a:prstClr val="black"/>
                          </a:solidFill>
                          <a:latin typeface="+mj-lt"/>
                        </a:rPr>
                        <a:t> longer available &amp; PCP does not join an ACO</a:t>
                      </a:r>
                      <a:endParaRPr kumimoji="0" lang="en-US" sz="1000" b="0" i="0" u="none" strike="noStrike" cap="none" normalizeH="0" baseline="0" dirty="0">
                        <a:ln>
                          <a:noFill/>
                        </a:ln>
                        <a:solidFill>
                          <a:schemeClr val="tx1"/>
                        </a:solidFill>
                        <a:effectLst/>
                        <a:latin typeface="+mj-lt"/>
                      </a:endParaRPr>
                    </a:p>
                  </a:txBody>
                  <a:tcPr marL="34290" marR="3429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000" b="0" i="0" u="none" strike="noStrike" cap="none" normalizeH="0" baseline="0" dirty="0">
                          <a:ln>
                            <a:noFill/>
                          </a:ln>
                          <a:solidFill>
                            <a:schemeClr val="tx1"/>
                          </a:solidFill>
                          <a:effectLst/>
                          <a:latin typeface="+mj-lt"/>
                        </a:rPr>
                        <a:t>MCO </a:t>
                      </a:r>
                      <a:r>
                        <a:rPr kumimoji="0" lang="en-US" sz="1000" b="0" i="0" u="none" strike="noStrike" cap="none" normalizeH="0" baseline="0" dirty="0">
                          <a:ln>
                            <a:noFill/>
                          </a:ln>
                          <a:solidFill>
                            <a:schemeClr val="tx1"/>
                          </a:solidFill>
                          <a:effectLst/>
                          <a:latin typeface="+mj-lt"/>
                          <a:sym typeface="Wingdings" panose="05000000000000000000" pitchFamily="2" charset="2"/>
                        </a:rPr>
                        <a:t> Auto-assignment</a:t>
                      </a:r>
                      <a:endParaRPr kumimoji="0" lang="en-US" sz="1000" b="0" i="0" u="none" strike="sngStrike" cap="none" normalizeH="0" baseline="0" dirty="0">
                        <a:ln>
                          <a:noFill/>
                        </a:ln>
                        <a:solidFill>
                          <a:schemeClr val="tx1"/>
                        </a:solidFill>
                        <a:effectLst/>
                        <a:latin typeface="+mj-lt"/>
                      </a:endParaRPr>
                    </a:p>
                  </a:txBody>
                  <a:tcPr marL="34290" marR="3429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000" b="0" i="0" u="none" strike="noStrike" cap="none" normalizeH="0" baseline="0" dirty="0" smtClean="0">
                          <a:ln>
                            <a:noFill/>
                          </a:ln>
                          <a:solidFill>
                            <a:schemeClr val="tx1"/>
                          </a:solidFill>
                          <a:effectLst/>
                          <a:latin typeface="+mj-lt"/>
                        </a:rPr>
                        <a:t>Auto-Assignment</a:t>
                      </a:r>
                      <a:endParaRPr kumimoji="0" lang="en-US" sz="1000" b="0" i="0" u="none" strike="noStrike" cap="none" normalizeH="0" baseline="0" dirty="0">
                        <a:ln>
                          <a:noFill/>
                        </a:ln>
                        <a:solidFill>
                          <a:schemeClr val="tx1"/>
                        </a:solidFill>
                        <a:effectLst/>
                        <a:latin typeface="+mj-lt"/>
                      </a:endParaRPr>
                    </a:p>
                  </a:txBody>
                  <a:tcPr marL="34290" marR="3429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000" b="0" i="0" u="none" strike="noStrike" cap="none" normalizeH="0" baseline="0" dirty="0">
                          <a:ln>
                            <a:noFill/>
                          </a:ln>
                          <a:solidFill>
                            <a:schemeClr val="tx1"/>
                          </a:solidFill>
                          <a:effectLst/>
                          <a:latin typeface="+mj-lt"/>
                        </a:rPr>
                        <a:t>Use auto-assignment algorithm to place member</a:t>
                      </a:r>
                    </a:p>
                  </a:txBody>
                  <a:tcPr marL="34290" marR="3429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defRPr/>
                      </a:pPr>
                      <a:r>
                        <a:rPr kumimoji="0" lang="en-US" sz="1000" b="0" i="0" u="none" strike="noStrike" kern="1200" cap="none" normalizeH="0" baseline="0" dirty="0">
                          <a:ln>
                            <a:noFill/>
                          </a:ln>
                          <a:solidFill>
                            <a:schemeClr val="tx1"/>
                          </a:solidFill>
                          <a:effectLst/>
                          <a:latin typeface="+mj-lt"/>
                          <a:ea typeface="+mn-ea"/>
                          <a:cs typeface="+mn-cs"/>
                        </a:rPr>
                        <a:t>Your MCO is leaving </a:t>
                      </a:r>
                      <a:r>
                        <a:rPr kumimoji="0" lang="en-US" sz="1000" b="0" i="0" u="none" strike="noStrike" kern="1200" cap="none" normalizeH="0" baseline="0" dirty="0" smtClean="0">
                          <a:ln>
                            <a:noFill/>
                          </a:ln>
                          <a:solidFill>
                            <a:schemeClr val="tx1"/>
                          </a:solidFill>
                          <a:effectLst/>
                          <a:latin typeface="+mj-lt"/>
                          <a:ea typeface="+mn-ea"/>
                          <a:cs typeface="+mn-cs"/>
                        </a:rPr>
                        <a:t>MassHealth or has left your service area. </a:t>
                      </a:r>
                      <a:r>
                        <a:rPr kumimoji="0" lang="en-US" sz="1000" b="0" i="0" u="none" strike="noStrike" kern="1200" cap="none" normalizeH="0" baseline="0" dirty="0">
                          <a:ln>
                            <a:noFill/>
                          </a:ln>
                          <a:solidFill>
                            <a:schemeClr val="tx1"/>
                          </a:solidFill>
                          <a:effectLst/>
                          <a:latin typeface="+mj-lt"/>
                          <a:ea typeface="+mn-ea"/>
                          <a:cs typeface="+mn-cs"/>
                        </a:rPr>
                        <a:t>You will automatically be enrolled in a new health plan beginning on 3/1. </a:t>
                      </a:r>
                      <a:r>
                        <a:rPr lang="en-US" sz="1000" kern="1200" dirty="0">
                          <a:solidFill>
                            <a:schemeClr val="tx1"/>
                          </a:solidFill>
                          <a:effectLst/>
                          <a:latin typeface="+mn-lt"/>
                          <a:ea typeface="+mn-ea"/>
                          <a:cs typeface="+mn-cs"/>
                        </a:rPr>
                        <a:t>Please contact MassHealth if</a:t>
                      </a:r>
                      <a:r>
                        <a:rPr lang="en-US" sz="1000" kern="1200" baseline="0" dirty="0">
                          <a:solidFill>
                            <a:schemeClr val="tx1"/>
                          </a:solidFill>
                          <a:effectLst/>
                          <a:latin typeface="+mn-lt"/>
                          <a:ea typeface="+mn-ea"/>
                          <a:cs typeface="+mn-cs"/>
                        </a:rPr>
                        <a:t> </a:t>
                      </a:r>
                      <a:r>
                        <a:rPr lang="en-US" sz="1000" kern="1200" baseline="0" dirty="0" smtClean="0">
                          <a:solidFill>
                            <a:schemeClr val="tx1"/>
                          </a:solidFill>
                          <a:effectLst/>
                          <a:latin typeface="+mn-lt"/>
                          <a:ea typeface="+mn-ea"/>
                          <a:cs typeface="+mn-cs"/>
                        </a:rPr>
                        <a:t>you would like </a:t>
                      </a:r>
                      <a:r>
                        <a:rPr lang="en-US" sz="1000" kern="1200" baseline="0" dirty="0">
                          <a:solidFill>
                            <a:schemeClr val="tx1"/>
                          </a:solidFill>
                          <a:effectLst/>
                          <a:latin typeface="+mn-lt"/>
                          <a:ea typeface="+mn-ea"/>
                          <a:cs typeface="+mn-cs"/>
                        </a:rPr>
                        <a:t>to make a different choice.</a:t>
                      </a:r>
                    </a:p>
                  </a:txBody>
                  <a:tcPr marL="34290" marR="3429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681345">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000" b="0" i="0" u="none" strike="noStrike" cap="none" normalizeH="0" baseline="0" dirty="0">
                          <a:ln>
                            <a:noFill/>
                          </a:ln>
                          <a:solidFill>
                            <a:schemeClr val="tx1"/>
                          </a:solidFill>
                          <a:effectLst/>
                          <a:latin typeface="+mj-lt"/>
                        </a:rPr>
                        <a:t>#5</a:t>
                      </a:r>
                    </a:p>
                  </a:txBody>
                  <a:tcPr marL="34290" marR="3429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defRPr/>
                      </a:pPr>
                      <a:r>
                        <a:rPr kumimoji="0" lang="en-US" sz="1000" b="0" i="0" u="none" strike="noStrike" cap="none" normalizeH="0" baseline="0" dirty="0">
                          <a:ln>
                            <a:noFill/>
                          </a:ln>
                          <a:solidFill>
                            <a:schemeClr val="tx1"/>
                          </a:solidFill>
                          <a:effectLst/>
                          <a:latin typeface="+mj-lt"/>
                        </a:rPr>
                        <a:t>MassHealth </a:t>
                      </a:r>
                      <a:r>
                        <a:rPr kumimoji="0" lang="en-US" sz="1000" b="0" i="0" u="none" strike="noStrike" cap="none" normalizeH="0" baseline="0" dirty="0" smtClean="0">
                          <a:ln>
                            <a:noFill/>
                          </a:ln>
                          <a:solidFill>
                            <a:schemeClr val="tx1"/>
                          </a:solidFill>
                          <a:effectLst/>
                          <a:latin typeface="+mj-lt"/>
                        </a:rPr>
                        <a:t>PSP</a:t>
                      </a:r>
                    </a:p>
                    <a:p>
                      <a:pPr marL="0" marR="0" lvl="0" indent="0" algn="ctr"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defRPr/>
                      </a:pPr>
                      <a:r>
                        <a:rPr kumimoji="0" lang="en-US" sz="1000" b="0" i="0" u="none" strike="noStrike" cap="none" normalizeH="0" baseline="0" dirty="0" smtClean="0">
                          <a:ln>
                            <a:noFill/>
                          </a:ln>
                          <a:solidFill>
                            <a:schemeClr val="tx1"/>
                          </a:solidFill>
                          <a:effectLst/>
                          <a:latin typeface="+mj-lt"/>
                        </a:rPr>
                        <a:t>(green)</a:t>
                      </a:r>
                      <a:endParaRPr kumimoji="0" lang="en-US" sz="1000" b="0" i="0" u="none" strike="noStrike" cap="none" normalizeH="0" baseline="0" dirty="0">
                        <a:ln>
                          <a:noFill/>
                        </a:ln>
                        <a:solidFill>
                          <a:schemeClr val="tx1"/>
                        </a:solidFill>
                        <a:effectLst/>
                        <a:latin typeface="+mj-lt"/>
                      </a:endParaRPr>
                    </a:p>
                  </a:txBody>
                  <a:tcPr marL="34290" marR="3429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defRPr/>
                      </a:pPr>
                      <a:r>
                        <a:rPr kumimoji="0" lang="en-US" sz="1000" b="0" i="0" u="none" strike="noStrike" cap="none" normalizeH="0" baseline="0" dirty="0">
                          <a:ln>
                            <a:noFill/>
                          </a:ln>
                          <a:solidFill>
                            <a:schemeClr val="tx1"/>
                          </a:solidFill>
                          <a:effectLst/>
                          <a:latin typeface="+mj-lt"/>
                        </a:rPr>
                        <a:t>Other PCP movements</a:t>
                      </a:r>
                    </a:p>
                  </a:txBody>
                  <a:tcPr marL="34290" marR="3429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000" b="0" i="0" u="none" strike="noStrike" cap="none" normalizeH="0" baseline="0" dirty="0">
                          <a:ln>
                            <a:noFill/>
                          </a:ln>
                          <a:solidFill>
                            <a:schemeClr val="tx1"/>
                          </a:solidFill>
                          <a:effectLst/>
                          <a:latin typeface="+mj-lt"/>
                        </a:rPr>
                        <a:t>Member stays in current enrollment</a:t>
                      </a:r>
                    </a:p>
                  </a:txBody>
                  <a:tcPr marL="34290" marR="3429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000" b="0" i="0" u="none" strike="noStrike" cap="none" normalizeH="0" baseline="0" dirty="0">
                          <a:ln>
                            <a:noFill/>
                          </a:ln>
                          <a:solidFill>
                            <a:schemeClr val="tx1"/>
                          </a:solidFill>
                          <a:effectLst/>
                          <a:latin typeface="+mj-lt"/>
                        </a:rPr>
                        <a:t>No </a:t>
                      </a:r>
                      <a:r>
                        <a:rPr kumimoji="0" lang="en-US" sz="1000" b="0" i="0" u="none" strike="noStrike" cap="none" normalizeH="0" baseline="0" dirty="0" smtClean="0">
                          <a:ln>
                            <a:noFill/>
                          </a:ln>
                          <a:solidFill>
                            <a:schemeClr val="tx1"/>
                          </a:solidFill>
                          <a:effectLst/>
                          <a:latin typeface="+mj-lt"/>
                        </a:rPr>
                        <a:t>Enrollment </a:t>
                      </a:r>
                      <a:r>
                        <a:rPr kumimoji="0" lang="en-US" sz="1000" b="0" i="0" u="none" strike="noStrike" cap="none" normalizeH="0" baseline="0" dirty="0">
                          <a:ln>
                            <a:noFill/>
                          </a:ln>
                          <a:solidFill>
                            <a:schemeClr val="tx1"/>
                          </a:solidFill>
                          <a:effectLst/>
                          <a:latin typeface="+mj-lt"/>
                        </a:rPr>
                        <a:t>C</a:t>
                      </a:r>
                      <a:r>
                        <a:rPr kumimoji="0" lang="en-US" sz="1000" b="0" i="0" u="none" strike="noStrike" cap="none" normalizeH="0" baseline="0" dirty="0" smtClean="0">
                          <a:ln>
                            <a:noFill/>
                          </a:ln>
                          <a:solidFill>
                            <a:schemeClr val="tx1"/>
                          </a:solidFill>
                          <a:effectLst/>
                          <a:latin typeface="+mj-lt"/>
                        </a:rPr>
                        <a:t>hange</a:t>
                      </a:r>
                      <a:endParaRPr kumimoji="0" lang="en-US" sz="1000" b="0" i="0" u="none" strike="noStrike" cap="none" normalizeH="0" baseline="0" dirty="0">
                        <a:ln>
                          <a:noFill/>
                        </a:ln>
                        <a:solidFill>
                          <a:schemeClr val="tx1"/>
                        </a:solidFill>
                        <a:effectLst/>
                        <a:latin typeface="+mj-lt"/>
                      </a:endParaRPr>
                    </a:p>
                  </a:txBody>
                  <a:tcPr marL="34290" marR="3429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pPr>
                      <a:r>
                        <a:rPr kumimoji="0" lang="en-US" sz="1000" b="0" i="0" u="none" strike="noStrike" cap="none" normalizeH="0" baseline="0" dirty="0">
                          <a:ln>
                            <a:noFill/>
                          </a:ln>
                          <a:solidFill>
                            <a:schemeClr val="tx1"/>
                          </a:solidFill>
                          <a:effectLst/>
                          <a:latin typeface="+mj-lt"/>
                        </a:rPr>
                        <a:t>Member is assigned a new PCP if needed</a:t>
                      </a:r>
                    </a:p>
                  </a:txBody>
                  <a:tcPr marL="34290" marR="3429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None/>
                        <a:tabLst/>
                        <a:defRPr/>
                      </a:pPr>
                      <a:r>
                        <a:rPr kumimoji="0" lang="en-US" sz="1000" b="0" i="0" u="none" strike="noStrike" kern="1200" cap="none" normalizeH="0" baseline="0" dirty="0">
                          <a:ln>
                            <a:noFill/>
                          </a:ln>
                          <a:solidFill>
                            <a:schemeClr val="tx1"/>
                          </a:solidFill>
                          <a:effectLst/>
                          <a:latin typeface="+mj-lt"/>
                          <a:ea typeface="+mn-ea"/>
                          <a:cs typeface="+mn-cs"/>
                        </a:rPr>
                        <a:t>Your Plan Selection Period is beginning on 3/1. </a:t>
                      </a:r>
                      <a:r>
                        <a:rPr kumimoji="0" lang="en-US" sz="1000" b="0" i="0" u="none" strike="noStrike" kern="1200" cap="none" normalizeH="0" baseline="0" dirty="0" smtClean="0">
                          <a:ln>
                            <a:noFill/>
                          </a:ln>
                          <a:solidFill>
                            <a:schemeClr val="tx1"/>
                          </a:solidFill>
                          <a:effectLst/>
                          <a:latin typeface="+mj-lt"/>
                          <a:ea typeface="+mn-ea"/>
                          <a:cs typeface="+mn-cs"/>
                        </a:rPr>
                        <a:t>New plan options are available. </a:t>
                      </a:r>
                      <a:r>
                        <a:rPr lang="en-US" sz="1000" kern="1200" dirty="0" smtClean="0">
                          <a:solidFill>
                            <a:schemeClr val="tx1"/>
                          </a:solidFill>
                          <a:effectLst/>
                          <a:latin typeface="+mn-lt"/>
                          <a:ea typeface="+mn-ea"/>
                          <a:cs typeface="+mn-cs"/>
                        </a:rPr>
                        <a:t>Please </a:t>
                      </a:r>
                      <a:r>
                        <a:rPr lang="en-US" sz="1000" kern="1200" dirty="0">
                          <a:solidFill>
                            <a:schemeClr val="tx1"/>
                          </a:solidFill>
                          <a:effectLst/>
                          <a:latin typeface="+mn-lt"/>
                          <a:ea typeface="+mn-ea"/>
                          <a:cs typeface="+mn-cs"/>
                        </a:rPr>
                        <a:t>contact MassHealth if</a:t>
                      </a:r>
                      <a:r>
                        <a:rPr lang="en-US" sz="1000" kern="1200" baseline="0" dirty="0">
                          <a:solidFill>
                            <a:schemeClr val="tx1"/>
                          </a:solidFill>
                          <a:effectLst/>
                          <a:latin typeface="+mn-lt"/>
                          <a:ea typeface="+mn-ea"/>
                          <a:cs typeface="+mn-cs"/>
                        </a:rPr>
                        <a:t> </a:t>
                      </a:r>
                      <a:r>
                        <a:rPr lang="en-US" sz="1000" kern="1200" baseline="0" dirty="0" smtClean="0">
                          <a:solidFill>
                            <a:schemeClr val="tx1"/>
                          </a:solidFill>
                          <a:effectLst/>
                          <a:latin typeface="+mn-lt"/>
                          <a:ea typeface="+mn-ea"/>
                          <a:cs typeface="+mn-cs"/>
                        </a:rPr>
                        <a:t>you would </a:t>
                      </a:r>
                      <a:r>
                        <a:rPr lang="en-US" sz="1000" kern="1200" baseline="0" dirty="0">
                          <a:solidFill>
                            <a:schemeClr val="tx1"/>
                          </a:solidFill>
                          <a:effectLst/>
                          <a:latin typeface="+mn-lt"/>
                          <a:ea typeface="+mn-ea"/>
                          <a:cs typeface="+mn-cs"/>
                        </a:rPr>
                        <a:t>like to change plans. </a:t>
                      </a:r>
                      <a:endParaRPr kumimoji="0" lang="en-US" sz="1000" b="0" i="0" u="none" strike="noStrike" kern="1200" cap="none" normalizeH="0" baseline="0" dirty="0">
                        <a:ln>
                          <a:noFill/>
                        </a:ln>
                        <a:solidFill>
                          <a:schemeClr val="tx1"/>
                        </a:solidFill>
                        <a:effectLst/>
                        <a:latin typeface="+mj-lt"/>
                        <a:ea typeface="+mn-ea"/>
                        <a:cs typeface="+mn-cs"/>
                      </a:endParaRPr>
                    </a:p>
                  </a:txBody>
                  <a:tcPr marL="34290" marR="3429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bl>
          </a:graphicData>
        </a:graphic>
      </p:graphicFrame>
      <p:sp>
        <p:nvSpPr>
          <p:cNvPr id="5" name="TextBox 4"/>
          <p:cNvSpPr txBox="1"/>
          <p:nvPr/>
        </p:nvSpPr>
        <p:spPr>
          <a:xfrm>
            <a:off x="77178" y="6581001"/>
            <a:ext cx="3809022" cy="276999"/>
          </a:xfrm>
          <a:prstGeom prst="rect">
            <a:avLst/>
          </a:prstGeom>
          <a:noFill/>
        </p:spPr>
        <p:txBody>
          <a:bodyPr wrap="square" rtlCol="0">
            <a:spAutoFit/>
          </a:bodyPr>
          <a:lstStyle/>
          <a:p>
            <a:r>
              <a:rPr lang="en-US" sz="1200" dirty="0" smtClean="0">
                <a:solidFill>
                  <a:schemeClr val="bg1"/>
                </a:solidFill>
              </a:rPr>
              <a:t>Phase I Provider Deck </a:t>
            </a:r>
            <a:r>
              <a:rPr lang="mr-IN" sz="1200" dirty="0" smtClean="0">
                <a:solidFill>
                  <a:schemeClr val="bg1"/>
                </a:solidFill>
              </a:rPr>
              <a:t>–</a:t>
            </a:r>
            <a:r>
              <a:rPr lang="en-US" sz="1200" dirty="0" smtClean="0">
                <a:solidFill>
                  <a:schemeClr val="bg1"/>
                </a:solidFill>
              </a:rPr>
              <a:t> Version 11/8/2017</a:t>
            </a:r>
            <a:endParaRPr lang="en-US" sz="1200" dirty="0">
              <a:solidFill>
                <a:schemeClr val="bg1"/>
              </a:solidFill>
            </a:endParaRPr>
          </a:p>
        </p:txBody>
      </p:sp>
      <p:sp>
        <p:nvSpPr>
          <p:cNvPr id="2" name="Title 1"/>
          <p:cNvSpPr>
            <a:spLocks noGrp="1"/>
          </p:cNvSpPr>
          <p:nvPr>
            <p:ph type="title"/>
          </p:nvPr>
        </p:nvSpPr>
        <p:spPr>
          <a:xfrm>
            <a:off x="174947" y="234866"/>
            <a:ext cx="8053675" cy="307777"/>
          </a:xfrm>
        </p:spPr>
        <p:txBody>
          <a:bodyPr/>
          <a:lstStyle/>
          <a:p>
            <a:r>
              <a:rPr lang="en-US" sz="2000" dirty="0">
                <a:solidFill>
                  <a:srgbClr val="002060"/>
                </a:solidFill>
              </a:rPr>
              <a:t>Member Notices Overview </a:t>
            </a:r>
            <a:endParaRPr lang="en-US" dirty="0"/>
          </a:p>
        </p:txBody>
      </p:sp>
    </p:spTree>
    <p:extLst>
      <p:ext uri="{BB962C8B-B14F-4D97-AF65-F5344CB8AC3E}">
        <p14:creationId xmlns:p14="http://schemas.microsoft.com/office/powerpoint/2010/main" val="4267071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1" y="187570"/>
            <a:ext cx="3505200" cy="307777"/>
          </a:xfrm>
        </p:spPr>
        <p:txBody>
          <a:bodyPr anchor="t"/>
          <a:lstStyle/>
          <a:p>
            <a:r>
              <a:rPr lang="en-US" sz="2000" dirty="0">
                <a:solidFill>
                  <a:srgbClr val="002060"/>
                </a:solidFill>
              </a:rPr>
              <a:t>Member Experience: </a:t>
            </a:r>
            <a:r>
              <a:rPr lang="en-US" sz="2000" dirty="0" smtClean="0">
                <a:solidFill>
                  <a:srgbClr val="002060"/>
                </a:solidFill>
              </a:rPr>
              <a:t>Notices</a:t>
            </a:r>
            <a:endParaRPr lang="en-US" sz="2000" dirty="0">
              <a:solidFill>
                <a:srgbClr val="002060"/>
              </a:solidFill>
            </a:endParaRPr>
          </a:p>
        </p:txBody>
      </p:sp>
      <p:sp>
        <p:nvSpPr>
          <p:cNvPr id="6" name="TextBox 5"/>
          <p:cNvSpPr txBox="1"/>
          <p:nvPr/>
        </p:nvSpPr>
        <p:spPr>
          <a:xfrm>
            <a:off x="76201" y="6575734"/>
            <a:ext cx="3809022" cy="276999"/>
          </a:xfrm>
          <a:prstGeom prst="rect">
            <a:avLst/>
          </a:prstGeom>
          <a:noFill/>
        </p:spPr>
        <p:txBody>
          <a:bodyPr wrap="square" rtlCol="0">
            <a:spAutoFit/>
          </a:bodyPr>
          <a:lstStyle/>
          <a:p>
            <a:r>
              <a:rPr lang="en-US" sz="1200" dirty="0" smtClean="0">
                <a:solidFill>
                  <a:schemeClr val="bg1"/>
                </a:solidFill>
              </a:rPr>
              <a:t>Phase I Provider Deck </a:t>
            </a:r>
            <a:r>
              <a:rPr lang="mr-IN" sz="1200" dirty="0" smtClean="0">
                <a:solidFill>
                  <a:schemeClr val="bg1"/>
                </a:solidFill>
              </a:rPr>
              <a:t>–</a:t>
            </a:r>
            <a:r>
              <a:rPr lang="en-US" sz="1200" dirty="0" smtClean="0">
                <a:solidFill>
                  <a:schemeClr val="bg1"/>
                </a:solidFill>
              </a:rPr>
              <a:t> Version 11/8/2017</a:t>
            </a:r>
            <a:endParaRPr lang="en-US" sz="1200" dirty="0">
              <a:solidFill>
                <a:schemeClr val="bg1"/>
              </a:solidFill>
            </a:endParaRPr>
          </a:p>
        </p:txBody>
      </p:sp>
      <p:sp>
        <p:nvSpPr>
          <p:cNvPr id="3" name="TextBox 2"/>
          <p:cNvSpPr txBox="1"/>
          <p:nvPr/>
        </p:nvSpPr>
        <p:spPr>
          <a:xfrm>
            <a:off x="457200" y="1485059"/>
            <a:ext cx="2590800" cy="2893100"/>
          </a:xfrm>
          <a:prstGeom prst="rect">
            <a:avLst/>
          </a:prstGeom>
          <a:noFill/>
        </p:spPr>
        <p:txBody>
          <a:bodyPr wrap="square" rtlCol="0">
            <a:spAutoFit/>
          </a:bodyPr>
          <a:lstStyle/>
          <a:p>
            <a:pPr>
              <a:spcBef>
                <a:spcPts val="1200"/>
              </a:spcBef>
            </a:pPr>
            <a:r>
              <a:rPr lang="en-US" dirty="0" smtClean="0">
                <a:solidFill>
                  <a:srgbClr val="002060"/>
                </a:solidFill>
              </a:rPr>
              <a:t>Example:</a:t>
            </a:r>
          </a:p>
          <a:p>
            <a:pPr>
              <a:spcBef>
                <a:spcPts val="1200"/>
              </a:spcBef>
            </a:pPr>
            <a:r>
              <a:rPr lang="en-US" dirty="0" smtClean="0">
                <a:solidFill>
                  <a:srgbClr val="002060"/>
                </a:solidFill>
              </a:rPr>
              <a:t>The member’s </a:t>
            </a:r>
            <a:r>
              <a:rPr lang="en-US" dirty="0">
                <a:solidFill>
                  <a:srgbClr val="002060"/>
                </a:solidFill>
              </a:rPr>
              <a:t>current PCP has joined a Partnership Plan ACO</a:t>
            </a:r>
            <a:r>
              <a:rPr lang="en-US" dirty="0" smtClean="0">
                <a:solidFill>
                  <a:srgbClr val="002060"/>
                </a:solidFill>
              </a:rPr>
              <a:t>.</a:t>
            </a:r>
          </a:p>
          <a:p>
            <a:pPr>
              <a:spcBef>
                <a:spcPts val="1200"/>
              </a:spcBef>
            </a:pPr>
            <a:r>
              <a:rPr lang="en-US" dirty="0" smtClean="0">
                <a:solidFill>
                  <a:srgbClr val="002060"/>
                </a:solidFill>
              </a:rPr>
              <a:t>The member </a:t>
            </a:r>
            <a:r>
              <a:rPr lang="en-US" dirty="0">
                <a:solidFill>
                  <a:srgbClr val="002060"/>
                </a:solidFill>
              </a:rPr>
              <a:t>will be enrolled in </a:t>
            </a:r>
            <a:r>
              <a:rPr lang="en-US" dirty="0" smtClean="0">
                <a:solidFill>
                  <a:srgbClr val="002060"/>
                </a:solidFill>
              </a:rPr>
              <a:t>a Partnership Plan ACO </a:t>
            </a:r>
            <a:r>
              <a:rPr lang="en-US" dirty="0">
                <a:solidFill>
                  <a:srgbClr val="002060"/>
                </a:solidFill>
              </a:rPr>
              <a:t>and continue receiving care from </a:t>
            </a:r>
            <a:r>
              <a:rPr lang="en-US" dirty="0" smtClean="0">
                <a:solidFill>
                  <a:srgbClr val="002060"/>
                </a:solidFill>
              </a:rPr>
              <a:t>their </a:t>
            </a:r>
            <a:r>
              <a:rPr lang="en-US" dirty="0">
                <a:solidFill>
                  <a:srgbClr val="002060"/>
                </a:solidFill>
              </a:rPr>
              <a:t>PCP. </a:t>
            </a:r>
          </a:p>
        </p:txBody>
      </p:sp>
      <p:pic>
        <p:nvPicPr>
          <p:cNvPr id="5" name="Picture 4"/>
          <p:cNvPicPr>
            <a:picLocks noChangeAspect="1"/>
          </p:cNvPicPr>
          <p:nvPr/>
        </p:nvPicPr>
        <p:blipFill>
          <a:blip r:embed="rId3"/>
          <a:stretch>
            <a:fillRect/>
          </a:stretch>
        </p:blipFill>
        <p:spPr>
          <a:xfrm>
            <a:off x="3609672" y="187571"/>
            <a:ext cx="4656002" cy="6060830"/>
          </a:xfrm>
          <a:prstGeom prst="rect">
            <a:avLst/>
          </a:prstGeom>
        </p:spPr>
      </p:pic>
    </p:spTree>
    <p:extLst>
      <p:ext uri="{BB962C8B-B14F-4D97-AF65-F5344CB8AC3E}">
        <p14:creationId xmlns:p14="http://schemas.microsoft.com/office/powerpoint/2010/main" val="36023433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845" y="6581001"/>
            <a:ext cx="3809022" cy="276999"/>
          </a:xfrm>
          <a:prstGeom prst="rect">
            <a:avLst/>
          </a:prstGeom>
          <a:noFill/>
        </p:spPr>
        <p:txBody>
          <a:bodyPr wrap="square" rtlCol="0">
            <a:spAutoFit/>
          </a:bodyPr>
          <a:lstStyle/>
          <a:p>
            <a:r>
              <a:rPr lang="en-US" sz="1200" dirty="0" smtClean="0">
                <a:solidFill>
                  <a:schemeClr val="bg1"/>
                </a:solidFill>
              </a:rPr>
              <a:t>Phase I Provider Deck </a:t>
            </a:r>
            <a:r>
              <a:rPr lang="mr-IN" sz="1200" dirty="0" smtClean="0">
                <a:solidFill>
                  <a:schemeClr val="bg1"/>
                </a:solidFill>
              </a:rPr>
              <a:t>–</a:t>
            </a:r>
            <a:r>
              <a:rPr lang="en-US" sz="1200" dirty="0" smtClean="0">
                <a:solidFill>
                  <a:schemeClr val="bg1"/>
                </a:solidFill>
              </a:rPr>
              <a:t> Version 11/8/2017</a:t>
            </a:r>
            <a:endParaRPr lang="en-US" sz="1200" dirty="0">
              <a:solidFill>
                <a:schemeClr val="bg1"/>
              </a:solidFill>
            </a:endParaRPr>
          </a:p>
        </p:txBody>
      </p:sp>
      <p:sp>
        <p:nvSpPr>
          <p:cNvPr id="5" name="Title 1"/>
          <p:cNvSpPr>
            <a:spLocks noGrp="1"/>
          </p:cNvSpPr>
          <p:nvPr>
            <p:ph type="title"/>
          </p:nvPr>
        </p:nvSpPr>
        <p:spPr>
          <a:xfrm>
            <a:off x="76201" y="187570"/>
            <a:ext cx="3505200" cy="307777"/>
          </a:xfrm>
        </p:spPr>
        <p:txBody>
          <a:bodyPr anchor="t"/>
          <a:lstStyle/>
          <a:p>
            <a:r>
              <a:rPr lang="en-US" sz="2000" dirty="0">
                <a:solidFill>
                  <a:srgbClr val="002060"/>
                </a:solidFill>
              </a:rPr>
              <a:t>Member Experience: </a:t>
            </a:r>
            <a:r>
              <a:rPr lang="en-US" sz="2000" dirty="0" smtClean="0">
                <a:solidFill>
                  <a:srgbClr val="002060"/>
                </a:solidFill>
              </a:rPr>
              <a:t>Notices</a:t>
            </a:r>
            <a:endParaRPr lang="en-US" sz="2000" dirty="0">
              <a:solidFill>
                <a:srgbClr val="002060"/>
              </a:solidFill>
            </a:endParaRPr>
          </a:p>
        </p:txBody>
      </p:sp>
      <p:sp>
        <p:nvSpPr>
          <p:cNvPr id="7" name="TextBox 6"/>
          <p:cNvSpPr txBox="1"/>
          <p:nvPr/>
        </p:nvSpPr>
        <p:spPr>
          <a:xfrm>
            <a:off x="457200" y="1485059"/>
            <a:ext cx="2590800" cy="2893100"/>
          </a:xfrm>
          <a:prstGeom prst="rect">
            <a:avLst/>
          </a:prstGeom>
          <a:noFill/>
        </p:spPr>
        <p:txBody>
          <a:bodyPr wrap="square" rtlCol="0">
            <a:spAutoFit/>
          </a:bodyPr>
          <a:lstStyle/>
          <a:p>
            <a:pPr fontAlgn="base">
              <a:spcBef>
                <a:spcPts val="1200"/>
              </a:spcBef>
              <a:spcAft>
                <a:spcPct val="0"/>
              </a:spcAft>
              <a:buClr>
                <a:schemeClr val="tx1"/>
              </a:buClr>
            </a:pPr>
            <a:r>
              <a:rPr lang="en-US" dirty="0">
                <a:solidFill>
                  <a:srgbClr val="002060"/>
                </a:solidFill>
              </a:rPr>
              <a:t>Example:</a:t>
            </a:r>
          </a:p>
          <a:p>
            <a:pPr lvl="0" fontAlgn="base">
              <a:spcBef>
                <a:spcPts val="1200"/>
              </a:spcBef>
              <a:spcAft>
                <a:spcPct val="0"/>
              </a:spcAft>
              <a:buClr>
                <a:schemeClr val="tx1"/>
              </a:buClr>
            </a:pPr>
            <a:r>
              <a:rPr lang="en-US" dirty="0" smtClean="0">
                <a:solidFill>
                  <a:srgbClr val="002060"/>
                </a:solidFill>
              </a:rPr>
              <a:t>The member’s </a:t>
            </a:r>
            <a:r>
              <a:rPr lang="en-US" dirty="0">
                <a:solidFill>
                  <a:srgbClr val="002060"/>
                </a:solidFill>
              </a:rPr>
              <a:t>current PCP has joined a Primary Care ACO. </a:t>
            </a:r>
            <a:endParaRPr lang="en-US" dirty="0" smtClean="0">
              <a:solidFill>
                <a:srgbClr val="002060"/>
              </a:solidFill>
            </a:endParaRPr>
          </a:p>
          <a:p>
            <a:pPr lvl="0" fontAlgn="base">
              <a:spcBef>
                <a:spcPts val="1200"/>
              </a:spcBef>
              <a:spcAft>
                <a:spcPct val="0"/>
              </a:spcAft>
              <a:buClr>
                <a:schemeClr val="tx1"/>
              </a:buClr>
            </a:pPr>
            <a:r>
              <a:rPr lang="en-US" dirty="0" smtClean="0">
                <a:solidFill>
                  <a:srgbClr val="002060"/>
                </a:solidFill>
              </a:rPr>
              <a:t>The member </a:t>
            </a:r>
            <a:r>
              <a:rPr lang="en-US" dirty="0">
                <a:solidFill>
                  <a:srgbClr val="002060"/>
                </a:solidFill>
              </a:rPr>
              <a:t>will be enrolled in </a:t>
            </a:r>
            <a:r>
              <a:rPr lang="en-US" dirty="0" smtClean="0">
                <a:solidFill>
                  <a:srgbClr val="002060"/>
                </a:solidFill>
              </a:rPr>
              <a:t>a Primary Care ACO </a:t>
            </a:r>
            <a:r>
              <a:rPr lang="en-US" dirty="0">
                <a:solidFill>
                  <a:srgbClr val="002060"/>
                </a:solidFill>
              </a:rPr>
              <a:t>and continue receiving care from </a:t>
            </a:r>
            <a:r>
              <a:rPr lang="en-US" dirty="0" smtClean="0">
                <a:solidFill>
                  <a:srgbClr val="002060"/>
                </a:solidFill>
              </a:rPr>
              <a:t>their </a:t>
            </a:r>
            <a:r>
              <a:rPr lang="en-US" dirty="0">
                <a:solidFill>
                  <a:srgbClr val="002060"/>
                </a:solidFill>
              </a:rPr>
              <a:t>PCP. </a:t>
            </a:r>
          </a:p>
        </p:txBody>
      </p:sp>
      <p:pic>
        <p:nvPicPr>
          <p:cNvPr id="4" name="Picture 3"/>
          <p:cNvPicPr>
            <a:picLocks noChangeAspect="1"/>
          </p:cNvPicPr>
          <p:nvPr/>
        </p:nvPicPr>
        <p:blipFill>
          <a:blip r:embed="rId2"/>
          <a:stretch>
            <a:fillRect/>
          </a:stretch>
        </p:blipFill>
        <p:spPr>
          <a:xfrm>
            <a:off x="3631989" y="187570"/>
            <a:ext cx="4605592" cy="5984630"/>
          </a:xfrm>
          <a:prstGeom prst="rect">
            <a:avLst/>
          </a:prstGeom>
        </p:spPr>
      </p:pic>
    </p:spTree>
    <p:extLst>
      <p:ext uri="{BB962C8B-B14F-4D97-AF65-F5344CB8AC3E}">
        <p14:creationId xmlns:p14="http://schemas.microsoft.com/office/powerpoint/2010/main" val="3439666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510" y="6544215"/>
            <a:ext cx="3809022" cy="276999"/>
          </a:xfrm>
          <a:prstGeom prst="rect">
            <a:avLst/>
          </a:prstGeom>
          <a:noFill/>
        </p:spPr>
        <p:txBody>
          <a:bodyPr wrap="square" rtlCol="0">
            <a:spAutoFit/>
          </a:bodyPr>
          <a:lstStyle/>
          <a:p>
            <a:r>
              <a:rPr lang="en-US" sz="1200" dirty="0" smtClean="0">
                <a:solidFill>
                  <a:schemeClr val="bg1"/>
                </a:solidFill>
              </a:rPr>
              <a:t>Phase I Provider Deck </a:t>
            </a:r>
            <a:r>
              <a:rPr lang="mr-IN" sz="1200" dirty="0" smtClean="0">
                <a:solidFill>
                  <a:schemeClr val="bg1"/>
                </a:solidFill>
              </a:rPr>
              <a:t>–</a:t>
            </a:r>
            <a:r>
              <a:rPr lang="en-US" sz="1200" dirty="0" smtClean="0">
                <a:solidFill>
                  <a:schemeClr val="bg1"/>
                </a:solidFill>
              </a:rPr>
              <a:t> Version 11/8/2017</a:t>
            </a:r>
            <a:endParaRPr lang="en-US" sz="1200" dirty="0">
              <a:solidFill>
                <a:schemeClr val="bg1"/>
              </a:solidFill>
            </a:endParaRPr>
          </a:p>
        </p:txBody>
      </p:sp>
      <p:sp>
        <p:nvSpPr>
          <p:cNvPr id="5" name="Title 1"/>
          <p:cNvSpPr>
            <a:spLocks noGrp="1"/>
          </p:cNvSpPr>
          <p:nvPr>
            <p:ph type="title"/>
          </p:nvPr>
        </p:nvSpPr>
        <p:spPr>
          <a:xfrm>
            <a:off x="76201" y="187570"/>
            <a:ext cx="3505200" cy="307777"/>
          </a:xfrm>
        </p:spPr>
        <p:txBody>
          <a:bodyPr anchor="t"/>
          <a:lstStyle/>
          <a:p>
            <a:r>
              <a:rPr lang="en-US" sz="2000" dirty="0">
                <a:solidFill>
                  <a:srgbClr val="002060"/>
                </a:solidFill>
              </a:rPr>
              <a:t>Member Experience: </a:t>
            </a:r>
            <a:r>
              <a:rPr lang="en-US" sz="2000" dirty="0" smtClean="0">
                <a:solidFill>
                  <a:srgbClr val="002060"/>
                </a:solidFill>
              </a:rPr>
              <a:t>Notices</a:t>
            </a:r>
            <a:endParaRPr lang="en-US" sz="2000" dirty="0">
              <a:solidFill>
                <a:srgbClr val="002060"/>
              </a:solidFill>
            </a:endParaRPr>
          </a:p>
        </p:txBody>
      </p:sp>
      <p:sp>
        <p:nvSpPr>
          <p:cNvPr id="6" name="TextBox 5"/>
          <p:cNvSpPr txBox="1"/>
          <p:nvPr/>
        </p:nvSpPr>
        <p:spPr>
          <a:xfrm>
            <a:off x="457200" y="1485059"/>
            <a:ext cx="2590800" cy="2893100"/>
          </a:xfrm>
          <a:prstGeom prst="rect">
            <a:avLst/>
          </a:prstGeom>
          <a:noFill/>
        </p:spPr>
        <p:txBody>
          <a:bodyPr wrap="square" rtlCol="0">
            <a:spAutoFit/>
          </a:bodyPr>
          <a:lstStyle/>
          <a:p>
            <a:pPr>
              <a:spcBef>
                <a:spcPts val="1200"/>
              </a:spcBef>
            </a:pPr>
            <a:r>
              <a:rPr lang="en-US" dirty="0">
                <a:solidFill>
                  <a:srgbClr val="002060"/>
                </a:solidFill>
              </a:rPr>
              <a:t>Example:</a:t>
            </a:r>
          </a:p>
          <a:p>
            <a:pPr>
              <a:spcBef>
                <a:spcPts val="1200"/>
              </a:spcBef>
            </a:pPr>
            <a:r>
              <a:rPr lang="en-US" dirty="0" smtClean="0">
                <a:solidFill>
                  <a:srgbClr val="002060"/>
                </a:solidFill>
              </a:rPr>
              <a:t>The member’s </a:t>
            </a:r>
            <a:r>
              <a:rPr lang="en-US" dirty="0">
                <a:solidFill>
                  <a:srgbClr val="002060"/>
                </a:solidFill>
              </a:rPr>
              <a:t>current PCP has joined an MCO. </a:t>
            </a:r>
            <a:endParaRPr lang="en-US" dirty="0" smtClean="0">
              <a:solidFill>
                <a:srgbClr val="002060"/>
              </a:solidFill>
            </a:endParaRPr>
          </a:p>
          <a:p>
            <a:pPr>
              <a:spcBef>
                <a:spcPts val="1200"/>
              </a:spcBef>
            </a:pPr>
            <a:r>
              <a:rPr lang="en-US" dirty="0" smtClean="0">
                <a:solidFill>
                  <a:srgbClr val="002060"/>
                </a:solidFill>
              </a:rPr>
              <a:t>The member will </a:t>
            </a:r>
            <a:r>
              <a:rPr lang="en-US" dirty="0">
                <a:solidFill>
                  <a:srgbClr val="002060"/>
                </a:solidFill>
              </a:rPr>
              <a:t>be enrolled in </a:t>
            </a:r>
            <a:r>
              <a:rPr lang="en-US" dirty="0" smtClean="0">
                <a:solidFill>
                  <a:srgbClr val="002060"/>
                </a:solidFill>
              </a:rPr>
              <a:t>the </a:t>
            </a:r>
            <a:r>
              <a:rPr lang="en-US" dirty="0">
                <a:solidFill>
                  <a:srgbClr val="002060"/>
                </a:solidFill>
              </a:rPr>
              <a:t>MCO </a:t>
            </a:r>
            <a:r>
              <a:rPr lang="en-US" dirty="0" smtClean="0">
                <a:solidFill>
                  <a:srgbClr val="002060"/>
                </a:solidFill>
              </a:rPr>
              <a:t>the PCP has joined and </a:t>
            </a:r>
            <a:r>
              <a:rPr lang="en-US" dirty="0">
                <a:solidFill>
                  <a:srgbClr val="002060"/>
                </a:solidFill>
              </a:rPr>
              <a:t>continue receiving care from </a:t>
            </a:r>
            <a:r>
              <a:rPr lang="en-US" dirty="0" smtClean="0">
                <a:solidFill>
                  <a:srgbClr val="002060"/>
                </a:solidFill>
              </a:rPr>
              <a:t>their </a:t>
            </a:r>
            <a:r>
              <a:rPr lang="en-US" dirty="0">
                <a:solidFill>
                  <a:srgbClr val="002060"/>
                </a:solidFill>
              </a:rPr>
              <a:t>PCP. </a:t>
            </a:r>
          </a:p>
        </p:txBody>
      </p:sp>
      <p:pic>
        <p:nvPicPr>
          <p:cNvPr id="2" name="Picture 1"/>
          <p:cNvPicPr>
            <a:picLocks noChangeAspect="1"/>
          </p:cNvPicPr>
          <p:nvPr/>
        </p:nvPicPr>
        <p:blipFill>
          <a:blip r:embed="rId2"/>
          <a:stretch>
            <a:fillRect/>
          </a:stretch>
        </p:blipFill>
        <p:spPr>
          <a:xfrm>
            <a:off x="3579606" y="187570"/>
            <a:ext cx="4667844" cy="6060830"/>
          </a:xfrm>
          <a:prstGeom prst="rect">
            <a:avLst/>
          </a:prstGeom>
        </p:spPr>
      </p:pic>
    </p:spTree>
    <p:extLst>
      <p:ext uri="{BB962C8B-B14F-4D97-AF65-F5344CB8AC3E}">
        <p14:creationId xmlns:p14="http://schemas.microsoft.com/office/powerpoint/2010/main" val="3268010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28" y="6565235"/>
            <a:ext cx="3809022" cy="276999"/>
          </a:xfrm>
          <a:prstGeom prst="rect">
            <a:avLst/>
          </a:prstGeom>
          <a:noFill/>
        </p:spPr>
        <p:txBody>
          <a:bodyPr wrap="square" rtlCol="0">
            <a:spAutoFit/>
          </a:bodyPr>
          <a:lstStyle/>
          <a:p>
            <a:r>
              <a:rPr lang="en-US" sz="1200" dirty="0" smtClean="0">
                <a:solidFill>
                  <a:schemeClr val="bg1"/>
                </a:solidFill>
              </a:rPr>
              <a:t>Phase I Provider Deck </a:t>
            </a:r>
            <a:r>
              <a:rPr lang="mr-IN" sz="1200" dirty="0" smtClean="0">
                <a:solidFill>
                  <a:schemeClr val="bg1"/>
                </a:solidFill>
              </a:rPr>
              <a:t>–</a:t>
            </a:r>
            <a:r>
              <a:rPr lang="en-US" sz="1200" dirty="0" smtClean="0">
                <a:solidFill>
                  <a:schemeClr val="bg1"/>
                </a:solidFill>
              </a:rPr>
              <a:t> Version 11/8/2017</a:t>
            </a:r>
            <a:endParaRPr lang="en-US" sz="1200" dirty="0">
              <a:solidFill>
                <a:schemeClr val="bg1"/>
              </a:solidFill>
            </a:endParaRPr>
          </a:p>
        </p:txBody>
      </p:sp>
      <p:sp>
        <p:nvSpPr>
          <p:cNvPr id="7" name="TextBox 6"/>
          <p:cNvSpPr txBox="1"/>
          <p:nvPr/>
        </p:nvSpPr>
        <p:spPr>
          <a:xfrm>
            <a:off x="457200" y="1485059"/>
            <a:ext cx="2590800" cy="3724096"/>
          </a:xfrm>
          <a:prstGeom prst="rect">
            <a:avLst/>
          </a:prstGeom>
          <a:noFill/>
        </p:spPr>
        <p:txBody>
          <a:bodyPr wrap="square" rtlCol="0">
            <a:spAutoFit/>
          </a:bodyPr>
          <a:lstStyle/>
          <a:p>
            <a:pPr>
              <a:spcBef>
                <a:spcPts val="1200"/>
              </a:spcBef>
            </a:pPr>
            <a:r>
              <a:rPr lang="en-US" dirty="0">
                <a:solidFill>
                  <a:srgbClr val="002060"/>
                </a:solidFill>
              </a:rPr>
              <a:t>Example:</a:t>
            </a:r>
          </a:p>
          <a:p>
            <a:pPr>
              <a:spcBef>
                <a:spcPts val="1200"/>
              </a:spcBef>
            </a:pPr>
            <a:r>
              <a:rPr lang="en-US" dirty="0" smtClean="0">
                <a:solidFill>
                  <a:srgbClr val="002060"/>
                </a:solidFill>
              </a:rPr>
              <a:t>The member’s </a:t>
            </a:r>
            <a:r>
              <a:rPr lang="en-US" dirty="0">
                <a:solidFill>
                  <a:srgbClr val="002060"/>
                </a:solidFill>
              </a:rPr>
              <a:t>MCO is leaving MassHealth or has left </a:t>
            </a:r>
            <a:r>
              <a:rPr lang="en-US" dirty="0" smtClean="0">
                <a:solidFill>
                  <a:srgbClr val="002060"/>
                </a:solidFill>
              </a:rPr>
              <a:t>the member’s service </a:t>
            </a:r>
            <a:r>
              <a:rPr lang="en-US" dirty="0">
                <a:solidFill>
                  <a:srgbClr val="002060"/>
                </a:solidFill>
              </a:rPr>
              <a:t>area. </a:t>
            </a:r>
            <a:r>
              <a:rPr lang="en-US" dirty="0" smtClean="0">
                <a:solidFill>
                  <a:srgbClr val="002060"/>
                </a:solidFill>
              </a:rPr>
              <a:t>The member’s PCP has not joined an ACO.</a:t>
            </a:r>
          </a:p>
          <a:p>
            <a:pPr>
              <a:spcBef>
                <a:spcPts val="1200"/>
              </a:spcBef>
            </a:pPr>
            <a:r>
              <a:rPr lang="en-US" dirty="0" smtClean="0">
                <a:solidFill>
                  <a:srgbClr val="002060"/>
                </a:solidFill>
              </a:rPr>
              <a:t>The member </a:t>
            </a:r>
            <a:r>
              <a:rPr lang="en-US" dirty="0">
                <a:solidFill>
                  <a:srgbClr val="002060"/>
                </a:solidFill>
              </a:rPr>
              <a:t>will automatically be enrolled in a new health plan beginning on </a:t>
            </a:r>
            <a:r>
              <a:rPr lang="en-US" dirty="0" smtClean="0">
                <a:solidFill>
                  <a:srgbClr val="002060"/>
                </a:solidFill>
              </a:rPr>
              <a:t>3/1/2018. </a:t>
            </a:r>
            <a:endParaRPr lang="en-US" dirty="0">
              <a:solidFill>
                <a:srgbClr val="002060"/>
              </a:solidFill>
            </a:endParaRPr>
          </a:p>
        </p:txBody>
      </p:sp>
      <p:pic>
        <p:nvPicPr>
          <p:cNvPr id="2" name="Picture 1"/>
          <p:cNvPicPr>
            <a:picLocks noChangeAspect="1"/>
          </p:cNvPicPr>
          <p:nvPr/>
        </p:nvPicPr>
        <p:blipFill>
          <a:blip r:embed="rId3"/>
          <a:stretch>
            <a:fillRect/>
          </a:stretch>
        </p:blipFill>
        <p:spPr>
          <a:xfrm>
            <a:off x="3645099" y="187571"/>
            <a:ext cx="4627496" cy="5984630"/>
          </a:xfrm>
          <a:prstGeom prst="rect">
            <a:avLst/>
          </a:prstGeom>
        </p:spPr>
      </p:pic>
      <p:sp>
        <p:nvSpPr>
          <p:cNvPr id="3" name="Title 2"/>
          <p:cNvSpPr>
            <a:spLocks noGrp="1"/>
          </p:cNvSpPr>
          <p:nvPr>
            <p:ph type="title"/>
          </p:nvPr>
        </p:nvSpPr>
        <p:spPr>
          <a:xfrm>
            <a:off x="403547" y="234866"/>
            <a:ext cx="3254053" cy="276999"/>
          </a:xfrm>
        </p:spPr>
        <p:txBody>
          <a:bodyPr/>
          <a:lstStyle/>
          <a:p>
            <a:r>
              <a:rPr lang="en-US" sz="1800" dirty="0">
                <a:solidFill>
                  <a:srgbClr val="002060"/>
                </a:solidFill>
              </a:rPr>
              <a:t>Member Experience: </a:t>
            </a:r>
            <a:r>
              <a:rPr lang="en-US" sz="1800" dirty="0" smtClean="0">
                <a:solidFill>
                  <a:srgbClr val="002060"/>
                </a:solidFill>
              </a:rPr>
              <a:t>Notices</a:t>
            </a:r>
            <a:endParaRPr lang="en-US" dirty="0"/>
          </a:p>
        </p:txBody>
      </p:sp>
    </p:spTree>
    <p:extLst>
      <p:ext uri="{BB962C8B-B14F-4D97-AF65-F5344CB8AC3E}">
        <p14:creationId xmlns:p14="http://schemas.microsoft.com/office/powerpoint/2010/main" val="1340466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604" y="6581001"/>
            <a:ext cx="3809022" cy="276999"/>
          </a:xfrm>
          <a:prstGeom prst="rect">
            <a:avLst/>
          </a:prstGeom>
          <a:noFill/>
        </p:spPr>
        <p:txBody>
          <a:bodyPr wrap="square" rtlCol="0">
            <a:spAutoFit/>
          </a:bodyPr>
          <a:lstStyle/>
          <a:p>
            <a:r>
              <a:rPr lang="en-US" sz="1200" dirty="0" smtClean="0">
                <a:solidFill>
                  <a:schemeClr val="bg1"/>
                </a:solidFill>
              </a:rPr>
              <a:t>Phase I Provider Deck </a:t>
            </a:r>
            <a:r>
              <a:rPr lang="mr-IN" sz="1200" dirty="0" smtClean="0">
                <a:solidFill>
                  <a:schemeClr val="bg1"/>
                </a:solidFill>
              </a:rPr>
              <a:t>–</a:t>
            </a:r>
            <a:r>
              <a:rPr lang="en-US" sz="1200" dirty="0" smtClean="0">
                <a:solidFill>
                  <a:schemeClr val="bg1"/>
                </a:solidFill>
              </a:rPr>
              <a:t> Version 11/8/2017</a:t>
            </a:r>
            <a:endParaRPr lang="en-US" sz="1200" dirty="0">
              <a:solidFill>
                <a:schemeClr val="bg1"/>
              </a:solidFill>
            </a:endParaRPr>
          </a:p>
        </p:txBody>
      </p:sp>
      <p:sp>
        <p:nvSpPr>
          <p:cNvPr id="5" name="Title 1"/>
          <p:cNvSpPr>
            <a:spLocks noGrp="1"/>
          </p:cNvSpPr>
          <p:nvPr>
            <p:ph type="title"/>
          </p:nvPr>
        </p:nvSpPr>
        <p:spPr>
          <a:xfrm>
            <a:off x="76200" y="187570"/>
            <a:ext cx="3505200" cy="307777"/>
          </a:xfrm>
        </p:spPr>
        <p:txBody>
          <a:bodyPr anchor="t"/>
          <a:lstStyle/>
          <a:p>
            <a:r>
              <a:rPr lang="en-US" sz="2000" dirty="0">
                <a:solidFill>
                  <a:srgbClr val="002060"/>
                </a:solidFill>
              </a:rPr>
              <a:t>Member Experience: </a:t>
            </a:r>
            <a:r>
              <a:rPr lang="en-US" sz="2000" dirty="0" smtClean="0">
                <a:solidFill>
                  <a:srgbClr val="002060"/>
                </a:solidFill>
              </a:rPr>
              <a:t>Notices</a:t>
            </a:r>
            <a:endParaRPr lang="en-US" sz="2000" dirty="0">
              <a:solidFill>
                <a:srgbClr val="002060"/>
              </a:solidFill>
            </a:endParaRPr>
          </a:p>
        </p:txBody>
      </p:sp>
      <p:sp>
        <p:nvSpPr>
          <p:cNvPr id="6" name="TextBox 5"/>
          <p:cNvSpPr txBox="1"/>
          <p:nvPr/>
        </p:nvSpPr>
        <p:spPr>
          <a:xfrm>
            <a:off x="457200" y="1485059"/>
            <a:ext cx="2590800" cy="5139869"/>
          </a:xfrm>
          <a:prstGeom prst="rect">
            <a:avLst/>
          </a:prstGeom>
          <a:noFill/>
        </p:spPr>
        <p:txBody>
          <a:bodyPr wrap="square" rtlCol="0">
            <a:spAutoFit/>
          </a:bodyPr>
          <a:lstStyle/>
          <a:p>
            <a:pPr>
              <a:spcBef>
                <a:spcPts val="1200"/>
              </a:spcBef>
            </a:pPr>
            <a:r>
              <a:rPr lang="en-US" dirty="0">
                <a:solidFill>
                  <a:srgbClr val="002060"/>
                </a:solidFill>
              </a:rPr>
              <a:t>Example</a:t>
            </a:r>
            <a:r>
              <a:rPr lang="en-US" dirty="0" smtClean="0">
                <a:solidFill>
                  <a:srgbClr val="002060"/>
                </a:solidFill>
              </a:rPr>
              <a:t>:</a:t>
            </a:r>
          </a:p>
          <a:p>
            <a:pPr>
              <a:spcBef>
                <a:spcPts val="1200"/>
              </a:spcBef>
            </a:pPr>
            <a:r>
              <a:rPr lang="en-US" dirty="0" smtClean="0">
                <a:solidFill>
                  <a:srgbClr val="002060"/>
                </a:solidFill>
              </a:rPr>
              <a:t>The member’s PCP has not joined an ACO and the member is currently enrolled in an MCO that will continue after 3/1/17.</a:t>
            </a:r>
          </a:p>
          <a:p>
            <a:pPr>
              <a:spcBef>
                <a:spcPts val="1200"/>
              </a:spcBef>
            </a:pPr>
            <a:r>
              <a:rPr lang="en-US" dirty="0" smtClean="0">
                <a:solidFill>
                  <a:srgbClr val="002060"/>
                </a:solidFill>
              </a:rPr>
              <a:t>The member does not need to change plans.</a:t>
            </a:r>
            <a:endParaRPr lang="en-US" dirty="0">
              <a:solidFill>
                <a:srgbClr val="002060"/>
              </a:solidFill>
            </a:endParaRPr>
          </a:p>
          <a:p>
            <a:pPr>
              <a:spcBef>
                <a:spcPts val="1200"/>
              </a:spcBef>
            </a:pPr>
            <a:r>
              <a:rPr lang="en-US" dirty="0" smtClean="0">
                <a:solidFill>
                  <a:srgbClr val="002060"/>
                </a:solidFill>
              </a:rPr>
              <a:t>The member’s </a:t>
            </a:r>
            <a:r>
              <a:rPr lang="en-US" dirty="0">
                <a:solidFill>
                  <a:srgbClr val="002060"/>
                </a:solidFill>
              </a:rPr>
              <a:t>Plan Selection Period is beginning on </a:t>
            </a:r>
            <a:r>
              <a:rPr lang="en-US" dirty="0" smtClean="0">
                <a:solidFill>
                  <a:srgbClr val="002060"/>
                </a:solidFill>
              </a:rPr>
              <a:t>3/1/2018. </a:t>
            </a:r>
          </a:p>
          <a:p>
            <a:pPr>
              <a:spcBef>
                <a:spcPts val="1200"/>
              </a:spcBef>
            </a:pPr>
            <a:r>
              <a:rPr lang="en-US" dirty="0" smtClean="0">
                <a:solidFill>
                  <a:srgbClr val="002060"/>
                </a:solidFill>
              </a:rPr>
              <a:t>The member has an opportunity to review and select current or new plan options. </a:t>
            </a:r>
          </a:p>
        </p:txBody>
      </p:sp>
      <p:pic>
        <p:nvPicPr>
          <p:cNvPr id="2" name="Picture 1"/>
          <p:cNvPicPr>
            <a:picLocks noChangeAspect="1"/>
          </p:cNvPicPr>
          <p:nvPr/>
        </p:nvPicPr>
        <p:blipFill>
          <a:blip r:embed="rId3"/>
          <a:stretch>
            <a:fillRect/>
          </a:stretch>
        </p:blipFill>
        <p:spPr>
          <a:xfrm>
            <a:off x="3649708" y="187570"/>
            <a:ext cx="4610674" cy="5984630"/>
          </a:xfrm>
          <a:prstGeom prst="rect">
            <a:avLst/>
          </a:prstGeom>
        </p:spPr>
      </p:pic>
    </p:spTree>
    <p:extLst>
      <p:ext uri="{BB962C8B-B14F-4D97-AF65-F5344CB8AC3E}">
        <p14:creationId xmlns:p14="http://schemas.microsoft.com/office/powerpoint/2010/main" val="1565280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2514600"/>
            <a:ext cx="7315200" cy="310544"/>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4" name="object 4"/>
          <p:cNvSpPr txBox="1"/>
          <p:nvPr/>
        </p:nvSpPr>
        <p:spPr>
          <a:xfrm>
            <a:off x="838200" y="1213456"/>
            <a:ext cx="7620000" cy="3053744"/>
          </a:xfrm>
          <a:prstGeom prst="rect">
            <a:avLst/>
          </a:prstGeom>
        </p:spPr>
        <p:txBody>
          <a:bodyPr vert="horz" wrap="square" lIns="0" tIns="0" rIns="0" bIns="0" rtlCol="0">
            <a:noAutofit/>
          </a:bodyPr>
          <a:lstStyle/>
          <a:p>
            <a:pPr marL="19578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Overview of MassHealth Payment and Care Delivery Innovation (PCDI)</a:t>
            </a:r>
          </a:p>
          <a:p>
            <a:pPr marL="19578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MassHealth Plan Options for 2018</a:t>
            </a:r>
          </a:p>
          <a:p>
            <a:pPr marL="19578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Member Enrollment and Assignment </a:t>
            </a:r>
          </a:p>
          <a:p>
            <a:pPr marL="19578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Provider Information and Training  </a:t>
            </a:r>
          </a:p>
          <a:p>
            <a:pPr marL="19578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Community Partners </a:t>
            </a:r>
          </a:p>
          <a:p>
            <a:pPr marL="650903" lvl="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Objectives</a:t>
            </a:r>
            <a:endParaRPr lang="en-US" dirty="0">
              <a:solidFill>
                <a:srgbClr val="5E8BFF">
                  <a:lumMod val="50000"/>
                </a:srgbClr>
              </a:solidFill>
              <a:latin typeface="Arial"/>
              <a:cs typeface="Arial"/>
            </a:endParaRPr>
          </a:p>
          <a:p>
            <a:pPr marL="650903" lvl="2" indent="-184236" fontAlgn="base">
              <a:spcBef>
                <a:spcPct val="0"/>
              </a:spcBef>
              <a:spcAft>
                <a:spcPts val="1176"/>
              </a:spcAft>
              <a:buClr>
                <a:srgbClr val="00295F"/>
              </a:buClr>
              <a:buSzPct val="125000"/>
              <a:buFont typeface="Arial"/>
              <a:buChar char="▪"/>
              <a:tabLst>
                <a:tab pos="195782" algn="l"/>
              </a:tabLst>
            </a:pPr>
            <a:r>
              <a:rPr lang="en-US" dirty="0">
                <a:solidFill>
                  <a:srgbClr val="5E8BFF">
                    <a:lumMod val="50000"/>
                  </a:srgbClr>
                </a:solidFill>
                <a:latin typeface="Arial"/>
                <a:cs typeface="Arial"/>
              </a:rPr>
              <a:t>Overview of Community Partners</a:t>
            </a:r>
          </a:p>
          <a:p>
            <a:pPr marL="650903" lvl="2" indent="-184236" fontAlgn="base">
              <a:spcBef>
                <a:spcPct val="0"/>
              </a:spcBef>
              <a:spcAft>
                <a:spcPts val="1176"/>
              </a:spcAft>
              <a:buClr>
                <a:srgbClr val="00295F"/>
              </a:buClr>
              <a:buSzPct val="125000"/>
              <a:buFont typeface="Arial"/>
              <a:buChar char="▪"/>
              <a:tabLst>
                <a:tab pos="195782" algn="l"/>
              </a:tabLst>
            </a:pPr>
            <a:r>
              <a:rPr lang="en-US" dirty="0">
                <a:solidFill>
                  <a:srgbClr val="5E8BFF">
                    <a:lumMod val="50000"/>
                  </a:srgbClr>
                </a:solidFill>
                <a:latin typeface="Arial"/>
                <a:cs typeface="Arial"/>
              </a:rPr>
              <a:t>Behavioral Health Community Partners</a:t>
            </a:r>
          </a:p>
          <a:p>
            <a:pPr marL="650903" lvl="2" indent="-184236" fontAlgn="base">
              <a:spcBef>
                <a:spcPct val="0"/>
              </a:spcBef>
              <a:spcAft>
                <a:spcPts val="1176"/>
              </a:spcAft>
              <a:buClr>
                <a:srgbClr val="00295F"/>
              </a:buClr>
              <a:buSzPct val="125000"/>
              <a:buFont typeface="Arial"/>
              <a:buChar char="▪"/>
              <a:tabLst>
                <a:tab pos="195782" algn="l"/>
              </a:tabLst>
            </a:pPr>
            <a:r>
              <a:rPr lang="en-US" dirty="0">
                <a:solidFill>
                  <a:srgbClr val="5E8BFF">
                    <a:lumMod val="50000"/>
                  </a:srgbClr>
                </a:solidFill>
                <a:latin typeface="Arial"/>
                <a:cs typeface="Arial"/>
              </a:rPr>
              <a:t>LTSS Community Partners</a:t>
            </a:r>
          </a:p>
          <a:p>
            <a:pPr marL="650903" lvl="2" indent="-184236" fontAlgn="base">
              <a:spcBef>
                <a:spcPct val="0"/>
              </a:spcBef>
              <a:spcAft>
                <a:spcPts val="1176"/>
              </a:spcAft>
              <a:buClr>
                <a:srgbClr val="00295F"/>
              </a:buClr>
              <a:buSzPct val="125000"/>
              <a:buFont typeface="Arial"/>
              <a:buChar char="▪"/>
              <a:tabLst>
                <a:tab pos="195782" algn="l"/>
              </a:tabLst>
            </a:pPr>
            <a:r>
              <a:rPr lang="en-US" dirty="0">
                <a:solidFill>
                  <a:srgbClr val="5E8BFF">
                    <a:lumMod val="50000"/>
                  </a:srgbClr>
                </a:solidFill>
                <a:latin typeface="Arial"/>
                <a:cs typeface="Arial"/>
              </a:rPr>
              <a:t>ACO/MCO – CP Relationships</a:t>
            </a:r>
          </a:p>
          <a:p>
            <a:pPr marL="650903" lvl="2" indent="-184236" fontAlgn="base">
              <a:spcBef>
                <a:spcPct val="0"/>
              </a:spcBef>
              <a:spcAft>
                <a:spcPts val="1176"/>
              </a:spcAft>
              <a:buClr>
                <a:srgbClr val="00295F"/>
              </a:buClr>
              <a:buSzPct val="125000"/>
              <a:buFont typeface="Arial"/>
              <a:buChar char="▪"/>
              <a:tabLst>
                <a:tab pos="195782" algn="l"/>
              </a:tabLst>
            </a:pPr>
            <a:r>
              <a:rPr lang="en-US" dirty="0">
                <a:solidFill>
                  <a:srgbClr val="5E8BFF">
                    <a:lumMod val="50000"/>
                  </a:srgbClr>
                </a:solidFill>
                <a:latin typeface="Arial"/>
                <a:cs typeface="Arial"/>
              </a:rPr>
              <a:t>Contracted Community Partners</a:t>
            </a:r>
          </a:p>
          <a:p>
            <a:pPr marL="11809">
              <a:spcAft>
                <a:spcPts val="1200"/>
              </a:spcAft>
              <a:buClr>
                <a:srgbClr val="00295F"/>
              </a:buClr>
              <a:buSzPct val="125000"/>
              <a:tabLst>
                <a:tab pos="199756" algn="l"/>
              </a:tabLst>
            </a:pPr>
            <a:endParaRPr lang="en-US" dirty="0">
              <a:solidFill>
                <a:srgbClr val="5E8BFF">
                  <a:lumMod val="50000"/>
                </a:srgbClr>
              </a:solidFill>
              <a:latin typeface="Arial"/>
              <a:cs typeface="Arial"/>
            </a:endParaRPr>
          </a:p>
        </p:txBody>
      </p:sp>
      <p:sp>
        <p:nvSpPr>
          <p:cNvPr id="2" name="Title 1"/>
          <p:cNvSpPr>
            <a:spLocks noGrp="1"/>
          </p:cNvSpPr>
          <p:nvPr>
            <p:ph type="title"/>
          </p:nvPr>
        </p:nvSpPr>
        <p:spPr>
          <a:xfrm>
            <a:off x="152400" y="234863"/>
            <a:ext cx="6020740" cy="276999"/>
          </a:xfrm>
        </p:spPr>
        <p:txBody>
          <a:bodyPr/>
          <a:lstStyle/>
          <a:p>
            <a:r>
              <a:rPr lang="en-US" sz="1800" dirty="0">
                <a:solidFill>
                  <a:srgbClr val="004080"/>
                </a:solidFill>
              </a:rPr>
              <a:t>Agenda</a:t>
            </a:r>
            <a:endParaRPr lang="en-US" dirty="0"/>
          </a:p>
        </p:txBody>
      </p:sp>
    </p:spTree>
    <p:extLst>
      <p:ext uri="{BB962C8B-B14F-4D97-AF65-F5344CB8AC3E}">
        <p14:creationId xmlns:p14="http://schemas.microsoft.com/office/powerpoint/2010/main" val="1855128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9800"/>
            <a:ext cx="8053675" cy="369332"/>
          </a:xfrm>
        </p:spPr>
        <p:txBody>
          <a:bodyPr/>
          <a:lstStyle/>
          <a:p>
            <a:r>
              <a:rPr lang="en-US" sz="2400" dirty="0">
                <a:solidFill>
                  <a:srgbClr val="002060"/>
                </a:solidFill>
              </a:rPr>
              <a:t>MassHealth </a:t>
            </a:r>
            <a:r>
              <a:rPr lang="en-US" sz="2400" dirty="0" smtClean="0">
                <a:solidFill>
                  <a:srgbClr val="002060"/>
                </a:solidFill>
              </a:rPr>
              <a:t>Customer </a:t>
            </a:r>
            <a:r>
              <a:rPr lang="en-US" sz="2400" dirty="0">
                <a:solidFill>
                  <a:srgbClr val="002060"/>
                </a:solidFill>
              </a:rPr>
              <a:t>Service </a:t>
            </a:r>
          </a:p>
        </p:txBody>
      </p:sp>
      <p:sp>
        <p:nvSpPr>
          <p:cNvPr id="3" name="Content Placeholder 2"/>
          <p:cNvSpPr>
            <a:spLocks noGrp="1"/>
          </p:cNvSpPr>
          <p:nvPr>
            <p:ph idx="1"/>
          </p:nvPr>
        </p:nvSpPr>
        <p:spPr>
          <a:xfrm>
            <a:off x="533400" y="838200"/>
            <a:ext cx="8207375" cy="5243349"/>
          </a:xfrm>
        </p:spPr>
        <p:txBody>
          <a:bodyPr/>
          <a:lstStyle/>
          <a:p>
            <a:pPr marL="0" indent="0"/>
            <a:r>
              <a:rPr lang="en-US" dirty="0">
                <a:solidFill>
                  <a:srgbClr val="002060"/>
                </a:solidFill>
              </a:rPr>
              <a:t>The MassHealth Customer Service Center is making changes to deliver </a:t>
            </a:r>
            <a:r>
              <a:rPr lang="en-US" dirty="0" smtClean="0">
                <a:solidFill>
                  <a:srgbClr val="002060"/>
                </a:solidFill>
              </a:rPr>
              <a:t>and </a:t>
            </a:r>
          </a:p>
          <a:p>
            <a:pPr marL="0" indent="0"/>
            <a:r>
              <a:rPr lang="en-US" dirty="0" smtClean="0">
                <a:solidFill>
                  <a:srgbClr val="002060"/>
                </a:solidFill>
              </a:rPr>
              <a:t>maintain the best possible customer experience throughout the PCDI implementation</a:t>
            </a:r>
          </a:p>
          <a:p>
            <a:pPr marL="285750" indent="-285750">
              <a:buFont typeface="Arial" panose="020B0604020202020204" pitchFamily="34" charset="0"/>
              <a:buChar char="•"/>
            </a:pPr>
            <a:endParaRPr lang="en-US" dirty="0">
              <a:solidFill>
                <a:srgbClr val="002060"/>
              </a:solidFill>
            </a:endParaRPr>
          </a:p>
          <a:p>
            <a:pPr marL="285750" indent="-285750">
              <a:buFont typeface="Arial" panose="020B0604020202020204" pitchFamily="34" charset="0"/>
              <a:buChar char="•"/>
            </a:pPr>
            <a:r>
              <a:rPr lang="en-US" dirty="0">
                <a:solidFill>
                  <a:srgbClr val="002060"/>
                </a:solidFill>
              </a:rPr>
              <a:t>Members are encouraged to use  the new MassHealth Choices online tool and enhanced online enrollment </a:t>
            </a:r>
            <a:r>
              <a:rPr lang="en-US" dirty="0" smtClean="0">
                <a:solidFill>
                  <a:srgbClr val="002060"/>
                </a:solidFill>
              </a:rPr>
              <a:t>form</a:t>
            </a:r>
          </a:p>
          <a:p>
            <a:pPr marL="285750" indent="-285750"/>
            <a:endParaRPr lang="en-US" dirty="0">
              <a:solidFill>
                <a:srgbClr val="002060"/>
              </a:solidFill>
            </a:endParaRPr>
          </a:p>
          <a:p>
            <a:pPr marL="285750" indent="-285750">
              <a:buFont typeface="Arial" panose="020B0604020202020204" pitchFamily="34" charset="0"/>
              <a:buChar char="•"/>
            </a:pPr>
            <a:r>
              <a:rPr lang="en-US" dirty="0">
                <a:solidFill>
                  <a:srgbClr val="002060"/>
                </a:solidFill>
              </a:rPr>
              <a:t>The robust technology platform is prepared for increased call </a:t>
            </a:r>
            <a:r>
              <a:rPr lang="en-US" dirty="0" smtClean="0">
                <a:solidFill>
                  <a:srgbClr val="002060"/>
                </a:solidFill>
              </a:rPr>
              <a:t>volume</a:t>
            </a:r>
          </a:p>
          <a:p>
            <a:pPr marL="285750" indent="-285750"/>
            <a:r>
              <a:rPr lang="en-US" dirty="0" smtClean="0">
                <a:solidFill>
                  <a:srgbClr val="002060"/>
                </a:solidFill>
              </a:rPr>
              <a:t> </a:t>
            </a:r>
            <a:endParaRPr lang="en-US" dirty="0">
              <a:solidFill>
                <a:srgbClr val="002060"/>
              </a:solidFill>
            </a:endParaRPr>
          </a:p>
          <a:p>
            <a:pPr marL="285750" indent="-285750">
              <a:buFont typeface="Arial" panose="020B0604020202020204" pitchFamily="34" charset="0"/>
              <a:buChar char="•"/>
            </a:pPr>
            <a:r>
              <a:rPr lang="en-US" dirty="0" smtClean="0">
                <a:solidFill>
                  <a:srgbClr val="002060"/>
                </a:solidFill>
              </a:rPr>
              <a:t>The </a:t>
            </a:r>
            <a:r>
              <a:rPr lang="en-US" dirty="0">
                <a:solidFill>
                  <a:srgbClr val="002060"/>
                </a:solidFill>
              </a:rPr>
              <a:t>number of Customer Service Representatives (CSR) available to assist Members is increasing by 80% during periods of anticipated high volume </a:t>
            </a:r>
            <a:endParaRPr lang="en-US" dirty="0" smtClean="0">
              <a:solidFill>
                <a:srgbClr val="002060"/>
              </a:solidFill>
            </a:endParaRPr>
          </a:p>
          <a:p>
            <a:pPr marL="285750" indent="-285750"/>
            <a:endParaRPr lang="en-US" dirty="0">
              <a:solidFill>
                <a:srgbClr val="002060"/>
              </a:solidFill>
            </a:endParaRPr>
          </a:p>
          <a:p>
            <a:pPr marL="285750" indent="-285750">
              <a:buFont typeface="Arial" panose="020B0604020202020204" pitchFamily="34" charset="0"/>
              <a:buChar char="•"/>
            </a:pPr>
            <a:r>
              <a:rPr lang="en-US" dirty="0">
                <a:solidFill>
                  <a:srgbClr val="002060"/>
                </a:solidFill>
              </a:rPr>
              <a:t>Provider Customer Service is enhanced </a:t>
            </a:r>
          </a:p>
          <a:p>
            <a:pPr marL="645741" lvl="2" indent="-285750">
              <a:buFont typeface="Courier New" charset="0"/>
              <a:buChar char="o"/>
            </a:pPr>
            <a:r>
              <a:rPr lang="en-US" dirty="0">
                <a:solidFill>
                  <a:srgbClr val="002060"/>
                </a:solidFill>
              </a:rPr>
              <a:t>In person trainings, webinars and on site visits</a:t>
            </a:r>
          </a:p>
          <a:p>
            <a:pPr marL="645741" lvl="2" indent="-285750">
              <a:buFont typeface="Courier New" charset="0"/>
              <a:buChar char="o"/>
            </a:pPr>
            <a:r>
              <a:rPr lang="en-US" dirty="0">
                <a:solidFill>
                  <a:srgbClr val="002060"/>
                </a:solidFill>
              </a:rPr>
              <a:t>Enhancements to EVS </a:t>
            </a:r>
          </a:p>
          <a:p>
            <a:pPr marL="645741" lvl="2" indent="-285750">
              <a:buFont typeface="Courier New" charset="0"/>
              <a:buChar char="o"/>
            </a:pPr>
            <a:r>
              <a:rPr lang="en-US" dirty="0">
                <a:solidFill>
                  <a:srgbClr val="002060"/>
                </a:solidFill>
              </a:rPr>
              <a:t>Dedicated Provider CSRs to support PCDI, billing and enrollment questions  </a:t>
            </a:r>
          </a:p>
        </p:txBody>
      </p:sp>
      <p:sp>
        <p:nvSpPr>
          <p:cNvPr id="4" name="TextBox 3"/>
          <p:cNvSpPr txBox="1"/>
          <p:nvPr/>
        </p:nvSpPr>
        <p:spPr>
          <a:xfrm>
            <a:off x="0" y="6565235"/>
            <a:ext cx="3809022" cy="276999"/>
          </a:xfrm>
          <a:prstGeom prst="rect">
            <a:avLst/>
          </a:prstGeom>
          <a:noFill/>
        </p:spPr>
        <p:txBody>
          <a:bodyPr wrap="square" rtlCol="0">
            <a:spAutoFit/>
          </a:bodyPr>
          <a:lstStyle/>
          <a:p>
            <a:r>
              <a:rPr lang="en-US" sz="1200" dirty="0" smtClean="0">
                <a:solidFill>
                  <a:schemeClr val="bg1"/>
                </a:solidFill>
              </a:rPr>
              <a:t>Phase I Provider Deck </a:t>
            </a:r>
            <a:r>
              <a:rPr lang="mr-IN" sz="1200" dirty="0" smtClean="0">
                <a:solidFill>
                  <a:schemeClr val="bg1"/>
                </a:solidFill>
              </a:rPr>
              <a:t>–</a:t>
            </a:r>
            <a:r>
              <a:rPr lang="en-US" sz="1200" dirty="0" smtClean="0">
                <a:solidFill>
                  <a:schemeClr val="bg1"/>
                </a:solidFill>
              </a:rPr>
              <a:t> Version 11/8/2017</a:t>
            </a:r>
            <a:endParaRPr lang="en-US" sz="1200" dirty="0">
              <a:solidFill>
                <a:schemeClr val="bg1"/>
              </a:solidFill>
            </a:endParaRPr>
          </a:p>
        </p:txBody>
      </p:sp>
    </p:spTree>
    <p:extLst>
      <p:ext uri="{BB962C8B-B14F-4D97-AF65-F5344CB8AC3E}">
        <p14:creationId xmlns:p14="http://schemas.microsoft.com/office/powerpoint/2010/main" val="91599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27752" y="307247"/>
            <a:ext cx="8597900" cy="369332"/>
          </a:xfrm>
        </p:spPr>
        <p:txBody>
          <a:bodyPr/>
          <a:lstStyle/>
          <a:p>
            <a:r>
              <a:rPr lang="en-US" sz="2400" dirty="0" smtClean="0">
                <a:solidFill>
                  <a:srgbClr val="002060"/>
                </a:solidFill>
              </a:rPr>
              <a:t>Member Resources: Information and Training</a:t>
            </a:r>
            <a:endParaRPr lang="en-US" sz="2400" dirty="0">
              <a:solidFill>
                <a:srgbClr val="002060"/>
              </a:solidFill>
            </a:endParaRPr>
          </a:p>
        </p:txBody>
      </p:sp>
      <p:sp>
        <p:nvSpPr>
          <p:cNvPr id="2" name="Rectangle 1"/>
          <p:cNvSpPr/>
          <p:nvPr/>
        </p:nvSpPr>
        <p:spPr>
          <a:xfrm>
            <a:off x="1327011" y="2841992"/>
            <a:ext cx="7681938" cy="815608"/>
          </a:xfrm>
          <a:prstGeom prst="rect">
            <a:avLst/>
          </a:prstGeom>
        </p:spPr>
        <p:txBody>
          <a:bodyPr wrap="square">
            <a:spAutoFit/>
          </a:bodyPr>
          <a:lstStyle/>
          <a:p>
            <a:r>
              <a:rPr lang="en-US" sz="1400" b="1" dirty="0">
                <a:solidFill>
                  <a:srgbClr val="002060"/>
                </a:solidFill>
              </a:rPr>
              <a:t>Member mailings and Fact Sheets</a:t>
            </a:r>
            <a:endParaRPr lang="en-US" sz="1400" dirty="0">
              <a:solidFill>
                <a:srgbClr val="002060"/>
              </a:solidFill>
            </a:endParaRPr>
          </a:p>
          <a:p>
            <a:pPr marL="285750" indent="-285750">
              <a:spcBef>
                <a:spcPts val="600"/>
              </a:spcBef>
              <a:spcAft>
                <a:spcPts val="600"/>
              </a:spcAft>
              <a:buFont typeface="Arial" panose="020B0604020202020204" pitchFamily="34" charset="0"/>
              <a:buChar char="•"/>
            </a:pPr>
            <a:r>
              <a:rPr lang="en-US" sz="1400" dirty="0">
                <a:solidFill>
                  <a:srgbClr val="002060"/>
                </a:solidFill>
              </a:rPr>
              <a:t>Member mailings and Fact Sheets will be issued around key events (Special Assignment, ACOs, PCPs,)</a:t>
            </a:r>
          </a:p>
        </p:txBody>
      </p:sp>
      <p:sp>
        <p:nvSpPr>
          <p:cNvPr id="16" name="Freeform 97"/>
          <p:cNvSpPr>
            <a:spLocks noEditPoints="1"/>
          </p:cNvSpPr>
          <p:nvPr/>
        </p:nvSpPr>
        <p:spPr bwMode="auto">
          <a:xfrm>
            <a:off x="594350" y="2954215"/>
            <a:ext cx="606398" cy="563618"/>
          </a:xfrm>
          <a:custGeom>
            <a:avLst/>
            <a:gdLst>
              <a:gd name="T0" fmla="*/ 269 w 354"/>
              <a:gd name="T1" fmla="*/ 109 h 361"/>
              <a:gd name="T2" fmla="*/ 206 w 354"/>
              <a:gd name="T3" fmla="*/ 109 h 361"/>
              <a:gd name="T4" fmla="*/ 130 w 354"/>
              <a:gd name="T5" fmla="*/ 167 h 361"/>
              <a:gd name="T6" fmla="*/ 124 w 354"/>
              <a:gd name="T7" fmla="*/ 177 h 361"/>
              <a:gd name="T8" fmla="*/ 187 w 354"/>
              <a:gd name="T9" fmla="*/ 109 h 361"/>
              <a:gd name="T10" fmla="*/ 124 w 354"/>
              <a:gd name="T11" fmla="*/ 109 h 361"/>
              <a:gd name="T12" fmla="*/ 145 w 354"/>
              <a:gd name="T13" fmla="*/ 149 h 361"/>
              <a:gd name="T14" fmla="*/ 41 w 354"/>
              <a:gd name="T15" fmla="*/ 268 h 361"/>
              <a:gd name="T16" fmla="*/ 104 w 354"/>
              <a:gd name="T17" fmla="*/ 268 h 361"/>
              <a:gd name="T18" fmla="*/ 43 w 354"/>
              <a:gd name="T19" fmla="*/ 227 h 361"/>
              <a:gd name="T20" fmla="*/ 41 w 354"/>
              <a:gd name="T21" fmla="*/ 208 h 361"/>
              <a:gd name="T22" fmla="*/ 104 w 354"/>
              <a:gd name="T23" fmla="*/ 208 h 361"/>
              <a:gd name="T24" fmla="*/ 43 w 354"/>
              <a:gd name="T25" fmla="*/ 167 h 361"/>
              <a:gd name="T26" fmla="*/ 238 w 354"/>
              <a:gd name="T27" fmla="*/ 41 h 361"/>
              <a:gd name="T28" fmla="*/ 244 w 354"/>
              <a:gd name="T29" fmla="*/ 65 h 361"/>
              <a:gd name="T30" fmla="*/ 221 w 354"/>
              <a:gd name="T31" fmla="*/ 55 h 361"/>
              <a:gd name="T32" fmla="*/ 88 w 354"/>
              <a:gd name="T33" fmla="*/ 41 h 361"/>
              <a:gd name="T34" fmla="*/ 93 w 354"/>
              <a:gd name="T35" fmla="*/ 65 h 361"/>
              <a:gd name="T36" fmla="*/ 71 w 354"/>
              <a:gd name="T37" fmla="*/ 55 h 361"/>
              <a:gd name="T38" fmla="*/ 16 w 354"/>
              <a:gd name="T39" fmla="*/ 41 h 361"/>
              <a:gd name="T40" fmla="*/ 126 w 354"/>
              <a:gd name="T41" fmla="*/ 311 h 361"/>
              <a:gd name="T42" fmla="*/ 0 w 354"/>
              <a:gd name="T43" fmla="*/ 45 h 361"/>
              <a:gd name="T44" fmla="*/ 72 w 354"/>
              <a:gd name="T45" fmla="*/ 8 h 361"/>
              <a:gd name="T46" fmla="*/ 88 w 354"/>
              <a:gd name="T47" fmla="*/ 25 h 361"/>
              <a:gd name="T48" fmla="*/ 230 w 354"/>
              <a:gd name="T49" fmla="*/ 0 h 361"/>
              <a:gd name="T50" fmla="*/ 291 w 354"/>
              <a:gd name="T51" fmla="*/ 25 h 361"/>
              <a:gd name="T52" fmla="*/ 295 w 354"/>
              <a:gd name="T53" fmla="*/ 126 h 361"/>
              <a:gd name="T54" fmla="*/ 41 w 354"/>
              <a:gd name="T55" fmla="*/ 147 h 361"/>
              <a:gd name="T56" fmla="*/ 104 w 354"/>
              <a:gd name="T57" fmla="*/ 147 h 361"/>
              <a:gd name="T58" fmla="*/ 43 w 354"/>
              <a:gd name="T59" fmla="*/ 107 h 361"/>
              <a:gd name="T60" fmla="*/ 161 w 354"/>
              <a:gd name="T61" fmla="*/ 319 h 361"/>
              <a:gd name="T62" fmla="*/ 174 w 354"/>
              <a:gd name="T63" fmla="*/ 180 h 361"/>
              <a:gd name="T64" fmla="*/ 174 w 354"/>
              <a:gd name="T65" fmla="*/ 305 h 361"/>
              <a:gd name="T66" fmla="*/ 230 w 354"/>
              <a:gd name="T67" fmla="*/ 249 h 361"/>
              <a:gd name="T68" fmla="*/ 291 w 354"/>
              <a:gd name="T69" fmla="*/ 188 h 361"/>
              <a:gd name="T70" fmla="*/ 206 w 354"/>
              <a:gd name="T71" fmla="*/ 203 h 361"/>
              <a:gd name="T72" fmla="*/ 229 w 354"/>
              <a:gd name="T73" fmla="*/ 296 h 361"/>
              <a:gd name="T74" fmla="*/ 244 w 354"/>
              <a:gd name="T75" fmla="*/ 313 h 361"/>
              <a:gd name="T76" fmla="*/ 229 w 354"/>
              <a:gd name="T77" fmla="*/ 296 h 361"/>
              <a:gd name="T78" fmla="*/ 314 w 354"/>
              <a:gd name="T79" fmla="*/ 243 h 361"/>
              <a:gd name="T80" fmla="*/ 282 w 354"/>
              <a:gd name="T81" fmla="*/ 243 h 361"/>
              <a:gd name="T82" fmla="*/ 229 w 354"/>
              <a:gd name="T83" fmla="*/ 190 h 361"/>
              <a:gd name="T84" fmla="*/ 244 w 354"/>
              <a:gd name="T85" fmla="*/ 173 h 361"/>
              <a:gd name="T86" fmla="*/ 159 w 354"/>
              <a:gd name="T87" fmla="*/ 243 h 361"/>
              <a:gd name="T88" fmla="*/ 191 w 354"/>
              <a:gd name="T89" fmla="*/ 243 h 361"/>
              <a:gd name="T90" fmla="*/ 159 w 354"/>
              <a:gd name="T91" fmla="*/ 24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4" h="361">
                <a:moveTo>
                  <a:pt x="206" y="116"/>
                </a:moveTo>
                <a:cubicBezTo>
                  <a:pt x="227" y="111"/>
                  <a:pt x="248" y="111"/>
                  <a:pt x="269" y="117"/>
                </a:cubicBezTo>
                <a:cubicBezTo>
                  <a:pt x="269" y="109"/>
                  <a:pt x="269" y="109"/>
                  <a:pt x="269" y="109"/>
                </a:cubicBezTo>
                <a:cubicBezTo>
                  <a:pt x="269" y="108"/>
                  <a:pt x="268" y="107"/>
                  <a:pt x="267" y="107"/>
                </a:cubicBezTo>
                <a:cubicBezTo>
                  <a:pt x="208" y="107"/>
                  <a:pt x="208" y="107"/>
                  <a:pt x="208" y="107"/>
                </a:cubicBezTo>
                <a:cubicBezTo>
                  <a:pt x="207" y="107"/>
                  <a:pt x="206" y="108"/>
                  <a:pt x="206" y="109"/>
                </a:cubicBezTo>
                <a:cubicBezTo>
                  <a:pt x="206" y="116"/>
                  <a:pt x="206" y="116"/>
                  <a:pt x="206" y="116"/>
                </a:cubicBezTo>
                <a:close/>
                <a:moveTo>
                  <a:pt x="124" y="177"/>
                </a:moveTo>
                <a:cubicBezTo>
                  <a:pt x="126" y="174"/>
                  <a:pt x="128" y="170"/>
                  <a:pt x="130" y="167"/>
                </a:cubicBezTo>
                <a:cubicBezTo>
                  <a:pt x="126" y="167"/>
                  <a:pt x="126" y="167"/>
                  <a:pt x="126" y="167"/>
                </a:cubicBezTo>
                <a:cubicBezTo>
                  <a:pt x="125" y="167"/>
                  <a:pt x="124" y="168"/>
                  <a:pt x="124" y="169"/>
                </a:cubicBezTo>
                <a:cubicBezTo>
                  <a:pt x="124" y="177"/>
                  <a:pt x="124" y="177"/>
                  <a:pt x="124" y="177"/>
                </a:cubicBezTo>
                <a:close/>
                <a:moveTo>
                  <a:pt x="145" y="149"/>
                </a:moveTo>
                <a:cubicBezTo>
                  <a:pt x="157" y="138"/>
                  <a:pt x="171" y="129"/>
                  <a:pt x="187" y="122"/>
                </a:cubicBezTo>
                <a:cubicBezTo>
                  <a:pt x="187" y="109"/>
                  <a:pt x="187" y="109"/>
                  <a:pt x="187" y="109"/>
                </a:cubicBezTo>
                <a:cubicBezTo>
                  <a:pt x="187" y="108"/>
                  <a:pt x="186" y="107"/>
                  <a:pt x="185" y="107"/>
                </a:cubicBezTo>
                <a:cubicBezTo>
                  <a:pt x="126" y="107"/>
                  <a:pt x="126" y="107"/>
                  <a:pt x="126" y="107"/>
                </a:cubicBezTo>
                <a:cubicBezTo>
                  <a:pt x="125" y="107"/>
                  <a:pt x="124" y="108"/>
                  <a:pt x="124" y="109"/>
                </a:cubicBezTo>
                <a:cubicBezTo>
                  <a:pt x="124" y="147"/>
                  <a:pt x="124" y="147"/>
                  <a:pt x="124" y="147"/>
                </a:cubicBezTo>
                <a:cubicBezTo>
                  <a:pt x="124" y="149"/>
                  <a:pt x="125" y="149"/>
                  <a:pt x="126" y="149"/>
                </a:cubicBezTo>
                <a:cubicBezTo>
                  <a:pt x="145" y="149"/>
                  <a:pt x="145" y="149"/>
                  <a:pt x="145" y="149"/>
                </a:cubicBezTo>
                <a:close/>
                <a:moveTo>
                  <a:pt x="43" y="227"/>
                </a:moveTo>
                <a:cubicBezTo>
                  <a:pt x="42" y="227"/>
                  <a:pt x="41" y="228"/>
                  <a:pt x="41" y="229"/>
                </a:cubicBezTo>
                <a:cubicBezTo>
                  <a:pt x="41" y="268"/>
                  <a:pt x="41" y="268"/>
                  <a:pt x="41" y="268"/>
                </a:cubicBezTo>
                <a:cubicBezTo>
                  <a:pt x="41" y="269"/>
                  <a:pt x="42" y="270"/>
                  <a:pt x="43" y="270"/>
                </a:cubicBezTo>
                <a:cubicBezTo>
                  <a:pt x="102" y="270"/>
                  <a:pt x="102" y="270"/>
                  <a:pt x="102" y="270"/>
                </a:cubicBezTo>
                <a:cubicBezTo>
                  <a:pt x="103" y="270"/>
                  <a:pt x="104" y="269"/>
                  <a:pt x="104" y="268"/>
                </a:cubicBezTo>
                <a:cubicBezTo>
                  <a:pt x="104" y="229"/>
                  <a:pt x="104" y="229"/>
                  <a:pt x="104" y="229"/>
                </a:cubicBezTo>
                <a:cubicBezTo>
                  <a:pt x="104" y="228"/>
                  <a:pt x="103" y="227"/>
                  <a:pt x="102" y="227"/>
                </a:cubicBezTo>
                <a:cubicBezTo>
                  <a:pt x="43" y="227"/>
                  <a:pt x="43" y="227"/>
                  <a:pt x="43" y="227"/>
                </a:cubicBezTo>
                <a:close/>
                <a:moveTo>
                  <a:pt x="43" y="167"/>
                </a:moveTo>
                <a:cubicBezTo>
                  <a:pt x="42" y="167"/>
                  <a:pt x="41" y="168"/>
                  <a:pt x="41" y="169"/>
                </a:cubicBezTo>
                <a:cubicBezTo>
                  <a:pt x="41" y="208"/>
                  <a:pt x="41" y="208"/>
                  <a:pt x="41" y="208"/>
                </a:cubicBezTo>
                <a:cubicBezTo>
                  <a:pt x="41" y="209"/>
                  <a:pt x="42" y="209"/>
                  <a:pt x="43" y="209"/>
                </a:cubicBezTo>
                <a:cubicBezTo>
                  <a:pt x="102" y="209"/>
                  <a:pt x="102" y="209"/>
                  <a:pt x="102" y="209"/>
                </a:cubicBezTo>
                <a:cubicBezTo>
                  <a:pt x="103" y="209"/>
                  <a:pt x="104" y="209"/>
                  <a:pt x="104" y="208"/>
                </a:cubicBezTo>
                <a:cubicBezTo>
                  <a:pt x="104" y="169"/>
                  <a:pt x="104" y="169"/>
                  <a:pt x="104" y="169"/>
                </a:cubicBezTo>
                <a:cubicBezTo>
                  <a:pt x="104" y="168"/>
                  <a:pt x="103" y="167"/>
                  <a:pt x="102" y="167"/>
                </a:cubicBezTo>
                <a:cubicBezTo>
                  <a:pt x="43" y="167"/>
                  <a:pt x="43" y="167"/>
                  <a:pt x="43" y="167"/>
                </a:cubicBezTo>
                <a:close/>
                <a:moveTo>
                  <a:pt x="295" y="126"/>
                </a:moveTo>
                <a:cubicBezTo>
                  <a:pt x="295" y="41"/>
                  <a:pt x="295" y="41"/>
                  <a:pt x="295" y="41"/>
                </a:cubicBezTo>
                <a:cubicBezTo>
                  <a:pt x="238" y="41"/>
                  <a:pt x="238" y="41"/>
                  <a:pt x="238" y="41"/>
                </a:cubicBezTo>
                <a:cubicBezTo>
                  <a:pt x="238" y="54"/>
                  <a:pt x="238" y="54"/>
                  <a:pt x="238" y="54"/>
                </a:cubicBezTo>
                <a:cubicBezTo>
                  <a:pt x="239" y="55"/>
                  <a:pt x="239" y="55"/>
                  <a:pt x="239" y="55"/>
                </a:cubicBezTo>
                <a:cubicBezTo>
                  <a:pt x="242" y="58"/>
                  <a:pt x="244" y="62"/>
                  <a:pt x="244" y="65"/>
                </a:cubicBezTo>
                <a:cubicBezTo>
                  <a:pt x="244" y="73"/>
                  <a:pt x="238" y="79"/>
                  <a:pt x="230" y="79"/>
                </a:cubicBezTo>
                <a:cubicBezTo>
                  <a:pt x="223" y="79"/>
                  <a:pt x="217" y="73"/>
                  <a:pt x="217" y="65"/>
                </a:cubicBezTo>
                <a:cubicBezTo>
                  <a:pt x="217" y="62"/>
                  <a:pt x="218" y="58"/>
                  <a:pt x="221" y="55"/>
                </a:cubicBezTo>
                <a:cubicBezTo>
                  <a:pt x="222" y="54"/>
                  <a:pt x="222" y="54"/>
                  <a:pt x="222" y="54"/>
                </a:cubicBezTo>
                <a:cubicBezTo>
                  <a:pt x="222" y="41"/>
                  <a:pt x="222" y="41"/>
                  <a:pt x="222" y="41"/>
                </a:cubicBezTo>
                <a:cubicBezTo>
                  <a:pt x="88" y="41"/>
                  <a:pt x="88" y="41"/>
                  <a:pt x="88" y="41"/>
                </a:cubicBezTo>
                <a:cubicBezTo>
                  <a:pt x="88" y="54"/>
                  <a:pt x="88" y="54"/>
                  <a:pt x="88" y="54"/>
                </a:cubicBezTo>
                <a:cubicBezTo>
                  <a:pt x="89" y="55"/>
                  <a:pt x="89" y="55"/>
                  <a:pt x="89" y="55"/>
                </a:cubicBezTo>
                <a:cubicBezTo>
                  <a:pt x="92" y="58"/>
                  <a:pt x="93" y="62"/>
                  <a:pt x="93" y="65"/>
                </a:cubicBezTo>
                <a:cubicBezTo>
                  <a:pt x="93" y="73"/>
                  <a:pt x="87" y="79"/>
                  <a:pt x="80" y="79"/>
                </a:cubicBezTo>
                <a:cubicBezTo>
                  <a:pt x="73" y="79"/>
                  <a:pt x="67" y="73"/>
                  <a:pt x="67" y="65"/>
                </a:cubicBezTo>
                <a:cubicBezTo>
                  <a:pt x="67" y="62"/>
                  <a:pt x="68" y="58"/>
                  <a:pt x="71" y="55"/>
                </a:cubicBezTo>
                <a:cubicBezTo>
                  <a:pt x="72" y="54"/>
                  <a:pt x="72" y="54"/>
                  <a:pt x="72" y="54"/>
                </a:cubicBezTo>
                <a:cubicBezTo>
                  <a:pt x="72" y="41"/>
                  <a:pt x="72" y="41"/>
                  <a:pt x="72" y="41"/>
                </a:cubicBezTo>
                <a:cubicBezTo>
                  <a:pt x="16" y="41"/>
                  <a:pt x="16" y="41"/>
                  <a:pt x="16" y="41"/>
                </a:cubicBezTo>
                <a:cubicBezTo>
                  <a:pt x="16" y="296"/>
                  <a:pt x="16" y="296"/>
                  <a:pt x="16" y="296"/>
                </a:cubicBezTo>
                <a:cubicBezTo>
                  <a:pt x="117" y="296"/>
                  <a:pt x="117" y="296"/>
                  <a:pt x="117" y="296"/>
                </a:cubicBezTo>
                <a:cubicBezTo>
                  <a:pt x="120" y="301"/>
                  <a:pt x="122" y="306"/>
                  <a:pt x="126" y="311"/>
                </a:cubicBezTo>
                <a:cubicBezTo>
                  <a:pt x="20" y="311"/>
                  <a:pt x="20" y="311"/>
                  <a:pt x="20" y="311"/>
                </a:cubicBezTo>
                <a:cubicBezTo>
                  <a:pt x="9" y="312"/>
                  <a:pt x="0" y="304"/>
                  <a:pt x="0" y="292"/>
                </a:cubicBezTo>
                <a:cubicBezTo>
                  <a:pt x="0" y="45"/>
                  <a:pt x="0" y="45"/>
                  <a:pt x="0" y="45"/>
                </a:cubicBezTo>
                <a:cubicBezTo>
                  <a:pt x="0" y="33"/>
                  <a:pt x="8" y="25"/>
                  <a:pt x="20" y="25"/>
                </a:cubicBezTo>
                <a:cubicBezTo>
                  <a:pt x="72" y="25"/>
                  <a:pt x="72" y="25"/>
                  <a:pt x="72" y="25"/>
                </a:cubicBezTo>
                <a:cubicBezTo>
                  <a:pt x="72" y="8"/>
                  <a:pt x="72" y="8"/>
                  <a:pt x="72" y="8"/>
                </a:cubicBezTo>
                <a:cubicBezTo>
                  <a:pt x="72" y="4"/>
                  <a:pt x="76" y="0"/>
                  <a:pt x="80" y="0"/>
                </a:cubicBezTo>
                <a:cubicBezTo>
                  <a:pt x="84" y="0"/>
                  <a:pt x="88" y="4"/>
                  <a:pt x="88" y="8"/>
                </a:cubicBezTo>
                <a:cubicBezTo>
                  <a:pt x="88" y="25"/>
                  <a:pt x="88" y="25"/>
                  <a:pt x="88" y="25"/>
                </a:cubicBezTo>
                <a:cubicBezTo>
                  <a:pt x="222" y="25"/>
                  <a:pt x="222" y="25"/>
                  <a:pt x="222" y="25"/>
                </a:cubicBezTo>
                <a:cubicBezTo>
                  <a:pt x="222" y="8"/>
                  <a:pt x="222" y="8"/>
                  <a:pt x="222" y="8"/>
                </a:cubicBezTo>
                <a:cubicBezTo>
                  <a:pt x="222" y="4"/>
                  <a:pt x="226" y="0"/>
                  <a:pt x="230" y="0"/>
                </a:cubicBezTo>
                <a:cubicBezTo>
                  <a:pt x="234" y="0"/>
                  <a:pt x="238" y="4"/>
                  <a:pt x="238" y="8"/>
                </a:cubicBezTo>
                <a:cubicBezTo>
                  <a:pt x="238" y="25"/>
                  <a:pt x="238" y="25"/>
                  <a:pt x="238" y="25"/>
                </a:cubicBezTo>
                <a:cubicBezTo>
                  <a:pt x="291" y="25"/>
                  <a:pt x="291" y="25"/>
                  <a:pt x="291" y="25"/>
                </a:cubicBezTo>
                <a:cubicBezTo>
                  <a:pt x="302" y="25"/>
                  <a:pt x="310" y="34"/>
                  <a:pt x="310" y="44"/>
                </a:cubicBezTo>
                <a:cubicBezTo>
                  <a:pt x="310" y="135"/>
                  <a:pt x="310" y="135"/>
                  <a:pt x="310" y="135"/>
                </a:cubicBezTo>
                <a:cubicBezTo>
                  <a:pt x="305" y="132"/>
                  <a:pt x="300" y="129"/>
                  <a:pt x="295" y="126"/>
                </a:cubicBezTo>
                <a:close/>
                <a:moveTo>
                  <a:pt x="43" y="107"/>
                </a:moveTo>
                <a:cubicBezTo>
                  <a:pt x="42" y="107"/>
                  <a:pt x="41" y="108"/>
                  <a:pt x="41" y="109"/>
                </a:cubicBezTo>
                <a:cubicBezTo>
                  <a:pt x="41" y="147"/>
                  <a:pt x="41" y="147"/>
                  <a:pt x="41" y="147"/>
                </a:cubicBezTo>
                <a:cubicBezTo>
                  <a:pt x="41" y="149"/>
                  <a:pt x="42" y="149"/>
                  <a:pt x="43" y="149"/>
                </a:cubicBezTo>
                <a:cubicBezTo>
                  <a:pt x="102" y="149"/>
                  <a:pt x="102" y="149"/>
                  <a:pt x="102" y="149"/>
                </a:cubicBezTo>
                <a:cubicBezTo>
                  <a:pt x="103" y="149"/>
                  <a:pt x="104" y="149"/>
                  <a:pt x="104" y="147"/>
                </a:cubicBezTo>
                <a:cubicBezTo>
                  <a:pt x="104" y="109"/>
                  <a:pt x="104" y="109"/>
                  <a:pt x="104" y="109"/>
                </a:cubicBezTo>
                <a:cubicBezTo>
                  <a:pt x="104" y="108"/>
                  <a:pt x="103" y="107"/>
                  <a:pt x="102" y="107"/>
                </a:cubicBezTo>
                <a:cubicBezTo>
                  <a:pt x="43" y="107"/>
                  <a:pt x="43" y="107"/>
                  <a:pt x="43" y="107"/>
                </a:cubicBezTo>
                <a:close/>
                <a:moveTo>
                  <a:pt x="312" y="167"/>
                </a:moveTo>
                <a:cubicBezTo>
                  <a:pt x="354" y="209"/>
                  <a:pt x="354" y="277"/>
                  <a:pt x="312" y="319"/>
                </a:cubicBezTo>
                <a:cubicBezTo>
                  <a:pt x="270" y="361"/>
                  <a:pt x="202" y="361"/>
                  <a:pt x="161" y="319"/>
                </a:cubicBezTo>
                <a:cubicBezTo>
                  <a:pt x="119" y="277"/>
                  <a:pt x="119" y="209"/>
                  <a:pt x="161" y="167"/>
                </a:cubicBezTo>
                <a:cubicBezTo>
                  <a:pt x="202" y="125"/>
                  <a:pt x="270" y="125"/>
                  <a:pt x="312" y="167"/>
                </a:cubicBezTo>
                <a:close/>
                <a:moveTo>
                  <a:pt x="174" y="180"/>
                </a:moveTo>
                <a:cubicBezTo>
                  <a:pt x="208" y="146"/>
                  <a:pt x="264" y="146"/>
                  <a:pt x="299" y="180"/>
                </a:cubicBezTo>
                <a:cubicBezTo>
                  <a:pt x="333" y="215"/>
                  <a:pt x="333" y="271"/>
                  <a:pt x="299" y="305"/>
                </a:cubicBezTo>
                <a:cubicBezTo>
                  <a:pt x="264" y="340"/>
                  <a:pt x="208" y="340"/>
                  <a:pt x="174" y="305"/>
                </a:cubicBezTo>
                <a:cubicBezTo>
                  <a:pt x="139" y="271"/>
                  <a:pt x="139" y="215"/>
                  <a:pt x="174" y="180"/>
                </a:cubicBezTo>
                <a:close/>
                <a:moveTo>
                  <a:pt x="195" y="214"/>
                </a:moveTo>
                <a:cubicBezTo>
                  <a:pt x="230" y="249"/>
                  <a:pt x="230" y="249"/>
                  <a:pt x="230" y="249"/>
                </a:cubicBezTo>
                <a:cubicBezTo>
                  <a:pt x="233" y="252"/>
                  <a:pt x="239" y="252"/>
                  <a:pt x="242" y="249"/>
                </a:cubicBezTo>
                <a:cubicBezTo>
                  <a:pt x="291" y="199"/>
                  <a:pt x="291" y="199"/>
                  <a:pt x="291" y="199"/>
                </a:cubicBezTo>
                <a:cubicBezTo>
                  <a:pt x="294" y="196"/>
                  <a:pt x="294" y="191"/>
                  <a:pt x="291" y="188"/>
                </a:cubicBezTo>
                <a:cubicBezTo>
                  <a:pt x="288" y="185"/>
                  <a:pt x="283" y="185"/>
                  <a:pt x="280" y="188"/>
                </a:cubicBezTo>
                <a:cubicBezTo>
                  <a:pt x="236" y="232"/>
                  <a:pt x="236" y="232"/>
                  <a:pt x="236" y="232"/>
                </a:cubicBezTo>
                <a:cubicBezTo>
                  <a:pt x="206" y="203"/>
                  <a:pt x="206" y="203"/>
                  <a:pt x="206" y="203"/>
                </a:cubicBezTo>
                <a:cubicBezTo>
                  <a:pt x="203" y="200"/>
                  <a:pt x="198" y="200"/>
                  <a:pt x="195" y="203"/>
                </a:cubicBezTo>
                <a:cubicBezTo>
                  <a:pt x="192" y="206"/>
                  <a:pt x="192" y="211"/>
                  <a:pt x="195" y="214"/>
                </a:cubicBezTo>
                <a:close/>
                <a:moveTo>
                  <a:pt x="229" y="296"/>
                </a:moveTo>
                <a:cubicBezTo>
                  <a:pt x="229" y="313"/>
                  <a:pt x="229" y="313"/>
                  <a:pt x="229" y="313"/>
                </a:cubicBezTo>
                <a:cubicBezTo>
                  <a:pt x="229" y="317"/>
                  <a:pt x="232" y="320"/>
                  <a:pt x="236" y="320"/>
                </a:cubicBezTo>
                <a:cubicBezTo>
                  <a:pt x="240" y="320"/>
                  <a:pt x="244" y="317"/>
                  <a:pt x="244" y="313"/>
                </a:cubicBezTo>
                <a:cubicBezTo>
                  <a:pt x="244" y="296"/>
                  <a:pt x="244" y="296"/>
                  <a:pt x="244" y="296"/>
                </a:cubicBezTo>
                <a:cubicBezTo>
                  <a:pt x="244" y="292"/>
                  <a:pt x="240" y="288"/>
                  <a:pt x="236" y="288"/>
                </a:cubicBezTo>
                <a:cubicBezTo>
                  <a:pt x="232" y="288"/>
                  <a:pt x="229" y="292"/>
                  <a:pt x="229" y="296"/>
                </a:cubicBezTo>
                <a:close/>
                <a:moveTo>
                  <a:pt x="289" y="250"/>
                </a:moveTo>
                <a:cubicBezTo>
                  <a:pt x="307" y="250"/>
                  <a:pt x="307" y="250"/>
                  <a:pt x="307" y="250"/>
                </a:cubicBezTo>
                <a:cubicBezTo>
                  <a:pt x="311" y="250"/>
                  <a:pt x="314" y="247"/>
                  <a:pt x="314" y="243"/>
                </a:cubicBezTo>
                <a:cubicBezTo>
                  <a:pt x="314" y="239"/>
                  <a:pt x="311" y="236"/>
                  <a:pt x="307" y="236"/>
                </a:cubicBezTo>
                <a:cubicBezTo>
                  <a:pt x="289" y="236"/>
                  <a:pt x="289" y="236"/>
                  <a:pt x="289" y="236"/>
                </a:cubicBezTo>
                <a:cubicBezTo>
                  <a:pt x="285" y="236"/>
                  <a:pt x="282" y="239"/>
                  <a:pt x="282" y="243"/>
                </a:cubicBezTo>
                <a:cubicBezTo>
                  <a:pt x="282" y="247"/>
                  <a:pt x="285" y="250"/>
                  <a:pt x="289" y="250"/>
                </a:cubicBezTo>
                <a:close/>
                <a:moveTo>
                  <a:pt x="229" y="173"/>
                </a:moveTo>
                <a:cubicBezTo>
                  <a:pt x="229" y="190"/>
                  <a:pt x="229" y="190"/>
                  <a:pt x="229" y="190"/>
                </a:cubicBezTo>
                <a:cubicBezTo>
                  <a:pt x="229" y="194"/>
                  <a:pt x="232" y="197"/>
                  <a:pt x="236" y="197"/>
                </a:cubicBezTo>
                <a:cubicBezTo>
                  <a:pt x="240" y="197"/>
                  <a:pt x="244" y="194"/>
                  <a:pt x="244" y="190"/>
                </a:cubicBezTo>
                <a:cubicBezTo>
                  <a:pt x="244" y="173"/>
                  <a:pt x="244" y="173"/>
                  <a:pt x="244" y="173"/>
                </a:cubicBezTo>
                <a:cubicBezTo>
                  <a:pt x="244" y="169"/>
                  <a:pt x="240" y="165"/>
                  <a:pt x="236" y="165"/>
                </a:cubicBezTo>
                <a:cubicBezTo>
                  <a:pt x="232" y="165"/>
                  <a:pt x="229" y="169"/>
                  <a:pt x="229" y="173"/>
                </a:cubicBezTo>
                <a:close/>
                <a:moveTo>
                  <a:pt x="159" y="243"/>
                </a:moveTo>
                <a:cubicBezTo>
                  <a:pt x="159" y="247"/>
                  <a:pt x="162" y="250"/>
                  <a:pt x="166" y="250"/>
                </a:cubicBezTo>
                <a:cubicBezTo>
                  <a:pt x="184" y="250"/>
                  <a:pt x="184" y="250"/>
                  <a:pt x="184" y="250"/>
                </a:cubicBezTo>
                <a:cubicBezTo>
                  <a:pt x="188" y="250"/>
                  <a:pt x="191" y="247"/>
                  <a:pt x="191" y="243"/>
                </a:cubicBezTo>
                <a:cubicBezTo>
                  <a:pt x="191" y="239"/>
                  <a:pt x="188" y="236"/>
                  <a:pt x="184" y="236"/>
                </a:cubicBezTo>
                <a:cubicBezTo>
                  <a:pt x="166" y="236"/>
                  <a:pt x="166" y="236"/>
                  <a:pt x="166" y="236"/>
                </a:cubicBezTo>
                <a:cubicBezTo>
                  <a:pt x="162" y="236"/>
                  <a:pt x="159" y="239"/>
                  <a:pt x="159" y="243"/>
                </a:cubicBezTo>
                <a:close/>
              </a:path>
            </a:pathLst>
          </a:custGeom>
          <a:solidFill>
            <a:srgbClr val="5E8BFF"/>
          </a:solidFill>
          <a:ln>
            <a:noFill/>
          </a:ln>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nvGrpSpPr>
          <p:cNvPr id="4" name="Group 3"/>
          <p:cNvGrpSpPr/>
          <p:nvPr/>
        </p:nvGrpSpPr>
        <p:grpSpPr>
          <a:xfrm>
            <a:off x="539997" y="1094617"/>
            <a:ext cx="660751" cy="680009"/>
            <a:chOff x="421729" y="3032706"/>
            <a:chExt cx="700666" cy="719137"/>
          </a:xfrm>
        </p:grpSpPr>
        <p:grpSp>
          <p:nvGrpSpPr>
            <p:cNvPr id="17" name="Group 16"/>
            <p:cNvGrpSpPr/>
            <p:nvPr/>
          </p:nvGrpSpPr>
          <p:grpSpPr>
            <a:xfrm>
              <a:off x="421729" y="3032706"/>
              <a:ext cx="700666" cy="719137"/>
              <a:chOff x="4065588" y="3536951"/>
              <a:chExt cx="1096963" cy="1136650"/>
            </a:xfrm>
            <a:solidFill>
              <a:srgbClr val="5E8BFF"/>
            </a:solidFill>
          </p:grpSpPr>
          <p:sp>
            <p:nvSpPr>
              <p:cNvPr id="18" name="Freeform 98"/>
              <p:cNvSpPr>
                <a:spLocks noEditPoints="1"/>
              </p:cNvSpPr>
              <p:nvPr/>
            </p:nvSpPr>
            <p:spPr bwMode="auto">
              <a:xfrm>
                <a:off x="4065588" y="3536951"/>
                <a:ext cx="1096963" cy="1136650"/>
              </a:xfrm>
              <a:custGeom>
                <a:avLst/>
                <a:gdLst>
                  <a:gd name="T0" fmla="*/ 191 w 211"/>
                  <a:gd name="T1" fmla="*/ 0 h 219"/>
                  <a:gd name="T2" fmla="*/ 20 w 211"/>
                  <a:gd name="T3" fmla="*/ 0 h 219"/>
                  <a:gd name="T4" fmla="*/ 0 w 211"/>
                  <a:gd name="T5" fmla="*/ 19 h 219"/>
                  <a:gd name="T6" fmla="*/ 0 w 211"/>
                  <a:gd name="T7" fmla="*/ 159 h 219"/>
                  <a:gd name="T8" fmla="*/ 20 w 211"/>
                  <a:gd name="T9" fmla="*/ 179 h 219"/>
                  <a:gd name="T10" fmla="*/ 75 w 211"/>
                  <a:gd name="T11" fmla="*/ 179 h 219"/>
                  <a:gd name="T12" fmla="*/ 63 w 211"/>
                  <a:gd name="T13" fmla="*/ 207 h 219"/>
                  <a:gd name="T14" fmla="*/ 61 w 211"/>
                  <a:gd name="T15" fmla="*/ 207 h 219"/>
                  <a:gd name="T16" fmla="*/ 54 w 211"/>
                  <a:gd name="T17" fmla="*/ 214 h 219"/>
                  <a:gd name="T18" fmla="*/ 54 w 211"/>
                  <a:gd name="T19" fmla="*/ 219 h 219"/>
                  <a:gd name="T20" fmla="*/ 157 w 211"/>
                  <a:gd name="T21" fmla="*/ 219 h 219"/>
                  <a:gd name="T22" fmla="*/ 157 w 211"/>
                  <a:gd name="T23" fmla="*/ 214 h 219"/>
                  <a:gd name="T24" fmla="*/ 150 w 211"/>
                  <a:gd name="T25" fmla="*/ 207 h 219"/>
                  <a:gd name="T26" fmla="*/ 148 w 211"/>
                  <a:gd name="T27" fmla="*/ 207 h 219"/>
                  <a:gd name="T28" fmla="*/ 136 w 211"/>
                  <a:gd name="T29" fmla="*/ 179 h 219"/>
                  <a:gd name="T30" fmla="*/ 191 w 211"/>
                  <a:gd name="T31" fmla="*/ 179 h 219"/>
                  <a:gd name="T32" fmla="*/ 211 w 211"/>
                  <a:gd name="T33" fmla="*/ 159 h 219"/>
                  <a:gd name="T34" fmla="*/ 211 w 211"/>
                  <a:gd name="T35" fmla="*/ 19 h 219"/>
                  <a:gd name="T36" fmla="*/ 191 w 211"/>
                  <a:gd name="T37" fmla="*/ 0 h 219"/>
                  <a:gd name="T38" fmla="*/ 173 w 211"/>
                  <a:gd name="T39" fmla="*/ 172 h 219"/>
                  <a:gd name="T40" fmla="*/ 164 w 211"/>
                  <a:gd name="T41" fmla="*/ 163 h 219"/>
                  <a:gd name="T42" fmla="*/ 173 w 211"/>
                  <a:gd name="T43" fmla="*/ 154 h 219"/>
                  <a:gd name="T44" fmla="*/ 182 w 211"/>
                  <a:gd name="T45" fmla="*/ 163 h 219"/>
                  <a:gd name="T46" fmla="*/ 173 w 211"/>
                  <a:gd name="T47" fmla="*/ 172 h 219"/>
                  <a:gd name="T48" fmla="*/ 196 w 211"/>
                  <a:gd name="T49" fmla="*/ 143 h 219"/>
                  <a:gd name="T50" fmla="*/ 191 w 211"/>
                  <a:gd name="T51" fmla="*/ 147 h 219"/>
                  <a:gd name="T52" fmla="*/ 20 w 211"/>
                  <a:gd name="T53" fmla="*/ 147 h 219"/>
                  <a:gd name="T54" fmla="*/ 15 w 211"/>
                  <a:gd name="T55" fmla="*/ 143 h 219"/>
                  <a:gd name="T56" fmla="*/ 15 w 211"/>
                  <a:gd name="T57" fmla="*/ 19 h 219"/>
                  <a:gd name="T58" fmla="*/ 20 w 211"/>
                  <a:gd name="T59" fmla="*/ 15 h 219"/>
                  <a:gd name="T60" fmla="*/ 191 w 211"/>
                  <a:gd name="T61" fmla="*/ 15 h 219"/>
                  <a:gd name="T62" fmla="*/ 196 w 211"/>
                  <a:gd name="T63" fmla="*/ 19 h 219"/>
                  <a:gd name="T64" fmla="*/ 196 w 211"/>
                  <a:gd name="T65" fmla="*/ 14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1" h="219">
                    <a:moveTo>
                      <a:pt x="191" y="0"/>
                    </a:moveTo>
                    <a:cubicBezTo>
                      <a:pt x="20" y="0"/>
                      <a:pt x="20" y="0"/>
                      <a:pt x="20" y="0"/>
                    </a:cubicBezTo>
                    <a:cubicBezTo>
                      <a:pt x="9" y="0"/>
                      <a:pt x="0" y="8"/>
                      <a:pt x="0" y="19"/>
                    </a:cubicBezTo>
                    <a:cubicBezTo>
                      <a:pt x="0" y="159"/>
                      <a:pt x="0" y="159"/>
                      <a:pt x="0" y="159"/>
                    </a:cubicBezTo>
                    <a:cubicBezTo>
                      <a:pt x="0" y="170"/>
                      <a:pt x="9" y="179"/>
                      <a:pt x="20" y="179"/>
                    </a:cubicBezTo>
                    <a:cubicBezTo>
                      <a:pt x="75" y="179"/>
                      <a:pt x="75" y="179"/>
                      <a:pt x="75" y="179"/>
                    </a:cubicBezTo>
                    <a:cubicBezTo>
                      <a:pt x="74" y="206"/>
                      <a:pt x="63" y="207"/>
                      <a:pt x="63" y="207"/>
                    </a:cubicBezTo>
                    <a:cubicBezTo>
                      <a:pt x="61" y="207"/>
                      <a:pt x="61" y="207"/>
                      <a:pt x="61" y="207"/>
                    </a:cubicBezTo>
                    <a:cubicBezTo>
                      <a:pt x="55" y="207"/>
                      <a:pt x="54" y="208"/>
                      <a:pt x="54" y="214"/>
                    </a:cubicBezTo>
                    <a:cubicBezTo>
                      <a:pt x="54" y="219"/>
                      <a:pt x="54" y="219"/>
                      <a:pt x="54" y="219"/>
                    </a:cubicBezTo>
                    <a:cubicBezTo>
                      <a:pt x="157" y="219"/>
                      <a:pt x="157" y="219"/>
                      <a:pt x="157" y="219"/>
                    </a:cubicBezTo>
                    <a:cubicBezTo>
                      <a:pt x="157" y="214"/>
                      <a:pt x="157" y="214"/>
                      <a:pt x="157" y="214"/>
                    </a:cubicBezTo>
                    <a:cubicBezTo>
                      <a:pt x="157" y="208"/>
                      <a:pt x="156" y="207"/>
                      <a:pt x="150" y="207"/>
                    </a:cubicBezTo>
                    <a:cubicBezTo>
                      <a:pt x="148" y="207"/>
                      <a:pt x="148" y="207"/>
                      <a:pt x="148" y="207"/>
                    </a:cubicBezTo>
                    <a:cubicBezTo>
                      <a:pt x="148" y="207"/>
                      <a:pt x="137" y="206"/>
                      <a:pt x="136" y="179"/>
                    </a:cubicBezTo>
                    <a:cubicBezTo>
                      <a:pt x="191" y="179"/>
                      <a:pt x="191" y="179"/>
                      <a:pt x="191" y="179"/>
                    </a:cubicBezTo>
                    <a:cubicBezTo>
                      <a:pt x="202" y="179"/>
                      <a:pt x="211" y="170"/>
                      <a:pt x="211" y="159"/>
                    </a:cubicBezTo>
                    <a:cubicBezTo>
                      <a:pt x="211" y="19"/>
                      <a:pt x="211" y="19"/>
                      <a:pt x="211" y="19"/>
                    </a:cubicBezTo>
                    <a:cubicBezTo>
                      <a:pt x="211" y="8"/>
                      <a:pt x="202" y="0"/>
                      <a:pt x="191" y="0"/>
                    </a:cubicBezTo>
                    <a:close/>
                    <a:moveTo>
                      <a:pt x="173" y="172"/>
                    </a:moveTo>
                    <a:cubicBezTo>
                      <a:pt x="168" y="172"/>
                      <a:pt x="164" y="168"/>
                      <a:pt x="164" y="163"/>
                    </a:cubicBezTo>
                    <a:cubicBezTo>
                      <a:pt x="164" y="158"/>
                      <a:pt x="168" y="154"/>
                      <a:pt x="173" y="154"/>
                    </a:cubicBezTo>
                    <a:cubicBezTo>
                      <a:pt x="178" y="154"/>
                      <a:pt x="182" y="158"/>
                      <a:pt x="182" y="163"/>
                    </a:cubicBezTo>
                    <a:cubicBezTo>
                      <a:pt x="182" y="168"/>
                      <a:pt x="178" y="172"/>
                      <a:pt x="173" y="172"/>
                    </a:cubicBezTo>
                    <a:close/>
                    <a:moveTo>
                      <a:pt x="196" y="143"/>
                    </a:moveTo>
                    <a:cubicBezTo>
                      <a:pt x="196" y="145"/>
                      <a:pt x="194" y="147"/>
                      <a:pt x="191" y="147"/>
                    </a:cubicBezTo>
                    <a:cubicBezTo>
                      <a:pt x="20" y="147"/>
                      <a:pt x="20" y="147"/>
                      <a:pt x="20" y="147"/>
                    </a:cubicBezTo>
                    <a:cubicBezTo>
                      <a:pt x="17" y="147"/>
                      <a:pt x="15" y="145"/>
                      <a:pt x="15" y="143"/>
                    </a:cubicBezTo>
                    <a:cubicBezTo>
                      <a:pt x="15" y="19"/>
                      <a:pt x="15" y="19"/>
                      <a:pt x="15" y="19"/>
                    </a:cubicBezTo>
                    <a:cubicBezTo>
                      <a:pt x="15" y="17"/>
                      <a:pt x="17" y="15"/>
                      <a:pt x="20" y="15"/>
                    </a:cubicBezTo>
                    <a:cubicBezTo>
                      <a:pt x="191" y="15"/>
                      <a:pt x="191" y="15"/>
                      <a:pt x="191" y="15"/>
                    </a:cubicBezTo>
                    <a:cubicBezTo>
                      <a:pt x="194" y="15"/>
                      <a:pt x="196" y="17"/>
                      <a:pt x="196" y="19"/>
                    </a:cubicBezTo>
                    <a:lnTo>
                      <a:pt x="196"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9" name="Rectangle 99"/>
              <p:cNvSpPr>
                <a:spLocks noChangeArrowheads="1"/>
              </p:cNvSpPr>
              <p:nvPr/>
            </p:nvSpPr>
            <p:spPr bwMode="auto">
              <a:xfrm>
                <a:off x="4216400" y="3687763"/>
                <a:ext cx="795338"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pic>
          <p:nvPicPr>
            <p:cNvPr id="20" name="Picture 19"/>
            <p:cNvPicPr>
              <a:picLocks noChangeAspect="1"/>
            </p:cNvPicPr>
            <p:nvPr/>
          </p:nvPicPr>
          <p:blipFill>
            <a:blip r:embed="rId3" cstate="print"/>
            <a:stretch>
              <a:fillRect/>
            </a:stretch>
          </p:blipFill>
          <p:spPr>
            <a:xfrm>
              <a:off x="547648" y="3193368"/>
              <a:ext cx="428625" cy="221000"/>
            </a:xfrm>
            <a:prstGeom prst="rect">
              <a:avLst/>
            </a:prstGeom>
          </p:spPr>
        </p:pic>
      </p:grpSp>
      <p:sp>
        <p:nvSpPr>
          <p:cNvPr id="8" name="Rectangle 7"/>
          <p:cNvSpPr/>
          <p:nvPr/>
        </p:nvSpPr>
        <p:spPr>
          <a:xfrm>
            <a:off x="1359888" y="1036166"/>
            <a:ext cx="7693538" cy="1769715"/>
          </a:xfrm>
          <a:prstGeom prst="rect">
            <a:avLst/>
          </a:prstGeom>
        </p:spPr>
        <p:txBody>
          <a:bodyPr wrap="square">
            <a:spAutoFit/>
          </a:bodyPr>
          <a:lstStyle/>
          <a:p>
            <a:r>
              <a:rPr lang="en-US" sz="1400" b="1" dirty="0">
                <a:solidFill>
                  <a:srgbClr val="002060"/>
                </a:solidFill>
              </a:rPr>
              <a:t>MassHealth Choices</a:t>
            </a:r>
          </a:p>
          <a:p>
            <a:pPr marL="285750" indent="-285750">
              <a:spcBef>
                <a:spcPts val="600"/>
              </a:spcBef>
              <a:spcAft>
                <a:spcPts val="600"/>
              </a:spcAft>
              <a:buFont typeface="Arial" panose="020B0604020202020204" pitchFamily="34" charset="0"/>
              <a:buChar char="•"/>
            </a:pPr>
            <a:r>
              <a:rPr lang="en-US" sz="1400" dirty="0">
                <a:solidFill>
                  <a:srgbClr val="002060"/>
                </a:solidFill>
              </a:rPr>
              <a:t>MassHealth website with access to information on plan choices, explanations of the ACO model, the importance of selecting a PCP, and links to provider directories and the online enrollment form</a:t>
            </a:r>
          </a:p>
          <a:p>
            <a:pPr marL="285750" indent="-285750">
              <a:spcBef>
                <a:spcPts val="600"/>
              </a:spcBef>
              <a:spcAft>
                <a:spcPts val="600"/>
              </a:spcAft>
              <a:buFont typeface="Arial" panose="020B0604020202020204" pitchFamily="34" charset="0"/>
              <a:buChar char="•"/>
            </a:pPr>
            <a:r>
              <a:rPr lang="en-US" sz="1400" dirty="0">
                <a:solidFill>
                  <a:srgbClr val="000000"/>
                </a:solidFill>
                <a:hlinkClick r:id="rId4" tooltip="Go to the MassHealth choices website"/>
              </a:rPr>
              <a:t>www.masshealthchoices.com</a:t>
            </a:r>
            <a:endParaRPr lang="en-US" sz="1400" dirty="0">
              <a:solidFill>
                <a:srgbClr val="000000"/>
              </a:solidFill>
            </a:endParaRPr>
          </a:p>
          <a:p>
            <a:pPr marL="285750" indent="-285750">
              <a:spcBef>
                <a:spcPts val="600"/>
              </a:spcBef>
              <a:spcAft>
                <a:spcPts val="600"/>
              </a:spcAft>
              <a:buFont typeface="Arial" panose="020B0604020202020204" pitchFamily="34" charset="0"/>
              <a:buChar char="•"/>
            </a:pPr>
            <a:endParaRPr lang="en-US" sz="1400" dirty="0">
              <a:solidFill>
                <a:srgbClr val="002060"/>
              </a:solidFill>
            </a:endParaRPr>
          </a:p>
        </p:txBody>
      </p:sp>
      <p:sp>
        <p:nvSpPr>
          <p:cNvPr id="34" name="Rectangle 33"/>
          <p:cNvSpPr/>
          <p:nvPr/>
        </p:nvSpPr>
        <p:spPr>
          <a:xfrm>
            <a:off x="1370486" y="3962400"/>
            <a:ext cx="7348538" cy="1107996"/>
          </a:xfrm>
          <a:prstGeom prst="rect">
            <a:avLst/>
          </a:prstGeom>
        </p:spPr>
        <p:txBody>
          <a:bodyPr wrap="square">
            <a:spAutoFit/>
          </a:bodyPr>
          <a:lstStyle/>
          <a:p>
            <a:pPr>
              <a:spcAft>
                <a:spcPts val="600"/>
              </a:spcAft>
            </a:pPr>
            <a:r>
              <a:rPr lang="en-US" sz="1400" b="1" dirty="0">
                <a:solidFill>
                  <a:srgbClr val="002060"/>
                </a:solidFill>
              </a:rPr>
              <a:t>Webinars </a:t>
            </a:r>
            <a:r>
              <a:rPr lang="en-US" sz="1400" b="1" dirty="0" smtClean="0">
                <a:solidFill>
                  <a:srgbClr val="002060"/>
                </a:solidFill>
              </a:rPr>
              <a:t> for Assisters</a:t>
            </a:r>
            <a:endParaRPr lang="en-US" sz="1400" b="1" dirty="0">
              <a:solidFill>
                <a:srgbClr val="002060"/>
              </a:solidFill>
            </a:endParaRPr>
          </a:p>
          <a:p>
            <a:pPr marL="285750" indent="-285750">
              <a:spcAft>
                <a:spcPts val="600"/>
              </a:spcAft>
              <a:buFont typeface="Arial" panose="020B0604020202020204" pitchFamily="34" charset="0"/>
              <a:buChar char="•"/>
            </a:pPr>
            <a:r>
              <a:rPr lang="en-US" sz="1400" dirty="0">
                <a:solidFill>
                  <a:srgbClr val="002060"/>
                </a:solidFill>
              </a:rPr>
              <a:t>Webinar series will be hosted by </a:t>
            </a:r>
            <a:r>
              <a:rPr lang="en-US" altLang="en-US" sz="1400" dirty="0">
                <a:solidFill>
                  <a:srgbClr val="002060"/>
                </a:solidFill>
              </a:rPr>
              <a:t>the MassHealth Customer Service Center (CSC) to train member assisters on a variety of </a:t>
            </a:r>
            <a:r>
              <a:rPr lang="en-US" altLang="en-US" sz="1400" dirty="0" smtClean="0">
                <a:solidFill>
                  <a:srgbClr val="002060"/>
                </a:solidFill>
              </a:rPr>
              <a:t>topics</a:t>
            </a:r>
          </a:p>
          <a:p>
            <a:pPr marL="285750" indent="-285750">
              <a:spcAft>
                <a:spcPts val="600"/>
              </a:spcAft>
              <a:buFont typeface="Arial" panose="020B0604020202020204" pitchFamily="34" charset="0"/>
              <a:buChar char="•"/>
            </a:pPr>
            <a:r>
              <a:rPr lang="en-US" altLang="en-US" sz="1400" i="1" dirty="0" smtClean="0">
                <a:solidFill>
                  <a:srgbClr val="002060"/>
                </a:solidFill>
              </a:rPr>
              <a:t>We will provide additional information on how to access these trainings</a:t>
            </a:r>
            <a:endParaRPr lang="en-US" altLang="en-US" sz="1400" i="1" dirty="0">
              <a:solidFill>
                <a:srgbClr val="002060"/>
              </a:solidFill>
            </a:endParaRPr>
          </a:p>
        </p:txBody>
      </p:sp>
      <p:grpSp>
        <p:nvGrpSpPr>
          <p:cNvPr id="35" name="Group 34"/>
          <p:cNvGrpSpPr/>
          <p:nvPr/>
        </p:nvGrpSpPr>
        <p:grpSpPr>
          <a:xfrm>
            <a:off x="582439" y="4144282"/>
            <a:ext cx="630220" cy="643708"/>
            <a:chOff x="4137025" y="3700463"/>
            <a:chExt cx="919163" cy="841375"/>
          </a:xfrm>
        </p:grpSpPr>
        <p:sp>
          <p:nvSpPr>
            <p:cNvPr id="36" name="AutoShape 113"/>
            <p:cNvSpPr>
              <a:spLocks noChangeAspect="1" noChangeArrowheads="1" noTextEdit="1"/>
            </p:cNvSpPr>
            <p:nvPr/>
          </p:nvSpPr>
          <p:spPr bwMode="auto">
            <a:xfrm>
              <a:off x="4137025" y="3700463"/>
              <a:ext cx="919163"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7" name="Freeform 115"/>
            <p:cNvSpPr>
              <a:spLocks/>
            </p:cNvSpPr>
            <p:nvPr/>
          </p:nvSpPr>
          <p:spPr bwMode="auto">
            <a:xfrm>
              <a:off x="4137025" y="3852863"/>
              <a:ext cx="687388" cy="688975"/>
            </a:xfrm>
            <a:custGeom>
              <a:avLst/>
              <a:gdLst>
                <a:gd name="T0" fmla="*/ 421 w 975"/>
                <a:gd name="T1" fmla="*/ 598 h 979"/>
                <a:gd name="T2" fmla="*/ 272 w 975"/>
                <a:gd name="T3" fmla="*/ 449 h 979"/>
                <a:gd name="T4" fmla="*/ 272 w 975"/>
                <a:gd name="T5" fmla="*/ 0 h 979"/>
                <a:gd name="T6" fmla="*/ 109 w 975"/>
                <a:gd name="T7" fmla="*/ 0 h 979"/>
                <a:gd name="T8" fmla="*/ 0 w 975"/>
                <a:gd name="T9" fmla="*/ 109 h 979"/>
                <a:gd name="T10" fmla="*/ 0 w 975"/>
                <a:gd name="T11" fmla="*/ 653 h 979"/>
                <a:gd name="T12" fmla="*/ 109 w 975"/>
                <a:gd name="T13" fmla="*/ 761 h 979"/>
                <a:gd name="T14" fmla="*/ 163 w 975"/>
                <a:gd name="T15" fmla="*/ 761 h 979"/>
                <a:gd name="T16" fmla="*/ 163 w 975"/>
                <a:gd name="T17" fmla="*/ 979 h 979"/>
                <a:gd name="T18" fmla="*/ 394 w 975"/>
                <a:gd name="T19" fmla="*/ 761 h 979"/>
                <a:gd name="T20" fmla="*/ 870 w 975"/>
                <a:gd name="T21" fmla="*/ 761 h 979"/>
                <a:gd name="T22" fmla="*/ 975 w 975"/>
                <a:gd name="T23" fmla="*/ 679 h 979"/>
                <a:gd name="T24" fmla="*/ 883 w 975"/>
                <a:gd name="T25" fmla="*/ 598 h 979"/>
                <a:gd name="T26" fmla="*/ 421 w 975"/>
                <a:gd name="T27" fmla="*/ 598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5" h="979">
                  <a:moveTo>
                    <a:pt x="421" y="598"/>
                  </a:moveTo>
                  <a:cubicBezTo>
                    <a:pt x="331" y="598"/>
                    <a:pt x="272" y="539"/>
                    <a:pt x="272" y="449"/>
                  </a:cubicBezTo>
                  <a:cubicBezTo>
                    <a:pt x="272" y="0"/>
                    <a:pt x="272" y="0"/>
                    <a:pt x="272" y="0"/>
                  </a:cubicBezTo>
                  <a:cubicBezTo>
                    <a:pt x="109" y="0"/>
                    <a:pt x="109" y="0"/>
                    <a:pt x="109" y="0"/>
                  </a:cubicBezTo>
                  <a:cubicBezTo>
                    <a:pt x="48" y="0"/>
                    <a:pt x="0" y="49"/>
                    <a:pt x="0" y="109"/>
                  </a:cubicBezTo>
                  <a:cubicBezTo>
                    <a:pt x="0" y="653"/>
                    <a:pt x="0" y="653"/>
                    <a:pt x="0" y="653"/>
                  </a:cubicBezTo>
                  <a:cubicBezTo>
                    <a:pt x="0" y="713"/>
                    <a:pt x="48" y="761"/>
                    <a:pt x="109" y="761"/>
                  </a:cubicBezTo>
                  <a:cubicBezTo>
                    <a:pt x="163" y="761"/>
                    <a:pt x="163" y="761"/>
                    <a:pt x="163" y="761"/>
                  </a:cubicBezTo>
                  <a:cubicBezTo>
                    <a:pt x="163" y="979"/>
                    <a:pt x="163" y="979"/>
                    <a:pt x="163" y="979"/>
                  </a:cubicBezTo>
                  <a:cubicBezTo>
                    <a:pt x="394" y="761"/>
                    <a:pt x="394" y="761"/>
                    <a:pt x="394" y="761"/>
                  </a:cubicBezTo>
                  <a:cubicBezTo>
                    <a:pt x="870" y="761"/>
                    <a:pt x="870" y="761"/>
                    <a:pt x="870" y="761"/>
                  </a:cubicBezTo>
                  <a:cubicBezTo>
                    <a:pt x="921" y="761"/>
                    <a:pt x="963" y="726"/>
                    <a:pt x="975" y="679"/>
                  </a:cubicBezTo>
                  <a:cubicBezTo>
                    <a:pt x="883" y="598"/>
                    <a:pt x="883" y="598"/>
                    <a:pt x="883" y="598"/>
                  </a:cubicBezTo>
                  <a:lnTo>
                    <a:pt x="421" y="598"/>
                  </a:lnTo>
                  <a:close/>
                </a:path>
              </a:pathLst>
            </a:custGeom>
            <a:solidFill>
              <a:srgbClr val="5E8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8" name="Freeform 116"/>
            <p:cNvSpPr>
              <a:spLocks noEditPoints="1"/>
            </p:cNvSpPr>
            <p:nvPr/>
          </p:nvSpPr>
          <p:spPr bwMode="auto">
            <a:xfrm>
              <a:off x="4367213" y="3700463"/>
              <a:ext cx="688975" cy="688975"/>
            </a:xfrm>
            <a:custGeom>
              <a:avLst/>
              <a:gdLst>
                <a:gd name="T0" fmla="*/ 870 w 979"/>
                <a:gd name="T1" fmla="*/ 0 h 978"/>
                <a:gd name="T2" fmla="*/ 109 w 979"/>
                <a:gd name="T3" fmla="*/ 0 h 978"/>
                <a:gd name="T4" fmla="*/ 0 w 979"/>
                <a:gd name="T5" fmla="*/ 108 h 978"/>
                <a:gd name="T6" fmla="*/ 0 w 979"/>
                <a:gd name="T7" fmla="*/ 652 h 978"/>
                <a:gd name="T8" fmla="*/ 109 w 979"/>
                <a:gd name="T9" fmla="*/ 761 h 978"/>
                <a:gd name="T10" fmla="*/ 584 w 979"/>
                <a:gd name="T11" fmla="*/ 761 h 978"/>
                <a:gd name="T12" fmla="*/ 816 w 979"/>
                <a:gd name="T13" fmla="*/ 978 h 978"/>
                <a:gd name="T14" fmla="*/ 816 w 979"/>
                <a:gd name="T15" fmla="*/ 761 h 978"/>
                <a:gd name="T16" fmla="*/ 870 w 979"/>
                <a:gd name="T17" fmla="*/ 761 h 978"/>
                <a:gd name="T18" fmla="*/ 979 w 979"/>
                <a:gd name="T19" fmla="*/ 652 h 978"/>
                <a:gd name="T20" fmla="*/ 979 w 979"/>
                <a:gd name="T21" fmla="*/ 108 h 978"/>
                <a:gd name="T22" fmla="*/ 870 w 979"/>
                <a:gd name="T23" fmla="*/ 0 h 978"/>
                <a:gd name="T24" fmla="*/ 897 w 979"/>
                <a:gd name="T25" fmla="*/ 652 h 978"/>
                <a:gd name="T26" fmla="*/ 870 w 979"/>
                <a:gd name="T27" fmla="*/ 679 h 978"/>
                <a:gd name="T28" fmla="*/ 734 w 979"/>
                <a:gd name="T29" fmla="*/ 679 h 978"/>
                <a:gd name="T30" fmla="*/ 734 w 979"/>
                <a:gd name="T31" fmla="*/ 774 h 978"/>
                <a:gd name="T32" fmla="*/ 632 w 979"/>
                <a:gd name="T33" fmla="*/ 679 h 978"/>
                <a:gd name="T34" fmla="*/ 109 w 979"/>
                <a:gd name="T35" fmla="*/ 679 h 978"/>
                <a:gd name="T36" fmla="*/ 82 w 979"/>
                <a:gd name="T37" fmla="*/ 652 h 978"/>
                <a:gd name="T38" fmla="*/ 82 w 979"/>
                <a:gd name="T39" fmla="*/ 108 h 978"/>
                <a:gd name="T40" fmla="*/ 109 w 979"/>
                <a:gd name="T41" fmla="*/ 81 h 978"/>
                <a:gd name="T42" fmla="*/ 870 w 979"/>
                <a:gd name="T43" fmla="*/ 81 h 978"/>
                <a:gd name="T44" fmla="*/ 897 w 979"/>
                <a:gd name="T45" fmla="*/ 108 h 978"/>
                <a:gd name="T46" fmla="*/ 897 w 979"/>
                <a:gd name="T47" fmla="*/ 652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9" h="978">
                  <a:moveTo>
                    <a:pt x="870" y="0"/>
                  </a:moveTo>
                  <a:cubicBezTo>
                    <a:pt x="109" y="0"/>
                    <a:pt x="109" y="0"/>
                    <a:pt x="109" y="0"/>
                  </a:cubicBezTo>
                  <a:cubicBezTo>
                    <a:pt x="49" y="0"/>
                    <a:pt x="0" y="48"/>
                    <a:pt x="0" y="108"/>
                  </a:cubicBezTo>
                  <a:cubicBezTo>
                    <a:pt x="0" y="652"/>
                    <a:pt x="0" y="652"/>
                    <a:pt x="0" y="652"/>
                  </a:cubicBezTo>
                  <a:cubicBezTo>
                    <a:pt x="0" y="712"/>
                    <a:pt x="49" y="761"/>
                    <a:pt x="109" y="761"/>
                  </a:cubicBezTo>
                  <a:cubicBezTo>
                    <a:pt x="584" y="761"/>
                    <a:pt x="584" y="761"/>
                    <a:pt x="584" y="761"/>
                  </a:cubicBezTo>
                  <a:cubicBezTo>
                    <a:pt x="816" y="978"/>
                    <a:pt x="816" y="978"/>
                    <a:pt x="816" y="978"/>
                  </a:cubicBezTo>
                  <a:cubicBezTo>
                    <a:pt x="816" y="761"/>
                    <a:pt x="816" y="761"/>
                    <a:pt x="816" y="761"/>
                  </a:cubicBezTo>
                  <a:cubicBezTo>
                    <a:pt x="870" y="761"/>
                    <a:pt x="870" y="761"/>
                    <a:pt x="870" y="761"/>
                  </a:cubicBezTo>
                  <a:cubicBezTo>
                    <a:pt x="930" y="761"/>
                    <a:pt x="979" y="712"/>
                    <a:pt x="979" y="652"/>
                  </a:cubicBezTo>
                  <a:cubicBezTo>
                    <a:pt x="979" y="108"/>
                    <a:pt x="979" y="108"/>
                    <a:pt x="979" y="108"/>
                  </a:cubicBezTo>
                  <a:cubicBezTo>
                    <a:pt x="979" y="48"/>
                    <a:pt x="930" y="0"/>
                    <a:pt x="870" y="0"/>
                  </a:cubicBezTo>
                  <a:close/>
                  <a:moveTo>
                    <a:pt x="897" y="652"/>
                  </a:moveTo>
                  <a:cubicBezTo>
                    <a:pt x="897" y="667"/>
                    <a:pt x="885" y="679"/>
                    <a:pt x="870" y="679"/>
                  </a:cubicBezTo>
                  <a:cubicBezTo>
                    <a:pt x="734" y="679"/>
                    <a:pt x="734" y="679"/>
                    <a:pt x="734" y="679"/>
                  </a:cubicBezTo>
                  <a:cubicBezTo>
                    <a:pt x="734" y="774"/>
                    <a:pt x="734" y="774"/>
                    <a:pt x="734" y="774"/>
                  </a:cubicBezTo>
                  <a:cubicBezTo>
                    <a:pt x="632" y="679"/>
                    <a:pt x="632" y="679"/>
                    <a:pt x="632" y="679"/>
                  </a:cubicBezTo>
                  <a:cubicBezTo>
                    <a:pt x="109" y="679"/>
                    <a:pt x="109" y="679"/>
                    <a:pt x="109" y="679"/>
                  </a:cubicBezTo>
                  <a:cubicBezTo>
                    <a:pt x="94" y="679"/>
                    <a:pt x="82" y="667"/>
                    <a:pt x="82" y="652"/>
                  </a:cubicBezTo>
                  <a:cubicBezTo>
                    <a:pt x="82" y="108"/>
                    <a:pt x="82" y="108"/>
                    <a:pt x="82" y="108"/>
                  </a:cubicBezTo>
                  <a:cubicBezTo>
                    <a:pt x="82" y="93"/>
                    <a:pt x="94" y="81"/>
                    <a:pt x="109" y="81"/>
                  </a:cubicBezTo>
                  <a:cubicBezTo>
                    <a:pt x="870" y="81"/>
                    <a:pt x="870" y="81"/>
                    <a:pt x="870" y="81"/>
                  </a:cubicBezTo>
                  <a:cubicBezTo>
                    <a:pt x="885" y="81"/>
                    <a:pt x="897" y="93"/>
                    <a:pt x="897" y="108"/>
                  </a:cubicBezTo>
                  <a:lnTo>
                    <a:pt x="897" y="652"/>
                  </a:lnTo>
                  <a:close/>
                </a:path>
              </a:pathLst>
            </a:custGeom>
            <a:solidFill>
              <a:srgbClr val="5E8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sp>
        <p:nvSpPr>
          <p:cNvPr id="29" name="Rectangle 28"/>
          <p:cNvSpPr/>
          <p:nvPr/>
        </p:nvSpPr>
        <p:spPr>
          <a:xfrm>
            <a:off x="1423891" y="5495836"/>
            <a:ext cx="7635728" cy="600164"/>
          </a:xfrm>
          <a:prstGeom prst="rect">
            <a:avLst/>
          </a:prstGeom>
        </p:spPr>
        <p:txBody>
          <a:bodyPr wrap="square">
            <a:spAutoFit/>
          </a:bodyPr>
          <a:lstStyle/>
          <a:p>
            <a:pPr>
              <a:spcAft>
                <a:spcPts val="600"/>
              </a:spcAft>
            </a:pPr>
            <a:r>
              <a:rPr lang="en-US" sz="1400" b="1" dirty="0">
                <a:solidFill>
                  <a:srgbClr val="002060"/>
                </a:solidFill>
              </a:rPr>
              <a:t>MassHealth Customer Service Center</a:t>
            </a:r>
          </a:p>
          <a:p>
            <a:pPr marL="285750" indent="-285750">
              <a:spcAft>
                <a:spcPts val="600"/>
              </a:spcAft>
              <a:buFont typeface="Arial" panose="020B0604020202020204" pitchFamily="34" charset="0"/>
              <a:buChar char="•"/>
            </a:pPr>
            <a:r>
              <a:rPr lang="en-US" sz="1400" dirty="0">
                <a:solidFill>
                  <a:srgbClr val="002060"/>
                </a:solidFill>
                <a:ea typeface="Verdana" panose="020B0604030504040204" pitchFamily="34" charset="0"/>
                <a:cs typeface="Verdana" panose="020B0604030504040204" pitchFamily="34" charset="0"/>
              </a:rPr>
              <a:t>Increased CSC staff to support enrollment activity, incoming calls, and member questions</a:t>
            </a:r>
            <a:endParaRPr lang="en-US" sz="1400" dirty="0">
              <a:solidFill>
                <a:srgbClr val="002060"/>
              </a:solidFill>
            </a:endParaRPr>
          </a:p>
        </p:txBody>
      </p:sp>
      <p:grpSp>
        <p:nvGrpSpPr>
          <p:cNvPr id="30" name="Group 29"/>
          <p:cNvGrpSpPr/>
          <p:nvPr/>
        </p:nvGrpSpPr>
        <p:grpSpPr>
          <a:xfrm>
            <a:off x="596623" y="5514151"/>
            <a:ext cx="546377" cy="573584"/>
            <a:chOff x="7720424" y="2068182"/>
            <a:chExt cx="993775" cy="1096962"/>
          </a:xfrm>
          <a:solidFill>
            <a:schemeClr val="accent5">
              <a:lumMod val="75000"/>
            </a:schemeClr>
          </a:solidFill>
        </p:grpSpPr>
        <p:grpSp>
          <p:nvGrpSpPr>
            <p:cNvPr id="31" name="Group 30"/>
            <p:cNvGrpSpPr/>
            <p:nvPr/>
          </p:nvGrpSpPr>
          <p:grpSpPr>
            <a:xfrm>
              <a:off x="7720424" y="2068182"/>
              <a:ext cx="993775" cy="1096962"/>
              <a:chOff x="5926138" y="617538"/>
              <a:chExt cx="993775" cy="1096962"/>
            </a:xfrm>
            <a:grpFill/>
          </p:grpSpPr>
          <p:sp>
            <p:nvSpPr>
              <p:cNvPr id="40" name="Freeform 30"/>
              <p:cNvSpPr>
                <a:spLocks/>
              </p:cNvSpPr>
              <p:nvPr/>
            </p:nvSpPr>
            <p:spPr bwMode="auto">
              <a:xfrm>
                <a:off x="5926138" y="617538"/>
                <a:ext cx="993775" cy="1066800"/>
              </a:xfrm>
              <a:custGeom>
                <a:avLst/>
                <a:gdLst>
                  <a:gd name="T0" fmla="*/ 292 w 375"/>
                  <a:gd name="T1" fmla="*/ 403 h 403"/>
                  <a:gd name="T2" fmla="*/ 250 w 375"/>
                  <a:gd name="T3" fmla="*/ 403 h 403"/>
                  <a:gd name="T4" fmla="*/ 250 w 375"/>
                  <a:gd name="T5" fmla="*/ 403 h 403"/>
                  <a:gd name="T6" fmla="*/ 239 w 375"/>
                  <a:gd name="T7" fmla="*/ 393 h 403"/>
                  <a:gd name="T8" fmla="*/ 239 w 375"/>
                  <a:gd name="T9" fmla="*/ 393 h 403"/>
                  <a:gd name="T10" fmla="*/ 250 w 375"/>
                  <a:gd name="T11" fmla="*/ 382 h 403"/>
                  <a:gd name="T12" fmla="*/ 250 w 375"/>
                  <a:gd name="T13" fmla="*/ 382 h 403"/>
                  <a:gd name="T14" fmla="*/ 292 w 375"/>
                  <a:gd name="T15" fmla="*/ 382 h 403"/>
                  <a:gd name="T16" fmla="*/ 292 w 375"/>
                  <a:gd name="T17" fmla="*/ 382 h 403"/>
                  <a:gd name="T18" fmla="*/ 340 w 375"/>
                  <a:gd name="T19" fmla="*/ 364 h 403"/>
                  <a:gd name="T20" fmla="*/ 340 w 375"/>
                  <a:gd name="T21" fmla="*/ 364 h 403"/>
                  <a:gd name="T22" fmla="*/ 354 w 375"/>
                  <a:gd name="T23" fmla="*/ 324 h 403"/>
                  <a:gd name="T24" fmla="*/ 354 w 375"/>
                  <a:gd name="T25" fmla="*/ 324 h 403"/>
                  <a:gd name="T26" fmla="*/ 354 w 375"/>
                  <a:gd name="T27" fmla="*/ 188 h 403"/>
                  <a:gd name="T28" fmla="*/ 354 w 375"/>
                  <a:gd name="T29" fmla="*/ 187 h 403"/>
                  <a:gd name="T30" fmla="*/ 354 w 375"/>
                  <a:gd name="T31" fmla="*/ 187 h 403"/>
                  <a:gd name="T32" fmla="*/ 354 w 375"/>
                  <a:gd name="T33" fmla="*/ 187 h 403"/>
                  <a:gd name="T34" fmla="*/ 305 w 375"/>
                  <a:gd name="T35" fmla="*/ 70 h 403"/>
                  <a:gd name="T36" fmla="*/ 305 w 375"/>
                  <a:gd name="T37" fmla="*/ 70 h 403"/>
                  <a:gd name="T38" fmla="*/ 187 w 375"/>
                  <a:gd name="T39" fmla="*/ 21 h 403"/>
                  <a:gd name="T40" fmla="*/ 187 w 375"/>
                  <a:gd name="T41" fmla="*/ 21 h 403"/>
                  <a:gd name="T42" fmla="*/ 70 w 375"/>
                  <a:gd name="T43" fmla="*/ 70 h 403"/>
                  <a:gd name="T44" fmla="*/ 70 w 375"/>
                  <a:gd name="T45" fmla="*/ 70 h 403"/>
                  <a:gd name="T46" fmla="*/ 21 w 375"/>
                  <a:gd name="T47" fmla="*/ 187 h 403"/>
                  <a:gd name="T48" fmla="*/ 21 w 375"/>
                  <a:gd name="T49" fmla="*/ 187 h 403"/>
                  <a:gd name="T50" fmla="*/ 11 w 375"/>
                  <a:gd name="T51" fmla="*/ 198 h 403"/>
                  <a:gd name="T52" fmla="*/ 11 w 375"/>
                  <a:gd name="T53" fmla="*/ 198 h 403"/>
                  <a:gd name="T54" fmla="*/ 0 w 375"/>
                  <a:gd name="T55" fmla="*/ 188 h 403"/>
                  <a:gd name="T56" fmla="*/ 0 w 375"/>
                  <a:gd name="T57" fmla="*/ 188 h 403"/>
                  <a:gd name="T58" fmla="*/ 0 w 375"/>
                  <a:gd name="T59" fmla="*/ 187 h 403"/>
                  <a:gd name="T60" fmla="*/ 0 w 375"/>
                  <a:gd name="T61" fmla="*/ 187 h 403"/>
                  <a:gd name="T62" fmla="*/ 55 w 375"/>
                  <a:gd name="T63" fmla="*/ 55 h 403"/>
                  <a:gd name="T64" fmla="*/ 55 w 375"/>
                  <a:gd name="T65" fmla="*/ 55 h 403"/>
                  <a:gd name="T66" fmla="*/ 187 w 375"/>
                  <a:gd name="T67" fmla="*/ 0 h 403"/>
                  <a:gd name="T68" fmla="*/ 187 w 375"/>
                  <a:gd name="T69" fmla="*/ 0 h 403"/>
                  <a:gd name="T70" fmla="*/ 320 w 375"/>
                  <a:gd name="T71" fmla="*/ 55 h 403"/>
                  <a:gd name="T72" fmla="*/ 320 w 375"/>
                  <a:gd name="T73" fmla="*/ 55 h 403"/>
                  <a:gd name="T74" fmla="*/ 374 w 375"/>
                  <a:gd name="T75" fmla="*/ 187 h 403"/>
                  <a:gd name="T76" fmla="*/ 374 w 375"/>
                  <a:gd name="T77" fmla="*/ 187 h 403"/>
                  <a:gd name="T78" fmla="*/ 374 w 375"/>
                  <a:gd name="T79" fmla="*/ 187 h 403"/>
                  <a:gd name="T80" fmla="*/ 374 w 375"/>
                  <a:gd name="T81" fmla="*/ 187 h 403"/>
                  <a:gd name="T82" fmla="*/ 375 w 375"/>
                  <a:gd name="T83" fmla="*/ 188 h 403"/>
                  <a:gd name="T84" fmla="*/ 374 w 375"/>
                  <a:gd name="T85" fmla="*/ 324 h 403"/>
                  <a:gd name="T86" fmla="*/ 356 w 375"/>
                  <a:gd name="T87" fmla="*/ 377 h 403"/>
                  <a:gd name="T88" fmla="*/ 356 w 375"/>
                  <a:gd name="T89" fmla="*/ 377 h 403"/>
                  <a:gd name="T90" fmla="*/ 292 w 375"/>
                  <a:gd name="T91" fmla="*/ 403 h 403"/>
                  <a:gd name="T92" fmla="*/ 292 w 375"/>
                  <a:gd name="T93" fmla="*/ 403 h 403"/>
                  <a:gd name="T94" fmla="*/ 292 w 375"/>
                  <a:gd name="T95" fmla="*/ 40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5" h="403">
                    <a:moveTo>
                      <a:pt x="292" y="403"/>
                    </a:moveTo>
                    <a:cubicBezTo>
                      <a:pt x="282" y="403"/>
                      <a:pt x="250" y="403"/>
                      <a:pt x="250" y="403"/>
                    </a:cubicBezTo>
                    <a:cubicBezTo>
                      <a:pt x="250" y="403"/>
                      <a:pt x="250" y="403"/>
                      <a:pt x="250" y="403"/>
                    </a:cubicBezTo>
                    <a:cubicBezTo>
                      <a:pt x="244" y="403"/>
                      <a:pt x="239" y="398"/>
                      <a:pt x="239" y="393"/>
                    </a:cubicBezTo>
                    <a:cubicBezTo>
                      <a:pt x="239" y="393"/>
                      <a:pt x="239" y="393"/>
                      <a:pt x="239" y="393"/>
                    </a:cubicBezTo>
                    <a:cubicBezTo>
                      <a:pt x="239" y="387"/>
                      <a:pt x="244" y="382"/>
                      <a:pt x="250" y="382"/>
                    </a:cubicBezTo>
                    <a:cubicBezTo>
                      <a:pt x="250" y="382"/>
                      <a:pt x="250" y="382"/>
                      <a:pt x="250" y="382"/>
                    </a:cubicBezTo>
                    <a:cubicBezTo>
                      <a:pt x="250" y="382"/>
                      <a:pt x="282" y="382"/>
                      <a:pt x="292" y="382"/>
                    </a:cubicBezTo>
                    <a:cubicBezTo>
                      <a:pt x="292" y="382"/>
                      <a:pt x="292" y="382"/>
                      <a:pt x="292" y="382"/>
                    </a:cubicBezTo>
                    <a:cubicBezTo>
                      <a:pt x="316" y="382"/>
                      <a:pt x="331" y="374"/>
                      <a:pt x="340" y="364"/>
                    </a:cubicBezTo>
                    <a:cubicBezTo>
                      <a:pt x="340" y="364"/>
                      <a:pt x="340" y="364"/>
                      <a:pt x="340" y="364"/>
                    </a:cubicBezTo>
                    <a:cubicBezTo>
                      <a:pt x="349" y="353"/>
                      <a:pt x="354" y="338"/>
                      <a:pt x="354" y="324"/>
                    </a:cubicBezTo>
                    <a:cubicBezTo>
                      <a:pt x="354" y="324"/>
                      <a:pt x="354" y="324"/>
                      <a:pt x="354" y="324"/>
                    </a:cubicBezTo>
                    <a:cubicBezTo>
                      <a:pt x="354" y="188"/>
                      <a:pt x="354" y="188"/>
                      <a:pt x="354" y="188"/>
                    </a:cubicBezTo>
                    <a:cubicBezTo>
                      <a:pt x="354" y="188"/>
                      <a:pt x="354" y="188"/>
                      <a:pt x="354" y="187"/>
                    </a:cubicBezTo>
                    <a:cubicBezTo>
                      <a:pt x="354" y="187"/>
                      <a:pt x="354" y="187"/>
                      <a:pt x="354" y="187"/>
                    </a:cubicBezTo>
                    <a:cubicBezTo>
                      <a:pt x="354" y="187"/>
                      <a:pt x="354" y="187"/>
                      <a:pt x="354" y="187"/>
                    </a:cubicBezTo>
                    <a:cubicBezTo>
                      <a:pt x="354" y="145"/>
                      <a:pt x="338" y="102"/>
                      <a:pt x="305" y="70"/>
                    </a:cubicBezTo>
                    <a:cubicBezTo>
                      <a:pt x="305" y="70"/>
                      <a:pt x="305" y="70"/>
                      <a:pt x="305" y="70"/>
                    </a:cubicBezTo>
                    <a:cubicBezTo>
                      <a:pt x="273" y="37"/>
                      <a:pt x="230" y="21"/>
                      <a:pt x="187" y="21"/>
                    </a:cubicBezTo>
                    <a:cubicBezTo>
                      <a:pt x="187" y="21"/>
                      <a:pt x="187" y="21"/>
                      <a:pt x="187" y="21"/>
                    </a:cubicBezTo>
                    <a:cubicBezTo>
                      <a:pt x="145" y="21"/>
                      <a:pt x="102" y="37"/>
                      <a:pt x="70" y="70"/>
                    </a:cubicBezTo>
                    <a:cubicBezTo>
                      <a:pt x="70" y="70"/>
                      <a:pt x="70" y="70"/>
                      <a:pt x="70" y="70"/>
                    </a:cubicBezTo>
                    <a:cubicBezTo>
                      <a:pt x="37" y="102"/>
                      <a:pt x="21" y="144"/>
                      <a:pt x="21" y="187"/>
                    </a:cubicBezTo>
                    <a:cubicBezTo>
                      <a:pt x="21" y="187"/>
                      <a:pt x="21" y="187"/>
                      <a:pt x="21" y="187"/>
                    </a:cubicBezTo>
                    <a:cubicBezTo>
                      <a:pt x="22" y="193"/>
                      <a:pt x="17" y="198"/>
                      <a:pt x="11" y="198"/>
                    </a:cubicBezTo>
                    <a:cubicBezTo>
                      <a:pt x="11" y="198"/>
                      <a:pt x="11" y="198"/>
                      <a:pt x="11" y="198"/>
                    </a:cubicBezTo>
                    <a:cubicBezTo>
                      <a:pt x="6" y="198"/>
                      <a:pt x="1" y="194"/>
                      <a:pt x="0" y="188"/>
                    </a:cubicBezTo>
                    <a:cubicBezTo>
                      <a:pt x="0" y="188"/>
                      <a:pt x="0" y="188"/>
                      <a:pt x="0" y="188"/>
                    </a:cubicBezTo>
                    <a:cubicBezTo>
                      <a:pt x="0" y="188"/>
                      <a:pt x="0" y="187"/>
                      <a:pt x="0" y="187"/>
                    </a:cubicBezTo>
                    <a:cubicBezTo>
                      <a:pt x="0" y="187"/>
                      <a:pt x="0" y="187"/>
                      <a:pt x="0" y="187"/>
                    </a:cubicBezTo>
                    <a:cubicBezTo>
                      <a:pt x="0" y="139"/>
                      <a:pt x="18" y="91"/>
                      <a:pt x="55" y="55"/>
                    </a:cubicBezTo>
                    <a:cubicBezTo>
                      <a:pt x="55" y="55"/>
                      <a:pt x="55" y="55"/>
                      <a:pt x="55" y="55"/>
                    </a:cubicBezTo>
                    <a:cubicBezTo>
                      <a:pt x="91" y="18"/>
                      <a:pt x="139" y="0"/>
                      <a:pt x="187" y="0"/>
                    </a:cubicBezTo>
                    <a:cubicBezTo>
                      <a:pt x="187" y="0"/>
                      <a:pt x="187" y="0"/>
                      <a:pt x="187" y="0"/>
                    </a:cubicBezTo>
                    <a:cubicBezTo>
                      <a:pt x="235" y="0"/>
                      <a:pt x="283" y="18"/>
                      <a:pt x="320" y="55"/>
                    </a:cubicBezTo>
                    <a:cubicBezTo>
                      <a:pt x="320" y="55"/>
                      <a:pt x="320" y="55"/>
                      <a:pt x="320" y="55"/>
                    </a:cubicBezTo>
                    <a:cubicBezTo>
                      <a:pt x="356" y="91"/>
                      <a:pt x="375" y="139"/>
                      <a:pt x="374" y="187"/>
                    </a:cubicBezTo>
                    <a:cubicBezTo>
                      <a:pt x="374" y="187"/>
                      <a:pt x="374" y="187"/>
                      <a:pt x="374" y="187"/>
                    </a:cubicBezTo>
                    <a:cubicBezTo>
                      <a:pt x="374" y="187"/>
                      <a:pt x="374" y="187"/>
                      <a:pt x="374" y="187"/>
                    </a:cubicBezTo>
                    <a:cubicBezTo>
                      <a:pt x="374" y="187"/>
                      <a:pt x="374" y="187"/>
                      <a:pt x="374" y="187"/>
                    </a:cubicBezTo>
                    <a:cubicBezTo>
                      <a:pt x="375" y="188"/>
                      <a:pt x="375" y="188"/>
                      <a:pt x="375" y="188"/>
                    </a:cubicBezTo>
                    <a:cubicBezTo>
                      <a:pt x="374" y="324"/>
                      <a:pt x="374" y="324"/>
                      <a:pt x="374" y="324"/>
                    </a:cubicBezTo>
                    <a:cubicBezTo>
                      <a:pt x="374" y="342"/>
                      <a:pt x="369" y="362"/>
                      <a:pt x="356" y="377"/>
                    </a:cubicBezTo>
                    <a:cubicBezTo>
                      <a:pt x="356" y="377"/>
                      <a:pt x="356" y="377"/>
                      <a:pt x="356" y="377"/>
                    </a:cubicBezTo>
                    <a:cubicBezTo>
                      <a:pt x="343" y="393"/>
                      <a:pt x="321" y="403"/>
                      <a:pt x="292" y="403"/>
                    </a:cubicBezTo>
                    <a:cubicBezTo>
                      <a:pt x="292" y="403"/>
                      <a:pt x="292" y="403"/>
                      <a:pt x="292" y="403"/>
                    </a:cubicBezTo>
                    <a:cubicBezTo>
                      <a:pt x="292" y="403"/>
                      <a:pt x="292" y="403"/>
                      <a:pt x="292" y="403"/>
                    </a:cubicBezTo>
                    <a:close/>
                  </a:path>
                </a:pathLst>
              </a:custGeom>
              <a:ln/>
              <a:ex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en-US" b="1" dirty="0">
                  <a:ln w="12700">
                    <a:solidFill>
                      <a:srgbClr val="000000">
                        <a:satMod val="155000"/>
                      </a:srgbClr>
                    </a:solidFill>
                    <a:prstDash val="solid"/>
                  </a:ln>
                  <a:solidFill>
                    <a:srgbClr val="FFFFFF">
                      <a:tint val="85000"/>
                      <a:satMod val="155000"/>
                    </a:srgbClr>
                  </a:solidFill>
                  <a:effectLst>
                    <a:outerShdw blurRad="41275" dist="20320" dir="1800000" algn="tl" rotWithShape="0">
                      <a:srgbClr val="000000">
                        <a:alpha val="40000"/>
                      </a:srgbClr>
                    </a:outerShdw>
                  </a:effectLst>
                </a:endParaRPr>
              </a:p>
            </p:txBody>
          </p:sp>
          <p:sp>
            <p:nvSpPr>
              <p:cNvPr id="41" name="Freeform 32"/>
              <p:cNvSpPr>
                <a:spLocks/>
              </p:cNvSpPr>
              <p:nvPr/>
            </p:nvSpPr>
            <p:spPr bwMode="auto">
              <a:xfrm>
                <a:off x="6353176" y="1597025"/>
                <a:ext cx="163513" cy="117475"/>
              </a:xfrm>
              <a:custGeom>
                <a:avLst/>
                <a:gdLst>
                  <a:gd name="T0" fmla="*/ 46 w 62"/>
                  <a:gd name="T1" fmla="*/ 0 h 44"/>
                  <a:gd name="T2" fmla="*/ 16 w 62"/>
                  <a:gd name="T3" fmla="*/ 0 h 44"/>
                  <a:gd name="T4" fmla="*/ 0 w 62"/>
                  <a:gd name="T5" fmla="*/ 15 h 44"/>
                  <a:gd name="T6" fmla="*/ 0 w 62"/>
                  <a:gd name="T7" fmla="*/ 28 h 44"/>
                  <a:gd name="T8" fmla="*/ 16 w 62"/>
                  <a:gd name="T9" fmla="*/ 44 h 44"/>
                  <a:gd name="T10" fmla="*/ 46 w 62"/>
                  <a:gd name="T11" fmla="*/ 44 h 44"/>
                  <a:gd name="T12" fmla="*/ 62 w 62"/>
                  <a:gd name="T13" fmla="*/ 28 h 44"/>
                  <a:gd name="T14" fmla="*/ 62 w 62"/>
                  <a:gd name="T15" fmla="*/ 15 h 44"/>
                  <a:gd name="T16" fmla="*/ 46 w 62"/>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4">
                    <a:moveTo>
                      <a:pt x="46" y="0"/>
                    </a:moveTo>
                    <a:cubicBezTo>
                      <a:pt x="16" y="0"/>
                      <a:pt x="16" y="0"/>
                      <a:pt x="16" y="0"/>
                    </a:cubicBezTo>
                    <a:cubicBezTo>
                      <a:pt x="8" y="0"/>
                      <a:pt x="0" y="7"/>
                      <a:pt x="0" y="15"/>
                    </a:cubicBezTo>
                    <a:cubicBezTo>
                      <a:pt x="0" y="28"/>
                      <a:pt x="0" y="28"/>
                      <a:pt x="0" y="28"/>
                    </a:cubicBezTo>
                    <a:cubicBezTo>
                      <a:pt x="0" y="37"/>
                      <a:pt x="8" y="44"/>
                      <a:pt x="16" y="44"/>
                    </a:cubicBezTo>
                    <a:cubicBezTo>
                      <a:pt x="46" y="44"/>
                      <a:pt x="46" y="44"/>
                      <a:pt x="46" y="44"/>
                    </a:cubicBezTo>
                    <a:cubicBezTo>
                      <a:pt x="55" y="44"/>
                      <a:pt x="62" y="37"/>
                      <a:pt x="62" y="28"/>
                    </a:cubicBezTo>
                    <a:cubicBezTo>
                      <a:pt x="62" y="15"/>
                      <a:pt x="62" y="15"/>
                      <a:pt x="62" y="15"/>
                    </a:cubicBezTo>
                    <a:cubicBezTo>
                      <a:pt x="62" y="7"/>
                      <a:pt x="55" y="0"/>
                      <a:pt x="46" y="0"/>
                    </a:cubicBezTo>
                    <a:close/>
                  </a:path>
                </a:pathLst>
              </a:custGeom>
              <a:ln/>
              <a:ex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en-US" b="1" dirty="0">
                  <a:ln w="12700">
                    <a:solidFill>
                      <a:srgbClr val="000000">
                        <a:satMod val="155000"/>
                      </a:srgbClr>
                    </a:solidFill>
                    <a:prstDash val="solid"/>
                  </a:ln>
                  <a:solidFill>
                    <a:srgbClr val="FFFFFF">
                      <a:tint val="85000"/>
                      <a:satMod val="155000"/>
                    </a:srgbClr>
                  </a:solidFill>
                  <a:effectLst>
                    <a:outerShdw blurRad="41275" dist="20320" dir="1800000" algn="tl" rotWithShape="0">
                      <a:srgbClr val="000000">
                        <a:alpha val="40000"/>
                      </a:srgbClr>
                    </a:outerShdw>
                  </a:effectLst>
                </a:endParaRPr>
              </a:p>
            </p:txBody>
          </p:sp>
        </p:grpSp>
        <p:sp>
          <p:nvSpPr>
            <p:cNvPr id="32" name="Freeform 27"/>
            <p:cNvSpPr>
              <a:spLocks noEditPoints="1"/>
            </p:cNvSpPr>
            <p:nvPr/>
          </p:nvSpPr>
          <p:spPr bwMode="auto">
            <a:xfrm>
              <a:off x="7830817" y="2077410"/>
              <a:ext cx="790224" cy="919278"/>
            </a:xfrm>
            <a:custGeom>
              <a:avLst/>
              <a:gdLst>
                <a:gd name="T0" fmla="*/ 1 w 93"/>
                <a:gd name="T1" fmla="*/ 77 h 132"/>
                <a:gd name="T2" fmla="*/ 10 w 93"/>
                <a:gd name="T3" fmla="*/ 97 h 132"/>
                <a:gd name="T4" fmla="*/ 35 w 93"/>
                <a:gd name="T5" fmla="*/ 129 h 132"/>
                <a:gd name="T6" fmla="*/ 58 w 93"/>
                <a:gd name="T7" fmla="*/ 129 h 132"/>
                <a:gd name="T8" fmla="*/ 83 w 93"/>
                <a:gd name="T9" fmla="*/ 97 h 132"/>
                <a:gd name="T10" fmla="*/ 92 w 93"/>
                <a:gd name="T11" fmla="*/ 77 h 132"/>
                <a:gd name="T12" fmla="*/ 89 w 93"/>
                <a:gd name="T13" fmla="*/ 59 h 132"/>
                <a:gd name="T14" fmla="*/ 89 w 93"/>
                <a:gd name="T15" fmla="*/ 56 h 132"/>
                <a:gd name="T16" fmla="*/ 4 w 93"/>
                <a:gd name="T17" fmla="*/ 56 h 132"/>
                <a:gd name="T18" fmla="*/ 4 w 93"/>
                <a:gd name="T19" fmla="*/ 59 h 132"/>
                <a:gd name="T20" fmla="*/ 1 w 93"/>
                <a:gd name="T21" fmla="*/ 77 h 132"/>
                <a:gd name="T22" fmla="*/ 11 w 93"/>
                <a:gd name="T23" fmla="*/ 62 h 132"/>
                <a:gd name="T24" fmla="*/ 15 w 93"/>
                <a:gd name="T25" fmla="*/ 66 h 132"/>
                <a:gd name="T26" fmla="*/ 18 w 93"/>
                <a:gd name="T27" fmla="*/ 64 h 132"/>
                <a:gd name="T28" fmla="*/ 23 w 93"/>
                <a:gd name="T29" fmla="*/ 51 h 132"/>
                <a:gd name="T30" fmla="*/ 29 w 93"/>
                <a:gd name="T31" fmla="*/ 53 h 132"/>
                <a:gd name="T32" fmla="*/ 64 w 93"/>
                <a:gd name="T33" fmla="*/ 53 h 132"/>
                <a:gd name="T34" fmla="*/ 70 w 93"/>
                <a:gd name="T35" fmla="*/ 51 h 132"/>
                <a:gd name="T36" fmla="*/ 75 w 93"/>
                <a:gd name="T37" fmla="*/ 64 h 132"/>
                <a:gd name="T38" fmla="*/ 78 w 93"/>
                <a:gd name="T39" fmla="*/ 66 h 132"/>
                <a:gd name="T40" fmla="*/ 82 w 93"/>
                <a:gd name="T41" fmla="*/ 62 h 132"/>
                <a:gd name="T42" fmla="*/ 86 w 93"/>
                <a:gd name="T43" fmla="*/ 77 h 132"/>
                <a:gd name="T44" fmla="*/ 79 w 93"/>
                <a:gd name="T45" fmla="*/ 91 h 132"/>
                <a:gd name="T46" fmla="*/ 78 w 93"/>
                <a:gd name="T47" fmla="*/ 92 h 132"/>
                <a:gd name="T48" fmla="*/ 56 w 93"/>
                <a:gd name="T49" fmla="*/ 123 h 132"/>
                <a:gd name="T50" fmla="*/ 37 w 93"/>
                <a:gd name="T51" fmla="*/ 123 h 132"/>
                <a:gd name="T52" fmla="*/ 15 w 93"/>
                <a:gd name="T53" fmla="*/ 92 h 132"/>
                <a:gd name="T54" fmla="*/ 14 w 93"/>
                <a:gd name="T55" fmla="*/ 91 h 132"/>
                <a:gd name="T56" fmla="*/ 7 w 93"/>
                <a:gd name="T57" fmla="*/ 77 h 132"/>
                <a:gd name="T58" fmla="*/ 11 w 93"/>
                <a:gd name="T59" fmla="*/ 6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3" h="132">
                  <a:moveTo>
                    <a:pt x="1" y="77"/>
                  </a:moveTo>
                  <a:cubicBezTo>
                    <a:pt x="2" y="83"/>
                    <a:pt x="4" y="93"/>
                    <a:pt x="10" y="97"/>
                  </a:cubicBezTo>
                  <a:cubicBezTo>
                    <a:pt x="13" y="111"/>
                    <a:pt x="21" y="123"/>
                    <a:pt x="35" y="129"/>
                  </a:cubicBezTo>
                  <a:cubicBezTo>
                    <a:pt x="42" y="132"/>
                    <a:pt x="51" y="132"/>
                    <a:pt x="58" y="129"/>
                  </a:cubicBezTo>
                  <a:cubicBezTo>
                    <a:pt x="72" y="123"/>
                    <a:pt x="80" y="111"/>
                    <a:pt x="83" y="97"/>
                  </a:cubicBezTo>
                  <a:cubicBezTo>
                    <a:pt x="89" y="93"/>
                    <a:pt x="91" y="83"/>
                    <a:pt x="92" y="77"/>
                  </a:cubicBezTo>
                  <a:cubicBezTo>
                    <a:pt x="93" y="72"/>
                    <a:pt x="93" y="63"/>
                    <a:pt x="89" y="59"/>
                  </a:cubicBezTo>
                  <a:cubicBezTo>
                    <a:pt x="89" y="58"/>
                    <a:pt x="89" y="57"/>
                    <a:pt x="89" y="56"/>
                  </a:cubicBezTo>
                  <a:cubicBezTo>
                    <a:pt x="89" y="0"/>
                    <a:pt x="4" y="0"/>
                    <a:pt x="4" y="56"/>
                  </a:cubicBezTo>
                  <a:cubicBezTo>
                    <a:pt x="4" y="57"/>
                    <a:pt x="4" y="58"/>
                    <a:pt x="4" y="59"/>
                  </a:cubicBezTo>
                  <a:cubicBezTo>
                    <a:pt x="0" y="63"/>
                    <a:pt x="0" y="72"/>
                    <a:pt x="1" y="77"/>
                  </a:cubicBezTo>
                  <a:close/>
                  <a:moveTo>
                    <a:pt x="11" y="62"/>
                  </a:moveTo>
                  <a:cubicBezTo>
                    <a:pt x="12" y="62"/>
                    <a:pt x="14" y="63"/>
                    <a:pt x="15" y="66"/>
                  </a:cubicBezTo>
                  <a:cubicBezTo>
                    <a:pt x="15" y="67"/>
                    <a:pt x="17" y="67"/>
                    <a:pt x="18" y="64"/>
                  </a:cubicBezTo>
                  <a:cubicBezTo>
                    <a:pt x="18" y="58"/>
                    <a:pt x="20" y="52"/>
                    <a:pt x="23" y="51"/>
                  </a:cubicBezTo>
                  <a:cubicBezTo>
                    <a:pt x="25" y="50"/>
                    <a:pt x="27" y="51"/>
                    <a:pt x="29" y="53"/>
                  </a:cubicBezTo>
                  <a:cubicBezTo>
                    <a:pt x="39" y="62"/>
                    <a:pt x="54" y="62"/>
                    <a:pt x="64" y="53"/>
                  </a:cubicBezTo>
                  <a:cubicBezTo>
                    <a:pt x="66" y="51"/>
                    <a:pt x="68" y="50"/>
                    <a:pt x="70" y="51"/>
                  </a:cubicBezTo>
                  <a:cubicBezTo>
                    <a:pt x="73" y="52"/>
                    <a:pt x="75" y="58"/>
                    <a:pt x="75" y="64"/>
                  </a:cubicBezTo>
                  <a:cubicBezTo>
                    <a:pt x="76" y="67"/>
                    <a:pt x="77" y="67"/>
                    <a:pt x="78" y="66"/>
                  </a:cubicBezTo>
                  <a:cubicBezTo>
                    <a:pt x="79" y="63"/>
                    <a:pt x="81" y="62"/>
                    <a:pt x="82" y="62"/>
                  </a:cubicBezTo>
                  <a:cubicBezTo>
                    <a:pt x="85" y="62"/>
                    <a:pt x="86" y="68"/>
                    <a:pt x="86" y="77"/>
                  </a:cubicBezTo>
                  <a:cubicBezTo>
                    <a:pt x="85" y="85"/>
                    <a:pt x="82" y="91"/>
                    <a:pt x="79" y="91"/>
                  </a:cubicBezTo>
                  <a:cubicBezTo>
                    <a:pt x="78" y="91"/>
                    <a:pt x="78" y="92"/>
                    <a:pt x="78" y="92"/>
                  </a:cubicBezTo>
                  <a:cubicBezTo>
                    <a:pt x="74" y="107"/>
                    <a:pt x="67" y="118"/>
                    <a:pt x="56" y="123"/>
                  </a:cubicBezTo>
                  <a:cubicBezTo>
                    <a:pt x="50" y="126"/>
                    <a:pt x="43" y="126"/>
                    <a:pt x="37" y="123"/>
                  </a:cubicBezTo>
                  <a:cubicBezTo>
                    <a:pt x="26" y="118"/>
                    <a:pt x="19" y="107"/>
                    <a:pt x="15" y="92"/>
                  </a:cubicBezTo>
                  <a:cubicBezTo>
                    <a:pt x="15" y="92"/>
                    <a:pt x="15" y="91"/>
                    <a:pt x="14" y="91"/>
                  </a:cubicBezTo>
                  <a:cubicBezTo>
                    <a:pt x="11" y="91"/>
                    <a:pt x="8" y="85"/>
                    <a:pt x="7" y="77"/>
                  </a:cubicBezTo>
                  <a:cubicBezTo>
                    <a:pt x="6" y="68"/>
                    <a:pt x="8" y="62"/>
                    <a:pt x="11" y="62"/>
                  </a:cubicBezTo>
                  <a:close/>
                </a:path>
              </a:pathLst>
            </a:custGeom>
            <a:ln/>
            <a:ex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en-US" b="1" dirty="0">
                <a:ln w="12700">
                  <a:solidFill>
                    <a:srgbClr val="000000">
                      <a:satMod val="155000"/>
                    </a:srgbClr>
                  </a:solidFill>
                  <a:prstDash val="solid"/>
                </a:ln>
                <a:solidFill>
                  <a:srgbClr val="FFFFFF">
                    <a:tint val="85000"/>
                    <a:satMod val="155000"/>
                  </a:srgbClr>
                </a:solidFill>
                <a:effectLst>
                  <a:outerShdw blurRad="41275" dist="20320" dir="1800000" algn="tl" rotWithShape="0">
                    <a:srgbClr val="000000">
                      <a:alpha val="40000"/>
                    </a:srgbClr>
                  </a:outerShdw>
                </a:effectLst>
              </a:endParaRPr>
            </a:p>
          </p:txBody>
        </p:sp>
        <p:sp>
          <p:nvSpPr>
            <p:cNvPr id="33" name="Oval 32"/>
            <p:cNvSpPr/>
            <p:nvPr/>
          </p:nvSpPr>
          <p:spPr>
            <a:xfrm>
              <a:off x="8048446" y="2544793"/>
              <a:ext cx="109728" cy="109728"/>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b="1" dirty="0">
                <a:ln w="12700">
                  <a:solidFill>
                    <a:srgbClr val="000000">
                      <a:satMod val="155000"/>
                    </a:srgbClr>
                  </a:solidFill>
                  <a:prstDash val="solid"/>
                </a:ln>
                <a:solidFill>
                  <a:srgbClr val="FFFFFF">
                    <a:tint val="85000"/>
                    <a:satMod val="155000"/>
                  </a:srgbClr>
                </a:solidFill>
                <a:effectLst>
                  <a:outerShdw blurRad="41275" dist="20320" dir="1800000" algn="tl" rotWithShape="0">
                    <a:srgbClr val="000000">
                      <a:alpha val="40000"/>
                    </a:srgbClr>
                  </a:outerShdw>
                </a:effectLst>
              </a:endParaRPr>
            </a:p>
          </p:txBody>
        </p:sp>
        <p:sp>
          <p:nvSpPr>
            <p:cNvPr id="39" name="Oval 38"/>
            <p:cNvSpPr/>
            <p:nvPr/>
          </p:nvSpPr>
          <p:spPr>
            <a:xfrm>
              <a:off x="8293820" y="2544793"/>
              <a:ext cx="109728" cy="109728"/>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b="1" dirty="0">
                <a:ln w="12700">
                  <a:solidFill>
                    <a:srgbClr val="000000">
                      <a:satMod val="155000"/>
                    </a:srgbClr>
                  </a:solidFill>
                  <a:prstDash val="solid"/>
                </a:ln>
                <a:solidFill>
                  <a:srgbClr val="FFFFFF">
                    <a:tint val="85000"/>
                    <a:satMod val="155000"/>
                  </a:srgbClr>
                </a:solidFill>
                <a:effectLst>
                  <a:outerShdw blurRad="41275" dist="20320" dir="1800000" algn="tl" rotWithShape="0">
                    <a:srgbClr val="000000">
                      <a:alpha val="40000"/>
                    </a:srgbClr>
                  </a:outerShdw>
                </a:effectLst>
              </a:endParaRPr>
            </a:p>
          </p:txBody>
        </p:sp>
      </p:grpSp>
      <p:sp>
        <p:nvSpPr>
          <p:cNvPr id="24" name="TextBox 23"/>
          <p:cNvSpPr txBox="1"/>
          <p:nvPr/>
        </p:nvSpPr>
        <p:spPr>
          <a:xfrm>
            <a:off x="0" y="6581001"/>
            <a:ext cx="3809022" cy="276999"/>
          </a:xfrm>
          <a:prstGeom prst="rect">
            <a:avLst/>
          </a:prstGeom>
          <a:noFill/>
        </p:spPr>
        <p:txBody>
          <a:bodyPr wrap="square" rtlCol="0">
            <a:spAutoFit/>
          </a:bodyPr>
          <a:lstStyle/>
          <a:p>
            <a:r>
              <a:rPr lang="en-US" sz="1200" dirty="0" smtClean="0">
                <a:solidFill>
                  <a:schemeClr val="bg1"/>
                </a:solidFill>
              </a:rPr>
              <a:t>Phase I Provider Deck </a:t>
            </a:r>
            <a:r>
              <a:rPr lang="mr-IN" sz="1200" dirty="0" smtClean="0">
                <a:solidFill>
                  <a:schemeClr val="bg1"/>
                </a:solidFill>
              </a:rPr>
              <a:t>–</a:t>
            </a:r>
            <a:r>
              <a:rPr lang="en-US" sz="1200" dirty="0" smtClean="0">
                <a:solidFill>
                  <a:schemeClr val="bg1"/>
                </a:solidFill>
              </a:rPr>
              <a:t> Version 11/8/2017</a:t>
            </a:r>
            <a:endParaRPr lang="en-US" sz="1200" dirty="0">
              <a:solidFill>
                <a:schemeClr val="bg1"/>
              </a:solidFill>
            </a:endParaRPr>
          </a:p>
        </p:txBody>
      </p:sp>
    </p:spTree>
    <p:extLst>
      <p:ext uri="{BB962C8B-B14F-4D97-AF65-F5344CB8AC3E}">
        <p14:creationId xmlns:p14="http://schemas.microsoft.com/office/powerpoint/2010/main" val="38238986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88116"/>
            <a:ext cx="8597900" cy="369332"/>
          </a:xfrm>
        </p:spPr>
        <p:txBody>
          <a:bodyPr/>
          <a:lstStyle/>
          <a:p>
            <a:r>
              <a:rPr lang="en-US" sz="2400" dirty="0" smtClean="0">
                <a:solidFill>
                  <a:srgbClr val="002060"/>
                </a:solidFill>
              </a:rPr>
              <a:t>Provider</a:t>
            </a:r>
            <a:r>
              <a:rPr lang="en-US" dirty="0" smtClean="0">
                <a:solidFill>
                  <a:srgbClr val="002060"/>
                </a:solidFill>
              </a:rPr>
              <a:t> Resources: Information and Training</a:t>
            </a:r>
            <a:endParaRPr lang="en-US" dirty="0">
              <a:solidFill>
                <a:srgbClr val="002060"/>
              </a:solidFill>
            </a:endParaRPr>
          </a:p>
        </p:txBody>
      </p:sp>
      <p:sp>
        <p:nvSpPr>
          <p:cNvPr id="2" name="Rectangle 1"/>
          <p:cNvSpPr/>
          <p:nvPr/>
        </p:nvSpPr>
        <p:spPr>
          <a:xfrm>
            <a:off x="1371600" y="2236661"/>
            <a:ext cx="8001000" cy="815608"/>
          </a:xfrm>
          <a:prstGeom prst="rect">
            <a:avLst/>
          </a:prstGeom>
        </p:spPr>
        <p:txBody>
          <a:bodyPr wrap="square">
            <a:spAutoFit/>
          </a:bodyPr>
          <a:lstStyle/>
          <a:p>
            <a:pPr lvl="0"/>
            <a:r>
              <a:rPr lang="en-US" sz="1400" b="1" dirty="0">
                <a:solidFill>
                  <a:srgbClr val="002060"/>
                </a:solidFill>
              </a:rPr>
              <a:t>Provider </a:t>
            </a:r>
            <a:r>
              <a:rPr lang="en-US" sz="1400" b="1" dirty="0" smtClean="0">
                <a:solidFill>
                  <a:srgbClr val="002060"/>
                </a:solidFill>
              </a:rPr>
              <a:t>bulletins and Fact Sheets</a:t>
            </a:r>
            <a:endParaRPr lang="en-US" sz="1400" dirty="0">
              <a:solidFill>
                <a:srgbClr val="002060"/>
              </a:solidFill>
            </a:endParaRPr>
          </a:p>
          <a:p>
            <a:pPr marL="285750" indent="-285750">
              <a:spcBef>
                <a:spcPts val="600"/>
              </a:spcBef>
              <a:spcAft>
                <a:spcPts val="600"/>
              </a:spcAft>
              <a:buFont typeface="Arial" panose="020B0604020202020204" pitchFamily="34" charset="0"/>
              <a:buChar char="•"/>
            </a:pPr>
            <a:r>
              <a:rPr lang="en-US" sz="1400" dirty="0">
                <a:solidFill>
                  <a:srgbClr val="002060"/>
                </a:solidFill>
              </a:rPr>
              <a:t>Provider bulletins </a:t>
            </a:r>
            <a:r>
              <a:rPr lang="en-US" sz="1400" dirty="0" smtClean="0">
                <a:solidFill>
                  <a:srgbClr val="002060"/>
                </a:solidFill>
              </a:rPr>
              <a:t>and Fact Sheets will </a:t>
            </a:r>
            <a:r>
              <a:rPr lang="en-US" sz="1400" dirty="0">
                <a:solidFill>
                  <a:srgbClr val="002060"/>
                </a:solidFill>
              </a:rPr>
              <a:t>be issued around key events </a:t>
            </a:r>
            <a:r>
              <a:rPr lang="en-US" sz="1400" dirty="0" smtClean="0">
                <a:solidFill>
                  <a:srgbClr val="002060"/>
                </a:solidFill>
              </a:rPr>
              <a:t>(i.e. Special Assignment, </a:t>
            </a:r>
            <a:r>
              <a:rPr lang="en-US" sz="1400" dirty="0">
                <a:solidFill>
                  <a:srgbClr val="002060"/>
                </a:solidFill>
              </a:rPr>
              <a:t>CP </a:t>
            </a:r>
            <a:r>
              <a:rPr lang="en-US" sz="1400" dirty="0" smtClean="0">
                <a:solidFill>
                  <a:srgbClr val="002060"/>
                </a:solidFill>
              </a:rPr>
              <a:t>go-live</a:t>
            </a:r>
            <a:r>
              <a:rPr lang="en-US" sz="1400" dirty="0">
                <a:solidFill>
                  <a:srgbClr val="002060"/>
                </a:solidFill>
              </a:rPr>
              <a:t>, Provider Directory launch, etc</a:t>
            </a:r>
            <a:r>
              <a:rPr lang="en-US" sz="1400" dirty="0" smtClean="0">
                <a:solidFill>
                  <a:srgbClr val="002060"/>
                </a:solidFill>
              </a:rPr>
              <a:t>.)</a:t>
            </a:r>
          </a:p>
        </p:txBody>
      </p:sp>
      <p:sp>
        <p:nvSpPr>
          <p:cNvPr id="16" name="Freeform 97"/>
          <p:cNvSpPr>
            <a:spLocks noEditPoints="1"/>
          </p:cNvSpPr>
          <p:nvPr/>
        </p:nvSpPr>
        <p:spPr bwMode="auto">
          <a:xfrm>
            <a:off x="576004" y="2425382"/>
            <a:ext cx="606398" cy="563618"/>
          </a:xfrm>
          <a:custGeom>
            <a:avLst/>
            <a:gdLst>
              <a:gd name="T0" fmla="*/ 269 w 354"/>
              <a:gd name="T1" fmla="*/ 109 h 361"/>
              <a:gd name="T2" fmla="*/ 206 w 354"/>
              <a:gd name="T3" fmla="*/ 109 h 361"/>
              <a:gd name="T4" fmla="*/ 130 w 354"/>
              <a:gd name="T5" fmla="*/ 167 h 361"/>
              <a:gd name="T6" fmla="*/ 124 w 354"/>
              <a:gd name="T7" fmla="*/ 177 h 361"/>
              <a:gd name="T8" fmla="*/ 187 w 354"/>
              <a:gd name="T9" fmla="*/ 109 h 361"/>
              <a:gd name="T10" fmla="*/ 124 w 354"/>
              <a:gd name="T11" fmla="*/ 109 h 361"/>
              <a:gd name="T12" fmla="*/ 145 w 354"/>
              <a:gd name="T13" fmla="*/ 149 h 361"/>
              <a:gd name="T14" fmla="*/ 41 w 354"/>
              <a:gd name="T15" fmla="*/ 268 h 361"/>
              <a:gd name="T16" fmla="*/ 104 w 354"/>
              <a:gd name="T17" fmla="*/ 268 h 361"/>
              <a:gd name="T18" fmla="*/ 43 w 354"/>
              <a:gd name="T19" fmla="*/ 227 h 361"/>
              <a:gd name="T20" fmla="*/ 41 w 354"/>
              <a:gd name="T21" fmla="*/ 208 h 361"/>
              <a:gd name="T22" fmla="*/ 104 w 354"/>
              <a:gd name="T23" fmla="*/ 208 h 361"/>
              <a:gd name="T24" fmla="*/ 43 w 354"/>
              <a:gd name="T25" fmla="*/ 167 h 361"/>
              <a:gd name="T26" fmla="*/ 238 w 354"/>
              <a:gd name="T27" fmla="*/ 41 h 361"/>
              <a:gd name="T28" fmla="*/ 244 w 354"/>
              <a:gd name="T29" fmla="*/ 65 h 361"/>
              <a:gd name="T30" fmla="*/ 221 w 354"/>
              <a:gd name="T31" fmla="*/ 55 h 361"/>
              <a:gd name="T32" fmla="*/ 88 w 354"/>
              <a:gd name="T33" fmla="*/ 41 h 361"/>
              <a:gd name="T34" fmla="*/ 93 w 354"/>
              <a:gd name="T35" fmla="*/ 65 h 361"/>
              <a:gd name="T36" fmla="*/ 71 w 354"/>
              <a:gd name="T37" fmla="*/ 55 h 361"/>
              <a:gd name="T38" fmla="*/ 16 w 354"/>
              <a:gd name="T39" fmla="*/ 41 h 361"/>
              <a:gd name="T40" fmla="*/ 126 w 354"/>
              <a:gd name="T41" fmla="*/ 311 h 361"/>
              <a:gd name="T42" fmla="*/ 0 w 354"/>
              <a:gd name="T43" fmla="*/ 45 h 361"/>
              <a:gd name="T44" fmla="*/ 72 w 354"/>
              <a:gd name="T45" fmla="*/ 8 h 361"/>
              <a:gd name="T46" fmla="*/ 88 w 354"/>
              <a:gd name="T47" fmla="*/ 25 h 361"/>
              <a:gd name="T48" fmla="*/ 230 w 354"/>
              <a:gd name="T49" fmla="*/ 0 h 361"/>
              <a:gd name="T50" fmla="*/ 291 w 354"/>
              <a:gd name="T51" fmla="*/ 25 h 361"/>
              <a:gd name="T52" fmla="*/ 295 w 354"/>
              <a:gd name="T53" fmla="*/ 126 h 361"/>
              <a:gd name="T54" fmla="*/ 41 w 354"/>
              <a:gd name="T55" fmla="*/ 147 h 361"/>
              <a:gd name="T56" fmla="*/ 104 w 354"/>
              <a:gd name="T57" fmla="*/ 147 h 361"/>
              <a:gd name="T58" fmla="*/ 43 w 354"/>
              <a:gd name="T59" fmla="*/ 107 h 361"/>
              <a:gd name="T60" fmla="*/ 161 w 354"/>
              <a:gd name="T61" fmla="*/ 319 h 361"/>
              <a:gd name="T62" fmla="*/ 174 w 354"/>
              <a:gd name="T63" fmla="*/ 180 h 361"/>
              <a:gd name="T64" fmla="*/ 174 w 354"/>
              <a:gd name="T65" fmla="*/ 305 h 361"/>
              <a:gd name="T66" fmla="*/ 230 w 354"/>
              <a:gd name="T67" fmla="*/ 249 h 361"/>
              <a:gd name="T68" fmla="*/ 291 w 354"/>
              <a:gd name="T69" fmla="*/ 188 h 361"/>
              <a:gd name="T70" fmla="*/ 206 w 354"/>
              <a:gd name="T71" fmla="*/ 203 h 361"/>
              <a:gd name="T72" fmla="*/ 229 w 354"/>
              <a:gd name="T73" fmla="*/ 296 h 361"/>
              <a:gd name="T74" fmla="*/ 244 w 354"/>
              <a:gd name="T75" fmla="*/ 313 h 361"/>
              <a:gd name="T76" fmla="*/ 229 w 354"/>
              <a:gd name="T77" fmla="*/ 296 h 361"/>
              <a:gd name="T78" fmla="*/ 314 w 354"/>
              <a:gd name="T79" fmla="*/ 243 h 361"/>
              <a:gd name="T80" fmla="*/ 282 w 354"/>
              <a:gd name="T81" fmla="*/ 243 h 361"/>
              <a:gd name="T82" fmla="*/ 229 w 354"/>
              <a:gd name="T83" fmla="*/ 190 h 361"/>
              <a:gd name="T84" fmla="*/ 244 w 354"/>
              <a:gd name="T85" fmla="*/ 173 h 361"/>
              <a:gd name="T86" fmla="*/ 159 w 354"/>
              <a:gd name="T87" fmla="*/ 243 h 361"/>
              <a:gd name="T88" fmla="*/ 191 w 354"/>
              <a:gd name="T89" fmla="*/ 243 h 361"/>
              <a:gd name="T90" fmla="*/ 159 w 354"/>
              <a:gd name="T91" fmla="*/ 24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4" h="361">
                <a:moveTo>
                  <a:pt x="206" y="116"/>
                </a:moveTo>
                <a:cubicBezTo>
                  <a:pt x="227" y="111"/>
                  <a:pt x="248" y="111"/>
                  <a:pt x="269" y="117"/>
                </a:cubicBezTo>
                <a:cubicBezTo>
                  <a:pt x="269" y="109"/>
                  <a:pt x="269" y="109"/>
                  <a:pt x="269" y="109"/>
                </a:cubicBezTo>
                <a:cubicBezTo>
                  <a:pt x="269" y="108"/>
                  <a:pt x="268" y="107"/>
                  <a:pt x="267" y="107"/>
                </a:cubicBezTo>
                <a:cubicBezTo>
                  <a:pt x="208" y="107"/>
                  <a:pt x="208" y="107"/>
                  <a:pt x="208" y="107"/>
                </a:cubicBezTo>
                <a:cubicBezTo>
                  <a:pt x="207" y="107"/>
                  <a:pt x="206" y="108"/>
                  <a:pt x="206" y="109"/>
                </a:cubicBezTo>
                <a:cubicBezTo>
                  <a:pt x="206" y="116"/>
                  <a:pt x="206" y="116"/>
                  <a:pt x="206" y="116"/>
                </a:cubicBezTo>
                <a:close/>
                <a:moveTo>
                  <a:pt x="124" y="177"/>
                </a:moveTo>
                <a:cubicBezTo>
                  <a:pt x="126" y="174"/>
                  <a:pt x="128" y="170"/>
                  <a:pt x="130" y="167"/>
                </a:cubicBezTo>
                <a:cubicBezTo>
                  <a:pt x="126" y="167"/>
                  <a:pt x="126" y="167"/>
                  <a:pt x="126" y="167"/>
                </a:cubicBezTo>
                <a:cubicBezTo>
                  <a:pt x="125" y="167"/>
                  <a:pt x="124" y="168"/>
                  <a:pt x="124" y="169"/>
                </a:cubicBezTo>
                <a:cubicBezTo>
                  <a:pt x="124" y="177"/>
                  <a:pt x="124" y="177"/>
                  <a:pt x="124" y="177"/>
                </a:cubicBezTo>
                <a:close/>
                <a:moveTo>
                  <a:pt x="145" y="149"/>
                </a:moveTo>
                <a:cubicBezTo>
                  <a:pt x="157" y="138"/>
                  <a:pt x="171" y="129"/>
                  <a:pt x="187" y="122"/>
                </a:cubicBezTo>
                <a:cubicBezTo>
                  <a:pt x="187" y="109"/>
                  <a:pt x="187" y="109"/>
                  <a:pt x="187" y="109"/>
                </a:cubicBezTo>
                <a:cubicBezTo>
                  <a:pt x="187" y="108"/>
                  <a:pt x="186" y="107"/>
                  <a:pt x="185" y="107"/>
                </a:cubicBezTo>
                <a:cubicBezTo>
                  <a:pt x="126" y="107"/>
                  <a:pt x="126" y="107"/>
                  <a:pt x="126" y="107"/>
                </a:cubicBezTo>
                <a:cubicBezTo>
                  <a:pt x="125" y="107"/>
                  <a:pt x="124" y="108"/>
                  <a:pt x="124" y="109"/>
                </a:cubicBezTo>
                <a:cubicBezTo>
                  <a:pt x="124" y="147"/>
                  <a:pt x="124" y="147"/>
                  <a:pt x="124" y="147"/>
                </a:cubicBezTo>
                <a:cubicBezTo>
                  <a:pt x="124" y="149"/>
                  <a:pt x="125" y="149"/>
                  <a:pt x="126" y="149"/>
                </a:cubicBezTo>
                <a:cubicBezTo>
                  <a:pt x="145" y="149"/>
                  <a:pt x="145" y="149"/>
                  <a:pt x="145" y="149"/>
                </a:cubicBezTo>
                <a:close/>
                <a:moveTo>
                  <a:pt x="43" y="227"/>
                </a:moveTo>
                <a:cubicBezTo>
                  <a:pt x="42" y="227"/>
                  <a:pt x="41" y="228"/>
                  <a:pt x="41" y="229"/>
                </a:cubicBezTo>
                <a:cubicBezTo>
                  <a:pt x="41" y="268"/>
                  <a:pt x="41" y="268"/>
                  <a:pt x="41" y="268"/>
                </a:cubicBezTo>
                <a:cubicBezTo>
                  <a:pt x="41" y="269"/>
                  <a:pt x="42" y="270"/>
                  <a:pt x="43" y="270"/>
                </a:cubicBezTo>
                <a:cubicBezTo>
                  <a:pt x="102" y="270"/>
                  <a:pt x="102" y="270"/>
                  <a:pt x="102" y="270"/>
                </a:cubicBezTo>
                <a:cubicBezTo>
                  <a:pt x="103" y="270"/>
                  <a:pt x="104" y="269"/>
                  <a:pt x="104" y="268"/>
                </a:cubicBezTo>
                <a:cubicBezTo>
                  <a:pt x="104" y="229"/>
                  <a:pt x="104" y="229"/>
                  <a:pt x="104" y="229"/>
                </a:cubicBezTo>
                <a:cubicBezTo>
                  <a:pt x="104" y="228"/>
                  <a:pt x="103" y="227"/>
                  <a:pt x="102" y="227"/>
                </a:cubicBezTo>
                <a:cubicBezTo>
                  <a:pt x="43" y="227"/>
                  <a:pt x="43" y="227"/>
                  <a:pt x="43" y="227"/>
                </a:cubicBezTo>
                <a:close/>
                <a:moveTo>
                  <a:pt x="43" y="167"/>
                </a:moveTo>
                <a:cubicBezTo>
                  <a:pt x="42" y="167"/>
                  <a:pt x="41" y="168"/>
                  <a:pt x="41" y="169"/>
                </a:cubicBezTo>
                <a:cubicBezTo>
                  <a:pt x="41" y="208"/>
                  <a:pt x="41" y="208"/>
                  <a:pt x="41" y="208"/>
                </a:cubicBezTo>
                <a:cubicBezTo>
                  <a:pt x="41" y="209"/>
                  <a:pt x="42" y="209"/>
                  <a:pt x="43" y="209"/>
                </a:cubicBezTo>
                <a:cubicBezTo>
                  <a:pt x="102" y="209"/>
                  <a:pt x="102" y="209"/>
                  <a:pt x="102" y="209"/>
                </a:cubicBezTo>
                <a:cubicBezTo>
                  <a:pt x="103" y="209"/>
                  <a:pt x="104" y="209"/>
                  <a:pt x="104" y="208"/>
                </a:cubicBezTo>
                <a:cubicBezTo>
                  <a:pt x="104" y="169"/>
                  <a:pt x="104" y="169"/>
                  <a:pt x="104" y="169"/>
                </a:cubicBezTo>
                <a:cubicBezTo>
                  <a:pt x="104" y="168"/>
                  <a:pt x="103" y="167"/>
                  <a:pt x="102" y="167"/>
                </a:cubicBezTo>
                <a:cubicBezTo>
                  <a:pt x="43" y="167"/>
                  <a:pt x="43" y="167"/>
                  <a:pt x="43" y="167"/>
                </a:cubicBezTo>
                <a:close/>
                <a:moveTo>
                  <a:pt x="295" y="126"/>
                </a:moveTo>
                <a:cubicBezTo>
                  <a:pt x="295" y="41"/>
                  <a:pt x="295" y="41"/>
                  <a:pt x="295" y="41"/>
                </a:cubicBezTo>
                <a:cubicBezTo>
                  <a:pt x="238" y="41"/>
                  <a:pt x="238" y="41"/>
                  <a:pt x="238" y="41"/>
                </a:cubicBezTo>
                <a:cubicBezTo>
                  <a:pt x="238" y="54"/>
                  <a:pt x="238" y="54"/>
                  <a:pt x="238" y="54"/>
                </a:cubicBezTo>
                <a:cubicBezTo>
                  <a:pt x="239" y="55"/>
                  <a:pt x="239" y="55"/>
                  <a:pt x="239" y="55"/>
                </a:cubicBezTo>
                <a:cubicBezTo>
                  <a:pt x="242" y="58"/>
                  <a:pt x="244" y="62"/>
                  <a:pt x="244" y="65"/>
                </a:cubicBezTo>
                <a:cubicBezTo>
                  <a:pt x="244" y="73"/>
                  <a:pt x="238" y="79"/>
                  <a:pt x="230" y="79"/>
                </a:cubicBezTo>
                <a:cubicBezTo>
                  <a:pt x="223" y="79"/>
                  <a:pt x="217" y="73"/>
                  <a:pt x="217" y="65"/>
                </a:cubicBezTo>
                <a:cubicBezTo>
                  <a:pt x="217" y="62"/>
                  <a:pt x="218" y="58"/>
                  <a:pt x="221" y="55"/>
                </a:cubicBezTo>
                <a:cubicBezTo>
                  <a:pt x="222" y="54"/>
                  <a:pt x="222" y="54"/>
                  <a:pt x="222" y="54"/>
                </a:cubicBezTo>
                <a:cubicBezTo>
                  <a:pt x="222" y="41"/>
                  <a:pt x="222" y="41"/>
                  <a:pt x="222" y="41"/>
                </a:cubicBezTo>
                <a:cubicBezTo>
                  <a:pt x="88" y="41"/>
                  <a:pt x="88" y="41"/>
                  <a:pt x="88" y="41"/>
                </a:cubicBezTo>
                <a:cubicBezTo>
                  <a:pt x="88" y="54"/>
                  <a:pt x="88" y="54"/>
                  <a:pt x="88" y="54"/>
                </a:cubicBezTo>
                <a:cubicBezTo>
                  <a:pt x="89" y="55"/>
                  <a:pt x="89" y="55"/>
                  <a:pt x="89" y="55"/>
                </a:cubicBezTo>
                <a:cubicBezTo>
                  <a:pt x="92" y="58"/>
                  <a:pt x="93" y="62"/>
                  <a:pt x="93" y="65"/>
                </a:cubicBezTo>
                <a:cubicBezTo>
                  <a:pt x="93" y="73"/>
                  <a:pt x="87" y="79"/>
                  <a:pt x="80" y="79"/>
                </a:cubicBezTo>
                <a:cubicBezTo>
                  <a:pt x="73" y="79"/>
                  <a:pt x="67" y="73"/>
                  <a:pt x="67" y="65"/>
                </a:cubicBezTo>
                <a:cubicBezTo>
                  <a:pt x="67" y="62"/>
                  <a:pt x="68" y="58"/>
                  <a:pt x="71" y="55"/>
                </a:cubicBezTo>
                <a:cubicBezTo>
                  <a:pt x="72" y="54"/>
                  <a:pt x="72" y="54"/>
                  <a:pt x="72" y="54"/>
                </a:cubicBezTo>
                <a:cubicBezTo>
                  <a:pt x="72" y="41"/>
                  <a:pt x="72" y="41"/>
                  <a:pt x="72" y="41"/>
                </a:cubicBezTo>
                <a:cubicBezTo>
                  <a:pt x="16" y="41"/>
                  <a:pt x="16" y="41"/>
                  <a:pt x="16" y="41"/>
                </a:cubicBezTo>
                <a:cubicBezTo>
                  <a:pt x="16" y="296"/>
                  <a:pt x="16" y="296"/>
                  <a:pt x="16" y="296"/>
                </a:cubicBezTo>
                <a:cubicBezTo>
                  <a:pt x="117" y="296"/>
                  <a:pt x="117" y="296"/>
                  <a:pt x="117" y="296"/>
                </a:cubicBezTo>
                <a:cubicBezTo>
                  <a:pt x="120" y="301"/>
                  <a:pt x="122" y="306"/>
                  <a:pt x="126" y="311"/>
                </a:cubicBezTo>
                <a:cubicBezTo>
                  <a:pt x="20" y="311"/>
                  <a:pt x="20" y="311"/>
                  <a:pt x="20" y="311"/>
                </a:cubicBezTo>
                <a:cubicBezTo>
                  <a:pt x="9" y="312"/>
                  <a:pt x="0" y="304"/>
                  <a:pt x="0" y="292"/>
                </a:cubicBezTo>
                <a:cubicBezTo>
                  <a:pt x="0" y="45"/>
                  <a:pt x="0" y="45"/>
                  <a:pt x="0" y="45"/>
                </a:cubicBezTo>
                <a:cubicBezTo>
                  <a:pt x="0" y="33"/>
                  <a:pt x="8" y="25"/>
                  <a:pt x="20" y="25"/>
                </a:cubicBezTo>
                <a:cubicBezTo>
                  <a:pt x="72" y="25"/>
                  <a:pt x="72" y="25"/>
                  <a:pt x="72" y="25"/>
                </a:cubicBezTo>
                <a:cubicBezTo>
                  <a:pt x="72" y="8"/>
                  <a:pt x="72" y="8"/>
                  <a:pt x="72" y="8"/>
                </a:cubicBezTo>
                <a:cubicBezTo>
                  <a:pt x="72" y="4"/>
                  <a:pt x="76" y="0"/>
                  <a:pt x="80" y="0"/>
                </a:cubicBezTo>
                <a:cubicBezTo>
                  <a:pt x="84" y="0"/>
                  <a:pt x="88" y="4"/>
                  <a:pt x="88" y="8"/>
                </a:cubicBezTo>
                <a:cubicBezTo>
                  <a:pt x="88" y="25"/>
                  <a:pt x="88" y="25"/>
                  <a:pt x="88" y="25"/>
                </a:cubicBezTo>
                <a:cubicBezTo>
                  <a:pt x="222" y="25"/>
                  <a:pt x="222" y="25"/>
                  <a:pt x="222" y="25"/>
                </a:cubicBezTo>
                <a:cubicBezTo>
                  <a:pt x="222" y="8"/>
                  <a:pt x="222" y="8"/>
                  <a:pt x="222" y="8"/>
                </a:cubicBezTo>
                <a:cubicBezTo>
                  <a:pt x="222" y="4"/>
                  <a:pt x="226" y="0"/>
                  <a:pt x="230" y="0"/>
                </a:cubicBezTo>
                <a:cubicBezTo>
                  <a:pt x="234" y="0"/>
                  <a:pt x="238" y="4"/>
                  <a:pt x="238" y="8"/>
                </a:cubicBezTo>
                <a:cubicBezTo>
                  <a:pt x="238" y="25"/>
                  <a:pt x="238" y="25"/>
                  <a:pt x="238" y="25"/>
                </a:cubicBezTo>
                <a:cubicBezTo>
                  <a:pt x="291" y="25"/>
                  <a:pt x="291" y="25"/>
                  <a:pt x="291" y="25"/>
                </a:cubicBezTo>
                <a:cubicBezTo>
                  <a:pt x="302" y="25"/>
                  <a:pt x="310" y="34"/>
                  <a:pt x="310" y="44"/>
                </a:cubicBezTo>
                <a:cubicBezTo>
                  <a:pt x="310" y="135"/>
                  <a:pt x="310" y="135"/>
                  <a:pt x="310" y="135"/>
                </a:cubicBezTo>
                <a:cubicBezTo>
                  <a:pt x="305" y="132"/>
                  <a:pt x="300" y="129"/>
                  <a:pt x="295" y="126"/>
                </a:cubicBezTo>
                <a:close/>
                <a:moveTo>
                  <a:pt x="43" y="107"/>
                </a:moveTo>
                <a:cubicBezTo>
                  <a:pt x="42" y="107"/>
                  <a:pt x="41" y="108"/>
                  <a:pt x="41" y="109"/>
                </a:cubicBezTo>
                <a:cubicBezTo>
                  <a:pt x="41" y="147"/>
                  <a:pt x="41" y="147"/>
                  <a:pt x="41" y="147"/>
                </a:cubicBezTo>
                <a:cubicBezTo>
                  <a:pt x="41" y="149"/>
                  <a:pt x="42" y="149"/>
                  <a:pt x="43" y="149"/>
                </a:cubicBezTo>
                <a:cubicBezTo>
                  <a:pt x="102" y="149"/>
                  <a:pt x="102" y="149"/>
                  <a:pt x="102" y="149"/>
                </a:cubicBezTo>
                <a:cubicBezTo>
                  <a:pt x="103" y="149"/>
                  <a:pt x="104" y="149"/>
                  <a:pt x="104" y="147"/>
                </a:cubicBezTo>
                <a:cubicBezTo>
                  <a:pt x="104" y="109"/>
                  <a:pt x="104" y="109"/>
                  <a:pt x="104" y="109"/>
                </a:cubicBezTo>
                <a:cubicBezTo>
                  <a:pt x="104" y="108"/>
                  <a:pt x="103" y="107"/>
                  <a:pt x="102" y="107"/>
                </a:cubicBezTo>
                <a:cubicBezTo>
                  <a:pt x="43" y="107"/>
                  <a:pt x="43" y="107"/>
                  <a:pt x="43" y="107"/>
                </a:cubicBezTo>
                <a:close/>
                <a:moveTo>
                  <a:pt x="312" y="167"/>
                </a:moveTo>
                <a:cubicBezTo>
                  <a:pt x="354" y="209"/>
                  <a:pt x="354" y="277"/>
                  <a:pt x="312" y="319"/>
                </a:cubicBezTo>
                <a:cubicBezTo>
                  <a:pt x="270" y="361"/>
                  <a:pt x="202" y="361"/>
                  <a:pt x="161" y="319"/>
                </a:cubicBezTo>
                <a:cubicBezTo>
                  <a:pt x="119" y="277"/>
                  <a:pt x="119" y="209"/>
                  <a:pt x="161" y="167"/>
                </a:cubicBezTo>
                <a:cubicBezTo>
                  <a:pt x="202" y="125"/>
                  <a:pt x="270" y="125"/>
                  <a:pt x="312" y="167"/>
                </a:cubicBezTo>
                <a:close/>
                <a:moveTo>
                  <a:pt x="174" y="180"/>
                </a:moveTo>
                <a:cubicBezTo>
                  <a:pt x="208" y="146"/>
                  <a:pt x="264" y="146"/>
                  <a:pt x="299" y="180"/>
                </a:cubicBezTo>
                <a:cubicBezTo>
                  <a:pt x="333" y="215"/>
                  <a:pt x="333" y="271"/>
                  <a:pt x="299" y="305"/>
                </a:cubicBezTo>
                <a:cubicBezTo>
                  <a:pt x="264" y="340"/>
                  <a:pt x="208" y="340"/>
                  <a:pt x="174" y="305"/>
                </a:cubicBezTo>
                <a:cubicBezTo>
                  <a:pt x="139" y="271"/>
                  <a:pt x="139" y="215"/>
                  <a:pt x="174" y="180"/>
                </a:cubicBezTo>
                <a:close/>
                <a:moveTo>
                  <a:pt x="195" y="214"/>
                </a:moveTo>
                <a:cubicBezTo>
                  <a:pt x="230" y="249"/>
                  <a:pt x="230" y="249"/>
                  <a:pt x="230" y="249"/>
                </a:cubicBezTo>
                <a:cubicBezTo>
                  <a:pt x="233" y="252"/>
                  <a:pt x="239" y="252"/>
                  <a:pt x="242" y="249"/>
                </a:cubicBezTo>
                <a:cubicBezTo>
                  <a:pt x="291" y="199"/>
                  <a:pt x="291" y="199"/>
                  <a:pt x="291" y="199"/>
                </a:cubicBezTo>
                <a:cubicBezTo>
                  <a:pt x="294" y="196"/>
                  <a:pt x="294" y="191"/>
                  <a:pt x="291" y="188"/>
                </a:cubicBezTo>
                <a:cubicBezTo>
                  <a:pt x="288" y="185"/>
                  <a:pt x="283" y="185"/>
                  <a:pt x="280" y="188"/>
                </a:cubicBezTo>
                <a:cubicBezTo>
                  <a:pt x="236" y="232"/>
                  <a:pt x="236" y="232"/>
                  <a:pt x="236" y="232"/>
                </a:cubicBezTo>
                <a:cubicBezTo>
                  <a:pt x="206" y="203"/>
                  <a:pt x="206" y="203"/>
                  <a:pt x="206" y="203"/>
                </a:cubicBezTo>
                <a:cubicBezTo>
                  <a:pt x="203" y="200"/>
                  <a:pt x="198" y="200"/>
                  <a:pt x="195" y="203"/>
                </a:cubicBezTo>
                <a:cubicBezTo>
                  <a:pt x="192" y="206"/>
                  <a:pt x="192" y="211"/>
                  <a:pt x="195" y="214"/>
                </a:cubicBezTo>
                <a:close/>
                <a:moveTo>
                  <a:pt x="229" y="296"/>
                </a:moveTo>
                <a:cubicBezTo>
                  <a:pt x="229" y="313"/>
                  <a:pt x="229" y="313"/>
                  <a:pt x="229" y="313"/>
                </a:cubicBezTo>
                <a:cubicBezTo>
                  <a:pt x="229" y="317"/>
                  <a:pt x="232" y="320"/>
                  <a:pt x="236" y="320"/>
                </a:cubicBezTo>
                <a:cubicBezTo>
                  <a:pt x="240" y="320"/>
                  <a:pt x="244" y="317"/>
                  <a:pt x="244" y="313"/>
                </a:cubicBezTo>
                <a:cubicBezTo>
                  <a:pt x="244" y="296"/>
                  <a:pt x="244" y="296"/>
                  <a:pt x="244" y="296"/>
                </a:cubicBezTo>
                <a:cubicBezTo>
                  <a:pt x="244" y="292"/>
                  <a:pt x="240" y="288"/>
                  <a:pt x="236" y="288"/>
                </a:cubicBezTo>
                <a:cubicBezTo>
                  <a:pt x="232" y="288"/>
                  <a:pt x="229" y="292"/>
                  <a:pt x="229" y="296"/>
                </a:cubicBezTo>
                <a:close/>
                <a:moveTo>
                  <a:pt x="289" y="250"/>
                </a:moveTo>
                <a:cubicBezTo>
                  <a:pt x="307" y="250"/>
                  <a:pt x="307" y="250"/>
                  <a:pt x="307" y="250"/>
                </a:cubicBezTo>
                <a:cubicBezTo>
                  <a:pt x="311" y="250"/>
                  <a:pt x="314" y="247"/>
                  <a:pt x="314" y="243"/>
                </a:cubicBezTo>
                <a:cubicBezTo>
                  <a:pt x="314" y="239"/>
                  <a:pt x="311" y="236"/>
                  <a:pt x="307" y="236"/>
                </a:cubicBezTo>
                <a:cubicBezTo>
                  <a:pt x="289" y="236"/>
                  <a:pt x="289" y="236"/>
                  <a:pt x="289" y="236"/>
                </a:cubicBezTo>
                <a:cubicBezTo>
                  <a:pt x="285" y="236"/>
                  <a:pt x="282" y="239"/>
                  <a:pt x="282" y="243"/>
                </a:cubicBezTo>
                <a:cubicBezTo>
                  <a:pt x="282" y="247"/>
                  <a:pt x="285" y="250"/>
                  <a:pt x="289" y="250"/>
                </a:cubicBezTo>
                <a:close/>
                <a:moveTo>
                  <a:pt x="229" y="173"/>
                </a:moveTo>
                <a:cubicBezTo>
                  <a:pt x="229" y="190"/>
                  <a:pt x="229" y="190"/>
                  <a:pt x="229" y="190"/>
                </a:cubicBezTo>
                <a:cubicBezTo>
                  <a:pt x="229" y="194"/>
                  <a:pt x="232" y="197"/>
                  <a:pt x="236" y="197"/>
                </a:cubicBezTo>
                <a:cubicBezTo>
                  <a:pt x="240" y="197"/>
                  <a:pt x="244" y="194"/>
                  <a:pt x="244" y="190"/>
                </a:cubicBezTo>
                <a:cubicBezTo>
                  <a:pt x="244" y="173"/>
                  <a:pt x="244" y="173"/>
                  <a:pt x="244" y="173"/>
                </a:cubicBezTo>
                <a:cubicBezTo>
                  <a:pt x="244" y="169"/>
                  <a:pt x="240" y="165"/>
                  <a:pt x="236" y="165"/>
                </a:cubicBezTo>
                <a:cubicBezTo>
                  <a:pt x="232" y="165"/>
                  <a:pt x="229" y="169"/>
                  <a:pt x="229" y="173"/>
                </a:cubicBezTo>
                <a:close/>
                <a:moveTo>
                  <a:pt x="159" y="243"/>
                </a:moveTo>
                <a:cubicBezTo>
                  <a:pt x="159" y="247"/>
                  <a:pt x="162" y="250"/>
                  <a:pt x="166" y="250"/>
                </a:cubicBezTo>
                <a:cubicBezTo>
                  <a:pt x="184" y="250"/>
                  <a:pt x="184" y="250"/>
                  <a:pt x="184" y="250"/>
                </a:cubicBezTo>
                <a:cubicBezTo>
                  <a:pt x="188" y="250"/>
                  <a:pt x="191" y="247"/>
                  <a:pt x="191" y="243"/>
                </a:cubicBezTo>
                <a:cubicBezTo>
                  <a:pt x="191" y="239"/>
                  <a:pt x="188" y="236"/>
                  <a:pt x="184" y="236"/>
                </a:cubicBezTo>
                <a:cubicBezTo>
                  <a:pt x="166" y="236"/>
                  <a:pt x="166" y="236"/>
                  <a:pt x="166" y="236"/>
                </a:cubicBezTo>
                <a:cubicBezTo>
                  <a:pt x="162" y="236"/>
                  <a:pt x="159" y="239"/>
                  <a:pt x="159" y="243"/>
                </a:cubicBezTo>
                <a:close/>
              </a:path>
            </a:pathLst>
          </a:custGeom>
          <a:solidFill>
            <a:srgbClr val="5E8BFF"/>
          </a:solidFill>
          <a:ln>
            <a:noFill/>
          </a:ln>
          <a:extLst/>
        </p:spPr>
        <p:txBody>
          <a:bodyPr vert="horz" wrap="square" lIns="91440" tIns="45720" rIns="91440" bIns="45720" numCol="1" anchor="t" anchorCtr="0" compatLnSpc="1">
            <a:prstTxWarp prst="textNoShape">
              <a:avLst/>
            </a:prstTxWarp>
          </a:bodyPr>
          <a:lstStyle/>
          <a:p>
            <a:endParaRPr lang="en-US" dirty="0"/>
          </a:p>
        </p:txBody>
      </p:sp>
      <p:grpSp>
        <p:nvGrpSpPr>
          <p:cNvPr id="4" name="Group 3"/>
          <p:cNvGrpSpPr/>
          <p:nvPr/>
        </p:nvGrpSpPr>
        <p:grpSpPr>
          <a:xfrm>
            <a:off x="578515" y="1076337"/>
            <a:ext cx="660751" cy="680009"/>
            <a:chOff x="421729" y="3032706"/>
            <a:chExt cx="700666" cy="719137"/>
          </a:xfrm>
        </p:grpSpPr>
        <p:grpSp>
          <p:nvGrpSpPr>
            <p:cNvPr id="17" name="Group 16"/>
            <p:cNvGrpSpPr/>
            <p:nvPr/>
          </p:nvGrpSpPr>
          <p:grpSpPr>
            <a:xfrm>
              <a:off x="421729" y="3032706"/>
              <a:ext cx="700666" cy="719137"/>
              <a:chOff x="4065588" y="3536951"/>
              <a:chExt cx="1096963" cy="1136650"/>
            </a:xfrm>
            <a:solidFill>
              <a:srgbClr val="5E8BFF"/>
            </a:solidFill>
          </p:grpSpPr>
          <p:sp>
            <p:nvSpPr>
              <p:cNvPr id="18" name="Freeform 98"/>
              <p:cNvSpPr>
                <a:spLocks noEditPoints="1"/>
              </p:cNvSpPr>
              <p:nvPr/>
            </p:nvSpPr>
            <p:spPr bwMode="auto">
              <a:xfrm>
                <a:off x="4065588" y="3536951"/>
                <a:ext cx="1096963" cy="1136650"/>
              </a:xfrm>
              <a:custGeom>
                <a:avLst/>
                <a:gdLst>
                  <a:gd name="T0" fmla="*/ 191 w 211"/>
                  <a:gd name="T1" fmla="*/ 0 h 219"/>
                  <a:gd name="T2" fmla="*/ 20 w 211"/>
                  <a:gd name="T3" fmla="*/ 0 h 219"/>
                  <a:gd name="T4" fmla="*/ 0 w 211"/>
                  <a:gd name="T5" fmla="*/ 19 h 219"/>
                  <a:gd name="T6" fmla="*/ 0 w 211"/>
                  <a:gd name="T7" fmla="*/ 159 h 219"/>
                  <a:gd name="T8" fmla="*/ 20 w 211"/>
                  <a:gd name="T9" fmla="*/ 179 h 219"/>
                  <a:gd name="T10" fmla="*/ 75 w 211"/>
                  <a:gd name="T11" fmla="*/ 179 h 219"/>
                  <a:gd name="T12" fmla="*/ 63 w 211"/>
                  <a:gd name="T13" fmla="*/ 207 h 219"/>
                  <a:gd name="T14" fmla="*/ 61 w 211"/>
                  <a:gd name="T15" fmla="*/ 207 h 219"/>
                  <a:gd name="T16" fmla="*/ 54 w 211"/>
                  <a:gd name="T17" fmla="*/ 214 h 219"/>
                  <a:gd name="T18" fmla="*/ 54 w 211"/>
                  <a:gd name="T19" fmla="*/ 219 h 219"/>
                  <a:gd name="T20" fmla="*/ 157 w 211"/>
                  <a:gd name="T21" fmla="*/ 219 h 219"/>
                  <a:gd name="T22" fmla="*/ 157 w 211"/>
                  <a:gd name="T23" fmla="*/ 214 h 219"/>
                  <a:gd name="T24" fmla="*/ 150 w 211"/>
                  <a:gd name="T25" fmla="*/ 207 h 219"/>
                  <a:gd name="T26" fmla="*/ 148 w 211"/>
                  <a:gd name="T27" fmla="*/ 207 h 219"/>
                  <a:gd name="T28" fmla="*/ 136 w 211"/>
                  <a:gd name="T29" fmla="*/ 179 h 219"/>
                  <a:gd name="T30" fmla="*/ 191 w 211"/>
                  <a:gd name="T31" fmla="*/ 179 h 219"/>
                  <a:gd name="T32" fmla="*/ 211 w 211"/>
                  <a:gd name="T33" fmla="*/ 159 h 219"/>
                  <a:gd name="T34" fmla="*/ 211 w 211"/>
                  <a:gd name="T35" fmla="*/ 19 h 219"/>
                  <a:gd name="T36" fmla="*/ 191 w 211"/>
                  <a:gd name="T37" fmla="*/ 0 h 219"/>
                  <a:gd name="T38" fmla="*/ 173 w 211"/>
                  <a:gd name="T39" fmla="*/ 172 h 219"/>
                  <a:gd name="T40" fmla="*/ 164 w 211"/>
                  <a:gd name="T41" fmla="*/ 163 h 219"/>
                  <a:gd name="T42" fmla="*/ 173 w 211"/>
                  <a:gd name="T43" fmla="*/ 154 h 219"/>
                  <a:gd name="T44" fmla="*/ 182 w 211"/>
                  <a:gd name="T45" fmla="*/ 163 h 219"/>
                  <a:gd name="T46" fmla="*/ 173 w 211"/>
                  <a:gd name="T47" fmla="*/ 172 h 219"/>
                  <a:gd name="T48" fmla="*/ 196 w 211"/>
                  <a:gd name="T49" fmla="*/ 143 h 219"/>
                  <a:gd name="T50" fmla="*/ 191 w 211"/>
                  <a:gd name="T51" fmla="*/ 147 h 219"/>
                  <a:gd name="T52" fmla="*/ 20 w 211"/>
                  <a:gd name="T53" fmla="*/ 147 h 219"/>
                  <a:gd name="T54" fmla="*/ 15 w 211"/>
                  <a:gd name="T55" fmla="*/ 143 h 219"/>
                  <a:gd name="T56" fmla="*/ 15 w 211"/>
                  <a:gd name="T57" fmla="*/ 19 h 219"/>
                  <a:gd name="T58" fmla="*/ 20 w 211"/>
                  <a:gd name="T59" fmla="*/ 15 h 219"/>
                  <a:gd name="T60" fmla="*/ 191 w 211"/>
                  <a:gd name="T61" fmla="*/ 15 h 219"/>
                  <a:gd name="T62" fmla="*/ 196 w 211"/>
                  <a:gd name="T63" fmla="*/ 19 h 219"/>
                  <a:gd name="T64" fmla="*/ 196 w 211"/>
                  <a:gd name="T65" fmla="*/ 14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1" h="219">
                    <a:moveTo>
                      <a:pt x="191" y="0"/>
                    </a:moveTo>
                    <a:cubicBezTo>
                      <a:pt x="20" y="0"/>
                      <a:pt x="20" y="0"/>
                      <a:pt x="20" y="0"/>
                    </a:cubicBezTo>
                    <a:cubicBezTo>
                      <a:pt x="9" y="0"/>
                      <a:pt x="0" y="8"/>
                      <a:pt x="0" y="19"/>
                    </a:cubicBezTo>
                    <a:cubicBezTo>
                      <a:pt x="0" y="159"/>
                      <a:pt x="0" y="159"/>
                      <a:pt x="0" y="159"/>
                    </a:cubicBezTo>
                    <a:cubicBezTo>
                      <a:pt x="0" y="170"/>
                      <a:pt x="9" y="179"/>
                      <a:pt x="20" y="179"/>
                    </a:cubicBezTo>
                    <a:cubicBezTo>
                      <a:pt x="75" y="179"/>
                      <a:pt x="75" y="179"/>
                      <a:pt x="75" y="179"/>
                    </a:cubicBezTo>
                    <a:cubicBezTo>
                      <a:pt x="74" y="206"/>
                      <a:pt x="63" y="207"/>
                      <a:pt x="63" y="207"/>
                    </a:cubicBezTo>
                    <a:cubicBezTo>
                      <a:pt x="61" y="207"/>
                      <a:pt x="61" y="207"/>
                      <a:pt x="61" y="207"/>
                    </a:cubicBezTo>
                    <a:cubicBezTo>
                      <a:pt x="55" y="207"/>
                      <a:pt x="54" y="208"/>
                      <a:pt x="54" y="214"/>
                    </a:cubicBezTo>
                    <a:cubicBezTo>
                      <a:pt x="54" y="219"/>
                      <a:pt x="54" y="219"/>
                      <a:pt x="54" y="219"/>
                    </a:cubicBezTo>
                    <a:cubicBezTo>
                      <a:pt x="157" y="219"/>
                      <a:pt x="157" y="219"/>
                      <a:pt x="157" y="219"/>
                    </a:cubicBezTo>
                    <a:cubicBezTo>
                      <a:pt x="157" y="214"/>
                      <a:pt x="157" y="214"/>
                      <a:pt x="157" y="214"/>
                    </a:cubicBezTo>
                    <a:cubicBezTo>
                      <a:pt x="157" y="208"/>
                      <a:pt x="156" y="207"/>
                      <a:pt x="150" y="207"/>
                    </a:cubicBezTo>
                    <a:cubicBezTo>
                      <a:pt x="148" y="207"/>
                      <a:pt x="148" y="207"/>
                      <a:pt x="148" y="207"/>
                    </a:cubicBezTo>
                    <a:cubicBezTo>
                      <a:pt x="148" y="207"/>
                      <a:pt x="137" y="206"/>
                      <a:pt x="136" y="179"/>
                    </a:cubicBezTo>
                    <a:cubicBezTo>
                      <a:pt x="191" y="179"/>
                      <a:pt x="191" y="179"/>
                      <a:pt x="191" y="179"/>
                    </a:cubicBezTo>
                    <a:cubicBezTo>
                      <a:pt x="202" y="179"/>
                      <a:pt x="211" y="170"/>
                      <a:pt x="211" y="159"/>
                    </a:cubicBezTo>
                    <a:cubicBezTo>
                      <a:pt x="211" y="19"/>
                      <a:pt x="211" y="19"/>
                      <a:pt x="211" y="19"/>
                    </a:cubicBezTo>
                    <a:cubicBezTo>
                      <a:pt x="211" y="8"/>
                      <a:pt x="202" y="0"/>
                      <a:pt x="191" y="0"/>
                    </a:cubicBezTo>
                    <a:close/>
                    <a:moveTo>
                      <a:pt x="173" y="172"/>
                    </a:moveTo>
                    <a:cubicBezTo>
                      <a:pt x="168" y="172"/>
                      <a:pt x="164" y="168"/>
                      <a:pt x="164" y="163"/>
                    </a:cubicBezTo>
                    <a:cubicBezTo>
                      <a:pt x="164" y="158"/>
                      <a:pt x="168" y="154"/>
                      <a:pt x="173" y="154"/>
                    </a:cubicBezTo>
                    <a:cubicBezTo>
                      <a:pt x="178" y="154"/>
                      <a:pt x="182" y="158"/>
                      <a:pt x="182" y="163"/>
                    </a:cubicBezTo>
                    <a:cubicBezTo>
                      <a:pt x="182" y="168"/>
                      <a:pt x="178" y="172"/>
                      <a:pt x="173" y="172"/>
                    </a:cubicBezTo>
                    <a:close/>
                    <a:moveTo>
                      <a:pt x="196" y="143"/>
                    </a:moveTo>
                    <a:cubicBezTo>
                      <a:pt x="196" y="145"/>
                      <a:pt x="194" y="147"/>
                      <a:pt x="191" y="147"/>
                    </a:cubicBezTo>
                    <a:cubicBezTo>
                      <a:pt x="20" y="147"/>
                      <a:pt x="20" y="147"/>
                      <a:pt x="20" y="147"/>
                    </a:cubicBezTo>
                    <a:cubicBezTo>
                      <a:pt x="17" y="147"/>
                      <a:pt x="15" y="145"/>
                      <a:pt x="15" y="143"/>
                    </a:cubicBezTo>
                    <a:cubicBezTo>
                      <a:pt x="15" y="19"/>
                      <a:pt x="15" y="19"/>
                      <a:pt x="15" y="19"/>
                    </a:cubicBezTo>
                    <a:cubicBezTo>
                      <a:pt x="15" y="17"/>
                      <a:pt x="17" y="15"/>
                      <a:pt x="20" y="15"/>
                    </a:cubicBezTo>
                    <a:cubicBezTo>
                      <a:pt x="191" y="15"/>
                      <a:pt x="191" y="15"/>
                      <a:pt x="191" y="15"/>
                    </a:cubicBezTo>
                    <a:cubicBezTo>
                      <a:pt x="194" y="15"/>
                      <a:pt x="196" y="17"/>
                      <a:pt x="196" y="19"/>
                    </a:cubicBezTo>
                    <a:lnTo>
                      <a:pt x="196"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Rectangle 99"/>
              <p:cNvSpPr>
                <a:spLocks noChangeArrowheads="1"/>
              </p:cNvSpPr>
              <p:nvPr/>
            </p:nvSpPr>
            <p:spPr bwMode="auto">
              <a:xfrm>
                <a:off x="4216400" y="3687763"/>
                <a:ext cx="795338"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20" name="Picture 19"/>
            <p:cNvPicPr>
              <a:picLocks noChangeAspect="1"/>
            </p:cNvPicPr>
            <p:nvPr/>
          </p:nvPicPr>
          <p:blipFill>
            <a:blip r:embed="rId3" cstate="print"/>
            <a:stretch>
              <a:fillRect/>
            </a:stretch>
          </p:blipFill>
          <p:spPr>
            <a:xfrm>
              <a:off x="547648" y="3193368"/>
              <a:ext cx="428625" cy="221000"/>
            </a:xfrm>
            <a:prstGeom prst="rect">
              <a:avLst/>
            </a:prstGeom>
          </p:spPr>
        </p:pic>
      </p:grpSp>
      <p:sp>
        <p:nvSpPr>
          <p:cNvPr id="8" name="Rectangle 7"/>
          <p:cNvSpPr/>
          <p:nvPr/>
        </p:nvSpPr>
        <p:spPr>
          <a:xfrm>
            <a:off x="1450462" y="970051"/>
            <a:ext cx="7693538" cy="969496"/>
          </a:xfrm>
          <a:prstGeom prst="rect">
            <a:avLst/>
          </a:prstGeom>
        </p:spPr>
        <p:txBody>
          <a:bodyPr wrap="square">
            <a:spAutoFit/>
          </a:bodyPr>
          <a:lstStyle/>
          <a:p>
            <a:pPr lvl="0"/>
            <a:r>
              <a:rPr lang="en-US" sz="1400" b="1" dirty="0">
                <a:solidFill>
                  <a:srgbClr val="002060"/>
                </a:solidFill>
              </a:rPr>
              <a:t>MassHealth </a:t>
            </a:r>
            <a:r>
              <a:rPr lang="en-US" sz="1400" b="1" dirty="0" smtClean="0">
                <a:solidFill>
                  <a:srgbClr val="002060"/>
                </a:solidFill>
              </a:rPr>
              <a:t>website</a:t>
            </a:r>
          </a:p>
          <a:p>
            <a:pPr marL="285750" lvl="0" indent="-285750">
              <a:spcBef>
                <a:spcPts val="600"/>
              </a:spcBef>
              <a:spcAft>
                <a:spcPts val="600"/>
              </a:spcAft>
              <a:buFont typeface="Arial" panose="020B0604020202020204" pitchFamily="34" charset="0"/>
              <a:buChar char="•"/>
            </a:pPr>
            <a:r>
              <a:rPr lang="en-US" sz="1400" dirty="0" smtClean="0">
                <a:solidFill>
                  <a:srgbClr val="002060"/>
                </a:solidFill>
              </a:rPr>
              <a:t>MassHealth website with access to information, notices, and tools relevant to providers</a:t>
            </a:r>
          </a:p>
          <a:p>
            <a:pPr marL="285750" lvl="0" indent="-285750">
              <a:spcBef>
                <a:spcPts val="600"/>
              </a:spcBef>
              <a:spcAft>
                <a:spcPts val="600"/>
              </a:spcAft>
              <a:buFont typeface="Arial" panose="020B0604020202020204" pitchFamily="34" charset="0"/>
              <a:buChar char="•"/>
            </a:pPr>
            <a:r>
              <a:rPr lang="en-US" sz="1400" u="sng" dirty="0" smtClean="0">
                <a:hlinkClick r:id="rId4" tooltip="Go to the MassHealth providers web page"/>
              </a:rPr>
              <a:t>www.mass.gov/masshealth-for-providers</a:t>
            </a:r>
            <a:endParaRPr lang="en-US" sz="1400" dirty="0" smtClean="0">
              <a:solidFill>
                <a:srgbClr val="002060"/>
              </a:solidFill>
            </a:endParaRPr>
          </a:p>
        </p:txBody>
      </p:sp>
      <p:sp>
        <p:nvSpPr>
          <p:cNvPr id="34" name="Rectangle 33"/>
          <p:cNvSpPr/>
          <p:nvPr/>
        </p:nvSpPr>
        <p:spPr>
          <a:xfrm>
            <a:off x="1371600" y="3378310"/>
            <a:ext cx="7543800" cy="1107996"/>
          </a:xfrm>
          <a:prstGeom prst="rect">
            <a:avLst/>
          </a:prstGeom>
        </p:spPr>
        <p:txBody>
          <a:bodyPr wrap="square">
            <a:spAutoFit/>
          </a:bodyPr>
          <a:lstStyle/>
          <a:p>
            <a:pPr>
              <a:spcAft>
                <a:spcPts val="600"/>
              </a:spcAft>
            </a:pPr>
            <a:r>
              <a:rPr lang="en-US" sz="1400" b="1" dirty="0">
                <a:solidFill>
                  <a:srgbClr val="002060"/>
                </a:solidFill>
              </a:rPr>
              <a:t>Webinars </a:t>
            </a:r>
          </a:p>
          <a:p>
            <a:pPr marL="285750" indent="-285750">
              <a:spcAft>
                <a:spcPts val="600"/>
              </a:spcAft>
              <a:buFont typeface="Arial" panose="020B0604020202020204" pitchFamily="34" charset="0"/>
              <a:buChar char="•"/>
            </a:pPr>
            <a:r>
              <a:rPr lang="en-US" sz="1400" dirty="0">
                <a:solidFill>
                  <a:srgbClr val="002060"/>
                </a:solidFill>
              </a:rPr>
              <a:t>Webinar series will be hosted by </a:t>
            </a:r>
            <a:r>
              <a:rPr lang="en-US" altLang="en-US" sz="1400" dirty="0" smtClean="0">
                <a:solidFill>
                  <a:srgbClr val="002060"/>
                </a:solidFill>
              </a:rPr>
              <a:t>the MassHealth Customer Service Center (CSC) </a:t>
            </a:r>
            <a:r>
              <a:rPr lang="en-US" altLang="en-US" sz="1400" dirty="0">
                <a:solidFill>
                  <a:srgbClr val="002060"/>
                </a:solidFill>
              </a:rPr>
              <a:t>to train providers on a variety of </a:t>
            </a:r>
            <a:r>
              <a:rPr lang="en-US" altLang="en-US" sz="1400" dirty="0" smtClean="0">
                <a:solidFill>
                  <a:srgbClr val="002060"/>
                </a:solidFill>
              </a:rPr>
              <a:t>topics</a:t>
            </a:r>
          </a:p>
          <a:p>
            <a:pPr marL="285750" indent="-285750">
              <a:spcAft>
                <a:spcPts val="600"/>
              </a:spcAft>
              <a:buFont typeface="Arial" panose="020B0604020202020204" pitchFamily="34" charset="0"/>
              <a:buChar char="•"/>
            </a:pPr>
            <a:r>
              <a:rPr lang="en-US" altLang="en-US" sz="1400" dirty="0" smtClean="0">
                <a:solidFill>
                  <a:srgbClr val="002060"/>
                </a:solidFill>
                <a:hlinkClick r:id="rId5" tooltip="Go to the MassHealth training web page"/>
              </a:rPr>
              <a:t>www.masshealthtraining.com</a:t>
            </a:r>
            <a:r>
              <a:rPr lang="en-US" altLang="en-US" sz="1400" dirty="0" smtClean="0">
                <a:solidFill>
                  <a:srgbClr val="002060"/>
                </a:solidFill>
              </a:rPr>
              <a:t> </a:t>
            </a:r>
            <a:r>
              <a:rPr lang="en-US" altLang="en-US" sz="1400" i="1" dirty="0" smtClean="0">
                <a:solidFill>
                  <a:srgbClr val="002060"/>
                </a:solidFill>
              </a:rPr>
              <a:t>(</a:t>
            </a:r>
            <a:r>
              <a:rPr lang="en-US" altLang="en-US" sz="1400" i="1" dirty="0">
                <a:solidFill>
                  <a:srgbClr val="002060"/>
                </a:solidFill>
              </a:rPr>
              <a:t>N</a:t>
            </a:r>
            <a:r>
              <a:rPr lang="en-US" altLang="en-US" sz="1400" i="1" dirty="0" smtClean="0">
                <a:solidFill>
                  <a:srgbClr val="002060"/>
                </a:solidFill>
              </a:rPr>
              <a:t>ote: a valid PID/SL is required to access these resources)</a:t>
            </a:r>
            <a:endParaRPr lang="en-US" altLang="en-US" sz="1400" dirty="0" smtClean="0">
              <a:solidFill>
                <a:srgbClr val="002060"/>
              </a:solidFill>
            </a:endParaRPr>
          </a:p>
        </p:txBody>
      </p:sp>
      <p:sp>
        <p:nvSpPr>
          <p:cNvPr id="3" name="Rectangle 2"/>
          <p:cNvSpPr/>
          <p:nvPr/>
        </p:nvSpPr>
        <p:spPr>
          <a:xfrm>
            <a:off x="1453617" y="5098309"/>
            <a:ext cx="7184504" cy="1107996"/>
          </a:xfrm>
          <a:prstGeom prst="rect">
            <a:avLst/>
          </a:prstGeom>
        </p:spPr>
        <p:txBody>
          <a:bodyPr wrap="square">
            <a:spAutoFit/>
          </a:bodyPr>
          <a:lstStyle/>
          <a:p>
            <a:pPr lvl="0"/>
            <a:r>
              <a:rPr lang="en-US" sz="1400" b="1" dirty="0">
                <a:solidFill>
                  <a:srgbClr val="002060"/>
                </a:solidFill>
              </a:rPr>
              <a:t>MassHealth </a:t>
            </a:r>
            <a:r>
              <a:rPr lang="en-US" sz="1400" b="1" dirty="0" smtClean="0">
                <a:solidFill>
                  <a:srgbClr val="002060"/>
                </a:solidFill>
              </a:rPr>
              <a:t>Innovations</a:t>
            </a:r>
            <a:endParaRPr lang="en-US" sz="1400" b="1" dirty="0">
              <a:solidFill>
                <a:srgbClr val="002060"/>
              </a:solidFill>
            </a:endParaRPr>
          </a:p>
          <a:p>
            <a:pPr marL="174625" lvl="0" indent="-174625">
              <a:spcBef>
                <a:spcPts val="600"/>
              </a:spcBef>
              <a:buFont typeface="Arial" panose="020B0604020202020204" pitchFamily="34" charset="0"/>
              <a:buChar char="•"/>
            </a:pPr>
            <a:r>
              <a:rPr lang="en-US" sz="1400" dirty="0" smtClean="0">
                <a:solidFill>
                  <a:srgbClr val="002060"/>
                </a:solidFill>
              </a:rPr>
              <a:t>MassHealth page describing innovations </a:t>
            </a:r>
            <a:r>
              <a:rPr lang="en-US" sz="1400" dirty="0">
                <a:solidFill>
                  <a:srgbClr val="002060"/>
                </a:solidFill>
              </a:rPr>
              <a:t>in delivery system and payment models, patient engagement, and the use of data to monitor and improve performance</a:t>
            </a:r>
            <a:endParaRPr lang="en-US" sz="1400" dirty="0" smtClean="0">
              <a:solidFill>
                <a:srgbClr val="002060"/>
              </a:solidFill>
            </a:endParaRPr>
          </a:p>
          <a:p>
            <a:pPr marL="174625" lvl="0" indent="-174625">
              <a:spcBef>
                <a:spcPts val="600"/>
              </a:spcBef>
              <a:buFont typeface="Arial" panose="020B0604020202020204" pitchFamily="34" charset="0"/>
              <a:buChar char="•"/>
            </a:pPr>
            <a:r>
              <a:rPr lang="en-US" sz="1400" u="sng" dirty="0">
                <a:hlinkClick r:id="rId6" tooltip="Go to the MassHealth Innovations web page"/>
              </a:rPr>
              <a:t>www.mass.gov/hhs/masshealth-innovations</a:t>
            </a:r>
            <a:endParaRPr lang="en-US" sz="1400" dirty="0"/>
          </a:p>
        </p:txBody>
      </p:sp>
      <p:grpSp>
        <p:nvGrpSpPr>
          <p:cNvPr id="23" name="Group 22"/>
          <p:cNvGrpSpPr/>
          <p:nvPr/>
        </p:nvGrpSpPr>
        <p:grpSpPr>
          <a:xfrm>
            <a:off x="545473" y="5259891"/>
            <a:ext cx="660751" cy="680009"/>
            <a:chOff x="421729" y="3032706"/>
            <a:chExt cx="700666" cy="719137"/>
          </a:xfrm>
        </p:grpSpPr>
        <p:grpSp>
          <p:nvGrpSpPr>
            <p:cNvPr id="24" name="Group 23"/>
            <p:cNvGrpSpPr/>
            <p:nvPr/>
          </p:nvGrpSpPr>
          <p:grpSpPr>
            <a:xfrm>
              <a:off x="421729" y="3032706"/>
              <a:ext cx="700666" cy="719137"/>
              <a:chOff x="4065588" y="3536951"/>
              <a:chExt cx="1096963" cy="1136650"/>
            </a:xfrm>
            <a:solidFill>
              <a:srgbClr val="5E8BFF"/>
            </a:solidFill>
          </p:grpSpPr>
          <p:sp>
            <p:nvSpPr>
              <p:cNvPr id="26" name="Freeform 98"/>
              <p:cNvSpPr>
                <a:spLocks noEditPoints="1"/>
              </p:cNvSpPr>
              <p:nvPr/>
            </p:nvSpPr>
            <p:spPr bwMode="auto">
              <a:xfrm>
                <a:off x="4065588" y="3536951"/>
                <a:ext cx="1096963" cy="1136650"/>
              </a:xfrm>
              <a:custGeom>
                <a:avLst/>
                <a:gdLst>
                  <a:gd name="T0" fmla="*/ 191 w 211"/>
                  <a:gd name="T1" fmla="*/ 0 h 219"/>
                  <a:gd name="T2" fmla="*/ 20 w 211"/>
                  <a:gd name="T3" fmla="*/ 0 h 219"/>
                  <a:gd name="T4" fmla="*/ 0 w 211"/>
                  <a:gd name="T5" fmla="*/ 19 h 219"/>
                  <a:gd name="T6" fmla="*/ 0 w 211"/>
                  <a:gd name="T7" fmla="*/ 159 h 219"/>
                  <a:gd name="T8" fmla="*/ 20 w 211"/>
                  <a:gd name="T9" fmla="*/ 179 h 219"/>
                  <a:gd name="T10" fmla="*/ 75 w 211"/>
                  <a:gd name="T11" fmla="*/ 179 h 219"/>
                  <a:gd name="T12" fmla="*/ 63 w 211"/>
                  <a:gd name="T13" fmla="*/ 207 h 219"/>
                  <a:gd name="T14" fmla="*/ 61 w 211"/>
                  <a:gd name="T15" fmla="*/ 207 h 219"/>
                  <a:gd name="T16" fmla="*/ 54 w 211"/>
                  <a:gd name="T17" fmla="*/ 214 h 219"/>
                  <a:gd name="T18" fmla="*/ 54 w 211"/>
                  <a:gd name="T19" fmla="*/ 219 h 219"/>
                  <a:gd name="T20" fmla="*/ 157 w 211"/>
                  <a:gd name="T21" fmla="*/ 219 h 219"/>
                  <a:gd name="T22" fmla="*/ 157 w 211"/>
                  <a:gd name="T23" fmla="*/ 214 h 219"/>
                  <a:gd name="T24" fmla="*/ 150 w 211"/>
                  <a:gd name="T25" fmla="*/ 207 h 219"/>
                  <a:gd name="T26" fmla="*/ 148 w 211"/>
                  <a:gd name="T27" fmla="*/ 207 h 219"/>
                  <a:gd name="T28" fmla="*/ 136 w 211"/>
                  <a:gd name="T29" fmla="*/ 179 h 219"/>
                  <a:gd name="T30" fmla="*/ 191 w 211"/>
                  <a:gd name="T31" fmla="*/ 179 h 219"/>
                  <a:gd name="T32" fmla="*/ 211 w 211"/>
                  <a:gd name="T33" fmla="*/ 159 h 219"/>
                  <a:gd name="T34" fmla="*/ 211 w 211"/>
                  <a:gd name="T35" fmla="*/ 19 h 219"/>
                  <a:gd name="T36" fmla="*/ 191 w 211"/>
                  <a:gd name="T37" fmla="*/ 0 h 219"/>
                  <a:gd name="T38" fmla="*/ 173 w 211"/>
                  <a:gd name="T39" fmla="*/ 172 h 219"/>
                  <a:gd name="T40" fmla="*/ 164 w 211"/>
                  <a:gd name="T41" fmla="*/ 163 h 219"/>
                  <a:gd name="T42" fmla="*/ 173 w 211"/>
                  <a:gd name="T43" fmla="*/ 154 h 219"/>
                  <a:gd name="T44" fmla="*/ 182 w 211"/>
                  <a:gd name="T45" fmla="*/ 163 h 219"/>
                  <a:gd name="T46" fmla="*/ 173 w 211"/>
                  <a:gd name="T47" fmla="*/ 172 h 219"/>
                  <a:gd name="T48" fmla="*/ 196 w 211"/>
                  <a:gd name="T49" fmla="*/ 143 h 219"/>
                  <a:gd name="T50" fmla="*/ 191 w 211"/>
                  <a:gd name="T51" fmla="*/ 147 h 219"/>
                  <a:gd name="T52" fmla="*/ 20 w 211"/>
                  <a:gd name="T53" fmla="*/ 147 h 219"/>
                  <a:gd name="T54" fmla="*/ 15 w 211"/>
                  <a:gd name="T55" fmla="*/ 143 h 219"/>
                  <a:gd name="T56" fmla="*/ 15 w 211"/>
                  <a:gd name="T57" fmla="*/ 19 h 219"/>
                  <a:gd name="T58" fmla="*/ 20 w 211"/>
                  <a:gd name="T59" fmla="*/ 15 h 219"/>
                  <a:gd name="T60" fmla="*/ 191 w 211"/>
                  <a:gd name="T61" fmla="*/ 15 h 219"/>
                  <a:gd name="T62" fmla="*/ 196 w 211"/>
                  <a:gd name="T63" fmla="*/ 19 h 219"/>
                  <a:gd name="T64" fmla="*/ 196 w 211"/>
                  <a:gd name="T65" fmla="*/ 14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1" h="219">
                    <a:moveTo>
                      <a:pt x="191" y="0"/>
                    </a:moveTo>
                    <a:cubicBezTo>
                      <a:pt x="20" y="0"/>
                      <a:pt x="20" y="0"/>
                      <a:pt x="20" y="0"/>
                    </a:cubicBezTo>
                    <a:cubicBezTo>
                      <a:pt x="9" y="0"/>
                      <a:pt x="0" y="8"/>
                      <a:pt x="0" y="19"/>
                    </a:cubicBezTo>
                    <a:cubicBezTo>
                      <a:pt x="0" y="159"/>
                      <a:pt x="0" y="159"/>
                      <a:pt x="0" y="159"/>
                    </a:cubicBezTo>
                    <a:cubicBezTo>
                      <a:pt x="0" y="170"/>
                      <a:pt x="9" y="179"/>
                      <a:pt x="20" y="179"/>
                    </a:cubicBezTo>
                    <a:cubicBezTo>
                      <a:pt x="75" y="179"/>
                      <a:pt x="75" y="179"/>
                      <a:pt x="75" y="179"/>
                    </a:cubicBezTo>
                    <a:cubicBezTo>
                      <a:pt x="74" y="206"/>
                      <a:pt x="63" y="207"/>
                      <a:pt x="63" y="207"/>
                    </a:cubicBezTo>
                    <a:cubicBezTo>
                      <a:pt x="61" y="207"/>
                      <a:pt x="61" y="207"/>
                      <a:pt x="61" y="207"/>
                    </a:cubicBezTo>
                    <a:cubicBezTo>
                      <a:pt x="55" y="207"/>
                      <a:pt x="54" y="208"/>
                      <a:pt x="54" y="214"/>
                    </a:cubicBezTo>
                    <a:cubicBezTo>
                      <a:pt x="54" y="219"/>
                      <a:pt x="54" y="219"/>
                      <a:pt x="54" y="219"/>
                    </a:cubicBezTo>
                    <a:cubicBezTo>
                      <a:pt x="157" y="219"/>
                      <a:pt x="157" y="219"/>
                      <a:pt x="157" y="219"/>
                    </a:cubicBezTo>
                    <a:cubicBezTo>
                      <a:pt x="157" y="214"/>
                      <a:pt x="157" y="214"/>
                      <a:pt x="157" y="214"/>
                    </a:cubicBezTo>
                    <a:cubicBezTo>
                      <a:pt x="157" y="208"/>
                      <a:pt x="156" y="207"/>
                      <a:pt x="150" y="207"/>
                    </a:cubicBezTo>
                    <a:cubicBezTo>
                      <a:pt x="148" y="207"/>
                      <a:pt x="148" y="207"/>
                      <a:pt x="148" y="207"/>
                    </a:cubicBezTo>
                    <a:cubicBezTo>
                      <a:pt x="148" y="207"/>
                      <a:pt x="137" y="206"/>
                      <a:pt x="136" y="179"/>
                    </a:cubicBezTo>
                    <a:cubicBezTo>
                      <a:pt x="191" y="179"/>
                      <a:pt x="191" y="179"/>
                      <a:pt x="191" y="179"/>
                    </a:cubicBezTo>
                    <a:cubicBezTo>
                      <a:pt x="202" y="179"/>
                      <a:pt x="211" y="170"/>
                      <a:pt x="211" y="159"/>
                    </a:cubicBezTo>
                    <a:cubicBezTo>
                      <a:pt x="211" y="19"/>
                      <a:pt x="211" y="19"/>
                      <a:pt x="211" y="19"/>
                    </a:cubicBezTo>
                    <a:cubicBezTo>
                      <a:pt x="211" y="8"/>
                      <a:pt x="202" y="0"/>
                      <a:pt x="191" y="0"/>
                    </a:cubicBezTo>
                    <a:close/>
                    <a:moveTo>
                      <a:pt x="173" y="172"/>
                    </a:moveTo>
                    <a:cubicBezTo>
                      <a:pt x="168" y="172"/>
                      <a:pt x="164" y="168"/>
                      <a:pt x="164" y="163"/>
                    </a:cubicBezTo>
                    <a:cubicBezTo>
                      <a:pt x="164" y="158"/>
                      <a:pt x="168" y="154"/>
                      <a:pt x="173" y="154"/>
                    </a:cubicBezTo>
                    <a:cubicBezTo>
                      <a:pt x="178" y="154"/>
                      <a:pt x="182" y="158"/>
                      <a:pt x="182" y="163"/>
                    </a:cubicBezTo>
                    <a:cubicBezTo>
                      <a:pt x="182" y="168"/>
                      <a:pt x="178" y="172"/>
                      <a:pt x="173" y="172"/>
                    </a:cubicBezTo>
                    <a:close/>
                    <a:moveTo>
                      <a:pt x="196" y="143"/>
                    </a:moveTo>
                    <a:cubicBezTo>
                      <a:pt x="196" y="145"/>
                      <a:pt x="194" y="147"/>
                      <a:pt x="191" y="147"/>
                    </a:cubicBezTo>
                    <a:cubicBezTo>
                      <a:pt x="20" y="147"/>
                      <a:pt x="20" y="147"/>
                      <a:pt x="20" y="147"/>
                    </a:cubicBezTo>
                    <a:cubicBezTo>
                      <a:pt x="17" y="147"/>
                      <a:pt x="15" y="145"/>
                      <a:pt x="15" y="143"/>
                    </a:cubicBezTo>
                    <a:cubicBezTo>
                      <a:pt x="15" y="19"/>
                      <a:pt x="15" y="19"/>
                      <a:pt x="15" y="19"/>
                    </a:cubicBezTo>
                    <a:cubicBezTo>
                      <a:pt x="15" y="17"/>
                      <a:pt x="17" y="15"/>
                      <a:pt x="20" y="15"/>
                    </a:cubicBezTo>
                    <a:cubicBezTo>
                      <a:pt x="191" y="15"/>
                      <a:pt x="191" y="15"/>
                      <a:pt x="191" y="15"/>
                    </a:cubicBezTo>
                    <a:cubicBezTo>
                      <a:pt x="194" y="15"/>
                      <a:pt x="196" y="17"/>
                      <a:pt x="196" y="19"/>
                    </a:cubicBezTo>
                    <a:lnTo>
                      <a:pt x="196"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99"/>
              <p:cNvSpPr>
                <a:spLocks noChangeArrowheads="1"/>
              </p:cNvSpPr>
              <p:nvPr/>
            </p:nvSpPr>
            <p:spPr bwMode="auto">
              <a:xfrm>
                <a:off x="4216400" y="3687763"/>
                <a:ext cx="795338" cy="539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25" name="Picture 24"/>
            <p:cNvPicPr>
              <a:picLocks noChangeAspect="1"/>
            </p:cNvPicPr>
            <p:nvPr/>
          </p:nvPicPr>
          <p:blipFill>
            <a:blip r:embed="rId3" cstate="print"/>
            <a:stretch>
              <a:fillRect/>
            </a:stretch>
          </p:blipFill>
          <p:spPr>
            <a:xfrm>
              <a:off x="547648" y="3193368"/>
              <a:ext cx="428625" cy="221000"/>
            </a:xfrm>
            <a:prstGeom prst="rect">
              <a:avLst/>
            </a:prstGeom>
          </p:spPr>
        </p:pic>
      </p:grpSp>
      <p:grpSp>
        <p:nvGrpSpPr>
          <p:cNvPr id="28" name="Group 27"/>
          <p:cNvGrpSpPr/>
          <p:nvPr/>
        </p:nvGrpSpPr>
        <p:grpSpPr>
          <a:xfrm>
            <a:off x="576004" y="3831851"/>
            <a:ext cx="630220" cy="585189"/>
            <a:chOff x="4137025" y="3700463"/>
            <a:chExt cx="919163" cy="841375"/>
          </a:xfrm>
        </p:grpSpPr>
        <p:sp>
          <p:nvSpPr>
            <p:cNvPr id="29" name="AutoShape 113"/>
            <p:cNvSpPr>
              <a:spLocks noChangeAspect="1" noChangeArrowheads="1" noTextEdit="1"/>
            </p:cNvSpPr>
            <p:nvPr/>
          </p:nvSpPr>
          <p:spPr bwMode="auto">
            <a:xfrm>
              <a:off x="4137025" y="3700463"/>
              <a:ext cx="919163"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15"/>
            <p:cNvSpPr>
              <a:spLocks/>
            </p:cNvSpPr>
            <p:nvPr/>
          </p:nvSpPr>
          <p:spPr bwMode="auto">
            <a:xfrm>
              <a:off x="4137025" y="3852863"/>
              <a:ext cx="687388" cy="688975"/>
            </a:xfrm>
            <a:custGeom>
              <a:avLst/>
              <a:gdLst>
                <a:gd name="T0" fmla="*/ 421 w 975"/>
                <a:gd name="T1" fmla="*/ 598 h 979"/>
                <a:gd name="T2" fmla="*/ 272 w 975"/>
                <a:gd name="T3" fmla="*/ 449 h 979"/>
                <a:gd name="T4" fmla="*/ 272 w 975"/>
                <a:gd name="T5" fmla="*/ 0 h 979"/>
                <a:gd name="T6" fmla="*/ 109 w 975"/>
                <a:gd name="T7" fmla="*/ 0 h 979"/>
                <a:gd name="T8" fmla="*/ 0 w 975"/>
                <a:gd name="T9" fmla="*/ 109 h 979"/>
                <a:gd name="T10" fmla="*/ 0 w 975"/>
                <a:gd name="T11" fmla="*/ 653 h 979"/>
                <a:gd name="T12" fmla="*/ 109 w 975"/>
                <a:gd name="T13" fmla="*/ 761 h 979"/>
                <a:gd name="T14" fmla="*/ 163 w 975"/>
                <a:gd name="T15" fmla="*/ 761 h 979"/>
                <a:gd name="T16" fmla="*/ 163 w 975"/>
                <a:gd name="T17" fmla="*/ 979 h 979"/>
                <a:gd name="T18" fmla="*/ 394 w 975"/>
                <a:gd name="T19" fmla="*/ 761 h 979"/>
                <a:gd name="T20" fmla="*/ 870 w 975"/>
                <a:gd name="T21" fmla="*/ 761 h 979"/>
                <a:gd name="T22" fmla="*/ 975 w 975"/>
                <a:gd name="T23" fmla="*/ 679 h 979"/>
                <a:gd name="T24" fmla="*/ 883 w 975"/>
                <a:gd name="T25" fmla="*/ 598 h 979"/>
                <a:gd name="T26" fmla="*/ 421 w 975"/>
                <a:gd name="T27" fmla="*/ 598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5" h="979">
                  <a:moveTo>
                    <a:pt x="421" y="598"/>
                  </a:moveTo>
                  <a:cubicBezTo>
                    <a:pt x="331" y="598"/>
                    <a:pt x="272" y="539"/>
                    <a:pt x="272" y="449"/>
                  </a:cubicBezTo>
                  <a:cubicBezTo>
                    <a:pt x="272" y="0"/>
                    <a:pt x="272" y="0"/>
                    <a:pt x="272" y="0"/>
                  </a:cubicBezTo>
                  <a:cubicBezTo>
                    <a:pt x="109" y="0"/>
                    <a:pt x="109" y="0"/>
                    <a:pt x="109" y="0"/>
                  </a:cubicBezTo>
                  <a:cubicBezTo>
                    <a:pt x="48" y="0"/>
                    <a:pt x="0" y="49"/>
                    <a:pt x="0" y="109"/>
                  </a:cubicBezTo>
                  <a:cubicBezTo>
                    <a:pt x="0" y="653"/>
                    <a:pt x="0" y="653"/>
                    <a:pt x="0" y="653"/>
                  </a:cubicBezTo>
                  <a:cubicBezTo>
                    <a:pt x="0" y="713"/>
                    <a:pt x="48" y="761"/>
                    <a:pt x="109" y="761"/>
                  </a:cubicBezTo>
                  <a:cubicBezTo>
                    <a:pt x="163" y="761"/>
                    <a:pt x="163" y="761"/>
                    <a:pt x="163" y="761"/>
                  </a:cubicBezTo>
                  <a:cubicBezTo>
                    <a:pt x="163" y="979"/>
                    <a:pt x="163" y="979"/>
                    <a:pt x="163" y="979"/>
                  </a:cubicBezTo>
                  <a:cubicBezTo>
                    <a:pt x="394" y="761"/>
                    <a:pt x="394" y="761"/>
                    <a:pt x="394" y="761"/>
                  </a:cubicBezTo>
                  <a:cubicBezTo>
                    <a:pt x="870" y="761"/>
                    <a:pt x="870" y="761"/>
                    <a:pt x="870" y="761"/>
                  </a:cubicBezTo>
                  <a:cubicBezTo>
                    <a:pt x="921" y="761"/>
                    <a:pt x="963" y="726"/>
                    <a:pt x="975" y="679"/>
                  </a:cubicBezTo>
                  <a:cubicBezTo>
                    <a:pt x="883" y="598"/>
                    <a:pt x="883" y="598"/>
                    <a:pt x="883" y="598"/>
                  </a:cubicBezTo>
                  <a:lnTo>
                    <a:pt x="421" y="598"/>
                  </a:lnTo>
                  <a:close/>
                </a:path>
              </a:pathLst>
            </a:custGeom>
            <a:solidFill>
              <a:srgbClr val="5E8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16"/>
            <p:cNvSpPr>
              <a:spLocks noEditPoints="1"/>
            </p:cNvSpPr>
            <p:nvPr/>
          </p:nvSpPr>
          <p:spPr bwMode="auto">
            <a:xfrm>
              <a:off x="4367213" y="3700463"/>
              <a:ext cx="688975" cy="688975"/>
            </a:xfrm>
            <a:custGeom>
              <a:avLst/>
              <a:gdLst>
                <a:gd name="T0" fmla="*/ 870 w 979"/>
                <a:gd name="T1" fmla="*/ 0 h 978"/>
                <a:gd name="T2" fmla="*/ 109 w 979"/>
                <a:gd name="T3" fmla="*/ 0 h 978"/>
                <a:gd name="T4" fmla="*/ 0 w 979"/>
                <a:gd name="T5" fmla="*/ 108 h 978"/>
                <a:gd name="T6" fmla="*/ 0 w 979"/>
                <a:gd name="T7" fmla="*/ 652 h 978"/>
                <a:gd name="T8" fmla="*/ 109 w 979"/>
                <a:gd name="T9" fmla="*/ 761 h 978"/>
                <a:gd name="T10" fmla="*/ 584 w 979"/>
                <a:gd name="T11" fmla="*/ 761 h 978"/>
                <a:gd name="T12" fmla="*/ 816 w 979"/>
                <a:gd name="T13" fmla="*/ 978 h 978"/>
                <a:gd name="T14" fmla="*/ 816 w 979"/>
                <a:gd name="T15" fmla="*/ 761 h 978"/>
                <a:gd name="T16" fmla="*/ 870 w 979"/>
                <a:gd name="T17" fmla="*/ 761 h 978"/>
                <a:gd name="T18" fmla="*/ 979 w 979"/>
                <a:gd name="T19" fmla="*/ 652 h 978"/>
                <a:gd name="T20" fmla="*/ 979 w 979"/>
                <a:gd name="T21" fmla="*/ 108 h 978"/>
                <a:gd name="T22" fmla="*/ 870 w 979"/>
                <a:gd name="T23" fmla="*/ 0 h 978"/>
                <a:gd name="T24" fmla="*/ 897 w 979"/>
                <a:gd name="T25" fmla="*/ 652 h 978"/>
                <a:gd name="T26" fmla="*/ 870 w 979"/>
                <a:gd name="T27" fmla="*/ 679 h 978"/>
                <a:gd name="T28" fmla="*/ 734 w 979"/>
                <a:gd name="T29" fmla="*/ 679 h 978"/>
                <a:gd name="T30" fmla="*/ 734 w 979"/>
                <a:gd name="T31" fmla="*/ 774 h 978"/>
                <a:gd name="T32" fmla="*/ 632 w 979"/>
                <a:gd name="T33" fmla="*/ 679 h 978"/>
                <a:gd name="T34" fmla="*/ 109 w 979"/>
                <a:gd name="T35" fmla="*/ 679 h 978"/>
                <a:gd name="T36" fmla="*/ 82 w 979"/>
                <a:gd name="T37" fmla="*/ 652 h 978"/>
                <a:gd name="T38" fmla="*/ 82 w 979"/>
                <a:gd name="T39" fmla="*/ 108 h 978"/>
                <a:gd name="T40" fmla="*/ 109 w 979"/>
                <a:gd name="T41" fmla="*/ 81 h 978"/>
                <a:gd name="T42" fmla="*/ 870 w 979"/>
                <a:gd name="T43" fmla="*/ 81 h 978"/>
                <a:gd name="T44" fmla="*/ 897 w 979"/>
                <a:gd name="T45" fmla="*/ 108 h 978"/>
                <a:gd name="T46" fmla="*/ 897 w 979"/>
                <a:gd name="T47" fmla="*/ 652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9" h="978">
                  <a:moveTo>
                    <a:pt x="870" y="0"/>
                  </a:moveTo>
                  <a:cubicBezTo>
                    <a:pt x="109" y="0"/>
                    <a:pt x="109" y="0"/>
                    <a:pt x="109" y="0"/>
                  </a:cubicBezTo>
                  <a:cubicBezTo>
                    <a:pt x="49" y="0"/>
                    <a:pt x="0" y="48"/>
                    <a:pt x="0" y="108"/>
                  </a:cubicBezTo>
                  <a:cubicBezTo>
                    <a:pt x="0" y="652"/>
                    <a:pt x="0" y="652"/>
                    <a:pt x="0" y="652"/>
                  </a:cubicBezTo>
                  <a:cubicBezTo>
                    <a:pt x="0" y="712"/>
                    <a:pt x="49" y="761"/>
                    <a:pt x="109" y="761"/>
                  </a:cubicBezTo>
                  <a:cubicBezTo>
                    <a:pt x="584" y="761"/>
                    <a:pt x="584" y="761"/>
                    <a:pt x="584" y="761"/>
                  </a:cubicBezTo>
                  <a:cubicBezTo>
                    <a:pt x="816" y="978"/>
                    <a:pt x="816" y="978"/>
                    <a:pt x="816" y="978"/>
                  </a:cubicBezTo>
                  <a:cubicBezTo>
                    <a:pt x="816" y="761"/>
                    <a:pt x="816" y="761"/>
                    <a:pt x="816" y="761"/>
                  </a:cubicBezTo>
                  <a:cubicBezTo>
                    <a:pt x="870" y="761"/>
                    <a:pt x="870" y="761"/>
                    <a:pt x="870" y="761"/>
                  </a:cubicBezTo>
                  <a:cubicBezTo>
                    <a:pt x="930" y="761"/>
                    <a:pt x="979" y="712"/>
                    <a:pt x="979" y="652"/>
                  </a:cubicBezTo>
                  <a:cubicBezTo>
                    <a:pt x="979" y="108"/>
                    <a:pt x="979" y="108"/>
                    <a:pt x="979" y="108"/>
                  </a:cubicBezTo>
                  <a:cubicBezTo>
                    <a:pt x="979" y="48"/>
                    <a:pt x="930" y="0"/>
                    <a:pt x="870" y="0"/>
                  </a:cubicBezTo>
                  <a:close/>
                  <a:moveTo>
                    <a:pt x="897" y="652"/>
                  </a:moveTo>
                  <a:cubicBezTo>
                    <a:pt x="897" y="667"/>
                    <a:pt x="885" y="679"/>
                    <a:pt x="870" y="679"/>
                  </a:cubicBezTo>
                  <a:cubicBezTo>
                    <a:pt x="734" y="679"/>
                    <a:pt x="734" y="679"/>
                    <a:pt x="734" y="679"/>
                  </a:cubicBezTo>
                  <a:cubicBezTo>
                    <a:pt x="734" y="774"/>
                    <a:pt x="734" y="774"/>
                    <a:pt x="734" y="774"/>
                  </a:cubicBezTo>
                  <a:cubicBezTo>
                    <a:pt x="632" y="679"/>
                    <a:pt x="632" y="679"/>
                    <a:pt x="632" y="679"/>
                  </a:cubicBezTo>
                  <a:cubicBezTo>
                    <a:pt x="109" y="679"/>
                    <a:pt x="109" y="679"/>
                    <a:pt x="109" y="679"/>
                  </a:cubicBezTo>
                  <a:cubicBezTo>
                    <a:pt x="94" y="679"/>
                    <a:pt x="82" y="667"/>
                    <a:pt x="82" y="652"/>
                  </a:cubicBezTo>
                  <a:cubicBezTo>
                    <a:pt x="82" y="108"/>
                    <a:pt x="82" y="108"/>
                    <a:pt x="82" y="108"/>
                  </a:cubicBezTo>
                  <a:cubicBezTo>
                    <a:pt x="82" y="93"/>
                    <a:pt x="94" y="81"/>
                    <a:pt x="109" y="81"/>
                  </a:cubicBezTo>
                  <a:cubicBezTo>
                    <a:pt x="870" y="81"/>
                    <a:pt x="870" y="81"/>
                    <a:pt x="870" y="81"/>
                  </a:cubicBezTo>
                  <a:cubicBezTo>
                    <a:pt x="885" y="81"/>
                    <a:pt x="897" y="93"/>
                    <a:pt x="897" y="108"/>
                  </a:cubicBezTo>
                  <a:lnTo>
                    <a:pt x="897" y="652"/>
                  </a:lnTo>
                  <a:close/>
                </a:path>
              </a:pathLst>
            </a:custGeom>
            <a:solidFill>
              <a:srgbClr val="5E8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7" name="TextBox 36"/>
          <p:cNvSpPr txBox="1"/>
          <p:nvPr/>
        </p:nvSpPr>
        <p:spPr>
          <a:xfrm>
            <a:off x="2628" y="6571580"/>
            <a:ext cx="3809022" cy="276999"/>
          </a:xfrm>
          <a:prstGeom prst="rect">
            <a:avLst/>
          </a:prstGeom>
          <a:noFill/>
        </p:spPr>
        <p:txBody>
          <a:bodyPr wrap="square" rtlCol="0">
            <a:spAutoFit/>
          </a:bodyPr>
          <a:lstStyle/>
          <a:p>
            <a:r>
              <a:rPr lang="en-US" sz="1200" dirty="0" smtClean="0">
                <a:solidFill>
                  <a:schemeClr val="bg1"/>
                </a:solidFill>
              </a:rPr>
              <a:t>Phase I Provider Deck </a:t>
            </a:r>
            <a:r>
              <a:rPr lang="mr-IN" sz="1200" dirty="0" smtClean="0">
                <a:solidFill>
                  <a:schemeClr val="bg1"/>
                </a:solidFill>
              </a:rPr>
              <a:t>–</a:t>
            </a:r>
            <a:r>
              <a:rPr lang="en-US" sz="1200" dirty="0" smtClean="0">
                <a:solidFill>
                  <a:schemeClr val="bg1"/>
                </a:solidFill>
              </a:rPr>
              <a:t> Version 11/8/2017</a:t>
            </a:r>
            <a:endParaRPr lang="en-US" sz="1200" dirty="0">
              <a:solidFill>
                <a:schemeClr val="bg1"/>
              </a:solidFill>
            </a:endParaRPr>
          </a:p>
        </p:txBody>
      </p:sp>
    </p:spTree>
    <p:extLst>
      <p:ext uri="{BB962C8B-B14F-4D97-AF65-F5344CB8AC3E}">
        <p14:creationId xmlns:p14="http://schemas.microsoft.com/office/powerpoint/2010/main" val="3230899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1695" y="234863"/>
            <a:ext cx="6020740" cy="307777"/>
          </a:xfrm>
        </p:spPr>
        <p:txBody>
          <a:bodyPr/>
          <a:lstStyle/>
          <a:p>
            <a:r>
              <a:rPr lang="en-US" sz="2000" kern="1200" dirty="0">
                <a:solidFill>
                  <a:srgbClr val="004080"/>
                </a:solidFill>
                <a:ea typeface="+mn-ea"/>
                <a:cs typeface="+mn-cs"/>
              </a:rPr>
              <a:t>Agenda</a:t>
            </a:r>
            <a:endParaRPr lang="en-US" dirty="0"/>
          </a:p>
        </p:txBody>
      </p:sp>
      <p:sp>
        <p:nvSpPr>
          <p:cNvPr id="4" name="object 4"/>
          <p:cNvSpPr txBox="1"/>
          <p:nvPr/>
        </p:nvSpPr>
        <p:spPr>
          <a:xfrm>
            <a:off x="838200" y="1213456"/>
            <a:ext cx="7620000" cy="3053744"/>
          </a:xfrm>
          <a:prstGeom prst="rect">
            <a:avLst/>
          </a:prstGeom>
        </p:spPr>
        <p:txBody>
          <a:bodyPr vert="horz" wrap="square" lIns="0" tIns="0" rIns="0" bIns="0" rtlCol="0">
            <a:noAutofit/>
          </a:bodyPr>
          <a:lstStyle/>
          <a:p>
            <a:pPr marL="19578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Overview of MassHealth Payment and Care Delivery Innovation (PCDI)</a:t>
            </a:r>
          </a:p>
          <a:p>
            <a:pPr marL="19578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MassHealth Plan Options for 2018</a:t>
            </a:r>
          </a:p>
          <a:p>
            <a:pPr marL="19578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Member Enrollment and Assignment </a:t>
            </a:r>
          </a:p>
          <a:p>
            <a:pPr marL="19578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Provider Information and Training  </a:t>
            </a:r>
          </a:p>
          <a:p>
            <a:pPr marL="19578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Community Partners </a:t>
            </a:r>
          </a:p>
          <a:p>
            <a:pPr marL="650903" lvl="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Objectives</a:t>
            </a:r>
            <a:endParaRPr lang="en-US" dirty="0">
              <a:solidFill>
                <a:srgbClr val="5E8BFF">
                  <a:lumMod val="50000"/>
                </a:srgbClr>
              </a:solidFill>
              <a:latin typeface="Arial"/>
              <a:cs typeface="Arial"/>
            </a:endParaRPr>
          </a:p>
          <a:p>
            <a:pPr marL="650903" lvl="2" indent="-184236" fontAlgn="base">
              <a:spcBef>
                <a:spcPct val="0"/>
              </a:spcBef>
              <a:spcAft>
                <a:spcPts val="1176"/>
              </a:spcAft>
              <a:buClr>
                <a:srgbClr val="00295F"/>
              </a:buClr>
              <a:buSzPct val="125000"/>
              <a:buFont typeface="Arial"/>
              <a:buChar char="▪"/>
              <a:tabLst>
                <a:tab pos="195782" algn="l"/>
              </a:tabLst>
            </a:pPr>
            <a:r>
              <a:rPr lang="en-US" dirty="0">
                <a:solidFill>
                  <a:srgbClr val="5E8BFF">
                    <a:lumMod val="50000"/>
                  </a:srgbClr>
                </a:solidFill>
                <a:latin typeface="Arial"/>
                <a:cs typeface="Arial"/>
              </a:rPr>
              <a:t>Overview of Community Partners</a:t>
            </a:r>
          </a:p>
          <a:p>
            <a:pPr marL="650903" lvl="2" indent="-184236" fontAlgn="base">
              <a:spcBef>
                <a:spcPct val="0"/>
              </a:spcBef>
              <a:spcAft>
                <a:spcPts val="1176"/>
              </a:spcAft>
              <a:buClr>
                <a:srgbClr val="00295F"/>
              </a:buClr>
              <a:buSzPct val="125000"/>
              <a:buFont typeface="Arial"/>
              <a:buChar char="▪"/>
              <a:tabLst>
                <a:tab pos="195782" algn="l"/>
              </a:tabLst>
            </a:pPr>
            <a:r>
              <a:rPr lang="en-US" dirty="0">
                <a:solidFill>
                  <a:srgbClr val="5E8BFF">
                    <a:lumMod val="50000"/>
                  </a:srgbClr>
                </a:solidFill>
                <a:latin typeface="Arial"/>
                <a:cs typeface="Arial"/>
              </a:rPr>
              <a:t>Behavioral Health Community Partners</a:t>
            </a:r>
          </a:p>
          <a:p>
            <a:pPr marL="650903" lvl="2" indent="-184236" fontAlgn="base">
              <a:spcBef>
                <a:spcPct val="0"/>
              </a:spcBef>
              <a:spcAft>
                <a:spcPts val="1176"/>
              </a:spcAft>
              <a:buClr>
                <a:srgbClr val="00295F"/>
              </a:buClr>
              <a:buSzPct val="125000"/>
              <a:buFont typeface="Arial"/>
              <a:buChar char="▪"/>
              <a:tabLst>
                <a:tab pos="195782" algn="l"/>
              </a:tabLst>
            </a:pPr>
            <a:r>
              <a:rPr lang="en-US" dirty="0">
                <a:solidFill>
                  <a:srgbClr val="5E8BFF">
                    <a:lumMod val="50000"/>
                  </a:srgbClr>
                </a:solidFill>
                <a:latin typeface="Arial"/>
                <a:cs typeface="Arial"/>
              </a:rPr>
              <a:t>LTSS Community Partners</a:t>
            </a:r>
          </a:p>
          <a:p>
            <a:pPr marL="650903" lvl="2" indent="-184236" fontAlgn="base">
              <a:spcBef>
                <a:spcPct val="0"/>
              </a:spcBef>
              <a:spcAft>
                <a:spcPts val="1176"/>
              </a:spcAft>
              <a:buClr>
                <a:srgbClr val="00295F"/>
              </a:buClr>
              <a:buSzPct val="125000"/>
              <a:buFont typeface="Arial"/>
              <a:buChar char="▪"/>
              <a:tabLst>
                <a:tab pos="195782" algn="l"/>
              </a:tabLst>
            </a:pPr>
            <a:r>
              <a:rPr lang="en-US" dirty="0">
                <a:solidFill>
                  <a:srgbClr val="5E8BFF">
                    <a:lumMod val="50000"/>
                  </a:srgbClr>
                </a:solidFill>
                <a:latin typeface="Arial"/>
                <a:cs typeface="Arial"/>
              </a:rPr>
              <a:t>ACO/MCO – CP Relationships</a:t>
            </a:r>
          </a:p>
          <a:p>
            <a:pPr marL="650903" lvl="2" indent="-184236" fontAlgn="base">
              <a:spcBef>
                <a:spcPct val="0"/>
              </a:spcBef>
              <a:spcAft>
                <a:spcPts val="1176"/>
              </a:spcAft>
              <a:buClr>
                <a:srgbClr val="00295F"/>
              </a:buClr>
              <a:buSzPct val="125000"/>
              <a:buFont typeface="Arial"/>
              <a:buChar char="▪"/>
              <a:tabLst>
                <a:tab pos="195782" algn="l"/>
              </a:tabLst>
            </a:pPr>
            <a:r>
              <a:rPr lang="en-US" dirty="0">
                <a:solidFill>
                  <a:srgbClr val="5E8BFF">
                    <a:lumMod val="50000"/>
                  </a:srgbClr>
                </a:solidFill>
                <a:latin typeface="Arial"/>
                <a:cs typeface="Arial"/>
              </a:rPr>
              <a:t>Contracted Community Partners</a:t>
            </a:r>
          </a:p>
          <a:p>
            <a:pPr marL="11809">
              <a:spcAft>
                <a:spcPts val="1200"/>
              </a:spcAft>
              <a:buClr>
                <a:srgbClr val="00295F"/>
              </a:buClr>
              <a:buSzPct val="125000"/>
              <a:tabLst>
                <a:tab pos="199756" algn="l"/>
              </a:tabLst>
            </a:pPr>
            <a:endParaRPr lang="en-US" dirty="0">
              <a:solidFill>
                <a:srgbClr val="5E8BFF">
                  <a:lumMod val="50000"/>
                </a:srgbClr>
              </a:solidFill>
              <a:latin typeface="Arial"/>
              <a:cs typeface="Arial"/>
            </a:endParaRPr>
          </a:p>
        </p:txBody>
      </p:sp>
      <p:sp>
        <p:nvSpPr>
          <p:cNvPr id="5" name="Rectangle 4"/>
          <p:cNvSpPr/>
          <p:nvPr/>
        </p:nvSpPr>
        <p:spPr>
          <a:xfrm>
            <a:off x="990600" y="1213456"/>
            <a:ext cx="7315200" cy="310544"/>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Tree>
    <p:extLst>
      <p:ext uri="{BB962C8B-B14F-4D97-AF65-F5344CB8AC3E}">
        <p14:creationId xmlns:p14="http://schemas.microsoft.com/office/powerpoint/2010/main" val="873746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439196719"/>
              </p:ext>
            </p:extLst>
          </p:nvPr>
        </p:nvGraphicFramePr>
        <p:xfrm>
          <a:off x="436449" y="948384"/>
          <a:ext cx="8053387" cy="5750095"/>
        </p:xfrm>
        <a:graphic>
          <a:graphicData uri="http://schemas.openxmlformats.org/presentationml/2006/ole">
            <mc:AlternateContent xmlns:mc="http://schemas.openxmlformats.org/markup-compatibility/2006">
              <mc:Choice xmlns:v="urn:schemas-microsoft-com:vml" Requires="v">
                <p:oleObj spid="_x0000_s14376" name="Document" r:id="rId3" imgW="7675780" imgH="5487222" progId="Word.Document.12">
                  <p:embed/>
                </p:oleObj>
              </mc:Choice>
              <mc:Fallback>
                <p:oleObj name="Document" r:id="rId3" imgW="7675780" imgH="5487222" progId="Word.Document.12">
                  <p:embed/>
                  <p:pic>
                    <p:nvPicPr>
                      <p:cNvPr id="0" name=""/>
                      <p:cNvPicPr>
                        <a:picLocks noChangeAspect="1" noChangeArrowheads="1"/>
                      </p:cNvPicPr>
                      <p:nvPr/>
                    </p:nvPicPr>
                    <p:blipFill>
                      <a:blip r:embed="rId4"/>
                      <a:srcRect/>
                      <a:stretch>
                        <a:fillRect/>
                      </a:stretch>
                    </p:blipFill>
                    <p:spPr bwMode="auto">
                      <a:xfrm>
                        <a:off x="436449" y="948384"/>
                        <a:ext cx="8053387" cy="5750095"/>
                      </a:xfrm>
                      <a:prstGeom prst="rect">
                        <a:avLst/>
                      </a:prstGeom>
                      <a:noFill/>
                      <a:extLst/>
                    </p:spPr>
                  </p:pic>
                </p:oleObj>
              </mc:Fallback>
            </mc:AlternateContent>
          </a:graphicData>
        </a:graphic>
      </p:graphicFrame>
      <p:sp>
        <p:nvSpPr>
          <p:cNvPr id="5" name="TextBox 4"/>
          <p:cNvSpPr txBox="1"/>
          <p:nvPr/>
        </p:nvSpPr>
        <p:spPr>
          <a:xfrm>
            <a:off x="76200" y="6565235"/>
            <a:ext cx="3809022" cy="276999"/>
          </a:xfrm>
          <a:prstGeom prst="rect">
            <a:avLst/>
          </a:prstGeom>
          <a:noFill/>
        </p:spPr>
        <p:txBody>
          <a:bodyPr wrap="square" rtlCol="0">
            <a:spAutoFit/>
          </a:bodyPr>
          <a:lstStyle/>
          <a:p>
            <a:r>
              <a:rPr lang="en-US" sz="1200" dirty="0" smtClean="0">
                <a:solidFill>
                  <a:schemeClr val="bg1"/>
                </a:solidFill>
              </a:rPr>
              <a:t>Phase I Provider Deck </a:t>
            </a:r>
            <a:r>
              <a:rPr lang="mr-IN" sz="1200" dirty="0" smtClean="0">
                <a:solidFill>
                  <a:schemeClr val="bg1"/>
                </a:solidFill>
              </a:rPr>
              <a:t>–</a:t>
            </a:r>
            <a:r>
              <a:rPr lang="en-US" sz="1200" dirty="0" smtClean="0">
                <a:solidFill>
                  <a:schemeClr val="bg1"/>
                </a:solidFill>
              </a:rPr>
              <a:t> Version 11/8/2017</a:t>
            </a:r>
            <a:endParaRPr lang="en-US" sz="1200" dirty="0">
              <a:solidFill>
                <a:schemeClr val="bg1"/>
              </a:solidFill>
            </a:endParaRPr>
          </a:p>
        </p:txBody>
      </p:sp>
      <p:sp>
        <p:nvSpPr>
          <p:cNvPr id="4" name="Title 3"/>
          <p:cNvSpPr>
            <a:spLocks noGrp="1"/>
          </p:cNvSpPr>
          <p:nvPr>
            <p:ph type="title"/>
          </p:nvPr>
        </p:nvSpPr>
        <p:spPr>
          <a:xfrm>
            <a:off x="121695" y="234863"/>
            <a:ext cx="6020740" cy="307777"/>
          </a:xfrm>
        </p:spPr>
        <p:txBody>
          <a:bodyPr/>
          <a:lstStyle/>
          <a:p>
            <a:pPr lvl="0"/>
            <a:r>
              <a:rPr lang="en-US" sz="2000" dirty="0">
                <a:solidFill>
                  <a:srgbClr val="002060"/>
                </a:solidFill>
                <a:ea typeface="ＭＳ Ｐゴシック"/>
              </a:rPr>
              <a:t>Upcoming PCDI Provider Events and </a:t>
            </a:r>
            <a:r>
              <a:rPr lang="en-US" sz="2000" dirty="0" smtClean="0">
                <a:solidFill>
                  <a:srgbClr val="002060"/>
                </a:solidFill>
                <a:ea typeface="ＭＳ Ｐゴシック"/>
              </a:rPr>
              <a:t>Trainings</a:t>
            </a:r>
            <a:endParaRPr lang="en-US" dirty="0"/>
          </a:p>
        </p:txBody>
      </p:sp>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8235295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2889856"/>
            <a:ext cx="7315200" cy="310544"/>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4" name="object 4"/>
          <p:cNvSpPr txBox="1"/>
          <p:nvPr/>
        </p:nvSpPr>
        <p:spPr>
          <a:xfrm>
            <a:off x="838200" y="1213456"/>
            <a:ext cx="7620000" cy="3053744"/>
          </a:xfrm>
          <a:prstGeom prst="rect">
            <a:avLst/>
          </a:prstGeom>
        </p:spPr>
        <p:txBody>
          <a:bodyPr vert="horz" wrap="square" lIns="0" tIns="0" rIns="0" bIns="0" rtlCol="0">
            <a:noAutofit/>
          </a:bodyPr>
          <a:lstStyle/>
          <a:p>
            <a:pPr marL="19578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Overview of MassHealth Payment and Care Delivery Innovation (PCDI)</a:t>
            </a:r>
          </a:p>
          <a:p>
            <a:pPr marL="19578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MassHealth Plan Options for 2018</a:t>
            </a:r>
          </a:p>
          <a:p>
            <a:pPr marL="19578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Member Enrollment and Assignment </a:t>
            </a:r>
          </a:p>
          <a:p>
            <a:pPr marL="19578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Provider Information and Training  </a:t>
            </a:r>
          </a:p>
          <a:p>
            <a:pPr marL="19578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Community </a:t>
            </a:r>
            <a:r>
              <a:rPr lang="en-US" dirty="0">
                <a:solidFill>
                  <a:srgbClr val="5E8BFF">
                    <a:lumMod val="50000"/>
                  </a:srgbClr>
                </a:solidFill>
                <a:cs typeface="Arial"/>
              </a:rPr>
              <a:t>Partners Objectives and Overview </a:t>
            </a:r>
            <a:endParaRPr lang="en-US" dirty="0">
              <a:solidFill>
                <a:srgbClr val="5E8BFF">
                  <a:lumMod val="50000"/>
                </a:srgbClr>
              </a:solidFill>
              <a:latin typeface="Arial"/>
              <a:cs typeface="Arial"/>
            </a:endParaRPr>
          </a:p>
          <a:p>
            <a:pPr marL="650903" lvl="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Behavioral </a:t>
            </a:r>
            <a:r>
              <a:rPr lang="en-US" dirty="0">
                <a:solidFill>
                  <a:srgbClr val="5E8BFF">
                    <a:lumMod val="50000"/>
                  </a:srgbClr>
                </a:solidFill>
                <a:latin typeface="Arial"/>
                <a:cs typeface="Arial"/>
              </a:rPr>
              <a:t>Health Community Partners</a:t>
            </a:r>
          </a:p>
          <a:p>
            <a:pPr marL="650903" lvl="2" indent="-184236" fontAlgn="base">
              <a:spcBef>
                <a:spcPct val="0"/>
              </a:spcBef>
              <a:spcAft>
                <a:spcPts val="1176"/>
              </a:spcAft>
              <a:buClr>
                <a:srgbClr val="00295F"/>
              </a:buClr>
              <a:buSzPct val="125000"/>
              <a:buFont typeface="Arial"/>
              <a:buChar char="▪"/>
              <a:tabLst>
                <a:tab pos="195782" algn="l"/>
              </a:tabLst>
            </a:pPr>
            <a:r>
              <a:rPr lang="en-US" dirty="0">
                <a:solidFill>
                  <a:srgbClr val="5E8BFF">
                    <a:lumMod val="50000"/>
                  </a:srgbClr>
                </a:solidFill>
                <a:latin typeface="Arial"/>
                <a:cs typeface="Arial"/>
              </a:rPr>
              <a:t>LTSS Community Partners</a:t>
            </a:r>
          </a:p>
          <a:p>
            <a:pPr marL="650903" lvl="2" indent="-184236" fontAlgn="base">
              <a:spcBef>
                <a:spcPct val="0"/>
              </a:spcBef>
              <a:spcAft>
                <a:spcPts val="1176"/>
              </a:spcAft>
              <a:buClr>
                <a:srgbClr val="00295F"/>
              </a:buClr>
              <a:buSzPct val="125000"/>
              <a:buFont typeface="Arial"/>
              <a:buChar char="▪"/>
              <a:tabLst>
                <a:tab pos="195782" algn="l"/>
              </a:tabLst>
            </a:pPr>
            <a:r>
              <a:rPr lang="en-US" dirty="0">
                <a:solidFill>
                  <a:srgbClr val="5E8BFF">
                    <a:lumMod val="50000"/>
                  </a:srgbClr>
                </a:solidFill>
                <a:latin typeface="Arial"/>
                <a:cs typeface="Arial"/>
              </a:rPr>
              <a:t>ACO/MCO – CP Relationships</a:t>
            </a:r>
          </a:p>
          <a:p>
            <a:pPr marL="650903" lvl="2" indent="-184236" fontAlgn="base">
              <a:spcBef>
                <a:spcPct val="0"/>
              </a:spcBef>
              <a:spcAft>
                <a:spcPts val="1176"/>
              </a:spcAft>
              <a:buClr>
                <a:srgbClr val="00295F"/>
              </a:buClr>
              <a:buSzPct val="125000"/>
              <a:buFont typeface="Arial"/>
              <a:buChar char="▪"/>
              <a:tabLst>
                <a:tab pos="195782" algn="l"/>
              </a:tabLst>
            </a:pPr>
            <a:r>
              <a:rPr lang="en-US" dirty="0">
                <a:solidFill>
                  <a:srgbClr val="5E8BFF">
                    <a:lumMod val="50000"/>
                  </a:srgbClr>
                </a:solidFill>
                <a:latin typeface="Arial"/>
                <a:cs typeface="Arial"/>
              </a:rPr>
              <a:t>Contracted Community Partners</a:t>
            </a:r>
          </a:p>
          <a:p>
            <a:pPr marL="11809">
              <a:spcAft>
                <a:spcPts val="1200"/>
              </a:spcAft>
              <a:buClr>
                <a:srgbClr val="00295F"/>
              </a:buClr>
              <a:buSzPct val="125000"/>
              <a:tabLst>
                <a:tab pos="199756" algn="l"/>
              </a:tabLst>
            </a:pPr>
            <a:endParaRPr lang="en-US" dirty="0">
              <a:solidFill>
                <a:srgbClr val="5E8BFF">
                  <a:lumMod val="50000"/>
                </a:srgbClr>
              </a:solidFill>
              <a:latin typeface="Arial"/>
              <a:cs typeface="Arial"/>
            </a:endParaRPr>
          </a:p>
        </p:txBody>
      </p:sp>
      <p:sp>
        <p:nvSpPr>
          <p:cNvPr id="7" name="Title 6"/>
          <p:cNvSpPr>
            <a:spLocks noGrp="1"/>
          </p:cNvSpPr>
          <p:nvPr>
            <p:ph type="title"/>
          </p:nvPr>
        </p:nvSpPr>
        <p:spPr>
          <a:xfrm>
            <a:off x="121695" y="234863"/>
            <a:ext cx="6020740" cy="276999"/>
          </a:xfrm>
        </p:spPr>
        <p:txBody>
          <a:bodyPr/>
          <a:lstStyle/>
          <a:p>
            <a:r>
              <a:rPr lang="en-US" sz="1800" dirty="0">
                <a:solidFill>
                  <a:srgbClr val="004080"/>
                </a:solidFill>
              </a:rPr>
              <a:t>Agenda</a:t>
            </a:r>
            <a:endParaRPr lang="en-US" dirty="0"/>
          </a:p>
        </p:txBody>
      </p:sp>
    </p:spTree>
    <p:extLst>
      <p:ext uri="{BB962C8B-B14F-4D97-AF65-F5344CB8AC3E}">
        <p14:creationId xmlns:p14="http://schemas.microsoft.com/office/powerpoint/2010/main" val="1855128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053675" cy="36933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sz="2000" kern="1200" dirty="0">
                <a:solidFill>
                  <a:srgbClr val="004080"/>
                </a:solidFill>
              </a:rPr>
              <a:t>Objectives</a:t>
            </a:r>
            <a:r>
              <a:rPr lang="en-US" sz="2400" dirty="0">
                <a:solidFill>
                  <a:srgbClr val="0031AE"/>
                </a:solidFill>
              </a:rPr>
              <a:t> </a:t>
            </a:r>
            <a:r>
              <a:rPr lang="en-US" sz="2000" kern="1200" dirty="0">
                <a:solidFill>
                  <a:srgbClr val="004080"/>
                </a:solidFill>
              </a:rPr>
              <a:t>for Community Partners (CP) Program</a:t>
            </a:r>
          </a:p>
        </p:txBody>
      </p:sp>
      <p:sp>
        <p:nvSpPr>
          <p:cNvPr id="6" name="TextBox 5"/>
          <p:cNvSpPr txBox="1">
            <a:spLocks/>
          </p:cNvSpPr>
          <p:nvPr/>
        </p:nvSpPr>
        <p:spPr>
          <a:xfrm>
            <a:off x="626738" y="838200"/>
            <a:ext cx="7956257" cy="5133386"/>
          </a:xfrm>
          <a:prstGeom prst="rect">
            <a:avLst/>
          </a:prstGeom>
          <a:noFill/>
          <a:ln w="19050" cmpd="sng">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3" tIns="91293" rIns="91293" bIns="91293" numCol="1" anchor="t" anchorCtr="0" compatLnSpc="1">
            <a:prstTxWarp prst="textNoShape">
              <a:avLst/>
            </a:prstTxWarp>
            <a:noAutofit/>
          </a:bodyPr>
          <a:lstStyle>
            <a:lvl1pPr lvl="0" indent="0" defTabSz="913429" fontAlgn="base">
              <a:spcBef>
                <a:spcPct val="0"/>
              </a:spcBef>
              <a:spcAft>
                <a:spcPct val="0"/>
              </a:spcAft>
              <a:buClr>
                <a:schemeClr val="tx2"/>
              </a:buClr>
              <a:defRPr sz="1600" baseline="0"/>
            </a:lvl1pPr>
            <a:lvl2pPr marL="197586" lvl="1" indent="-195966" defTabSz="913429" fontAlgn="base">
              <a:spcBef>
                <a:spcPct val="0"/>
              </a:spcBef>
              <a:spcAft>
                <a:spcPct val="0"/>
              </a:spcAft>
              <a:buClr>
                <a:schemeClr val="tx2"/>
              </a:buClr>
              <a:buSzPct val="125000"/>
              <a:buFont typeface="Arial" charset="0"/>
              <a:buChar char="▪"/>
              <a:defRPr sz="1600" baseline="0"/>
            </a:lvl2pPr>
            <a:lvl3pPr marL="466431" lvl="2" indent="-267227" defTabSz="913429" fontAlgn="base">
              <a:spcBef>
                <a:spcPct val="0"/>
              </a:spcBef>
              <a:spcAft>
                <a:spcPct val="0"/>
              </a:spcAft>
              <a:buClr>
                <a:schemeClr val="tx2"/>
              </a:buClr>
              <a:buSzPct val="120000"/>
              <a:buFont typeface="Arial" charset="0"/>
              <a:buChar char="–"/>
              <a:defRPr sz="1600" baseline="0"/>
            </a:lvl3pPr>
            <a:lvl4pPr marL="626768" lvl="3" indent="-158716" defTabSz="913429" fontAlgn="base">
              <a:spcBef>
                <a:spcPct val="0"/>
              </a:spcBef>
              <a:spcAft>
                <a:spcPct val="0"/>
              </a:spcAft>
              <a:buClr>
                <a:schemeClr val="tx2"/>
              </a:buClr>
              <a:buSzPct val="120000"/>
              <a:buFont typeface="Arial" charset="0"/>
              <a:buChar char="▫"/>
              <a:defRPr sz="1600" baseline="0"/>
            </a:lvl4pPr>
            <a:lvl5pPr marL="764947" lvl="4" indent="-132804" defTabSz="913429" fontAlgn="base">
              <a:spcBef>
                <a:spcPct val="0"/>
              </a:spcBef>
              <a:spcAft>
                <a:spcPct val="0"/>
              </a:spcAft>
              <a:buClr>
                <a:schemeClr val="tx2"/>
              </a:buClr>
              <a:buSzPct val="89000"/>
              <a:buFont typeface="Arial" charset="0"/>
              <a:buChar char="-"/>
              <a:defRPr sz="1600" baseline="0"/>
            </a:lvl5pPr>
            <a:lvl6pPr marL="764947" indent="-132804" defTabSz="913429" fontAlgn="base">
              <a:spcBef>
                <a:spcPct val="0"/>
              </a:spcBef>
              <a:spcAft>
                <a:spcPct val="0"/>
              </a:spcAft>
              <a:buClr>
                <a:schemeClr val="tx2"/>
              </a:buClr>
              <a:buSzPct val="89000"/>
              <a:buFont typeface="Arial" charset="0"/>
              <a:buChar char="-"/>
              <a:defRPr sz="1600" baseline="0"/>
            </a:lvl6pPr>
            <a:lvl7pPr marL="764947" indent="-132804" defTabSz="913429" fontAlgn="base">
              <a:spcBef>
                <a:spcPct val="0"/>
              </a:spcBef>
              <a:spcAft>
                <a:spcPct val="0"/>
              </a:spcAft>
              <a:buClr>
                <a:schemeClr val="tx2"/>
              </a:buClr>
              <a:buSzPct val="89000"/>
              <a:buFont typeface="Arial" charset="0"/>
              <a:buChar char="-"/>
              <a:defRPr sz="1600" baseline="0"/>
            </a:lvl7pPr>
            <a:lvl8pPr marL="764947" indent="-132804" defTabSz="913429" fontAlgn="base">
              <a:spcBef>
                <a:spcPct val="0"/>
              </a:spcBef>
              <a:spcAft>
                <a:spcPct val="0"/>
              </a:spcAft>
              <a:buClr>
                <a:schemeClr val="tx2"/>
              </a:buClr>
              <a:buSzPct val="89000"/>
              <a:buFont typeface="Arial" charset="0"/>
              <a:buChar char="-"/>
              <a:defRPr sz="1600" baseline="0"/>
            </a:lvl8pPr>
            <a:lvl9pPr marL="764947" indent="-132804" defTabSz="913429" fontAlgn="base">
              <a:spcBef>
                <a:spcPct val="0"/>
              </a:spcBef>
              <a:spcAft>
                <a:spcPct val="0"/>
              </a:spcAft>
              <a:buClr>
                <a:schemeClr val="tx2"/>
              </a:buClr>
              <a:buSzPct val="89000"/>
              <a:buFont typeface="Arial" charset="0"/>
              <a:buChar char="-"/>
              <a:defRPr sz="1600" baseline="0"/>
            </a:lvl9pPr>
          </a:lstStyle>
          <a:p>
            <a:pPr lvl="1">
              <a:spcBef>
                <a:spcPts val="0"/>
              </a:spcBef>
              <a:spcAft>
                <a:spcPts val="600"/>
              </a:spcAft>
              <a:buClr>
                <a:srgbClr val="000000"/>
              </a:buClr>
              <a:buFont typeface="Arial" panose="020B0604020202020204" pitchFamily="34" charset="0"/>
              <a:buChar char="•"/>
            </a:pPr>
            <a:r>
              <a:rPr lang="en-US" sz="1700" dirty="0">
                <a:solidFill>
                  <a:srgbClr val="000000"/>
                </a:solidFill>
                <a:latin typeface="Arial"/>
              </a:rPr>
              <a:t>Support members with high BH needs, complex LTSS needs and their families to help them </a:t>
            </a:r>
            <a:r>
              <a:rPr lang="en-US" sz="1700" b="1" dirty="0">
                <a:solidFill>
                  <a:srgbClr val="5E8BFF">
                    <a:lumMod val="50000"/>
                  </a:srgbClr>
                </a:solidFill>
                <a:latin typeface="Arial"/>
              </a:rPr>
              <a:t>navigate the complex systems of BH and LTSS </a:t>
            </a:r>
            <a:r>
              <a:rPr lang="en-US" sz="1700" dirty="0">
                <a:solidFill>
                  <a:srgbClr val="000000"/>
                </a:solidFill>
                <a:latin typeface="Arial"/>
              </a:rPr>
              <a:t>in Massachusetts.</a:t>
            </a:r>
          </a:p>
          <a:p>
            <a:pPr lvl="1">
              <a:spcBef>
                <a:spcPts val="0"/>
              </a:spcBef>
              <a:spcAft>
                <a:spcPts val="600"/>
              </a:spcAft>
              <a:buClr>
                <a:srgbClr val="000000"/>
              </a:buClr>
              <a:buFont typeface="Arial" panose="020B0604020202020204" pitchFamily="34" charset="0"/>
              <a:buChar char="•"/>
            </a:pPr>
            <a:r>
              <a:rPr lang="en-US" sz="1700" b="1" dirty="0">
                <a:solidFill>
                  <a:srgbClr val="5E8BFF">
                    <a:lumMod val="50000"/>
                  </a:srgbClr>
                </a:solidFill>
                <a:latin typeface="Arial"/>
              </a:rPr>
              <a:t>Improve member experience, continuity and quality of care </a:t>
            </a:r>
            <a:r>
              <a:rPr lang="en-US" sz="1700" dirty="0">
                <a:solidFill>
                  <a:srgbClr val="000000"/>
                </a:solidFill>
                <a:latin typeface="Arial"/>
              </a:rPr>
              <a:t>by holistically engaging members with high BH needs (SMI, SED, and SUD</a:t>
            </a:r>
            <a:r>
              <a:rPr lang="en-US" sz="1700" baseline="30000" dirty="0">
                <a:solidFill>
                  <a:srgbClr val="000000"/>
                </a:solidFill>
                <a:latin typeface="Arial"/>
              </a:rPr>
              <a:t>1</a:t>
            </a:r>
            <a:r>
              <a:rPr lang="en-US" sz="1700" dirty="0">
                <a:solidFill>
                  <a:srgbClr val="000000"/>
                </a:solidFill>
                <a:latin typeface="Arial"/>
              </a:rPr>
              <a:t>) and complex LTSS needs.</a:t>
            </a:r>
          </a:p>
          <a:p>
            <a:pPr lvl="1">
              <a:spcBef>
                <a:spcPts val="0"/>
              </a:spcBef>
              <a:spcAft>
                <a:spcPts val="600"/>
              </a:spcAft>
              <a:buClr>
                <a:srgbClr val="000000"/>
              </a:buClr>
              <a:buFont typeface="Arial" panose="020B0604020202020204" pitchFamily="34" charset="0"/>
              <a:buChar char="•"/>
            </a:pPr>
            <a:r>
              <a:rPr lang="en-US" sz="1700" dirty="0">
                <a:solidFill>
                  <a:srgbClr val="000000"/>
                </a:solidFill>
                <a:latin typeface="Arial"/>
              </a:rPr>
              <a:t>Create opportunity for ACOs and MCOs to </a:t>
            </a:r>
            <a:r>
              <a:rPr lang="en-US" sz="1700" b="1" dirty="0">
                <a:solidFill>
                  <a:srgbClr val="5E8BFF">
                    <a:lumMod val="50000"/>
                  </a:srgbClr>
                </a:solidFill>
                <a:latin typeface="Arial"/>
              </a:rPr>
              <a:t>leverage the expertise and capabilities of existing community-based organizations </a:t>
            </a:r>
            <a:r>
              <a:rPr lang="en-US" sz="1700" dirty="0">
                <a:solidFill>
                  <a:srgbClr val="000000"/>
                </a:solidFill>
                <a:latin typeface="Arial"/>
              </a:rPr>
              <a:t>serving populations with BH and LTSS needs.</a:t>
            </a:r>
          </a:p>
          <a:p>
            <a:pPr lvl="1">
              <a:spcBef>
                <a:spcPts val="0"/>
              </a:spcBef>
              <a:spcAft>
                <a:spcPts val="600"/>
              </a:spcAft>
              <a:buClr>
                <a:srgbClr val="000000"/>
              </a:buClr>
              <a:buFont typeface="Arial" panose="020B0604020202020204" pitchFamily="34" charset="0"/>
              <a:buChar char="•"/>
            </a:pPr>
            <a:r>
              <a:rPr lang="en-US" sz="1700" b="1" dirty="0">
                <a:solidFill>
                  <a:srgbClr val="5E8BFF">
                    <a:lumMod val="50000"/>
                  </a:srgbClr>
                </a:solidFill>
                <a:latin typeface="Arial"/>
              </a:rPr>
              <a:t>Invest in the continued development of BH and LTSS infrastructure</a:t>
            </a:r>
            <a:r>
              <a:rPr lang="en-US" sz="1700" dirty="0">
                <a:solidFill>
                  <a:srgbClr val="000000"/>
                </a:solidFill>
                <a:latin typeface="Arial"/>
              </a:rPr>
              <a:t> (e.g. technology, information systems) that is sustainable over time.</a:t>
            </a:r>
          </a:p>
          <a:p>
            <a:pPr lvl="1">
              <a:spcBef>
                <a:spcPts val="0"/>
              </a:spcBef>
              <a:spcAft>
                <a:spcPts val="600"/>
              </a:spcAft>
              <a:buClr>
                <a:srgbClr val="000000"/>
              </a:buClr>
              <a:buFont typeface="Arial" panose="020B0604020202020204" pitchFamily="34" charset="0"/>
              <a:buChar char="•"/>
            </a:pPr>
            <a:r>
              <a:rPr lang="en-US" sz="1700" b="1" dirty="0">
                <a:solidFill>
                  <a:srgbClr val="5E8BFF">
                    <a:lumMod val="50000"/>
                  </a:srgbClr>
                </a:solidFill>
                <a:latin typeface="Arial"/>
              </a:rPr>
              <a:t>Improve collaboration </a:t>
            </a:r>
            <a:r>
              <a:rPr lang="en-US" sz="1700" dirty="0">
                <a:solidFill>
                  <a:srgbClr val="000000"/>
                </a:solidFill>
                <a:latin typeface="Arial"/>
              </a:rPr>
              <a:t>across ACOs, MCOs, CPs, community organizations addressing the social determinants of health, and BH, LTSS, and health care delivery systems in order to break down existing silos and </a:t>
            </a:r>
            <a:r>
              <a:rPr lang="en-US" sz="1700" b="1" dirty="0">
                <a:solidFill>
                  <a:srgbClr val="5E8BFF">
                    <a:lumMod val="50000"/>
                  </a:srgbClr>
                </a:solidFill>
                <a:latin typeface="Arial"/>
              </a:rPr>
              <a:t>deliver integrated care. </a:t>
            </a:r>
          </a:p>
          <a:p>
            <a:pPr lvl="1">
              <a:spcBef>
                <a:spcPts val="0"/>
              </a:spcBef>
              <a:spcAft>
                <a:spcPts val="0"/>
              </a:spcAft>
              <a:buClr>
                <a:srgbClr val="000000"/>
              </a:buClr>
              <a:buFont typeface="Arial" panose="020B0604020202020204" pitchFamily="34" charset="0"/>
              <a:buChar char="•"/>
            </a:pPr>
            <a:r>
              <a:rPr lang="en-US" sz="1700" b="1" dirty="0">
                <a:solidFill>
                  <a:srgbClr val="5E8BFF">
                    <a:lumMod val="50000"/>
                  </a:srgbClr>
                </a:solidFill>
                <a:latin typeface="Arial"/>
              </a:rPr>
              <a:t>Support values </a:t>
            </a:r>
            <a:r>
              <a:rPr lang="en-US" sz="1700" dirty="0">
                <a:solidFill>
                  <a:srgbClr val="000000"/>
                </a:solidFill>
                <a:latin typeface="Arial"/>
              </a:rPr>
              <a:t>of Community First, SAMHSA recovery principles, independent living, and promote cultural competence.</a:t>
            </a:r>
          </a:p>
        </p:txBody>
      </p:sp>
      <p:sp>
        <p:nvSpPr>
          <p:cNvPr id="8" name="4. Footnote"/>
          <p:cNvSpPr txBox="1">
            <a:spLocks noChangeArrowheads="1"/>
          </p:cNvSpPr>
          <p:nvPr/>
        </p:nvSpPr>
        <p:spPr bwMode="auto">
          <a:xfrm>
            <a:off x="609600" y="6019800"/>
            <a:ext cx="8799129" cy="471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defPPr>
              <a:defRPr lang="en-US"/>
            </a:defPPr>
            <a:lvl1pPr marL="104775" indent="-104775" defTabSz="895350">
              <a:defRPr sz="1000" baseline="0">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r>
              <a:rPr lang="en-US" dirty="0">
                <a:solidFill>
                  <a:srgbClr val="000000"/>
                </a:solidFill>
              </a:rPr>
              <a:t>1 SMI = Serious Mental Illness; SED = Serious Emotional Disturbance; SUD = Substance Use Disorder	</a:t>
            </a:r>
          </a:p>
          <a:p>
            <a:r>
              <a:rPr lang="en-US" dirty="0">
                <a:solidFill>
                  <a:srgbClr val="000000"/>
                </a:solidFill>
              </a:rPr>
              <a:t>	</a:t>
            </a:r>
          </a:p>
          <a:p>
            <a:endParaRPr lang="en-US" dirty="0">
              <a:solidFill>
                <a:srgbClr val="000000"/>
              </a:solidFill>
            </a:endParaRPr>
          </a:p>
        </p:txBody>
      </p:sp>
    </p:spTree>
    <p:extLst>
      <p:ext uri="{BB962C8B-B14F-4D97-AF65-F5344CB8AC3E}">
        <p14:creationId xmlns:p14="http://schemas.microsoft.com/office/powerpoint/2010/main" val="1821341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053675" cy="307777"/>
          </a:xfrm>
        </p:spPr>
        <p:txBody>
          <a:bodyPr/>
          <a:lstStyle/>
          <a:p>
            <a:r>
              <a:rPr lang="en-US" sz="2000" kern="1200" dirty="0">
                <a:solidFill>
                  <a:srgbClr val="004080"/>
                </a:solidFill>
              </a:rPr>
              <a:t>Overview: Community Partners Program</a:t>
            </a:r>
          </a:p>
        </p:txBody>
      </p:sp>
      <p:sp>
        <p:nvSpPr>
          <p:cNvPr id="13" name="TextBox 12"/>
          <p:cNvSpPr txBox="1"/>
          <p:nvPr/>
        </p:nvSpPr>
        <p:spPr>
          <a:xfrm>
            <a:off x="406319" y="867621"/>
            <a:ext cx="8276861" cy="1885467"/>
          </a:xfrm>
          <a:prstGeom prst="rect">
            <a:avLst/>
          </a:prstGeom>
          <a:noFill/>
        </p:spPr>
        <p:txBody>
          <a:bodyPr wrap="square" lIns="93296" tIns="46648" rIns="93296" bIns="46648" rtlCol="0">
            <a:spAutoFit/>
          </a:bodyPr>
          <a:lstStyle/>
          <a:p>
            <a:pPr marL="650903" lvl="2" indent="-184236" fontAlgn="base">
              <a:spcBef>
                <a:spcPct val="0"/>
              </a:spcBef>
              <a:spcAft>
                <a:spcPts val="1176"/>
              </a:spcAft>
              <a:buClr>
                <a:srgbClr val="00295F"/>
              </a:buClr>
              <a:buSzPct val="125000"/>
              <a:buFont typeface="Arial"/>
              <a:buChar char="▪"/>
              <a:tabLst>
                <a:tab pos="195782" algn="l"/>
              </a:tabLst>
            </a:pPr>
            <a:r>
              <a:rPr lang="en-US" dirty="0">
                <a:solidFill>
                  <a:srgbClr val="5E8BFF">
                    <a:lumMod val="50000"/>
                  </a:srgbClr>
                </a:solidFill>
                <a:latin typeface="Arial"/>
                <a:cs typeface="Arial"/>
              </a:rPr>
              <a:t>Community Partners (CPs) are procured, contracted, and managed by MassHealth.</a:t>
            </a:r>
          </a:p>
          <a:p>
            <a:pPr marL="650903" lvl="2" indent="-184236" fontAlgn="base">
              <a:spcBef>
                <a:spcPct val="0"/>
              </a:spcBef>
              <a:spcAft>
                <a:spcPts val="1176"/>
              </a:spcAft>
              <a:buClr>
                <a:srgbClr val="00295F"/>
              </a:buClr>
              <a:buSzPct val="125000"/>
              <a:buFont typeface="Arial"/>
              <a:buChar char="▪"/>
              <a:tabLst>
                <a:tab pos="195782" algn="l"/>
              </a:tabLst>
            </a:pPr>
            <a:endParaRPr lang="en-US" dirty="0">
              <a:solidFill>
                <a:srgbClr val="5E8BFF">
                  <a:lumMod val="50000"/>
                </a:srgbClr>
              </a:solidFill>
              <a:latin typeface="Arial"/>
              <a:cs typeface="Arial"/>
            </a:endParaRPr>
          </a:p>
          <a:p>
            <a:pPr marL="650903" lvl="2" indent="-184236" fontAlgn="base">
              <a:spcBef>
                <a:spcPct val="0"/>
              </a:spcBef>
              <a:spcAft>
                <a:spcPts val="1176"/>
              </a:spcAft>
              <a:buClr>
                <a:srgbClr val="00295F"/>
              </a:buClr>
              <a:buSzPct val="125000"/>
              <a:buFont typeface="Arial"/>
              <a:buChar char="▪"/>
              <a:tabLst>
                <a:tab pos="195782" algn="l"/>
              </a:tabLst>
            </a:pPr>
            <a:r>
              <a:rPr lang="en-US" dirty="0">
                <a:solidFill>
                  <a:srgbClr val="5E8BFF">
                    <a:lumMod val="50000"/>
                  </a:srgbClr>
                </a:solidFill>
                <a:latin typeface="Arial"/>
                <a:cs typeface="Arial"/>
              </a:rPr>
              <a:t>There are two types of Community Partners:</a:t>
            </a:r>
          </a:p>
          <a:p>
            <a:pPr marL="912994" lvl="2"/>
            <a:endParaRPr lang="en-US" sz="1500" dirty="0"/>
          </a:p>
        </p:txBody>
      </p:sp>
      <p:graphicFrame>
        <p:nvGraphicFramePr>
          <p:cNvPr id="3" name="Table 2"/>
          <p:cNvGraphicFramePr>
            <a:graphicFrameLocks noGrp="1"/>
          </p:cNvGraphicFramePr>
          <p:nvPr>
            <p:extLst>
              <p:ext uri="{D42A27DB-BD31-4B8C-83A1-F6EECF244321}">
                <p14:modId xmlns:p14="http://schemas.microsoft.com/office/powerpoint/2010/main" val="3584216581"/>
              </p:ext>
            </p:extLst>
          </p:nvPr>
        </p:nvGraphicFramePr>
        <p:xfrm>
          <a:off x="1066800" y="2819400"/>
          <a:ext cx="7239000" cy="2627244"/>
        </p:xfrm>
        <a:graphic>
          <a:graphicData uri="http://schemas.openxmlformats.org/drawingml/2006/table">
            <a:tbl>
              <a:tblPr firstRow="1" bandRow="1">
                <a:tableStyleId>{00A15C55-8517-42AA-B614-E9B94910E393}</a:tableStyleId>
              </a:tblPr>
              <a:tblGrid>
                <a:gridCol w="3619500">
                  <a:extLst>
                    <a:ext uri="{9D8B030D-6E8A-4147-A177-3AD203B41FA5}">
                      <a16:colId xmlns:a16="http://schemas.microsoft.com/office/drawing/2014/main" xmlns="" val="20000"/>
                    </a:ext>
                  </a:extLst>
                </a:gridCol>
                <a:gridCol w="3619500">
                  <a:extLst>
                    <a:ext uri="{9D8B030D-6E8A-4147-A177-3AD203B41FA5}">
                      <a16:colId xmlns:a16="http://schemas.microsoft.com/office/drawing/2014/main" xmlns="" val="20001"/>
                    </a:ext>
                  </a:extLst>
                </a:gridCol>
              </a:tblGrid>
              <a:tr h="990600">
                <a:tc>
                  <a:txBody>
                    <a:bodyPr/>
                    <a:lstStyle/>
                    <a:p>
                      <a:pPr algn="ctr"/>
                      <a:r>
                        <a:rPr lang="en-US" dirty="0"/>
                        <a:t>Behavioral</a:t>
                      </a:r>
                      <a:r>
                        <a:rPr lang="en-US" baseline="0" dirty="0"/>
                        <a:t> Health Community Partner (BH CP)</a:t>
                      </a:r>
                      <a:endParaRPr lang="en-US" dirty="0"/>
                    </a:p>
                  </a:txBody>
                  <a:tcPr/>
                </a:tc>
                <a:tc>
                  <a:txBody>
                    <a:bodyPr/>
                    <a:lstStyle/>
                    <a:p>
                      <a:pPr algn="ctr"/>
                      <a:r>
                        <a:rPr lang="en-US" dirty="0"/>
                        <a:t>Long-Term Services and Supports Community</a:t>
                      </a:r>
                      <a:r>
                        <a:rPr lang="en-US" baseline="0" dirty="0"/>
                        <a:t> Partner (LTSS CP</a:t>
                      </a:r>
                      <a:endParaRPr lang="en-US" dirty="0"/>
                    </a:p>
                  </a:txBody>
                  <a:tcPr/>
                </a:tc>
                <a:extLst>
                  <a:ext uri="{0D108BD9-81ED-4DB2-BD59-A6C34878D82A}">
                    <a16:rowId xmlns:a16="http://schemas.microsoft.com/office/drawing/2014/main" xmlns="" val="10000"/>
                  </a:ext>
                </a:extLst>
              </a:tr>
              <a:tr h="1636644">
                <a:tc>
                  <a:txBody>
                    <a:bodyPr/>
                    <a:lstStyle/>
                    <a:p>
                      <a:r>
                        <a:rPr lang="en-US" dirty="0"/>
                        <a:t>Responsible for care management</a:t>
                      </a:r>
                      <a:r>
                        <a:rPr lang="en-US" baseline="0" dirty="0"/>
                        <a:t> and coordination for populations with significant BH needs</a:t>
                      </a:r>
                      <a:endParaRPr lang="en-US" dirty="0"/>
                    </a:p>
                  </a:txBody>
                  <a:tcPr/>
                </a:tc>
                <a:tc>
                  <a:txBody>
                    <a:bodyPr/>
                    <a:lstStyle/>
                    <a:p>
                      <a:r>
                        <a:rPr lang="en-US" dirty="0"/>
                        <a:t>Provide LTSS care coordination and navigation to populations with complex LTSS needs</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652807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0" y="3276600"/>
            <a:ext cx="7315200" cy="310544"/>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4" name="object 4"/>
          <p:cNvSpPr txBox="1"/>
          <p:nvPr/>
        </p:nvSpPr>
        <p:spPr>
          <a:xfrm>
            <a:off x="609600" y="1143000"/>
            <a:ext cx="7620000" cy="3053744"/>
          </a:xfrm>
          <a:prstGeom prst="rect">
            <a:avLst/>
          </a:prstGeom>
        </p:spPr>
        <p:txBody>
          <a:bodyPr vert="horz" wrap="square" lIns="0" tIns="0" rIns="0" bIns="0" rtlCol="0">
            <a:noAutofit/>
          </a:bodyPr>
          <a:lstStyle/>
          <a:p>
            <a:pPr marL="19578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Overview of MassHealth Payment and Care Delivery Innovation (PCDI)</a:t>
            </a:r>
          </a:p>
          <a:p>
            <a:pPr marL="19578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MassHealth Plan Options for 2018</a:t>
            </a:r>
          </a:p>
          <a:p>
            <a:pPr marL="19578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Member Enrollment and Assignment </a:t>
            </a:r>
          </a:p>
          <a:p>
            <a:pPr marL="19578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Provider Information and Training  </a:t>
            </a:r>
          </a:p>
          <a:p>
            <a:pPr marL="19578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Community </a:t>
            </a:r>
            <a:r>
              <a:rPr lang="en-US" dirty="0">
                <a:solidFill>
                  <a:srgbClr val="5E8BFF">
                    <a:lumMod val="50000"/>
                  </a:srgbClr>
                </a:solidFill>
                <a:cs typeface="Arial"/>
              </a:rPr>
              <a:t>Partners Objectives and Overview </a:t>
            </a:r>
            <a:endParaRPr lang="en-US" dirty="0">
              <a:solidFill>
                <a:srgbClr val="5E8BFF">
                  <a:lumMod val="50000"/>
                </a:srgbClr>
              </a:solidFill>
              <a:latin typeface="Arial"/>
              <a:cs typeface="Arial"/>
            </a:endParaRPr>
          </a:p>
          <a:p>
            <a:pPr marL="650903" lvl="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Behavioral </a:t>
            </a:r>
            <a:r>
              <a:rPr lang="en-US" dirty="0">
                <a:solidFill>
                  <a:srgbClr val="5E8BFF">
                    <a:lumMod val="50000"/>
                  </a:srgbClr>
                </a:solidFill>
                <a:latin typeface="Arial"/>
                <a:cs typeface="Arial"/>
              </a:rPr>
              <a:t>Health Community Partners</a:t>
            </a:r>
          </a:p>
          <a:p>
            <a:pPr marL="650903" lvl="2" indent="-184236" fontAlgn="base">
              <a:spcBef>
                <a:spcPct val="0"/>
              </a:spcBef>
              <a:spcAft>
                <a:spcPts val="1176"/>
              </a:spcAft>
              <a:buClr>
                <a:srgbClr val="00295F"/>
              </a:buClr>
              <a:buSzPct val="125000"/>
              <a:buFont typeface="Arial"/>
              <a:buChar char="▪"/>
              <a:tabLst>
                <a:tab pos="195782" algn="l"/>
              </a:tabLst>
            </a:pPr>
            <a:r>
              <a:rPr lang="en-US" dirty="0">
                <a:solidFill>
                  <a:srgbClr val="5E8BFF">
                    <a:lumMod val="50000"/>
                  </a:srgbClr>
                </a:solidFill>
                <a:latin typeface="Arial"/>
                <a:cs typeface="Arial"/>
              </a:rPr>
              <a:t>LTSS Community Partners</a:t>
            </a:r>
          </a:p>
          <a:p>
            <a:pPr marL="650903" lvl="2" indent="-184236" fontAlgn="base">
              <a:spcBef>
                <a:spcPct val="0"/>
              </a:spcBef>
              <a:spcAft>
                <a:spcPts val="1176"/>
              </a:spcAft>
              <a:buClr>
                <a:srgbClr val="00295F"/>
              </a:buClr>
              <a:buSzPct val="125000"/>
              <a:buFont typeface="Arial"/>
              <a:buChar char="▪"/>
              <a:tabLst>
                <a:tab pos="195782" algn="l"/>
              </a:tabLst>
            </a:pPr>
            <a:r>
              <a:rPr lang="en-US" dirty="0">
                <a:solidFill>
                  <a:srgbClr val="5E8BFF">
                    <a:lumMod val="50000"/>
                  </a:srgbClr>
                </a:solidFill>
                <a:latin typeface="Arial"/>
                <a:cs typeface="Arial"/>
              </a:rPr>
              <a:t>ACO/MCO – CP Relationships</a:t>
            </a:r>
          </a:p>
          <a:p>
            <a:pPr marL="650903" lvl="2" indent="-184236" fontAlgn="base">
              <a:spcBef>
                <a:spcPct val="0"/>
              </a:spcBef>
              <a:spcAft>
                <a:spcPts val="1176"/>
              </a:spcAft>
              <a:buClr>
                <a:srgbClr val="00295F"/>
              </a:buClr>
              <a:buSzPct val="125000"/>
              <a:buFont typeface="Arial"/>
              <a:buChar char="▪"/>
              <a:tabLst>
                <a:tab pos="195782" algn="l"/>
              </a:tabLst>
            </a:pPr>
            <a:r>
              <a:rPr lang="en-US" dirty="0">
                <a:solidFill>
                  <a:srgbClr val="5E8BFF">
                    <a:lumMod val="50000"/>
                  </a:srgbClr>
                </a:solidFill>
                <a:latin typeface="Arial"/>
                <a:cs typeface="Arial"/>
              </a:rPr>
              <a:t>Contracted Community Partners</a:t>
            </a:r>
          </a:p>
          <a:p>
            <a:pPr marL="11809">
              <a:spcAft>
                <a:spcPts val="1200"/>
              </a:spcAft>
              <a:buClr>
                <a:srgbClr val="00295F"/>
              </a:buClr>
              <a:buSzPct val="125000"/>
              <a:tabLst>
                <a:tab pos="199756" algn="l"/>
              </a:tabLst>
            </a:pPr>
            <a:endParaRPr lang="en-US" dirty="0">
              <a:solidFill>
                <a:srgbClr val="5E8BFF">
                  <a:lumMod val="50000"/>
                </a:srgbClr>
              </a:solidFill>
              <a:latin typeface="Arial"/>
              <a:cs typeface="Arial"/>
            </a:endParaRPr>
          </a:p>
        </p:txBody>
      </p:sp>
      <p:sp>
        <p:nvSpPr>
          <p:cNvPr id="2" name="Title 1"/>
          <p:cNvSpPr>
            <a:spLocks noGrp="1"/>
          </p:cNvSpPr>
          <p:nvPr>
            <p:ph type="title"/>
          </p:nvPr>
        </p:nvSpPr>
        <p:spPr>
          <a:xfrm>
            <a:off x="121695" y="234863"/>
            <a:ext cx="6020740" cy="276999"/>
          </a:xfrm>
        </p:spPr>
        <p:txBody>
          <a:bodyPr/>
          <a:lstStyle/>
          <a:p>
            <a:r>
              <a:rPr lang="en-US" sz="1800" dirty="0">
                <a:solidFill>
                  <a:srgbClr val="004080"/>
                </a:solidFill>
              </a:rPr>
              <a:t>Agenda</a:t>
            </a:r>
            <a:endParaRPr lang="en-US" dirty="0"/>
          </a:p>
        </p:txBody>
      </p:sp>
    </p:spTree>
    <p:extLst>
      <p:ext uri="{BB962C8B-B14F-4D97-AF65-F5344CB8AC3E}">
        <p14:creationId xmlns:p14="http://schemas.microsoft.com/office/powerpoint/2010/main" val="1862434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3382682" y="918316"/>
            <a:ext cx="1916067" cy="1913874"/>
          </a:xfrm>
          <a:prstGeom prst="ellipse">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sz="1000" b="1" dirty="0">
              <a:solidFill>
                <a:schemeClr val="tx1"/>
              </a:solidFill>
            </a:endParaRPr>
          </a:p>
          <a:p>
            <a:pPr algn="ctr"/>
            <a:endParaRPr lang="en-US" sz="1000" b="1" dirty="0">
              <a:solidFill>
                <a:schemeClr val="tx1"/>
              </a:solidFill>
            </a:endParaRPr>
          </a:p>
          <a:p>
            <a:pPr algn="ctr"/>
            <a:endParaRPr lang="en-US" sz="1000" b="1" dirty="0">
              <a:solidFill>
                <a:schemeClr val="tx1"/>
              </a:solidFill>
            </a:endParaRPr>
          </a:p>
          <a:p>
            <a:pPr algn="ctr"/>
            <a:endParaRPr lang="en-US" sz="1000" b="1" dirty="0">
              <a:solidFill>
                <a:schemeClr val="tx1"/>
              </a:solidFill>
            </a:endParaRPr>
          </a:p>
          <a:p>
            <a:pPr algn="ctr"/>
            <a:endParaRPr lang="en-US" sz="1000" b="1" dirty="0">
              <a:solidFill>
                <a:schemeClr val="tx1"/>
              </a:solidFill>
            </a:endParaRPr>
          </a:p>
          <a:p>
            <a:pPr algn="ctr"/>
            <a:endParaRPr lang="en-US" sz="1000" b="1" dirty="0">
              <a:solidFill>
                <a:schemeClr val="tx1"/>
              </a:solidFill>
            </a:endParaRPr>
          </a:p>
          <a:p>
            <a:pPr algn="ctr"/>
            <a:endParaRPr lang="en-US" sz="1000" b="1" dirty="0">
              <a:solidFill>
                <a:schemeClr val="tx1"/>
              </a:solidFill>
            </a:endParaRPr>
          </a:p>
          <a:p>
            <a:pPr algn="ctr"/>
            <a:r>
              <a:rPr lang="en-US" sz="1000" b="1" dirty="0">
                <a:solidFill>
                  <a:schemeClr val="tx1"/>
                </a:solidFill>
              </a:rPr>
              <a:t>Behavioral Health Community Partner (BH CP)</a:t>
            </a:r>
          </a:p>
        </p:txBody>
      </p:sp>
      <p:sp>
        <p:nvSpPr>
          <p:cNvPr id="64" name="Rounded Rectangle 63"/>
          <p:cNvSpPr/>
          <p:nvPr/>
        </p:nvSpPr>
        <p:spPr>
          <a:xfrm>
            <a:off x="6505871" y="4352671"/>
            <a:ext cx="1619790" cy="713883"/>
          </a:xfrm>
          <a:prstGeom prst="round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sz="1000" dirty="0">
              <a:solidFill>
                <a:schemeClr val="tx1"/>
              </a:solidFill>
            </a:endParaRPr>
          </a:p>
        </p:txBody>
      </p:sp>
      <p:sp>
        <p:nvSpPr>
          <p:cNvPr id="63" name="Rounded Rectangle 62"/>
          <p:cNvSpPr/>
          <p:nvPr/>
        </p:nvSpPr>
        <p:spPr>
          <a:xfrm>
            <a:off x="6440740" y="4256360"/>
            <a:ext cx="1619790" cy="713883"/>
          </a:xfrm>
          <a:prstGeom prst="round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sz="1000" dirty="0">
              <a:solidFill>
                <a:schemeClr val="tx1"/>
              </a:solidFill>
            </a:endParaRPr>
          </a:p>
        </p:txBody>
      </p:sp>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1621688480"/>
              </p:ext>
            </p:extLst>
          </p:nvPr>
        </p:nvGraphicFramePr>
        <p:xfrm>
          <a:off x="1623" y="1623"/>
          <a:ext cx="1619" cy="1619"/>
        </p:xfrm>
        <a:graphic>
          <a:graphicData uri="http://schemas.openxmlformats.org/presentationml/2006/ole">
            <mc:AlternateContent xmlns:mc="http://schemas.openxmlformats.org/markup-compatibility/2006">
              <mc:Choice xmlns:v="urn:schemas-microsoft-com:vml" Requires="v">
                <p:oleObj spid="_x0000_s18443" name="think-cell Slide" r:id="rId5" imgW="6350000" imgH="6350000" progId="">
                  <p:embed/>
                </p:oleObj>
              </mc:Choice>
              <mc:Fallback>
                <p:oleObj name="think-cell Slide" r:id="rId5" imgW="6350000" imgH="63500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3" y="1623"/>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itle 8"/>
          <p:cNvSpPr>
            <a:spLocks noGrp="1"/>
          </p:cNvSpPr>
          <p:nvPr>
            <p:ph type="title"/>
          </p:nvPr>
        </p:nvSpPr>
        <p:spPr>
          <a:xfrm>
            <a:off x="121502" y="234864"/>
            <a:ext cx="8794113" cy="553998"/>
          </a:xfrm>
        </p:spPr>
        <p:txBody>
          <a:bodyPr/>
          <a:lstStyle/>
          <a:p>
            <a:r>
              <a:rPr lang="en-US" sz="1800" u="sng" kern="1200" dirty="0">
                <a:solidFill>
                  <a:srgbClr val="004080"/>
                </a:solidFill>
              </a:rPr>
              <a:t>Behavioral</a:t>
            </a:r>
            <a:r>
              <a:rPr lang="en-US" sz="1800" u="sng" dirty="0">
                <a:solidFill>
                  <a:srgbClr val="0031AE"/>
                </a:solidFill>
              </a:rPr>
              <a:t> </a:t>
            </a:r>
            <a:r>
              <a:rPr lang="en-US" sz="1800" u="sng" kern="1200" dirty="0">
                <a:solidFill>
                  <a:srgbClr val="004080"/>
                </a:solidFill>
              </a:rPr>
              <a:t>Health Community Partners (BH CP): </a:t>
            </a:r>
            <a:r>
              <a:rPr lang="en-US" sz="1800" kern="1200" dirty="0">
                <a:solidFill>
                  <a:srgbClr val="004080"/>
                </a:solidFill>
              </a:rPr>
              <a:t>how it helps </a:t>
            </a:r>
            <a:r>
              <a:rPr lang="en-US" sz="1800" kern="1200" dirty="0" err="1">
                <a:solidFill>
                  <a:srgbClr val="004080"/>
                </a:solidFill>
              </a:rPr>
              <a:t>MassHealth</a:t>
            </a:r>
            <a:r>
              <a:rPr lang="en-US" sz="1800" kern="1200" dirty="0">
                <a:solidFill>
                  <a:srgbClr val="004080"/>
                </a:solidFill>
              </a:rPr>
              <a:t> adult members and family members navigate and coordinate care</a:t>
            </a:r>
          </a:p>
        </p:txBody>
      </p:sp>
      <p:sp>
        <p:nvSpPr>
          <p:cNvPr id="3" name="Rounded Rectangle 2"/>
          <p:cNvSpPr/>
          <p:nvPr/>
        </p:nvSpPr>
        <p:spPr>
          <a:xfrm>
            <a:off x="453421" y="3945820"/>
            <a:ext cx="796850" cy="449598"/>
          </a:xfrm>
          <a:prstGeom prst="round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b="1" dirty="0">
                <a:solidFill>
                  <a:schemeClr val="tx1"/>
                </a:solidFill>
              </a:rPr>
              <a:t>PCP</a:t>
            </a:r>
          </a:p>
        </p:txBody>
      </p:sp>
      <p:sp>
        <p:nvSpPr>
          <p:cNvPr id="10" name="Rounded Rectangle 9"/>
          <p:cNvSpPr/>
          <p:nvPr/>
        </p:nvSpPr>
        <p:spPr>
          <a:xfrm>
            <a:off x="1392468" y="3926505"/>
            <a:ext cx="1017957" cy="449598"/>
          </a:xfrm>
          <a:prstGeom prst="round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b="1" dirty="0">
                <a:solidFill>
                  <a:schemeClr val="tx1"/>
                </a:solidFill>
              </a:rPr>
              <a:t>Medical</a:t>
            </a:r>
          </a:p>
          <a:p>
            <a:pPr algn="ctr"/>
            <a:r>
              <a:rPr lang="en-US" sz="1000" b="1" dirty="0">
                <a:solidFill>
                  <a:schemeClr val="tx1"/>
                </a:solidFill>
              </a:rPr>
              <a:t>Specialists</a:t>
            </a:r>
          </a:p>
        </p:txBody>
      </p:sp>
      <p:sp>
        <p:nvSpPr>
          <p:cNvPr id="11" name="Rounded Rectangle 10"/>
          <p:cNvSpPr/>
          <p:nvPr/>
        </p:nvSpPr>
        <p:spPr>
          <a:xfrm>
            <a:off x="366171" y="4536458"/>
            <a:ext cx="1413093" cy="575818"/>
          </a:xfrm>
          <a:prstGeom prst="round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b="1" dirty="0">
                <a:solidFill>
                  <a:schemeClr val="tx1"/>
                </a:solidFill>
              </a:rPr>
              <a:t>Behavioral  health</a:t>
            </a:r>
            <a:br>
              <a:rPr lang="en-US" sz="1000" b="1" dirty="0">
                <a:solidFill>
                  <a:schemeClr val="tx1"/>
                </a:solidFill>
              </a:rPr>
            </a:br>
            <a:r>
              <a:rPr lang="en-US" sz="1000" b="1" dirty="0">
                <a:solidFill>
                  <a:schemeClr val="tx1"/>
                </a:solidFill>
              </a:rPr>
              <a:t>clinicians</a:t>
            </a:r>
          </a:p>
        </p:txBody>
      </p:sp>
      <p:sp>
        <p:nvSpPr>
          <p:cNvPr id="13" name="Rectangle 8"/>
          <p:cNvSpPr txBox="1"/>
          <p:nvPr/>
        </p:nvSpPr>
        <p:spPr>
          <a:xfrm>
            <a:off x="366172" y="3501318"/>
            <a:ext cx="3265376" cy="37683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200" b="1" dirty="0" err="1"/>
              <a:t>MassHealth</a:t>
            </a:r>
            <a:r>
              <a:rPr lang="en-US" sz="1200" b="1" dirty="0"/>
              <a:t> plan </a:t>
            </a:r>
            <a:r>
              <a:rPr lang="en-US" sz="1200" dirty="0"/>
              <a:t>(Accountable Care Organization or Managed Care Organization)</a:t>
            </a:r>
          </a:p>
        </p:txBody>
      </p:sp>
      <p:sp>
        <p:nvSpPr>
          <p:cNvPr id="4" name="Rectangle 3"/>
          <p:cNvSpPr/>
          <p:nvPr/>
        </p:nvSpPr>
        <p:spPr>
          <a:xfrm>
            <a:off x="239602" y="3387007"/>
            <a:ext cx="3596046" cy="2575394"/>
          </a:xfrm>
          <a:prstGeom prst="rect">
            <a:avLst/>
          </a:prstGeom>
          <a:noFill/>
          <a:ln w="190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sz="1200" dirty="0">
              <a:solidFill>
                <a:schemeClr val="tx1"/>
              </a:solidFill>
            </a:endParaRPr>
          </a:p>
        </p:txBody>
      </p:sp>
      <p:sp>
        <p:nvSpPr>
          <p:cNvPr id="25" name="Rectangle 8"/>
          <p:cNvSpPr txBox="1"/>
          <p:nvPr/>
        </p:nvSpPr>
        <p:spPr>
          <a:xfrm>
            <a:off x="4127441" y="3501318"/>
            <a:ext cx="1768643" cy="56525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200" b="1" dirty="0"/>
              <a:t>DMH services or other state agencies  </a:t>
            </a:r>
            <a:r>
              <a:rPr lang="en-US" sz="1200" dirty="0"/>
              <a:t>(as applicable)</a:t>
            </a:r>
          </a:p>
        </p:txBody>
      </p:sp>
      <p:sp>
        <p:nvSpPr>
          <p:cNvPr id="26" name="Rectangle 25"/>
          <p:cNvSpPr/>
          <p:nvPr/>
        </p:nvSpPr>
        <p:spPr>
          <a:xfrm>
            <a:off x="4000871" y="3387007"/>
            <a:ext cx="2002123" cy="2575394"/>
          </a:xfrm>
          <a:prstGeom prst="rect">
            <a:avLst/>
          </a:prstGeom>
          <a:noFill/>
          <a:ln w="190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sz="1200" dirty="0">
              <a:solidFill>
                <a:schemeClr val="tx1"/>
              </a:solidFill>
            </a:endParaRPr>
          </a:p>
        </p:txBody>
      </p:sp>
      <p:sp>
        <p:nvSpPr>
          <p:cNvPr id="28" name="Rounded Rectangle 27"/>
          <p:cNvSpPr/>
          <p:nvPr/>
        </p:nvSpPr>
        <p:spPr>
          <a:xfrm>
            <a:off x="4365443" y="4885386"/>
            <a:ext cx="1238910" cy="435565"/>
          </a:xfrm>
          <a:prstGeom prst="round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b="1" dirty="0">
                <a:solidFill>
                  <a:schemeClr val="tx1"/>
                </a:solidFill>
              </a:rPr>
              <a:t>DDS services</a:t>
            </a:r>
          </a:p>
        </p:txBody>
      </p:sp>
      <p:sp>
        <p:nvSpPr>
          <p:cNvPr id="31" name="Rectangle 8"/>
          <p:cNvSpPr txBox="1"/>
          <p:nvPr/>
        </p:nvSpPr>
        <p:spPr>
          <a:xfrm>
            <a:off x="6333664" y="3501318"/>
            <a:ext cx="1768643" cy="37683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200" b="1" dirty="0"/>
              <a:t>Social services/ other supports </a:t>
            </a:r>
            <a:r>
              <a:rPr lang="en-US" sz="1200" dirty="0"/>
              <a:t>(as applicable)</a:t>
            </a:r>
          </a:p>
        </p:txBody>
      </p:sp>
      <p:sp>
        <p:nvSpPr>
          <p:cNvPr id="32" name="Rectangle 31"/>
          <p:cNvSpPr/>
          <p:nvPr/>
        </p:nvSpPr>
        <p:spPr>
          <a:xfrm>
            <a:off x="6207094" y="3387007"/>
            <a:ext cx="2002123" cy="2575394"/>
          </a:xfrm>
          <a:prstGeom prst="rect">
            <a:avLst/>
          </a:prstGeom>
          <a:noFill/>
          <a:ln w="190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sz="1200" dirty="0">
              <a:solidFill>
                <a:schemeClr val="tx1"/>
              </a:solidFill>
            </a:endParaRPr>
          </a:p>
        </p:txBody>
      </p:sp>
      <p:pic>
        <p:nvPicPr>
          <p:cNvPr id="1840131"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2292" t="6499" r="32239" b="5938"/>
          <a:stretch/>
        </p:blipFill>
        <p:spPr bwMode="auto">
          <a:xfrm>
            <a:off x="4149401" y="1131804"/>
            <a:ext cx="382629" cy="878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Rounded Rectangle 34"/>
          <p:cNvSpPr/>
          <p:nvPr/>
        </p:nvSpPr>
        <p:spPr>
          <a:xfrm>
            <a:off x="388155" y="5289700"/>
            <a:ext cx="1166174" cy="501649"/>
          </a:xfrm>
          <a:prstGeom prst="round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b="1" dirty="0">
                <a:solidFill>
                  <a:schemeClr val="tx1"/>
                </a:solidFill>
              </a:rPr>
              <a:t>Long term</a:t>
            </a:r>
          </a:p>
          <a:p>
            <a:pPr algn="ctr"/>
            <a:r>
              <a:rPr lang="en-US" sz="1000" b="1" dirty="0">
                <a:solidFill>
                  <a:schemeClr val="tx1"/>
                </a:solidFill>
              </a:rPr>
              <a:t>services/ supports</a:t>
            </a:r>
          </a:p>
        </p:txBody>
      </p:sp>
      <p:cxnSp>
        <p:nvCxnSpPr>
          <p:cNvPr id="38" name="Straight Arrow Connector 37"/>
          <p:cNvCxnSpPr>
            <a:endCxn id="4" idx="0"/>
          </p:cNvCxnSpPr>
          <p:nvPr/>
        </p:nvCxnSpPr>
        <p:spPr>
          <a:xfrm flipH="1">
            <a:off x="2037625" y="2868545"/>
            <a:ext cx="2303091" cy="518462"/>
          </a:xfrm>
          <a:prstGeom prst="straightConnector1">
            <a:avLst/>
          </a:prstGeom>
          <a:ln w="19050">
            <a:solidFill>
              <a:schemeClr val="tx2"/>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26" idx="0"/>
          </p:cNvCxnSpPr>
          <p:nvPr/>
        </p:nvCxnSpPr>
        <p:spPr>
          <a:xfrm>
            <a:off x="4340716" y="2868545"/>
            <a:ext cx="661217" cy="518462"/>
          </a:xfrm>
          <a:prstGeom prst="straightConnector1">
            <a:avLst/>
          </a:prstGeom>
          <a:ln w="19050">
            <a:solidFill>
              <a:schemeClr val="tx2"/>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32" idx="0"/>
          </p:cNvCxnSpPr>
          <p:nvPr/>
        </p:nvCxnSpPr>
        <p:spPr>
          <a:xfrm>
            <a:off x="4340716" y="2868545"/>
            <a:ext cx="2867440" cy="518462"/>
          </a:xfrm>
          <a:prstGeom prst="straightConnector1">
            <a:avLst/>
          </a:prstGeom>
          <a:ln w="19050">
            <a:solidFill>
              <a:schemeClr val="tx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1" name="Rectangle 8"/>
          <p:cNvSpPr txBox="1"/>
          <p:nvPr/>
        </p:nvSpPr>
        <p:spPr>
          <a:xfrm>
            <a:off x="1054625" y="6146880"/>
            <a:ext cx="6871253" cy="37683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200" i="1" dirty="0"/>
              <a:t>MassHealth contracts with Accountable Care Organizations (ACOs) and Managed Care Organizations (MCOs) to help manage care. ACOs and MCOs are required to work with BH CPs</a:t>
            </a:r>
          </a:p>
        </p:txBody>
      </p:sp>
      <p:sp>
        <p:nvSpPr>
          <p:cNvPr id="86" name="Rectangle 8"/>
          <p:cNvSpPr txBox="1"/>
          <p:nvPr/>
        </p:nvSpPr>
        <p:spPr>
          <a:xfrm>
            <a:off x="5422128" y="1387068"/>
            <a:ext cx="3636924" cy="131891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r>
              <a:rPr lang="en-US" sz="1200" dirty="0"/>
              <a:t>Actively outreach and engage individual/ families</a:t>
            </a:r>
          </a:p>
          <a:p>
            <a:pPr lvl="1"/>
            <a:r>
              <a:rPr lang="en-US" sz="1200" dirty="0"/>
              <a:t>Assess needs, provide options and refer to services</a:t>
            </a:r>
          </a:p>
          <a:p>
            <a:pPr lvl="1"/>
            <a:r>
              <a:rPr lang="en-US" sz="1200" dirty="0"/>
              <a:t>Coordinate with individual and providers to develop and maintain a care plan</a:t>
            </a:r>
          </a:p>
          <a:p>
            <a:pPr lvl="1"/>
            <a:r>
              <a:rPr lang="en-US" sz="1200" dirty="0"/>
              <a:t>Help navigate medical, behavioral health, disability, social services</a:t>
            </a:r>
          </a:p>
        </p:txBody>
      </p:sp>
      <p:sp>
        <p:nvSpPr>
          <p:cNvPr id="87" name="Rectangle 8"/>
          <p:cNvSpPr txBox="1"/>
          <p:nvPr/>
        </p:nvSpPr>
        <p:spPr>
          <a:xfrm>
            <a:off x="5404796" y="1124607"/>
            <a:ext cx="3529244" cy="18841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200" b="1" dirty="0"/>
              <a:t>What the BH CP is doing:</a:t>
            </a:r>
          </a:p>
        </p:txBody>
      </p:sp>
      <p:sp>
        <p:nvSpPr>
          <p:cNvPr id="39" name="Rounded Rectangle 38"/>
          <p:cNvSpPr/>
          <p:nvPr/>
        </p:nvSpPr>
        <p:spPr>
          <a:xfrm>
            <a:off x="2567535" y="3933716"/>
            <a:ext cx="1064013" cy="439592"/>
          </a:xfrm>
          <a:prstGeom prst="round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b="1" dirty="0">
                <a:solidFill>
                  <a:schemeClr val="tx1"/>
                </a:solidFill>
              </a:rPr>
              <a:t>Prescriptions</a:t>
            </a:r>
          </a:p>
        </p:txBody>
      </p:sp>
      <p:sp>
        <p:nvSpPr>
          <p:cNvPr id="2" name="Rounded Rectangle 1"/>
          <p:cNvSpPr/>
          <p:nvPr/>
        </p:nvSpPr>
        <p:spPr>
          <a:xfrm>
            <a:off x="2825090" y="5276878"/>
            <a:ext cx="874714" cy="521031"/>
          </a:xfrm>
          <a:prstGeom prst="round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r>
              <a:rPr lang="en-US" sz="1000" b="1" dirty="0">
                <a:solidFill>
                  <a:schemeClr val="tx1"/>
                </a:solidFill>
              </a:rPr>
              <a:t>Other providers</a:t>
            </a:r>
          </a:p>
        </p:txBody>
      </p:sp>
      <p:sp>
        <p:nvSpPr>
          <p:cNvPr id="5" name="Rounded Rectangle 4"/>
          <p:cNvSpPr/>
          <p:nvPr/>
        </p:nvSpPr>
        <p:spPr>
          <a:xfrm>
            <a:off x="2037625" y="4536458"/>
            <a:ext cx="1535882" cy="575818"/>
          </a:xfrm>
          <a:prstGeom prst="round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r>
              <a:rPr lang="en-US" sz="1000" b="1" dirty="0">
                <a:solidFill>
                  <a:schemeClr val="tx1"/>
                </a:solidFill>
              </a:rPr>
              <a:t>Addiction treatment providers</a:t>
            </a:r>
          </a:p>
        </p:txBody>
      </p:sp>
      <p:sp>
        <p:nvSpPr>
          <p:cNvPr id="6" name="Rounded Rectangle 5"/>
          <p:cNvSpPr/>
          <p:nvPr/>
        </p:nvSpPr>
        <p:spPr>
          <a:xfrm>
            <a:off x="1673269" y="5276877"/>
            <a:ext cx="986596" cy="514472"/>
          </a:xfrm>
          <a:prstGeom prst="round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r>
              <a:rPr lang="en-US" sz="1000" b="1" dirty="0">
                <a:solidFill>
                  <a:schemeClr val="tx1"/>
                </a:solidFill>
              </a:rPr>
              <a:t>Other specialists</a:t>
            </a:r>
          </a:p>
        </p:txBody>
      </p:sp>
      <p:sp>
        <p:nvSpPr>
          <p:cNvPr id="14" name="Rounded Rectangle 13"/>
          <p:cNvSpPr/>
          <p:nvPr/>
        </p:nvSpPr>
        <p:spPr>
          <a:xfrm>
            <a:off x="4279239" y="4164047"/>
            <a:ext cx="1411640" cy="608134"/>
          </a:xfrm>
          <a:prstGeom prst="round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r>
              <a:rPr lang="en-US" sz="1000" b="1" dirty="0">
                <a:solidFill>
                  <a:schemeClr val="tx1"/>
                </a:solidFill>
              </a:rPr>
              <a:t>DMH Programs (e.g. ACCS, Clubhouses, Case Management)</a:t>
            </a:r>
          </a:p>
        </p:txBody>
      </p:sp>
      <p:sp>
        <p:nvSpPr>
          <p:cNvPr id="15" name="Rounded Rectangle 14"/>
          <p:cNvSpPr/>
          <p:nvPr/>
        </p:nvSpPr>
        <p:spPr>
          <a:xfrm>
            <a:off x="6371109" y="4153610"/>
            <a:ext cx="1619790" cy="713883"/>
          </a:xfrm>
          <a:prstGeom prst="round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r>
              <a:rPr lang="en-US" sz="1000" b="1" dirty="0">
                <a:solidFill>
                  <a:schemeClr val="tx1"/>
                </a:solidFill>
              </a:rPr>
              <a:t>Social service agencies </a:t>
            </a:r>
            <a:r>
              <a:rPr lang="en-US" sz="1000" dirty="0">
                <a:solidFill>
                  <a:schemeClr val="tx1"/>
                </a:solidFill>
              </a:rPr>
              <a:t>(food/ housing subsidies, social supports)</a:t>
            </a:r>
          </a:p>
        </p:txBody>
      </p:sp>
      <p:sp>
        <p:nvSpPr>
          <p:cNvPr id="45" name="Rounded Rectangle 44"/>
          <p:cNvSpPr/>
          <p:nvPr/>
        </p:nvSpPr>
        <p:spPr>
          <a:xfrm>
            <a:off x="4389661" y="5392383"/>
            <a:ext cx="1190472" cy="435565"/>
          </a:xfrm>
          <a:prstGeom prst="round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b="1" dirty="0">
                <a:solidFill>
                  <a:schemeClr val="tx1"/>
                </a:solidFill>
              </a:rPr>
              <a:t>MRC services</a:t>
            </a:r>
          </a:p>
        </p:txBody>
      </p:sp>
      <p:sp>
        <p:nvSpPr>
          <p:cNvPr id="16" name="TextBox 15"/>
          <p:cNvSpPr txBox="1"/>
          <p:nvPr/>
        </p:nvSpPr>
        <p:spPr>
          <a:xfrm>
            <a:off x="3262449" y="1395832"/>
            <a:ext cx="917761" cy="406353"/>
          </a:xfrm>
          <a:prstGeom prst="rect">
            <a:avLst/>
          </a:prstGeom>
          <a:noFill/>
        </p:spPr>
        <p:txBody>
          <a:bodyPr wrap="square" lIns="91430" tIns="45716" rIns="91430" bIns="45716" rtlCol="0">
            <a:spAutoFit/>
          </a:bodyPr>
          <a:lstStyle/>
          <a:p>
            <a:pPr marL="226776"/>
            <a:r>
              <a:rPr lang="en-US" sz="1000" b="1" dirty="0"/>
              <a:t>Eligible member</a:t>
            </a:r>
          </a:p>
        </p:txBody>
      </p:sp>
    </p:spTree>
    <p:extLst>
      <p:ext uri="{BB962C8B-B14F-4D97-AF65-F5344CB8AC3E}">
        <p14:creationId xmlns:p14="http://schemas.microsoft.com/office/powerpoint/2010/main" val="394003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36912" y="5652685"/>
            <a:ext cx="8093376" cy="878126"/>
          </a:xfrm>
          <a:prstGeom prst="rect">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dirty="0">
              <a:solidFill>
                <a:schemeClr val="tx1"/>
              </a:solidFill>
            </a:endParaRPr>
          </a:p>
        </p:txBody>
      </p:sp>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133479106"/>
              </p:ext>
            </p:extLst>
          </p:nvPr>
        </p:nvGraphicFramePr>
        <p:xfrm>
          <a:off x="1623" y="1623"/>
          <a:ext cx="1619" cy="1619"/>
        </p:xfrm>
        <a:graphic>
          <a:graphicData uri="http://schemas.openxmlformats.org/presentationml/2006/ole">
            <mc:AlternateContent xmlns:mc="http://schemas.openxmlformats.org/markup-compatibility/2006">
              <mc:Choice xmlns:v="urn:schemas-microsoft-com:vml" Requires="v">
                <p:oleObj spid="_x0000_s19467" name="think-cell Slide" r:id="rId5" imgW="6350000" imgH="6350000" progId="">
                  <p:embed/>
                </p:oleObj>
              </mc:Choice>
              <mc:Fallback>
                <p:oleObj name="think-cell Slide" r:id="rId5" imgW="6350000" imgH="63500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3" y="1623"/>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itle 8"/>
          <p:cNvSpPr>
            <a:spLocks noGrp="1"/>
          </p:cNvSpPr>
          <p:nvPr>
            <p:ph type="title"/>
          </p:nvPr>
        </p:nvSpPr>
        <p:spPr>
          <a:xfrm>
            <a:off x="121502" y="234864"/>
            <a:ext cx="8794113" cy="553998"/>
          </a:xfrm>
        </p:spPr>
        <p:txBody>
          <a:bodyPr/>
          <a:lstStyle/>
          <a:p>
            <a:r>
              <a:rPr lang="en-US" sz="1800" u="sng" kern="1200" dirty="0">
                <a:solidFill>
                  <a:srgbClr val="004080"/>
                </a:solidFill>
              </a:rPr>
              <a:t>Behavioral Health Community Partners (BH CP): </a:t>
            </a:r>
            <a:r>
              <a:rPr lang="en-US" sz="1800" kern="1200" dirty="0">
                <a:solidFill>
                  <a:srgbClr val="004080"/>
                </a:solidFill>
              </a:rPr>
              <a:t>who is eligible and how </a:t>
            </a:r>
            <a:r>
              <a:rPr lang="en-US" sz="1800" kern="1200" dirty="0" err="1">
                <a:solidFill>
                  <a:srgbClr val="004080"/>
                </a:solidFill>
              </a:rPr>
              <a:t>MassHealth</a:t>
            </a:r>
            <a:r>
              <a:rPr lang="en-US" sz="1800" kern="1200" dirty="0">
                <a:solidFill>
                  <a:srgbClr val="004080"/>
                </a:solidFill>
              </a:rPr>
              <a:t> adult members are enrolled in a BH CP</a:t>
            </a:r>
          </a:p>
        </p:txBody>
      </p:sp>
      <p:sp>
        <p:nvSpPr>
          <p:cNvPr id="6" name="Rectangle 8"/>
          <p:cNvSpPr txBox="1"/>
          <p:nvPr/>
        </p:nvSpPr>
        <p:spPr>
          <a:xfrm>
            <a:off x="1992404" y="957857"/>
            <a:ext cx="6861645" cy="338554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r>
              <a:rPr lang="en-US" sz="1400" b="1" dirty="0" err="1"/>
              <a:t>MassHealth</a:t>
            </a:r>
            <a:r>
              <a:rPr lang="en-US" sz="1400" b="1" dirty="0"/>
              <a:t> members are eligible for BH CP services if they are:</a:t>
            </a:r>
          </a:p>
          <a:p>
            <a:pPr lvl="2"/>
            <a:r>
              <a:rPr lang="en-US" sz="1400" dirty="0"/>
              <a:t>Enrolled in an Accountable Care Organization (ACO) or managed care plan (MCO)</a:t>
            </a:r>
          </a:p>
          <a:p>
            <a:pPr lvl="2"/>
            <a:r>
              <a:rPr lang="en-US" sz="1400" dirty="0"/>
              <a:t>Among ~35,000 of the most complex MassHealth members with serious mental illness (e.g., schizophrenia) and/or addiction treatment needs</a:t>
            </a:r>
          </a:p>
          <a:p>
            <a:pPr lvl="2"/>
            <a:r>
              <a:rPr lang="en-US" sz="1400" dirty="0" err="1"/>
              <a:t>MassHealth</a:t>
            </a:r>
            <a:r>
              <a:rPr lang="en-US" sz="1400" dirty="0"/>
              <a:t> identifies members who are eligible for BH </a:t>
            </a:r>
            <a:r>
              <a:rPr lang="en-US" sz="1400" dirty="0" smtClean="0"/>
              <a:t>CP using a claims-based analysis; </a:t>
            </a:r>
            <a:r>
              <a:rPr lang="en-US" sz="1400" dirty="0"/>
              <a:t>ACOs, MCOs and providers may identify </a:t>
            </a:r>
            <a:r>
              <a:rPr lang="en-US" sz="1400" dirty="0" smtClean="0"/>
              <a:t>additional </a:t>
            </a:r>
            <a:r>
              <a:rPr lang="en-US" sz="1400" dirty="0"/>
              <a:t>members as potentially eligible</a:t>
            </a:r>
          </a:p>
          <a:p>
            <a:pPr lvl="2"/>
            <a:r>
              <a:rPr lang="en-US" sz="1400" dirty="0"/>
              <a:t>Members who are identified as eligible for both BH CP and LTSS CP services will receive all CP services from the BH CP </a:t>
            </a:r>
          </a:p>
          <a:p>
            <a:pPr lvl="2"/>
            <a:r>
              <a:rPr lang="en-US" sz="1400" dirty="0"/>
              <a:t>Members can ask their ACO or MCO if they are eligible for BH CP </a:t>
            </a:r>
            <a:r>
              <a:rPr lang="en-US" sz="1400" dirty="0" smtClean="0"/>
              <a:t>supports. </a:t>
            </a:r>
          </a:p>
          <a:p>
            <a:pPr lvl="2"/>
            <a:endParaRPr lang="en-US" sz="1000" dirty="0"/>
          </a:p>
          <a:p>
            <a:pPr lvl="1"/>
            <a:r>
              <a:rPr lang="en-US" sz="1400" b="1" dirty="0"/>
              <a:t>In addition, all </a:t>
            </a:r>
            <a:r>
              <a:rPr lang="en-US" sz="1400" b="1" dirty="0" err="1"/>
              <a:t>MassHealth</a:t>
            </a:r>
            <a:r>
              <a:rPr lang="en-US" sz="1400" b="1" dirty="0"/>
              <a:t> members who are in DMH’s ACCS program are eligible for BH CP services, unless they are enrolled in One Care or SCO*</a:t>
            </a:r>
          </a:p>
          <a:p>
            <a:pPr lvl="2"/>
            <a:r>
              <a:rPr lang="en-US" sz="1400" dirty="0"/>
              <a:t>Members will continue to receive supports from a BH CP even after they are no longer in need of ACCS services and have transitioned to other services </a:t>
            </a:r>
          </a:p>
        </p:txBody>
      </p:sp>
      <p:sp>
        <p:nvSpPr>
          <p:cNvPr id="2" name="Rectangle 1"/>
          <p:cNvSpPr/>
          <p:nvPr/>
        </p:nvSpPr>
        <p:spPr>
          <a:xfrm>
            <a:off x="204100" y="1050228"/>
            <a:ext cx="1603642" cy="948538"/>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r>
              <a:rPr lang="en-US" sz="1400" b="1" dirty="0">
                <a:solidFill>
                  <a:schemeClr val="tx1"/>
                </a:solidFill>
              </a:rPr>
              <a:t>Who is eligible for BH CP?</a:t>
            </a:r>
          </a:p>
        </p:txBody>
      </p:sp>
      <p:sp>
        <p:nvSpPr>
          <p:cNvPr id="7" name="Rectangle 8"/>
          <p:cNvSpPr txBox="1"/>
          <p:nvPr/>
        </p:nvSpPr>
        <p:spPr>
          <a:xfrm>
            <a:off x="1992404" y="4431210"/>
            <a:ext cx="7026868" cy="117760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spcAft>
                <a:spcPts val="306"/>
              </a:spcAft>
            </a:pPr>
            <a:r>
              <a:rPr lang="en-US" sz="1400" dirty="0"/>
              <a:t>Eligible members will be assigned to a BH CP in the member’s area</a:t>
            </a:r>
          </a:p>
          <a:p>
            <a:pPr lvl="1">
              <a:spcAft>
                <a:spcPts val="306"/>
              </a:spcAft>
            </a:pPr>
            <a:r>
              <a:rPr lang="en-US" sz="1400" dirty="0"/>
              <a:t>Members have the right to request a different BH CP in their area or may opt out of the program at any time</a:t>
            </a:r>
          </a:p>
          <a:p>
            <a:pPr lvl="1">
              <a:spcAft>
                <a:spcPts val="306"/>
              </a:spcAft>
            </a:pPr>
            <a:r>
              <a:rPr lang="en-US" sz="1400" dirty="0"/>
              <a:t>Once a member is identified as eligible for BH CP, the member’s ACO or MCO will have 30 days to ensure they are enrolled in a BH CP, unless the member opts out</a:t>
            </a:r>
          </a:p>
        </p:txBody>
      </p:sp>
      <p:sp>
        <p:nvSpPr>
          <p:cNvPr id="10" name="Rectangle 9"/>
          <p:cNvSpPr/>
          <p:nvPr/>
        </p:nvSpPr>
        <p:spPr>
          <a:xfrm>
            <a:off x="204099" y="4369619"/>
            <a:ext cx="1603642" cy="948538"/>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r>
              <a:rPr lang="en-US" sz="1400" b="1" dirty="0">
                <a:solidFill>
                  <a:schemeClr val="tx1"/>
                </a:solidFill>
              </a:rPr>
              <a:t>How are eligible members enrolled in a BH CP?</a:t>
            </a:r>
          </a:p>
        </p:txBody>
      </p:sp>
      <p:sp>
        <p:nvSpPr>
          <p:cNvPr id="12" name="Rectangle 8"/>
          <p:cNvSpPr txBox="1"/>
          <p:nvPr/>
        </p:nvSpPr>
        <p:spPr>
          <a:xfrm>
            <a:off x="818988" y="5796080"/>
            <a:ext cx="7753209" cy="65945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spcAft>
                <a:spcPts val="612"/>
              </a:spcAft>
            </a:pPr>
            <a:r>
              <a:rPr lang="en-US" sz="1400" i="1" dirty="0"/>
              <a:t>* DMH ACCS clients who have </a:t>
            </a:r>
            <a:r>
              <a:rPr lang="en-US" sz="1400" i="1" dirty="0" err="1"/>
              <a:t>MassHealth</a:t>
            </a:r>
            <a:r>
              <a:rPr lang="en-US" sz="1400" i="1" dirty="0"/>
              <a:t> and Medicare and </a:t>
            </a:r>
            <a:r>
              <a:rPr lang="en-US" sz="1400" b="1" i="1" dirty="0"/>
              <a:t>who enroll in a One Care or SCO plan receive similar enhanced care coordination and supports through One Care or SCO </a:t>
            </a:r>
            <a:r>
              <a:rPr lang="en-US" sz="1400" i="1" dirty="0"/>
              <a:t>instead of a BH CP</a:t>
            </a:r>
          </a:p>
        </p:txBody>
      </p:sp>
      <p:cxnSp>
        <p:nvCxnSpPr>
          <p:cNvPr id="4" name="Straight Connector 3"/>
          <p:cNvCxnSpPr/>
          <p:nvPr/>
        </p:nvCxnSpPr>
        <p:spPr>
          <a:xfrm>
            <a:off x="1992404" y="4377811"/>
            <a:ext cx="702686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5449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71600" y="3886200"/>
            <a:ext cx="4572000" cy="310544"/>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4" name="object 4"/>
          <p:cNvSpPr txBox="1"/>
          <p:nvPr/>
        </p:nvSpPr>
        <p:spPr>
          <a:xfrm>
            <a:off x="762000" y="1371600"/>
            <a:ext cx="7620000" cy="3053744"/>
          </a:xfrm>
          <a:prstGeom prst="rect">
            <a:avLst/>
          </a:prstGeom>
        </p:spPr>
        <p:txBody>
          <a:bodyPr vert="horz" wrap="square" lIns="0" tIns="0" rIns="0" bIns="0" rtlCol="0">
            <a:noAutofit/>
          </a:bodyPr>
          <a:lstStyle/>
          <a:p>
            <a:pPr marL="19578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Overview of MassHealth Payment and Care Delivery Innovation (PCDI)</a:t>
            </a:r>
          </a:p>
          <a:p>
            <a:pPr marL="19578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MassHealth Plan Options for 2018</a:t>
            </a:r>
          </a:p>
          <a:p>
            <a:pPr marL="19578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Member Enrollment and Assignment </a:t>
            </a:r>
          </a:p>
          <a:p>
            <a:pPr marL="19578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Provider Information and Training  </a:t>
            </a:r>
          </a:p>
          <a:p>
            <a:pPr marL="19578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Community </a:t>
            </a:r>
            <a:r>
              <a:rPr lang="en-US" dirty="0">
                <a:solidFill>
                  <a:srgbClr val="5E8BFF">
                    <a:lumMod val="50000"/>
                  </a:srgbClr>
                </a:solidFill>
                <a:cs typeface="Arial"/>
              </a:rPr>
              <a:t>Partners Objectives and Overview </a:t>
            </a:r>
            <a:endParaRPr lang="en-US" dirty="0">
              <a:solidFill>
                <a:srgbClr val="5E8BFF">
                  <a:lumMod val="50000"/>
                </a:srgbClr>
              </a:solidFill>
              <a:latin typeface="Arial"/>
              <a:cs typeface="Arial"/>
            </a:endParaRPr>
          </a:p>
          <a:p>
            <a:pPr marL="650903" lvl="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Behavioral </a:t>
            </a:r>
            <a:r>
              <a:rPr lang="en-US" dirty="0">
                <a:solidFill>
                  <a:srgbClr val="5E8BFF">
                    <a:lumMod val="50000"/>
                  </a:srgbClr>
                </a:solidFill>
                <a:latin typeface="Arial"/>
                <a:cs typeface="Arial"/>
              </a:rPr>
              <a:t>Health Community Partners</a:t>
            </a:r>
          </a:p>
          <a:p>
            <a:pPr marL="650903" lvl="2" indent="-184236" fontAlgn="base">
              <a:spcBef>
                <a:spcPct val="0"/>
              </a:spcBef>
              <a:spcAft>
                <a:spcPts val="1176"/>
              </a:spcAft>
              <a:buClr>
                <a:srgbClr val="00295F"/>
              </a:buClr>
              <a:buSzPct val="125000"/>
              <a:buFont typeface="Arial"/>
              <a:buChar char="▪"/>
              <a:tabLst>
                <a:tab pos="195782" algn="l"/>
              </a:tabLst>
            </a:pPr>
            <a:r>
              <a:rPr lang="en-US" dirty="0">
                <a:solidFill>
                  <a:srgbClr val="5E8BFF">
                    <a:lumMod val="50000"/>
                  </a:srgbClr>
                </a:solidFill>
                <a:latin typeface="Arial"/>
                <a:cs typeface="Arial"/>
              </a:rPr>
              <a:t>LTSS Community Partners</a:t>
            </a:r>
          </a:p>
          <a:p>
            <a:pPr marL="650903" lvl="2" indent="-184236" fontAlgn="base">
              <a:spcBef>
                <a:spcPct val="0"/>
              </a:spcBef>
              <a:spcAft>
                <a:spcPts val="1176"/>
              </a:spcAft>
              <a:buClr>
                <a:srgbClr val="00295F"/>
              </a:buClr>
              <a:buSzPct val="125000"/>
              <a:buFont typeface="Arial"/>
              <a:buChar char="▪"/>
              <a:tabLst>
                <a:tab pos="195782" algn="l"/>
              </a:tabLst>
            </a:pPr>
            <a:r>
              <a:rPr lang="en-US" dirty="0">
                <a:solidFill>
                  <a:srgbClr val="5E8BFF">
                    <a:lumMod val="50000"/>
                  </a:srgbClr>
                </a:solidFill>
                <a:latin typeface="Arial"/>
                <a:cs typeface="Arial"/>
              </a:rPr>
              <a:t>ACO/MCO – CP Relationships</a:t>
            </a:r>
          </a:p>
          <a:p>
            <a:pPr marL="650903" lvl="2" indent="-184236" fontAlgn="base">
              <a:spcBef>
                <a:spcPct val="0"/>
              </a:spcBef>
              <a:spcAft>
                <a:spcPts val="1176"/>
              </a:spcAft>
              <a:buClr>
                <a:srgbClr val="00295F"/>
              </a:buClr>
              <a:buSzPct val="125000"/>
              <a:buFont typeface="Arial"/>
              <a:buChar char="▪"/>
              <a:tabLst>
                <a:tab pos="195782" algn="l"/>
              </a:tabLst>
            </a:pPr>
            <a:r>
              <a:rPr lang="en-US" dirty="0">
                <a:solidFill>
                  <a:srgbClr val="5E8BFF">
                    <a:lumMod val="50000"/>
                  </a:srgbClr>
                </a:solidFill>
                <a:latin typeface="Arial"/>
                <a:cs typeface="Arial"/>
              </a:rPr>
              <a:t>Contracted Community Partners</a:t>
            </a:r>
          </a:p>
          <a:p>
            <a:pPr marL="11809">
              <a:spcAft>
                <a:spcPts val="1200"/>
              </a:spcAft>
              <a:buClr>
                <a:srgbClr val="00295F"/>
              </a:buClr>
              <a:buSzPct val="125000"/>
              <a:tabLst>
                <a:tab pos="199756" algn="l"/>
              </a:tabLst>
            </a:pPr>
            <a:endParaRPr lang="en-US" dirty="0">
              <a:solidFill>
                <a:srgbClr val="5E8BFF">
                  <a:lumMod val="50000"/>
                </a:srgbClr>
              </a:solidFill>
              <a:latin typeface="Arial"/>
              <a:cs typeface="Arial"/>
            </a:endParaRPr>
          </a:p>
        </p:txBody>
      </p:sp>
      <p:sp>
        <p:nvSpPr>
          <p:cNvPr id="2" name="Title 1"/>
          <p:cNvSpPr>
            <a:spLocks noGrp="1"/>
          </p:cNvSpPr>
          <p:nvPr>
            <p:ph type="title"/>
          </p:nvPr>
        </p:nvSpPr>
        <p:spPr>
          <a:xfrm>
            <a:off x="121695" y="234863"/>
            <a:ext cx="6020740" cy="276999"/>
          </a:xfrm>
        </p:spPr>
        <p:txBody>
          <a:bodyPr/>
          <a:lstStyle/>
          <a:p>
            <a:r>
              <a:rPr lang="en-US" sz="1800" dirty="0">
                <a:solidFill>
                  <a:srgbClr val="004080"/>
                </a:solidFill>
              </a:rPr>
              <a:t>Agenda</a:t>
            </a:r>
            <a:endParaRPr lang="en-US" dirty="0"/>
          </a:p>
        </p:txBody>
      </p:sp>
    </p:spTree>
    <p:extLst>
      <p:ext uri="{BB962C8B-B14F-4D97-AF65-F5344CB8AC3E}">
        <p14:creationId xmlns:p14="http://schemas.microsoft.com/office/powerpoint/2010/main" val="1918015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1219200" y="762000"/>
            <a:ext cx="1916067" cy="1913874"/>
          </a:xfrm>
          <a:prstGeom prst="ellipse">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3266" tIns="46633" rIns="93266" bIns="46633" rtlCol="0" anchor="ctr"/>
          <a:lstStyle/>
          <a:p>
            <a:pPr algn="ctr"/>
            <a:endParaRPr lang="en-US" sz="1000" b="1" dirty="0">
              <a:solidFill>
                <a:schemeClr val="tx1"/>
              </a:solidFill>
            </a:endParaRPr>
          </a:p>
          <a:p>
            <a:pPr algn="ctr"/>
            <a:endParaRPr lang="en-US" sz="1000" b="1" dirty="0">
              <a:solidFill>
                <a:schemeClr val="tx1"/>
              </a:solidFill>
            </a:endParaRPr>
          </a:p>
          <a:p>
            <a:pPr algn="ctr"/>
            <a:endParaRPr lang="en-US" sz="1000" b="1" dirty="0">
              <a:solidFill>
                <a:schemeClr val="tx1"/>
              </a:solidFill>
            </a:endParaRPr>
          </a:p>
          <a:p>
            <a:pPr algn="ctr"/>
            <a:endParaRPr lang="en-US" sz="1000" b="1" dirty="0">
              <a:solidFill>
                <a:schemeClr val="tx1"/>
              </a:solidFill>
            </a:endParaRPr>
          </a:p>
          <a:p>
            <a:pPr algn="ctr"/>
            <a:endParaRPr lang="en-US" sz="1000" b="1" dirty="0">
              <a:solidFill>
                <a:schemeClr val="tx1"/>
              </a:solidFill>
            </a:endParaRPr>
          </a:p>
          <a:p>
            <a:pPr algn="ctr"/>
            <a:endParaRPr lang="en-US" sz="1000" b="1" dirty="0">
              <a:solidFill>
                <a:schemeClr val="tx1"/>
              </a:solidFill>
            </a:endParaRPr>
          </a:p>
          <a:p>
            <a:pPr algn="ctr"/>
            <a:endParaRPr lang="en-US" sz="1000" b="1" dirty="0">
              <a:solidFill>
                <a:schemeClr val="tx1"/>
              </a:solidFill>
            </a:endParaRPr>
          </a:p>
          <a:p>
            <a:pPr algn="ctr"/>
            <a:r>
              <a:rPr lang="en-US" sz="1000" b="1" dirty="0">
                <a:solidFill>
                  <a:schemeClr val="tx1"/>
                </a:solidFill>
              </a:rPr>
              <a:t>LTSS Community Partner (LTSS CP)</a:t>
            </a:r>
          </a:p>
        </p:txBody>
      </p:sp>
      <p:sp>
        <p:nvSpPr>
          <p:cNvPr id="64" name="Rounded Rectangle 63"/>
          <p:cNvSpPr/>
          <p:nvPr/>
        </p:nvSpPr>
        <p:spPr>
          <a:xfrm>
            <a:off x="4822094" y="3897441"/>
            <a:ext cx="1619790" cy="713883"/>
          </a:xfrm>
          <a:prstGeom prst="round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3266" tIns="46633" rIns="93266" bIns="46633" rtlCol="0" anchor="ctr"/>
          <a:lstStyle/>
          <a:p>
            <a:pPr algn="ctr"/>
            <a:endParaRPr lang="en-US" sz="1000" dirty="0">
              <a:solidFill>
                <a:schemeClr val="tx1"/>
              </a:solidFill>
            </a:endParaRPr>
          </a:p>
        </p:txBody>
      </p:sp>
      <p:sp>
        <p:nvSpPr>
          <p:cNvPr id="63" name="Rounded Rectangle 62"/>
          <p:cNvSpPr/>
          <p:nvPr/>
        </p:nvSpPr>
        <p:spPr>
          <a:xfrm>
            <a:off x="4756966" y="3801129"/>
            <a:ext cx="1619790" cy="713883"/>
          </a:xfrm>
          <a:prstGeom prst="round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3266" tIns="46633" rIns="93266" bIns="46633" rtlCol="0" anchor="ctr"/>
          <a:lstStyle/>
          <a:p>
            <a:pPr algn="ctr"/>
            <a:endParaRPr lang="en-US" sz="1000" dirty="0">
              <a:solidFill>
                <a:schemeClr val="tx1"/>
              </a:solidFill>
            </a:endParaRPr>
          </a:p>
        </p:txBody>
      </p:sp>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766030505"/>
              </p:ext>
            </p:extLst>
          </p:nvPr>
        </p:nvGraphicFramePr>
        <p:xfrm>
          <a:off x="1626" y="1626"/>
          <a:ext cx="1619" cy="1619"/>
        </p:xfrm>
        <a:graphic>
          <a:graphicData uri="http://schemas.openxmlformats.org/presentationml/2006/ole">
            <mc:AlternateContent xmlns:mc="http://schemas.openxmlformats.org/markup-compatibility/2006">
              <mc:Choice xmlns:v="urn:schemas-microsoft-com:vml" Requires="v">
                <p:oleObj spid="_x0000_s20491" name="think-cell Slide" r:id="rId5" imgW="6350000" imgH="6350000" progId="">
                  <p:embed/>
                </p:oleObj>
              </mc:Choice>
              <mc:Fallback>
                <p:oleObj name="think-cell Slide" r:id="rId5" imgW="6350000" imgH="63500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6" y="1626"/>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itle 8"/>
          <p:cNvSpPr>
            <a:spLocks noGrp="1"/>
          </p:cNvSpPr>
          <p:nvPr>
            <p:ph type="title"/>
          </p:nvPr>
        </p:nvSpPr>
        <p:spPr>
          <a:xfrm>
            <a:off x="174945" y="152400"/>
            <a:ext cx="8053675" cy="615553"/>
          </a:xfrm>
        </p:spPr>
        <p:txBody>
          <a:bodyPr vert="horz" wrap="square" lIns="0" tIns="0" rIns="0" bIns="0" rtlCol="0">
            <a:noAutofit/>
          </a:bodyPr>
          <a:lstStyle/>
          <a:p>
            <a:pPr marL="12435" defTabSz="910241"/>
            <a:r>
              <a:rPr lang="en-US" sz="2000" u="sng" kern="1200" dirty="0">
                <a:solidFill>
                  <a:srgbClr val="004080"/>
                </a:solidFill>
              </a:rPr>
              <a:t>LTSS Community Partners (LTSS CP): </a:t>
            </a:r>
            <a:r>
              <a:rPr lang="en-US" sz="2000" kern="1200" dirty="0">
                <a:solidFill>
                  <a:srgbClr val="004080"/>
                </a:solidFill>
              </a:rPr>
              <a:t>how they help MassHealth members coordinate across the continuum of care </a:t>
            </a:r>
          </a:p>
        </p:txBody>
      </p:sp>
      <p:sp>
        <p:nvSpPr>
          <p:cNvPr id="3" name="Rounded Rectangle 2"/>
          <p:cNvSpPr/>
          <p:nvPr/>
        </p:nvSpPr>
        <p:spPr>
          <a:xfrm>
            <a:off x="642166" y="3953526"/>
            <a:ext cx="796850" cy="449598"/>
          </a:xfrm>
          <a:prstGeom prst="round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b="1" dirty="0">
                <a:solidFill>
                  <a:schemeClr val="tx1"/>
                </a:solidFill>
              </a:rPr>
              <a:t>PCP</a:t>
            </a:r>
          </a:p>
        </p:txBody>
      </p:sp>
      <p:sp>
        <p:nvSpPr>
          <p:cNvPr id="13" name="Rectangle 8"/>
          <p:cNvSpPr txBox="1"/>
          <p:nvPr/>
        </p:nvSpPr>
        <p:spPr>
          <a:xfrm>
            <a:off x="322535" y="3035244"/>
            <a:ext cx="1996028" cy="75366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200" b="1" dirty="0"/>
              <a:t>MassHealth plan </a:t>
            </a:r>
            <a:r>
              <a:rPr lang="en-US" sz="1200" dirty="0"/>
              <a:t>(Accountable Care Organization or Managed Care Organization)</a:t>
            </a:r>
          </a:p>
        </p:txBody>
      </p:sp>
      <p:sp>
        <p:nvSpPr>
          <p:cNvPr id="4" name="Rectangle 3"/>
          <p:cNvSpPr/>
          <p:nvPr/>
        </p:nvSpPr>
        <p:spPr>
          <a:xfrm>
            <a:off x="184963" y="2895600"/>
            <a:ext cx="1893998" cy="2575394"/>
          </a:xfrm>
          <a:prstGeom prst="rect">
            <a:avLst/>
          </a:prstGeom>
          <a:noFill/>
          <a:ln w="190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3266" tIns="46633" rIns="93266" bIns="46633" rtlCol="0" anchor="ctr"/>
          <a:lstStyle/>
          <a:p>
            <a:pPr algn="ctr"/>
            <a:endParaRPr lang="en-US" sz="1200" dirty="0">
              <a:solidFill>
                <a:schemeClr val="tx1"/>
              </a:solidFill>
            </a:endParaRPr>
          </a:p>
        </p:txBody>
      </p:sp>
      <p:sp>
        <p:nvSpPr>
          <p:cNvPr id="25" name="Rectangle 8"/>
          <p:cNvSpPr txBox="1"/>
          <p:nvPr/>
        </p:nvSpPr>
        <p:spPr>
          <a:xfrm>
            <a:off x="6890566" y="3039129"/>
            <a:ext cx="1844843" cy="73866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200" b="1" dirty="0"/>
              <a:t>Coordinate and Collaborate with Other State Agencies Providing Services </a:t>
            </a:r>
            <a:r>
              <a:rPr lang="en-US" sz="1200" dirty="0"/>
              <a:t>(as applicable)</a:t>
            </a:r>
          </a:p>
        </p:txBody>
      </p:sp>
      <p:sp>
        <p:nvSpPr>
          <p:cNvPr id="26" name="Rectangle 25"/>
          <p:cNvSpPr/>
          <p:nvPr/>
        </p:nvSpPr>
        <p:spPr>
          <a:xfrm>
            <a:off x="6814363" y="2895600"/>
            <a:ext cx="2002123" cy="2590800"/>
          </a:xfrm>
          <a:prstGeom prst="rect">
            <a:avLst/>
          </a:prstGeom>
          <a:noFill/>
          <a:ln w="190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3266" tIns="46633" rIns="93266" bIns="46633" rtlCol="0" anchor="ctr"/>
          <a:lstStyle/>
          <a:p>
            <a:pPr algn="ctr"/>
            <a:endParaRPr lang="en-US" sz="1200" dirty="0">
              <a:solidFill>
                <a:schemeClr val="tx1"/>
              </a:solidFill>
            </a:endParaRPr>
          </a:p>
        </p:txBody>
      </p:sp>
      <p:sp>
        <p:nvSpPr>
          <p:cNvPr id="28" name="Rounded Rectangle 27"/>
          <p:cNvSpPr/>
          <p:nvPr/>
        </p:nvSpPr>
        <p:spPr>
          <a:xfrm>
            <a:off x="6890563" y="4334526"/>
            <a:ext cx="838200" cy="304800"/>
          </a:xfrm>
          <a:prstGeom prst="round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b="1" dirty="0">
                <a:solidFill>
                  <a:schemeClr val="tx1"/>
                </a:solidFill>
              </a:rPr>
              <a:t>DDS</a:t>
            </a:r>
          </a:p>
        </p:txBody>
      </p:sp>
      <p:sp>
        <p:nvSpPr>
          <p:cNvPr id="31" name="Rectangle 8"/>
          <p:cNvSpPr txBox="1"/>
          <p:nvPr/>
        </p:nvSpPr>
        <p:spPr>
          <a:xfrm>
            <a:off x="4756963" y="3039126"/>
            <a:ext cx="1768643" cy="37683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200" b="1" dirty="0"/>
              <a:t>Social services/ other supports </a:t>
            </a:r>
            <a:r>
              <a:rPr lang="en-US" sz="1200" dirty="0"/>
              <a:t>(as applicable)</a:t>
            </a:r>
          </a:p>
        </p:txBody>
      </p:sp>
      <p:sp>
        <p:nvSpPr>
          <p:cNvPr id="32" name="Rectangle 31"/>
          <p:cNvSpPr/>
          <p:nvPr/>
        </p:nvSpPr>
        <p:spPr>
          <a:xfrm>
            <a:off x="4528366" y="2895600"/>
            <a:ext cx="2002123" cy="2575394"/>
          </a:xfrm>
          <a:prstGeom prst="rect">
            <a:avLst/>
          </a:prstGeom>
          <a:noFill/>
          <a:ln w="190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3266" tIns="46633" rIns="93266" bIns="46633" rtlCol="0" anchor="ctr"/>
          <a:lstStyle/>
          <a:p>
            <a:pPr algn="ctr"/>
            <a:endParaRPr lang="en-US" sz="1200" dirty="0">
              <a:solidFill>
                <a:schemeClr val="tx1"/>
              </a:solidFill>
            </a:endParaRPr>
          </a:p>
        </p:txBody>
      </p:sp>
      <p:pic>
        <p:nvPicPr>
          <p:cNvPr id="1840131" name="Picture 3"/>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rot="5400000">
            <a:off x="1920687" y="822514"/>
            <a:ext cx="1143000" cy="147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8" name="Straight Arrow Connector 37"/>
          <p:cNvCxnSpPr>
            <a:stCxn id="12" idx="4"/>
          </p:cNvCxnSpPr>
          <p:nvPr/>
        </p:nvCxnSpPr>
        <p:spPr>
          <a:xfrm flipH="1">
            <a:off x="1143000" y="2675874"/>
            <a:ext cx="1034234" cy="295926"/>
          </a:xfrm>
          <a:prstGeom prst="straightConnector1">
            <a:avLst/>
          </a:prstGeom>
          <a:ln w="19050">
            <a:solidFill>
              <a:schemeClr val="tx2"/>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2" idx="4"/>
            <a:endCxn id="32" idx="0"/>
          </p:cNvCxnSpPr>
          <p:nvPr/>
        </p:nvCxnSpPr>
        <p:spPr>
          <a:xfrm>
            <a:off x="2177234" y="2675874"/>
            <a:ext cx="3352194" cy="219726"/>
          </a:xfrm>
          <a:prstGeom prst="straightConnector1">
            <a:avLst/>
          </a:prstGeom>
          <a:ln w="19050">
            <a:solidFill>
              <a:schemeClr val="tx2"/>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2" idx="4"/>
            <a:endCxn id="26" idx="0"/>
          </p:cNvCxnSpPr>
          <p:nvPr/>
        </p:nvCxnSpPr>
        <p:spPr>
          <a:xfrm>
            <a:off x="2177234" y="2675874"/>
            <a:ext cx="5638191" cy="219726"/>
          </a:xfrm>
          <a:prstGeom prst="straightConnector1">
            <a:avLst/>
          </a:prstGeom>
          <a:ln w="19050">
            <a:solidFill>
              <a:schemeClr val="tx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1" name="Rectangle 8"/>
          <p:cNvSpPr txBox="1"/>
          <p:nvPr/>
        </p:nvSpPr>
        <p:spPr>
          <a:xfrm>
            <a:off x="152400" y="5562600"/>
            <a:ext cx="8686800" cy="37683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200" b="1" i="1" dirty="0"/>
              <a:t>MassHealth contracts with Accountable Care Organizations (ACOs) and Managed Care Organizations (MCOs) to help manage care. ACOs and MCOs are required to work with LTSS CPs.</a:t>
            </a:r>
          </a:p>
        </p:txBody>
      </p:sp>
      <p:sp>
        <p:nvSpPr>
          <p:cNvPr id="86" name="Rectangle 8"/>
          <p:cNvSpPr txBox="1"/>
          <p:nvPr/>
        </p:nvSpPr>
        <p:spPr>
          <a:xfrm>
            <a:off x="3581400" y="1066800"/>
            <a:ext cx="5530551" cy="135421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r>
              <a:rPr lang="en-US" sz="1100" dirty="0"/>
              <a:t>Outreach and engagement of members</a:t>
            </a:r>
          </a:p>
          <a:p>
            <a:pPr lvl="1"/>
            <a:r>
              <a:rPr lang="en-US" sz="1100" dirty="0"/>
              <a:t>Identifying members’ unmet needs and providing informed choice of services and providers</a:t>
            </a:r>
          </a:p>
          <a:p>
            <a:pPr lvl="1"/>
            <a:r>
              <a:rPr lang="en-US" sz="1100" dirty="0"/>
              <a:t>Developing and maintaining a LTSS </a:t>
            </a:r>
            <a:r>
              <a:rPr lang="en-US" sz="1100" dirty="0">
                <a:solidFill>
                  <a:srgbClr val="000000"/>
                </a:solidFill>
              </a:rPr>
              <a:t>care plan</a:t>
            </a:r>
          </a:p>
          <a:p>
            <a:pPr lvl="1"/>
            <a:r>
              <a:rPr lang="en-US" sz="1100" dirty="0">
                <a:solidFill>
                  <a:srgbClr val="000000"/>
                </a:solidFill>
              </a:rPr>
              <a:t>Coordinating LTSS and social services </a:t>
            </a:r>
          </a:p>
          <a:p>
            <a:pPr lvl="1"/>
            <a:r>
              <a:rPr lang="en-US" sz="1100" dirty="0">
                <a:solidFill>
                  <a:srgbClr val="000000"/>
                </a:solidFill>
              </a:rPr>
              <a:t>Participating on ACO/MCO Care Team to integrate LTSS with other care</a:t>
            </a:r>
          </a:p>
          <a:p>
            <a:pPr lvl="1"/>
            <a:r>
              <a:rPr lang="en-US" sz="1100" dirty="0">
                <a:solidFill>
                  <a:srgbClr val="000000"/>
                </a:solidFill>
              </a:rPr>
              <a:t>Coordinating and collaborating with other state agencies and providers providing services to members</a:t>
            </a:r>
          </a:p>
        </p:txBody>
      </p:sp>
      <p:sp>
        <p:nvSpPr>
          <p:cNvPr id="87" name="Rectangle 8"/>
          <p:cNvSpPr txBox="1"/>
          <p:nvPr/>
        </p:nvSpPr>
        <p:spPr>
          <a:xfrm>
            <a:off x="3581400" y="838200"/>
            <a:ext cx="3529244" cy="18841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200" b="1" dirty="0"/>
              <a:t>What the LTSS CP is doing*:</a:t>
            </a:r>
          </a:p>
        </p:txBody>
      </p:sp>
      <p:sp>
        <p:nvSpPr>
          <p:cNvPr id="14" name="Rounded Rectangle 13"/>
          <p:cNvSpPr/>
          <p:nvPr/>
        </p:nvSpPr>
        <p:spPr>
          <a:xfrm>
            <a:off x="6890563" y="3877326"/>
            <a:ext cx="838200" cy="381000"/>
          </a:xfrm>
          <a:prstGeom prst="round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3266" tIns="46633" rIns="93266" bIns="46633" rtlCol="0" anchor="ctr"/>
          <a:lstStyle/>
          <a:p>
            <a:pPr algn="ctr"/>
            <a:r>
              <a:rPr lang="en-US" sz="1000" b="1" dirty="0">
                <a:solidFill>
                  <a:schemeClr val="tx1"/>
                </a:solidFill>
              </a:rPr>
              <a:t>EOEA</a:t>
            </a:r>
          </a:p>
        </p:txBody>
      </p:sp>
      <p:sp>
        <p:nvSpPr>
          <p:cNvPr id="15" name="Rounded Rectangle 14"/>
          <p:cNvSpPr/>
          <p:nvPr/>
        </p:nvSpPr>
        <p:spPr>
          <a:xfrm>
            <a:off x="4687335" y="3698379"/>
            <a:ext cx="1746028" cy="712347"/>
          </a:xfrm>
          <a:prstGeom prst="round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3266" tIns="46633" rIns="93266" bIns="46633" rtlCol="0" anchor="ctr"/>
          <a:lstStyle/>
          <a:p>
            <a:pPr algn="ctr"/>
            <a:r>
              <a:rPr lang="en-US" sz="1000" b="1" dirty="0">
                <a:solidFill>
                  <a:schemeClr val="tx1"/>
                </a:solidFill>
              </a:rPr>
              <a:t>Social service agencies </a:t>
            </a:r>
            <a:r>
              <a:rPr lang="en-US" sz="1000" dirty="0">
                <a:solidFill>
                  <a:schemeClr val="tx1"/>
                </a:solidFill>
              </a:rPr>
              <a:t>(food/ housing/tenancy supports, social supports)</a:t>
            </a:r>
          </a:p>
        </p:txBody>
      </p:sp>
      <p:sp>
        <p:nvSpPr>
          <p:cNvPr id="45" name="Rounded Rectangle 44"/>
          <p:cNvSpPr/>
          <p:nvPr/>
        </p:nvSpPr>
        <p:spPr>
          <a:xfrm>
            <a:off x="6890563" y="4715526"/>
            <a:ext cx="838200" cy="304800"/>
          </a:xfrm>
          <a:prstGeom prst="round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b="1" dirty="0">
                <a:solidFill>
                  <a:schemeClr val="tx1"/>
                </a:solidFill>
              </a:rPr>
              <a:t>MRC</a:t>
            </a:r>
          </a:p>
        </p:txBody>
      </p:sp>
      <p:sp>
        <p:nvSpPr>
          <p:cNvPr id="16" name="TextBox 15"/>
          <p:cNvSpPr txBox="1"/>
          <p:nvPr/>
        </p:nvSpPr>
        <p:spPr>
          <a:xfrm>
            <a:off x="1098970" y="1315719"/>
            <a:ext cx="917761" cy="406353"/>
          </a:xfrm>
          <a:prstGeom prst="rect">
            <a:avLst/>
          </a:prstGeom>
          <a:noFill/>
        </p:spPr>
        <p:txBody>
          <a:bodyPr wrap="square" lIns="91402" tIns="45701" rIns="91402" bIns="45701" rtlCol="0">
            <a:spAutoFit/>
          </a:bodyPr>
          <a:lstStyle/>
          <a:p>
            <a:pPr marL="226702"/>
            <a:r>
              <a:rPr lang="en-US" sz="1000" b="1" dirty="0"/>
              <a:t>Eligible member</a:t>
            </a:r>
          </a:p>
        </p:txBody>
      </p:sp>
      <p:sp>
        <p:nvSpPr>
          <p:cNvPr id="36" name="Rectangle 35"/>
          <p:cNvSpPr/>
          <p:nvPr/>
        </p:nvSpPr>
        <p:spPr>
          <a:xfrm>
            <a:off x="2318566" y="2895600"/>
            <a:ext cx="2002123" cy="2575394"/>
          </a:xfrm>
          <a:prstGeom prst="rect">
            <a:avLst/>
          </a:prstGeom>
          <a:noFill/>
          <a:ln w="190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3266" tIns="46633" rIns="93266" bIns="46633" rtlCol="0" anchor="ctr"/>
          <a:lstStyle/>
          <a:p>
            <a:pPr algn="ctr"/>
            <a:endParaRPr lang="en-US" sz="1200" dirty="0">
              <a:solidFill>
                <a:schemeClr val="tx1"/>
              </a:solidFill>
            </a:endParaRPr>
          </a:p>
        </p:txBody>
      </p:sp>
      <p:sp>
        <p:nvSpPr>
          <p:cNvPr id="37" name="Rectangle 8"/>
          <p:cNvSpPr txBox="1"/>
          <p:nvPr/>
        </p:nvSpPr>
        <p:spPr>
          <a:xfrm>
            <a:off x="2547163" y="3039125"/>
            <a:ext cx="1768643" cy="37683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200" b="1" dirty="0"/>
              <a:t>MassHealth LTSS </a:t>
            </a:r>
            <a:r>
              <a:rPr lang="en-US" sz="1200" dirty="0"/>
              <a:t>(as applicable)</a:t>
            </a:r>
          </a:p>
        </p:txBody>
      </p:sp>
      <p:sp>
        <p:nvSpPr>
          <p:cNvPr id="41" name="Rounded Rectangle 40"/>
          <p:cNvSpPr/>
          <p:nvPr/>
        </p:nvSpPr>
        <p:spPr>
          <a:xfrm>
            <a:off x="2623366" y="3648726"/>
            <a:ext cx="1524000" cy="457200"/>
          </a:xfrm>
          <a:prstGeom prst="round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b="1" dirty="0">
                <a:solidFill>
                  <a:schemeClr val="tx1"/>
                </a:solidFill>
              </a:rPr>
              <a:t>Non-ACO/MCO Covered </a:t>
            </a:r>
          </a:p>
          <a:p>
            <a:pPr algn="ctr"/>
            <a:r>
              <a:rPr lang="en-US" sz="1000" b="1" dirty="0">
                <a:solidFill>
                  <a:schemeClr val="tx1"/>
                </a:solidFill>
              </a:rPr>
              <a:t>State Plan LTSS </a:t>
            </a:r>
          </a:p>
        </p:txBody>
      </p:sp>
      <p:sp>
        <p:nvSpPr>
          <p:cNvPr id="42" name="Rounded Rectangle 41"/>
          <p:cNvSpPr/>
          <p:nvPr/>
        </p:nvSpPr>
        <p:spPr>
          <a:xfrm>
            <a:off x="2623366" y="4182126"/>
            <a:ext cx="1524000" cy="542274"/>
          </a:xfrm>
          <a:prstGeom prst="round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b="1" dirty="0">
                <a:solidFill>
                  <a:schemeClr val="tx1"/>
                </a:solidFill>
              </a:rPr>
              <a:t>Other ACO/MCO </a:t>
            </a:r>
          </a:p>
          <a:p>
            <a:pPr algn="ctr"/>
            <a:r>
              <a:rPr lang="en-US" sz="1000" b="1" dirty="0">
                <a:solidFill>
                  <a:schemeClr val="tx1"/>
                </a:solidFill>
              </a:rPr>
              <a:t>Covered Services (e.g. </a:t>
            </a:r>
          </a:p>
          <a:p>
            <a:pPr algn="ctr"/>
            <a:r>
              <a:rPr lang="en-US" sz="1000" b="1" dirty="0">
                <a:solidFill>
                  <a:schemeClr val="tx1"/>
                </a:solidFill>
              </a:rPr>
              <a:t>DME, Home Health) </a:t>
            </a:r>
          </a:p>
        </p:txBody>
      </p:sp>
      <p:sp>
        <p:nvSpPr>
          <p:cNvPr id="44" name="Rounded Rectangle 43"/>
          <p:cNvSpPr/>
          <p:nvPr/>
        </p:nvSpPr>
        <p:spPr>
          <a:xfrm>
            <a:off x="2623366" y="4800600"/>
            <a:ext cx="1524000" cy="457200"/>
          </a:xfrm>
          <a:prstGeom prst="round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b="1" dirty="0">
                <a:solidFill>
                  <a:schemeClr val="tx1"/>
                </a:solidFill>
              </a:rPr>
              <a:t>HCBS Waiver </a:t>
            </a:r>
          </a:p>
          <a:p>
            <a:pPr algn="ctr"/>
            <a:r>
              <a:rPr lang="en-US" sz="1000" b="1" dirty="0">
                <a:solidFill>
                  <a:schemeClr val="tx1"/>
                </a:solidFill>
              </a:rPr>
              <a:t>Services**</a:t>
            </a:r>
          </a:p>
        </p:txBody>
      </p:sp>
      <p:sp>
        <p:nvSpPr>
          <p:cNvPr id="46" name="Rounded Rectangle 45"/>
          <p:cNvSpPr/>
          <p:nvPr/>
        </p:nvSpPr>
        <p:spPr>
          <a:xfrm>
            <a:off x="6890563" y="5096526"/>
            <a:ext cx="838200" cy="304800"/>
          </a:xfrm>
          <a:prstGeom prst="round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b="1" dirty="0">
                <a:solidFill>
                  <a:schemeClr val="tx1"/>
                </a:solidFill>
              </a:rPr>
              <a:t>MCDHH</a:t>
            </a:r>
          </a:p>
        </p:txBody>
      </p:sp>
      <p:sp>
        <p:nvSpPr>
          <p:cNvPr id="47" name="Rounded Rectangle 46"/>
          <p:cNvSpPr/>
          <p:nvPr/>
        </p:nvSpPr>
        <p:spPr>
          <a:xfrm>
            <a:off x="7881166" y="5096526"/>
            <a:ext cx="838200" cy="304800"/>
          </a:xfrm>
          <a:prstGeom prst="round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b="1" dirty="0">
                <a:solidFill>
                  <a:schemeClr val="tx1"/>
                </a:solidFill>
              </a:rPr>
              <a:t>MCB</a:t>
            </a:r>
          </a:p>
        </p:txBody>
      </p:sp>
      <p:sp>
        <p:nvSpPr>
          <p:cNvPr id="48" name="Rounded Rectangle 47"/>
          <p:cNvSpPr/>
          <p:nvPr/>
        </p:nvSpPr>
        <p:spPr>
          <a:xfrm>
            <a:off x="7881166" y="3877326"/>
            <a:ext cx="838200" cy="381000"/>
          </a:xfrm>
          <a:prstGeom prst="round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b="1" dirty="0">
                <a:solidFill>
                  <a:schemeClr val="tx1"/>
                </a:solidFill>
              </a:rPr>
              <a:t>DMH</a:t>
            </a:r>
          </a:p>
        </p:txBody>
      </p:sp>
      <p:sp>
        <p:nvSpPr>
          <p:cNvPr id="49" name="Rounded Rectangle 48"/>
          <p:cNvSpPr/>
          <p:nvPr/>
        </p:nvSpPr>
        <p:spPr>
          <a:xfrm>
            <a:off x="7881166" y="4334526"/>
            <a:ext cx="838200" cy="304800"/>
          </a:xfrm>
          <a:prstGeom prst="round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b="1" dirty="0">
                <a:solidFill>
                  <a:schemeClr val="tx1"/>
                </a:solidFill>
              </a:rPr>
              <a:t>DPH</a:t>
            </a:r>
          </a:p>
        </p:txBody>
      </p:sp>
      <p:sp>
        <p:nvSpPr>
          <p:cNvPr id="50" name="Rounded Rectangle 49"/>
          <p:cNvSpPr/>
          <p:nvPr/>
        </p:nvSpPr>
        <p:spPr>
          <a:xfrm>
            <a:off x="7881166" y="4715526"/>
            <a:ext cx="838200" cy="304800"/>
          </a:xfrm>
          <a:prstGeom prst="round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b="1" dirty="0">
                <a:solidFill>
                  <a:schemeClr val="tx1"/>
                </a:solidFill>
              </a:rPr>
              <a:t>DYS</a:t>
            </a:r>
          </a:p>
        </p:txBody>
      </p:sp>
      <p:cxnSp>
        <p:nvCxnSpPr>
          <p:cNvPr id="51" name="Straight Arrow Connector 50"/>
          <p:cNvCxnSpPr>
            <a:stCxn id="12" idx="4"/>
            <a:endCxn id="36" idx="0"/>
          </p:cNvCxnSpPr>
          <p:nvPr/>
        </p:nvCxnSpPr>
        <p:spPr>
          <a:xfrm>
            <a:off x="2177234" y="2675874"/>
            <a:ext cx="1142394" cy="219726"/>
          </a:xfrm>
          <a:prstGeom prst="straightConnector1">
            <a:avLst/>
          </a:prstGeom>
          <a:ln w="19050">
            <a:solidFill>
              <a:schemeClr val="tx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6200" y="6015363"/>
            <a:ext cx="9067800" cy="461637"/>
          </a:xfrm>
          <a:prstGeom prst="rect">
            <a:avLst/>
          </a:prstGeom>
          <a:noFill/>
        </p:spPr>
        <p:txBody>
          <a:bodyPr wrap="square" lIns="91411" tIns="45706" rIns="91411" bIns="45706" rtlCol="0">
            <a:spAutoFit/>
          </a:bodyPr>
          <a:lstStyle/>
          <a:p>
            <a:r>
              <a:rPr lang="en-US" sz="800" i="1" dirty="0">
                <a:solidFill>
                  <a:srgbClr val="000000"/>
                </a:solidFill>
              </a:rPr>
              <a:t>*CP enrollees have a diversity of needs. Some will have services and some level of care coordination in place while others will have unmet needs and no care coordination supports.  The CP payment rate allows for this diversity in level of need across enrollees and level of effort required to ensure care is coordinated and integrated.</a:t>
            </a:r>
          </a:p>
          <a:p>
            <a:r>
              <a:rPr lang="en-US" sz="800" i="1" dirty="0">
                <a:solidFill>
                  <a:srgbClr val="000000"/>
                </a:solidFill>
              </a:rPr>
              <a:t>**HCBS Waiver services are not ACO/MCO Covered Services.  LTSS CP may supplement but will not duplicate the functions of a HCBS Waiver case manager.  </a:t>
            </a:r>
          </a:p>
        </p:txBody>
      </p:sp>
    </p:spTree>
    <p:extLst>
      <p:ext uri="{BB962C8B-B14F-4D97-AF65-F5344CB8AC3E}">
        <p14:creationId xmlns:p14="http://schemas.microsoft.com/office/powerpoint/2010/main" val="2180204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1181786421"/>
              </p:ext>
            </p:extLst>
          </p:nvPr>
        </p:nvGraphicFramePr>
        <p:xfrm>
          <a:off x="1625" y="1625"/>
          <a:ext cx="1619" cy="1619"/>
        </p:xfrm>
        <a:graphic>
          <a:graphicData uri="http://schemas.openxmlformats.org/presentationml/2006/ole">
            <mc:AlternateContent xmlns:mc="http://schemas.openxmlformats.org/markup-compatibility/2006">
              <mc:Choice xmlns:v="urn:schemas-microsoft-com:vml" Requires="v">
                <p:oleObj spid="_x0000_s21515" name="think-cell Slide" r:id="rId5" imgW="6350000" imgH="6350000" progId="">
                  <p:embed/>
                </p:oleObj>
              </mc:Choice>
              <mc:Fallback>
                <p:oleObj name="think-cell Slide" r:id="rId5" imgW="6350000" imgH="63500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5" y="1625"/>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itle 8"/>
          <p:cNvSpPr>
            <a:spLocks noGrp="1"/>
          </p:cNvSpPr>
          <p:nvPr>
            <p:ph type="title"/>
          </p:nvPr>
        </p:nvSpPr>
        <p:spPr>
          <a:xfrm>
            <a:off x="174945" y="234863"/>
            <a:ext cx="8130855" cy="615553"/>
          </a:xfrm>
        </p:spPr>
        <p:txBody>
          <a:bodyPr/>
          <a:lstStyle/>
          <a:p>
            <a:pPr defTabSz="914206"/>
            <a:r>
              <a:rPr lang="en-US" sz="2000" u="sng" kern="1200" dirty="0">
                <a:solidFill>
                  <a:srgbClr val="004080"/>
                </a:solidFill>
              </a:rPr>
              <a:t>LTSS Community Partners (LTSS CP): </a:t>
            </a:r>
            <a:r>
              <a:rPr lang="en-US" sz="2000" kern="1200" dirty="0">
                <a:solidFill>
                  <a:srgbClr val="004080"/>
                </a:solidFill>
              </a:rPr>
              <a:t>who is eligible and how MassHealth members are enrolled in a LTSS CP</a:t>
            </a:r>
          </a:p>
        </p:txBody>
      </p:sp>
      <p:sp>
        <p:nvSpPr>
          <p:cNvPr id="6" name="Rectangle 8"/>
          <p:cNvSpPr txBox="1"/>
          <p:nvPr/>
        </p:nvSpPr>
        <p:spPr>
          <a:xfrm>
            <a:off x="1992407" y="1025367"/>
            <a:ext cx="6465794" cy="270843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r>
              <a:rPr lang="en-US" sz="1600" b="1" dirty="0"/>
              <a:t>MassHealth members are eligible for LTSS CP supports if they are:</a:t>
            </a:r>
          </a:p>
          <a:p>
            <a:pPr lvl="2"/>
            <a:r>
              <a:rPr lang="en-US" sz="1600" dirty="0" smtClean="0"/>
              <a:t>Ages 3 or older</a:t>
            </a:r>
          </a:p>
          <a:p>
            <a:pPr lvl="2"/>
            <a:r>
              <a:rPr lang="en-US" sz="1600" dirty="0" smtClean="0"/>
              <a:t>Enrolled </a:t>
            </a:r>
            <a:r>
              <a:rPr lang="en-US" sz="1600" dirty="0"/>
              <a:t>in an Accountable Care Organization (ACO) or Managed Care Organization (MCO)</a:t>
            </a:r>
          </a:p>
          <a:p>
            <a:pPr lvl="2"/>
            <a:r>
              <a:rPr lang="en-US" sz="1600" dirty="0"/>
              <a:t>Among ~20,000 - 24,000 of the managed care eligible MassHealth members with the most complex LTSS needs </a:t>
            </a:r>
          </a:p>
          <a:p>
            <a:pPr lvl="2"/>
            <a:r>
              <a:rPr lang="en-US" sz="1600" dirty="0"/>
              <a:t>Either </a:t>
            </a:r>
            <a:r>
              <a:rPr lang="en-US" sz="1600" b="1" dirty="0" smtClean="0"/>
              <a:t>identified</a:t>
            </a:r>
            <a:r>
              <a:rPr lang="en-US" sz="1600" dirty="0" smtClean="0"/>
              <a:t> </a:t>
            </a:r>
            <a:r>
              <a:rPr lang="en-US" sz="1600" dirty="0"/>
              <a:t>by </a:t>
            </a:r>
            <a:r>
              <a:rPr lang="en-US" sz="1600" dirty="0" err="1"/>
              <a:t>MassHealth</a:t>
            </a:r>
            <a:r>
              <a:rPr lang="en-US" sz="1600" dirty="0"/>
              <a:t> as having complex LTSS </a:t>
            </a:r>
            <a:r>
              <a:rPr lang="en-US" sz="1600" dirty="0" smtClean="0"/>
              <a:t>needs through a claims-based analysis* </a:t>
            </a:r>
            <a:r>
              <a:rPr lang="en-US" sz="1600" dirty="0"/>
              <a:t>or</a:t>
            </a:r>
            <a:r>
              <a:rPr lang="en-US" sz="1600" b="1" dirty="0"/>
              <a:t> </a:t>
            </a:r>
            <a:r>
              <a:rPr lang="en-US" sz="1600" b="1" dirty="0" smtClean="0"/>
              <a:t>referred </a:t>
            </a:r>
            <a:r>
              <a:rPr lang="en-US" sz="1600" dirty="0" smtClean="0"/>
              <a:t>(e.g. self-referral or by provider) </a:t>
            </a:r>
            <a:r>
              <a:rPr lang="en-US" sz="1600" dirty="0"/>
              <a:t>for LTSS CP </a:t>
            </a:r>
            <a:r>
              <a:rPr lang="en-US" sz="1600" dirty="0" smtClean="0"/>
              <a:t>Supports to the ACO or MCO for approval</a:t>
            </a:r>
            <a:endParaRPr lang="en-US" sz="1000" dirty="0"/>
          </a:p>
        </p:txBody>
      </p:sp>
      <p:sp>
        <p:nvSpPr>
          <p:cNvPr id="2" name="Rectangle 1"/>
          <p:cNvSpPr/>
          <p:nvPr/>
        </p:nvSpPr>
        <p:spPr>
          <a:xfrm>
            <a:off x="228600" y="1295400"/>
            <a:ext cx="1447800" cy="106680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3276" tIns="46638" rIns="93276" bIns="46638" rtlCol="0" anchor="ctr"/>
          <a:lstStyle/>
          <a:p>
            <a:r>
              <a:rPr lang="en-US" sz="1600" b="1" dirty="0">
                <a:solidFill>
                  <a:schemeClr val="tx1"/>
                </a:solidFill>
              </a:rPr>
              <a:t>Who is eligible for LTSS CP Supports?</a:t>
            </a:r>
          </a:p>
        </p:txBody>
      </p:sp>
      <p:sp>
        <p:nvSpPr>
          <p:cNvPr id="7" name="Rectangle 8"/>
          <p:cNvSpPr txBox="1"/>
          <p:nvPr/>
        </p:nvSpPr>
        <p:spPr>
          <a:xfrm>
            <a:off x="1905000" y="3900558"/>
            <a:ext cx="6629398" cy="158584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spcAft>
                <a:spcPts val="306"/>
              </a:spcAft>
            </a:pPr>
            <a:r>
              <a:rPr lang="en-US" sz="1600" dirty="0"/>
              <a:t>Eligible members will be assigned to a LTSS CP</a:t>
            </a:r>
          </a:p>
          <a:p>
            <a:pPr lvl="1">
              <a:spcAft>
                <a:spcPts val="306"/>
              </a:spcAft>
            </a:pPr>
            <a:r>
              <a:rPr lang="en-US" sz="1600" dirty="0"/>
              <a:t>Members have the right to request a different LTSS CP in their area or may opt out of the LTSS CP program at any time</a:t>
            </a:r>
          </a:p>
          <a:p>
            <a:pPr lvl="1">
              <a:spcAft>
                <a:spcPts val="306"/>
              </a:spcAft>
            </a:pPr>
            <a:r>
              <a:rPr lang="en-US" sz="1600" dirty="0"/>
              <a:t>Once a member is identified as eligible for a LTSS CP, the member’s ACO or MCO will have 30 days to ensure they are enrolled in a LTSS CP, unless the member opts out</a:t>
            </a:r>
          </a:p>
        </p:txBody>
      </p:sp>
      <p:sp>
        <p:nvSpPr>
          <p:cNvPr id="10" name="Rectangle 9"/>
          <p:cNvSpPr/>
          <p:nvPr/>
        </p:nvSpPr>
        <p:spPr>
          <a:xfrm>
            <a:off x="228600" y="3962400"/>
            <a:ext cx="1447800" cy="137160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3276" tIns="46638" rIns="93276" bIns="46638" rtlCol="0" anchor="ctr"/>
          <a:lstStyle/>
          <a:p>
            <a:r>
              <a:rPr lang="en-US" sz="1600" b="1" dirty="0">
                <a:solidFill>
                  <a:schemeClr val="tx1"/>
                </a:solidFill>
              </a:rPr>
              <a:t>How are eligible members enrolled in a LTSS CP?</a:t>
            </a:r>
          </a:p>
        </p:txBody>
      </p:sp>
      <p:cxnSp>
        <p:nvCxnSpPr>
          <p:cNvPr id="4" name="Straight Connector 3"/>
          <p:cNvCxnSpPr/>
          <p:nvPr/>
        </p:nvCxnSpPr>
        <p:spPr>
          <a:xfrm>
            <a:off x="1828800" y="3810000"/>
            <a:ext cx="702686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52400" y="5943600"/>
            <a:ext cx="8686801" cy="746340"/>
          </a:xfrm>
          <a:prstGeom prst="rect">
            <a:avLst/>
          </a:prstGeom>
          <a:noFill/>
        </p:spPr>
        <p:txBody>
          <a:bodyPr wrap="square" lIns="91420" tIns="45711" rIns="91420" bIns="45711" rtlCol="0">
            <a:spAutoFit/>
          </a:bodyPr>
          <a:lstStyle/>
          <a:p>
            <a:r>
              <a:rPr lang="en-US" sz="1050" dirty="0"/>
              <a:t>*Comprehensive care coordination is provided by some MassHealth programs, such as HCBS Waivers, Community Case Management and the Children’s Behavioral </a:t>
            </a:r>
            <a:r>
              <a:rPr lang="en-US" sz="1050" dirty="0">
                <a:solidFill>
                  <a:srgbClr val="000000"/>
                </a:solidFill>
              </a:rPr>
              <a:t>Health Initiative.  Members in these programs will not be pre-identified by </a:t>
            </a:r>
            <a:r>
              <a:rPr lang="en-US" sz="1050" dirty="0" err="1">
                <a:solidFill>
                  <a:srgbClr val="000000"/>
                </a:solidFill>
              </a:rPr>
              <a:t>MassHealth</a:t>
            </a:r>
            <a:r>
              <a:rPr lang="en-US" sz="1050" dirty="0">
                <a:solidFill>
                  <a:srgbClr val="000000"/>
                </a:solidFill>
              </a:rPr>
              <a:t> to receive LTSS CP Supports.  However, members in these programs could be referred for LTSS CP Supports if there is a need for additional coordination and integration. </a:t>
            </a:r>
          </a:p>
          <a:p>
            <a:pPr marL="171450" indent="-171450">
              <a:buFontTx/>
              <a:buChar char="•"/>
            </a:pPr>
            <a:endParaRPr lang="en-US" sz="1100" dirty="0"/>
          </a:p>
        </p:txBody>
      </p:sp>
    </p:spTree>
    <p:extLst>
      <p:ext uri="{BB962C8B-B14F-4D97-AF65-F5344CB8AC3E}">
        <p14:creationId xmlns:p14="http://schemas.microsoft.com/office/powerpoint/2010/main" val="2325193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8297"/>
            <a:ext cx="8433933" cy="338554"/>
          </a:xfrm>
        </p:spPr>
        <p:txBody>
          <a:bodyPr/>
          <a:lstStyle/>
          <a:p>
            <a:r>
              <a:rPr lang="en-US" sz="2200" dirty="0" smtClean="0">
                <a:solidFill>
                  <a:srgbClr val="002060"/>
                </a:solidFill>
              </a:rPr>
              <a:t>MassHealth </a:t>
            </a:r>
            <a:r>
              <a:rPr lang="en-US" sz="2200" dirty="0">
                <a:solidFill>
                  <a:srgbClr val="002060"/>
                </a:solidFill>
              </a:rPr>
              <a:t>Payment </a:t>
            </a:r>
            <a:r>
              <a:rPr lang="en-US" sz="2200" dirty="0" smtClean="0">
                <a:solidFill>
                  <a:srgbClr val="002060"/>
                </a:solidFill>
              </a:rPr>
              <a:t>and Care Delivery Innovation (PCDI)</a:t>
            </a:r>
            <a:endParaRPr lang="en-US" sz="2200" strike="sngStrike" dirty="0">
              <a:solidFill>
                <a:srgbClr val="FF0000"/>
              </a:solidFill>
            </a:endParaRPr>
          </a:p>
        </p:txBody>
      </p:sp>
      <p:sp>
        <p:nvSpPr>
          <p:cNvPr id="15" name="Text Placeholder 1"/>
          <p:cNvSpPr>
            <a:spLocks noGrp="1"/>
          </p:cNvSpPr>
          <p:nvPr>
            <p:ph type="body" sz="quarter" idx="4294967295"/>
          </p:nvPr>
        </p:nvSpPr>
        <p:spPr>
          <a:xfrm>
            <a:off x="457200" y="1419593"/>
            <a:ext cx="5557288" cy="4338726"/>
          </a:xfrm>
          <a:prstGeom prst="rect">
            <a:avLst/>
          </a:prstGeom>
        </p:spPr>
        <p:txBody>
          <a:bodyPr vert="horz" lIns="0" tIns="0" rIns="0" bIns="0" rtlCol="0">
            <a:noAutofit/>
          </a:bodyPr>
          <a:lstStyle/>
          <a:p>
            <a:pPr marL="285750" indent="-285750">
              <a:spcBef>
                <a:spcPts val="600"/>
              </a:spcBef>
              <a:spcAft>
                <a:spcPts val="600"/>
              </a:spcAft>
              <a:buFont typeface="Arial" panose="020B0604020202020204" pitchFamily="34" charset="0"/>
              <a:buChar char="•"/>
            </a:pPr>
            <a:r>
              <a:rPr lang="en-US" sz="1600" dirty="0">
                <a:solidFill>
                  <a:srgbClr val="002060"/>
                </a:solidFill>
              </a:rPr>
              <a:t>The Executive Office of Health and Human Services (EOHHS) is committed to a sustainable, robust MassHealth program for its </a:t>
            </a:r>
            <a:r>
              <a:rPr lang="en-US" sz="1600" dirty="0" smtClean="0">
                <a:solidFill>
                  <a:srgbClr val="002060"/>
                </a:solidFill>
              </a:rPr>
              <a:t>1.8 </a:t>
            </a:r>
            <a:r>
              <a:rPr lang="en-US" sz="1600" dirty="0">
                <a:solidFill>
                  <a:srgbClr val="002060"/>
                </a:solidFill>
              </a:rPr>
              <a:t>million members</a:t>
            </a:r>
          </a:p>
          <a:p>
            <a:pPr marL="285750" indent="-285750">
              <a:spcBef>
                <a:spcPts val="600"/>
              </a:spcBef>
              <a:spcAft>
                <a:spcPts val="600"/>
              </a:spcAft>
              <a:buFont typeface="Arial" panose="020B0604020202020204" pitchFamily="34" charset="0"/>
              <a:buChar char="•"/>
            </a:pPr>
            <a:r>
              <a:rPr lang="en-US" sz="1600" dirty="0">
                <a:solidFill>
                  <a:srgbClr val="002060"/>
                </a:solidFill>
              </a:rPr>
              <a:t>EOHHS is making changes to MassHealth for managed care-eligible members – introducing ACOs </a:t>
            </a:r>
            <a:r>
              <a:rPr lang="en-US" sz="1600" dirty="0" smtClean="0">
                <a:solidFill>
                  <a:srgbClr val="002060"/>
                </a:solidFill>
              </a:rPr>
              <a:t>and Community Partners (CPs) to </a:t>
            </a:r>
            <a:r>
              <a:rPr lang="en-US" sz="1600" dirty="0">
                <a:solidFill>
                  <a:srgbClr val="002060"/>
                </a:solidFill>
              </a:rPr>
              <a:t>emphasize care coordination and member-centric care</a:t>
            </a:r>
          </a:p>
          <a:p>
            <a:pPr marL="285750" indent="-285750">
              <a:spcBef>
                <a:spcPts val="600"/>
              </a:spcBef>
              <a:spcAft>
                <a:spcPts val="600"/>
              </a:spcAft>
              <a:buFont typeface="Arial" panose="020B0604020202020204" pitchFamily="34" charset="0"/>
              <a:buChar char="•"/>
            </a:pPr>
            <a:r>
              <a:rPr lang="en-US" sz="1600" dirty="0">
                <a:solidFill>
                  <a:srgbClr val="002060"/>
                </a:solidFill>
              </a:rPr>
              <a:t>ACOs have groups of primary care providers (PCPs) and other providers who work together to improve member care coordination and better meet overall health care </a:t>
            </a:r>
            <a:r>
              <a:rPr lang="en-US" sz="1600" dirty="0" smtClean="0">
                <a:solidFill>
                  <a:srgbClr val="002060"/>
                </a:solidFill>
              </a:rPr>
              <a:t>needs</a:t>
            </a:r>
          </a:p>
          <a:p>
            <a:pPr marL="285750" indent="-285750">
              <a:spcBef>
                <a:spcPts val="600"/>
              </a:spcBef>
              <a:spcAft>
                <a:spcPts val="600"/>
              </a:spcAft>
              <a:buFont typeface="Arial" panose="020B0604020202020204" pitchFamily="34" charset="0"/>
              <a:buChar char="•"/>
            </a:pPr>
            <a:r>
              <a:rPr lang="en-US" sz="1600" dirty="0" smtClean="0">
                <a:solidFill>
                  <a:srgbClr val="002060"/>
                </a:solidFill>
              </a:rPr>
              <a:t>Community Partners (CPs) are community-based experts who will provide care coordination services to and connect members with available behavioral health and LTSS services</a:t>
            </a:r>
            <a:r>
              <a:rPr lang="en-US" dirty="0">
                <a:solidFill>
                  <a:srgbClr val="002060"/>
                </a:solidFill>
              </a:rPr>
              <a:t>. </a:t>
            </a:r>
            <a:r>
              <a:rPr lang="en-US" dirty="0" smtClean="0">
                <a:solidFill>
                  <a:srgbClr val="002060"/>
                </a:solidFill>
              </a:rPr>
              <a:t>CPs </a:t>
            </a:r>
            <a:r>
              <a:rPr lang="en-US" dirty="0">
                <a:solidFill>
                  <a:srgbClr val="002060"/>
                </a:solidFill>
              </a:rPr>
              <a:t>will be available to certain members with high needs as determined by MassHealth or the ACO/MCO.  Providers make </a:t>
            </a:r>
            <a:r>
              <a:rPr lang="en-US" dirty="0" smtClean="0">
                <a:solidFill>
                  <a:srgbClr val="002060"/>
                </a:solidFill>
              </a:rPr>
              <a:t>referrals </a:t>
            </a:r>
            <a:r>
              <a:rPr lang="en-US" dirty="0">
                <a:solidFill>
                  <a:srgbClr val="002060"/>
                </a:solidFill>
              </a:rPr>
              <a:t>for consideration. </a:t>
            </a:r>
            <a:endParaRPr lang="en-US" sz="1600" dirty="0">
              <a:solidFill>
                <a:srgbClr val="002060"/>
              </a:solidFill>
            </a:endParaRPr>
          </a:p>
        </p:txBody>
      </p:sp>
      <p:grpSp>
        <p:nvGrpSpPr>
          <p:cNvPr id="2" name="Group 1"/>
          <p:cNvGrpSpPr/>
          <p:nvPr/>
        </p:nvGrpSpPr>
        <p:grpSpPr>
          <a:xfrm>
            <a:off x="6014488" y="1419593"/>
            <a:ext cx="2766370" cy="2882773"/>
            <a:chOff x="5896163" y="1483419"/>
            <a:chExt cx="2766370" cy="2882773"/>
          </a:xfrm>
        </p:grpSpPr>
        <p:grpSp>
          <p:nvGrpSpPr>
            <p:cNvPr id="5" name="Group 4"/>
            <p:cNvGrpSpPr/>
            <p:nvPr/>
          </p:nvGrpSpPr>
          <p:grpSpPr>
            <a:xfrm>
              <a:off x="5896163" y="1483419"/>
              <a:ext cx="2766370" cy="2882773"/>
              <a:chOff x="6233080" y="1456749"/>
              <a:chExt cx="2766370" cy="2882773"/>
            </a:xfrm>
          </p:grpSpPr>
          <p:sp>
            <p:nvSpPr>
              <p:cNvPr id="3" name="Donut 2"/>
              <p:cNvSpPr/>
              <p:nvPr/>
            </p:nvSpPr>
            <p:spPr bwMode="gray">
              <a:xfrm>
                <a:off x="6233080" y="1456749"/>
                <a:ext cx="2766370" cy="2882773"/>
              </a:xfrm>
              <a:prstGeom prst="donut">
                <a:avLst/>
              </a:prstGeom>
              <a:solidFill>
                <a:srgbClr val="005F85"/>
              </a:solidFill>
              <a:ln w="19050" algn="ctr">
                <a:solidFill>
                  <a:srgbClr val="005F85"/>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rgbClr val="002060"/>
                  </a:solidFill>
                </a:endParaRPr>
              </a:p>
            </p:txBody>
          </p:sp>
          <p:sp>
            <p:nvSpPr>
              <p:cNvPr id="36" name="Freeform 24"/>
              <p:cNvSpPr>
                <a:spLocks/>
              </p:cNvSpPr>
              <p:nvPr/>
            </p:nvSpPr>
            <p:spPr bwMode="auto">
              <a:xfrm rot="10800000">
                <a:off x="6998841" y="2847995"/>
                <a:ext cx="983430" cy="486627"/>
              </a:xfrm>
              <a:custGeom>
                <a:avLst/>
                <a:gdLst>
                  <a:gd name="T0" fmla="*/ 324 w 324"/>
                  <a:gd name="T1" fmla="*/ 0 h 151"/>
                  <a:gd name="T2" fmla="*/ 324 w 324"/>
                  <a:gd name="T3" fmla="*/ 151 h 151"/>
                  <a:gd name="T4" fmla="*/ 308 w 324"/>
                  <a:gd name="T5" fmla="*/ 146 h 151"/>
                  <a:gd name="T6" fmla="*/ 308 w 324"/>
                  <a:gd name="T7" fmla="*/ 16 h 151"/>
                  <a:gd name="T8" fmla="*/ 17 w 324"/>
                  <a:gd name="T9" fmla="*/ 16 h 151"/>
                  <a:gd name="T10" fmla="*/ 17 w 324"/>
                  <a:gd name="T11" fmla="*/ 56 h 151"/>
                  <a:gd name="T12" fmla="*/ 0 w 324"/>
                  <a:gd name="T13" fmla="*/ 49 h 151"/>
                  <a:gd name="T14" fmla="*/ 0 w 324"/>
                  <a:gd name="T15" fmla="*/ 0 h 151"/>
                  <a:gd name="T16" fmla="*/ 324 w 324"/>
                  <a:gd name="T1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 h="151">
                    <a:moveTo>
                      <a:pt x="324" y="0"/>
                    </a:moveTo>
                    <a:lnTo>
                      <a:pt x="324" y="151"/>
                    </a:lnTo>
                    <a:lnTo>
                      <a:pt x="308" y="146"/>
                    </a:lnTo>
                    <a:lnTo>
                      <a:pt x="308" y="16"/>
                    </a:lnTo>
                    <a:lnTo>
                      <a:pt x="17" y="16"/>
                    </a:lnTo>
                    <a:lnTo>
                      <a:pt x="17" y="56"/>
                    </a:lnTo>
                    <a:lnTo>
                      <a:pt x="0" y="49"/>
                    </a:lnTo>
                    <a:lnTo>
                      <a:pt x="0" y="0"/>
                    </a:lnTo>
                    <a:lnTo>
                      <a:pt x="324" y="0"/>
                    </a:lnTo>
                    <a:close/>
                  </a:path>
                </a:pathLst>
              </a:custGeom>
              <a:solidFill>
                <a:srgbClr val="2EA939"/>
              </a:solidFill>
              <a:ln w="9525">
                <a:solidFill>
                  <a:srgbClr val="2EA939"/>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002060"/>
                  </a:solidFill>
                </a:endParaRPr>
              </a:p>
            </p:txBody>
          </p:sp>
        </p:grpSp>
        <p:grpSp>
          <p:nvGrpSpPr>
            <p:cNvPr id="17" name="Group 16"/>
            <p:cNvGrpSpPr/>
            <p:nvPr/>
          </p:nvGrpSpPr>
          <p:grpSpPr>
            <a:xfrm>
              <a:off x="6511456" y="2194836"/>
              <a:ext cx="2000250" cy="1785370"/>
              <a:chOff x="5934075" y="757238"/>
              <a:chExt cx="1046163" cy="879476"/>
            </a:xfrm>
            <a:solidFill>
              <a:srgbClr val="2EA939"/>
            </a:solidFill>
          </p:grpSpPr>
          <p:sp>
            <p:nvSpPr>
              <p:cNvPr id="19" name="Freeform 22"/>
              <p:cNvSpPr>
                <a:spLocks/>
              </p:cNvSpPr>
              <p:nvPr/>
            </p:nvSpPr>
            <p:spPr bwMode="auto">
              <a:xfrm>
                <a:off x="6502400" y="930276"/>
                <a:ext cx="477838" cy="477838"/>
              </a:xfrm>
              <a:custGeom>
                <a:avLst/>
                <a:gdLst>
                  <a:gd name="T0" fmla="*/ 190 w 190"/>
                  <a:gd name="T1" fmla="*/ 89 h 190"/>
                  <a:gd name="T2" fmla="*/ 190 w 190"/>
                  <a:gd name="T3" fmla="*/ 119 h 190"/>
                  <a:gd name="T4" fmla="*/ 185 w 190"/>
                  <a:gd name="T5" fmla="*/ 124 h 190"/>
                  <a:gd name="T6" fmla="*/ 168 w 190"/>
                  <a:gd name="T7" fmla="*/ 124 h 190"/>
                  <a:gd name="T8" fmla="*/ 158 w 190"/>
                  <a:gd name="T9" fmla="*/ 148 h 190"/>
                  <a:gd name="T10" fmla="*/ 170 w 190"/>
                  <a:gd name="T11" fmla="*/ 160 h 190"/>
                  <a:gd name="T12" fmla="*/ 170 w 190"/>
                  <a:gd name="T13" fmla="*/ 167 h 190"/>
                  <a:gd name="T14" fmla="*/ 149 w 190"/>
                  <a:gd name="T15" fmla="*/ 188 h 190"/>
                  <a:gd name="T16" fmla="*/ 143 w 190"/>
                  <a:gd name="T17" fmla="*/ 188 h 190"/>
                  <a:gd name="T18" fmla="*/ 130 w 190"/>
                  <a:gd name="T19" fmla="*/ 176 h 190"/>
                  <a:gd name="T20" fmla="*/ 117 w 190"/>
                  <a:gd name="T21" fmla="*/ 182 h 190"/>
                  <a:gd name="T22" fmla="*/ 114 w 190"/>
                  <a:gd name="T23" fmla="*/ 158 h 190"/>
                  <a:gd name="T24" fmla="*/ 148 w 190"/>
                  <a:gd name="T25" fmla="*/ 104 h 190"/>
                  <a:gd name="T26" fmla="*/ 86 w 190"/>
                  <a:gd name="T27" fmla="*/ 43 h 190"/>
                  <a:gd name="T28" fmla="*/ 35 w 190"/>
                  <a:gd name="T29" fmla="*/ 71 h 190"/>
                  <a:gd name="T30" fmla="*/ 11 w 190"/>
                  <a:gd name="T31" fmla="*/ 66 h 190"/>
                  <a:gd name="T32" fmla="*/ 14 w 190"/>
                  <a:gd name="T33" fmla="*/ 60 h 190"/>
                  <a:gd name="T34" fmla="*/ 2 w 190"/>
                  <a:gd name="T35" fmla="*/ 48 h 190"/>
                  <a:gd name="T36" fmla="*/ 2 w 190"/>
                  <a:gd name="T37" fmla="*/ 41 h 190"/>
                  <a:gd name="T38" fmla="*/ 23 w 190"/>
                  <a:gd name="T39" fmla="*/ 20 h 190"/>
                  <a:gd name="T40" fmla="*/ 30 w 190"/>
                  <a:gd name="T41" fmla="*/ 20 h 190"/>
                  <a:gd name="T42" fmla="*/ 42 w 190"/>
                  <a:gd name="T43" fmla="*/ 32 h 190"/>
                  <a:gd name="T44" fmla="*/ 67 w 190"/>
                  <a:gd name="T45" fmla="*/ 22 h 190"/>
                  <a:gd name="T46" fmla="*/ 67 w 190"/>
                  <a:gd name="T47" fmla="*/ 5 h 190"/>
                  <a:gd name="T48" fmla="*/ 72 w 190"/>
                  <a:gd name="T49" fmla="*/ 0 h 190"/>
                  <a:gd name="T50" fmla="*/ 101 w 190"/>
                  <a:gd name="T51" fmla="*/ 0 h 190"/>
                  <a:gd name="T52" fmla="*/ 106 w 190"/>
                  <a:gd name="T53" fmla="*/ 5 h 190"/>
                  <a:gd name="T54" fmla="*/ 106 w 190"/>
                  <a:gd name="T55" fmla="*/ 22 h 190"/>
                  <a:gd name="T56" fmla="*/ 130 w 190"/>
                  <a:gd name="T57" fmla="*/ 32 h 190"/>
                  <a:gd name="T58" fmla="*/ 143 w 190"/>
                  <a:gd name="T59" fmla="*/ 20 h 190"/>
                  <a:gd name="T60" fmla="*/ 149 w 190"/>
                  <a:gd name="T61" fmla="*/ 20 h 190"/>
                  <a:gd name="T62" fmla="*/ 170 w 190"/>
                  <a:gd name="T63" fmla="*/ 41 h 190"/>
                  <a:gd name="T64" fmla="*/ 170 w 190"/>
                  <a:gd name="T65" fmla="*/ 48 h 190"/>
                  <a:gd name="T66" fmla="*/ 158 w 190"/>
                  <a:gd name="T67" fmla="*/ 60 h 190"/>
                  <a:gd name="T68" fmla="*/ 168 w 190"/>
                  <a:gd name="T69" fmla="*/ 84 h 190"/>
                  <a:gd name="T70" fmla="*/ 185 w 190"/>
                  <a:gd name="T71" fmla="*/ 84 h 190"/>
                  <a:gd name="T72" fmla="*/ 190 w 190"/>
                  <a:gd name="T73" fmla="*/ 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0" h="190">
                    <a:moveTo>
                      <a:pt x="190" y="89"/>
                    </a:moveTo>
                    <a:cubicBezTo>
                      <a:pt x="190" y="119"/>
                      <a:pt x="190" y="119"/>
                      <a:pt x="190" y="119"/>
                    </a:cubicBezTo>
                    <a:cubicBezTo>
                      <a:pt x="190" y="121"/>
                      <a:pt x="188" y="124"/>
                      <a:pt x="185" y="124"/>
                    </a:cubicBezTo>
                    <a:cubicBezTo>
                      <a:pt x="168" y="124"/>
                      <a:pt x="168" y="124"/>
                      <a:pt x="168" y="124"/>
                    </a:cubicBezTo>
                    <a:cubicBezTo>
                      <a:pt x="166" y="132"/>
                      <a:pt x="163" y="141"/>
                      <a:pt x="158" y="148"/>
                    </a:cubicBezTo>
                    <a:cubicBezTo>
                      <a:pt x="170" y="160"/>
                      <a:pt x="170" y="160"/>
                      <a:pt x="170" y="160"/>
                    </a:cubicBezTo>
                    <a:cubicBezTo>
                      <a:pt x="172" y="162"/>
                      <a:pt x="172" y="165"/>
                      <a:pt x="170" y="167"/>
                    </a:cubicBezTo>
                    <a:cubicBezTo>
                      <a:pt x="149" y="188"/>
                      <a:pt x="149" y="188"/>
                      <a:pt x="149" y="188"/>
                    </a:cubicBezTo>
                    <a:cubicBezTo>
                      <a:pt x="148" y="190"/>
                      <a:pt x="144" y="190"/>
                      <a:pt x="143" y="188"/>
                    </a:cubicBezTo>
                    <a:cubicBezTo>
                      <a:pt x="130" y="176"/>
                      <a:pt x="130" y="176"/>
                      <a:pt x="130" y="176"/>
                    </a:cubicBezTo>
                    <a:cubicBezTo>
                      <a:pt x="126" y="178"/>
                      <a:pt x="122" y="181"/>
                      <a:pt x="117" y="182"/>
                    </a:cubicBezTo>
                    <a:cubicBezTo>
                      <a:pt x="117" y="174"/>
                      <a:pt x="116" y="166"/>
                      <a:pt x="114" y="158"/>
                    </a:cubicBezTo>
                    <a:cubicBezTo>
                      <a:pt x="134" y="148"/>
                      <a:pt x="148" y="128"/>
                      <a:pt x="148" y="104"/>
                    </a:cubicBezTo>
                    <a:cubicBezTo>
                      <a:pt x="148" y="70"/>
                      <a:pt x="120" y="43"/>
                      <a:pt x="86" y="43"/>
                    </a:cubicBezTo>
                    <a:cubicBezTo>
                      <a:pt x="65" y="43"/>
                      <a:pt x="46" y="54"/>
                      <a:pt x="35" y="71"/>
                    </a:cubicBezTo>
                    <a:cubicBezTo>
                      <a:pt x="27" y="69"/>
                      <a:pt x="19" y="67"/>
                      <a:pt x="11" y="66"/>
                    </a:cubicBezTo>
                    <a:cubicBezTo>
                      <a:pt x="12" y="64"/>
                      <a:pt x="13" y="62"/>
                      <a:pt x="14" y="60"/>
                    </a:cubicBezTo>
                    <a:cubicBezTo>
                      <a:pt x="2" y="48"/>
                      <a:pt x="2" y="48"/>
                      <a:pt x="2" y="48"/>
                    </a:cubicBezTo>
                    <a:cubicBezTo>
                      <a:pt x="0" y="46"/>
                      <a:pt x="0" y="43"/>
                      <a:pt x="2" y="41"/>
                    </a:cubicBezTo>
                    <a:cubicBezTo>
                      <a:pt x="23" y="20"/>
                      <a:pt x="23" y="20"/>
                      <a:pt x="23" y="20"/>
                    </a:cubicBezTo>
                    <a:cubicBezTo>
                      <a:pt x="25" y="18"/>
                      <a:pt x="28" y="18"/>
                      <a:pt x="30" y="20"/>
                    </a:cubicBezTo>
                    <a:cubicBezTo>
                      <a:pt x="42" y="32"/>
                      <a:pt x="42" y="32"/>
                      <a:pt x="42" y="32"/>
                    </a:cubicBezTo>
                    <a:cubicBezTo>
                      <a:pt x="50" y="27"/>
                      <a:pt x="58" y="24"/>
                      <a:pt x="67" y="22"/>
                    </a:cubicBezTo>
                    <a:cubicBezTo>
                      <a:pt x="67" y="5"/>
                      <a:pt x="67" y="5"/>
                      <a:pt x="67" y="5"/>
                    </a:cubicBezTo>
                    <a:cubicBezTo>
                      <a:pt x="67" y="2"/>
                      <a:pt x="69" y="0"/>
                      <a:pt x="72" y="0"/>
                    </a:cubicBezTo>
                    <a:cubicBezTo>
                      <a:pt x="101" y="0"/>
                      <a:pt x="101" y="0"/>
                      <a:pt x="101" y="0"/>
                    </a:cubicBezTo>
                    <a:cubicBezTo>
                      <a:pt x="104" y="0"/>
                      <a:pt x="106" y="2"/>
                      <a:pt x="106" y="5"/>
                    </a:cubicBezTo>
                    <a:cubicBezTo>
                      <a:pt x="106" y="22"/>
                      <a:pt x="106" y="22"/>
                      <a:pt x="106" y="22"/>
                    </a:cubicBezTo>
                    <a:cubicBezTo>
                      <a:pt x="115" y="24"/>
                      <a:pt x="123" y="27"/>
                      <a:pt x="130" y="32"/>
                    </a:cubicBezTo>
                    <a:cubicBezTo>
                      <a:pt x="143" y="20"/>
                      <a:pt x="143" y="20"/>
                      <a:pt x="143" y="20"/>
                    </a:cubicBezTo>
                    <a:cubicBezTo>
                      <a:pt x="144" y="18"/>
                      <a:pt x="148" y="18"/>
                      <a:pt x="149" y="20"/>
                    </a:cubicBezTo>
                    <a:cubicBezTo>
                      <a:pt x="170" y="41"/>
                      <a:pt x="170" y="41"/>
                      <a:pt x="170" y="41"/>
                    </a:cubicBezTo>
                    <a:cubicBezTo>
                      <a:pt x="172" y="43"/>
                      <a:pt x="172" y="46"/>
                      <a:pt x="170" y="48"/>
                    </a:cubicBezTo>
                    <a:cubicBezTo>
                      <a:pt x="158" y="60"/>
                      <a:pt x="158" y="60"/>
                      <a:pt x="158" y="60"/>
                    </a:cubicBezTo>
                    <a:cubicBezTo>
                      <a:pt x="163" y="67"/>
                      <a:pt x="166" y="75"/>
                      <a:pt x="168" y="84"/>
                    </a:cubicBezTo>
                    <a:cubicBezTo>
                      <a:pt x="185" y="84"/>
                      <a:pt x="185" y="84"/>
                      <a:pt x="185" y="84"/>
                    </a:cubicBezTo>
                    <a:cubicBezTo>
                      <a:pt x="188" y="84"/>
                      <a:pt x="190" y="86"/>
                      <a:pt x="190"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2060"/>
                  </a:solidFill>
                </a:endParaRPr>
              </a:p>
            </p:txBody>
          </p:sp>
          <p:sp>
            <p:nvSpPr>
              <p:cNvPr id="20" name="Freeform 23"/>
              <p:cNvSpPr>
                <a:spLocks noEditPoints="1"/>
              </p:cNvSpPr>
              <p:nvPr/>
            </p:nvSpPr>
            <p:spPr bwMode="auto">
              <a:xfrm>
                <a:off x="6243638" y="1114426"/>
                <a:ext cx="522288" cy="522288"/>
              </a:xfrm>
              <a:custGeom>
                <a:avLst/>
                <a:gdLst>
                  <a:gd name="T0" fmla="*/ 208 w 208"/>
                  <a:gd name="T1" fmla="*/ 90 h 208"/>
                  <a:gd name="T2" fmla="*/ 208 w 208"/>
                  <a:gd name="T3" fmla="*/ 119 h 208"/>
                  <a:gd name="T4" fmla="*/ 203 w 208"/>
                  <a:gd name="T5" fmla="*/ 124 h 208"/>
                  <a:gd name="T6" fmla="*/ 186 w 208"/>
                  <a:gd name="T7" fmla="*/ 124 h 208"/>
                  <a:gd name="T8" fmla="*/ 176 w 208"/>
                  <a:gd name="T9" fmla="*/ 148 h 208"/>
                  <a:gd name="T10" fmla="*/ 188 w 208"/>
                  <a:gd name="T11" fmla="*/ 161 h 208"/>
                  <a:gd name="T12" fmla="*/ 188 w 208"/>
                  <a:gd name="T13" fmla="*/ 167 h 208"/>
                  <a:gd name="T14" fmla="*/ 167 w 208"/>
                  <a:gd name="T15" fmla="*/ 188 h 208"/>
                  <a:gd name="T16" fmla="*/ 160 w 208"/>
                  <a:gd name="T17" fmla="*/ 188 h 208"/>
                  <a:gd name="T18" fmla="*/ 148 w 208"/>
                  <a:gd name="T19" fmla="*/ 176 h 208"/>
                  <a:gd name="T20" fmla="*/ 124 w 208"/>
                  <a:gd name="T21" fmla="*/ 186 h 208"/>
                  <a:gd name="T22" fmla="*/ 124 w 208"/>
                  <a:gd name="T23" fmla="*/ 203 h 208"/>
                  <a:gd name="T24" fmla="*/ 119 w 208"/>
                  <a:gd name="T25" fmla="*/ 208 h 208"/>
                  <a:gd name="T26" fmla="*/ 89 w 208"/>
                  <a:gd name="T27" fmla="*/ 208 h 208"/>
                  <a:gd name="T28" fmla="*/ 84 w 208"/>
                  <a:gd name="T29" fmla="*/ 203 h 208"/>
                  <a:gd name="T30" fmla="*/ 84 w 208"/>
                  <a:gd name="T31" fmla="*/ 186 h 208"/>
                  <a:gd name="T32" fmla="*/ 60 w 208"/>
                  <a:gd name="T33" fmla="*/ 176 h 208"/>
                  <a:gd name="T34" fmla="*/ 48 w 208"/>
                  <a:gd name="T35" fmla="*/ 188 h 208"/>
                  <a:gd name="T36" fmla="*/ 41 w 208"/>
                  <a:gd name="T37" fmla="*/ 188 h 208"/>
                  <a:gd name="T38" fmla="*/ 20 w 208"/>
                  <a:gd name="T39" fmla="*/ 167 h 208"/>
                  <a:gd name="T40" fmla="*/ 20 w 208"/>
                  <a:gd name="T41" fmla="*/ 161 h 208"/>
                  <a:gd name="T42" fmla="*/ 32 w 208"/>
                  <a:gd name="T43" fmla="*/ 148 h 208"/>
                  <a:gd name="T44" fmla="*/ 22 w 208"/>
                  <a:gd name="T45" fmla="*/ 124 h 208"/>
                  <a:gd name="T46" fmla="*/ 5 w 208"/>
                  <a:gd name="T47" fmla="*/ 124 h 208"/>
                  <a:gd name="T48" fmla="*/ 0 w 208"/>
                  <a:gd name="T49" fmla="*/ 119 h 208"/>
                  <a:gd name="T50" fmla="*/ 0 w 208"/>
                  <a:gd name="T51" fmla="*/ 90 h 208"/>
                  <a:gd name="T52" fmla="*/ 0 w 208"/>
                  <a:gd name="T53" fmla="*/ 88 h 208"/>
                  <a:gd name="T54" fmla="*/ 2 w 208"/>
                  <a:gd name="T55" fmla="*/ 86 h 208"/>
                  <a:gd name="T56" fmla="*/ 5 w 208"/>
                  <a:gd name="T57" fmla="*/ 85 h 208"/>
                  <a:gd name="T58" fmla="*/ 22 w 208"/>
                  <a:gd name="T59" fmla="*/ 85 h 208"/>
                  <a:gd name="T60" fmla="*/ 32 w 208"/>
                  <a:gd name="T61" fmla="*/ 60 h 208"/>
                  <a:gd name="T62" fmla="*/ 20 w 208"/>
                  <a:gd name="T63" fmla="*/ 48 h 208"/>
                  <a:gd name="T64" fmla="*/ 20 w 208"/>
                  <a:gd name="T65" fmla="*/ 41 h 208"/>
                  <a:gd name="T66" fmla="*/ 41 w 208"/>
                  <a:gd name="T67" fmla="*/ 20 h 208"/>
                  <a:gd name="T68" fmla="*/ 48 w 208"/>
                  <a:gd name="T69" fmla="*/ 20 h 208"/>
                  <a:gd name="T70" fmla="*/ 60 w 208"/>
                  <a:gd name="T71" fmla="*/ 32 h 208"/>
                  <a:gd name="T72" fmla="*/ 84 w 208"/>
                  <a:gd name="T73" fmla="*/ 22 h 208"/>
                  <a:gd name="T74" fmla="*/ 84 w 208"/>
                  <a:gd name="T75" fmla="*/ 5 h 208"/>
                  <a:gd name="T76" fmla="*/ 89 w 208"/>
                  <a:gd name="T77" fmla="*/ 0 h 208"/>
                  <a:gd name="T78" fmla="*/ 119 w 208"/>
                  <a:gd name="T79" fmla="*/ 0 h 208"/>
                  <a:gd name="T80" fmla="*/ 124 w 208"/>
                  <a:gd name="T81" fmla="*/ 5 h 208"/>
                  <a:gd name="T82" fmla="*/ 124 w 208"/>
                  <a:gd name="T83" fmla="*/ 22 h 208"/>
                  <a:gd name="T84" fmla="*/ 148 w 208"/>
                  <a:gd name="T85" fmla="*/ 32 h 208"/>
                  <a:gd name="T86" fmla="*/ 160 w 208"/>
                  <a:gd name="T87" fmla="*/ 20 h 208"/>
                  <a:gd name="T88" fmla="*/ 167 w 208"/>
                  <a:gd name="T89" fmla="*/ 20 h 208"/>
                  <a:gd name="T90" fmla="*/ 188 w 208"/>
                  <a:gd name="T91" fmla="*/ 41 h 208"/>
                  <a:gd name="T92" fmla="*/ 188 w 208"/>
                  <a:gd name="T93" fmla="*/ 48 h 208"/>
                  <a:gd name="T94" fmla="*/ 176 w 208"/>
                  <a:gd name="T95" fmla="*/ 60 h 208"/>
                  <a:gd name="T96" fmla="*/ 186 w 208"/>
                  <a:gd name="T97" fmla="*/ 85 h 208"/>
                  <a:gd name="T98" fmla="*/ 203 w 208"/>
                  <a:gd name="T99" fmla="*/ 85 h 208"/>
                  <a:gd name="T100" fmla="*/ 208 w 208"/>
                  <a:gd name="T101" fmla="*/ 90 h 208"/>
                  <a:gd name="T102" fmla="*/ 151 w 208"/>
                  <a:gd name="T103" fmla="*/ 104 h 208"/>
                  <a:gd name="T104" fmla="*/ 104 w 208"/>
                  <a:gd name="T105" fmla="*/ 57 h 208"/>
                  <a:gd name="T106" fmla="*/ 57 w 208"/>
                  <a:gd name="T107" fmla="*/ 104 h 208"/>
                  <a:gd name="T108" fmla="*/ 104 w 208"/>
                  <a:gd name="T109" fmla="*/ 152 h 208"/>
                  <a:gd name="T110" fmla="*/ 151 w 208"/>
                  <a:gd name="T111" fmla="*/ 10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8" h="208">
                    <a:moveTo>
                      <a:pt x="208" y="90"/>
                    </a:moveTo>
                    <a:cubicBezTo>
                      <a:pt x="208" y="119"/>
                      <a:pt x="208" y="119"/>
                      <a:pt x="208" y="119"/>
                    </a:cubicBezTo>
                    <a:cubicBezTo>
                      <a:pt x="208" y="122"/>
                      <a:pt x="206" y="124"/>
                      <a:pt x="203" y="124"/>
                    </a:cubicBezTo>
                    <a:cubicBezTo>
                      <a:pt x="186" y="124"/>
                      <a:pt x="186" y="124"/>
                      <a:pt x="186" y="124"/>
                    </a:cubicBezTo>
                    <a:cubicBezTo>
                      <a:pt x="184" y="133"/>
                      <a:pt x="180" y="141"/>
                      <a:pt x="176" y="148"/>
                    </a:cubicBezTo>
                    <a:cubicBezTo>
                      <a:pt x="188" y="161"/>
                      <a:pt x="188" y="161"/>
                      <a:pt x="188" y="161"/>
                    </a:cubicBezTo>
                    <a:cubicBezTo>
                      <a:pt x="190" y="162"/>
                      <a:pt x="190" y="166"/>
                      <a:pt x="188" y="167"/>
                    </a:cubicBezTo>
                    <a:cubicBezTo>
                      <a:pt x="167" y="188"/>
                      <a:pt x="167" y="188"/>
                      <a:pt x="167" y="188"/>
                    </a:cubicBezTo>
                    <a:cubicBezTo>
                      <a:pt x="165" y="190"/>
                      <a:pt x="162" y="190"/>
                      <a:pt x="160" y="188"/>
                    </a:cubicBezTo>
                    <a:cubicBezTo>
                      <a:pt x="148" y="176"/>
                      <a:pt x="148" y="176"/>
                      <a:pt x="148" y="176"/>
                    </a:cubicBezTo>
                    <a:cubicBezTo>
                      <a:pt x="141" y="181"/>
                      <a:pt x="132" y="184"/>
                      <a:pt x="124" y="186"/>
                    </a:cubicBezTo>
                    <a:cubicBezTo>
                      <a:pt x="124" y="203"/>
                      <a:pt x="124" y="203"/>
                      <a:pt x="124" y="203"/>
                    </a:cubicBezTo>
                    <a:cubicBezTo>
                      <a:pt x="124" y="206"/>
                      <a:pt x="121" y="208"/>
                      <a:pt x="119" y="208"/>
                    </a:cubicBezTo>
                    <a:cubicBezTo>
                      <a:pt x="89" y="208"/>
                      <a:pt x="89" y="208"/>
                      <a:pt x="89" y="208"/>
                    </a:cubicBezTo>
                    <a:cubicBezTo>
                      <a:pt x="86" y="208"/>
                      <a:pt x="84" y="206"/>
                      <a:pt x="84" y="203"/>
                    </a:cubicBezTo>
                    <a:cubicBezTo>
                      <a:pt x="84" y="186"/>
                      <a:pt x="84" y="186"/>
                      <a:pt x="84" y="186"/>
                    </a:cubicBezTo>
                    <a:cubicBezTo>
                      <a:pt x="76" y="184"/>
                      <a:pt x="67" y="181"/>
                      <a:pt x="60" y="176"/>
                    </a:cubicBezTo>
                    <a:cubicBezTo>
                      <a:pt x="48" y="188"/>
                      <a:pt x="48" y="188"/>
                      <a:pt x="48" y="188"/>
                    </a:cubicBezTo>
                    <a:cubicBezTo>
                      <a:pt x="46" y="190"/>
                      <a:pt x="43" y="190"/>
                      <a:pt x="41" y="188"/>
                    </a:cubicBezTo>
                    <a:cubicBezTo>
                      <a:pt x="20" y="167"/>
                      <a:pt x="20" y="167"/>
                      <a:pt x="20" y="167"/>
                    </a:cubicBezTo>
                    <a:cubicBezTo>
                      <a:pt x="18" y="166"/>
                      <a:pt x="18" y="162"/>
                      <a:pt x="20" y="161"/>
                    </a:cubicBezTo>
                    <a:cubicBezTo>
                      <a:pt x="32" y="148"/>
                      <a:pt x="32" y="148"/>
                      <a:pt x="32" y="148"/>
                    </a:cubicBezTo>
                    <a:cubicBezTo>
                      <a:pt x="27" y="141"/>
                      <a:pt x="24" y="133"/>
                      <a:pt x="22" y="124"/>
                    </a:cubicBezTo>
                    <a:cubicBezTo>
                      <a:pt x="5" y="124"/>
                      <a:pt x="5" y="124"/>
                      <a:pt x="5" y="124"/>
                    </a:cubicBezTo>
                    <a:cubicBezTo>
                      <a:pt x="2" y="124"/>
                      <a:pt x="0" y="122"/>
                      <a:pt x="0" y="119"/>
                    </a:cubicBezTo>
                    <a:cubicBezTo>
                      <a:pt x="0" y="90"/>
                      <a:pt x="0" y="90"/>
                      <a:pt x="0" y="90"/>
                    </a:cubicBezTo>
                    <a:cubicBezTo>
                      <a:pt x="0" y="89"/>
                      <a:pt x="0" y="88"/>
                      <a:pt x="0" y="88"/>
                    </a:cubicBezTo>
                    <a:cubicBezTo>
                      <a:pt x="1" y="87"/>
                      <a:pt x="2" y="86"/>
                      <a:pt x="2" y="86"/>
                    </a:cubicBezTo>
                    <a:cubicBezTo>
                      <a:pt x="3" y="85"/>
                      <a:pt x="4" y="85"/>
                      <a:pt x="5" y="85"/>
                    </a:cubicBezTo>
                    <a:cubicBezTo>
                      <a:pt x="22" y="85"/>
                      <a:pt x="22" y="85"/>
                      <a:pt x="22" y="85"/>
                    </a:cubicBezTo>
                    <a:cubicBezTo>
                      <a:pt x="24" y="76"/>
                      <a:pt x="27" y="68"/>
                      <a:pt x="32" y="60"/>
                    </a:cubicBezTo>
                    <a:cubicBezTo>
                      <a:pt x="20" y="48"/>
                      <a:pt x="20" y="48"/>
                      <a:pt x="20" y="48"/>
                    </a:cubicBezTo>
                    <a:cubicBezTo>
                      <a:pt x="18" y="46"/>
                      <a:pt x="18" y="43"/>
                      <a:pt x="20" y="41"/>
                    </a:cubicBezTo>
                    <a:cubicBezTo>
                      <a:pt x="41" y="20"/>
                      <a:pt x="41" y="20"/>
                      <a:pt x="41" y="20"/>
                    </a:cubicBezTo>
                    <a:cubicBezTo>
                      <a:pt x="43" y="18"/>
                      <a:pt x="46" y="18"/>
                      <a:pt x="48" y="20"/>
                    </a:cubicBezTo>
                    <a:cubicBezTo>
                      <a:pt x="60" y="32"/>
                      <a:pt x="60" y="32"/>
                      <a:pt x="60" y="32"/>
                    </a:cubicBezTo>
                    <a:cubicBezTo>
                      <a:pt x="67" y="28"/>
                      <a:pt x="76" y="24"/>
                      <a:pt x="84" y="22"/>
                    </a:cubicBezTo>
                    <a:cubicBezTo>
                      <a:pt x="84" y="5"/>
                      <a:pt x="84" y="5"/>
                      <a:pt x="84" y="5"/>
                    </a:cubicBezTo>
                    <a:cubicBezTo>
                      <a:pt x="84" y="3"/>
                      <a:pt x="86" y="0"/>
                      <a:pt x="89" y="0"/>
                    </a:cubicBezTo>
                    <a:cubicBezTo>
                      <a:pt x="119" y="0"/>
                      <a:pt x="119" y="0"/>
                      <a:pt x="119" y="0"/>
                    </a:cubicBezTo>
                    <a:cubicBezTo>
                      <a:pt x="121" y="0"/>
                      <a:pt x="124" y="3"/>
                      <a:pt x="124" y="5"/>
                    </a:cubicBezTo>
                    <a:cubicBezTo>
                      <a:pt x="124" y="22"/>
                      <a:pt x="124" y="22"/>
                      <a:pt x="124" y="22"/>
                    </a:cubicBezTo>
                    <a:cubicBezTo>
                      <a:pt x="132" y="24"/>
                      <a:pt x="141" y="28"/>
                      <a:pt x="148" y="32"/>
                    </a:cubicBezTo>
                    <a:cubicBezTo>
                      <a:pt x="160" y="20"/>
                      <a:pt x="160" y="20"/>
                      <a:pt x="160" y="20"/>
                    </a:cubicBezTo>
                    <a:cubicBezTo>
                      <a:pt x="162" y="18"/>
                      <a:pt x="165" y="18"/>
                      <a:pt x="167" y="20"/>
                    </a:cubicBezTo>
                    <a:cubicBezTo>
                      <a:pt x="188" y="41"/>
                      <a:pt x="188" y="41"/>
                      <a:pt x="188" y="41"/>
                    </a:cubicBezTo>
                    <a:cubicBezTo>
                      <a:pt x="190" y="43"/>
                      <a:pt x="190" y="46"/>
                      <a:pt x="188" y="48"/>
                    </a:cubicBezTo>
                    <a:cubicBezTo>
                      <a:pt x="176" y="60"/>
                      <a:pt x="176" y="60"/>
                      <a:pt x="176" y="60"/>
                    </a:cubicBezTo>
                    <a:cubicBezTo>
                      <a:pt x="180" y="68"/>
                      <a:pt x="184" y="76"/>
                      <a:pt x="186" y="85"/>
                    </a:cubicBezTo>
                    <a:cubicBezTo>
                      <a:pt x="203" y="85"/>
                      <a:pt x="203" y="85"/>
                      <a:pt x="203" y="85"/>
                    </a:cubicBezTo>
                    <a:cubicBezTo>
                      <a:pt x="206" y="85"/>
                      <a:pt x="208" y="87"/>
                      <a:pt x="208" y="90"/>
                    </a:cubicBezTo>
                    <a:close/>
                    <a:moveTo>
                      <a:pt x="151" y="104"/>
                    </a:moveTo>
                    <a:cubicBezTo>
                      <a:pt x="151" y="78"/>
                      <a:pt x="130" y="57"/>
                      <a:pt x="104" y="57"/>
                    </a:cubicBezTo>
                    <a:cubicBezTo>
                      <a:pt x="78" y="57"/>
                      <a:pt x="57" y="78"/>
                      <a:pt x="57" y="104"/>
                    </a:cubicBezTo>
                    <a:cubicBezTo>
                      <a:pt x="57" y="130"/>
                      <a:pt x="78" y="152"/>
                      <a:pt x="104" y="152"/>
                    </a:cubicBezTo>
                    <a:cubicBezTo>
                      <a:pt x="130" y="152"/>
                      <a:pt x="151" y="130"/>
                      <a:pt x="151"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2060"/>
                  </a:solidFill>
                </a:endParaRPr>
              </a:p>
            </p:txBody>
          </p:sp>
          <p:sp>
            <p:nvSpPr>
              <p:cNvPr id="21" name="Freeform 24"/>
              <p:cNvSpPr>
                <a:spLocks/>
              </p:cNvSpPr>
              <p:nvPr/>
            </p:nvSpPr>
            <p:spPr bwMode="auto">
              <a:xfrm>
                <a:off x="6010275" y="757238"/>
                <a:ext cx="514350" cy="239713"/>
              </a:xfrm>
              <a:custGeom>
                <a:avLst/>
                <a:gdLst>
                  <a:gd name="T0" fmla="*/ 324 w 324"/>
                  <a:gd name="T1" fmla="*/ 0 h 151"/>
                  <a:gd name="T2" fmla="*/ 324 w 324"/>
                  <a:gd name="T3" fmla="*/ 151 h 151"/>
                  <a:gd name="T4" fmla="*/ 308 w 324"/>
                  <a:gd name="T5" fmla="*/ 146 h 151"/>
                  <a:gd name="T6" fmla="*/ 308 w 324"/>
                  <a:gd name="T7" fmla="*/ 16 h 151"/>
                  <a:gd name="T8" fmla="*/ 17 w 324"/>
                  <a:gd name="T9" fmla="*/ 16 h 151"/>
                  <a:gd name="T10" fmla="*/ 17 w 324"/>
                  <a:gd name="T11" fmla="*/ 56 h 151"/>
                  <a:gd name="T12" fmla="*/ 0 w 324"/>
                  <a:gd name="T13" fmla="*/ 49 h 151"/>
                  <a:gd name="T14" fmla="*/ 0 w 324"/>
                  <a:gd name="T15" fmla="*/ 0 h 151"/>
                  <a:gd name="T16" fmla="*/ 324 w 324"/>
                  <a:gd name="T1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 h="151">
                    <a:moveTo>
                      <a:pt x="324" y="0"/>
                    </a:moveTo>
                    <a:lnTo>
                      <a:pt x="324" y="151"/>
                    </a:lnTo>
                    <a:lnTo>
                      <a:pt x="308" y="146"/>
                    </a:lnTo>
                    <a:lnTo>
                      <a:pt x="308" y="16"/>
                    </a:lnTo>
                    <a:lnTo>
                      <a:pt x="17" y="16"/>
                    </a:lnTo>
                    <a:lnTo>
                      <a:pt x="17" y="56"/>
                    </a:lnTo>
                    <a:lnTo>
                      <a:pt x="0" y="49"/>
                    </a:lnTo>
                    <a:lnTo>
                      <a:pt x="0" y="0"/>
                    </a:lnTo>
                    <a:lnTo>
                      <a:pt x="3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2060"/>
                  </a:solidFill>
                </a:endParaRPr>
              </a:p>
            </p:txBody>
          </p:sp>
          <p:sp>
            <p:nvSpPr>
              <p:cNvPr id="22" name="Freeform 25"/>
              <p:cNvSpPr>
                <a:spLocks noEditPoints="1"/>
              </p:cNvSpPr>
              <p:nvPr/>
            </p:nvSpPr>
            <p:spPr bwMode="auto">
              <a:xfrm>
                <a:off x="6243638" y="915988"/>
                <a:ext cx="231775" cy="230188"/>
              </a:xfrm>
              <a:custGeom>
                <a:avLst/>
                <a:gdLst>
                  <a:gd name="T0" fmla="*/ 92 w 92"/>
                  <a:gd name="T1" fmla="*/ 40 h 92"/>
                  <a:gd name="T2" fmla="*/ 92 w 92"/>
                  <a:gd name="T3" fmla="*/ 53 h 92"/>
                  <a:gd name="T4" fmla="*/ 90 w 92"/>
                  <a:gd name="T5" fmla="*/ 55 h 92"/>
                  <a:gd name="T6" fmla="*/ 82 w 92"/>
                  <a:gd name="T7" fmla="*/ 55 h 92"/>
                  <a:gd name="T8" fmla="*/ 78 w 92"/>
                  <a:gd name="T9" fmla="*/ 65 h 92"/>
                  <a:gd name="T10" fmla="*/ 83 w 92"/>
                  <a:gd name="T11" fmla="*/ 71 h 92"/>
                  <a:gd name="T12" fmla="*/ 83 w 92"/>
                  <a:gd name="T13" fmla="*/ 74 h 92"/>
                  <a:gd name="T14" fmla="*/ 74 w 92"/>
                  <a:gd name="T15" fmla="*/ 83 h 92"/>
                  <a:gd name="T16" fmla="*/ 71 w 92"/>
                  <a:gd name="T17" fmla="*/ 83 h 92"/>
                  <a:gd name="T18" fmla="*/ 65 w 92"/>
                  <a:gd name="T19" fmla="*/ 78 h 92"/>
                  <a:gd name="T20" fmla="*/ 55 w 92"/>
                  <a:gd name="T21" fmla="*/ 82 h 92"/>
                  <a:gd name="T22" fmla="*/ 55 w 92"/>
                  <a:gd name="T23" fmla="*/ 90 h 92"/>
                  <a:gd name="T24" fmla="*/ 52 w 92"/>
                  <a:gd name="T25" fmla="*/ 92 h 92"/>
                  <a:gd name="T26" fmla="*/ 39 w 92"/>
                  <a:gd name="T27" fmla="*/ 92 h 92"/>
                  <a:gd name="T28" fmla="*/ 37 w 92"/>
                  <a:gd name="T29" fmla="*/ 90 h 92"/>
                  <a:gd name="T30" fmla="*/ 37 w 92"/>
                  <a:gd name="T31" fmla="*/ 82 h 92"/>
                  <a:gd name="T32" fmla="*/ 26 w 92"/>
                  <a:gd name="T33" fmla="*/ 78 h 92"/>
                  <a:gd name="T34" fmla="*/ 21 w 92"/>
                  <a:gd name="T35" fmla="*/ 83 h 92"/>
                  <a:gd name="T36" fmla="*/ 18 w 92"/>
                  <a:gd name="T37" fmla="*/ 83 h 92"/>
                  <a:gd name="T38" fmla="*/ 9 w 92"/>
                  <a:gd name="T39" fmla="*/ 74 h 92"/>
                  <a:gd name="T40" fmla="*/ 9 w 92"/>
                  <a:gd name="T41" fmla="*/ 71 h 92"/>
                  <a:gd name="T42" fmla="*/ 14 w 92"/>
                  <a:gd name="T43" fmla="*/ 65 h 92"/>
                  <a:gd name="T44" fmla="*/ 10 w 92"/>
                  <a:gd name="T45" fmla="*/ 55 h 92"/>
                  <a:gd name="T46" fmla="*/ 2 w 92"/>
                  <a:gd name="T47" fmla="*/ 55 h 92"/>
                  <a:gd name="T48" fmla="*/ 0 w 92"/>
                  <a:gd name="T49" fmla="*/ 53 h 92"/>
                  <a:gd name="T50" fmla="*/ 0 w 92"/>
                  <a:gd name="T51" fmla="*/ 40 h 92"/>
                  <a:gd name="T52" fmla="*/ 2 w 92"/>
                  <a:gd name="T53" fmla="*/ 37 h 92"/>
                  <a:gd name="T54" fmla="*/ 10 w 92"/>
                  <a:gd name="T55" fmla="*/ 37 h 92"/>
                  <a:gd name="T56" fmla="*/ 14 w 92"/>
                  <a:gd name="T57" fmla="*/ 27 h 92"/>
                  <a:gd name="T58" fmla="*/ 9 w 92"/>
                  <a:gd name="T59" fmla="*/ 21 h 92"/>
                  <a:gd name="T60" fmla="*/ 9 w 92"/>
                  <a:gd name="T61" fmla="*/ 18 h 92"/>
                  <a:gd name="T62" fmla="*/ 18 w 92"/>
                  <a:gd name="T63" fmla="*/ 9 h 92"/>
                  <a:gd name="T64" fmla="*/ 21 w 92"/>
                  <a:gd name="T65" fmla="*/ 9 h 92"/>
                  <a:gd name="T66" fmla="*/ 26 w 92"/>
                  <a:gd name="T67" fmla="*/ 14 h 92"/>
                  <a:gd name="T68" fmla="*/ 37 w 92"/>
                  <a:gd name="T69" fmla="*/ 10 h 92"/>
                  <a:gd name="T70" fmla="*/ 37 w 92"/>
                  <a:gd name="T71" fmla="*/ 2 h 92"/>
                  <a:gd name="T72" fmla="*/ 39 w 92"/>
                  <a:gd name="T73" fmla="*/ 0 h 92"/>
                  <a:gd name="T74" fmla="*/ 52 w 92"/>
                  <a:gd name="T75" fmla="*/ 0 h 92"/>
                  <a:gd name="T76" fmla="*/ 55 w 92"/>
                  <a:gd name="T77" fmla="*/ 2 h 92"/>
                  <a:gd name="T78" fmla="*/ 55 w 92"/>
                  <a:gd name="T79" fmla="*/ 10 h 92"/>
                  <a:gd name="T80" fmla="*/ 65 w 92"/>
                  <a:gd name="T81" fmla="*/ 14 h 92"/>
                  <a:gd name="T82" fmla="*/ 71 w 92"/>
                  <a:gd name="T83" fmla="*/ 9 h 92"/>
                  <a:gd name="T84" fmla="*/ 74 w 92"/>
                  <a:gd name="T85" fmla="*/ 9 h 92"/>
                  <a:gd name="T86" fmla="*/ 83 w 92"/>
                  <a:gd name="T87" fmla="*/ 18 h 92"/>
                  <a:gd name="T88" fmla="*/ 83 w 92"/>
                  <a:gd name="T89" fmla="*/ 21 h 92"/>
                  <a:gd name="T90" fmla="*/ 78 w 92"/>
                  <a:gd name="T91" fmla="*/ 27 h 92"/>
                  <a:gd name="T92" fmla="*/ 82 w 92"/>
                  <a:gd name="T93" fmla="*/ 37 h 92"/>
                  <a:gd name="T94" fmla="*/ 90 w 92"/>
                  <a:gd name="T95" fmla="*/ 37 h 92"/>
                  <a:gd name="T96" fmla="*/ 92 w 92"/>
                  <a:gd name="T97" fmla="*/ 40 h 92"/>
                  <a:gd name="T98" fmla="*/ 67 w 92"/>
                  <a:gd name="T99" fmla="*/ 46 h 92"/>
                  <a:gd name="T100" fmla="*/ 46 w 92"/>
                  <a:gd name="T101" fmla="*/ 25 h 92"/>
                  <a:gd name="T102" fmla="*/ 25 w 92"/>
                  <a:gd name="T103" fmla="*/ 46 h 92"/>
                  <a:gd name="T104" fmla="*/ 46 w 92"/>
                  <a:gd name="T105" fmla="*/ 67 h 92"/>
                  <a:gd name="T106" fmla="*/ 67 w 92"/>
                  <a:gd name="T107"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 h="92">
                    <a:moveTo>
                      <a:pt x="92" y="40"/>
                    </a:moveTo>
                    <a:cubicBezTo>
                      <a:pt x="92" y="53"/>
                      <a:pt x="92" y="53"/>
                      <a:pt x="92" y="53"/>
                    </a:cubicBezTo>
                    <a:cubicBezTo>
                      <a:pt x="92" y="54"/>
                      <a:pt x="91" y="55"/>
                      <a:pt x="90" y="55"/>
                    </a:cubicBezTo>
                    <a:cubicBezTo>
                      <a:pt x="82" y="55"/>
                      <a:pt x="82" y="55"/>
                      <a:pt x="82" y="55"/>
                    </a:cubicBezTo>
                    <a:cubicBezTo>
                      <a:pt x="81" y="59"/>
                      <a:pt x="80" y="62"/>
                      <a:pt x="78" y="65"/>
                    </a:cubicBezTo>
                    <a:cubicBezTo>
                      <a:pt x="83" y="71"/>
                      <a:pt x="83" y="71"/>
                      <a:pt x="83" y="71"/>
                    </a:cubicBezTo>
                    <a:cubicBezTo>
                      <a:pt x="84" y="72"/>
                      <a:pt x="84" y="73"/>
                      <a:pt x="83" y="74"/>
                    </a:cubicBezTo>
                    <a:cubicBezTo>
                      <a:pt x="74" y="83"/>
                      <a:pt x="74" y="83"/>
                      <a:pt x="74" y="83"/>
                    </a:cubicBezTo>
                    <a:cubicBezTo>
                      <a:pt x="73" y="84"/>
                      <a:pt x="71" y="84"/>
                      <a:pt x="71" y="83"/>
                    </a:cubicBezTo>
                    <a:cubicBezTo>
                      <a:pt x="65" y="78"/>
                      <a:pt x="65" y="78"/>
                      <a:pt x="65" y="78"/>
                    </a:cubicBezTo>
                    <a:cubicBezTo>
                      <a:pt x="62" y="80"/>
                      <a:pt x="58" y="81"/>
                      <a:pt x="55" y="82"/>
                    </a:cubicBezTo>
                    <a:cubicBezTo>
                      <a:pt x="55" y="90"/>
                      <a:pt x="55" y="90"/>
                      <a:pt x="55" y="90"/>
                    </a:cubicBezTo>
                    <a:cubicBezTo>
                      <a:pt x="55" y="91"/>
                      <a:pt x="54" y="92"/>
                      <a:pt x="52" y="92"/>
                    </a:cubicBezTo>
                    <a:cubicBezTo>
                      <a:pt x="39" y="92"/>
                      <a:pt x="39" y="92"/>
                      <a:pt x="39" y="92"/>
                    </a:cubicBezTo>
                    <a:cubicBezTo>
                      <a:pt x="38" y="92"/>
                      <a:pt x="37" y="91"/>
                      <a:pt x="37" y="90"/>
                    </a:cubicBezTo>
                    <a:cubicBezTo>
                      <a:pt x="37" y="82"/>
                      <a:pt x="37" y="82"/>
                      <a:pt x="37" y="82"/>
                    </a:cubicBezTo>
                    <a:cubicBezTo>
                      <a:pt x="33" y="81"/>
                      <a:pt x="30" y="80"/>
                      <a:pt x="26" y="78"/>
                    </a:cubicBezTo>
                    <a:cubicBezTo>
                      <a:pt x="21" y="83"/>
                      <a:pt x="21" y="83"/>
                      <a:pt x="21" y="83"/>
                    </a:cubicBezTo>
                    <a:cubicBezTo>
                      <a:pt x="20" y="84"/>
                      <a:pt x="19" y="84"/>
                      <a:pt x="18" y="83"/>
                    </a:cubicBezTo>
                    <a:cubicBezTo>
                      <a:pt x="9" y="74"/>
                      <a:pt x="9" y="74"/>
                      <a:pt x="9" y="74"/>
                    </a:cubicBezTo>
                    <a:cubicBezTo>
                      <a:pt x="8" y="73"/>
                      <a:pt x="8" y="72"/>
                      <a:pt x="9" y="71"/>
                    </a:cubicBezTo>
                    <a:cubicBezTo>
                      <a:pt x="14" y="65"/>
                      <a:pt x="14" y="65"/>
                      <a:pt x="14" y="65"/>
                    </a:cubicBezTo>
                    <a:cubicBezTo>
                      <a:pt x="12" y="62"/>
                      <a:pt x="11" y="59"/>
                      <a:pt x="10" y="55"/>
                    </a:cubicBezTo>
                    <a:cubicBezTo>
                      <a:pt x="2" y="55"/>
                      <a:pt x="2" y="55"/>
                      <a:pt x="2" y="55"/>
                    </a:cubicBezTo>
                    <a:cubicBezTo>
                      <a:pt x="1" y="55"/>
                      <a:pt x="0" y="54"/>
                      <a:pt x="0" y="53"/>
                    </a:cubicBezTo>
                    <a:cubicBezTo>
                      <a:pt x="0" y="40"/>
                      <a:pt x="0" y="40"/>
                      <a:pt x="0" y="40"/>
                    </a:cubicBezTo>
                    <a:cubicBezTo>
                      <a:pt x="0" y="38"/>
                      <a:pt x="1" y="37"/>
                      <a:pt x="2" y="37"/>
                    </a:cubicBezTo>
                    <a:cubicBezTo>
                      <a:pt x="10" y="37"/>
                      <a:pt x="10" y="37"/>
                      <a:pt x="10" y="37"/>
                    </a:cubicBezTo>
                    <a:cubicBezTo>
                      <a:pt x="11" y="33"/>
                      <a:pt x="12" y="30"/>
                      <a:pt x="14" y="27"/>
                    </a:cubicBezTo>
                    <a:cubicBezTo>
                      <a:pt x="9" y="21"/>
                      <a:pt x="9" y="21"/>
                      <a:pt x="9" y="21"/>
                    </a:cubicBezTo>
                    <a:cubicBezTo>
                      <a:pt x="8" y="20"/>
                      <a:pt x="8" y="19"/>
                      <a:pt x="9" y="18"/>
                    </a:cubicBezTo>
                    <a:cubicBezTo>
                      <a:pt x="18" y="9"/>
                      <a:pt x="18" y="9"/>
                      <a:pt x="18" y="9"/>
                    </a:cubicBezTo>
                    <a:cubicBezTo>
                      <a:pt x="19" y="8"/>
                      <a:pt x="20" y="8"/>
                      <a:pt x="21" y="9"/>
                    </a:cubicBezTo>
                    <a:cubicBezTo>
                      <a:pt x="26" y="14"/>
                      <a:pt x="26" y="14"/>
                      <a:pt x="26" y="14"/>
                    </a:cubicBezTo>
                    <a:cubicBezTo>
                      <a:pt x="30" y="12"/>
                      <a:pt x="33" y="11"/>
                      <a:pt x="37" y="10"/>
                    </a:cubicBezTo>
                    <a:cubicBezTo>
                      <a:pt x="37" y="2"/>
                      <a:pt x="37" y="2"/>
                      <a:pt x="37" y="2"/>
                    </a:cubicBezTo>
                    <a:cubicBezTo>
                      <a:pt x="37" y="1"/>
                      <a:pt x="38" y="0"/>
                      <a:pt x="39" y="0"/>
                    </a:cubicBezTo>
                    <a:cubicBezTo>
                      <a:pt x="52" y="0"/>
                      <a:pt x="52" y="0"/>
                      <a:pt x="52" y="0"/>
                    </a:cubicBezTo>
                    <a:cubicBezTo>
                      <a:pt x="54" y="0"/>
                      <a:pt x="55" y="1"/>
                      <a:pt x="55" y="2"/>
                    </a:cubicBezTo>
                    <a:cubicBezTo>
                      <a:pt x="55" y="10"/>
                      <a:pt x="55" y="10"/>
                      <a:pt x="55" y="10"/>
                    </a:cubicBezTo>
                    <a:cubicBezTo>
                      <a:pt x="58" y="11"/>
                      <a:pt x="62" y="12"/>
                      <a:pt x="65" y="14"/>
                    </a:cubicBezTo>
                    <a:cubicBezTo>
                      <a:pt x="71" y="9"/>
                      <a:pt x="71" y="9"/>
                      <a:pt x="71" y="9"/>
                    </a:cubicBezTo>
                    <a:cubicBezTo>
                      <a:pt x="71" y="8"/>
                      <a:pt x="73" y="8"/>
                      <a:pt x="74" y="9"/>
                    </a:cubicBezTo>
                    <a:cubicBezTo>
                      <a:pt x="83" y="18"/>
                      <a:pt x="83" y="18"/>
                      <a:pt x="83" y="18"/>
                    </a:cubicBezTo>
                    <a:cubicBezTo>
                      <a:pt x="84" y="19"/>
                      <a:pt x="84" y="20"/>
                      <a:pt x="83" y="21"/>
                    </a:cubicBezTo>
                    <a:cubicBezTo>
                      <a:pt x="78" y="27"/>
                      <a:pt x="78" y="27"/>
                      <a:pt x="78" y="27"/>
                    </a:cubicBezTo>
                    <a:cubicBezTo>
                      <a:pt x="80" y="30"/>
                      <a:pt x="81" y="33"/>
                      <a:pt x="82" y="37"/>
                    </a:cubicBezTo>
                    <a:cubicBezTo>
                      <a:pt x="90" y="37"/>
                      <a:pt x="90" y="37"/>
                      <a:pt x="90" y="37"/>
                    </a:cubicBezTo>
                    <a:cubicBezTo>
                      <a:pt x="91" y="37"/>
                      <a:pt x="92" y="38"/>
                      <a:pt x="92" y="40"/>
                    </a:cubicBezTo>
                    <a:close/>
                    <a:moveTo>
                      <a:pt x="67" y="46"/>
                    </a:moveTo>
                    <a:cubicBezTo>
                      <a:pt x="67" y="35"/>
                      <a:pt x="57" y="25"/>
                      <a:pt x="46" y="25"/>
                    </a:cubicBezTo>
                    <a:cubicBezTo>
                      <a:pt x="34" y="25"/>
                      <a:pt x="25" y="35"/>
                      <a:pt x="25" y="46"/>
                    </a:cubicBezTo>
                    <a:cubicBezTo>
                      <a:pt x="25" y="58"/>
                      <a:pt x="34" y="67"/>
                      <a:pt x="46" y="67"/>
                    </a:cubicBezTo>
                    <a:cubicBezTo>
                      <a:pt x="57" y="67"/>
                      <a:pt x="67" y="58"/>
                      <a:pt x="67"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2060"/>
                  </a:solidFill>
                </a:endParaRPr>
              </a:p>
            </p:txBody>
          </p:sp>
          <p:sp>
            <p:nvSpPr>
              <p:cNvPr id="23" name="Rectangle 26"/>
              <p:cNvSpPr>
                <a:spLocks noChangeArrowheads="1"/>
              </p:cNvSpPr>
              <p:nvPr/>
            </p:nvSpPr>
            <p:spPr bwMode="auto">
              <a:xfrm>
                <a:off x="6330950" y="860426"/>
                <a:ext cx="131763"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2060"/>
                  </a:solidFill>
                </a:endParaRPr>
              </a:p>
            </p:txBody>
          </p:sp>
          <p:sp>
            <p:nvSpPr>
              <p:cNvPr id="24" name="Rectangle 27"/>
              <p:cNvSpPr>
                <a:spLocks noChangeArrowheads="1"/>
              </p:cNvSpPr>
              <p:nvPr/>
            </p:nvSpPr>
            <p:spPr bwMode="auto">
              <a:xfrm>
                <a:off x="6270625" y="817563"/>
                <a:ext cx="192088"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2060"/>
                  </a:solidFill>
                </a:endParaRPr>
              </a:p>
            </p:txBody>
          </p:sp>
          <p:sp>
            <p:nvSpPr>
              <p:cNvPr id="26" name="Freeform 29"/>
              <p:cNvSpPr>
                <a:spLocks noEditPoints="1"/>
              </p:cNvSpPr>
              <p:nvPr/>
            </p:nvSpPr>
            <p:spPr bwMode="auto">
              <a:xfrm>
                <a:off x="5934075" y="822326"/>
                <a:ext cx="312738" cy="311150"/>
              </a:xfrm>
              <a:custGeom>
                <a:avLst/>
                <a:gdLst>
                  <a:gd name="T0" fmla="*/ 124 w 124"/>
                  <a:gd name="T1" fmla="*/ 53 h 124"/>
                  <a:gd name="T2" fmla="*/ 124 w 124"/>
                  <a:gd name="T3" fmla="*/ 71 h 124"/>
                  <a:gd name="T4" fmla="*/ 121 w 124"/>
                  <a:gd name="T5" fmla="*/ 74 h 124"/>
                  <a:gd name="T6" fmla="*/ 111 w 124"/>
                  <a:gd name="T7" fmla="*/ 74 h 124"/>
                  <a:gd name="T8" fmla="*/ 105 w 124"/>
                  <a:gd name="T9" fmla="*/ 88 h 124"/>
                  <a:gd name="T10" fmla="*/ 112 w 124"/>
                  <a:gd name="T11" fmla="*/ 96 h 124"/>
                  <a:gd name="T12" fmla="*/ 112 w 124"/>
                  <a:gd name="T13" fmla="*/ 100 h 124"/>
                  <a:gd name="T14" fmla="*/ 100 w 124"/>
                  <a:gd name="T15" fmla="*/ 112 h 124"/>
                  <a:gd name="T16" fmla="*/ 96 w 124"/>
                  <a:gd name="T17" fmla="*/ 112 h 124"/>
                  <a:gd name="T18" fmla="*/ 88 w 124"/>
                  <a:gd name="T19" fmla="*/ 105 h 124"/>
                  <a:gd name="T20" fmla="*/ 74 w 124"/>
                  <a:gd name="T21" fmla="*/ 111 h 124"/>
                  <a:gd name="T22" fmla="*/ 74 w 124"/>
                  <a:gd name="T23" fmla="*/ 121 h 124"/>
                  <a:gd name="T24" fmla="*/ 71 w 124"/>
                  <a:gd name="T25" fmla="*/ 124 h 124"/>
                  <a:gd name="T26" fmla="*/ 53 w 124"/>
                  <a:gd name="T27" fmla="*/ 124 h 124"/>
                  <a:gd name="T28" fmla="*/ 51 w 124"/>
                  <a:gd name="T29" fmla="*/ 121 h 124"/>
                  <a:gd name="T30" fmla="*/ 51 w 124"/>
                  <a:gd name="T31" fmla="*/ 111 h 124"/>
                  <a:gd name="T32" fmla="*/ 36 w 124"/>
                  <a:gd name="T33" fmla="*/ 105 h 124"/>
                  <a:gd name="T34" fmla="*/ 29 w 124"/>
                  <a:gd name="T35" fmla="*/ 112 h 124"/>
                  <a:gd name="T36" fmla="*/ 25 w 124"/>
                  <a:gd name="T37" fmla="*/ 112 h 124"/>
                  <a:gd name="T38" fmla="*/ 12 w 124"/>
                  <a:gd name="T39" fmla="*/ 100 h 124"/>
                  <a:gd name="T40" fmla="*/ 12 w 124"/>
                  <a:gd name="T41" fmla="*/ 96 h 124"/>
                  <a:gd name="T42" fmla="*/ 19 w 124"/>
                  <a:gd name="T43" fmla="*/ 88 h 124"/>
                  <a:gd name="T44" fmla="*/ 13 w 124"/>
                  <a:gd name="T45" fmla="*/ 74 h 124"/>
                  <a:gd name="T46" fmla="*/ 3 w 124"/>
                  <a:gd name="T47" fmla="*/ 74 h 124"/>
                  <a:gd name="T48" fmla="*/ 0 w 124"/>
                  <a:gd name="T49" fmla="*/ 71 h 124"/>
                  <a:gd name="T50" fmla="*/ 0 w 124"/>
                  <a:gd name="T51" fmla="*/ 53 h 124"/>
                  <a:gd name="T52" fmla="*/ 3 w 124"/>
                  <a:gd name="T53" fmla="*/ 50 h 124"/>
                  <a:gd name="T54" fmla="*/ 13 w 124"/>
                  <a:gd name="T55" fmla="*/ 50 h 124"/>
                  <a:gd name="T56" fmla="*/ 19 w 124"/>
                  <a:gd name="T57" fmla="*/ 36 h 124"/>
                  <a:gd name="T58" fmla="*/ 12 w 124"/>
                  <a:gd name="T59" fmla="*/ 29 h 124"/>
                  <a:gd name="T60" fmla="*/ 12 w 124"/>
                  <a:gd name="T61" fmla="*/ 25 h 124"/>
                  <a:gd name="T62" fmla="*/ 25 w 124"/>
                  <a:gd name="T63" fmla="*/ 12 h 124"/>
                  <a:gd name="T64" fmla="*/ 29 w 124"/>
                  <a:gd name="T65" fmla="*/ 12 h 124"/>
                  <a:gd name="T66" fmla="*/ 36 w 124"/>
                  <a:gd name="T67" fmla="*/ 19 h 124"/>
                  <a:gd name="T68" fmla="*/ 51 w 124"/>
                  <a:gd name="T69" fmla="*/ 13 h 124"/>
                  <a:gd name="T70" fmla="*/ 51 w 124"/>
                  <a:gd name="T71" fmla="*/ 3 h 124"/>
                  <a:gd name="T72" fmla="*/ 53 w 124"/>
                  <a:gd name="T73" fmla="*/ 0 h 124"/>
                  <a:gd name="T74" fmla="*/ 71 w 124"/>
                  <a:gd name="T75" fmla="*/ 0 h 124"/>
                  <a:gd name="T76" fmla="*/ 74 w 124"/>
                  <a:gd name="T77" fmla="*/ 3 h 124"/>
                  <a:gd name="T78" fmla="*/ 74 w 124"/>
                  <a:gd name="T79" fmla="*/ 13 h 124"/>
                  <a:gd name="T80" fmla="*/ 88 w 124"/>
                  <a:gd name="T81" fmla="*/ 19 h 124"/>
                  <a:gd name="T82" fmla="*/ 96 w 124"/>
                  <a:gd name="T83" fmla="*/ 12 h 124"/>
                  <a:gd name="T84" fmla="*/ 100 w 124"/>
                  <a:gd name="T85" fmla="*/ 12 h 124"/>
                  <a:gd name="T86" fmla="*/ 112 w 124"/>
                  <a:gd name="T87" fmla="*/ 25 h 124"/>
                  <a:gd name="T88" fmla="*/ 112 w 124"/>
                  <a:gd name="T89" fmla="*/ 29 h 124"/>
                  <a:gd name="T90" fmla="*/ 105 w 124"/>
                  <a:gd name="T91" fmla="*/ 36 h 124"/>
                  <a:gd name="T92" fmla="*/ 111 w 124"/>
                  <a:gd name="T93" fmla="*/ 50 h 124"/>
                  <a:gd name="T94" fmla="*/ 121 w 124"/>
                  <a:gd name="T95" fmla="*/ 50 h 124"/>
                  <a:gd name="T96" fmla="*/ 124 w 124"/>
                  <a:gd name="T97" fmla="*/ 53 h 124"/>
                  <a:gd name="T98" fmla="*/ 90 w 124"/>
                  <a:gd name="T99" fmla="*/ 62 h 124"/>
                  <a:gd name="T100" fmla="*/ 62 w 124"/>
                  <a:gd name="T101" fmla="*/ 34 h 124"/>
                  <a:gd name="T102" fmla="*/ 34 w 124"/>
                  <a:gd name="T103" fmla="*/ 62 h 124"/>
                  <a:gd name="T104" fmla="*/ 62 w 124"/>
                  <a:gd name="T105" fmla="*/ 90 h 124"/>
                  <a:gd name="T106" fmla="*/ 90 w 124"/>
                  <a:gd name="T107" fmla="*/ 6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 h="124">
                    <a:moveTo>
                      <a:pt x="124" y="53"/>
                    </a:moveTo>
                    <a:cubicBezTo>
                      <a:pt x="124" y="71"/>
                      <a:pt x="124" y="71"/>
                      <a:pt x="124" y="71"/>
                    </a:cubicBezTo>
                    <a:cubicBezTo>
                      <a:pt x="124" y="73"/>
                      <a:pt x="123" y="74"/>
                      <a:pt x="121" y="74"/>
                    </a:cubicBezTo>
                    <a:cubicBezTo>
                      <a:pt x="111" y="74"/>
                      <a:pt x="111" y="74"/>
                      <a:pt x="111" y="74"/>
                    </a:cubicBezTo>
                    <a:cubicBezTo>
                      <a:pt x="110" y="79"/>
                      <a:pt x="108" y="84"/>
                      <a:pt x="105" y="88"/>
                    </a:cubicBezTo>
                    <a:cubicBezTo>
                      <a:pt x="112" y="96"/>
                      <a:pt x="112" y="96"/>
                      <a:pt x="112" y="96"/>
                    </a:cubicBezTo>
                    <a:cubicBezTo>
                      <a:pt x="113" y="97"/>
                      <a:pt x="113" y="99"/>
                      <a:pt x="112" y="100"/>
                    </a:cubicBezTo>
                    <a:cubicBezTo>
                      <a:pt x="100" y="112"/>
                      <a:pt x="100" y="112"/>
                      <a:pt x="100" y="112"/>
                    </a:cubicBezTo>
                    <a:cubicBezTo>
                      <a:pt x="99" y="113"/>
                      <a:pt x="97" y="113"/>
                      <a:pt x="96" y="112"/>
                    </a:cubicBezTo>
                    <a:cubicBezTo>
                      <a:pt x="88" y="105"/>
                      <a:pt x="88" y="105"/>
                      <a:pt x="88" y="105"/>
                    </a:cubicBezTo>
                    <a:cubicBezTo>
                      <a:pt x="84" y="108"/>
                      <a:pt x="79" y="110"/>
                      <a:pt x="74" y="111"/>
                    </a:cubicBezTo>
                    <a:cubicBezTo>
                      <a:pt x="74" y="121"/>
                      <a:pt x="74" y="121"/>
                      <a:pt x="74" y="121"/>
                    </a:cubicBezTo>
                    <a:cubicBezTo>
                      <a:pt x="74" y="123"/>
                      <a:pt x="73" y="124"/>
                      <a:pt x="71" y="124"/>
                    </a:cubicBezTo>
                    <a:cubicBezTo>
                      <a:pt x="53" y="124"/>
                      <a:pt x="53" y="124"/>
                      <a:pt x="53" y="124"/>
                    </a:cubicBezTo>
                    <a:cubicBezTo>
                      <a:pt x="52" y="124"/>
                      <a:pt x="51" y="123"/>
                      <a:pt x="51" y="121"/>
                    </a:cubicBezTo>
                    <a:cubicBezTo>
                      <a:pt x="51" y="111"/>
                      <a:pt x="51" y="111"/>
                      <a:pt x="51" y="111"/>
                    </a:cubicBezTo>
                    <a:cubicBezTo>
                      <a:pt x="45" y="110"/>
                      <a:pt x="40" y="108"/>
                      <a:pt x="36" y="105"/>
                    </a:cubicBezTo>
                    <a:cubicBezTo>
                      <a:pt x="29" y="112"/>
                      <a:pt x="29" y="112"/>
                      <a:pt x="29" y="112"/>
                    </a:cubicBezTo>
                    <a:cubicBezTo>
                      <a:pt x="28" y="113"/>
                      <a:pt x="26" y="113"/>
                      <a:pt x="25" y="112"/>
                    </a:cubicBezTo>
                    <a:cubicBezTo>
                      <a:pt x="12" y="100"/>
                      <a:pt x="12" y="100"/>
                      <a:pt x="12" y="100"/>
                    </a:cubicBezTo>
                    <a:cubicBezTo>
                      <a:pt x="11" y="99"/>
                      <a:pt x="11" y="97"/>
                      <a:pt x="12" y="96"/>
                    </a:cubicBezTo>
                    <a:cubicBezTo>
                      <a:pt x="19" y="88"/>
                      <a:pt x="19" y="88"/>
                      <a:pt x="19" y="88"/>
                    </a:cubicBezTo>
                    <a:cubicBezTo>
                      <a:pt x="17" y="84"/>
                      <a:pt x="15" y="79"/>
                      <a:pt x="13" y="74"/>
                    </a:cubicBezTo>
                    <a:cubicBezTo>
                      <a:pt x="3" y="74"/>
                      <a:pt x="3" y="74"/>
                      <a:pt x="3" y="74"/>
                    </a:cubicBezTo>
                    <a:cubicBezTo>
                      <a:pt x="2" y="74"/>
                      <a:pt x="0" y="73"/>
                      <a:pt x="0" y="71"/>
                    </a:cubicBezTo>
                    <a:cubicBezTo>
                      <a:pt x="0" y="53"/>
                      <a:pt x="0" y="53"/>
                      <a:pt x="0" y="53"/>
                    </a:cubicBezTo>
                    <a:cubicBezTo>
                      <a:pt x="0" y="52"/>
                      <a:pt x="2" y="50"/>
                      <a:pt x="3" y="50"/>
                    </a:cubicBezTo>
                    <a:cubicBezTo>
                      <a:pt x="13" y="50"/>
                      <a:pt x="13" y="50"/>
                      <a:pt x="13" y="50"/>
                    </a:cubicBezTo>
                    <a:cubicBezTo>
                      <a:pt x="15" y="45"/>
                      <a:pt x="17" y="40"/>
                      <a:pt x="19" y="36"/>
                    </a:cubicBezTo>
                    <a:cubicBezTo>
                      <a:pt x="12" y="29"/>
                      <a:pt x="12" y="29"/>
                      <a:pt x="12" y="29"/>
                    </a:cubicBezTo>
                    <a:cubicBezTo>
                      <a:pt x="11" y="28"/>
                      <a:pt x="11" y="26"/>
                      <a:pt x="12" y="25"/>
                    </a:cubicBezTo>
                    <a:cubicBezTo>
                      <a:pt x="25" y="12"/>
                      <a:pt x="25" y="12"/>
                      <a:pt x="25" y="12"/>
                    </a:cubicBezTo>
                    <a:cubicBezTo>
                      <a:pt x="26" y="11"/>
                      <a:pt x="28" y="11"/>
                      <a:pt x="29" y="12"/>
                    </a:cubicBezTo>
                    <a:cubicBezTo>
                      <a:pt x="36" y="19"/>
                      <a:pt x="36" y="19"/>
                      <a:pt x="36" y="19"/>
                    </a:cubicBezTo>
                    <a:cubicBezTo>
                      <a:pt x="40" y="17"/>
                      <a:pt x="45" y="15"/>
                      <a:pt x="51" y="13"/>
                    </a:cubicBezTo>
                    <a:cubicBezTo>
                      <a:pt x="51" y="3"/>
                      <a:pt x="51" y="3"/>
                      <a:pt x="51" y="3"/>
                    </a:cubicBezTo>
                    <a:cubicBezTo>
                      <a:pt x="51" y="2"/>
                      <a:pt x="52" y="0"/>
                      <a:pt x="53" y="0"/>
                    </a:cubicBezTo>
                    <a:cubicBezTo>
                      <a:pt x="71" y="0"/>
                      <a:pt x="71" y="0"/>
                      <a:pt x="71" y="0"/>
                    </a:cubicBezTo>
                    <a:cubicBezTo>
                      <a:pt x="73" y="0"/>
                      <a:pt x="74" y="2"/>
                      <a:pt x="74" y="3"/>
                    </a:cubicBezTo>
                    <a:cubicBezTo>
                      <a:pt x="74" y="13"/>
                      <a:pt x="74" y="13"/>
                      <a:pt x="74" y="13"/>
                    </a:cubicBezTo>
                    <a:cubicBezTo>
                      <a:pt x="79" y="15"/>
                      <a:pt x="84" y="17"/>
                      <a:pt x="88" y="19"/>
                    </a:cubicBezTo>
                    <a:cubicBezTo>
                      <a:pt x="96" y="12"/>
                      <a:pt x="96" y="12"/>
                      <a:pt x="96" y="12"/>
                    </a:cubicBezTo>
                    <a:cubicBezTo>
                      <a:pt x="97" y="11"/>
                      <a:pt x="99" y="11"/>
                      <a:pt x="100" y="12"/>
                    </a:cubicBezTo>
                    <a:cubicBezTo>
                      <a:pt x="112" y="25"/>
                      <a:pt x="112" y="25"/>
                      <a:pt x="112" y="25"/>
                    </a:cubicBezTo>
                    <a:cubicBezTo>
                      <a:pt x="113" y="26"/>
                      <a:pt x="113" y="28"/>
                      <a:pt x="112" y="29"/>
                    </a:cubicBezTo>
                    <a:cubicBezTo>
                      <a:pt x="105" y="36"/>
                      <a:pt x="105" y="36"/>
                      <a:pt x="105" y="36"/>
                    </a:cubicBezTo>
                    <a:cubicBezTo>
                      <a:pt x="108" y="40"/>
                      <a:pt x="110" y="45"/>
                      <a:pt x="111" y="50"/>
                    </a:cubicBezTo>
                    <a:cubicBezTo>
                      <a:pt x="121" y="50"/>
                      <a:pt x="121" y="50"/>
                      <a:pt x="121" y="50"/>
                    </a:cubicBezTo>
                    <a:cubicBezTo>
                      <a:pt x="123" y="50"/>
                      <a:pt x="124" y="52"/>
                      <a:pt x="124" y="53"/>
                    </a:cubicBezTo>
                    <a:close/>
                    <a:moveTo>
                      <a:pt x="90" y="62"/>
                    </a:moveTo>
                    <a:cubicBezTo>
                      <a:pt x="90" y="47"/>
                      <a:pt x="78" y="34"/>
                      <a:pt x="62" y="34"/>
                    </a:cubicBezTo>
                    <a:cubicBezTo>
                      <a:pt x="47" y="34"/>
                      <a:pt x="34" y="47"/>
                      <a:pt x="34" y="62"/>
                    </a:cubicBezTo>
                    <a:cubicBezTo>
                      <a:pt x="34" y="78"/>
                      <a:pt x="47" y="90"/>
                      <a:pt x="62" y="90"/>
                    </a:cubicBezTo>
                    <a:cubicBezTo>
                      <a:pt x="78" y="90"/>
                      <a:pt x="90" y="78"/>
                      <a:pt x="90"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2060"/>
                  </a:solidFill>
                </a:endParaRPr>
              </a:p>
            </p:txBody>
          </p:sp>
        </p:grpSp>
      </p:grpSp>
      <p:sp>
        <p:nvSpPr>
          <p:cNvPr id="16" name="TextBox 15"/>
          <p:cNvSpPr txBox="1"/>
          <p:nvPr/>
        </p:nvSpPr>
        <p:spPr>
          <a:xfrm>
            <a:off x="76200" y="6581001"/>
            <a:ext cx="3809022" cy="276999"/>
          </a:xfrm>
          <a:prstGeom prst="rect">
            <a:avLst/>
          </a:prstGeom>
          <a:noFill/>
        </p:spPr>
        <p:txBody>
          <a:bodyPr wrap="square" rtlCol="0">
            <a:spAutoFit/>
          </a:bodyPr>
          <a:lstStyle/>
          <a:p>
            <a:r>
              <a:rPr lang="en-US" sz="1200" dirty="0" smtClean="0">
                <a:solidFill>
                  <a:schemeClr val="bg1"/>
                </a:solidFill>
              </a:rPr>
              <a:t>Phase I Provider Deck </a:t>
            </a:r>
            <a:r>
              <a:rPr lang="mr-IN" sz="1200" dirty="0" smtClean="0">
                <a:solidFill>
                  <a:schemeClr val="bg1"/>
                </a:solidFill>
              </a:rPr>
              <a:t>–</a:t>
            </a:r>
            <a:r>
              <a:rPr lang="en-US" sz="1200" dirty="0" smtClean="0">
                <a:solidFill>
                  <a:schemeClr val="bg1"/>
                </a:solidFill>
              </a:rPr>
              <a:t>Version 11/8/2017</a:t>
            </a:r>
            <a:endParaRPr lang="en-US" sz="1200" dirty="0">
              <a:solidFill>
                <a:schemeClr val="bg1"/>
              </a:solidFill>
            </a:endParaRPr>
          </a:p>
        </p:txBody>
      </p:sp>
    </p:spTree>
    <p:extLst>
      <p:ext uri="{BB962C8B-B14F-4D97-AF65-F5344CB8AC3E}">
        <p14:creationId xmlns:p14="http://schemas.microsoft.com/office/powerpoint/2010/main" val="26771164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47799" y="5029200"/>
            <a:ext cx="4495801" cy="310544"/>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4" name="object 4"/>
          <p:cNvSpPr txBox="1"/>
          <p:nvPr/>
        </p:nvSpPr>
        <p:spPr>
          <a:xfrm>
            <a:off x="838200" y="1213456"/>
            <a:ext cx="7620000" cy="3053744"/>
          </a:xfrm>
          <a:prstGeom prst="rect">
            <a:avLst/>
          </a:prstGeom>
        </p:spPr>
        <p:txBody>
          <a:bodyPr vert="horz" wrap="square" lIns="0" tIns="0" rIns="0" bIns="0" rtlCol="0">
            <a:noAutofit/>
          </a:bodyPr>
          <a:lstStyle/>
          <a:p>
            <a:pPr marL="19578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Overview of MassHealth Payment and Care Delivery Innovation (PCDI)</a:t>
            </a:r>
          </a:p>
          <a:p>
            <a:pPr marL="19578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MassHealth Plan Options for 2018</a:t>
            </a:r>
          </a:p>
          <a:p>
            <a:pPr marL="19578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Member Enrollment and Assignment </a:t>
            </a:r>
          </a:p>
          <a:p>
            <a:pPr marL="19578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Provider Information and Training  </a:t>
            </a:r>
          </a:p>
          <a:p>
            <a:pPr marL="19578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Community Partners </a:t>
            </a:r>
          </a:p>
          <a:p>
            <a:pPr marL="650903" lvl="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Objectives</a:t>
            </a:r>
            <a:endParaRPr lang="en-US" dirty="0">
              <a:solidFill>
                <a:srgbClr val="5E8BFF">
                  <a:lumMod val="50000"/>
                </a:srgbClr>
              </a:solidFill>
              <a:latin typeface="Arial"/>
              <a:cs typeface="Arial"/>
            </a:endParaRPr>
          </a:p>
          <a:p>
            <a:pPr marL="650903" lvl="2" indent="-184236" fontAlgn="base">
              <a:spcBef>
                <a:spcPct val="0"/>
              </a:spcBef>
              <a:spcAft>
                <a:spcPts val="1176"/>
              </a:spcAft>
              <a:buClr>
                <a:srgbClr val="00295F"/>
              </a:buClr>
              <a:buSzPct val="125000"/>
              <a:buFont typeface="Arial"/>
              <a:buChar char="▪"/>
              <a:tabLst>
                <a:tab pos="195782" algn="l"/>
              </a:tabLst>
            </a:pPr>
            <a:r>
              <a:rPr lang="en-US" dirty="0">
                <a:solidFill>
                  <a:srgbClr val="5E8BFF">
                    <a:lumMod val="50000"/>
                  </a:srgbClr>
                </a:solidFill>
                <a:latin typeface="Arial"/>
                <a:cs typeface="Arial"/>
              </a:rPr>
              <a:t>Overview of Community Partners</a:t>
            </a:r>
          </a:p>
          <a:p>
            <a:pPr marL="650903" lvl="2" indent="-184236" fontAlgn="base">
              <a:spcBef>
                <a:spcPct val="0"/>
              </a:spcBef>
              <a:spcAft>
                <a:spcPts val="1176"/>
              </a:spcAft>
              <a:buClr>
                <a:srgbClr val="00295F"/>
              </a:buClr>
              <a:buSzPct val="125000"/>
              <a:buFont typeface="Arial"/>
              <a:buChar char="▪"/>
              <a:tabLst>
                <a:tab pos="195782" algn="l"/>
              </a:tabLst>
            </a:pPr>
            <a:r>
              <a:rPr lang="en-US" dirty="0">
                <a:solidFill>
                  <a:srgbClr val="5E8BFF">
                    <a:lumMod val="50000"/>
                  </a:srgbClr>
                </a:solidFill>
                <a:latin typeface="Arial"/>
                <a:cs typeface="Arial"/>
              </a:rPr>
              <a:t>Behavioral Health Community Partners</a:t>
            </a:r>
          </a:p>
          <a:p>
            <a:pPr marL="650903" lvl="2" indent="-184236" fontAlgn="base">
              <a:spcBef>
                <a:spcPct val="0"/>
              </a:spcBef>
              <a:spcAft>
                <a:spcPts val="1176"/>
              </a:spcAft>
              <a:buClr>
                <a:srgbClr val="00295F"/>
              </a:buClr>
              <a:buSzPct val="125000"/>
              <a:buFont typeface="Arial"/>
              <a:buChar char="▪"/>
              <a:tabLst>
                <a:tab pos="195782" algn="l"/>
              </a:tabLst>
            </a:pPr>
            <a:r>
              <a:rPr lang="en-US" dirty="0">
                <a:solidFill>
                  <a:srgbClr val="5E8BFF">
                    <a:lumMod val="50000"/>
                  </a:srgbClr>
                </a:solidFill>
                <a:latin typeface="Arial"/>
                <a:cs typeface="Arial"/>
              </a:rPr>
              <a:t>LTSS Community Partners</a:t>
            </a:r>
          </a:p>
          <a:p>
            <a:pPr marL="650903" lvl="2" indent="-184236" fontAlgn="base">
              <a:spcBef>
                <a:spcPct val="0"/>
              </a:spcBef>
              <a:spcAft>
                <a:spcPts val="1176"/>
              </a:spcAft>
              <a:buClr>
                <a:srgbClr val="00295F"/>
              </a:buClr>
              <a:buSzPct val="125000"/>
              <a:buFont typeface="Arial"/>
              <a:buChar char="▪"/>
              <a:tabLst>
                <a:tab pos="195782" algn="l"/>
              </a:tabLst>
            </a:pPr>
            <a:r>
              <a:rPr lang="en-US" dirty="0">
                <a:solidFill>
                  <a:srgbClr val="5E8BFF">
                    <a:lumMod val="50000"/>
                  </a:srgbClr>
                </a:solidFill>
                <a:latin typeface="Arial"/>
                <a:cs typeface="Arial"/>
              </a:rPr>
              <a:t>ACO/MCO – CP Relationships</a:t>
            </a:r>
          </a:p>
          <a:p>
            <a:pPr marL="650903" lvl="2" indent="-184236" fontAlgn="base">
              <a:spcBef>
                <a:spcPct val="0"/>
              </a:spcBef>
              <a:spcAft>
                <a:spcPts val="1176"/>
              </a:spcAft>
              <a:buClr>
                <a:srgbClr val="00295F"/>
              </a:buClr>
              <a:buSzPct val="125000"/>
              <a:buFont typeface="Arial"/>
              <a:buChar char="▪"/>
              <a:tabLst>
                <a:tab pos="195782" algn="l"/>
              </a:tabLst>
            </a:pPr>
            <a:r>
              <a:rPr lang="en-US" dirty="0">
                <a:solidFill>
                  <a:srgbClr val="5E8BFF">
                    <a:lumMod val="50000"/>
                  </a:srgbClr>
                </a:solidFill>
                <a:latin typeface="Arial"/>
                <a:cs typeface="Arial"/>
              </a:rPr>
              <a:t>Contracted Community Partners</a:t>
            </a:r>
          </a:p>
          <a:p>
            <a:pPr marL="11809">
              <a:spcAft>
                <a:spcPts val="1200"/>
              </a:spcAft>
              <a:buClr>
                <a:srgbClr val="00295F"/>
              </a:buClr>
              <a:buSzPct val="125000"/>
              <a:tabLst>
                <a:tab pos="199756" algn="l"/>
              </a:tabLst>
            </a:pPr>
            <a:endParaRPr lang="en-US" dirty="0">
              <a:solidFill>
                <a:srgbClr val="5E8BFF">
                  <a:lumMod val="50000"/>
                </a:srgbClr>
              </a:solidFill>
              <a:latin typeface="Arial"/>
              <a:cs typeface="Arial"/>
            </a:endParaRPr>
          </a:p>
        </p:txBody>
      </p:sp>
      <p:sp>
        <p:nvSpPr>
          <p:cNvPr id="2" name="Title 1"/>
          <p:cNvSpPr>
            <a:spLocks noGrp="1"/>
          </p:cNvSpPr>
          <p:nvPr>
            <p:ph type="title"/>
          </p:nvPr>
        </p:nvSpPr>
        <p:spPr>
          <a:xfrm>
            <a:off x="121695" y="234863"/>
            <a:ext cx="6020740" cy="276999"/>
          </a:xfrm>
        </p:spPr>
        <p:txBody>
          <a:bodyPr/>
          <a:lstStyle/>
          <a:p>
            <a:r>
              <a:rPr lang="en-US" sz="1800" dirty="0">
                <a:solidFill>
                  <a:srgbClr val="004080"/>
                </a:solidFill>
              </a:rPr>
              <a:t>Agenda</a:t>
            </a:r>
            <a:endParaRPr lang="en-US" dirty="0"/>
          </a:p>
        </p:txBody>
      </p:sp>
    </p:spTree>
    <p:extLst>
      <p:ext uri="{BB962C8B-B14F-4D97-AF65-F5344CB8AC3E}">
        <p14:creationId xmlns:p14="http://schemas.microsoft.com/office/powerpoint/2010/main" val="945536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rot="17401109">
            <a:off x="348311" y="1411559"/>
            <a:ext cx="4482808" cy="5439185"/>
          </a:xfrm>
          <a:prstGeom prst="arc">
            <a:avLst>
              <a:gd name="adj1" fmla="val 16488909"/>
              <a:gd name="adj2" fmla="val 21266576"/>
            </a:avLst>
          </a:prstGeom>
          <a:ln w="19050">
            <a:solidFill>
              <a:schemeClr val="tx2">
                <a:lumMod val="50000"/>
              </a:schemeClr>
            </a:solidFill>
          </a:ln>
        </p:spPr>
        <p:style>
          <a:lnRef idx="1">
            <a:schemeClr val="dk1"/>
          </a:lnRef>
          <a:fillRef idx="0">
            <a:schemeClr val="dk1"/>
          </a:fillRef>
          <a:effectRef idx="0">
            <a:schemeClr val="dk1"/>
          </a:effectRef>
          <a:fontRef idx="minor">
            <a:schemeClr val="tx1"/>
          </a:fontRef>
        </p:style>
        <p:txBody>
          <a:bodyPr lIns="91420" tIns="45711" rIns="91420" bIns="45711" rtlCol="0" anchor="ctr"/>
          <a:lstStyle/>
          <a:p>
            <a:pPr algn="ctr" defTabSz="914206"/>
            <a:endParaRPr lang="en-US" sz="1100">
              <a:solidFill>
                <a:prstClr val="black"/>
              </a:solidFill>
            </a:endParaRPr>
          </a:p>
        </p:txBody>
      </p:sp>
      <p:sp>
        <p:nvSpPr>
          <p:cNvPr id="5" name="Arc 4"/>
          <p:cNvSpPr/>
          <p:nvPr/>
        </p:nvSpPr>
        <p:spPr>
          <a:xfrm rot="17257917">
            <a:off x="2808599" y="1089384"/>
            <a:ext cx="4267200" cy="4745516"/>
          </a:xfrm>
          <a:prstGeom prst="arc">
            <a:avLst>
              <a:gd name="adj1" fmla="val 17526784"/>
              <a:gd name="adj2" fmla="val 793294"/>
            </a:avLst>
          </a:prstGeom>
          <a:ln w="19050">
            <a:solidFill>
              <a:schemeClr val="tx2">
                <a:lumMod val="50000"/>
              </a:schemeClr>
            </a:solidFill>
          </a:ln>
        </p:spPr>
        <p:style>
          <a:lnRef idx="1">
            <a:schemeClr val="dk1"/>
          </a:lnRef>
          <a:fillRef idx="0">
            <a:schemeClr val="dk1"/>
          </a:fillRef>
          <a:effectRef idx="0">
            <a:schemeClr val="dk1"/>
          </a:effectRef>
          <a:fontRef idx="minor">
            <a:schemeClr val="tx1"/>
          </a:fontRef>
        </p:style>
        <p:txBody>
          <a:bodyPr lIns="91420" tIns="45711" rIns="91420" bIns="45711" rtlCol="0" anchor="ctr"/>
          <a:lstStyle/>
          <a:p>
            <a:pPr algn="ctr" defTabSz="914206"/>
            <a:endParaRPr lang="en-US" sz="1100">
              <a:solidFill>
                <a:prstClr val="black"/>
              </a:solidFill>
            </a:endParaRPr>
          </a:p>
        </p:txBody>
      </p:sp>
      <p:sp>
        <p:nvSpPr>
          <p:cNvPr id="6" name="Arc 5"/>
          <p:cNvSpPr/>
          <p:nvPr/>
        </p:nvSpPr>
        <p:spPr>
          <a:xfrm rot="17257917">
            <a:off x="5909321" y="575242"/>
            <a:ext cx="4039799" cy="4495800"/>
          </a:xfrm>
          <a:prstGeom prst="arc">
            <a:avLst>
              <a:gd name="adj1" fmla="val 17092117"/>
              <a:gd name="adj2" fmla="val 781849"/>
            </a:avLst>
          </a:prstGeom>
          <a:ln w="19050">
            <a:solidFill>
              <a:schemeClr val="tx2">
                <a:lumMod val="50000"/>
              </a:schemeClr>
            </a:solidFill>
          </a:ln>
        </p:spPr>
        <p:style>
          <a:lnRef idx="1">
            <a:schemeClr val="dk1"/>
          </a:lnRef>
          <a:fillRef idx="0">
            <a:schemeClr val="dk1"/>
          </a:fillRef>
          <a:effectRef idx="0">
            <a:schemeClr val="dk1"/>
          </a:effectRef>
          <a:fontRef idx="minor">
            <a:schemeClr val="tx1"/>
          </a:fontRef>
        </p:style>
        <p:txBody>
          <a:bodyPr lIns="91420" tIns="45711" rIns="91420" bIns="45711" rtlCol="0" anchor="ctr"/>
          <a:lstStyle/>
          <a:p>
            <a:pPr algn="ctr" defTabSz="914206"/>
            <a:endParaRPr lang="en-US">
              <a:solidFill>
                <a:prstClr val="black"/>
              </a:solidFill>
            </a:endParaRPr>
          </a:p>
        </p:txBody>
      </p:sp>
      <p:sp>
        <p:nvSpPr>
          <p:cNvPr id="8" name="TextBox 7"/>
          <p:cNvSpPr txBox="1"/>
          <p:nvPr/>
        </p:nvSpPr>
        <p:spPr>
          <a:xfrm>
            <a:off x="3339553" y="1835117"/>
            <a:ext cx="2495094" cy="610463"/>
          </a:xfrm>
          <a:prstGeom prst="rect">
            <a:avLst/>
          </a:prstGeom>
          <a:noFill/>
        </p:spPr>
        <p:txBody>
          <a:bodyPr wrap="square" lIns="91420" tIns="45711" rIns="91420" bIns="45711" rtlCol="0">
            <a:spAutoFit/>
          </a:bodyPr>
          <a:lstStyle/>
          <a:p>
            <a:pPr defTabSz="914206"/>
            <a:r>
              <a:rPr lang="en-US" sz="1100" b="1" dirty="0">
                <a:solidFill>
                  <a:schemeClr val="tx2"/>
                </a:solidFill>
                <a:latin typeface="Calibri"/>
              </a:rPr>
              <a:t>Level 2: </a:t>
            </a:r>
          </a:p>
          <a:p>
            <a:pPr defTabSz="914206"/>
            <a:r>
              <a:rPr lang="en-US" sz="1100" b="1" dirty="0">
                <a:solidFill>
                  <a:schemeClr val="tx2"/>
                </a:solidFill>
                <a:latin typeface="Calibri"/>
              </a:rPr>
              <a:t>ACO/MCO-CP Agreements and Documented Processes</a:t>
            </a:r>
          </a:p>
        </p:txBody>
      </p:sp>
      <p:sp>
        <p:nvSpPr>
          <p:cNvPr id="9" name="TextBox 8"/>
          <p:cNvSpPr txBox="1"/>
          <p:nvPr/>
        </p:nvSpPr>
        <p:spPr>
          <a:xfrm>
            <a:off x="6270567" y="1449994"/>
            <a:ext cx="2442210" cy="769423"/>
          </a:xfrm>
          <a:prstGeom prst="rect">
            <a:avLst/>
          </a:prstGeom>
          <a:noFill/>
        </p:spPr>
        <p:txBody>
          <a:bodyPr wrap="square" lIns="91420" tIns="45711" rIns="91420" bIns="45711" rtlCol="0">
            <a:spAutoFit/>
          </a:bodyPr>
          <a:lstStyle/>
          <a:p>
            <a:pPr defTabSz="914206"/>
            <a:r>
              <a:rPr lang="en-US" sz="1100" b="1" dirty="0">
                <a:solidFill>
                  <a:schemeClr val="tx2"/>
                </a:solidFill>
                <a:latin typeface="Calibri"/>
              </a:rPr>
              <a:t>Level 3: </a:t>
            </a:r>
          </a:p>
          <a:p>
            <a:pPr defTabSz="914206"/>
            <a:r>
              <a:rPr lang="en-US" sz="1100" b="1" dirty="0">
                <a:solidFill>
                  <a:schemeClr val="tx2"/>
                </a:solidFill>
                <a:latin typeface="Calibri"/>
              </a:rPr>
              <a:t>Sustainability plan to support continued relationships and </a:t>
            </a:r>
            <a:r>
              <a:rPr lang="en-US" sz="1100" b="1" dirty="0" smtClean="0">
                <a:solidFill>
                  <a:schemeClr val="tx2"/>
                </a:solidFill>
                <a:latin typeface="Calibri"/>
              </a:rPr>
              <a:t>for </a:t>
            </a:r>
            <a:r>
              <a:rPr lang="en-US" sz="1100" b="1" dirty="0">
                <a:solidFill>
                  <a:schemeClr val="tx2"/>
                </a:solidFill>
                <a:latin typeface="Calibri"/>
              </a:rPr>
              <a:t>advanced business partnerships</a:t>
            </a:r>
          </a:p>
        </p:txBody>
      </p:sp>
      <p:sp>
        <p:nvSpPr>
          <p:cNvPr id="18" name="TextBox 17"/>
          <p:cNvSpPr txBox="1"/>
          <p:nvPr/>
        </p:nvSpPr>
        <p:spPr>
          <a:xfrm>
            <a:off x="653575" y="3033998"/>
            <a:ext cx="2628196" cy="3201194"/>
          </a:xfrm>
          <a:prstGeom prst="rect">
            <a:avLst/>
          </a:prstGeom>
          <a:noFill/>
        </p:spPr>
        <p:txBody>
          <a:bodyPr wrap="square" lIns="91420" tIns="45711" rIns="91420" bIns="45711" rtlCol="0">
            <a:spAutoFit/>
          </a:bodyPr>
          <a:lstStyle/>
          <a:p>
            <a:pPr defTabSz="914206"/>
            <a:r>
              <a:rPr lang="en-US" sz="1100" b="1" dirty="0">
                <a:solidFill>
                  <a:prstClr val="black"/>
                </a:solidFill>
                <a:latin typeface="Calibri"/>
              </a:rPr>
              <a:t>ACO or MCO contract main domains:</a:t>
            </a:r>
          </a:p>
          <a:p>
            <a:pPr marL="171413" indent="-171413" defTabSz="914206">
              <a:buFont typeface="Arial" panose="020B0604020202020204" pitchFamily="34" charset="0"/>
              <a:buChar char="•"/>
            </a:pPr>
            <a:r>
              <a:rPr lang="en-US" sz="1100" dirty="0">
                <a:solidFill>
                  <a:prstClr val="black"/>
                </a:solidFill>
                <a:latin typeface="Calibri"/>
              </a:rPr>
              <a:t>Care coordination and management</a:t>
            </a:r>
          </a:p>
          <a:p>
            <a:pPr marL="171413" indent="-171413" defTabSz="914206">
              <a:buFont typeface="Arial" panose="020B0604020202020204" pitchFamily="34" charset="0"/>
              <a:buChar char="•"/>
            </a:pPr>
            <a:r>
              <a:rPr lang="en-US" sz="1100" dirty="0">
                <a:solidFill>
                  <a:prstClr val="black"/>
                </a:solidFill>
                <a:latin typeface="Calibri"/>
              </a:rPr>
              <a:t>Comprehensive assessment and  care planning</a:t>
            </a:r>
          </a:p>
          <a:p>
            <a:pPr marL="171413" indent="-171413" defTabSz="914206">
              <a:buFont typeface="Arial" panose="020B0604020202020204" pitchFamily="34" charset="0"/>
              <a:buChar char="•"/>
            </a:pPr>
            <a:r>
              <a:rPr lang="en-US" sz="1100" dirty="0">
                <a:solidFill>
                  <a:prstClr val="black"/>
                </a:solidFill>
                <a:latin typeface="Calibri"/>
              </a:rPr>
              <a:t>CP partnership requirement</a:t>
            </a:r>
          </a:p>
          <a:p>
            <a:pPr defTabSz="914206"/>
            <a:endParaRPr lang="en-US" sz="1100" dirty="0">
              <a:solidFill>
                <a:prstClr val="black"/>
              </a:solidFill>
              <a:latin typeface="Calibri"/>
            </a:endParaRPr>
          </a:p>
          <a:p>
            <a:pPr defTabSz="914206"/>
            <a:r>
              <a:rPr lang="en-US" sz="1100" b="1" dirty="0">
                <a:solidFill>
                  <a:prstClr val="black"/>
                </a:solidFill>
                <a:latin typeface="Calibri"/>
              </a:rPr>
              <a:t>CP Contract main domains:</a:t>
            </a:r>
          </a:p>
          <a:p>
            <a:pPr marL="171413" indent="-171413" defTabSz="914206">
              <a:buFont typeface="Arial" panose="020B0604020202020204" pitchFamily="34" charset="0"/>
              <a:buChar char="•"/>
            </a:pPr>
            <a:r>
              <a:rPr lang="en-US" sz="1100" dirty="0">
                <a:solidFill>
                  <a:prstClr val="black"/>
                </a:solidFill>
                <a:latin typeface="Calibri"/>
              </a:rPr>
              <a:t>Outreach </a:t>
            </a:r>
          </a:p>
          <a:p>
            <a:pPr marL="171413" indent="-171413" defTabSz="914206">
              <a:buFont typeface="Arial" panose="020B0604020202020204" pitchFamily="34" charset="0"/>
              <a:buChar char="•"/>
            </a:pPr>
            <a:r>
              <a:rPr lang="en-US" sz="1100" dirty="0">
                <a:solidFill>
                  <a:prstClr val="black"/>
                </a:solidFill>
                <a:latin typeface="Calibri"/>
              </a:rPr>
              <a:t>Comprehensive assessment (BH  CP)</a:t>
            </a:r>
          </a:p>
          <a:p>
            <a:pPr marL="171413" indent="-171413" defTabSz="914206">
              <a:buFont typeface="Arial" panose="020B0604020202020204" pitchFamily="34" charset="0"/>
              <a:buChar char="•"/>
            </a:pPr>
            <a:r>
              <a:rPr lang="en-US" sz="1100" dirty="0">
                <a:solidFill>
                  <a:prstClr val="black"/>
                </a:solidFill>
                <a:latin typeface="Calibri"/>
              </a:rPr>
              <a:t>Care planning and care coordination</a:t>
            </a:r>
          </a:p>
          <a:p>
            <a:pPr defTabSz="914206"/>
            <a:endParaRPr lang="en-US" sz="1100" dirty="0">
              <a:solidFill>
                <a:prstClr val="black"/>
              </a:solidFill>
              <a:latin typeface="Calibri"/>
            </a:endParaRPr>
          </a:p>
          <a:p>
            <a:pPr defTabSz="914206"/>
            <a:r>
              <a:rPr lang="en-US" sz="1100" b="1" dirty="0">
                <a:solidFill>
                  <a:prstClr val="black"/>
                </a:solidFill>
                <a:latin typeface="Calibri"/>
              </a:rPr>
              <a:t>Examples:</a:t>
            </a:r>
          </a:p>
          <a:p>
            <a:pPr marL="171413" indent="-171413" defTabSz="914206">
              <a:buFont typeface="Arial" panose="020B0604020202020204" pitchFamily="34" charset="0"/>
              <a:buChar char="•"/>
            </a:pPr>
            <a:r>
              <a:rPr lang="en-US" sz="1100" dirty="0">
                <a:solidFill>
                  <a:prstClr val="black"/>
                </a:solidFill>
                <a:latin typeface="Calibri"/>
              </a:rPr>
              <a:t>ACOs must complete Care Needs  Screening to identify enrollee needs</a:t>
            </a:r>
          </a:p>
          <a:p>
            <a:pPr marL="171413" indent="-171413" defTabSz="914206">
              <a:buFont typeface="Arial" panose="020B0604020202020204" pitchFamily="34" charset="0"/>
              <a:buChar char="•"/>
            </a:pPr>
            <a:r>
              <a:rPr lang="en-US" sz="1100" dirty="0">
                <a:solidFill>
                  <a:prstClr val="black"/>
                </a:solidFill>
                <a:latin typeface="Calibri"/>
              </a:rPr>
              <a:t>ACOs must complete Comprehensive assessment for LTSS CP eligible enrollees </a:t>
            </a:r>
          </a:p>
          <a:p>
            <a:pPr marL="171413" indent="-171413" defTabSz="914206">
              <a:buFont typeface="Arial" panose="020B0604020202020204" pitchFamily="34" charset="0"/>
              <a:buChar char="•"/>
            </a:pPr>
            <a:endParaRPr lang="en-US" sz="1100" dirty="0">
              <a:solidFill>
                <a:prstClr val="black"/>
              </a:solidFill>
              <a:latin typeface="Calibri"/>
            </a:endParaRPr>
          </a:p>
        </p:txBody>
      </p:sp>
      <p:sp>
        <p:nvSpPr>
          <p:cNvPr id="20" name="Rectangle 19"/>
          <p:cNvSpPr/>
          <p:nvPr/>
        </p:nvSpPr>
        <p:spPr>
          <a:xfrm>
            <a:off x="0" y="5943600"/>
            <a:ext cx="9144001" cy="6096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defTabSz="914206"/>
            <a:endParaRPr lang="en-US" sz="1100" dirty="0">
              <a:solidFill>
                <a:prstClr val="white"/>
              </a:solidFill>
            </a:endParaRPr>
          </a:p>
        </p:txBody>
      </p:sp>
      <p:sp>
        <p:nvSpPr>
          <p:cNvPr id="24" name="TextBox 23"/>
          <p:cNvSpPr txBox="1"/>
          <p:nvPr/>
        </p:nvSpPr>
        <p:spPr>
          <a:xfrm>
            <a:off x="3317057" y="2436775"/>
            <a:ext cx="2818347" cy="3647134"/>
          </a:xfrm>
          <a:prstGeom prst="rect">
            <a:avLst/>
          </a:prstGeom>
          <a:noFill/>
        </p:spPr>
        <p:txBody>
          <a:bodyPr wrap="square" lIns="91420" tIns="45711" rIns="91420" bIns="45711" rtlCol="0">
            <a:spAutoFit/>
          </a:bodyPr>
          <a:lstStyle/>
          <a:p>
            <a:pPr defTabSz="914206"/>
            <a:r>
              <a:rPr lang="en-US" sz="1100" b="1" dirty="0">
                <a:solidFill>
                  <a:prstClr val="black"/>
                </a:solidFill>
                <a:latin typeface="Calibri"/>
              </a:rPr>
              <a:t>Domains:</a:t>
            </a:r>
          </a:p>
          <a:p>
            <a:pPr marL="361222" indent="-349861" defTabSz="914206">
              <a:buFont typeface="Arial" panose="020B0604020202020204" pitchFamily="34" charset="0"/>
              <a:buChar char="•"/>
            </a:pPr>
            <a:r>
              <a:rPr lang="en-US" sz="1100" dirty="0"/>
              <a:t>Enrollee assignment and engagement</a:t>
            </a:r>
          </a:p>
          <a:p>
            <a:pPr marL="361222" indent="-349861" defTabSz="914206">
              <a:buFont typeface="Arial" panose="020B0604020202020204" pitchFamily="34" charset="0"/>
              <a:buChar char="•"/>
            </a:pPr>
            <a:r>
              <a:rPr lang="en-US" sz="1100" dirty="0"/>
              <a:t>Outreach</a:t>
            </a:r>
          </a:p>
          <a:p>
            <a:pPr marL="361222" indent="-349861" defTabSz="914206">
              <a:buFont typeface="Arial" panose="020B0604020202020204" pitchFamily="34" charset="0"/>
              <a:buChar char="•"/>
            </a:pPr>
            <a:r>
              <a:rPr lang="en-US" sz="1100" dirty="0"/>
              <a:t>Administration of care management and care coordination</a:t>
            </a:r>
          </a:p>
          <a:p>
            <a:pPr marL="361222" indent="-349861" defTabSz="914206">
              <a:buFont typeface="Arial" panose="020B0604020202020204" pitchFamily="34" charset="0"/>
              <a:buChar char="•"/>
            </a:pPr>
            <a:r>
              <a:rPr lang="en-US" sz="1100" dirty="0"/>
              <a:t>Transitions of care</a:t>
            </a:r>
          </a:p>
          <a:p>
            <a:pPr marL="361222" indent="-349861" defTabSz="914206">
              <a:buFont typeface="Arial" panose="020B0604020202020204" pitchFamily="34" charset="0"/>
              <a:buChar char="•"/>
            </a:pPr>
            <a:r>
              <a:rPr lang="en-US" sz="1100" dirty="0"/>
              <a:t>Authorization of services</a:t>
            </a:r>
          </a:p>
          <a:p>
            <a:pPr marL="361222" indent="-349861" defTabSz="914206">
              <a:buFont typeface="Arial" panose="020B0604020202020204" pitchFamily="34" charset="0"/>
              <a:buChar char="•"/>
            </a:pPr>
            <a:r>
              <a:rPr lang="en-US" sz="1100" dirty="0"/>
              <a:t>Data sharing and IT systems</a:t>
            </a:r>
          </a:p>
          <a:p>
            <a:pPr marL="361222" indent="-349861" defTabSz="914206">
              <a:buFont typeface="Arial" panose="020B0604020202020204" pitchFamily="34" charset="0"/>
              <a:buChar char="•"/>
            </a:pPr>
            <a:r>
              <a:rPr lang="en-US" sz="1100" dirty="0"/>
              <a:t>Conflict resolution </a:t>
            </a:r>
          </a:p>
          <a:p>
            <a:pPr marL="361222" indent="-349861" defTabSz="914206">
              <a:buFont typeface="Arial" panose="020B0604020202020204" pitchFamily="34" charset="0"/>
              <a:buChar char="•"/>
            </a:pPr>
            <a:r>
              <a:rPr lang="en-US" sz="1100" dirty="0"/>
              <a:t>Other requirements specified by EOHHS (e.g. contract management, termination, incidence reporting)</a:t>
            </a:r>
          </a:p>
          <a:p>
            <a:pPr defTabSz="914206"/>
            <a:r>
              <a:rPr lang="en-US" sz="1100" b="1" dirty="0">
                <a:solidFill>
                  <a:prstClr val="black"/>
                </a:solidFill>
                <a:latin typeface="Calibri"/>
              </a:rPr>
              <a:t>Examples:</a:t>
            </a:r>
          </a:p>
          <a:p>
            <a:pPr marL="171413" indent="-171413" defTabSz="914206">
              <a:buFont typeface="Arial" panose="020B0604020202020204" pitchFamily="34" charset="0"/>
              <a:buChar char="•"/>
            </a:pPr>
            <a:r>
              <a:rPr lang="en-US" sz="1100" dirty="0">
                <a:solidFill>
                  <a:prstClr val="black"/>
                </a:solidFill>
                <a:latin typeface="Calibri"/>
              </a:rPr>
              <a:t>Continued management process and conflict resolution processes to address concerns or disagreements</a:t>
            </a:r>
          </a:p>
          <a:p>
            <a:pPr marL="171413" indent="-171413" defTabSz="914206">
              <a:buFont typeface="Arial" panose="020B0604020202020204" pitchFamily="34" charset="0"/>
              <a:buChar char="•"/>
            </a:pPr>
            <a:r>
              <a:rPr lang="en-US" sz="1100" dirty="0">
                <a:solidFill>
                  <a:prstClr val="black"/>
                </a:solidFill>
                <a:latin typeface="Calibri"/>
              </a:rPr>
              <a:t>Joint processes for data exchange, event notifications</a:t>
            </a:r>
          </a:p>
          <a:p>
            <a:pPr marL="171413" indent="-171413" defTabSz="914206">
              <a:buFont typeface="Arial" panose="020B0604020202020204" pitchFamily="34" charset="0"/>
              <a:buChar char="•"/>
            </a:pPr>
            <a:r>
              <a:rPr lang="en-US" sz="1100" dirty="0">
                <a:solidFill>
                  <a:prstClr val="black"/>
                </a:solidFill>
                <a:latin typeface="Calibri"/>
              </a:rPr>
              <a:t>Roles and responsibilities</a:t>
            </a:r>
          </a:p>
          <a:p>
            <a:pPr marL="171413" indent="-171413" defTabSz="914206">
              <a:buFont typeface="Arial" panose="020B0604020202020204" pitchFamily="34" charset="0"/>
              <a:buChar char="•"/>
            </a:pPr>
            <a:endParaRPr lang="en-US" sz="1100" dirty="0">
              <a:solidFill>
                <a:prstClr val="black"/>
              </a:solidFill>
              <a:latin typeface="Calibri"/>
            </a:endParaRPr>
          </a:p>
        </p:txBody>
      </p:sp>
      <p:sp>
        <p:nvSpPr>
          <p:cNvPr id="25" name="TextBox 24"/>
          <p:cNvSpPr txBox="1"/>
          <p:nvPr/>
        </p:nvSpPr>
        <p:spPr>
          <a:xfrm>
            <a:off x="6248400" y="2286000"/>
            <a:ext cx="2630658" cy="1646756"/>
          </a:xfrm>
          <a:prstGeom prst="rect">
            <a:avLst/>
          </a:prstGeom>
          <a:noFill/>
        </p:spPr>
        <p:txBody>
          <a:bodyPr wrap="square" lIns="91420" tIns="45711" rIns="91420" bIns="45711" rtlCol="0">
            <a:spAutoFit/>
          </a:bodyPr>
          <a:lstStyle/>
          <a:p>
            <a:pPr defTabSz="914206"/>
            <a:r>
              <a:rPr lang="en-US" sz="1100" b="1" dirty="0">
                <a:solidFill>
                  <a:prstClr val="black"/>
                </a:solidFill>
                <a:latin typeface="Calibri"/>
              </a:rPr>
              <a:t>Examples of potential domains:</a:t>
            </a:r>
          </a:p>
          <a:p>
            <a:pPr marL="171413" indent="-171413" defTabSz="914206">
              <a:buFont typeface="Arial" panose="020B0604020202020204" pitchFamily="34" charset="0"/>
              <a:buChar char="•"/>
            </a:pPr>
            <a:r>
              <a:rPr lang="en-US" sz="1100" dirty="0">
                <a:solidFill>
                  <a:prstClr val="black"/>
                </a:solidFill>
                <a:latin typeface="Calibri"/>
              </a:rPr>
              <a:t>Shared savings</a:t>
            </a:r>
          </a:p>
          <a:p>
            <a:pPr marL="171413" indent="-171413" defTabSz="914206">
              <a:buFont typeface="Arial" panose="020B0604020202020204" pitchFamily="34" charset="0"/>
              <a:buChar char="•"/>
            </a:pPr>
            <a:r>
              <a:rPr lang="en-US" sz="1100" dirty="0">
                <a:solidFill>
                  <a:prstClr val="black"/>
                </a:solidFill>
                <a:latin typeface="Calibri"/>
              </a:rPr>
              <a:t>Bundled payments</a:t>
            </a:r>
          </a:p>
          <a:p>
            <a:pPr marL="171413" indent="-171413" defTabSz="914206">
              <a:buFont typeface="Arial" panose="020B0604020202020204" pitchFamily="34" charset="0"/>
              <a:buChar char="•"/>
            </a:pPr>
            <a:r>
              <a:rPr lang="en-US" sz="1100" dirty="0">
                <a:solidFill>
                  <a:prstClr val="black"/>
                </a:solidFill>
                <a:latin typeface="Calibri"/>
              </a:rPr>
              <a:t>Joint ACO/MCO-CP interventions to improve care delivery and quality of care for defined population</a:t>
            </a:r>
          </a:p>
          <a:p>
            <a:pPr marL="171413" indent="-171413" defTabSz="914206">
              <a:buFont typeface="Arial" panose="020B0604020202020204" pitchFamily="34" charset="0"/>
              <a:buChar char="•"/>
            </a:pPr>
            <a:r>
              <a:rPr lang="en-US" sz="1100" dirty="0">
                <a:solidFill>
                  <a:prstClr val="black"/>
                </a:solidFill>
                <a:latin typeface="Calibri"/>
              </a:rPr>
              <a:t>IT/EHR integration</a:t>
            </a:r>
          </a:p>
          <a:p>
            <a:pPr marL="171413" indent="-171413" defTabSz="914206">
              <a:buFont typeface="Arial" panose="020B0604020202020204" pitchFamily="34" charset="0"/>
              <a:buChar char="•"/>
            </a:pPr>
            <a:endParaRPr lang="en-US" sz="1100" dirty="0">
              <a:solidFill>
                <a:prstClr val="black"/>
              </a:solidFill>
              <a:latin typeface="Calibri"/>
            </a:endParaRPr>
          </a:p>
          <a:p>
            <a:pPr marL="171413" indent="-171413" defTabSz="914206">
              <a:buFont typeface="Arial" panose="020B0604020202020204" pitchFamily="34" charset="0"/>
              <a:buChar char="•"/>
            </a:pPr>
            <a:endParaRPr lang="en-US" sz="1100" dirty="0">
              <a:solidFill>
                <a:prstClr val="black"/>
              </a:solidFill>
              <a:latin typeface="Calibri"/>
            </a:endParaRPr>
          </a:p>
        </p:txBody>
      </p:sp>
      <p:sp>
        <p:nvSpPr>
          <p:cNvPr id="27" name="TextBox 26"/>
          <p:cNvSpPr txBox="1"/>
          <p:nvPr/>
        </p:nvSpPr>
        <p:spPr>
          <a:xfrm>
            <a:off x="3200400" y="6019800"/>
            <a:ext cx="2848124" cy="430869"/>
          </a:xfrm>
          <a:prstGeom prst="rect">
            <a:avLst/>
          </a:prstGeom>
          <a:noFill/>
        </p:spPr>
        <p:txBody>
          <a:bodyPr wrap="square" lIns="91420" tIns="45711" rIns="91420" bIns="45711" rtlCol="0">
            <a:spAutoFit/>
          </a:bodyPr>
          <a:lstStyle/>
          <a:p>
            <a:pPr defTabSz="914206"/>
            <a:r>
              <a:rPr lang="en-US" sz="1100" dirty="0">
                <a:latin typeface="Calibri"/>
              </a:rPr>
              <a:t>- ACO/MCO - CP Agreements to be executed May 2018</a:t>
            </a:r>
          </a:p>
        </p:txBody>
      </p:sp>
      <p:sp>
        <p:nvSpPr>
          <p:cNvPr id="28" name="TextBox 27"/>
          <p:cNvSpPr txBox="1"/>
          <p:nvPr/>
        </p:nvSpPr>
        <p:spPr>
          <a:xfrm>
            <a:off x="6070983" y="5943600"/>
            <a:ext cx="3037573" cy="600146"/>
          </a:xfrm>
          <a:prstGeom prst="rect">
            <a:avLst/>
          </a:prstGeom>
          <a:noFill/>
        </p:spPr>
        <p:txBody>
          <a:bodyPr wrap="square" lIns="91420" tIns="45711" rIns="91420" bIns="45711" rtlCol="0">
            <a:spAutoFit/>
          </a:bodyPr>
          <a:lstStyle/>
          <a:p>
            <a:pPr defTabSz="914206"/>
            <a:r>
              <a:rPr lang="en-US" sz="1100" dirty="0">
                <a:solidFill>
                  <a:prstClr val="black"/>
                </a:solidFill>
                <a:latin typeface="Calibri"/>
              </a:rPr>
              <a:t>- Policy development to be </a:t>
            </a:r>
            <a:r>
              <a:rPr lang="en-US" sz="1100" dirty="0" smtClean="0">
                <a:solidFill>
                  <a:prstClr val="black"/>
                </a:solidFill>
                <a:latin typeface="Calibri"/>
              </a:rPr>
              <a:t>complete by </a:t>
            </a:r>
            <a:r>
              <a:rPr lang="en-US" sz="1100" dirty="0">
                <a:solidFill>
                  <a:prstClr val="black"/>
                </a:solidFill>
                <a:latin typeface="Calibri"/>
              </a:rPr>
              <a:t>Dec 2018; ACO/MCO-CP Agreement </a:t>
            </a:r>
            <a:r>
              <a:rPr lang="en-US" sz="1100" dirty="0" smtClean="0">
                <a:solidFill>
                  <a:prstClr val="black"/>
                </a:solidFill>
                <a:latin typeface="Calibri"/>
              </a:rPr>
              <a:t>to </a:t>
            </a:r>
            <a:r>
              <a:rPr lang="en-US" sz="1100" dirty="0">
                <a:solidFill>
                  <a:prstClr val="black"/>
                </a:solidFill>
                <a:latin typeface="Calibri"/>
              </a:rPr>
              <a:t>include sustainability plan starting in Contract Year 2</a:t>
            </a:r>
            <a:endParaRPr lang="en-US" sz="700" dirty="0">
              <a:solidFill>
                <a:prstClr val="black"/>
              </a:solidFill>
              <a:latin typeface="Calibri"/>
            </a:endParaRPr>
          </a:p>
        </p:txBody>
      </p:sp>
      <p:cxnSp>
        <p:nvCxnSpPr>
          <p:cNvPr id="13" name="Straight Connector 12"/>
          <p:cNvCxnSpPr/>
          <p:nvPr/>
        </p:nvCxnSpPr>
        <p:spPr>
          <a:xfrm>
            <a:off x="6046776" y="1611503"/>
            <a:ext cx="0" cy="5246497"/>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159775" y="1986224"/>
            <a:ext cx="12598" cy="4871776"/>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70380" y="2436775"/>
            <a:ext cx="2501993" cy="610463"/>
          </a:xfrm>
          <a:prstGeom prst="rect">
            <a:avLst/>
          </a:prstGeom>
          <a:noFill/>
        </p:spPr>
        <p:txBody>
          <a:bodyPr wrap="square" lIns="91420" tIns="45711" rIns="91420" bIns="45711" rtlCol="0">
            <a:spAutoFit/>
          </a:bodyPr>
          <a:lstStyle/>
          <a:p>
            <a:pPr defTabSz="914206"/>
            <a:r>
              <a:rPr lang="en-US" sz="1100" b="1" dirty="0">
                <a:solidFill>
                  <a:schemeClr val="tx2"/>
                </a:solidFill>
                <a:latin typeface="Calibri"/>
              </a:rPr>
              <a:t>Level 1:</a:t>
            </a:r>
          </a:p>
          <a:p>
            <a:pPr defTabSz="914206"/>
            <a:r>
              <a:rPr lang="en-US" sz="1100" b="1" dirty="0">
                <a:solidFill>
                  <a:schemeClr val="tx2"/>
                </a:solidFill>
                <a:latin typeface="Calibri"/>
              </a:rPr>
              <a:t>ACO/MCO-MH contract requirements</a:t>
            </a:r>
          </a:p>
          <a:p>
            <a:pPr defTabSz="914206"/>
            <a:r>
              <a:rPr lang="en-US" sz="1100" b="1" dirty="0">
                <a:solidFill>
                  <a:schemeClr val="tx2"/>
                </a:solidFill>
                <a:latin typeface="Calibri"/>
              </a:rPr>
              <a:t>CP-MH contract requirements</a:t>
            </a:r>
          </a:p>
        </p:txBody>
      </p:sp>
      <p:cxnSp>
        <p:nvCxnSpPr>
          <p:cNvPr id="15" name="Straight Connector 14"/>
          <p:cNvCxnSpPr/>
          <p:nvPr/>
        </p:nvCxnSpPr>
        <p:spPr>
          <a:xfrm>
            <a:off x="792080" y="3056956"/>
            <a:ext cx="23082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409359" y="2445580"/>
            <a:ext cx="25029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324600" y="2209800"/>
            <a:ext cx="23592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21695" y="234863"/>
            <a:ext cx="6020740" cy="276999"/>
          </a:xfrm>
        </p:spPr>
        <p:txBody>
          <a:bodyPr/>
          <a:lstStyle/>
          <a:p>
            <a:r>
              <a:rPr lang="en-US" sz="1800" dirty="0">
                <a:solidFill>
                  <a:srgbClr val="004080"/>
                </a:solidFill>
              </a:rPr>
              <a:t>Evolution of the ACO/MCO – CP relationship over </a:t>
            </a:r>
            <a:r>
              <a:rPr lang="en-US" sz="1800" dirty="0" smtClean="0">
                <a:solidFill>
                  <a:srgbClr val="004080"/>
                </a:solidFill>
              </a:rPr>
              <a:t>time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28580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47799" y="5486400"/>
            <a:ext cx="4495801" cy="310544"/>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4" name="object 4"/>
          <p:cNvSpPr txBox="1"/>
          <p:nvPr/>
        </p:nvSpPr>
        <p:spPr>
          <a:xfrm>
            <a:off x="838200" y="1213456"/>
            <a:ext cx="7620000" cy="3053744"/>
          </a:xfrm>
          <a:prstGeom prst="rect">
            <a:avLst/>
          </a:prstGeom>
        </p:spPr>
        <p:txBody>
          <a:bodyPr vert="horz" wrap="square" lIns="0" tIns="0" rIns="0" bIns="0" rtlCol="0">
            <a:noAutofit/>
          </a:bodyPr>
          <a:lstStyle/>
          <a:p>
            <a:pPr marL="19578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Overview of MassHealth Payment and Care Delivery Innovation (PCDI)</a:t>
            </a:r>
          </a:p>
          <a:p>
            <a:pPr marL="19578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MassHealth Plan Options for 2018</a:t>
            </a:r>
          </a:p>
          <a:p>
            <a:pPr marL="19578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Member Enrollment and Assignment </a:t>
            </a:r>
          </a:p>
          <a:p>
            <a:pPr marL="19578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Provider Information and Training  </a:t>
            </a:r>
          </a:p>
          <a:p>
            <a:pPr marL="19578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Community Partners </a:t>
            </a:r>
          </a:p>
          <a:p>
            <a:pPr marL="650903" lvl="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Objectives</a:t>
            </a:r>
            <a:endParaRPr lang="en-US" dirty="0">
              <a:solidFill>
                <a:srgbClr val="5E8BFF">
                  <a:lumMod val="50000"/>
                </a:srgbClr>
              </a:solidFill>
              <a:latin typeface="Arial"/>
              <a:cs typeface="Arial"/>
            </a:endParaRPr>
          </a:p>
          <a:p>
            <a:pPr marL="650903" lvl="2" indent="-184236" fontAlgn="base">
              <a:spcBef>
                <a:spcPct val="0"/>
              </a:spcBef>
              <a:spcAft>
                <a:spcPts val="1176"/>
              </a:spcAft>
              <a:buClr>
                <a:srgbClr val="00295F"/>
              </a:buClr>
              <a:buSzPct val="125000"/>
              <a:buFont typeface="Arial"/>
              <a:buChar char="▪"/>
              <a:tabLst>
                <a:tab pos="195782" algn="l"/>
              </a:tabLst>
            </a:pPr>
            <a:r>
              <a:rPr lang="en-US" dirty="0">
                <a:solidFill>
                  <a:srgbClr val="5E8BFF">
                    <a:lumMod val="50000"/>
                  </a:srgbClr>
                </a:solidFill>
                <a:latin typeface="Arial"/>
                <a:cs typeface="Arial"/>
              </a:rPr>
              <a:t>Overview of Community Partners</a:t>
            </a:r>
          </a:p>
          <a:p>
            <a:pPr marL="650903" lvl="2" indent="-184236" fontAlgn="base">
              <a:spcBef>
                <a:spcPct val="0"/>
              </a:spcBef>
              <a:spcAft>
                <a:spcPts val="1176"/>
              </a:spcAft>
              <a:buClr>
                <a:srgbClr val="00295F"/>
              </a:buClr>
              <a:buSzPct val="125000"/>
              <a:buFont typeface="Arial"/>
              <a:buChar char="▪"/>
              <a:tabLst>
                <a:tab pos="195782" algn="l"/>
              </a:tabLst>
            </a:pPr>
            <a:r>
              <a:rPr lang="en-US" dirty="0">
                <a:solidFill>
                  <a:srgbClr val="5E8BFF">
                    <a:lumMod val="50000"/>
                  </a:srgbClr>
                </a:solidFill>
                <a:latin typeface="Arial"/>
                <a:cs typeface="Arial"/>
              </a:rPr>
              <a:t>Behavioral Health Community Partners</a:t>
            </a:r>
          </a:p>
          <a:p>
            <a:pPr marL="650903" lvl="2" indent="-184236" fontAlgn="base">
              <a:spcBef>
                <a:spcPct val="0"/>
              </a:spcBef>
              <a:spcAft>
                <a:spcPts val="1176"/>
              </a:spcAft>
              <a:buClr>
                <a:srgbClr val="00295F"/>
              </a:buClr>
              <a:buSzPct val="125000"/>
              <a:buFont typeface="Arial"/>
              <a:buChar char="▪"/>
              <a:tabLst>
                <a:tab pos="195782" algn="l"/>
              </a:tabLst>
            </a:pPr>
            <a:r>
              <a:rPr lang="en-US" dirty="0">
                <a:solidFill>
                  <a:srgbClr val="5E8BFF">
                    <a:lumMod val="50000"/>
                  </a:srgbClr>
                </a:solidFill>
                <a:latin typeface="Arial"/>
                <a:cs typeface="Arial"/>
              </a:rPr>
              <a:t>LTSS Community Partners</a:t>
            </a:r>
          </a:p>
          <a:p>
            <a:pPr marL="650903" lvl="2" indent="-184236" fontAlgn="base">
              <a:spcBef>
                <a:spcPct val="0"/>
              </a:spcBef>
              <a:spcAft>
                <a:spcPts val="1176"/>
              </a:spcAft>
              <a:buClr>
                <a:srgbClr val="00295F"/>
              </a:buClr>
              <a:buSzPct val="125000"/>
              <a:buFont typeface="Arial"/>
              <a:buChar char="▪"/>
              <a:tabLst>
                <a:tab pos="195782" algn="l"/>
              </a:tabLst>
            </a:pPr>
            <a:r>
              <a:rPr lang="en-US" dirty="0">
                <a:solidFill>
                  <a:srgbClr val="5E8BFF">
                    <a:lumMod val="50000"/>
                  </a:srgbClr>
                </a:solidFill>
                <a:latin typeface="Arial"/>
                <a:cs typeface="Arial"/>
              </a:rPr>
              <a:t>ACO/MCO – CP Relationships</a:t>
            </a:r>
          </a:p>
          <a:p>
            <a:pPr marL="650903" lvl="2" indent="-184236" fontAlgn="base">
              <a:spcBef>
                <a:spcPct val="0"/>
              </a:spcBef>
              <a:spcAft>
                <a:spcPts val="1176"/>
              </a:spcAft>
              <a:buClr>
                <a:srgbClr val="00295F"/>
              </a:buClr>
              <a:buSzPct val="125000"/>
              <a:buFont typeface="Arial"/>
              <a:buChar char="▪"/>
              <a:tabLst>
                <a:tab pos="195782" algn="l"/>
              </a:tabLst>
            </a:pPr>
            <a:r>
              <a:rPr lang="en-US" dirty="0">
                <a:solidFill>
                  <a:srgbClr val="5E8BFF">
                    <a:lumMod val="50000"/>
                  </a:srgbClr>
                </a:solidFill>
                <a:latin typeface="Arial"/>
                <a:cs typeface="Arial"/>
              </a:rPr>
              <a:t>Contracted Community Partners</a:t>
            </a:r>
          </a:p>
          <a:p>
            <a:pPr marL="11809">
              <a:spcAft>
                <a:spcPts val="1200"/>
              </a:spcAft>
              <a:buClr>
                <a:srgbClr val="00295F"/>
              </a:buClr>
              <a:buSzPct val="125000"/>
              <a:tabLst>
                <a:tab pos="199756" algn="l"/>
              </a:tabLst>
            </a:pPr>
            <a:endParaRPr lang="en-US" dirty="0">
              <a:solidFill>
                <a:srgbClr val="5E8BFF">
                  <a:lumMod val="50000"/>
                </a:srgbClr>
              </a:solidFill>
              <a:latin typeface="Arial"/>
              <a:cs typeface="Arial"/>
            </a:endParaRPr>
          </a:p>
        </p:txBody>
      </p:sp>
      <p:sp>
        <p:nvSpPr>
          <p:cNvPr id="2" name="Title 1"/>
          <p:cNvSpPr>
            <a:spLocks noGrp="1"/>
          </p:cNvSpPr>
          <p:nvPr>
            <p:ph type="title"/>
          </p:nvPr>
        </p:nvSpPr>
        <p:spPr>
          <a:xfrm>
            <a:off x="121695" y="234863"/>
            <a:ext cx="6020740" cy="276999"/>
          </a:xfrm>
        </p:spPr>
        <p:txBody>
          <a:bodyPr/>
          <a:lstStyle/>
          <a:p>
            <a:r>
              <a:rPr lang="en-US" sz="1800" dirty="0">
                <a:solidFill>
                  <a:srgbClr val="004080"/>
                </a:solidFill>
              </a:rPr>
              <a:t>Agenda</a:t>
            </a:r>
            <a:endParaRPr lang="en-US" dirty="0"/>
          </a:p>
        </p:txBody>
      </p:sp>
    </p:spTree>
    <p:extLst>
      <p:ext uri="{BB962C8B-B14F-4D97-AF65-F5344CB8AC3E}">
        <p14:creationId xmlns:p14="http://schemas.microsoft.com/office/powerpoint/2010/main" val="945536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45" y="234863"/>
            <a:ext cx="7976093" cy="615553"/>
          </a:xfrm>
        </p:spPr>
        <p:txBody>
          <a:bodyPr vert="horz" wrap="square" lIns="0" tIns="0" rIns="0" bIns="0" rtlCol="0">
            <a:noAutofit/>
          </a:bodyPr>
          <a:lstStyle/>
          <a:p>
            <a:pPr marL="12435" defTabSz="910241"/>
            <a:r>
              <a:rPr lang="en-US" sz="1800" kern="1200" dirty="0">
                <a:solidFill>
                  <a:srgbClr val="004080"/>
                </a:solidFill>
              </a:rPr>
              <a:t>The following is a list of the entities that have been contracted as </a:t>
            </a:r>
            <a:r>
              <a:rPr lang="en-US" sz="1800" kern="1200" dirty="0" err="1">
                <a:solidFill>
                  <a:srgbClr val="004080"/>
                </a:solidFill>
              </a:rPr>
              <a:t>MassHealth</a:t>
            </a:r>
            <a:r>
              <a:rPr lang="en-US" sz="1800" kern="1200" dirty="0">
                <a:solidFill>
                  <a:srgbClr val="004080"/>
                </a:solidFill>
              </a:rPr>
              <a:t> Behavioral Health Community Partners  (1/2)</a:t>
            </a:r>
          </a:p>
        </p:txBody>
      </p:sp>
      <p:graphicFrame>
        <p:nvGraphicFramePr>
          <p:cNvPr id="4" name="Object 3"/>
          <p:cNvGraphicFramePr>
            <a:graphicFrameLocks noChangeAspect="1"/>
          </p:cNvGraphicFramePr>
          <p:nvPr>
            <p:extLst>
              <p:ext uri="{D42A27DB-BD31-4B8C-83A1-F6EECF244321}">
                <p14:modId xmlns:p14="http://schemas.microsoft.com/office/powerpoint/2010/main" val="1872790468"/>
              </p:ext>
            </p:extLst>
          </p:nvPr>
        </p:nvGraphicFramePr>
        <p:xfrm>
          <a:off x="174943" y="812018"/>
          <a:ext cx="8838863" cy="5197782"/>
        </p:xfrm>
        <a:graphic>
          <a:graphicData uri="http://schemas.openxmlformats.org/presentationml/2006/ole">
            <mc:AlternateContent xmlns:mc="http://schemas.openxmlformats.org/markup-compatibility/2006">
              <mc:Choice xmlns:v="urn:schemas-microsoft-com:vml" Requires="v">
                <p:oleObj spid="_x0000_s23563" name="Document" r:id="rId3" imgW="9283700" imgH="5448300" progId="Word.Document.12">
                  <p:embed/>
                </p:oleObj>
              </mc:Choice>
              <mc:Fallback>
                <p:oleObj name="Document" r:id="rId3" imgW="9283700" imgH="5448300"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943" y="812018"/>
                        <a:ext cx="8838863" cy="51977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88721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362527487"/>
              </p:ext>
            </p:extLst>
          </p:nvPr>
        </p:nvGraphicFramePr>
        <p:xfrm>
          <a:off x="174944" y="779897"/>
          <a:ext cx="8659791" cy="5981128"/>
        </p:xfrm>
        <a:graphic>
          <a:graphicData uri="http://schemas.openxmlformats.org/presentationml/2006/ole">
            <mc:AlternateContent xmlns:mc="http://schemas.openxmlformats.org/markup-compatibility/2006">
              <mc:Choice xmlns:v="urn:schemas-microsoft-com:vml" Requires="v">
                <p:oleObj spid="_x0000_s24587" name="Document" r:id="rId3" imgW="9283700" imgH="6400800" progId="Word.Document.12">
                  <p:embed/>
                </p:oleObj>
              </mc:Choice>
              <mc:Fallback>
                <p:oleObj name="Document" r:id="rId3" imgW="9283700" imgH="6400800"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944" y="779897"/>
                        <a:ext cx="8659791" cy="59811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1"/>
          <p:cNvSpPr>
            <a:spLocks noGrp="1"/>
          </p:cNvSpPr>
          <p:nvPr>
            <p:ph type="title"/>
          </p:nvPr>
        </p:nvSpPr>
        <p:spPr>
          <a:xfrm>
            <a:off x="152400" y="152400"/>
            <a:ext cx="8048724" cy="553998"/>
          </a:xfrm>
        </p:spPr>
        <p:txBody>
          <a:bodyPr/>
          <a:lstStyle/>
          <a:p>
            <a:pPr marL="12435" defTabSz="910241"/>
            <a:r>
              <a:rPr lang="en-US" sz="1800" kern="1200" dirty="0">
                <a:solidFill>
                  <a:srgbClr val="004080"/>
                </a:solidFill>
              </a:rPr>
              <a:t>The following is a list of the entities that have been contracted  as  </a:t>
            </a:r>
            <a:r>
              <a:rPr lang="en-US" sz="1800" kern="1200" dirty="0" err="1">
                <a:solidFill>
                  <a:srgbClr val="004080"/>
                </a:solidFill>
              </a:rPr>
              <a:t>MassHealth</a:t>
            </a:r>
            <a:r>
              <a:rPr lang="en-US" sz="1800" kern="1200" dirty="0">
                <a:solidFill>
                  <a:srgbClr val="004080"/>
                </a:solidFill>
              </a:rPr>
              <a:t> Behavioral Health Community Partners  (2/2)</a:t>
            </a:r>
          </a:p>
        </p:txBody>
      </p:sp>
    </p:spTree>
    <p:extLst>
      <p:ext uri="{BB962C8B-B14F-4D97-AF65-F5344CB8AC3E}">
        <p14:creationId xmlns:p14="http://schemas.microsoft.com/office/powerpoint/2010/main" val="3158490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45" y="152400"/>
            <a:ext cx="8053675" cy="553998"/>
          </a:xfrm>
        </p:spPr>
        <p:txBody>
          <a:bodyPr/>
          <a:lstStyle/>
          <a:p>
            <a:r>
              <a:rPr lang="en-US" sz="1800" kern="1200" dirty="0">
                <a:solidFill>
                  <a:srgbClr val="004080"/>
                </a:solidFill>
              </a:rPr>
              <a:t>The following is a list of the entities that have been </a:t>
            </a:r>
            <a:r>
              <a:rPr lang="en-US" sz="1800" kern="1200" dirty="0" smtClean="0">
                <a:solidFill>
                  <a:srgbClr val="004080"/>
                </a:solidFill>
              </a:rPr>
              <a:t>contracted* </a:t>
            </a:r>
            <a:r>
              <a:rPr lang="en-US" sz="1800" kern="1200" dirty="0">
                <a:solidFill>
                  <a:srgbClr val="004080"/>
                </a:solidFill>
              </a:rPr>
              <a:t>as </a:t>
            </a:r>
            <a:r>
              <a:rPr lang="en-US" sz="1800" kern="1200" dirty="0" err="1">
                <a:solidFill>
                  <a:srgbClr val="004080"/>
                </a:solidFill>
              </a:rPr>
              <a:t>MassHealth</a:t>
            </a:r>
            <a:r>
              <a:rPr lang="en-US" sz="1800" kern="1200" dirty="0">
                <a:solidFill>
                  <a:srgbClr val="004080"/>
                </a:solidFill>
              </a:rPr>
              <a:t> Long-Term Services and Supports Community Partners</a:t>
            </a:r>
          </a:p>
        </p:txBody>
      </p:sp>
      <p:graphicFrame>
        <p:nvGraphicFramePr>
          <p:cNvPr id="3" name="Object 2"/>
          <p:cNvGraphicFramePr>
            <a:graphicFrameLocks noChangeAspect="1"/>
          </p:cNvGraphicFramePr>
          <p:nvPr>
            <p:extLst>
              <p:ext uri="{D42A27DB-BD31-4B8C-83A1-F6EECF244321}">
                <p14:modId xmlns:p14="http://schemas.microsoft.com/office/powerpoint/2010/main" val="3201868574"/>
              </p:ext>
            </p:extLst>
          </p:nvPr>
        </p:nvGraphicFramePr>
        <p:xfrm>
          <a:off x="304800" y="838200"/>
          <a:ext cx="8223250" cy="5456237"/>
        </p:xfrm>
        <a:graphic>
          <a:graphicData uri="http://schemas.openxmlformats.org/presentationml/2006/ole">
            <mc:AlternateContent xmlns:mc="http://schemas.openxmlformats.org/markup-compatibility/2006">
              <mc:Choice xmlns:v="urn:schemas-microsoft-com:vml" Requires="v">
                <p:oleObj spid="_x0000_s25611" name="Document" r:id="rId3" imgW="9285355" imgH="6872357" progId="Word.Document.12">
                  <p:embed/>
                </p:oleObj>
              </mc:Choice>
              <mc:Fallback>
                <p:oleObj name="Document" r:id="rId3" imgW="9285355" imgH="6872357" progId="Word.Document.12">
                  <p:embed/>
                  <p:pic>
                    <p:nvPicPr>
                      <p:cNvPr id="0" name=""/>
                      <p:cNvPicPr/>
                      <p:nvPr/>
                    </p:nvPicPr>
                    <p:blipFill>
                      <a:blip r:embed="rId4"/>
                      <a:stretch>
                        <a:fillRect/>
                      </a:stretch>
                    </p:blipFill>
                    <p:spPr>
                      <a:xfrm>
                        <a:off x="304800" y="838200"/>
                        <a:ext cx="8223250" cy="5456237"/>
                      </a:xfrm>
                      <a:prstGeom prst="rect">
                        <a:avLst/>
                      </a:prstGeom>
                    </p:spPr>
                  </p:pic>
                </p:oleObj>
              </mc:Fallback>
            </mc:AlternateContent>
          </a:graphicData>
        </a:graphic>
      </p:graphicFrame>
      <p:sp>
        <p:nvSpPr>
          <p:cNvPr id="4" name="Rectangle 3"/>
          <p:cNvSpPr/>
          <p:nvPr/>
        </p:nvSpPr>
        <p:spPr>
          <a:xfrm>
            <a:off x="76200" y="6146884"/>
            <a:ext cx="8915400" cy="2539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US" sz="1000" b="1" dirty="0">
                <a:latin typeface="Times New Roman" panose="02020603050405020304" pitchFamily="18" charset="0"/>
                <a:cs typeface="Times New Roman" panose="02020603050405020304" pitchFamily="18" charset="0"/>
              </a:rPr>
              <a:t>*</a:t>
            </a:r>
            <a:r>
              <a:rPr lang="en-US" sz="1050" b="1" dirty="0">
                <a:latin typeface="Times New Roman" panose="02020603050405020304" pitchFamily="18" charset="0"/>
                <a:cs typeface="Times New Roman" panose="02020603050405020304" pitchFamily="18" charset="0"/>
              </a:rPr>
              <a:t>Greater Lynn Senior Services, Inc., </a:t>
            </a:r>
            <a:r>
              <a:rPr lang="en-US" sz="1050" b="1" dirty="0" err="1">
                <a:latin typeface="Times New Roman" panose="02020603050405020304" pitchFamily="18" charset="0"/>
                <a:cs typeface="Times New Roman" panose="02020603050405020304" pitchFamily="18" charset="0"/>
              </a:rPr>
              <a:t>d.b.a</a:t>
            </a:r>
            <a:r>
              <a:rPr lang="en-US" sz="1050" b="1" dirty="0">
                <a:latin typeface="Times New Roman" panose="02020603050405020304" pitchFamily="18" charset="0"/>
                <a:cs typeface="Times New Roman" panose="02020603050405020304" pitchFamily="18" charset="0"/>
              </a:rPr>
              <a:t> North Region LTSS Partnership has also been selected for contracting to be a LTSS CP in the Northern Region</a:t>
            </a:r>
          </a:p>
        </p:txBody>
      </p:sp>
    </p:spTree>
    <p:extLst>
      <p:ext uri="{BB962C8B-B14F-4D97-AF65-F5344CB8AC3E}">
        <p14:creationId xmlns:p14="http://schemas.microsoft.com/office/powerpoint/2010/main" val="292390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95" y="234863"/>
            <a:ext cx="6020740" cy="276999"/>
          </a:xfrm>
        </p:spPr>
        <p:txBody>
          <a:bodyPr/>
          <a:lstStyle/>
          <a:p>
            <a:r>
              <a:rPr lang="en-US" sz="1800" dirty="0">
                <a:solidFill>
                  <a:srgbClr val="004080"/>
                </a:solidFill>
              </a:rPr>
              <a:t>Agenda</a:t>
            </a:r>
            <a:endParaRPr lang="en-US" dirty="0"/>
          </a:p>
        </p:txBody>
      </p:sp>
      <p:sp>
        <p:nvSpPr>
          <p:cNvPr id="5" name="Rectangle 4"/>
          <p:cNvSpPr/>
          <p:nvPr/>
        </p:nvSpPr>
        <p:spPr>
          <a:xfrm>
            <a:off x="914400" y="1600200"/>
            <a:ext cx="7315200" cy="310544"/>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4" name="object 4"/>
          <p:cNvSpPr txBox="1"/>
          <p:nvPr/>
        </p:nvSpPr>
        <p:spPr>
          <a:xfrm>
            <a:off x="838200" y="1213456"/>
            <a:ext cx="7620000" cy="3053744"/>
          </a:xfrm>
          <a:prstGeom prst="rect">
            <a:avLst/>
          </a:prstGeom>
        </p:spPr>
        <p:txBody>
          <a:bodyPr vert="horz" wrap="square" lIns="0" tIns="0" rIns="0" bIns="0" rtlCol="0">
            <a:noAutofit/>
          </a:bodyPr>
          <a:lstStyle/>
          <a:p>
            <a:pPr marL="19578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Overview of MassHealth Payment and Care Delivery Innovation (PCDI)</a:t>
            </a:r>
          </a:p>
          <a:p>
            <a:pPr marL="19578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MassHealth Plan Options for 2018</a:t>
            </a:r>
          </a:p>
          <a:p>
            <a:pPr marL="19578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Member Enrollment and Assignment </a:t>
            </a:r>
          </a:p>
          <a:p>
            <a:pPr marL="19578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Provider Information and Training  </a:t>
            </a:r>
          </a:p>
          <a:p>
            <a:pPr marL="19578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Community Partners </a:t>
            </a:r>
          </a:p>
          <a:p>
            <a:pPr marL="650903" lvl="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Objectives</a:t>
            </a:r>
            <a:endParaRPr lang="en-US" dirty="0">
              <a:solidFill>
                <a:srgbClr val="5E8BFF">
                  <a:lumMod val="50000"/>
                </a:srgbClr>
              </a:solidFill>
              <a:latin typeface="Arial"/>
              <a:cs typeface="Arial"/>
            </a:endParaRPr>
          </a:p>
          <a:p>
            <a:pPr marL="650903" lvl="2" indent="-184236" fontAlgn="base">
              <a:spcBef>
                <a:spcPct val="0"/>
              </a:spcBef>
              <a:spcAft>
                <a:spcPts val="1176"/>
              </a:spcAft>
              <a:buClr>
                <a:srgbClr val="00295F"/>
              </a:buClr>
              <a:buSzPct val="125000"/>
              <a:buFont typeface="Arial"/>
              <a:buChar char="▪"/>
              <a:tabLst>
                <a:tab pos="195782" algn="l"/>
              </a:tabLst>
            </a:pPr>
            <a:r>
              <a:rPr lang="en-US" dirty="0">
                <a:solidFill>
                  <a:srgbClr val="5E8BFF">
                    <a:lumMod val="50000"/>
                  </a:srgbClr>
                </a:solidFill>
                <a:latin typeface="Arial"/>
                <a:cs typeface="Arial"/>
              </a:rPr>
              <a:t>Overview of Community Partners</a:t>
            </a:r>
          </a:p>
          <a:p>
            <a:pPr marL="650903" lvl="2" indent="-184236" fontAlgn="base">
              <a:spcBef>
                <a:spcPct val="0"/>
              </a:spcBef>
              <a:spcAft>
                <a:spcPts val="1176"/>
              </a:spcAft>
              <a:buClr>
                <a:srgbClr val="00295F"/>
              </a:buClr>
              <a:buSzPct val="125000"/>
              <a:buFont typeface="Arial"/>
              <a:buChar char="▪"/>
              <a:tabLst>
                <a:tab pos="195782" algn="l"/>
              </a:tabLst>
            </a:pPr>
            <a:r>
              <a:rPr lang="en-US" dirty="0">
                <a:solidFill>
                  <a:srgbClr val="5E8BFF">
                    <a:lumMod val="50000"/>
                  </a:srgbClr>
                </a:solidFill>
                <a:latin typeface="Arial"/>
                <a:cs typeface="Arial"/>
              </a:rPr>
              <a:t>Behavioral Health Community Partners</a:t>
            </a:r>
          </a:p>
          <a:p>
            <a:pPr marL="650903" lvl="2" indent="-184236" fontAlgn="base">
              <a:spcBef>
                <a:spcPct val="0"/>
              </a:spcBef>
              <a:spcAft>
                <a:spcPts val="1176"/>
              </a:spcAft>
              <a:buClr>
                <a:srgbClr val="00295F"/>
              </a:buClr>
              <a:buSzPct val="125000"/>
              <a:buFont typeface="Arial"/>
              <a:buChar char="▪"/>
              <a:tabLst>
                <a:tab pos="195782" algn="l"/>
              </a:tabLst>
            </a:pPr>
            <a:r>
              <a:rPr lang="en-US" dirty="0">
                <a:solidFill>
                  <a:srgbClr val="5E8BFF">
                    <a:lumMod val="50000"/>
                  </a:srgbClr>
                </a:solidFill>
                <a:latin typeface="Arial"/>
                <a:cs typeface="Arial"/>
              </a:rPr>
              <a:t>LTSS Community Partners</a:t>
            </a:r>
          </a:p>
          <a:p>
            <a:pPr marL="650903" lvl="2" indent="-184236" fontAlgn="base">
              <a:spcBef>
                <a:spcPct val="0"/>
              </a:spcBef>
              <a:spcAft>
                <a:spcPts val="1176"/>
              </a:spcAft>
              <a:buClr>
                <a:srgbClr val="00295F"/>
              </a:buClr>
              <a:buSzPct val="125000"/>
              <a:buFont typeface="Arial"/>
              <a:buChar char="▪"/>
              <a:tabLst>
                <a:tab pos="195782" algn="l"/>
              </a:tabLst>
            </a:pPr>
            <a:r>
              <a:rPr lang="en-US" dirty="0">
                <a:solidFill>
                  <a:srgbClr val="5E8BFF">
                    <a:lumMod val="50000"/>
                  </a:srgbClr>
                </a:solidFill>
                <a:latin typeface="Arial"/>
                <a:cs typeface="Arial"/>
              </a:rPr>
              <a:t>ACO/MCO – CP Relationships</a:t>
            </a:r>
          </a:p>
          <a:p>
            <a:pPr marL="650903" lvl="2" indent="-184236" fontAlgn="base">
              <a:spcBef>
                <a:spcPct val="0"/>
              </a:spcBef>
              <a:spcAft>
                <a:spcPts val="1176"/>
              </a:spcAft>
              <a:buClr>
                <a:srgbClr val="00295F"/>
              </a:buClr>
              <a:buSzPct val="125000"/>
              <a:buFont typeface="Arial"/>
              <a:buChar char="▪"/>
              <a:tabLst>
                <a:tab pos="195782" algn="l"/>
              </a:tabLst>
            </a:pPr>
            <a:r>
              <a:rPr lang="en-US" dirty="0">
                <a:solidFill>
                  <a:srgbClr val="5E8BFF">
                    <a:lumMod val="50000"/>
                  </a:srgbClr>
                </a:solidFill>
                <a:latin typeface="Arial"/>
                <a:cs typeface="Arial"/>
              </a:rPr>
              <a:t>Contracted Community Partners</a:t>
            </a:r>
          </a:p>
          <a:p>
            <a:pPr marL="11809">
              <a:spcAft>
                <a:spcPts val="1200"/>
              </a:spcAft>
              <a:buClr>
                <a:srgbClr val="00295F"/>
              </a:buClr>
              <a:buSzPct val="125000"/>
              <a:tabLst>
                <a:tab pos="199756" algn="l"/>
              </a:tabLst>
            </a:pPr>
            <a:endParaRPr lang="en-US" dirty="0">
              <a:solidFill>
                <a:srgbClr val="5E8BFF">
                  <a:lumMod val="50000"/>
                </a:srgbClr>
              </a:solidFill>
              <a:latin typeface="Arial"/>
              <a:cs typeface="Arial"/>
            </a:endParaRPr>
          </a:p>
        </p:txBody>
      </p:sp>
    </p:spTree>
    <p:extLst>
      <p:ext uri="{BB962C8B-B14F-4D97-AF65-F5344CB8AC3E}">
        <p14:creationId xmlns:p14="http://schemas.microsoft.com/office/powerpoint/2010/main" val="1855128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57200" y="212303"/>
            <a:ext cx="8794113" cy="369332"/>
          </a:xfrm>
        </p:spPr>
        <p:txBody>
          <a:bodyPr/>
          <a:lstStyle/>
          <a:p>
            <a:pPr marL="3175" indent="-3175">
              <a:tabLst/>
            </a:pPr>
            <a:r>
              <a:rPr lang="en-US" sz="2400" dirty="0">
                <a:solidFill>
                  <a:srgbClr val="002060"/>
                </a:solidFill>
              </a:rPr>
              <a:t>MassHealth Health Plan Options for 2018</a:t>
            </a:r>
          </a:p>
        </p:txBody>
      </p:sp>
      <p:graphicFrame>
        <p:nvGraphicFramePr>
          <p:cNvPr id="8" name="Object 7"/>
          <p:cNvGraphicFramePr>
            <a:graphicFrameLocks noChangeAspect="1"/>
          </p:cNvGraphicFramePr>
          <p:nvPr>
            <p:custDataLst>
              <p:tags r:id="rId2"/>
            </p:custDataLst>
            <p:extLst/>
          </p:nvPr>
        </p:nvGraphicFramePr>
        <p:xfrm>
          <a:off x="1622" y="1622"/>
          <a:ext cx="1619" cy="1619"/>
        </p:xfrm>
        <a:graphic>
          <a:graphicData uri="http://schemas.openxmlformats.org/presentationml/2006/ole">
            <mc:AlternateContent xmlns:mc="http://schemas.openxmlformats.org/markup-compatibility/2006">
              <mc:Choice xmlns:v="urn:schemas-microsoft-com:vml" Requires="v">
                <p:oleObj spid="_x0000_s3220" name="think-cell Slide" r:id="rId5" imgW="270" imgH="270" progId="">
                  <p:embed/>
                </p:oleObj>
              </mc:Choice>
              <mc:Fallback>
                <p:oleObj name="think-cell Slide" r:id="rId5" imgW="270" imgH="270" progId="">
                  <p:embed/>
                  <p:pic>
                    <p:nvPicPr>
                      <p:cNvPr id="0" name="Picture 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2" y="1622"/>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Table 2"/>
          <p:cNvGraphicFramePr>
            <a:graphicFrameLocks noGrp="1"/>
          </p:cNvGraphicFramePr>
          <p:nvPr>
            <p:extLst>
              <p:ext uri="{D42A27DB-BD31-4B8C-83A1-F6EECF244321}">
                <p14:modId xmlns:p14="http://schemas.microsoft.com/office/powerpoint/2010/main" val="566046139"/>
              </p:ext>
            </p:extLst>
          </p:nvPr>
        </p:nvGraphicFramePr>
        <p:xfrm>
          <a:off x="183735" y="838200"/>
          <a:ext cx="8771546" cy="3727776"/>
        </p:xfrm>
        <a:graphic>
          <a:graphicData uri="http://schemas.openxmlformats.org/drawingml/2006/table">
            <a:tbl>
              <a:tblPr firstRow="1" bandRow="1">
                <a:tableStyleId>{69CF1AB2-1976-4502-BF36-3FF5EA218861}</a:tableStyleId>
              </a:tblPr>
              <a:tblGrid>
                <a:gridCol w="3550065">
                  <a:extLst>
                    <a:ext uri="{9D8B030D-6E8A-4147-A177-3AD203B41FA5}">
                      <a16:colId xmlns:a16="http://schemas.microsoft.com/office/drawing/2014/main" xmlns="" val="2680265998"/>
                    </a:ext>
                  </a:extLst>
                </a:gridCol>
                <a:gridCol w="5221481"/>
              </a:tblGrid>
              <a:tr h="293187">
                <a:tc>
                  <a:txBody>
                    <a:bodyPr/>
                    <a:lstStyle/>
                    <a:p>
                      <a:pPr marL="0" marR="0" lvl="0" indent="0" algn="l" defTabSz="9328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smtClean="0">
                          <a:solidFill>
                            <a:srgbClr val="002060"/>
                          </a:solidFill>
                          <a:effectLst/>
                          <a:latin typeface="+mn-lt"/>
                          <a:ea typeface="+mn-ea"/>
                          <a:cs typeface="+mn-cs"/>
                        </a:rPr>
                        <a:t>Accountable Care</a:t>
                      </a:r>
                      <a:r>
                        <a:rPr lang="en-US" sz="1200" b="1" i="0" kern="1200" baseline="0" dirty="0" smtClean="0">
                          <a:solidFill>
                            <a:srgbClr val="002060"/>
                          </a:solidFill>
                          <a:effectLst/>
                          <a:latin typeface="+mn-lt"/>
                          <a:ea typeface="+mn-ea"/>
                          <a:cs typeface="+mn-cs"/>
                        </a:rPr>
                        <a:t> </a:t>
                      </a:r>
                      <a:r>
                        <a:rPr lang="en-US" sz="1200" b="1" i="0" kern="1200" dirty="0" smtClean="0">
                          <a:solidFill>
                            <a:srgbClr val="002060"/>
                          </a:solidFill>
                          <a:effectLst/>
                          <a:latin typeface="+mn-lt"/>
                          <a:ea typeface="+mn-ea"/>
                          <a:cs typeface="+mn-cs"/>
                        </a:rPr>
                        <a:t>Partnership Plans (Model A)</a:t>
                      </a:r>
                      <a:endParaRPr lang="en-US" sz="1200" b="1" i="0" kern="1200" dirty="0">
                        <a:solidFill>
                          <a:srgbClr val="002060"/>
                        </a:solidFill>
                        <a:effectLst/>
                        <a:latin typeface="+mn-lt"/>
                        <a:ea typeface="+mn-ea"/>
                        <a:cs typeface="+mn-cs"/>
                      </a:endParaRPr>
                    </a:p>
                  </a:txBody>
                  <a:tcPr>
                    <a:solidFill>
                      <a:schemeClr val="accent4">
                        <a:lumMod val="60000"/>
                        <a:lumOff val="40000"/>
                      </a:schemeClr>
                    </a:solidFill>
                  </a:tcPr>
                </a:tc>
                <a:tc>
                  <a:txBody>
                    <a:bodyPr/>
                    <a:lstStyle/>
                    <a:p>
                      <a:pPr marL="0" marR="0" lvl="0" indent="0" algn="l" defTabSz="9328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smtClean="0">
                          <a:solidFill>
                            <a:srgbClr val="002060"/>
                          </a:solidFill>
                          <a:effectLst/>
                          <a:latin typeface="+mn-lt"/>
                          <a:ea typeface="+mn-ea"/>
                          <a:cs typeface="+mn-cs"/>
                        </a:rPr>
                        <a:t>Accountable Care</a:t>
                      </a:r>
                      <a:r>
                        <a:rPr lang="en-US" sz="1200" b="1" i="0" kern="1200" baseline="0" dirty="0" smtClean="0">
                          <a:solidFill>
                            <a:srgbClr val="002060"/>
                          </a:solidFill>
                          <a:effectLst/>
                          <a:latin typeface="+mn-lt"/>
                          <a:ea typeface="+mn-ea"/>
                          <a:cs typeface="+mn-cs"/>
                        </a:rPr>
                        <a:t> </a:t>
                      </a:r>
                      <a:r>
                        <a:rPr lang="en-US" sz="1200" b="1" i="0" kern="1200" dirty="0" smtClean="0">
                          <a:solidFill>
                            <a:srgbClr val="002060"/>
                          </a:solidFill>
                          <a:effectLst/>
                          <a:latin typeface="+mn-lt"/>
                          <a:ea typeface="+mn-ea"/>
                          <a:cs typeface="+mn-cs"/>
                        </a:rPr>
                        <a:t>Partnership Plans Collaborations</a:t>
                      </a:r>
                      <a:endParaRPr lang="en-US" sz="1200" b="1" i="0" kern="1200" dirty="0">
                        <a:solidFill>
                          <a:srgbClr val="002060"/>
                        </a:solidFill>
                        <a:effectLst/>
                        <a:latin typeface="+mn-lt"/>
                        <a:ea typeface="+mn-ea"/>
                        <a:cs typeface="+mn-cs"/>
                      </a:endParaRPr>
                    </a:p>
                  </a:txBody>
                  <a:tcPr>
                    <a:solidFill>
                      <a:schemeClr val="accent4">
                        <a:lumMod val="60000"/>
                        <a:lumOff val="40000"/>
                      </a:schemeClr>
                    </a:solidFill>
                  </a:tcPr>
                </a:tc>
                <a:extLst>
                  <a:ext uri="{0D108BD9-81ED-4DB2-BD59-A6C34878D82A}">
                    <a16:rowId xmlns:a16="http://schemas.microsoft.com/office/drawing/2014/main" xmlns="" val="2213887168"/>
                  </a:ext>
                </a:extLst>
              </a:tr>
              <a:tr h="255254">
                <a:tc>
                  <a:txBody>
                    <a:bodyPr/>
                    <a:lstStyle/>
                    <a:p>
                      <a:pPr marL="171450" marR="0" indent="-171450" algn="l">
                        <a:lnSpc>
                          <a:spcPct val="107000"/>
                        </a:lnSpc>
                        <a:spcBef>
                          <a:spcPts val="0"/>
                        </a:spcBef>
                        <a:spcAft>
                          <a:spcPts val="0"/>
                        </a:spcAft>
                        <a:buFont typeface="Arial" panose="020B0604020202020204" pitchFamily="34" charset="0"/>
                        <a:buChar char="•"/>
                      </a:pPr>
                      <a:r>
                        <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Be Healthy Partnership</a:t>
                      </a:r>
                    </a:p>
                  </a:txBody>
                  <a:tcPr marL="68580" marR="68580" marT="0" marB="0" anchor="b">
                    <a:solidFill>
                      <a:schemeClr val="accent4">
                        <a:lumMod val="20000"/>
                        <a:lumOff val="80000"/>
                      </a:schemeClr>
                    </a:solidFill>
                  </a:tcPr>
                </a:tc>
                <a:tc>
                  <a:txBody>
                    <a:bodyPr/>
                    <a:lstStyle/>
                    <a:p>
                      <a:pPr marL="171450" marR="0" indent="-171450" algn="l">
                        <a:lnSpc>
                          <a:spcPct val="107000"/>
                        </a:lnSpc>
                        <a:spcBef>
                          <a:spcPts val="0"/>
                        </a:spcBef>
                        <a:spcAft>
                          <a:spcPts val="0"/>
                        </a:spcAft>
                        <a:buFont typeface="Arial" panose="020B0604020202020204" pitchFamily="34" charset="0"/>
                        <a:buChar char="•"/>
                      </a:pPr>
                      <a:r>
                        <a:rPr lang="en-US" sz="12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Baystate Health Care Alliance with Health New England</a:t>
                      </a:r>
                      <a:endPar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0000"/>
                        <a:lumOff val="80000"/>
                      </a:schemeClr>
                    </a:solidFill>
                  </a:tcPr>
                </a:tc>
                <a:extLst>
                  <a:ext uri="{0D108BD9-81ED-4DB2-BD59-A6C34878D82A}">
                    <a16:rowId xmlns:a16="http://schemas.microsoft.com/office/drawing/2014/main" xmlns="" val="2573670598"/>
                  </a:ext>
                </a:extLst>
              </a:tr>
              <a:tr h="255254">
                <a:tc>
                  <a:txBody>
                    <a:bodyPr/>
                    <a:lstStyle/>
                    <a:p>
                      <a:pPr marL="171450" marR="0" indent="-171450" algn="l">
                        <a:lnSpc>
                          <a:spcPct val="107000"/>
                        </a:lnSpc>
                        <a:spcBef>
                          <a:spcPts val="0"/>
                        </a:spcBef>
                        <a:spcAft>
                          <a:spcPts val="0"/>
                        </a:spcAft>
                        <a:buFont typeface="Arial" panose="020B0604020202020204" pitchFamily="34" charset="0"/>
                        <a:buChar char="•"/>
                      </a:pPr>
                      <a:r>
                        <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Berkshire Fallon Health Collaborative </a:t>
                      </a:r>
                    </a:p>
                  </a:txBody>
                  <a:tcPr marL="68580" marR="68580" marT="0" marB="0" anchor="b">
                    <a:solidFill>
                      <a:schemeClr val="accent4">
                        <a:lumMod val="20000"/>
                        <a:lumOff val="80000"/>
                      </a:schemeClr>
                    </a:solidFill>
                  </a:tcPr>
                </a:tc>
                <a:tc>
                  <a:txBody>
                    <a:bodyPr/>
                    <a:lstStyle/>
                    <a:p>
                      <a:pPr marL="171450" marR="0" indent="-171450" algn="l">
                        <a:lnSpc>
                          <a:spcPct val="107000"/>
                        </a:lnSpc>
                        <a:spcBef>
                          <a:spcPts val="0"/>
                        </a:spcBef>
                        <a:spcAft>
                          <a:spcPts val="0"/>
                        </a:spcAft>
                        <a:buFont typeface="Arial" panose="020B0604020202020204" pitchFamily="34" charset="0"/>
                        <a:buChar char="•"/>
                      </a:pPr>
                      <a:r>
                        <a:rPr lang="en-US" sz="12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Health Collaborative of the Berkshires with Fallon Community Health Plan</a:t>
                      </a:r>
                      <a:endPar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0000"/>
                        <a:lumOff val="80000"/>
                      </a:schemeClr>
                    </a:solidFill>
                  </a:tcPr>
                </a:tc>
                <a:extLst>
                  <a:ext uri="{0D108BD9-81ED-4DB2-BD59-A6C34878D82A}">
                    <a16:rowId xmlns:a16="http://schemas.microsoft.com/office/drawing/2014/main" xmlns="" val="2549345000"/>
                  </a:ext>
                </a:extLst>
              </a:tr>
              <a:tr h="255254">
                <a:tc>
                  <a:txBody>
                    <a:bodyPr/>
                    <a:lstStyle/>
                    <a:p>
                      <a:pPr marL="171450" marR="0" indent="-171450" algn="l">
                        <a:lnSpc>
                          <a:spcPct val="107000"/>
                        </a:lnSpc>
                        <a:spcBef>
                          <a:spcPts val="0"/>
                        </a:spcBef>
                        <a:spcAft>
                          <a:spcPts val="0"/>
                        </a:spcAft>
                        <a:buFont typeface="Arial" panose="020B0604020202020204" pitchFamily="34" charset="0"/>
                        <a:buChar char="•"/>
                      </a:pPr>
                      <a:r>
                        <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BMC HealthNet  Plan Signature Alliance</a:t>
                      </a:r>
                    </a:p>
                  </a:txBody>
                  <a:tcPr marL="68580" marR="68580" marT="0" marB="0" anchor="b">
                    <a:solidFill>
                      <a:schemeClr val="accent4">
                        <a:lumMod val="20000"/>
                        <a:lumOff val="80000"/>
                      </a:schemeClr>
                    </a:solidFill>
                  </a:tcPr>
                </a:tc>
                <a:tc>
                  <a:txBody>
                    <a:bodyPr/>
                    <a:lstStyle/>
                    <a:p>
                      <a:pPr marL="171450" marR="0" indent="-171450" algn="l">
                        <a:lnSpc>
                          <a:spcPct val="107000"/>
                        </a:lnSpc>
                        <a:spcBef>
                          <a:spcPts val="0"/>
                        </a:spcBef>
                        <a:spcAft>
                          <a:spcPts val="0"/>
                        </a:spcAft>
                        <a:buFont typeface="Arial" panose="020B0604020202020204" pitchFamily="34" charset="0"/>
                        <a:buChar char="•"/>
                      </a:pPr>
                      <a:r>
                        <a:rPr lang="en-US" sz="12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Signature Healthcare Corporation with Boston Medical Center </a:t>
                      </a:r>
                      <a:r>
                        <a:rPr lang="en-US" sz="1200" dirty="0" err="1"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HealthNet</a:t>
                      </a:r>
                      <a:r>
                        <a:rPr lang="en-US" sz="12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Plan</a:t>
                      </a:r>
                      <a:endPar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0000"/>
                        <a:lumOff val="80000"/>
                      </a:schemeClr>
                    </a:solidFill>
                  </a:tcPr>
                </a:tc>
                <a:extLst>
                  <a:ext uri="{0D108BD9-81ED-4DB2-BD59-A6C34878D82A}">
                    <a16:rowId xmlns:a16="http://schemas.microsoft.com/office/drawing/2014/main" xmlns="" val="2773172370"/>
                  </a:ext>
                </a:extLst>
              </a:tr>
              <a:tr h="197783">
                <a:tc>
                  <a:txBody>
                    <a:bodyPr/>
                    <a:lstStyle/>
                    <a:p>
                      <a:pPr marL="171450" marR="0" indent="-171450" algn="l">
                        <a:lnSpc>
                          <a:spcPct val="107000"/>
                        </a:lnSpc>
                        <a:spcBef>
                          <a:spcPts val="0"/>
                        </a:spcBef>
                        <a:spcAft>
                          <a:spcPts val="0"/>
                        </a:spcAft>
                        <a:buFont typeface="Arial" panose="020B0604020202020204" pitchFamily="34" charset="0"/>
                        <a:buChar char="•"/>
                      </a:pPr>
                      <a:r>
                        <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BMC HealthNet Plan Community Alliance</a:t>
                      </a:r>
                    </a:p>
                  </a:txBody>
                  <a:tcPr marL="68580" marR="68580" marT="0" marB="0" anchor="b">
                    <a:solidFill>
                      <a:schemeClr val="accent4">
                        <a:lumMod val="20000"/>
                        <a:lumOff val="80000"/>
                      </a:schemeClr>
                    </a:solidFill>
                  </a:tcPr>
                </a:tc>
                <a:tc>
                  <a:txBody>
                    <a:bodyPr/>
                    <a:lstStyle/>
                    <a:p>
                      <a:pPr marL="171450" marR="0" indent="-171450" algn="l">
                        <a:lnSpc>
                          <a:spcPct val="107000"/>
                        </a:lnSpc>
                        <a:spcBef>
                          <a:spcPts val="0"/>
                        </a:spcBef>
                        <a:spcAft>
                          <a:spcPts val="0"/>
                        </a:spcAft>
                        <a:buFont typeface="Arial" panose="020B0604020202020204" pitchFamily="34" charset="0"/>
                        <a:buChar char="•"/>
                      </a:pPr>
                      <a:r>
                        <a:rPr lang="en-US" sz="12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Boston Accountable Care Organization with Boston Medical Center </a:t>
                      </a:r>
                      <a:r>
                        <a:rPr lang="en-US" sz="1200" dirty="0" err="1"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HealthNet</a:t>
                      </a:r>
                      <a:r>
                        <a:rPr lang="en-US" sz="12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Plan</a:t>
                      </a:r>
                      <a:endPar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0000"/>
                        <a:lumOff val="80000"/>
                      </a:schemeClr>
                    </a:solidFill>
                  </a:tcPr>
                </a:tc>
                <a:extLst>
                  <a:ext uri="{0D108BD9-81ED-4DB2-BD59-A6C34878D82A}">
                    <a16:rowId xmlns:a16="http://schemas.microsoft.com/office/drawing/2014/main" xmlns="" val="589563089"/>
                  </a:ext>
                </a:extLst>
              </a:tr>
              <a:tr h="255254">
                <a:tc>
                  <a:txBody>
                    <a:bodyPr/>
                    <a:lstStyle/>
                    <a:p>
                      <a:pPr marL="171450" marR="0" indent="-171450" algn="l">
                        <a:lnSpc>
                          <a:spcPct val="107000"/>
                        </a:lnSpc>
                        <a:spcBef>
                          <a:spcPts val="0"/>
                        </a:spcBef>
                        <a:spcAft>
                          <a:spcPts val="0"/>
                        </a:spcAft>
                        <a:buFont typeface="Arial" panose="020B0604020202020204" pitchFamily="34" charset="0"/>
                        <a:buChar char="•"/>
                      </a:pPr>
                      <a:r>
                        <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BMC HealthNet Plan Mercy Alliance</a:t>
                      </a:r>
                    </a:p>
                  </a:txBody>
                  <a:tcPr marL="68580" marR="68580" marT="0" marB="0" anchor="b">
                    <a:solidFill>
                      <a:schemeClr val="accent4">
                        <a:lumMod val="20000"/>
                        <a:lumOff val="80000"/>
                      </a:schemeClr>
                    </a:solidFill>
                  </a:tcPr>
                </a:tc>
                <a:tc>
                  <a:txBody>
                    <a:bodyPr/>
                    <a:lstStyle/>
                    <a:p>
                      <a:pPr marL="171450" marR="0" lvl="0" indent="-171450" algn="l" defTabSz="932839"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2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Mercy Health Accountable Care Organization with Boston Medical Center </a:t>
                      </a:r>
                      <a:r>
                        <a:rPr lang="en-US" sz="1200" dirty="0" err="1"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HealthNet</a:t>
                      </a:r>
                      <a:r>
                        <a:rPr lang="en-US" sz="12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Plan</a:t>
                      </a:r>
                    </a:p>
                  </a:txBody>
                  <a:tcPr marL="68580" marR="68580" marT="0" marB="0" anchor="b">
                    <a:solidFill>
                      <a:schemeClr val="accent4">
                        <a:lumMod val="20000"/>
                        <a:lumOff val="80000"/>
                      </a:schemeClr>
                    </a:solidFill>
                  </a:tcPr>
                </a:tc>
                <a:extLst>
                  <a:ext uri="{0D108BD9-81ED-4DB2-BD59-A6C34878D82A}">
                    <a16:rowId xmlns:a16="http://schemas.microsoft.com/office/drawing/2014/main" xmlns="" val="4060656557"/>
                  </a:ext>
                </a:extLst>
              </a:tr>
              <a:tr h="181543">
                <a:tc>
                  <a:txBody>
                    <a:bodyPr/>
                    <a:lstStyle/>
                    <a:p>
                      <a:pPr marL="171450" marR="0" indent="-171450" algn="l">
                        <a:lnSpc>
                          <a:spcPct val="107000"/>
                        </a:lnSpc>
                        <a:spcBef>
                          <a:spcPts val="0"/>
                        </a:spcBef>
                        <a:spcAft>
                          <a:spcPts val="0"/>
                        </a:spcAft>
                        <a:buFont typeface="Arial" panose="020B0604020202020204" pitchFamily="34" charset="0"/>
                        <a:buChar char="•"/>
                      </a:pPr>
                      <a:r>
                        <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BMC HealthNet Plan Southcoast Alliance</a:t>
                      </a:r>
                    </a:p>
                  </a:txBody>
                  <a:tcPr marL="68580" marR="68580" marT="0" marB="0" anchor="b">
                    <a:solidFill>
                      <a:schemeClr val="accent4">
                        <a:lumMod val="20000"/>
                        <a:lumOff val="80000"/>
                      </a:schemeClr>
                    </a:solidFill>
                  </a:tcPr>
                </a:tc>
                <a:tc>
                  <a:txBody>
                    <a:bodyPr/>
                    <a:lstStyle/>
                    <a:p>
                      <a:pPr marL="171450" marR="0" indent="-171450" algn="l">
                        <a:lnSpc>
                          <a:spcPct val="107000"/>
                        </a:lnSpc>
                        <a:spcBef>
                          <a:spcPts val="0"/>
                        </a:spcBef>
                        <a:spcAft>
                          <a:spcPts val="0"/>
                        </a:spcAft>
                        <a:buFont typeface="Arial" panose="020B0604020202020204" pitchFamily="34" charset="0"/>
                        <a:buChar char="•"/>
                      </a:pPr>
                      <a:r>
                        <a:rPr lang="en-US" sz="1200" dirty="0" err="1"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Southcoast</a:t>
                      </a:r>
                      <a:r>
                        <a:rPr lang="en-US" sz="12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Health Network with Boston Medical Center </a:t>
                      </a:r>
                      <a:r>
                        <a:rPr lang="en-US" sz="1200" dirty="0" err="1"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HealthNet</a:t>
                      </a:r>
                      <a:r>
                        <a:rPr lang="en-US" sz="12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Plan</a:t>
                      </a:r>
                      <a:endPar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0000"/>
                        <a:lumOff val="80000"/>
                      </a:schemeClr>
                    </a:solidFill>
                  </a:tcPr>
                </a:tc>
                <a:extLst>
                  <a:ext uri="{0D108BD9-81ED-4DB2-BD59-A6C34878D82A}">
                    <a16:rowId xmlns:a16="http://schemas.microsoft.com/office/drawing/2014/main" xmlns="" val="1427082024"/>
                  </a:ext>
                </a:extLst>
              </a:tr>
              <a:tr h="219585">
                <a:tc>
                  <a:txBody>
                    <a:bodyPr/>
                    <a:lstStyle/>
                    <a:p>
                      <a:pPr marL="171450" marR="0" indent="-171450" algn="l">
                        <a:lnSpc>
                          <a:spcPct val="107000"/>
                        </a:lnSpc>
                        <a:spcBef>
                          <a:spcPts val="0"/>
                        </a:spcBef>
                        <a:spcAft>
                          <a:spcPts val="0"/>
                        </a:spcAft>
                        <a:buFont typeface="Arial" panose="020B0604020202020204" pitchFamily="34" charset="0"/>
                        <a:buChar char="•"/>
                      </a:pPr>
                      <a:r>
                        <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Fallon 365 Care</a:t>
                      </a:r>
                    </a:p>
                  </a:txBody>
                  <a:tcPr marL="68580" marR="68580" marT="0" marB="0" anchor="b">
                    <a:solidFill>
                      <a:schemeClr val="accent4">
                        <a:lumMod val="20000"/>
                        <a:lumOff val="80000"/>
                      </a:schemeClr>
                    </a:solidFill>
                  </a:tcPr>
                </a:tc>
                <a:tc>
                  <a:txBody>
                    <a:bodyPr/>
                    <a:lstStyle/>
                    <a:p>
                      <a:pPr marL="171450" marR="0" indent="-171450" algn="l">
                        <a:lnSpc>
                          <a:spcPct val="107000"/>
                        </a:lnSpc>
                        <a:spcBef>
                          <a:spcPts val="0"/>
                        </a:spcBef>
                        <a:spcAft>
                          <a:spcPts val="0"/>
                        </a:spcAft>
                        <a:buFont typeface="Arial" panose="020B0604020202020204" pitchFamily="34" charset="0"/>
                        <a:buChar char="•"/>
                      </a:pPr>
                      <a:r>
                        <a:rPr lang="en-US" sz="12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Reliant Medical Group with Fallon Community Health Plan</a:t>
                      </a:r>
                      <a:endPar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0000"/>
                        <a:lumOff val="80000"/>
                      </a:schemeClr>
                    </a:solidFill>
                  </a:tcPr>
                </a:tc>
                <a:extLst>
                  <a:ext uri="{0D108BD9-81ED-4DB2-BD59-A6C34878D82A}">
                    <a16:rowId xmlns:a16="http://schemas.microsoft.com/office/drawing/2014/main" xmlns="" val="1280237724"/>
                  </a:ext>
                </a:extLst>
              </a:tr>
              <a:tr h="219585">
                <a:tc>
                  <a:txBody>
                    <a:bodyPr/>
                    <a:lstStyle/>
                    <a:p>
                      <a:pPr marL="171450" marR="0" indent="-171450" algn="l">
                        <a:lnSpc>
                          <a:spcPct val="107000"/>
                        </a:lnSpc>
                        <a:spcBef>
                          <a:spcPts val="0"/>
                        </a:spcBef>
                        <a:spcAft>
                          <a:spcPts val="0"/>
                        </a:spcAft>
                        <a:buFont typeface="Arial" panose="020B0604020202020204" pitchFamily="34" charset="0"/>
                        <a:buChar char="•"/>
                      </a:pPr>
                      <a:r>
                        <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My Care Family</a:t>
                      </a:r>
                    </a:p>
                  </a:txBody>
                  <a:tcPr marL="68580" marR="68580" marT="0" marB="0" anchor="b">
                    <a:solidFill>
                      <a:schemeClr val="accent4">
                        <a:lumMod val="20000"/>
                        <a:lumOff val="80000"/>
                      </a:schemeClr>
                    </a:solidFill>
                  </a:tcPr>
                </a:tc>
                <a:tc>
                  <a:txBody>
                    <a:bodyPr/>
                    <a:lstStyle/>
                    <a:p>
                      <a:pPr marL="171450" marR="0" indent="-171450" algn="l">
                        <a:lnSpc>
                          <a:spcPct val="107000"/>
                        </a:lnSpc>
                        <a:spcBef>
                          <a:spcPts val="0"/>
                        </a:spcBef>
                        <a:spcAft>
                          <a:spcPts val="0"/>
                        </a:spcAft>
                        <a:buFont typeface="Arial" panose="020B0604020202020204" pitchFamily="34" charset="0"/>
                        <a:buChar char="•"/>
                      </a:pPr>
                      <a:r>
                        <a:rPr lang="en-US" sz="12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Merrimack Valley ACO with Neighborhood Health Plan</a:t>
                      </a:r>
                      <a:endPar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0000"/>
                        <a:lumOff val="80000"/>
                      </a:schemeClr>
                    </a:solidFill>
                  </a:tcPr>
                </a:tc>
                <a:extLst>
                  <a:ext uri="{0D108BD9-81ED-4DB2-BD59-A6C34878D82A}">
                    <a16:rowId xmlns:a16="http://schemas.microsoft.com/office/drawing/2014/main" xmlns="" val="10008"/>
                  </a:ext>
                </a:extLst>
              </a:tr>
              <a:tr h="268791">
                <a:tc>
                  <a:txBody>
                    <a:bodyPr/>
                    <a:lstStyle/>
                    <a:p>
                      <a:pPr marL="171450" marR="0" indent="-171450" algn="l">
                        <a:lnSpc>
                          <a:spcPct val="107000"/>
                        </a:lnSpc>
                        <a:spcBef>
                          <a:spcPts val="0"/>
                        </a:spcBef>
                        <a:spcAft>
                          <a:spcPts val="0"/>
                        </a:spcAft>
                        <a:buFont typeface="Arial" panose="020B0604020202020204" pitchFamily="34" charset="0"/>
                        <a:buChar char="•"/>
                      </a:pPr>
                      <a:r>
                        <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Tufts Health Together with Atrius Health</a:t>
                      </a:r>
                    </a:p>
                  </a:txBody>
                  <a:tcPr marL="68580" marR="68580" marT="0" marB="0" anchor="b">
                    <a:solidFill>
                      <a:schemeClr val="accent4">
                        <a:lumMod val="20000"/>
                        <a:lumOff val="80000"/>
                      </a:schemeClr>
                    </a:solidFill>
                  </a:tcPr>
                </a:tc>
                <a:tc>
                  <a:txBody>
                    <a:bodyPr/>
                    <a:lstStyle/>
                    <a:p>
                      <a:pPr marL="171450" marR="0" indent="-171450" algn="l">
                        <a:lnSpc>
                          <a:spcPct val="107000"/>
                        </a:lnSpc>
                        <a:spcBef>
                          <a:spcPts val="0"/>
                        </a:spcBef>
                        <a:spcAft>
                          <a:spcPts val="0"/>
                        </a:spcAft>
                        <a:buFont typeface="Arial" panose="020B0604020202020204" pitchFamily="34" charset="0"/>
                        <a:buChar char="•"/>
                      </a:pPr>
                      <a:r>
                        <a:rPr lang="en-US" sz="1200" dirty="0" err="1"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Atrius</a:t>
                      </a:r>
                      <a:r>
                        <a:rPr lang="en-US" sz="12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Health with Tufts Health Public Plans</a:t>
                      </a:r>
                      <a:endPar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0000"/>
                        <a:lumOff val="80000"/>
                      </a:schemeClr>
                    </a:solidFill>
                  </a:tcPr>
                </a:tc>
                <a:extLst>
                  <a:ext uri="{0D108BD9-81ED-4DB2-BD59-A6C34878D82A}">
                    <a16:rowId xmlns:a16="http://schemas.microsoft.com/office/drawing/2014/main" xmlns="" val="10009"/>
                  </a:ext>
                </a:extLst>
              </a:tr>
              <a:tr h="255254">
                <a:tc>
                  <a:txBody>
                    <a:bodyPr/>
                    <a:lstStyle/>
                    <a:p>
                      <a:pPr marL="171450" marR="0" indent="-171450" algn="l">
                        <a:lnSpc>
                          <a:spcPct val="107000"/>
                        </a:lnSpc>
                        <a:spcBef>
                          <a:spcPts val="0"/>
                        </a:spcBef>
                        <a:spcAft>
                          <a:spcPts val="0"/>
                        </a:spcAft>
                        <a:buFont typeface="Arial" panose="020B0604020202020204" pitchFamily="34" charset="0"/>
                        <a:buChar char="•"/>
                      </a:pPr>
                      <a:r>
                        <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Tufts Health Together with BIDCO</a:t>
                      </a:r>
                    </a:p>
                  </a:txBody>
                  <a:tcPr marL="68580" marR="68580" marT="0" marB="0" anchor="b">
                    <a:solidFill>
                      <a:schemeClr val="accent4">
                        <a:lumMod val="20000"/>
                        <a:lumOff val="80000"/>
                      </a:schemeClr>
                    </a:solidFill>
                  </a:tcPr>
                </a:tc>
                <a:tc>
                  <a:txBody>
                    <a:bodyPr/>
                    <a:lstStyle/>
                    <a:p>
                      <a:pPr marL="171450" marR="0" indent="-171450" algn="l">
                        <a:lnSpc>
                          <a:spcPct val="107000"/>
                        </a:lnSpc>
                        <a:spcBef>
                          <a:spcPts val="0"/>
                        </a:spcBef>
                        <a:spcAft>
                          <a:spcPts val="0"/>
                        </a:spcAft>
                        <a:buFont typeface="Arial" panose="020B0604020202020204" pitchFamily="34" charset="0"/>
                        <a:buChar char="•"/>
                      </a:pPr>
                      <a:r>
                        <a:rPr lang="en-US" sz="12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Beth Israel Deaconess Care Organization with Tufts Health Public Plans</a:t>
                      </a:r>
                      <a:endPar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0000"/>
                        <a:lumOff val="80000"/>
                      </a:schemeClr>
                    </a:solidFill>
                  </a:tcPr>
                </a:tc>
                <a:extLst>
                  <a:ext uri="{0D108BD9-81ED-4DB2-BD59-A6C34878D82A}">
                    <a16:rowId xmlns:a16="http://schemas.microsoft.com/office/drawing/2014/main" xmlns="" val="10010"/>
                  </a:ext>
                </a:extLst>
              </a:tr>
              <a:tr h="278146">
                <a:tc>
                  <a:txBody>
                    <a:bodyPr/>
                    <a:lstStyle/>
                    <a:p>
                      <a:pPr marL="171450" marR="0" indent="-171450" algn="l">
                        <a:lnSpc>
                          <a:spcPct val="107000"/>
                        </a:lnSpc>
                        <a:spcBef>
                          <a:spcPts val="0"/>
                        </a:spcBef>
                        <a:spcAft>
                          <a:spcPts val="0"/>
                        </a:spcAft>
                        <a:buFont typeface="Arial" panose="020B0604020202020204" pitchFamily="34" charset="0"/>
                        <a:buChar char="•"/>
                      </a:pPr>
                      <a:r>
                        <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Tufts Health Together with Boston Children's ACO</a:t>
                      </a:r>
                    </a:p>
                  </a:txBody>
                  <a:tcPr marL="68580" marR="68580" marT="0" marB="0" anchor="b">
                    <a:solidFill>
                      <a:schemeClr val="accent4">
                        <a:lumMod val="20000"/>
                        <a:lumOff val="80000"/>
                      </a:schemeClr>
                    </a:solidFill>
                  </a:tcPr>
                </a:tc>
                <a:tc>
                  <a:txBody>
                    <a:bodyPr/>
                    <a:lstStyle/>
                    <a:p>
                      <a:pPr marL="171450" marR="0" indent="-171450" algn="l">
                        <a:lnSpc>
                          <a:spcPct val="107000"/>
                        </a:lnSpc>
                        <a:spcBef>
                          <a:spcPts val="0"/>
                        </a:spcBef>
                        <a:spcAft>
                          <a:spcPts val="0"/>
                        </a:spcAft>
                        <a:buFont typeface="Arial" panose="020B0604020202020204" pitchFamily="34" charset="0"/>
                        <a:buChar char="•"/>
                      </a:pPr>
                      <a:r>
                        <a:rPr lang="en-US" sz="12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Children’s Hospital Integrated Care Organization with Tufts Health Public Plans</a:t>
                      </a:r>
                      <a:endPar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0000"/>
                        <a:lumOff val="80000"/>
                      </a:schemeClr>
                    </a:solidFill>
                  </a:tcPr>
                </a:tc>
                <a:extLst>
                  <a:ext uri="{0D108BD9-81ED-4DB2-BD59-A6C34878D82A}">
                    <a16:rowId xmlns:a16="http://schemas.microsoft.com/office/drawing/2014/main" xmlns="" val="10011"/>
                  </a:ext>
                </a:extLst>
              </a:tr>
              <a:tr h="255254">
                <a:tc>
                  <a:txBody>
                    <a:bodyPr/>
                    <a:lstStyle/>
                    <a:p>
                      <a:pPr marL="171450" marR="0" indent="-171450" algn="l">
                        <a:lnSpc>
                          <a:spcPct val="107000"/>
                        </a:lnSpc>
                        <a:spcBef>
                          <a:spcPts val="0"/>
                        </a:spcBef>
                        <a:spcAft>
                          <a:spcPts val="0"/>
                        </a:spcAft>
                        <a:buFont typeface="Arial" panose="020B0604020202020204" pitchFamily="34" charset="0"/>
                        <a:buChar char="•"/>
                      </a:pPr>
                      <a:r>
                        <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Tufts Health Together with CHA</a:t>
                      </a:r>
                    </a:p>
                  </a:txBody>
                  <a:tcPr marL="68580" marR="68580" marT="0" marB="0" anchor="b">
                    <a:solidFill>
                      <a:schemeClr val="accent4">
                        <a:lumMod val="20000"/>
                        <a:lumOff val="80000"/>
                      </a:schemeClr>
                    </a:solidFill>
                  </a:tcPr>
                </a:tc>
                <a:tc>
                  <a:txBody>
                    <a:bodyPr/>
                    <a:lstStyle/>
                    <a:p>
                      <a:pPr marL="171450" marR="0" indent="-171450" algn="l">
                        <a:lnSpc>
                          <a:spcPct val="107000"/>
                        </a:lnSpc>
                        <a:spcBef>
                          <a:spcPts val="0"/>
                        </a:spcBef>
                        <a:spcAft>
                          <a:spcPts val="0"/>
                        </a:spcAft>
                        <a:buFont typeface="Arial" panose="020B0604020202020204" pitchFamily="34" charset="0"/>
                        <a:buChar char="•"/>
                      </a:pPr>
                      <a:r>
                        <a:rPr lang="en-US" sz="12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Cambridge Health Alliance with Tufts Health Public Plans</a:t>
                      </a:r>
                      <a:endPar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0000"/>
                        <a:lumOff val="80000"/>
                      </a:schemeClr>
                    </a:solidFill>
                  </a:tcPr>
                </a:tc>
                <a:extLst>
                  <a:ext uri="{0D108BD9-81ED-4DB2-BD59-A6C34878D82A}">
                    <a16:rowId xmlns:a16="http://schemas.microsoft.com/office/drawing/2014/main" xmlns="" val="10012"/>
                  </a:ext>
                </a:extLst>
              </a:tr>
              <a:tr h="219585">
                <a:tc>
                  <a:txBody>
                    <a:bodyPr/>
                    <a:lstStyle/>
                    <a:p>
                      <a:pPr marL="171450" marR="0" indent="-171450" algn="l">
                        <a:lnSpc>
                          <a:spcPct val="107000"/>
                        </a:lnSpc>
                        <a:spcBef>
                          <a:spcPts val="0"/>
                        </a:spcBef>
                        <a:spcAft>
                          <a:spcPts val="0"/>
                        </a:spcAft>
                        <a:buFont typeface="Arial" panose="020B0604020202020204" pitchFamily="34" charset="0"/>
                        <a:buChar char="•"/>
                      </a:pPr>
                      <a:r>
                        <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Wellforce Care Plan</a:t>
                      </a:r>
                    </a:p>
                  </a:txBody>
                  <a:tcPr marL="68580" marR="68580" marT="0" marB="0" anchor="b">
                    <a:solidFill>
                      <a:schemeClr val="accent4">
                        <a:lumMod val="20000"/>
                        <a:lumOff val="80000"/>
                      </a:schemeClr>
                    </a:solidFill>
                  </a:tcPr>
                </a:tc>
                <a:tc>
                  <a:txBody>
                    <a:bodyPr/>
                    <a:lstStyle/>
                    <a:p>
                      <a:pPr marL="171450" marR="0" indent="-171450" algn="l">
                        <a:lnSpc>
                          <a:spcPct val="107000"/>
                        </a:lnSpc>
                        <a:spcBef>
                          <a:spcPts val="0"/>
                        </a:spcBef>
                        <a:spcAft>
                          <a:spcPts val="0"/>
                        </a:spcAft>
                        <a:buFont typeface="Arial" panose="020B0604020202020204" pitchFamily="34" charset="0"/>
                        <a:buChar char="•"/>
                      </a:pPr>
                      <a:r>
                        <a:rPr lang="en-US" sz="1200" dirty="0" err="1"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Wellforce</a:t>
                      </a:r>
                      <a:r>
                        <a:rPr lang="en-US" sz="12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with Fallon Community Health Plan</a:t>
                      </a:r>
                      <a:endPar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0000"/>
                        <a:lumOff val="80000"/>
                      </a:schemeClr>
                    </a:solidFill>
                  </a:tcPr>
                </a:tc>
                <a:extLst>
                  <a:ext uri="{0D108BD9-81ED-4DB2-BD59-A6C34878D82A}">
                    <a16:rowId xmlns:a16="http://schemas.microsoft.com/office/drawing/2014/main" xmlns="" val="1001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95760291"/>
              </p:ext>
            </p:extLst>
          </p:nvPr>
        </p:nvGraphicFramePr>
        <p:xfrm>
          <a:off x="183735" y="4701057"/>
          <a:ext cx="4312065" cy="844271"/>
        </p:xfrm>
        <a:graphic>
          <a:graphicData uri="http://schemas.openxmlformats.org/drawingml/2006/table">
            <a:tbl>
              <a:tblPr firstRow="1" bandRow="1">
                <a:tableStyleId>{69CF1AB2-1976-4502-BF36-3FF5EA218861}</a:tableStyleId>
              </a:tblPr>
              <a:tblGrid>
                <a:gridCol w="4312065">
                  <a:extLst>
                    <a:ext uri="{9D8B030D-6E8A-4147-A177-3AD203B41FA5}">
                      <a16:colId xmlns:a16="http://schemas.microsoft.com/office/drawing/2014/main" xmlns="" val="2680265998"/>
                    </a:ext>
                  </a:extLst>
                </a:gridCol>
              </a:tblGrid>
              <a:tr h="255069">
                <a:tc>
                  <a:txBody>
                    <a:bodyPr/>
                    <a:lstStyle/>
                    <a:p>
                      <a:pPr marL="0" marR="0" lvl="0" indent="0" algn="l" defTabSz="9328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smtClean="0">
                          <a:solidFill>
                            <a:srgbClr val="002060"/>
                          </a:solidFill>
                          <a:effectLst/>
                        </a:rPr>
                        <a:t>Primary</a:t>
                      </a:r>
                      <a:r>
                        <a:rPr lang="en-US" sz="1200" b="1" kern="1200" baseline="0" dirty="0" smtClean="0">
                          <a:solidFill>
                            <a:srgbClr val="002060"/>
                          </a:solidFill>
                          <a:effectLst/>
                        </a:rPr>
                        <a:t> Care ACO Plans (Model B)</a:t>
                      </a:r>
                      <a:endParaRPr lang="en-US" sz="1200" b="1" i="0" kern="1200" dirty="0">
                        <a:solidFill>
                          <a:srgbClr val="002060"/>
                        </a:solidFill>
                        <a:effectLst/>
                        <a:latin typeface="+mn-lt"/>
                        <a:ea typeface="+mn-ea"/>
                        <a:cs typeface="+mn-cs"/>
                      </a:endParaRPr>
                    </a:p>
                  </a:txBody>
                  <a:tcPr>
                    <a:solidFill>
                      <a:schemeClr val="accent4">
                        <a:lumMod val="60000"/>
                        <a:lumOff val="40000"/>
                      </a:schemeClr>
                    </a:solidFill>
                  </a:tcPr>
                </a:tc>
                <a:extLst>
                  <a:ext uri="{0D108BD9-81ED-4DB2-BD59-A6C34878D82A}">
                    <a16:rowId xmlns:a16="http://schemas.microsoft.com/office/drawing/2014/main" xmlns="" val="2213887168"/>
                  </a:ext>
                </a:extLst>
              </a:tr>
              <a:tr h="149902">
                <a:tc>
                  <a:txBody>
                    <a:bodyPr/>
                    <a:lstStyle/>
                    <a:p>
                      <a:pPr marL="171450" marR="0" indent="-171450" algn="l">
                        <a:lnSpc>
                          <a:spcPct val="107000"/>
                        </a:lnSpc>
                        <a:spcBef>
                          <a:spcPts val="0"/>
                        </a:spcBef>
                        <a:spcAft>
                          <a:spcPts val="0"/>
                        </a:spcAft>
                        <a:buFont typeface="Arial" panose="020B0604020202020204" pitchFamily="34" charset="0"/>
                        <a:buChar char="•"/>
                      </a:pPr>
                      <a:r>
                        <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Community Care Cooperative (C3)</a:t>
                      </a:r>
                    </a:p>
                  </a:txBody>
                  <a:tcPr marL="68580" marR="68580" marT="0" marB="0" anchor="b">
                    <a:solidFill>
                      <a:schemeClr val="accent4">
                        <a:lumMod val="20000"/>
                        <a:lumOff val="80000"/>
                      </a:schemeClr>
                    </a:solidFill>
                  </a:tcPr>
                </a:tc>
                <a:extLst>
                  <a:ext uri="{0D108BD9-81ED-4DB2-BD59-A6C34878D82A}">
                    <a16:rowId xmlns:a16="http://schemas.microsoft.com/office/drawing/2014/main" xmlns="" val="2573670598"/>
                  </a:ext>
                </a:extLst>
              </a:tr>
              <a:tr h="195809">
                <a:tc>
                  <a:txBody>
                    <a:bodyPr/>
                    <a:lstStyle/>
                    <a:p>
                      <a:pPr marL="171450" marR="0" indent="-171450" algn="l">
                        <a:lnSpc>
                          <a:spcPct val="107000"/>
                        </a:lnSpc>
                        <a:spcBef>
                          <a:spcPts val="0"/>
                        </a:spcBef>
                        <a:spcAft>
                          <a:spcPts val="0"/>
                        </a:spcAft>
                        <a:buFont typeface="Arial" panose="020B0604020202020204" pitchFamily="34" charset="0"/>
                        <a:buChar char="•"/>
                      </a:pPr>
                      <a:r>
                        <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Partners HealthCare Choice</a:t>
                      </a:r>
                    </a:p>
                  </a:txBody>
                  <a:tcPr marL="68580" marR="68580" marT="0" marB="0" anchor="b">
                    <a:solidFill>
                      <a:schemeClr val="accent4">
                        <a:lumMod val="20000"/>
                        <a:lumOff val="80000"/>
                      </a:schemeClr>
                    </a:solidFill>
                  </a:tcPr>
                </a:tc>
                <a:extLst>
                  <a:ext uri="{0D108BD9-81ED-4DB2-BD59-A6C34878D82A}">
                    <a16:rowId xmlns:a16="http://schemas.microsoft.com/office/drawing/2014/main" xmlns="" val="2549345000"/>
                  </a:ext>
                </a:extLst>
              </a:tr>
              <a:tr h="0">
                <a:tc>
                  <a:txBody>
                    <a:bodyPr/>
                    <a:lstStyle/>
                    <a:p>
                      <a:pPr marL="171450" marR="0" indent="-171450" algn="l">
                        <a:lnSpc>
                          <a:spcPct val="107000"/>
                        </a:lnSpc>
                        <a:spcBef>
                          <a:spcPts val="0"/>
                        </a:spcBef>
                        <a:spcAft>
                          <a:spcPts val="0"/>
                        </a:spcAft>
                        <a:buFont typeface="Arial" panose="020B0604020202020204" pitchFamily="34" charset="0"/>
                        <a:buChar char="•"/>
                      </a:pPr>
                      <a:r>
                        <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Steward Health Choice</a:t>
                      </a:r>
                    </a:p>
                  </a:txBody>
                  <a:tcPr marL="68580" marR="68580" marT="0" marB="0" anchor="b">
                    <a:solidFill>
                      <a:schemeClr val="accent4">
                        <a:lumMod val="20000"/>
                        <a:lumOff val="80000"/>
                      </a:schemeClr>
                    </a:solidFill>
                  </a:tcPr>
                </a:tc>
                <a:extLst>
                  <a:ext uri="{0D108BD9-81ED-4DB2-BD59-A6C34878D82A}">
                    <a16:rowId xmlns:a16="http://schemas.microsoft.com/office/drawing/2014/main" xmlns="" val="277317237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48163779"/>
              </p:ext>
            </p:extLst>
          </p:nvPr>
        </p:nvGraphicFramePr>
        <p:xfrm>
          <a:off x="185718" y="5715000"/>
          <a:ext cx="4310082" cy="731520"/>
        </p:xfrm>
        <a:graphic>
          <a:graphicData uri="http://schemas.openxmlformats.org/drawingml/2006/table">
            <a:tbl>
              <a:tblPr firstRow="1" bandRow="1">
                <a:tableStyleId>{69CF1AB2-1976-4502-BF36-3FF5EA218861}</a:tableStyleId>
              </a:tblPr>
              <a:tblGrid>
                <a:gridCol w="4310082">
                  <a:extLst>
                    <a:ext uri="{9D8B030D-6E8A-4147-A177-3AD203B41FA5}">
                      <a16:colId xmlns:a16="http://schemas.microsoft.com/office/drawing/2014/main" xmlns="" val="2680265998"/>
                    </a:ext>
                  </a:extLst>
                </a:gridCol>
              </a:tblGrid>
              <a:tr h="272395">
                <a:tc>
                  <a:txBody>
                    <a:bodyPr/>
                    <a:lstStyle/>
                    <a:p>
                      <a:pPr marL="0" marR="0" lvl="0" indent="0" algn="l" defTabSz="9328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smtClean="0">
                          <a:solidFill>
                            <a:srgbClr val="002060"/>
                          </a:solidFill>
                          <a:effectLst/>
                        </a:rPr>
                        <a:t>MCO-Administered</a:t>
                      </a:r>
                      <a:r>
                        <a:rPr lang="en-US" sz="1200" b="1" kern="1200" baseline="0" dirty="0" smtClean="0">
                          <a:solidFill>
                            <a:srgbClr val="002060"/>
                          </a:solidFill>
                          <a:effectLst/>
                        </a:rPr>
                        <a:t> ACO (Model C)</a:t>
                      </a:r>
                      <a:endParaRPr lang="en-US" sz="1200" b="1" i="0" kern="1200" dirty="0">
                        <a:solidFill>
                          <a:srgbClr val="002060"/>
                        </a:solidFill>
                        <a:effectLst/>
                        <a:latin typeface="+mn-lt"/>
                        <a:ea typeface="+mn-ea"/>
                        <a:cs typeface="+mn-cs"/>
                      </a:endParaRPr>
                    </a:p>
                  </a:txBody>
                  <a:tcPr>
                    <a:solidFill>
                      <a:schemeClr val="accent4">
                        <a:lumMod val="60000"/>
                        <a:lumOff val="40000"/>
                      </a:schemeClr>
                    </a:solidFill>
                  </a:tcPr>
                </a:tc>
                <a:extLst>
                  <a:ext uri="{0D108BD9-81ED-4DB2-BD59-A6C34878D82A}">
                    <a16:rowId xmlns:a16="http://schemas.microsoft.com/office/drawing/2014/main" xmlns="" val="2213887168"/>
                  </a:ext>
                </a:extLst>
              </a:tr>
              <a:tr h="247957">
                <a:tc>
                  <a:txBody>
                    <a:bodyPr/>
                    <a:lstStyle/>
                    <a:p>
                      <a:pPr marL="171450" marR="0" lvl="0" indent="-171450" algn="l" defTabSz="9328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rgbClr val="002060"/>
                          </a:solidFill>
                          <a:effectLst/>
                          <a:latin typeface="Calibri" panose="020F0502020204030204" pitchFamily="34" charset="0"/>
                          <a:ea typeface="+mn-ea"/>
                          <a:cs typeface="+mn-cs"/>
                        </a:rPr>
                        <a:t>Lahey Clinical Performance</a:t>
                      </a:r>
                      <a:r>
                        <a:rPr lang="en-US" sz="1200" b="0" i="0" kern="1200" baseline="0" dirty="0" smtClean="0">
                          <a:solidFill>
                            <a:srgbClr val="002060"/>
                          </a:solidFill>
                          <a:effectLst/>
                          <a:latin typeface="Calibri" panose="020F0502020204030204" pitchFamily="34" charset="0"/>
                          <a:ea typeface="+mn-ea"/>
                          <a:cs typeface="+mn-cs"/>
                        </a:rPr>
                        <a:t> Network (Participating with </a:t>
                      </a:r>
                      <a:r>
                        <a:rPr lang="en-US" sz="12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Boston Medical Center </a:t>
                      </a:r>
                      <a:r>
                        <a:rPr lang="en-US" sz="1200" dirty="0" err="1"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HealthNet</a:t>
                      </a:r>
                      <a:r>
                        <a:rPr lang="en-US" sz="12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Plan</a:t>
                      </a:r>
                      <a:r>
                        <a:rPr lang="en-US" sz="1200" b="0" i="0" kern="1200" baseline="0" dirty="0" smtClean="0">
                          <a:solidFill>
                            <a:srgbClr val="002060"/>
                          </a:solidFill>
                          <a:effectLst/>
                          <a:latin typeface="Calibri" panose="020F0502020204030204" pitchFamily="34" charset="0"/>
                          <a:ea typeface="+mn-ea"/>
                          <a:cs typeface="+mn-cs"/>
                        </a:rPr>
                        <a:t> and Tufts </a:t>
                      </a:r>
                      <a:r>
                        <a:rPr lang="en-US" sz="12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Health Public Plans</a:t>
                      </a:r>
                      <a:r>
                        <a:rPr lang="en-US" sz="1200" b="0" i="0" kern="1200" baseline="0" dirty="0" smtClean="0">
                          <a:solidFill>
                            <a:srgbClr val="002060"/>
                          </a:solidFill>
                          <a:effectLst/>
                          <a:latin typeface="Calibri" panose="020F0502020204030204" pitchFamily="34" charset="0"/>
                          <a:ea typeface="+mn-ea"/>
                          <a:cs typeface="+mn-cs"/>
                        </a:rPr>
                        <a:t>)</a:t>
                      </a:r>
                      <a:endParaRPr lang="en-US" sz="1200" b="0" i="0" kern="1200" dirty="0">
                        <a:solidFill>
                          <a:srgbClr val="002060"/>
                        </a:solidFill>
                        <a:effectLst/>
                        <a:latin typeface="Calibri" panose="020F0502020204030204" pitchFamily="34" charset="0"/>
                        <a:ea typeface="+mn-ea"/>
                        <a:cs typeface="+mn-cs"/>
                      </a:endParaRPr>
                    </a:p>
                  </a:txBody>
                  <a:tcPr>
                    <a:solidFill>
                      <a:schemeClr val="accent4">
                        <a:lumMod val="20000"/>
                        <a:lumOff val="80000"/>
                      </a:schemeClr>
                    </a:solidFill>
                  </a:tcPr>
                </a:tc>
                <a:extLst>
                  <a:ext uri="{0D108BD9-81ED-4DB2-BD59-A6C34878D82A}">
                    <a16:rowId xmlns:a16="http://schemas.microsoft.com/office/drawing/2014/main" xmlns="" val="2573670598"/>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187629226"/>
              </p:ext>
            </p:extLst>
          </p:nvPr>
        </p:nvGraphicFramePr>
        <p:xfrm>
          <a:off x="4800600" y="4701057"/>
          <a:ext cx="4154681" cy="822960"/>
        </p:xfrm>
        <a:graphic>
          <a:graphicData uri="http://schemas.openxmlformats.org/drawingml/2006/table">
            <a:tbl>
              <a:tblPr firstRow="1" bandRow="1">
                <a:tableStyleId>{69CF1AB2-1976-4502-BF36-3FF5EA218861}</a:tableStyleId>
              </a:tblPr>
              <a:tblGrid>
                <a:gridCol w="4154681">
                  <a:extLst>
                    <a:ext uri="{9D8B030D-6E8A-4147-A177-3AD203B41FA5}">
                      <a16:colId xmlns:a16="http://schemas.microsoft.com/office/drawing/2014/main" xmlns="" val="2680265998"/>
                    </a:ext>
                  </a:extLst>
                </a:gridCol>
              </a:tblGrid>
              <a:tr h="228600">
                <a:tc>
                  <a:txBody>
                    <a:bodyPr/>
                    <a:lstStyle/>
                    <a:p>
                      <a:pPr marL="0" marR="0" lvl="0" indent="0" algn="l" defTabSz="9328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smtClean="0">
                          <a:solidFill>
                            <a:srgbClr val="002060"/>
                          </a:solidFill>
                          <a:effectLst/>
                        </a:rPr>
                        <a:t>MCOs</a:t>
                      </a:r>
                      <a:endParaRPr lang="en-US" sz="1200" b="1" i="0" kern="1200" dirty="0">
                        <a:solidFill>
                          <a:srgbClr val="002060"/>
                        </a:solidFill>
                        <a:effectLst/>
                        <a:latin typeface="+mn-lt"/>
                        <a:ea typeface="+mn-ea"/>
                        <a:cs typeface="+mn-cs"/>
                      </a:endParaRPr>
                    </a:p>
                  </a:txBody>
                  <a:tcPr>
                    <a:solidFill>
                      <a:schemeClr val="accent4">
                        <a:lumMod val="60000"/>
                        <a:lumOff val="40000"/>
                      </a:schemeClr>
                    </a:solidFill>
                  </a:tcPr>
                </a:tc>
                <a:extLst>
                  <a:ext uri="{0D108BD9-81ED-4DB2-BD59-A6C34878D82A}">
                    <a16:rowId xmlns:a16="http://schemas.microsoft.com/office/drawing/2014/main" xmlns="" val="2213887168"/>
                  </a:ext>
                </a:extLst>
              </a:tr>
              <a:tr h="0">
                <a:tc>
                  <a:txBody>
                    <a:bodyPr/>
                    <a:lstStyle/>
                    <a:p>
                      <a:pPr marL="171450" marR="0" lvl="0" indent="-171450" algn="l" defTabSz="9328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rgbClr val="002060"/>
                          </a:solidFill>
                          <a:effectLst/>
                          <a:latin typeface="Calibri" panose="020F0502020204030204" pitchFamily="34" charset="0"/>
                          <a:ea typeface="+mn-ea"/>
                          <a:cs typeface="+mn-cs"/>
                        </a:rPr>
                        <a:t>Boston Medical Center</a:t>
                      </a:r>
                      <a:r>
                        <a:rPr lang="en-US" sz="1200" b="0" i="0" kern="1200" baseline="0" dirty="0" smtClean="0">
                          <a:solidFill>
                            <a:srgbClr val="002060"/>
                          </a:solidFill>
                          <a:effectLst/>
                          <a:latin typeface="Calibri" panose="020F0502020204030204" pitchFamily="34" charset="0"/>
                          <a:ea typeface="+mn-ea"/>
                          <a:cs typeface="+mn-cs"/>
                        </a:rPr>
                        <a:t> Health Plan (BMCHP)</a:t>
                      </a:r>
                      <a:endParaRPr lang="en-US" sz="1200" b="0" i="0" kern="1200" dirty="0">
                        <a:solidFill>
                          <a:srgbClr val="002060"/>
                        </a:solidFill>
                        <a:effectLst/>
                        <a:latin typeface="Calibri" panose="020F0502020204030204" pitchFamily="34" charset="0"/>
                        <a:ea typeface="+mn-ea"/>
                        <a:cs typeface="+mn-cs"/>
                      </a:endParaRPr>
                    </a:p>
                  </a:txBody>
                  <a:tcPr>
                    <a:solidFill>
                      <a:schemeClr val="accent4">
                        <a:lumMod val="20000"/>
                        <a:lumOff val="80000"/>
                      </a:schemeClr>
                    </a:solidFill>
                  </a:tcPr>
                </a:tc>
                <a:extLst>
                  <a:ext uri="{0D108BD9-81ED-4DB2-BD59-A6C34878D82A}">
                    <a16:rowId xmlns:a16="http://schemas.microsoft.com/office/drawing/2014/main" xmlns="" val="2573670598"/>
                  </a:ext>
                </a:extLst>
              </a:tr>
              <a:tr h="220855">
                <a:tc>
                  <a:txBody>
                    <a:bodyPr/>
                    <a:lstStyle/>
                    <a:p>
                      <a:pPr marL="171450" marR="0" lvl="0" indent="-171450" algn="l" defTabSz="9328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rgbClr val="002060"/>
                          </a:solidFill>
                          <a:effectLst/>
                          <a:latin typeface="Calibri" panose="020F0502020204030204" pitchFamily="34" charset="0"/>
                          <a:ea typeface="+mn-ea"/>
                          <a:cs typeface="+mn-cs"/>
                        </a:rPr>
                        <a:t>Tufts Public Plans (Tufts)</a:t>
                      </a:r>
                      <a:endParaRPr lang="en-US" sz="1200" b="0" i="0" kern="1200" dirty="0">
                        <a:solidFill>
                          <a:srgbClr val="002060"/>
                        </a:solidFill>
                        <a:effectLst/>
                        <a:latin typeface="Calibri" panose="020F0502020204030204" pitchFamily="34" charset="0"/>
                        <a:ea typeface="+mn-ea"/>
                        <a:cs typeface="+mn-cs"/>
                      </a:endParaRPr>
                    </a:p>
                  </a:txBody>
                  <a:tcPr>
                    <a:solidFill>
                      <a:schemeClr val="accent4">
                        <a:lumMod val="20000"/>
                        <a:lumOff val="80000"/>
                      </a:schemeClr>
                    </a:solidFill>
                  </a:tcPr>
                </a:tc>
                <a:extLst>
                  <a:ext uri="{0D108BD9-81ED-4DB2-BD59-A6C34878D82A}">
                    <a16:rowId xmlns:a16="http://schemas.microsoft.com/office/drawing/2014/main" xmlns="" val="10002"/>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4218425334"/>
              </p:ext>
            </p:extLst>
          </p:nvPr>
        </p:nvGraphicFramePr>
        <p:xfrm>
          <a:off x="4800600" y="5633190"/>
          <a:ext cx="4154681" cy="563600"/>
        </p:xfrm>
        <a:graphic>
          <a:graphicData uri="http://schemas.openxmlformats.org/drawingml/2006/table">
            <a:tbl>
              <a:tblPr firstRow="1" bandRow="1">
                <a:tableStyleId>{69CF1AB2-1976-4502-BF36-3FF5EA218861}</a:tableStyleId>
              </a:tblPr>
              <a:tblGrid>
                <a:gridCol w="4154681">
                  <a:extLst>
                    <a:ext uri="{9D8B030D-6E8A-4147-A177-3AD203B41FA5}">
                      <a16:colId xmlns:a16="http://schemas.microsoft.com/office/drawing/2014/main" xmlns="" val="2680265998"/>
                    </a:ext>
                  </a:extLst>
                </a:gridCol>
              </a:tblGrid>
              <a:tr h="258800">
                <a:tc>
                  <a:txBody>
                    <a:bodyPr/>
                    <a:lstStyle/>
                    <a:p>
                      <a:pPr marL="0" marR="0" lvl="0" indent="0" algn="l" defTabSz="9328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smtClean="0">
                          <a:solidFill>
                            <a:srgbClr val="002060"/>
                          </a:solidFill>
                          <a:effectLst/>
                        </a:rPr>
                        <a:t>PCC Plan</a:t>
                      </a:r>
                      <a:endParaRPr lang="en-US" sz="1200" b="1" i="0" kern="1200" dirty="0">
                        <a:solidFill>
                          <a:srgbClr val="002060"/>
                        </a:solidFill>
                        <a:effectLst/>
                        <a:latin typeface="+mn-lt"/>
                        <a:ea typeface="+mn-ea"/>
                        <a:cs typeface="+mn-cs"/>
                      </a:endParaRPr>
                    </a:p>
                  </a:txBody>
                  <a:tcPr>
                    <a:solidFill>
                      <a:schemeClr val="accent4">
                        <a:lumMod val="60000"/>
                        <a:lumOff val="40000"/>
                      </a:schemeClr>
                    </a:solidFill>
                  </a:tcPr>
                </a:tc>
                <a:extLst>
                  <a:ext uri="{0D108BD9-81ED-4DB2-BD59-A6C34878D82A}">
                    <a16:rowId xmlns:a16="http://schemas.microsoft.com/office/drawing/2014/main" xmlns="" val="2213887168"/>
                  </a:ext>
                </a:extLst>
              </a:tr>
              <a:tr h="289280">
                <a:tc>
                  <a:txBody>
                    <a:bodyPr/>
                    <a:lstStyle/>
                    <a:p>
                      <a:pPr marL="171450" marR="0" lvl="0" indent="-171450" algn="l" defTabSz="9328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rgbClr val="002060"/>
                          </a:solidFill>
                          <a:latin typeface="Calibri" panose="020F0502020204030204" pitchFamily="34" charset="0"/>
                          <a:ea typeface="+mn-ea"/>
                          <a:cs typeface="+mn-cs"/>
                        </a:rPr>
                        <a:t>Primary care Providers in the </a:t>
                      </a:r>
                      <a:r>
                        <a:rPr lang="en-US" sz="1200" b="0" dirty="0" smtClean="0">
                          <a:solidFill>
                            <a:srgbClr val="002060"/>
                          </a:solidFill>
                          <a:latin typeface="Calibri" panose="020F0502020204030204" pitchFamily="34" charset="0"/>
                        </a:rPr>
                        <a:t>PCC Plan</a:t>
                      </a:r>
                      <a:r>
                        <a:rPr lang="en-US" sz="1200" b="0" baseline="0" dirty="0" smtClean="0">
                          <a:solidFill>
                            <a:srgbClr val="002060"/>
                          </a:solidFill>
                          <a:latin typeface="Calibri" panose="020F0502020204030204" pitchFamily="34" charset="0"/>
                        </a:rPr>
                        <a:t> </a:t>
                      </a:r>
                      <a:r>
                        <a:rPr lang="en-US" sz="1200" b="0" dirty="0" smtClean="0">
                          <a:solidFill>
                            <a:srgbClr val="002060"/>
                          </a:solidFill>
                          <a:latin typeface="Calibri" panose="020F0502020204030204" pitchFamily="34" charset="0"/>
                        </a:rPr>
                        <a:t>network</a:t>
                      </a:r>
                    </a:p>
                  </a:txBody>
                  <a:tcPr>
                    <a:solidFill>
                      <a:schemeClr val="accent4">
                        <a:lumMod val="20000"/>
                        <a:lumOff val="80000"/>
                      </a:schemeClr>
                    </a:solidFill>
                  </a:tcPr>
                </a:tc>
                <a:extLst>
                  <a:ext uri="{0D108BD9-81ED-4DB2-BD59-A6C34878D82A}">
                    <a16:rowId xmlns:a16="http://schemas.microsoft.com/office/drawing/2014/main" xmlns="" val="2573670598"/>
                  </a:ext>
                </a:extLst>
              </a:tr>
            </a:tbl>
          </a:graphicData>
        </a:graphic>
      </p:graphicFrame>
      <p:sp>
        <p:nvSpPr>
          <p:cNvPr id="10" name="TextBox 9"/>
          <p:cNvSpPr txBox="1"/>
          <p:nvPr/>
        </p:nvSpPr>
        <p:spPr>
          <a:xfrm>
            <a:off x="152400" y="6565235"/>
            <a:ext cx="3809022" cy="276999"/>
          </a:xfrm>
          <a:prstGeom prst="rect">
            <a:avLst/>
          </a:prstGeom>
          <a:noFill/>
        </p:spPr>
        <p:txBody>
          <a:bodyPr wrap="square" rtlCol="0">
            <a:spAutoFit/>
          </a:bodyPr>
          <a:lstStyle/>
          <a:p>
            <a:r>
              <a:rPr lang="en-US" sz="1200" dirty="0" smtClean="0">
                <a:solidFill>
                  <a:schemeClr val="bg1"/>
                </a:solidFill>
              </a:rPr>
              <a:t>Phase I Provider Deck </a:t>
            </a:r>
            <a:r>
              <a:rPr lang="mr-IN" sz="1200" dirty="0" smtClean="0">
                <a:solidFill>
                  <a:schemeClr val="bg1"/>
                </a:solidFill>
              </a:rPr>
              <a:t>–</a:t>
            </a:r>
            <a:r>
              <a:rPr lang="en-US" sz="1200" dirty="0" smtClean="0">
                <a:solidFill>
                  <a:schemeClr val="bg1"/>
                </a:solidFill>
              </a:rPr>
              <a:t>Version 11/8/2017</a:t>
            </a:r>
            <a:endParaRPr lang="en-US" sz="1200" dirty="0">
              <a:solidFill>
                <a:schemeClr val="bg1"/>
              </a:solidFill>
            </a:endParaRPr>
          </a:p>
        </p:txBody>
      </p:sp>
    </p:spTree>
    <p:extLst>
      <p:ext uri="{BB962C8B-B14F-4D97-AF65-F5344CB8AC3E}">
        <p14:creationId xmlns:p14="http://schemas.microsoft.com/office/powerpoint/2010/main" val="408181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024" y="277996"/>
            <a:ext cx="8794113" cy="369332"/>
          </a:xfrm>
        </p:spPr>
        <p:txBody>
          <a:bodyPr/>
          <a:lstStyle/>
          <a:p>
            <a:pPr marL="3175" indent="-3175">
              <a:tabLst>
                <a:tab pos="0" algn="l"/>
              </a:tabLst>
            </a:pPr>
            <a:r>
              <a:rPr lang="en-US" sz="2400" dirty="0" smtClean="0">
                <a:solidFill>
                  <a:srgbClr val="002060"/>
                </a:solidFill>
              </a:rPr>
              <a:t>Defining Health Plan Options for 2018</a:t>
            </a:r>
            <a:endParaRPr lang="en-US" sz="2400" dirty="0">
              <a:solidFill>
                <a:srgbClr val="002060"/>
              </a:solidFill>
            </a:endParaRPr>
          </a:p>
        </p:txBody>
      </p:sp>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03" name="think-cell Slide" r:id="rId5" imgW="360" imgH="360" progId="">
                  <p:embed/>
                </p:oleObj>
              </mc:Choice>
              <mc:Fallback>
                <p:oleObj name="think-cell Slide" r:id="rId5"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TextBox 45"/>
          <p:cNvSpPr txBox="1">
            <a:spLocks/>
          </p:cNvSpPr>
          <p:nvPr/>
        </p:nvSpPr>
        <p:spPr>
          <a:xfrm>
            <a:off x="430024" y="1219200"/>
            <a:ext cx="8230010" cy="430887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lvl="0" indent="0" defTabSz="913429" fontAlgn="base">
              <a:spcBef>
                <a:spcPct val="0"/>
              </a:spcBef>
              <a:spcAft>
                <a:spcPct val="0"/>
              </a:spcAft>
              <a:buClr>
                <a:schemeClr val="tx2"/>
              </a:buClr>
              <a:defRPr sz="1600" baseline="0"/>
            </a:lvl1pPr>
            <a:lvl2pPr marL="197586" lvl="1" indent="-195966" defTabSz="913429" fontAlgn="base">
              <a:spcBef>
                <a:spcPct val="0"/>
              </a:spcBef>
              <a:spcAft>
                <a:spcPct val="0"/>
              </a:spcAft>
              <a:buClr>
                <a:schemeClr val="tx2"/>
              </a:buClr>
              <a:buSzPct val="125000"/>
              <a:buFont typeface="Arial" charset="0"/>
              <a:buChar char="▪"/>
              <a:defRPr sz="1600" baseline="0"/>
            </a:lvl2pPr>
            <a:lvl3pPr marL="466431" lvl="2" indent="-267227" defTabSz="913429" fontAlgn="base">
              <a:spcBef>
                <a:spcPct val="0"/>
              </a:spcBef>
              <a:spcAft>
                <a:spcPct val="0"/>
              </a:spcAft>
              <a:buClr>
                <a:schemeClr val="tx2"/>
              </a:buClr>
              <a:buSzPct val="120000"/>
              <a:buFont typeface="Arial" charset="0"/>
              <a:buChar char="–"/>
              <a:defRPr sz="1600" baseline="0"/>
            </a:lvl3pPr>
            <a:lvl4pPr marL="626768" lvl="3" indent="-158716" defTabSz="913429" fontAlgn="base">
              <a:spcBef>
                <a:spcPct val="0"/>
              </a:spcBef>
              <a:spcAft>
                <a:spcPct val="0"/>
              </a:spcAft>
              <a:buClr>
                <a:schemeClr val="tx2"/>
              </a:buClr>
              <a:buSzPct val="120000"/>
              <a:buFont typeface="Arial" charset="0"/>
              <a:buChar char="▫"/>
              <a:defRPr sz="1600" baseline="0"/>
            </a:lvl4pPr>
            <a:lvl5pPr marL="764947" lvl="4" indent="-132804" defTabSz="913429" fontAlgn="base">
              <a:spcBef>
                <a:spcPct val="0"/>
              </a:spcBef>
              <a:spcAft>
                <a:spcPct val="0"/>
              </a:spcAft>
              <a:buClr>
                <a:schemeClr val="tx2"/>
              </a:buClr>
              <a:buSzPct val="89000"/>
              <a:buFont typeface="Arial" charset="0"/>
              <a:buChar char="-"/>
              <a:defRPr sz="1600" baseline="0"/>
            </a:lvl5pPr>
            <a:lvl6pPr marL="764947" indent="-132804" defTabSz="913429" fontAlgn="base">
              <a:spcBef>
                <a:spcPct val="0"/>
              </a:spcBef>
              <a:spcAft>
                <a:spcPct val="0"/>
              </a:spcAft>
              <a:buClr>
                <a:schemeClr val="tx2"/>
              </a:buClr>
              <a:buSzPct val="89000"/>
              <a:buFont typeface="Arial" charset="0"/>
              <a:buChar char="-"/>
              <a:defRPr sz="1600" baseline="0"/>
            </a:lvl6pPr>
            <a:lvl7pPr marL="764947" indent="-132804" defTabSz="913429" fontAlgn="base">
              <a:spcBef>
                <a:spcPct val="0"/>
              </a:spcBef>
              <a:spcAft>
                <a:spcPct val="0"/>
              </a:spcAft>
              <a:buClr>
                <a:schemeClr val="tx2"/>
              </a:buClr>
              <a:buSzPct val="89000"/>
              <a:buFont typeface="Arial" charset="0"/>
              <a:buChar char="-"/>
              <a:defRPr sz="1600" baseline="0"/>
            </a:lvl7pPr>
            <a:lvl8pPr marL="764947" indent="-132804" defTabSz="913429" fontAlgn="base">
              <a:spcBef>
                <a:spcPct val="0"/>
              </a:spcBef>
              <a:spcAft>
                <a:spcPct val="0"/>
              </a:spcAft>
              <a:buClr>
                <a:schemeClr val="tx2"/>
              </a:buClr>
              <a:buSzPct val="89000"/>
              <a:buFont typeface="Arial" charset="0"/>
              <a:buChar char="-"/>
              <a:defRPr sz="1600" baseline="0"/>
            </a:lvl8pPr>
            <a:lvl9pPr marL="764947" indent="-132804" defTabSz="913429" fontAlgn="base">
              <a:spcBef>
                <a:spcPct val="0"/>
              </a:spcBef>
              <a:spcAft>
                <a:spcPct val="0"/>
              </a:spcAft>
              <a:buClr>
                <a:schemeClr val="tx2"/>
              </a:buClr>
              <a:buSzPct val="89000"/>
              <a:buFont typeface="Arial" charset="0"/>
              <a:buChar char="-"/>
              <a:defRPr sz="1600" baseline="0"/>
            </a:lvl9pPr>
          </a:lstStyle>
          <a:p>
            <a:r>
              <a:rPr lang="en-US" sz="2000" b="1" kern="0" dirty="0">
                <a:solidFill>
                  <a:srgbClr val="002060"/>
                </a:solidFill>
              </a:rPr>
              <a:t>Types of </a:t>
            </a:r>
            <a:r>
              <a:rPr lang="en-US" sz="2000" b="1" kern="0" dirty="0" smtClean="0">
                <a:solidFill>
                  <a:srgbClr val="002060"/>
                </a:solidFill>
              </a:rPr>
              <a:t>ACOs</a:t>
            </a:r>
          </a:p>
          <a:p>
            <a:endParaRPr lang="en-US" sz="2000" kern="0" dirty="0">
              <a:solidFill>
                <a:srgbClr val="002060"/>
              </a:solidFill>
            </a:endParaRPr>
          </a:p>
          <a:p>
            <a:pPr marL="285750" indent="-285750">
              <a:buFont typeface="Arial" charset="0"/>
              <a:buChar char="•"/>
            </a:pPr>
            <a:r>
              <a:rPr lang="en-US" b="1" dirty="0" smtClean="0">
                <a:solidFill>
                  <a:srgbClr val="002060"/>
                </a:solidFill>
              </a:rPr>
              <a:t>Accountable </a:t>
            </a:r>
            <a:r>
              <a:rPr lang="en-US" b="1" dirty="0">
                <a:solidFill>
                  <a:srgbClr val="002060"/>
                </a:solidFill>
              </a:rPr>
              <a:t>Care Partnership </a:t>
            </a:r>
            <a:r>
              <a:rPr lang="en-US" b="1" dirty="0" smtClean="0">
                <a:solidFill>
                  <a:srgbClr val="002060"/>
                </a:solidFill>
              </a:rPr>
              <a:t>Plans (Model A): </a:t>
            </a:r>
            <a:r>
              <a:rPr lang="en-US" dirty="0">
                <a:solidFill>
                  <a:srgbClr val="002060"/>
                </a:solidFill>
              </a:rPr>
              <a:t>A network of PCPs who have exclusively partnered with a single MCO to use the MCO’s provider network to provide integrated and coordinated care for members</a:t>
            </a:r>
            <a:r>
              <a:rPr lang="en-US" dirty="0" smtClean="0">
                <a:solidFill>
                  <a:srgbClr val="002060"/>
                </a:solidFill>
              </a:rPr>
              <a:t>.</a:t>
            </a:r>
          </a:p>
          <a:p>
            <a:pPr marL="285750" indent="-285750">
              <a:buFont typeface="Arial" charset="0"/>
              <a:buChar char="•"/>
            </a:pPr>
            <a:endParaRPr lang="en-US" dirty="0">
              <a:solidFill>
                <a:srgbClr val="002060"/>
              </a:solidFill>
            </a:endParaRPr>
          </a:p>
          <a:p>
            <a:pPr marL="285750" indent="-285750">
              <a:buFont typeface="Arial" charset="0"/>
              <a:buChar char="•"/>
            </a:pPr>
            <a:r>
              <a:rPr lang="en-US" b="1" dirty="0" smtClean="0">
                <a:solidFill>
                  <a:srgbClr val="002060"/>
                </a:solidFill>
              </a:rPr>
              <a:t>Primary </a:t>
            </a:r>
            <a:r>
              <a:rPr lang="en-US" b="1" dirty="0">
                <a:solidFill>
                  <a:srgbClr val="002060"/>
                </a:solidFill>
              </a:rPr>
              <a:t>Care </a:t>
            </a:r>
            <a:r>
              <a:rPr lang="en-US" b="1" dirty="0" smtClean="0">
                <a:solidFill>
                  <a:srgbClr val="002060"/>
                </a:solidFill>
              </a:rPr>
              <a:t>ACOs (Model B): </a:t>
            </a:r>
            <a:r>
              <a:rPr lang="en-US" dirty="0">
                <a:solidFill>
                  <a:srgbClr val="002060"/>
                </a:solidFill>
              </a:rPr>
              <a:t>A network of PCPs who contract directly with MassHealth, using MassHealth’s provider network, to provide integrated and coordinated care for members.  Members who enroll in a Primary Care ACO receive behavioral health services through the Massachusetts Health Behavioral Partnership (MBHP</a:t>
            </a:r>
            <a:r>
              <a:rPr lang="en-US" dirty="0" smtClean="0">
                <a:solidFill>
                  <a:srgbClr val="002060"/>
                </a:solidFill>
              </a:rPr>
              <a:t>).</a:t>
            </a:r>
          </a:p>
          <a:p>
            <a:pPr marL="285750" indent="-285750">
              <a:buFont typeface="Arial" charset="0"/>
              <a:buChar char="•"/>
            </a:pPr>
            <a:endParaRPr lang="en-US" dirty="0">
              <a:solidFill>
                <a:srgbClr val="002060"/>
              </a:solidFill>
            </a:endParaRPr>
          </a:p>
          <a:p>
            <a:pPr marL="285750" indent="-285750">
              <a:buFont typeface="Arial" charset="0"/>
              <a:buChar char="•"/>
            </a:pPr>
            <a:r>
              <a:rPr lang="en-US" b="1" dirty="0" smtClean="0">
                <a:solidFill>
                  <a:srgbClr val="002060"/>
                </a:solidFill>
              </a:rPr>
              <a:t>MCO-Administered ACOs (Model C): </a:t>
            </a:r>
            <a:r>
              <a:rPr lang="en-US" dirty="0">
                <a:solidFill>
                  <a:srgbClr val="002060"/>
                </a:solidFill>
              </a:rPr>
              <a:t>A network of PCPs who may contract with one or multiple MCOs, and use the MCO provider networks to provide integrated and coordinated care for members. MCO-Administered ACOs are not presented as an enrollment option for members because they will be attributed through their relevant </a:t>
            </a:r>
            <a:r>
              <a:rPr lang="en-US" dirty="0" smtClean="0">
                <a:solidFill>
                  <a:srgbClr val="002060"/>
                </a:solidFill>
              </a:rPr>
              <a:t>MCO.</a:t>
            </a:r>
            <a:endParaRPr lang="en-US" sz="1400" dirty="0">
              <a:solidFill>
                <a:srgbClr val="002060"/>
              </a:solidFill>
            </a:endParaRPr>
          </a:p>
        </p:txBody>
      </p:sp>
      <p:sp>
        <p:nvSpPr>
          <p:cNvPr id="6" name="TextBox 5"/>
          <p:cNvSpPr txBox="1"/>
          <p:nvPr/>
        </p:nvSpPr>
        <p:spPr>
          <a:xfrm>
            <a:off x="-2628" y="6581001"/>
            <a:ext cx="3809022" cy="276999"/>
          </a:xfrm>
          <a:prstGeom prst="rect">
            <a:avLst/>
          </a:prstGeom>
          <a:noFill/>
        </p:spPr>
        <p:txBody>
          <a:bodyPr wrap="square" rtlCol="0">
            <a:spAutoFit/>
          </a:bodyPr>
          <a:lstStyle/>
          <a:p>
            <a:r>
              <a:rPr lang="en-US" sz="1200" dirty="0" smtClean="0">
                <a:solidFill>
                  <a:schemeClr val="bg1"/>
                </a:solidFill>
              </a:rPr>
              <a:t>Phase I Provider Deck </a:t>
            </a:r>
            <a:r>
              <a:rPr lang="mr-IN" sz="1200" dirty="0" smtClean="0">
                <a:solidFill>
                  <a:schemeClr val="bg1"/>
                </a:solidFill>
              </a:rPr>
              <a:t>–</a:t>
            </a:r>
            <a:r>
              <a:rPr lang="en-US" sz="1200" dirty="0" smtClean="0">
                <a:solidFill>
                  <a:schemeClr val="bg1"/>
                </a:solidFill>
              </a:rPr>
              <a:t> Version 11/8/2017</a:t>
            </a:r>
            <a:endParaRPr lang="en-US" sz="1200" dirty="0">
              <a:solidFill>
                <a:schemeClr val="bg1"/>
              </a:solidFill>
            </a:endParaRPr>
          </a:p>
        </p:txBody>
      </p:sp>
    </p:spTree>
    <p:extLst>
      <p:ext uri="{BB962C8B-B14F-4D97-AF65-F5344CB8AC3E}">
        <p14:creationId xmlns:p14="http://schemas.microsoft.com/office/powerpoint/2010/main" val="1118697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82" y="329293"/>
            <a:ext cx="8794113" cy="369332"/>
          </a:xfrm>
        </p:spPr>
        <p:txBody>
          <a:bodyPr/>
          <a:lstStyle/>
          <a:p>
            <a:pPr marL="3175" indent="-3175">
              <a:tabLst/>
            </a:pPr>
            <a:r>
              <a:rPr lang="en-US" sz="2400" dirty="0" smtClean="0">
                <a:solidFill>
                  <a:srgbClr val="002060"/>
                </a:solidFill>
              </a:rPr>
              <a:t>Defining </a:t>
            </a:r>
            <a:r>
              <a:rPr lang="en-US" sz="2400" dirty="0">
                <a:solidFill>
                  <a:srgbClr val="002060"/>
                </a:solidFill>
              </a:rPr>
              <a:t>Health Plan Options for 2018</a:t>
            </a:r>
          </a:p>
        </p:txBody>
      </p:sp>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51" name="think-cell Slide" r:id="rId5" imgW="360" imgH="360" progId="">
                  <p:embed/>
                </p:oleObj>
              </mc:Choice>
              <mc:Fallback>
                <p:oleObj name="think-cell Slide" r:id="rId5"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TextBox 45"/>
          <p:cNvSpPr txBox="1">
            <a:spLocks/>
          </p:cNvSpPr>
          <p:nvPr/>
        </p:nvSpPr>
        <p:spPr>
          <a:xfrm>
            <a:off x="406482" y="1219200"/>
            <a:ext cx="8230010" cy="383181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lvl="0" indent="0" defTabSz="913429" fontAlgn="base">
              <a:spcBef>
                <a:spcPct val="0"/>
              </a:spcBef>
              <a:spcAft>
                <a:spcPct val="0"/>
              </a:spcAft>
              <a:buClr>
                <a:schemeClr val="tx2"/>
              </a:buClr>
              <a:defRPr sz="1600" baseline="0"/>
            </a:lvl1pPr>
            <a:lvl2pPr marL="197586" lvl="1" indent="-195966" defTabSz="913429" fontAlgn="base">
              <a:spcBef>
                <a:spcPct val="0"/>
              </a:spcBef>
              <a:spcAft>
                <a:spcPct val="0"/>
              </a:spcAft>
              <a:buClr>
                <a:schemeClr val="tx2"/>
              </a:buClr>
              <a:buSzPct val="125000"/>
              <a:buFont typeface="Arial" charset="0"/>
              <a:buChar char="▪"/>
              <a:defRPr sz="1600" baseline="0"/>
            </a:lvl2pPr>
            <a:lvl3pPr marL="466431" lvl="2" indent="-267227" defTabSz="913429" fontAlgn="base">
              <a:spcBef>
                <a:spcPct val="0"/>
              </a:spcBef>
              <a:spcAft>
                <a:spcPct val="0"/>
              </a:spcAft>
              <a:buClr>
                <a:schemeClr val="tx2"/>
              </a:buClr>
              <a:buSzPct val="120000"/>
              <a:buFont typeface="Arial" charset="0"/>
              <a:buChar char="–"/>
              <a:defRPr sz="1600" baseline="0"/>
            </a:lvl3pPr>
            <a:lvl4pPr marL="626768" lvl="3" indent="-158716" defTabSz="913429" fontAlgn="base">
              <a:spcBef>
                <a:spcPct val="0"/>
              </a:spcBef>
              <a:spcAft>
                <a:spcPct val="0"/>
              </a:spcAft>
              <a:buClr>
                <a:schemeClr val="tx2"/>
              </a:buClr>
              <a:buSzPct val="120000"/>
              <a:buFont typeface="Arial" charset="0"/>
              <a:buChar char="▫"/>
              <a:defRPr sz="1600" baseline="0"/>
            </a:lvl4pPr>
            <a:lvl5pPr marL="764947" lvl="4" indent="-132804" defTabSz="913429" fontAlgn="base">
              <a:spcBef>
                <a:spcPct val="0"/>
              </a:spcBef>
              <a:spcAft>
                <a:spcPct val="0"/>
              </a:spcAft>
              <a:buClr>
                <a:schemeClr val="tx2"/>
              </a:buClr>
              <a:buSzPct val="89000"/>
              <a:buFont typeface="Arial" charset="0"/>
              <a:buChar char="-"/>
              <a:defRPr sz="1600" baseline="0"/>
            </a:lvl5pPr>
            <a:lvl6pPr marL="764947" indent="-132804" defTabSz="913429" fontAlgn="base">
              <a:spcBef>
                <a:spcPct val="0"/>
              </a:spcBef>
              <a:spcAft>
                <a:spcPct val="0"/>
              </a:spcAft>
              <a:buClr>
                <a:schemeClr val="tx2"/>
              </a:buClr>
              <a:buSzPct val="89000"/>
              <a:buFont typeface="Arial" charset="0"/>
              <a:buChar char="-"/>
              <a:defRPr sz="1600" baseline="0"/>
            </a:lvl6pPr>
            <a:lvl7pPr marL="764947" indent="-132804" defTabSz="913429" fontAlgn="base">
              <a:spcBef>
                <a:spcPct val="0"/>
              </a:spcBef>
              <a:spcAft>
                <a:spcPct val="0"/>
              </a:spcAft>
              <a:buClr>
                <a:schemeClr val="tx2"/>
              </a:buClr>
              <a:buSzPct val="89000"/>
              <a:buFont typeface="Arial" charset="0"/>
              <a:buChar char="-"/>
              <a:defRPr sz="1600" baseline="0"/>
            </a:lvl7pPr>
            <a:lvl8pPr marL="764947" indent="-132804" defTabSz="913429" fontAlgn="base">
              <a:spcBef>
                <a:spcPct val="0"/>
              </a:spcBef>
              <a:spcAft>
                <a:spcPct val="0"/>
              </a:spcAft>
              <a:buClr>
                <a:schemeClr val="tx2"/>
              </a:buClr>
              <a:buSzPct val="89000"/>
              <a:buFont typeface="Arial" charset="0"/>
              <a:buChar char="-"/>
              <a:defRPr sz="1600" baseline="0"/>
            </a:lvl8pPr>
            <a:lvl9pPr marL="764947" indent="-132804" defTabSz="913429" fontAlgn="base">
              <a:spcBef>
                <a:spcPct val="0"/>
              </a:spcBef>
              <a:spcAft>
                <a:spcPct val="0"/>
              </a:spcAft>
              <a:buClr>
                <a:schemeClr val="tx2"/>
              </a:buClr>
              <a:buSzPct val="89000"/>
              <a:buFont typeface="Arial" charset="0"/>
              <a:buChar char="-"/>
              <a:defRPr sz="1600" baseline="0"/>
            </a:lvl9pPr>
          </a:lstStyle>
          <a:p>
            <a:pPr>
              <a:spcBef>
                <a:spcPts val="1200"/>
              </a:spcBef>
              <a:spcAft>
                <a:spcPts val="1200"/>
              </a:spcAft>
            </a:pPr>
            <a:r>
              <a:rPr lang="en-US" sz="2000" b="1" kern="0" dirty="0">
                <a:solidFill>
                  <a:srgbClr val="002060"/>
                </a:solidFill>
              </a:rPr>
              <a:t>MCOs</a:t>
            </a:r>
          </a:p>
          <a:p>
            <a:pPr marL="285750" indent="-285750">
              <a:spcBef>
                <a:spcPts val="600"/>
              </a:spcBef>
              <a:spcAft>
                <a:spcPts val="1200"/>
              </a:spcAft>
              <a:buFont typeface="Arial" charset="0"/>
              <a:buChar char="•"/>
            </a:pPr>
            <a:r>
              <a:rPr lang="en-US" dirty="0" smtClean="0">
                <a:solidFill>
                  <a:srgbClr val="002060"/>
                </a:solidFill>
              </a:rPr>
              <a:t>MCOs are health plans run by insurance companies that provide care through their own provider network that includes PCPs, specialists, behavioral health providers, and hospitals. Care coordinators are employed by the MCO</a:t>
            </a:r>
          </a:p>
          <a:p>
            <a:pPr>
              <a:spcBef>
                <a:spcPts val="1800"/>
              </a:spcBef>
              <a:spcAft>
                <a:spcPts val="1200"/>
              </a:spcAft>
            </a:pPr>
            <a:r>
              <a:rPr lang="en-US" sz="2000" b="1" kern="0" dirty="0">
                <a:solidFill>
                  <a:srgbClr val="002060"/>
                </a:solidFill>
              </a:rPr>
              <a:t>Primary Care Clinician (PCC) Plan</a:t>
            </a:r>
          </a:p>
          <a:p>
            <a:pPr marL="285750" indent="-285750">
              <a:spcBef>
                <a:spcPts val="600"/>
              </a:spcBef>
              <a:spcAft>
                <a:spcPts val="1200"/>
              </a:spcAft>
              <a:buFont typeface="Arial" charset="0"/>
              <a:buChar char="•"/>
            </a:pPr>
            <a:r>
              <a:rPr lang="en-US" dirty="0">
                <a:solidFill>
                  <a:srgbClr val="002060"/>
                </a:solidFill>
              </a:rPr>
              <a:t>The Primary Care Clinician (PCC) Plan is statewide plan run by MassHealth that uses the MassHealth provider network. Behavioral health services for the PCC Plan are provided by Massachusetts Behavioral Health Partnership (MBHP). Members must choose a PCC in order to enroll in a PCC Plan.</a:t>
            </a:r>
          </a:p>
          <a:p>
            <a:pPr marL="285750" indent="-285750">
              <a:buFont typeface="Arial" charset="0"/>
              <a:buChar char="•"/>
            </a:pPr>
            <a:endParaRPr lang="en-US" dirty="0" smtClean="0">
              <a:solidFill>
                <a:srgbClr val="002060"/>
              </a:solidFill>
            </a:endParaRPr>
          </a:p>
          <a:p>
            <a:pPr marL="285750" indent="-285750">
              <a:buFont typeface="Arial" charset="0"/>
              <a:buChar char="•"/>
            </a:pPr>
            <a:endParaRPr lang="en-US" dirty="0" smtClean="0">
              <a:solidFill>
                <a:srgbClr val="002060"/>
              </a:solidFill>
            </a:endParaRPr>
          </a:p>
        </p:txBody>
      </p:sp>
      <p:sp>
        <p:nvSpPr>
          <p:cNvPr id="6" name="TextBox 5"/>
          <p:cNvSpPr txBox="1"/>
          <p:nvPr/>
        </p:nvSpPr>
        <p:spPr>
          <a:xfrm>
            <a:off x="-2628" y="6581001"/>
            <a:ext cx="3809022" cy="276999"/>
          </a:xfrm>
          <a:prstGeom prst="rect">
            <a:avLst/>
          </a:prstGeom>
          <a:noFill/>
        </p:spPr>
        <p:txBody>
          <a:bodyPr wrap="square" rtlCol="0">
            <a:spAutoFit/>
          </a:bodyPr>
          <a:lstStyle/>
          <a:p>
            <a:r>
              <a:rPr lang="en-US" sz="1200" dirty="0" smtClean="0">
                <a:solidFill>
                  <a:schemeClr val="bg1"/>
                </a:solidFill>
              </a:rPr>
              <a:t>Phase I Provider Deck </a:t>
            </a:r>
            <a:r>
              <a:rPr lang="mr-IN" sz="1200" dirty="0" smtClean="0">
                <a:solidFill>
                  <a:schemeClr val="bg1"/>
                </a:solidFill>
              </a:rPr>
              <a:t>–</a:t>
            </a:r>
            <a:r>
              <a:rPr lang="en-US" sz="1200" dirty="0" smtClean="0">
                <a:solidFill>
                  <a:schemeClr val="bg1"/>
                </a:solidFill>
              </a:rPr>
              <a:t> Version 11/8/2017</a:t>
            </a:r>
            <a:endParaRPr lang="en-US" sz="1200" dirty="0">
              <a:solidFill>
                <a:schemeClr val="bg1"/>
              </a:solidFill>
            </a:endParaRPr>
          </a:p>
        </p:txBody>
      </p:sp>
    </p:spTree>
    <p:extLst>
      <p:ext uri="{BB962C8B-B14F-4D97-AF65-F5344CB8AC3E}">
        <p14:creationId xmlns:p14="http://schemas.microsoft.com/office/powerpoint/2010/main" val="934221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95" y="234863"/>
            <a:ext cx="6020740" cy="276999"/>
          </a:xfrm>
        </p:spPr>
        <p:txBody>
          <a:bodyPr/>
          <a:lstStyle/>
          <a:p>
            <a:r>
              <a:rPr lang="en-US" sz="1800" dirty="0">
                <a:solidFill>
                  <a:srgbClr val="004080"/>
                </a:solidFill>
              </a:rPr>
              <a:t>Agenda</a:t>
            </a:r>
            <a:endParaRPr lang="en-US" dirty="0"/>
          </a:p>
        </p:txBody>
      </p:sp>
      <p:sp>
        <p:nvSpPr>
          <p:cNvPr id="5" name="Rectangle 4"/>
          <p:cNvSpPr/>
          <p:nvPr/>
        </p:nvSpPr>
        <p:spPr>
          <a:xfrm>
            <a:off x="990600" y="2051656"/>
            <a:ext cx="7315200" cy="310544"/>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4" name="object 4"/>
          <p:cNvSpPr txBox="1"/>
          <p:nvPr/>
        </p:nvSpPr>
        <p:spPr>
          <a:xfrm>
            <a:off x="838200" y="1213456"/>
            <a:ext cx="7620000" cy="3053744"/>
          </a:xfrm>
          <a:prstGeom prst="rect">
            <a:avLst/>
          </a:prstGeom>
        </p:spPr>
        <p:txBody>
          <a:bodyPr vert="horz" wrap="square" lIns="0" tIns="0" rIns="0" bIns="0" rtlCol="0">
            <a:noAutofit/>
          </a:bodyPr>
          <a:lstStyle/>
          <a:p>
            <a:pPr marL="19578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Overview of MassHealth Payment and Care Delivery Innovation (PCDI)</a:t>
            </a:r>
          </a:p>
          <a:p>
            <a:pPr marL="19578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MassHealth Plan Options for 2018</a:t>
            </a:r>
          </a:p>
          <a:p>
            <a:pPr marL="19578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Member Enrollment and Assignment </a:t>
            </a:r>
          </a:p>
          <a:p>
            <a:pPr marL="19578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Provider Information and Training  </a:t>
            </a:r>
          </a:p>
          <a:p>
            <a:pPr marL="19578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Community Partners </a:t>
            </a:r>
          </a:p>
          <a:p>
            <a:pPr marL="650903" lvl="2" indent="-184236" fontAlgn="base">
              <a:spcBef>
                <a:spcPct val="0"/>
              </a:spcBef>
              <a:spcAft>
                <a:spcPts val="1176"/>
              </a:spcAft>
              <a:buClr>
                <a:srgbClr val="00295F"/>
              </a:buClr>
              <a:buSzPct val="125000"/>
              <a:buFont typeface="Arial"/>
              <a:buChar char="▪"/>
              <a:tabLst>
                <a:tab pos="195782" algn="l"/>
              </a:tabLst>
            </a:pPr>
            <a:r>
              <a:rPr lang="en-US" dirty="0" smtClean="0">
                <a:solidFill>
                  <a:srgbClr val="5E8BFF">
                    <a:lumMod val="50000"/>
                  </a:srgbClr>
                </a:solidFill>
                <a:latin typeface="Arial"/>
                <a:cs typeface="Arial"/>
              </a:rPr>
              <a:t>Objectives</a:t>
            </a:r>
            <a:endParaRPr lang="en-US" dirty="0">
              <a:solidFill>
                <a:srgbClr val="5E8BFF">
                  <a:lumMod val="50000"/>
                </a:srgbClr>
              </a:solidFill>
              <a:latin typeface="Arial"/>
              <a:cs typeface="Arial"/>
            </a:endParaRPr>
          </a:p>
          <a:p>
            <a:pPr marL="650903" lvl="2" indent="-184236" fontAlgn="base">
              <a:spcBef>
                <a:spcPct val="0"/>
              </a:spcBef>
              <a:spcAft>
                <a:spcPts val="1176"/>
              </a:spcAft>
              <a:buClr>
                <a:srgbClr val="00295F"/>
              </a:buClr>
              <a:buSzPct val="125000"/>
              <a:buFont typeface="Arial"/>
              <a:buChar char="▪"/>
              <a:tabLst>
                <a:tab pos="195782" algn="l"/>
              </a:tabLst>
            </a:pPr>
            <a:r>
              <a:rPr lang="en-US" dirty="0">
                <a:solidFill>
                  <a:srgbClr val="5E8BFF">
                    <a:lumMod val="50000"/>
                  </a:srgbClr>
                </a:solidFill>
                <a:latin typeface="Arial"/>
                <a:cs typeface="Arial"/>
              </a:rPr>
              <a:t>Overview of Community Partners</a:t>
            </a:r>
          </a:p>
          <a:p>
            <a:pPr marL="650903" lvl="2" indent="-184236" fontAlgn="base">
              <a:spcBef>
                <a:spcPct val="0"/>
              </a:spcBef>
              <a:spcAft>
                <a:spcPts val="1176"/>
              </a:spcAft>
              <a:buClr>
                <a:srgbClr val="00295F"/>
              </a:buClr>
              <a:buSzPct val="125000"/>
              <a:buFont typeface="Arial"/>
              <a:buChar char="▪"/>
              <a:tabLst>
                <a:tab pos="195782" algn="l"/>
              </a:tabLst>
            </a:pPr>
            <a:r>
              <a:rPr lang="en-US" dirty="0">
                <a:solidFill>
                  <a:srgbClr val="5E8BFF">
                    <a:lumMod val="50000"/>
                  </a:srgbClr>
                </a:solidFill>
                <a:latin typeface="Arial"/>
                <a:cs typeface="Arial"/>
              </a:rPr>
              <a:t>Behavioral Health Community Partners</a:t>
            </a:r>
          </a:p>
          <a:p>
            <a:pPr marL="650903" lvl="2" indent="-184236" fontAlgn="base">
              <a:spcBef>
                <a:spcPct val="0"/>
              </a:spcBef>
              <a:spcAft>
                <a:spcPts val="1176"/>
              </a:spcAft>
              <a:buClr>
                <a:srgbClr val="00295F"/>
              </a:buClr>
              <a:buSzPct val="125000"/>
              <a:buFont typeface="Arial"/>
              <a:buChar char="▪"/>
              <a:tabLst>
                <a:tab pos="195782" algn="l"/>
              </a:tabLst>
            </a:pPr>
            <a:r>
              <a:rPr lang="en-US" dirty="0">
                <a:solidFill>
                  <a:srgbClr val="5E8BFF">
                    <a:lumMod val="50000"/>
                  </a:srgbClr>
                </a:solidFill>
                <a:latin typeface="Arial"/>
                <a:cs typeface="Arial"/>
              </a:rPr>
              <a:t>LTSS Community Partners</a:t>
            </a:r>
          </a:p>
          <a:p>
            <a:pPr marL="650903" lvl="2" indent="-184236" fontAlgn="base">
              <a:spcBef>
                <a:spcPct val="0"/>
              </a:spcBef>
              <a:spcAft>
                <a:spcPts val="1176"/>
              </a:spcAft>
              <a:buClr>
                <a:srgbClr val="00295F"/>
              </a:buClr>
              <a:buSzPct val="125000"/>
              <a:buFont typeface="Arial"/>
              <a:buChar char="▪"/>
              <a:tabLst>
                <a:tab pos="195782" algn="l"/>
              </a:tabLst>
            </a:pPr>
            <a:r>
              <a:rPr lang="en-US" dirty="0">
                <a:solidFill>
                  <a:srgbClr val="5E8BFF">
                    <a:lumMod val="50000"/>
                  </a:srgbClr>
                </a:solidFill>
                <a:latin typeface="Arial"/>
                <a:cs typeface="Arial"/>
              </a:rPr>
              <a:t>ACO/MCO – CP Relationships</a:t>
            </a:r>
          </a:p>
          <a:p>
            <a:pPr marL="650903" lvl="2" indent="-184236" fontAlgn="base">
              <a:spcBef>
                <a:spcPct val="0"/>
              </a:spcBef>
              <a:spcAft>
                <a:spcPts val="1176"/>
              </a:spcAft>
              <a:buClr>
                <a:srgbClr val="00295F"/>
              </a:buClr>
              <a:buSzPct val="125000"/>
              <a:buFont typeface="Arial"/>
              <a:buChar char="▪"/>
              <a:tabLst>
                <a:tab pos="195782" algn="l"/>
              </a:tabLst>
            </a:pPr>
            <a:r>
              <a:rPr lang="en-US" dirty="0">
                <a:solidFill>
                  <a:srgbClr val="5E8BFF">
                    <a:lumMod val="50000"/>
                  </a:srgbClr>
                </a:solidFill>
                <a:latin typeface="Arial"/>
                <a:cs typeface="Arial"/>
              </a:rPr>
              <a:t>Contracted Community Partners</a:t>
            </a:r>
          </a:p>
          <a:p>
            <a:pPr marL="11809">
              <a:spcAft>
                <a:spcPts val="1200"/>
              </a:spcAft>
              <a:buClr>
                <a:srgbClr val="00295F"/>
              </a:buClr>
              <a:buSzPct val="125000"/>
              <a:tabLst>
                <a:tab pos="199756" algn="l"/>
              </a:tabLst>
            </a:pPr>
            <a:endParaRPr lang="en-US" dirty="0">
              <a:solidFill>
                <a:srgbClr val="5E8BFF">
                  <a:lumMod val="50000"/>
                </a:srgbClr>
              </a:solidFill>
              <a:latin typeface="Arial"/>
              <a:cs typeface="Arial"/>
            </a:endParaRPr>
          </a:p>
        </p:txBody>
      </p:sp>
    </p:spTree>
    <p:extLst>
      <p:ext uri="{BB962C8B-B14F-4D97-AF65-F5344CB8AC3E}">
        <p14:creationId xmlns:p14="http://schemas.microsoft.com/office/powerpoint/2010/main" val="1855128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4947" y="234866"/>
            <a:ext cx="8053675" cy="298534"/>
          </a:xfrm>
        </p:spPr>
        <p:txBody>
          <a:bodyPr/>
          <a:lstStyle/>
          <a:p>
            <a:r>
              <a:rPr lang="en-US" sz="2000" dirty="0">
                <a:solidFill>
                  <a:srgbClr val="002060"/>
                </a:solidFill>
                <a:ea typeface="Verdana" panose="020B0604030504040204" pitchFamily="34" charset="0"/>
                <a:cs typeface="Verdana" panose="020B0604030504040204" pitchFamily="34" charset="0"/>
              </a:rPr>
              <a:t>Important Member-Choice Dates</a:t>
            </a:r>
            <a:br>
              <a:rPr lang="en-US" sz="2000" dirty="0">
                <a:solidFill>
                  <a:srgbClr val="002060"/>
                </a:solidFill>
                <a:ea typeface="Verdana" panose="020B0604030504040204" pitchFamily="34" charset="0"/>
                <a:cs typeface="Verdana" panose="020B0604030504040204" pitchFamily="34" charset="0"/>
              </a:rPr>
            </a:br>
            <a:endParaRPr lang="en-US" dirty="0"/>
          </a:p>
        </p:txBody>
      </p:sp>
      <p:sp>
        <p:nvSpPr>
          <p:cNvPr id="21" name="Text Box 28"/>
          <p:cNvSpPr txBox="1">
            <a:spLocks noChangeArrowheads="1"/>
          </p:cNvSpPr>
          <p:nvPr/>
        </p:nvSpPr>
        <p:spPr bwMode="auto">
          <a:xfrm>
            <a:off x="425667" y="689699"/>
            <a:ext cx="7627650" cy="1638558"/>
          </a:xfrm>
          <a:prstGeom prst="rect">
            <a:avLst/>
          </a:prstGeom>
          <a:noFill/>
          <a:ln w="9525" algn="in">
            <a:noFill/>
            <a:miter lim="800000"/>
            <a:headEnd/>
            <a:tailEnd/>
          </a:ln>
          <a:effectLst/>
          <a:extLst/>
        </p:spPr>
        <p:txBody>
          <a:bodyPr vert="horz" wrap="square" lIns="36576" tIns="36576" rIns="36576" bIns="36576" numCol="1" anchor="t" anchorCtr="0" compatLnSpc="1">
            <a:prstTxWarp prst="textNoShape">
              <a:avLst/>
            </a:prstTxWarp>
          </a:bodyPr>
          <a:lstStyle/>
          <a:p>
            <a:pPr marL="285750" marR="0" lvl="0" indent="-285750" defTabSz="914400" rtl="0" eaLnBrk="1" fontAlgn="base" latinLnBrk="0" hangingPunct="1">
              <a:lnSpc>
                <a:spcPct val="100000"/>
              </a:lnSpc>
              <a:spcBef>
                <a:spcPts val="600"/>
              </a:spcBef>
              <a:spcAft>
                <a:spcPts val="600"/>
              </a:spcAft>
              <a:buClrTx/>
              <a:buSzTx/>
              <a:buFont typeface="Arial" charset="0"/>
              <a:buChar char="•"/>
              <a:tabLst/>
            </a:pPr>
            <a:r>
              <a:rPr lang="en-US" altLang="en-US" sz="1600" dirty="0" smtClean="0">
                <a:solidFill>
                  <a:srgbClr val="002060"/>
                </a:solidFill>
                <a:latin typeface="+mj-lt"/>
                <a:cs typeface="Arial" pitchFamily="34" charset="0"/>
              </a:rPr>
              <a:t>Below are i</a:t>
            </a:r>
            <a:r>
              <a:rPr kumimoji="0" lang="en-US" altLang="en-US" sz="1600" b="0" i="0" u="none" strike="noStrike" cap="none" normalizeH="0" baseline="0" dirty="0" smtClean="0">
                <a:ln>
                  <a:noFill/>
                </a:ln>
                <a:solidFill>
                  <a:srgbClr val="002060"/>
                </a:solidFill>
                <a:effectLst/>
                <a:latin typeface="+mj-lt"/>
                <a:cs typeface="Arial" pitchFamily="34" charset="0"/>
              </a:rPr>
              <a:t>mportant dates for current managed care eligible members</a:t>
            </a:r>
            <a:r>
              <a:rPr lang="en-US" altLang="en-US" sz="1600" dirty="0">
                <a:solidFill>
                  <a:srgbClr val="002060"/>
                </a:solidFill>
                <a:latin typeface="+mj-lt"/>
                <a:cs typeface="Arial" pitchFamily="34" charset="0"/>
              </a:rPr>
              <a:t>.</a:t>
            </a:r>
            <a:r>
              <a:rPr lang="en-US" altLang="en-US" sz="1600" dirty="0" smtClean="0">
                <a:solidFill>
                  <a:srgbClr val="002060"/>
                </a:solidFill>
                <a:latin typeface="+mj-lt"/>
                <a:cs typeface="Arial" pitchFamily="34" charset="0"/>
              </a:rPr>
              <a:t> </a:t>
            </a:r>
          </a:p>
          <a:p>
            <a:pPr marL="285750" marR="0" lvl="0" indent="-285750" defTabSz="914400" rtl="0" eaLnBrk="1" fontAlgn="base" latinLnBrk="0" hangingPunct="1">
              <a:lnSpc>
                <a:spcPct val="100000"/>
              </a:lnSpc>
              <a:spcBef>
                <a:spcPts val="600"/>
              </a:spcBef>
              <a:spcAft>
                <a:spcPts val="600"/>
              </a:spcAft>
              <a:buClrTx/>
              <a:buSzTx/>
              <a:buFont typeface="Arial" charset="0"/>
              <a:buChar char="•"/>
              <a:tabLst/>
            </a:pPr>
            <a:r>
              <a:rPr kumimoji="0" lang="en-US" altLang="en-US" sz="1600" b="0" i="0" u="none" strike="noStrike" cap="none" normalizeH="0" baseline="0" dirty="0" smtClean="0">
                <a:ln>
                  <a:noFill/>
                </a:ln>
                <a:solidFill>
                  <a:srgbClr val="002060"/>
                </a:solidFill>
                <a:effectLst/>
                <a:latin typeface="+mj-lt"/>
                <a:cs typeface="Arial" pitchFamily="34" charset="0"/>
              </a:rPr>
              <a:t>For new</a:t>
            </a:r>
            <a:r>
              <a:rPr kumimoji="0" lang="en-US" altLang="en-US" sz="1600" b="0" i="0" u="none" strike="noStrike" cap="none" normalizeH="0" dirty="0" smtClean="0">
                <a:ln>
                  <a:noFill/>
                </a:ln>
                <a:solidFill>
                  <a:srgbClr val="002060"/>
                </a:solidFill>
                <a:effectLst/>
                <a:latin typeface="+mj-lt"/>
                <a:cs typeface="Arial" pitchFamily="34" charset="0"/>
              </a:rPr>
              <a:t> managed care eligible members, after March 1, 2018 plan selection is the first 90 days after enrollment in an ACO/MCO, and fixed enrollment </a:t>
            </a:r>
            <a:r>
              <a:rPr lang="en-US" altLang="en-US" sz="1600" dirty="0" smtClean="0">
                <a:solidFill>
                  <a:srgbClr val="002060"/>
                </a:solidFill>
                <a:latin typeface="+mj-lt"/>
                <a:cs typeface="Arial" pitchFamily="34" charset="0"/>
              </a:rPr>
              <a:t>is for the remaining 275 days of the year. </a:t>
            </a:r>
          </a:p>
          <a:p>
            <a:pPr marL="285750" marR="0" lvl="0" indent="-285750" defTabSz="914400" rtl="0" eaLnBrk="1" fontAlgn="base" latinLnBrk="0" hangingPunct="1">
              <a:lnSpc>
                <a:spcPct val="100000"/>
              </a:lnSpc>
              <a:spcBef>
                <a:spcPts val="600"/>
              </a:spcBef>
              <a:spcAft>
                <a:spcPts val="600"/>
              </a:spcAft>
              <a:buClrTx/>
              <a:buSzTx/>
              <a:buFont typeface="Arial" charset="0"/>
              <a:buChar char="•"/>
              <a:tabLst/>
            </a:pPr>
            <a:r>
              <a:rPr lang="en-US" altLang="en-US" sz="1600" dirty="0" smtClean="0">
                <a:solidFill>
                  <a:srgbClr val="002060"/>
                </a:solidFill>
                <a:latin typeface="+mj-lt"/>
                <a:cs typeface="Arial" pitchFamily="34" charset="0"/>
              </a:rPr>
              <a:t>All members have a new plan selection period every year.  </a:t>
            </a:r>
            <a:endParaRPr kumimoji="0" lang="en-US" altLang="en-US" sz="1600" b="0" i="0" u="none" strike="noStrike" cap="none" normalizeH="0" baseline="0" dirty="0" smtClean="0">
              <a:ln>
                <a:noFill/>
              </a:ln>
              <a:solidFill>
                <a:srgbClr val="002060"/>
              </a:solidFill>
              <a:effectLst/>
              <a:latin typeface="+mj-lt"/>
              <a:cs typeface="Arial" pitchFamily="34" charset="0"/>
            </a:endParaRPr>
          </a:p>
          <a:p>
            <a:pPr marL="0" marR="0" lvl="0" indent="0" defTabSz="914400" rtl="0" eaLnBrk="1" fontAlgn="base" latinLnBrk="0" hangingPunct="1">
              <a:lnSpc>
                <a:spcPct val="100000"/>
              </a:lnSpc>
              <a:spcBef>
                <a:spcPts val="600"/>
              </a:spcBef>
              <a:spcAft>
                <a:spcPts val="600"/>
              </a:spcAft>
              <a:buClrTx/>
              <a:buSzTx/>
              <a:buFontTx/>
              <a:buNone/>
              <a:tabLst/>
            </a:pPr>
            <a:endParaRPr kumimoji="0" lang="en-US" altLang="en-US" sz="2400" b="0" i="0" u="none" strike="noStrike" cap="none" normalizeH="0" baseline="0" dirty="0" smtClean="0">
              <a:ln>
                <a:noFill/>
              </a:ln>
              <a:solidFill>
                <a:srgbClr val="002060"/>
              </a:solidFill>
              <a:effectLst/>
              <a:latin typeface="+mj-lt"/>
              <a:cs typeface="Arial" pitchFamily="34" charset="0"/>
            </a:endParaRPr>
          </a:p>
          <a:p>
            <a:pPr marL="0" marR="0" lvl="0" indent="0" defTabSz="914400" rtl="0" eaLnBrk="1" fontAlgn="base" latinLnBrk="0" hangingPunct="1">
              <a:lnSpc>
                <a:spcPct val="100000"/>
              </a:lnSpc>
              <a:spcBef>
                <a:spcPts val="600"/>
              </a:spcBef>
              <a:spcAft>
                <a:spcPts val="600"/>
              </a:spcAft>
              <a:buClrTx/>
              <a:buSzTx/>
              <a:buFontTx/>
              <a:buNone/>
              <a:tabLst/>
            </a:pPr>
            <a:endParaRPr kumimoji="0" lang="en-US" altLang="en-US" sz="3600" b="1" i="0" u="none" strike="noStrike" cap="none" normalizeH="0" baseline="0" dirty="0" smtClean="0">
              <a:ln>
                <a:noFill/>
              </a:ln>
              <a:solidFill>
                <a:srgbClr val="002060"/>
              </a:solidFill>
              <a:effectLst/>
              <a:latin typeface="+mj-lt"/>
              <a:cs typeface="Arial" pitchFamily="34" charset="0"/>
            </a:endParaRPr>
          </a:p>
          <a:p>
            <a:pPr marL="0" marR="0" lvl="0" indent="0" defTabSz="914400" rtl="0" eaLnBrk="1" fontAlgn="base" latinLnBrk="0" hangingPunct="1">
              <a:lnSpc>
                <a:spcPct val="100000"/>
              </a:lnSpc>
              <a:spcBef>
                <a:spcPts val="600"/>
              </a:spcBef>
              <a:spcAft>
                <a:spcPts val="600"/>
              </a:spcAft>
              <a:buClrTx/>
              <a:buSzTx/>
              <a:buFontTx/>
              <a:buNone/>
              <a:tabLst/>
            </a:pPr>
            <a:endParaRPr kumimoji="0" lang="en-US" altLang="en-US" sz="4800" b="0" i="0" u="none" strike="noStrike" cap="none" normalizeH="0" baseline="0" dirty="0" smtClean="0">
              <a:ln>
                <a:noFill/>
              </a:ln>
              <a:solidFill>
                <a:srgbClr val="002060"/>
              </a:solidFill>
              <a:effectLst/>
              <a:latin typeface="+mj-lt"/>
              <a:cs typeface="Arial" pitchFamily="34" charset="0"/>
            </a:endParaRPr>
          </a:p>
        </p:txBody>
      </p:sp>
      <p:sp>
        <p:nvSpPr>
          <p:cNvPr id="30" name="Text Box 38"/>
          <p:cNvSpPr txBox="1">
            <a:spLocks noChangeArrowheads="1"/>
          </p:cNvSpPr>
          <p:nvPr/>
        </p:nvSpPr>
        <p:spPr bwMode="auto">
          <a:xfrm>
            <a:off x="487363" y="2706832"/>
            <a:ext cx="3844128" cy="893384"/>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i="0" u="none" strike="noStrike" cap="none" normalizeH="0" baseline="0" dirty="0" smtClean="0">
                <a:ln>
                  <a:noFill/>
                </a:ln>
                <a:solidFill>
                  <a:srgbClr val="333399"/>
                </a:solidFill>
                <a:effectLst/>
                <a:latin typeface="+mj-lt"/>
                <a:cs typeface="Arial" pitchFamily="34" charset="0"/>
              </a:rPr>
              <a:t>Members can choose and enroll in a new health plan for March 1, 2018. </a:t>
            </a:r>
          </a:p>
        </p:txBody>
      </p:sp>
      <p:sp>
        <p:nvSpPr>
          <p:cNvPr id="38" name="Right Brace 37"/>
          <p:cNvSpPr/>
          <p:nvPr/>
        </p:nvSpPr>
        <p:spPr>
          <a:xfrm rot="16200000">
            <a:off x="2231111" y="1723864"/>
            <a:ext cx="507051" cy="3994546"/>
          </a:xfrm>
          <a:prstGeom prst="rightBrace">
            <a:avLst>
              <a:gd name="adj1" fmla="val 8333"/>
              <a:gd name="adj2" fmla="val 47312"/>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10269" name="Straight Arrow Connector 9"/>
          <p:cNvCxnSpPr>
            <a:cxnSpLocks noChangeShapeType="1"/>
            <a:stCxn id="22" idx="3"/>
          </p:cNvCxnSpPr>
          <p:nvPr/>
        </p:nvCxnSpPr>
        <p:spPr bwMode="auto">
          <a:xfrm>
            <a:off x="581820" y="4073086"/>
            <a:ext cx="7800180" cy="12382"/>
          </a:xfrm>
          <a:prstGeom prst="straightConnector1">
            <a:avLst/>
          </a:prstGeom>
          <a:noFill/>
          <a:ln w="38100" algn="ctr">
            <a:solidFill>
              <a:srgbClr val="4579B8"/>
            </a:solidFill>
            <a:round/>
            <a:headEnd/>
            <a:tailEnd type="arrow" w="med" len="med"/>
          </a:ln>
          <a:extLst>
            <a:ext uri="{909E8E84-426E-40DD-AFC4-6F175D3DCCD1}">
              <a14:hiddenFill xmlns:a14="http://schemas.microsoft.com/office/drawing/2010/main">
                <a:noFill/>
              </a14:hiddenFill>
            </a:ext>
          </a:extLst>
        </p:spPr>
      </p:cxnSp>
      <p:sp>
        <p:nvSpPr>
          <p:cNvPr id="22" name="Flowchart: Decision 12"/>
          <p:cNvSpPr>
            <a:spLocks noChangeArrowheads="1"/>
          </p:cNvSpPr>
          <p:nvPr/>
        </p:nvSpPr>
        <p:spPr bwMode="auto">
          <a:xfrm>
            <a:off x="392908" y="3974661"/>
            <a:ext cx="188912" cy="196850"/>
          </a:xfrm>
          <a:prstGeom prst="flowChartDecision">
            <a:avLst/>
          </a:prstGeom>
          <a:solidFill>
            <a:srgbClr val="FFFFFF"/>
          </a:solidFill>
          <a:ln w="25400" algn="ctr">
            <a:solidFill>
              <a:srgbClr val="4F81BD"/>
            </a:solidFill>
            <a:miter lim="800000"/>
            <a:headEnd/>
            <a:tailEnd/>
          </a:ln>
        </p:spPr>
        <p:txBody>
          <a:bodyPr vert="horz" wrap="square" lIns="91440" tIns="45720" rIns="91440" bIns="45720" numCol="1" anchor="ctr" anchorCtr="0" compatLnSpc="1">
            <a:prstTxWarp prst="textNoShape">
              <a:avLst/>
            </a:prstTxWarp>
          </a:bodyPr>
          <a:lstStyle/>
          <a:p>
            <a:endParaRPr lang="en-US" dirty="0"/>
          </a:p>
        </p:txBody>
      </p:sp>
      <p:sp>
        <p:nvSpPr>
          <p:cNvPr id="24" name="Flowchart: Decision 14"/>
          <p:cNvSpPr>
            <a:spLocks noChangeArrowheads="1"/>
          </p:cNvSpPr>
          <p:nvPr/>
        </p:nvSpPr>
        <p:spPr bwMode="auto">
          <a:xfrm>
            <a:off x="4453562" y="3984820"/>
            <a:ext cx="188913" cy="196850"/>
          </a:xfrm>
          <a:prstGeom prst="flowChartDecision">
            <a:avLst/>
          </a:prstGeom>
          <a:solidFill>
            <a:srgbClr val="92D050"/>
          </a:solidFill>
          <a:ln w="25400" algn="ctr">
            <a:solidFill>
              <a:srgbClr val="92D050"/>
            </a:solidFill>
            <a:miter lim="800000"/>
            <a:headEnd/>
            <a:tailEnd/>
          </a:ln>
        </p:spPr>
        <p:txBody>
          <a:bodyPr vert="horz" wrap="square" lIns="91440" tIns="45720" rIns="91440" bIns="45720" numCol="1" anchor="ctr" anchorCtr="0" compatLnSpc="1">
            <a:prstTxWarp prst="textNoShape">
              <a:avLst/>
            </a:prstTxWarp>
          </a:bodyPr>
          <a:lstStyle/>
          <a:p>
            <a:endParaRPr lang="en-US" dirty="0"/>
          </a:p>
        </p:txBody>
      </p:sp>
      <p:sp>
        <p:nvSpPr>
          <p:cNvPr id="25" name="Flowchart: Decision 15"/>
          <p:cNvSpPr>
            <a:spLocks noChangeArrowheads="1"/>
          </p:cNvSpPr>
          <p:nvPr/>
        </p:nvSpPr>
        <p:spPr bwMode="auto">
          <a:xfrm>
            <a:off x="7246937" y="3996250"/>
            <a:ext cx="190500" cy="196850"/>
          </a:xfrm>
          <a:prstGeom prst="flowChartDecision">
            <a:avLst/>
          </a:prstGeom>
          <a:solidFill>
            <a:srgbClr val="00B0F0"/>
          </a:solidFill>
          <a:ln w="25400" algn="ctr">
            <a:solidFill>
              <a:srgbClr val="4F81BD"/>
            </a:solidFill>
            <a:miter lim="800000"/>
            <a:headEnd/>
            <a:tailEnd/>
          </a:ln>
        </p:spPr>
        <p:txBody>
          <a:bodyPr vert="horz" wrap="square" lIns="91440" tIns="45720" rIns="91440" bIns="45720" numCol="1" anchor="ctr" anchorCtr="0" compatLnSpc="1">
            <a:prstTxWarp prst="textNoShape">
              <a:avLst/>
            </a:prstTxWarp>
          </a:bodyPr>
          <a:lstStyle/>
          <a:p>
            <a:endParaRPr lang="en-US" dirty="0"/>
          </a:p>
        </p:txBody>
      </p:sp>
      <p:sp>
        <p:nvSpPr>
          <p:cNvPr id="26" name="Text Box 2"/>
          <p:cNvSpPr txBox="1">
            <a:spLocks noChangeArrowheads="1"/>
          </p:cNvSpPr>
          <p:nvPr/>
        </p:nvSpPr>
        <p:spPr bwMode="auto">
          <a:xfrm>
            <a:off x="0" y="4223309"/>
            <a:ext cx="1319214" cy="2413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333399"/>
                </a:solidFill>
                <a:effectLst/>
                <a:cs typeface="Arial" pitchFamily="34" charset="0"/>
              </a:rPr>
              <a:t>11/13/17</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rgbClr val="333399"/>
              </a:solidFill>
              <a:effectLst/>
              <a:cs typeface="Arial" pitchFamily="34" charset="0"/>
            </a:endParaRPr>
          </a:p>
        </p:txBody>
      </p:sp>
      <p:sp>
        <p:nvSpPr>
          <p:cNvPr id="27" name="Text Box 35"/>
          <p:cNvSpPr txBox="1">
            <a:spLocks noChangeArrowheads="1"/>
          </p:cNvSpPr>
          <p:nvPr/>
        </p:nvSpPr>
        <p:spPr bwMode="auto">
          <a:xfrm>
            <a:off x="1943100" y="4181669"/>
            <a:ext cx="1409700" cy="46629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333399"/>
                </a:solidFill>
                <a:effectLst/>
                <a:cs typeface="Arial" pitchFamily="34" charset="0"/>
              </a:rPr>
              <a:t>12/22/17</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rgbClr val="333399"/>
              </a:solidFill>
              <a:effectLst/>
              <a:cs typeface="Arial" pitchFamily="34" charset="0"/>
            </a:endParaRPr>
          </a:p>
        </p:txBody>
      </p:sp>
      <p:sp>
        <p:nvSpPr>
          <p:cNvPr id="28" name="Text Box 36"/>
          <p:cNvSpPr txBox="1">
            <a:spLocks noChangeArrowheads="1"/>
          </p:cNvSpPr>
          <p:nvPr/>
        </p:nvSpPr>
        <p:spPr bwMode="auto">
          <a:xfrm>
            <a:off x="3884933" y="4201991"/>
            <a:ext cx="952500" cy="2413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333399"/>
                </a:solidFill>
                <a:effectLst/>
                <a:cs typeface="Arial" pitchFamily="34" charset="0"/>
              </a:rPr>
              <a:t>3/1/18</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rgbClr val="333399"/>
              </a:solidFill>
              <a:effectLst/>
              <a:cs typeface="Arial" pitchFamily="34" charset="0"/>
            </a:endParaRPr>
          </a:p>
        </p:txBody>
      </p:sp>
      <p:sp>
        <p:nvSpPr>
          <p:cNvPr id="29" name="Text Box 37"/>
          <p:cNvSpPr txBox="1">
            <a:spLocks noChangeArrowheads="1"/>
          </p:cNvSpPr>
          <p:nvPr/>
        </p:nvSpPr>
        <p:spPr bwMode="auto">
          <a:xfrm>
            <a:off x="6682977" y="4250127"/>
            <a:ext cx="1098550" cy="290512"/>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333399"/>
                </a:solidFill>
                <a:effectLst/>
                <a:cs typeface="Arial" pitchFamily="34" charset="0"/>
              </a:rPr>
              <a:t>6/1/18</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rgbClr val="333399"/>
              </a:solidFill>
              <a:effectLst/>
              <a:cs typeface="Arial" pitchFamily="34" charset="0"/>
            </a:endParaRPr>
          </a:p>
        </p:txBody>
      </p:sp>
      <p:sp>
        <p:nvSpPr>
          <p:cNvPr id="31" name="Right Brace 21"/>
          <p:cNvSpPr>
            <a:spLocks/>
          </p:cNvSpPr>
          <p:nvPr/>
        </p:nvSpPr>
        <p:spPr bwMode="auto">
          <a:xfrm rot="5400000">
            <a:off x="1320484" y="3877662"/>
            <a:ext cx="425450" cy="1872299"/>
          </a:xfrm>
          <a:prstGeom prst="rightBrace">
            <a:avLst>
              <a:gd name="adj1" fmla="val 8347"/>
              <a:gd name="adj2" fmla="val 47310"/>
            </a:avLst>
          </a:prstGeom>
          <a:solidFill>
            <a:srgbClr val="FFFFFF"/>
          </a:solidFill>
          <a:ln w="12700" algn="ctr">
            <a:solidFill>
              <a:srgbClr val="000000"/>
            </a:solidFill>
            <a:round/>
            <a:headEnd/>
            <a:tailEnd/>
          </a:ln>
        </p:spPr>
        <p:txBody>
          <a:bodyPr vert="horz" wrap="square" lIns="91440" tIns="45720" rIns="91440" bIns="45720" numCol="1" anchor="ctr" anchorCtr="0" compatLnSpc="1">
            <a:prstTxWarp prst="textNoShape">
              <a:avLst/>
            </a:prstTxWarp>
          </a:bodyPr>
          <a:lstStyle/>
          <a:p>
            <a:endParaRPr lang="en-US" dirty="0"/>
          </a:p>
        </p:txBody>
      </p:sp>
      <p:sp>
        <p:nvSpPr>
          <p:cNvPr id="10240" name="Text Box 40"/>
          <p:cNvSpPr txBox="1">
            <a:spLocks noChangeArrowheads="1"/>
          </p:cNvSpPr>
          <p:nvPr/>
        </p:nvSpPr>
        <p:spPr bwMode="auto">
          <a:xfrm>
            <a:off x="392908" y="5057328"/>
            <a:ext cx="2471981" cy="896937"/>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i="0" u="none" strike="noStrike" cap="none" normalizeH="0" baseline="0" dirty="0" smtClean="0">
                <a:ln>
                  <a:noFill/>
                </a:ln>
                <a:solidFill>
                  <a:srgbClr val="333399"/>
                </a:solidFill>
                <a:effectLst/>
                <a:cs typeface="Arial" pitchFamily="34" charset="0"/>
              </a:rPr>
              <a:t>Members receive letters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i="0" u="none" strike="noStrike" cap="none" normalizeH="0" baseline="0" dirty="0" smtClean="0">
              <a:ln>
                <a:noFill/>
              </a:ln>
              <a:solidFill>
                <a:srgbClr val="333399"/>
              </a:solidFill>
              <a:effectLst/>
              <a:cs typeface="Arial" pitchFamily="34" charset="0"/>
            </a:endParaRPr>
          </a:p>
        </p:txBody>
      </p:sp>
      <p:sp>
        <p:nvSpPr>
          <p:cNvPr id="10241" name="Text Box 41"/>
          <p:cNvSpPr txBox="1">
            <a:spLocks noChangeArrowheads="1"/>
          </p:cNvSpPr>
          <p:nvPr/>
        </p:nvSpPr>
        <p:spPr bwMode="auto">
          <a:xfrm>
            <a:off x="3288110" y="4589914"/>
            <a:ext cx="2274490" cy="52546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i="0" u="none" strike="noStrike" cap="none" normalizeH="0" baseline="0" dirty="0" smtClean="0">
                <a:ln>
                  <a:noFill/>
                </a:ln>
                <a:solidFill>
                  <a:srgbClr val="333399"/>
                </a:solidFill>
                <a:effectLst/>
                <a:cs typeface="Arial" pitchFamily="34" charset="0"/>
              </a:rPr>
              <a:t>Start of </a:t>
            </a:r>
            <a:r>
              <a:rPr kumimoji="0" lang="en-US" altLang="en-US" sz="1600" b="1" i="0" u="none" strike="noStrike" cap="none" normalizeH="0" baseline="0" dirty="0" smtClean="0">
                <a:ln>
                  <a:noFill/>
                </a:ln>
                <a:solidFill>
                  <a:srgbClr val="333399"/>
                </a:solidFill>
                <a:effectLst/>
                <a:cs typeface="Arial" pitchFamily="34" charset="0"/>
              </a:rPr>
              <a:t>Plan Selection Period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i="0" u="none" strike="noStrike" cap="none" normalizeH="0" baseline="0" dirty="0" smtClean="0">
              <a:ln>
                <a:noFill/>
              </a:ln>
              <a:solidFill>
                <a:srgbClr val="333399"/>
              </a:solidFill>
              <a:effectLst/>
              <a:cs typeface="Arial" pitchFamily="34" charset="0"/>
            </a:endParaRPr>
          </a:p>
        </p:txBody>
      </p:sp>
      <p:sp>
        <p:nvSpPr>
          <p:cNvPr id="10242" name="Text Box 42"/>
          <p:cNvSpPr txBox="1">
            <a:spLocks noChangeArrowheads="1"/>
          </p:cNvSpPr>
          <p:nvPr/>
        </p:nvSpPr>
        <p:spPr bwMode="auto">
          <a:xfrm>
            <a:off x="5855342" y="4596313"/>
            <a:ext cx="2749550" cy="607932"/>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i="0" u="none" strike="noStrike" cap="none" normalizeH="0" baseline="0" dirty="0" smtClean="0">
                <a:ln>
                  <a:noFill/>
                </a:ln>
                <a:solidFill>
                  <a:srgbClr val="333399"/>
                </a:solidFill>
                <a:effectLst/>
                <a:cs typeface="Arial" pitchFamily="34" charset="0"/>
              </a:rPr>
              <a:t>Start of </a:t>
            </a:r>
            <a:r>
              <a:rPr kumimoji="0" lang="en-US" altLang="en-US" sz="1600" b="1" i="0" u="none" strike="noStrike" cap="none" normalizeH="0" baseline="0" dirty="0" smtClean="0">
                <a:ln>
                  <a:noFill/>
                </a:ln>
                <a:solidFill>
                  <a:srgbClr val="333399"/>
                </a:solidFill>
                <a:effectLst/>
                <a:cs typeface="Arial" pitchFamily="34" charset="0"/>
              </a:rPr>
              <a:t>Fixed Enrollment Period </a:t>
            </a:r>
          </a:p>
        </p:txBody>
      </p:sp>
      <p:sp>
        <p:nvSpPr>
          <p:cNvPr id="10243" name="Right Brace 26"/>
          <p:cNvSpPr>
            <a:spLocks/>
          </p:cNvSpPr>
          <p:nvPr/>
        </p:nvSpPr>
        <p:spPr bwMode="auto">
          <a:xfrm rot="-5400000">
            <a:off x="5673152" y="2301247"/>
            <a:ext cx="491686" cy="2846386"/>
          </a:xfrm>
          <a:prstGeom prst="rightBrace">
            <a:avLst>
              <a:gd name="adj1" fmla="val 8336"/>
              <a:gd name="adj2" fmla="val 47310"/>
            </a:avLst>
          </a:prstGeom>
          <a:solidFill>
            <a:srgbClr val="FFFFFF"/>
          </a:solidFill>
          <a:ln w="12700" algn="ctr">
            <a:solidFill>
              <a:srgbClr val="000000"/>
            </a:solidFill>
            <a:round/>
            <a:headEnd/>
            <a:tailEnd/>
          </a:ln>
        </p:spPr>
        <p:txBody>
          <a:bodyPr vert="horz" wrap="square" lIns="91440" tIns="45720" rIns="91440" bIns="45720" numCol="1" anchor="ctr" anchorCtr="0" compatLnSpc="1">
            <a:prstTxWarp prst="textNoShape">
              <a:avLst/>
            </a:prstTxWarp>
          </a:bodyPr>
          <a:lstStyle/>
          <a:p>
            <a:endParaRPr lang="en-US" dirty="0"/>
          </a:p>
        </p:txBody>
      </p:sp>
      <p:sp>
        <p:nvSpPr>
          <p:cNvPr id="10244" name="Text Box 44"/>
          <p:cNvSpPr txBox="1">
            <a:spLocks noChangeArrowheads="1"/>
          </p:cNvSpPr>
          <p:nvPr/>
        </p:nvSpPr>
        <p:spPr bwMode="auto">
          <a:xfrm>
            <a:off x="4130605" y="2721695"/>
            <a:ext cx="3792060" cy="614362"/>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i="0" u="none" strike="noStrike" cap="none" normalizeH="0" baseline="0" dirty="0" smtClean="0">
                <a:ln>
                  <a:noFill/>
                </a:ln>
                <a:solidFill>
                  <a:srgbClr val="333399"/>
                </a:solidFill>
                <a:effectLst/>
                <a:latin typeface="+mj-lt"/>
                <a:cs typeface="Arial" pitchFamily="34" charset="0"/>
              </a:rPr>
              <a:t>Plan Selection Period. Members can change health plans for any reason.</a:t>
            </a:r>
          </a:p>
        </p:txBody>
      </p:sp>
      <p:sp>
        <p:nvSpPr>
          <p:cNvPr id="40" name="Text Box 41"/>
          <p:cNvSpPr txBox="1">
            <a:spLocks noChangeArrowheads="1"/>
          </p:cNvSpPr>
          <p:nvPr/>
        </p:nvSpPr>
        <p:spPr bwMode="auto">
          <a:xfrm>
            <a:off x="3012602" y="5263515"/>
            <a:ext cx="2697162" cy="1213485"/>
          </a:xfrm>
          <a:prstGeom prst="rect">
            <a:avLst/>
          </a:prstGeom>
          <a:solidFill>
            <a:srgbClr val="92D050"/>
          </a:solidFill>
          <a:ln w="9525" algn="ctr">
            <a:solidFill>
              <a:srgbClr val="92D05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i="0" u="none" strike="noStrike" cap="none" normalizeH="0" baseline="0" dirty="0" smtClean="0">
                <a:ln>
                  <a:noFill/>
                </a:ln>
                <a:solidFill>
                  <a:schemeClr val="bg1"/>
                </a:solidFill>
                <a:effectLst/>
                <a:cs typeface="Arial" pitchFamily="34" charset="0"/>
              </a:rPr>
              <a:t>Members will follow their PCP into a new ACO will enroll in a new health plan. </a:t>
            </a:r>
          </a:p>
        </p:txBody>
      </p:sp>
      <p:sp>
        <p:nvSpPr>
          <p:cNvPr id="42" name="Text Box 42"/>
          <p:cNvSpPr txBox="1">
            <a:spLocks noChangeArrowheads="1"/>
          </p:cNvSpPr>
          <p:nvPr/>
        </p:nvSpPr>
        <p:spPr bwMode="auto">
          <a:xfrm>
            <a:off x="5857477" y="5263515"/>
            <a:ext cx="2749550" cy="1213485"/>
          </a:xfrm>
          <a:prstGeom prst="rect">
            <a:avLst/>
          </a:prstGeom>
          <a:solidFill>
            <a:srgbClr val="00B0F0"/>
          </a:solidFill>
          <a:ln w="9525" algn="ctr">
            <a:solidFill>
              <a:srgbClr val="FFFFFF"/>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i="0" u="none" strike="noStrike" cap="none" normalizeH="0" baseline="0" dirty="0" smtClean="0">
                <a:ln>
                  <a:noFill/>
                </a:ln>
                <a:solidFill>
                  <a:schemeClr val="bg1"/>
                </a:solidFill>
                <a:effectLst/>
                <a:cs typeface="Arial" pitchFamily="34" charset="0"/>
              </a:rPr>
              <a:t> Members enrolled in an ACO or MCO can only change their health plans for certain reasons.</a:t>
            </a:r>
          </a:p>
        </p:txBody>
      </p:sp>
      <p:sp>
        <p:nvSpPr>
          <p:cNvPr id="23" name="Flowchart: Decision 13"/>
          <p:cNvSpPr>
            <a:spLocks noChangeArrowheads="1"/>
          </p:cNvSpPr>
          <p:nvPr/>
        </p:nvSpPr>
        <p:spPr bwMode="auto">
          <a:xfrm>
            <a:off x="2552700" y="3999425"/>
            <a:ext cx="190500" cy="196850"/>
          </a:xfrm>
          <a:prstGeom prst="flowChartDecision">
            <a:avLst/>
          </a:prstGeom>
          <a:solidFill>
            <a:srgbClr val="FFFFFF"/>
          </a:solidFill>
          <a:ln w="25400" algn="ctr">
            <a:solidFill>
              <a:srgbClr val="4F81BD"/>
            </a:solidFill>
            <a:miter lim="800000"/>
            <a:headEnd/>
            <a:tailEnd/>
          </a:ln>
        </p:spPr>
        <p:txBody>
          <a:bodyPr vert="horz" wrap="square" lIns="91440" tIns="45720" rIns="91440" bIns="45720" numCol="1" anchor="ctr" anchorCtr="0" compatLnSpc="1">
            <a:prstTxWarp prst="textNoShape">
              <a:avLst/>
            </a:prstTxWarp>
          </a:bodyPr>
          <a:lstStyle/>
          <a:p>
            <a:endParaRPr lang="en-US" dirty="0"/>
          </a:p>
        </p:txBody>
      </p:sp>
      <p:sp>
        <p:nvSpPr>
          <p:cNvPr id="32" name="TextBox 31"/>
          <p:cNvSpPr txBox="1"/>
          <p:nvPr/>
        </p:nvSpPr>
        <p:spPr>
          <a:xfrm>
            <a:off x="37741" y="6564563"/>
            <a:ext cx="3809022" cy="276999"/>
          </a:xfrm>
          <a:prstGeom prst="rect">
            <a:avLst/>
          </a:prstGeom>
          <a:noFill/>
        </p:spPr>
        <p:txBody>
          <a:bodyPr wrap="square" rtlCol="0">
            <a:spAutoFit/>
          </a:bodyPr>
          <a:lstStyle/>
          <a:p>
            <a:r>
              <a:rPr lang="en-US" sz="1200" dirty="0" smtClean="0">
                <a:solidFill>
                  <a:schemeClr val="bg1"/>
                </a:solidFill>
              </a:rPr>
              <a:t>Phase I Provider Deck </a:t>
            </a:r>
            <a:r>
              <a:rPr lang="mr-IN" sz="1200" dirty="0" smtClean="0">
                <a:solidFill>
                  <a:schemeClr val="bg1"/>
                </a:solidFill>
              </a:rPr>
              <a:t>–</a:t>
            </a:r>
            <a:r>
              <a:rPr lang="en-US" sz="1200" dirty="0" smtClean="0">
                <a:solidFill>
                  <a:schemeClr val="bg1"/>
                </a:solidFill>
              </a:rPr>
              <a:t> Version 11/8/2017</a:t>
            </a:r>
            <a:endParaRPr lang="en-US" sz="1200" dirty="0">
              <a:solidFill>
                <a:schemeClr val="bg1"/>
              </a:solidFill>
            </a:endParaRPr>
          </a:p>
        </p:txBody>
      </p:sp>
    </p:spTree>
    <p:extLst>
      <p:ext uri="{BB962C8B-B14F-4D97-AF65-F5344CB8AC3E}">
        <p14:creationId xmlns:p14="http://schemas.microsoft.com/office/powerpoint/2010/main" val="9013176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NAME" val="Moon"/>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xI7QwSDGFEKBDcoj1l7Sd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heme/theme1.xml><?xml version="1.0" encoding="utf-8"?>
<a:theme xmlns:a="http://schemas.openxmlformats.org/drawingml/2006/main" name="15_SRM_CF_DG1140">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7315</TotalTime>
  <Words>4208</Words>
  <Application>Microsoft Office PowerPoint</Application>
  <PresentationFormat>Letter Paper (8.5x11 in)</PresentationFormat>
  <Paragraphs>524</Paragraphs>
  <Slides>35</Slides>
  <Notes>26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38" baseType="lpstr">
      <vt:lpstr>15_SRM_CF_DG1140</vt:lpstr>
      <vt:lpstr>think-cell Slide</vt:lpstr>
      <vt:lpstr>Document</vt:lpstr>
      <vt:lpstr>MassHealth Payment Policy Advisory Board and Medical Care Advisory Committee </vt:lpstr>
      <vt:lpstr>Agenda</vt:lpstr>
      <vt:lpstr>MassHealth Payment and Care Delivery Innovation (PCDI)</vt:lpstr>
      <vt:lpstr>Agenda</vt:lpstr>
      <vt:lpstr>MassHealth Health Plan Options for 2018</vt:lpstr>
      <vt:lpstr>Defining Health Plan Options for 2018</vt:lpstr>
      <vt:lpstr>Defining Health Plan Options for 2018</vt:lpstr>
      <vt:lpstr>Agenda</vt:lpstr>
      <vt:lpstr>Important Member-Choice Dates </vt:lpstr>
      <vt:lpstr>Member Notices Overview </vt:lpstr>
      <vt:lpstr>Member Experience: Notices</vt:lpstr>
      <vt:lpstr>Member Experience: Notices</vt:lpstr>
      <vt:lpstr>Member Experience: Notices</vt:lpstr>
      <vt:lpstr>Member Experience: Notices</vt:lpstr>
      <vt:lpstr>Member Experience: Notices</vt:lpstr>
      <vt:lpstr>Agenda</vt:lpstr>
      <vt:lpstr>MassHealth Customer Service </vt:lpstr>
      <vt:lpstr>Member Resources: Information and Training</vt:lpstr>
      <vt:lpstr>Provider Resources: Information and Training</vt:lpstr>
      <vt:lpstr>Upcoming PCDI Provider Events and Trainings</vt:lpstr>
      <vt:lpstr>Agenda</vt:lpstr>
      <vt:lpstr>Objectives for Community Partners (CP) Program</vt:lpstr>
      <vt:lpstr>Overview: Community Partners Program</vt:lpstr>
      <vt:lpstr>Agenda</vt:lpstr>
      <vt:lpstr>Behavioral Health Community Partners (BH CP): how it helps MassHealth adult members and family members navigate and coordinate care</vt:lpstr>
      <vt:lpstr>Behavioral Health Community Partners (BH CP): who is eligible and how MassHealth adult members are enrolled in a BH CP</vt:lpstr>
      <vt:lpstr>Agenda</vt:lpstr>
      <vt:lpstr>LTSS Community Partners (LTSS CP): how they help MassHealth members coordinate across the continuum of care </vt:lpstr>
      <vt:lpstr>LTSS Community Partners (LTSS CP): who is eligible and how MassHealth members are enrolled in a LTSS CP</vt:lpstr>
      <vt:lpstr>Agenda</vt:lpstr>
      <vt:lpstr>Evolution of the ACO/MCO – CP relationship over time</vt:lpstr>
      <vt:lpstr>Agenda</vt:lpstr>
      <vt:lpstr>The following is a list of the entities that have been contracted as MassHealth Behavioral Health Community Partners  (1/2)</vt:lpstr>
      <vt:lpstr>The following is a list of the entities that have been contracted  as  MassHealth Behavioral Health Community Partners  (2/2)</vt:lpstr>
      <vt:lpstr>The following is a list of the entities that have been contracted* as MassHealth Long-Term Services and Supports Community Partners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MassHealth Payment Reform Initiative?</dc:title>
  <dc:creator>Tim Sullivan</dc:creator>
  <cp:lastModifiedBy>Administrator</cp:lastModifiedBy>
  <cp:revision>156</cp:revision>
  <cp:lastPrinted>2017-12-08T17:05:22Z</cp:lastPrinted>
  <dcterms:created xsi:type="dcterms:W3CDTF">2017-10-27T14:31:55Z</dcterms:created>
  <dcterms:modified xsi:type="dcterms:W3CDTF">2019-04-04T19:14:14Z</dcterms:modified>
</cp:coreProperties>
</file>