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5.xml" ContentType="application/vnd.openxmlformats-officedocument.theme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6.xml" ContentType="application/vnd.openxmlformats-officedocument.them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7.xml" ContentType="application/vnd.openxmlformats-officedocument.theme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9.xml" ContentType="application/vnd.openxmlformats-officedocument.theme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10.xml" ContentType="application/vnd.openxmlformats-officedocument.them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11.xml" ContentType="application/vnd.openxmlformats-officedocument.theme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12.xml" ContentType="application/vnd.openxmlformats-officedocument.theme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13.xml" ContentType="application/vnd.openxmlformats-officedocument.theme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heme/theme14.xml" ContentType="application/vnd.openxmlformats-officedocument.theme+xml"/>
  <Override PartName="/ppt/theme/theme15.xml" ContentType="application/vnd.openxmlformats-officedocument.theme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notesSlides/notesSlide1.xml" ContentType="application/vnd.openxmlformats-officedocument.presentationml.notesSlide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68" r:id="rId2"/>
    <p:sldMasterId id="2147483676" r:id="rId3"/>
    <p:sldMasterId id="2147483684" r:id="rId4"/>
    <p:sldMasterId id="2147483689" r:id="rId5"/>
    <p:sldMasterId id="2147483694" r:id="rId6"/>
    <p:sldMasterId id="2147483699" r:id="rId7"/>
    <p:sldMasterId id="2147483704" r:id="rId8"/>
    <p:sldMasterId id="2147483709" r:id="rId9"/>
    <p:sldMasterId id="2147483714" r:id="rId10"/>
    <p:sldMasterId id="2147483719" r:id="rId11"/>
    <p:sldMasterId id="2147483724" r:id="rId12"/>
    <p:sldMasterId id="2147483729" r:id="rId13"/>
  </p:sldMasterIdLst>
  <p:notesMasterIdLst>
    <p:notesMasterId r:id="rId36"/>
  </p:notesMasterIdLst>
  <p:handoutMasterIdLst>
    <p:handoutMasterId r:id="rId37"/>
  </p:handoutMasterIdLst>
  <p:sldIdLst>
    <p:sldId id="1866" r:id="rId14"/>
    <p:sldId id="1867" r:id="rId15"/>
    <p:sldId id="1850" r:id="rId16"/>
    <p:sldId id="1848" r:id="rId17"/>
    <p:sldId id="1849" r:id="rId18"/>
    <p:sldId id="1821" r:id="rId19"/>
    <p:sldId id="1844" r:id="rId20"/>
    <p:sldId id="1796" r:id="rId21"/>
    <p:sldId id="1802" r:id="rId22"/>
    <p:sldId id="1807" r:id="rId23"/>
    <p:sldId id="1861" r:id="rId24"/>
    <p:sldId id="1856" r:id="rId25"/>
    <p:sldId id="1862" r:id="rId26"/>
    <p:sldId id="1851" r:id="rId27"/>
    <p:sldId id="1857" r:id="rId28"/>
    <p:sldId id="1875" r:id="rId29"/>
    <p:sldId id="1869" r:id="rId30"/>
    <p:sldId id="1870" r:id="rId31"/>
    <p:sldId id="1871" r:id="rId32"/>
    <p:sldId id="1872" r:id="rId33"/>
    <p:sldId id="1873" r:id="rId34"/>
    <p:sldId id="1874" r:id="rId35"/>
  </p:sldIdLst>
  <p:sldSz cx="9144000" cy="6858000" type="screen4x3"/>
  <p:notesSz cx="7010400" cy="9296400"/>
  <p:custDataLst>
    <p:tags r:id="rId38"/>
  </p:custDataLst>
  <p:defaultTextStyle>
    <a:defPPr>
      <a:defRPr lang="en-US"/>
    </a:defPPr>
    <a:lvl1pPr marL="0" algn="l" defTabSz="91372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864" algn="l" defTabSz="91372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22" algn="l" defTabSz="91372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584" algn="l" defTabSz="91372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444" algn="l" defTabSz="91372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305" algn="l" defTabSz="91372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165" algn="l" defTabSz="91372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027" algn="l" defTabSz="91372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4888" algn="l" defTabSz="91372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oBVT" initials="A" lastIdx="4" clrIdx="0"/>
  <p:cmAuthor id="1" name="EOHHS" initials="E" lastIdx="2" clrIdx="1"/>
  <p:cmAuthor id="2" name="Sudders, Marylou (EHS)" initials="SM(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09" autoAdjust="0"/>
    <p:restoredTop sz="95646"/>
  </p:normalViewPr>
  <p:slideViewPr>
    <p:cSldViewPr snapToGrid="0">
      <p:cViewPr varScale="1">
        <p:scale>
          <a:sx n="76" d="100"/>
          <a:sy n="76" d="100"/>
        </p:scale>
        <p:origin x="-1476" y="-90"/>
      </p:cViewPr>
      <p:guideLst>
        <p:guide orient="horz" pos="216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9" Type="http://schemas.openxmlformats.org/officeDocument/2006/relationships/commentAuthors" Target="commentAuthors.xml"/><Relationship Id="rId21" Type="http://schemas.openxmlformats.org/officeDocument/2006/relationships/slide" Target="slides/slide8.xml"/><Relationship Id="rId34" Type="http://schemas.openxmlformats.org/officeDocument/2006/relationships/slide" Target="slides/slide21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1.xml"/><Relationship Id="rId32" Type="http://schemas.openxmlformats.org/officeDocument/2006/relationships/slide" Target="slides/slide19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31" Type="http://schemas.openxmlformats.org/officeDocument/2006/relationships/slide" Target="slides/slide1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slide" Target="slides/slide22.xml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slide" Target="slides/slide20.xml"/><Relationship Id="rId38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4567285908473049E-2"/>
          <c:y val="2.2024565861922914E-2"/>
          <c:w val="0.8708654281830539"/>
          <c:h val="0.85218127911901731"/>
        </c:manualLayout>
      </c:layout>
      <c:scatterChart>
        <c:scatterStyle val="lineMarker"/>
        <c:varyColors val="0"/>
        <c:ser>
          <c:idx val="0"/>
          <c:order val="0"/>
          <c:spPr>
            <a:ln w="38100">
              <a:solidFill>
                <a:srgbClr val="4C6C9C"/>
              </a:solidFill>
              <a:prstDash val="solid"/>
            </a:ln>
          </c:spPr>
          <c:marker>
            <c:symbol val="none"/>
          </c:marker>
          <c:xVal>
            <c:numRef>
              <c:f>Sheet1!$A$1:$G$1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xVal>
          <c:yVal>
            <c:numRef>
              <c:f>Sheet1!$A$2:$G$2</c:f>
              <c:numCache>
                <c:formatCode>General</c:formatCode>
                <c:ptCount val="7"/>
                <c:pt idx="0">
                  <c:v>1122493653</c:v>
                </c:pt>
                <c:pt idx="1">
                  <c:v>1149406954</c:v>
                </c:pt>
                <c:pt idx="2">
                  <c:v>1350427706</c:v>
                </c:pt>
                <c:pt idx="3">
                  <c:v>1594903973</c:v>
                </c:pt>
                <c:pt idx="4">
                  <c:v>1666070473</c:v>
                </c:pt>
                <c:pt idx="5">
                  <c:v>1875582763</c:v>
                </c:pt>
              </c:numCache>
            </c:numRef>
          </c:yVal>
          <c:smooth val="0"/>
        </c:ser>
        <c:ser>
          <c:idx val="1"/>
          <c:order val="1"/>
          <c:tx>
            <c:v>HP</c:v>
          </c:tx>
          <c:spPr>
            <a:ln>
              <a:prstDash val="lgDash"/>
            </a:ln>
          </c:spPr>
          <c:marker>
            <c:symbol val="none"/>
          </c:marker>
          <c:dPt>
            <c:idx val="5"/>
            <c:bubble3D val="0"/>
          </c:dPt>
          <c:xVal>
            <c:numRef>
              <c:f>Sheet1!$1:$1</c:f>
              <c:numCache>
                <c:formatCode>General</c:formatCode>
                <c:ptCount val="1638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xVal>
          <c:yVal>
            <c:numRef>
              <c:f>Sheet1!$3:$3</c:f>
              <c:numCache>
                <c:formatCode>General</c:formatCode>
                <c:ptCount val="16384"/>
                <c:pt idx="0">
                  <c:v>1122493653</c:v>
                </c:pt>
                <c:pt idx="1">
                  <c:v>1162903424.5080001</c:v>
                </c:pt>
                <c:pt idx="2">
                  <c:v>1204767947.7902882</c:v>
                </c:pt>
                <c:pt idx="3">
                  <c:v>1248139593.9107387</c:v>
                </c:pt>
                <c:pt idx="4">
                  <c:v>1293072619.2915254</c:v>
                </c:pt>
                <c:pt idx="5">
                  <c:v>1339623233.5860202</c:v>
                </c:pt>
              </c:numCache>
            </c:numRef>
          </c:yVal>
          <c:smooth val="0"/>
        </c:ser>
        <c:ser>
          <c:idx val="2"/>
          <c:order val="2"/>
          <c:tx>
            <c:v>Actual</c:v>
          </c:tx>
          <c:marker>
            <c:symbol val="none"/>
          </c:marker>
          <c:dPt>
            <c:idx val="1"/>
            <c:bubble3D val="0"/>
            <c:spPr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ln>
                <a:solidFill>
                  <a:schemeClr val="tx1"/>
                </a:solidFill>
              </a:ln>
            </c:spPr>
          </c:dPt>
          <c:xVal>
            <c:numRef>
              <c:f>Sheet1!$1:$1</c:f>
              <c:numCache>
                <c:formatCode>General</c:formatCode>
                <c:ptCount val="1638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xVal>
          <c:yVal>
            <c:numRef>
              <c:f>Sheet1!$2:$2</c:f>
              <c:numCache>
                <c:formatCode>General</c:formatCode>
                <c:ptCount val="16384"/>
                <c:pt idx="0">
                  <c:v>1122493653</c:v>
                </c:pt>
                <c:pt idx="1">
                  <c:v>1149406954</c:v>
                </c:pt>
                <c:pt idx="2">
                  <c:v>1350427706</c:v>
                </c:pt>
                <c:pt idx="3">
                  <c:v>1594903973</c:v>
                </c:pt>
                <c:pt idx="4">
                  <c:v>1666070473</c:v>
                </c:pt>
                <c:pt idx="5">
                  <c:v>1875582763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0490304"/>
        <c:axId val="190490880"/>
      </c:scatterChart>
      <c:valAx>
        <c:axId val="190490304"/>
        <c:scaling>
          <c:orientation val="minMax"/>
          <c:max val="2017"/>
          <c:min val="2012"/>
        </c:scaling>
        <c:delete val="0"/>
        <c:axPos val="b"/>
        <c:majorGridlines>
          <c:spPr>
            <a:ln>
              <a:noFill/>
            </a:ln>
          </c:spPr>
        </c:majorGridlines>
        <c:numFmt formatCode="0;&quot;-&quot;0" sourceLinked="0"/>
        <c:majorTickMark val="out"/>
        <c:minorTickMark val="none"/>
        <c:tickLblPos val="nextTo"/>
        <c:spPr>
          <a:ln w="9525">
            <a:solidFill>
              <a:schemeClr val="tx1"/>
            </a:solidFill>
            <a:prstDash val="solid"/>
          </a:ln>
        </c:spPr>
        <c:txPr>
          <a:bodyPr wrap="none"/>
          <a:lstStyle/>
          <a:p>
            <a:pPr>
              <a:defRPr sz="14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+mn-lt"/>
              </a:defRPr>
            </a:pPr>
            <a:endParaRPr lang="en-US"/>
          </a:p>
        </c:txPr>
        <c:crossAx val="190490880"/>
        <c:crosses val="min"/>
        <c:crossBetween val="midCat"/>
        <c:majorUnit val="1"/>
      </c:valAx>
      <c:valAx>
        <c:axId val="190490880"/>
        <c:scaling>
          <c:orientation val="minMax"/>
          <c:max val="1900000000"/>
          <c:min val="1100000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spPr>
          <a:ln w="9525">
            <a:solidFill>
              <a:schemeClr val="tx1"/>
            </a:solidFill>
            <a:prstDash val="solid"/>
          </a:ln>
        </c:spPr>
        <c:txPr>
          <a:bodyPr wrap="none"/>
          <a:lstStyle/>
          <a:p>
            <a:pPr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pPr>
            <a:endParaRPr lang="en-US"/>
          </a:p>
        </c:txPr>
        <c:crossAx val="190490304"/>
        <c:crosses val="min"/>
        <c:crossBetween val="midCat"/>
        <c:majorUnit val="100000000"/>
      </c:valAx>
    </c:plotArea>
    <c:plotVisOnly val="0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0569620253164556E-2"/>
          <c:y val="2.1903959561920809E-2"/>
          <c:w val="0.95886075949367089"/>
          <c:h val="0.95619208087615837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DFE5EF"/>
            </a:solidFill>
            <a:ln w="9525" algn="ctr">
              <a:solidFill>
                <a:schemeClr val="tx1"/>
              </a:solidFill>
              <a:prstDash val="solid"/>
            </a:ln>
          </c:spPr>
          <c:invertIfNegative val="0"/>
          <c:val>
            <c:numRef>
              <c:f>Sheet1!$A$1:$C$1</c:f>
              <c:numCache>
                <c:formatCode>General</c:formatCode>
                <c:ptCount val="3"/>
                <c:pt idx="0">
                  <c:v>10.787074153964538</c:v>
                </c:pt>
                <c:pt idx="2">
                  <c:v>-0.4470197075762572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48332032"/>
        <c:axId val="190494336"/>
      </c:barChart>
      <c:catAx>
        <c:axId val="148332032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chemeClr val="tx1"/>
            </a:solidFill>
            <a:prstDash val="solid"/>
          </a:ln>
        </c:spPr>
        <c:crossAx val="190494336"/>
        <c:crossesAt val="0"/>
        <c:auto val="0"/>
        <c:lblAlgn val="ctr"/>
        <c:lblOffset val="100"/>
        <c:noMultiLvlLbl val="0"/>
      </c:catAx>
      <c:valAx>
        <c:axId val="190494336"/>
        <c:scaling>
          <c:orientation val="minMax"/>
          <c:max val="10.787074153964538"/>
          <c:min val="-0.4470197075762572"/>
        </c:scaling>
        <c:delete val="1"/>
        <c:axPos val="l"/>
        <c:numFmt formatCode="General" sourceLinked="1"/>
        <c:majorTickMark val="out"/>
        <c:minorTickMark val="none"/>
        <c:tickLblPos val="nextTo"/>
        <c:crossAx val="148332032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5E8BA-4646-4175-B6D5-7E10840983E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07895-15F8-4936-A607-B7A299A10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55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F05578-8AB4-4071-B3D5-600A277AAF3A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4E3C82-1D4B-4A3B-A8B3-C89328D18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83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7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64" algn="l" defTabSz="9137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22" algn="l" defTabSz="9137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584" algn="l" defTabSz="9137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444" algn="l" defTabSz="9137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305" algn="l" defTabSz="9137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165" algn="l" defTabSz="9137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027" algn="l" defTabSz="9137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888" algn="l" defTabSz="9137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6703474" y="8366474"/>
            <a:ext cx="84959" cy="185872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C82D0B-2745-43F5-A242-79DE1EE6F40C}" type="slidenum">
              <a:rPr lang="en-US" sz="1200">
                <a:solidFill>
                  <a:prstClr val="black"/>
                </a:solidFill>
              </a:rPr>
              <a:pPr eaLnBrk="1" hangingPunct="1"/>
              <a:t>0</a:t>
            </a:fld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9219" name="Rectangle 9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582613"/>
            <a:ext cx="5454650" cy="4090987"/>
          </a:xfrm>
          <a:ln/>
        </p:spPr>
      </p:sp>
      <p:sp>
        <p:nvSpPr>
          <p:cNvPr id="922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90149" y="4687927"/>
            <a:ext cx="6210284" cy="247829"/>
          </a:xfrm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337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Anything else to add</a:t>
            </a:r>
            <a:r>
              <a:rPr lang="en-US" baseline="0" dirty="0"/>
              <a:t> to this one?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22226-AE56-4D17-95CE-3274CDB199C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862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Anything else to add</a:t>
            </a:r>
            <a:r>
              <a:rPr lang="en-US" baseline="0" dirty="0"/>
              <a:t> to this one?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22226-AE56-4D17-95CE-3274CDB199C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862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1050" y="582613"/>
            <a:ext cx="5454650" cy="40909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8" y="4995331"/>
            <a:ext cx="6043334" cy="180100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259228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8" y="4995330"/>
            <a:ext cx="6043334" cy="180100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741960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8.bin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5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9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0.bin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2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3.bin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8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4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9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5.bin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86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17.bin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87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8.bin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104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20.bin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105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1.bin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12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23.bin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123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4.bin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140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26.bin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141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7.bin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158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29.bin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159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0.bin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9.xml"/><Relationship Id="rId2" Type="http://schemas.openxmlformats.org/officeDocument/2006/relationships/tags" Target="../tags/tag176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2.bin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9.xml"/><Relationship Id="rId2" Type="http://schemas.openxmlformats.org/officeDocument/2006/relationships/tags" Target="../tags/tag177.xml"/><Relationship Id="rId1" Type="http://schemas.openxmlformats.org/officeDocument/2006/relationships/vmlDrawing" Target="../drawings/vmlDrawing3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3.bin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0.xml"/><Relationship Id="rId2" Type="http://schemas.openxmlformats.org/officeDocument/2006/relationships/tags" Target="../tags/tag194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5.bin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0.xml"/><Relationship Id="rId2" Type="http://schemas.openxmlformats.org/officeDocument/2006/relationships/tags" Target="../tags/tag195.xml"/><Relationship Id="rId1" Type="http://schemas.openxmlformats.org/officeDocument/2006/relationships/vmlDrawing" Target="../drawings/vmlDrawing36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6.bin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1.xml"/><Relationship Id="rId2" Type="http://schemas.openxmlformats.org/officeDocument/2006/relationships/tags" Target="../tags/tag212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8.bin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1.xml"/><Relationship Id="rId2" Type="http://schemas.openxmlformats.org/officeDocument/2006/relationships/tags" Target="../tags/tag213.xml"/><Relationship Id="rId1" Type="http://schemas.openxmlformats.org/officeDocument/2006/relationships/vmlDrawing" Target="../drawings/vmlDrawing39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9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2.xml"/><Relationship Id="rId2" Type="http://schemas.openxmlformats.org/officeDocument/2006/relationships/tags" Target="../tags/tag230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41.bin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2.xml"/><Relationship Id="rId2" Type="http://schemas.openxmlformats.org/officeDocument/2006/relationships/tags" Target="../tags/tag231.xml"/><Relationship Id="rId1" Type="http://schemas.openxmlformats.org/officeDocument/2006/relationships/vmlDrawing" Target="../drawings/vmlDrawing4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2.bin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3.xml"/><Relationship Id="rId2" Type="http://schemas.openxmlformats.org/officeDocument/2006/relationships/tags" Target="../tags/tag250.xml"/><Relationship Id="rId1" Type="http://schemas.openxmlformats.org/officeDocument/2006/relationships/vmlDrawing" Target="../drawings/vmlDrawing44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44.bin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3.xml"/><Relationship Id="rId2" Type="http://schemas.openxmlformats.org/officeDocument/2006/relationships/tags" Target="../tags/tag251.xml"/><Relationship Id="rId1" Type="http://schemas.openxmlformats.org/officeDocument/2006/relationships/vmlDrawing" Target="../drawings/vmlDrawing45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45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5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93815" y="5165952"/>
            <a:ext cx="5225605" cy="1099222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>
                  <a:solidFill>
                    <a:srgbClr val="000000"/>
                  </a:solidFill>
                  <a:latin typeface="Arial"/>
                </a:rPr>
                <a:t>Document type</a:t>
              </a:r>
              <a:endParaRPr lang="en-US" sz="14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1955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000000"/>
                  </a:solidFill>
                </a:rPr>
                <a:t>CONFIDENTIAL AND PROPRIETARY</a:t>
              </a:r>
            </a:p>
            <a:p>
              <a:pPr defTabSz="81955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000000"/>
                  </a:solidFill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5" y="1777974"/>
            <a:ext cx="5407401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5" y="3615959"/>
            <a:ext cx="5407401" cy="219820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1341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89870756"/>
              </p:ext>
            </p:extLst>
          </p:nvPr>
        </p:nvGraphicFramePr>
        <p:xfrm>
          <a:off x="1627" y="1627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68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" y="1627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74" y="6593207"/>
            <a:ext cx="548033" cy="259998"/>
          </a:xfrm>
          <a:prstGeom prst="rect">
            <a:avLst/>
          </a:prstGeom>
        </p:spPr>
        <p:txBody>
          <a:bodyPr lIns="93236" tIns="46619" rIns="93236" bIns="46619"/>
          <a:lstStyle>
            <a:lvl1pPr algn="ctr">
              <a:defRPr/>
            </a:lvl1pPr>
          </a:lstStyle>
          <a:p>
            <a:pPr defTabSz="913818"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5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00131841"/>
              </p:ext>
            </p:extLst>
          </p:nvPr>
        </p:nvGraphicFramePr>
        <p:xfrm>
          <a:off x="1627" y="1627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92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" y="1627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74" y="6593207"/>
            <a:ext cx="548033" cy="259998"/>
          </a:xfrm>
          <a:prstGeom prst="rect">
            <a:avLst/>
          </a:prstGeom>
        </p:spPr>
        <p:txBody>
          <a:bodyPr lIns="93236" tIns="46619" rIns="93236" bIns="46619"/>
          <a:lstStyle>
            <a:lvl1pPr algn="ctr">
              <a:defRPr/>
            </a:lvl1pPr>
          </a:lstStyle>
          <a:p>
            <a:pPr defTabSz="913818"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682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878887" y="6593207"/>
            <a:ext cx="548033" cy="259998"/>
          </a:xfrm>
          <a:prstGeom prst="rect">
            <a:avLst/>
          </a:prstGeom>
        </p:spPr>
        <p:txBody>
          <a:bodyPr lIns="93236" tIns="46619" rIns="93236" bIns="46619"/>
          <a:lstStyle>
            <a:lvl1pPr algn="ctr">
              <a:defRPr/>
            </a:lvl1pPr>
          </a:lstStyle>
          <a:p>
            <a:pPr defTabSz="913818"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097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74" y="6593207"/>
            <a:ext cx="548033" cy="259998"/>
          </a:xfrm>
          <a:prstGeom prst="rect">
            <a:avLst/>
          </a:prstGeom>
        </p:spPr>
        <p:txBody>
          <a:bodyPr lIns="93236" tIns="46619" rIns="93236" bIns="46619"/>
          <a:lstStyle>
            <a:lvl1pPr algn="ctr">
              <a:defRPr/>
            </a:lvl1pPr>
          </a:lstStyle>
          <a:p>
            <a:pPr defTabSz="913818"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759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35471266"/>
              </p:ext>
            </p:extLst>
          </p:nvPr>
        </p:nvGraphicFramePr>
        <p:xfrm>
          <a:off x="1607" y="160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1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7" y="160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50401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87060805"/>
              </p:ext>
            </p:extLst>
          </p:nvPr>
        </p:nvGraphicFramePr>
        <p:xfrm>
          <a:off x="1627" y="1627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40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" y="1627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117" y="2440671"/>
            <a:ext cx="4389768" cy="1256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372" tIns="45686" rIns="91372" bIns="45686"/>
          <a:lstStyle/>
          <a:p>
            <a:pPr defTabSz="913818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0"/>
            <a:ext cx="2895600" cy="365125"/>
          </a:xfrm>
          <a:prstGeom prst="rect">
            <a:avLst/>
          </a:prstGeom>
        </p:spPr>
        <p:txBody>
          <a:bodyPr lIns="91372" tIns="45686" rIns="91372" bIns="45686"/>
          <a:lstStyle/>
          <a:p>
            <a:pPr defTabSz="913818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78887" y="6593207"/>
            <a:ext cx="548033" cy="259998"/>
          </a:xfrm>
          <a:prstGeom prst="rect">
            <a:avLst/>
          </a:prstGeom>
        </p:spPr>
        <p:txBody>
          <a:bodyPr lIns="91372" tIns="45686" rIns="91372" bIns="45686"/>
          <a:lstStyle/>
          <a:p>
            <a:pPr defTabSz="913818" fontAlgn="base">
              <a:spcBef>
                <a:spcPct val="0"/>
              </a:spcBef>
              <a:spcAft>
                <a:spcPct val="0"/>
              </a:spcAft>
            </a:pPr>
            <a:fld id="{2447A68C-2907-493D-8B25-79D98EF6E646}" type="slidenum">
              <a:rPr lang="en-US" sz="1600" smtClean="0">
                <a:solidFill>
                  <a:prstClr val="black">
                    <a:tint val="75000"/>
                  </a:prstClr>
                </a:solidFill>
              </a:rPr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045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93815" y="5165952"/>
            <a:ext cx="5225605" cy="1099222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>
                  <a:solidFill>
                    <a:srgbClr val="000000"/>
                  </a:solidFill>
                  <a:latin typeface="Arial"/>
                </a:rPr>
                <a:t>Document type</a:t>
              </a:r>
              <a:endParaRPr lang="en-US" sz="14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1955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000000"/>
                  </a:solidFill>
                </a:rPr>
                <a:t>CONFIDENTIAL AND PROPRIETARY</a:t>
              </a:r>
            </a:p>
            <a:p>
              <a:pPr defTabSz="81955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000000"/>
                  </a:solidFill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5" y="1777974"/>
            <a:ext cx="5407401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5" y="3615959"/>
            <a:ext cx="5407401" cy="219820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6851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8896259"/>
              </p:ext>
            </p:extLst>
          </p:nvPr>
        </p:nvGraphicFramePr>
        <p:xfrm>
          <a:off x="1628" y="1628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85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" y="1628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75" y="6593207"/>
            <a:ext cx="548033" cy="259998"/>
          </a:xfrm>
          <a:prstGeom prst="rect">
            <a:avLst/>
          </a:prstGeom>
        </p:spPr>
        <p:txBody>
          <a:bodyPr lIns="93226" tIns="46614" rIns="93226" bIns="46614"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1526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69631603"/>
              </p:ext>
            </p:extLst>
          </p:nvPr>
        </p:nvGraphicFramePr>
        <p:xfrm>
          <a:off x="1628" y="1628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9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" y="1628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75" y="6593207"/>
            <a:ext cx="548033" cy="259998"/>
          </a:xfrm>
          <a:prstGeom prst="rect">
            <a:avLst/>
          </a:prstGeom>
        </p:spPr>
        <p:txBody>
          <a:bodyPr lIns="93226" tIns="46614" rIns="93226" bIns="46614"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283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878889" y="6593207"/>
            <a:ext cx="548033" cy="259998"/>
          </a:xfrm>
          <a:prstGeom prst="rect">
            <a:avLst/>
          </a:prstGeom>
        </p:spPr>
        <p:txBody>
          <a:bodyPr lIns="93226" tIns="46614" rIns="93226" bIns="46614"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67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4790188"/>
              </p:ext>
            </p:extLst>
          </p:nvPr>
        </p:nvGraphicFramePr>
        <p:xfrm>
          <a:off x="1628" y="1628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649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" y="1628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75" y="6593207"/>
            <a:ext cx="548033" cy="259998"/>
          </a:xfrm>
          <a:prstGeom prst="rect">
            <a:avLst/>
          </a:prstGeom>
        </p:spPr>
        <p:txBody>
          <a:bodyPr lIns="93226" tIns="46614" rIns="93226" bIns="46614"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1443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75" y="6593207"/>
            <a:ext cx="548033" cy="259998"/>
          </a:xfrm>
          <a:prstGeom prst="rect">
            <a:avLst/>
          </a:prstGeom>
        </p:spPr>
        <p:txBody>
          <a:bodyPr lIns="93226" tIns="46614" rIns="93226" bIns="46614"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012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28269795"/>
              </p:ext>
            </p:extLst>
          </p:nvPr>
        </p:nvGraphicFramePr>
        <p:xfrm>
          <a:off x="1608" y="160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33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8" y="160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9041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12697185"/>
              </p:ext>
            </p:extLst>
          </p:nvPr>
        </p:nvGraphicFramePr>
        <p:xfrm>
          <a:off x="1628" y="1628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57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" y="1628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117" y="2440671"/>
            <a:ext cx="4389768" cy="1256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363" tIns="45681" rIns="91363" bIns="4568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0"/>
            <a:ext cx="2895600" cy="365125"/>
          </a:xfrm>
          <a:prstGeom prst="rect">
            <a:avLst/>
          </a:prstGeom>
        </p:spPr>
        <p:txBody>
          <a:bodyPr lIns="91363" tIns="45681" rIns="91363" bIns="4568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78889" y="6593207"/>
            <a:ext cx="548033" cy="259998"/>
          </a:xfrm>
          <a:prstGeom prst="rect">
            <a:avLst/>
          </a:prstGeom>
        </p:spPr>
        <p:txBody>
          <a:bodyPr lIns="91363" tIns="45681" rIns="91363" bIns="4568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47A68C-2907-493D-8B25-79D98EF6E646}" type="slidenum">
              <a:rPr lang="en-US" sz="160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5512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60313746"/>
              </p:ext>
            </p:extLst>
          </p:nvPr>
        </p:nvGraphicFramePr>
        <p:xfrm>
          <a:off x="1661" y="163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05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" y="1631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839" y="4874540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6" y="2648273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93" y="3245976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43" y="3245975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4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96445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63559643"/>
              </p:ext>
            </p:extLst>
          </p:nvPr>
        </p:nvGraphicFramePr>
        <p:xfrm>
          <a:off x="1598" y="162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29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" y="162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054050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34032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585515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26341625"/>
              </p:ext>
            </p:extLst>
          </p:nvPr>
        </p:nvGraphicFramePr>
        <p:xfrm>
          <a:off x="1661" y="163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77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" y="1631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839" y="4874540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6" y="2648273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93" y="3245976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43" y="3245975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4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68298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49403127"/>
              </p:ext>
            </p:extLst>
          </p:nvPr>
        </p:nvGraphicFramePr>
        <p:xfrm>
          <a:off x="1598" y="162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101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" y="162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19238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357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33280232"/>
              </p:ext>
            </p:extLst>
          </p:nvPr>
        </p:nvGraphicFramePr>
        <p:xfrm>
          <a:off x="1628" y="1628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3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" y="1628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75" y="6593207"/>
            <a:ext cx="548033" cy="259998"/>
          </a:xfrm>
          <a:prstGeom prst="rect">
            <a:avLst/>
          </a:prstGeom>
        </p:spPr>
        <p:txBody>
          <a:bodyPr lIns="93226" tIns="46614" rIns="93226" bIns="46614"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2483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3837855"/>
              </p:ext>
            </p:extLst>
          </p:nvPr>
        </p:nvGraphicFramePr>
        <p:xfrm>
          <a:off x="1661" y="163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9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" y="1631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839" y="4874540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6" y="2648273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93" y="3245976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43" y="3245975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4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82335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40535226"/>
              </p:ext>
            </p:extLst>
          </p:nvPr>
        </p:nvGraphicFramePr>
        <p:xfrm>
          <a:off x="1598" y="162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73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" y="162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79305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575716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82831129"/>
              </p:ext>
            </p:extLst>
          </p:nvPr>
        </p:nvGraphicFramePr>
        <p:xfrm>
          <a:off x="1661" y="163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21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" y="1631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839" y="4874540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6" y="2648273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93" y="3245976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43" y="3245975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4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1214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13747787"/>
              </p:ext>
            </p:extLst>
          </p:nvPr>
        </p:nvGraphicFramePr>
        <p:xfrm>
          <a:off x="1598" y="162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245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" y="162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64766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69426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6110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74739836"/>
              </p:ext>
            </p:extLst>
          </p:nvPr>
        </p:nvGraphicFramePr>
        <p:xfrm>
          <a:off x="1661" y="163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89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" y="1631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839" y="4874540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6" y="2648273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93" y="3245976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43" y="3245975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4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94888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46111452"/>
              </p:ext>
            </p:extLst>
          </p:nvPr>
        </p:nvGraphicFramePr>
        <p:xfrm>
          <a:off x="1598" y="162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13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" y="162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53092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50046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878889" y="6593207"/>
            <a:ext cx="548033" cy="259998"/>
          </a:xfrm>
          <a:prstGeom prst="rect">
            <a:avLst/>
          </a:prstGeom>
        </p:spPr>
        <p:txBody>
          <a:bodyPr lIns="93226" tIns="46614" rIns="93226" bIns="46614"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200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26846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79494448"/>
              </p:ext>
            </p:extLst>
          </p:nvPr>
        </p:nvGraphicFramePr>
        <p:xfrm>
          <a:off x="1661" y="163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56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" y="1631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839" y="4874540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6" y="2648273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93" y="3245976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43" y="3245975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4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5427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21143749"/>
              </p:ext>
            </p:extLst>
          </p:nvPr>
        </p:nvGraphicFramePr>
        <p:xfrm>
          <a:off x="1598" y="162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0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" y="162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880530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83529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7707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18476853"/>
              </p:ext>
            </p:extLst>
          </p:nvPr>
        </p:nvGraphicFramePr>
        <p:xfrm>
          <a:off x="1661" y="163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25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" y="1631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839" y="4874540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6" y="2648273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93" y="3245976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43" y="3245975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4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15442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55564157"/>
              </p:ext>
            </p:extLst>
          </p:nvPr>
        </p:nvGraphicFramePr>
        <p:xfrm>
          <a:off x="1598" y="162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449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" y="162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20169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44954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53975375"/>
              </p:ext>
            </p:extLst>
          </p:nvPr>
        </p:nvGraphicFramePr>
        <p:xfrm>
          <a:off x="1661" y="163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59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" y="1631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839" y="4874540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6" y="2648273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93" y="3245976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43" y="3245975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4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59473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1797555"/>
              </p:ext>
            </p:extLst>
          </p:nvPr>
        </p:nvGraphicFramePr>
        <p:xfrm>
          <a:off x="1598" y="162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83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" y="162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1538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75" y="6593207"/>
            <a:ext cx="548033" cy="259998"/>
          </a:xfrm>
          <a:prstGeom prst="rect">
            <a:avLst/>
          </a:prstGeom>
        </p:spPr>
        <p:txBody>
          <a:bodyPr lIns="93226" tIns="46614" rIns="93226" bIns="46614"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23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651148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790852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01757492"/>
              </p:ext>
            </p:extLst>
          </p:nvPr>
        </p:nvGraphicFramePr>
        <p:xfrm>
          <a:off x="1661" y="163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31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" y="1631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839" y="4874540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09517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6" y="2648273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93" y="3245976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43" y="3245975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2799" tIns="46399" rIns="92799" bIns="46399" anchor="ctr"/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sym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4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6589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48642645"/>
              </p:ext>
            </p:extLst>
          </p:nvPr>
        </p:nvGraphicFramePr>
        <p:xfrm>
          <a:off x="1598" y="162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154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" y="162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4886544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784300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203786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93809" y="5161569"/>
            <a:ext cx="5225605" cy="1103605"/>
            <a:chOff x="2640013" y="5058815"/>
            <a:chExt cx="5121275" cy="108163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58815"/>
              <a:ext cx="4935538" cy="2197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28" baseline="0" noProof="0">
                  <a:latin typeface="+mn-lt"/>
                </a:rPr>
                <a:t>Document type</a:t>
              </a:r>
              <a:endParaRPr lang="en-US" sz="1428" baseline="0" noProof="0" dirty="0">
                <a:latin typeface="+mn-lt"/>
              </a:endParaRP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97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28" baseline="0" noProof="0" dirty="0">
                  <a:latin typeface="+mn-lt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89356"/>
              <a:ext cx="5121275" cy="2510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20071" eaLnBrk="0" hangingPunct="0"/>
              <a:r>
                <a:rPr lang="en-US" sz="816" baseline="0" noProof="0" dirty="0">
                  <a:latin typeface="+mn-lt"/>
                </a:rPr>
                <a:t>CONFIDENTIAL AND PROPRIETARY</a:t>
              </a:r>
            </a:p>
            <a:p>
              <a:pPr defTabSz="820071" eaLnBrk="0" hangingPunct="0"/>
              <a:r>
                <a:rPr lang="en-US" sz="816" baseline="0" noProof="0" dirty="0">
                  <a:latin typeface="+mn-lt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09" y="1777968"/>
            <a:ext cx="5407401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65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09" y="3615959"/>
            <a:ext cx="5407401" cy="219820"/>
          </a:xfrm>
        </p:spPr>
        <p:txBody>
          <a:bodyPr anchor="ctr">
            <a:spAutoFit/>
          </a:bodyPr>
          <a:lstStyle>
            <a:lvl1pPr>
              <a:defRPr sz="1428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69" y="6593207"/>
            <a:ext cx="548033" cy="2599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20" smtClean="0"/>
              <a:pPr/>
              <a:t>‹#›</a:t>
            </a:fld>
            <a:endParaRPr lang="en-US" sz="1020" dirty="0"/>
          </a:p>
        </p:txBody>
      </p:sp>
    </p:spTree>
    <p:extLst>
      <p:ext uri="{BB962C8B-B14F-4D97-AF65-F5344CB8AC3E}">
        <p14:creationId xmlns:p14="http://schemas.microsoft.com/office/powerpoint/2010/main" val="413668199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622" y="1622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6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2" y="1622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69" y="6593207"/>
            <a:ext cx="548033" cy="2599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20" smtClean="0"/>
              <a:pPr/>
              <a:t>‹#›</a:t>
            </a:fld>
            <a:endParaRPr lang="en-US" sz="1020" dirty="0"/>
          </a:p>
        </p:txBody>
      </p:sp>
    </p:spTree>
    <p:extLst>
      <p:ext uri="{BB962C8B-B14F-4D97-AF65-F5344CB8AC3E}">
        <p14:creationId xmlns:p14="http://schemas.microsoft.com/office/powerpoint/2010/main" val="174860421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69" y="6593207"/>
            <a:ext cx="548033" cy="2599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20" smtClean="0"/>
              <a:pPr/>
              <a:t>‹#›</a:t>
            </a:fld>
            <a:endParaRPr lang="en-US" sz="1020" dirty="0"/>
          </a:p>
        </p:txBody>
      </p:sp>
    </p:spTree>
    <p:extLst>
      <p:ext uri="{BB962C8B-B14F-4D97-AF65-F5344CB8AC3E}">
        <p14:creationId xmlns:p14="http://schemas.microsoft.com/office/powerpoint/2010/main" val="19397873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622" y="1622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8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2" y="1622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20" smtClean="0"/>
              <a:pPr/>
              <a:t>‹#›</a:t>
            </a:fld>
            <a:endParaRPr lang="en-US" sz="1020" dirty="0"/>
          </a:p>
        </p:txBody>
      </p:sp>
    </p:spTree>
    <p:extLst>
      <p:ext uri="{BB962C8B-B14F-4D97-AF65-F5344CB8AC3E}">
        <p14:creationId xmlns:p14="http://schemas.microsoft.com/office/powerpoint/2010/main" val="1133924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42531835"/>
              </p:ext>
            </p:extLst>
          </p:nvPr>
        </p:nvGraphicFramePr>
        <p:xfrm>
          <a:off x="1608" y="160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97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8" y="160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064782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69" y="6593207"/>
            <a:ext cx="548033" cy="2599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20" smtClean="0"/>
              <a:pPr/>
              <a:t>‹#›</a:t>
            </a:fld>
            <a:endParaRPr lang="en-US" sz="1020" dirty="0"/>
          </a:p>
        </p:txBody>
      </p:sp>
    </p:spTree>
    <p:extLst>
      <p:ext uri="{BB962C8B-B14F-4D97-AF65-F5344CB8AC3E}">
        <p14:creationId xmlns:p14="http://schemas.microsoft.com/office/powerpoint/2010/main" val="306255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03797769"/>
              </p:ext>
            </p:extLst>
          </p:nvPr>
        </p:nvGraphicFramePr>
        <p:xfrm>
          <a:off x="1628" y="1628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21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" y="1628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117" y="2440671"/>
            <a:ext cx="4389768" cy="1256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363" tIns="45681" rIns="91363" bIns="4568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0"/>
            <a:ext cx="2895600" cy="365125"/>
          </a:xfrm>
          <a:prstGeom prst="rect">
            <a:avLst/>
          </a:prstGeom>
        </p:spPr>
        <p:txBody>
          <a:bodyPr lIns="91363" tIns="45681" rIns="91363" bIns="4568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78889" y="6593207"/>
            <a:ext cx="548033" cy="259998"/>
          </a:xfrm>
          <a:prstGeom prst="rect">
            <a:avLst/>
          </a:prstGeom>
        </p:spPr>
        <p:txBody>
          <a:bodyPr lIns="91363" tIns="45681" rIns="91363" bIns="4568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47A68C-2907-493D-8B25-79D98EF6E646}" type="slidenum">
              <a:rPr lang="en-US" sz="160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86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469765" y="6627413"/>
            <a:ext cx="65" cy="16927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297AE0-EBC0-4CD6-B28D-C7737DC303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57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93814" y="5165952"/>
            <a:ext cx="5225605" cy="1099222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3818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>
                  <a:solidFill>
                    <a:srgbClr val="000000"/>
                  </a:solidFill>
                  <a:latin typeface="Arial"/>
                </a:rPr>
                <a:t>Document type</a:t>
              </a:r>
              <a:endParaRPr lang="en-US" sz="14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3818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1963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000000"/>
                  </a:solidFill>
                </a:rPr>
                <a:t>CONFIDENTIAL AND PROPRIETARY</a:t>
              </a:r>
            </a:p>
            <a:p>
              <a:pPr defTabSz="81963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000000"/>
                  </a:solidFill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14" y="1777973"/>
            <a:ext cx="5407401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14" y="3615959"/>
            <a:ext cx="5407401" cy="219820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3963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4.xml"/><Relationship Id="rId18" Type="http://schemas.openxmlformats.org/officeDocument/2006/relationships/tags" Target="../tags/tag9.xml"/><Relationship Id="rId26" Type="http://schemas.openxmlformats.org/officeDocument/2006/relationships/tags" Target="../tags/tag1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2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3.xml"/><Relationship Id="rId17" Type="http://schemas.openxmlformats.org/officeDocument/2006/relationships/tags" Target="../tags/tag8.xml"/><Relationship Id="rId25" Type="http://schemas.openxmlformats.org/officeDocument/2006/relationships/tags" Target="../tags/tag1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7.xml"/><Relationship Id="rId20" Type="http://schemas.openxmlformats.org/officeDocument/2006/relationships/tags" Target="../tags/tag11.xml"/><Relationship Id="rId29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24" Type="http://schemas.openxmlformats.org/officeDocument/2006/relationships/tags" Target="../tags/tag15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6.xml"/><Relationship Id="rId23" Type="http://schemas.openxmlformats.org/officeDocument/2006/relationships/tags" Target="../tags/tag14.xml"/><Relationship Id="rId28" Type="http://schemas.openxmlformats.org/officeDocument/2006/relationships/tags" Target="../tags/tag19.xml"/><Relationship Id="rId10" Type="http://schemas.openxmlformats.org/officeDocument/2006/relationships/vmlDrawing" Target="../drawings/vmlDrawing1.vml"/><Relationship Id="rId19" Type="http://schemas.openxmlformats.org/officeDocument/2006/relationships/tags" Target="../tags/tag10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tags" Target="../tags/tag5.xml"/><Relationship Id="rId22" Type="http://schemas.openxmlformats.org/officeDocument/2006/relationships/tags" Target="../tags/tag13.xml"/><Relationship Id="rId27" Type="http://schemas.openxmlformats.org/officeDocument/2006/relationships/tags" Target="../tags/tag18.xml"/><Relationship Id="rId30" Type="http://schemas.openxmlformats.org/officeDocument/2006/relationships/image" Target="../media/image1.emf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13" Type="http://schemas.openxmlformats.org/officeDocument/2006/relationships/tags" Target="../tags/tag185.xml"/><Relationship Id="rId18" Type="http://schemas.openxmlformats.org/officeDocument/2006/relationships/tags" Target="../tags/tag190.xml"/><Relationship Id="rId3" Type="http://schemas.openxmlformats.org/officeDocument/2006/relationships/slideLayout" Target="../slideLayouts/slideLayout47.xml"/><Relationship Id="rId21" Type="http://schemas.openxmlformats.org/officeDocument/2006/relationships/tags" Target="../tags/tag193.xml"/><Relationship Id="rId7" Type="http://schemas.openxmlformats.org/officeDocument/2006/relationships/tags" Target="../tags/tag179.xml"/><Relationship Id="rId12" Type="http://schemas.openxmlformats.org/officeDocument/2006/relationships/tags" Target="../tags/tag184.xml"/><Relationship Id="rId17" Type="http://schemas.openxmlformats.org/officeDocument/2006/relationships/tags" Target="../tags/tag189.xml"/><Relationship Id="rId2" Type="http://schemas.openxmlformats.org/officeDocument/2006/relationships/slideLayout" Target="../slideLayouts/slideLayout46.xml"/><Relationship Id="rId16" Type="http://schemas.openxmlformats.org/officeDocument/2006/relationships/tags" Target="../tags/tag188.xml"/><Relationship Id="rId20" Type="http://schemas.openxmlformats.org/officeDocument/2006/relationships/tags" Target="../tags/tag192.xml"/><Relationship Id="rId1" Type="http://schemas.openxmlformats.org/officeDocument/2006/relationships/slideLayout" Target="../slideLayouts/slideLayout45.xml"/><Relationship Id="rId6" Type="http://schemas.openxmlformats.org/officeDocument/2006/relationships/tags" Target="../tags/tag178.xml"/><Relationship Id="rId11" Type="http://schemas.openxmlformats.org/officeDocument/2006/relationships/tags" Target="../tags/tag183.xml"/><Relationship Id="rId5" Type="http://schemas.openxmlformats.org/officeDocument/2006/relationships/vmlDrawing" Target="../drawings/vmlDrawing34.vml"/><Relationship Id="rId15" Type="http://schemas.openxmlformats.org/officeDocument/2006/relationships/tags" Target="../tags/tag187.xml"/><Relationship Id="rId23" Type="http://schemas.openxmlformats.org/officeDocument/2006/relationships/image" Target="../media/image1.emf"/><Relationship Id="rId10" Type="http://schemas.openxmlformats.org/officeDocument/2006/relationships/tags" Target="../tags/tag182.xml"/><Relationship Id="rId19" Type="http://schemas.openxmlformats.org/officeDocument/2006/relationships/tags" Target="../tags/tag191.xml"/><Relationship Id="rId4" Type="http://schemas.openxmlformats.org/officeDocument/2006/relationships/theme" Target="../theme/theme10.xml"/><Relationship Id="rId9" Type="http://schemas.openxmlformats.org/officeDocument/2006/relationships/tags" Target="../tags/tag181.xml"/><Relationship Id="rId14" Type="http://schemas.openxmlformats.org/officeDocument/2006/relationships/tags" Target="../tags/tag186.xml"/><Relationship Id="rId22" Type="http://schemas.openxmlformats.org/officeDocument/2006/relationships/oleObject" Target="../embeddings/oleObject34.bin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tags" Target="../tags/tag202.xml"/><Relationship Id="rId18" Type="http://schemas.openxmlformats.org/officeDocument/2006/relationships/tags" Target="../tags/tag207.xml"/><Relationship Id="rId3" Type="http://schemas.openxmlformats.org/officeDocument/2006/relationships/slideLayout" Target="../slideLayouts/slideLayout50.xml"/><Relationship Id="rId21" Type="http://schemas.openxmlformats.org/officeDocument/2006/relationships/tags" Target="../tags/tag210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" Type="http://schemas.openxmlformats.org/officeDocument/2006/relationships/slideLayout" Target="../slideLayouts/slideLayout49.xml"/><Relationship Id="rId16" Type="http://schemas.openxmlformats.org/officeDocument/2006/relationships/tags" Target="../tags/tag205.xml"/><Relationship Id="rId20" Type="http://schemas.openxmlformats.org/officeDocument/2006/relationships/tags" Target="../tags/tag209.xml"/><Relationship Id="rId1" Type="http://schemas.openxmlformats.org/officeDocument/2006/relationships/slideLayout" Target="../slideLayouts/slideLayout48.xml"/><Relationship Id="rId6" Type="http://schemas.openxmlformats.org/officeDocument/2006/relationships/vmlDrawing" Target="../drawings/vmlDrawing37.vml"/><Relationship Id="rId11" Type="http://schemas.openxmlformats.org/officeDocument/2006/relationships/tags" Target="../tags/tag200.xml"/><Relationship Id="rId24" Type="http://schemas.openxmlformats.org/officeDocument/2006/relationships/image" Target="../media/image1.emf"/><Relationship Id="rId5" Type="http://schemas.openxmlformats.org/officeDocument/2006/relationships/theme" Target="../theme/theme11.xml"/><Relationship Id="rId15" Type="http://schemas.openxmlformats.org/officeDocument/2006/relationships/tags" Target="../tags/tag204.xml"/><Relationship Id="rId23" Type="http://schemas.openxmlformats.org/officeDocument/2006/relationships/oleObject" Target="../embeddings/oleObject37.bin"/><Relationship Id="rId10" Type="http://schemas.openxmlformats.org/officeDocument/2006/relationships/tags" Target="../tags/tag199.xml"/><Relationship Id="rId19" Type="http://schemas.openxmlformats.org/officeDocument/2006/relationships/tags" Target="../tags/tag208.xml"/><Relationship Id="rId4" Type="http://schemas.openxmlformats.org/officeDocument/2006/relationships/slideLayout" Target="../slideLayouts/slideLayout51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tags" Target="../tags/tag21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ags" Target="../tags/tag215.xml"/><Relationship Id="rId13" Type="http://schemas.openxmlformats.org/officeDocument/2006/relationships/tags" Target="../tags/tag220.xml"/><Relationship Id="rId18" Type="http://schemas.openxmlformats.org/officeDocument/2006/relationships/tags" Target="../tags/tag225.xml"/><Relationship Id="rId3" Type="http://schemas.openxmlformats.org/officeDocument/2006/relationships/slideLayout" Target="../slideLayouts/slideLayout54.xml"/><Relationship Id="rId21" Type="http://schemas.openxmlformats.org/officeDocument/2006/relationships/tags" Target="../tags/tag228.xml"/><Relationship Id="rId7" Type="http://schemas.openxmlformats.org/officeDocument/2006/relationships/tags" Target="../tags/tag214.xml"/><Relationship Id="rId12" Type="http://schemas.openxmlformats.org/officeDocument/2006/relationships/tags" Target="../tags/tag219.xml"/><Relationship Id="rId17" Type="http://schemas.openxmlformats.org/officeDocument/2006/relationships/tags" Target="../tags/tag224.xml"/><Relationship Id="rId2" Type="http://schemas.openxmlformats.org/officeDocument/2006/relationships/slideLayout" Target="../slideLayouts/slideLayout53.xml"/><Relationship Id="rId16" Type="http://schemas.openxmlformats.org/officeDocument/2006/relationships/tags" Target="../tags/tag223.xml"/><Relationship Id="rId20" Type="http://schemas.openxmlformats.org/officeDocument/2006/relationships/tags" Target="../tags/tag227.xml"/><Relationship Id="rId1" Type="http://schemas.openxmlformats.org/officeDocument/2006/relationships/slideLayout" Target="../slideLayouts/slideLayout52.xml"/><Relationship Id="rId6" Type="http://schemas.openxmlformats.org/officeDocument/2006/relationships/vmlDrawing" Target="../drawings/vmlDrawing40.vml"/><Relationship Id="rId11" Type="http://schemas.openxmlformats.org/officeDocument/2006/relationships/tags" Target="../tags/tag218.xml"/><Relationship Id="rId24" Type="http://schemas.openxmlformats.org/officeDocument/2006/relationships/image" Target="../media/image1.emf"/><Relationship Id="rId5" Type="http://schemas.openxmlformats.org/officeDocument/2006/relationships/theme" Target="../theme/theme12.xml"/><Relationship Id="rId15" Type="http://schemas.openxmlformats.org/officeDocument/2006/relationships/tags" Target="../tags/tag222.xml"/><Relationship Id="rId23" Type="http://schemas.openxmlformats.org/officeDocument/2006/relationships/oleObject" Target="../embeddings/oleObject40.bin"/><Relationship Id="rId10" Type="http://schemas.openxmlformats.org/officeDocument/2006/relationships/tags" Target="../tags/tag217.xml"/><Relationship Id="rId19" Type="http://schemas.openxmlformats.org/officeDocument/2006/relationships/tags" Target="../tags/tag226.xml"/><Relationship Id="rId4" Type="http://schemas.openxmlformats.org/officeDocument/2006/relationships/slideLayout" Target="../slideLayouts/slideLayout55.xml"/><Relationship Id="rId9" Type="http://schemas.openxmlformats.org/officeDocument/2006/relationships/tags" Target="../tags/tag216.xml"/><Relationship Id="rId14" Type="http://schemas.openxmlformats.org/officeDocument/2006/relationships/tags" Target="../tags/tag221.xml"/><Relationship Id="rId22" Type="http://schemas.openxmlformats.org/officeDocument/2006/relationships/tags" Target="../tags/tag22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ags" Target="../tags/tag232.xml"/><Relationship Id="rId13" Type="http://schemas.openxmlformats.org/officeDocument/2006/relationships/tags" Target="../tags/tag237.xml"/><Relationship Id="rId18" Type="http://schemas.openxmlformats.org/officeDocument/2006/relationships/tags" Target="../tags/tag242.xml"/><Relationship Id="rId26" Type="http://schemas.openxmlformats.org/officeDocument/2006/relationships/oleObject" Target="../embeddings/oleObject43.bin"/><Relationship Id="rId3" Type="http://schemas.openxmlformats.org/officeDocument/2006/relationships/slideLayout" Target="../slideLayouts/slideLayout58.xml"/><Relationship Id="rId21" Type="http://schemas.openxmlformats.org/officeDocument/2006/relationships/tags" Target="../tags/tag245.xml"/><Relationship Id="rId7" Type="http://schemas.openxmlformats.org/officeDocument/2006/relationships/vmlDrawing" Target="../drawings/vmlDrawing43.vml"/><Relationship Id="rId12" Type="http://schemas.openxmlformats.org/officeDocument/2006/relationships/tags" Target="../tags/tag236.xml"/><Relationship Id="rId17" Type="http://schemas.openxmlformats.org/officeDocument/2006/relationships/tags" Target="../tags/tag241.xml"/><Relationship Id="rId25" Type="http://schemas.openxmlformats.org/officeDocument/2006/relationships/tags" Target="../tags/tag249.xml"/><Relationship Id="rId2" Type="http://schemas.openxmlformats.org/officeDocument/2006/relationships/slideLayout" Target="../slideLayouts/slideLayout57.xml"/><Relationship Id="rId16" Type="http://schemas.openxmlformats.org/officeDocument/2006/relationships/tags" Target="../tags/tag240.xml"/><Relationship Id="rId20" Type="http://schemas.openxmlformats.org/officeDocument/2006/relationships/tags" Target="../tags/tag244.xml"/><Relationship Id="rId1" Type="http://schemas.openxmlformats.org/officeDocument/2006/relationships/slideLayout" Target="../slideLayouts/slideLayout56.xml"/><Relationship Id="rId6" Type="http://schemas.openxmlformats.org/officeDocument/2006/relationships/theme" Target="../theme/theme13.xml"/><Relationship Id="rId11" Type="http://schemas.openxmlformats.org/officeDocument/2006/relationships/tags" Target="../tags/tag235.xml"/><Relationship Id="rId24" Type="http://schemas.openxmlformats.org/officeDocument/2006/relationships/tags" Target="../tags/tag248.xml"/><Relationship Id="rId5" Type="http://schemas.openxmlformats.org/officeDocument/2006/relationships/slideLayout" Target="../slideLayouts/slideLayout60.xml"/><Relationship Id="rId15" Type="http://schemas.openxmlformats.org/officeDocument/2006/relationships/tags" Target="../tags/tag239.xml"/><Relationship Id="rId23" Type="http://schemas.openxmlformats.org/officeDocument/2006/relationships/tags" Target="../tags/tag247.xml"/><Relationship Id="rId10" Type="http://schemas.openxmlformats.org/officeDocument/2006/relationships/tags" Target="../tags/tag234.xml"/><Relationship Id="rId19" Type="http://schemas.openxmlformats.org/officeDocument/2006/relationships/tags" Target="../tags/tag243.xml"/><Relationship Id="rId4" Type="http://schemas.openxmlformats.org/officeDocument/2006/relationships/slideLayout" Target="../slideLayouts/slideLayout59.xml"/><Relationship Id="rId9" Type="http://schemas.openxmlformats.org/officeDocument/2006/relationships/tags" Target="../tags/tag233.xml"/><Relationship Id="rId14" Type="http://schemas.openxmlformats.org/officeDocument/2006/relationships/tags" Target="../tags/tag238.xml"/><Relationship Id="rId22" Type="http://schemas.openxmlformats.org/officeDocument/2006/relationships/tags" Target="../tags/tag246.xml"/><Relationship Id="rId27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tags" Target="../tags/tag27.xml"/><Relationship Id="rId18" Type="http://schemas.openxmlformats.org/officeDocument/2006/relationships/tags" Target="../tags/tag32.xml"/><Relationship Id="rId26" Type="http://schemas.openxmlformats.org/officeDocument/2006/relationships/tags" Target="../tags/tag40.xml"/><Relationship Id="rId3" Type="http://schemas.openxmlformats.org/officeDocument/2006/relationships/slideLayout" Target="../slideLayouts/slideLayout11.xml"/><Relationship Id="rId21" Type="http://schemas.openxmlformats.org/officeDocument/2006/relationships/tags" Target="../tags/tag35.xml"/><Relationship Id="rId7" Type="http://schemas.openxmlformats.org/officeDocument/2006/relationships/slideLayout" Target="../slideLayouts/slideLayout15.xml"/><Relationship Id="rId12" Type="http://schemas.openxmlformats.org/officeDocument/2006/relationships/tags" Target="../tags/tag26.xml"/><Relationship Id="rId17" Type="http://schemas.openxmlformats.org/officeDocument/2006/relationships/tags" Target="../tags/tag31.xml"/><Relationship Id="rId25" Type="http://schemas.openxmlformats.org/officeDocument/2006/relationships/tags" Target="../tags/tag39.xml"/><Relationship Id="rId2" Type="http://schemas.openxmlformats.org/officeDocument/2006/relationships/slideLayout" Target="../slideLayouts/slideLayout10.xml"/><Relationship Id="rId16" Type="http://schemas.openxmlformats.org/officeDocument/2006/relationships/tags" Target="../tags/tag30.xml"/><Relationship Id="rId20" Type="http://schemas.openxmlformats.org/officeDocument/2006/relationships/tags" Target="../tags/tag34.xml"/><Relationship Id="rId29" Type="http://schemas.openxmlformats.org/officeDocument/2006/relationships/oleObject" Target="../embeddings/oleObject6.bin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ags" Target="../tags/tag25.xml"/><Relationship Id="rId24" Type="http://schemas.openxmlformats.org/officeDocument/2006/relationships/tags" Target="../tags/tag38.xml"/><Relationship Id="rId5" Type="http://schemas.openxmlformats.org/officeDocument/2006/relationships/slideLayout" Target="../slideLayouts/slideLayout13.xml"/><Relationship Id="rId15" Type="http://schemas.openxmlformats.org/officeDocument/2006/relationships/tags" Target="../tags/tag29.xml"/><Relationship Id="rId23" Type="http://schemas.openxmlformats.org/officeDocument/2006/relationships/tags" Target="../tags/tag37.xml"/><Relationship Id="rId28" Type="http://schemas.openxmlformats.org/officeDocument/2006/relationships/tags" Target="../tags/tag42.xml"/><Relationship Id="rId10" Type="http://schemas.openxmlformats.org/officeDocument/2006/relationships/tags" Target="../tags/tag24.xml"/><Relationship Id="rId19" Type="http://schemas.openxmlformats.org/officeDocument/2006/relationships/tags" Target="../tags/tag33.xml"/><Relationship Id="rId4" Type="http://schemas.openxmlformats.org/officeDocument/2006/relationships/slideLayout" Target="../slideLayouts/slideLayout12.xml"/><Relationship Id="rId9" Type="http://schemas.openxmlformats.org/officeDocument/2006/relationships/vmlDrawing" Target="../drawings/vmlDrawing6.vml"/><Relationship Id="rId14" Type="http://schemas.openxmlformats.org/officeDocument/2006/relationships/tags" Target="../tags/tag28.xml"/><Relationship Id="rId22" Type="http://schemas.openxmlformats.org/officeDocument/2006/relationships/tags" Target="../tags/tag36.xml"/><Relationship Id="rId27" Type="http://schemas.openxmlformats.org/officeDocument/2006/relationships/tags" Target="../tags/tag41.xml"/><Relationship Id="rId30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13" Type="http://schemas.openxmlformats.org/officeDocument/2006/relationships/tags" Target="../tags/tag50.xml"/><Relationship Id="rId18" Type="http://schemas.openxmlformats.org/officeDocument/2006/relationships/tags" Target="../tags/tag55.xml"/><Relationship Id="rId26" Type="http://schemas.openxmlformats.org/officeDocument/2006/relationships/tags" Target="../tags/tag63.xml"/><Relationship Id="rId3" Type="http://schemas.openxmlformats.org/officeDocument/2006/relationships/slideLayout" Target="../slideLayouts/slideLayout18.xml"/><Relationship Id="rId21" Type="http://schemas.openxmlformats.org/officeDocument/2006/relationships/tags" Target="../tags/tag58.xml"/><Relationship Id="rId7" Type="http://schemas.openxmlformats.org/officeDocument/2006/relationships/slideLayout" Target="../slideLayouts/slideLayout22.xml"/><Relationship Id="rId12" Type="http://schemas.openxmlformats.org/officeDocument/2006/relationships/tags" Target="../tags/tag49.xml"/><Relationship Id="rId17" Type="http://schemas.openxmlformats.org/officeDocument/2006/relationships/tags" Target="../tags/tag54.xml"/><Relationship Id="rId25" Type="http://schemas.openxmlformats.org/officeDocument/2006/relationships/tags" Target="../tags/tag62.xml"/><Relationship Id="rId2" Type="http://schemas.openxmlformats.org/officeDocument/2006/relationships/slideLayout" Target="../slideLayouts/slideLayout17.xml"/><Relationship Id="rId16" Type="http://schemas.openxmlformats.org/officeDocument/2006/relationships/tags" Target="../tags/tag53.xml"/><Relationship Id="rId20" Type="http://schemas.openxmlformats.org/officeDocument/2006/relationships/tags" Target="../tags/tag57.xml"/><Relationship Id="rId29" Type="http://schemas.openxmlformats.org/officeDocument/2006/relationships/oleObject" Target="../embeddings/oleObject11.bin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tags" Target="../tags/tag48.xml"/><Relationship Id="rId24" Type="http://schemas.openxmlformats.org/officeDocument/2006/relationships/tags" Target="../tags/tag61.xml"/><Relationship Id="rId5" Type="http://schemas.openxmlformats.org/officeDocument/2006/relationships/slideLayout" Target="../slideLayouts/slideLayout20.xml"/><Relationship Id="rId15" Type="http://schemas.openxmlformats.org/officeDocument/2006/relationships/tags" Target="../tags/tag52.xml"/><Relationship Id="rId23" Type="http://schemas.openxmlformats.org/officeDocument/2006/relationships/tags" Target="../tags/tag60.xml"/><Relationship Id="rId28" Type="http://schemas.openxmlformats.org/officeDocument/2006/relationships/tags" Target="../tags/tag65.xml"/><Relationship Id="rId10" Type="http://schemas.openxmlformats.org/officeDocument/2006/relationships/tags" Target="../tags/tag47.xml"/><Relationship Id="rId19" Type="http://schemas.openxmlformats.org/officeDocument/2006/relationships/tags" Target="../tags/tag56.xml"/><Relationship Id="rId4" Type="http://schemas.openxmlformats.org/officeDocument/2006/relationships/slideLayout" Target="../slideLayouts/slideLayout19.xml"/><Relationship Id="rId9" Type="http://schemas.openxmlformats.org/officeDocument/2006/relationships/vmlDrawing" Target="../drawings/vmlDrawing11.vml"/><Relationship Id="rId14" Type="http://schemas.openxmlformats.org/officeDocument/2006/relationships/tags" Target="../tags/tag51.xml"/><Relationship Id="rId22" Type="http://schemas.openxmlformats.org/officeDocument/2006/relationships/tags" Target="../tags/tag59.xml"/><Relationship Id="rId27" Type="http://schemas.openxmlformats.org/officeDocument/2006/relationships/tags" Target="../tags/tag64.xml"/><Relationship Id="rId30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13" Type="http://schemas.openxmlformats.org/officeDocument/2006/relationships/tags" Target="../tags/tag76.xml"/><Relationship Id="rId18" Type="http://schemas.openxmlformats.org/officeDocument/2006/relationships/tags" Target="../tags/tag81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84.xml"/><Relationship Id="rId7" Type="http://schemas.openxmlformats.org/officeDocument/2006/relationships/tags" Target="../tags/tag70.xml"/><Relationship Id="rId12" Type="http://schemas.openxmlformats.org/officeDocument/2006/relationships/tags" Target="../tags/tag75.xml"/><Relationship Id="rId17" Type="http://schemas.openxmlformats.org/officeDocument/2006/relationships/tags" Target="../tags/tag80.xml"/><Relationship Id="rId2" Type="http://schemas.openxmlformats.org/officeDocument/2006/relationships/slideLayout" Target="../slideLayouts/slideLayout24.xml"/><Relationship Id="rId16" Type="http://schemas.openxmlformats.org/officeDocument/2006/relationships/tags" Target="../tags/tag79.xml"/><Relationship Id="rId20" Type="http://schemas.openxmlformats.org/officeDocument/2006/relationships/tags" Target="../tags/tag83.xml"/><Relationship Id="rId1" Type="http://schemas.openxmlformats.org/officeDocument/2006/relationships/slideLayout" Target="../slideLayouts/slideLayout23.xml"/><Relationship Id="rId6" Type="http://schemas.openxmlformats.org/officeDocument/2006/relationships/vmlDrawing" Target="../drawings/vmlDrawing16.vml"/><Relationship Id="rId11" Type="http://schemas.openxmlformats.org/officeDocument/2006/relationships/tags" Target="../tags/tag74.xml"/><Relationship Id="rId24" Type="http://schemas.openxmlformats.org/officeDocument/2006/relationships/image" Target="../media/image1.emf"/><Relationship Id="rId5" Type="http://schemas.openxmlformats.org/officeDocument/2006/relationships/theme" Target="../theme/theme4.xml"/><Relationship Id="rId15" Type="http://schemas.openxmlformats.org/officeDocument/2006/relationships/tags" Target="../tags/tag78.xml"/><Relationship Id="rId23" Type="http://schemas.openxmlformats.org/officeDocument/2006/relationships/oleObject" Target="../embeddings/oleObject16.bin"/><Relationship Id="rId10" Type="http://schemas.openxmlformats.org/officeDocument/2006/relationships/tags" Target="../tags/tag73.xml"/><Relationship Id="rId19" Type="http://schemas.openxmlformats.org/officeDocument/2006/relationships/tags" Target="../tags/tag82.xml"/><Relationship Id="rId4" Type="http://schemas.openxmlformats.org/officeDocument/2006/relationships/slideLayout" Target="../slideLayouts/slideLayout26.xml"/><Relationship Id="rId9" Type="http://schemas.openxmlformats.org/officeDocument/2006/relationships/tags" Target="../tags/tag72.xml"/><Relationship Id="rId14" Type="http://schemas.openxmlformats.org/officeDocument/2006/relationships/tags" Target="../tags/tag77.xml"/><Relationship Id="rId22" Type="http://schemas.openxmlformats.org/officeDocument/2006/relationships/tags" Target="../tags/tag8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13" Type="http://schemas.openxmlformats.org/officeDocument/2006/relationships/tags" Target="../tags/tag95.xml"/><Relationship Id="rId18" Type="http://schemas.openxmlformats.org/officeDocument/2006/relationships/tags" Target="../tags/tag100.xml"/><Relationship Id="rId3" Type="http://schemas.openxmlformats.org/officeDocument/2006/relationships/slideLayout" Target="../slideLayouts/slideLayout29.xml"/><Relationship Id="rId21" Type="http://schemas.openxmlformats.org/officeDocument/2006/relationships/tags" Target="../tags/tag103.xml"/><Relationship Id="rId7" Type="http://schemas.openxmlformats.org/officeDocument/2006/relationships/tags" Target="../tags/tag89.xml"/><Relationship Id="rId12" Type="http://schemas.openxmlformats.org/officeDocument/2006/relationships/tags" Target="../tags/tag94.xml"/><Relationship Id="rId17" Type="http://schemas.openxmlformats.org/officeDocument/2006/relationships/tags" Target="../tags/tag99.xml"/><Relationship Id="rId2" Type="http://schemas.openxmlformats.org/officeDocument/2006/relationships/slideLayout" Target="../slideLayouts/slideLayout28.xml"/><Relationship Id="rId16" Type="http://schemas.openxmlformats.org/officeDocument/2006/relationships/tags" Target="../tags/tag98.xml"/><Relationship Id="rId20" Type="http://schemas.openxmlformats.org/officeDocument/2006/relationships/tags" Target="../tags/tag102.xml"/><Relationship Id="rId1" Type="http://schemas.openxmlformats.org/officeDocument/2006/relationships/slideLayout" Target="../slideLayouts/slideLayout27.xml"/><Relationship Id="rId6" Type="http://schemas.openxmlformats.org/officeDocument/2006/relationships/tags" Target="../tags/tag88.xml"/><Relationship Id="rId11" Type="http://schemas.openxmlformats.org/officeDocument/2006/relationships/tags" Target="../tags/tag93.xml"/><Relationship Id="rId5" Type="http://schemas.openxmlformats.org/officeDocument/2006/relationships/vmlDrawing" Target="../drawings/vmlDrawing19.vml"/><Relationship Id="rId15" Type="http://schemas.openxmlformats.org/officeDocument/2006/relationships/tags" Target="../tags/tag97.xml"/><Relationship Id="rId23" Type="http://schemas.openxmlformats.org/officeDocument/2006/relationships/image" Target="../media/image1.emf"/><Relationship Id="rId10" Type="http://schemas.openxmlformats.org/officeDocument/2006/relationships/tags" Target="../tags/tag92.xml"/><Relationship Id="rId19" Type="http://schemas.openxmlformats.org/officeDocument/2006/relationships/tags" Target="../tags/tag101.xml"/><Relationship Id="rId4" Type="http://schemas.openxmlformats.org/officeDocument/2006/relationships/theme" Target="../theme/theme5.xml"/><Relationship Id="rId9" Type="http://schemas.openxmlformats.org/officeDocument/2006/relationships/tags" Target="../tags/tag91.xml"/><Relationship Id="rId14" Type="http://schemas.openxmlformats.org/officeDocument/2006/relationships/tags" Target="../tags/tag96.xml"/><Relationship Id="rId22" Type="http://schemas.openxmlformats.org/officeDocument/2006/relationships/oleObject" Target="../embeddings/oleObject19.bin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13" Type="http://schemas.openxmlformats.org/officeDocument/2006/relationships/tags" Target="../tags/tag113.xml"/><Relationship Id="rId18" Type="http://schemas.openxmlformats.org/officeDocument/2006/relationships/tags" Target="../tags/tag118.xml"/><Relationship Id="rId3" Type="http://schemas.openxmlformats.org/officeDocument/2006/relationships/slideLayout" Target="../slideLayouts/slideLayout32.xml"/><Relationship Id="rId21" Type="http://schemas.openxmlformats.org/officeDocument/2006/relationships/tags" Target="../tags/tag121.xml"/><Relationship Id="rId7" Type="http://schemas.openxmlformats.org/officeDocument/2006/relationships/tags" Target="../tags/tag107.xml"/><Relationship Id="rId12" Type="http://schemas.openxmlformats.org/officeDocument/2006/relationships/tags" Target="../tags/tag112.xml"/><Relationship Id="rId17" Type="http://schemas.openxmlformats.org/officeDocument/2006/relationships/tags" Target="../tags/tag117.xml"/><Relationship Id="rId2" Type="http://schemas.openxmlformats.org/officeDocument/2006/relationships/slideLayout" Target="../slideLayouts/slideLayout31.xml"/><Relationship Id="rId16" Type="http://schemas.openxmlformats.org/officeDocument/2006/relationships/tags" Target="../tags/tag116.xml"/><Relationship Id="rId20" Type="http://schemas.openxmlformats.org/officeDocument/2006/relationships/tags" Target="../tags/tag120.xml"/><Relationship Id="rId1" Type="http://schemas.openxmlformats.org/officeDocument/2006/relationships/slideLayout" Target="../slideLayouts/slideLayout30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5" Type="http://schemas.openxmlformats.org/officeDocument/2006/relationships/vmlDrawing" Target="../drawings/vmlDrawing22.vml"/><Relationship Id="rId15" Type="http://schemas.openxmlformats.org/officeDocument/2006/relationships/tags" Target="../tags/tag115.xml"/><Relationship Id="rId23" Type="http://schemas.openxmlformats.org/officeDocument/2006/relationships/image" Target="../media/image1.emf"/><Relationship Id="rId10" Type="http://schemas.openxmlformats.org/officeDocument/2006/relationships/tags" Target="../tags/tag110.xml"/><Relationship Id="rId19" Type="http://schemas.openxmlformats.org/officeDocument/2006/relationships/tags" Target="../tags/tag119.xml"/><Relationship Id="rId4" Type="http://schemas.openxmlformats.org/officeDocument/2006/relationships/theme" Target="../theme/theme6.xml"/><Relationship Id="rId9" Type="http://schemas.openxmlformats.org/officeDocument/2006/relationships/tags" Target="../tags/tag109.xml"/><Relationship Id="rId14" Type="http://schemas.openxmlformats.org/officeDocument/2006/relationships/tags" Target="../tags/tag114.xml"/><Relationship Id="rId22" Type="http://schemas.openxmlformats.org/officeDocument/2006/relationships/oleObject" Target="../embeddings/oleObject22.bin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13" Type="http://schemas.openxmlformats.org/officeDocument/2006/relationships/tags" Target="../tags/tag130.xml"/><Relationship Id="rId18" Type="http://schemas.openxmlformats.org/officeDocument/2006/relationships/tags" Target="../tags/tag135.xml"/><Relationship Id="rId3" Type="http://schemas.openxmlformats.org/officeDocument/2006/relationships/slideLayout" Target="../slideLayouts/slideLayout35.xml"/><Relationship Id="rId21" Type="http://schemas.openxmlformats.org/officeDocument/2006/relationships/tags" Target="../tags/tag138.xml"/><Relationship Id="rId7" Type="http://schemas.openxmlformats.org/officeDocument/2006/relationships/tags" Target="../tags/tag124.xml"/><Relationship Id="rId12" Type="http://schemas.openxmlformats.org/officeDocument/2006/relationships/tags" Target="../tags/tag129.xml"/><Relationship Id="rId17" Type="http://schemas.openxmlformats.org/officeDocument/2006/relationships/tags" Target="../tags/tag134.xml"/><Relationship Id="rId2" Type="http://schemas.openxmlformats.org/officeDocument/2006/relationships/slideLayout" Target="../slideLayouts/slideLayout34.xml"/><Relationship Id="rId16" Type="http://schemas.openxmlformats.org/officeDocument/2006/relationships/tags" Target="../tags/tag133.xml"/><Relationship Id="rId20" Type="http://schemas.openxmlformats.org/officeDocument/2006/relationships/tags" Target="../tags/tag137.xml"/><Relationship Id="rId1" Type="http://schemas.openxmlformats.org/officeDocument/2006/relationships/slideLayout" Target="../slideLayouts/slideLayout33.xml"/><Relationship Id="rId6" Type="http://schemas.openxmlformats.org/officeDocument/2006/relationships/vmlDrawing" Target="../drawings/vmlDrawing25.vml"/><Relationship Id="rId11" Type="http://schemas.openxmlformats.org/officeDocument/2006/relationships/tags" Target="../tags/tag128.xml"/><Relationship Id="rId24" Type="http://schemas.openxmlformats.org/officeDocument/2006/relationships/image" Target="../media/image1.emf"/><Relationship Id="rId5" Type="http://schemas.openxmlformats.org/officeDocument/2006/relationships/theme" Target="../theme/theme7.xml"/><Relationship Id="rId15" Type="http://schemas.openxmlformats.org/officeDocument/2006/relationships/tags" Target="../tags/tag132.xml"/><Relationship Id="rId23" Type="http://schemas.openxmlformats.org/officeDocument/2006/relationships/oleObject" Target="../embeddings/oleObject25.bin"/><Relationship Id="rId10" Type="http://schemas.openxmlformats.org/officeDocument/2006/relationships/tags" Target="../tags/tag127.xml"/><Relationship Id="rId19" Type="http://schemas.openxmlformats.org/officeDocument/2006/relationships/tags" Target="../tags/tag136.xml"/><Relationship Id="rId4" Type="http://schemas.openxmlformats.org/officeDocument/2006/relationships/slideLayout" Target="../slideLayouts/slideLayout36.xml"/><Relationship Id="rId9" Type="http://schemas.openxmlformats.org/officeDocument/2006/relationships/tags" Target="../tags/tag126.xml"/><Relationship Id="rId14" Type="http://schemas.openxmlformats.org/officeDocument/2006/relationships/tags" Target="../tags/tag131.xml"/><Relationship Id="rId22" Type="http://schemas.openxmlformats.org/officeDocument/2006/relationships/tags" Target="../tags/tag139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13" Type="http://schemas.openxmlformats.org/officeDocument/2006/relationships/tags" Target="../tags/tag148.xml"/><Relationship Id="rId18" Type="http://schemas.openxmlformats.org/officeDocument/2006/relationships/tags" Target="../tags/tag153.xml"/><Relationship Id="rId3" Type="http://schemas.openxmlformats.org/officeDocument/2006/relationships/slideLayout" Target="../slideLayouts/slideLayout39.xml"/><Relationship Id="rId21" Type="http://schemas.openxmlformats.org/officeDocument/2006/relationships/tags" Target="../tags/tag156.xml"/><Relationship Id="rId7" Type="http://schemas.openxmlformats.org/officeDocument/2006/relationships/tags" Target="../tags/tag142.xml"/><Relationship Id="rId12" Type="http://schemas.openxmlformats.org/officeDocument/2006/relationships/tags" Target="../tags/tag147.xml"/><Relationship Id="rId17" Type="http://schemas.openxmlformats.org/officeDocument/2006/relationships/tags" Target="../tags/tag152.xml"/><Relationship Id="rId2" Type="http://schemas.openxmlformats.org/officeDocument/2006/relationships/slideLayout" Target="../slideLayouts/slideLayout38.xml"/><Relationship Id="rId16" Type="http://schemas.openxmlformats.org/officeDocument/2006/relationships/tags" Target="../tags/tag151.xml"/><Relationship Id="rId20" Type="http://schemas.openxmlformats.org/officeDocument/2006/relationships/tags" Target="../tags/tag155.xml"/><Relationship Id="rId1" Type="http://schemas.openxmlformats.org/officeDocument/2006/relationships/slideLayout" Target="../slideLayouts/slideLayout37.xml"/><Relationship Id="rId6" Type="http://schemas.openxmlformats.org/officeDocument/2006/relationships/vmlDrawing" Target="../drawings/vmlDrawing28.vml"/><Relationship Id="rId11" Type="http://schemas.openxmlformats.org/officeDocument/2006/relationships/tags" Target="../tags/tag146.xml"/><Relationship Id="rId24" Type="http://schemas.openxmlformats.org/officeDocument/2006/relationships/image" Target="../media/image1.emf"/><Relationship Id="rId5" Type="http://schemas.openxmlformats.org/officeDocument/2006/relationships/theme" Target="../theme/theme8.xml"/><Relationship Id="rId15" Type="http://schemas.openxmlformats.org/officeDocument/2006/relationships/tags" Target="../tags/tag150.xml"/><Relationship Id="rId23" Type="http://schemas.openxmlformats.org/officeDocument/2006/relationships/oleObject" Target="../embeddings/oleObject28.bin"/><Relationship Id="rId10" Type="http://schemas.openxmlformats.org/officeDocument/2006/relationships/tags" Target="../tags/tag145.xml"/><Relationship Id="rId19" Type="http://schemas.openxmlformats.org/officeDocument/2006/relationships/tags" Target="../tags/tag154.xml"/><Relationship Id="rId4" Type="http://schemas.openxmlformats.org/officeDocument/2006/relationships/slideLayout" Target="../slideLayouts/slideLayout40.xml"/><Relationship Id="rId9" Type="http://schemas.openxmlformats.org/officeDocument/2006/relationships/tags" Target="../tags/tag144.xml"/><Relationship Id="rId14" Type="http://schemas.openxmlformats.org/officeDocument/2006/relationships/tags" Target="../tags/tag149.xml"/><Relationship Id="rId22" Type="http://schemas.openxmlformats.org/officeDocument/2006/relationships/tags" Target="../tags/tag15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ags" Target="../tags/tag161.xml"/><Relationship Id="rId13" Type="http://schemas.openxmlformats.org/officeDocument/2006/relationships/tags" Target="../tags/tag166.xml"/><Relationship Id="rId18" Type="http://schemas.openxmlformats.org/officeDocument/2006/relationships/tags" Target="../tags/tag171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74.xml"/><Relationship Id="rId7" Type="http://schemas.openxmlformats.org/officeDocument/2006/relationships/tags" Target="../tags/tag160.xml"/><Relationship Id="rId12" Type="http://schemas.openxmlformats.org/officeDocument/2006/relationships/tags" Target="../tags/tag165.xml"/><Relationship Id="rId17" Type="http://schemas.openxmlformats.org/officeDocument/2006/relationships/tags" Target="../tags/tag170.xml"/><Relationship Id="rId2" Type="http://schemas.openxmlformats.org/officeDocument/2006/relationships/slideLayout" Target="../slideLayouts/slideLayout42.xml"/><Relationship Id="rId16" Type="http://schemas.openxmlformats.org/officeDocument/2006/relationships/tags" Target="../tags/tag169.xml"/><Relationship Id="rId20" Type="http://schemas.openxmlformats.org/officeDocument/2006/relationships/tags" Target="../tags/tag173.xml"/><Relationship Id="rId1" Type="http://schemas.openxmlformats.org/officeDocument/2006/relationships/slideLayout" Target="../slideLayouts/slideLayout41.xml"/><Relationship Id="rId6" Type="http://schemas.openxmlformats.org/officeDocument/2006/relationships/vmlDrawing" Target="../drawings/vmlDrawing31.vml"/><Relationship Id="rId11" Type="http://schemas.openxmlformats.org/officeDocument/2006/relationships/tags" Target="../tags/tag164.xml"/><Relationship Id="rId24" Type="http://schemas.openxmlformats.org/officeDocument/2006/relationships/image" Target="../media/image1.emf"/><Relationship Id="rId5" Type="http://schemas.openxmlformats.org/officeDocument/2006/relationships/theme" Target="../theme/theme9.xml"/><Relationship Id="rId15" Type="http://schemas.openxmlformats.org/officeDocument/2006/relationships/tags" Target="../tags/tag168.xml"/><Relationship Id="rId23" Type="http://schemas.openxmlformats.org/officeDocument/2006/relationships/oleObject" Target="../embeddings/oleObject31.bin"/><Relationship Id="rId10" Type="http://schemas.openxmlformats.org/officeDocument/2006/relationships/tags" Target="../tags/tag163.xml"/><Relationship Id="rId19" Type="http://schemas.openxmlformats.org/officeDocument/2006/relationships/tags" Target="../tags/tag172.xml"/><Relationship Id="rId4" Type="http://schemas.openxmlformats.org/officeDocument/2006/relationships/slideLayout" Target="../slideLayouts/slideLayout44.xml"/><Relationship Id="rId9" Type="http://schemas.openxmlformats.org/officeDocument/2006/relationships/tags" Target="../tags/tag162.xml"/><Relationship Id="rId14" Type="http://schemas.openxmlformats.org/officeDocument/2006/relationships/tags" Target="../tags/tag167.xml"/><Relationship Id="rId22" Type="http://schemas.openxmlformats.org/officeDocument/2006/relationships/tags" Target="../tags/tag1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1314871212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625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1900" b="1" i="0" baseline="0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77117" y="2440672"/>
            <a:ext cx="4389768" cy="251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Text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1509" y="234863"/>
            <a:ext cx="8794113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1488" y="15389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21488" y="532898"/>
            <a:ext cx="4726600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93434" y="6159561"/>
            <a:ext cx="7522187" cy="527525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78475" indent="-478475" defTabSz="911687" fontAlgn="base">
                <a:spcBef>
                  <a:spcPct val="0"/>
                </a:spcBef>
                <a:spcAft>
                  <a:spcPct val="0"/>
                </a:spcAft>
                <a:tabLst>
                  <a:tab pos="489789" algn="l"/>
                  <a:tab pos="677302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77117" y="1859183"/>
            <a:ext cx="4389768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8136458" y="296428"/>
            <a:ext cx="779144" cy="101720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822229" y="296408"/>
            <a:ext cx="1093393" cy="745084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826992" y="296407"/>
            <a:ext cx="1088630" cy="216680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8068268" y="296408"/>
            <a:ext cx="847347" cy="1333054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67" name="SlideLogoText"/>
          <p:cNvSpPr>
            <a:spLocks noChangeArrowheads="1"/>
          </p:cNvSpPr>
          <p:nvPr userDrawn="1">
            <p:custDataLst>
              <p:tags r:id="rId13"/>
            </p:custDataLst>
          </p:nvPr>
        </p:nvSpPr>
        <p:spPr bwMode="auto">
          <a:xfrm>
            <a:off x="8808143" y="6651743"/>
            <a:ext cx="160294" cy="157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6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735" r:id="rId8"/>
  </p:sldLayoutIdLst>
  <p:hf sldNum="0" hdr="0" ftr="0" dt="0"/>
  <p:txStyles>
    <p:titleStyle>
      <a:lvl1pPr algn="l" defTabSz="911687" rtl="0" eaLnBrk="1" fontAlgn="base" hangingPunct="1">
        <a:spcBef>
          <a:spcPct val="0"/>
        </a:spcBef>
        <a:spcAft>
          <a:spcPct val="0"/>
        </a:spcAft>
        <a:tabLst>
          <a:tab pos="274799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5531"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1086"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6629"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2170"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210" indent="-195594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5531" indent="-266718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5574" indent="-158416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5531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1086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6629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2170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27712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3254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58796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24341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300748076"/>
              </p:ext>
            </p:extLst>
          </p:nvPr>
        </p:nvGraphicFramePr>
        <p:xfrm>
          <a:off x="0" y="14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01" name="think-cell Slide" r:id="rId22" imgW="6350000" imgH="6350000" progId="TCLayout.ActiveDocument.1">
                  <p:embed/>
                </p:oleObj>
              </mc:Choice>
              <mc:Fallback>
                <p:oleObj name="think-cell Slide" r:id="rId22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44" y="6565692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88" y="1990670"/>
            <a:ext cx="4389769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63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sym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63" y="54262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  <a:sym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3" y="608643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  <a:sym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8590" indent="-618590" defTabSz="908551" fontAlgn="base">
                <a:spcBef>
                  <a:spcPct val="0"/>
                </a:spcBef>
                <a:spcAft>
                  <a:spcPct val="0"/>
                </a:spcAft>
                <a:tabLst>
                  <a:tab pos="621807" algn="l"/>
                </a:tabLst>
              </a:pPr>
              <a:r>
                <a:rPr lang="en-US" sz="1000" dirty="0">
                  <a:solidFill>
                    <a:srgbClr val="000000"/>
                  </a:solidFill>
                  <a:sym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5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sym typeface="Arial"/>
                </a:rPr>
                <a:t>Title</a:t>
              </a:r>
            </a:p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sym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7" y="275462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55" y="275446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7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sym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95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82" y="6633339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09517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sym typeface="Arial"/>
              </a:rPr>
              <a:pPr algn="r" defTabSz="90951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092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hf sldNum="0" hdr="0" ftr="0" dt="0"/>
  <p:txStyles>
    <p:titleStyle>
      <a:lvl1pPr algn="l" defTabSz="908551" rtl="0" eaLnBrk="1" fontAlgn="base" hangingPunct="1">
        <a:spcBef>
          <a:spcPct val="0"/>
        </a:spcBef>
        <a:spcAft>
          <a:spcPct val="0"/>
        </a:spcAft>
        <a:tabLst>
          <a:tab pos="27385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3933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27880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1822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55766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6530" indent="-194922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3933" indent="-26580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3418" indent="-15787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933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788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1822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576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9705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3644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758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52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478954752"/>
              </p:ext>
            </p:extLst>
          </p:nvPr>
        </p:nvGraphicFramePr>
        <p:xfrm>
          <a:off x="0" y="14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5" name="think-cell Slide" r:id="rId23" imgW="6350000" imgH="6350000" progId="TCLayout.ActiveDocument.1">
                  <p:embed/>
                </p:oleObj>
              </mc:Choice>
              <mc:Fallback>
                <p:oleObj name="think-cell Slide" r:id="rId23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44" y="6565692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88" y="1990670"/>
            <a:ext cx="4389769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63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sym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63" y="54262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  <a:sym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3" y="608643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  <a:sym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8590" indent="-618590" defTabSz="908551" fontAlgn="base">
                <a:spcBef>
                  <a:spcPct val="0"/>
                </a:spcBef>
                <a:spcAft>
                  <a:spcPct val="0"/>
                </a:spcAft>
                <a:tabLst>
                  <a:tab pos="621807" algn="l"/>
                </a:tabLst>
              </a:pPr>
              <a:r>
                <a:rPr lang="en-US" sz="1000" dirty="0">
                  <a:solidFill>
                    <a:srgbClr val="000000"/>
                  </a:solidFill>
                  <a:sym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5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sym typeface="Arial"/>
                </a:rPr>
                <a:t>Title</a:t>
              </a:r>
            </a:p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sym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7" y="275462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55" y="275446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7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sym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95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82" y="6633339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09517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sym typeface="Arial"/>
              </a:rPr>
              <a:pPr algn="r" defTabSz="90951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557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</p:sldLayoutIdLst>
  <p:hf sldNum="0" hdr="0" ftr="0" dt="0"/>
  <p:txStyles>
    <p:titleStyle>
      <a:lvl1pPr algn="l" defTabSz="908551" rtl="0" eaLnBrk="1" fontAlgn="base" hangingPunct="1">
        <a:spcBef>
          <a:spcPct val="0"/>
        </a:spcBef>
        <a:spcAft>
          <a:spcPct val="0"/>
        </a:spcAft>
        <a:tabLst>
          <a:tab pos="27385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3933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27880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1822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55766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6530" indent="-194922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3933" indent="-26580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3418" indent="-15787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933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788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1822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576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9705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3644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758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52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341274032"/>
              </p:ext>
            </p:extLst>
          </p:nvPr>
        </p:nvGraphicFramePr>
        <p:xfrm>
          <a:off x="0" y="14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07" name="think-cell Slide" r:id="rId23" imgW="6350000" imgH="6350000" progId="TCLayout.ActiveDocument.1">
                  <p:embed/>
                </p:oleObj>
              </mc:Choice>
              <mc:Fallback>
                <p:oleObj name="think-cell Slide" r:id="rId23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44" y="6565692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88" y="1990670"/>
            <a:ext cx="4389769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63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sym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63" y="54262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  <a:sym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3" y="608643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  <a:sym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8590" indent="-618590" defTabSz="908551" fontAlgn="base">
                <a:spcBef>
                  <a:spcPct val="0"/>
                </a:spcBef>
                <a:spcAft>
                  <a:spcPct val="0"/>
                </a:spcAft>
                <a:tabLst>
                  <a:tab pos="621807" algn="l"/>
                </a:tabLst>
              </a:pPr>
              <a:r>
                <a:rPr lang="en-US" sz="1000" dirty="0">
                  <a:solidFill>
                    <a:srgbClr val="000000"/>
                  </a:solidFill>
                  <a:sym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5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sym typeface="Arial"/>
                </a:rPr>
                <a:t>Title</a:t>
              </a:r>
            </a:p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sym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7" y="275462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55" y="275446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7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sym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95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82" y="6633339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09517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sym typeface="Arial"/>
              </a:rPr>
              <a:pPr algn="r" defTabSz="90951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833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</p:sldLayoutIdLst>
  <p:hf sldNum="0" hdr="0" ftr="0" dt="0"/>
  <p:txStyles>
    <p:titleStyle>
      <a:lvl1pPr algn="l" defTabSz="908551" rtl="0" eaLnBrk="1" fontAlgn="base" hangingPunct="1">
        <a:spcBef>
          <a:spcPct val="0"/>
        </a:spcBef>
        <a:spcAft>
          <a:spcPct val="0"/>
        </a:spcAft>
        <a:tabLst>
          <a:tab pos="27385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3933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27880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1822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55766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6530" indent="-194922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3933" indent="-26580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3418" indent="-15787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933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788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1822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576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9705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3644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758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52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8"/>
            </p:custDataLst>
            <p:extLst/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40" name="think-cell Slide" r:id="rId26" imgW="6350000" imgH="6350000" progId="TCLayout.ActiveDocument.1">
                  <p:embed/>
                </p:oleObj>
              </mc:Choice>
              <mc:Fallback>
                <p:oleObj name="think-cell Slide" r:id="rId26" imgW="6350000" imgH="6350000" progId="TCLayout.ActiveDocument.1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77117" y="2440672"/>
            <a:ext cx="4389768" cy="251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Text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1503" y="234863"/>
            <a:ext cx="8794113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1489" y="15390"/>
            <a:ext cx="894706" cy="224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28" baseline="0" noProof="0" dirty="0">
                <a:solidFill>
                  <a:srgbClr val="808080"/>
                </a:solidFill>
                <a:latin typeface="+mn-lt"/>
                <a:ea typeface="+mj-ea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21488" y="532898"/>
            <a:ext cx="4726600" cy="256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32" baseline="0" noProof="0" dirty="0">
                <a:solidFill>
                  <a:srgbClr val="808080"/>
                </a:solidFill>
                <a:latin typeface="+mn-lt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93428" y="6156414"/>
            <a:ext cx="7522187" cy="532235"/>
            <a:chOff x="1365594" y="6033843"/>
            <a:chExt cx="7372005" cy="521640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3843"/>
              <a:ext cx="7372005" cy="1569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20" baseline="0" noProof="0" dirty="0">
                  <a:latin typeface="+mn-lt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398517"/>
              <a:ext cx="3935069" cy="1569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78776" indent="-478776" defTabSz="912266">
                <a:tabLst>
                  <a:tab pos="490101" algn="l"/>
                  <a:tab pos="677732" algn="l"/>
                </a:tabLst>
              </a:pPr>
              <a:r>
                <a:rPr lang="en-US" sz="1020" baseline="0" noProof="0" dirty="0">
                  <a:solidFill>
                    <a:schemeClr val="tx1"/>
                  </a:solidFill>
                  <a:latin typeface="+mn-lt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77117" y="1781435"/>
            <a:ext cx="4389768" cy="596066"/>
            <a:chOff x="915" y="662"/>
            <a:chExt cx="2686" cy="368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662"/>
              <a:ext cx="2686" cy="36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sz="1837" b="1" baseline="0" noProof="0" dirty="0">
                  <a:latin typeface="+mn-lt"/>
                  <a:ea typeface="+mn-ea"/>
                </a:rPr>
                <a:t>Title</a:t>
              </a:r>
            </a:p>
            <a:p>
              <a:r>
                <a:rPr lang="en-US" sz="1837" baseline="0" noProof="0" dirty="0">
                  <a:solidFill>
                    <a:srgbClr val="808080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455323" y="6650173"/>
            <a:ext cx="3047234" cy="160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marL="0" marR="0" lvl="0" indent="0" algn="r" defTabSz="9122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2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608479" y="6623607"/>
            <a:ext cx="4089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912266"/>
            <a:r>
              <a:rPr lang="en-US" sz="1224" baseline="0" noProof="0" dirty="0">
                <a:latin typeface="+mn-lt"/>
                <a:ea typeface="+mn-ea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8136459" y="296421"/>
            <a:ext cx="788863" cy="1022061"/>
            <a:chOff x="4936" y="176"/>
            <a:chExt cx="487" cy="631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>
                  <a:latin typeface="+mn-lt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24">
                <a:latin typeface="+mn-lt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>
                  <a:latin typeface="+mn-lt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24">
                <a:latin typeface="+mn-lt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>
                  <a:latin typeface="+mn-lt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24">
                <a:latin typeface="+mn-lt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>
                  <a:latin typeface="+mn-lt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24">
                <a:latin typeface="+mn-lt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822222" y="296408"/>
            <a:ext cx="1103112" cy="749943"/>
            <a:chOff x="4750" y="176"/>
            <a:chExt cx="681" cy="463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24">
                <a:latin typeface="+mn-lt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24">
                <a:latin typeface="+mn-lt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24">
                <a:latin typeface="+mn-lt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>
                  <a:latin typeface="+mn-lt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>
                  <a:latin typeface="+mn-lt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7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>
                  <a:latin typeface="+mn-lt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805787" y="296408"/>
            <a:ext cx="1109828" cy="220474"/>
            <a:chOff x="7653105" y="285750"/>
            <a:chExt cx="1087670" cy="216085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53105" y="285750"/>
              <a:ext cx="1087670" cy="21608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2266">
                <a:buClr>
                  <a:schemeClr val="tx2"/>
                </a:buClr>
              </a:pPr>
              <a:r>
                <a:rPr lang="en-US" sz="1224" dirty="0">
                  <a:solidFill>
                    <a:srgbClr val="808080"/>
                  </a:solidFill>
                  <a:latin typeface="+mn-lt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53105" y="285750"/>
              <a:ext cx="0" cy="216085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53105" y="501835"/>
              <a:ext cx="1087670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8068268" y="296408"/>
            <a:ext cx="857161" cy="1333054"/>
            <a:chOff x="6655594" y="273840"/>
            <a:chExt cx="840048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 dirty="0">
                  <a:latin typeface="+mn-lt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 dirty="0">
                  <a:latin typeface="+mn-lt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 dirty="0">
                  <a:latin typeface="+mn-lt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>
                  <a:latin typeface="+mn-lt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19373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266">
                <a:buClr>
                  <a:schemeClr val="tx2"/>
                </a:buClr>
              </a:pPr>
              <a:r>
                <a:rPr lang="en-US" sz="1224" dirty="0">
                  <a:latin typeface="+mn-lt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24">
                  <a:latin typeface="+mn-lt"/>
                </a:endParaRPr>
              </a:p>
            </p:txBody>
          </p:sp>
        </p:grpSp>
      </p:grpSp>
      <p:sp>
        <p:nvSpPr>
          <p:cNvPr id="6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595969" y="6593207"/>
            <a:ext cx="548033" cy="259998"/>
          </a:xfrm>
          <a:prstGeom prst="rect">
            <a:avLst/>
          </a:prstGeom>
        </p:spPr>
        <p:txBody>
          <a:bodyPr lIns="91430" tIns="45715" rIns="91430" bIns="45715"/>
          <a:lstStyle>
            <a:lvl1pPr algn="ctr">
              <a:defRPr/>
            </a:lvl1pPr>
          </a:lstStyle>
          <a:p>
            <a:fld id="{1B845CE2-52C6-D640-906F-6FEE9CFEE2EC}" type="slidenum">
              <a:rPr lang="en-US" sz="1020" smtClean="0"/>
              <a:pPr/>
              <a:t>‹#›</a:t>
            </a:fld>
            <a:endParaRPr lang="en-US" sz="1020" dirty="0"/>
          </a:p>
        </p:txBody>
      </p:sp>
    </p:spTree>
    <p:extLst>
      <p:ext uri="{BB962C8B-B14F-4D97-AF65-F5344CB8AC3E}">
        <p14:creationId xmlns:p14="http://schemas.microsoft.com/office/powerpoint/2010/main" val="10169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</p:sldLayoutIdLst>
  <p:hf sldNum="0" hdr="0" ftr="0" dt="0"/>
  <p:txStyles>
    <p:titleStyle>
      <a:lvl1pPr algn="l" defTabSz="912266" rtl="0" eaLnBrk="1" fontAlgn="base" hangingPunct="1">
        <a:spcBef>
          <a:spcPct val="0"/>
        </a:spcBef>
        <a:spcAft>
          <a:spcPct val="0"/>
        </a:spcAft>
        <a:tabLst>
          <a:tab pos="274974" algn="l"/>
        </a:tabLst>
        <a:defRPr sz="1939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226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2pPr>
      <a:lvl3pPr algn="l" defTabSz="91226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3pPr>
      <a:lvl4pPr algn="l" defTabSz="91226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4pPr>
      <a:lvl5pPr algn="l" defTabSz="91226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5pPr>
      <a:lvl6pPr marL="465831" algn="l" defTabSz="91226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6pPr>
      <a:lvl7pPr marL="931680" algn="l" defTabSz="91226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7pPr>
      <a:lvl8pPr marL="1397519" algn="l" defTabSz="91226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8pPr>
      <a:lvl9pPr marL="1863352" algn="l" defTabSz="91226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2266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32" baseline="0">
          <a:solidFill>
            <a:schemeClr val="tx1"/>
          </a:solidFill>
          <a:latin typeface="+mn-lt"/>
          <a:ea typeface="+mn-ea"/>
          <a:cs typeface="+mn-cs"/>
        </a:defRPr>
      </a:lvl1pPr>
      <a:lvl2pPr marL="197335" indent="-195718" algn="l" defTabSz="91226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32" baseline="0">
          <a:solidFill>
            <a:schemeClr val="tx1"/>
          </a:solidFill>
          <a:latin typeface="+mn-lt"/>
        </a:defRPr>
      </a:lvl2pPr>
      <a:lvl3pPr marL="465831" indent="-266888" algn="l" defTabSz="91226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32" baseline="0">
          <a:solidFill>
            <a:schemeClr val="tx1"/>
          </a:solidFill>
          <a:latin typeface="+mn-lt"/>
        </a:defRPr>
      </a:lvl3pPr>
      <a:lvl4pPr marL="625972" indent="-158516" algn="l" defTabSz="91226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32" baseline="0">
          <a:solidFill>
            <a:schemeClr val="tx1"/>
          </a:solidFill>
          <a:latin typeface="+mn-lt"/>
        </a:defRPr>
      </a:lvl4pPr>
      <a:lvl5pPr marL="763975" indent="-132634" algn="l" defTabSz="91226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5pPr>
      <a:lvl6pPr marL="763975" indent="-132634" algn="l" defTabSz="91226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6pPr>
      <a:lvl7pPr marL="763975" indent="-132634" algn="l" defTabSz="91226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7pPr>
      <a:lvl8pPr marL="763975" indent="-132634" algn="l" defTabSz="91226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8pPr>
      <a:lvl9pPr marL="763975" indent="-132634" algn="l" defTabSz="91226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1680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1pPr>
      <a:lvl2pPr marL="465831" algn="l" defTabSz="931680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931680" algn="l" defTabSz="931680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3pPr>
      <a:lvl4pPr marL="1397519" algn="l" defTabSz="931680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4pPr>
      <a:lvl5pPr marL="1863352" algn="l" defTabSz="931680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5pPr>
      <a:lvl6pPr marL="2329194" algn="l" defTabSz="931680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6pPr>
      <a:lvl7pPr marL="2795032" algn="l" defTabSz="931680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7pPr>
      <a:lvl8pPr marL="3260870" algn="l" defTabSz="931680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8pPr>
      <a:lvl9pPr marL="3726710" algn="l" defTabSz="931680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1417875386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44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77117" y="2440672"/>
            <a:ext cx="4389768" cy="251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Text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1508" y="234863"/>
            <a:ext cx="8794113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1488" y="15389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3818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21488" y="532898"/>
            <a:ext cx="4726600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93433" y="6159560"/>
            <a:ext cx="7522187" cy="527525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78525" indent="-478525" defTabSz="911784" fontAlgn="base">
                <a:spcBef>
                  <a:spcPct val="0"/>
                </a:spcBef>
                <a:spcAft>
                  <a:spcPct val="0"/>
                </a:spcAft>
                <a:tabLst>
                  <a:tab pos="489841" algn="l"/>
                  <a:tab pos="677373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77117" y="1859183"/>
            <a:ext cx="4389768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524026" y="6651743"/>
            <a:ext cx="2978536" cy="157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91178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608479" y="6623613"/>
            <a:ext cx="4089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911784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8136458" y="296427"/>
            <a:ext cx="779144" cy="101720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822228" y="296408"/>
            <a:ext cx="1093393" cy="745084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826991" y="296407"/>
            <a:ext cx="1088630" cy="216680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8068268" y="296408"/>
            <a:ext cx="847347" cy="1333054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784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1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67" name="SlideLogoText"/>
          <p:cNvSpPr>
            <a:spLocks noChangeArrowheads="1"/>
          </p:cNvSpPr>
          <p:nvPr userDrawn="1">
            <p:custDataLst>
              <p:tags r:id="rId13"/>
            </p:custDataLst>
          </p:nvPr>
        </p:nvSpPr>
        <p:spPr bwMode="auto">
          <a:xfrm>
            <a:off x="8808143" y="6651743"/>
            <a:ext cx="160294" cy="157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defTabSz="913818"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>
                <a:solidFill>
                  <a:srgbClr val="000000"/>
                </a:solidFill>
              </a:rPr>
              <a:pPr defTabSz="913818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948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sldNum="0" hdr="0" ftr="0" dt="0"/>
  <p:txStyles>
    <p:titleStyle>
      <a:lvl1pPr algn="l" defTabSz="911784" rtl="0" eaLnBrk="1" fontAlgn="base" hangingPunct="1">
        <a:spcBef>
          <a:spcPct val="0"/>
        </a:spcBef>
        <a:spcAft>
          <a:spcPct val="0"/>
        </a:spcAft>
        <a:tabLst>
          <a:tab pos="274829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1784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1784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1784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1784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5581" algn="l" defTabSz="911784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1185" algn="l" defTabSz="911784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6778" algn="l" defTabSz="911784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2367" algn="l" defTabSz="911784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1784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231" indent="-195614" algn="l" defTabSz="911784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5581" indent="-266746" algn="l" defTabSz="911784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5641" indent="-158433" algn="l" defTabSz="911784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3571" indent="-132563" algn="l" defTabSz="911784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3571" indent="-132563" algn="l" defTabSz="911784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3571" indent="-132563" algn="l" defTabSz="911784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3571" indent="-132563" algn="l" defTabSz="911784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3571" indent="-132563" algn="l" defTabSz="911784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11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5581" algn="l" defTabSz="9311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1185" algn="l" defTabSz="9311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6778" algn="l" defTabSz="9311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2367" algn="l" defTabSz="9311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27959" algn="l" defTabSz="9311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3550" algn="l" defTabSz="9311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59142" algn="l" defTabSz="9311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24736" algn="l" defTabSz="9311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2640699561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61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77117" y="2440672"/>
            <a:ext cx="4389768" cy="251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Text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1509" y="234863"/>
            <a:ext cx="8794113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1488" y="15389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21488" y="532898"/>
            <a:ext cx="4726600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93434" y="6159561"/>
            <a:ext cx="7522187" cy="527525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78475" indent="-478475" defTabSz="911687" fontAlgn="base">
                <a:spcBef>
                  <a:spcPct val="0"/>
                </a:spcBef>
                <a:spcAft>
                  <a:spcPct val="0"/>
                </a:spcAft>
                <a:tabLst>
                  <a:tab pos="489789" algn="l"/>
                  <a:tab pos="677302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77117" y="1859183"/>
            <a:ext cx="4389768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524027" y="6651743"/>
            <a:ext cx="2978536" cy="157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91168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608479" y="6623614"/>
            <a:ext cx="4089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911687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8136458" y="296428"/>
            <a:ext cx="779144" cy="101720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822229" y="296408"/>
            <a:ext cx="1093393" cy="745084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826992" y="296407"/>
            <a:ext cx="1088630" cy="216680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8068268" y="296408"/>
            <a:ext cx="847347" cy="1333054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1687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67" name="SlideLogoText"/>
          <p:cNvSpPr>
            <a:spLocks noChangeArrowheads="1"/>
          </p:cNvSpPr>
          <p:nvPr userDrawn="1">
            <p:custDataLst>
              <p:tags r:id="rId13"/>
            </p:custDataLst>
          </p:nvPr>
        </p:nvSpPr>
        <p:spPr bwMode="auto">
          <a:xfrm>
            <a:off x="8808143" y="6651743"/>
            <a:ext cx="160294" cy="157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433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</p:sldLayoutIdLst>
  <p:hf sldNum="0" hdr="0" ftr="0" dt="0"/>
  <p:txStyles>
    <p:titleStyle>
      <a:lvl1pPr algn="l" defTabSz="911687" rtl="0" eaLnBrk="1" fontAlgn="base" hangingPunct="1">
        <a:spcBef>
          <a:spcPct val="0"/>
        </a:spcBef>
        <a:spcAft>
          <a:spcPct val="0"/>
        </a:spcAft>
        <a:tabLst>
          <a:tab pos="274799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5531"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1086"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6629"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2170" algn="l" defTabSz="91168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210" indent="-195594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5531" indent="-266718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5574" indent="-158416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3490" indent="-132549" algn="l" defTabSz="91168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5531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1086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6629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2170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27712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3254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58796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24341" algn="l" defTabSz="9310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974889960"/>
              </p:ext>
            </p:extLst>
          </p:nvPr>
        </p:nvGraphicFramePr>
        <p:xfrm>
          <a:off x="0" y="14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81" name="think-cell Slide" r:id="rId23" imgW="6350000" imgH="6350000" progId="TCLayout.ActiveDocument.1">
                  <p:embed/>
                </p:oleObj>
              </mc:Choice>
              <mc:Fallback>
                <p:oleObj name="think-cell Slide" r:id="rId23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44" y="6565692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88" y="1990670"/>
            <a:ext cx="4389769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63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sym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63" y="54262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  <a:sym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3" y="608643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  <a:sym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8590" indent="-618590" defTabSz="908551" fontAlgn="base">
                <a:spcBef>
                  <a:spcPct val="0"/>
                </a:spcBef>
                <a:spcAft>
                  <a:spcPct val="0"/>
                </a:spcAft>
                <a:tabLst>
                  <a:tab pos="621807" algn="l"/>
                </a:tabLst>
              </a:pPr>
              <a:r>
                <a:rPr lang="en-US" sz="1000" dirty="0">
                  <a:solidFill>
                    <a:srgbClr val="000000"/>
                  </a:solidFill>
                  <a:sym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5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sym typeface="Arial"/>
                </a:rPr>
                <a:t>Title</a:t>
              </a:r>
            </a:p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sym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7" y="275462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55" y="275446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7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sym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95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82" y="6633339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09517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sym typeface="Arial"/>
              </a:rPr>
              <a:pPr algn="r" defTabSz="90951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13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</p:sldLayoutIdLst>
  <p:hf sldNum="0" hdr="0" ftr="0" dt="0"/>
  <p:txStyles>
    <p:titleStyle>
      <a:lvl1pPr algn="l" defTabSz="908551" rtl="0" eaLnBrk="1" fontAlgn="base" hangingPunct="1">
        <a:spcBef>
          <a:spcPct val="0"/>
        </a:spcBef>
        <a:spcAft>
          <a:spcPct val="0"/>
        </a:spcAft>
        <a:tabLst>
          <a:tab pos="27385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3933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27880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1822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55766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6530" indent="-194922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3933" indent="-26580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3418" indent="-15787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933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788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1822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576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9705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3644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758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52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1973278"/>
              </p:ext>
            </p:extLst>
          </p:nvPr>
        </p:nvGraphicFramePr>
        <p:xfrm>
          <a:off x="0" y="14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53" name="think-cell Slide" r:id="rId22" imgW="6350000" imgH="6350000" progId="TCLayout.ActiveDocument.1">
                  <p:embed/>
                </p:oleObj>
              </mc:Choice>
              <mc:Fallback>
                <p:oleObj name="think-cell Slide" r:id="rId22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44" y="6565692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88" y="1990670"/>
            <a:ext cx="4389769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63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sym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63" y="54262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  <a:sym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3" y="608643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  <a:sym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8590" indent="-618590" defTabSz="908551" fontAlgn="base">
                <a:spcBef>
                  <a:spcPct val="0"/>
                </a:spcBef>
                <a:spcAft>
                  <a:spcPct val="0"/>
                </a:spcAft>
                <a:tabLst>
                  <a:tab pos="621807" algn="l"/>
                </a:tabLst>
              </a:pPr>
              <a:r>
                <a:rPr lang="en-US" sz="1000" dirty="0">
                  <a:solidFill>
                    <a:srgbClr val="000000"/>
                  </a:solidFill>
                  <a:sym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5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sym typeface="Arial"/>
                </a:rPr>
                <a:t>Title</a:t>
              </a:r>
            </a:p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sym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7" y="275462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55" y="275446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7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sym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95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82" y="6633339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09517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sym typeface="Arial"/>
              </a:rPr>
              <a:pPr algn="r" defTabSz="90951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494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</p:sldLayoutIdLst>
  <p:hf sldNum="0" hdr="0" ftr="0" dt="0"/>
  <p:txStyles>
    <p:titleStyle>
      <a:lvl1pPr algn="l" defTabSz="908551" rtl="0" eaLnBrk="1" fontAlgn="base" hangingPunct="1">
        <a:spcBef>
          <a:spcPct val="0"/>
        </a:spcBef>
        <a:spcAft>
          <a:spcPct val="0"/>
        </a:spcAft>
        <a:tabLst>
          <a:tab pos="27385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3933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27880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1822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55766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6530" indent="-194922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3933" indent="-26580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3418" indent="-15787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933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788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1822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576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9705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3644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758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52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976682922"/>
              </p:ext>
            </p:extLst>
          </p:nvPr>
        </p:nvGraphicFramePr>
        <p:xfrm>
          <a:off x="0" y="14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125" name="think-cell Slide" r:id="rId22" imgW="6350000" imgH="6350000" progId="TCLayout.ActiveDocument.1">
                  <p:embed/>
                </p:oleObj>
              </mc:Choice>
              <mc:Fallback>
                <p:oleObj name="think-cell Slide" r:id="rId22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44" y="6565692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88" y="1990670"/>
            <a:ext cx="4389769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63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sym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63" y="54262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  <a:sym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3" y="608643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  <a:sym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8590" indent="-618590" defTabSz="908551" fontAlgn="base">
                <a:spcBef>
                  <a:spcPct val="0"/>
                </a:spcBef>
                <a:spcAft>
                  <a:spcPct val="0"/>
                </a:spcAft>
                <a:tabLst>
                  <a:tab pos="621807" algn="l"/>
                </a:tabLst>
              </a:pPr>
              <a:r>
                <a:rPr lang="en-US" sz="1000" dirty="0">
                  <a:solidFill>
                    <a:srgbClr val="000000"/>
                  </a:solidFill>
                  <a:sym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5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sym typeface="Arial"/>
                </a:rPr>
                <a:t>Title</a:t>
              </a:r>
            </a:p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sym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7" y="275462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55" y="275446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7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sym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95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82" y="6633339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09517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sym typeface="Arial"/>
              </a:rPr>
              <a:pPr algn="r" defTabSz="90951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755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</p:sldLayoutIdLst>
  <p:hf sldNum="0" hdr="0" ftr="0" dt="0"/>
  <p:txStyles>
    <p:titleStyle>
      <a:lvl1pPr algn="l" defTabSz="908551" rtl="0" eaLnBrk="1" fontAlgn="base" hangingPunct="1">
        <a:spcBef>
          <a:spcPct val="0"/>
        </a:spcBef>
        <a:spcAft>
          <a:spcPct val="0"/>
        </a:spcAft>
        <a:tabLst>
          <a:tab pos="27385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3933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27880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1822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55766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6530" indent="-194922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3933" indent="-26580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3418" indent="-15787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933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788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1822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576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9705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3644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758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52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169472225"/>
              </p:ext>
            </p:extLst>
          </p:nvPr>
        </p:nvGraphicFramePr>
        <p:xfrm>
          <a:off x="0" y="14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97" name="think-cell Slide" r:id="rId23" imgW="6350000" imgH="6350000" progId="TCLayout.ActiveDocument.1">
                  <p:embed/>
                </p:oleObj>
              </mc:Choice>
              <mc:Fallback>
                <p:oleObj name="think-cell Slide" r:id="rId23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44" y="6565692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88" y="1990670"/>
            <a:ext cx="4389769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63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sym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63" y="54262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  <a:sym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3" y="608643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  <a:sym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8590" indent="-618590" defTabSz="908551" fontAlgn="base">
                <a:spcBef>
                  <a:spcPct val="0"/>
                </a:spcBef>
                <a:spcAft>
                  <a:spcPct val="0"/>
                </a:spcAft>
                <a:tabLst>
                  <a:tab pos="621807" algn="l"/>
                </a:tabLst>
              </a:pPr>
              <a:r>
                <a:rPr lang="en-US" sz="1000" dirty="0">
                  <a:solidFill>
                    <a:srgbClr val="000000"/>
                  </a:solidFill>
                  <a:sym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5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sym typeface="Arial"/>
                </a:rPr>
                <a:t>Title</a:t>
              </a:r>
            </a:p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sym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7" y="275462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55" y="275446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7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sym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95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82" y="6633339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09517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sym typeface="Arial"/>
              </a:rPr>
              <a:pPr algn="r" defTabSz="90951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971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</p:sldLayoutIdLst>
  <p:hf sldNum="0" hdr="0" ftr="0" dt="0"/>
  <p:txStyles>
    <p:titleStyle>
      <a:lvl1pPr algn="l" defTabSz="908551" rtl="0" eaLnBrk="1" fontAlgn="base" hangingPunct="1">
        <a:spcBef>
          <a:spcPct val="0"/>
        </a:spcBef>
        <a:spcAft>
          <a:spcPct val="0"/>
        </a:spcAft>
        <a:tabLst>
          <a:tab pos="27385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3933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27880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1822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55766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6530" indent="-194922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3933" indent="-26580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3418" indent="-15787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933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788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1822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576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9705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3644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758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52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526039255"/>
              </p:ext>
            </p:extLst>
          </p:nvPr>
        </p:nvGraphicFramePr>
        <p:xfrm>
          <a:off x="0" y="14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65" name="think-cell Slide" r:id="rId23" imgW="6350000" imgH="6350000" progId="TCLayout.ActiveDocument.1">
                  <p:embed/>
                </p:oleObj>
              </mc:Choice>
              <mc:Fallback>
                <p:oleObj name="think-cell Slide" r:id="rId23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44" y="6565692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88" y="1990670"/>
            <a:ext cx="4389769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63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sym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63" y="54262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  <a:sym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3" y="608643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  <a:sym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8590" indent="-618590" defTabSz="908551" fontAlgn="base">
                <a:spcBef>
                  <a:spcPct val="0"/>
                </a:spcBef>
                <a:spcAft>
                  <a:spcPct val="0"/>
                </a:spcAft>
                <a:tabLst>
                  <a:tab pos="621807" algn="l"/>
                </a:tabLst>
              </a:pPr>
              <a:r>
                <a:rPr lang="en-US" sz="1000" dirty="0">
                  <a:solidFill>
                    <a:srgbClr val="000000"/>
                  </a:solidFill>
                  <a:sym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5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sym typeface="Arial"/>
                </a:rPr>
                <a:t>Title</a:t>
              </a:r>
            </a:p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sym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7" y="275462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55" y="275446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7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sym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95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82" y="6633339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09517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sym typeface="Arial"/>
              </a:rPr>
              <a:pPr algn="r" defTabSz="90951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106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</p:sldLayoutIdLst>
  <p:hf sldNum="0" hdr="0" ftr="0" dt="0"/>
  <p:txStyles>
    <p:titleStyle>
      <a:lvl1pPr algn="l" defTabSz="908551" rtl="0" eaLnBrk="1" fontAlgn="base" hangingPunct="1">
        <a:spcBef>
          <a:spcPct val="0"/>
        </a:spcBef>
        <a:spcAft>
          <a:spcPct val="0"/>
        </a:spcAft>
        <a:tabLst>
          <a:tab pos="27385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3933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27880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1822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55766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6530" indent="-194922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3933" indent="-26580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3418" indent="-15787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933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788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1822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576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9705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3644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758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52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4261645199"/>
              </p:ext>
            </p:extLst>
          </p:nvPr>
        </p:nvGraphicFramePr>
        <p:xfrm>
          <a:off x="0" y="14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332" name="think-cell Slide" r:id="rId23" imgW="6350000" imgH="6350000" progId="TCLayout.ActiveDocument.1">
                  <p:embed/>
                </p:oleObj>
              </mc:Choice>
              <mc:Fallback>
                <p:oleObj name="think-cell Slide" r:id="rId23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44" y="6565692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sym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88" y="1990670"/>
            <a:ext cx="4389769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63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09517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sym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63" y="54262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  <a:sym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63" y="608643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  <a:sym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18590" indent="-618590" defTabSz="908551" fontAlgn="base">
                <a:spcBef>
                  <a:spcPct val="0"/>
                </a:spcBef>
                <a:spcAft>
                  <a:spcPct val="0"/>
                </a:spcAft>
                <a:tabLst>
                  <a:tab pos="621807" algn="l"/>
                </a:tabLst>
              </a:pPr>
              <a:r>
                <a:rPr lang="en-US" sz="1000" dirty="0">
                  <a:solidFill>
                    <a:srgbClr val="000000"/>
                  </a:solidFill>
                  <a:sym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65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sym typeface="Arial"/>
                </a:rPr>
                <a:t>Title</a:t>
              </a:r>
            </a:p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sym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7" y="275462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55" y="275446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09517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sym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7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sym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95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0864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sym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09517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sym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82" y="6633339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09517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sym typeface="Arial"/>
              </a:rPr>
              <a:pPr algn="r" defTabSz="90951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518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</p:sldLayoutIdLst>
  <p:hf sldNum="0" hdr="0" ftr="0" dt="0"/>
  <p:txStyles>
    <p:titleStyle>
      <a:lvl1pPr algn="l" defTabSz="908551" rtl="0" eaLnBrk="1" fontAlgn="base" hangingPunct="1">
        <a:spcBef>
          <a:spcPct val="0"/>
        </a:spcBef>
        <a:spcAft>
          <a:spcPct val="0"/>
        </a:spcAft>
        <a:tabLst>
          <a:tab pos="27385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3933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27880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1822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55766" algn="l" defTabSz="90855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6530" indent="-194922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3933" indent="-26580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3418" indent="-157870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0864" indent="-132095" algn="l" defTabSz="90855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933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7880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1822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576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9705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3644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758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526" algn="l" defTabSz="9278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253.xml"/><Relationship Id="rId7" Type="http://schemas.openxmlformats.org/officeDocument/2006/relationships/image" Target="../media/image7.emf"/><Relationship Id="rId2" Type="http://schemas.openxmlformats.org/officeDocument/2006/relationships/tags" Target="../tags/tag252.xml"/><Relationship Id="rId1" Type="http://schemas.openxmlformats.org/officeDocument/2006/relationships/vmlDrawing" Target="../drawings/vmlDrawing46.vml"/><Relationship Id="rId6" Type="http://schemas.openxmlformats.org/officeDocument/2006/relationships/oleObject" Target="../embeddings/oleObject46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vmlDrawing" Target="../drawings/vmlDrawing5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3.bin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69.xml"/><Relationship Id="rId2" Type="http://schemas.openxmlformats.org/officeDocument/2006/relationships/tags" Target="../tags/tag268.xml"/><Relationship Id="rId1" Type="http://schemas.openxmlformats.org/officeDocument/2006/relationships/vmlDrawing" Target="../drawings/vmlDrawing5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4.bin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vmlDrawing" Target="../drawings/vmlDrawing55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5.bin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" Type="http://schemas.openxmlformats.org/officeDocument/2006/relationships/vmlDrawing" Target="../drawings/vmlDrawing56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56.bin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80.xml"/><Relationship Id="rId13" Type="http://schemas.openxmlformats.org/officeDocument/2006/relationships/notesSlide" Target="../notesSlides/notesSlide4.xml"/><Relationship Id="rId3" Type="http://schemas.openxmlformats.org/officeDocument/2006/relationships/tags" Target="../tags/tag275.xml"/><Relationship Id="rId7" Type="http://schemas.openxmlformats.org/officeDocument/2006/relationships/tags" Target="../tags/tag279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274.xml"/><Relationship Id="rId16" Type="http://schemas.openxmlformats.org/officeDocument/2006/relationships/chart" Target="../charts/chart1.xml"/><Relationship Id="rId1" Type="http://schemas.openxmlformats.org/officeDocument/2006/relationships/vmlDrawing" Target="../drawings/vmlDrawing57.vml"/><Relationship Id="rId6" Type="http://schemas.openxmlformats.org/officeDocument/2006/relationships/tags" Target="../tags/tag278.xml"/><Relationship Id="rId11" Type="http://schemas.openxmlformats.org/officeDocument/2006/relationships/tags" Target="../tags/tag283.xml"/><Relationship Id="rId5" Type="http://schemas.openxmlformats.org/officeDocument/2006/relationships/tags" Target="../tags/tag277.xml"/><Relationship Id="rId15" Type="http://schemas.openxmlformats.org/officeDocument/2006/relationships/image" Target="../media/image3.emf"/><Relationship Id="rId10" Type="http://schemas.openxmlformats.org/officeDocument/2006/relationships/tags" Target="../tags/tag282.xml"/><Relationship Id="rId4" Type="http://schemas.openxmlformats.org/officeDocument/2006/relationships/tags" Target="../tags/tag276.xml"/><Relationship Id="rId9" Type="http://schemas.openxmlformats.org/officeDocument/2006/relationships/tags" Target="../tags/tag281.xml"/><Relationship Id="rId14" Type="http://schemas.openxmlformats.org/officeDocument/2006/relationships/oleObject" Target="../embeddings/oleObject5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90.xml"/><Relationship Id="rId13" Type="http://schemas.openxmlformats.org/officeDocument/2006/relationships/chart" Target="../charts/chart2.xml"/><Relationship Id="rId3" Type="http://schemas.openxmlformats.org/officeDocument/2006/relationships/tags" Target="../tags/tag285.xml"/><Relationship Id="rId7" Type="http://schemas.openxmlformats.org/officeDocument/2006/relationships/tags" Target="../tags/tag289.xml"/><Relationship Id="rId12" Type="http://schemas.openxmlformats.org/officeDocument/2006/relationships/image" Target="../media/image3.emf"/><Relationship Id="rId2" Type="http://schemas.openxmlformats.org/officeDocument/2006/relationships/tags" Target="../tags/tag284.xml"/><Relationship Id="rId1" Type="http://schemas.openxmlformats.org/officeDocument/2006/relationships/vmlDrawing" Target="../drawings/vmlDrawing58.vml"/><Relationship Id="rId6" Type="http://schemas.openxmlformats.org/officeDocument/2006/relationships/tags" Target="../tags/tag288.xml"/><Relationship Id="rId11" Type="http://schemas.openxmlformats.org/officeDocument/2006/relationships/oleObject" Target="../embeddings/oleObject58.bin"/><Relationship Id="rId5" Type="http://schemas.openxmlformats.org/officeDocument/2006/relationships/tags" Target="../tags/tag287.xml"/><Relationship Id="rId10" Type="http://schemas.openxmlformats.org/officeDocument/2006/relationships/notesSlide" Target="../notesSlides/notesSlide5.xml"/><Relationship Id="rId4" Type="http://schemas.openxmlformats.org/officeDocument/2006/relationships/tags" Target="../tags/tag286.xml"/><Relationship Id="rId9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55.xml"/><Relationship Id="rId2" Type="http://schemas.openxmlformats.org/officeDocument/2006/relationships/tags" Target="../tags/tag254.xml"/><Relationship Id="rId1" Type="http://schemas.openxmlformats.org/officeDocument/2006/relationships/vmlDrawing" Target="../drawings/vmlDrawing47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7.bin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vmlDrawing" Target="../drawings/vmlDrawing48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8.bin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" Type="http://schemas.openxmlformats.org/officeDocument/2006/relationships/vmlDrawing" Target="../drawings/vmlDrawing49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9.bin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vmlDrawing" Target="../drawings/vmlDrawing50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0.bin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63.xml"/><Relationship Id="rId2" Type="http://schemas.openxmlformats.org/officeDocument/2006/relationships/tags" Target="../tags/tag262.xml"/><Relationship Id="rId1" Type="http://schemas.openxmlformats.org/officeDocument/2006/relationships/vmlDrawing" Target="../drawings/vmlDrawing5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1.bin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65.xml"/><Relationship Id="rId2" Type="http://schemas.openxmlformats.org/officeDocument/2006/relationships/tags" Target="../tags/tag264.xml"/><Relationship Id="rId1" Type="http://schemas.openxmlformats.org/officeDocument/2006/relationships/vmlDrawing" Target="../drawings/vmlDrawing5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2.bin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42675925"/>
              </p:ext>
            </p:extLst>
          </p:nvPr>
        </p:nvGraphicFramePr>
        <p:xfrm>
          <a:off x="1642" y="1642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64" name="think-cell Slide" r:id="rId6" imgW="6350000" imgH="6350000" progId="TCLayout.ActiveDocument.1">
                  <p:embed/>
                </p:oleObj>
              </mc:Choice>
              <mc:Fallback>
                <p:oleObj name="think-cell Slide" r:id="rId6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" y="1642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sz="3300" b="1" dirty="0" err="1" smtClean="0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3074" name="Rectangle 54"/>
          <p:cNvSpPr>
            <a:spLocks noGrp="1" noChangeArrowheads="1"/>
          </p:cNvSpPr>
          <p:nvPr>
            <p:ph type="ctrTitle"/>
          </p:nvPr>
        </p:nvSpPr>
        <p:spPr>
          <a:xfrm>
            <a:off x="2713716" y="1451539"/>
            <a:ext cx="6221605" cy="1661993"/>
          </a:xfrm>
        </p:spPr>
        <p:txBody>
          <a:bodyPr/>
          <a:lstStyle/>
          <a:p>
            <a:pPr lvl="0">
              <a:defRPr/>
            </a:pPr>
            <a:r>
              <a:rPr lang="en-US" sz="3600" b="1" dirty="0" err="1">
                <a:solidFill>
                  <a:srgbClr val="002960"/>
                </a:solidFill>
              </a:rPr>
              <a:t>MassHealth</a:t>
            </a:r>
            <a:r>
              <a:rPr lang="en-US" sz="3600" b="1" dirty="0">
                <a:solidFill>
                  <a:srgbClr val="002960"/>
                </a:solidFill>
              </a:rPr>
              <a:t> Payment Policy Advisory Board and Medical Care Advisory Committee</a:t>
            </a:r>
            <a:endParaRPr lang="en-US" sz="3600" b="1" dirty="0"/>
          </a:p>
        </p:txBody>
      </p:sp>
      <p:sp>
        <p:nvSpPr>
          <p:cNvPr id="17" name="TitleTopPlaceholder"/>
          <p:cNvSpPr>
            <a:spLocks noChangeArrowheads="1"/>
          </p:cNvSpPr>
          <p:nvPr/>
        </p:nvSpPr>
        <p:spPr bwMode="auto">
          <a:xfrm>
            <a:off x="2125654" y="3245986"/>
            <a:ext cx="2125653" cy="436455"/>
          </a:xfrm>
          <a:prstGeom prst="rect">
            <a:avLst/>
          </a:prstGeom>
          <a:solidFill>
            <a:schemeClr val="accent2">
              <a:lumMod val="75000"/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086" tIns="46545" rIns="93086" bIns="46545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8" name="TitleTopPlaceholder"/>
          <p:cNvSpPr>
            <a:spLocks noChangeArrowheads="1"/>
          </p:cNvSpPr>
          <p:nvPr/>
        </p:nvSpPr>
        <p:spPr bwMode="auto">
          <a:xfrm>
            <a:off x="1" y="3245986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086" tIns="46545" rIns="93086" bIns="46545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TitleTopPlaceholder"/>
          <p:cNvSpPr>
            <a:spLocks noChangeArrowheads="1"/>
          </p:cNvSpPr>
          <p:nvPr/>
        </p:nvSpPr>
        <p:spPr bwMode="auto">
          <a:xfrm>
            <a:off x="3886006" y="3246845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086" tIns="46545" rIns="93086" bIns="46545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3316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70" y="2029625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54"/>
          <p:cNvSpPr txBox="1">
            <a:spLocks noChangeArrowheads="1"/>
          </p:cNvSpPr>
          <p:nvPr/>
        </p:nvSpPr>
        <p:spPr bwMode="auto">
          <a:xfrm>
            <a:off x="2676288" y="4255532"/>
            <a:ext cx="61629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 sz="32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400" kern="0" dirty="0">
                <a:solidFill>
                  <a:srgbClr val="002960"/>
                </a:solidFill>
              </a:rPr>
              <a:t>Executive Office of Health &amp; Human Services</a:t>
            </a:r>
          </a:p>
        </p:txBody>
      </p:sp>
      <p:sp>
        <p:nvSpPr>
          <p:cNvPr id="9" name="Rectangle 54">
            <a:extLst>
              <a:ext uri="{FF2B5EF4-FFF2-40B4-BE49-F238E27FC236}">
                <a16:creationId xmlns="" xmlns:a16="http://schemas.microsoft.com/office/drawing/2014/main" id="{B0297CB7-4874-504D-B365-255365713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288" y="4992101"/>
            <a:ext cx="616291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 sz="32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600" kern="0" dirty="0" smtClean="0"/>
              <a:t>September 6, 2019</a:t>
            </a:r>
            <a:endParaRPr lang="en-US" sz="1600" kern="0" dirty="0">
              <a:solidFill>
                <a:srgbClr val="002960"/>
              </a:solidFill>
            </a:endParaRPr>
          </a:p>
        </p:txBody>
      </p:sp>
      <p:sp>
        <p:nvSpPr>
          <p:cNvPr id="11" name="McK Disclaimer"/>
          <p:cNvSpPr>
            <a:spLocks noChangeArrowheads="1"/>
          </p:cNvSpPr>
          <p:nvPr/>
        </p:nvSpPr>
        <p:spPr bwMode="auto">
          <a:xfrm>
            <a:off x="115650" y="6567587"/>
            <a:ext cx="5121275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/>
          <a:p>
            <a:pPr defTabSz="803755" eaLnBrk="0" hangingPunct="0"/>
            <a:r>
              <a:rPr lang="en-US" sz="1000" dirty="0">
                <a:solidFill>
                  <a:srgbClr val="002960"/>
                </a:solidFill>
                <a:ea typeface="ＭＳ Ｐゴシック"/>
              </a:rPr>
              <a:t>FOR POLICY DEVELOPMENT PURPOSES ONLY</a:t>
            </a:r>
          </a:p>
        </p:txBody>
      </p:sp>
    </p:spTree>
    <p:extLst>
      <p:ext uri="{BB962C8B-B14F-4D97-AF65-F5344CB8AC3E}">
        <p14:creationId xmlns:p14="http://schemas.microsoft.com/office/powerpoint/2010/main" val="122871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070162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56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xmlns="" id="{02174919-C09D-1945-9FC3-7EBF82EAAC42}"/>
              </a:ext>
            </a:extLst>
          </p:cNvPr>
          <p:cNvSpPr txBox="1"/>
          <p:nvPr/>
        </p:nvSpPr>
        <p:spPr>
          <a:xfrm>
            <a:off x="2115879" y="772233"/>
            <a:ext cx="6798285" cy="509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400" b="1" dirty="0"/>
              <a:t>Reshape how health care is delivered, </a:t>
            </a:r>
            <a:r>
              <a:rPr lang="en-US" sz="1400" dirty="0"/>
              <a:t>including:</a:t>
            </a:r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400" b="1" dirty="0"/>
              <a:t>Continued investment in new models of care: </a:t>
            </a:r>
            <a:r>
              <a:rPr lang="en-US" sz="1400" dirty="0"/>
              <a:t>ACOs will invest $250M in new models of care that are member-centric, team-based, data driven and outcomes-oriented</a:t>
            </a:r>
          </a:p>
          <a:p>
            <a:pPr marL="461132" lvl="2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Member experience:</a:t>
            </a:r>
            <a:r>
              <a:rPr lang="en-US" sz="1400" dirty="0"/>
              <a:t> First time member survey underway - used to hold ACOs accountable (survey scores impact ACO payments)</a:t>
            </a:r>
          </a:p>
          <a:p>
            <a:pPr marL="461132" lvl="2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Workforce</a:t>
            </a:r>
            <a:r>
              <a:rPr lang="en-US" sz="1400" dirty="0"/>
              <a:t>: continue roll-out of investments for student loan repayments for clinicians, new MD residency programs in safety net providers </a:t>
            </a:r>
          </a:p>
          <a:p>
            <a:pPr marL="461132" lvl="2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Payment model &amp; provider engagement:</a:t>
            </a:r>
            <a:r>
              <a:rPr lang="en-US" sz="1400" dirty="0"/>
              <a:t> Work with ACOs to identify ways to help individual primary care and specialty practices get off the fee-for-service treadmill</a:t>
            </a:r>
          </a:p>
          <a:p>
            <a:pPr marL="461132" lvl="2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Payer-provider integration: </a:t>
            </a:r>
            <a:r>
              <a:rPr lang="en-US" sz="1400" dirty="0"/>
              <a:t>Continue to strengthen integration and increase efficiencies between payer and provider entities Model A ACOs</a:t>
            </a:r>
            <a:endParaRPr lang="en-US" sz="1400" b="1" dirty="0"/>
          </a:p>
          <a:p>
            <a:pPr marL="197607" lvl="1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Expanded addiction treatment: </a:t>
            </a:r>
            <a:r>
              <a:rPr lang="en-US" sz="1400" dirty="0"/>
              <a:t>continue roll out of the 1115 waiver expansion (expecting 125+ additional capacity for residential recovery that care for individuals dually diagnosed with addictions and mental illness)</a:t>
            </a:r>
            <a:endParaRPr lang="en-US" sz="1400" b="1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400" b="1" dirty="0"/>
              <a:t>Strengthen ambulatory/ outpatient behavioral health treatment:</a:t>
            </a:r>
            <a:endParaRPr lang="en-US" sz="1400" dirty="0"/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400" dirty="0"/>
              <a:t>An improved ambulatory system is necessary for the ACO and Community Partners care model to be fully effective</a:t>
            </a:r>
          </a:p>
          <a:p>
            <a:pPr marL="461132" lvl="2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dirty="0"/>
              <a:t>Improve efficiency and capacity of ambulatory BH treatment services including in primary care, urgent care, and crisis care to ensure accessible, evidence-based care for individuals with mental illness and/or addiction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C3AEA6A-5A2A-F843-8CE3-D4885BA75A38}"/>
              </a:ext>
            </a:extLst>
          </p:cNvPr>
          <p:cNvSpPr/>
          <p:nvPr/>
        </p:nvSpPr>
        <p:spPr>
          <a:xfrm>
            <a:off x="223773" y="753952"/>
            <a:ext cx="1796413" cy="1606476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/>
            <a:r>
              <a:rPr lang="en-US" sz="1400" b="1" dirty="0">
                <a:solidFill>
                  <a:schemeClr val="tx1"/>
                </a:solidFill>
              </a:rPr>
              <a:t>Integrate and strengthen team-based care, including for those with addiction and mental illness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 bwMode="auto">
          <a:xfrm>
            <a:off x="120051" y="200687"/>
            <a:ext cx="8794114" cy="2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1687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4799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5531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1086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6629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2170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113065">
              <a:tabLst/>
            </a:pPr>
            <a:r>
              <a:rPr lang="en-US" sz="1800" kern="0" dirty="0">
                <a:solidFill>
                  <a:srgbClr val="002060"/>
                </a:solidFill>
              </a:rPr>
              <a:t>Detail on 2019 areas of focus (2 of 3)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20051" y="528557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6F2E42AC-D8C3-CD44-9202-8942A3BE2CF5}"/>
              </a:ext>
            </a:extLst>
          </p:cNvPr>
          <p:cNvSpPr/>
          <p:nvPr/>
        </p:nvSpPr>
        <p:spPr>
          <a:xfrm>
            <a:off x="120051" y="67952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14905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610022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02174919-C09D-1945-9FC3-7EBF82EAAC42}"/>
              </a:ext>
            </a:extLst>
          </p:cNvPr>
          <p:cNvSpPr txBox="1"/>
          <p:nvPr/>
        </p:nvSpPr>
        <p:spPr>
          <a:xfrm>
            <a:off x="1908055" y="928853"/>
            <a:ext cx="7028401" cy="234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lvl="1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>
                <a:latin typeface="Arial"/>
                <a:ea typeface="ＭＳ Ｐゴシック"/>
              </a:rPr>
              <a:t>Ensure ACOs are focused on improving care and meeting unmet needs</a:t>
            </a:r>
            <a:r>
              <a:rPr lang="en-US" sz="1400" dirty="0">
                <a:latin typeface="Arial"/>
                <a:ea typeface="ＭＳ Ｐゴシック"/>
              </a:rPr>
              <a:t> for members with disabilities, BH needs, and social complexity</a:t>
            </a:r>
            <a:endParaRPr lang="en-US" sz="1400" b="1" dirty="0">
              <a:latin typeface="Arial"/>
              <a:ea typeface="ＭＳ Ｐゴシック"/>
            </a:endParaRPr>
          </a:p>
          <a:p>
            <a:pPr marL="197607" lvl="1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>
                <a:latin typeface="Arial"/>
                <a:ea typeface="ＭＳ Ｐゴシック"/>
              </a:rPr>
              <a:t>Find and manage care for individuals with high complexity</a:t>
            </a:r>
            <a:r>
              <a:rPr lang="en-US" sz="1400" dirty="0">
                <a:latin typeface="Arial"/>
                <a:ea typeface="ＭＳ Ｐゴシック"/>
              </a:rPr>
              <a:t> (~45,000 members identified) through CPs and ACOs </a:t>
            </a:r>
          </a:p>
          <a:p>
            <a:pPr marL="197607" lvl="1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Address growing pains in Community Partners: </a:t>
            </a:r>
            <a:r>
              <a:rPr lang="en-US" sz="1400" dirty="0"/>
              <a:t>support ACOs, CPs, PCPs and BH providers to better operationalize the elements of a multi-disciplinary care team (e.g. refinements to the payment model)</a:t>
            </a:r>
            <a:endParaRPr lang="en-US" sz="1400" b="1" dirty="0"/>
          </a:p>
          <a:p>
            <a:pPr marL="197607" lvl="1" indent="-201168" defTabSz="913526" fontAlgn="base">
              <a:spcBef>
                <a:spcPts val="300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>
                <a:latin typeface="Arial"/>
                <a:ea typeface="ＭＳ Ｐゴシック"/>
              </a:rPr>
              <a:t>Identify and address health-related social needs: </a:t>
            </a:r>
            <a:r>
              <a:rPr lang="en-US" sz="1400" dirty="0">
                <a:latin typeface="Arial"/>
                <a:ea typeface="ＭＳ Ｐゴシック"/>
              </a:rPr>
              <a:t>implement ACO screener for unmet social needs; stand up Flexible Services program which allows ACOs to help with housing and nutrition supports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C3AEA6A-5A2A-F843-8CE3-D4885BA75A38}"/>
              </a:ext>
            </a:extLst>
          </p:cNvPr>
          <p:cNvSpPr/>
          <p:nvPr/>
        </p:nvSpPr>
        <p:spPr>
          <a:xfrm>
            <a:off x="223773" y="924080"/>
            <a:ext cx="1636923" cy="1470615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/>
            <a:r>
              <a:rPr lang="en-US" sz="1400" b="1" dirty="0">
                <a:solidFill>
                  <a:schemeClr val="tx1"/>
                </a:solidFill>
              </a:rPr>
              <a:t>Engage and improve care for members with complex clinical &amp; social needs</a:t>
            </a:r>
          </a:p>
        </p:txBody>
      </p:sp>
      <p:sp>
        <p:nvSpPr>
          <p:cNvPr id="13" name="Title 3"/>
          <p:cNvSpPr txBox="1">
            <a:spLocks/>
          </p:cNvSpPr>
          <p:nvPr/>
        </p:nvSpPr>
        <p:spPr bwMode="auto">
          <a:xfrm>
            <a:off x="120051" y="285751"/>
            <a:ext cx="8794114" cy="2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1687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4799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5531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1086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6629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2170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113065">
              <a:tabLst/>
            </a:pPr>
            <a:r>
              <a:rPr lang="en-US" sz="1800" kern="0" dirty="0">
                <a:solidFill>
                  <a:srgbClr val="002060"/>
                </a:solidFill>
              </a:rPr>
              <a:t>Detail on 2019 areas of focus (3 of 3)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6F2E42AC-D8C3-CD44-9202-8942A3BE2CF5}"/>
              </a:ext>
            </a:extLst>
          </p:cNvPr>
          <p:cNvSpPr/>
          <p:nvPr/>
        </p:nvSpPr>
        <p:spPr>
          <a:xfrm>
            <a:off x="97174" y="806295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173308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111138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2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057" y="481340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09AB9E4F-932D-2748-8B40-D83B207B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4" y="121668"/>
            <a:ext cx="8794113" cy="276999"/>
          </a:xfrm>
        </p:spPr>
        <p:txBody>
          <a:bodyPr/>
          <a:lstStyle/>
          <a:p>
            <a:r>
              <a:rPr lang="en-US" sz="1800" dirty="0"/>
              <a:t>MassHealth ACO Enrollment as of </a:t>
            </a:r>
            <a:r>
              <a:rPr lang="en-US" sz="1800" dirty="0" smtClean="0"/>
              <a:t>July 2019</a:t>
            </a:r>
            <a:endParaRPr lang="en-US" sz="1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566024"/>
              </p:ext>
            </p:extLst>
          </p:nvPr>
        </p:nvGraphicFramePr>
        <p:xfrm>
          <a:off x="1890233" y="1015120"/>
          <a:ext cx="5063460" cy="4666209"/>
        </p:xfrm>
        <a:graphic>
          <a:graphicData uri="http://schemas.openxmlformats.org/drawingml/2006/table">
            <a:tbl>
              <a:tblPr/>
              <a:tblGrid>
                <a:gridCol w="8902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391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40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281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Plan Type</a:t>
                      </a:r>
                    </a:p>
                  </a:txBody>
                  <a:tcPr marL="3165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ACO/MCO</a:t>
                      </a:r>
                    </a:p>
                  </a:txBody>
                  <a:tcPr marL="3165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Enrollment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3165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8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7210">
                <a:tc rowSpan="16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ACO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BMC Accountable Care 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115,072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Mercy / BMC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HealthNet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Signature /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BMC </a:t>
                      </a:r>
                      <a:r>
                        <a:rPr lang="en-US" sz="11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HealthNet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Southcoast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/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BMC </a:t>
                      </a:r>
                      <a:r>
                        <a:rPr lang="en-US" sz="11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HealthNet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16,493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Berkshire / Fallon Health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Fallon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/ Reliant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31,319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Wellforce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Care Plan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50,673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BeHealthy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Partnership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38,163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My Care Family (Merrimack Valley / AHP)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32,505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Atrius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/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Tufts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31,441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26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Boston Children’s ACO / Tufts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96,768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Beth Israel Deaconess Care Org / Tufts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36,713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Cambridge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Health Alliance /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Tufts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28,559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Community Care Cooperative (C3)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123,374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Partners Healthcare Choice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106,721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37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Steward Health Choice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121,733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37210">
                <a:tc>
                  <a:txBody>
                    <a:bodyPr/>
                    <a:lstStyle/>
                    <a:p>
                      <a:pPr marL="0" algn="l" defTabSz="93108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 Total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3108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5720" marR="3165" marT="316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31086" rtl="0" eaLnBrk="1" fontAlgn="ctr" latinLnBrk="0" hangingPunct="1"/>
                      <a:r>
                        <a:rPr lang="en-US" sz="11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~900,000*</a:t>
                      </a:r>
                      <a:endParaRPr lang="en-US" sz="11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45720" marT="9525" marB="9144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11852" y="6150228"/>
            <a:ext cx="2544266" cy="261600"/>
          </a:xfrm>
          <a:prstGeom prst="rect">
            <a:avLst/>
          </a:prstGeom>
        </p:spPr>
        <p:txBody>
          <a:bodyPr wrap="none" lIns="91401" tIns="45700" rIns="91401" bIns="45700">
            <a:spAutoFit/>
          </a:bodyPr>
          <a:lstStyle/>
          <a:p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Includes ~11K </a:t>
            </a:r>
            <a:r>
              <a:rPr lang="en-US" sz="11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Lahey</a:t>
            </a:r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ACO members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28130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AEE2DC45-0CC0-424D-B7B3-565EF782460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7465010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5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B2D456F8-449C-4F5C-94C6-1EA387CDD12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sz="1900" b="1" dirty="0" err="1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4D4643-A52B-4552-8BA4-F2D51D8ED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107" y="118305"/>
            <a:ext cx="8794113" cy="292388"/>
          </a:xfrm>
        </p:spPr>
        <p:txBody>
          <a:bodyPr/>
          <a:lstStyle/>
          <a:p>
            <a:r>
              <a:rPr lang="en-US" dirty="0"/>
              <a:t>ACO / MCO major provider affiliates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DB23FE7E-15D0-4857-89ED-50358D256B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653054"/>
              </p:ext>
            </p:extLst>
          </p:nvPr>
        </p:nvGraphicFramePr>
        <p:xfrm>
          <a:off x="4981832" y="505097"/>
          <a:ext cx="3828535" cy="6141720"/>
        </p:xfrm>
        <a:graphic>
          <a:graphicData uri="http://schemas.openxmlformats.org/drawingml/2006/table">
            <a:tbl>
              <a:tblPr/>
              <a:tblGrid>
                <a:gridCol w="1037916">
                  <a:extLst>
                    <a:ext uri="{9D8B030D-6E8A-4147-A177-3AD203B41FA5}">
                      <a16:colId xmlns:a16="http://schemas.microsoft.com/office/drawing/2014/main" xmlns="" val="853118080"/>
                    </a:ext>
                  </a:extLst>
                </a:gridCol>
                <a:gridCol w="2790619">
                  <a:extLst>
                    <a:ext uri="{9D8B030D-6E8A-4147-A177-3AD203B41FA5}">
                      <a16:colId xmlns:a16="http://schemas.microsoft.com/office/drawing/2014/main" xmlns="" val="2964720053"/>
                    </a:ext>
                  </a:extLst>
                </a:gridCol>
              </a:tblGrid>
              <a:tr h="131279"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 B &amp; C ACO: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Providers: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68834190"/>
                  </a:ext>
                </a:extLst>
              </a:tr>
              <a:tr h="2096851">
                <a:tc>
                  <a:txBody>
                    <a:bodyPr/>
                    <a:lstStyle/>
                    <a:p>
                      <a:pPr algn="ctr" fontAlgn="t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Care Cooperative (C3)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Neighborhood Health Center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Health Center of Cape Cod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Health Connections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Charles River Community Health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Health Center of Franklin County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Dimock Center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 Boston Neighborhood Health Center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Edward M. Kennedy Community Health Center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 Health Center of Worcester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Fenway Health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Hilltown</a:t>
                      </a: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Community Health Center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Holyoke Health, Lynn Community Health Center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Health – North End Waterfront Health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Shore Community Health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Springfield Health Services for the Homeless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Upham’s Corner Health Center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3476786"/>
                  </a:ext>
                </a:extLst>
              </a:tr>
              <a:tr h="9175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Steward Health Choice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St. Elizabeth’s Medical Center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Steward Carney Hospital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Holy Family Hospital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Good Samaritan Medical Center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England Sinai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Morton Hospital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St. Anne’s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Cape Cod Healthcare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Harbor Health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Harvard Street NHC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Highland Pediatrics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Prima Care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Pediatric Association of Greater Salem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Steward Medical Group (SMG Core + Hawthorn)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4419195"/>
                  </a:ext>
                </a:extLst>
              </a:tr>
              <a:tr h="393355">
                <a:tc>
                  <a:txBody>
                    <a:bodyPr/>
                    <a:lstStyle/>
                    <a:p>
                      <a:pPr algn="ctr" fontAlgn="t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Partners Healthcare Choice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 General Hospital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Brigham and Women’s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Cooley-Dickenson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 Eye and Ear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Shore Medical Center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Newton-Wellesley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Spaulding Rehabilitation Network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Martha’s Vineyard Hospital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Nantucket Cottage Hospital</a:t>
                      </a:r>
                    </a:p>
                    <a:p>
                      <a:pPr algn="l" fontAlgn="b"/>
                      <a:r>
                        <a:rPr lang="en-US" sz="8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Penntucket</a:t>
                      </a:r>
                      <a:r>
                        <a:rPr lang="en-US" sz="8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Medical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5281188"/>
                  </a:ext>
                </a:extLst>
              </a:tr>
              <a:tr h="524393">
                <a:tc>
                  <a:txBody>
                    <a:bodyPr/>
                    <a:lstStyle/>
                    <a:p>
                      <a:pPr algn="ctr" fontAlgn="t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Lahey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Lahey</a:t>
                      </a:r>
                      <a:r>
                        <a:rPr lang="en-US" sz="8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Medical Center</a:t>
                      </a:r>
                    </a:p>
                    <a:p>
                      <a:pPr algn="l" fontAlgn="b"/>
                      <a:r>
                        <a:rPr lang="en-US" sz="8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Lahey</a:t>
                      </a:r>
                      <a:r>
                        <a:rPr lang="en-US" sz="8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Lahey</a:t>
                      </a:r>
                      <a:r>
                        <a:rPr lang="en-US" sz="8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Primary Care</a:t>
                      </a:r>
                    </a:p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Winchester Hospital</a:t>
                      </a:r>
                      <a:b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 Medicine Associates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2259445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534F6FBA-1CC0-4EFE-86AA-C7186DD6D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700239"/>
              </p:ext>
            </p:extLst>
          </p:nvPr>
        </p:nvGraphicFramePr>
        <p:xfrm>
          <a:off x="199218" y="505597"/>
          <a:ext cx="4598534" cy="6242304"/>
        </p:xfrm>
        <a:graphic>
          <a:graphicData uri="http://schemas.openxmlformats.org/drawingml/2006/table">
            <a:tbl>
              <a:tblPr/>
              <a:tblGrid>
                <a:gridCol w="644610">
                  <a:extLst>
                    <a:ext uri="{9D8B030D-6E8A-4147-A177-3AD203B41FA5}">
                      <a16:colId xmlns:a16="http://schemas.microsoft.com/office/drawing/2014/main" xmlns="" val="3911285239"/>
                    </a:ext>
                  </a:extLst>
                </a:gridCol>
                <a:gridCol w="1025611">
                  <a:extLst>
                    <a:ext uri="{9D8B030D-6E8A-4147-A177-3AD203B41FA5}">
                      <a16:colId xmlns:a16="http://schemas.microsoft.com/office/drawing/2014/main" xmlns="" val="2575683990"/>
                    </a:ext>
                  </a:extLst>
                </a:gridCol>
                <a:gridCol w="2928313">
                  <a:extLst>
                    <a:ext uri="{9D8B030D-6E8A-4147-A177-3AD203B41FA5}">
                      <a16:colId xmlns:a16="http://schemas.microsoft.com/office/drawing/2014/main" xmlns="" val="117631938"/>
                    </a:ext>
                  </a:extLst>
                </a:gridCol>
              </a:tblGrid>
              <a:tr h="11736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MCO partner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 A ACO: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Providers: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33144372"/>
                  </a:ext>
                </a:extLst>
              </a:tr>
              <a:tr h="400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New England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BeHealthy Partnership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Baystate Medical Center</a:t>
                      </a:r>
                    </a:p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Caring Health Center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Mason Square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Brightwood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Street CHC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68084979"/>
                  </a:ext>
                </a:extLst>
              </a:tr>
              <a:tr h="160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AllWays Health Partners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My Care Family (Merrimack Valley / AHP)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Greater Lawrence Family Health Center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Lawrence General Hospital</a:t>
                      </a:r>
                    </a:p>
                  </a:txBody>
                  <a:tcPr marL="18288" marR="18288" marT="18288" marB="18288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9053948"/>
                  </a:ext>
                </a:extLst>
              </a:tr>
              <a:tr h="32008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Fallon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Berkshire / Fallon Health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Berkshire Medical Center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Fairview Medical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Health Programs (CHP CHC, CHP Neighborhood Health Center, CHP North Adams, etc.)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8642398"/>
                  </a:ext>
                </a:extLst>
              </a:tr>
              <a:tr h="1600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Fallon / Reliant 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Reliant Medical Group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Southboro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Medical Group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8988780"/>
                  </a:ext>
                </a:extLst>
              </a:tr>
              <a:tr h="4800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Wellforce Care Plan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Tufts Medical Center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Circle Health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Hallmark Health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General Hospital MG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CHC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18913582"/>
                  </a:ext>
                </a:extLst>
              </a:tr>
              <a:tr h="40008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BMCHP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BMC Accountable Care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 Medical Center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Codman Square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DotHouse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Manet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Greater New Bedford CHC</a:t>
                      </a:r>
                    </a:p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SSTAR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14582226"/>
                  </a:ext>
                </a:extLst>
              </a:tr>
              <a:tr h="1600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Mercy / BMC HealthNet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Mercy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Group + Medical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</a:t>
                      </a:r>
                    </a:p>
                    <a:p>
                      <a:pPr algn="l" fontAlgn="b"/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Riverbend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Medical Group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0306267"/>
                  </a:ext>
                </a:extLst>
              </a:tr>
              <a:tr h="240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Southcoast / BMC HealthNet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Southcoast Physicians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Affiliated hospitals: 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Charlton Memorial, St. Luke’s, Tobey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9638756"/>
                  </a:ext>
                </a:extLst>
              </a:tr>
              <a:tr h="157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Signature / BMC HealthNet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Signature Brockton Hospital</a:t>
                      </a:r>
                    </a:p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Signature Medical Group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5169836"/>
                  </a:ext>
                </a:extLst>
              </a:tr>
              <a:tr h="240091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Tufts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Atrius / Tufts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Havard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Vanguard Medical Associates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Dedham Medical Associates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Plymouth Medical Group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5574196"/>
                  </a:ext>
                </a:extLst>
              </a:tr>
              <a:tr h="1683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 Children’s ACO / Tufts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 Children's Hospital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Pediatric Physicians Organization at BCH (statewide)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5196907"/>
                  </a:ext>
                </a:extLst>
              </a:tr>
              <a:tr h="240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Beth Israel Deaconess Care Org / Tufts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Beth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Israel Deaconess Medical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</a:t>
                      </a:r>
                    </a:p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Cove CHC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Bowdoin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Street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10522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Cambridge Health Alliance / Tufts</a:t>
                      </a: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Cambridge Health Alliance</a:t>
                      </a:r>
                    </a:p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Broadway Care Center 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Malden Family Medical Center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Revere Care Center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Cambridge Family Health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Cambridge Pediatrics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5623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299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flipV="1">
            <a:off x="571500" y="3343256"/>
            <a:ext cx="7797648" cy="23331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70612" y="3737519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287323" y="3745966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421916" y="1902886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3156748" y="3049915"/>
            <a:ext cx="0" cy="3048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291490" y="3327793"/>
            <a:ext cx="0" cy="3810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008202" y="3343256"/>
            <a:ext cx="0" cy="3810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itle 3"/>
          <p:cNvSpPr txBox="1">
            <a:spLocks/>
          </p:cNvSpPr>
          <p:nvPr/>
        </p:nvSpPr>
        <p:spPr>
          <a:xfrm>
            <a:off x="163070" y="237033"/>
            <a:ext cx="8053675" cy="298327"/>
          </a:xfrm>
          <a:prstGeom prst="rect">
            <a:avLst/>
          </a:prstGeom>
        </p:spPr>
        <p:txBody>
          <a:bodyPr/>
          <a:lstStyle>
            <a:lvl1pPr algn="l" defTabSz="89397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468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6444"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2994"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69501"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6006"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800" kern="0" dirty="0" err="1">
                <a:solidFill>
                  <a:srgbClr val="002060"/>
                </a:solidFill>
              </a:rPr>
              <a:t>MassHealth</a:t>
            </a:r>
            <a:r>
              <a:rPr lang="en-US" sz="1800" kern="0" dirty="0">
                <a:solidFill>
                  <a:srgbClr val="002060"/>
                </a:solidFill>
              </a:rPr>
              <a:t> Restructuring: 2018 Milestones</a:t>
            </a:r>
            <a:endParaRPr lang="en-US" sz="1800" kern="0" dirty="0"/>
          </a:p>
        </p:txBody>
      </p:sp>
      <p:sp>
        <p:nvSpPr>
          <p:cNvPr id="44" name="Rectangle 43"/>
          <p:cNvSpPr/>
          <p:nvPr/>
        </p:nvSpPr>
        <p:spPr>
          <a:xfrm>
            <a:off x="4525756" y="3031116"/>
            <a:ext cx="838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July 2018</a:t>
            </a:r>
            <a:endParaRPr lang="en-US" sz="1200" dirty="0"/>
          </a:p>
        </p:txBody>
      </p:sp>
      <p:sp>
        <p:nvSpPr>
          <p:cNvPr id="35" name="Rectangle 34"/>
          <p:cNvSpPr/>
          <p:nvPr/>
        </p:nvSpPr>
        <p:spPr>
          <a:xfrm>
            <a:off x="827597" y="3072944"/>
            <a:ext cx="1145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March 2018</a:t>
            </a:r>
            <a:endParaRPr lang="en-US" sz="1200" dirty="0"/>
          </a:p>
        </p:txBody>
      </p:sp>
      <p:sp>
        <p:nvSpPr>
          <p:cNvPr id="2" name="Rectangle 1"/>
          <p:cNvSpPr/>
          <p:nvPr/>
        </p:nvSpPr>
        <p:spPr>
          <a:xfrm>
            <a:off x="163071" y="990600"/>
            <a:ext cx="83941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spcAft>
                <a:spcPts val="300"/>
              </a:spcAft>
              <a:buClr>
                <a:srgbClr val="002960"/>
              </a:buClr>
            </a:pPr>
            <a:r>
              <a:rPr lang="en-US" sz="1400" dirty="0">
                <a:solidFill>
                  <a:srgbClr val="000000"/>
                </a:solidFill>
              </a:rPr>
              <a:t>This implementation process follows over a year and a half of intensive stakeholder engagement and work groups that informed the development of the ACO and CP programs. 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82406" y="4091370"/>
            <a:ext cx="1447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ACO/MCOs </a:t>
            </a:r>
          </a:p>
          <a:p>
            <a:pPr lvl="0" algn="ctr"/>
            <a:r>
              <a:rPr lang="en-US" sz="1000" dirty="0"/>
              <a:t>launch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467904" y="3932898"/>
            <a:ext cx="10805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CPs launch for members with BH/LTSS needs</a:t>
            </a:r>
          </a:p>
        </p:txBody>
      </p:sp>
      <p:sp>
        <p:nvSpPr>
          <p:cNvPr id="61" name="Oval 60"/>
          <p:cNvSpPr/>
          <p:nvPr/>
        </p:nvSpPr>
        <p:spPr>
          <a:xfrm>
            <a:off x="5472633" y="1902886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>
            <a:off x="6210189" y="3066295"/>
            <a:ext cx="0" cy="3048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5762514" y="3315786"/>
            <a:ext cx="9879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Sept 2018</a:t>
            </a:r>
            <a:endParaRPr lang="en-US" sz="1200" dirty="0"/>
          </a:p>
        </p:txBody>
      </p:sp>
      <p:sp>
        <p:nvSpPr>
          <p:cNvPr id="84" name="TextBox 83"/>
          <p:cNvSpPr txBox="1"/>
          <p:nvPr/>
        </p:nvSpPr>
        <p:spPr>
          <a:xfrm>
            <a:off x="5618562" y="2142043"/>
            <a:ext cx="11498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DSRIP Technical Assistance (TA) Program launch</a:t>
            </a:r>
          </a:p>
        </p:txBody>
      </p:sp>
      <p:sp>
        <p:nvSpPr>
          <p:cNvPr id="31" name="Oval 30"/>
          <p:cNvSpPr/>
          <p:nvPr/>
        </p:nvSpPr>
        <p:spPr>
          <a:xfrm>
            <a:off x="6729882" y="3766797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7460285" y="3356519"/>
            <a:ext cx="0" cy="3810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19482" y="3911094"/>
            <a:ext cx="131291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Flexible Services Protocol (for nutrition and housing supports) approved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044796" y="3078859"/>
            <a:ext cx="838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Oct 2018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2512205" y="2050252"/>
            <a:ext cx="1261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DSRIP investments in community-based workforce launch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507663" y="3370657"/>
            <a:ext cx="12991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March-June 2018</a:t>
            </a:r>
            <a:endParaRPr lang="en-US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2453971" y="3976756"/>
            <a:ext cx="1409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Plan Selection </a:t>
            </a:r>
          </a:p>
          <a:p>
            <a:pPr algn="ctr"/>
            <a:r>
              <a:rPr lang="en-US" sz="1000" b="1" dirty="0"/>
              <a:t>&amp; Continuity of Care Period</a:t>
            </a:r>
          </a:p>
          <a:p>
            <a:pPr algn="ctr"/>
            <a:r>
              <a:rPr lang="en-US" sz="1000" b="1" dirty="0"/>
              <a:t> for members </a:t>
            </a:r>
          </a:p>
        </p:txBody>
      </p:sp>
      <p:sp>
        <p:nvSpPr>
          <p:cNvPr id="3" name="Left Brace 2"/>
          <p:cNvSpPr/>
          <p:nvPr/>
        </p:nvSpPr>
        <p:spPr>
          <a:xfrm rot="16200000">
            <a:off x="2874646" y="1802847"/>
            <a:ext cx="565213" cy="370189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772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219075" y="3359468"/>
            <a:ext cx="8605822" cy="11627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40387" y="3737519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518973" y="3745966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555141" y="1902886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2289973" y="3049915"/>
            <a:ext cx="0" cy="3048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61265" y="3327793"/>
            <a:ext cx="0" cy="3810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239852" y="3343256"/>
            <a:ext cx="0" cy="3810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itle 3"/>
          <p:cNvSpPr txBox="1">
            <a:spLocks/>
          </p:cNvSpPr>
          <p:nvPr/>
        </p:nvSpPr>
        <p:spPr>
          <a:xfrm>
            <a:off x="162584" y="237034"/>
            <a:ext cx="8053675" cy="298327"/>
          </a:xfrm>
          <a:prstGeom prst="rect">
            <a:avLst/>
          </a:prstGeom>
        </p:spPr>
        <p:txBody>
          <a:bodyPr/>
          <a:lstStyle>
            <a:lvl1pPr algn="l" defTabSz="89397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468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6444"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2994"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69501"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6006" algn="l" defTabSz="89397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800" kern="0" dirty="0" err="1">
                <a:solidFill>
                  <a:srgbClr val="002060"/>
                </a:solidFill>
              </a:rPr>
              <a:t>MassHealth</a:t>
            </a:r>
            <a:r>
              <a:rPr lang="en-US" sz="1800" kern="0" dirty="0">
                <a:solidFill>
                  <a:srgbClr val="002060"/>
                </a:solidFill>
              </a:rPr>
              <a:t> Restructuring: Anticipated 2019 Milestones</a:t>
            </a:r>
            <a:endParaRPr lang="en-US" sz="1800" kern="0" dirty="0"/>
          </a:p>
        </p:txBody>
      </p:sp>
      <p:sp>
        <p:nvSpPr>
          <p:cNvPr id="44" name="Rectangle 43"/>
          <p:cNvSpPr/>
          <p:nvPr/>
        </p:nvSpPr>
        <p:spPr>
          <a:xfrm>
            <a:off x="3789730" y="3071617"/>
            <a:ext cx="9729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April 2019</a:t>
            </a:r>
            <a:endParaRPr lang="en-US" sz="1200" dirty="0"/>
          </a:p>
        </p:txBody>
      </p:sp>
      <p:sp>
        <p:nvSpPr>
          <p:cNvPr id="35" name="Rectangle 34"/>
          <p:cNvSpPr/>
          <p:nvPr/>
        </p:nvSpPr>
        <p:spPr>
          <a:xfrm>
            <a:off x="373572" y="3082469"/>
            <a:ext cx="1145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Jan 2019</a:t>
            </a:r>
            <a:endParaRPr lang="en-US" sz="1200" dirty="0"/>
          </a:p>
        </p:txBody>
      </p:sp>
      <p:sp>
        <p:nvSpPr>
          <p:cNvPr id="56" name="Oval 55"/>
          <p:cNvSpPr/>
          <p:nvPr/>
        </p:nvSpPr>
        <p:spPr>
          <a:xfrm>
            <a:off x="6117942" y="1903310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/>
          <p:nvPr/>
        </p:nvCxnSpPr>
        <p:spPr>
          <a:xfrm>
            <a:off x="6822945" y="3061786"/>
            <a:ext cx="0" cy="3048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6445249" y="3352800"/>
            <a:ext cx="90207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Q3 2019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52181" y="4024695"/>
            <a:ext cx="14477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Member experience surveys launch (results available Q4)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613829" y="4031323"/>
            <a:ext cx="1261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Release updated, more timely data feeds for ACOs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266727" y="2076112"/>
            <a:ext cx="11735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CMS submission of proposed CP policy and payment model changes</a:t>
            </a:r>
          </a:p>
        </p:txBody>
      </p:sp>
      <p:sp>
        <p:nvSpPr>
          <p:cNvPr id="61" name="Oval 60"/>
          <p:cNvSpPr/>
          <p:nvPr/>
        </p:nvSpPr>
        <p:spPr>
          <a:xfrm>
            <a:off x="4574108" y="1902886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6916417" y="3784702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Connector 77"/>
          <p:cNvCxnSpPr/>
          <p:nvPr/>
        </p:nvCxnSpPr>
        <p:spPr>
          <a:xfrm>
            <a:off x="7643209" y="3356519"/>
            <a:ext cx="0" cy="3810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308071" y="3078859"/>
            <a:ext cx="0" cy="3048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4875003" y="3366586"/>
            <a:ext cx="8764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April 2019 onwards</a:t>
            </a:r>
            <a:endParaRPr lang="en-US" sz="1200" dirty="0"/>
          </a:p>
        </p:txBody>
      </p:sp>
      <p:sp>
        <p:nvSpPr>
          <p:cNvPr id="84" name="TextBox 83"/>
          <p:cNvSpPr txBox="1"/>
          <p:nvPr/>
        </p:nvSpPr>
        <p:spPr>
          <a:xfrm>
            <a:off x="4593158" y="2113468"/>
            <a:ext cx="14036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Implement operational improvements identified by ACOs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992881" y="3990469"/>
            <a:ext cx="13129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Initial read out of Y1 performance on quality, cost, member experience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180095" y="3078859"/>
            <a:ext cx="838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Dec 2019</a:t>
            </a:r>
            <a:endParaRPr lang="en-US" sz="1200" dirty="0"/>
          </a:p>
        </p:txBody>
      </p:sp>
      <p:sp>
        <p:nvSpPr>
          <p:cNvPr id="31" name="Oval 30"/>
          <p:cNvSpPr/>
          <p:nvPr/>
        </p:nvSpPr>
        <p:spPr>
          <a:xfrm>
            <a:off x="5307482" y="3766797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6028360" y="3356519"/>
            <a:ext cx="0" cy="3810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387557" y="3968244"/>
            <a:ext cx="13129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ACOs submit Flexible Services programs for approval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612871" y="3078859"/>
            <a:ext cx="838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June 2019</a:t>
            </a:r>
            <a:endParaRPr lang="en-US" sz="1200" dirty="0"/>
          </a:p>
        </p:txBody>
      </p:sp>
      <p:sp>
        <p:nvSpPr>
          <p:cNvPr id="38" name="Oval 37"/>
          <p:cNvSpPr/>
          <p:nvPr/>
        </p:nvSpPr>
        <p:spPr>
          <a:xfrm>
            <a:off x="1555140" y="3737519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2285544" y="3574256"/>
            <a:ext cx="0" cy="131556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607330" y="2050252"/>
            <a:ext cx="13514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Improve CP program design and operationalization, with stakeholder engagement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713744" y="3343600"/>
            <a:ext cx="14104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Jan 2019 onwards</a:t>
            </a:r>
            <a:endParaRPr lang="en-US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1587195" y="3828099"/>
            <a:ext cx="13716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Flexible Services and BH system improvements stakeholder engagement meetings</a:t>
            </a:r>
          </a:p>
        </p:txBody>
      </p:sp>
      <p:sp>
        <p:nvSpPr>
          <p:cNvPr id="42" name="Oval 41"/>
          <p:cNvSpPr/>
          <p:nvPr/>
        </p:nvSpPr>
        <p:spPr>
          <a:xfrm>
            <a:off x="7637294" y="1935178"/>
            <a:ext cx="140510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8339122" y="3093654"/>
            <a:ext cx="0" cy="3048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8024926" y="3384668"/>
            <a:ext cx="90207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Jan 2020</a:t>
            </a:r>
            <a:endParaRPr 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7798780" y="2155605"/>
            <a:ext cx="1080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Flexible Services Programs go live</a:t>
            </a:r>
          </a:p>
        </p:txBody>
      </p:sp>
      <p:sp>
        <p:nvSpPr>
          <p:cNvPr id="51" name="Oval 50"/>
          <p:cNvSpPr/>
          <p:nvPr/>
        </p:nvSpPr>
        <p:spPr>
          <a:xfrm>
            <a:off x="3068853" y="1902886"/>
            <a:ext cx="1441755" cy="11278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3163709" y="2188243"/>
            <a:ext cx="1261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dirty="0"/>
              <a:t>First installment of Y2 DSRIP funding released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244866" y="3367102"/>
            <a:ext cx="1145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  <a:ea typeface="Calibri"/>
                <a:cs typeface="Times New Roman"/>
              </a:rPr>
              <a:t>Feb 2019</a:t>
            </a:r>
            <a:endParaRPr lang="en-US" sz="1200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3764330" y="3055374"/>
            <a:ext cx="0" cy="30480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15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4963" y="234863"/>
            <a:ext cx="8053675" cy="307777"/>
          </a:xfrm>
        </p:spPr>
        <p:txBody>
          <a:bodyPr/>
          <a:lstStyle/>
          <a:p>
            <a:pPr marL="742362" lvl="1" indent="-285750"/>
            <a:r>
              <a:rPr lang="en-US" sz="2000" dirty="0" err="1">
                <a:solidFill>
                  <a:srgbClr val="002060"/>
                </a:solidFill>
              </a:rPr>
              <a:t>MassHealth</a:t>
            </a:r>
            <a:r>
              <a:rPr lang="en-US" sz="2000" dirty="0">
                <a:solidFill>
                  <a:srgbClr val="002060"/>
                </a:solidFill>
              </a:rPr>
              <a:t> Drug Pricing: New Reforms</a:t>
            </a:r>
            <a:endParaRPr lang="en-US" sz="2000" dirty="0">
              <a:solidFill>
                <a:srgbClr val="00206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411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86001710"/>
              </p:ext>
            </p:extLst>
          </p:nvPr>
        </p:nvGraphicFramePr>
        <p:xfrm>
          <a:off x="1621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88" name="think-cell Slide" r:id="rId14" imgW="270" imgH="270" progId="TCLayout.ActiveDocument.1">
                  <p:embed/>
                </p:oleObj>
              </mc:Choice>
              <mc:Fallback>
                <p:oleObj name="think-cell Slide" r:id="rId1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21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61984" cy="161974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sz="2000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190" name="Shape 151"/>
          <p:cNvSpPr/>
          <p:nvPr/>
        </p:nvSpPr>
        <p:spPr>
          <a:xfrm>
            <a:off x="1544307" y="973503"/>
            <a:ext cx="6411329" cy="439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b">
            <a:spAutoFit/>
          </a:bodyPr>
          <a:lstStyle/>
          <a:p>
            <a:pPr>
              <a:defRPr sz="1400" b="1"/>
            </a:pPr>
            <a:r>
              <a:rPr dirty="0">
                <a:latin typeface="+mj-lt"/>
                <a:cs typeface="Arial" panose="020B0604020202020204" pitchFamily="34" charset="0"/>
              </a:rPr>
              <a:t>MassHealth </a:t>
            </a:r>
            <a:r>
              <a:rPr lang="en-US" dirty="0">
                <a:latin typeface="+mj-lt"/>
                <a:cs typeface="Arial" panose="020B0604020202020204" pitchFamily="34" charset="0"/>
              </a:rPr>
              <a:t>pharmacy 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spend</a:t>
            </a:r>
            <a:endParaRPr dirty="0">
              <a:latin typeface="+mj-lt"/>
              <a:cs typeface="Arial" panose="020B0604020202020204" pitchFamily="34" charset="0"/>
            </a:endParaRPr>
          </a:p>
          <a:p>
            <a:pPr>
              <a:defRPr sz="1400"/>
            </a:pPr>
            <a:r>
              <a:rPr dirty="0">
                <a:latin typeface="+mj-lt"/>
                <a:cs typeface="Arial" panose="020B0604020202020204" pitchFamily="34" charset="0"/>
              </a:rPr>
              <a:t>$</a:t>
            </a:r>
            <a:r>
              <a:rPr lang="en-US" dirty="0">
                <a:latin typeface="+mj-lt"/>
                <a:cs typeface="Arial" panose="020B0604020202020204" pitchFamily="34" charset="0"/>
              </a:rPr>
              <a:t> Millions </a:t>
            </a:r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5126" y="207154"/>
            <a:ext cx="8794113" cy="482070"/>
          </a:xfrm>
          <a:solidFill>
            <a:schemeClr val="accent1"/>
          </a:solidFill>
          <a:ln cmpd="sng"/>
        </p:spPr>
        <p:txBody>
          <a:bodyPr>
            <a:noAutofit/>
          </a:bodyPr>
          <a:lstStyle/>
          <a:p>
            <a:pPr algn="ctr"/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MassHealth Rx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Spending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as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early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D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oubled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ver 5 Years</a:t>
            </a: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6" name="Rectangle 25"/>
          <p:cNvSpPr>
            <a:spLocks noGrp="1" noChangeArrowheads="1"/>
          </p:cNvSpPr>
          <p:nvPr>
            <p:custDataLst>
              <p:tags r:id="rId4"/>
            </p:custDataLst>
          </p:nvPr>
        </p:nvSpPr>
        <p:spPr bwMode="gray">
          <a:xfrm>
            <a:off x="1428279" y="5639128"/>
            <a:ext cx="451936" cy="21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endParaRPr lang="en-US" sz="1400" dirty="0">
              <a:sym typeface="+mn-lt"/>
            </a:endParaRPr>
          </a:p>
        </p:txBody>
      </p:sp>
      <p:sp>
        <p:nvSpPr>
          <p:cNvPr id="27" name="Rectangle 26"/>
          <p:cNvSpPr>
            <a:spLocks noGrp="1" noChangeArrowheads="1"/>
          </p:cNvSpPr>
          <p:nvPr>
            <p:custDataLst>
              <p:tags r:id="rId5"/>
            </p:custDataLst>
          </p:nvPr>
        </p:nvSpPr>
        <p:spPr bwMode="gray">
          <a:xfrm>
            <a:off x="1428279" y="3774801"/>
            <a:ext cx="451936" cy="21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endParaRPr lang="en-US" sz="1400" dirty="0">
              <a:sym typeface="+mn-lt"/>
            </a:endParaRPr>
          </a:p>
        </p:txBody>
      </p:sp>
      <p:sp>
        <p:nvSpPr>
          <p:cNvPr id="52" name="Rectangle 51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auto">
          <a:xfrm>
            <a:off x="6164092" y="4569200"/>
            <a:ext cx="2011842" cy="21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dirty="0"/>
              <a:t>Statewide Healthcare</a:t>
            </a:r>
          </a:p>
          <a:p>
            <a:fld id="{89710F0F-375D-4C9F-B347-E0CFC1A2C7FA}" type="datetime'3.''6%'''''''' Gr''''owth'' Ben''ch''''ma''''''r''''k'''">
              <a:rPr lang="en-US" altLang="en-US" sz="1400"/>
              <a:pPr/>
              <a:t>3.6% Growth Benchmark</a:t>
            </a:fld>
            <a:endParaRPr lang="en-US" sz="1400" dirty="0">
              <a:sym typeface="+mn-lt"/>
            </a:endParaRPr>
          </a:p>
        </p:txBody>
      </p:sp>
      <p:sp>
        <p:nvSpPr>
          <p:cNvPr id="50" name="Rectangle 49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auto">
          <a:xfrm>
            <a:off x="6164091" y="2223401"/>
            <a:ext cx="2394124" cy="21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fld id="{5EA00B6D-7705-4E3A-809A-AD95EDFF3181}" type="datetime'MassH''''''''ea''l''''th ''''P''har''''ma''c''''y S''''p''end'">
              <a:rPr lang="en-US" altLang="en-US" sz="1400">
                <a:sym typeface="+mn-lt"/>
              </a:rPr>
              <a:pPr/>
              <a:t>MassHealth Pharmacy Spend</a:t>
            </a:fld>
            <a:endParaRPr lang="en-US" sz="1400" dirty="0">
              <a:sym typeface="+mn-lt"/>
            </a:endParaRPr>
          </a:p>
        </p:txBody>
      </p:sp>
      <p:graphicFrame>
        <p:nvGraphicFramePr>
          <p:cNvPr id="13" name="Chart 12"/>
          <p:cNvGraphicFramePr/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3568899325"/>
              </p:ext>
            </p:extLst>
          </p:nvPr>
        </p:nvGraphicFramePr>
        <p:xfrm>
          <a:off x="1807819" y="2010586"/>
          <a:ext cx="4549037" cy="4485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14" name="Rectangle 13"/>
          <p:cNvSpPr>
            <a:spLocks noGrp="1" noChangeArrowheads="1"/>
          </p:cNvSpPr>
          <p:nvPr>
            <p:custDataLst>
              <p:tags r:id="rId9"/>
            </p:custDataLst>
          </p:nvPr>
        </p:nvSpPr>
        <p:spPr bwMode="gray">
          <a:xfrm>
            <a:off x="1407702" y="5731287"/>
            <a:ext cx="595023" cy="285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A23813AC-E28A-40D9-ACC5-CF25DA0E07C4}" type="datetime'''1'''''''''''''''''''''',''''''''1''''''0''''''''''''0'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1,100</a:t>
            </a:fld>
            <a:endParaRPr lang="en-US" sz="1400" dirty="0">
              <a:latin typeface="Arial" panose="020B0604020202020204" pitchFamily="34" charset="0"/>
              <a:cs typeface="Arial" panose="020B0604020202020204" pitchFamily="34" charset="0"/>
              <a:sym typeface="+mn-lt"/>
            </a:endParaRPr>
          </a:p>
        </p:txBody>
      </p:sp>
      <p:sp>
        <p:nvSpPr>
          <p:cNvPr id="15" name="Rectangle 14"/>
          <p:cNvSpPr>
            <a:spLocks noGrp="1" noChangeArrowheads="1"/>
          </p:cNvSpPr>
          <p:nvPr>
            <p:custDataLst>
              <p:tags r:id="rId10"/>
            </p:custDataLst>
          </p:nvPr>
        </p:nvSpPr>
        <p:spPr bwMode="gray">
          <a:xfrm>
            <a:off x="1407702" y="3870116"/>
            <a:ext cx="595023" cy="285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023B4594-8DFA-4435-B23B-BC535C2434CA}" type="datetime'1'''''''''''''''',''5''''''0''''''''''''0'''''''''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1,500</a:t>
            </a:fld>
            <a:endParaRPr lang="en-US" sz="1400" dirty="0">
              <a:latin typeface="Arial" panose="020B0604020202020204" pitchFamily="34" charset="0"/>
              <a:cs typeface="Arial" panose="020B0604020202020204" pitchFamily="34" charset="0"/>
              <a:sym typeface="+mn-lt"/>
            </a:endParaRPr>
          </a:p>
        </p:txBody>
      </p:sp>
      <p:sp>
        <p:nvSpPr>
          <p:cNvPr id="16" name="Rectangle 15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gray">
          <a:xfrm>
            <a:off x="1407702" y="1974311"/>
            <a:ext cx="595023" cy="285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5CE65817-062E-4B2F-9203-E83DC905F7BC}" type="datetime'''''''''''''''1'''''''''''''',''9''''0''''''0'''''''''''''''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1,900</a:t>
            </a:fld>
            <a:endParaRPr lang="en-US" sz="1400" dirty="0">
              <a:latin typeface="Arial" panose="020B0604020202020204" pitchFamily="34" charset="0"/>
              <a:cs typeface="Arial" panose="020B0604020202020204" pitchFamily="34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769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33660263"/>
              </p:ext>
            </p:extLst>
          </p:nvPr>
        </p:nvGraphicFramePr>
        <p:xfrm>
          <a:off x="1621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12" name="think-cell Slide" r:id="rId11" imgW="270" imgH="270" progId="TCLayout.ActiveDocument.1">
                  <p:embed/>
                </p:oleObj>
              </mc:Choice>
              <mc:Fallback>
                <p:oleObj name="think-cell Slide" r:id="rId11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21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61984" cy="161974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sz="1400" dirty="0" err="1">
              <a:solidFill>
                <a:schemeClr val="tx1"/>
              </a:solidFill>
              <a:latin typeface="Arial"/>
              <a:ea typeface="ＭＳ Ｐゴシック"/>
              <a:sym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1501" y="213166"/>
            <a:ext cx="8497462" cy="787049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Pharmacy Spend is Growing Faster Than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ther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ategories of MassHealth Spending </a:t>
            </a: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1013" y="1336290"/>
            <a:ext cx="8457347" cy="406345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marL="1620" algn="ctr"/>
            <a:r>
              <a:rPr lang="en-US" sz="2000" b="1" dirty="0"/>
              <a:t>Average PMPM (per member per month) Spend growth FY16-FY17 </a:t>
            </a:r>
            <a:endParaRPr lang="en-US" sz="2000" b="1" dirty="0"/>
          </a:p>
        </p:txBody>
      </p:sp>
      <p:graphicFrame>
        <p:nvGraphicFramePr>
          <p:cNvPr id="15" name="Chart 14"/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639563955"/>
              </p:ext>
            </p:extLst>
          </p:nvPr>
        </p:nvGraphicFramePr>
        <p:xfrm>
          <a:off x="2698027" y="2070035"/>
          <a:ext cx="4094957" cy="384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68" name="Rectangle 67"/>
          <p:cNvSpPr>
            <a:spLocks noGrp="1" noChangeArrowheads="1"/>
          </p:cNvSpPr>
          <p:nvPr>
            <p:custDataLst>
              <p:tags r:id="rId5"/>
            </p:custDataLst>
          </p:nvPr>
        </p:nvSpPr>
        <p:spPr bwMode="auto">
          <a:xfrm>
            <a:off x="3367649" y="6083762"/>
            <a:ext cx="234877" cy="21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97AA069C-DC23-4AAF-BA56-EAC8B3D45229}" type="datetime'''''''''''''''''''''''''R''''''''''''''''''''''''''''x'''">
              <a:rPr lang="en-US" altLang="en-US" sz="1400"/>
              <a:pPr algn="ctr"/>
              <a:t>Rx</a:t>
            </a:fld>
            <a:endParaRPr lang="en-US" sz="1400" dirty="0">
              <a:sym typeface="+mn-lt"/>
            </a:endParaRPr>
          </a:p>
        </p:txBody>
      </p:sp>
      <p:sp>
        <p:nvSpPr>
          <p:cNvPr id="71" name="Rectangle 70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auto">
          <a:xfrm>
            <a:off x="5870302" y="6083762"/>
            <a:ext cx="464895" cy="21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71211D92-6482-467E-9515-39A3BD87ECA4}" type="datetime'''''''''''''''''''''''O''''''''''t''''h''''''e''''''r'''''">
              <a:rPr lang="en-US" altLang="en-US" sz="1400"/>
              <a:pPr algn="ctr"/>
              <a:t>Other</a:t>
            </a:fld>
            <a:endParaRPr lang="en-US" sz="1400" dirty="0">
              <a:sym typeface="+mn-lt"/>
            </a:endParaRPr>
          </a:p>
        </p:txBody>
      </p:sp>
      <p:sp>
        <p:nvSpPr>
          <p:cNvPr id="91" name="Rectangle 90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gray">
          <a:xfrm>
            <a:off x="5839526" y="5806786"/>
            <a:ext cx="524828" cy="21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916" tIns="0" rIns="25916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A0A43B58-AEA9-41B6-8BB8-5F21D86FC48A}" type="datetime'''''''-''''''0''''''''''''''''''''.''''4''''%'''''''''">
              <a:rPr lang="en-US" altLang="en-US" sz="1400"/>
              <a:pPr algn="ctr"/>
              <a:t>-0.4%</a:t>
            </a:fld>
            <a:endParaRPr lang="en-US" sz="1400" dirty="0">
              <a:sym typeface="+mn-lt"/>
            </a:endParaRPr>
          </a:p>
        </p:txBody>
      </p:sp>
      <p:sp>
        <p:nvSpPr>
          <p:cNvPr id="86" name="Rectangle 85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gray">
          <a:xfrm>
            <a:off x="3202425" y="1861088"/>
            <a:ext cx="565325" cy="21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916" tIns="0" rIns="25916" bIns="0" numCol="1" spcCol="0" anchor="b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B977EC42-5B6D-428A-A7D1-C550E0DB77BA}" type="datetime'''''''''1''0''''''''''''''''''''.8''''''''''''%'''''''''''''''">
              <a:rPr lang="en-US" altLang="en-US" sz="1400"/>
              <a:pPr algn="ctr"/>
              <a:t>10.8%</a:t>
            </a:fld>
            <a:endParaRPr lang="en-US" sz="1400" dirty="0"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247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229" y="81338"/>
            <a:ext cx="8794113" cy="369332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Extensive Work to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ring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harmacy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G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rowth Under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ontrol</a:t>
            </a: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118" y="952014"/>
            <a:ext cx="8035467" cy="280742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marL="1620"/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123769" y="881439"/>
            <a:ext cx="8425815" cy="1568257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b="1" dirty="0"/>
              <a:t>Increasing transparency and enforcing limits on spread pricing for pharmacy benefit managers (PBMs)</a:t>
            </a:r>
          </a:p>
          <a:p>
            <a:pPr marL="642432" lvl="1" indent="-174930">
              <a:buFont typeface="Arial" panose="020B0604020202020204" pitchFamily="34" charset="0"/>
              <a:buChar char="•"/>
            </a:pPr>
            <a:r>
              <a:rPr lang="en-US" sz="1400" dirty="0"/>
              <a:t>All Managed Care Entities required to disclose PBM spread pricing</a:t>
            </a:r>
          </a:p>
          <a:p>
            <a:pPr marL="642432" lvl="1" indent="-174930">
              <a:buFont typeface="Arial" panose="020B0604020202020204" pitchFamily="34" charset="0"/>
              <a:buChar char="•"/>
            </a:pPr>
            <a:r>
              <a:rPr lang="en-US" sz="1400" dirty="0"/>
              <a:t>Projected to save the Commonwealth </a:t>
            </a:r>
            <a:r>
              <a:rPr lang="en-US" sz="1400" b="1" dirty="0"/>
              <a:t>$10M </a:t>
            </a:r>
            <a:r>
              <a:rPr lang="en-US" sz="1400" dirty="0"/>
              <a:t>in FY20 and $20M in subsequent years</a:t>
            </a:r>
          </a:p>
          <a:p>
            <a:pPr marL="642432" lvl="1" indent="-17493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b="1" dirty="0"/>
              <a:t>In recent years, MassHealth has maximized </a:t>
            </a:r>
            <a:r>
              <a:rPr lang="en-US" sz="1400" b="1" dirty="0"/>
              <a:t>supplemental </a:t>
            </a:r>
            <a:r>
              <a:rPr lang="en-US" sz="1400" b="1" dirty="0"/>
              <a:t>rebates using all available negotiation tools</a:t>
            </a:r>
            <a:endParaRPr lang="en-US" sz="1400" b="1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53036" y="2405617"/>
            <a:ext cx="8464499" cy="190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63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846" y="2485356"/>
            <a:ext cx="6126006" cy="4260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512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Agenda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700" y="979656"/>
            <a:ext cx="79375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8700" lvl="8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742362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Welcome and Introductions</a:t>
            </a:r>
          </a:p>
          <a:p>
            <a:pPr marL="742362" lvl="1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742362" lvl="1" indent="-285750">
              <a:buFont typeface="Wingdings" panose="05000000000000000000" pitchFamily="2" charset="2"/>
              <a:buChar char="§"/>
            </a:pPr>
            <a:r>
              <a:rPr lang="en-US" sz="2000" dirty="0" err="1"/>
              <a:t>MassHealth</a:t>
            </a:r>
            <a:r>
              <a:rPr lang="en-US" sz="2000" dirty="0"/>
              <a:t> ACO </a:t>
            </a:r>
            <a:r>
              <a:rPr lang="en-US" sz="2000" dirty="0" smtClean="0"/>
              <a:t>updates</a:t>
            </a:r>
          </a:p>
          <a:p>
            <a:pPr marL="456612" lvl="1"/>
            <a:endParaRPr lang="en-US" sz="2000" dirty="0" smtClean="0"/>
          </a:p>
          <a:p>
            <a:pPr marL="742362" lvl="1" indent="-285750">
              <a:buFont typeface="Wingdings" panose="05000000000000000000" pitchFamily="2" charset="2"/>
              <a:buChar char="§"/>
            </a:pPr>
            <a:r>
              <a:rPr lang="en-US" sz="2000" dirty="0" err="1" smtClean="0"/>
              <a:t>MassHealth</a:t>
            </a:r>
            <a:r>
              <a:rPr lang="en-US" sz="2000" dirty="0" smtClean="0"/>
              <a:t> Drug Pricing: New Reforms</a:t>
            </a:r>
            <a:endParaRPr lang="en-US" sz="2000" dirty="0"/>
          </a:p>
          <a:p>
            <a:pPr marL="742362" lvl="1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742362" lvl="1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Discussion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9475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0" y="91973"/>
            <a:ext cx="9061300" cy="369332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FY20 Budget: New Drug Pricing Reform</a:t>
            </a: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454" y="904412"/>
            <a:ext cx="8587668" cy="5367996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2400" dirty="0"/>
              <a:t>The FY20 budget authorizes MassHealth to directly negotiate with drug manufacturers</a:t>
            </a:r>
          </a:p>
          <a:p>
            <a:pPr marL="1620"/>
            <a:endParaRPr lang="en-US" sz="2400" dirty="0"/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2400" dirty="0"/>
              <a:t>The reforms were proposed by The Baker-Polito Administration, and enacted by the Legislature 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2400" dirty="0"/>
              <a:t>The reforms establish accountability and transparency of drug prices and incorporate drug manufacturers into public processes that exist for other MassHealth health care providers and </a:t>
            </a:r>
            <a:r>
              <a:rPr lang="en-US" sz="2400" dirty="0" err="1"/>
              <a:t>payors</a:t>
            </a:r>
            <a:r>
              <a:rPr lang="en-US" sz="2400" dirty="0"/>
              <a:t> 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2400" dirty="0"/>
              <a:t>Access to needed medications, including new to market drugs, will not be impacted by the new negotiation process 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64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270" y="99173"/>
            <a:ext cx="8794113" cy="369332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MassHealth Pharmacy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eforms: Overview of Process  </a:t>
            </a: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6067" y="1171400"/>
            <a:ext cx="1966024" cy="53196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91430" tIns="45716" rIns="91430" bIns="45716" rtlCol="0">
            <a:spAutoFit/>
          </a:bodyPr>
          <a:lstStyle/>
          <a:p>
            <a:pPr marL="1620"/>
            <a:r>
              <a:rPr lang="en-US" sz="1400" b="1" dirty="0"/>
              <a:t>Step 1: MassHealth direct negotiations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6067" y="2936644"/>
            <a:ext cx="1966024" cy="53196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91430" tIns="45716" rIns="91430" bIns="45716" rtlCol="0">
            <a:spAutoFit/>
          </a:bodyPr>
          <a:lstStyle/>
          <a:p>
            <a:pPr marL="1620"/>
            <a:r>
              <a:rPr lang="en-US" sz="1400" b="1" dirty="0"/>
              <a:t>Step 2: MassHealth public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067" y="4621961"/>
            <a:ext cx="1966024" cy="97160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91430" tIns="45716" rIns="91430" bIns="45716" rtlCol="0">
            <a:spAutoFit/>
          </a:bodyPr>
          <a:lstStyle/>
          <a:p>
            <a:pPr marL="1620"/>
            <a:r>
              <a:rPr lang="en-US" sz="1400" b="1" dirty="0"/>
              <a:t>Step 3: Health Policy Commission Accountability Process </a:t>
            </a:r>
          </a:p>
        </p:txBody>
      </p:sp>
      <p:sp>
        <p:nvSpPr>
          <p:cNvPr id="6" name="Down Arrow 5"/>
          <p:cNvSpPr/>
          <p:nvPr/>
        </p:nvSpPr>
        <p:spPr>
          <a:xfrm>
            <a:off x="673589" y="2094854"/>
            <a:ext cx="1370980" cy="43524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96" tIns="46648" rIns="93296" bIns="46648"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41764" y="2598744"/>
            <a:ext cx="4826992" cy="280742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marL="1620"/>
            <a:endParaRPr lang="en-US" sz="1200" dirty="0" err="1"/>
          </a:p>
        </p:txBody>
      </p:sp>
      <p:sp>
        <p:nvSpPr>
          <p:cNvPr id="10" name="TextBox 9"/>
          <p:cNvSpPr txBox="1"/>
          <p:nvPr/>
        </p:nvSpPr>
        <p:spPr>
          <a:xfrm>
            <a:off x="3541699" y="3882523"/>
            <a:ext cx="4826992" cy="280742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marL="1620"/>
            <a:endParaRPr lang="en-US" sz="1200" dirty="0" err="1"/>
          </a:p>
        </p:txBody>
      </p:sp>
      <p:sp>
        <p:nvSpPr>
          <p:cNvPr id="11" name="TextBox 10"/>
          <p:cNvSpPr txBox="1"/>
          <p:nvPr/>
        </p:nvSpPr>
        <p:spPr>
          <a:xfrm>
            <a:off x="3046623" y="919515"/>
            <a:ext cx="5322068" cy="971603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dirty="0"/>
              <a:t>Identify highest cost drugs and engage drug manufacturers in direct negotiations with the goal of entering into supplemental rebate agreements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dirty="0"/>
              <a:t>Includes value-based agreements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037102" y="1999652"/>
            <a:ext cx="5436317" cy="19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03779" y="2187884"/>
            <a:ext cx="5407755" cy="1850882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dirty="0"/>
              <a:t>If no agreement is reached, MassHealth may publically identify a proposed value for the drug and hold a public comment period and/or hearing on that value.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dirty="0"/>
              <a:t>MassHealth may amend the proposed target based on public input and comments from the manufacturer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dirty="0"/>
              <a:t>MassHealth will seek a supplemental rebate from the manufacturer consistent with the publically determined target value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121898" y="4241775"/>
            <a:ext cx="5436317" cy="19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own Arrow 15"/>
          <p:cNvSpPr/>
          <p:nvPr/>
        </p:nvSpPr>
        <p:spPr>
          <a:xfrm>
            <a:off x="673589" y="3945891"/>
            <a:ext cx="1370980" cy="43524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96" tIns="46648" rIns="93296" bIns="46648"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25201" y="4371675"/>
            <a:ext cx="5364912" cy="2070701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dirty="0"/>
              <a:t>If no agreement is reached, MassHealth may refer the manufacturer to the HPC for review – consistent with existing frameworks to hold providers and health plans.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dirty="0"/>
              <a:t>The HPC may require the manufacturer and other relevant parties to disclose additional information 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dirty="0"/>
              <a:t>After reviewing all information, the HPC must issue a determination as to whether the drug is reasonably priced</a:t>
            </a:r>
            <a:endParaRPr lang="en-US" sz="1400" dirty="0"/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1400" dirty="0"/>
              <a:t>The manufacturer may be subject to penalties if it does not comply with the HPC’s requests</a:t>
            </a:r>
          </a:p>
        </p:txBody>
      </p:sp>
    </p:spTree>
    <p:extLst>
      <p:ext uri="{BB962C8B-B14F-4D97-AF65-F5344CB8AC3E}">
        <p14:creationId xmlns:p14="http://schemas.microsoft.com/office/powerpoint/2010/main" val="265279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19" y="100378"/>
            <a:ext cx="8794113" cy="369332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Next Steps</a:t>
            </a: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455" y="1000305"/>
            <a:ext cx="8682875" cy="4991162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2400" dirty="0"/>
              <a:t>Effective August 1</a:t>
            </a:r>
            <a:r>
              <a:rPr lang="en-US" sz="2400" baseline="30000" dirty="0"/>
              <a:t>st</a:t>
            </a:r>
            <a:r>
              <a:rPr lang="en-US" sz="2400" dirty="0"/>
              <a:t>, direct negotiations with select drug manufacturers has commenced 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6551" indent="-17493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2400" dirty="0"/>
              <a:t>If an agreement is not reached, the public </a:t>
            </a:r>
            <a:r>
              <a:rPr lang="en-US" sz="2400" dirty="0"/>
              <a:t>processes to determine a target value of a drug, hold a public hearing, and refer to the Health Policy Commission (HPC</a:t>
            </a:r>
            <a:r>
              <a:rPr lang="en-US" sz="2400" dirty="0"/>
              <a:t>) require new MassHealth regulations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6551" indent="-17493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2400" dirty="0"/>
              <a:t>MassHealth anticipates </a:t>
            </a:r>
            <a:r>
              <a:rPr lang="en-US" sz="2400" b="1" dirty="0"/>
              <a:t>$70M </a:t>
            </a:r>
            <a:r>
              <a:rPr lang="en-US" sz="2400" dirty="0"/>
              <a:t>in savings to the Commonwealth through these reforms in FY20 </a:t>
            </a:r>
          </a:p>
          <a:p>
            <a:pPr marL="176551" indent="-17493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6551" indent="-17493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6551" indent="-174930">
              <a:buFont typeface="Arial" panose="020B0604020202020204" pitchFamily="34" charset="0"/>
              <a:buChar char="•"/>
            </a:pPr>
            <a:r>
              <a:rPr lang="en-US" sz="2400" dirty="0"/>
              <a:t>The Baker-Polito Administration will continue to explore opportunities to lower pharmacy costs</a:t>
            </a:r>
          </a:p>
        </p:txBody>
      </p:sp>
    </p:spTree>
    <p:extLst>
      <p:ext uri="{BB962C8B-B14F-4D97-AF65-F5344CB8AC3E}">
        <p14:creationId xmlns:p14="http://schemas.microsoft.com/office/powerpoint/2010/main" val="78799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0051" y="285751"/>
            <a:ext cx="8794114" cy="282625"/>
          </a:xfrm>
        </p:spPr>
        <p:txBody>
          <a:bodyPr/>
          <a:lstStyle/>
          <a:p>
            <a:pPr marL="113065">
              <a:tabLst/>
            </a:pPr>
            <a:r>
              <a:rPr lang="en-US" sz="1800" dirty="0">
                <a:solidFill>
                  <a:srgbClr val="002060"/>
                </a:solidFill>
              </a:rPr>
              <a:t>MassHealth ACO restructuring: a summary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8">
            <a:extLst>
              <a:ext uri="{FF2B5EF4-FFF2-40B4-BE49-F238E27FC236}">
                <a16:creationId xmlns:a16="http://schemas.microsoft.com/office/drawing/2014/main" xmlns="" id="{570B39E3-56BA-5345-B92C-D5902871166E}"/>
              </a:ext>
            </a:extLst>
          </p:cNvPr>
          <p:cNvSpPr txBox="1"/>
          <p:nvPr/>
        </p:nvSpPr>
        <p:spPr>
          <a:xfrm>
            <a:off x="257175" y="860882"/>
            <a:ext cx="8505825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MassHealth’s ACO program is the most significant restructuring of MassHealth since the 1990s, a multi-year effort focused on reshaping and improving how health care is delivered for MassHealth members</a:t>
            </a: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The ACO restructuring addresses 4 key goals identified through 2+ years of stakeholder engagement: 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Materially improves member experience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Strengthens relationship between members and primary care providers (PCPs)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Measures and pays providers based on quality, cost and member experience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Integrates behavioral health (BH), long-term supports and services (LTSS), and social services with physical health care</a:t>
            </a: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Meaningful progress has been made towards these goals in 2018, with17 ACOs and 27 Community Partners (CPs) now contracted across the Commonwealth</a:t>
            </a:r>
          </a:p>
          <a:p>
            <a:pPr marL="800100" lvl="2" indent="-2857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Implementation to-date has met or exceeded expectations </a:t>
            </a:r>
          </a:p>
          <a:p>
            <a:pPr marL="800100" lvl="2" indent="-2857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Over 850,000 MassHealth members are enrolled in one of 17 </a:t>
            </a:r>
            <a:r>
              <a:rPr lang="en-US" sz="1600" dirty="0" err="1"/>
              <a:t>MassHealth</a:t>
            </a:r>
            <a:r>
              <a:rPr lang="en-US" sz="1600" dirty="0"/>
              <a:t> ACOs, which launched March 1, 2018 </a:t>
            </a:r>
          </a:p>
          <a:p>
            <a:pPr marL="800100" lvl="2" indent="-2857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CPs launched in July 2018</a:t>
            </a:r>
            <a:r>
              <a:rPr lang="en-US" sz="1600" b="1" dirty="0"/>
              <a:t>, </a:t>
            </a:r>
            <a:r>
              <a:rPr lang="en-US" sz="1600" dirty="0"/>
              <a:t>with the goal of providing high-touch support and care management for individuals with complex needs</a:t>
            </a:r>
          </a:p>
          <a:p>
            <a:pPr marL="514350" lvl="2" indent="0" defTabSz="913526" fontAlgn="base">
              <a:buClr>
                <a:srgbClr val="000000"/>
              </a:buClr>
              <a:buSzPct val="100000"/>
              <a:buNone/>
            </a:pPr>
            <a:endParaRPr lang="en-US" sz="1600" dirty="0"/>
          </a:p>
          <a:p>
            <a:pPr marL="285750" lvl="1" indent="-2857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March 2018 – June 2018, ACOs were enrolling members and MassHealth was focused on providing continuity of care for members. The ACO program is now 8 months old. We will release data on Year 1 member experience, quality, and cost at the end of 2019.</a:t>
            </a:r>
          </a:p>
          <a:p>
            <a:pPr marL="0" lvl="1" indent="0" defTabSz="913526" fontAlgn="base">
              <a:buClr>
                <a:srgbClr val="000000"/>
              </a:buClr>
              <a:buSzPct val="10000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69786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479653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63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72" y="298661"/>
            <a:ext cx="8794113" cy="276999"/>
          </a:xfrm>
        </p:spPr>
        <p:txBody>
          <a:bodyPr/>
          <a:lstStyle/>
          <a:p>
            <a:r>
              <a:rPr lang="en-US" sz="1800" dirty="0">
                <a:solidFill>
                  <a:srgbClr val="002060"/>
                </a:solidFill>
              </a:rPr>
              <a:t>What are </a:t>
            </a:r>
            <a:r>
              <a:rPr lang="en-US" sz="1800" dirty="0"/>
              <a:t>Accountable Care Organizations (ACOs)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570B39E3-56BA-5345-B92C-D5902871166E}"/>
              </a:ext>
            </a:extLst>
          </p:cNvPr>
          <p:cNvSpPr txBox="1"/>
          <p:nvPr/>
        </p:nvSpPr>
        <p:spPr>
          <a:xfrm>
            <a:off x="276447" y="828985"/>
            <a:ext cx="8569841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altLang="ko-KR" sz="1600" dirty="0">
                <a:ea typeface="Gulim" pitchFamily="34" charset="-127"/>
              </a:rPr>
              <a:t>ACOs are provider-led organizations that are rewarded for </a:t>
            </a:r>
            <a:r>
              <a:rPr lang="en-US" altLang="ko-KR" sz="1600" b="1" dirty="0">
                <a:ea typeface="Gulim" pitchFamily="34" charset="-127"/>
              </a:rPr>
              <a:t>better health outcomes, lower cost, and improved member experience</a:t>
            </a: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endParaRPr lang="en-US" altLang="ko-KR" sz="1600" b="1" dirty="0">
              <a:ea typeface="Gulim" pitchFamily="34" charset="-127"/>
            </a:endParaRP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August of 2017, </a:t>
            </a:r>
            <a:r>
              <a:rPr lang="en-US" sz="1600" dirty="0" err="1"/>
              <a:t>MassHealth</a:t>
            </a:r>
            <a:r>
              <a:rPr lang="en-US" sz="1600" dirty="0"/>
              <a:t> contracted with 17 ACOs who are responsible for achieving these results through </a:t>
            </a:r>
            <a:r>
              <a:rPr lang="en-US" sz="1600" b="1" dirty="0"/>
              <a:t>strong, team-based care coordination</a:t>
            </a:r>
            <a:r>
              <a:rPr lang="en-US" sz="1600" dirty="0"/>
              <a:t> and integration of behavioral and physical health care</a:t>
            </a: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 err="1"/>
              <a:t>MassHealth</a:t>
            </a:r>
            <a:r>
              <a:rPr lang="en-US" sz="1600" dirty="0"/>
              <a:t> members have </a:t>
            </a:r>
            <a:r>
              <a:rPr lang="en-US" sz="1600" b="1" dirty="0"/>
              <a:t>a specific primary care provider </a:t>
            </a:r>
            <a:r>
              <a:rPr lang="en-US" sz="1600" dirty="0"/>
              <a:t>and </a:t>
            </a:r>
            <a:r>
              <a:rPr lang="en-US" sz="1600" b="1" dirty="0"/>
              <a:t>access to robust networks of specialty providers </a:t>
            </a:r>
            <a:r>
              <a:rPr lang="en-US" sz="1600" dirty="0"/>
              <a:t>(e.g., hospitals, specialists, behavioral health providers) that participate in their plan</a:t>
            </a: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ACOs are </a:t>
            </a:r>
            <a:r>
              <a:rPr lang="en-US" sz="1600" b="1" dirty="0"/>
              <a:t>financially accountable for specific quality measures </a:t>
            </a:r>
            <a:r>
              <a:rPr lang="en-US" sz="1600" dirty="0"/>
              <a:t>within six quality domains: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400" dirty="0"/>
              <a:t>Providing preventive care 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400" dirty="0"/>
              <a:t>Managing chronic diseases like diabetes and heart failure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400" dirty="0"/>
              <a:t>Screening for behavioral health conditions and initiating appropriate treatment for mental health, addictions, and co-occurring disorders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400" dirty="0"/>
              <a:t>Ensuring appropriate follow-up care after a medical or behavioral health hospitalization 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400" dirty="0"/>
              <a:t>Maintaining members with disabilities living in the community rather than in nursing facilities 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400" dirty="0"/>
              <a:t>Reducing preventable emergency department visits and hospitalizations</a:t>
            </a: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Part of ACOs’ quality score will be based on </a:t>
            </a:r>
            <a:r>
              <a:rPr lang="en-US" sz="1600" b="1" dirty="0"/>
              <a:t>member experience surveys</a:t>
            </a:r>
            <a:r>
              <a:rPr lang="en-US" sz="1600" dirty="0"/>
              <a:t> conducted by Massachusetts Health Quality Partners, an independent, objective, third party – survey work started first quarter of 2019</a:t>
            </a:r>
          </a:p>
          <a:p>
            <a:pPr marL="0" lvl="1" indent="0" defTabSz="913526" fontAlgn="base">
              <a:buClr>
                <a:srgbClr val="000000"/>
              </a:buClr>
              <a:buSzPct val="10000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33839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807077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8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19" y="298661"/>
            <a:ext cx="8794113" cy="276999"/>
          </a:xfrm>
        </p:spPr>
        <p:txBody>
          <a:bodyPr/>
          <a:lstStyle/>
          <a:p>
            <a:r>
              <a:rPr lang="en-US" sz="1800" dirty="0">
                <a:solidFill>
                  <a:srgbClr val="002060"/>
                </a:solidFill>
              </a:rPr>
              <a:t>What are </a:t>
            </a:r>
            <a:r>
              <a:rPr lang="en-US" sz="1800" dirty="0"/>
              <a:t>Community Partners (launched July 2018)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570B39E3-56BA-5345-B92C-D5902871166E}"/>
              </a:ext>
            </a:extLst>
          </p:cNvPr>
          <p:cNvSpPr txBox="1"/>
          <p:nvPr/>
        </p:nvSpPr>
        <p:spPr>
          <a:xfrm>
            <a:off x="257175" y="860882"/>
            <a:ext cx="8505825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 err="1"/>
              <a:t>MassHealth</a:t>
            </a:r>
            <a:r>
              <a:rPr lang="en-US" sz="1600" dirty="0"/>
              <a:t> is providing wrap-around behavioral health (BH) and long-term services and supports (LTSS) as part of the ACO program through</a:t>
            </a:r>
            <a:r>
              <a:rPr lang="en-US" sz="1600" b="1" dirty="0"/>
              <a:t> </a:t>
            </a:r>
            <a:r>
              <a:rPr lang="en-US" sz="1600" dirty="0"/>
              <a:t>the</a:t>
            </a:r>
            <a:r>
              <a:rPr lang="en-US" sz="1600" b="1" dirty="0"/>
              <a:t> Community Partners (CP)</a:t>
            </a:r>
            <a:r>
              <a:rPr lang="en-US" sz="1600" dirty="0"/>
              <a:t> program </a:t>
            </a: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 err="1"/>
              <a:t>MassHealth</a:t>
            </a:r>
            <a:r>
              <a:rPr lang="en-US" sz="1600" dirty="0"/>
              <a:t> has contracted with 27 community-based CPs across the Commonwealth to provide </a:t>
            </a:r>
            <a:r>
              <a:rPr lang="en-US" sz="1600" b="1" dirty="0"/>
              <a:t>high touch, specialty wrap-around support and care coordination</a:t>
            </a:r>
            <a:r>
              <a:rPr lang="en-US" sz="1600" dirty="0"/>
              <a:t> for members with complex behavioral and long-term care needs.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18 BH CPs will coordinate care for </a:t>
            </a:r>
            <a:r>
              <a:rPr lang="en-US" sz="1600" dirty="0" err="1"/>
              <a:t>MassHealth</a:t>
            </a:r>
            <a:r>
              <a:rPr lang="en-US" sz="1600" dirty="0"/>
              <a:t> members with serious mental illness, substance use disorders, or co-occurring disorders</a:t>
            </a:r>
          </a:p>
          <a:p>
            <a:pPr marL="800100" lvl="2" indent="-34290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9 LTSS CPs will coordinate long-term services and supports for </a:t>
            </a:r>
            <a:r>
              <a:rPr lang="en-US" sz="1600" dirty="0" err="1"/>
              <a:t>MassHealth</a:t>
            </a:r>
            <a:r>
              <a:rPr lang="en-US" sz="1600" dirty="0"/>
              <a:t> members with disabilities</a:t>
            </a: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b="1" dirty="0"/>
              <a:t>~45,000 members </a:t>
            </a:r>
            <a:r>
              <a:rPr lang="en-US" sz="1600" dirty="0"/>
              <a:t>have been identified with complex needs (e.g., high behavioral health needs, frequent Emergency Department visits, housing instability/homelessness)</a:t>
            </a:r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231775" lvl="1" indent="-234950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CPs are paid to engage these members and then work with the healthcare system to coordinate and improve their care</a:t>
            </a:r>
          </a:p>
        </p:txBody>
      </p:sp>
    </p:spTree>
    <p:extLst>
      <p:ext uri="{BB962C8B-B14F-4D97-AF65-F5344CB8AC3E}">
        <p14:creationId xmlns:p14="http://schemas.microsoft.com/office/powerpoint/2010/main" val="4116194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177365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46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19" y="298660"/>
            <a:ext cx="8794113" cy="276999"/>
          </a:xfrm>
        </p:spPr>
        <p:txBody>
          <a:bodyPr/>
          <a:lstStyle/>
          <a:p>
            <a:r>
              <a:rPr lang="en-US" sz="1800" dirty="0">
                <a:solidFill>
                  <a:srgbClr val="002060"/>
                </a:solidFill>
              </a:rPr>
              <a:t>ACO expectations and progress to-date – Year One  (1 of 2)</a:t>
            </a:r>
            <a:endParaRPr lang="en-US" sz="1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841B170E-17D6-9C44-AFB2-2166D9980503}"/>
              </a:ext>
            </a:extLst>
          </p:cNvPr>
          <p:cNvSpPr/>
          <p:nvPr/>
        </p:nvSpPr>
        <p:spPr>
          <a:xfrm>
            <a:off x="3343133" y="786024"/>
            <a:ext cx="5432269" cy="457271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dirty="0" err="1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612D79E-9327-D441-9305-21B8BF9B6E1F}"/>
              </a:ext>
            </a:extLst>
          </p:cNvPr>
          <p:cNvSpPr/>
          <p:nvPr/>
        </p:nvSpPr>
        <p:spPr>
          <a:xfrm>
            <a:off x="120052" y="788221"/>
            <a:ext cx="3070323" cy="457271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dirty="0" err="1">
              <a:solidFill>
                <a:schemeClr val="tx1"/>
              </a:solidFill>
            </a:endParaRP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02A8FCAE-6441-1640-849D-0B4FA2A79159}"/>
              </a:ext>
            </a:extLst>
          </p:cNvPr>
          <p:cNvSpPr txBox="1"/>
          <p:nvPr/>
        </p:nvSpPr>
        <p:spPr>
          <a:xfrm>
            <a:off x="186890" y="914569"/>
            <a:ext cx="301374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3932" indent="-231556" defTabSz="913526" fontAlgn="base">
              <a:spcBef>
                <a:spcPts val="306"/>
              </a:spcBef>
              <a:spcAft>
                <a:spcPts val="204"/>
              </a:spcAft>
              <a:buClr>
                <a:srgbClr val="000000"/>
              </a:buClr>
              <a:buSzPct val="100000"/>
            </a:pPr>
            <a:r>
              <a:rPr lang="en-US" sz="1600" b="1" dirty="0">
                <a:latin typeface="Arial"/>
                <a:ea typeface="ＭＳ Ｐゴシック"/>
              </a:rPr>
              <a:t>Expectations 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3A9CD380-FB63-094E-A295-3BE774CCD668}"/>
              </a:ext>
            </a:extLst>
          </p:cNvPr>
          <p:cNvSpPr txBox="1"/>
          <p:nvPr/>
        </p:nvSpPr>
        <p:spPr>
          <a:xfrm>
            <a:off x="120052" y="1345583"/>
            <a:ext cx="3070323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b="1" dirty="0"/>
              <a:t>Beginning March 2018, transition 800-850,000 members </a:t>
            </a:r>
            <a:r>
              <a:rPr lang="en-US" sz="1600" dirty="0"/>
              <a:t>into ACOs 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b="1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b="1" dirty="0" err="1"/>
              <a:t>MassHealth</a:t>
            </a:r>
            <a:r>
              <a:rPr lang="en-US" sz="1600" b="1" dirty="0"/>
              <a:t> ensures  continuity of care for members during transition to ACO. </a:t>
            </a:r>
            <a:r>
              <a:rPr lang="en-US" sz="1600" dirty="0"/>
              <a:t>Members able to change plans and physicians up until May 2018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ACOs achieve </a:t>
            </a:r>
            <a:r>
              <a:rPr lang="en-US" sz="1600" b="1" dirty="0"/>
              <a:t>team-based care coordination and integration</a:t>
            </a:r>
            <a:r>
              <a:rPr lang="en-US" sz="1600" dirty="0"/>
              <a:t> of behavioral and physical health care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xmlns="" id="{A693AD4D-50D0-1E43-B76E-E3344A14DBF6}"/>
              </a:ext>
            </a:extLst>
          </p:cNvPr>
          <p:cNvSpPr txBox="1"/>
          <p:nvPr/>
        </p:nvSpPr>
        <p:spPr>
          <a:xfrm>
            <a:off x="3443233" y="912372"/>
            <a:ext cx="533217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3932" indent="-231556" defTabSz="913526" fontAlgn="base">
              <a:spcBef>
                <a:spcPts val="306"/>
              </a:spcBef>
              <a:spcAft>
                <a:spcPts val="204"/>
              </a:spcAft>
              <a:buClr>
                <a:srgbClr val="000000"/>
              </a:buClr>
              <a:buSzPct val="100000"/>
            </a:pPr>
            <a:r>
              <a:rPr lang="en-US" sz="1600" b="1" dirty="0">
                <a:latin typeface="Arial"/>
                <a:ea typeface="ＭＳ Ｐゴシック"/>
              </a:rPr>
              <a:t>Key progress and learnings to-date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xmlns="" id="{FF532EE9-E8A8-9341-B0E8-1866CBF8F868}"/>
              </a:ext>
            </a:extLst>
          </p:cNvPr>
          <p:cNvSpPr txBox="1"/>
          <p:nvPr/>
        </p:nvSpPr>
        <p:spPr>
          <a:xfrm>
            <a:off x="3327102" y="1345583"/>
            <a:ext cx="575310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b="1" dirty="0"/>
              <a:t>Over 850,000 members</a:t>
            </a:r>
            <a:r>
              <a:rPr lang="en-US" sz="1600" dirty="0"/>
              <a:t> enrolled. All ACOs financially accountable for </a:t>
            </a:r>
            <a:r>
              <a:rPr lang="en-US" sz="1600" b="1" dirty="0"/>
              <a:t>cost, quality, and member experience. 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Health care paid for based on </a:t>
            </a:r>
            <a:r>
              <a:rPr lang="en-US" sz="1600" b="1" dirty="0"/>
              <a:t>value, not volume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Transitioning members into ACOs </a:t>
            </a:r>
            <a:r>
              <a:rPr lang="en-US" sz="1600" b="1" dirty="0"/>
              <a:t>went as planned</a:t>
            </a:r>
            <a:r>
              <a:rPr lang="en-US" sz="1600" dirty="0"/>
              <a:t> due to the </a:t>
            </a:r>
            <a:r>
              <a:rPr lang="en-US" sz="1600" b="1" dirty="0"/>
              <a:t>significant, dedicated focus on continuity of care </a:t>
            </a:r>
            <a:r>
              <a:rPr lang="en-US" sz="1600" dirty="0"/>
              <a:t>(ACOs agreed not just to 30 days but extended to 90 days)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ACO enrollments have remained steady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b="1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ACOs </a:t>
            </a:r>
            <a:r>
              <a:rPr lang="en-US" sz="1600" b="1" dirty="0"/>
              <a:t>invested $350M </a:t>
            </a:r>
            <a:r>
              <a:rPr lang="en-US" sz="1600" dirty="0"/>
              <a:t>in team-based, integrated care, e.g.:</a:t>
            </a:r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Health IT to improve data and reduce redundancies/ inefficiencies in care</a:t>
            </a:r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Different staffing models (e.g., co-locating psychiatrists and social workers in primary care)</a:t>
            </a:r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Initiatives to address nutrition and housing (e.g. funding emergency groceries for members)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Still significant progress to make – changing </a:t>
            </a:r>
            <a:r>
              <a:rPr lang="en-US" sz="1600" b="1" dirty="0"/>
              <a:t>decades-long patterns of front-line care </a:t>
            </a:r>
            <a:r>
              <a:rPr lang="en-US" sz="1600" dirty="0"/>
              <a:t>is hard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We have learned this requires more </a:t>
            </a:r>
            <a:r>
              <a:rPr lang="en-US" sz="1600" b="1" dirty="0"/>
              <a:t>timely data and operational flexibility </a:t>
            </a:r>
            <a:r>
              <a:rPr lang="en-US" sz="1600" dirty="0"/>
              <a:t>from MassHealth</a:t>
            </a:r>
            <a:endParaRPr lang="en-US" sz="1600" b="1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DF2A6887-FFC9-D74F-962F-60C6010C3C80}"/>
              </a:ext>
            </a:extLst>
          </p:cNvPr>
          <p:cNvCxnSpPr>
            <a:cxnSpLocks/>
          </p:cNvCxnSpPr>
          <p:nvPr/>
        </p:nvCxnSpPr>
        <p:spPr>
          <a:xfrm>
            <a:off x="186890" y="3784600"/>
            <a:ext cx="871700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DF2A6887-FFC9-D74F-962F-60C6010C3C80}"/>
              </a:ext>
            </a:extLst>
          </p:cNvPr>
          <p:cNvCxnSpPr>
            <a:cxnSpLocks/>
          </p:cNvCxnSpPr>
          <p:nvPr/>
        </p:nvCxnSpPr>
        <p:spPr>
          <a:xfrm>
            <a:off x="186890" y="2199191"/>
            <a:ext cx="871700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078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54085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509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841B170E-17D6-9C44-AFB2-2166D9980503}"/>
              </a:ext>
            </a:extLst>
          </p:cNvPr>
          <p:cNvSpPr/>
          <p:nvPr/>
        </p:nvSpPr>
        <p:spPr>
          <a:xfrm>
            <a:off x="3406931" y="786024"/>
            <a:ext cx="5432269" cy="457271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dirty="0" err="1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612D79E-9327-D441-9305-21B8BF9B6E1F}"/>
              </a:ext>
            </a:extLst>
          </p:cNvPr>
          <p:cNvSpPr/>
          <p:nvPr/>
        </p:nvSpPr>
        <p:spPr>
          <a:xfrm>
            <a:off x="120052" y="788221"/>
            <a:ext cx="3070323" cy="457271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dirty="0" err="1">
              <a:solidFill>
                <a:schemeClr val="tx1"/>
              </a:solidFill>
            </a:endParaRP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02A8FCAE-6441-1640-849D-0B4FA2A79159}"/>
              </a:ext>
            </a:extLst>
          </p:cNvPr>
          <p:cNvSpPr txBox="1"/>
          <p:nvPr/>
        </p:nvSpPr>
        <p:spPr>
          <a:xfrm>
            <a:off x="186890" y="914569"/>
            <a:ext cx="301374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3932" indent="-231556" defTabSz="913526" fontAlgn="base">
              <a:spcBef>
                <a:spcPts val="306"/>
              </a:spcBef>
              <a:spcAft>
                <a:spcPts val="204"/>
              </a:spcAft>
              <a:buClr>
                <a:srgbClr val="000000"/>
              </a:buClr>
              <a:buSzPct val="100000"/>
            </a:pPr>
            <a:r>
              <a:rPr lang="en-US" sz="1600" b="1" dirty="0">
                <a:latin typeface="Arial"/>
                <a:ea typeface="ＭＳ Ｐゴシック"/>
              </a:rPr>
              <a:t>Expectations 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3A9CD380-FB63-094E-A295-3BE774CCD668}"/>
              </a:ext>
            </a:extLst>
          </p:cNvPr>
          <p:cNvSpPr txBox="1"/>
          <p:nvPr/>
        </p:nvSpPr>
        <p:spPr>
          <a:xfrm>
            <a:off x="120052" y="1345583"/>
            <a:ext cx="308034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Members have a </a:t>
            </a:r>
            <a:r>
              <a:rPr lang="en-US" sz="1600" b="1" dirty="0"/>
              <a:t>specific primary care provider </a:t>
            </a:r>
            <a:r>
              <a:rPr lang="en-US" sz="1600" dirty="0"/>
              <a:t>and access to robust specialty networks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Innovative </a:t>
            </a:r>
            <a:r>
              <a:rPr lang="en-US" sz="1600" b="1" dirty="0"/>
              <a:t>Community Partners (CPs)</a:t>
            </a:r>
            <a:r>
              <a:rPr lang="en-US" sz="1600" dirty="0"/>
              <a:t> program to support care coordination for members with complex behavioral and long</a:t>
            </a:r>
            <a:r>
              <a:rPr lang="en-US" sz="1600" dirty="0">
                <a:solidFill>
                  <a:srgbClr val="FF0000"/>
                </a:solidFill>
              </a:rPr>
              <a:t>-</a:t>
            </a:r>
            <a:r>
              <a:rPr lang="en-US" sz="1600" dirty="0"/>
              <a:t>term care needs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b="1" dirty="0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xmlns="" id="{A693AD4D-50D0-1E43-B76E-E3344A14DBF6}"/>
              </a:ext>
            </a:extLst>
          </p:cNvPr>
          <p:cNvSpPr txBox="1"/>
          <p:nvPr/>
        </p:nvSpPr>
        <p:spPr>
          <a:xfrm>
            <a:off x="3507031" y="912372"/>
            <a:ext cx="533217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3932" indent="-231556" defTabSz="913526" fontAlgn="base">
              <a:spcBef>
                <a:spcPts val="306"/>
              </a:spcBef>
              <a:spcAft>
                <a:spcPts val="204"/>
              </a:spcAft>
              <a:buClr>
                <a:srgbClr val="000000"/>
              </a:buClr>
              <a:buSzPct val="100000"/>
            </a:pPr>
            <a:r>
              <a:rPr lang="en-US" sz="1600" b="1" dirty="0">
                <a:latin typeface="Arial"/>
                <a:ea typeface="ＭＳ Ｐゴシック"/>
              </a:rPr>
              <a:t>Key progress and learnings to-date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xmlns="" id="{FF532EE9-E8A8-9341-B0E8-1866CBF8F868}"/>
              </a:ext>
            </a:extLst>
          </p:cNvPr>
          <p:cNvSpPr txBox="1"/>
          <p:nvPr/>
        </p:nvSpPr>
        <p:spPr>
          <a:xfrm>
            <a:off x="3390900" y="1345583"/>
            <a:ext cx="5617059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 defTabSz="913526" fontAlgn="base">
              <a:buClr>
                <a:srgbClr val="000000"/>
              </a:buClr>
              <a:buSzPct val="100000"/>
            </a:pPr>
            <a:r>
              <a:rPr lang="en-US" sz="1600" b="1" dirty="0"/>
              <a:t>All ACO members have an assigned PCP</a:t>
            </a:r>
            <a:r>
              <a:rPr lang="en-US" sz="1600" dirty="0"/>
              <a:t>. Significant efforts to improve the accuracy of PCP assignments to strengthen relationships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b="1" dirty="0"/>
              <a:t>Not all members are successfully engaged</a:t>
            </a:r>
            <a:r>
              <a:rPr lang="en-US" sz="1600" dirty="0"/>
              <a:t> in primary care. Certain members require additional supports or specialized outreach (see below)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endParaRPr lang="en-US" sz="1600" dirty="0"/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b="1" dirty="0"/>
              <a:t>Significant progress </a:t>
            </a:r>
            <a:r>
              <a:rPr lang="en-US" sz="1600" dirty="0"/>
              <a:t>identifying and engaging this population, e.g.:</a:t>
            </a:r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~</a:t>
            </a:r>
            <a:r>
              <a:rPr lang="en-US" sz="1600" b="1" dirty="0"/>
              <a:t>45,000 members </a:t>
            </a:r>
            <a:r>
              <a:rPr lang="en-US" sz="1600" dirty="0"/>
              <a:t>identified based on data</a:t>
            </a:r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Contracted with 27 CPs with community-based expertise engaging these members</a:t>
            </a:r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Hundreds of community workers have successfully </a:t>
            </a:r>
            <a:r>
              <a:rPr lang="en-US" sz="1600" b="1" dirty="0"/>
              <a:t>reached over 10,000 of these members to-date</a:t>
            </a:r>
          </a:p>
          <a:p>
            <a:pPr marL="197607" lvl="1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This work is </a:t>
            </a:r>
            <a:r>
              <a:rPr lang="en-US" sz="1600" b="1" dirty="0"/>
              <a:t>challenging but important</a:t>
            </a:r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600" b="1" dirty="0"/>
              <a:t>Reaching these members takes time</a:t>
            </a:r>
            <a:r>
              <a:rPr lang="en-US" sz="1600" dirty="0"/>
              <a:t> – MassHealth lacks accurate contact information for ~half this population</a:t>
            </a:r>
          </a:p>
          <a:p>
            <a:pPr marL="461132" lvl="2" indent="-201168" defTabSz="913526" fontAlgn="base">
              <a:buClr>
                <a:srgbClr val="000000"/>
              </a:buClr>
              <a:buSzPct val="100000"/>
            </a:pPr>
            <a:r>
              <a:rPr lang="en-US" sz="1600" dirty="0"/>
              <a:t>Achieving vision of full ACO-CP </a:t>
            </a:r>
            <a:r>
              <a:rPr lang="en-US" sz="1600" b="1" dirty="0"/>
              <a:t>integration requires further culture change</a:t>
            </a:r>
            <a:r>
              <a:rPr lang="en-US" sz="1600" dirty="0"/>
              <a:t>: ACOs may overlook BH and social factors; CPs may lack sufficient clinical and operational capabilities </a:t>
            </a:r>
            <a:r>
              <a:rPr lang="en-US" sz="1600" kern="0" dirty="0">
                <a:latin typeface="Arial" charset="0"/>
              </a:rPr>
              <a:t>(e.g. IT systems)</a:t>
            </a:r>
            <a:endParaRPr lang="en-US" sz="16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DF2A6887-FFC9-D74F-962F-60C6010C3C80}"/>
              </a:ext>
            </a:extLst>
          </p:cNvPr>
          <p:cNvCxnSpPr>
            <a:cxnSpLocks/>
          </p:cNvCxnSpPr>
          <p:nvPr/>
        </p:nvCxnSpPr>
        <p:spPr>
          <a:xfrm>
            <a:off x="186890" y="2939274"/>
            <a:ext cx="871700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 bwMode="auto">
          <a:xfrm>
            <a:off x="229019" y="298660"/>
            <a:ext cx="879411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1687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4799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5531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1086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6629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2170" algn="l" defTabSz="911687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800" kern="0" dirty="0">
                <a:solidFill>
                  <a:srgbClr val="002060"/>
                </a:solidFill>
              </a:rPr>
              <a:t>ACO expectations and progress to-date – Year One  (2 of 2)</a:t>
            </a:r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2826973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271485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6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0051" y="285751"/>
            <a:ext cx="8794114" cy="282625"/>
          </a:xfrm>
        </p:spPr>
        <p:txBody>
          <a:bodyPr/>
          <a:lstStyle/>
          <a:p>
            <a:pPr marL="113065">
              <a:tabLst/>
            </a:pPr>
            <a:r>
              <a:rPr lang="en-US" sz="1800" dirty="0">
                <a:solidFill>
                  <a:srgbClr val="002060"/>
                </a:solidFill>
              </a:rPr>
              <a:t>MassHealth ACO restructuring: four areas of focus for 2019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052" y="704462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C3AEA6A-5A2A-F843-8CE3-D4885BA75A38}"/>
              </a:ext>
            </a:extLst>
          </p:cNvPr>
          <p:cNvSpPr/>
          <p:nvPr/>
        </p:nvSpPr>
        <p:spPr>
          <a:xfrm>
            <a:off x="1599251" y="4391020"/>
            <a:ext cx="5536009" cy="666755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/>
            <a:r>
              <a:rPr lang="en-US" sz="1600" b="1" dirty="0">
                <a:solidFill>
                  <a:schemeClr val="tx1"/>
                </a:solidFill>
              </a:rPr>
              <a:t>Engage and improve care for members with complex clinical &amp; social needs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4C3AEA6A-5A2A-F843-8CE3-D4885BA75A38}"/>
              </a:ext>
            </a:extLst>
          </p:cNvPr>
          <p:cNvSpPr/>
          <p:nvPr/>
        </p:nvSpPr>
        <p:spPr>
          <a:xfrm>
            <a:off x="1599251" y="3533770"/>
            <a:ext cx="5536009" cy="666755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/>
            <a:r>
              <a:rPr lang="en-US" sz="1600" b="1" dirty="0">
                <a:solidFill>
                  <a:schemeClr val="tx1"/>
                </a:solidFill>
              </a:rPr>
              <a:t>Integrate and strengthen team-based care, including for those with addiction and mental illness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4C3AEA6A-5A2A-F843-8CE3-D4885BA75A38}"/>
              </a:ext>
            </a:extLst>
          </p:cNvPr>
          <p:cNvSpPr/>
          <p:nvPr/>
        </p:nvSpPr>
        <p:spPr>
          <a:xfrm>
            <a:off x="1599251" y="2695570"/>
            <a:ext cx="5536009" cy="666755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/>
            <a:r>
              <a:rPr lang="en-US" sz="1600" b="1" dirty="0">
                <a:solidFill>
                  <a:schemeClr val="tx1"/>
                </a:solidFill>
              </a:rPr>
              <a:t>Improve data and operational supports for ACOs and providers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xmlns="" id="{090AA334-B474-DC4C-AD7B-D6D0AACF489D}"/>
              </a:ext>
            </a:extLst>
          </p:cNvPr>
          <p:cNvSpPr/>
          <p:nvPr/>
        </p:nvSpPr>
        <p:spPr>
          <a:xfrm>
            <a:off x="1462091" y="3396610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4C3AEA6A-5A2A-F843-8CE3-D4885BA75A38}"/>
              </a:ext>
            </a:extLst>
          </p:cNvPr>
          <p:cNvSpPr/>
          <p:nvPr/>
        </p:nvSpPr>
        <p:spPr>
          <a:xfrm>
            <a:off x="1599251" y="1847845"/>
            <a:ext cx="5536009" cy="666755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/>
            <a:r>
              <a:rPr lang="en-US" sz="1600" b="1" dirty="0">
                <a:solidFill>
                  <a:schemeClr val="tx1"/>
                </a:solidFill>
              </a:rPr>
              <a:t>Execute day-to-day oversight of ACOs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xmlns="" id="{090AA334-B474-DC4C-AD7B-D6D0AACF489D}"/>
              </a:ext>
            </a:extLst>
          </p:cNvPr>
          <p:cNvSpPr/>
          <p:nvPr/>
        </p:nvSpPr>
        <p:spPr>
          <a:xfrm>
            <a:off x="1462091" y="4253860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xmlns="" id="{090AA334-B474-DC4C-AD7B-D6D0AACF489D}"/>
              </a:ext>
            </a:extLst>
          </p:cNvPr>
          <p:cNvSpPr/>
          <p:nvPr/>
        </p:nvSpPr>
        <p:spPr>
          <a:xfrm>
            <a:off x="1462091" y="1710685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xmlns="" id="{090AA334-B474-DC4C-AD7B-D6D0AACF489D}"/>
              </a:ext>
            </a:extLst>
          </p:cNvPr>
          <p:cNvSpPr/>
          <p:nvPr/>
        </p:nvSpPr>
        <p:spPr>
          <a:xfrm>
            <a:off x="1462091" y="2558410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954025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363652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b="1" dirty="0" err="1">
              <a:solidFill>
                <a:schemeClr val="tx1"/>
              </a:solidFill>
              <a:latin typeface="Arial"/>
              <a:ea typeface="ＭＳ Ｐゴシック"/>
              <a:cs typeface="+mj-cs"/>
              <a:sym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0051" y="168788"/>
            <a:ext cx="8794114" cy="282625"/>
          </a:xfrm>
        </p:spPr>
        <p:txBody>
          <a:bodyPr/>
          <a:lstStyle/>
          <a:p>
            <a:pPr marL="113065">
              <a:tabLst/>
            </a:pPr>
            <a:r>
              <a:rPr lang="en-US" sz="1800" dirty="0">
                <a:solidFill>
                  <a:srgbClr val="002060"/>
                </a:solidFill>
              </a:rPr>
              <a:t>Detail on 2019 areas of focus (1 of 3) 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02174919-C09D-1945-9FC3-7EBF82EAAC42}"/>
              </a:ext>
            </a:extLst>
          </p:cNvPr>
          <p:cNvSpPr txBox="1"/>
          <p:nvPr/>
        </p:nvSpPr>
        <p:spPr>
          <a:xfrm>
            <a:off x="1927776" y="676203"/>
            <a:ext cx="7080183" cy="2195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lvl="1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Execute substantial day-to-day operational work required to manage and oversee the ACO program</a:t>
            </a:r>
            <a:r>
              <a:rPr lang="en-US" sz="1400" dirty="0"/>
              <a:t>, including:</a:t>
            </a:r>
            <a:endParaRPr lang="en-US" sz="1400" b="1" dirty="0"/>
          </a:p>
          <a:p>
            <a:pPr marL="461132" lvl="2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dirty="0"/>
              <a:t>Oversight and compliance of how ACOs execute responsibilities for member, provider and administrative functions</a:t>
            </a:r>
          </a:p>
          <a:p>
            <a:pPr marL="461132" lvl="2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dirty="0"/>
              <a:t>Customer service and member support (e.g., continuity of care, ACO enrollments, exceptions processes, clinical escalations)</a:t>
            </a:r>
          </a:p>
          <a:p>
            <a:pPr marL="461132" lvl="2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dirty="0"/>
              <a:t>Meet federal/ CMS requirements </a:t>
            </a:r>
            <a:endParaRPr lang="en-US" sz="1400" b="1" dirty="0"/>
          </a:p>
          <a:p>
            <a:pPr marL="197607" lvl="1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Manage 2020 adjustments to ACO participation </a:t>
            </a:r>
            <a:r>
              <a:rPr lang="en-US" sz="1400" dirty="0"/>
              <a:t>(e.g. adds/drops of provider sites within an ACO) with continued focus on smooth, seamless member transitions</a:t>
            </a:r>
            <a:endParaRPr lang="en-US" sz="14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C3AEA6A-5A2A-F843-8CE3-D4885BA75A38}"/>
              </a:ext>
            </a:extLst>
          </p:cNvPr>
          <p:cNvSpPr/>
          <p:nvPr/>
        </p:nvSpPr>
        <p:spPr>
          <a:xfrm>
            <a:off x="223774" y="733979"/>
            <a:ext cx="1636923" cy="919759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Execute day-to-day oversight of ACOs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xmlns="" id="{E450E215-82DC-4E42-9614-247CBF58C7AB}"/>
              </a:ext>
            </a:extLst>
          </p:cNvPr>
          <p:cNvSpPr txBox="1"/>
          <p:nvPr/>
        </p:nvSpPr>
        <p:spPr>
          <a:xfrm>
            <a:off x="1927776" y="3267266"/>
            <a:ext cx="7080183" cy="346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lvl="1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>
                <a:latin typeface="Arial"/>
                <a:ea typeface="ＭＳ Ｐゴシック"/>
              </a:rPr>
              <a:t>Continue to build MassHealth data capabilities required to:</a:t>
            </a:r>
          </a:p>
          <a:p>
            <a:pPr marL="461132" lvl="2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Provide additional data feeds </a:t>
            </a:r>
            <a:r>
              <a:rPr lang="en-US" sz="1400" dirty="0"/>
              <a:t>that help Primary Care ACOs more quickly understand their performance and historical population</a:t>
            </a:r>
          </a:p>
          <a:p>
            <a:pPr marL="461132" lvl="2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Strengthen MassHealth’s ability to monitor ongoing ACO performance</a:t>
            </a:r>
            <a:r>
              <a:rPr lang="en-US" sz="1400" dirty="0"/>
              <a:t> and identify clinical improvement opportunities</a:t>
            </a:r>
            <a:endParaRPr lang="en-US" sz="1400" b="1" dirty="0">
              <a:latin typeface="Arial"/>
              <a:ea typeface="ＭＳ Ｐゴシック"/>
            </a:endParaRPr>
          </a:p>
          <a:p>
            <a:pPr marL="197607" lvl="1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>
                <a:latin typeface="Arial"/>
                <a:ea typeface="ＭＳ Ｐゴシック"/>
              </a:rPr>
              <a:t>Address operational pain points for participating providers and ACOs </a:t>
            </a:r>
            <a:endParaRPr lang="en-US" sz="1400" dirty="0">
              <a:latin typeface="Arial"/>
              <a:ea typeface="ＭＳ Ｐゴシック"/>
            </a:endParaRPr>
          </a:p>
          <a:p>
            <a:pPr marL="461132" lvl="2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dirty="0">
                <a:latin typeface="Arial"/>
                <a:ea typeface="ＭＳ Ｐゴシック"/>
              </a:rPr>
              <a:t>Many are longstanding sources of administrative complexity that get in the way of providers improving care for members (e.g., credentialing)</a:t>
            </a:r>
          </a:p>
          <a:p>
            <a:pPr marL="461132" lvl="2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dirty="0">
                <a:latin typeface="Arial"/>
                <a:ea typeface="ＭＳ Ｐゴシック"/>
              </a:rPr>
              <a:t>Examples include: newborn enrollment, cumbersome data transactions for member enrollment, inconsistent payment policies across ACOs</a:t>
            </a:r>
          </a:p>
          <a:p>
            <a:pPr marL="461132" lvl="2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dirty="0"/>
              <a:t>Additional operational flexibility for Model B ACOs by relaxing and coordinating certain utilization management/ authorization processes</a:t>
            </a:r>
            <a:endParaRPr lang="en-US" sz="1400" dirty="0">
              <a:latin typeface="Arial"/>
              <a:ea typeface="ＭＳ Ｐゴシック"/>
            </a:endParaRPr>
          </a:p>
          <a:p>
            <a:pPr marL="197607" lvl="1" indent="-201168" defTabSz="913526" fontAlgn="base">
              <a:spcBef>
                <a:spcPts val="306"/>
              </a:spcBef>
              <a:spcAft>
                <a:spcPts val="200"/>
              </a:spcAft>
              <a:buClr>
                <a:srgbClr val="000000"/>
              </a:buClr>
              <a:buSzPct val="100000"/>
            </a:pPr>
            <a:r>
              <a:rPr lang="en-US" sz="1400" b="1" dirty="0"/>
              <a:t>Refine actuarial and pricing elements</a:t>
            </a:r>
            <a:r>
              <a:rPr lang="en-US" sz="1400" dirty="0"/>
              <a:t>: make technical/ pricing refinements based on ongoing discussions with ACOs (e.g., risk adjustment)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FB0DF947-0746-0A48-A37E-7FF14FB2E8A1}"/>
              </a:ext>
            </a:extLst>
          </p:cNvPr>
          <p:cNvSpPr/>
          <p:nvPr/>
        </p:nvSpPr>
        <p:spPr>
          <a:xfrm>
            <a:off x="223774" y="3262911"/>
            <a:ext cx="1636923" cy="1138971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Improve data and operational supports for ACOs and providers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DF2A6887-FFC9-D74F-962F-60C6010C3C80}"/>
              </a:ext>
            </a:extLst>
          </p:cNvPr>
          <p:cNvCxnSpPr>
            <a:cxnSpLocks/>
          </p:cNvCxnSpPr>
          <p:nvPr/>
        </p:nvCxnSpPr>
        <p:spPr>
          <a:xfrm>
            <a:off x="1908055" y="3138693"/>
            <a:ext cx="717692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xmlns="" id="{6F2E42AC-D8C3-CD44-9202-8942A3BE2CF5}"/>
              </a:ext>
            </a:extLst>
          </p:cNvPr>
          <p:cNvSpPr/>
          <p:nvPr/>
        </p:nvSpPr>
        <p:spPr>
          <a:xfrm>
            <a:off x="97174" y="561736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064F2FCD-470F-B747-BC45-81646212AF7A}"/>
              </a:ext>
            </a:extLst>
          </p:cNvPr>
          <p:cNvSpPr/>
          <p:nvPr/>
        </p:nvSpPr>
        <p:spPr>
          <a:xfrm>
            <a:off x="97174" y="3030526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B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20052" y="513068"/>
            <a:ext cx="8887907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94655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a71dUjpTUeINiS0xx3SvQ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8Leu9IrRsqVDrl0.qsIDg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saBdZR1QIePTCwYszCxxw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8Leu9IrRsqVDrl0.qsID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8Leu9IrRsqVDrl0.qsIDg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LuQw.v4QI.RI1unlhNwWg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LS8tjl0S523btE6t.63kw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cjo.WeBQTapysvR3Mqn2Q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cjo.WeBQTapysvR3Mqn2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U79X7hcQlO07iYQLi9ffQ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NX6omgPT6msVOT7iGvuCg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zcEkxlpRlWHxtD3JlWI2w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UCSmiI2SluTNWKvw5wPrw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3uPhfapRqCBVq_G_90PWA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E2htJiMTZGwcO1mQCSFmw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eFHLcqPSyy.vx3k7Jr8G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IZ0H4WrSAyzbGVnT1Fujg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8hTm27rTtOMC_c_FU1o4g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tQEF_IqQKCsTRt1xhuLKA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O6_IjZJQbizuD_EYSfzeg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gSe3NK6T8CXqfHE7VVhnA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Tn81oCrTUOo_ekTU8FA0A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TXXkO3BThqp1C2pfdcM9g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lPFmOudRdGOKyqWW7k0mQ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twXNWcbRWSunpm_aqKUn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5.qtP_RR2GNFGdPz.GsB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Bzfb69RTSy9R1hYbg_tI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heme/theme1.xml><?xml version="1.0" encoding="utf-8"?>
<a:theme xmlns:a="http://schemas.openxmlformats.org/drawingml/2006/main" name="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89611" tIns="44806" rIns="89611" bIns="44806" rtlCol="0">
        <a:spAutoFit/>
      </a:bodyPr>
      <a:lstStyle>
        <a:defPPr marL="222264">
          <a:defRPr sz="1000" i="1" dirty="0" err="1" smtClean="0"/>
        </a:defPPr>
      </a:lstStyle>
    </a:tx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8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9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20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PPT Template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89611" tIns="44806" rIns="89611" bIns="44806" rtlCol="0">
        <a:spAutoFit/>
      </a:bodyPr>
      <a:lstStyle>
        <a:defPPr marL="222264">
          <a:defRPr sz="1000" i="1" dirty="0" err="1" smtClean="0"/>
        </a:defPPr>
      </a:lstStyle>
    </a:tx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89611" tIns="44806" rIns="89611" bIns="44806" rtlCol="0">
        <a:spAutoFit/>
      </a:bodyPr>
      <a:lstStyle>
        <a:defPPr marL="222264">
          <a:defRPr sz="1000" i="1" dirty="0" err="1" smtClean="0"/>
        </a:defPPr>
      </a:lstStyle>
    </a:tx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89611" tIns="44806" rIns="89611" bIns="44806" rtlCol="0">
        <a:spAutoFit/>
      </a:bodyPr>
      <a:lstStyle>
        <a:defPPr marL="222264">
          <a:defRPr sz="1000" i="1" dirty="0" err="1" smtClean="0"/>
        </a:defPPr>
      </a:lstStyle>
    </a:tx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2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3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4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5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6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7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7147</TotalTime>
  <Words>2657</Words>
  <Application>Microsoft Office PowerPoint</Application>
  <PresentationFormat>On-screen Show (4:3)</PresentationFormat>
  <Paragraphs>349</Paragraphs>
  <Slides>22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6" baseType="lpstr">
      <vt:lpstr>BSC_CF_NYS006</vt:lpstr>
      <vt:lpstr>1_BSC_CF_NYS006</vt:lpstr>
      <vt:lpstr>2_BSC_CF_NYS006</vt:lpstr>
      <vt:lpstr>12_SRM_CF_DG1140</vt:lpstr>
      <vt:lpstr>13_SRM_CF_DG1140</vt:lpstr>
      <vt:lpstr>14_SRM_CF_DG1140</vt:lpstr>
      <vt:lpstr>15_SRM_CF_DG1140</vt:lpstr>
      <vt:lpstr>16_SRM_CF_DG1140</vt:lpstr>
      <vt:lpstr>17_SRM_CF_DG1140</vt:lpstr>
      <vt:lpstr>18_SRM_CF_DG1140</vt:lpstr>
      <vt:lpstr>19_SRM_CF_DG1140</vt:lpstr>
      <vt:lpstr>20_SRM_CF_DG1140</vt:lpstr>
      <vt:lpstr>PPT Template</vt:lpstr>
      <vt:lpstr>think-cell Slide</vt:lpstr>
      <vt:lpstr>MassHealth Payment Policy Advisory Board and Medical Care Advisory Committee</vt:lpstr>
      <vt:lpstr>Agenda</vt:lpstr>
      <vt:lpstr>MassHealth ACO restructuring: a summary</vt:lpstr>
      <vt:lpstr>What are Accountable Care Organizations (ACOs)</vt:lpstr>
      <vt:lpstr>What are Community Partners (launched July 2018)</vt:lpstr>
      <vt:lpstr>ACO expectations and progress to-date – Year One  (1 of 2)</vt:lpstr>
      <vt:lpstr>PowerPoint Presentation</vt:lpstr>
      <vt:lpstr>MassHealth ACO restructuring: four areas of focus for 2019</vt:lpstr>
      <vt:lpstr>Detail on 2019 areas of focus (1 of 3) </vt:lpstr>
      <vt:lpstr>PowerPoint Presentation</vt:lpstr>
      <vt:lpstr>PowerPoint Presentation</vt:lpstr>
      <vt:lpstr>MassHealth ACO Enrollment as of July 2019</vt:lpstr>
      <vt:lpstr>ACO / MCO major provider affiliates</vt:lpstr>
      <vt:lpstr>PowerPoint Presentation</vt:lpstr>
      <vt:lpstr>PowerPoint Presentation</vt:lpstr>
      <vt:lpstr>MassHealth Drug Pricing: New Reforms</vt:lpstr>
      <vt:lpstr>MassHealth Rx Spending Has Nearly Doubled Over 5 Years</vt:lpstr>
      <vt:lpstr>Pharmacy Spend is Growing Faster Than Other Categories of MassHealth Spending </vt:lpstr>
      <vt:lpstr>Extensive Work to Bring Pharmacy Growth Under Control</vt:lpstr>
      <vt:lpstr>FY20 Budget: New Drug Pricing Reform</vt:lpstr>
      <vt:lpstr>MassHealth Pharmacy Reforms: Overview of Process  </vt:lpstr>
      <vt:lpstr>Next Steps</vt:lpstr>
    </vt:vector>
  </TitlesOfParts>
  <Company>EOHHS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MassHealth July Update: Discussion Document</dc:title>
  <dc:creator>Snook, Elissa (EHS)</dc:creator>
  <cp:lastModifiedBy>EOHHS</cp:lastModifiedBy>
  <cp:revision>960</cp:revision>
  <cp:lastPrinted>2019-06-05T17:22:16Z</cp:lastPrinted>
  <dcterms:created xsi:type="dcterms:W3CDTF">2018-07-13T18:12:31Z</dcterms:created>
  <dcterms:modified xsi:type="dcterms:W3CDTF">2019-08-27T18:20:12Z</dcterms:modified>
</cp:coreProperties>
</file>