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6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theme/themeOverride2.xml" ContentType="application/vnd.openxmlformats-officedocument.themeOverride+xml"/>
  <Override PartName="/ppt/notesSlides/notesSlide8.xml" ContentType="application/vnd.openxmlformats-officedocument.presentationml.notesSlide+xml"/>
  <Override PartName="/ppt/charts/chart4.xml" ContentType="application/vnd.openxmlformats-officedocument.drawingml.chart+xml"/>
  <Override PartName="/ppt/theme/themeOverride3.xml" ContentType="application/vnd.openxmlformats-officedocument.themeOverr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60" r:id="rId1"/>
    <p:sldMasterId id="2147483703" r:id="rId2"/>
  </p:sldMasterIdLst>
  <p:notesMasterIdLst>
    <p:notesMasterId r:id="rId18"/>
  </p:notesMasterIdLst>
  <p:handoutMasterIdLst>
    <p:handoutMasterId r:id="rId19"/>
  </p:handoutMasterIdLst>
  <p:sldIdLst>
    <p:sldId id="302" r:id="rId3"/>
    <p:sldId id="533" r:id="rId4"/>
    <p:sldId id="535" r:id="rId5"/>
    <p:sldId id="531" r:id="rId6"/>
    <p:sldId id="514" r:id="rId7"/>
    <p:sldId id="532" r:id="rId8"/>
    <p:sldId id="516" r:id="rId9"/>
    <p:sldId id="523" r:id="rId10"/>
    <p:sldId id="525" r:id="rId11"/>
    <p:sldId id="526" r:id="rId12"/>
    <p:sldId id="536" r:id="rId13"/>
    <p:sldId id="520" r:id="rId14"/>
    <p:sldId id="521" r:id="rId15"/>
    <p:sldId id="522" r:id="rId16"/>
    <p:sldId id="484" r:id="rId17"/>
  </p:sldIdLst>
  <p:sldSz cx="9144000" cy="6858000" type="screen4x3"/>
  <p:notesSz cx="7010400" cy="9296400"/>
  <p:custDataLst>
    <p:tags r:id="rId20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5" orient="horz">
          <p15:clr>
            <a:srgbClr val="A4A3A4"/>
          </p15:clr>
        </p15:guide>
        <p15:guide id="6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hor" initials="A" lastIdx="15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0C5FA"/>
    <a:srgbClr val="85A6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239" autoAdjust="0"/>
    <p:restoredTop sz="93785" autoAdjust="0"/>
  </p:normalViewPr>
  <p:slideViewPr>
    <p:cSldViewPr snapToGrid="0" snapToObjects="1">
      <p:cViewPr>
        <p:scale>
          <a:sx n="100" d="100"/>
          <a:sy n="100" d="100"/>
        </p:scale>
        <p:origin x="84" y="534"/>
      </p:cViewPr>
      <p:guideLst>
        <p:guide orient="horz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87" d="100"/>
          <a:sy n="87" d="100"/>
        </p:scale>
        <p:origin x="-3780" y="-7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commentAuthors" Target="commentAuthor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2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4.xlsx"/><Relationship Id="rId1" Type="http://schemas.openxmlformats.org/officeDocument/2006/relationships/themeOverride" Target="../theme/themeOverrid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lrMapOvr bg1="lt1" tx1="dk1" bg2="lt2" tx2="dk2" accent1="accent1" accent2="accent2" accent3="accent3" accent4="accent4" accent5="accent5" accent6="accent6" hlink="hlink" folHlink="folHlink"/>
  <c:pivotSource>
    <c:name>[Chart in Microsoft PowerPoint]Sheet3!PivotTable1</c:name>
    <c:fmtId val="-1"/>
  </c:pivotSource>
  <c:chart>
    <c:autoTitleDeleted val="1"/>
    <c:pivotFmts>
      <c:pivotFmt>
        <c:idx val="0"/>
      </c:pivotFmt>
      <c:pivotFmt>
        <c:idx val="1"/>
      </c:pivotFmt>
      <c:pivotFmt>
        <c:idx val="2"/>
        <c:dLbl>
          <c:idx val="0"/>
          <c:delete val="1"/>
        </c:dLbl>
      </c:pivotFmt>
      <c:pivotFmt>
        <c:idx val="3"/>
        <c:dLbl>
          <c:idx val="0"/>
          <c:delete val="1"/>
        </c:dLbl>
      </c:pivotFmt>
      <c:pivotFmt>
        <c:idx val="4"/>
      </c:pivotFmt>
      <c:pivotFmt>
        <c:idx val="5"/>
      </c:pivotFmt>
      <c:pivotFmt>
        <c:idx val="6"/>
      </c:pivotFmt>
      <c:pivotFmt>
        <c:idx val="7"/>
      </c:pivotFmt>
      <c:pivotFmt>
        <c:idx val="8"/>
      </c:pivotFmt>
      <c:pivotFmt>
        <c:idx val="9"/>
      </c:pivotFmt>
      <c:pivotFmt>
        <c:idx val="10"/>
      </c:pivotFmt>
      <c:pivotFmt>
        <c:idx val="11"/>
      </c:pivotFmt>
      <c:pivotFmt>
        <c:idx val="12"/>
        <c:dLbl>
          <c:idx val="0"/>
          <c:layout>
            <c:manualLayout>
              <c:x val="-3.7510661472455908E-2"/>
              <c:y val="-3.7426893691229229E-2"/>
            </c:manualLayout>
          </c:layout>
          <c:showLegendKey val="0"/>
          <c:showVal val="1"/>
          <c:showCatName val="0"/>
          <c:showSerName val="0"/>
          <c:showPercent val="0"/>
          <c:showBubbleSize val="0"/>
        </c:dLbl>
      </c:pivotFmt>
      <c:pivotFmt>
        <c:idx val="13"/>
        <c:dLbl>
          <c:idx val="0"/>
          <c:showLegendKey val="0"/>
          <c:showVal val="1"/>
          <c:showCatName val="0"/>
          <c:showSerName val="0"/>
          <c:showPercent val="0"/>
          <c:showBubbleSize val="0"/>
        </c:dLbl>
      </c:pivotFmt>
      <c:pivotFmt>
        <c:idx val="14"/>
      </c:pivotFmt>
      <c:pivotFmt>
        <c:idx val="15"/>
      </c:pivotFmt>
      <c:pivotFmt>
        <c:idx val="16"/>
      </c:pivotFmt>
      <c:pivotFmt>
        <c:idx val="17"/>
      </c:pivotFmt>
      <c:pivotFmt>
        <c:idx val="18"/>
      </c:pivotFmt>
      <c:pivotFmt>
        <c:idx val="19"/>
      </c:pivotFmt>
      <c:pivotFmt>
        <c:idx val="20"/>
      </c:pivotFmt>
      <c:pivotFmt>
        <c:idx val="21"/>
      </c:pivotFmt>
      <c:pivotFmt>
        <c:idx val="22"/>
      </c:pivotFmt>
      <c:pivotFmt>
        <c:idx val="23"/>
      </c:pivotFmt>
      <c:pivotFmt>
        <c:idx val="24"/>
      </c:pivotFmt>
      <c:pivotFmt>
        <c:idx val="25"/>
      </c:pivotFmt>
      <c:pivotFmt>
        <c:idx val="26"/>
        <c:spPr>
          <a:ln>
            <a:noFill/>
          </a:ln>
        </c:spPr>
        <c:marker>
          <c:symbol val="none"/>
        </c:marker>
      </c:pivotFmt>
      <c:pivotFmt>
        <c:idx val="27"/>
      </c:pivotFmt>
      <c:pivotFmt>
        <c:idx val="28"/>
      </c:pivotFmt>
      <c:pivotFmt>
        <c:idx val="29"/>
        <c:spPr>
          <a:ln>
            <a:noFill/>
          </a:ln>
        </c:spPr>
        <c:marker>
          <c:symbol val="none"/>
        </c:marker>
      </c:pivotFmt>
      <c:pivotFmt>
        <c:idx val="30"/>
        <c:dLbl>
          <c:idx val="0"/>
          <c:delete val="1"/>
        </c:dLbl>
      </c:pivotFmt>
      <c:pivotFmt>
        <c:idx val="31"/>
        <c:dLbl>
          <c:idx val="0"/>
          <c:showLegendKey val="0"/>
          <c:showVal val="1"/>
          <c:showCatName val="0"/>
          <c:showSerName val="0"/>
          <c:showPercent val="0"/>
          <c:showBubbleSize val="0"/>
        </c:dLbl>
      </c:pivotFmt>
      <c:pivotFmt>
        <c:idx val="32"/>
        <c:spPr>
          <a:ln>
            <a:noFill/>
          </a:ln>
        </c:spPr>
        <c:marker>
          <c:symbol val="none"/>
        </c:marker>
      </c:pivotFmt>
      <c:pivotFmt>
        <c:idx val="33"/>
        <c:dLbl>
          <c:idx val="0"/>
          <c:delete val="1"/>
        </c:dLbl>
      </c:pivotFmt>
      <c:pivotFmt>
        <c:idx val="34"/>
        <c:dLbl>
          <c:idx val="0"/>
          <c:layout>
            <c:manualLayout>
              <c:x val="-3.7510661472455908E-2"/>
              <c:y val="-3.7426893691229229E-2"/>
            </c:manualLayout>
          </c:layout>
          <c:showLegendKey val="0"/>
          <c:showVal val="1"/>
          <c:showCatName val="0"/>
          <c:showSerName val="0"/>
          <c:showPercent val="0"/>
          <c:showBubbleSize val="0"/>
        </c:dLbl>
      </c:pivotFmt>
      <c:pivotFmt>
        <c:idx val="35"/>
        <c:spPr>
          <a:ln>
            <a:noFill/>
          </a:ln>
        </c:spPr>
        <c:marker>
          <c:symbol val="none"/>
        </c:marker>
      </c:pivotFmt>
      <c:pivotFmt>
        <c:idx val="36"/>
        <c:dLbl>
          <c:idx val="0"/>
          <c:delete val="1"/>
        </c:dLbl>
      </c:pivotFmt>
      <c:pivotFmt>
        <c:idx val="37"/>
        <c:dLbl>
          <c:idx val="0"/>
          <c:showLegendKey val="0"/>
          <c:showVal val="1"/>
          <c:showCatName val="0"/>
          <c:showSerName val="0"/>
          <c:showPercent val="0"/>
          <c:showBubbleSize val="0"/>
        </c:dLbl>
      </c:pivotFmt>
      <c:pivotFmt>
        <c:idx val="38"/>
        <c:spPr>
          <a:ln>
            <a:noFill/>
          </a:ln>
        </c:spPr>
        <c:marker>
          <c:symbol val="none"/>
        </c:marker>
      </c:pivotFmt>
      <c:pivotFmt>
        <c:idx val="39"/>
        <c:dLbl>
          <c:idx val="0"/>
          <c:delete val="1"/>
        </c:dLbl>
      </c:pivotFmt>
      <c:pivotFmt>
        <c:idx val="40"/>
        <c:dLbl>
          <c:idx val="0"/>
          <c:layout>
            <c:manualLayout>
              <c:x val="-3.7510661472455908E-2"/>
              <c:y val="-3.7426893691229229E-2"/>
            </c:manualLayout>
          </c:layout>
          <c:showLegendKey val="0"/>
          <c:showVal val="1"/>
          <c:showCatName val="0"/>
          <c:showSerName val="0"/>
          <c:showPercent val="0"/>
          <c:showBubbleSize val="0"/>
        </c:dLbl>
      </c:pivotFmt>
      <c:pivotFmt>
        <c:idx val="41"/>
        <c:spPr>
          <a:ln>
            <a:noFill/>
          </a:ln>
        </c:spPr>
        <c:marker>
          <c:symbol val="none"/>
        </c:marker>
      </c:pivotFmt>
    </c:pivotFmts>
    <c:plotArea>
      <c:layout>
        <c:manualLayout>
          <c:layoutTarget val="inner"/>
          <c:xMode val="edge"/>
          <c:yMode val="edge"/>
          <c:x val="0.24597946199824813"/>
          <c:y val="3.7753503087528548E-2"/>
          <c:w val="0.71934284729157916"/>
          <c:h val="0.76543571006642019"/>
        </c:manualLayout>
      </c:layout>
      <c:lineChart>
        <c:grouping val="standard"/>
        <c:varyColors val="0"/>
        <c:ser>
          <c:idx val="0"/>
          <c:order val="0"/>
          <c:tx>
            <c:strRef>
              <c:f>Sheet3!$B$3:$B$5</c:f>
              <c:strCache>
                <c:ptCount val="1"/>
                <c:pt idx="0">
                  <c:v>CCA - % of membership</c:v>
                </c:pt>
              </c:strCache>
            </c:strRef>
          </c:tx>
          <c:spPr>
            <a:ln w="50800" cap="flat" cmpd="sng" algn="ctr">
              <a:solidFill>
                <a:srgbClr val="5E8BFF">
                  <a:shade val="50000"/>
                </a:srgbClr>
              </a:solidFill>
              <a:prstDash val="solid"/>
            </a:ln>
            <a:effectLst/>
          </c:spPr>
          <c:marker>
            <c:symbol val="diamond"/>
            <c:size val="11"/>
            <c:spPr>
              <a:solidFill>
                <a:srgbClr val="5E8BFF"/>
              </a:solidFill>
              <a:ln w="25400" cap="flat" cmpd="sng" algn="ctr">
                <a:solidFill>
                  <a:srgbClr val="5E8BFF">
                    <a:shade val="50000"/>
                  </a:srgbClr>
                </a:solidFill>
                <a:prstDash val="solid"/>
              </a:ln>
              <a:effectLst/>
            </c:spPr>
          </c:marker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</c:dPt>
          <c:dPt>
            <c:idx val="6"/>
            <c:bubble3D val="0"/>
          </c:dPt>
          <c:dPt>
            <c:idx val="7"/>
            <c:bubble3D val="0"/>
          </c:dPt>
          <c:dPt>
            <c:idx val="8"/>
            <c:bubble3D val="0"/>
          </c:dPt>
          <c:cat>
            <c:strRef>
              <c:f>Sheet3!$A$6:$A$14</c:f>
              <c:strCache>
                <c:ptCount val="9"/>
                <c:pt idx="0">
                  <c:v>April_15</c:v>
                </c:pt>
                <c:pt idx="1">
                  <c:v>May_15</c:v>
                </c:pt>
                <c:pt idx="2">
                  <c:v>June_15</c:v>
                </c:pt>
                <c:pt idx="3">
                  <c:v>July_15</c:v>
                </c:pt>
                <c:pt idx="4">
                  <c:v>Aug_15</c:v>
                </c:pt>
                <c:pt idx="5">
                  <c:v>Sept_15</c:v>
                </c:pt>
                <c:pt idx="6">
                  <c:v>Oct_15</c:v>
                </c:pt>
                <c:pt idx="7">
                  <c:v>Nov_15</c:v>
                </c:pt>
                <c:pt idx="8">
                  <c:v>Dec_15</c:v>
                </c:pt>
              </c:strCache>
            </c:strRef>
          </c:cat>
          <c:val>
            <c:numRef>
              <c:f>Sheet3!$B$6:$B$14</c:f>
              <c:numCache>
                <c:formatCode>0.00%</c:formatCode>
                <c:ptCount val="9"/>
                <c:pt idx="0">
                  <c:v>2.2073123298327498E-2</c:v>
                </c:pt>
                <c:pt idx="1">
                  <c:v>1.9924557500725408E-2</c:v>
                </c:pt>
                <c:pt idx="2">
                  <c:v>1.6292888633314167E-2</c:v>
                </c:pt>
                <c:pt idx="3">
                  <c:v>2.1254388461903407E-2</c:v>
                </c:pt>
                <c:pt idx="4">
                  <c:v>2.4890053335828576E-2</c:v>
                </c:pt>
                <c:pt idx="5">
                  <c:v>2.6350337584396099E-2</c:v>
                </c:pt>
                <c:pt idx="6">
                  <c:v>3.0420406235238544E-2</c:v>
                </c:pt>
                <c:pt idx="7">
                  <c:v>2.5387596899224808E-2</c:v>
                </c:pt>
                <c:pt idx="8">
                  <c:v>1.7717306186374314E-2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Sheet3!$C$3:$C$5</c:f>
              <c:strCache>
                <c:ptCount val="1"/>
                <c:pt idx="0">
                  <c:v>CCA - # of Grievances</c:v>
                </c:pt>
              </c:strCache>
            </c:strRef>
          </c:tx>
          <c:spPr>
            <a:ln>
              <a:noFill/>
            </a:ln>
          </c:spPr>
          <c:marker>
            <c:symbol val="none"/>
          </c:marker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</c:dPt>
          <c:dPt>
            <c:idx val="6"/>
            <c:bubble3D val="0"/>
          </c:dPt>
          <c:dPt>
            <c:idx val="7"/>
            <c:bubble3D val="0"/>
          </c:dPt>
          <c:dPt>
            <c:idx val="8"/>
            <c:bubble3D val="0"/>
          </c:dPt>
          <c:cat>
            <c:strRef>
              <c:f>Sheet3!$A$6:$A$14</c:f>
              <c:strCache>
                <c:ptCount val="9"/>
                <c:pt idx="0">
                  <c:v>April_15</c:v>
                </c:pt>
                <c:pt idx="1">
                  <c:v>May_15</c:v>
                </c:pt>
                <c:pt idx="2">
                  <c:v>June_15</c:v>
                </c:pt>
                <c:pt idx="3">
                  <c:v>July_15</c:v>
                </c:pt>
                <c:pt idx="4">
                  <c:v>Aug_15</c:v>
                </c:pt>
                <c:pt idx="5">
                  <c:v>Sept_15</c:v>
                </c:pt>
                <c:pt idx="6">
                  <c:v>Oct_15</c:v>
                </c:pt>
                <c:pt idx="7">
                  <c:v>Nov_15</c:v>
                </c:pt>
                <c:pt idx="8">
                  <c:v>Dec_15</c:v>
                </c:pt>
              </c:strCache>
            </c:strRef>
          </c:cat>
          <c:val>
            <c:numRef>
              <c:f>Sheet3!$C$6:$C$14</c:f>
              <c:numCache>
                <c:formatCode>0</c:formatCode>
                <c:ptCount val="9"/>
                <c:pt idx="0">
                  <c:v>227</c:v>
                </c:pt>
                <c:pt idx="1">
                  <c:v>206</c:v>
                </c:pt>
                <c:pt idx="2">
                  <c:v>170</c:v>
                </c:pt>
                <c:pt idx="3">
                  <c:v>224</c:v>
                </c:pt>
                <c:pt idx="4">
                  <c:v>266</c:v>
                </c:pt>
                <c:pt idx="5">
                  <c:v>281</c:v>
                </c:pt>
                <c:pt idx="6">
                  <c:v>322</c:v>
                </c:pt>
                <c:pt idx="7">
                  <c:v>262</c:v>
                </c:pt>
                <c:pt idx="8">
                  <c:v>181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Sheet3!$D$3:$D$5</c:f>
              <c:strCache>
                <c:ptCount val="1"/>
                <c:pt idx="0">
                  <c:v>TUFTS  - % of membership</c:v>
                </c:pt>
              </c:strCache>
            </c:strRef>
          </c:tx>
          <c:spPr>
            <a:ln w="50800" cap="flat" cmpd="sng" algn="ctr">
              <a:solidFill>
                <a:srgbClr val="FFCD33">
                  <a:shade val="50000"/>
                </a:srgbClr>
              </a:solidFill>
              <a:prstDash val="solid"/>
            </a:ln>
            <a:effectLst/>
          </c:spPr>
          <c:marker>
            <c:symbol val="triangle"/>
            <c:size val="11"/>
            <c:spPr>
              <a:solidFill>
                <a:srgbClr val="FFCD33"/>
              </a:solidFill>
              <a:ln w="25400" cap="flat" cmpd="sng" algn="ctr">
                <a:solidFill>
                  <a:srgbClr val="FFCD33">
                    <a:shade val="50000"/>
                  </a:srgbClr>
                </a:solidFill>
                <a:prstDash val="solid"/>
              </a:ln>
              <a:effectLst/>
            </c:spPr>
          </c:marker>
          <c:cat>
            <c:strRef>
              <c:f>Sheet3!$A$6:$A$14</c:f>
              <c:strCache>
                <c:ptCount val="9"/>
                <c:pt idx="0">
                  <c:v>April_15</c:v>
                </c:pt>
                <c:pt idx="1">
                  <c:v>May_15</c:v>
                </c:pt>
                <c:pt idx="2">
                  <c:v>June_15</c:v>
                </c:pt>
                <c:pt idx="3">
                  <c:v>July_15</c:v>
                </c:pt>
                <c:pt idx="4">
                  <c:v>Aug_15</c:v>
                </c:pt>
                <c:pt idx="5">
                  <c:v>Sept_15</c:v>
                </c:pt>
                <c:pt idx="6">
                  <c:v>Oct_15</c:v>
                </c:pt>
                <c:pt idx="7">
                  <c:v>Nov_15</c:v>
                </c:pt>
                <c:pt idx="8">
                  <c:v>Dec_15</c:v>
                </c:pt>
              </c:strCache>
            </c:strRef>
          </c:cat>
          <c:val>
            <c:numRef>
              <c:f>Sheet3!$D$6:$D$14</c:f>
              <c:numCache>
                <c:formatCode>0.00%</c:formatCode>
                <c:ptCount val="9"/>
                <c:pt idx="0">
                  <c:v>8.0558539205155752E-3</c:v>
                </c:pt>
                <c:pt idx="1">
                  <c:v>4.9180327868852463E-3</c:v>
                </c:pt>
                <c:pt idx="2">
                  <c:v>1.6102165463631316E-2</c:v>
                </c:pt>
                <c:pt idx="3">
                  <c:v>1.0221465076660987E-2</c:v>
                </c:pt>
                <c:pt idx="4">
                  <c:v>2.3441966838193252E-2</c:v>
                </c:pt>
                <c:pt idx="5">
                  <c:v>1.4199890770071E-2</c:v>
                </c:pt>
                <c:pt idx="6">
                  <c:v>1.7857142857142856E-2</c:v>
                </c:pt>
                <c:pt idx="7">
                  <c:v>1.5640273704789834E-2</c:v>
                </c:pt>
                <c:pt idx="8">
                  <c:v>1.2083131947800869E-2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Sheet3!$E$3:$E$5</c:f>
              <c:strCache>
                <c:ptCount val="1"/>
                <c:pt idx="0">
                  <c:v>TUFTS  - # of Grievances</c:v>
                </c:pt>
              </c:strCache>
            </c:strRef>
          </c:tx>
          <c:spPr>
            <a:ln>
              <a:noFill/>
            </a:ln>
          </c:spPr>
          <c:marker>
            <c:symbol val="none"/>
          </c:marker>
          <c:cat>
            <c:strRef>
              <c:f>Sheet3!$A$6:$A$14</c:f>
              <c:strCache>
                <c:ptCount val="9"/>
                <c:pt idx="0">
                  <c:v>April_15</c:v>
                </c:pt>
                <c:pt idx="1">
                  <c:v>May_15</c:v>
                </c:pt>
                <c:pt idx="2">
                  <c:v>June_15</c:v>
                </c:pt>
                <c:pt idx="3">
                  <c:v>July_15</c:v>
                </c:pt>
                <c:pt idx="4">
                  <c:v>Aug_15</c:v>
                </c:pt>
                <c:pt idx="5">
                  <c:v>Sept_15</c:v>
                </c:pt>
                <c:pt idx="6">
                  <c:v>Oct_15</c:v>
                </c:pt>
                <c:pt idx="7">
                  <c:v>Nov_15</c:v>
                </c:pt>
                <c:pt idx="8">
                  <c:v>Dec_15</c:v>
                </c:pt>
              </c:strCache>
            </c:strRef>
          </c:cat>
          <c:val>
            <c:numRef>
              <c:f>Sheet3!$E$6:$E$14</c:f>
              <c:numCache>
                <c:formatCode>0</c:formatCode>
                <c:ptCount val="9"/>
                <c:pt idx="0">
                  <c:v>15</c:v>
                </c:pt>
                <c:pt idx="1">
                  <c:v>9</c:v>
                </c:pt>
                <c:pt idx="2">
                  <c:v>29</c:v>
                </c:pt>
                <c:pt idx="3">
                  <c:v>18</c:v>
                </c:pt>
                <c:pt idx="4">
                  <c:v>41</c:v>
                </c:pt>
                <c:pt idx="5">
                  <c:v>26</c:v>
                </c:pt>
                <c:pt idx="6">
                  <c:v>37</c:v>
                </c:pt>
                <c:pt idx="7">
                  <c:v>32</c:v>
                </c:pt>
                <c:pt idx="8">
                  <c:v>25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7641216"/>
        <c:axId val="83214336"/>
      </c:lineChart>
      <c:catAx>
        <c:axId val="77641216"/>
        <c:scaling>
          <c:orientation val="minMax"/>
        </c:scaling>
        <c:delete val="0"/>
        <c:axPos val="b"/>
        <c:majorTickMark val="none"/>
        <c:minorTickMark val="none"/>
        <c:tickLblPos val="nextTo"/>
        <c:crossAx val="83214336"/>
        <c:crosses val="autoZero"/>
        <c:auto val="1"/>
        <c:lblAlgn val="ctr"/>
        <c:lblOffset val="100"/>
        <c:noMultiLvlLbl val="0"/>
      </c:catAx>
      <c:valAx>
        <c:axId val="83214336"/>
        <c:scaling>
          <c:orientation val="minMax"/>
          <c:max val="5.000000000000001E-2"/>
          <c:min val="0"/>
        </c:scaling>
        <c:delete val="0"/>
        <c:axPos val="l"/>
        <c:majorGridlines/>
        <c:numFmt formatCode="0.00%" sourceLinked="1"/>
        <c:majorTickMark val="none"/>
        <c:minorTickMark val="none"/>
        <c:tickLblPos val="nextTo"/>
        <c:txPr>
          <a:bodyPr/>
          <a:lstStyle/>
          <a:p>
            <a:pPr>
              <a:defRPr sz="1100"/>
            </a:pPr>
            <a:endParaRPr lang="en-US"/>
          </a:p>
        </c:txPr>
        <c:crossAx val="77641216"/>
        <c:crosses val="autoZero"/>
        <c:crossBetween val="between"/>
      </c:valAx>
      <c:dTable>
        <c:showHorzBorder val="1"/>
        <c:showVertBorder val="1"/>
        <c:showOutline val="1"/>
        <c:showKeys val="0"/>
        <c:spPr>
          <a:ln>
            <a:solidFill>
              <a:schemeClr val="bg1">
                <a:lumMod val="50000"/>
              </a:schemeClr>
            </a:solidFill>
          </a:ln>
        </c:spPr>
        <c:txPr>
          <a:bodyPr/>
          <a:lstStyle/>
          <a:p>
            <a:pPr rtl="0">
              <a:defRPr sz="1100"/>
            </a:pPr>
            <a:endParaRPr lang="en-US"/>
          </a:p>
        </c:txPr>
      </c:dTable>
    </c:plotArea>
    <c:legend>
      <c:legendPos val="l"/>
      <c:legendEntry>
        <c:idx val="0"/>
        <c:txPr>
          <a:bodyPr/>
          <a:lstStyle/>
          <a:p>
            <a:pPr>
              <a:defRPr sz="1100"/>
            </a:pPr>
            <a:endParaRPr lang="en-US"/>
          </a:p>
        </c:txPr>
      </c:legendEntry>
      <c:legendEntry>
        <c:idx val="1"/>
        <c:delete val="1"/>
      </c:legendEntry>
      <c:legendEntry>
        <c:idx val="2"/>
        <c:txPr>
          <a:bodyPr/>
          <a:lstStyle/>
          <a:p>
            <a:pPr>
              <a:defRPr sz="1100"/>
            </a:pPr>
            <a:endParaRPr lang="en-US"/>
          </a:p>
        </c:txPr>
      </c:legendEntry>
      <c:legendEntry>
        <c:idx val="3"/>
        <c:delete val="1"/>
      </c:legendEntry>
      <c:layout>
        <c:manualLayout>
          <c:xMode val="edge"/>
          <c:yMode val="edge"/>
          <c:x val="7.0113394264293321E-3"/>
          <c:y val="0.2066115565480395"/>
          <c:w val="0.15312999207454561"/>
          <c:h val="0.49228042689498053"/>
        </c:manualLayout>
      </c:layout>
      <c:overlay val="0"/>
      <c:txPr>
        <a:bodyPr/>
        <a:lstStyle/>
        <a:p>
          <a:pPr>
            <a:defRPr sz="1100"/>
          </a:pPr>
          <a:endParaRPr lang="en-US"/>
        </a:p>
      </c:txPr>
    </c:legend>
    <c:plotVisOnly val="1"/>
    <c:dispBlanksAs val="span"/>
    <c:showDLblsOverMax val="0"/>
  </c:chart>
  <c:spPr>
    <a:ln>
      <a:noFill/>
    </a:ln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2">
    <c:autoUpdate val="0"/>
  </c:externalData>
  <c:extLst>
    <c:ext xmlns:c14="http://schemas.microsoft.com/office/drawing/2007/8/2/chart" uri="{781A3756-C4B2-4CAC-9D66-4F8BD8637D16}">
      <c14:pivotOptions>
        <c14:dropZoneCategories val="1"/>
        <c14:dropZoneSeries val="1"/>
      </c14:pivotOptions>
    </c:ext>
  </c:extLst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[Chart in Microsoft PowerPoint]Sheet4!PivotTable1</c:name>
    <c:fmtId val="-1"/>
  </c:pivotSource>
  <c:chart>
    <c:autoTitleDeleted val="0"/>
    <c:pivotFmts>
      <c:pivotFmt>
        <c:idx val="0"/>
        <c:marker>
          <c:symbol val="none"/>
        </c:marker>
      </c:pivotFmt>
      <c:pivotFmt>
        <c:idx val="1"/>
        <c:marker>
          <c:symbol val="none"/>
        </c:marker>
      </c:pivotFmt>
      <c:pivotFmt>
        <c:idx val="2"/>
        <c:marker>
          <c:symbol val="none"/>
        </c:marker>
      </c:pivotFmt>
      <c:pivotFmt>
        <c:idx val="3"/>
        <c:marker>
          <c:symbol val="none"/>
        </c:marker>
      </c:pivotFmt>
      <c:pivotFmt>
        <c:idx val="4"/>
        <c:marker>
          <c:symbol val="none"/>
        </c:marker>
      </c:pivotFmt>
    </c:pivotFmts>
    <c:plotArea>
      <c:layout>
        <c:manualLayout>
          <c:layoutTarget val="inner"/>
          <c:xMode val="edge"/>
          <c:yMode val="edge"/>
          <c:x val="0.32696492213671474"/>
          <c:y val="2.84789644012945E-2"/>
          <c:w val="0.63225748536812287"/>
          <c:h val="0.829387028984682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Sheet4!$B$1:$B$2</c:f>
              <c:strCache>
                <c:ptCount val="1"/>
                <c:pt idx="0">
                  <c:v>TUFTS </c:v>
                </c:pt>
              </c:strCache>
            </c:strRef>
          </c:tx>
          <c:spPr>
            <a:solidFill>
              <a:schemeClr val="accent5"/>
            </a:solidFill>
            <a:ln>
              <a:solidFill>
                <a:schemeClr val="accent1"/>
              </a:solidFill>
            </a:ln>
          </c:spPr>
          <c:invertIfNegative val="0"/>
          <c:dLbls>
            <c:dLbl>
              <c:idx val="6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gradFill rotWithShape="1">
                <a:gsLst>
                  <a:gs pos="0">
                    <a:schemeClr val="accent5">
                      <a:tint val="50000"/>
                      <a:satMod val="300000"/>
                    </a:schemeClr>
                  </a:gs>
                  <a:gs pos="35000">
                    <a:schemeClr val="accent5">
                      <a:tint val="37000"/>
                      <a:satMod val="300000"/>
                    </a:schemeClr>
                  </a:gs>
                  <a:gs pos="100000">
                    <a:schemeClr val="accent5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5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txPr>
              <a:bodyPr/>
              <a:lstStyle/>
              <a:p>
                <a:pPr>
                  <a:defRPr sz="1100" b="1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Sheet4!$A$3:$A$16</c:f>
              <c:strCache>
                <c:ptCount val="13"/>
                <c:pt idx="0">
                  <c:v>BP: Dental </c:v>
                </c:pt>
                <c:pt idx="1">
                  <c:v>BP: Part C, Medicaid, and Supplemental</c:v>
                </c:pt>
                <c:pt idx="2">
                  <c:v>BP: Part D</c:v>
                </c:pt>
                <c:pt idx="3">
                  <c:v>Enrollment</c:v>
                </c:pt>
                <c:pt idx="4">
                  <c:v>MassHealth</c:v>
                </c:pt>
                <c:pt idx="5">
                  <c:v>Medicare</c:v>
                </c:pt>
                <c:pt idx="6">
                  <c:v>Network </c:v>
                </c:pt>
                <c:pt idx="7">
                  <c:v>Other</c:v>
                </c:pt>
                <c:pt idx="8">
                  <c:v>Plan Management </c:v>
                </c:pt>
                <c:pt idx="9">
                  <c:v>Plan Marketing Materials</c:v>
                </c:pt>
                <c:pt idx="10">
                  <c:v>Provider</c:v>
                </c:pt>
                <c:pt idx="11">
                  <c:v>Quality of Care</c:v>
                </c:pt>
                <c:pt idx="12">
                  <c:v>Transportation </c:v>
                </c:pt>
              </c:strCache>
            </c:strRef>
          </c:cat>
          <c:val>
            <c:numRef>
              <c:f>Sheet4!$B$3:$B$16</c:f>
              <c:numCache>
                <c:formatCode>0.00%</c:formatCode>
                <c:ptCount val="13"/>
                <c:pt idx="0">
                  <c:v>2.5862068965517241E-2</c:v>
                </c:pt>
                <c:pt idx="1">
                  <c:v>1.7241379310344827E-2</c:v>
                </c:pt>
                <c:pt idx="2">
                  <c:v>2.5862068965517241E-2</c:v>
                </c:pt>
                <c:pt idx="3">
                  <c:v>4.3103448275862068E-3</c:v>
                </c:pt>
                <c:pt idx="4">
                  <c:v>0</c:v>
                </c:pt>
                <c:pt idx="5">
                  <c:v>0</c:v>
                </c:pt>
                <c:pt idx="6">
                  <c:v>0.15948275862068967</c:v>
                </c:pt>
                <c:pt idx="7">
                  <c:v>0.10775862068965517</c:v>
                </c:pt>
                <c:pt idx="8">
                  <c:v>9.4827586206896547E-2</c:v>
                </c:pt>
                <c:pt idx="9">
                  <c:v>4.3103448275862068E-3</c:v>
                </c:pt>
                <c:pt idx="10">
                  <c:v>3.4482758620689655E-2</c:v>
                </c:pt>
                <c:pt idx="11">
                  <c:v>2.1551724137931036E-2</c:v>
                </c:pt>
                <c:pt idx="12">
                  <c:v>0.50431034482758619</c:v>
                </c:pt>
              </c:numCache>
            </c:numRef>
          </c:val>
        </c:ser>
        <c:ser>
          <c:idx val="1"/>
          <c:order val="1"/>
          <c:tx>
            <c:strRef>
              <c:f>Sheet4!$C$1:$C$2</c:f>
              <c:strCache>
                <c:ptCount val="1"/>
                <c:pt idx="0">
                  <c:v>CCA</c:v>
                </c:pt>
              </c:strCache>
            </c:strRef>
          </c:tx>
          <c:spPr>
            <a:solidFill>
              <a:schemeClr val="accent4"/>
            </a:solidFill>
          </c:spPr>
          <c:invertIfNegative val="0"/>
          <c:dLbls>
            <c:dLbl>
              <c:idx val="12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gradFill rotWithShape="1">
                <a:gsLst>
                  <a:gs pos="0">
                    <a:schemeClr val="accent4">
                      <a:tint val="50000"/>
                      <a:satMod val="300000"/>
                    </a:schemeClr>
                  </a:gs>
                  <a:gs pos="35000">
                    <a:schemeClr val="accent4">
                      <a:tint val="37000"/>
                      <a:satMod val="300000"/>
                    </a:schemeClr>
                  </a:gs>
                  <a:gs pos="100000">
                    <a:schemeClr val="accent4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4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txPr>
              <a:bodyPr/>
              <a:lstStyle/>
              <a:p>
                <a:pPr>
                  <a:defRPr sz="1100" b="1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Sheet4!$A$3:$A$16</c:f>
              <c:strCache>
                <c:ptCount val="13"/>
                <c:pt idx="0">
                  <c:v>BP: Dental </c:v>
                </c:pt>
                <c:pt idx="1">
                  <c:v>BP: Part C, Medicaid, and Supplemental</c:v>
                </c:pt>
                <c:pt idx="2">
                  <c:v>BP: Part D</c:v>
                </c:pt>
                <c:pt idx="3">
                  <c:v>Enrollment</c:v>
                </c:pt>
                <c:pt idx="4">
                  <c:v>MassHealth</c:v>
                </c:pt>
                <c:pt idx="5">
                  <c:v>Medicare</c:v>
                </c:pt>
                <c:pt idx="6">
                  <c:v>Network </c:v>
                </c:pt>
                <c:pt idx="7">
                  <c:v>Other</c:v>
                </c:pt>
                <c:pt idx="8">
                  <c:v>Plan Management </c:v>
                </c:pt>
                <c:pt idx="9">
                  <c:v>Plan Marketing Materials</c:v>
                </c:pt>
                <c:pt idx="10">
                  <c:v>Provider</c:v>
                </c:pt>
                <c:pt idx="11">
                  <c:v>Quality of Care</c:v>
                </c:pt>
                <c:pt idx="12">
                  <c:v>Transportation </c:v>
                </c:pt>
              </c:strCache>
            </c:strRef>
          </c:cat>
          <c:val>
            <c:numRef>
              <c:f>Sheet4!$C$3:$C$16</c:f>
              <c:numCache>
                <c:formatCode>0.00%</c:formatCode>
                <c:ptCount val="13"/>
                <c:pt idx="0">
                  <c:v>5.6100981767180924E-3</c:v>
                </c:pt>
                <c:pt idx="1">
                  <c:v>2.3375409069658717E-3</c:v>
                </c:pt>
                <c:pt idx="2">
                  <c:v>2.8050490883590462E-3</c:v>
                </c:pt>
                <c:pt idx="3">
                  <c:v>0</c:v>
                </c:pt>
                <c:pt idx="4">
                  <c:v>4.675081813931744E-4</c:v>
                </c:pt>
                <c:pt idx="5">
                  <c:v>0</c:v>
                </c:pt>
                <c:pt idx="6">
                  <c:v>6.5451145395044414E-3</c:v>
                </c:pt>
                <c:pt idx="7">
                  <c:v>7.9476390836839637E-3</c:v>
                </c:pt>
                <c:pt idx="8">
                  <c:v>8.2748948106591863E-2</c:v>
                </c:pt>
                <c:pt idx="9">
                  <c:v>0</c:v>
                </c:pt>
                <c:pt idx="10">
                  <c:v>4.3945769050958393E-2</c:v>
                </c:pt>
                <c:pt idx="11">
                  <c:v>3.5063113604488078E-2</c:v>
                </c:pt>
                <c:pt idx="12">
                  <c:v>0.81252921926133703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4"/>
        <c:overlap val="-44"/>
        <c:axId val="91408256"/>
        <c:axId val="91409792"/>
      </c:barChart>
      <c:catAx>
        <c:axId val="91408256"/>
        <c:scaling>
          <c:orientation val="minMax"/>
        </c:scaling>
        <c:delete val="0"/>
        <c:axPos val="l"/>
        <c:majorGridlines/>
        <c:majorTickMark val="none"/>
        <c:minorTickMark val="none"/>
        <c:tickLblPos val="nextTo"/>
        <c:txPr>
          <a:bodyPr anchor="t" anchorCtr="1"/>
          <a:lstStyle/>
          <a:p>
            <a:pPr>
              <a:defRPr sz="1100"/>
            </a:pPr>
            <a:endParaRPr lang="en-US"/>
          </a:p>
        </c:txPr>
        <c:crossAx val="91409792"/>
        <c:crossesAt val="0"/>
        <c:auto val="1"/>
        <c:lblAlgn val="ctr"/>
        <c:lblOffset val="100"/>
        <c:noMultiLvlLbl val="0"/>
      </c:catAx>
      <c:valAx>
        <c:axId val="91409792"/>
        <c:scaling>
          <c:orientation val="minMax"/>
          <c:max val="0.9"/>
          <c:min val="0"/>
        </c:scaling>
        <c:delete val="0"/>
        <c:axPos val="t"/>
        <c:majorGridlines/>
        <c:numFmt formatCode="0%" sourceLinked="0"/>
        <c:majorTickMark val="none"/>
        <c:minorTickMark val="none"/>
        <c:tickLblPos val="low"/>
        <c:crossAx val="91408256"/>
        <c:crosses val="max"/>
        <c:crossBetween val="between"/>
        <c:majorUnit val="0.15000000000000002"/>
      </c:valAx>
    </c:plotArea>
    <c:legend>
      <c:legendPos val="r"/>
      <c:layout>
        <c:manualLayout>
          <c:xMode val="edge"/>
          <c:yMode val="edge"/>
          <c:x val="1.1887891137050674E-2"/>
          <c:y val="0.28014208081858855"/>
          <c:w val="8.2689827984412476E-2"/>
          <c:h val="0.28185881417869391"/>
        </c:manualLayout>
      </c:layout>
      <c:overlay val="0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  <c:userShapes r:id="rId2"/>
  <c:extLst>
    <c:ext xmlns:c14="http://schemas.microsoft.com/office/drawing/2007/8/2/chart" uri="{781A3756-C4B2-4CAC-9D66-4F8BD8637D16}">
      <c14:pivotOptions>
        <c14:dropZoneFilter val="1"/>
        <c14:dropZoneData val="1"/>
        <c14:dropZoneSeries val="1"/>
      </c14:pivotOptions>
    </c:ext>
  </c:extLst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lrMapOvr bg1="lt1" tx1="dk1" bg2="lt2" tx2="dk2" accent1="accent1" accent2="accent2" accent3="accent3" accent4="accent4" accent5="accent5" accent6="accent6" hlink="hlink" folHlink="folHlink"/>
  <c:pivotSource>
    <c:name>[Chart in Microsoft PowerPoint]Sheet3!PivotTable1</c:name>
    <c:fmtId val="-1"/>
  </c:pivotSource>
  <c:chart>
    <c:autoTitleDeleted val="1"/>
    <c:pivotFmts>
      <c:pivotFmt>
        <c:idx val="0"/>
      </c:pivotFmt>
      <c:pivotFmt>
        <c:idx val="1"/>
      </c:pivotFmt>
      <c:pivotFmt>
        <c:idx val="2"/>
        <c:dLbl>
          <c:idx val="0"/>
          <c:delete val="1"/>
        </c:dLbl>
      </c:pivotFmt>
      <c:pivotFmt>
        <c:idx val="3"/>
        <c:dLbl>
          <c:idx val="0"/>
          <c:delete val="1"/>
        </c:dLbl>
      </c:pivotFmt>
      <c:pivotFmt>
        <c:idx val="4"/>
      </c:pivotFmt>
      <c:pivotFmt>
        <c:idx val="5"/>
      </c:pivotFmt>
      <c:pivotFmt>
        <c:idx val="6"/>
      </c:pivotFmt>
      <c:pivotFmt>
        <c:idx val="7"/>
      </c:pivotFmt>
      <c:pivotFmt>
        <c:idx val="8"/>
      </c:pivotFmt>
      <c:pivotFmt>
        <c:idx val="9"/>
      </c:pivotFmt>
      <c:pivotFmt>
        <c:idx val="10"/>
      </c:pivotFmt>
      <c:pivotFmt>
        <c:idx val="11"/>
      </c:pivotFmt>
      <c:pivotFmt>
        <c:idx val="12"/>
        <c:dLbl>
          <c:idx val="0"/>
          <c:layout>
            <c:manualLayout>
              <c:x val="-3.7510661472455908E-2"/>
              <c:y val="-3.7426893691229229E-2"/>
            </c:manualLayout>
          </c:layout>
          <c:showLegendKey val="0"/>
          <c:showVal val="1"/>
          <c:showCatName val="0"/>
          <c:showSerName val="0"/>
          <c:showPercent val="0"/>
          <c:showBubbleSize val="0"/>
        </c:dLbl>
      </c:pivotFmt>
      <c:pivotFmt>
        <c:idx val="13"/>
      </c:pivotFmt>
      <c:pivotFmt>
        <c:idx val="14"/>
      </c:pivotFmt>
      <c:pivotFmt>
        <c:idx val="15"/>
        <c:dLbl>
          <c:idx val="0"/>
          <c:layout>
            <c:manualLayout>
              <c:x val="-3.7898368620367807E-2"/>
              <c:y val="-4.2105255402632887E-2"/>
            </c:manualLayout>
          </c:layout>
          <c:showLegendKey val="0"/>
          <c:showVal val="1"/>
          <c:showCatName val="0"/>
          <c:showSerName val="0"/>
          <c:showPercent val="0"/>
          <c:showBubbleSize val="0"/>
        </c:dLbl>
      </c:pivotFmt>
      <c:pivotFmt>
        <c:idx val="16"/>
      </c:pivotFmt>
      <c:pivotFmt>
        <c:idx val="17"/>
      </c:pivotFmt>
      <c:pivotFmt>
        <c:idx val="18"/>
      </c:pivotFmt>
      <c:pivotFmt>
        <c:idx val="19"/>
      </c:pivotFmt>
      <c:pivotFmt>
        <c:idx val="20"/>
      </c:pivotFmt>
      <c:pivotFmt>
        <c:idx val="21"/>
      </c:pivotFmt>
      <c:pivotFmt>
        <c:idx val="22"/>
      </c:pivotFmt>
      <c:pivotFmt>
        <c:idx val="23"/>
      </c:pivotFmt>
      <c:pivotFmt>
        <c:idx val="24"/>
      </c:pivotFmt>
      <c:pivotFmt>
        <c:idx val="25"/>
      </c:pivotFmt>
      <c:pivotFmt>
        <c:idx val="26"/>
        <c:spPr>
          <a:ln>
            <a:noFill/>
          </a:ln>
        </c:spPr>
        <c:marker>
          <c:symbol val="none"/>
        </c:marker>
      </c:pivotFmt>
      <c:pivotFmt>
        <c:idx val="27"/>
      </c:pivotFmt>
      <c:pivotFmt>
        <c:idx val="28"/>
      </c:pivotFmt>
      <c:pivotFmt>
        <c:idx val="29"/>
        <c:spPr>
          <a:ln>
            <a:noFill/>
          </a:ln>
        </c:spPr>
        <c:marker>
          <c:symbol val="none"/>
        </c:marker>
      </c:pivotFmt>
      <c:pivotFmt>
        <c:idx val="30"/>
        <c:dLbl>
          <c:idx val="0"/>
          <c:delete val="1"/>
        </c:dLbl>
      </c:pivotFmt>
      <c:pivotFmt>
        <c:idx val="31"/>
        <c:dLbl>
          <c:idx val="0"/>
          <c:layout>
            <c:manualLayout>
              <c:x val="-3.7898368620367807E-2"/>
              <c:y val="-4.2105255402632887E-2"/>
            </c:manualLayout>
          </c:layout>
          <c:showLegendKey val="0"/>
          <c:showVal val="1"/>
          <c:showCatName val="0"/>
          <c:showSerName val="0"/>
          <c:showPercent val="0"/>
          <c:showBubbleSize val="0"/>
        </c:dLbl>
      </c:pivotFmt>
      <c:pivotFmt>
        <c:idx val="32"/>
        <c:spPr>
          <a:ln>
            <a:noFill/>
          </a:ln>
        </c:spPr>
        <c:marker>
          <c:symbol val="none"/>
        </c:marker>
      </c:pivotFmt>
      <c:pivotFmt>
        <c:idx val="33"/>
        <c:dLbl>
          <c:idx val="0"/>
          <c:delete val="1"/>
        </c:dLbl>
      </c:pivotFmt>
      <c:pivotFmt>
        <c:idx val="34"/>
        <c:dLbl>
          <c:idx val="0"/>
          <c:layout>
            <c:manualLayout>
              <c:x val="-3.7510661472455908E-2"/>
              <c:y val="-3.7426893691229229E-2"/>
            </c:manualLayout>
          </c:layout>
          <c:showLegendKey val="0"/>
          <c:showVal val="1"/>
          <c:showCatName val="0"/>
          <c:showSerName val="0"/>
          <c:showPercent val="0"/>
          <c:showBubbleSize val="0"/>
        </c:dLbl>
      </c:pivotFmt>
      <c:pivotFmt>
        <c:idx val="35"/>
        <c:spPr>
          <a:ln>
            <a:noFill/>
          </a:ln>
        </c:spPr>
        <c:marker>
          <c:symbol val="none"/>
        </c:marker>
      </c:pivotFmt>
      <c:pivotFmt>
        <c:idx val="36"/>
        <c:dLbl>
          <c:idx val="0"/>
          <c:delete val="1"/>
        </c:dLbl>
      </c:pivotFmt>
      <c:pivotFmt>
        <c:idx val="37"/>
        <c:dLbl>
          <c:idx val="0"/>
          <c:layout>
            <c:manualLayout>
              <c:x val="-3.7898368620367807E-2"/>
              <c:y val="-4.2105255402632887E-2"/>
            </c:manualLayout>
          </c:layout>
          <c:showLegendKey val="0"/>
          <c:showVal val="1"/>
          <c:showCatName val="0"/>
          <c:showSerName val="0"/>
          <c:showPercent val="0"/>
          <c:showBubbleSize val="0"/>
        </c:dLbl>
      </c:pivotFmt>
      <c:pivotFmt>
        <c:idx val="38"/>
        <c:spPr>
          <a:ln>
            <a:noFill/>
          </a:ln>
        </c:spPr>
        <c:marker>
          <c:symbol val="none"/>
        </c:marker>
      </c:pivotFmt>
      <c:pivotFmt>
        <c:idx val="39"/>
        <c:dLbl>
          <c:idx val="0"/>
          <c:delete val="1"/>
        </c:dLbl>
      </c:pivotFmt>
      <c:pivotFmt>
        <c:idx val="40"/>
        <c:dLbl>
          <c:idx val="0"/>
          <c:layout>
            <c:manualLayout>
              <c:x val="-3.7510661472455908E-2"/>
              <c:y val="-3.7426893691229229E-2"/>
            </c:manualLayout>
          </c:layout>
          <c:showLegendKey val="0"/>
          <c:showVal val="1"/>
          <c:showCatName val="0"/>
          <c:showSerName val="0"/>
          <c:showPercent val="0"/>
          <c:showBubbleSize val="0"/>
        </c:dLbl>
      </c:pivotFmt>
      <c:pivotFmt>
        <c:idx val="41"/>
        <c:spPr>
          <a:ln>
            <a:noFill/>
          </a:ln>
        </c:spPr>
        <c:marker>
          <c:symbol val="none"/>
        </c:marker>
      </c:pivotFmt>
    </c:pivotFmts>
    <c:plotArea>
      <c:layout>
        <c:manualLayout>
          <c:layoutTarget val="inner"/>
          <c:xMode val="edge"/>
          <c:yMode val="edge"/>
          <c:x val="0.23320766081856747"/>
          <c:y val="4.1938316343568309E-2"/>
          <c:w val="0.76370143987021821"/>
          <c:h val="0.74393101918527493"/>
        </c:manualLayout>
      </c:layout>
      <c:lineChart>
        <c:grouping val="standard"/>
        <c:varyColors val="0"/>
        <c:ser>
          <c:idx val="0"/>
          <c:order val="0"/>
          <c:tx>
            <c:strRef>
              <c:f>Sheet3!$B$3:$B$5</c:f>
              <c:strCache>
                <c:ptCount val="1"/>
                <c:pt idx="0">
                  <c:v>CCA - % of membership</c:v>
                </c:pt>
              </c:strCache>
            </c:strRef>
          </c:tx>
          <c:spPr>
            <a:ln w="34925" cap="flat" cmpd="sng" algn="ctr">
              <a:solidFill>
                <a:srgbClr val="5E8BFF">
                  <a:shade val="50000"/>
                </a:srgbClr>
              </a:solidFill>
              <a:prstDash val="solid"/>
            </a:ln>
            <a:effectLst/>
          </c:spPr>
          <c:marker>
            <c:symbol val="diamond"/>
            <c:size val="10"/>
            <c:spPr>
              <a:solidFill>
                <a:srgbClr val="5E8BFF"/>
              </a:solidFill>
              <a:ln w="25400" cap="flat" cmpd="sng" algn="ctr">
                <a:solidFill>
                  <a:srgbClr val="5E8BFF">
                    <a:shade val="50000"/>
                  </a:srgbClr>
                </a:solidFill>
                <a:prstDash val="solid"/>
              </a:ln>
              <a:effectLst/>
            </c:spPr>
          </c:marker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</c:dPt>
          <c:dPt>
            <c:idx val="6"/>
            <c:bubble3D val="0"/>
          </c:dPt>
          <c:dPt>
            <c:idx val="7"/>
            <c:bubble3D val="0"/>
          </c:dPt>
          <c:dPt>
            <c:idx val="8"/>
            <c:bubble3D val="0"/>
          </c:dPt>
          <c:cat>
            <c:strRef>
              <c:f>Sheet3!$A$6:$A$14</c:f>
              <c:strCache>
                <c:ptCount val="9"/>
                <c:pt idx="0">
                  <c:v>April_15</c:v>
                </c:pt>
                <c:pt idx="1">
                  <c:v>May_15</c:v>
                </c:pt>
                <c:pt idx="2">
                  <c:v>June_15</c:v>
                </c:pt>
                <c:pt idx="3">
                  <c:v>July_15</c:v>
                </c:pt>
                <c:pt idx="4">
                  <c:v>Aug_15</c:v>
                </c:pt>
                <c:pt idx="5">
                  <c:v>Sept_15</c:v>
                </c:pt>
                <c:pt idx="6">
                  <c:v>Oct_15</c:v>
                </c:pt>
                <c:pt idx="7">
                  <c:v>Nov_15</c:v>
                </c:pt>
                <c:pt idx="8">
                  <c:v>Dec_15</c:v>
                </c:pt>
              </c:strCache>
            </c:strRef>
          </c:cat>
          <c:val>
            <c:numRef>
              <c:f>Sheet3!$B$6:$B$14</c:f>
              <c:numCache>
                <c:formatCode>0.00%</c:formatCode>
                <c:ptCount val="9"/>
                <c:pt idx="0">
                  <c:v>1.7891870867366783E-2</c:v>
                </c:pt>
                <c:pt idx="1">
                  <c:v>1.5378663313666699E-2</c:v>
                </c:pt>
                <c:pt idx="2">
                  <c:v>1.3225991949396205E-2</c:v>
                </c:pt>
                <c:pt idx="3">
                  <c:v>1.6415219660309326E-2</c:v>
                </c:pt>
                <c:pt idx="4">
                  <c:v>1.9556470478151025E-2</c:v>
                </c:pt>
                <c:pt idx="5">
                  <c:v>2.1286571642910729E-2</c:v>
                </c:pt>
                <c:pt idx="6">
                  <c:v>2.4846480869154464E-2</c:v>
                </c:pt>
                <c:pt idx="7">
                  <c:v>2.1608527131782945E-2</c:v>
                </c:pt>
                <c:pt idx="8">
                  <c:v>1.5857478465152702E-2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Sheet3!$C$3:$C$5</c:f>
              <c:strCache>
                <c:ptCount val="1"/>
                <c:pt idx="0">
                  <c:v>CCA - # of Grievances</c:v>
                </c:pt>
              </c:strCache>
            </c:strRef>
          </c:tx>
          <c:spPr>
            <a:ln>
              <a:noFill/>
            </a:ln>
          </c:spPr>
          <c:marker>
            <c:symbol val="none"/>
          </c:marker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</c:dPt>
          <c:dPt>
            <c:idx val="6"/>
            <c:bubble3D val="0"/>
          </c:dPt>
          <c:dPt>
            <c:idx val="7"/>
            <c:bubble3D val="0"/>
          </c:dPt>
          <c:dPt>
            <c:idx val="8"/>
            <c:bubble3D val="0"/>
          </c:dPt>
          <c:cat>
            <c:strRef>
              <c:f>Sheet3!$A$6:$A$14</c:f>
              <c:strCache>
                <c:ptCount val="9"/>
                <c:pt idx="0">
                  <c:v>April_15</c:v>
                </c:pt>
                <c:pt idx="1">
                  <c:v>May_15</c:v>
                </c:pt>
                <c:pt idx="2">
                  <c:v>June_15</c:v>
                </c:pt>
                <c:pt idx="3">
                  <c:v>July_15</c:v>
                </c:pt>
                <c:pt idx="4">
                  <c:v>Aug_15</c:v>
                </c:pt>
                <c:pt idx="5">
                  <c:v>Sept_15</c:v>
                </c:pt>
                <c:pt idx="6">
                  <c:v>Oct_15</c:v>
                </c:pt>
                <c:pt idx="7">
                  <c:v>Nov_15</c:v>
                </c:pt>
                <c:pt idx="8">
                  <c:v>Dec_15</c:v>
                </c:pt>
              </c:strCache>
            </c:strRef>
          </c:cat>
          <c:val>
            <c:numRef>
              <c:f>Sheet3!$C$6:$C$14</c:f>
              <c:numCache>
                <c:formatCode>0</c:formatCode>
                <c:ptCount val="9"/>
                <c:pt idx="0">
                  <c:v>184</c:v>
                </c:pt>
                <c:pt idx="1">
                  <c:v>159</c:v>
                </c:pt>
                <c:pt idx="2">
                  <c:v>138</c:v>
                </c:pt>
                <c:pt idx="3">
                  <c:v>173</c:v>
                </c:pt>
                <c:pt idx="4">
                  <c:v>209</c:v>
                </c:pt>
                <c:pt idx="5">
                  <c:v>227</c:v>
                </c:pt>
                <c:pt idx="6">
                  <c:v>263</c:v>
                </c:pt>
                <c:pt idx="7">
                  <c:v>223</c:v>
                </c:pt>
                <c:pt idx="8">
                  <c:v>162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Sheet3!$D$3:$D$5</c:f>
              <c:strCache>
                <c:ptCount val="1"/>
                <c:pt idx="0">
                  <c:v>TUFTS  - % of membership</c:v>
                </c:pt>
              </c:strCache>
            </c:strRef>
          </c:tx>
          <c:spPr>
            <a:ln w="34925" cap="flat" cmpd="sng" algn="ctr">
              <a:solidFill>
                <a:srgbClr val="FFCD33">
                  <a:shade val="50000"/>
                </a:srgbClr>
              </a:solidFill>
              <a:prstDash val="solid"/>
            </a:ln>
            <a:effectLst/>
          </c:spPr>
          <c:marker>
            <c:symbol val="triangle"/>
            <c:size val="10"/>
            <c:spPr>
              <a:solidFill>
                <a:srgbClr val="FFCD33"/>
              </a:solidFill>
              <a:ln w="25400" cap="flat" cmpd="sng" algn="ctr">
                <a:solidFill>
                  <a:srgbClr val="FFCD33">
                    <a:shade val="50000"/>
                  </a:srgbClr>
                </a:solidFill>
                <a:prstDash val="solid"/>
              </a:ln>
              <a:effectLst/>
            </c:spPr>
          </c:marker>
          <c:cat>
            <c:strRef>
              <c:f>Sheet3!$A$6:$A$14</c:f>
              <c:strCache>
                <c:ptCount val="9"/>
                <c:pt idx="0">
                  <c:v>April_15</c:v>
                </c:pt>
                <c:pt idx="1">
                  <c:v>May_15</c:v>
                </c:pt>
                <c:pt idx="2">
                  <c:v>June_15</c:v>
                </c:pt>
                <c:pt idx="3">
                  <c:v>July_15</c:v>
                </c:pt>
                <c:pt idx="4">
                  <c:v>Aug_15</c:v>
                </c:pt>
                <c:pt idx="5">
                  <c:v>Sept_15</c:v>
                </c:pt>
                <c:pt idx="6">
                  <c:v>Oct_15</c:v>
                </c:pt>
                <c:pt idx="7">
                  <c:v>Nov_15</c:v>
                </c:pt>
                <c:pt idx="8">
                  <c:v>Dec_15</c:v>
                </c:pt>
              </c:strCache>
            </c:strRef>
          </c:cat>
          <c:val>
            <c:numRef>
              <c:f>Sheet3!$D$6:$D$14</c:f>
              <c:numCache>
                <c:formatCode>0.00%</c:formatCode>
                <c:ptCount val="9"/>
                <c:pt idx="0">
                  <c:v>5.9076262083780882E-3</c:v>
                </c:pt>
                <c:pt idx="1">
                  <c:v>2.185792349726776E-3</c:v>
                </c:pt>
                <c:pt idx="2">
                  <c:v>6.6629650194336481E-3</c:v>
                </c:pt>
                <c:pt idx="3">
                  <c:v>5.6785917092561046E-3</c:v>
                </c:pt>
                <c:pt idx="4">
                  <c:v>9.7198399085191532E-3</c:v>
                </c:pt>
                <c:pt idx="5">
                  <c:v>8.1922446750409619E-3</c:v>
                </c:pt>
                <c:pt idx="6">
                  <c:v>9.1698841698841706E-3</c:v>
                </c:pt>
                <c:pt idx="7">
                  <c:v>7.331378299120235E-3</c:v>
                </c:pt>
                <c:pt idx="8">
                  <c:v>6.7665538907684874E-3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Sheet3!$E$3:$E$5</c:f>
              <c:strCache>
                <c:ptCount val="1"/>
                <c:pt idx="0">
                  <c:v>TUFTS  - # of Grievances</c:v>
                </c:pt>
              </c:strCache>
            </c:strRef>
          </c:tx>
          <c:spPr>
            <a:ln>
              <a:noFill/>
            </a:ln>
          </c:spPr>
          <c:marker>
            <c:symbol val="none"/>
          </c:marker>
          <c:cat>
            <c:strRef>
              <c:f>Sheet3!$A$6:$A$14</c:f>
              <c:strCache>
                <c:ptCount val="9"/>
                <c:pt idx="0">
                  <c:v>April_15</c:v>
                </c:pt>
                <c:pt idx="1">
                  <c:v>May_15</c:v>
                </c:pt>
                <c:pt idx="2">
                  <c:v>June_15</c:v>
                </c:pt>
                <c:pt idx="3">
                  <c:v>July_15</c:v>
                </c:pt>
                <c:pt idx="4">
                  <c:v>Aug_15</c:v>
                </c:pt>
                <c:pt idx="5">
                  <c:v>Sept_15</c:v>
                </c:pt>
                <c:pt idx="6">
                  <c:v>Oct_15</c:v>
                </c:pt>
                <c:pt idx="7">
                  <c:v>Nov_15</c:v>
                </c:pt>
                <c:pt idx="8">
                  <c:v>Dec_15</c:v>
                </c:pt>
              </c:strCache>
            </c:strRef>
          </c:cat>
          <c:val>
            <c:numRef>
              <c:f>Sheet3!$E$6:$E$14</c:f>
              <c:numCache>
                <c:formatCode>0</c:formatCode>
                <c:ptCount val="9"/>
                <c:pt idx="0">
                  <c:v>11</c:v>
                </c:pt>
                <c:pt idx="1">
                  <c:v>4</c:v>
                </c:pt>
                <c:pt idx="2">
                  <c:v>12</c:v>
                </c:pt>
                <c:pt idx="3">
                  <c:v>10</c:v>
                </c:pt>
                <c:pt idx="4">
                  <c:v>17</c:v>
                </c:pt>
                <c:pt idx="5">
                  <c:v>15</c:v>
                </c:pt>
                <c:pt idx="6">
                  <c:v>19</c:v>
                </c:pt>
                <c:pt idx="7">
                  <c:v>15</c:v>
                </c:pt>
                <c:pt idx="8">
                  <c:v>14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1828608"/>
        <c:axId val="91830144"/>
      </c:lineChart>
      <c:catAx>
        <c:axId val="91828608"/>
        <c:scaling>
          <c:orientation val="minMax"/>
        </c:scaling>
        <c:delete val="0"/>
        <c:axPos val="b"/>
        <c:majorTickMark val="none"/>
        <c:minorTickMark val="none"/>
        <c:tickLblPos val="nextTo"/>
        <c:crossAx val="91830144"/>
        <c:crosses val="autoZero"/>
        <c:auto val="1"/>
        <c:lblAlgn val="ctr"/>
        <c:lblOffset val="100"/>
        <c:noMultiLvlLbl val="0"/>
      </c:catAx>
      <c:valAx>
        <c:axId val="91830144"/>
        <c:scaling>
          <c:orientation val="minMax"/>
          <c:max val="5.000000000000001E-2"/>
          <c:min val="0"/>
        </c:scaling>
        <c:delete val="0"/>
        <c:axPos val="l"/>
        <c:majorGridlines/>
        <c:numFmt formatCode="0.00%" sourceLinked="1"/>
        <c:majorTickMark val="none"/>
        <c:minorTickMark val="none"/>
        <c:tickLblPos val="nextTo"/>
        <c:txPr>
          <a:bodyPr/>
          <a:lstStyle/>
          <a:p>
            <a: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91828608"/>
        <c:crosses val="autoZero"/>
        <c:crossBetween val="between"/>
      </c:valAx>
      <c:dTable>
        <c:showHorzBorder val="1"/>
        <c:showVertBorder val="1"/>
        <c:showOutline val="1"/>
        <c:showKeys val="0"/>
        <c:spPr>
          <a:ln>
            <a:solidFill>
              <a:schemeClr val="bg1">
                <a:lumMod val="50000"/>
              </a:schemeClr>
            </a:solidFill>
          </a:ln>
        </c:spPr>
        <c:txPr>
          <a:bodyPr/>
          <a:lstStyle/>
          <a:p>
            <a:pPr rtl="0"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</c:dTable>
      <c:spPr>
        <a:noFill/>
        <a:ln w="25400">
          <a:noFill/>
        </a:ln>
      </c:spPr>
    </c:plotArea>
    <c:legend>
      <c:legendPos val="l"/>
      <c:legendEntry>
        <c:idx val="1"/>
        <c:delete val="1"/>
      </c:legendEntry>
      <c:legendEntry>
        <c:idx val="3"/>
        <c:delete val="1"/>
      </c:legendEntry>
      <c:layout>
        <c:manualLayout>
          <c:xMode val="edge"/>
          <c:yMode val="edge"/>
          <c:x val="0"/>
          <c:y val="0.2066115565480395"/>
          <c:w val="0.15576893354555132"/>
          <c:h val="0.49228042689498053"/>
        </c:manualLayout>
      </c:layout>
      <c:overlay val="0"/>
      <c:txPr>
        <a:bodyPr/>
        <a:lstStyle/>
        <a:p>
          <a:pPr>
            <a:defRPr sz="1100" b="0">
              <a:latin typeface="Arial" panose="020B0604020202020204" pitchFamily="34" charset="0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span"/>
    <c:showDLblsOverMax val="0"/>
  </c:chart>
  <c:spPr>
    <a:ln>
      <a:noFill/>
    </a:ln>
  </c:spPr>
  <c:externalData r:id="rId2">
    <c:autoUpdate val="0"/>
  </c:externalData>
  <c:extLst>
    <c:ext xmlns:c14="http://schemas.microsoft.com/office/drawing/2007/8/2/chart" uri="{781A3756-C4B2-4CAC-9D66-4F8BD8637D16}">
      <c14:pivotOptions>
        <c14:dropZoneCategories val="1"/>
        <c14:dropZoneSeries val="1"/>
      </c14:pivotOptions>
    </c:ext>
  </c:extLst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lrMapOvr bg1="lt1" tx1="dk1" bg2="lt2" tx2="dk2" accent1="accent1" accent2="accent2" accent3="accent3" accent4="accent4" accent5="accent5" accent6="accent6" hlink="hlink" folHlink="folHlink"/>
  <c:pivotSource>
    <c:name>[Chart in Microsoft PowerPoint]Sheet3!PivotTable1</c:name>
    <c:fmtId val="49"/>
  </c:pivotSource>
  <c:chart>
    <c:autoTitleDeleted val="1"/>
    <c:pivotFmts>
      <c:pivotFmt>
        <c:idx val="0"/>
      </c:pivotFmt>
      <c:pivotFmt>
        <c:idx val="1"/>
      </c:pivotFmt>
      <c:pivotFmt>
        <c:idx val="2"/>
        <c:dLbl>
          <c:idx val="0"/>
          <c:delete val="1"/>
        </c:dLbl>
      </c:pivotFmt>
      <c:pivotFmt>
        <c:idx val="3"/>
        <c:dLbl>
          <c:idx val="0"/>
          <c:delete val="1"/>
        </c:dLbl>
      </c:pivotFmt>
      <c:pivotFmt>
        <c:idx val="4"/>
      </c:pivotFmt>
      <c:pivotFmt>
        <c:idx val="5"/>
      </c:pivotFmt>
      <c:pivotFmt>
        <c:idx val="6"/>
      </c:pivotFmt>
      <c:pivotFmt>
        <c:idx val="7"/>
      </c:pivotFmt>
      <c:pivotFmt>
        <c:idx val="8"/>
      </c:pivotFmt>
      <c:pivotFmt>
        <c:idx val="9"/>
      </c:pivotFmt>
      <c:pivotFmt>
        <c:idx val="10"/>
      </c:pivotFmt>
      <c:pivotFmt>
        <c:idx val="11"/>
      </c:pivotFmt>
      <c:pivotFmt>
        <c:idx val="12"/>
        <c:dLbl>
          <c:idx val="0"/>
          <c:layout>
            <c:manualLayout>
              <c:x val="-3.7510661472455908E-2"/>
              <c:y val="-3.7426893691229229E-2"/>
            </c:manualLayout>
          </c:layout>
          <c:showLegendKey val="0"/>
          <c:showVal val="1"/>
          <c:showCatName val="0"/>
          <c:showSerName val="0"/>
          <c:showPercent val="0"/>
          <c:showBubbleSize val="0"/>
        </c:dLbl>
      </c:pivotFmt>
      <c:pivotFmt>
        <c:idx val="13"/>
      </c:pivotFmt>
      <c:pivotFmt>
        <c:idx val="14"/>
      </c:pivotFmt>
      <c:pivotFmt>
        <c:idx val="15"/>
        <c:dLbl>
          <c:idx val="0"/>
          <c:layout>
            <c:manualLayout>
              <c:x val="-3.7898368620367807E-2"/>
              <c:y val="-4.2105255402632887E-2"/>
            </c:manualLayout>
          </c:layout>
          <c:showLegendKey val="0"/>
          <c:showVal val="1"/>
          <c:showCatName val="0"/>
          <c:showSerName val="0"/>
          <c:showPercent val="0"/>
          <c:showBubbleSize val="0"/>
        </c:dLbl>
      </c:pivotFmt>
      <c:pivotFmt>
        <c:idx val="16"/>
      </c:pivotFmt>
      <c:pivotFmt>
        <c:idx val="17"/>
      </c:pivotFmt>
      <c:pivotFmt>
        <c:idx val="18"/>
      </c:pivotFmt>
      <c:pivotFmt>
        <c:idx val="19"/>
      </c:pivotFmt>
      <c:pivotFmt>
        <c:idx val="20"/>
      </c:pivotFmt>
      <c:pivotFmt>
        <c:idx val="21"/>
      </c:pivotFmt>
      <c:pivotFmt>
        <c:idx val="22"/>
      </c:pivotFmt>
      <c:pivotFmt>
        <c:idx val="23"/>
      </c:pivotFmt>
      <c:pivotFmt>
        <c:idx val="24"/>
      </c:pivotFmt>
      <c:pivotFmt>
        <c:idx val="25"/>
      </c:pivotFmt>
      <c:pivotFmt>
        <c:idx val="26"/>
        <c:spPr>
          <a:ln>
            <a:noFill/>
          </a:ln>
        </c:spPr>
        <c:marker>
          <c:symbol val="none"/>
        </c:marker>
      </c:pivotFmt>
      <c:pivotFmt>
        <c:idx val="27"/>
      </c:pivotFmt>
      <c:pivotFmt>
        <c:idx val="28"/>
      </c:pivotFmt>
      <c:pivotFmt>
        <c:idx val="29"/>
        <c:spPr>
          <a:ln>
            <a:noFill/>
          </a:ln>
        </c:spPr>
        <c:marker>
          <c:symbol val="none"/>
        </c:marker>
      </c:pivotFmt>
      <c:pivotFmt>
        <c:idx val="30"/>
        <c:dLbl>
          <c:idx val="0"/>
          <c:delete val="1"/>
        </c:dLbl>
      </c:pivotFmt>
      <c:pivotFmt>
        <c:idx val="31"/>
        <c:dLbl>
          <c:idx val="0"/>
          <c:layout>
            <c:manualLayout>
              <c:x val="-3.7898368620367807E-2"/>
              <c:y val="-4.2105255402632887E-2"/>
            </c:manualLayout>
          </c:layout>
          <c:showLegendKey val="0"/>
          <c:showVal val="1"/>
          <c:showCatName val="0"/>
          <c:showSerName val="0"/>
          <c:showPercent val="0"/>
          <c:showBubbleSize val="0"/>
        </c:dLbl>
      </c:pivotFmt>
      <c:pivotFmt>
        <c:idx val="32"/>
        <c:spPr>
          <a:ln>
            <a:noFill/>
          </a:ln>
        </c:spPr>
        <c:marker>
          <c:symbol val="none"/>
        </c:marker>
      </c:pivotFmt>
      <c:pivotFmt>
        <c:idx val="33"/>
        <c:dLbl>
          <c:idx val="0"/>
          <c:delete val="1"/>
        </c:dLbl>
      </c:pivotFmt>
      <c:pivotFmt>
        <c:idx val="34"/>
        <c:dLbl>
          <c:idx val="0"/>
          <c:layout>
            <c:manualLayout>
              <c:x val="-3.7510661472455908E-2"/>
              <c:y val="-3.7426893691229229E-2"/>
            </c:manualLayout>
          </c:layout>
          <c:showLegendKey val="0"/>
          <c:showVal val="1"/>
          <c:showCatName val="0"/>
          <c:showSerName val="0"/>
          <c:showPercent val="0"/>
          <c:showBubbleSize val="0"/>
        </c:dLbl>
      </c:pivotFmt>
      <c:pivotFmt>
        <c:idx val="35"/>
        <c:spPr>
          <a:ln>
            <a:noFill/>
          </a:ln>
        </c:spPr>
        <c:marker>
          <c:symbol val="none"/>
        </c:marker>
      </c:pivotFmt>
      <c:pivotFmt>
        <c:idx val="36"/>
        <c:dLbl>
          <c:idx val="0"/>
          <c:delete val="1"/>
        </c:dLbl>
      </c:pivotFmt>
      <c:pivotFmt>
        <c:idx val="37"/>
        <c:dLbl>
          <c:idx val="0"/>
          <c:layout>
            <c:manualLayout>
              <c:x val="-3.7898368620367807E-2"/>
              <c:y val="-4.2105255402632887E-2"/>
            </c:manualLayout>
          </c:layout>
          <c:showLegendKey val="0"/>
          <c:showVal val="1"/>
          <c:showCatName val="0"/>
          <c:showSerName val="0"/>
          <c:showPercent val="0"/>
          <c:showBubbleSize val="0"/>
        </c:dLbl>
      </c:pivotFmt>
      <c:pivotFmt>
        <c:idx val="38"/>
        <c:spPr>
          <a:ln>
            <a:noFill/>
          </a:ln>
        </c:spPr>
        <c:marker>
          <c:symbol val="none"/>
        </c:marker>
      </c:pivotFmt>
      <c:pivotFmt>
        <c:idx val="39"/>
        <c:dLbl>
          <c:idx val="0"/>
          <c:delete val="1"/>
        </c:dLbl>
      </c:pivotFmt>
      <c:pivotFmt>
        <c:idx val="40"/>
        <c:dLbl>
          <c:idx val="0"/>
          <c:layout>
            <c:manualLayout>
              <c:x val="-3.7510661472455908E-2"/>
              <c:y val="-3.7426893691229229E-2"/>
            </c:manualLayout>
          </c:layout>
          <c:showLegendKey val="0"/>
          <c:showVal val="1"/>
          <c:showCatName val="0"/>
          <c:showSerName val="0"/>
          <c:showPercent val="0"/>
          <c:showBubbleSize val="0"/>
        </c:dLbl>
      </c:pivotFmt>
      <c:pivotFmt>
        <c:idx val="41"/>
        <c:spPr>
          <a:ln>
            <a:noFill/>
          </a:ln>
        </c:spPr>
        <c:marker>
          <c:symbol val="none"/>
        </c:marker>
      </c:pivotFmt>
    </c:pivotFmts>
    <c:plotArea>
      <c:layout>
        <c:manualLayout>
          <c:layoutTarget val="inner"/>
          <c:xMode val="edge"/>
          <c:yMode val="edge"/>
          <c:x val="0.24212515990988778"/>
          <c:y val="3.5245335936318525E-2"/>
          <c:w val="0.73785368975296139"/>
          <c:h val="0.75541141372341447"/>
        </c:manualLayout>
      </c:layout>
      <c:lineChart>
        <c:grouping val="standard"/>
        <c:varyColors val="0"/>
        <c:ser>
          <c:idx val="0"/>
          <c:order val="0"/>
          <c:tx>
            <c:strRef>
              <c:f>Sheet3!$B$3:$B$5</c:f>
              <c:strCache>
                <c:ptCount val="1"/>
                <c:pt idx="0">
                  <c:v>CCA - % of membership</c:v>
                </c:pt>
              </c:strCache>
            </c:strRef>
          </c:tx>
          <c:spPr>
            <a:ln w="34925" cap="flat" cmpd="sng" algn="ctr">
              <a:solidFill>
                <a:srgbClr val="5E8BFF">
                  <a:shade val="50000"/>
                </a:srgbClr>
              </a:solidFill>
              <a:prstDash val="solid"/>
            </a:ln>
            <a:effectLst/>
          </c:spPr>
          <c:marker>
            <c:symbol val="diamond"/>
            <c:size val="10"/>
            <c:spPr>
              <a:solidFill>
                <a:srgbClr val="5E8BFF"/>
              </a:solidFill>
              <a:ln w="25400" cap="flat" cmpd="sng" algn="ctr">
                <a:solidFill>
                  <a:srgbClr val="5E8BFF">
                    <a:shade val="50000"/>
                  </a:srgbClr>
                </a:solidFill>
                <a:prstDash val="solid"/>
              </a:ln>
              <a:effectLst/>
            </c:spPr>
          </c:marker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</c:dPt>
          <c:dPt>
            <c:idx val="6"/>
            <c:bubble3D val="0"/>
          </c:dPt>
          <c:dPt>
            <c:idx val="7"/>
            <c:bubble3D val="0"/>
          </c:dPt>
          <c:dPt>
            <c:idx val="8"/>
            <c:bubble3D val="0"/>
          </c:dPt>
          <c:cat>
            <c:strRef>
              <c:f>Sheet3!$A$6:$A$14</c:f>
              <c:strCache>
                <c:ptCount val="9"/>
                <c:pt idx="0">
                  <c:v>April_15</c:v>
                </c:pt>
                <c:pt idx="1">
                  <c:v>May_15</c:v>
                </c:pt>
                <c:pt idx="2">
                  <c:v>June_15</c:v>
                </c:pt>
                <c:pt idx="3">
                  <c:v>July_15</c:v>
                </c:pt>
                <c:pt idx="4">
                  <c:v>Aug_15</c:v>
                </c:pt>
                <c:pt idx="5">
                  <c:v>Sept_15</c:v>
                </c:pt>
                <c:pt idx="6">
                  <c:v>Oct_15</c:v>
                </c:pt>
                <c:pt idx="7">
                  <c:v>Nov_15</c:v>
                </c:pt>
                <c:pt idx="8">
                  <c:v>Dec_15</c:v>
                </c:pt>
              </c:strCache>
            </c:strRef>
          </c:cat>
          <c:val>
            <c:numRef>
              <c:f>Sheet3!$B$6:$B$14</c:f>
              <c:numCache>
                <c:formatCode>0.00%</c:formatCode>
                <c:ptCount val="9"/>
                <c:pt idx="0">
                  <c:v>0</c:v>
                </c:pt>
                <c:pt idx="1">
                  <c:v>1.9344230583228552E-4</c:v>
                </c:pt>
                <c:pt idx="2">
                  <c:v>1.9168104274487253E-4</c:v>
                </c:pt>
                <c:pt idx="3">
                  <c:v>9.4885662776354493E-5</c:v>
                </c:pt>
                <c:pt idx="4">
                  <c:v>4.6785814541031159E-4</c:v>
                </c:pt>
                <c:pt idx="5">
                  <c:v>0</c:v>
                </c:pt>
                <c:pt idx="6">
                  <c:v>2.8341993386868212E-4</c:v>
                </c:pt>
                <c:pt idx="7">
                  <c:v>0</c:v>
                </c:pt>
                <c:pt idx="8">
                  <c:v>9.788566953797964E-5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Sheet3!$C$3:$C$5</c:f>
              <c:strCache>
                <c:ptCount val="1"/>
                <c:pt idx="0">
                  <c:v>CCA - # of Grievances</c:v>
                </c:pt>
              </c:strCache>
            </c:strRef>
          </c:tx>
          <c:spPr>
            <a:ln>
              <a:noFill/>
            </a:ln>
          </c:spPr>
          <c:marker>
            <c:symbol val="none"/>
          </c:marker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</c:dPt>
          <c:dPt>
            <c:idx val="6"/>
            <c:bubble3D val="0"/>
          </c:dPt>
          <c:dPt>
            <c:idx val="7"/>
            <c:bubble3D val="0"/>
          </c:dPt>
          <c:dPt>
            <c:idx val="8"/>
            <c:bubble3D val="0"/>
          </c:dPt>
          <c:cat>
            <c:strRef>
              <c:f>Sheet3!$A$6:$A$14</c:f>
              <c:strCache>
                <c:ptCount val="9"/>
                <c:pt idx="0">
                  <c:v>April_15</c:v>
                </c:pt>
                <c:pt idx="1">
                  <c:v>May_15</c:v>
                </c:pt>
                <c:pt idx="2">
                  <c:v>June_15</c:v>
                </c:pt>
                <c:pt idx="3">
                  <c:v>July_15</c:v>
                </c:pt>
                <c:pt idx="4">
                  <c:v>Aug_15</c:v>
                </c:pt>
                <c:pt idx="5">
                  <c:v>Sept_15</c:v>
                </c:pt>
                <c:pt idx="6">
                  <c:v>Oct_15</c:v>
                </c:pt>
                <c:pt idx="7">
                  <c:v>Nov_15</c:v>
                </c:pt>
                <c:pt idx="8">
                  <c:v>Dec_15</c:v>
                </c:pt>
              </c:strCache>
            </c:strRef>
          </c:cat>
          <c:val>
            <c:numRef>
              <c:f>Sheet3!$C$6:$C$14</c:f>
              <c:numCache>
                <c:formatCode>0</c:formatCode>
                <c:ptCount val="9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5</c:v>
                </c:pt>
                <c:pt idx="5">
                  <c:v>0</c:v>
                </c:pt>
                <c:pt idx="6">
                  <c:v>3</c:v>
                </c:pt>
                <c:pt idx="7">
                  <c:v>0</c:v>
                </c:pt>
                <c:pt idx="8">
                  <c:v>1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Sheet3!$D$3:$D$5</c:f>
              <c:strCache>
                <c:ptCount val="1"/>
                <c:pt idx="0">
                  <c:v>TUFTS  - % of membership</c:v>
                </c:pt>
              </c:strCache>
            </c:strRef>
          </c:tx>
          <c:spPr>
            <a:ln w="34925" cap="flat" cmpd="sng" algn="ctr">
              <a:solidFill>
                <a:srgbClr val="FFCD33">
                  <a:shade val="50000"/>
                </a:srgbClr>
              </a:solidFill>
              <a:prstDash val="solid"/>
            </a:ln>
            <a:effectLst/>
          </c:spPr>
          <c:marker>
            <c:symbol val="triangle"/>
            <c:size val="10"/>
            <c:spPr>
              <a:solidFill>
                <a:srgbClr val="FFCD33"/>
              </a:solidFill>
              <a:ln w="25400" cap="flat" cmpd="sng" algn="ctr">
                <a:solidFill>
                  <a:srgbClr val="FFCD33">
                    <a:shade val="50000"/>
                  </a:srgbClr>
                </a:solidFill>
                <a:prstDash val="solid"/>
              </a:ln>
              <a:effectLst/>
            </c:spPr>
          </c:marker>
          <c:cat>
            <c:strRef>
              <c:f>Sheet3!$A$6:$A$14</c:f>
              <c:strCache>
                <c:ptCount val="9"/>
                <c:pt idx="0">
                  <c:v>April_15</c:v>
                </c:pt>
                <c:pt idx="1">
                  <c:v>May_15</c:v>
                </c:pt>
                <c:pt idx="2">
                  <c:v>June_15</c:v>
                </c:pt>
                <c:pt idx="3">
                  <c:v>July_15</c:v>
                </c:pt>
                <c:pt idx="4">
                  <c:v>Aug_15</c:v>
                </c:pt>
                <c:pt idx="5">
                  <c:v>Sept_15</c:v>
                </c:pt>
                <c:pt idx="6">
                  <c:v>Oct_15</c:v>
                </c:pt>
                <c:pt idx="7">
                  <c:v>Nov_15</c:v>
                </c:pt>
                <c:pt idx="8">
                  <c:v>Dec_15</c:v>
                </c:pt>
              </c:strCache>
            </c:strRef>
          </c:cat>
          <c:val>
            <c:numRef>
              <c:f>Sheet3!$D$6:$D$14</c:f>
              <c:numCache>
                <c:formatCode>0.00%</c:formatCode>
                <c:ptCount val="9"/>
                <c:pt idx="0">
                  <c:v>0</c:v>
                </c:pt>
                <c:pt idx="1">
                  <c:v>5.4644808743169399E-4</c:v>
                </c:pt>
                <c:pt idx="2">
                  <c:v>0</c:v>
                </c:pt>
                <c:pt idx="3">
                  <c:v>0</c:v>
                </c:pt>
                <c:pt idx="4">
                  <c:v>2.858776443682104E-3</c:v>
                </c:pt>
                <c:pt idx="5">
                  <c:v>2.1845985800109228E-3</c:v>
                </c:pt>
                <c:pt idx="6">
                  <c:v>5.3088803088803087E-3</c:v>
                </c:pt>
                <c:pt idx="7">
                  <c:v>4.3988269794721412E-3</c:v>
                </c:pt>
                <c:pt idx="8">
                  <c:v>3.3832769453842437E-3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Sheet3!$E$3:$E$5</c:f>
              <c:strCache>
                <c:ptCount val="1"/>
                <c:pt idx="0">
                  <c:v>TUFTS  - # of Grievances</c:v>
                </c:pt>
              </c:strCache>
            </c:strRef>
          </c:tx>
          <c:spPr>
            <a:ln>
              <a:noFill/>
            </a:ln>
          </c:spPr>
          <c:marker>
            <c:symbol val="none"/>
          </c:marker>
          <c:cat>
            <c:strRef>
              <c:f>Sheet3!$A$6:$A$14</c:f>
              <c:strCache>
                <c:ptCount val="9"/>
                <c:pt idx="0">
                  <c:v>April_15</c:v>
                </c:pt>
                <c:pt idx="1">
                  <c:v>May_15</c:v>
                </c:pt>
                <c:pt idx="2">
                  <c:v>June_15</c:v>
                </c:pt>
                <c:pt idx="3">
                  <c:v>July_15</c:v>
                </c:pt>
                <c:pt idx="4">
                  <c:v>Aug_15</c:v>
                </c:pt>
                <c:pt idx="5">
                  <c:v>Sept_15</c:v>
                </c:pt>
                <c:pt idx="6">
                  <c:v>Oct_15</c:v>
                </c:pt>
                <c:pt idx="7">
                  <c:v>Nov_15</c:v>
                </c:pt>
                <c:pt idx="8">
                  <c:v>Dec_15</c:v>
                </c:pt>
              </c:strCache>
            </c:strRef>
          </c:cat>
          <c:val>
            <c:numRef>
              <c:f>Sheet3!$E$6:$E$14</c:f>
              <c:numCache>
                <c:formatCode>0</c:formatCode>
                <c:ptCount val="9"/>
                <c:pt idx="0">
                  <c:v>0</c:v>
                </c:pt>
                <c:pt idx="1">
                  <c:v>1</c:v>
                </c:pt>
                <c:pt idx="2">
                  <c:v>0</c:v>
                </c:pt>
                <c:pt idx="3">
                  <c:v>0</c:v>
                </c:pt>
                <c:pt idx="4">
                  <c:v>5</c:v>
                </c:pt>
                <c:pt idx="5">
                  <c:v>4</c:v>
                </c:pt>
                <c:pt idx="6">
                  <c:v>11</c:v>
                </c:pt>
                <c:pt idx="7">
                  <c:v>9</c:v>
                </c:pt>
                <c:pt idx="8">
                  <c:v>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1884928"/>
        <c:axId val="91890816"/>
      </c:lineChart>
      <c:catAx>
        <c:axId val="91884928"/>
        <c:scaling>
          <c:orientation val="minMax"/>
        </c:scaling>
        <c:delete val="0"/>
        <c:axPos val="b"/>
        <c:majorTickMark val="none"/>
        <c:minorTickMark val="none"/>
        <c:tickLblPos val="nextTo"/>
        <c:crossAx val="91890816"/>
        <c:crosses val="autoZero"/>
        <c:auto val="1"/>
        <c:lblAlgn val="ctr"/>
        <c:lblOffset val="100"/>
        <c:noMultiLvlLbl val="0"/>
      </c:catAx>
      <c:valAx>
        <c:axId val="91890816"/>
        <c:scaling>
          <c:orientation val="minMax"/>
          <c:max val="5.000000000000001E-2"/>
          <c:min val="0"/>
        </c:scaling>
        <c:delete val="0"/>
        <c:axPos val="l"/>
        <c:majorGridlines/>
        <c:numFmt formatCode="0.00%" sourceLinked="1"/>
        <c:majorTickMark val="none"/>
        <c:minorTickMark val="none"/>
        <c:tickLblPos val="nextTo"/>
        <c:crossAx val="91884928"/>
        <c:crosses val="autoZero"/>
        <c:crossBetween val="between"/>
      </c:valAx>
      <c:dTable>
        <c:showHorzBorder val="1"/>
        <c:showVertBorder val="1"/>
        <c:showOutline val="1"/>
        <c:showKeys val="0"/>
        <c:spPr>
          <a:ln>
            <a:solidFill>
              <a:schemeClr val="bg1">
                <a:lumMod val="50000"/>
              </a:schemeClr>
            </a:solidFill>
          </a:ln>
        </c:spPr>
      </c:dTable>
    </c:plotArea>
    <c:legend>
      <c:legendPos val="l"/>
      <c:legendEntry>
        <c:idx val="1"/>
        <c:delete val="1"/>
      </c:legendEntry>
      <c:legendEntry>
        <c:idx val="3"/>
        <c:delete val="1"/>
      </c:legendEntry>
      <c:layout>
        <c:manualLayout>
          <c:xMode val="edge"/>
          <c:yMode val="edge"/>
          <c:x val="7.0113394264293321E-3"/>
          <c:y val="0.2066115565480395"/>
          <c:w val="0.14135734830061686"/>
          <c:h val="0.49228042689498053"/>
        </c:manualLayout>
      </c:layout>
      <c:overlay val="0"/>
    </c:legend>
    <c:plotVisOnly val="1"/>
    <c:dispBlanksAs val="span"/>
    <c:showDLblsOverMax val="0"/>
  </c:chart>
  <c:spPr>
    <a:ln>
      <a:noFill/>
    </a:ln>
  </c:spPr>
  <c:txPr>
    <a:bodyPr/>
    <a:lstStyle/>
    <a:p>
      <a:pPr>
        <a:defRPr sz="1100"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2">
    <c:autoUpdate val="0"/>
  </c:externalData>
  <c:extLst>
    <c:ext xmlns:c14="http://schemas.microsoft.com/office/drawing/2007/8/2/chart" uri="{781A3756-C4B2-4CAC-9D66-4F8BD8637D16}">
      <c14:pivotOptions>
        <c14:dropZoneCategories val="1"/>
        <c14:dropZoneSeries val="1"/>
      </c14:pivotOptions>
    </c:ext>
  </c:extLst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0.40631</cdr:x>
      <cdr:y>0.90625</cdr:y>
    </cdr:from>
    <cdr:to>
      <cdr:x>0.45525</cdr:x>
      <cdr:y>0.98643</cdr:y>
    </cdr:to>
    <cdr:sp macro="" textlink="">
      <cdr:nvSpPr>
        <cdr:cNvPr id="2" name="Down Arrow 1"/>
        <cdr:cNvSpPr/>
      </cdr:nvSpPr>
      <cdr:spPr>
        <a:xfrm xmlns:a="http://schemas.openxmlformats.org/drawingml/2006/main" rot="10800000">
          <a:off x="3417279" y="4695825"/>
          <a:ext cx="411631" cy="415480"/>
        </a:xfrm>
        <a:prstGeom xmlns:a="http://schemas.openxmlformats.org/drawingml/2006/main" prst="downArrow">
          <a:avLst/>
        </a:prstGeom>
        <a:solidFill xmlns:a="http://schemas.openxmlformats.org/drawingml/2006/main">
          <a:srgbClr val="FF0000"/>
        </a:solidFill>
        <a:ln xmlns:a="http://schemas.openxmlformats.org/drawingml/2006/main" w="9525">
          <a:solidFill>
            <a:schemeClr val="accent6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A8C7E0-9A7C-41FD-8C1A-ADB800251C8A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DF9A40-A947-4058-9BBC-75DCB89092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2965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133" cy="466082"/>
          </a:xfrm>
          <a:prstGeom prst="rect">
            <a:avLst/>
          </a:prstGeom>
        </p:spPr>
        <p:txBody>
          <a:bodyPr vert="horz" lIns="91237" tIns="45618" rIns="91237" bIns="4561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1636" y="0"/>
            <a:ext cx="3037132" cy="466082"/>
          </a:xfrm>
          <a:prstGeom prst="rect">
            <a:avLst/>
          </a:prstGeom>
        </p:spPr>
        <p:txBody>
          <a:bodyPr vert="horz" lIns="91237" tIns="45618" rIns="91237" bIns="45618" rtlCol="0"/>
          <a:lstStyle>
            <a:lvl1pPr algn="r">
              <a:defRPr sz="1200"/>
            </a:lvl1pPr>
          </a:lstStyle>
          <a:p>
            <a:fld id="{1204CD42-A733-4650-B0B4-FFA0F165EE56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2875" y="1162050"/>
            <a:ext cx="4184650" cy="3138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37" tIns="45618" rIns="91237" bIns="4561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879" y="4473793"/>
            <a:ext cx="5608646" cy="3660373"/>
          </a:xfrm>
          <a:prstGeom prst="rect">
            <a:avLst/>
          </a:prstGeom>
        </p:spPr>
        <p:txBody>
          <a:bodyPr vert="horz" lIns="91237" tIns="45618" rIns="91237" bIns="45618" rtlCol="0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30320"/>
            <a:ext cx="3037133" cy="466082"/>
          </a:xfrm>
          <a:prstGeom prst="rect">
            <a:avLst/>
          </a:prstGeom>
        </p:spPr>
        <p:txBody>
          <a:bodyPr vert="horz" lIns="91237" tIns="45618" rIns="91237" bIns="4561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1636" y="8830320"/>
            <a:ext cx="3037132" cy="466082"/>
          </a:xfrm>
          <a:prstGeom prst="rect">
            <a:avLst/>
          </a:prstGeom>
        </p:spPr>
        <p:txBody>
          <a:bodyPr vert="horz" lIns="91237" tIns="45618" rIns="91237" bIns="45618" rtlCol="0" anchor="b"/>
          <a:lstStyle>
            <a:lvl1pPr algn="r">
              <a:defRPr sz="1200"/>
            </a:lvl1pPr>
          </a:lstStyle>
          <a:p>
            <a:fld id="{3024E1F4-4FEF-4A75-9A5A-52FED9225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2041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24E1F4-4FEF-4A75-9A5A-52FED9225D7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4735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0E71764-ED2E-4349-9B74-9F93E21193CB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30859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E71764-ED2E-4349-9B74-9F93E21193CB}" type="slidenum">
              <a:rPr lang="en-US" smtClean="0"/>
              <a:t>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2206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24E1F4-4FEF-4A75-9A5A-52FED9225D7C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22443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24E1F4-4FEF-4A75-9A5A-52FED9225D7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0577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E71764-ED2E-4349-9B74-9F93E21193CB}" type="slidenum">
              <a:rPr lang="en-US" smtClean="0"/>
              <a:t>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24625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E71764-ED2E-4349-9B74-9F93E21193CB}" type="slidenum">
              <a:rPr lang="en-US" smtClean="0"/>
              <a:t>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50532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E71764-ED2E-4349-9B74-9F93E21193CB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26584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E71764-ED2E-4349-9B74-9F93E21193CB}" type="slidenum">
              <a:rPr lang="en-US" smtClean="0">
                <a:solidFill>
                  <a:prstClr val="black"/>
                </a:solidFill>
              </a:rPr>
              <a:pPr/>
              <a:t>9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94673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E71764-ED2E-4349-9B74-9F93E21193CB}" type="slidenum">
              <a:rPr lang="en-US" smtClean="0">
                <a:solidFill>
                  <a:prstClr val="black"/>
                </a:solidFill>
              </a:rPr>
              <a:pPr/>
              <a:t>10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94673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0E71764-ED2E-4349-9B74-9F93E21193CB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00704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35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oleObject" Target="../embeddings/oleObject4.bin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685750927"/>
              </p:ext>
            </p:extLst>
          </p:nvPr>
        </p:nvGraphicFramePr>
        <p:xfrm>
          <a:off x="1621" y="1621"/>
          <a:ext cx="1619" cy="16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78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621" y="1621"/>
                        <a:ext cx="1619" cy="161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" name="McK Title Elements" hidden="1"/>
          <p:cNvGrpSpPr>
            <a:grpSpLocks/>
          </p:cNvGrpSpPr>
          <p:nvPr/>
        </p:nvGrpSpPr>
        <p:grpSpPr bwMode="auto">
          <a:xfrm>
            <a:off x="2693796" y="4874537"/>
            <a:ext cx="5036085" cy="494023"/>
            <a:chOff x="1663" y="3106"/>
            <a:chExt cx="3109" cy="305"/>
          </a:xfrm>
        </p:grpSpPr>
        <p:sp>
          <p:nvSpPr>
            <p:cNvPr id="9" name="McK Document type"/>
            <p:cNvSpPr txBox="1">
              <a:spLocks noChangeArrowheads="1"/>
            </p:cNvSpPr>
            <p:nvPr/>
          </p:nvSpPr>
          <p:spPr bwMode="auto">
            <a:xfrm>
              <a:off x="1663" y="3106"/>
              <a:ext cx="3109" cy="1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defTabSz="914400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400" dirty="0" smtClean="0">
                  <a:solidFill>
                    <a:srgbClr val="000000"/>
                  </a:solidFill>
                  <a:latin typeface="Arial"/>
                </a:rPr>
                <a:t>Document type</a:t>
              </a:r>
            </a:p>
          </p:txBody>
        </p:sp>
        <p:sp>
          <p:nvSpPr>
            <p:cNvPr id="10" name="McK Date"/>
            <p:cNvSpPr txBox="1">
              <a:spLocks noChangeArrowheads="1"/>
            </p:cNvSpPr>
            <p:nvPr/>
          </p:nvSpPr>
          <p:spPr bwMode="auto">
            <a:xfrm>
              <a:off x="1663" y="3275"/>
              <a:ext cx="3109" cy="1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defTabSz="914400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400" dirty="0" smtClean="0">
                  <a:solidFill>
                    <a:srgbClr val="000000"/>
                  </a:solidFill>
                  <a:latin typeface="Arial"/>
                </a:rPr>
                <a:t>Date</a:t>
              </a:r>
            </a:p>
          </p:txBody>
        </p:sp>
      </p:grpSp>
      <p:sp>
        <p:nvSpPr>
          <p:cNvPr id="13314" name="Rectangle 1026"/>
          <p:cNvSpPr>
            <a:spLocks noGrp="1" noChangeArrowheads="1"/>
          </p:cNvSpPr>
          <p:nvPr>
            <p:ph type="ctrTitle"/>
          </p:nvPr>
        </p:nvSpPr>
        <p:spPr bwMode="auto">
          <a:xfrm>
            <a:off x="2693796" y="2648241"/>
            <a:ext cx="5539245" cy="507831"/>
          </a:xfrm>
          <a:prstGeom prst="rect">
            <a:avLst/>
          </a:prstGeom>
        </p:spPr>
        <p:txBody>
          <a:bodyPr anchor="b">
            <a:spAutoFit/>
          </a:bodyPr>
          <a:lstStyle>
            <a:lvl1pPr>
              <a:defRPr sz="3300" b="0" baseline="0">
                <a:latin typeface="+mj-lt"/>
                <a:ea typeface="+mj-ea"/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 dirty="0" smtClean="0"/>
          </a:p>
        </p:txBody>
      </p:sp>
      <p:sp>
        <p:nvSpPr>
          <p:cNvPr id="13315" name="Rectangle 1027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693796" y="3770660"/>
            <a:ext cx="5539245" cy="219820"/>
          </a:xfrm>
        </p:spPr>
        <p:txBody>
          <a:bodyPr>
            <a:spAutoFit/>
          </a:bodyPr>
          <a:lstStyle>
            <a:lvl1pPr>
              <a:defRPr sz="1400" baseline="0">
                <a:latin typeface="+mn-lt"/>
                <a:ea typeface="+mn-ea"/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US" noProof="0" dirty="0" smtClean="0"/>
          </a:p>
        </p:txBody>
      </p:sp>
      <p:sp>
        <p:nvSpPr>
          <p:cNvPr id="12" name="TitleTopPlaceholder"/>
          <p:cNvSpPr>
            <a:spLocks noChangeArrowheads="1"/>
          </p:cNvSpPr>
          <p:nvPr/>
        </p:nvSpPr>
        <p:spPr bwMode="ltGray">
          <a:xfrm>
            <a:off x="2125654" y="3245969"/>
            <a:ext cx="2125653" cy="436455"/>
          </a:xfrm>
          <a:prstGeom prst="rect">
            <a:avLst/>
          </a:prstGeom>
          <a:solidFill>
            <a:schemeClr val="accent4">
              <a:alpha val="77000"/>
            </a:schemeClr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wrap="none" lIns="93296" tIns="46648" rIns="93296" bIns="46648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TitleTopPlaceholder"/>
          <p:cNvSpPr>
            <a:spLocks noChangeArrowheads="1"/>
          </p:cNvSpPr>
          <p:nvPr/>
        </p:nvSpPr>
        <p:spPr bwMode="ltGray">
          <a:xfrm>
            <a:off x="1" y="3245968"/>
            <a:ext cx="2125653" cy="436455"/>
          </a:xfrm>
          <a:prstGeom prst="rect">
            <a:avLst/>
          </a:prstGeom>
          <a:solidFill>
            <a:srgbClr val="FFC000">
              <a:alpha val="80000"/>
            </a:srgbClr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wrap="none" lIns="93296" tIns="46648" rIns="93296" bIns="46648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TitleTopPlaceholder"/>
          <p:cNvSpPr>
            <a:spLocks noChangeArrowheads="1"/>
          </p:cNvSpPr>
          <p:nvPr/>
        </p:nvSpPr>
        <p:spPr bwMode="ltGray">
          <a:xfrm>
            <a:off x="3886006" y="3246844"/>
            <a:ext cx="5257994" cy="436455"/>
          </a:xfrm>
          <a:prstGeom prst="rect">
            <a:avLst/>
          </a:prstGeom>
          <a:solidFill>
            <a:srgbClr val="009900">
              <a:alpha val="69000"/>
            </a:srgbClr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wrap="none" lIns="93296" tIns="46648" rIns="93296" bIns="46648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5" name="Picture 4" descr="http://upload.wikimedia.org/wikipedia/commons/thumb/8/82/Seal_of_Massachusetts.svg/2000px-Seal_of_Massachusetts.svg.png"/>
          <p:cNvPicPr>
            <a:picLocks noChangeAspect="1" noChangeArrowheads="1"/>
          </p:cNvPicPr>
          <p:nvPr userDrawn="1"/>
        </p:nvPicPr>
        <p:blipFill>
          <a:blip r:embed="rId6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967" y="2029603"/>
            <a:ext cx="2075338" cy="2075215"/>
          </a:xfrm>
          <a:prstGeom prst="rect">
            <a:avLst/>
          </a:prstGeom>
          <a:noFill/>
          <a:effectLst>
            <a:outerShdw blurRad="889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72295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2/23/2016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4F15456-AC52-4190-9C1E-090226817F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45389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2/23/2016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4F15456-AC52-4190-9C1E-090226817F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11052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2/23/2016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4F15456-AC52-4190-9C1E-090226817F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13911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2/23/2016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4F15456-AC52-4190-9C1E-090226817F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92400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2/23/2016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4F15456-AC52-4190-9C1E-090226817F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77922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cK 2. Slide 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6198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2/23/2016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4F15456-AC52-4190-9C1E-090226817F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32045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2/23/2016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4F15456-AC52-4190-9C1E-090226817F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105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2/23/2016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4F15456-AC52-4190-9C1E-090226817F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86793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2/23/2016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4F15456-AC52-4190-9C1E-090226817F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4015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2/23/2016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4F15456-AC52-4190-9C1E-090226817F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21720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663598739"/>
              </p:ext>
            </p:extLst>
          </p:nvPr>
        </p:nvGraphicFramePr>
        <p:xfrm>
          <a:off x="1621" y="1621"/>
          <a:ext cx="1619" cy="16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4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621" y="1621"/>
                        <a:ext cx="1619" cy="161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" name="McK Title Elements" hidden="1"/>
          <p:cNvGrpSpPr>
            <a:grpSpLocks/>
          </p:cNvGrpSpPr>
          <p:nvPr/>
        </p:nvGrpSpPr>
        <p:grpSpPr bwMode="auto">
          <a:xfrm>
            <a:off x="2693796" y="4874537"/>
            <a:ext cx="5036085" cy="494023"/>
            <a:chOff x="1663" y="3106"/>
            <a:chExt cx="3109" cy="305"/>
          </a:xfrm>
        </p:grpSpPr>
        <p:sp>
          <p:nvSpPr>
            <p:cNvPr id="9" name="McK Document type"/>
            <p:cNvSpPr txBox="1">
              <a:spLocks noChangeArrowheads="1"/>
            </p:cNvSpPr>
            <p:nvPr/>
          </p:nvSpPr>
          <p:spPr bwMode="auto">
            <a:xfrm>
              <a:off x="1663" y="3106"/>
              <a:ext cx="3109" cy="1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defTabSz="914400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400" dirty="0" smtClean="0">
                  <a:solidFill>
                    <a:srgbClr val="000000"/>
                  </a:solidFill>
                  <a:latin typeface="Arial"/>
                </a:rPr>
                <a:t>Document type</a:t>
              </a:r>
            </a:p>
          </p:txBody>
        </p:sp>
        <p:sp>
          <p:nvSpPr>
            <p:cNvPr id="10" name="McK Date"/>
            <p:cNvSpPr txBox="1">
              <a:spLocks noChangeArrowheads="1"/>
            </p:cNvSpPr>
            <p:nvPr/>
          </p:nvSpPr>
          <p:spPr bwMode="auto">
            <a:xfrm>
              <a:off x="1663" y="3275"/>
              <a:ext cx="3109" cy="1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defTabSz="914400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400" dirty="0" smtClean="0">
                  <a:solidFill>
                    <a:srgbClr val="000000"/>
                  </a:solidFill>
                  <a:latin typeface="Arial"/>
                </a:rPr>
                <a:t>Date</a:t>
              </a:r>
            </a:p>
          </p:txBody>
        </p:sp>
      </p:grpSp>
      <p:sp>
        <p:nvSpPr>
          <p:cNvPr id="13314" name="Rectangle 1026"/>
          <p:cNvSpPr>
            <a:spLocks noGrp="1" noChangeArrowheads="1"/>
          </p:cNvSpPr>
          <p:nvPr>
            <p:ph type="ctrTitle"/>
          </p:nvPr>
        </p:nvSpPr>
        <p:spPr bwMode="auto">
          <a:xfrm>
            <a:off x="2693796" y="2648241"/>
            <a:ext cx="5539245" cy="507831"/>
          </a:xfrm>
          <a:prstGeom prst="rect">
            <a:avLst/>
          </a:prstGeom>
        </p:spPr>
        <p:txBody>
          <a:bodyPr anchor="b">
            <a:spAutoFit/>
          </a:bodyPr>
          <a:lstStyle>
            <a:lvl1pPr>
              <a:defRPr sz="3300" b="0" baseline="0">
                <a:latin typeface="+mj-lt"/>
                <a:ea typeface="+mj-ea"/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 dirty="0" smtClean="0"/>
          </a:p>
        </p:txBody>
      </p:sp>
      <p:sp>
        <p:nvSpPr>
          <p:cNvPr id="13315" name="Rectangle 1027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693796" y="3770660"/>
            <a:ext cx="5539245" cy="219820"/>
          </a:xfrm>
        </p:spPr>
        <p:txBody>
          <a:bodyPr>
            <a:spAutoFit/>
          </a:bodyPr>
          <a:lstStyle>
            <a:lvl1pPr>
              <a:defRPr sz="1400" baseline="0">
                <a:latin typeface="+mn-lt"/>
                <a:ea typeface="+mn-ea"/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US" noProof="0" dirty="0" smtClean="0"/>
          </a:p>
        </p:txBody>
      </p:sp>
      <p:sp>
        <p:nvSpPr>
          <p:cNvPr id="12" name="TitleTopPlaceholder"/>
          <p:cNvSpPr>
            <a:spLocks noChangeArrowheads="1"/>
          </p:cNvSpPr>
          <p:nvPr/>
        </p:nvSpPr>
        <p:spPr bwMode="ltGray">
          <a:xfrm>
            <a:off x="2125654" y="3245969"/>
            <a:ext cx="2125653" cy="436455"/>
          </a:xfrm>
          <a:prstGeom prst="rect">
            <a:avLst/>
          </a:prstGeom>
          <a:solidFill>
            <a:schemeClr val="accent4">
              <a:alpha val="77000"/>
            </a:schemeClr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wrap="none" lIns="93296" tIns="46648" rIns="93296" bIns="46648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3" name="TitleTopPlaceholder"/>
          <p:cNvSpPr>
            <a:spLocks noChangeArrowheads="1"/>
          </p:cNvSpPr>
          <p:nvPr/>
        </p:nvSpPr>
        <p:spPr bwMode="ltGray">
          <a:xfrm>
            <a:off x="1" y="3245968"/>
            <a:ext cx="2125653" cy="436455"/>
          </a:xfrm>
          <a:prstGeom prst="rect">
            <a:avLst/>
          </a:prstGeom>
          <a:solidFill>
            <a:srgbClr val="FFC000">
              <a:alpha val="80000"/>
            </a:srgbClr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wrap="none" lIns="93296" tIns="46648" rIns="93296" bIns="46648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4" name="TitleTopPlaceholder"/>
          <p:cNvSpPr>
            <a:spLocks noChangeArrowheads="1"/>
          </p:cNvSpPr>
          <p:nvPr/>
        </p:nvSpPr>
        <p:spPr bwMode="ltGray">
          <a:xfrm>
            <a:off x="3886006" y="3246844"/>
            <a:ext cx="5257994" cy="436455"/>
          </a:xfrm>
          <a:prstGeom prst="rect">
            <a:avLst/>
          </a:prstGeom>
          <a:solidFill>
            <a:srgbClr val="009900">
              <a:alpha val="69000"/>
            </a:srgbClr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wrap="none" lIns="93296" tIns="46648" rIns="93296" bIns="46648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</a:endParaRPr>
          </a:p>
        </p:txBody>
      </p:sp>
      <p:pic>
        <p:nvPicPr>
          <p:cNvPr id="15" name="Picture 4" descr="http://upload.wikimedia.org/wikipedia/commons/thumb/8/82/Seal_of_Massachusetts.svg/2000px-Seal_of_Massachusetts.svg.png"/>
          <p:cNvPicPr>
            <a:picLocks noChangeAspect="1" noChangeArrowheads="1"/>
          </p:cNvPicPr>
          <p:nvPr userDrawn="1"/>
        </p:nvPicPr>
        <p:blipFill>
          <a:blip r:embed="rId6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967" y="2029603"/>
            <a:ext cx="2075338" cy="2075215"/>
          </a:xfrm>
          <a:prstGeom prst="rect">
            <a:avLst/>
          </a:prstGeom>
          <a:noFill/>
          <a:effectLst>
            <a:outerShdw blurRad="889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23641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cK 2. Slide 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6289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13" Type="http://schemas.openxmlformats.org/officeDocument/2006/relationships/tags" Target="../tags/tag5.xml"/><Relationship Id="rId18" Type="http://schemas.openxmlformats.org/officeDocument/2006/relationships/tags" Target="../tags/tag10.xml"/><Relationship Id="rId26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13.xml"/><Relationship Id="rId7" Type="http://schemas.openxmlformats.org/officeDocument/2006/relationships/slideLayout" Target="../slideLayouts/slideLayout7.xml"/><Relationship Id="rId12" Type="http://schemas.openxmlformats.org/officeDocument/2006/relationships/tags" Target="../tags/tag4.xml"/><Relationship Id="rId17" Type="http://schemas.openxmlformats.org/officeDocument/2006/relationships/tags" Target="../tags/tag9.xml"/><Relationship Id="rId25" Type="http://schemas.openxmlformats.org/officeDocument/2006/relationships/tags" Target="../tags/tag17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8.xml"/><Relationship Id="rId20" Type="http://schemas.openxmlformats.org/officeDocument/2006/relationships/tags" Target="../tags/tag1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ags" Target="../tags/tag3.xml"/><Relationship Id="rId24" Type="http://schemas.openxmlformats.org/officeDocument/2006/relationships/tags" Target="../tags/tag16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7.xml"/><Relationship Id="rId23" Type="http://schemas.openxmlformats.org/officeDocument/2006/relationships/tags" Target="../tags/tag15.xml"/><Relationship Id="rId28" Type="http://schemas.openxmlformats.org/officeDocument/2006/relationships/image" Target="../media/image2.png"/><Relationship Id="rId10" Type="http://schemas.openxmlformats.org/officeDocument/2006/relationships/tags" Target="../tags/tag2.xml"/><Relationship Id="rId19" Type="http://schemas.openxmlformats.org/officeDocument/2006/relationships/tags" Target="../tags/tag11.xml"/><Relationship Id="rId4" Type="http://schemas.openxmlformats.org/officeDocument/2006/relationships/slideLayout" Target="../slideLayouts/slideLayout4.xml"/><Relationship Id="rId9" Type="http://schemas.openxmlformats.org/officeDocument/2006/relationships/vmlDrawing" Target="../drawings/vmlDrawing1.vml"/><Relationship Id="rId14" Type="http://schemas.openxmlformats.org/officeDocument/2006/relationships/tags" Target="../tags/tag6.xml"/><Relationship Id="rId22" Type="http://schemas.openxmlformats.org/officeDocument/2006/relationships/tags" Target="../tags/tag14.xml"/><Relationship Id="rId27" Type="http://schemas.openxmlformats.org/officeDocument/2006/relationships/image" Target="../media/image1.em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13" Type="http://schemas.openxmlformats.org/officeDocument/2006/relationships/tags" Target="../tags/tag22.xml"/><Relationship Id="rId18" Type="http://schemas.openxmlformats.org/officeDocument/2006/relationships/tags" Target="../tags/tag27.xml"/><Relationship Id="rId26" Type="http://schemas.openxmlformats.org/officeDocument/2006/relationships/oleObject" Target="../embeddings/oleObject3.bin"/><Relationship Id="rId3" Type="http://schemas.openxmlformats.org/officeDocument/2006/relationships/slideLayout" Target="../slideLayouts/slideLayout10.xml"/><Relationship Id="rId21" Type="http://schemas.openxmlformats.org/officeDocument/2006/relationships/tags" Target="../tags/tag30.xml"/><Relationship Id="rId7" Type="http://schemas.openxmlformats.org/officeDocument/2006/relationships/slideLayout" Target="../slideLayouts/slideLayout14.xml"/><Relationship Id="rId12" Type="http://schemas.openxmlformats.org/officeDocument/2006/relationships/tags" Target="../tags/tag21.xml"/><Relationship Id="rId17" Type="http://schemas.openxmlformats.org/officeDocument/2006/relationships/tags" Target="../tags/tag26.xml"/><Relationship Id="rId25" Type="http://schemas.openxmlformats.org/officeDocument/2006/relationships/tags" Target="../tags/tag34.xml"/><Relationship Id="rId2" Type="http://schemas.openxmlformats.org/officeDocument/2006/relationships/slideLayout" Target="../slideLayouts/slideLayout9.xml"/><Relationship Id="rId16" Type="http://schemas.openxmlformats.org/officeDocument/2006/relationships/tags" Target="../tags/tag25.xml"/><Relationship Id="rId20" Type="http://schemas.openxmlformats.org/officeDocument/2006/relationships/tags" Target="../tags/tag2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tags" Target="../tags/tag20.xml"/><Relationship Id="rId24" Type="http://schemas.openxmlformats.org/officeDocument/2006/relationships/tags" Target="../tags/tag33.xml"/><Relationship Id="rId5" Type="http://schemas.openxmlformats.org/officeDocument/2006/relationships/slideLayout" Target="../slideLayouts/slideLayout12.xml"/><Relationship Id="rId15" Type="http://schemas.openxmlformats.org/officeDocument/2006/relationships/tags" Target="../tags/tag24.xml"/><Relationship Id="rId23" Type="http://schemas.openxmlformats.org/officeDocument/2006/relationships/tags" Target="../tags/tag32.xml"/><Relationship Id="rId28" Type="http://schemas.openxmlformats.org/officeDocument/2006/relationships/image" Target="../media/image2.png"/><Relationship Id="rId10" Type="http://schemas.openxmlformats.org/officeDocument/2006/relationships/tags" Target="../tags/tag19.xml"/><Relationship Id="rId19" Type="http://schemas.openxmlformats.org/officeDocument/2006/relationships/tags" Target="../tags/tag28.xml"/><Relationship Id="rId4" Type="http://schemas.openxmlformats.org/officeDocument/2006/relationships/slideLayout" Target="../slideLayouts/slideLayout11.xml"/><Relationship Id="rId9" Type="http://schemas.openxmlformats.org/officeDocument/2006/relationships/vmlDrawing" Target="../drawings/vmlDrawing3.vml"/><Relationship Id="rId14" Type="http://schemas.openxmlformats.org/officeDocument/2006/relationships/tags" Target="../tags/tag23.xml"/><Relationship Id="rId22" Type="http://schemas.openxmlformats.org/officeDocument/2006/relationships/tags" Target="../tags/tag31.xml"/><Relationship Id="rId27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10"/>
            </p:custDataLst>
            <p:extLst>
              <p:ext uri="{D42A27DB-BD31-4B8C-83A1-F6EECF244321}">
                <p14:modId xmlns:p14="http://schemas.microsoft.com/office/powerpoint/2010/main" val="2767010075"/>
              </p:ext>
            </p:extLst>
          </p:nvPr>
        </p:nvGraphicFramePr>
        <p:xfrm>
          <a:off x="0" y="0"/>
          <a:ext cx="161984" cy="1619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59" name="think-cell Slide" r:id="rId26" imgW="270" imgH="270" progId="TCLayout.ActiveDocument.1">
                  <p:embed/>
                </p:oleObj>
              </mc:Choice>
              <mc:Fallback>
                <p:oleObj name="think-cell Slide" r:id="rId26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161984" cy="16197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8" name="Group 57"/>
          <p:cNvGrpSpPr/>
          <p:nvPr userDrawn="1"/>
        </p:nvGrpSpPr>
        <p:grpSpPr bwMode="ltGray">
          <a:xfrm>
            <a:off x="2" y="6565687"/>
            <a:ext cx="9143999" cy="292313"/>
            <a:chOff x="-476250" y="1078229"/>
            <a:chExt cx="9437688" cy="475297"/>
          </a:xfrm>
        </p:grpSpPr>
        <p:sp>
          <p:nvSpPr>
            <p:cNvPr id="59" name="TitleTopPlaceholder"/>
            <p:cNvSpPr>
              <a:spLocks noChangeArrowheads="1"/>
            </p:cNvSpPr>
            <p:nvPr/>
          </p:nvSpPr>
          <p:spPr bwMode="ltGray">
            <a:xfrm>
              <a:off x="1717675" y="1078230"/>
              <a:ext cx="2193925" cy="474345"/>
            </a:xfrm>
            <a:prstGeom prst="rect">
              <a:avLst/>
            </a:prstGeom>
            <a:solidFill>
              <a:schemeClr val="accent4">
                <a:alpha val="77000"/>
              </a:schemeClr>
            </a:solidFill>
            <a:ln w="9525">
              <a:noFill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600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60" name="TitleTopPlaceholder"/>
            <p:cNvSpPr>
              <a:spLocks noChangeArrowheads="1"/>
            </p:cNvSpPr>
            <p:nvPr/>
          </p:nvSpPr>
          <p:spPr bwMode="ltGray">
            <a:xfrm>
              <a:off x="-476250" y="1078229"/>
              <a:ext cx="2193925" cy="474345"/>
            </a:xfrm>
            <a:prstGeom prst="rect">
              <a:avLst/>
            </a:prstGeom>
            <a:solidFill>
              <a:srgbClr val="FFC000">
                <a:alpha val="80000"/>
              </a:srgbClr>
            </a:solidFill>
            <a:ln w="9525">
              <a:noFill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600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61" name="TitleTopPlaceholder"/>
            <p:cNvSpPr>
              <a:spLocks noChangeArrowheads="1"/>
            </p:cNvSpPr>
            <p:nvPr/>
          </p:nvSpPr>
          <p:spPr bwMode="ltGray">
            <a:xfrm>
              <a:off x="3534567" y="1079181"/>
              <a:ext cx="5426871" cy="474345"/>
            </a:xfrm>
            <a:prstGeom prst="rect">
              <a:avLst/>
            </a:prstGeom>
            <a:solidFill>
              <a:srgbClr val="009900">
                <a:alpha val="69000"/>
              </a:srgbClr>
            </a:solidFill>
            <a:ln w="9525">
              <a:noFill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 smtClean="0">
                  <a:solidFill>
                    <a:srgbClr val="000000"/>
                  </a:solidFill>
                  <a:latin typeface="Arial"/>
                </a:rPr>
                <a:t>     </a:t>
              </a:r>
              <a:endParaRPr lang="en-US" sz="1600" dirty="0">
                <a:solidFill>
                  <a:srgbClr val="002060"/>
                </a:solidFill>
                <a:latin typeface="Arial"/>
              </a:endParaRPr>
            </a:p>
          </p:txBody>
        </p:sp>
      </p:grpSp>
      <p:sp>
        <p:nvSpPr>
          <p:cNvPr id="1036" name="Rectangle 28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82156" y="1990667"/>
            <a:ext cx="4389768" cy="125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 dirty="0" smtClean="0"/>
          </a:p>
        </p:txBody>
      </p:sp>
      <p:sp>
        <p:nvSpPr>
          <p:cNvPr id="19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174945" y="234863"/>
            <a:ext cx="8053675" cy="2983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 smtClean="0"/>
              <a:t>Click to edit Master title style</a:t>
            </a:r>
            <a:endParaRPr lang="en-US" noProof="0" dirty="0" smtClean="0"/>
          </a:p>
        </p:txBody>
      </p:sp>
      <p:sp>
        <p:nvSpPr>
          <p:cNvPr id="10" name="McK 1. On-page tracker" hidden="1"/>
          <p:cNvSpPr>
            <a:spLocks noChangeArrowheads="1"/>
          </p:cNvSpPr>
          <p:nvPr/>
        </p:nvSpPr>
        <p:spPr bwMode="auto">
          <a:xfrm>
            <a:off x="174944" y="27536"/>
            <a:ext cx="876714" cy="219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808080"/>
                </a:solidFill>
                <a:latin typeface="Arial"/>
              </a:rPr>
              <a:t>TRACKER</a:t>
            </a:r>
          </a:p>
        </p:txBody>
      </p:sp>
      <p:sp>
        <p:nvSpPr>
          <p:cNvPr id="11" name="McK 3. Unit of measure" hidden="1"/>
          <p:cNvSpPr txBox="1">
            <a:spLocks noChangeArrowheads="1"/>
          </p:cNvSpPr>
          <p:nvPr/>
        </p:nvSpPr>
        <p:spPr bwMode="auto">
          <a:xfrm>
            <a:off x="174944" y="542617"/>
            <a:ext cx="8053675" cy="2512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dirty="0" smtClean="0">
                <a:solidFill>
                  <a:srgbClr val="808080"/>
                </a:solidFill>
                <a:latin typeface="Arial"/>
              </a:rPr>
              <a:t>Unit of measure</a:t>
            </a:r>
          </a:p>
        </p:txBody>
      </p:sp>
      <p:grpSp>
        <p:nvGrpSpPr>
          <p:cNvPr id="12" name="McK Slide Elements" hidden="1"/>
          <p:cNvGrpSpPr>
            <a:grpSpLocks/>
          </p:cNvGrpSpPr>
          <p:nvPr/>
        </p:nvGrpSpPr>
        <p:grpSpPr bwMode="auto">
          <a:xfrm>
            <a:off x="174944" y="6086391"/>
            <a:ext cx="8799129" cy="413035"/>
            <a:chOff x="75" y="3895"/>
            <a:chExt cx="689" cy="255"/>
          </a:xfrm>
        </p:grpSpPr>
        <p:sp>
          <p:nvSpPr>
            <p:cNvPr id="13" name="McK 4. Footnote"/>
            <p:cNvSpPr txBox="1">
              <a:spLocks noChangeArrowheads="1"/>
            </p:cNvSpPr>
            <p:nvPr/>
          </p:nvSpPr>
          <p:spPr bwMode="auto">
            <a:xfrm>
              <a:off x="75" y="3895"/>
              <a:ext cx="689" cy="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b">
              <a:spAutoFit/>
            </a:bodyPr>
            <a:lstStyle>
              <a:lvl1pPr marL="104775" indent="-104775" defTabSz="89535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1031875" defTabSz="8953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217613" defTabSz="89535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404938" defTabSz="89535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1792288" defTabSz="89535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2494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7066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1638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6210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000" dirty="0" smtClean="0">
                  <a:solidFill>
                    <a:srgbClr val="000000"/>
                  </a:solidFill>
                  <a:latin typeface="Arial"/>
                </a:rPr>
                <a:t>1 Footnote</a:t>
              </a:r>
            </a:p>
          </p:txBody>
        </p:sp>
        <p:sp>
          <p:nvSpPr>
            <p:cNvPr id="14" name="McK 5. Source"/>
            <p:cNvSpPr>
              <a:spLocks noChangeArrowheads="1"/>
            </p:cNvSpPr>
            <p:nvPr/>
          </p:nvSpPr>
          <p:spPr bwMode="auto">
            <a:xfrm>
              <a:off x="75" y="4053"/>
              <a:ext cx="689" cy="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b">
              <a:spAutoFit/>
            </a:bodyPr>
            <a:lstStyle/>
            <a:p>
              <a:pPr marL="621910" indent="-621910" defTabSz="913429" fontAlgn="base">
                <a:spcBef>
                  <a:spcPct val="0"/>
                </a:spcBef>
                <a:spcAft>
                  <a:spcPct val="0"/>
                </a:spcAft>
                <a:tabLst>
                  <a:tab pos="625148" algn="l"/>
                </a:tabLst>
              </a:pPr>
              <a:r>
                <a:rPr lang="en-US" sz="1000" dirty="0">
                  <a:solidFill>
                    <a:srgbClr val="000000"/>
                  </a:solidFill>
                  <a:latin typeface="Arial"/>
                </a:rPr>
                <a:t>SOURCE: Source</a:t>
              </a:r>
            </a:p>
          </p:txBody>
        </p:sp>
      </p:grpSp>
      <p:grpSp>
        <p:nvGrpSpPr>
          <p:cNvPr id="15" name="ACET" hidden="1"/>
          <p:cNvGrpSpPr>
            <a:grpSpLocks/>
          </p:cNvGrpSpPr>
          <p:nvPr/>
        </p:nvGrpSpPr>
        <p:grpSpPr bwMode="auto">
          <a:xfrm>
            <a:off x="1482156" y="1150019"/>
            <a:ext cx="4350892" cy="518318"/>
            <a:chOff x="915" y="710"/>
            <a:chExt cx="2686" cy="320"/>
          </a:xfrm>
        </p:grpSpPr>
        <p:cxnSp>
          <p:nvCxnSpPr>
            <p:cNvPr id="16" name="AutoShape 249"/>
            <p:cNvCxnSpPr>
              <a:cxnSpLocks noChangeShapeType="1"/>
              <a:stCxn id="17" idx="4"/>
              <a:endCxn id="17" idx="6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7" name="AutoShape 250"/>
            <p:cNvSpPr>
              <a:spLocks noChangeArrowheads="1"/>
            </p:cNvSpPr>
            <p:nvPr/>
          </p:nvSpPr>
          <p:spPr bwMode="auto">
            <a:xfrm>
              <a:off x="915" y="710"/>
              <a:ext cx="2686" cy="32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8288" anchor="b"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b="1" dirty="0">
                  <a:solidFill>
                    <a:srgbClr val="000000"/>
                  </a:solidFill>
                  <a:latin typeface="Arial"/>
                </a:rPr>
                <a:t>Title</a:t>
              </a:r>
            </a:p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solidFill>
                    <a:srgbClr val="808080"/>
                  </a:solidFill>
                  <a:latin typeface="Arial"/>
                </a:rPr>
                <a:t>Unit of measure</a:t>
              </a:r>
            </a:p>
          </p:txBody>
        </p:sp>
      </p:grpSp>
      <p:grpSp>
        <p:nvGrpSpPr>
          <p:cNvPr id="63" name="LegendBoxes" hidden="1"/>
          <p:cNvGrpSpPr>
            <a:grpSpLocks/>
          </p:cNvGrpSpPr>
          <p:nvPr/>
        </p:nvGrpSpPr>
        <p:grpSpPr bwMode="auto">
          <a:xfrm>
            <a:off x="7449476" y="275439"/>
            <a:ext cx="779144" cy="1017201"/>
            <a:chOff x="4936" y="176"/>
            <a:chExt cx="481" cy="628"/>
          </a:xfrm>
        </p:grpSpPr>
        <p:sp>
          <p:nvSpPr>
            <p:cNvPr id="64" name="Legend1"/>
            <p:cNvSpPr>
              <a:spLocks noChangeArrowheads="1"/>
            </p:cNvSpPr>
            <p:nvPr/>
          </p:nvSpPr>
          <p:spPr bwMode="auto">
            <a:xfrm>
              <a:off x="5096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65" name="LegendRectangle1"/>
            <p:cNvSpPr>
              <a:spLocks noChangeArrowheads="1"/>
            </p:cNvSpPr>
            <p:nvPr/>
          </p:nvSpPr>
          <p:spPr bwMode="auto">
            <a:xfrm>
              <a:off x="4936" y="183"/>
              <a:ext cx="104" cy="10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66" name="Legend2"/>
            <p:cNvSpPr>
              <a:spLocks noChangeArrowheads="1"/>
            </p:cNvSpPr>
            <p:nvPr/>
          </p:nvSpPr>
          <p:spPr bwMode="auto">
            <a:xfrm>
              <a:off x="5096" y="34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67" name="LegendRectangle2"/>
            <p:cNvSpPr>
              <a:spLocks noChangeArrowheads="1"/>
            </p:cNvSpPr>
            <p:nvPr/>
          </p:nvSpPr>
          <p:spPr bwMode="auto">
            <a:xfrm>
              <a:off x="4936" y="353"/>
              <a:ext cx="104" cy="101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68" name="Legend3"/>
            <p:cNvSpPr>
              <a:spLocks noChangeArrowheads="1"/>
            </p:cNvSpPr>
            <p:nvPr/>
          </p:nvSpPr>
          <p:spPr bwMode="auto">
            <a:xfrm>
              <a:off x="5096" y="517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69" name="LegendRectangle3"/>
            <p:cNvSpPr>
              <a:spLocks noChangeArrowheads="1"/>
            </p:cNvSpPr>
            <p:nvPr/>
          </p:nvSpPr>
          <p:spPr bwMode="auto">
            <a:xfrm>
              <a:off x="4936" y="524"/>
              <a:ext cx="104" cy="101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70" name="Legend4"/>
            <p:cNvSpPr>
              <a:spLocks noChangeArrowheads="1"/>
            </p:cNvSpPr>
            <p:nvPr/>
          </p:nvSpPr>
          <p:spPr bwMode="auto">
            <a:xfrm>
              <a:off x="5096" y="688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71" name="LegendRectangle4"/>
            <p:cNvSpPr>
              <a:spLocks noChangeArrowheads="1"/>
            </p:cNvSpPr>
            <p:nvPr/>
          </p:nvSpPr>
          <p:spPr bwMode="auto">
            <a:xfrm>
              <a:off x="4936" y="695"/>
              <a:ext cx="104" cy="101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  <a:latin typeface="Arial"/>
              </a:endParaRPr>
            </a:p>
          </p:txBody>
        </p:sp>
      </p:grpSp>
      <p:grpSp>
        <p:nvGrpSpPr>
          <p:cNvPr id="72" name="LegendLines" hidden="1"/>
          <p:cNvGrpSpPr>
            <a:grpSpLocks/>
          </p:cNvGrpSpPr>
          <p:nvPr/>
        </p:nvGrpSpPr>
        <p:grpSpPr bwMode="auto">
          <a:xfrm>
            <a:off x="7135228" y="275439"/>
            <a:ext cx="1093393" cy="745084"/>
            <a:chOff x="4750" y="176"/>
            <a:chExt cx="675" cy="460"/>
          </a:xfrm>
        </p:grpSpPr>
        <p:sp>
          <p:nvSpPr>
            <p:cNvPr id="73" name="LineLegend1"/>
            <p:cNvSpPr>
              <a:spLocks noChangeShapeType="1"/>
            </p:cNvSpPr>
            <p:nvPr/>
          </p:nvSpPr>
          <p:spPr bwMode="auto">
            <a:xfrm>
              <a:off x="4750" y="233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74" name="LineLegend2"/>
            <p:cNvSpPr>
              <a:spLocks noChangeShapeType="1"/>
            </p:cNvSpPr>
            <p:nvPr/>
          </p:nvSpPr>
          <p:spPr bwMode="auto">
            <a:xfrm>
              <a:off x="4750" y="402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75" name="LineLegend3"/>
            <p:cNvSpPr>
              <a:spLocks noChangeShapeType="1"/>
            </p:cNvSpPr>
            <p:nvPr/>
          </p:nvSpPr>
          <p:spPr bwMode="auto">
            <a:xfrm>
              <a:off x="4750" y="577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76" name="Legend1"/>
            <p:cNvSpPr>
              <a:spLocks noChangeArrowheads="1"/>
            </p:cNvSpPr>
            <p:nvPr/>
          </p:nvSpPr>
          <p:spPr bwMode="auto">
            <a:xfrm>
              <a:off x="5104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77" name="Legend2"/>
            <p:cNvSpPr>
              <a:spLocks noChangeArrowheads="1"/>
            </p:cNvSpPr>
            <p:nvPr/>
          </p:nvSpPr>
          <p:spPr bwMode="auto">
            <a:xfrm>
              <a:off x="5104" y="344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78" name="Legend3"/>
            <p:cNvSpPr>
              <a:spLocks noChangeArrowheads="1"/>
            </p:cNvSpPr>
            <p:nvPr/>
          </p:nvSpPr>
          <p:spPr bwMode="auto">
            <a:xfrm>
              <a:off x="5104" y="520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</p:grpSp>
      <p:grpSp>
        <p:nvGrpSpPr>
          <p:cNvPr id="79" name="McKSticker" hidden="1"/>
          <p:cNvGrpSpPr/>
          <p:nvPr/>
        </p:nvGrpSpPr>
        <p:grpSpPr bwMode="auto">
          <a:xfrm>
            <a:off x="7139991" y="275438"/>
            <a:ext cx="1088630" cy="216680"/>
            <a:chOff x="7673880" y="285750"/>
            <a:chExt cx="1066895" cy="212366"/>
          </a:xfrm>
        </p:grpSpPr>
        <p:sp>
          <p:nvSpPr>
            <p:cNvPr id="80" name="StickerRectangle"/>
            <p:cNvSpPr>
              <a:spLocks noChangeArrowheads="1"/>
            </p:cNvSpPr>
            <p:nvPr/>
          </p:nvSpPr>
          <p:spPr bwMode="auto">
            <a:xfrm>
              <a:off x="7673880" y="285750"/>
              <a:ext cx="1066895" cy="212366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7432" tIns="0" rIns="0" bIns="27432">
              <a:spAutoFit/>
            </a:bodyPr>
            <a:lstStyle/>
            <a:p>
              <a:pPr algn="r"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808080"/>
                  </a:solidFill>
                  <a:latin typeface="Arial"/>
                </a:rPr>
                <a:t>PRELIMINARY</a:t>
              </a:r>
            </a:p>
          </p:txBody>
        </p:sp>
        <p:cxnSp>
          <p:nvCxnSpPr>
            <p:cNvPr id="81" name="AutoShape 31"/>
            <p:cNvCxnSpPr>
              <a:cxnSpLocks noChangeShapeType="1"/>
              <a:stCxn id="80" idx="2"/>
              <a:endCxn id="80" idx="4"/>
            </p:cNvCxnSpPr>
            <p:nvPr/>
          </p:nvCxnSpPr>
          <p:spPr bwMode="auto">
            <a:xfrm>
              <a:off x="7673880" y="285750"/>
              <a:ext cx="0" cy="212366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" name="AutoShape 32"/>
            <p:cNvCxnSpPr>
              <a:cxnSpLocks noChangeShapeType="1"/>
              <a:stCxn id="80" idx="4"/>
              <a:endCxn id="80" idx="6"/>
            </p:cNvCxnSpPr>
            <p:nvPr/>
          </p:nvCxnSpPr>
          <p:spPr bwMode="auto">
            <a:xfrm>
              <a:off x="7673880" y="498116"/>
              <a:ext cx="1066895" cy="0"/>
            </a:xfrm>
            <a:prstGeom prst="straightConnector1">
              <a:avLst/>
            </a:prstGeom>
            <a:noFill/>
            <a:ln w="2540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83" name="LegendMoons" hidden="1"/>
          <p:cNvGrpSpPr/>
          <p:nvPr/>
        </p:nvGrpSpPr>
        <p:grpSpPr bwMode="auto">
          <a:xfrm>
            <a:off x="7381273" y="275438"/>
            <a:ext cx="847347" cy="1333054"/>
            <a:chOff x="6655594" y="273840"/>
            <a:chExt cx="830430" cy="1306516"/>
          </a:xfrm>
        </p:grpSpPr>
        <p:grpSp>
          <p:nvGrpSpPr>
            <p:cNvPr id="84" name="MoonLegend1"/>
            <p:cNvGrpSpPr>
              <a:grpSpLocks noChangeAspect="1"/>
            </p:cNvGrpSpPr>
            <p:nvPr>
              <p:custDataLst>
                <p:tags r:id="rId11"/>
              </p:custDataLst>
            </p:nvPr>
          </p:nvGrpSpPr>
          <p:grpSpPr bwMode="auto">
            <a:xfrm>
              <a:off x="6655594" y="273840"/>
              <a:ext cx="209550" cy="209551"/>
              <a:chOff x="4533" y="183"/>
              <a:chExt cx="144" cy="144"/>
            </a:xfrm>
          </p:grpSpPr>
          <p:sp>
            <p:nvSpPr>
              <p:cNvPr id="102" name="Oval 38"/>
              <p:cNvSpPr>
                <a:spLocks noChangeAspect="1" noChangeArrowheads="1"/>
              </p:cNvSpPr>
              <p:nvPr>
                <p:custDataLst>
                  <p:tags r:id="rId24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03" name="Arc 39"/>
              <p:cNvSpPr>
                <a:spLocks noChangeAspect="1"/>
              </p:cNvSpPr>
              <p:nvPr>
                <p:custDataLst>
                  <p:tags r:id="rId25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85" name="MoonLegend2"/>
            <p:cNvGrpSpPr>
              <a:grpSpLocks noChangeAspect="1"/>
            </p:cNvGrpSpPr>
            <p:nvPr>
              <p:custDataLst>
                <p:tags r:id="rId12"/>
              </p:custDataLst>
            </p:nvPr>
          </p:nvGrpSpPr>
          <p:grpSpPr bwMode="auto">
            <a:xfrm>
              <a:off x="6655594" y="548081"/>
              <a:ext cx="209550" cy="209551"/>
              <a:chOff x="1694" y="2044"/>
              <a:chExt cx="160" cy="160"/>
            </a:xfrm>
          </p:grpSpPr>
          <p:sp>
            <p:nvSpPr>
              <p:cNvPr id="100" name="Oval 41"/>
              <p:cNvSpPr>
                <a:spLocks noChangeAspect="1" noChangeArrowheads="1"/>
              </p:cNvSpPr>
              <p:nvPr>
                <p:custDataLst>
                  <p:tags r:id="rId22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01" name="Arc 42"/>
              <p:cNvSpPr>
                <a:spLocks noChangeAspect="1"/>
              </p:cNvSpPr>
              <p:nvPr>
                <p:custDataLst>
                  <p:tags r:id="rId23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arc">
                <a:avLst/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86" name="MoonLegend4"/>
            <p:cNvGrpSpPr>
              <a:grpSpLocks noChangeAspect="1"/>
            </p:cNvGrpSpPr>
            <p:nvPr>
              <p:custDataLst>
                <p:tags r:id="rId13"/>
              </p:custDataLst>
            </p:nvPr>
          </p:nvGrpSpPr>
          <p:grpSpPr bwMode="auto">
            <a:xfrm>
              <a:off x="6655594" y="1096563"/>
              <a:ext cx="209550" cy="209551"/>
              <a:chOff x="4495" y="1198"/>
              <a:chExt cx="160" cy="160"/>
            </a:xfrm>
          </p:grpSpPr>
          <p:sp>
            <p:nvSpPr>
              <p:cNvPr id="98" name="Oval 47"/>
              <p:cNvSpPr>
                <a:spLocks noChangeAspect="1" noChangeArrowheads="1"/>
              </p:cNvSpPr>
              <p:nvPr>
                <p:custDataLst>
                  <p:tags r:id="rId20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99" name="Arc 48"/>
              <p:cNvSpPr>
                <a:spLocks noChangeAspect="1"/>
              </p:cNvSpPr>
              <p:nvPr>
                <p:custDataLst>
                  <p:tags r:id="rId21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108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87" name="MoonLegend5"/>
            <p:cNvGrpSpPr>
              <a:grpSpLocks noChangeAspect="1"/>
            </p:cNvGrpSpPr>
            <p:nvPr>
              <p:custDataLst>
                <p:tags r:id="rId14"/>
              </p:custDataLst>
            </p:nvPr>
          </p:nvGrpSpPr>
          <p:grpSpPr bwMode="auto">
            <a:xfrm>
              <a:off x="6655594" y="1370805"/>
              <a:ext cx="209550" cy="209551"/>
              <a:chOff x="4495" y="1440"/>
              <a:chExt cx="160" cy="160"/>
            </a:xfrm>
          </p:grpSpPr>
          <p:sp>
            <p:nvSpPr>
              <p:cNvPr id="96" name="Oval 50"/>
              <p:cNvSpPr>
                <a:spLocks noChangeAspect="1" noChangeArrowheads="1"/>
              </p:cNvSpPr>
              <p:nvPr>
                <p:custDataLst>
                  <p:tags r:id="rId18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97" name="Oval 51"/>
              <p:cNvSpPr>
                <a:spLocks noChangeAspect="1" noChangeArrowheads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arc">
                <a:avLst>
                  <a:gd name="adj1" fmla="val 16200000"/>
                  <a:gd name="adj2" fmla="val 162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88" name="Legend1"/>
            <p:cNvSpPr>
              <a:spLocks noChangeArrowheads="1"/>
            </p:cNvSpPr>
            <p:nvPr/>
          </p:nvSpPr>
          <p:spPr bwMode="auto">
            <a:xfrm>
              <a:off x="6976269" y="286540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89" name="Legend2"/>
            <p:cNvSpPr>
              <a:spLocks noChangeArrowheads="1"/>
            </p:cNvSpPr>
            <p:nvPr/>
          </p:nvSpPr>
          <p:spPr bwMode="auto">
            <a:xfrm>
              <a:off x="6976269" y="561178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90" name="Legend3"/>
            <p:cNvSpPr>
              <a:spLocks noChangeArrowheads="1"/>
            </p:cNvSpPr>
            <p:nvPr/>
          </p:nvSpPr>
          <p:spPr bwMode="auto">
            <a:xfrm>
              <a:off x="6976269" y="835817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91" name="Legend4"/>
            <p:cNvSpPr>
              <a:spLocks noChangeArrowheads="1"/>
            </p:cNvSpPr>
            <p:nvPr/>
          </p:nvSpPr>
          <p:spPr bwMode="auto">
            <a:xfrm>
              <a:off x="6976269" y="1107280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92" name="Legend5"/>
            <p:cNvSpPr>
              <a:spLocks noChangeArrowheads="1"/>
            </p:cNvSpPr>
            <p:nvPr/>
          </p:nvSpPr>
          <p:spPr bwMode="auto">
            <a:xfrm>
              <a:off x="6976269" y="1383505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grpSp>
          <p:nvGrpSpPr>
            <p:cNvPr id="93" name="MoonLegend3"/>
            <p:cNvGrpSpPr>
              <a:grpSpLocks noChangeAspect="1"/>
            </p:cNvGrpSpPr>
            <p:nvPr>
              <p:custDataLst>
                <p:tags r:id="rId15"/>
              </p:custDataLst>
            </p:nvPr>
          </p:nvGrpSpPr>
          <p:grpSpPr bwMode="auto">
            <a:xfrm>
              <a:off x="6655594" y="822322"/>
              <a:ext cx="209550" cy="209551"/>
              <a:chOff x="4495" y="1198"/>
              <a:chExt cx="160" cy="160"/>
            </a:xfrm>
          </p:grpSpPr>
          <p:sp>
            <p:nvSpPr>
              <p:cNvPr id="94" name="Oval 47"/>
              <p:cNvSpPr>
                <a:spLocks noChangeAspect="1" noChangeArrowheads="1"/>
              </p:cNvSpPr>
              <p:nvPr>
                <p:custDataLst>
                  <p:tags r:id="rId16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95" name="Arc 48"/>
              <p:cNvSpPr>
                <a:spLocks noChangeAspect="1"/>
              </p:cNvSpPr>
              <p:nvPr>
                <p:custDataLst>
                  <p:tags r:id="rId17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</p:grpSp>
      <p:sp>
        <p:nvSpPr>
          <p:cNvPr id="104" name="Slide Number"/>
          <p:cNvSpPr txBox="1">
            <a:spLocks/>
          </p:cNvSpPr>
          <p:nvPr/>
        </p:nvSpPr>
        <p:spPr bwMode="auto">
          <a:xfrm>
            <a:off x="8808763" y="6633336"/>
            <a:ext cx="160294" cy="157014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fld id="{42C328C1-A84F-4A39-A664-DBA00541A8C6}" type="slidenum">
              <a:rPr lang="en-US" smtClean="0">
                <a:solidFill>
                  <a:srgbClr val="FFFFFF"/>
                </a:solidFill>
                <a:latin typeface="Arial"/>
              </a:rPr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>
              <a:solidFill>
                <a:srgbClr val="FFFFFF"/>
              </a:solidFill>
              <a:latin typeface="Arial"/>
            </a:endParaRPr>
          </a:p>
        </p:txBody>
      </p:sp>
      <p:pic>
        <p:nvPicPr>
          <p:cNvPr id="62" name="Picture 4" descr="http://upload.wikimedia.org/wikipedia/commons/thumb/8/82/Seal_of_Massachusetts.svg/2000px-Seal_of_Massachusetts.svg.png"/>
          <p:cNvPicPr>
            <a:picLocks noChangeAspect="1" noChangeArrowheads="1"/>
          </p:cNvPicPr>
          <p:nvPr userDrawn="1"/>
        </p:nvPicPr>
        <p:blipFill>
          <a:blip r:embed="rId28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9965" y="135844"/>
            <a:ext cx="629092" cy="629055"/>
          </a:xfrm>
          <a:prstGeom prst="rect">
            <a:avLst/>
          </a:prstGeom>
          <a:noFill/>
          <a:effectLst>
            <a:outerShdw blurRad="889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4990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0" r:id="rId3"/>
    <p:sldLayoutId id="2147483671" r:id="rId4"/>
    <p:sldLayoutId id="2147483673" r:id="rId5"/>
    <p:sldLayoutId id="2147483674" r:id="rId6"/>
    <p:sldLayoutId id="2147483702" r:id="rId7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3429" rtl="0" eaLnBrk="1" fontAlgn="base" hangingPunct="1">
        <a:spcBef>
          <a:spcPct val="0"/>
        </a:spcBef>
        <a:spcAft>
          <a:spcPct val="0"/>
        </a:spcAft>
        <a:tabLst>
          <a:tab pos="275324" algn="l"/>
        </a:tabLst>
        <a:defRPr sz="1900" b="1" baseline="0">
          <a:solidFill>
            <a:schemeClr val="tx2"/>
          </a:solidFill>
          <a:latin typeface="+mj-lt"/>
          <a:ea typeface="+mj-ea"/>
          <a:cs typeface="+mj-cs"/>
        </a:defRPr>
      </a:lvl1pPr>
      <a:lvl2pPr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2pPr>
      <a:lvl3pPr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3pPr>
      <a:lvl4pPr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4pPr>
      <a:lvl5pPr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5pPr>
      <a:lvl6pPr marL="466431"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6pPr>
      <a:lvl7pPr marL="932863"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7pPr>
      <a:lvl8pPr marL="1399295"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8pPr>
      <a:lvl9pPr marL="1865728"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9pPr>
    </p:titleStyle>
    <p:bodyStyle>
      <a:lvl1pPr marL="0" indent="0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defRPr sz="1600" baseline="0">
          <a:solidFill>
            <a:schemeClr val="tx1"/>
          </a:solidFill>
          <a:latin typeface="+mn-lt"/>
          <a:ea typeface="+mn-ea"/>
          <a:cs typeface="+mn-cs"/>
        </a:defRPr>
      </a:lvl1pPr>
      <a:lvl2pPr marL="197586" indent="-195966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5000"/>
        <a:buFont typeface="Arial" charset="0"/>
        <a:buChar char="▪"/>
        <a:defRPr sz="1600" baseline="0">
          <a:solidFill>
            <a:schemeClr val="tx1"/>
          </a:solidFill>
          <a:latin typeface="+mn-lt"/>
        </a:defRPr>
      </a:lvl2pPr>
      <a:lvl3pPr marL="466431" indent="-267227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–"/>
        <a:defRPr sz="1600" baseline="0">
          <a:solidFill>
            <a:schemeClr val="tx1"/>
          </a:solidFill>
          <a:latin typeface="+mn-lt"/>
        </a:defRPr>
      </a:lvl3pPr>
      <a:lvl4pPr marL="626768" indent="-158716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▫"/>
        <a:defRPr sz="1600" baseline="0">
          <a:solidFill>
            <a:schemeClr val="tx1"/>
          </a:solidFill>
          <a:latin typeface="+mn-lt"/>
        </a:defRPr>
      </a:lvl4pPr>
      <a:lvl5pPr marL="764947" indent="-132804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5pPr>
      <a:lvl6pPr marL="764947" indent="-132804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6pPr>
      <a:lvl7pPr marL="764947" indent="-132804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7pPr>
      <a:lvl8pPr marL="764947" indent="-132804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8pPr>
      <a:lvl9pPr marL="764947" indent="-132804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66431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32863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99295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65728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332159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98590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65022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731453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10"/>
            </p:custDataLst>
            <p:extLst>
              <p:ext uri="{D42A27DB-BD31-4B8C-83A1-F6EECF244321}">
                <p14:modId xmlns:p14="http://schemas.microsoft.com/office/powerpoint/2010/main" val="3902830498"/>
              </p:ext>
            </p:extLst>
          </p:nvPr>
        </p:nvGraphicFramePr>
        <p:xfrm>
          <a:off x="0" y="0"/>
          <a:ext cx="161984" cy="1619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" name="think-cell Slide" r:id="rId26" imgW="270" imgH="270" progId="TCLayout.ActiveDocument.1">
                  <p:embed/>
                </p:oleObj>
              </mc:Choice>
              <mc:Fallback>
                <p:oleObj name="think-cell Slide" r:id="rId26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161984" cy="16197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8" name="Group 57"/>
          <p:cNvGrpSpPr/>
          <p:nvPr userDrawn="1"/>
        </p:nvGrpSpPr>
        <p:grpSpPr bwMode="ltGray">
          <a:xfrm>
            <a:off x="2" y="6565687"/>
            <a:ext cx="9143999" cy="292313"/>
            <a:chOff x="-476250" y="1078229"/>
            <a:chExt cx="9437688" cy="475297"/>
          </a:xfrm>
        </p:grpSpPr>
        <p:sp>
          <p:nvSpPr>
            <p:cNvPr id="59" name="TitleTopPlaceholder"/>
            <p:cNvSpPr>
              <a:spLocks noChangeArrowheads="1"/>
            </p:cNvSpPr>
            <p:nvPr/>
          </p:nvSpPr>
          <p:spPr bwMode="ltGray">
            <a:xfrm>
              <a:off x="1717675" y="1078230"/>
              <a:ext cx="2193925" cy="474345"/>
            </a:xfrm>
            <a:prstGeom prst="rect">
              <a:avLst/>
            </a:prstGeom>
            <a:solidFill>
              <a:schemeClr val="accent4">
                <a:alpha val="77000"/>
              </a:schemeClr>
            </a:solidFill>
            <a:ln w="9525">
              <a:noFill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60" name="TitleTopPlaceholder"/>
            <p:cNvSpPr>
              <a:spLocks noChangeArrowheads="1"/>
            </p:cNvSpPr>
            <p:nvPr/>
          </p:nvSpPr>
          <p:spPr bwMode="ltGray">
            <a:xfrm>
              <a:off x="-476250" y="1078229"/>
              <a:ext cx="2193925" cy="474345"/>
            </a:xfrm>
            <a:prstGeom prst="rect">
              <a:avLst/>
            </a:prstGeom>
            <a:solidFill>
              <a:srgbClr val="FFC000">
                <a:alpha val="80000"/>
              </a:srgbClr>
            </a:solidFill>
            <a:ln w="9525">
              <a:noFill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61" name="TitleTopPlaceholder"/>
            <p:cNvSpPr>
              <a:spLocks noChangeArrowheads="1"/>
            </p:cNvSpPr>
            <p:nvPr/>
          </p:nvSpPr>
          <p:spPr bwMode="ltGray">
            <a:xfrm>
              <a:off x="3534567" y="1079181"/>
              <a:ext cx="5426871" cy="474345"/>
            </a:xfrm>
            <a:prstGeom prst="rect">
              <a:avLst/>
            </a:prstGeom>
            <a:solidFill>
              <a:srgbClr val="009900">
                <a:alpha val="69000"/>
              </a:srgbClr>
            </a:solidFill>
            <a:ln w="9525">
              <a:noFill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 smtClean="0">
                  <a:solidFill>
                    <a:srgbClr val="000000"/>
                  </a:solidFill>
                </a:rPr>
                <a:t>     </a:t>
              </a:r>
              <a:endParaRPr lang="en-US" sz="1600" dirty="0">
                <a:solidFill>
                  <a:srgbClr val="002060"/>
                </a:solidFill>
              </a:endParaRPr>
            </a:p>
          </p:txBody>
        </p:sp>
      </p:grpSp>
      <p:sp>
        <p:nvSpPr>
          <p:cNvPr id="1036" name="Rectangle 28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82156" y="1990667"/>
            <a:ext cx="4389768" cy="125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 dirty="0" smtClean="0"/>
          </a:p>
        </p:txBody>
      </p:sp>
      <p:sp>
        <p:nvSpPr>
          <p:cNvPr id="19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174945" y="234863"/>
            <a:ext cx="8053675" cy="2983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 smtClean="0"/>
              <a:t>Click to edit Master title style</a:t>
            </a:r>
            <a:endParaRPr lang="en-US" noProof="0" dirty="0" smtClean="0"/>
          </a:p>
        </p:txBody>
      </p:sp>
      <p:sp>
        <p:nvSpPr>
          <p:cNvPr id="10" name="McK 1. On-page tracker" hidden="1"/>
          <p:cNvSpPr>
            <a:spLocks noChangeArrowheads="1"/>
          </p:cNvSpPr>
          <p:nvPr/>
        </p:nvSpPr>
        <p:spPr bwMode="auto">
          <a:xfrm>
            <a:off x="174944" y="27536"/>
            <a:ext cx="876714" cy="219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808080"/>
                </a:solidFill>
              </a:rPr>
              <a:t>TRACKER</a:t>
            </a:r>
          </a:p>
        </p:txBody>
      </p:sp>
      <p:sp>
        <p:nvSpPr>
          <p:cNvPr id="11" name="McK 3. Unit of measure" hidden="1"/>
          <p:cNvSpPr txBox="1">
            <a:spLocks noChangeArrowheads="1"/>
          </p:cNvSpPr>
          <p:nvPr/>
        </p:nvSpPr>
        <p:spPr bwMode="auto">
          <a:xfrm>
            <a:off x="174944" y="542617"/>
            <a:ext cx="8053675" cy="2512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dirty="0" smtClean="0">
                <a:solidFill>
                  <a:srgbClr val="808080"/>
                </a:solidFill>
                <a:latin typeface="Arial"/>
              </a:rPr>
              <a:t>Unit of measure</a:t>
            </a:r>
          </a:p>
        </p:txBody>
      </p:sp>
      <p:grpSp>
        <p:nvGrpSpPr>
          <p:cNvPr id="12" name="McK Slide Elements" hidden="1"/>
          <p:cNvGrpSpPr>
            <a:grpSpLocks/>
          </p:cNvGrpSpPr>
          <p:nvPr/>
        </p:nvGrpSpPr>
        <p:grpSpPr bwMode="auto">
          <a:xfrm>
            <a:off x="174944" y="6086391"/>
            <a:ext cx="8799129" cy="413035"/>
            <a:chOff x="75" y="3895"/>
            <a:chExt cx="689" cy="255"/>
          </a:xfrm>
        </p:grpSpPr>
        <p:sp>
          <p:nvSpPr>
            <p:cNvPr id="13" name="McK 4. Footnote"/>
            <p:cNvSpPr txBox="1">
              <a:spLocks noChangeArrowheads="1"/>
            </p:cNvSpPr>
            <p:nvPr/>
          </p:nvSpPr>
          <p:spPr bwMode="auto">
            <a:xfrm>
              <a:off x="75" y="3895"/>
              <a:ext cx="689" cy="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b">
              <a:spAutoFit/>
            </a:bodyPr>
            <a:lstStyle>
              <a:lvl1pPr marL="104775" indent="-104775" defTabSz="89535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1031875" defTabSz="8953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217613" defTabSz="89535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404938" defTabSz="89535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1792288" defTabSz="89535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2494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7066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1638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6210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000" dirty="0" smtClean="0">
                  <a:solidFill>
                    <a:srgbClr val="000000"/>
                  </a:solidFill>
                  <a:latin typeface="Arial"/>
                </a:rPr>
                <a:t>1 Footnote</a:t>
              </a:r>
            </a:p>
          </p:txBody>
        </p:sp>
        <p:sp>
          <p:nvSpPr>
            <p:cNvPr id="14" name="McK 5. Source"/>
            <p:cNvSpPr>
              <a:spLocks noChangeArrowheads="1"/>
            </p:cNvSpPr>
            <p:nvPr/>
          </p:nvSpPr>
          <p:spPr bwMode="auto">
            <a:xfrm>
              <a:off x="75" y="4053"/>
              <a:ext cx="689" cy="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b">
              <a:spAutoFit/>
            </a:bodyPr>
            <a:lstStyle/>
            <a:p>
              <a:pPr marL="621910" indent="-621910" defTabSz="913429" fontAlgn="base">
                <a:spcBef>
                  <a:spcPct val="0"/>
                </a:spcBef>
                <a:spcAft>
                  <a:spcPct val="0"/>
                </a:spcAft>
                <a:tabLst>
                  <a:tab pos="625148" algn="l"/>
                </a:tabLst>
              </a:pPr>
              <a:r>
                <a:rPr lang="en-US" sz="1000" dirty="0">
                  <a:solidFill>
                    <a:srgbClr val="000000"/>
                  </a:solidFill>
                </a:rPr>
                <a:t>SOURCE: Source</a:t>
              </a:r>
            </a:p>
          </p:txBody>
        </p:sp>
      </p:grpSp>
      <p:grpSp>
        <p:nvGrpSpPr>
          <p:cNvPr id="15" name="ACET" hidden="1"/>
          <p:cNvGrpSpPr>
            <a:grpSpLocks/>
          </p:cNvGrpSpPr>
          <p:nvPr/>
        </p:nvGrpSpPr>
        <p:grpSpPr bwMode="auto">
          <a:xfrm>
            <a:off x="1482156" y="1150019"/>
            <a:ext cx="4350892" cy="518318"/>
            <a:chOff x="915" y="710"/>
            <a:chExt cx="2686" cy="320"/>
          </a:xfrm>
        </p:grpSpPr>
        <p:cxnSp>
          <p:nvCxnSpPr>
            <p:cNvPr id="16" name="AutoShape 249"/>
            <p:cNvCxnSpPr>
              <a:cxnSpLocks noChangeShapeType="1"/>
              <a:stCxn id="17" idx="4"/>
              <a:endCxn id="17" idx="6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7" name="AutoShape 250"/>
            <p:cNvSpPr>
              <a:spLocks noChangeArrowheads="1"/>
            </p:cNvSpPr>
            <p:nvPr/>
          </p:nvSpPr>
          <p:spPr bwMode="auto">
            <a:xfrm>
              <a:off x="915" y="710"/>
              <a:ext cx="2686" cy="32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8288" anchor="b"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b="1" dirty="0">
                  <a:solidFill>
                    <a:srgbClr val="000000"/>
                  </a:solidFill>
                </a:rPr>
                <a:t>Title</a:t>
              </a:r>
            </a:p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solidFill>
                    <a:srgbClr val="808080"/>
                  </a:solidFill>
                </a:rPr>
                <a:t>Unit of measure</a:t>
              </a:r>
            </a:p>
          </p:txBody>
        </p:sp>
      </p:grpSp>
      <p:grpSp>
        <p:nvGrpSpPr>
          <p:cNvPr id="63" name="LegendBoxes" hidden="1"/>
          <p:cNvGrpSpPr>
            <a:grpSpLocks/>
          </p:cNvGrpSpPr>
          <p:nvPr/>
        </p:nvGrpSpPr>
        <p:grpSpPr bwMode="auto">
          <a:xfrm>
            <a:off x="7449476" y="275439"/>
            <a:ext cx="779144" cy="1017201"/>
            <a:chOff x="4936" y="176"/>
            <a:chExt cx="481" cy="628"/>
          </a:xfrm>
        </p:grpSpPr>
        <p:sp>
          <p:nvSpPr>
            <p:cNvPr id="64" name="Legend1"/>
            <p:cNvSpPr>
              <a:spLocks noChangeArrowheads="1"/>
            </p:cNvSpPr>
            <p:nvPr/>
          </p:nvSpPr>
          <p:spPr bwMode="auto">
            <a:xfrm>
              <a:off x="5096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65" name="LegendRectangle1"/>
            <p:cNvSpPr>
              <a:spLocks noChangeArrowheads="1"/>
            </p:cNvSpPr>
            <p:nvPr/>
          </p:nvSpPr>
          <p:spPr bwMode="auto">
            <a:xfrm>
              <a:off x="4936" y="183"/>
              <a:ext cx="104" cy="10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66" name="Legend2"/>
            <p:cNvSpPr>
              <a:spLocks noChangeArrowheads="1"/>
            </p:cNvSpPr>
            <p:nvPr/>
          </p:nvSpPr>
          <p:spPr bwMode="auto">
            <a:xfrm>
              <a:off x="5096" y="34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67" name="LegendRectangle2"/>
            <p:cNvSpPr>
              <a:spLocks noChangeArrowheads="1"/>
            </p:cNvSpPr>
            <p:nvPr/>
          </p:nvSpPr>
          <p:spPr bwMode="auto">
            <a:xfrm>
              <a:off x="4936" y="353"/>
              <a:ext cx="104" cy="101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68" name="Legend3"/>
            <p:cNvSpPr>
              <a:spLocks noChangeArrowheads="1"/>
            </p:cNvSpPr>
            <p:nvPr/>
          </p:nvSpPr>
          <p:spPr bwMode="auto">
            <a:xfrm>
              <a:off x="5096" y="517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69" name="LegendRectangle3"/>
            <p:cNvSpPr>
              <a:spLocks noChangeArrowheads="1"/>
            </p:cNvSpPr>
            <p:nvPr/>
          </p:nvSpPr>
          <p:spPr bwMode="auto">
            <a:xfrm>
              <a:off x="4936" y="524"/>
              <a:ext cx="104" cy="101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70" name="Legend4"/>
            <p:cNvSpPr>
              <a:spLocks noChangeArrowheads="1"/>
            </p:cNvSpPr>
            <p:nvPr/>
          </p:nvSpPr>
          <p:spPr bwMode="auto">
            <a:xfrm>
              <a:off x="5096" y="688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71" name="LegendRectangle4"/>
            <p:cNvSpPr>
              <a:spLocks noChangeArrowheads="1"/>
            </p:cNvSpPr>
            <p:nvPr/>
          </p:nvSpPr>
          <p:spPr bwMode="auto">
            <a:xfrm>
              <a:off x="4936" y="695"/>
              <a:ext cx="104" cy="101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72" name="LegendLines" hidden="1"/>
          <p:cNvGrpSpPr>
            <a:grpSpLocks/>
          </p:cNvGrpSpPr>
          <p:nvPr/>
        </p:nvGrpSpPr>
        <p:grpSpPr bwMode="auto">
          <a:xfrm>
            <a:off x="7135228" y="275439"/>
            <a:ext cx="1093393" cy="745084"/>
            <a:chOff x="4750" y="176"/>
            <a:chExt cx="675" cy="460"/>
          </a:xfrm>
        </p:grpSpPr>
        <p:sp>
          <p:nvSpPr>
            <p:cNvPr id="73" name="LineLegend1"/>
            <p:cNvSpPr>
              <a:spLocks noChangeShapeType="1"/>
            </p:cNvSpPr>
            <p:nvPr/>
          </p:nvSpPr>
          <p:spPr bwMode="auto">
            <a:xfrm>
              <a:off x="4750" y="233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74" name="LineLegend2"/>
            <p:cNvSpPr>
              <a:spLocks noChangeShapeType="1"/>
            </p:cNvSpPr>
            <p:nvPr/>
          </p:nvSpPr>
          <p:spPr bwMode="auto">
            <a:xfrm>
              <a:off x="4750" y="402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75" name="LineLegend3"/>
            <p:cNvSpPr>
              <a:spLocks noChangeShapeType="1"/>
            </p:cNvSpPr>
            <p:nvPr/>
          </p:nvSpPr>
          <p:spPr bwMode="auto">
            <a:xfrm>
              <a:off x="4750" y="577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76" name="Legend1"/>
            <p:cNvSpPr>
              <a:spLocks noChangeArrowheads="1"/>
            </p:cNvSpPr>
            <p:nvPr/>
          </p:nvSpPr>
          <p:spPr bwMode="auto">
            <a:xfrm>
              <a:off x="5104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77" name="Legend2"/>
            <p:cNvSpPr>
              <a:spLocks noChangeArrowheads="1"/>
            </p:cNvSpPr>
            <p:nvPr/>
          </p:nvSpPr>
          <p:spPr bwMode="auto">
            <a:xfrm>
              <a:off x="5104" y="344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78" name="Legend3"/>
            <p:cNvSpPr>
              <a:spLocks noChangeArrowheads="1"/>
            </p:cNvSpPr>
            <p:nvPr/>
          </p:nvSpPr>
          <p:spPr bwMode="auto">
            <a:xfrm>
              <a:off x="5104" y="520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</p:grpSp>
      <p:grpSp>
        <p:nvGrpSpPr>
          <p:cNvPr id="79" name="McKSticker" hidden="1"/>
          <p:cNvGrpSpPr/>
          <p:nvPr/>
        </p:nvGrpSpPr>
        <p:grpSpPr bwMode="auto">
          <a:xfrm>
            <a:off x="7139991" y="275438"/>
            <a:ext cx="1088630" cy="216680"/>
            <a:chOff x="7673880" y="285750"/>
            <a:chExt cx="1066895" cy="212366"/>
          </a:xfrm>
        </p:grpSpPr>
        <p:sp>
          <p:nvSpPr>
            <p:cNvPr id="80" name="StickerRectangle"/>
            <p:cNvSpPr>
              <a:spLocks noChangeArrowheads="1"/>
            </p:cNvSpPr>
            <p:nvPr/>
          </p:nvSpPr>
          <p:spPr bwMode="auto">
            <a:xfrm>
              <a:off x="7673880" y="285750"/>
              <a:ext cx="1066895" cy="212366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7432" tIns="0" rIns="0" bIns="27432">
              <a:spAutoFit/>
            </a:bodyPr>
            <a:lstStyle/>
            <a:p>
              <a:pPr algn="r"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808080"/>
                  </a:solidFill>
                </a:rPr>
                <a:t>PRELIMINARY</a:t>
              </a:r>
            </a:p>
          </p:txBody>
        </p:sp>
        <p:cxnSp>
          <p:nvCxnSpPr>
            <p:cNvPr id="81" name="AutoShape 31"/>
            <p:cNvCxnSpPr>
              <a:cxnSpLocks noChangeShapeType="1"/>
              <a:stCxn id="80" idx="2"/>
              <a:endCxn id="80" idx="4"/>
            </p:cNvCxnSpPr>
            <p:nvPr/>
          </p:nvCxnSpPr>
          <p:spPr bwMode="auto">
            <a:xfrm>
              <a:off x="7673880" y="285750"/>
              <a:ext cx="0" cy="212366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" name="AutoShape 32"/>
            <p:cNvCxnSpPr>
              <a:cxnSpLocks noChangeShapeType="1"/>
              <a:stCxn id="80" idx="4"/>
              <a:endCxn id="80" idx="6"/>
            </p:cNvCxnSpPr>
            <p:nvPr/>
          </p:nvCxnSpPr>
          <p:spPr bwMode="auto">
            <a:xfrm>
              <a:off x="7673880" y="498116"/>
              <a:ext cx="1066895" cy="0"/>
            </a:xfrm>
            <a:prstGeom prst="straightConnector1">
              <a:avLst/>
            </a:prstGeom>
            <a:noFill/>
            <a:ln w="2540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83" name="LegendMoons" hidden="1"/>
          <p:cNvGrpSpPr/>
          <p:nvPr/>
        </p:nvGrpSpPr>
        <p:grpSpPr bwMode="auto">
          <a:xfrm>
            <a:off x="7381273" y="275438"/>
            <a:ext cx="847347" cy="1333054"/>
            <a:chOff x="6655594" y="273840"/>
            <a:chExt cx="830430" cy="1306516"/>
          </a:xfrm>
        </p:grpSpPr>
        <p:grpSp>
          <p:nvGrpSpPr>
            <p:cNvPr id="84" name="MoonLegend1"/>
            <p:cNvGrpSpPr>
              <a:grpSpLocks noChangeAspect="1"/>
            </p:cNvGrpSpPr>
            <p:nvPr>
              <p:custDataLst>
                <p:tags r:id="rId11"/>
              </p:custDataLst>
            </p:nvPr>
          </p:nvGrpSpPr>
          <p:grpSpPr bwMode="auto">
            <a:xfrm>
              <a:off x="6655594" y="273840"/>
              <a:ext cx="209550" cy="209551"/>
              <a:chOff x="4533" y="183"/>
              <a:chExt cx="144" cy="144"/>
            </a:xfrm>
          </p:grpSpPr>
          <p:sp>
            <p:nvSpPr>
              <p:cNvPr id="102" name="Oval 38"/>
              <p:cNvSpPr>
                <a:spLocks noChangeAspect="1" noChangeArrowheads="1"/>
              </p:cNvSpPr>
              <p:nvPr>
                <p:custDataLst>
                  <p:tags r:id="rId24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03" name="Arc 39"/>
              <p:cNvSpPr>
                <a:spLocks noChangeAspect="1"/>
              </p:cNvSpPr>
              <p:nvPr>
                <p:custDataLst>
                  <p:tags r:id="rId25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85" name="MoonLegend2"/>
            <p:cNvGrpSpPr>
              <a:grpSpLocks noChangeAspect="1"/>
            </p:cNvGrpSpPr>
            <p:nvPr>
              <p:custDataLst>
                <p:tags r:id="rId12"/>
              </p:custDataLst>
            </p:nvPr>
          </p:nvGrpSpPr>
          <p:grpSpPr bwMode="auto">
            <a:xfrm>
              <a:off x="6655594" y="548081"/>
              <a:ext cx="209550" cy="209551"/>
              <a:chOff x="1694" y="2044"/>
              <a:chExt cx="160" cy="160"/>
            </a:xfrm>
          </p:grpSpPr>
          <p:sp>
            <p:nvSpPr>
              <p:cNvPr id="100" name="Oval 41"/>
              <p:cNvSpPr>
                <a:spLocks noChangeAspect="1" noChangeArrowheads="1"/>
              </p:cNvSpPr>
              <p:nvPr>
                <p:custDataLst>
                  <p:tags r:id="rId22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01" name="Arc 42"/>
              <p:cNvSpPr>
                <a:spLocks noChangeAspect="1"/>
              </p:cNvSpPr>
              <p:nvPr>
                <p:custDataLst>
                  <p:tags r:id="rId23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arc">
                <a:avLst/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86" name="MoonLegend4"/>
            <p:cNvGrpSpPr>
              <a:grpSpLocks noChangeAspect="1"/>
            </p:cNvGrpSpPr>
            <p:nvPr>
              <p:custDataLst>
                <p:tags r:id="rId13"/>
              </p:custDataLst>
            </p:nvPr>
          </p:nvGrpSpPr>
          <p:grpSpPr bwMode="auto">
            <a:xfrm>
              <a:off x="6655594" y="1096563"/>
              <a:ext cx="209550" cy="209551"/>
              <a:chOff x="4495" y="1198"/>
              <a:chExt cx="160" cy="160"/>
            </a:xfrm>
          </p:grpSpPr>
          <p:sp>
            <p:nvSpPr>
              <p:cNvPr id="98" name="Oval 47"/>
              <p:cNvSpPr>
                <a:spLocks noChangeAspect="1" noChangeArrowheads="1"/>
              </p:cNvSpPr>
              <p:nvPr>
                <p:custDataLst>
                  <p:tags r:id="rId20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99" name="Arc 48"/>
              <p:cNvSpPr>
                <a:spLocks noChangeAspect="1"/>
              </p:cNvSpPr>
              <p:nvPr>
                <p:custDataLst>
                  <p:tags r:id="rId21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108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87" name="MoonLegend5"/>
            <p:cNvGrpSpPr>
              <a:grpSpLocks noChangeAspect="1"/>
            </p:cNvGrpSpPr>
            <p:nvPr>
              <p:custDataLst>
                <p:tags r:id="rId14"/>
              </p:custDataLst>
            </p:nvPr>
          </p:nvGrpSpPr>
          <p:grpSpPr bwMode="auto">
            <a:xfrm>
              <a:off x="6655594" y="1370805"/>
              <a:ext cx="209550" cy="209551"/>
              <a:chOff x="4495" y="1440"/>
              <a:chExt cx="160" cy="160"/>
            </a:xfrm>
          </p:grpSpPr>
          <p:sp>
            <p:nvSpPr>
              <p:cNvPr id="96" name="Oval 50"/>
              <p:cNvSpPr>
                <a:spLocks noChangeAspect="1" noChangeArrowheads="1"/>
              </p:cNvSpPr>
              <p:nvPr>
                <p:custDataLst>
                  <p:tags r:id="rId18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97" name="Oval 51"/>
              <p:cNvSpPr>
                <a:spLocks noChangeAspect="1" noChangeArrowheads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arc">
                <a:avLst>
                  <a:gd name="adj1" fmla="val 16200000"/>
                  <a:gd name="adj2" fmla="val 162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88" name="Legend1"/>
            <p:cNvSpPr>
              <a:spLocks noChangeArrowheads="1"/>
            </p:cNvSpPr>
            <p:nvPr/>
          </p:nvSpPr>
          <p:spPr bwMode="auto">
            <a:xfrm>
              <a:off x="6976269" y="286540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89" name="Legend2"/>
            <p:cNvSpPr>
              <a:spLocks noChangeArrowheads="1"/>
            </p:cNvSpPr>
            <p:nvPr/>
          </p:nvSpPr>
          <p:spPr bwMode="auto">
            <a:xfrm>
              <a:off x="6976269" y="561178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90" name="Legend3"/>
            <p:cNvSpPr>
              <a:spLocks noChangeArrowheads="1"/>
            </p:cNvSpPr>
            <p:nvPr/>
          </p:nvSpPr>
          <p:spPr bwMode="auto">
            <a:xfrm>
              <a:off x="6976269" y="835817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91" name="Legend4"/>
            <p:cNvSpPr>
              <a:spLocks noChangeArrowheads="1"/>
            </p:cNvSpPr>
            <p:nvPr/>
          </p:nvSpPr>
          <p:spPr bwMode="auto">
            <a:xfrm>
              <a:off x="6976269" y="1107280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92" name="Legend5"/>
            <p:cNvSpPr>
              <a:spLocks noChangeArrowheads="1"/>
            </p:cNvSpPr>
            <p:nvPr/>
          </p:nvSpPr>
          <p:spPr bwMode="auto">
            <a:xfrm>
              <a:off x="6976269" y="1383505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grpSp>
          <p:nvGrpSpPr>
            <p:cNvPr id="93" name="MoonLegend3"/>
            <p:cNvGrpSpPr>
              <a:grpSpLocks noChangeAspect="1"/>
            </p:cNvGrpSpPr>
            <p:nvPr>
              <p:custDataLst>
                <p:tags r:id="rId15"/>
              </p:custDataLst>
            </p:nvPr>
          </p:nvGrpSpPr>
          <p:grpSpPr bwMode="auto">
            <a:xfrm>
              <a:off x="6655594" y="822322"/>
              <a:ext cx="209550" cy="209551"/>
              <a:chOff x="4495" y="1198"/>
              <a:chExt cx="160" cy="160"/>
            </a:xfrm>
          </p:grpSpPr>
          <p:sp>
            <p:nvSpPr>
              <p:cNvPr id="94" name="Oval 47"/>
              <p:cNvSpPr>
                <a:spLocks noChangeAspect="1" noChangeArrowheads="1"/>
              </p:cNvSpPr>
              <p:nvPr>
                <p:custDataLst>
                  <p:tags r:id="rId16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95" name="Arc 48"/>
              <p:cNvSpPr>
                <a:spLocks noChangeAspect="1"/>
              </p:cNvSpPr>
              <p:nvPr>
                <p:custDataLst>
                  <p:tags r:id="rId17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104" name="Slide Number"/>
          <p:cNvSpPr txBox="1">
            <a:spLocks/>
          </p:cNvSpPr>
          <p:nvPr/>
        </p:nvSpPr>
        <p:spPr bwMode="auto">
          <a:xfrm>
            <a:off x="8808763" y="6633336"/>
            <a:ext cx="160294" cy="157014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fld id="{42C328C1-A84F-4A39-A664-DBA00541A8C6}" type="slidenum">
              <a:rPr lang="en-US" smtClean="0">
                <a:solidFill>
                  <a:srgbClr val="FFFFFF"/>
                </a:solidFill>
              </a:rPr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62" name="Picture 4" descr="http://upload.wikimedia.org/wikipedia/commons/thumb/8/82/Seal_of_Massachusetts.svg/2000px-Seal_of_Massachusetts.svg.png"/>
          <p:cNvPicPr>
            <a:picLocks noChangeAspect="1" noChangeArrowheads="1"/>
          </p:cNvPicPr>
          <p:nvPr userDrawn="1"/>
        </p:nvPicPr>
        <p:blipFill>
          <a:blip r:embed="rId28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9965" y="135844"/>
            <a:ext cx="629092" cy="629055"/>
          </a:xfrm>
          <a:prstGeom prst="rect">
            <a:avLst/>
          </a:prstGeom>
          <a:noFill/>
          <a:effectLst>
            <a:outerShdw blurRad="889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0756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3429" rtl="0" eaLnBrk="1" fontAlgn="base" hangingPunct="1">
        <a:spcBef>
          <a:spcPct val="0"/>
        </a:spcBef>
        <a:spcAft>
          <a:spcPct val="0"/>
        </a:spcAft>
        <a:tabLst>
          <a:tab pos="275324" algn="l"/>
        </a:tabLst>
        <a:defRPr sz="1900" b="1" baseline="0">
          <a:solidFill>
            <a:schemeClr val="tx2"/>
          </a:solidFill>
          <a:latin typeface="+mj-lt"/>
          <a:ea typeface="+mj-ea"/>
          <a:cs typeface="+mj-cs"/>
        </a:defRPr>
      </a:lvl1pPr>
      <a:lvl2pPr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2pPr>
      <a:lvl3pPr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3pPr>
      <a:lvl4pPr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4pPr>
      <a:lvl5pPr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5pPr>
      <a:lvl6pPr marL="466431"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6pPr>
      <a:lvl7pPr marL="932863"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7pPr>
      <a:lvl8pPr marL="1399295"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8pPr>
      <a:lvl9pPr marL="1865728"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9pPr>
    </p:titleStyle>
    <p:bodyStyle>
      <a:lvl1pPr marL="0" indent="0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defRPr sz="1600" baseline="0">
          <a:solidFill>
            <a:schemeClr val="tx1"/>
          </a:solidFill>
          <a:latin typeface="+mn-lt"/>
          <a:ea typeface="+mn-ea"/>
          <a:cs typeface="+mn-cs"/>
        </a:defRPr>
      </a:lvl1pPr>
      <a:lvl2pPr marL="197586" indent="-195966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5000"/>
        <a:buFont typeface="Arial" charset="0"/>
        <a:buChar char="▪"/>
        <a:defRPr sz="1600" baseline="0">
          <a:solidFill>
            <a:schemeClr val="tx1"/>
          </a:solidFill>
          <a:latin typeface="+mn-lt"/>
        </a:defRPr>
      </a:lvl2pPr>
      <a:lvl3pPr marL="466431" indent="-267227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–"/>
        <a:defRPr sz="1600" baseline="0">
          <a:solidFill>
            <a:schemeClr val="tx1"/>
          </a:solidFill>
          <a:latin typeface="+mn-lt"/>
        </a:defRPr>
      </a:lvl3pPr>
      <a:lvl4pPr marL="626768" indent="-158716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▫"/>
        <a:defRPr sz="1600" baseline="0">
          <a:solidFill>
            <a:schemeClr val="tx1"/>
          </a:solidFill>
          <a:latin typeface="+mn-lt"/>
        </a:defRPr>
      </a:lvl4pPr>
      <a:lvl5pPr marL="764947" indent="-132804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5pPr>
      <a:lvl6pPr marL="764947" indent="-132804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6pPr>
      <a:lvl7pPr marL="764947" indent="-132804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7pPr>
      <a:lvl8pPr marL="764947" indent="-132804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8pPr>
      <a:lvl9pPr marL="764947" indent="-132804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66431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32863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99295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65728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332159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98590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65022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731453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OneCare@state.ma.us" TargetMode="External"/><Relationship Id="rId2" Type="http://schemas.openxmlformats.org/officeDocument/2006/relationships/hyperlink" Target="http://www.mass.gov/masshealth/onecare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93796" y="2648241"/>
            <a:ext cx="5826188" cy="507831"/>
          </a:xfrm>
        </p:spPr>
        <p:txBody>
          <a:bodyPr/>
          <a:lstStyle/>
          <a:p>
            <a:r>
              <a:rPr lang="en-US" smtClean="0"/>
              <a:t> 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95" y="306944"/>
            <a:ext cx="1820853" cy="9556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54"/>
          <p:cNvSpPr txBox="1">
            <a:spLocks noChangeArrowheads="1"/>
          </p:cNvSpPr>
          <p:nvPr/>
        </p:nvSpPr>
        <p:spPr bwMode="auto">
          <a:xfrm>
            <a:off x="2693972" y="1602876"/>
            <a:ext cx="6005528" cy="1292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l" defTabSz="913429" rtl="0" eaLnBrk="1" fontAlgn="base" hangingPunct="1">
              <a:spcBef>
                <a:spcPct val="0"/>
              </a:spcBef>
              <a:spcAft>
                <a:spcPct val="0"/>
              </a:spcAft>
              <a:tabLst>
                <a:tab pos="275324" algn="l"/>
              </a:tabLst>
              <a:defRPr sz="3300" b="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2pPr>
            <a:lvl3pPr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3pPr>
            <a:lvl4pPr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4pPr>
            <a:lvl5pPr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5pPr>
            <a:lvl6pPr marL="466431"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6pPr>
            <a:lvl7pPr marL="932863"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7pPr>
            <a:lvl8pPr marL="1399295"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8pPr>
            <a:lvl9pPr marL="1865728"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One 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Care: </a:t>
            </a:r>
          </a:p>
          <a:p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Implementation Council Meeting</a:t>
            </a:r>
            <a:b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4"/>
          <p:cNvSpPr txBox="1">
            <a:spLocks noChangeArrowheads="1"/>
          </p:cNvSpPr>
          <p:nvPr/>
        </p:nvSpPr>
        <p:spPr bwMode="auto">
          <a:xfrm>
            <a:off x="2693796" y="3847305"/>
            <a:ext cx="6450012" cy="376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b">
            <a:spAutoFit/>
          </a:bodyPr>
          <a:lstStyle>
            <a:lvl1pPr algn="l" defTabSz="895350" rtl="0" eaLnBrk="1" fontAlgn="base" hangingPunct="1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 sz="3200" b="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defTabSz="895350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2pPr>
            <a:lvl3pPr algn="l" defTabSz="895350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3pPr>
            <a:lvl4pPr algn="l" defTabSz="895350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4pPr>
            <a:lvl5pPr algn="l" defTabSz="895350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5pPr>
            <a:lvl6pPr marL="457200" algn="l" defTabSz="895350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6pPr>
            <a:lvl7pPr marL="914400" algn="l" defTabSz="895350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7pPr>
            <a:lvl8pPr marL="1371600" algn="l" defTabSz="895350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8pPr>
            <a:lvl9pPr marL="1828800" algn="l" defTabSz="895350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sz="2400" kern="0" dirty="0">
                <a:solidFill>
                  <a:srgbClr val="002960"/>
                </a:solidFill>
              </a:rPr>
              <a:t>Executive Office of Health &amp; Human Services</a:t>
            </a:r>
            <a:endParaRPr lang="en-US" sz="2400" b="1" kern="0" dirty="0">
              <a:solidFill>
                <a:srgbClr val="002960"/>
              </a:solidFill>
            </a:endParaRPr>
          </a:p>
        </p:txBody>
      </p:sp>
      <p:sp>
        <p:nvSpPr>
          <p:cNvPr id="7" name="Date"/>
          <p:cNvSpPr txBox="1">
            <a:spLocks noChangeArrowheads="1"/>
          </p:cNvSpPr>
          <p:nvPr/>
        </p:nvSpPr>
        <p:spPr bwMode="auto">
          <a:xfrm>
            <a:off x="2693796" y="4472562"/>
            <a:ext cx="5037137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defPPr>
              <a:defRPr lang="en-US"/>
            </a:defPPr>
            <a:lvl1pPr defTabSz="906293" eaLnBrk="1" hangingPunct="1">
              <a:defRPr sz="1400">
                <a:solidFill>
                  <a:srgbClr val="000000"/>
                </a:solidFill>
                <a:latin typeface="Arial"/>
                <a:ea typeface="+mn-ea"/>
                <a:cs typeface="+mn-cs"/>
              </a:defRPr>
            </a:lvl1pPr>
            <a:lvl2pPr marL="742950" indent="-285750" eaLnBrk="0" hangingPunct="0">
              <a:defRPr sz="1600"/>
            </a:lvl2pPr>
            <a:lvl3pPr marL="1143000" indent="-228600" eaLnBrk="0" hangingPunct="0">
              <a:defRPr sz="1600"/>
            </a:lvl3pPr>
            <a:lvl4pPr marL="1600200" indent="-228600" eaLnBrk="0" hangingPunct="0">
              <a:defRPr sz="1600"/>
            </a:lvl4pPr>
            <a:lvl5pPr marL="2057400" indent="-228600" eaLnBrk="0" hangingPunct="0">
              <a:defRPr sz="1600"/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/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/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/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/>
            </a:lvl9pPr>
          </a:lstStyle>
          <a:p>
            <a:r>
              <a:rPr lang="en-US" altLang="en-US" sz="2000" dirty="0">
                <a:solidFill>
                  <a:srgbClr val="002060"/>
                </a:solidFill>
              </a:rPr>
              <a:t>MassHealth Demonstration </a:t>
            </a:r>
            <a:br>
              <a:rPr lang="en-US" altLang="en-US" sz="2000" dirty="0">
                <a:solidFill>
                  <a:srgbClr val="002060"/>
                </a:solidFill>
              </a:rPr>
            </a:br>
            <a:r>
              <a:rPr lang="en-US" altLang="en-US" sz="2000" dirty="0">
                <a:solidFill>
                  <a:srgbClr val="002060"/>
                </a:solidFill>
              </a:rPr>
              <a:t>to Integrate Care for Dual Eligibles</a:t>
            </a:r>
            <a:endParaRPr lang="en-US" sz="2000" dirty="0">
              <a:solidFill>
                <a:srgbClr val="002060"/>
              </a:solidFill>
            </a:endParaRPr>
          </a:p>
        </p:txBody>
      </p:sp>
      <p:sp>
        <p:nvSpPr>
          <p:cNvPr id="8" name="Date"/>
          <p:cNvSpPr txBox="1">
            <a:spLocks noChangeArrowheads="1"/>
          </p:cNvSpPr>
          <p:nvPr/>
        </p:nvSpPr>
        <p:spPr bwMode="auto">
          <a:xfrm>
            <a:off x="2693795" y="5450729"/>
            <a:ext cx="5037137" cy="1231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defPPr>
              <a:defRPr lang="en-US"/>
            </a:defPPr>
            <a:lvl1pPr defTabSz="906293" eaLnBrk="1" hangingPunct="1">
              <a:defRPr sz="1400">
                <a:solidFill>
                  <a:srgbClr val="000000"/>
                </a:solidFill>
                <a:latin typeface="Arial"/>
                <a:ea typeface="+mn-ea"/>
                <a:cs typeface="+mn-cs"/>
              </a:defRPr>
            </a:lvl1pPr>
            <a:lvl2pPr marL="742950" indent="-285750" eaLnBrk="0" hangingPunct="0">
              <a:defRPr sz="1600"/>
            </a:lvl2pPr>
            <a:lvl3pPr marL="1143000" indent="-228600" eaLnBrk="0" hangingPunct="0">
              <a:defRPr sz="1600"/>
            </a:lvl3pPr>
            <a:lvl4pPr marL="1600200" indent="-228600" eaLnBrk="0" hangingPunct="0">
              <a:defRPr sz="1600"/>
            </a:lvl4pPr>
            <a:lvl5pPr marL="2057400" indent="-228600" eaLnBrk="0" hangingPunct="0">
              <a:defRPr sz="1600"/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/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/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/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/>
            </a:lvl9pPr>
          </a:lstStyle>
          <a:p>
            <a:r>
              <a:rPr lang="en-US" altLang="en-US" sz="2000" dirty="0" smtClean="0">
                <a:solidFill>
                  <a:srgbClr val="002060"/>
                </a:solidFill>
              </a:rPr>
              <a:t>April 15, 2016, </a:t>
            </a:r>
            <a:r>
              <a:rPr lang="en-US" altLang="en-US" sz="2000" dirty="0">
                <a:solidFill>
                  <a:srgbClr val="002060"/>
                </a:solidFill>
              </a:rPr>
              <a:t>1:00 PM – 3:00 PM</a:t>
            </a:r>
          </a:p>
          <a:p>
            <a:r>
              <a:rPr lang="en-US" sz="2000" dirty="0">
                <a:solidFill>
                  <a:srgbClr val="002060"/>
                </a:solidFill>
              </a:rPr>
              <a:t>Health Policy Commission</a:t>
            </a:r>
          </a:p>
          <a:p>
            <a:r>
              <a:rPr lang="en-US" sz="2000" dirty="0">
                <a:solidFill>
                  <a:srgbClr val="002060"/>
                </a:solidFill>
              </a:rPr>
              <a:t>50 Milk St., 8th Floor, Public Meeting Room</a:t>
            </a:r>
            <a:br>
              <a:rPr lang="en-US" sz="2000" dirty="0">
                <a:solidFill>
                  <a:srgbClr val="002060"/>
                </a:solidFill>
              </a:rPr>
            </a:br>
            <a:r>
              <a:rPr lang="en-US" sz="2000" dirty="0">
                <a:solidFill>
                  <a:srgbClr val="002060"/>
                </a:solidFill>
              </a:rPr>
              <a:t>Boston, </a:t>
            </a:r>
            <a:r>
              <a:rPr lang="en-US" sz="2000" dirty="0" smtClean="0">
                <a:solidFill>
                  <a:srgbClr val="002060"/>
                </a:solidFill>
              </a:rPr>
              <a:t>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4255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33817686"/>
              </p:ext>
            </p:extLst>
          </p:nvPr>
        </p:nvGraphicFramePr>
        <p:xfrm>
          <a:off x="122663" y="1023582"/>
          <a:ext cx="8925803" cy="5455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423081" y="191069"/>
            <a:ext cx="7724632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900" b="1" dirty="0" smtClean="0"/>
              <a:t>April 2015 – December 2015</a:t>
            </a:r>
          </a:p>
          <a:p>
            <a:pPr algn="ctr"/>
            <a:r>
              <a:rPr lang="en-US" sz="1900" b="1" dirty="0" smtClean="0"/>
              <a:t>Percentage of Plan Membership with Network Grievances</a:t>
            </a:r>
          </a:p>
        </p:txBody>
      </p:sp>
    </p:spTree>
    <p:extLst>
      <p:ext uri="{BB962C8B-B14F-4D97-AF65-F5344CB8AC3E}">
        <p14:creationId xmlns:p14="http://schemas.microsoft.com/office/powerpoint/2010/main" val="2607461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2075" y="234863"/>
            <a:ext cx="5972175" cy="292388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/>
          <a:lstStyle/>
          <a:p>
            <a:pPr algn="ctr"/>
            <a:r>
              <a:rPr lang="en-US" dirty="0" smtClean="0"/>
              <a:t>MassHealth Grievance Oversight 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3900" y="1190625"/>
            <a:ext cx="7504720" cy="4801314"/>
          </a:xfr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300" dirty="0" smtClean="0"/>
              <a:t>Currently plans report grievances directly to MassHealth on a monthly basis.</a:t>
            </a:r>
          </a:p>
          <a:p>
            <a:endParaRPr lang="en-US" sz="13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300" dirty="0" smtClean="0"/>
              <a:t>These Grievance Reports are circulated to a variety of One Care staff including:</a:t>
            </a:r>
          </a:p>
          <a:p>
            <a:pPr marL="752181" lvl="2" indent="-285750">
              <a:buFont typeface="Wingdings" panose="05000000000000000000" pitchFamily="2" charset="2"/>
              <a:buChar char="§"/>
            </a:pPr>
            <a:r>
              <a:rPr lang="en-US" sz="1300" dirty="0" smtClean="0"/>
              <a:t>MassHealth Leadership</a:t>
            </a:r>
          </a:p>
          <a:p>
            <a:pPr marL="752181" lvl="2" indent="-285750">
              <a:buFont typeface="Wingdings" panose="05000000000000000000" pitchFamily="2" charset="2"/>
              <a:buChar char="§"/>
            </a:pPr>
            <a:r>
              <a:rPr lang="en-US" sz="1300" dirty="0" smtClean="0"/>
              <a:t>MassHealth Contract Management</a:t>
            </a:r>
          </a:p>
          <a:p>
            <a:pPr marL="752181" lvl="2" indent="-285750">
              <a:buFont typeface="Wingdings" panose="05000000000000000000" pitchFamily="2" charset="2"/>
              <a:buChar char="§"/>
            </a:pPr>
            <a:r>
              <a:rPr lang="en-US" sz="1300" dirty="0" smtClean="0"/>
              <a:t>MassHealth Quality Staff</a:t>
            </a:r>
          </a:p>
          <a:p>
            <a:pPr marL="752181" lvl="2" indent="-285750">
              <a:buFont typeface="Wingdings" panose="05000000000000000000" pitchFamily="2" charset="2"/>
              <a:buChar char="§"/>
            </a:pPr>
            <a:r>
              <a:rPr lang="en-US" sz="1300" dirty="0" smtClean="0"/>
              <a:t>CMS Counterparts</a:t>
            </a:r>
          </a:p>
          <a:p>
            <a:pPr marL="752181" lvl="2" indent="-285750">
              <a:buFont typeface="Wingdings" panose="05000000000000000000" pitchFamily="2" charset="2"/>
              <a:buChar char="§"/>
            </a:pPr>
            <a:endParaRPr lang="en-US" sz="13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300" dirty="0" smtClean="0"/>
              <a:t>Staff review reports and identify any areas of concern, or questions they may have to further discuss with the plans.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sz="13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300" dirty="0" smtClean="0"/>
              <a:t>Areas of concern/questions are then sent to the plans and discussed during the bi-weekly contract management meetings.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sz="13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300" dirty="0" smtClean="0"/>
              <a:t>During bi-weekly contract management meetings, plans provide responses on the previously identified grievances concerns/ questions.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1300" dirty="0"/>
          </a:p>
          <a:p>
            <a:pPr marL="285750" lvl="0" indent="-285750">
              <a:buClr>
                <a:srgbClr val="000000"/>
              </a:buClr>
              <a:buFont typeface="Wingdings" panose="05000000000000000000" pitchFamily="2" charset="2"/>
              <a:buChar char="Ø"/>
            </a:pPr>
            <a:r>
              <a:rPr lang="en-US" sz="1300" dirty="0" smtClean="0">
                <a:solidFill>
                  <a:srgbClr val="000000"/>
                </a:solidFill>
              </a:rPr>
              <a:t>Additionally grievance data </a:t>
            </a:r>
            <a:r>
              <a:rPr lang="en-US" sz="1300" dirty="0">
                <a:solidFill>
                  <a:srgbClr val="000000"/>
                </a:solidFill>
              </a:rPr>
              <a:t>is </a:t>
            </a:r>
            <a:r>
              <a:rPr lang="en-US" sz="1300" dirty="0" smtClean="0">
                <a:solidFill>
                  <a:srgbClr val="000000"/>
                </a:solidFill>
              </a:rPr>
              <a:t>aggregated by quality staff </a:t>
            </a:r>
            <a:r>
              <a:rPr lang="en-US" sz="1300" dirty="0">
                <a:solidFill>
                  <a:srgbClr val="000000"/>
                </a:solidFill>
              </a:rPr>
              <a:t>and shared with the </a:t>
            </a:r>
            <a:r>
              <a:rPr lang="en-US" sz="1300" dirty="0" smtClean="0">
                <a:solidFill>
                  <a:srgbClr val="000000"/>
                </a:solidFill>
              </a:rPr>
              <a:t>plans, allowing plans to </a:t>
            </a:r>
          </a:p>
          <a:p>
            <a:pPr marL="752181" lvl="2" indent="-285750">
              <a:buClr>
                <a:srgbClr val="000000"/>
              </a:buClr>
              <a:buFont typeface="Wingdings" panose="05000000000000000000" pitchFamily="2" charset="2"/>
              <a:buChar char="§"/>
            </a:pPr>
            <a:r>
              <a:rPr lang="en-US" sz="1300" dirty="0" smtClean="0">
                <a:solidFill>
                  <a:srgbClr val="000000"/>
                </a:solidFill>
              </a:rPr>
              <a:t>Proactively </a:t>
            </a:r>
            <a:r>
              <a:rPr lang="en-US" sz="1300" dirty="0">
                <a:solidFill>
                  <a:srgbClr val="000000"/>
                </a:solidFill>
              </a:rPr>
              <a:t>identify areas of </a:t>
            </a:r>
            <a:r>
              <a:rPr lang="en-US" sz="1300" dirty="0" smtClean="0">
                <a:solidFill>
                  <a:srgbClr val="000000"/>
                </a:solidFill>
              </a:rPr>
              <a:t>concerns, and </a:t>
            </a:r>
            <a:endParaRPr lang="en-US" sz="1300" dirty="0">
              <a:solidFill>
                <a:srgbClr val="000000"/>
              </a:solidFill>
            </a:endParaRPr>
          </a:p>
          <a:p>
            <a:pPr marL="752181" lvl="2" indent="-285750">
              <a:buClr>
                <a:srgbClr val="000000"/>
              </a:buClr>
              <a:buFont typeface="Wingdings" panose="05000000000000000000" pitchFamily="2" charset="2"/>
              <a:buChar char="§"/>
            </a:pPr>
            <a:r>
              <a:rPr lang="en-US" sz="1300" dirty="0">
                <a:solidFill>
                  <a:srgbClr val="000000"/>
                </a:solidFill>
              </a:rPr>
              <a:t>I</a:t>
            </a:r>
            <a:r>
              <a:rPr lang="en-US" sz="1300" dirty="0" smtClean="0">
                <a:solidFill>
                  <a:srgbClr val="000000"/>
                </a:solidFill>
              </a:rPr>
              <a:t>mplement strategies to improve plan operations and member satisfaction </a:t>
            </a:r>
          </a:p>
          <a:p>
            <a:pPr marL="752181" lvl="2" indent="-285750">
              <a:buClr>
                <a:srgbClr val="000000"/>
              </a:buClr>
              <a:buFont typeface="Wingdings" panose="05000000000000000000" pitchFamily="2" charset="2"/>
              <a:buChar char="§"/>
            </a:pPr>
            <a:endParaRPr lang="en-US" sz="1300" dirty="0" smtClean="0">
              <a:solidFill>
                <a:srgbClr val="000000"/>
              </a:solidFill>
            </a:endParaRPr>
          </a:p>
          <a:p>
            <a:pPr marL="285750" indent="-285750">
              <a:buClr>
                <a:srgbClr val="000000"/>
              </a:buClr>
              <a:buFont typeface="Wingdings" panose="05000000000000000000" pitchFamily="2" charset="2"/>
              <a:buChar char="Ø"/>
            </a:pPr>
            <a:r>
              <a:rPr lang="en-US" sz="1300" dirty="0" smtClean="0">
                <a:solidFill>
                  <a:srgbClr val="000000"/>
                </a:solidFill>
              </a:rPr>
              <a:t>Plan responses illustrating past, previous, and current strategies are shown on the following slides. </a:t>
            </a:r>
            <a:endParaRPr lang="en-US" sz="13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34505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963" y="76200"/>
            <a:ext cx="7881584" cy="609600"/>
          </a:xfrm>
        </p:spPr>
        <p:txBody>
          <a:bodyPr>
            <a:noAutofit/>
          </a:bodyPr>
          <a:lstStyle/>
          <a:p>
            <a:pPr lvl="0" algn="ctr">
              <a:lnSpc>
                <a:spcPct val="150000"/>
              </a:lnSpc>
              <a:tabLst/>
            </a:pPr>
            <a:r>
              <a:rPr lang="en-US" sz="2000" dirty="0" smtClean="0">
                <a:solidFill>
                  <a:schemeClr val="tx1"/>
                </a:solidFill>
                <a:ea typeface="+mn-ea"/>
                <a:cs typeface="+mn-cs"/>
              </a:rPr>
              <a:t>CCA’S Response to </a:t>
            </a:r>
            <a:r>
              <a:rPr lang="en-US" sz="2000" dirty="0" smtClean="0">
                <a:ea typeface="+mn-ea"/>
                <a:cs typeface="+mn-cs"/>
              </a:rPr>
              <a:t>Transportation</a:t>
            </a:r>
            <a:r>
              <a:rPr lang="en-US" sz="2000" dirty="0" smtClean="0">
                <a:solidFill>
                  <a:srgbClr val="FF0000"/>
                </a:solidFill>
                <a:ea typeface="+mn-ea"/>
                <a:cs typeface="+mn-cs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ea typeface="+mn-ea"/>
                <a:cs typeface="+mn-cs"/>
              </a:rPr>
              <a:t>Grievance Data</a:t>
            </a:r>
            <a:endParaRPr lang="en-US" sz="200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5535" y="549321"/>
            <a:ext cx="2884333" cy="5906076"/>
          </a:xfr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en-US" sz="1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Background/Context</a:t>
            </a:r>
          </a:p>
          <a:p>
            <a:pPr algn="ctr">
              <a:lnSpc>
                <a:spcPct val="150000"/>
              </a:lnSpc>
            </a:pPr>
            <a:endParaRPr lang="en-US" sz="1400" b="1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81% </a:t>
            </a:r>
            <a:r>
              <a:rPr lang="en-US" sz="1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CCA’s grievances are transportation related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Transportation utilization </a:t>
            </a:r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consistently increasing </a:t>
            </a:r>
            <a:r>
              <a:rPr lang="en-US" sz="1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April 2016 </a:t>
            </a:r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average is over 20,000 rides per </a:t>
            </a:r>
            <a:r>
              <a:rPr lang="en-US" sz="1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month.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sz="1400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Grievances </a:t>
            </a:r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decreasing each month despite steady increases in utilization. </a:t>
            </a:r>
            <a:endParaRPr lang="en-US" sz="1400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Complaints consistently remain less than 1% of trip volume</a:t>
            </a:r>
            <a:r>
              <a:rPr lang="en-US" sz="1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decrease in complaints is attributed to numerous efforts and </a:t>
            </a:r>
            <a:r>
              <a:rPr lang="en-US" sz="1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interventions (see right).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 3 issues are: </a:t>
            </a:r>
            <a:endParaRPr lang="en-US" sz="1400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52181" lvl="2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Vendor/driver lateness</a:t>
            </a:r>
          </a:p>
          <a:p>
            <a:pPr marL="752181" lvl="2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Vendor/driver no-shows</a:t>
            </a:r>
          </a:p>
          <a:p>
            <a:pPr marL="752181" lvl="2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Customer </a:t>
            </a:r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service, including clerical </a:t>
            </a:r>
            <a:r>
              <a:rPr lang="en-US" sz="1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errors</a:t>
            </a:r>
            <a:endParaRPr lang="en-US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3166280" y="679824"/>
            <a:ext cx="5977720" cy="5817793"/>
          </a:xfrm>
          <a:ln>
            <a:noFill/>
          </a:ln>
        </p:spPr>
        <p:txBody>
          <a:bodyPr>
            <a:noAutofit/>
          </a:bodyPr>
          <a:lstStyle/>
          <a:p>
            <a:pPr algn="ctr"/>
            <a:r>
              <a:rPr lang="en-US" sz="13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INTERVENTIONS</a:t>
            </a:r>
          </a:p>
          <a:p>
            <a:r>
              <a:rPr lang="en-US" sz="1300" b="1" u="sng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Lateness</a:t>
            </a:r>
            <a:endParaRPr lang="en-US" sz="1300" b="1" u="sng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92100" lvl="3" indent="-157163">
              <a:buFont typeface="Wingdings" panose="05000000000000000000" pitchFamily="2" charset="2"/>
              <a:buChar char="§"/>
            </a:pPr>
            <a:r>
              <a:rPr lang="en-US" sz="13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Implemented a one hour pick-up window for Boston and Greater Boston </a:t>
            </a:r>
          </a:p>
          <a:p>
            <a:pPr marL="292100" lvl="3" indent="-157163">
              <a:buFont typeface="Wingdings" panose="05000000000000000000" pitchFamily="2" charset="2"/>
              <a:buChar char="§"/>
            </a:pPr>
            <a:r>
              <a:rPr lang="en-US" sz="13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Observed immediate </a:t>
            </a:r>
            <a:r>
              <a:rPr lang="en-US" sz="13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improvement in member satisfaction </a:t>
            </a:r>
          </a:p>
          <a:p>
            <a:pPr marL="292100" lvl="3" indent="-157163">
              <a:buFont typeface="Wingdings" panose="05000000000000000000" pitchFamily="2" charset="2"/>
              <a:buChar char="§"/>
            </a:pPr>
            <a:r>
              <a:rPr lang="en-US" sz="13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Reinforced communications policy for vendors to notify CCA when they are late so CCA can call the member and provider offices as </a:t>
            </a:r>
            <a:r>
              <a:rPr lang="en-US" sz="13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appropriate</a:t>
            </a:r>
          </a:p>
          <a:p>
            <a:pPr marL="199204" lvl="2" indent="0">
              <a:buNone/>
            </a:pPr>
            <a:endParaRPr lang="en-US" sz="1300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300" b="1" u="sng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No-shows and Lateness </a:t>
            </a:r>
          </a:p>
          <a:p>
            <a:pPr marL="292100" lvl="3" indent="-157163">
              <a:buFont typeface="Wingdings" panose="05000000000000000000" pitchFamily="2" charset="2"/>
              <a:buChar char="§"/>
            </a:pPr>
            <a:r>
              <a:rPr lang="en-US" sz="13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Reduce </a:t>
            </a:r>
            <a:r>
              <a:rPr lang="en-US" sz="13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volume of rides to </a:t>
            </a:r>
            <a:r>
              <a:rPr lang="en-US" sz="13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no-show and late vendors</a:t>
            </a:r>
            <a:endParaRPr lang="en-US" sz="13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92100" lvl="3" indent="-157163">
              <a:buFont typeface="Wingdings" panose="05000000000000000000" pitchFamily="2" charset="2"/>
              <a:buChar char="§"/>
            </a:pPr>
            <a:r>
              <a:rPr lang="en-US" sz="13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 with vendor to address issues impacting lateness, </a:t>
            </a:r>
            <a:r>
              <a:rPr lang="en-US" sz="13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no-shows, </a:t>
            </a:r>
            <a:r>
              <a:rPr lang="en-US" sz="13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customer service</a:t>
            </a:r>
          </a:p>
          <a:p>
            <a:pPr marL="292100" lvl="3" indent="-157163">
              <a:buFont typeface="Wingdings" panose="05000000000000000000" pitchFamily="2" charset="2"/>
              <a:buChar char="§"/>
            </a:pPr>
            <a:r>
              <a:rPr lang="en-US" sz="13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Annual vendor meetings and regular communication to vendors via fax and email </a:t>
            </a:r>
            <a:r>
              <a:rPr lang="en-US" sz="13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blasts</a:t>
            </a:r>
          </a:p>
          <a:p>
            <a:pPr marL="199204" lvl="2" indent="0">
              <a:buNone/>
            </a:pPr>
            <a:endParaRPr lang="en-US" sz="13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indent="0">
              <a:buNone/>
            </a:pPr>
            <a:r>
              <a:rPr lang="en-US" sz="1300" b="1" u="sng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Other</a:t>
            </a:r>
            <a:endParaRPr lang="en-US" sz="1300" b="1" u="sng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92100" lvl="3" indent="-157163">
              <a:buFont typeface="Wingdings" panose="05000000000000000000" pitchFamily="2" charset="2"/>
              <a:buChar char="§"/>
            </a:pPr>
            <a:r>
              <a:rPr lang="en-US" sz="13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Staff trainings to address data entry errors that result in member complaints at CCA and </a:t>
            </a:r>
            <a:r>
              <a:rPr lang="en-US" sz="13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transportation broker</a:t>
            </a:r>
            <a:endParaRPr lang="en-US" sz="13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92100" lvl="3" indent="-157163">
              <a:buFont typeface="Wingdings" panose="05000000000000000000" pitchFamily="2" charset="2"/>
              <a:buChar char="§"/>
            </a:pPr>
            <a:r>
              <a:rPr lang="en-US" sz="13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Staff is held accountable for errors </a:t>
            </a:r>
            <a:r>
              <a:rPr lang="en-US" sz="13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made</a:t>
            </a:r>
          </a:p>
          <a:p>
            <a:pPr marL="199204" lvl="2" indent="0">
              <a:buNone/>
            </a:pPr>
            <a:endParaRPr lang="en-US" sz="13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indent="0">
              <a:buNone/>
            </a:pPr>
            <a:r>
              <a:rPr lang="en-US" sz="1300" b="1" u="sng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Improvements to Existing Operations </a:t>
            </a:r>
          </a:p>
          <a:p>
            <a:pPr marL="292100" lvl="3" indent="-157163">
              <a:buFont typeface="Wingdings" panose="05000000000000000000" pitchFamily="2" charset="2"/>
              <a:buChar char="§"/>
            </a:pPr>
            <a:r>
              <a:rPr lang="en-US" sz="13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Implementation of skills-based routing prompts within Transportation </a:t>
            </a:r>
            <a:r>
              <a:rPr lang="en-US" sz="13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toll-free </a:t>
            </a:r>
            <a:r>
              <a:rPr lang="en-US" sz="13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line  </a:t>
            </a:r>
          </a:p>
          <a:p>
            <a:pPr marL="292100" lvl="3" indent="-157163">
              <a:buFont typeface="Wingdings" panose="05000000000000000000" pitchFamily="2" charset="2"/>
              <a:buChar char="§"/>
            </a:pPr>
            <a:r>
              <a:rPr lang="en-US" sz="13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Ongoing </a:t>
            </a:r>
            <a:r>
              <a:rPr lang="en-US" sz="13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efforts with member education</a:t>
            </a:r>
          </a:p>
          <a:p>
            <a:pPr marL="292100" lvl="3" indent="-157163">
              <a:buFont typeface="Wingdings" panose="05000000000000000000" pitchFamily="2" charset="2"/>
              <a:buChar char="§"/>
            </a:pPr>
            <a:r>
              <a:rPr lang="en-US" sz="13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CCA and broker leadership met in December 2015 to agree upon </a:t>
            </a:r>
            <a:r>
              <a:rPr lang="en-US" sz="13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ongoing </a:t>
            </a:r>
            <a:r>
              <a:rPr lang="en-US" sz="13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improvement strategies</a:t>
            </a:r>
          </a:p>
          <a:p>
            <a:pPr marL="199204" lvl="2" indent="0">
              <a:buNone/>
            </a:pPr>
            <a:endParaRPr lang="en-US" sz="13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indent="0">
              <a:buNone/>
            </a:pPr>
            <a:r>
              <a:rPr lang="en-US" sz="1300" b="1" u="sng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Innovations </a:t>
            </a:r>
          </a:p>
          <a:p>
            <a:pPr marL="292100" lvl="3" indent="-157163">
              <a:buFont typeface="Wingdings" panose="05000000000000000000" pitchFamily="2" charset="2"/>
              <a:buChar char="§"/>
            </a:pPr>
            <a:r>
              <a:rPr lang="en-US" sz="13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Implementation of portal for CCA staff: </a:t>
            </a:r>
            <a:r>
              <a:rPr lang="en-US" sz="13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directly </a:t>
            </a:r>
            <a:r>
              <a:rPr lang="en-US" sz="13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schedule </a:t>
            </a:r>
            <a:r>
              <a:rPr lang="en-US" sz="13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broker’s </a:t>
            </a:r>
            <a:r>
              <a:rPr lang="en-US" sz="13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portal</a:t>
            </a:r>
          </a:p>
          <a:p>
            <a:pPr marL="292100" lvl="3" indent="-157163">
              <a:buFont typeface="Wingdings" panose="05000000000000000000" pitchFamily="2" charset="2"/>
              <a:buChar char="§"/>
            </a:pPr>
            <a:r>
              <a:rPr lang="en-US" sz="13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Improving </a:t>
            </a:r>
            <a:r>
              <a:rPr lang="en-US" sz="13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interactive voice response solutions </a:t>
            </a:r>
            <a:r>
              <a:rPr lang="en-US" sz="13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Members to confirm 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rides</a:t>
            </a:r>
          </a:p>
        </p:txBody>
      </p:sp>
    </p:spTree>
    <p:extLst>
      <p:ext uri="{BB962C8B-B14F-4D97-AF65-F5344CB8AC3E}">
        <p14:creationId xmlns:p14="http://schemas.microsoft.com/office/powerpoint/2010/main" val="3794089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70480" y="54591"/>
            <a:ext cx="8053675" cy="586853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en-US" sz="2000" b="1" dirty="0" smtClean="0">
                <a:solidFill>
                  <a:schemeClr val="tx1"/>
                </a:solidFill>
              </a:rPr>
              <a:t>Tufts’ Response to </a:t>
            </a:r>
            <a:r>
              <a:rPr lang="en-US" sz="2000" dirty="0" smtClean="0">
                <a:solidFill>
                  <a:schemeClr val="tx1"/>
                </a:solidFill>
              </a:rPr>
              <a:t>Network and Transportation </a:t>
            </a:r>
            <a:r>
              <a:rPr lang="en-US" sz="2000" b="1" dirty="0" smtClean="0">
                <a:solidFill>
                  <a:schemeClr val="tx1"/>
                </a:solidFill>
              </a:rPr>
              <a:t>Grievance Data 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sz="half" idx="1"/>
          </p:nvPr>
        </p:nvSpPr>
        <p:spPr>
          <a:xfrm>
            <a:off x="136476" y="798394"/>
            <a:ext cx="4515735" cy="5602405"/>
          </a:xfr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13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TRANSPORTATION </a:t>
            </a:r>
          </a:p>
          <a:p>
            <a:pPr marL="0" indent="0" algn="ctr">
              <a:buNone/>
            </a:pPr>
            <a:endParaRPr lang="en-US" sz="13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Less 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than 1% </a:t>
            </a:r>
            <a:r>
              <a:rPr lang="en-US" sz="13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lang="en-US" sz="13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 </a:t>
            </a:r>
            <a:r>
              <a:rPr lang="en-US" sz="13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rides 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result in a grievance. </a:t>
            </a:r>
            <a:endParaRPr lang="en-US" sz="1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Blip>
                <a:blip r:embed="rId3"/>
              </a:buBlip>
            </a:pPr>
            <a:endParaRPr lang="en-US" sz="1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In general, members complain </a:t>
            </a:r>
            <a:r>
              <a:rPr lang="en-US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that:</a:t>
            </a:r>
          </a:p>
          <a:p>
            <a:pPr marL="752181" lvl="2" indent="-285750">
              <a:buFont typeface="Arial" panose="020B0604020202020204" pitchFamily="34" charset="0"/>
              <a:buChar char="•"/>
            </a:pPr>
            <a:r>
              <a:rPr lang="en-US" sz="1300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their </a:t>
            </a:r>
            <a:r>
              <a:rPr lang="en-US" sz="13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ride was late for the scheduled pick </a:t>
            </a:r>
            <a:r>
              <a:rPr lang="en-US" sz="1300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up; </a:t>
            </a:r>
          </a:p>
          <a:p>
            <a:pPr marL="752181" lvl="2" indent="-285750">
              <a:buFont typeface="Arial" panose="020B0604020202020204" pitchFamily="34" charset="0"/>
              <a:buChar char="•"/>
            </a:pPr>
            <a:r>
              <a:rPr lang="en-US" sz="13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did not show; </a:t>
            </a:r>
            <a:r>
              <a:rPr lang="en-US" sz="1300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or</a:t>
            </a:r>
            <a:endParaRPr lang="en-US" sz="1300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752181" lvl="2" indent="-285750">
              <a:buFont typeface="Arial" panose="020B0604020202020204" pitchFamily="34" charset="0"/>
              <a:buChar char="•"/>
            </a:pPr>
            <a:r>
              <a:rPr lang="en-US" sz="13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 some cases, members grieved that the transport showed up too early. </a:t>
            </a:r>
          </a:p>
          <a:p>
            <a:pPr marL="285750" lvl="1" indent="-285750">
              <a:buFont typeface="Wingdings" panose="05000000000000000000" pitchFamily="2" charset="2"/>
              <a:buChar char="§"/>
            </a:pPr>
            <a:endParaRPr lang="en-US" sz="1300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Staff review all transportation grievances with contracted vendors to resolve the specific grievance, and identify opportunities for improvement. </a:t>
            </a:r>
            <a:endParaRPr lang="en-US" sz="1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sz="1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In 2015, Tufts Health Plan enhanced the oversight function for transportation vendors, added multiple companies to </a:t>
            </a:r>
            <a:r>
              <a:rPr lang="en-US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the network, 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and ended a relationship with a </a:t>
            </a:r>
            <a:r>
              <a:rPr lang="en-US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vendor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sz="1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Despite increasing membership enrollment and utilization, Tufts Health Plan improved performance of its transportation network according to grievance trends. </a:t>
            </a:r>
            <a:endParaRPr lang="en-US" sz="13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sz="1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Tufts Health Plan continues 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to monitor transportation-related grievances and will implement additional changes as necessary in the </a:t>
            </a:r>
            <a:r>
              <a:rPr lang="en-US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future.</a:t>
            </a:r>
            <a:endParaRPr lang="en-US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>
          <a:xfrm>
            <a:off x="4790363" y="798394"/>
            <a:ext cx="4203511" cy="5602405"/>
          </a:xfr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13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NETWORK</a:t>
            </a:r>
          </a:p>
          <a:p>
            <a:pPr marL="0" indent="0" algn="ctr">
              <a:buNone/>
            </a:pPr>
            <a:endParaRPr lang="en-US" sz="13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Network-related grievances were filed by 0.5% of members during the reporting period.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sz="1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Majority </a:t>
            </a:r>
            <a:r>
              <a:rPr lang="en-US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of network 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grievances received following FTC exit from One Care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sz="1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Most often, members grieve that their PCP or specialist is not in network.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sz="1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Customer service and care management staff work individually with these members to identify in-network providers to satisfy their needs.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sz="1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Tufts Health Plan's provider network meets or exceeds proximity access requirements for facilities and </a:t>
            </a:r>
            <a:r>
              <a:rPr lang="en-US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providers. </a:t>
            </a:r>
            <a:endParaRPr lang="en-US" sz="1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sz="1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Fall 2015, Tufts Health Plan passed CMS's new network adequacy requirements for Medicare-Medicaid Plans.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sz="1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Membership and utilization patterns are consistently monitored against network adequacy requirements; if gaps are identified, Tufts Health Plan pursues contracts with relevant providers as expeditiously as possible. </a:t>
            </a:r>
          </a:p>
        </p:txBody>
      </p:sp>
    </p:spTree>
    <p:extLst>
      <p:ext uri="{BB962C8B-B14F-4D97-AF65-F5344CB8AC3E}">
        <p14:creationId xmlns:p14="http://schemas.microsoft.com/office/powerpoint/2010/main" val="684878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843457"/>
            <a:ext cx="7772400" cy="1500187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 smtClean="0">
                <a:solidFill>
                  <a:srgbClr val="002060"/>
                </a:solidFill>
              </a:rPr>
              <a:t>QUESTIONS?</a:t>
            </a:r>
            <a:endParaRPr lang="en-US" sz="2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2910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74333" y="2828836"/>
            <a:ext cx="846881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 typeface="Arial" pitchFamily="34" charset="0"/>
              <a:buNone/>
            </a:pPr>
            <a:r>
              <a:rPr lang="en-US" alt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Visit us </a:t>
            </a:r>
            <a:r>
              <a:rPr lang="en-US" alt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at: </a:t>
            </a:r>
            <a:r>
              <a:rPr lang="en-US" alt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www.mass.gov/masshealth/onecare</a:t>
            </a:r>
            <a:r>
              <a:rPr lang="en-US" alt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en-US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Font typeface="Arial" pitchFamily="34" charset="0"/>
              <a:buNone/>
            </a:pPr>
            <a:endParaRPr lang="en-US" altLang="en-US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Font typeface="Arial" pitchFamily="34" charset="0"/>
              <a:buNone/>
            </a:pPr>
            <a:r>
              <a:rPr lang="en-US" alt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Email us </a:t>
            </a:r>
            <a:r>
              <a:rPr lang="en-US" alt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at: </a:t>
            </a:r>
            <a:r>
              <a:rPr lang="en-US" alt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OneCare@state.ma.us</a:t>
            </a:r>
            <a:endParaRPr lang="en-US" altLang="en-US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5098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8796659"/>
              </p:ext>
            </p:extLst>
          </p:nvPr>
        </p:nvGraphicFramePr>
        <p:xfrm>
          <a:off x="263832" y="874534"/>
          <a:ext cx="8273665" cy="516269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566972"/>
                <a:gridCol w="1582748"/>
                <a:gridCol w="2589986"/>
                <a:gridCol w="1533959"/>
              </a:tblGrid>
              <a:tr h="279680">
                <a:tc gridSpan="4">
                  <a:txBody>
                    <a:bodyPr/>
                    <a:lstStyle/>
                    <a:p>
                      <a:pPr marL="0" marR="0" indent="0" algn="ctr" defTabSz="9328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2"/>
                          </a:solidFill>
                        </a:rPr>
                        <a:t>One Care Presentation</a:t>
                      </a:r>
                      <a:r>
                        <a:rPr lang="en-US" sz="1400" b="1" baseline="0" dirty="0" smtClean="0">
                          <a:solidFill>
                            <a:schemeClr val="bg2"/>
                          </a:solidFill>
                        </a:rPr>
                        <a:t> and Q &amp; A Events</a:t>
                      </a:r>
                      <a:endParaRPr lang="en-US" sz="1400" b="1" dirty="0" smtClean="0">
                        <a:solidFill>
                          <a:schemeClr val="bg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968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002060"/>
                          </a:solidFill>
                        </a:rPr>
                        <a:t>Suffolk</a:t>
                      </a:r>
                      <a:r>
                        <a:rPr lang="en-US" sz="1400" b="1" baseline="0" dirty="0" smtClean="0">
                          <a:solidFill>
                            <a:srgbClr val="002060"/>
                          </a:solidFill>
                        </a:rPr>
                        <a:t> County</a:t>
                      </a:r>
                      <a:endParaRPr lang="en-US" sz="14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002060"/>
                          </a:solidFill>
                        </a:rPr>
                        <a:t>Worcester County </a:t>
                      </a:r>
                      <a:endParaRPr lang="en-US" sz="14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75456">
                <a:tc>
                  <a:txBody>
                    <a:bodyPr/>
                    <a:lstStyle/>
                    <a:p>
                      <a:r>
                        <a:rPr lang="en-US" sz="1200" baseline="0" dirty="0" smtClean="0">
                          <a:solidFill>
                            <a:srgbClr val="002060"/>
                          </a:solidFill>
                        </a:rPr>
                        <a:t>Event Location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aseline="0" dirty="0" smtClean="0">
                          <a:solidFill>
                            <a:srgbClr val="002060"/>
                          </a:solidFill>
                        </a:rPr>
                        <a:t>Number of Attendees*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aseline="0" dirty="0" smtClean="0">
                          <a:solidFill>
                            <a:srgbClr val="002060"/>
                          </a:solidFill>
                        </a:rPr>
                        <a:t>Event Location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aseline="0" dirty="0" smtClean="0">
                          <a:solidFill>
                            <a:srgbClr val="002060"/>
                          </a:solidFill>
                        </a:rPr>
                        <a:t>Number of Attendees*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867009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002060"/>
                          </a:solidFill>
                        </a:rPr>
                        <a:t>Friday, April</a:t>
                      </a:r>
                      <a:r>
                        <a:rPr lang="en-US" sz="1200" baseline="0" dirty="0" smtClean="0">
                          <a:solidFill>
                            <a:srgbClr val="002060"/>
                          </a:solidFill>
                        </a:rPr>
                        <a:t> 1, 2016</a:t>
                      </a:r>
                    </a:p>
                    <a:p>
                      <a:r>
                        <a:rPr lang="en-US" sz="1200" baseline="0" dirty="0" smtClean="0">
                          <a:solidFill>
                            <a:srgbClr val="002060"/>
                          </a:solidFill>
                        </a:rPr>
                        <a:t>1-3pm</a:t>
                      </a:r>
                    </a:p>
                    <a:p>
                      <a:r>
                        <a:rPr lang="en-US" sz="1200" baseline="0" dirty="0" smtClean="0">
                          <a:solidFill>
                            <a:srgbClr val="002060"/>
                          </a:solidFill>
                        </a:rPr>
                        <a:t>Codman Sq. Library</a:t>
                      </a:r>
                    </a:p>
                    <a:p>
                      <a:r>
                        <a:rPr lang="en-US" sz="1200" baseline="0" dirty="0" smtClean="0">
                          <a:solidFill>
                            <a:srgbClr val="002060"/>
                          </a:solidFill>
                        </a:rPr>
                        <a:t>Dorchester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002060"/>
                          </a:solidFill>
                        </a:rPr>
                        <a:t>6</a:t>
                      </a:r>
                      <a:endParaRPr lang="en-US" sz="12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002060"/>
                          </a:solidFill>
                        </a:rPr>
                        <a:t>Wednesday, March 30, 2016 </a:t>
                      </a:r>
                    </a:p>
                    <a:p>
                      <a:r>
                        <a:rPr lang="en-US" sz="1200" dirty="0" smtClean="0">
                          <a:solidFill>
                            <a:srgbClr val="002060"/>
                          </a:solidFill>
                        </a:rPr>
                        <a:t>12-2pm</a:t>
                      </a:r>
                    </a:p>
                    <a:p>
                      <a:r>
                        <a:rPr lang="en-US" sz="1200" dirty="0" smtClean="0">
                          <a:solidFill>
                            <a:srgbClr val="002060"/>
                          </a:solidFill>
                        </a:rPr>
                        <a:t>Fitchburg Public Library</a:t>
                      </a:r>
                    </a:p>
                    <a:p>
                      <a:r>
                        <a:rPr lang="en-US" sz="1200" dirty="0" smtClean="0">
                          <a:solidFill>
                            <a:srgbClr val="002060"/>
                          </a:solidFill>
                        </a:rPr>
                        <a:t>Fitchburg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002060"/>
                          </a:solidFill>
                        </a:rPr>
                        <a:t>7</a:t>
                      </a:r>
                      <a:endParaRPr lang="en-US" sz="12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279680">
                <a:tc gridSpan="4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bg2"/>
                          </a:solidFill>
                        </a:rPr>
                        <a:t>One Care Drop-in Events</a:t>
                      </a:r>
                      <a:endParaRPr lang="en-US" sz="1400" b="1" dirty="0">
                        <a:solidFill>
                          <a:schemeClr val="bg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968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002060"/>
                          </a:solidFill>
                        </a:rPr>
                        <a:t>Suffolk</a:t>
                      </a:r>
                      <a:r>
                        <a:rPr lang="en-US" sz="1400" b="1" baseline="0" dirty="0" smtClean="0">
                          <a:solidFill>
                            <a:srgbClr val="002060"/>
                          </a:solidFill>
                        </a:rPr>
                        <a:t> County </a:t>
                      </a:r>
                      <a:endParaRPr lang="en-US" sz="14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002060"/>
                          </a:solidFill>
                        </a:rPr>
                        <a:t>Wor</a:t>
                      </a:r>
                      <a:r>
                        <a:rPr lang="en-US" sz="1400" b="1" baseline="0" dirty="0" smtClean="0">
                          <a:solidFill>
                            <a:srgbClr val="002060"/>
                          </a:solidFill>
                        </a:rPr>
                        <a:t>cester County</a:t>
                      </a:r>
                      <a:endParaRPr lang="en-US" sz="14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75456">
                <a:tc>
                  <a:txBody>
                    <a:bodyPr/>
                    <a:lstStyle/>
                    <a:p>
                      <a:r>
                        <a:rPr lang="en-US" sz="1200" baseline="0" dirty="0" smtClean="0">
                          <a:solidFill>
                            <a:srgbClr val="002060"/>
                          </a:solidFill>
                        </a:rPr>
                        <a:t>Event Location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aseline="0" dirty="0" smtClean="0">
                          <a:solidFill>
                            <a:srgbClr val="002060"/>
                          </a:solidFill>
                        </a:rPr>
                        <a:t>Number of Attendees*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aseline="0" dirty="0" smtClean="0">
                          <a:solidFill>
                            <a:srgbClr val="002060"/>
                          </a:solidFill>
                        </a:rPr>
                        <a:t>Event Location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aseline="0" dirty="0" smtClean="0">
                          <a:solidFill>
                            <a:srgbClr val="002060"/>
                          </a:solidFill>
                        </a:rPr>
                        <a:t>Number of Attendees*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106278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002060"/>
                          </a:solidFill>
                        </a:rPr>
                        <a:t>Tuesday, April</a:t>
                      </a:r>
                      <a:r>
                        <a:rPr lang="en-US" sz="1200" baseline="0" dirty="0" smtClean="0">
                          <a:solidFill>
                            <a:srgbClr val="002060"/>
                          </a:solidFill>
                        </a:rPr>
                        <a:t> 5, 2016 </a:t>
                      </a:r>
                    </a:p>
                    <a:p>
                      <a:r>
                        <a:rPr lang="en-US" sz="1200" baseline="0" dirty="0" smtClean="0">
                          <a:solidFill>
                            <a:srgbClr val="002060"/>
                          </a:solidFill>
                        </a:rPr>
                        <a:t>9am – 12pm</a:t>
                      </a:r>
                    </a:p>
                    <a:p>
                      <a:r>
                        <a:rPr lang="en-US" sz="1200" baseline="0" dirty="0" smtClean="0">
                          <a:solidFill>
                            <a:srgbClr val="002060"/>
                          </a:solidFill>
                        </a:rPr>
                        <a:t>Boston Health Care for the Homeless Program</a:t>
                      </a:r>
                    </a:p>
                    <a:p>
                      <a:r>
                        <a:rPr lang="en-US" sz="1200" baseline="0" dirty="0" smtClean="0">
                          <a:solidFill>
                            <a:srgbClr val="002060"/>
                          </a:solidFill>
                        </a:rPr>
                        <a:t>Boston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002060"/>
                          </a:solidFill>
                        </a:rPr>
                        <a:t>20</a:t>
                      </a:r>
                      <a:endParaRPr lang="en-US" sz="12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eaLnBrk="1" fontAlgn="t" latinLnBrk="0" hangingPunct="1"/>
                      <a:r>
                        <a:rPr lang="en-US" sz="1200" u="none" strike="noStrike" kern="1200" dirty="0" smtClean="0">
                          <a:solidFill>
                            <a:srgbClr val="002060"/>
                          </a:solidFill>
                          <a:effectLst/>
                        </a:rPr>
                        <a:t>Friday, March 25,</a:t>
                      </a:r>
                      <a:r>
                        <a:rPr lang="en-US" sz="1200" u="none" strike="noStrike" kern="1200" baseline="0" dirty="0" smtClean="0">
                          <a:solidFill>
                            <a:srgbClr val="002060"/>
                          </a:solidFill>
                          <a:effectLst/>
                        </a:rPr>
                        <a:t> 2016 </a:t>
                      </a:r>
                    </a:p>
                    <a:p>
                      <a:pPr rtl="0" eaLnBrk="1" fontAlgn="t" latinLnBrk="0" hangingPunct="1"/>
                      <a:r>
                        <a:rPr lang="en-US" sz="1200" u="none" strike="noStrike" kern="1200" baseline="0" dirty="0" smtClean="0">
                          <a:solidFill>
                            <a:srgbClr val="002060"/>
                          </a:solidFill>
                          <a:effectLst/>
                        </a:rPr>
                        <a:t>10am – 1pm</a:t>
                      </a:r>
                      <a:endParaRPr lang="en-US" sz="1200" u="none" strike="noStrike" kern="1200" dirty="0" smtClean="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pPr rtl="0" eaLnBrk="1" fontAlgn="t" latinLnBrk="0" hangingPunct="1"/>
                      <a:r>
                        <a:rPr lang="en-US" sz="1200" u="none" strike="noStrike" kern="1200" dirty="0" smtClean="0">
                          <a:solidFill>
                            <a:srgbClr val="002060"/>
                          </a:solidFill>
                          <a:effectLst/>
                        </a:rPr>
                        <a:t>Jacob</a:t>
                      </a:r>
                      <a:r>
                        <a:rPr lang="en-US" sz="1200" u="none" strike="noStrike" kern="1200" baseline="0" dirty="0" smtClean="0">
                          <a:solidFill>
                            <a:srgbClr val="002060"/>
                          </a:solidFill>
                          <a:effectLst/>
                        </a:rPr>
                        <a:t> Edwards Library</a:t>
                      </a:r>
                      <a:endParaRPr lang="en-US" sz="1200" u="none" strike="noStrike" kern="1200" dirty="0" smtClean="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pPr rtl="0" eaLnBrk="1" fontAlgn="t" latinLnBrk="0" hangingPunct="1"/>
                      <a:r>
                        <a:rPr lang="en-US" sz="1200" u="none" strike="noStrike" kern="1200" baseline="0" dirty="0" smtClean="0">
                          <a:solidFill>
                            <a:srgbClr val="002060"/>
                          </a:solidFill>
                          <a:effectLst/>
                        </a:rPr>
                        <a:t>Southbridge </a:t>
                      </a:r>
                      <a:endParaRPr lang="en-US" sz="1200" b="0" i="0" u="none" strike="noStrike" kern="1200" dirty="0" smtClean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002060"/>
                          </a:solidFill>
                        </a:rPr>
                        <a:t>6</a:t>
                      </a:r>
                      <a:endParaRPr lang="en-US" sz="12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106278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002060"/>
                          </a:solidFill>
                        </a:rPr>
                        <a:t>Wednesday,</a:t>
                      </a:r>
                      <a:r>
                        <a:rPr lang="en-US" sz="1200" baseline="0" dirty="0" smtClean="0">
                          <a:solidFill>
                            <a:srgbClr val="002060"/>
                          </a:solidFill>
                        </a:rPr>
                        <a:t> April 13, 2016</a:t>
                      </a:r>
                    </a:p>
                    <a:p>
                      <a:r>
                        <a:rPr lang="en-US" sz="1200" baseline="0" dirty="0" smtClean="0">
                          <a:solidFill>
                            <a:srgbClr val="002060"/>
                          </a:solidFill>
                        </a:rPr>
                        <a:t> 2-5pm</a:t>
                      </a:r>
                    </a:p>
                    <a:p>
                      <a:r>
                        <a:rPr lang="en-US" sz="1200" baseline="0" dirty="0" smtClean="0">
                          <a:solidFill>
                            <a:srgbClr val="002060"/>
                          </a:solidFill>
                        </a:rPr>
                        <a:t>Whittier St. Health Center</a:t>
                      </a:r>
                    </a:p>
                    <a:p>
                      <a:r>
                        <a:rPr lang="en-US" sz="1200" baseline="0" dirty="0" smtClean="0">
                          <a:solidFill>
                            <a:srgbClr val="002060"/>
                          </a:solidFill>
                        </a:rPr>
                        <a:t>Roxbury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002060"/>
                          </a:solidFill>
                        </a:rPr>
                        <a:t>13</a:t>
                      </a:r>
                      <a:endParaRPr lang="en-US" sz="12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eaLnBrk="1" fontAlgn="t" latinLnBrk="0" hangingPunct="1"/>
                      <a:r>
                        <a:rPr lang="en-US" sz="1200" u="none" strike="noStrike" kern="1200" dirty="0" smtClean="0">
                          <a:solidFill>
                            <a:srgbClr val="002060"/>
                          </a:solidFill>
                          <a:effectLst/>
                        </a:rPr>
                        <a:t>Thursday, April 7,</a:t>
                      </a:r>
                      <a:r>
                        <a:rPr lang="en-US" sz="1200" u="none" strike="noStrike" kern="1200" baseline="0" dirty="0" smtClean="0">
                          <a:solidFill>
                            <a:srgbClr val="002060"/>
                          </a:solidFill>
                          <a:effectLst/>
                        </a:rPr>
                        <a:t> 2016 </a:t>
                      </a:r>
                    </a:p>
                    <a:p>
                      <a:pPr rtl="0" eaLnBrk="1" fontAlgn="t" latinLnBrk="0" hangingPunct="1"/>
                      <a:r>
                        <a:rPr lang="en-US" sz="1200" u="none" strike="noStrike" kern="1200" baseline="0" dirty="0" smtClean="0">
                          <a:solidFill>
                            <a:srgbClr val="002060"/>
                          </a:solidFill>
                          <a:effectLst/>
                        </a:rPr>
                        <a:t>3-6pm</a:t>
                      </a:r>
                      <a:endParaRPr lang="en-US" sz="1200" u="none" strike="noStrike" kern="1200" dirty="0" smtClean="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pPr rtl="0" eaLnBrk="1" fontAlgn="t" latinLnBrk="0" hangingPunct="1"/>
                      <a:r>
                        <a:rPr lang="en-US" sz="1200" u="none" strike="noStrike" kern="1200" baseline="0" dirty="0" smtClean="0">
                          <a:solidFill>
                            <a:srgbClr val="002060"/>
                          </a:solidFill>
                          <a:effectLst/>
                        </a:rPr>
                        <a:t>Edward M Kennedy Community Health Center</a:t>
                      </a:r>
                      <a:endParaRPr lang="en-US" sz="1200" u="none" strike="noStrike" kern="1200" dirty="0" smtClean="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pPr rtl="0" eaLnBrk="1" fontAlgn="t" latinLnBrk="0" hangingPunct="1"/>
                      <a:r>
                        <a:rPr lang="en-US" sz="1200" u="none" strike="noStrike" kern="1200" baseline="0" dirty="0" smtClean="0">
                          <a:solidFill>
                            <a:srgbClr val="002060"/>
                          </a:solidFill>
                          <a:effectLst/>
                        </a:rPr>
                        <a:t>Worcester </a:t>
                      </a:r>
                      <a:endParaRPr lang="en-US" sz="1200" b="0" i="0" u="none" strike="noStrike" kern="1200" dirty="0" smtClean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002060"/>
                          </a:solidFill>
                        </a:rPr>
                        <a:t>8</a:t>
                      </a:r>
                      <a:endParaRPr lang="en-US" sz="12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Title 2"/>
          <p:cNvSpPr>
            <a:spLocks noGrp="1"/>
          </p:cNvSpPr>
          <p:nvPr>
            <p:ph type="title"/>
          </p:nvPr>
        </p:nvSpPr>
        <p:spPr>
          <a:xfrm>
            <a:off x="174945" y="234863"/>
            <a:ext cx="8053675" cy="430887"/>
          </a:xfrm>
        </p:spPr>
        <p:txBody>
          <a:bodyPr/>
          <a:lstStyle/>
          <a:p>
            <a:r>
              <a:rPr lang="en-US" sz="2800" dirty="0" smtClean="0">
                <a:solidFill>
                  <a:srgbClr val="002060"/>
                </a:solidFill>
              </a:rPr>
              <a:t>One Care Passive Round 6 Outreach Schedule</a:t>
            </a:r>
            <a:endParaRPr lang="en-US" sz="2800" dirty="0">
              <a:solidFill>
                <a:srgbClr val="00206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25416" y="6161050"/>
            <a:ext cx="423821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2060"/>
                </a:solidFill>
              </a:rPr>
              <a:t>* Attendees refers to interested consumers and/or providers</a:t>
            </a:r>
            <a:endParaRPr lang="en-US" sz="1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9191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74945" y="234863"/>
            <a:ext cx="8053675" cy="430887"/>
          </a:xfrm>
        </p:spPr>
        <p:txBody>
          <a:bodyPr/>
          <a:lstStyle/>
          <a:p>
            <a:r>
              <a:rPr lang="en-US" sz="2800" dirty="0" smtClean="0">
                <a:solidFill>
                  <a:srgbClr val="002060"/>
                </a:solidFill>
              </a:rPr>
              <a:t>Event Promotion</a:t>
            </a:r>
            <a:endParaRPr lang="en-US" sz="2800" dirty="0">
              <a:solidFill>
                <a:srgbClr val="002060"/>
              </a:solidFill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6536382"/>
              </p:ext>
            </p:extLst>
          </p:nvPr>
        </p:nvGraphicFramePr>
        <p:xfrm>
          <a:off x="328773" y="793006"/>
          <a:ext cx="8157681" cy="5733291"/>
        </p:xfrm>
        <a:graphic>
          <a:graphicData uri="http://schemas.openxmlformats.org/drawingml/2006/table">
            <a:tbl>
              <a:tblPr firstRow="1" firstCol="1" bandRow="1">
                <a:tableStyleId>{1E171933-4619-4E11-9A3F-F7608DF75F80}</a:tableStyleId>
              </a:tblPr>
              <a:tblGrid>
                <a:gridCol w="5517223"/>
                <a:gridCol w="2640458"/>
              </a:tblGrid>
              <a:tr h="23943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Event</a:t>
                      </a:r>
                      <a:r>
                        <a:rPr lang="en-US" sz="1400" baseline="0" dirty="0" smtClean="0">
                          <a:effectLst/>
                          <a:latin typeface="+mn-lt"/>
                        </a:rPr>
                        <a:t> Promotion</a:t>
                      </a:r>
                      <a:endParaRPr lang="en-US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304" marR="20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Approximate # Contacted</a:t>
                      </a:r>
                      <a:endParaRPr lang="en-US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304" marR="20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48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Posted flyers </a:t>
                      </a:r>
                      <a:r>
                        <a:rPr lang="en-US" sz="1200" b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in/around </a:t>
                      </a:r>
                      <a:r>
                        <a:rPr lang="en-US" sz="1200" b="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e</a:t>
                      </a:r>
                      <a:r>
                        <a:rPr lang="en-US" sz="1200" b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vent </a:t>
                      </a:r>
                      <a:r>
                        <a:rPr lang="en-US" sz="1200" b="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h</a:t>
                      </a:r>
                      <a:r>
                        <a:rPr lang="en-US" sz="1200" b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ost </a:t>
                      </a:r>
                      <a:r>
                        <a:rPr lang="en-US" sz="1200" b="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s</a:t>
                      </a:r>
                      <a:r>
                        <a:rPr lang="en-US" sz="1200" b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ites</a:t>
                      </a:r>
                      <a:endParaRPr lang="en-US" sz="1200" b="0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304" marR="20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Posted</a:t>
                      </a:r>
                      <a:r>
                        <a:rPr lang="en-US" sz="1200" baseline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at 6 sites</a:t>
                      </a:r>
                      <a:endParaRPr lang="en-US" sz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304" marR="20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34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Contacted/shared </a:t>
                      </a:r>
                      <a:r>
                        <a:rPr lang="en-US" sz="1200" b="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flyers with neighboring and community-based organizations</a:t>
                      </a:r>
                      <a:endParaRPr lang="en-US" sz="1200" b="0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304" marR="20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Shared with 30 </a:t>
                      </a:r>
                      <a:r>
                        <a:rPr lang="en-US" sz="120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organizations</a:t>
                      </a:r>
                      <a:endParaRPr lang="en-US" sz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304" marR="20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765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Contacted and shared flyers with </a:t>
                      </a:r>
                      <a:r>
                        <a:rPr lang="en-US" sz="1200" b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some provider</a:t>
                      </a:r>
                      <a:r>
                        <a:rPr lang="en-US" sz="1200" b="0" baseline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organizations</a:t>
                      </a:r>
                      <a:r>
                        <a:rPr lang="en-US" sz="1200" b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in Tufts’ provider network who had members included in passive</a:t>
                      </a:r>
                      <a:r>
                        <a:rPr lang="en-US" sz="1200" b="0" baseline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enrollment</a:t>
                      </a:r>
                      <a:endParaRPr lang="en-US" sz="1200" b="0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304" marR="20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Contacted 17 provider </a:t>
                      </a:r>
                      <a:r>
                        <a:rPr lang="en-US" sz="120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organizations</a:t>
                      </a:r>
                      <a:endParaRPr lang="en-US" sz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304" marR="20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34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Distributed flyer to Shared Learning listserv </a:t>
                      </a:r>
                      <a:r>
                        <a:rPr lang="en-US" sz="1200" b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of One Care plan and provider</a:t>
                      </a:r>
                      <a:r>
                        <a:rPr lang="en-US" sz="1200" b="0" baseline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stakeholders</a:t>
                      </a:r>
                      <a:endParaRPr lang="en-US" sz="1200" b="0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304" marR="20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Distributed to 3,835 providers </a:t>
                      </a:r>
                      <a:r>
                        <a:rPr lang="en-US" sz="120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&amp; </a:t>
                      </a:r>
                      <a:r>
                        <a:rPr lang="en-US" sz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stakeholders</a:t>
                      </a:r>
                      <a:endParaRPr lang="en-US" sz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304" marR="20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34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Distributed One Care information and flyers at </a:t>
                      </a:r>
                      <a:r>
                        <a:rPr lang="en-US" sz="1200" b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statewide Brain</a:t>
                      </a:r>
                      <a:r>
                        <a:rPr lang="en-US" sz="1200" b="0" baseline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Injury Association of Massachusetts (BIA-MA) </a:t>
                      </a:r>
                      <a:r>
                        <a:rPr lang="en-US" sz="1200" b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conference</a:t>
                      </a:r>
                      <a:endParaRPr lang="en-US" sz="1200" b="0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304" marR="20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Conference had about 850 participants</a:t>
                      </a:r>
                      <a:endParaRPr lang="en-US" sz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304" marR="20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432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Distributed flyers </a:t>
                      </a:r>
                      <a:r>
                        <a:rPr lang="en-US" sz="1200" b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through </a:t>
                      </a:r>
                      <a:r>
                        <a:rPr lang="en-US" sz="1200" b="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Implementation Council </a:t>
                      </a:r>
                      <a:r>
                        <a:rPr lang="en-US" sz="1200" b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member networks</a:t>
                      </a:r>
                      <a:endParaRPr lang="en-US" sz="1200" b="0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304" marR="20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Distributed</a:t>
                      </a:r>
                      <a:r>
                        <a:rPr lang="en-US" sz="1200" baseline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through 20 different Council Member</a:t>
                      </a:r>
                      <a:r>
                        <a:rPr lang="en-US" sz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20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networks</a:t>
                      </a:r>
                      <a:endParaRPr lang="en-US" sz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304" marR="20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06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One Care Ombudsman </a:t>
                      </a:r>
                      <a:r>
                        <a:rPr lang="en-US" sz="1200" b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posted </a:t>
                      </a:r>
                      <a:r>
                        <a:rPr lang="en-US" sz="1200" b="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event information to Facebook page</a:t>
                      </a:r>
                      <a:endParaRPr lang="en-US" sz="1200" b="0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304" marR="20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Post received about 95 clicks</a:t>
                      </a:r>
                      <a:endParaRPr lang="en-US" sz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304" marR="20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093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MassHealth</a:t>
                      </a:r>
                      <a:r>
                        <a:rPr lang="en-US" sz="1200" b="0" baseline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t</a:t>
                      </a:r>
                      <a:r>
                        <a:rPr lang="en-US" sz="1200" b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weeted </a:t>
                      </a:r>
                      <a:r>
                        <a:rPr lang="en-US" sz="1200" b="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about </a:t>
                      </a:r>
                      <a:r>
                        <a:rPr lang="en-US" sz="1200" b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events </a:t>
                      </a:r>
                      <a:r>
                        <a:rPr lang="en-US" sz="1200" b="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on MassHealth </a:t>
                      </a:r>
                      <a:r>
                        <a:rPr lang="en-US" sz="1200" b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twitter account; events were retweeted</a:t>
                      </a:r>
                      <a:r>
                        <a:rPr lang="en-US" sz="1200" b="0" baseline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by EOHHS, Mass.gov, Commonwealth Care Alliance, Tufts, some Community Health Centers, and other community twitter feeds</a:t>
                      </a:r>
                      <a:endParaRPr lang="en-US" sz="1200" b="0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304" marR="20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MassHealth</a:t>
                      </a:r>
                      <a:r>
                        <a:rPr lang="en-US" sz="1200" baseline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has about </a:t>
                      </a:r>
                      <a:r>
                        <a:rPr lang="en-US" sz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615</a:t>
                      </a:r>
                      <a:r>
                        <a:rPr lang="en-US" sz="1200" baseline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followers; EOHHS has about 4,765</a:t>
                      </a:r>
                      <a:r>
                        <a:rPr lang="en-US" sz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followers; and mass.gov</a:t>
                      </a:r>
                      <a:r>
                        <a:rPr lang="en-US" sz="1200" baseline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has about 71,400 followers</a:t>
                      </a:r>
                      <a:endParaRPr lang="en-US" sz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304" marR="20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352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Distributed </a:t>
                      </a:r>
                      <a:r>
                        <a:rPr lang="en-US" sz="1200" b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through </a:t>
                      </a:r>
                      <a:r>
                        <a:rPr lang="en-US" sz="1200" b="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MassHealth Training </a:t>
                      </a:r>
                      <a:r>
                        <a:rPr lang="en-US" sz="1200" b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Forum (MTF) and </a:t>
                      </a:r>
                      <a:r>
                        <a:rPr lang="en-US" sz="1200" b="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Assisters </a:t>
                      </a:r>
                      <a:r>
                        <a:rPr lang="en-US" sz="1200" b="0" dirty="0" err="1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listservs</a:t>
                      </a:r>
                      <a:endParaRPr lang="en-US" sz="1200" b="0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304" marR="20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</a:t>
                      </a:r>
                      <a:r>
                        <a:rPr lang="en-US" sz="1200" baseline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MTF listserv has 5,586 subscribers; the Assisters list </a:t>
                      </a:r>
                      <a:r>
                        <a:rPr lang="en-US" sz="1200" baseline="0" dirty="0" err="1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serv</a:t>
                      </a:r>
                      <a:r>
                        <a:rPr lang="en-US" sz="1200" baseline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has about 2,017 (both including some internal staff as well). </a:t>
                      </a:r>
                      <a:endParaRPr lang="en-US" sz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304" marR="20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046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Distributed through One Care stakeholders list-</a:t>
                      </a:r>
                      <a:r>
                        <a:rPr lang="en-US" sz="1200" b="0" dirty="0" err="1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serv</a:t>
                      </a:r>
                      <a:endParaRPr lang="en-US" sz="1200" b="0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304" marR="20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</a:t>
                      </a:r>
                      <a:r>
                        <a:rPr lang="en-US" sz="1200" baseline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list-serve includes about </a:t>
                      </a:r>
                      <a:r>
                        <a:rPr lang="en-US" sz="1200" baseline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Times New Roman"/>
                        </a:rPr>
                        <a:t>35</a:t>
                      </a:r>
                      <a:r>
                        <a:rPr lang="en-US" sz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0 stakeholders</a:t>
                      </a:r>
                      <a:endParaRPr lang="en-US" sz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304" marR="20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34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Event information distributed to SHINE and MassHealth Customer Service </a:t>
                      </a:r>
                      <a:r>
                        <a:rPr lang="en-US" sz="1200" b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Center (CSC) staff</a:t>
                      </a:r>
                      <a:endParaRPr lang="en-US" sz="1200" b="0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304" marR="20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N/A</a:t>
                      </a:r>
                      <a:endParaRPr lang="en-US" sz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304" marR="20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0716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986" y="144696"/>
            <a:ext cx="7870598" cy="841624"/>
          </a:xfrm>
        </p:spPr>
        <p:txBody>
          <a:bodyPr/>
          <a:lstStyle/>
          <a:p>
            <a:r>
              <a:rPr lang="en-US" sz="2800" dirty="0" smtClean="0">
                <a:solidFill>
                  <a:srgbClr val="002060"/>
                </a:solidFill>
              </a:rPr>
              <a:t>Quick Debrief on Passive Round 6 Outreach Strategies</a:t>
            </a:r>
            <a:br>
              <a:rPr lang="en-US" sz="2800" dirty="0" smtClean="0">
                <a:solidFill>
                  <a:srgbClr val="002060"/>
                </a:solidFill>
              </a:rPr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 smtClean="0"/>
              <a:t/>
            </a:r>
            <a:br>
              <a:rPr lang="en-US" sz="2800" dirty="0" smtClean="0"/>
            </a:b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5986" y="1024850"/>
            <a:ext cx="8382000" cy="6924973"/>
          </a:xfrm>
        </p:spPr>
        <p:txBody>
          <a:bodyPr/>
          <a:lstStyle/>
          <a:p>
            <a:pPr lvl="1"/>
            <a:r>
              <a:rPr lang="en-US" sz="1400" b="0" dirty="0" smtClean="0">
                <a:solidFill>
                  <a:srgbClr val="002060"/>
                </a:solidFill>
              </a:rPr>
              <a:t>MassHealth hosted events in </a:t>
            </a:r>
            <a:r>
              <a:rPr lang="en-US" sz="1400" dirty="0" smtClean="0">
                <a:solidFill>
                  <a:srgbClr val="002060"/>
                </a:solidFill>
              </a:rPr>
              <a:t>areas</a:t>
            </a:r>
            <a:r>
              <a:rPr lang="en-US" sz="1400" b="0" dirty="0" smtClean="0">
                <a:solidFill>
                  <a:srgbClr val="002060"/>
                </a:solidFill>
              </a:rPr>
              <a:t> where concentrations of members included in passive enrollment live (as we did last time).</a:t>
            </a:r>
            <a:endParaRPr lang="en-US" sz="1400" dirty="0">
              <a:solidFill>
                <a:srgbClr val="002060"/>
              </a:solidFill>
            </a:endParaRPr>
          </a:p>
          <a:p>
            <a:pPr lvl="1"/>
            <a:endParaRPr lang="en-US" sz="1400" b="0" dirty="0" smtClean="0">
              <a:solidFill>
                <a:srgbClr val="002060"/>
              </a:solidFill>
            </a:endParaRPr>
          </a:p>
          <a:p>
            <a:pPr lvl="1"/>
            <a:r>
              <a:rPr lang="en-US" sz="1400" b="0" dirty="0" smtClean="0">
                <a:solidFill>
                  <a:srgbClr val="002060"/>
                </a:solidFill>
              </a:rPr>
              <a:t>We adjusted our outreach approach to include two different types of events:</a:t>
            </a:r>
            <a:endParaRPr lang="en-US" sz="1400" b="1" dirty="0" smtClean="0">
              <a:solidFill>
                <a:srgbClr val="002060"/>
              </a:solidFill>
            </a:endParaRPr>
          </a:p>
          <a:p>
            <a:pPr lvl="2"/>
            <a:r>
              <a:rPr lang="en-US" sz="1400" b="1" dirty="0" smtClean="0">
                <a:solidFill>
                  <a:srgbClr val="002060"/>
                </a:solidFill>
              </a:rPr>
              <a:t>Drop-in events </a:t>
            </a:r>
            <a:r>
              <a:rPr lang="en-US" sz="1400" dirty="0" smtClean="0">
                <a:solidFill>
                  <a:srgbClr val="002060"/>
                </a:solidFill>
              </a:rPr>
              <a:t>- MassHealth and the plans staffed tables at key providers and local community locations for 3 hour blocks, during which any interested members could stop by to ask questions.</a:t>
            </a:r>
            <a:endParaRPr lang="en-US" sz="1400" b="1" dirty="0" smtClean="0">
              <a:solidFill>
                <a:srgbClr val="002060"/>
              </a:solidFill>
            </a:endParaRPr>
          </a:p>
          <a:p>
            <a:pPr lvl="2"/>
            <a:r>
              <a:rPr lang="en-US" sz="1400" b="1" dirty="0" smtClean="0">
                <a:solidFill>
                  <a:srgbClr val="002060"/>
                </a:solidFill>
              </a:rPr>
              <a:t>One Care Presentation and Q &amp; A events</a:t>
            </a:r>
            <a:r>
              <a:rPr lang="en-US" sz="1400" dirty="0" smtClean="0">
                <a:solidFill>
                  <a:srgbClr val="002060"/>
                </a:solidFill>
              </a:rPr>
              <a:t>- similar format as used in December 2015, with presentations from each plan, and representatives from MassHealth, SHINE, and the OCO, as well as One Care members. </a:t>
            </a:r>
            <a:endParaRPr lang="en-US" sz="1400" b="0" dirty="0" smtClean="0">
              <a:solidFill>
                <a:srgbClr val="002060"/>
              </a:solidFill>
            </a:endParaRPr>
          </a:p>
          <a:p>
            <a:pPr lvl="1"/>
            <a:endParaRPr lang="en-US" sz="1400" b="0" dirty="0" smtClean="0">
              <a:solidFill>
                <a:srgbClr val="002060"/>
              </a:solidFill>
            </a:endParaRPr>
          </a:p>
          <a:p>
            <a:pPr lvl="1"/>
            <a:r>
              <a:rPr lang="en-US" sz="1400" b="0" dirty="0" smtClean="0">
                <a:solidFill>
                  <a:srgbClr val="002060"/>
                </a:solidFill>
              </a:rPr>
              <a:t>Each event included free snacks and giveaways.</a:t>
            </a:r>
          </a:p>
          <a:p>
            <a:pPr lvl="1"/>
            <a:endParaRPr lang="en-US" sz="1400" dirty="0">
              <a:solidFill>
                <a:srgbClr val="002060"/>
              </a:solidFill>
            </a:endParaRPr>
          </a:p>
          <a:p>
            <a:pPr lvl="1"/>
            <a:r>
              <a:rPr lang="en-US" sz="1400" dirty="0" smtClean="0">
                <a:solidFill>
                  <a:srgbClr val="002060"/>
                </a:solidFill>
              </a:rPr>
              <a:t>MassHealth sent </a:t>
            </a:r>
            <a:r>
              <a:rPr lang="en-US" sz="1400" dirty="0">
                <a:solidFill>
                  <a:srgbClr val="002060"/>
                </a:solidFill>
              </a:rPr>
              <a:t>flyers about the events to </a:t>
            </a:r>
            <a:r>
              <a:rPr lang="en-US" sz="1400" dirty="0" smtClean="0">
                <a:solidFill>
                  <a:srgbClr val="002060"/>
                </a:solidFill>
              </a:rPr>
              <a:t>passively enrolled members </a:t>
            </a:r>
            <a:r>
              <a:rPr lang="en-US" sz="1400" dirty="0">
                <a:solidFill>
                  <a:srgbClr val="002060"/>
                </a:solidFill>
              </a:rPr>
              <a:t>in both the 60 and 30-day notice packets, and sent one additional </a:t>
            </a:r>
            <a:r>
              <a:rPr lang="en-US" sz="1400" dirty="0" smtClean="0">
                <a:solidFill>
                  <a:srgbClr val="002060"/>
                </a:solidFill>
              </a:rPr>
              <a:t>mailing with just </a:t>
            </a:r>
            <a:r>
              <a:rPr lang="en-US" sz="1400" dirty="0">
                <a:solidFill>
                  <a:srgbClr val="002060"/>
                </a:solidFill>
              </a:rPr>
              <a:t>the event </a:t>
            </a:r>
            <a:r>
              <a:rPr lang="en-US" sz="1400" dirty="0" smtClean="0">
                <a:solidFill>
                  <a:srgbClr val="002060"/>
                </a:solidFill>
              </a:rPr>
              <a:t>flyers.</a:t>
            </a:r>
          </a:p>
          <a:p>
            <a:pPr lvl="1"/>
            <a:endParaRPr lang="en-US" sz="1400" dirty="0">
              <a:solidFill>
                <a:srgbClr val="002060"/>
              </a:solidFill>
            </a:endParaRPr>
          </a:p>
          <a:p>
            <a:pPr lvl="1"/>
            <a:r>
              <a:rPr lang="en-US" sz="1400" dirty="0" smtClean="0">
                <a:solidFill>
                  <a:srgbClr val="002060"/>
                </a:solidFill>
              </a:rPr>
              <a:t> </a:t>
            </a:r>
            <a:r>
              <a:rPr lang="en-US" sz="1400" dirty="0" err="1" smtClean="0">
                <a:solidFill>
                  <a:srgbClr val="002060"/>
                </a:solidFill>
              </a:rPr>
              <a:t>MassHealth</a:t>
            </a:r>
            <a:r>
              <a:rPr lang="en-US" sz="1400" dirty="0" smtClean="0">
                <a:solidFill>
                  <a:srgbClr val="002060"/>
                </a:solidFill>
              </a:rPr>
              <a:t>/UMMS worked with our stakeholder partners to significantly increased our event promotion activities (see previous slide).</a:t>
            </a:r>
            <a:endParaRPr lang="en-US" sz="1400" dirty="0">
              <a:solidFill>
                <a:srgbClr val="002060"/>
              </a:solidFill>
            </a:endParaRPr>
          </a:p>
          <a:p>
            <a:pPr lvl="1"/>
            <a:endParaRPr lang="en-US" sz="1400" dirty="0" smtClean="0">
              <a:solidFill>
                <a:srgbClr val="002060"/>
              </a:solidFill>
            </a:endParaRPr>
          </a:p>
          <a:p>
            <a:pPr lvl="1"/>
            <a:r>
              <a:rPr lang="en-US" sz="1400" dirty="0" smtClean="0">
                <a:solidFill>
                  <a:srgbClr val="002060"/>
                </a:solidFill>
              </a:rPr>
              <a:t>Lessons learned:</a:t>
            </a:r>
          </a:p>
          <a:p>
            <a:pPr lvl="2"/>
            <a:r>
              <a:rPr lang="en-US" sz="1400" dirty="0" smtClean="0">
                <a:solidFill>
                  <a:srgbClr val="002060"/>
                </a:solidFill>
              </a:rPr>
              <a:t>Holding drop-in events at locations with known, high numbers of potentially eligible members, and working with experienced partners such as Boston Health Care for the Homeless, seems to be a more promising practice to reach potentially eligible members than the targeted presentation and Q and A events.</a:t>
            </a:r>
          </a:p>
          <a:p>
            <a:pPr lvl="2"/>
            <a:r>
              <a:rPr lang="en-US" sz="1400" dirty="0" smtClean="0">
                <a:solidFill>
                  <a:srgbClr val="002060"/>
                </a:solidFill>
              </a:rPr>
              <a:t>We hope to have a more in-depth discussion with the Council on strategies to </a:t>
            </a:r>
            <a:r>
              <a:rPr lang="en-US" sz="1400" dirty="0">
                <a:solidFill>
                  <a:srgbClr val="002060"/>
                </a:solidFill>
              </a:rPr>
              <a:t>better engage members in informed decision making during the passive </a:t>
            </a:r>
            <a:r>
              <a:rPr lang="en-US" sz="1400" dirty="0" smtClean="0">
                <a:solidFill>
                  <a:srgbClr val="002060"/>
                </a:solidFill>
              </a:rPr>
              <a:t>process </a:t>
            </a:r>
            <a:r>
              <a:rPr lang="en-US" sz="1400" dirty="0">
                <a:solidFill>
                  <a:srgbClr val="002060"/>
                </a:solidFill>
              </a:rPr>
              <a:t>after this current round is </a:t>
            </a:r>
            <a:r>
              <a:rPr lang="en-US" sz="1400" dirty="0" smtClean="0">
                <a:solidFill>
                  <a:srgbClr val="002060"/>
                </a:solidFill>
              </a:rPr>
              <a:t>completed.</a:t>
            </a:r>
          </a:p>
          <a:p>
            <a:pPr lvl="2"/>
            <a:endParaRPr lang="en-US" sz="1400" dirty="0">
              <a:solidFill>
                <a:srgbClr val="002060"/>
              </a:solidFill>
            </a:endParaRPr>
          </a:p>
          <a:p>
            <a:pPr marL="1620" lvl="1" indent="0">
              <a:buNone/>
            </a:pPr>
            <a:endParaRPr lang="en-US" sz="14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US" sz="1400" dirty="0" smtClean="0">
                <a:solidFill>
                  <a:srgbClr val="002060"/>
                </a:solidFill>
              </a:rPr>
              <a:t/>
            </a:r>
            <a:br>
              <a:rPr lang="en-US" sz="1400" dirty="0" smtClean="0">
                <a:solidFill>
                  <a:srgbClr val="002060"/>
                </a:solidFill>
              </a:rPr>
            </a:br>
            <a:endParaRPr lang="en-US" sz="1400" dirty="0" smtClean="0">
              <a:solidFill>
                <a:srgbClr val="002060"/>
              </a:solidFill>
            </a:endParaRPr>
          </a:p>
          <a:p>
            <a:endParaRPr lang="en-US" sz="1400" dirty="0" smtClean="0">
              <a:solidFill>
                <a:srgbClr val="00206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7809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778922" cy="533400"/>
          </a:xfrm>
          <a:noFill/>
          <a:ln>
            <a:noFill/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Definitions and Grievance Intake Process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0" y="2047876"/>
            <a:ext cx="2911522" cy="2590799"/>
          </a:xfrm>
          <a:solidFill>
            <a:schemeClr val="bg1"/>
          </a:solidFill>
          <a:ln>
            <a:solidFill>
              <a:schemeClr val="accent6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b="1" dirty="0" smtClean="0">
                <a:solidFill>
                  <a:schemeClr val="tx1"/>
                </a:solidFill>
              </a:rPr>
              <a:t>GRIEVANCE DEFINITION:</a:t>
            </a:r>
          </a:p>
          <a:p>
            <a:pPr marL="0" indent="0" algn="ctr">
              <a:buNone/>
            </a:pPr>
            <a:endParaRPr lang="en-US" sz="2000" b="1" dirty="0" smtClean="0">
              <a:solidFill>
                <a:schemeClr val="tx1"/>
              </a:solidFill>
            </a:endParaRPr>
          </a:p>
          <a:p>
            <a:pPr algn="ctr"/>
            <a:r>
              <a:rPr lang="en-US" sz="2000" i="1" dirty="0" smtClean="0">
                <a:solidFill>
                  <a:schemeClr val="tx1"/>
                </a:solidFill>
              </a:rPr>
              <a:t>Complaint surrounding any services provided by the health plan </a:t>
            </a:r>
          </a:p>
          <a:p>
            <a:pPr marL="457200" lvl="1" indent="0">
              <a:buNone/>
            </a:pPr>
            <a:endParaRPr lang="en-US" sz="2400" dirty="0" smtClean="0">
              <a:solidFill>
                <a:schemeClr val="tx1"/>
              </a:solidFill>
            </a:endParaRPr>
          </a:p>
          <a:p>
            <a:pPr lvl="1">
              <a:buFont typeface="Wingdings" panose="05000000000000000000" pitchFamily="2" charset="2"/>
              <a:buChar char="§"/>
            </a:pPr>
            <a:endParaRPr lang="en-US" sz="2400" dirty="0">
              <a:latin typeface="Cambria" panose="02040503050406030204" pitchFamily="18" charset="0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48259"/>
            <a:ext cx="5629275" cy="58090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3489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478" y="66674"/>
            <a:ext cx="8106770" cy="553161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+mj-lt"/>
              </a:rPr>
              <a:t>GRIEVANCE CATEGORIES </a:t>
            </a:r>
            <a:r>
              <a:rPr lang="en-US" sz="2400" dirty="0" smtClean="0">
                <a:solidFill>
                  <a:schemeClr val="tx1"/>
                </a:solidFill>
                <a:latin typeface="+mj-lt"/>
              </a:rPr>
              <a:t> </a:t>
            </a:r>
            <a:endParaRPr lang="en-US" sz="2400" dirty="0">
              <a:solidFill>
                <a:schemeClr val="tx1"/>
              </a:solidFill>
              <a:latin typeface="+mj-lt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7008888"/>
              </p:ext>
            </p:extLst>
          </p:nvPr>
        </p:nvGraphicFramePr>
        <p:xfrm>
          <a:off x="257174" y="1574512"/>
          <a:ext cx="8629651" cy="4906377"/>
        </p:xfrm>
        <a:graphic>
          <a:graphicData uri="http://schemas.openxmlformats.org/drawingml/2006/table">
            <a:tbl>
              <a:tblPr firstRow="1" firstCol="1" bandRow="1"/>
              <a:tblGrid>
                <a:gridCol w="1815634"/>
                <a:gridCol w="4064115"/>
                <a:gridCol w="2749902"/>
              </a:tblGrid>
              <a:tr h="3798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CATEGORY</a:t>
                      </a:r>
                      <a:endParaRPr lang="en-US" sz="16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8838" marR="388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DESCRIPTION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8838" marR="388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EXAMPLE</a:t>
                      </a:r>
                      <a:endParaRPr lang="en-US" sz="16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8838" marR="388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</a:tr>
              <a:tr h="34716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5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BP: </a:t>
                      </a:r>
                      <a:r>
                        <a:rPr lang="en-US" sz="115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Dental</a:t>
                      </a:r>
                    </a:p>
                  </a:txBody>
                  <a:tcPr marL="38838" marR="388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50" dirty="0">
                          <a:solidFill>
                            <a:schemeClr val="tx2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Dissatisfaction </a:t>
                      </a:r>
                      <a:r>
                        <a:rPr lang="en-US" sz="1150" dirty="0" smtClean="0">
                          <a:solidFill>
                            <a:schemeClr val="tx2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with</a:t>
                      </a:r>
                      <a:r>
                        <a:rPr lang="en-US" sz="1150" baseline="0" dirty="0" smtClean="0">
                          <a:solidFill>
                            <a:schemeClr val="tx2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150" dirty="0" smtClean="0">
                          <a:solidFill>
                            <a:schemeClr val="tx2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dental services /</a:t>
                      </a:r>
                      <a:r>
                        <a:rPr lang="en-US" sz="1150" baseline="0" dirty="0" smtClean="0">
                          <a:solidFill>
                            <a:schemeClr val="tx2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 plan dental </a:t>
                      </a:r>
                      <a:r>
                        <a:rPr lang="en-US" sz="1150" dirty="0" smtClean="0">
                          <a:solidFill>
                            <a:schemeClr val="tx2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restrictions</a:t>
                      </a:r>
                      <a:endParaRPr lang="en-US" sz="1150" dirty="0">
                        <a:solidFill>
                          <a:schemeClr val="tx2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8838" marR="388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50" kern="120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Upset</a:t>
                      </a:r>
                      <a:r>
                        <a:rPr lang="en-US" sz="1150" kern="1200" baseline="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dental implant was not approved</a:t>
                      </a:r>
                      <a:endParaRPr lang="en-US" sz="1150" dirty="0">
                        <a:solidFill>
                          <a:schemeClr val="tx2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8838" marR="388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716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5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BP: </a:t>
                      </a:r>
                      <a:r>
                        <a:rPr lang="en-US" sz="115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Part C, Medicaid, </a:t>
                      </a:r>
                      <a:r>
                        <a:rPr lang="en-US" sz="115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Supplemental</a:t>
                      </a:r>
                      <a:endParaRPr lang="en-US" sz="115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8838" marR="388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50" dirty="0">
                          <a:solidFill>
                            <a:schemeClr val="tx2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Dissatisfaction </a:t>
                      </a:r>
                      <a:r>
                        <a:rPr lang="en-US" sz="1150" dirty="0" smtClean="0">
                          <a:solidFill>
                            <a:schemeClr val="tx2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with</a:t>
                      </a:r>
                      <a:r>
                        <a:rPr lang="en-US" sz="1150" baseline="0" dirty="0" smtClean="0">
                          <a:solidFill>
                            <a:schemeClr val="tx2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150" dirty="0" smtClean="0">
                          <a:solidFill>
                            <a:schemeClr val="tx2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plans </a:t>
                      </a:r>
                      <a:r>
                        <a:rPr lang="en-US" sz="1150" dirty="0">
                          <a:solidFill>
                            <a:schemeClr val="tx2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covered </a:t>
                      </a:r>
                      <a:r>
                        <a:rPr lang="en-US" sz="1150" dirty="0" smtClean="0">
                          <a:solidFill>
                            <a:schemeClr val="tx2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services/</a:t>
                      </a:r>
                      <a:r>
                        <a:rPr lang="en-US" sz="1150" baseline="0" dirty="0" smtClean="0">
                          <a:solidFill>
                            <a:schemeClr val="tx2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 plan </a:t>
                      </a:r>
                      <a:r>
                        <a:rPr lang="en-US" sz="1150" dirty="0" smtClean="0">
                          <a:solidFill>
                            <a:schemeClr val="tx2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restrictions</a:t>
                      </a:r>
                    </a:p>
                  </a:txBody>
                  <a:tcPr marL="38838" marR="388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50" kern="1200" baseline="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Upset PCA services not approved</a:t>
                      </a:r>
                      <a:endParaRPr lang="en-US" sz="1150" dirty="0" smtClean="0">
                        <a:solidFill>
                          <a:schemeClr val="tx2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8838" marR="388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716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5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BP: </a:t>
                      </a:r>
                      <a:r>
                        <a:rPr lang="en-US" sz="115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Part D</a:t>
                      </a:r>
                    </a:p>
                  </a:txBody>
                  <a:tcPr marL="38838" marR="388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50" dirty="0">
                          <a:solidFill>
                            <a:schemeClr val="tx2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Dissatisfaction </a:t>
                      </a:r>
                      <a:r>
                        <a:rPr lang="en-US" sz="1150" dirty="0" smtClean="0">
                          <a:solidFill>
                            <a:schemeClr val="tx2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with</a:t>
                      </a:r>
                      <a:r>
                        <a:rPr lang="en-US" sz="1150" baseline="0" dirty="0" smtClean="0">
                          <a:solidFill>
                            <a:schemeClr val="tx2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150" dirty="0" smtClean="0">
                          <a:solidFill>
                            <a:schemeClr val="tx2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the plans</a:t>
                      </a:r>
                      <a:r>
                        <a:rPr lang="en-US" sz="1150" baseline="0" dirty="0" smtClean="0">
                          <a:solidFill>
                            <a:schemeClr val="tx2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 covered prescription drugs</a:t>
                      </a:r>
                      <a:endParaRPr lang="en-US" sz="1150" dirty="0">
                        <a:solidFill>
                          <a:schemeClr val="tx2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8838" marR="388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50" kern="1200" baseline="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Upset brand name drugs not approved</a:t>
                      </a:r>
                      <a:endParaRPr lang="en-US" sz="1150" dirty="0">
                        <a:solidFill>
                          <a:schemeClr val="tx2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8838" marR="388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716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5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Enrollment</a:t>
                      </a:r>
                    </a:p>
                  </a:txBody>
                  <a:tcPr marL="38838" marR="388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50" dirty="0">
                          <a:solidFill>
                            <a:schemeClr val="tx2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Dissatisfaction with the </a:t>
                      </a:r>
                      <a:r>
                        <a:rPr lang="en-US" sz="1150" dirty="0" smtClean="0">
                          <a:solidFill>
                            <a:schemeClr val="tx2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enrollment</a:t>
                      </a:r>
                      <a:r>
                        <a:rPr lang="en-US" sz="1150" baseline="0" dirty="0" smtClean="0">
                          <a:solidFill>
                            <a:schemeClr val="tx2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 broker</a:t>
                      </a:r>
                      <a:endParaRPr lang="en-US" sz="1150" dirty="0">
                        <a:solidFill>
                          <a:schemeClr val="tx2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8838" marR="388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50" kern="1200" baseline="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Self-selected and placed in wrong plan</a:t>
                      </a:r>
                      <a:endParaRPr lang="en-US" sz="1150" dirty="0">
                        <a:solidFill>
                          <a:schemeClr val="tx2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8838" marR="388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716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5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MassHealth</a:t>
                      </a:r>
                    </a:p>
                  </a:txBody>
                  <a:tcPr marL="38838" marR="388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50" dirty="0">
                          <a:solidFill>
                            <a:schemeClr val="tx2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Dissatisfaction with </a:t>
                      </a:r>
                      <a:r>
                        <a:rPr lang="en-US" sz="1150" dirty="0" smtClean="0">
                          <a:solidFill>
                            <a:schemeClr val="tx2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MassHealth</a:t>
                      </a:r>
                      <a:endParaRPr lang="en-US" sz="1150" dirty="0">
                        <a:solidFill>
                          <a:schemeClr val="tx2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8838" marR="388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50" kern="120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I</a:t>
                      </a:r>
                      <a:r>
                        <a:rPr lang="en-US" sz="1150" kern="1200" baseline="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ncorrectly dis-enrolled from One Care</a:t>
                      </a:r>
                      <a:endParaRPr lang="en-US" sz="1150" dirty="0">
                        <a:solidFill>
                          <a:schemeClr val="tx2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8838" marR="388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716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5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Medicare</a:t>
                      </a:r>
                    </a:p>
                  </a:txBody>
                  <a:tcPr marL="38838" marR="388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50" dirty="0">
                          <a:solidFill>
                            <a:schemeClr val="tx2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Dissatisfaction with services provided by </a:t>
                      </a:r>
                      <a:r>
                        <a:rPr lang="en-US" sz="1150" dirty="0" smtClean="0">
                          <a:solidFill>
                            <a:schemeClr val="tx2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Medicare</a:t>
                      </a:r>
                      <a:endParaRPr lang="en-US" sz="1150" dirty="0">
                        <a:solidFill>
                          <a:schemeClr val="tx2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8838" marR="388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328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50" kern="1200" baseline="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Received incorrect information from Medicare</a:t>
                      </a:r>
                      <a:endParaRPr lang="en-US" sz="1150" dirty="0">
                        <a:solidFill>
                          <a:schemeClr val="tx2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8838" marR="388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716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5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Network/Access </a:t>
                      </a:r>
                      <a:endParaRPr lang="en-US" sz="115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8838" marR="388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50" dirty="0" smtClean="0">
                          <a:solidFill>
                            <a:schemeClr val="tx2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Dissatisfaction</a:t>
                      </a:r>
                      <a:r>
                        <a:rPr lang="en-US" sz="1150" baseline="0" dirty="0" smtClean="0">
                          <a:solidFill>
                            <a:schemeClr val="tx2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 surrounding provider access/ availability</a:t>
                      </a:r>
                      <a:endParaRPr lang="en-US" sz="1150" dirty="0">
                        <a:solidFill>
                          <a:schemeClr val="tx2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8838" marR="388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50" kern="1200" baseline="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Preferred provider not in network</a:t>
                      </a:r>
                      <a:endParaRPr lang="en-US" sz="1150" dirty="0">
                        <a:solidFill>
                          <a:schemeClr val="tx2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8838" marR="388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716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5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Other</a:t>
                      </a:r>
                    </a:p>
                  </a:txBody>
                  <a:tcPr marL="38838" marR="388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50" dirty="0">
                          <a:solidFill>
                            <a:schemeClr val="tx2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Any grievance that does not fit into one of the pre-existing </a:t>
                      </a:r>
                      <a:r>
                        <a:rPr lang="en-US" sz="1150" dirty="0" smtClean="0">
                          <a:solidFill>
                            <a:schemeClr val="tx2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categories</a:t>
                      </a:r>
                      <a:endParaRPr lang="en-US" sz="1150" dirty="0">
                        <a:solidFill>
                          <a:schemeClr val="tx2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8838" marR="388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50" dirty="0">
                        <a:solidFill>
                          <a:schemeClr val="tx2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8838" marR="388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716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5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Plan Management</a:t>
                      </a:r>
                    </a:p>
                  </a:txBody>
                  <a:tcPr marL="38838" marR="388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50" dirty="0">
                          <a:solidFill>
                            <a:schemeClr val="tx2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Dissatisfaction with the </a:t>
                      </a:r>
                      <a:r>
                        <a:rPr lang="en-US" sz="1150" dirty="0" smtClean="0">
                          <a:solidFill>
                            <a:schemeClr val="tx2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pla</a:t>
                      </a:r>
                      <a:r>
                        <a:rPr lang="en-US" sz="1150" baseline="0" dirty="0" smtClean="0">
                          <a:solidFill>
                            <a:schemeClr val="tx2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n oversight</a:t>
                      </a:r>
                      <a:endParaRPr lang="en-US" sz="1150" dirty="0">
                        <a:solidFill>
                          <a:schemeClr val="tx2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8838" marR="388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50" kern="1200" baseline="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Care Coordinator is unresponsive</a:t>
                      </a:r>
                      <a:endParaRPr lang="en-US" sz="1150" dirty="0">
                        <a:solidFill>
                          <a:schemeClr val="tx2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8838" marR="388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716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5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Plan Marketing Materials</a:t>
                      </a:r>
                    </a:p>
                  </a:txBody>
                  <a:tcPr marL="38838" marR="388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50" dirty="0">
                          <a:solidFill>
                            <a:schemeClr val="tx2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Dissatisfaction with </a:t>
                      </a:r>
                      <a:r>
                        <a:rPr lang="en-US" sz="1150" dirty="0" smtClean="0">
                          <a:solidFill>
                            <a:schemeClr val="tx2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marketing </a:t>
                      </a:r>
                      <a:r>
                        <a:rPr lang="en-US" sz="1150" dirty="0">
                          <a:solidFill>
                            <a:schemeClr val="tx2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materials received from the </a:t>
                      </a:r>
                      <a:r>
                        <a:rPr lang="en-US" sz="1150" dirty="0" smtClean="0">
                          <a:solidFill>
                            <a:schemeClr val="tx2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plan</a:t>
                      </a:r>
                      <a:endParaRPr lang="en-US" sz="1150" dirty="0">
                        <a:solidFill>
                          <a:schemeClr val="tx2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8838" marR="388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328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50" kern="120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Too</a:t>
                      </a:r>
                      <a:r>
                        <a:rPr lang="en-US" sz="1150" kern="1200" baseline="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many materials sent</a:t>
                      </a:r>
                      <a:endParaRPr lang="en-US" sz="1150" kern="1200" dirty="0" smtClean="0">
                        <a:solidFill>
                          <a:schemeClr val="tx2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50" dirty="0">
                        <a:solidFill>
                          <a:schemeClr val="tx2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8838" marR="388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716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5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Provider</a:t>
                      </a:r>
                    </a:p>
                  </a:txBody>
                  <a:tcPr marL="38838" marR="388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50" dirty="0">
                          <a:solidFill>
                            <a:schemeClr val="tx2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Dissatisfaction with </a:t>
                      </a:r>
                      <a:r>
                        <a:rPr lang="en-US" sz="1150" dirty="0" smtClean="0">
                          <a:solidFill>
                            <a:schemeClr val="tx2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a</a:t>
                      </a:r>
                      <a:r>
                        <a:rPr lang="en-US" sz="1150" baseline="0" dirty="0" smtClean="0">
                          <a:solidFill>
                            <a:schemeClr val="tx2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150" dirty="0" smtClean="0">
                          <a:solidFill>
                            <a:schemeClr val="tx2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provider</a:t>
                      </a:r>
                      <a:endParaRPr lang="en-US" sz="1150" dirty="0">
                        <a:solidFill>
                          <a:schemeClr val="tx2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8838" marR="388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328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50" kern="1200" baseline="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Rude office manager at specialist’s office</a:t>
                      </a:r>
                      <a:endParaRPr lang="en-US" sz="1150" kern="1200" dirty="0" smtClean="0">
                        <a:solidFill>
                          <a:schemeClr val="tx2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8838" marR="388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716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5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Quality of Care</a:t>
                      </a:r>
                    </a:p>
                  </a:txBody>
                  <a:tcPr marL="38838" marR="388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50" dirty="0" smtClean="0">
                          <a:solidFill>
                            <a:schemeClr val="tx2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Dissatisfaction with the quality of care received</a:t>
                      </a:r>
                      <a:endParaRPr lang="en-US" sz="1150" dirty="0">
                        <a:solidFill>
                          <a:schemeClr val="tx2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8838" marR="388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328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50" kern="120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Provided</a:t>
                      </a:r>
                      <a:r>
                        <a:rPr lang="en-US" sz="1150" kern="1200" baseline="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incorrect medication</a:t>
                      </a:r>
                      <a:endParaRPr lang="en-US" sz="1150" kern="1200" dirty="0" smtClean="0">
                        <a:solidFill>
                          <a:schemeClr val="tx2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8838" marR="388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716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5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Transportation</a:t>
                      </a:r>
                    </a:p>
                  </a:txBody>
                  <a:tcPr marL="38838" marR="388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sz="1150" dirty="0">
                          <a:solidFill>
                            <a:schemeClr val="tx2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Dissatisfaction </a:t>
                      </a:r>
                      <a:r>
                        <a:rPr lang="en-US" sz="1150" dirty="0" smtClean="0">
                          <a:solidFill>
                            <a:schemeClr val="tx2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with </a:t>
                      </a:r>
                      <a:r>
                        <a:rPr lang="en-US" sz="1150" dirty="0">
                          <a:solidFill>
                            <a:schemeClr val="tx2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transportation services </a:t>
                      </a:r>
                      <a:r>
                        <a:rPr lang="en-US" sz="1150" dirty="0" smtClean="0">
                          <a:solidFill>
                            <a:schemeClr val="tx2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provided</a:t>
                      </a:r>
                      <a:endParaRPr lang="en-US" sz="1150" kern="1200" dirty="0">
                        <a:solidFill>
                          <a:schemeClr val="tx2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8838" marR="388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sz="1150" kern="1200" baseline="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T</a:t>
                      </a:r>
                      <a:r>
                        <a:rPr lang="en-US" sz="1150" kern="120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ransportation</a:t>
                      </a:r>
                      <a:r>
                        <a:rPr lang="en-US" sz="1150" kern="1200" baseline="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150" kern="120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no-shows/late arrivals</a:t>
                      </a:r>
                      <a:endParaRPr lang="en-US" sz="1150" kern="1200" dirty="0">
                        <a:solidFill>
                          <a:schemeClr val="tx2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8838" marR="388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66675" y="840517"/>
            <a:ext cx="89535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tx2"/>
                </a:solidFill>
              </a:rPr>
              <a:t>Members may submit grievances to the One Care Ombudsman, MassHealth or CMS.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tx2"/>
                </a:solidFill>
              </a:rPr>
              <a:t>Grievances are recorded electronically and grouped in the categories below</a:t>
            </a:r>
            <a:r>
              <a:rPr lang="en-US" sz="1600" dirty="0" smtClean="0">
                <a:solidFill>
                  <a:srgbClr val="FF0000"/>
                </a:solidFill>
              </a:rPr>
              <a:t>.</a:t>
            </a:r>
            <a:endParaRPr lang="en-US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9605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25738076"/>
              </p:ext>
            </p:extLst>
          </p:nvPr>
        </p:nvGraphicFramePr>
        <p:xfrm>
          <a:off x="89885" y="887104"/>
          <a:ext cx="8890342" cy="5486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itle 1"/>
          <p:cNvSpPr txBox="1">
            <a:spLocks/>
          </p:cNvSpPr>
          <p:nvPr/>
        </p:nvSpPr>
        <p:spPr>
          <a:xfrm>
            <a:off x="174945" y="98385"/>
            <a:ext cx="8053675" cy="652242"/>
          </a:xfrm>
          <a:prstGeom prst="rect">
            <a:avLst/>
          </a:prstGeom>
        </p:spPr>
        <p:txBody>
          <a:bodyPr/>
          <a:lstStyle>
            <a:lvl1pPr algn="l" defTabSz="913429" rtl="0" eaLnBrk="1" fontAlgn="base" hangingPunct="1">
              <a:spcBef>
                <a:spcPct val="0"/>
              </a:spcBef>
              <a:spcAft>
                <a:spcPct val="0"/>
              </a:spcAft>
              <a:tabLst>
                <a:tab pos="275324" algn="l"/>
              </a:tabLst>
              <a:defRPr sz="1900" b="1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2pPr>
            <a:lvl3pPr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3pPr>
            <a:lvl4pPr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4pPr>
            <a:lvl5pPr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5pPr>
            <a:lvl6pPr marL="466431"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6pPr>
            <a:lvl7pPr marL="932863"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7pPr>
            <a:lvl8pPr marL="1399295"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8pPr>
            <a:lvl9pPr marL="1865728"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/>
            <a:r>
              <a:rPr lang="en-US" kern="0" dirty="0" smtClean="0"/>
              <a:t>April 2015 - December 2015</a:t>
            </a:r>
          </a:p>
          <a:p>
            <a:pPr algn="ctr"/>
            <a:r>
              <a:rPr lang="en-US" kern="0" dirty="0" smtClean="0"/>
              <a:t>Percentage of Plan Membership with Grievances</a:t>
            </a:r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3547380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2400" y="6139355"/>
            <a:ext cx="88963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i="1" dirty="0" smtClean="0">
                <a:solidFill>
                  <a:srgbClr val="FF0000"/>
                </a:solidFill>
              </a:rPr>
              <a:t>Data includes only grievances Q2 2015-Q4 2015.  Grievance data collected prior to  this period was not assigned to categories.</a:t>
            </a:r>
            <a:endParaRPr lang="en-US" sz="1200" i="1" dirty="0">
              <a:solidFill>
                <a:srgbClr val="FF0000"/>
              </a:solidFill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40983619"/>
              </p:ext>
            </p:extLst>
          </p:nvPr>
        </p:nvGraphicFramePr>
        <p:xfrm>
          <a:off x="152400" y="866775"/>
          <a:ext cx="8896350" cy="5181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1"/>
          <p:cNvSpPr txBox="1"/>
          <p:nvPr/>
        </p:nvSpPr>
        <p:spPr>
          <a:xfrm>
            <a:off x="4124186" y="5657851"/>
            <a:ext cx="2267228" cy="480003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EXAMINE CATEGORIES EXCEEDING 15% THRESHOLD</a:t>
            </a:r>
            <a:endParaRPr lang="en-US" sz="11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986211" y="752475"/>
            <a:ext cx="0" cy="455295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33223" y="95250"/>
            <a:ext cx="79678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April 2015 – December 2015 Grievances </a:t>
            </a:r>
          </a:p>
          <a:p>
            <a:pPr algn="ctr"/>
            <a:r>
              <a:rPr lang="en-US" b="1" dirty="0" smtClean="0"/>
              <a:t>Percentage </a:t>
            </a:r>
            <a:r>
              <a:rPr lang="en-US" b="1" dirty="0"/>
              <a:t>A</a:t>
            </a:r>
            <a:r>
              <a:rPr lang="en-US" b="1" dirty="0" smtClean="0"/>
              <a:t>mount of Total </a:t>
            </a:r>
            <a:r>
              <a:rPr lang="en-US" b="1" dirty="0"/>
              <a:t>G</a:t>
            </a:r>
            <a:r>
              <a:rPr lang="en-US" b="1" dirty="0" smtClean="0"/>
              <a:t>rievances by Category </a:t>
            </a:r>
          </a:p>
        </p:txBody>
      </p:sp>
    </p:spTree>
    <p:extLst>
      <p:ext uri="{BB962C8B-B14F-4D97-AF65-F5344CB8AC3E}">
        <p14:creationId xmlns:p14="http://schemas.microsoft.com/office/powerpoint/2010/main" val="1340894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0444" y="2667000"/>
            <a:ext cx="1371600" cy="95410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400" b="1" i="1" dirty="0" smtClean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endParaRPr lang="en-US" sz="1400" b="1" i="1" dirty="0">
              <a:solidFill>
                <a:srgbClr val="FF0000"/>
              </a:solidFill>
              <a:latin typeface="Cambria" panose="02040503050406030204" pitchFamily="18" charset="0"/>
            </a:endParaRPr>
          </a:p>
          <a:p>
            <a:endParaRPr lang="en-US" sz="1400" b="1" i="1" dirty="0" smtClean="0">
              <a:solidFill>
                <a:srgbClr val="C0C0C0">
                  <a:lumMod val="75000"/>
                </a:srgbClr>
              </a:solidFill>
              <a:latin typeface="Cambria" panose="02040503050406030204" pitchFamily="18" charset="0"/>
            </a:endParaRPr>
          </a:p>
          <a:p>
            <a:endParaRPr lang="en-US" sz="1400" b="1" i="1" dirty="0" smtClean="0">
              <a:solidFill>
                <a:srgbClr val="C0C0C0">
                  <a:lumMod val="75000"/>
                </a:srgbClr>
              </a:solidFill>
              <a:latin typeface="Cambria" panose="02040503050406030204" pitchFamily="18" charset="0"/>
            </a:endParaRPr>
          </a:p>
          <a:p>
            <a:r>
              <a:rPr lang="en-US" sz="1400" b="1" dirty="0" smtClean="0">
                <a:solidFill>
                  <a:srgbClr val="808080">
                    <a:lumMod val="75000"/>
                  </a:srgbClr>
                </a:solidFill>
                <a:latin typeface="Cambria" panose="02040503050406030204" pitchFamily="18" charset="0"/>
              </a:rPr>
              <a:t> </a:t>
            </a: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72964055"/>
              </p:ext>
            </p:extLst>
          </p:nvPr>
        </p:nvGraphicFramePr>
        <p:xfrm>
          <a:off x="154257" y="996286"/>
          <a:ext cx="8812322" cy="53606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586855" y="150125"/>
            <a:ext cx="7610662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900" b="1" dirty="0" smtClean="0"/>
              <a:t>April 2015 – December 2015 </a:t>
            </a:r>
          </a:p>
          <a:p>
            <a:pPr algn="ctr"/>
            <a:r>
              <a:rPr lang="en-US" sz="1900" b="1" dirty="0" smtClean="0"/>
              <a:t>Percentage of Plan Membership with Transportation Grievances</a:t>
            </a:r>
            <a:endParaRPr lang="en-US" sz="1900" b="1" dirty="0"/>
          </a:p>
        </p:txBody>
      </p:sp>
    </p:spTree>
    <p:extLst>
      <p:ext uri="{BB962C8B-B14F-4D97-AF65-F5344CB8AC3E}">
        <p14:creationId xmlns:p14="http://schemas.microsoft.com/office/powerpoint/2010/main" val="3012596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  <p:tag name="THINKCELLPRESENTATIONDONOTDELETE" val="&lt;?xml version=&quot;1.0&quot; encoding=&quot;UTF-16&quot; standalone=&quot;yes&quot;?&gt;&#10;&lt;root reqver=&quot;21047&quot;&gt;&lt;version val=&quot;23256&quot;/&gt;&lt;CPresentation id=&quot;1&quot;&gt;&lt;m_precDefaultNumber&gt;&lt;m_bNumberIsYear val=&quot;1&quot;/&gt;&lt;m_chMinusSymbol&gt;-&lt;/m_chMinusSymbol&gt;&lt;m_chDecimalSymbol17909&gt;.&lt;/m_chDecimalSymbol17909&gt;&lt;m_nGroupingDigits17909 val=&quot;3&quot;/&gt;&lt;m_chGroupingSymbol17909&gt;,&lt;/m_chGroupingSymbol17909&gt;&lt;/m_precDefaultNumber&gt;&lt;m_precDefaultPercent&gt;&lt;m_bNumberIsYear val=&quot;1&quot;/&gt;&lt;m_chMinusSymbol&gt;-&lt;/m_chMinusSymbol&gt;&lt;m_nDecimalDigits17909 val=&quot;0&quot;/&gt;&lt;m_chDecimalSymbol17909&gt;.&lt;/m_chDecimalSymbol17909&gt;&lt;m_nGroupingDigits17909 val=&quot;3&quot;/&gt;&lt;m_chGroupingSymbol17909&gt;,&lt;/m_chGroupingSymbol17909&gt;&lt;m_strSuffix17909&gt;%&lt;/m_strSuffix17909&gt;&lt;/m_precDefaultPercent&gt;&lt;m_precDefaultDate&gt;&lt;m_bNumberIsYear val=&quot;0&quot;/&gt;&lt;m_strFormatTime&gt;%d-%1-%Y&lt;/m_strFormatTime&gt;&lt;/m_precDefaultDate&gt;&lt;m_precDefaultYear/&gt;&lt;m_precDefaultQuarter&gt;&lt;m_bNumberIsYear val=&quot;0&quot;/&gt;&lt;m_strFormatTime&gt;Q%5&lt;/m_strFormatTime&gt;&lt;/m_precDefaultQuarter&gt;&lt;m_precDefaultMonth&gt;&lt;m_bNumberIsYear val=&quot;0&quot;/&gt;&lt;m_strFormatTime&gt;%1&lt;/m_strFormatTime&gt;&lt;/m_precDefaultMonth&gt;&lt;m_precDefaultWeek&gt;&lt;m_bNumberIsYear val=&quot;0&quot;/&gt;&lt;m_strFormatTime&gt;%4&lt;/m_strFormatTime&gt;&lt;/m_precDefaultWeek&gt;&lt;m_precDefaultDay&gt;&lt;m_bNumberIsYear val=&quot;0&quot;/&gt;&lt;m_strFormatTime&gt;%d&lt;/m_strFormatTime&gt;&lt;/m_precDefaultDay&gt;&lt;m_mruColor&gt;&lt;m_vecMRU length=&quot;0&quot;/&gt;&lt;/m_mruColor&gt;&lt;m_eweekdayFirstOfWeek val=&quot;2&quot;/&gt;&lt;m_eweekdayFirstOfWorkweek val=&quot;2&quot;/&gt;&lt;m_eweekdayFirstOfWeekend val=&quot;7&quot;/&gt;&lt;/CPresentation&gt;&lt;/root&gt;"/>
  <p:tag name="ISNEWSLIDENUMBER" val="False"/>
  <p:tag name="PREVIOUSNAME" val="C:\Users\Alexia Cesar\Documents\MassHealth\Final docs\2. Strategy reference deck\20160129 - MassHealth - Strategy reference deck - vF.pptx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5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4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2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3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5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5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2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2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1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1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heme/theme1.xml><?xml version="1.0" encoding="utf-8"?>
<a:theme xmlns:a="http://schemas.openxmlformats.org/drawingml/2006/main" name="SRM_CF_DG1140">
  <a:themeElements>
    <a:clrScheme name="Current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C0C0C0"/>
      </a:accent1>
      <a:accent2>
        <a:srgbClr val="4FB94F"/>
      </a:accent2>
      <a:accent3>
        <a:srgbClr val="1D954F"/>
      </a:accent3>
      <a:accent4>
        <a:srgbClr val="5E8BFF"/>
      </a:accent4>
      <a:accent5>
        <a:srgbClr val="FFCD33"/>
      </a:accent5>
      <a:accent6>
        <a:srgbClr val="808080"/>
      </a:accent6>
      <a:hlink>
        <a:srgbClr val="1D954F"/>
      </a:hlink>
      <a:folHlink>
        <a:srgbClr val="5E8BFF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9525">
          <a:solidFill>
            <a:schemeClr val="accent6"/>
          </a:solidFill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Current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0C0C0"/>
        </a:accent1>
        <a:accent2>
          <a:srgbClr val="4FB94F"/>
        </a:accent2>
        <a:accent3>
          <a:srgbClr val="1D954F"/>
        </a:accent3>
        <a:accent4>
          <a:srgbClr val="5E8BFF"/>
        </a:accent4>
        <a:accent5>
          <a:srgbClr val="FFCD33"/>
        </a:accent5>
        <a:accent6>
          <a:srgbClr val="808080"/>
        </a:accent6>
        <a:hlink>
          <a:srgbClr val="1D954F"/>
        </a:hlink>
        <a:folHlink>
          <a:srgbClr val="5E8B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SRM_CF_DG1140">
  <a:themeElements>
    <a:clrScheme name="Current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C0C0C0"/>
      </a:accent1>
      <a:accent2>
        <a:srgbClr val="4FB94F"/>
      </a:accent2>
      <a:accent3>
        <a:srgbClr val="1D954F"/>
      </a:accent3>
      <a:accent4>
        <a:srgbClr val="5E8BFF"/>
      </a:accent4>
      <a:accent5>
        <a:srgbClr val="FFCD33"/>
      </a:accent5>
      <a:accent6>
        <a:srgbClr val="808080"/>
      </a:accent6>
      <a:hlink>
        <a:srgbClr val="1D954F"/>
      </a:hlink>
      <a:folHlink>
        <a:srgbClr val="5E8BFF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9525">
          <a:solidFill>
            <a:schemeClr val="accent6"/>
          </a:solidFill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Current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0C0C0"/>
        </a:accent1>
        <a:accent2>
          <a:srgbClr val="4FB94F"/>
        </a:accent2>
        <a:accent3>
          <a:srgbClr val="1D954F"/>
        </a:accent3>
        <a:accent4>
          <a:srgbClr val="5E8BFF"/>
        </a:accent4>
        <a:accent5>
          <a:srgbClr val="FFCD33"/>
        </a:accent5>
        <a:accent6>
          <a:srgbClr val="808080"/>
        </a:accent6>
        <a:hlink>
          <a:srgbClr val="1D954F"/>
        </a:hlink>
        <a:folHlink>
          <a:srgbClr val="5E8B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xecutive">
    <a:dk1>
      <a:sysClr val="windowText" lastClr="000000"/>
    </a:dk1>
    <a:lt1>
      <a:sysClr val="window" lastClr="FFFFFF"/>
    </a:lt1>
    <a:dk2>
      <a:srgbClr val="2F5897"/>
    </a:dk2>
    <a:lt2>
      <a:srgbClr val="E4E9EF"/>
    </a:lt2>
    <a:accent1>
      <a:srgbClr val="6076B4"/>
    </a:accent1>
    <a:accent2>
      <a:srgbClr val="9C5252"/>
    </a:accent2>
    <a:accent3>
      <a:srgbClr val="E68422"/>
    </a:accent3>
    <a:accent4>
      <a:srgbClr val="846648"/>
    </a:accent4>
    <a:accent5>
      <a:srgbClr val="63891F"/>
    </a:accent5>
    <a:accent6>
      <a:srgbClr val="758085"/>
    </a:accent6>
    <a:hlink>
      <a:srgbClr val="3399FF"/>
    </a:hlink>
    <a:folHlink>
      <a:srgbClr val="B2B2B2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Executive">
    <a:dk1>
      <a:sysClr val="windowText" lastClr="000000"/>
    </a:dk1>
    <a:lt1>
      <a:sysClr val="window" lastClr="FFFFFF"/>
    </a:lt1>
    <a:dk2>
      <a:srgbClr val="2F5897"/>
    </a:dk2>
    <a:lt2>
      <a:srgbClr val="E4E9EF"/>
    </a:lt2>
    <a:accent1>
      <a:srgbClr val="6076B4"/>
    </a:accent1>
    <a:accent2>
      <a:srgbClr val="9C5252"/>
    </a:accent2>
    <a:accent3>
      <a:srgbClr val="E68422"/>
    </a:accent3>
    <a:accent4>
      <a:srgbClr val="846648"/>
    </a:accent4>
    <a:accent5>
      <a:srgbClr val="63891F"/>
    </a:accent5>
    <a:accent6>
      <a:srgbClr val="758085"/>
    </a:accent6>
    <a:hlink>
      <a:srgbClr val="3399FF"/>
    </a:hlink>
    <a:folHlink>
      <a:srgbClr val="B2B2B2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Executive">
    <a:dk1>
      <a:sysClr val="windowText" lastClr="000000"/>
    </a:dk1>
    <a:lt1>
      <a:sysClr val="window" lastClr="FFFFFF"/>
    </a:lt1>
    <a:dk2>
      <a:srgbClr val="2F5897"/>
    </a:dk2>
    <a:lt2>
      <a:srgbClr val="E4E9EF"/>
    </a:lt2>
    <a:accent1>
      <a:srgbClr val="6076B4"/>
    </a:accent1>
    <a:accent2>
      <a:srgbClr val="9C5252"/>
    </a:accent2>
    <a:accent3>
      <a:srgbClr val="E68422"/>
    </a:accent3>
    <a:accent4>
      <a:srgbClr val="846648"/>
    </a:accent4>
    <a:accent5>
      <a:srgbClr val="63891F"/>
    </a:accent5>
    <a:accent6>
      <a:srgbClr val="758085"/>
    </a:accent6>
    <a:hlink>
      <a:srgbClr val="3399FF"/>
    </a:hlink>
    <a:folHlink>
      <a:srgbClr val="B2B2B2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1656</Words>
  <Application>Microsoft Office PowerPoint</Application>
  <PresentationFormat>On-screen Show (4:3)</PresentationFormat>
  <Paragraphs>267</Paragraphs>
  <Slides>15</Slides>
  <Notes>11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SRM_CF_DG1140</vt:lpstr>
      <vt:lpstr>1_SRM_CF_DG1140</vt:lpstr>
      <vt:lpstr>think-cell Slide</vt:lpstr>
      <vt:lpstr> </vt:lpstr>
      <vt:lpstr>One Care Passive Round 6 Outreach Schedule</vt:lpstr>
      <vt:lpstr>Event Promotion</vt:lpstr>
      <vt:lpstr>Quick Debrief on Passive Round 6 Outreach Strategies       </vt:lpstr>
      <vt:lpstr>Definitions and Grievance Intake Process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MassHealth Grievance Oversight  Process</vt:lpstr>
      <vt:lpstr>CCA’S Response to Transportation Grievance Data</vt:lpstr>
      <vt:lpstr>Tufts’ Response to Network and Transportation Grievance Data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2016-01-29T17:32:38Z</dcterms:created>
  <dcterms:modified xsi:type="dcterms:W3CDTF">2017-10-26T15:36:41Z</dcterms:modified>
</cp:coreProperties>
</file>