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  <p:sldMasterId id="2147483703" r:id="rId2"/>
  </p:sldMasterIdLst>
  <p:notesMasterIdLst>
    <p:notesMasterId r:id="rId18"/>
  </p:notesMasterIdLst>
  <p:handoutMasterIdLst>
    <p:handoutMasterId r:id="rId19"/>
  </p:handoutMasterIdLst>
  <p:sldIdLst>
    <p:sldId id="302" r:id="rId3"/>
    <p:sldId id="533" r:id="rId4"/>
    <p:sldId id="535" r:id="rId5"/>
    <p:sldId id="531" r:id="rId6"/>
    <p:sldId id="514" r:id="rId7"/>
    <p:sldId id="532" r:id="rId8"/>
    <p:sldId id="516" r:id="rId9"/>
    <p:sldId id="523" r:id="rId10"/>
    <p:sldId id="525" r:id="rId11"/>
    <p:sldId id="526" r:id="rId12"/>
    <p:sldId id="536" r:id="rId13"/>
    <p:sldId id="520" r:id="rId14"/>
    <p:sldId id="521" r:id="rId15"/>
    <p:sldId id="522" r:id="rId16"/>
    <p:sldId id="484" r:id="rId17"/>
  </p:sldIdLst>
  <p:sldSz cx="9144000" cy="6858000" type="screen4x3"/>
  <p:notesSz cx="7010400" cy="92964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5" orient="horz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C5FA"/>
    <a:srgbClr val="85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39" autoAdjust="0"/>
    <p:restoredTop sz="93785" autoAdjust="0"/>
  </p:normalViewPr>
  <p:slideViewPr>
    <p:cSldViewPr snapToGrid="0" snapToObjects="1">
      <p:cViewPr>
        <p:scale>
          <a:sx n="100" d="100"/>
          <a:sy n="100" d="100"/>
        </p:scale>
        <p:origin x="84" y="534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[Chart in Microsoft PowerPoint]Sheet3!PivotTable1</c:name>
    <c:fmtId val="-1"/>
  </c:pivotSource>
  <c:chart>
    <c:autoTitleDeleted val="1"/>
    <c:pivotFmts>
      <c:pivotFmt>
        <c:idx val="0"/>
      </c:pivotFmt>
      <c:pivotFmt>
        <c:idx val="1"/>
      </c:pivotFmt>
      <c:pivotFmt>
        <c:idx val="2"/>
        <c:dLbl>
          <c:idx val="0"/>
          <c:delete val="1"/>
        </c:dLbl>
      </c:pivotFmt>
      <c:pivotFmt>
        <c:idx val="3"/>
        <c:dLbl>
          <c:idx val="0"/>
          <c:delete val="1"/>
        </c:dLbl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  <c:dLbl>
          <c:idx val="0"/>
          <c:layout>
            <c:manualLayout>
              <c:x val="-3.7510661472455908E-2"/>
              <c:y val="-3.7426893691229229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</c:pivotFmt>
      <c:pivotFmt>
        <c:idx val="25"/>
      </c:pivotFmt>
      <c:pivotFmt>
        <c:idx val="26"/>
        <c:spPr>
          <a:ln>
            <a:noFill/>
          </a:ln>
        </c:spPr>
        <c:marker>
          <c:symbol val="none"/>
        </c:marker>
      </c:pivotFmt>
      <c:pivotFmt>
        <c:idx val="27"/>
      </c:pivotFmt>
      <c:pivotFmt>
        <c:idx val="28"/>
      </c:pivotFmt>
      <c:pivotFmt>
        <c:idx val="29"/>
        <c:spPr>
          <a:ln>
            <a:noFill/>
          </a:ln>
        </c:spPr>
        <c:marker>
          <c:symbol val="none"/>
        </c:marker>
      </c:pivotFmt>
      <c:pivotFmt>
        <c:idx val="30"/>
        <c:dLbl>
          <c:idx val="0"/>
          <c:delete val="1"/>
        </c:dLbl>
      </c:pivotFmt>
      <c:pivotFmt>
        <c:idx val="3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2"/>
        <c:spPr>
          <a:ln>
            <a:noFill/>
          </a:ln>
        </c:spPr>
        <c:marker>
          <c:symbol val="none"/>
        </c:marker>
      </c:pivotFmt>
      <c:pivotFmt>
        <c:idx val="33"/>
        <c:dLbl>
          <c:idx val="0"/>
          <c:delete val="1"/>
        </c:dLbl>
      </c:pivotFmt>
      <c:pivotFmt>
        <c:idx val="34"/>
        <c:dLbl>
          <c:idx val="0"/>
          <c:layout>
            <c:manualLayout>
              <c:x val="-3.7510661472455908E-2"/>
              <c:y val="-3.7426893691229229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5"/>
        <c:spPr>
          <a:ln>
            <a:noFill/>
          </a:ln>
        </c:spPr>
        <c:marker>
          <c:symbol val="none"/>
        </c:marker>
      </c:pivotFmt>
      <c:pivotFmt>
        <c:idx val="36"/>
        <c:dLbl>
          <c:idx val="0"/>
          <c:delete val="1"/>
        </c:dLbl>
      </c:pivotFmt>
      <c:pivotFmt>
        <c:idx val="3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8"/>
        <c:spPr>
          <a:ln>
            <a:noFill/>
          </a:ln>
        </c:spPr>
        <c:marker>
          <c:symbol val="none"/>
        </c:marker>
      </c:pivotFmt>
      <c:pivotFmt>
        <c:idx val="39"/>
        <c:dLbl>
          <c:idx val="0"/>
          <c:delete val="1"/>
        </c:dLbl>
      </c:pivotFmt>
      <c:pivotFmt>
        <c:idx val="40"/>
        <c:dLbl>
          <c:idx val="0"/>
          <c:layout>
            <c:manualLayout>
              <c:x val="-3.7510661472455908E-2"/>
              <c:y val="-3.7426893691229229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1"/>
        <c:spPr>
          <a:ln>
            <a:noFill/>
          </a:ln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24597946199824813"/>
          <c:y val="3.7753503087528548E-2"/>
          <c:w val="0.71934284729157916"/>
          <c:h val="0.76543571006642019"/>
        </c:manualLayout>
      </c:layout>
      <c:lineChart>
        <c:grouping val="standard"/>
        <c:varyColors val="0"/>
        <c:ser>
          <c:idx val="0"/>
          <c:order val="0"/>
          <c:tx>
            <c:strRef>
              <c:f>Sheet3!$B$3:$B$5</c:f>
              <c:strCache>
                <c:ptCount val="1"/>
                <c:pt idx="0">
                  <c:v>CCA - % of membership</c:v>
                </c:pt>
              </c:strCache>
            </c:strRef>
          </c:tx>
          <c:spPr>
            <a:ln w="50800" cap="flat" cmpd="sng" algn="ctr">
              <a:solidFill>
                <a:srgbClr val="5E8BFF">
                  <a:shade val="50000"/>
                </a:srgbClr>
              </a:solidFill>
              <a:prstDash val="solid"/>
            </a:ln>
            <a:effectLst/>
          </c:spPr>
          <c:marker>
            <c:symbol val="diamond"/>
            <c:size val="11"/>
            <c:spPr>
              <a:solidFill>
                <a:srgbClr val="5E8BFF"/>
              </a:solidFill>
              <a:ln w="25400" cap="flat" cmpd="sng" algn="ctr">
                <a:solidFill>
                  <a:srgbClr val="5E8BFF">
                    <a:shade val="50000"/>
                  </a:srgbClr>
                </a:solidFill>
                <a:prstDash val="solid"/>
              </a:ln>
              <a:effectLst/>
            </c:spPr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Sheet3!$A$6:$A$14</c:f>
              <c:strCache>
                <c:ptCount val="9"/>
                <c:pt idx="0">
                  <c:v>April_15</c:v>
                </c:pt>
                <c:pt idx="1">
                  <c:v>May_15</c:v>
                </c:pt>
                <c:pt idx="2">
                  <c:v>June_15</c:v>
                </c:pt>
                <c:pt idx="3">
                  <c:v>July_15</c:v>
                </c:pt>
                <c:pt idx="4">
                  <c:v>Aug_15</c:v>
                </c:pt>
                <c:pt idx="5">
                  <c:v>Sept_15</c:v>
                </c:pt>
                <c:pt idx="6">
                  <c:v>Oct_15</c:v>
                </c:pt>
                <c:pt idx="7">
                  <c:v>Nov_15</c:v>
                </c:pt>
                <c:pt idx="8">
                  <c:v>Dec_15</c:v>
                </c:pt>
              </c:strCache>
            </c:strRef>
          </c:cat>
          <c:val>
            <c:numRef>
              <c:f>Sheet3!$B$6:$B$14</c:f>
              <c:numCache>
                <c:formatCode>0.00%</c:formatCode>
                <c:ptCount val="9"/>
                <c:pt idx="0">
                  <c:v>2.2073123298327498E-2</c:v>
                </c:pt>
                <c:pt idx="1">
                  <c:v>1.9924557500725408E-2</c:v>
                </c:pt>
                <c:pt idx="2">
                  <c:v>1.6292888633314167E-2</c:v>
                </c:pt>
                <c:pt idx="3">
                  <c:v>2.1254388461903407E-2</c:v>
                </c:pt>
                <c:pt idx="4">
                  <c:v>2.4890053335828576E-2</c:v>
                </c:pt>
                <c:pt idx="5">
                  <c:v>2.6350337584396099E-2</c:v>
                </c:pt>
                <c:pt idx="6">
                  <c:v>3.0420406235238544E-2</c:v>
                </c:pt>
                <c:pt idx="7">
                  <c:v>2.5387596899224808E-2</c:v>
                </c:pt>
                <c:pt idx="8">
                  <c:v>1.7717306186374314E-2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Sheet3!$C$3:$C$5</c:f>
              <c:strCache>
                <c:ptCount val="1"/>
                <c:pt idx="0">
                  <c:v>CCA - # of Grievances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Sheet3!$A$6:$A$14</c:f>
              <c:strCache>
                <c:ptCount val="9"/>
                <c:pt idx="0">
                  <c:v>April_15</c:v>
                </c:pt>
                <c:pt idx="1">
                  <c:v>May_15</c:v>
                </c:pt>
                <c:pt idx="2">
                  <c:v>June_15</c:v>
                </c:pt>
                <c:pt idx="3">
                  <c:v>July_15</c:v>
                </c:pt>
                <c:pt idx="4">
                  <c:v>Aug_15</c:v>
                </c:pt>
                <c:pt idx="5">
                  <c:v>Sept_15</c:v>
                </c:pt>
                <c:pt idx="6">
                  <c:v>Oct_15</c:v>
                </c:pt>
                <c:pt idx="7">
                  <c:v>Nov_15</c:v>
                </c:pt>
                <c:pt idx="8">
                  <c:v>Dec_15</c:v>
                </c:pt>
              </c:strCache>
            </c:strRef>
          </c:cat>
          <c:val>
            <c:numRef>
              <c:f>Sheet3!$C$6:$C$14</c:f>
              <c:numCache>
                <c:formatCode>0</c:formatCode>
                <c:ptCount val="9"/>
                <c:pt idx="0">
                  <c:v>227</c:v>
                </c:pt>
                <c:pt idx="1">
                  <c:v>206</c:v>
                </c:pt>
                <c:pt idx="2">
                  <c:v>170</c:v>
                </c:pt>
                <c:pt idx="3">
                  <c:v>224</c:v>
                </c:pt>
                <c:pt idx="4">
                  <c:v>266</c:v>
                </c:pt>
                <c:pt idx="5">
                  <c:v>281</c:v>
                </c:pt>
                <c:pt idx="6">
                  <c:v>322</c:v>
                </c:pt>
                <c:pt idx="7">
                  <c:v>262</c:v>
                </c:pt>
                <c:pt idx="8">
                  <c:v>181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Sheet3!$D$3:$D$5</c:f>
              <c:strCache>
                <c:ptCount val="1"/>
                <c:pt idx="0">
                  <c:v>TUFTS  - % of membership</c:v>
                </c:pt>
              </c:strCache>
            </c:strRef>
          </c:tx>
          <c:spPr>
            <a:ln w="50800" cap="flat" cmpd="sng" algn="ctr">
              <a:solidFill>
                <a:srgbClr val="FFCD33">
                  <a:shade val="50000"/>
                </a:srgbClr>
              </a:solidFill>
              <a:prstDash val="solid"/>
            </a:ln>
            <a:effectLst/>
          </c:spPr>
          <c:marker>
            <c:symbol val="triangle"/>
            <c:size val="11"/>
            <c:spPr>
              <a:solidFill>
                <a:srgbClr val="FFCD33"/>
              </a:solidFill>
              <a:ln w="25400" cap="flat" cmpd="sng" algn="ctr">
                <a:solidFill>
                  <a:srgbClr val="FFCD33">
                    <a:shade val="50000"/>
                  </a:srgbClr>
                </a:solidFill>
                <a:prstDash val="solid"/>
              </a:ln>
              <a:effectLst/>
            </c:spPr>
          </c:marker>
          <c:cat>
            <c:strRef>
              <c:f>Sheet3!$A$6:$A$14</c:f>
              <c:strCache>
                <c:ptCount val="9"/>
                <c:pt idx="0">
                  <c:v>April_15</c:v>
                </c:pt>
                <c:pt idx="1">
                  <c:v>May_15</c:v>
                </c:pt>
                <c:pt idx="2">
                  <c:v>June_15</c:v>
                </c:pt>
                <c:pt idx="3">
                  <c:v>July_15</c:v>
                </c:pt>
                <c:pt idx="4">
                  <c:v>Aug_15</c:v>
                </c:pt>
                <c:pt idx="5">
                  <c:v>Sept_15</c:v>
                </c:pt>
                <c:pt idx="6">
                  <c:v>Oct_15</c:v>
                </c:pt>
                <c:pt idx="7">
                  <c:v>Nov_15</c:v>
                </c:pt>
                <c:pt idx="8">
                  <c:v>Dec_15</c:v>
                </c:pt>
              </c:strCache>
            </c:strRef>
          </c:cat>
          <c:val>
            <c:numRef>
              <c:f>Sheet3!$D$6:$D$14</c:f>
              <c:numCache>
                <c:formatCode>0.00%</c:formatCode>
                <c:ptCount val="9"/>
                <c:pt idx="0">
                  <c:v>8.0558539205155752E-3</c:v>
                </c:pt>
                <c:pt idx="1">
                  <c:v>4.9180327868852463E-3</c:v>
                </c:pt>
                <c:pt idx="2">
                  <c:v>1.6102165463631316E-2</c:v>
                </c:pt>
                <c:pt idx="3">
                  <c:v>1.0221465076660987E-2</c:v>
                </c:pt>
                <c:pt idx="4">
                  <c:v>2.3441966838193252E-2</c:v>
                </c:pt>
                <c:pt idx="5">
                  <c:v>1.4199890770071E-2</c:v>
                </c:pt>
                <c:pt idx="6">
                  <c:v>1.7857142857142856E-2</c:v>
                </c:pt>
                <c:pt idx="7">
                  <c:v>1.5640273704789834E-2</c:v>
                </c:pt>
                <c:pt idx="8">
                  <c:v>1.2083131947800869E-2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Sheet3!$E$3:$E$5</c:f>
              <c:strCache>
                <c:ptCount val="1"/>
                <c:pt idx="0">
                  <c:v>TUFTS  - # of Grievances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Sheet3!$A$6:$A$14</c:f>
              <c:strCache>
                <c:ptCount val="9"/>
                <c:pt idx="0">
                  <c:v>April_15</c:v>
                </c:pt>
                <c:pt idx="1">
                  <c:v>May_15</c:v>
                </c:pt>
                <c:pt idx="2">
                  <c:v>June_15</c:v>
                </c:pt>
                <c:pt idx="3">
                  <c:v>July_15</c:v>
                </c:pt>
                <c:pt idx="4">
                  <c:v>Aug_15</c:v>
                </c:pt>
                <c:pt idx="5">
                  <c:v>Sept_15</c:v>
                </c:pt>
                <c:pt idx="6">
                  <c:v>Oct_15</c:v>
                </c:pt>
                <c:pt idx="7">
                  <c:v>Nov_15</c:v>
                </c:pt>
                <c:pt idx="8">
                  <c:v>Dec_15</c:v>
                </c:pt>
              </c:strCache>
            </c:strRef>
          </c:cat>
          <c:val>
            <c:numRef>
              <c:f>Sheet3!$E$6:$E$14</c:f>
              <c:numCache>
                <c:formatCode>0</c:formatCode>
                <c:ptCount val="9"/>
                <c:pt idx="0">
                  <c:v>15</c:v>
                </c:pt>
                <c:pt idx="1">
                  <c:v>9</c:v>
                </c:pt>
                <c:pt idx="2">
                  <c:v>29</c:v>
                </c:pt>
                <c:pt idx="3">
                  <c:v>18</c:v>
                </c:pt>
                <c:pt idx="4">
                  <c:v>41</c:v>
                </c:pt>
                <c:pt idx="5">
                  <c:v>26</c:v>
                </c:pt>
                <c:pt idx="6">
                  <c:v>37</c:v>
                </c:pt>
                <c:pt idx="7">
                  <c:v>32</c:v>
                </c:pt>
                <c:pt idx="8">
                  <c:v>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641216"/>
        <c:axId val="83214336"/>
      </c:lineChart>
      <c:catAx>
        <c:axId val="77641216"/>
        <c:scaling>
          <c:orientation val="minMax"/>
        </c:scaling>
        <c:delete val="0"/>
        <c:axPos val="b"/>
        <c:majorTickMark val="none"/>
        <c:minorTickMark val="none"/>
        <c:tickLblPos val="nextTo"/>
        <c:crossAx val="83214336"/>
        <c:crosses val="autoZero"/>
        <c:auto val="1"/>
        <c:lblAlgn val="ctr"/>
        <c:lblOffset val="100"/>
        <c:noMultiLvlLbl val="0"/>
      </c:catAx>
      <c:valAx>
        <c:axId val="83214336"/>
        <c:scaling>
          <c:orientation val="minMax"/>
          <c:max val="5.000000000000001E-2"/>
          <c:min val="0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7641216"/>
        <c:crosses val="autoZero"/>
        <c:crossBetween val="between"/>
      </c:valAx>
      <c:dTable>
        <c:showHorzBorder val="1"/>
        <c:showVertBorder val="1"/>
        <c:showOutline val="1"/>
        <c:showKeys val="0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1100"/>
            </a:pPr>
            <a:endParaRPr lang="en-US"/>
          </a:p>
        </c:txPr>
      </c:dTable>
    </c:plotArea>
    <c:legend>
      <c:legendPos val="l"/>
      <c:legendEntry>
        <c:idx val="0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7.0113394264293321E-3"/>
          <c:y val="0.2066115565480395"/>
          <c:w val="0.15312999207454561"/>
          <c:h val="0.49228042689498053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span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  <c:extLst>
    <c:ext xmlns:c14="http://schemas.microsoft.com/office/drawing/2007/8/2/chart" uri="{781A3756-C4B2-4CAC-9D66-4F8BD8637D16}">
      <c14:pivotOptions>
        <c14:dropZoneCategories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[Chart in Microsoft PowerPoint]Sheet4!PivotTable1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32696492213671474"/>
          <c:y val="2.84789644012945E-2"/>
          <c:w val="0.63225748536812287"/>
          <c:h val="0.82938702898468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Sheet4!$B$1:$B$2</c:f>
              <c:strCache>
                <c:ptCount val="1"/>
                <c:pt idx="0">
                  <c:v>TUFTS 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 sz="11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Sheet4!$A$3:$A$16</c:f>
              <c:strCache>
                <c:ptCount val="13"/>
                <c:pt idx="0">
                  <c:v>BP: Dental </c:v>
                </c:pt>
                <c:pt idx="1">
                  <c:v>BP: Part C, Medicaid, and Supplemental</c:v>
                </c:pt>
                <c:pt idx="2">
                  <c:v>BP: Part D</c:v>
                </c:pt>
                <c:pt idx="3">
                  <c:v>Enrollment</c:v>
                </c:pt>
                <c:pt idx="4">
                  <c:v>MassHealth</c:v>
                </c:pt>
                <c:pt idx="5">
                  <c:v>Medicare</c:v>
                </c:pt>
                <c:pt idx="6">
                  <c:v>Network </c:v>
                </c:pt>
                <c:pt idx="7">
                  <c:v>Other</c:v>
                </c:pt>
                <c:pt idx="8">
                  <c:v>Plan Management </c:v>
                </c:pt>
                <c:pt idx="9">
                  <c:v>Plan Marketing Materials</c:v>
                </c:pt>
                <c:pt idx="10">
                  <c:v>Provider</c:v>
                </c:pt>
                <c:pt idx="11">
                  <c:v>Quality of Care</c:v>
                </c:pt>
                <c:pt idx="12">
                  <c:v>Transportation </c:v>
                </c:pt>
              </c:strCache>
            </c:strRef>
          </c:cat>
          <c:val>
            <c:numRef>
              <c:f>Sheet4!$B$3:$B$16</c:f>
              <c:numCache>
                <c:formatCode>0.00%</c:formatCode>
                <c:ptCount val="13"/>
                <c:pt idx="0">
                  <c:v>2.5862068965517241E-2</c:v>
                </c:pt>
                <c:pt idx="1">
                  <c:v>1.7241379310344827E-2</c:v>
                </c:pt>
                <c:pt idx="2">
                  <c:v>2.5862068965517241E-2</c:v>
                </c:pt>
                <c:pt idx="3">
                  <c:v>4.3103448275862068E-3</c:v>
                </c:pt>
                <c:pt idx="4">
                  <c:v>0</c:v>
                </c:pt>
                <c:pt idx="5">
                  <c:v>0</c:v>
                </c:pt>
                <c:pt idx="6">
                  <c:v>0.15948275862068967</c:v>
                </c:pt>
                <c:pt idx="7">
                  <c:v>0.10775862068965517</c:v>
                </c:pt>
                <c:pt idx="8">
                  <c:v>9.4827586206896547E-2</c:v>
                </c:pt>
                <c:pt idx="9">
                  <c:v>4.3103448275862068E-3</c:v>
                </c:pt>
                <c:pt idx="10">
                  <c:v>3.4482758620689655E-2</c:v>
                </c:pt>
                <c:pt idx="11">
                  <c:v>2.1551724137931036E-2</c:v>
                </c:pt>
                <c:pt idx="12">
                  <c:v>0.50431034482758619</c:v>
                </c:pt>
              </c:numCache>
            </c:numRef>
          </c:val>
        </c:ser>
        <c:ser>
          <c:idx val="1"/>
          <c:order val="1"/>
          <c:tx>
            <c:strRef>
              <c:f>Sheet4!$C$1:$C$2</c:f>
              <c:strCache>
                <c:ptCount val="1"/>
                <c:pt idx="0">
                  <c:v>CCA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 sz="11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Sheet4!$A$3:$A$16</c:f>
              <c:strCache>
                <c:ptCount val="13"/>
                <c:pt idx="0">
                  <c:v>BP: Dental </c:v>
                </c:pt>
                <c:pt idx="1">
                  <c:v>BP: Part C, Medicaid, and Supplemental</c:v>
                </c:pt>
                <c:pt idx="2">
                  <c:v>BP: Part D</c:v>
                </c:pt>
                <c:pt idx="3">
                  <c:v>Enrollment</c:v>
                </c:pt>
                <c:pt idx="4">
                  <c:v>MassHealth</c:v>
                </c:pt>
                <c:pt idx="5">
                  <c:v>Medicare</c:v>
                </c:pt>
                <c:pt idx="6">
                  <c:v>Network </c:v>
                </c:pt>
                <c:pt idx="7">
                  <c:v>Other</c:v>
                </c:pt>
                <c:pt idx="8">
                  <c:v>Plan Management </c:v>
                </c:pt>
                <c:pt idx="9">
                  <c:v>Plan Marketing Materials</c:v>
                </c:pt>
                <c:pt idx="10">
                  <c:v>Provider</c:v>
                </c:pt>
                <c:pt idx="11">
                  <c:v>Quality of Care</c:v>
                </c:pt>
                <c:pt idx="12">
                  <c:v>Transportation </c:v>
                </c:pt>
              </c:strCache>
            </c:strRef>
          </c:cat>
          <c:val>
            <c:numRef>
              <c:f>Sheet4!$C$3:$C$16</c:f>
              <c:numCache>
                <c:formatCode>0.00%</c:formatCode>
                <c:ptCount val="13"/>
                <c:pt idx="0">
                  <c:v>5.6100981767180924E-3</c:v>
                </c:pt>
                <c:pt idx="1">
                  <c:v>2.3375409069658717E-3</c:v>
                </c:pt>
                <c:pt idx="2">
                  <c:v>2.8050490883590462E-3</c:v>
                </c:pt>
                <c:pt idx="3">
                  <c:v>0</c:v>
                </c:pt>
                <c:pt idx="4">
                  <c:v>4.675081813931744E-4</c:v>
                </c:pt>
                <c:pt idx="5">
                  <c:v>0</c:v>
                </c:pt>
                <c:pt idx="6">
                  <c:v>6.5451145395044414E-3</c:v>
                </c:pt>
                <c:pt idx="7">
                  <c:v>7.9476390836839637E-3</c:v>
                </c:pt>
                <c:pt idx="8">
                  <c:v>8.2748948106591863E-2</c:v>
                </c:pt>
                <c:pt idx="9">
                  <c:v>0</c:v>
                </c:pt>
                <c:pt idx="10">
                  <c:v>4.3945769050958393E-2</c:v>
                </c:pt>
                <c:pt idx="11">
                  <c:v>3.5063113604488078E-2</c:v>
                </c:pt>
                <c:pt idx="12">
                  <c:v>0.81252921926133703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overlap val="-44"/>
        <c:axId val="91408256"/>
        <c:axId val="91409792"/>
      </c:barChart>
      <c:catAx>
        <c:axId val="91408256"/>
        <c:scaling>
          <c:orientation val="minMax"/>
        </c:scaling>
        <c:delete val="0"/>
        <c:axPos val="l"/>
        <c:majorGridlines/>
        <c:majorTickMark val="none"/>
        <c:minorTickMark val="none"/>
        <c:tickLblPos val="nextTo"/>
        <c:txPr>
          <a:bodyPr anchor="t" anchorCtr="1"/>
          <a:lstStyle/>
          <a:p>
            <a:pPr>
              <a:defRPr sz="1100"/>
            </a:pPr>
            <a:endParaRPr lang="en-US"/>
          </a:p>
        </c:txPr>
        <c:crossAx val="91409792"/>
        <c:crossesAt val="0"/>
        <c:auto val="1"/>
        <c:lblAlgn val="ctr"/>
        <c:lblOffset val="100"/>
        <c:noMultiLvlLbl val="0"/>
      </c:catAx>
      <c:valAx>
        <c:axId val="91409792"/>
        <c:scaling>
          <c:orientation val="minMax"/>
          <c:max val="0.9"/>
          <c:min val="0"/>
        </c:scaling>
        <c:delete val="0"/>
        <c:axPos val="t"/>
        <c:majorGridlines/>
        <c:numFmt formatCode="0%" sourceLinked="0"/>
        <c:majorTickMark val="none"/>
        <c:minorTickMark val="none"/>
        <c:tickLblPos val="low"/>
        <c:crossAx val="91408256"/>
        <c:crosses val="max"/>
        <c:crossBetween val="between"/>
        <c:majorUnit val="0.15000000000000002"/>
      </c:valAx>
    </c:plotArea>
    <c:legend>
      <c:legendPos val="r"/>
      <c:layout>
        <c:manualLayout>
          <c:xMode val="edge"/>
          <c:yMode val="edge"/>
          <c:x val="1.1887891137050674E-2"/>
          <c:y val="0.28014208081858855"/>
          <c:w val="8.2689827984412476E-2"/>
          <c:h val="0.2818588141786939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[Chart in Microsoft PowerPoint]Sheet3!PivotTable1</c:name>
    <c:fmtId val="-1"/>
  </c:pivotSource>
  <c:chart>
    <c:autoTitleDeleted val="1"/>
    <c:pivotFmts>
      <c:pivotFmt>
        <c:idx val="0"/>
      </c:pivotFmt>
      <c:pivotFmt>
        <c:idx val="1"/>
      </c:pivotFmt>
      <c:pivotFmt>
        <c:idx val="2"/>
        <c:dLbl>
          <c:idx val="0"/>
          <c:delete val="1"/>
        </c:dLbl>
      </c:pivotFmt>
      <c:pivotFmt>
        <c:idx val="3"/>
        <c:dLbl>
          <c:idx val="0"/>
          <c:delete val="1"/>
        </c:dLbl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  <c:dLbl>
          <c:idx val="0"/>
          <c:layout>
            <c:manualLayout>
              <c:x val="-3.7510661472455908E-2"/>
              <c:y val="-3.7426893691229229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</c:pivotFmt>
      <c:pivotFmt>
        <c:idx val="14"/>
      </c:pivotFmt>
      <c:pivotFmt>
        <c:idx val="15"/>
        <c:dLbl>
          <c:idx val="0"/>
          <c:layout>
            <c:manualLayout>
              <c:x val="-3.7898368620367807E-2"/>
              <c:y val="-4.2105255402632887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</c:pivotFmt>
      <c:pivotFmt>
        <c:idx val="25"/>
      </c:pivotFmt>
      <c:pivotFmt>
        <c:idx val="26"/>
        <c:spPr>
          <a:ln>
            <a:noFill/>
          </a:ln>
        </c:spPr>
        <c:marker>
          <c:symbol val="none"/>
        </c:marker>
      </c:pivotFmt>
      <c:pivotFmt>
        <c:idx val="27"/>
      </c:pivotFmt>
      <c:pivotFmt>
        <c:idx val="28"/>
      </c:pivotFmt>
      <c:pivotFmt>
        <c:idx val="29"/>
        <c:spPr>
          <a:ln>
            <a:noFill/>
          </a:ln>
        </c:spPr>
        <c:marker>
          <c:symbol val="none"/>
        </c:marker>
      </c:pivotFmt>
      <c:pivotFmt>
        <c:idx val="30"/>
        <c:dLbl>
          <c:idx val="0"/>
          <c:delete val="1"/>
        </c:dLbl>
      </c:pivotFmt>
      <c:pivotFmt>
        <c:idx val="31"/>
        <c:dLbl>
          <c:idx val="0"/>
          <c:layout>
            <c:manualLayout>
              <c:x val="-3.7898368620367807E-2"/>
              <c:y val="-4.2105255402632887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2"/>
        <c:spPr>
          <a:ln>
            <a:noFill/>
          </a:ln>
        </c:spPr>
        <c:marker>
          <c:symbol val="none"/>
        </c:marker>
      </c:pivotFmt>
      <c:pivotFmt>
        <c:idx val="33"/>
        <c:dLbl>
          <c:idx val="0"/>
          <c:delete val="1"/>
        </c:dLbl>
      </c:pivotFmt>
      <c:pivotFmt>
        <c:idx val="34"/>
        <c:dLbl>
          <c:idx val="0"/>
          <c:layout>
            <c:manualLayout>
              <c:x val="-3.7510661472455908E-2"/>
              <c:y val="-3.7426893691229229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5"/>
        <c:spPr>
          <a:ln>
            <a:noFill/>
          </a:ln>
        </c:spPr>
        <c:marker>
          <c:symbol val="none"/>
        </c:marker>
      </c:pivotFmt>
      <c:pivotFmt>
        <c:idx val="36"/>
        <c:dLbl>
          <c:idx val="0"/>
          <c:delete val="1"/>
        </c:dLbl>
      </c:pivotFmt>
      <c:pivotFmt>
        <c:idx val="37"/>
        <c:dLbl>
          <c:idx val="0"/>
          <c:layout>
            <c:manualLayout>
              <c:x val="-3.7898368620367807E-2"/>
              <c:y val="-4.2105255402632887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8"/>
        <c:spPr>
          <a:ln>
            <a:noFill/>
          </a:ln>
        </c:spPr>
        <c:marker>
          <c:symbol val="none"/>
        </c:marker>
      </c:pivotFmt>
      <c:pivotFmt>
        <c:idx val="39"/>
        <c:dLbl>
          <c:idx val="0"/>
          <c:delete val="1"/>
        </c:dLbl>
      </c:pivotFmt>
      <c:pivotFmt>
        <c:idx val="40"/>
        <c:dLbl>
          <c:idx val="0"/>
          <c:layout>
            <c:manualLayout>
              <c:x val="-3.7510661472455908E-2"/>
              <c:y val="-3.7426893691229229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1"/>
        <c:spPr>
          <a:ln>
            <a:noFill/>
          </a:ln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23320766081856747"/>
          <c:y val="4.1938316343568309E-2"/>
          <c:w val="0.76370143987021821"/>
          <c:h val="0.74393101918527493"/>
        </c:manualLayout>
      </c:layout>
      <c:lineChart>
        <c:grouping val="standard"/>
        <c:varyColors val="0"/>
        <c:ser>
          <c:idx val="0"/>
          <c:order val="0"/>
          <c:tx>
            <c:strRef>
              <c:f>Sheet3!$B$3:$B$5</c:f>
              <c:strCache>
                <c:ptCount val="1"/>
                <c:pt idx="0">
                  <c:v>CCA - % of membership</c:v>
                </c:pt>
              </c:strCache>
            </c:strRef>
          </c:tx>
          <c:spPr>
            <a:ln w="34925" cap="flat" cmpd="sng" algn="ctr">
              <a:solidFill>
                <a:srgbClr val="5E8BFF">
                  <a:shade val="50000"/>
                </a:srgbClr>
              </a:solidFill>
              <a:prstDash val="solid"/>
            </a:ln>
            <a:effectLst/>
          </c:spPr>
          <c:marker>
            <c:symbol val="diamond"/>
            <c:size val="10"/>
            <c:spPr>
              <a:solidFill>
                <a:srgbClr val="5E8BFF"/>
              </a:solidFill>
              <a:ln w="25400" cap="flat" cmpd="sng" algn="ctr">
                <a:solidFill>
                  <a:srgbClr val="5E8BFF">
                    <a:shade val="50000"/>
                  </a:srgbClr>
                </a:solidFill>
                <a:prstDash val="solid"/>
              </a:ln>
              <a:effectLst/>
            </c:spPr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Sheet3!$A$6:$A$14</c:f>
              <c:strCache>
                <c:ptCount val="9"/>
                <c:pt idx="0">
                  <c:v>April_15</c:v>
                </c:pt>
                <c:pt idx="1">
                  <c:v>May_15</c:v>
                </c:pt>
                <c:pt idx="2">
                  <c:v>June_15</c:v>
                </c:pt>
                <c:pt idx="3">
                  <c:v>July_15</c:v>
                </c:pt>
                <c:pt idx="4">
                  <c:v>Aug_15</c:v>
                </c:pt>
                <c:pt idx="5">
                  <c:v>Sept_15</c:v>
                </c:pt>
                <c:pt idx="6">
                  <c:v>Oct_15</c:v>
                </c:pt>
                <c:pt idx="7">
                  <c:v>Nov_15</c:v>
                </c:pt>
                <c:pt idx="8">
                  <c:v>Dec_15</c:v>
                </c:pt>
              </c:strCache>
            </c:strRef>
          </c:cat>
          <c:val>
            <c:numRef>
              <c:f>Sheet3!$B$6:$B$14</c:f>
              <c:numCache>
                <c:formatCode>0.00%</c:formatCode>
                <c:ptCount val="9"/>
                <c:pt idx="0">
                  <c:v>1.7891870867366783E-2</c:v>
                </c:pt>
                <c:pt idx="1">
                  <c:v>1.5378663313666699E-2</c:v>
                </c:pt>
                <c:pt idx="2">
                  <c:v>1.3225991949396205E-2</c:v>
                </c:pt>
                <c:pt idx="3">
                  <c:v>1.6415219660309326E-2</c:v>
                </c:pt>
                <c:pt idx="4">
                  <c:v>1.9556470478151025E-2</c:v>
                </c:pt>
                <c:pt idx="5">
                  <c:v>2.1286571642910729E-2</c:v>
                </c:pt>
                <c:pt idx="6">
                  <c:v>2.4846480869154464E-2</c:v>
                </c:pt>
                <c:pt idx="7">
                  <c:v>2.1608527131782945E-2</c:v>
                </c:pt>
                <c:pt idx="8">
                  <c:v>1.5857478465152702E-2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Sheet3!$C$3:$C$5</c:f>
              <c:strCache>
                <c:ptCount val="1"/>
                <c:pt idx="0">
                  <c:v>CCA - # of Grievances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Sheet3!$A$6:$A$14</c:f>
              <c:strCache>
                <c:ptCount val="9"/>
                <c:pt idx="0">
                  <c:v>April_15</c:v>
                </c:pt>
                <c:pt idx="1">
                  <c:v>May_15</c:v>
                </c:pt>
                <c:pt idx="2">
                  <c:v>June_15</c:v>
                </c:pt>
                <c:pt idx="3">
                  <c:v>July_15</c:v>
                </c:pt>
                <c:pt idx="4">
                  <c:v>Aug_15</c:v>
                </c:pt>
                <c:pt idx="5">
                  <c:v>Sept_15</c:v>
                </c:pt>
                <c:pt idx="6">
                  <c:v>Oct_15</c:v>
                </c:pt>
                <c:pt idx="7">
                  <c:v>Nov_15</c:v>
                </c:pt>
                <c:pt idx="8">
                  <c:v>Dec_15</c:v>
                </c:pt>
              </c:strCache>
            </c:strRef>
          </c:cat>
          <c:val>
            <c:numRef>
              <c:f>Sheet3!$C$6:$C$14</c:f>
              <c:numCache>
                <c:formatCode>0</c:formatCode>
                <c:ptCount val="9"/>
                <c:pt idx="0">
                  <c:v>184</c:v>
                </c:pt>
                <c:pt idx="1">
                  <c:v>159</c:v>
                </c:pt>
                <c:pt idx="2">
                  <c:v>138</c:v>
                </c:pt>
                <c:pt idx="3">
                  <c:v>173</c:v>
                </c:pt>
                <c:pt idx="4">
                  <c:v>209</c:v>
                </c:pt>
                <c:pt idx="5">
                  <c:v>227</c:v>
                </c:pt>
                <c:pt idx="6">
                  <c:v>263</c:v>
                </c:pt>
                <c:pt idx="7">
                  <c:v>223</c:v>
                </c:pt>
                <c:pt idx="8">
                  <c:v>162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Sheet3!$D$3:$D$5</c:f>
              <c:strCache>
                <c:ptCount val="1"/>
                <c:pt idx="0">
                  <c:v>TUFTS  - % of membership</c:v>
                </c:pt>
              </c:strCache>
            </c:strRef>
          </c:tx>
          <c:spPr>
            <a:ln w="34925" cap="flat" cmpd="sng" algn="ctr">
              <a:solidFill>
                <a:srgbClr val="FFCD33">
                  <a:shade val="50000"/>
                </a:srgbClr>
              </a:solidFill>
              <a:prstDash val="solid"/>
            </a:ln>
            <a:effectLst/>
          </c:spPr>
          <c:marker>
            <c:symbol val="triangle"/>
            <c:size val="10"/>
            <c:spPr>
              <a:solidFill>
                <a:srgbClr val="FFCD33"/>
              </a:solidFill>
              <a:ln w="25400" cap="flat" cmpd="sng" algn="ctr">
                <a:solidFill>
                  <a:srgbClr val="FFCD33">
                    <a:shade val="50000"/>
                  </a:srgbClr>
                </a:solidFill>
                <a:prstDash val="solid"/>
              </a:ln>
              <a:effectLst/>
            </c:spPr>
          </c:marker>
          <c:cat>
            <c:strRef>
              <c:f>Sheet3!$A$6:$A$14</c:f>
              <c:strCache>
                <c:ptCount val="9"/>
                <c:pt idx="0">
                  <c:v>April_15</c:v>
                </c:pt>
                <c:pt idx="1">
                  <c:v>May_15</c:v>
                </c:pt>
                <c:pt idx="2">
                  <c:v>June_15</c:v>
                </c:pt>
                <c:pt idx="3">
                  <c:v>July_15</c:v>
                </c:pt>
                <c:pt idx="4">
                  <c:v>Aug_15</c:v>
                </c:pt>
                <c:pt idx="5">
                  <c:v>Sept_15</c:v>
                </c:pt>
                <c:pt idx="6">
                  <c:v>Oct_15</c:v>
                </c:pt>
                <c:pt idx="7">
                  <c:v>Nov_15</c:v>
                </c:pt>
                <c:pt idx="8">
                  <c:v>Dec_15</c:v>
                </c:pt>
              </c:strCache>
            </c:strRef>
          </c:cat>
          <c:val>
            <c:numRef>
              <c:f>Sheet3!$D$6:$D$14</c:f>
              <c:numCache>
                <c:formatCode>0.00%</c:formatCode>
                <c:ptCount val="9"/>
                <c:pt idx="0">
                  <c:v>5.9076262083780882E-3</c:v>
                </c:pt>
                <c:pt idx="1">
                  <c:v>2.185792349726776E-3</c:v>
                </c:pt>
                <c:pt idx="2">
                  <c:v>6.6629650194336481E-3</c:v>
                </c:pt>
                <c:pt idx="3">
                  <c:v>5.6785917092561046E-3</c:v>
                </c:pt>
                <c:pt idx="4">
                  <c:v>9.7198399085191532E-3</c:v>
                </c:pt>
                <c:pt idx="5">
                  <c:v>8.1922446750409619E-3</c:v>
                </c:pt>
                <c:pt idx="6">
                  <c:v>9.1698841698841706E-3</c:v>
                </c:pt>
                <c:pt idx="7">
                  <c:v>7.331378299120235E-3</c:v>
                </c:pt>
                <c:pt idx="8">
                  <c:v>6.7665538907684874E-3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Sheet3!$E$3:$E$5</c:f>
              <c:strCache>
                <c:ptCount val="1"/>
                <c:pt idx="0">
                  <c:v>TUFTS  - # of Grievances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Sheet3!$A$6:$A$14</c:f>
              <c:strCache>
                <c:ptCount val="9"/>
                <c:pt idx="0">
                  <c:v>April_15</c:v>
                </c:pt>
                <c:pt idx="1">
                  <c:v>May_15</c:v>
                </c:pt>
                <c:pt idx="2">
                  <c:v>June_15</c:v>
                </c:pt>
                <c:pt idx="3">
                  <c:v>July_15</c:v>
                </c:pt>
                <c:pt idx="4">
                  <c:v>Aug_15</c:v>
                </c:pt>
                <c:pt idx="5">
                  <c:v>Sept_15</c:v>
                </c:pt>
                <c:pt idx="6">
                  <c:v>Oct_15</c:v>
                </c:pt>
                <c:pt idx="7">
                  <c:v>Nov_15</c:v>
                </c:pt>
                <c:pt idx="8">
                  <c:v>Dec_15</c:v>
                </c:pt>
              </c:strCache>
            </c:strRef>
          </c:cat>
          <c:val>
            <c:numRef>
              <c:f>Sheet3!$E$6:$E$14</c:f>
              <c:numCache>
                <c:formatCode>0</c:formatCode>
                <c:ptCount val="9"/>
                <c:pt idx="0">
                  <c:v>11</c:v>
                </c:pt>
                <c:pt idx="1">
                  <c:v>4</c:v>
                </c:pt>
                <c:pt idx="2">
                  <c:v>12</c:v>
                </c:pt>
                <c:pt idx="3">
                  <c:v>10</c:v>
                </c:pt>
                <c:pt idx="4">
                  <c:v>17</c:v>
                </c:pt>
                <c:pt idx="5">
                  <c:v>15</c:v>
                </c:pt>
                <c:pt idx="6">
                  <c:v>19</c:v>
                </c:pt>
                <c:pt idx="7">
                  <c:v>15</c:v>
                </c:pt>
                <c:pt idx="8">
                  <c:v>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828608"/>
        <c:axId val="91830144"/>
      </c:lineChart>
      <c:catAx>
        <c:axId val="91828608"/>
        <c:scaling>
          <c:orientation val="minMax"/>
        </c:scaling>
        <c:delete val="0"/>
        <c:axPos val="b"/>
        <c:majorTickMark val="none"/>
        <c:minorTickMark val="none"/>
        <c:tickLblPos val="nextTo"/>
        <c:crossAx val="91830144"/>
        <c:crosses val="autoZero"/>
        <c:auto val="1"/>
        <c:lblAlgn val="ctr"/>
        <c:lblOffset val="100"/>
        <c:noMultiLvlLbl val="0"/>
      </c:catAx>
      <c:valAx>
        <c:axId val="91830144"/>
        <c:scaling>
          <c:orientation val="minMax"/>
          <c:max val="5.000000000000001E-2"/>
          <c:min val="0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1828608"/>
        <c:crosses val="autoZero"/>
        <c:crossBetween val="between"/>
      </c:valAx>
      <c:dTable>
        <c:showHorzBorder val="1"/>
        <c:showVertBorder val="1"/>
        <c:showOutline val="1"/>
        <c:showKeys val="0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  <c:spPr>
        <a:noFill/>
        <a:ln w="25400">
          <a:noFill/>
        </a:ln>
      </c:spPr>
    </c:plotArea>
    <c:legend>
      <c:legendPos val="l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"/>
          <c:y val="0.2066115565480395"/>
          <c:w val="0.15576893354555132"/>
          <c:h val="0.49228042689498053"/>
        </c:manualLayout>
      </c:layout>
      <c:overlay val="0"/>
      <c:txPr>
        <a:bodyPr/>
        <a:lstStyle/>
        <a:p>
          <a:pPr>
            <a:defRPr sz="11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span"/>
    <c:showDLblsOverMax val="0"/>
  </c:chart>
  <c:spPr>
    <a:ln>
      <a:noFill/>
    </a:ln>
  </c:spPr>
  <c:externalData r:id="rId2">
    <c:autoUpdate val="0"/>
  </c:externalData>
  <c:extLst>
    <c:ext xmlns:c14="http://schemas.microsoft.com/office/drawing/2007/8/2/chart" uri="{781A3756-C4B2-4CAC-9D66-4F8BD8637D16}">
      <c14:pivotOptions>
        <c14:dropZoneCategories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[Chart in Microsoft PowerPoint]Sheet3!PivotTable1</c:name>
    <c:fmtId val="49"/>
  </c:pivotSource>
  <c:chart>
    <c:autoTitleDeleted val="1"/>
    <c:pivotFmts>
      <c:pivotFmt>
        <c:idx val="0"/>
      </c:pivotFmt>
      <c:pivotFmt>
        <c:idx val="1"/>
      </c:pivotFmt>
      <c:pivotFmt>
        <c:idx val="2"/>
        <c:dLbl>
          <c:idx val="0"/>
          <c:delete val="1"/>
        </c:dLbl>
      </c:pivotFmt>
      <c:pivotFmt>
        <c:idx val="3"/>
        <c:dLbl>
          <c:idx val="0"/>
          <c:delete val="1"/>
        </c:dLbl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  <c:dLbl>
          <c:idx val="0"/>
          <c:layout>
            <c:manualLayout>
              <c:x val="-3.7510661472455908E-2"/>
              <c:y val="-3.7426893691229229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</c:pivotFmt>
      <c:pivotFmt>
        <c:idx val="14"/>
      </c:pivotFmt>
      <c:pivotFmt>
        <c:idx val="15"/>
        <c:dLbl>
          <c:idx val="0"/>
          <c:layout>
            <c:manualLayout>
              <c:x val="-3.7898368620367807E-2"/>
              <c:y val="-4.2105255402632887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</c:pivotFmt>
      <c:pivotFmt>
        <c:idx val="25"/>
      </c:pivotFmt>
      <c:pivotFmt>
        <c:idx val="26"/>
        <c:spPr>
          <a:ln>
            <a:noFill/>
          </a:ln>
        </c:spPr>
        <c:marker>
          <c:symbol val="none"/>
        </c:marker>
      </c:pivotFmt>
      <c:pivotFmt>
        <c:idx val="27"/>
      </c:pivotFmt>
      <c:pivotFmt>
        <c:idx val="28"/>
      </c:pivotFmt>
      <c:pivotFmt>
        <c:idx val="29"/>
        <c:spPr>
          <a:ln>
            <a:noFill/>
          </a:ln>
        </c:spPr>
        <c:marker>
          <c:symbol val="none"/>
        </c:marker>
      </c:pivotFmt>
      <c:pivotFmt>
        <c:idx val="30"/>
        <c:dLbl>
          <c:idx val="0"/>
          <c:delete val="1"/>
        </c:dLbl>
      </c:pivotFmt>
      <c:pivotFmt>
        <c:idx val="31"/>
        <c:dLbl>
          <c:idx val="0"/>
          <c:layout>
            <c:manualLayout>
              <c:x val="-3.7898368620367807E-2"/>
              <c:y val="-4.2105255402632887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2"/>
        <c:spPr>
          <a:ln>
            <a:noFill/>
          </a:ln>
        </c:spPr>
        <c:marker>
          <c:symbol val="none"/>
        </c:marker>
      </c:pivotFmt>
      <c:pivotFmt>
        <c:idx val="33"/>
        <c:dLbl>
          <c:idx val="0"/>
          <c:delete val="1"/>
        </c:dLbl>
      </c:pivotFmt>
      <c:pivotFmt>
        <c:idx val="34"/>
        <c:dLbl>
          <c:idx val="0"/>
          <c:layout>
            <c:manualLayout>
              <c:x val="-3.7510661472455908E-2"/>
              <c:y val="-3.7426893691229229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5"/>
        <c:spPr>
          <a:ln>
            <a:noFill/>
          </a:ln>
        </c:spPr>
        <c:marker>
          <c:symbol val="none"/>
        </c:marker>
      </c:pivotFmt>
      <c:pivotFmt>
        <c:idx val="36"/>
        <c:dLbl>
          <c:idx val="0"/>
          <c:delete val="1"/>
        </c:dLbl>
      </c:pivotFmt>
      <c:pivotFmt>
        <c:idx val="37"/>
        <c:dLbl>
          <c:idx val="0"/>
          <c:layout>
            <c:manualLayout>
              <c:x val="-3.7898368620367807E-2"/>
              <c:y val="-4.2105255402632887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8"/>
        <c:spPr>
          <a:ln>
            <a:noFill/>
          </a:ln>
        </c:spPr>
        <c:marker>
          <c:symbol val="none"/>
        </c:marker>
      </c:pivotFmt>
      <c:pivotFmt>
        <c:idx val="39"/>
        <c:dLbl>
          <c:idx val="0"/>
          <c:delete val="1"/>
        </c:dLbl>
      </c:pivotFmt>
      <c:pivotFmt>
        <c:idx val="40"/>
        <c:dLbl>
          <c:idx val="0"/>
          <c:layout>
            <c:manualLayout>
              <c:x val="-3.7510661472455908E-2"/>
              <c:y val="-3.7426893691229229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1"/>
        <c:spPr>
          <a:ln>
            <a:noFill/>
          </a:ln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24212515990988778"/>
          <c:y val="3.5245335936318525E-2"/>
          <c:w val="0.73785368975296139"/>
          <c:h val="0.75541141372341447"/>
        </c:manualLayout>
      </c:layout>
      <c:lineChart>
        <c:grouping val="standard"/>
        <c:varyColors val="0"/>
        <c:ser>
          <c:idx val="0"/>
          <c:order val="0"/>
          <c:tx>
            <c:strRef>
              <c:f>Sheet3!$B$3:$B$5</c:f>
              <c:strCache>
                <c:ptCount val="1"/>
                <c:pt idx="0">
                  <c:v>CCA - % of membership</c:v>
                </c:pt>
              </c:strCache>
            </c:strRef>
          </c:tx>
          <c:spPr>
            <a:ln w="34925" cap="flat" cmpd="sng" algn="ctr">
              <a:solidFill>
                <a:srgbClr val="5E8BFF">
                  <a:shade val="50000"/>
                </a:srgbClr>
              </a:solidFill>
              <a:prstDash val="solid"/>
            </a:ln>
            <a:effectLst/>
          </c:spPr>
          <c:marker>
            <c:symbol val="diamond"/>
            <c:size val="10"/>
            <c:spPr>
              <a:solidFill>
                <a:srgbClr val="5E8BFF"/>
              </a:solidFill>
              <a:ln w="25400" cap="flat" cmpd="sng" algn="ctr">
                <a:solidFill>
                  <a:srgbClr val="5E8BFF">
                    <a:shade val="50000"/>
                  </a:srgbClr>
                </a:solidFill>
                <a:prstDash val="solid"/>
              </a:ln>
              <a:effectLst/>
            </c:spPr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Sheet3!$A$6:$A$14</c:f>
              <c:strCache>
                <c:ptCount val="9"/>
                <c:pt idx="0">
                  <c:v>April_15</c:v>
                </c:pt>
                <c:pt idx="1">
                  <c:v>May_15</c:v>
                </c:pt>
                <c:pt idx="2">
                  <c:v>June_15</c:v>
                </c:pt>
                <c:pt idx="3">
                  <c:v>July_15</c:v>
                </c:pt>
                <c:pt idx="4">
                  <c:v>Aug_15</c:v>
                </c:pt>
                <c:pt idx="5">
                  <c:v>Sept_15</c:v>
                </c:pt>
                <c:pt idx="6">
                  <c:v>Oct_15</c:v>
                </c:pt>
                <c:pt idx="7">
                  <c:v>Nov_15</c:v>
                </c:pt>
                <c:pt idx="8">
                  <c:v>Dec_15</c:v>
                </c:pt>
              </c:strCache>
            </c:strRef>
          </c:cat>
          <c:val>
            <c:numRef>
              <c:f>Sheet3!$B$6:$B$14</c:f>
              <c:numCache>
                <c:formatCode>0.00%</c:formatCode>
                <c:ptCount val="9"/>
                <c:pt idx="0">
                  <c:v>0</c:v>
                </c:pt>
                <c:pt idx="1">
                  <c:v>1.9344230583228552E-4</c:v>
                </c:pt>
                <c:pt idx="2">
                  <c:v>1.9168104274487253E-4</c:v>
                </c:pt>
                <c:pt idx="3">
                  <c:v>9.4885662776354493E-5</c:v>
                </c:pt>
                <c:pt idx="4">
                  <c:v>4.6785814541031159E-4</c:v>
                </c:pt>
                <c:pt idx="5">
                  <c:v>0</c:v>
                </c:pt>
                <c:pt idx="6">
                  <c:v>2.8341993386868212E-4</c:v>
                </c:pt>
                <c:pt idx="7">
                  <c:v>0</c:v>
                </c:pt>
                <c:pt idx="8">
                  <c:v>9.788566953797964E-5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Sheet3!$C$3:$C$5</c:f>
              <c:strCache>
                <c:ptCount val="1"/>
                <c:pt idx="0">
                  <c:v>CCA - # of Grievances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Sheet3!$A$6:$A$14</c:f>
              <c:strCache>
                <c:ptCount val="9"/>
                <c:pt idx="0">
                  <c:v>April_15</c:v>
                </c:pt>
                <c:pt idx="1">
                  <c:v>May_15</c:v>
                </c:pt>
                <c:pt idx="2">
                  <c:v>June_15</c:v>
                </c:pt>
                <c:pt idx="3">
                  <c:v>July_15</c:v>
                </c:pt>
                <c:pt idx="4">
                  <c:v>Aug_15</c:v>
                </c:pt>
                <c:pt idx="5">
                  <c:v>Sept_15</c:v>
                </c:pt>
                <c:pt idx="6">
                  <c:v>Oct_15</c:v>
                </c:pt>
                <c:pt idx="7">
                  <c:v>Nov_15</c:v>
                </c:pt>
                <c:pt idx="8">
                  <c:v>Dec_15</c:v>
                </c:pt>
              </c:strCache>
            </c:strRef>
          </c:cat>
          <c:val>
            <c:numRef>
              <c:f>Sheet3!$C$6:$C$14</c:f>
              <c:numCache>
                <c:formatCode>0</c:formatCode>
                <c:ptCount val="9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Sheet3!$D$3:$D$5</c:f>
              <c:strCache>
                <c:ptCount val="1"/>
                <c:pt idx="0">
                  <c:v>TUFTS  - % of membership</c:v>
                </c:pt>
              </c:strCache>
            </c:strRef>
          </c:tx>
          <c:spPr>
            <a:ln w="34925" cap="flat" cmpd="sng" algn="ctr">
              <a:solidFill>
                <a:srgbClr val="FFCD33">
                  <a:shade val="50000"/>
                </a:srgbClr>
              </a:solidFill>
              <a:prstDash val="solid"/>
            </a:ln>
            <a:effectLst/>
          </c:spPr>
          <c:marker>
            <c:symbol val="triangle"/>
            <c:size val="10"/>
            <c:spPr>
              <a:solidFill>
                <a:srgbClr val="FFCD33"/>
              </a:solidFill>
              <a:ln w="25400" cap="flat" cmpd="sng" algn="ctr">
                <a:solidFill>
                  <a:srgbClr val="FFCD33">
                    <a:shade val="50000"/>
                  </a:srgbClr>
                </a:solidFill>
                <a:prstDash val="solid"/>
              </a:ln>
              <a:effectLst/>
            </c:spPr>
          </c:marker>
          <c:cat>
            <c:strRef>
              <c:f>Sheet3!$A$6:$A$14</c:f>
              <c:strCache>
                <c:ptCount val="9"/>
                <c:pt idx="0">
                  <c:v>April_15</c:v>
                </c:pt>
                <c:pt idx="1">
                  <c:v>May_15</c:v>
                </c:pt>
                <c:pt idx="2">
                  <c:v>June_15</c:v>
                </c:pt>
                <c:pt idx="3">
                  <c:v>July_15</c:v>
                </c:pt>
                <c:pt idx="4">
                  <c:v>Aug_15</c:v>
                </c:pt>
                <c:pt idx="5">
                  <c:v>Sept_15</c:v>
                </c:pt>
                <c:pt idx="6">
                  <c:v>Oct_15</c:v>
                </c:pt>
                <c:pt idx="7">
                  <c:v>Nov_15</c:v>
                </c:pt>
                <c:pt idx="8">
                  <c:v>Dec_15</c:v>
                </c:pt>
              </c:strCache>
            </c:strRef>
          </c:cat>
          <c:val>
            <c:numRef>
              <c:f>Sheet3!$D$6:$D$14</c:f>
              <c:numCache>
                <c:formatCode>0.00%</c:formatCode>
                <c:ptCount val="9"/>
                <c:pt idx="0">
                  <c:v>0</c:v>
                </c:pt>
                <c:pt idx="1">
                  <c:v>5.4644808743169399E-4</c:v>
                </c:pt>
                <c:pt idx="2">
                  <c:v>0</c:v>
                </c:pt>
                <c:pt idx="3">
                  <c:v>0</c:v>
                </c:pt>
                <c:pt idx="4">
                  <c:v>2.858776443682104E-3</c:v>
                </c:pt>
                <c:pt idx="5">
                  <c:v>2.1845985800109228E-3</c:v>
                </c:pt>
                <c:pt idx="6">
                  <c:v>5.3088803088803087E-3</c:v>
                </c:pt>
                <c:pt idx="7">
                  <c:v>4.3988269794721412E-3</c:v>
                </c:pt>
                <c:pt idx="8">
                  <c:v>3.3832769453842437E-3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Sheet3!$E$3:$E$5</c:f>
              <c:strCache>
                <c:ptCount val="1"/>
                <c:pt idx="0">
                  <c:v>TUFTS  - # of Grievances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Sheet3!$A$6:$A$14</c:f>
              <c:strCache>
                <c:ptCount val="9"/>
                <c:pt idx="0">
                  <c:v>April_15</c:v>
                </c:pt>
                <c:pt idx="1">
                  <c:v>May_15</c:v>
                </c:pt>
                <c:pt idx="2">
                  <c:v>June_15</c:v>
                </c:pt>
                <c:pt idx="3">
                  <c:v>July_15</c:v>
                </c:pt>
                <c:pt idx="4">
                  <c:v>Aug_15</c:v>
                </c:pt>
                <c:pt idx="5">
                  <c:v>Sept_15</c:v>
                </c:pt>
                <c:pt idx="6">
                  <c:v>Oct_15</c:v>
                </c:pt>
                <c:pt idx="7">
                  <c:v>Nov_15</c:v>
                </c:pt>
                <c:pt idx="8">
                  <c:v>Dec_15</c:v>
                </c:pt>
              </c:strCache>
            </c:strRef>
          </c:cat>
          <c:val>
            <c:numRef>
              <c:f>Sheet3!$E$6:$E$14</c:f>
              <c:numCache>
                <c:formatCode>0</c:formatCode>
                <c:ptCount val="9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4</c:v>
                </c:pt>
                <c:pt idx="6">
                  <c:v>11</c:v>
                </c:pt>
                <c:pt idx="7">
                  <c:v>9</c:v>
                </c:pt>
                <c:pt idx="8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884928"/>
        <c:axId val="91890816"/>
      </c:lineChart>
      <c:catAx>
        <c:axId val="91884928"/>
        <c:scaling>
          <c:orientation val="minMax"/>
        </c:scaling>
        <c:delete val="0"/>
        <c:axPos val="b"/>
        <c:majorTickMark val="none"/>
        <c:minorTickMark val="none"/>
        <c:tickLblPos val="nextTo"/>
        <c:crossAx val="91890816"/>
        <c:crosses val="autoZero"/>
        <c:auto val="1"/>
        <c:lblAlgn val="ctr"/>
        <c:lblOffset val="100"/>
        <c:noMultiLvlLbl val="0"/>
      </c:catAx>
      <c:valAx>
        <c:axId val="91890816"/>
        <c:scaling>
          <c:orientation val="minMax"/>
          <c:max val="5.000000000000001E-2"/>
          <c:min val="0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91884928"/>
        <c:crosses val="autoZero"/>
        <c:crossBetween val="between"/>
      </c:valAx>
      <c:dTable>
        <c:showHorzBorder val="1"/>
        <c:showVertBorder val="1"/>
        <c:showOutline val="1"/>
        <c:showKeys val="0"/>
        <c:spPr>
          <a:ln>
            <a:solidFill>
              <a:schemeClr val="bg1">
                <a:lumMod val="50000"/>
              </a:schemeClr>
            </a:solidFill>
          </a:ln>
        </c:spPr>
      </c:dTable>
    </c:plotArea>
    <c:legend>
      <c:legendPos val="l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7.0113394264293321E-3"/>
          <c:y val="0.2066115565480395"/>
          <c:w val="0.14135734830061686"/>
          <c:h val="0.49228042689498053"/>
        </c:manualLayout>
      </c:layout>
      <c:overlay val="0"/>
    </c:legend>
    <c:plotVisOnly val="1"/>
    <c:dispBlanksAs val="span"/>
    <c:showDLblsOverMax val="0"/>
  </c:chart>
  <c:spPr>
    <a:ln>
      <a:noFill/>
    </a:ln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  <c:extLst>
    <c:ext xmlns:c14="http://schemas.microsoft.com/office/drawing/2007/8/2/chart" uri="{781A3756-C4B2-4CAC-9D66-4F8BD8637D16}">
      <c14:pivotOptions>
        <c14:dropZoneCategories val="1"/>
        <c14:dropZoneSeries val="1"/>
      </c14:pivotOptions>
    </c:ext>
  </c:extLst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0.40631</cdr:x>
      <cdr:y>0.90625</cdr:y>
    </cdr:from>
    <cdr:to>
      <cdr:x>0.45525</cdr:x>
      <cdr:y>0.98643</cdr:y>
    </cdr:to>
    <cdr:sp macro="" textlink="">
      <cdr:nvSpPr>
        <cdr:cNvPr id="2" name="Down Arrow 1"/>
        <cdr:cNvSpPr/>
      </cdr:nvSpPr>
      <cdr:spPr>
        <a:xfrm xmlns:a="http://schemas.openxmlformats.org/drawingml/2006/main" rot="10800000">
          <a:off x="3417279" y="4695825"/>
          <a:ext cx="411631" cy="41548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 w="9525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8C7E0-9A7C-41FD-8C1A-ADB800251C8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F9A40-A947-4058-9BBC-75DCB8909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96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133" cy="466082"/>
          </a:xfrm>
          <a:prstGeom prst="rect">
            <a:avLst/>
          </a:prstGeom>
        </p:spPr>
        <p:txBody>
          <a:bodyPr vert="horz" lIns="91237" tIns="45618" rIns="91237" bIns="456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36" y="0"/>
            <a:ext cx="3037132" cy="466082"/>
          </a:xfrm>
          <a:prstGeom prst="rect">
            <a:avLst/>
          </a:prstGeom>
        </p:spPr>
        <p:txBody>
          <a:bodyPr vert="horz" lIns="91237" tIns="45618" rIns="91237" bIns="45618" rtlCol="0"/>
          <a:lstStyle>
            <a:lvl1pPr algn="r">
              <a:defRPr sz="1200"/>
            </a:lvl1pPr>
          </a:lstStyle>
          <a:p>
            <a:fld id="{1204CD42-A733-4650-B0B4-FFA0F165EE5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7" tIns="45618" rIns="91237" bIns="456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79" y="4473793"/>
            <a:ext cx="5608646" cy="3660373"/>
          </a:xfrm>
          <a:prstGeom prst="rect">
            <a:avLst/>
          </a:prstGeom>
        </p:spPr>
        <p:txBody>
          <a:bodyPr vert="horz" lIns="91237" tIns="45618" rIns="91237" bIns="45618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20"/>
            <a:ext cx="3037133" cy="466082"/>
          </a:xfrm>
          <a:prstGeom prst="rect">
            <a:avLst/>
          </a:prstGeom>
        </p:spPr>
        <p:txBody>
          <a:bodyPr vert="horz" lIns="91237" tIns="45618" rIns="91237" bIns="456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36" y="8830320"/>
            <a:ext cx="3037132" cy="466082"/>
          </a:xfrm>
          <a:prstGeom prst="rect">
            <a:avLst/>
          </a:prstGeom>
        </p:spPr>
        <p:txBody>
          <a:bodyPr vert="horz" lIns="91237" tIns="45618" rIns="91237" bIns="45618" rtlCol="0" anchor="b"/>
          <a:lstStyle>
            <a:lvl1pPr algn="r">
              <a:defRPr sz="1200"/>
            </a:lvl1pPr>
          </a:lstStyle>
          <a:p>
            <a:fld id="{3024E1F4-4FEF-4A75-9A5A-52FED9225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0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4E1F4-4FEF-4A75-9A5A-52FED9225D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73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E71764-ED2E-4349-9B74-9F93E21193C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8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71764-ED2E-4349-9B74-9F93E21193CB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4E1F4-4FEF-4A75-9A5A-52FED9225D7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244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4E1F4-4FEF-4A75-9A5A-52FED9225D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71764-ED2E-4349-9B74-9F93E21193CB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2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71764-ED2E-4349-9B74-9F93E21193CB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53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71764-ED2E-4349-9B74-9F93E21193C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5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71764-ED2E-4349-9B74-9F93E21193C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467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71764-ED2E-4349-9B74-9F93E21193C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467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E71764-ED2E-4349-9B74-9F93E21193C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7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5750927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229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2/23/2016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3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2/23/2016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0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2/23/2016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91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2/23/2016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40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2/23/2016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792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1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2/23/2016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04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2/23/2016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2/23/2016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79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2/23/2016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2/23/2016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72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3598739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364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28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5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20" Type="http://schemas.openxmlformats.org/officeDocument/2006/relationships/tags" Target="../tags/tag1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24" Type="http://schemas.openxmlformats.org/officeDocument/2006/relationships/tags" Target="../tags/tag16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23" Type="http://schemas.openxmlformats.org/officeDocument/2006/relationships/tags" Target="../tags/tag15.xml"/><Relationship Id="rId28" Type="http://schemas.openxmlformats.org/officeDocument/2006/relationships/image" Target="../media/image2.png"/><Relationship Id="rId10" Type="http://schemas.openxmlformats.org/officeDocument/2006/relationships/tags" Target="../tags/tag2.xml"/><Relationship Id="rId19" Type="http://schemas.openxmlformats.org/officeDocument/2006/relationships/tags" Target="../tags/tag11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Relationship Id="rId14" Type="http://schemas.openxmlformats.org/officeDocument/2006/relationships/tags" Target="../tags/tag6.xml"/><Relationship Id="rId22" Type="http://schemas.openxmlformats.org/officeDocument/2006/relationships/tags" Target="../tags/tag14.xml"/><Relationship Id="rId27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oleObject" Target="../embeddings/oleObject3.bin"/><Relationship Id="rId3" Type="http://schemas.openxmlformats.org/officeDocument/2006/relationships/slideLayout" Target="../slideLayouts/slideLayout10.xml"/><Relationship Id="rId21" Type="http://schemas.openxmlformats.org/officeDocument/2006/relationships/tags" Target="../tags/tag30.xml"/><Relationship Id="rId7" Type="http://schemas.openxmlformats.org/officeDocument/2006/relationships/slideLayout" Target="../slideLayouts/slideLayout14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2" Type="http://schemas.openxmlformats.org/officeDocument/2006/relationships/slideLayout" Target="../slideLayouts/slideLayout9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5" Type="http://schemas.openxmlformats.org/officeDocument/2006/relationships/slideLayout" Target="../slideLayouts/slideLayout12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image" Target="../media/image2.png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4" Type="http://schemas.openxmlformats.org/officeDocument/2006/relationships/slideLayout" Target="../slideLayouts/slideLayout11.xml"/><Relationship Id="rId9" Type="http://schemas.openxmlformats.org/officeDocument/2006/relationships/vmlDrawing" Target="../drawings/vmlDrawing3.v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767010075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9" name="think-cell Slide" r:id="rId26" imgW="270" imgH="270" progId="TCLayout.ActiveDocument.1">
                  <p:embed/>
                </p:oleObj>
              </mc:Choice>
              <mc:Fallback>
                <p:oleObj name="think-cell Slide" r:id="rId2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 userDrawn="1"/>
        </p:nvGrpSpPr>
        <p:grpSpPr bwMode="ltGray">
          <a:xfrm>
            <a:off x="2" y="6565687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/>
                </a:rPr>
                <a:t>     </a:t>
              </a:r>
              <a:endParaRPr lang="en-US" sz="1600" dirty="0">
                <a:solidFill>
                  <a:srgbClr val="002060"/>
                </a:solidFill>
                <a:latin typeface="Arial"/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  <a:latin typeface="Arial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2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99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3" r:id="rId5"/>
    <p:sldLayoutId id="2147483674" r:id="rId6"/>
    <p:sldLayoutId id="214748370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902830498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think-cell Slide" r:id="rId26" imgW="270" imgH="270" progId="TCLayout.ActiveDocument.1">
                  <p:embed/>
                </p:oleObj>
              </mc:Choice>
              <mc:Fallback>
                <p:oleObj name="think-cell Slide" r:id="rId2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 userDrawn="1"/>
        </p:nvGrpSpPr>
        <p:grpSpPr bwMode="ltGray">
          <a:xfrm>
            <a:off x="2" y="6565687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</a:rPr>
                <a:t>     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2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75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OneCare@state.ma.us" TargetMode="External"/><Relationship Id="rId2" Type="http://schemas.openxmlformats.org/officeDocument/2006/relationships/hyperlink" Target="http://www.mass.gov/masshealth/oneca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796" y="2648241"/>
            <a:ext cx="5826188" cy="507831"/>
          </a:xfr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95" y="306944"/>
            <a:ext cx="1820853" cy="95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4"/>
          <p:cNvSpPr txBox="1">
            <a:spLocks noChangeArrowheads="1"/>
          </p:cNvSpPr>
          <p:nvPr/>
        </p:nvSpPr>
        <p:spPr bwMode="auto">
          <a:xfrm>
            <a:off x="2693972" y="1602876"/>
            <a:ext cx="600552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33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Care: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Council Meeting</a:t>
            </a:r>
            <a:b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4"/>
          <p:cNvSpPr txBox="1">
            <a:spLocks noChangeArrowheads="1"/>
          </p:cNvSpPr>
          <p:nvPr/>
        </p:nvSpPr>
        <p:spPr bwMode="auto">
          <a:xfrm>
            <a:off x="2693796" y="3847305"/>
            <a:ext cx="6450012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32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kern="0" dirty="0">
                <a:solidFill>
                  <a:srgbClr val="002960"/>
                </a:solidFill>
              </a:rPr>
              <a:t>Executive Office of Health &amp; Human Services</a:t>
            </a:r>
            <a:endParaRPr lang="en-US" sz="2400" b="1" kern="0" dirty="0">
              <a:solidFill>
                <a:srgbClr val="002960"/>
              </a:solidFill>
            </a:endParaRPr>
          </a:p>
        </p:txBody>
      </p:sp>
      <p:sp>
        <p:nvSpPr>
          <p:cNvPr id="7" name="Date"/>
          <p:cNvSpPr txBox="1">
            <a:spLocks noChangeArrowheads="1"/>
          </p:cNvSpPr>
          <p:nvPr/>
        </p:nvSpPr>
        <p:spPr bwMode="auto">
          <a:xfrm>
            <a:off x="2693796" y="4472562"/>
            <a:ext cx="50371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defTabSz="906293" eaLnBrk="1" hangingPunct="1">
              <a:defRPr sz="140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r>
              <a:rPr lang="en-US" altLang="en-US" sz="2000" dirty="0">
                <a:solidFill>
                  <a:srgbClr val="002060"/>
                </a:solidFill>
              </a:rPr>
              <a:t>MassHealth Demonstration </a:t>
            </a:r>
            <a:br>
              <a:rPr lang="en-US" altLang="en-US" sz="2000" dirty="0">
                <a:solidFill>
                  <a:srgbClr val="002060"/>
                </a:solidFill>
              </a:rPr>
            </a:br>
            <a:r>
              <a:rPr lang="en-US" altLang="en-US" sz="2000" dirty="0">
                <a:solidFill>
                  <a:srgbClr val="002060"/>
                </a:solidFill>
              </a:rPr>
              <a:t>to Integrate Care for Dual Eligibles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Date"/>
          <p:cNvSpPr txBox="1">
            <a:spLocks noChangeArrowheads="1"/>
          </p:cNvSpPr>
          <p:nvPr/>
        </p:nvSpPr>
        <p:spPr bwMode="auto">
          <a:xfrm>
            <a:off x="2693795" y="5450729"/>
            <a:ext cx="503713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defTabSz="906293" eaLnBrk="1" hangingPunct="1">
              <a:defRPr sz="140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r>
              <a:rPr lang="en-US" altLang="en-US" sz="2000" dirty="0" smtClean="0">
                <a:solidFill>
                  <a:srgbClr val="002060"/>
                </a:solidFill>
              </a:rPr>
              <a:t>April 15, 2016, </a:t>
            </a:r>
            <a:r>
              <a:rPr lang="en-US" altLang="en-US" sz="2000" dirty="0">
                <a:solidFill>
                  <a:srgbClr val="002060"/>
                </a:solidFill>
              </a:rPr>
              <a:t>1:00 PM – 3:00 PM</a:t>
            </a:r>
          </a:p>
          <a:p>
            <a:r>
              <a:rPr lang="en-US" sz="2000" dirty="0">
                <a:solidFill>
                  <a:srgbClr val="002060"/>
                </a:solidFill>
              </a:rPr>
              <a:t>Health Policy Commission</a:t>
            </a:r>
          </a:p>
          <a:p>
            <a:r>
              <a:rPr lang="en-US" sz="2000" dirty="0">
                <a:solidFill>
                  <a:srgbClr val="002060"/>
                </a:solidFill>
              </a:rPr>
              <a:t>50 Milk St., 8th Floor, Public Meeting Room</a:t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Boston, </a:t>
            </a:r>
            <a:r>
              <a:rPr lang="en-US" sz="2000" dirty="0" smtClean="0">
                <a:solidFill>
                  <a:srgbClr val="002060"/>
                </a:solidFill>
              </a:rPr>
              <a:t>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817686"/>
              </p:ext>
            </p:extLst>
          </p:nvPr>
        </p:nvGraphicFramePr>
        <p:xfrm>
          <a:off x="122663" y="1023582"/>
          <a:ext cx="8925803" cy="545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3081" y="191069"/>
            <a:ext cx="77246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/>
              <a:t>April 2015 – December 2015</a:t>
            </a:r>
          </a:p>
          <a:p>
            <a:pPr algn="ctr"/>
            <a:r>
              <a:rPr lang="en-US" sz="1900" b="1" dirty="0" smtClean="0"/>
              <a:t>Percentage of Plan Membership with Network Grievances</a:t>
            </a:r>
          </a:p>
        </p:txBody>
      </p:sp>
    </p:spTree>
    <p:extLst>
      <p:ext uri="{BB962C8B-B14F-4D97-AF65-F5344CB8AC3E}">
        <p14:creationId xmlns:p14="http://schemas.microsoft.com/office/powerpoint/2010/main" val="26074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075" y="234863"/>
            <a:ext cx="5972175" cy="29238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US" dirty="0" smtClean="0"/>
              <a:t>MassHealth Grievance Oversight 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190625"/>
            <a:ext cx="7504720" cy="4801314"/>
          </a:xfr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300" dirty="0" smtClean="0"/>
              <a:t>Currently plans report grievances directly to MassHealth on a monthly basis.</a:t>
            </a:r>
          </a:p>
          <a:p>
            <a:endParaRPr lang="en-US" sz="13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300" dirty="0" smtClean="0"/>
              <a:t>These Grievance Reports are circulated to a variety of One Care staff including:</a:t>
            </a:r>
          </a:p>
          <a:p>
            <a:pPr marL="752181" lvl="2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MassHealth Leadership</a:t>
            </a:r>
          </a:p>
          <a:p>
            <a:pPr marL="752181" lvl="2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MassHealth Contract Management</a:t>
            </a:r>
          </a:p>
          <a:p>
            <a:pPr marL="752181" lvl="2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MassHealth Quality Staff</a:t>
            </a:r>
          </a:p>
          <a:p>
            <a:pPr marL="752181" lvl="2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CMS Counterparts</a:t>
            </a:r>
          </a:p>
          <a:p>
            <a:pPr marL="752181" lvl="2" indent="-285750">
              <a:buFont typeface="Wingdings" panose="05000000000000000000" pitchFamily="2" charset="2"/>
              <a:buChar char="§"/>
            </a:pPr>
            <a:endParaRPr lang="en-US" sz="13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300" dirty="0" smtClean="0"/>
              <a:t>Staff review reports and identify any areas of concern, or questions they may have to further discuss with the plans.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300" dirty="0" smtClean="0"/>
              <a:t>Areas of concern/questions are then sent to the plans and discussed during the bi-weekly contract management meetings.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300" dirty="0" smtClean="0"/>
              <a:t>During bi-weekly contract management meetings, plans provide responses on the previously identified grievances concerns/ questions.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300" dirty="0"/>
          </a:p>
          <a:p>
            <a:pPr marL="285750" lvl="0" indent="-28575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rgbClr val="000000"/>
                </a:solidFill>
              </a:rPr>
              <a:t>Additionally grievance data </a:t>
            </a:r>
            <a:r>
              <a:rPr lang="en-US" sz="1300" dirty="0">
                <a:solidFill>
                  <a:srgbClr val="000000"/>
                </a:solidFill>
              </a:rPr>
              <a:t>is </a:t>
            </a:r>
            <a:r>
              <a:rPr lang="en-US" sz="1300" dirty="0" smtClean="0">
                <a:solidFill>
                  <a:srgbClr val="000000"/>
                </a:solidFill>
              </a:rPr>
              <a:t>aggregated by quality staff </a:t>
            </a:r>
            <a:r>
              <a:rPr lang="en-US" sz="1300" dirty="0">
                <a:solidFill>
                  <a:srgbClr val="000000"/>
                </a:solidFill>
              </a:rPr>
              <a:t>and shared with the </a:t>
            </a:r>
            <a:r>
              <a:rPr lang="en-US" sz="1300" dirty="0" smtClean="0">
                <a:solidFill>
                  <a:srgbClr val="000000"/>
                </a:solidFill>
              </a:rPr>
              <a:t>plans, allowing plans to </a:t>
            </a:r>
          </a:p>
          <a:p>
            <a:pPr marL="752181" lvl="2" indent="-285750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1300" dirty="0" smtClean="0">
                <a:solidFill>
                  <a:srgbClr val="000000"/>
                </a:solidFill>
              </a:rPr>
              <a:t>Proactively </a:t>
            </a:r>
            <a:r>
              <a:rPr lang="en-US" sz="1300" dirty="0">
                <a:solidFill>
                  <a:srgbClr val="000000"/>
                </a:solidFill>
              </a:rPr>
              <a:t>identify areas of </a:t>
            </a:r>
            <a:r>
              <a:rPr lang="en-US" sz="1300" dirty="0" smtClean="0">
                <a:solidFill>
                  <a:srgbClr val="000000"/>
                </a:solidFill>
              </a:rPr>
              <a:t>concerns, and </a:t>
            </a:r>
            <a:endParaRPr lang="en-US" sz="1300" dirty="0">
              <a:solidFill>
                <a:srgbClr val="000000"/>
              </a:solidFill>
            </a:endParaRPr>
          </a:p>
          <a:p>
            <a:pPr marL="752181" lvl="2" indent="-285750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rgbClr val="000000"/>
                </a:solidFill>
              </a:rPr>
              <a:t>I</a:t>
            </a:r>
            <a:r>
              <a:rPr lang="en-US" sz="1300" dirty="0" smtClean="0">
                <a:solidFill>
                  <a:srgbClr val="000000"/>
                </a:solidFill>
              </a:rPr>
              <a:t>mplement strategies to improve plan operations and member satisfaction </a:t>
            </a:r>
          </a:p>
          <a:p>
            <a:pPr marL="752181" lvl="2" indent="-285750">
              <a:buClr>
                <a:srgbClr val="000000"/>
              </a:buClr>
              <a:buFont typeface="Wingdings" panose="05000000000000000000" pitchFamily="2" charset="2"/>
              <a:buChar char="§"/>
            </a:pPr>
            <a:endParaRPr lang="en-US" sz="1300" dirty="0" smtClean="0">
              <a:solidFill>
                <a:srgbClr val="000000"/>
              </a:solidFill>
            </a:endParaRPr>
          </a:p>
          <a:p>
            <a:pPr marL="285750" indent="-28575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rgbClr val="000000"/>
                </a:solidFill>
              </a:rPr>
              <a:t>Plan responses illustrating past, previous, and current strategies are shown on the following slides. </a:t>
            </a:r>
            <a:endParaRPr lang="en-US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50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63" y="76200"/>
            <a:ext cx="7881584" cy="609600"/>
          </a:xfrm>
        </p:spPr>
        <p:txBody>
          <a:bodyPr>
            <a:noAutofit/>
          </a:bodyPr>
          <a:lstStyle/>
          <a:p>
            <a:pPr lvl="0" algn="ctr">
              <a:lnSpc>
                <a:spcPct val="150000"/>
              </a:lnSpc>
              <a:tabLst/>
            </a:pPr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CCA’S Response to </a:t>
            </a:r>
            <a:r>
              <a:rPr lang="en-US" sz="2000" dirty="0" smtClean="0">
                <a:ea typeface="+mn-ea"/>
                <a:cs typeface="+mn-cs"/>
              </a:rPr>
              <a:t>Transportation</a:t>
            </a:r>
            <a:r>
              <a:rPr lang="en-US" sz="2000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Grievance Data</a:t>
            </a:r>
            <a:endParaRPr lang="en-US" sz="2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535" y="549321"/>
            <a:ext cx="2884333" cy="590607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Background/Context</a:t>
            </a:r>
          </a:p>
          <a:p>
            <a:pPr algn="ctr">
              <a:lnSpc>
                <a:spcPct val="150000"/>
              </a:lnSpc>
            </a:pPr>
            <a:endParaRPr lang="en-US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81% </a:t>
            </a: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CCA’s grievances are transportation related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 utilization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consistently increasing </a:t>
            </a: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April 2016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is over 20,000 rides per </a:t>
            </a: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Grievances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decreasing each month despite steady increases in utilization. </a:t>
            </a:r>
            <a:endParaRPr lang="en-US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Complaints consistently remain less than 1% of trip volume</a:t>
            </a: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decrease in complaints is attributed to numerous efforts and </a:t>
            </a: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 (see right).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3 issues are: </a:t>
            </a:r>
            <a:endParaRPr lang="en-US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2181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Vendor/driver lateness</a:t>
            </a:r>
          </a:p>
          <a:p>
            <a:pPr marL="752181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Vendor/driver no-shows</a:t>
            </a:r>
          </a:p>
          <a:p>
            <a:pPr marL="752181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service, including clerical </a:t>
            </a: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errors</a:t>
            </a: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166280" y="679824"/>
            <a:ext cx="5977720" cy="5817793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</a:t>
            </a:r>
          </a:p>
          <a:p>
            <a:r>
              <a:rPr lang="en-US" sz="13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Lateness</a:t>
            </a:r>
            <a:endParaRPr lang="en-US" sz="13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 a one hour pick-up window for Boston and Greater Boston </a:t>
            </a: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Observed immediate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 in member satisfaction </a:t>
            </a: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Reinforced communications policy for vendors to notify CCA when they are late so CCA can call the member and provider offices as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</a:t>
            </a:r>
          </a:p>
          <a:p>
            <a:pPr marL="199204" lvl="2" indent="0">
              <a:buNone/>
            </a:pPr>
            <a:endParaRPr lang="en-US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No-shows and Lateness </a:t>
            </a: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of rides to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no-show and late vendors</a:t>
            </a:r>
            <a:endParaRPr lang="en-US" sz="1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with vendor to address issues impacting lateness,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no-shows,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service</a:t>
            </a: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vendor meetings and regular communication to vendors via fax and email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blasts</a:t>
            </a:r>
          </a:p>
          <a:p>
            <a:pPr marL="199204" lvl="2" indent="0">
              <a:buNone/>
            </a:pPr>
            <a:endParaRPr lang="en-US" sz="1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US" sz="13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trainings to address data entry errors that result in member complaints at CCA and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 broker</a:t>
            </a:r>
            <a:endParaRPr lang="en-US" sz="1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is held accountable for errors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</a:t>
            </a:r>
          </a:p>
          <a:p>
            <a:pPr marL="199204" lvl="2" indent="0">
              <a:buNone/>
            </a:pPr>
            <a:endParaRPr lang="en-US" sz="1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sz="13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 to Existing Operations </a:t>
            </a: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skills-based routing prompts within Transportation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toll-free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 </a:t>
            </a: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efforts with member education</a:t>
            </a: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 and broker leadership met in December 2015 to agree upon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 strategies</a:t>
            </a:r>
          </a:p>
          <a:p>
            <a:pPr marL="199204" lvl="2" indent="0">
              <a:buNone/>
            </a:pPr>
            <a:endParaRPr lang="en-US" sz="1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sz="13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Innovations </a:t>
            </a: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portal for CCA staff: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broker’s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  <a:p>
            <a:pPr marL="292100" lvl="3" indent="-157163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 voice response solutions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Members to confirm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rides</a:t>
            </a:r>
          </a:p>
        </p:txBody>
      </p:sp>
    </p:spTree>
    <p:extLst>
      <p:ext uri="{BB962C8B-B14F-4D97-AF65-F5344CB8AC3E}">
        <p14:creationId xmlns:p14="http://schemas.microsoft.com/office/powerpoint/2010/main" val="379408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70480" y="54591"/>
            <a:ext cx="8053675" cy="58685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Tufts’ Response to </a:t>
            </a:r>
            <a:r>
              <a:rPr lang="en-US" sz="2000" dirty="0" smtClean="0">
                <a:solidFill>
                  <a:schemeClr val="tx1"/>
                </a:solidFill>
              </a:rPr>
              <a:t>Network and Transportation </a:t>
            </a:r>
            <a:r>
              <a:rPr lang="en-US" sz="2000" b="1" dirty="0" smtClean="0">
                <a:solidFill>
                  <a:schemeClr val="tx1"/>
                </a:solidFill>
              </a:rPr>
              <a:t>Grievance Data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136476" y="798394"/>
            <a:ext cx="4515735" cy="5602405"/>
          </a:xfr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TRANSPORTATION </a:t>
            </a:r>
          </a:p>
          <a:p>
            <a:pPr marL="0" indent="0" algn="ctr">
              <a:buNone/>
            </a:pPr>
            <a:endParaRPr lang="en-US" sz="13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than 1%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rides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result in a grievance. </a:t>
            </a: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3"/>
              </a:buBlip>
            </a:pP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In general, members complain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that:</a:t>
            </a:r>
          </a:p>
          <a:p>
            <a:pPr marL="752181" lvl="2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their </a:t>
            </a:r>
            <a:r>
              <a:rPr lang="en-US" sz="13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ride was late for the scheduled pick </a:t>
            </a:r>
            <a:r>
              <a:rPr lang="en-US" sz="13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up; </a:t>
            </a:r>
          </a:p>
          <a:p>
            <a:pPr marL="752181" lvl="2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did not show; </a:t>
            </a:r>
            <a:r>
              <a:rPr lang="en-US" sz="13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  <a:endParaRPr lang="en-US" sz="13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52181" lvl="2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some cases, members grieved that the transport showed up too early. </a:t>
            </a:r>
          </a:p>
          <a:p>
            <a:pPr marL="285750" lvl="1" indent="-285750">
              <a:buFont typeface="Wingdings" panose="05000000000000000000" pitchFamily="2" charset="2"/>
              <a:buChar char="§"/>
            </a:pPr>
            <a:endParaRPr lang="en-US" sz="13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Staff review all transportation grievances with contracted vendors to resolve the specific grievance, and identify opportunities for improvement. </a:t>
            </a: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In 2015, Tufts Health Plan enhanced the oversight function for transportation vendors, added multiple companies to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the network,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and ended a relationship with a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vendor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Despite increasing membership enrollment and utilization, Tufts Health Plan improved performance of its transportation network according to grievance trends. </a:t>
            </a:r>
            <a:endParaRPr lang="en-US" sz="1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Tufts Health Plan continues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to monitor transportation-related grievances and will implement additional changes as necessary in the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future.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790363" y="798394"/>
            <a:ext cx="4203511" cy="560240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  <a:p>
            <a:pPr marL="0" indent="0" algn="ctr">
              <a:buNone/>
            </a:pPr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Network-related grievances were filed by 0.5% of members during the reporting period.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Majority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of network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grievances received following FTC exit from One Care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Most often, members grieve that their PCP or specialist is not in network.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Customer service and care management staff work individually with these members to identify in-network providers to satisfy their needs.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Tufts Health Plan's provider network meets or exceeds proximity access requirements for facilities and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providers. 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Fall 2015, Tufts Health Plan passed CMS's new network adequacy requirements for Medicare-Medicaid Plans.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Membership and utilization patterns are consistently monitored against network adequacy requirements; if gaps are identified, Tufts Health Plan pursues contracts with relevant providers as expeditiously as possible. </a:t>
            </a:r>
          </a:p>
        </p:txBody>
      </p:sp>
    </p:spTree>
    <p:extLst>
      <p:ext uri="{BB962C8B-B14F-4D97-AF65-F5344CB8AC3E}">
        <p14:creationId xmlns:p14="http://schemas.microsoft.com/office/powerpoint/2010/main" val="68487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43457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QUESTIONS?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4333" y="2828836"/>
            <a:ext cx="84688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us </a:t>
            </a:r>
            <a:r>
              <a:rPr lang="en-US" alt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at: </a:t>
            </a:r>
            <a:r>
              <a:rPr lang="en-US" alt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www.mass.gov/masshealth/onecare</a:t>
            </a:r>
            <a:r>
              <a:rPr lang="en-US" alt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None/>
            </a:pPr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us </a:t>
            </a:r>
            <a:r>
              <a:rPr lang="en-US" alt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at: </a:t>
            </a:r>
            <a:r>
              <a:rPr lang="en-US" alt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OneCare@state.ma.us</a:t>
            </a:r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0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796659"/>
              </p:ext>
            </p:extLst>
          </p:nvPr>
        </p:nvGraphicFramePr>
        <p:xfrm>
          <a:off x="263832" y="874534"/>
          <a:ext cx="8273665" cy="51626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66972"/>
                <a:gridCol w="1582748"/>
                <a:gridCol w="2589986"/>
                <a:gridCol w="1533959"/>
              </a:tblGrid>
              <a:tr h="279680">
                <a:tc gridSpan="4">
                  <a:txBody>
                    <a:bodyPr/>
                    <a:lstStyle/>
                    <a:p>
                      <a:pPr marL="0" marR="0" indent="0" algn="ctr" defTabSz="9328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/>
                          </a:solidFill>
                        </a:rPr>
                        <a:t>One Care Presentation</a:t>
                      </a:r>
                      <a:r>
                        <a:rPr lang="en-US" sz="1400" b="1" baseline="0" dirty="0" smtClean="0">
                          <a:solidFill>
                            <a:schemeClr val="bg2"/>
                          </a:solidFill>
                        </a:rPr>
                        <a:t> and Q &amp; A Events</a:t>
                      </a:r>
                      <a:endParaRPr lang="en-US" sz="1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6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Suffolk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</a:rPr>
                        <a:t> County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Worcester County 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5456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Event 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Number of Attendees*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Event 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Number of Attendees*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6700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Friday, April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1, 2016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1-3pm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Codman Sq. Library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Dorchester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Wednesday, March 30, 2016 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12-2pm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Fitchburg Public Library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Fitchburg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68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2"/>
                          </a:solidFill>
                        </a:rPr>
                        <a:t>One Care Drop-in Events</a:t>
                      </a:r>
                      <a:endParaRPr lang="en-US" sz="1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6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Suffolk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</a:rPr>
                        <a:t> County 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Wor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</a:rPr>
                        <a:t>cester County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5456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Event 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Number of Attendees*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Event 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Number of Attendees*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6278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Tuesday, April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5, 2016 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9am – 12pm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Boston Health Care for the Homeless Program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Boston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t" latinLnBrk="0" hangingPunct="1"/>
                      <a:r>
                        <a:rPr lang="en-US" sz="1200" u="none" strike="noStrike" kern="1200" dirty="0" smtClean="0">
                          <a:solidFill>
                            <a:srgbClr val="002060"/>
                          </a:solidFill>
                          <a:effectLst/>
                        </a:rPr>
                        <a:t>Friday, March 25,</a:t>
                      </a:r>
                      <a:r>
                        <a:rPr lang="en-US" sz="1200" u="none" strike="noStrike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2016 </a:t>
                      </a:r>
                    </a:p>
                    <a:p>
                      <a:pPr rtl="0" eaLnBrk="1" fontAlgn="t" latinLnBrk="0" hangingPunct="1"/>
                      <a:r>
                        <a:rPr lang="en-US" sz="1200" u="none" strike="noStrike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10am – 1pm</a:t>
                      </a:r>
                      <a:endParaRPr lang="en-US" sz="1200" u="none" strike="noStrike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rtl="0" eaLnBrk="1" fontAlgn="t" latinLnBrk="0" hangingPunct="1"/>
                      <a:r>
                        <a:rPr lang="en-US" sz="1200" u="none" strike="noStrike" kern="1200" dirty="0" smtClean="0">
                          <a:solidFill>
                            <a:srgbClr val="002060"/>
                          </a:solidFill>
                          <a:effectLst/>
                        </a:rPr>
                        <a:t>Jacob</a:t>
                      </a:r>
                      <a:r>
                        <a:rPr lang="en-US" sz="1200" u="none" strike="noStrike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Edwards Library</a:t>
                      </a:r>
                      <a:endParaRPr lang="en-US" sz="1200" u="none" strike="noStrike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rtl="0" eaLnBrk="1" fontAlgn="t" latinLnBrk="0" hangingPunct="1"/>
                      <a:r>
                        <a:rPr lang="en-US" sz="1200" u="none" strike="noStrike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Southbridge </a:t>
                      </a:r>
                      <a:endParaRPr lang="en-US" sz="1200" b="0" i="0" u="none" strike="noStrike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6278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Wednesday,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April 13, 2016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2-5pm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Whittier St. Health Center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Roxbury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t" latinLnBrk="0" hangingPunct="1"/>
                      <a:r>
                        <a:rPr lang="en-US" sz="1200" u="none" strike="noStrike" kern="1200" dirty="0" smtClean="0">
                          <a:solidFill>
                            <a:srgbClr val="002060"/>
                          </a:solidFill>
                          <a:effectLst/>
                        </a:rPr>
                        <a:t>Thursday, April 7,</a:t>
                      </a:r>
                      <a:r>
                        <a:rPr lang="en-US" sz="1200" u="none" strike="noStrike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2016 </a:t>
                      </a:r>
                    </a:p>
                    <a:p>
                      <a:pPr rtl="0" eaLnBrk="1" fontAlgn="t" latinLnBrk="0" hangingPunct="1"/>
                      <a:r>
                        <a:rPr lang="en-US" sz="1200" u="none" strike="noStrike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3-6pm</a:t>
                      </a:r>
                      <a:endParaRPr lang="en-US" sz="1200" u="none" strike="noStrike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rtl="0" eaLnBrk="1" fontAlgn="t" latinLnBrk="0" hangingPunct="1"/>
                      <a:r>
                        <a:rPr lang="en-US" sz="1200" u="none" strike="noStrike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Edward M Kennedy Community Health Center</a:t>
                      </a:r>
                      <a:endParaRPr lang="en-US" sz="1200" u="none" strike="noStrike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rtl="0" eaLnBrk="1" fontAlgn="t" latinLnBrk="0" hangingPunct="1"/>
                      <a:r>
                        <a:rPr lang="en-US" sz="1200" u="none" strike="noStrike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Worcester </a:t>
                      </a:r>
                      <a:endParaRPr lang="en-US" sz="1200" b="0" i="0" u="none" strike="noStrike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74945" y="234863"/>
            <a:ext cx="8053675" cy="430887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One Care Passive Round 6 Outreach Schedule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5416" y="6161050"/>
            <a:ext cx="4238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</a:rPr>
              <a:t>* Attendees refers to interested consumers and/or providers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9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4945" y="234863"/>
            <a:ext cx="8053675" cy="430887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Event Promotion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536382"/>
              </p:ext>
            </p:extLst>
          </p:nvPr>
        </p:nvGraphicFramePr>
        <p:xfrm>
          <a:off x="328773" y="793006"/>
          <a:ext cx="8157681" cy="5733291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5517223"/>
                <a:gridCol w="2640458"/>
              </a:tblGrid>
              <a:tr h="2394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Event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Promotion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Approximate # Contacted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Posted flyers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in/around 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vent 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ost 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ites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Posted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6 sites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Contacted/shared 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flyers with neighboring and community-based organizations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Shared with 30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organizations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Contacted and shared flyers with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some provider</a:t>
                      </a:r>
                      <a:r>
                        <a:rPr lang="en-US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organizations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in Tufts’ provider network who had members included in passive</a:t>
                      </a:r>
                      <a:r>
                        <a:rPr lang="en-US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enrollment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Contacted 17 provider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organizations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Distributed flyer to Shared Learning listserv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of One Care plan and provider</a:t>
                      </a:r>
                      <a:r>
                        <a:rPr lang="en-US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stakeholders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Distributed to 3,835 providers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&amp;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stakeholders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Distributed One Care information and flyers at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statewide Brain</a:t>
                      </a:r>
                      <a:r>
                        <a:rPr lang="en-US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Injury Association of Massachusetts (BIA-MA)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conference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Conference had about 850 participants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Distributed flyers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through 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Implementation Council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member networks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Distributed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through 20 different Council Member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networks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One Care Ombudsman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posted 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event information to Facebook page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Post received about 95 clicks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MassHealth</a:t>
                      </a:r>
                      <a:r>
                        <a:rPr lang="en-US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t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weeted 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about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events 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on MassHealth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twitter account; events were retweeted</a:t>
                      </a:r>
                      <a:r>
                        <a:rPr lang="en-US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by EOHHS, Mass.gov, Commonwealth Care Alliance, Tufts, some Community Health Centers, and other community twitter feeds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MassHealth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has about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615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followers; EOHHS has about 4,765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followers; and mass.gov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has about 71,400 followers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5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Distributed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through 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MassHealth Training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Forum (MTF) and 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Assisters </a:t>
                      </a:r>
                      <a:r>
                        <a:rPr lang="en-US" sz="1200" b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listservs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MTF listserv has 5,586 subscribers; the Assisters list </a:t>
                      </a:r>
                      <a:r>
                        <a:rPr lang="en-US" sz="120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 about 2,017 (both including some internal staff as well). 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Distributed through One Care stakeholders list-</a:t>
                      </a:r>
                      <a:r>
                        <a:rPr lang="en-US" sz="1200" b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serv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list-serve includes about 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35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 stakeholders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Event information distributed to SHINE and MassHealth Customer Service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Center (CSC) staff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304" marR="2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71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986" y="144696"/>
            <a:ext cx="7870598" cy="841624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Quick Debrief on Passive Round 6 Outreach Strategies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986" y="1024850"/>
            <a:ext cx="8382000" cy="6924973"/>
          </a:xfrm>
        </p:spPr>
        <p:txBody>
          <a:bodyPr/>
          <a:lstStyle/>
          <a:p>
            <a:pPr lvl="1"/>
            <a:r>
              <a:rPr lang="en-US" sz="1400" b="0" dirty="0" smtClean="0">
                <a:solidFill>
                  <a:srgbClr val="002060"/>
                </a:solidFill>
              </a:rPr>
              <a:t>MassHealth hosted events in </a:t>
            </a:r>
            <a:r>
              <a:rPr lang="en-US" sz="1400" dirty="0" smtClean="0">
                <a:solidFill>
                  <a:srgbClr val="002060"/>
                </a:solidFill>
              </a:rPr>
              <a:t>areas</a:t>
            </a:r>
            <a:r>
              <a:rPr lang="en-US" sz="1400" b="0" dirty="0" smtClean="0">
                <a:solidFill>
                  <a:srgbClr val="002060"/>
                </a:solidFill>
              </a:rPr>
              <a:t> where concentrations of members included in passive enrollment live (as we did last time).</a:t>
            </a:r>
            <a:endParaRPr lang="en-US" sz="1400" dirty="0">
              <a:solidFill>
                <a:srgbClr val="002060"/>
              </a:solidFill>
            </a:endParaRPr>
          </a:p>
          <a:p>
            <a:pPr lvl="1"/>
            <a:endParaRPr lang="en-US" sz="1400" b="0" dirty="0" smtClean="0">
              <a:solidFill>
                <a:srgbClr val="002060"/>
              </a:solidFill>
            </a:endParaRPr>
          </a:p>
          <a:p>
            <a:pPr lvl="1"/>
            <a:r>
              <a:rPr lang="en-US" sz="1400" b="0" dirty="0" smtClean="0">
                <a:solidFill>
                  <a:srgbClr val="002060"/>
                </a:solidFill>
              </a:rPr>
              <a:t>We adjusted our outreach approach to include two different types of events: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lvl="2"/>
            <a:r>
              <a:rPr lang="en-US" sz="1400" b="1" dirty="0" smtClean="0">
                <a:solidFill>
                  <a:srgbClr val="002060"/>
                </a:solidFill>
              </a:rPr>
              <a:t>Drop-in events </a:t>
            </a:r>
            <a:r>
              <a:rPr lang="en-US" sz="1400" dirty="0" smtClean="0">
                <a:solidFill>
                  <a:srgbClr val="002060"/>
                </a:solidFill>
              </a:rPr>
              <a:t>- MassHealth and the plans staffed tables at key providers and local community locations for 3 hour blocks, during which any interested members could stop by to ask questions.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lvl="2"/>
            <a:r>
              <a:rPr lang="en-US" sz="1400" b="1" dirty="0" smtClean="0">
                <a:solidFill>
                  <a:srgbClr val="002060"/>
                </a:solidFill>
              </a:rPr>
              <a:t>One Care Presentation and Q &amp; A events</a:t>
            </a:r>
            <a:r>
              <a:rPr lang="en-US" sz="1400" dirty="0" smtClean="0">
                <a:solidFill>
                  <a:srgbClr val="002060"/>
                </a:solidFill>
              </a:rPr>
              <a:t>- similar format as used in December 2015, with presentations from each plan, and representatives from MassHealth, SHINE, and the OCO, as well as One Care members. </a:t>
            </a:r>
            <a:endParaRPr lang="en-US" sz="1400" b="0" dirty="0" smtClean="0">
              <a:solidFill>
                <a:srgbClr val="002060"/>
              </a:solidFill>
            </a:endParaRPr>
          </a:p>
          <a:p>
            <a:pPr lvl="1"/>
            <a:endParaRPr lang="en-US" sz="1400" b="0" dirty="0" smtClean="0">
              <a:solidFill>
                <a:srgbClr val="002060"/>
              </a:solidFill>
            </a:endParaRPr>
          </a:p>
          <a:p>
            <a:pPr lvl="1"/>
            <a:r>
              <a:rPr lang="en-US" sz="1400" b="0" dirty="0" smtClean="0">
                <a:solidFill>
                  <a:srgbClr val="002060"/>
                </a:solidFill>
              </a:rPr>
              <a:t>Each event included free snacks and giveaways.</a:t>
            </a:r>
          </a:p>
          <a:p>
            <a:pPr lvl="1"/>
            <a:endParaRPr lang="en-US" sz="1400" dirty="0">
              <a:solidFill>
                <a:srgbClr val="002060"/>
              </a:solidFill>
            </a:endParaRPr>
          </a:p>
          <a:p>
            <a:pPr lvl="1"/>
            <a:r>
              <a:rPr lang="en-US" sz="1400" dirty="0" smtClean="0">
                <a:solidFill>
                  <a:srgbClr val="002060"/>
                </a:solidFill>
              </a:rPr>
              <a:t>MassHealth sent </a:t>
            </a:r>
            <a:r>
              <a:rPr lang="en-US" sz="1400" dirty="0">
                <a:solidFill>
                  <a:srgbClr val="002060"/>
                </a:solidFill>
              </a:rPr>
              <a:t>flyers about the events to </a:t>
            </a:r>
            <a:r>
              <a:rPr lang="en-US" sz="1400" dirty="0" smtClean="0">
                <a:solidFill>
                  <a:srgbClr val="002060"/>
                </a:solidFill>
              </a:rPr>
              <a:t>passively enrolled members </a:t>
            </a:r>
            <a:r>
              <a:rPr lang="en-US" sz="1400" dirty="0">
                <a:solidFill>
                  <a:srgbClr val="002060"/>
                </a:solidFill>
              </a:rPr>
              <a:t>in both the 60 and 30-day notice packets, and sent one additional </a:t>
            </a:r>
            <a:r>
              <a:rPr lang="en-US" sz="1400" dirty="0" smtClean="0">
                <a:solidFill>
                  <a:srgbClr val="002060"/>
                </a:solidFill>
              </a:rPr>
              <a:t>mailing with just </a:t>
            </a:r>
            <a:r>
              <a:rPr lang="en-US" sz="1400" dirty="0">
                <a:solidFill>
                  <a:srgbClr val="002060"/>
                </a:solidFill>
              </a:rPr>
              <a:t>the event </a:t>
            </a:r>
            <a:r>
              <a:rPr lang="en-US" sz="1400" dirty="0" smtClean="0">
                <a:solidFill>
                  <a:srgbClr val="002060"/>
                </a:solidFill>
              </a:rPr>
              <a:t>flyers.</a:t>
            </a:r>
          </a:p>
          <a:p>
            <a:pPr lvl="1"/>
            <a:endParaRPr lang="en-US" sz="1400" dirty="0">
              <a:solidFill>
                <a:srgbClr val="002060"/>
              </a:solidFill>
            </a:endParaRPr>
          </a:p>
          <a:p>
            <a:pPr lvl="1"/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MassHealth</a:t>
            </a:r>
            <a:r>
              <a:rPr lang="en-US" sz="1400" dirty="0" smtClean="0">
                <a:solidFill>
                  <a:srgbClr val="002060"/>
                </a:solidFill>
              </a:rPr>
              <a:t>/UMMS worked with our stakeholder partners to significantly increased our event promotion activities (see previous slide).</a:t>
            </a:r>
            <a:endParaRPr lang="en-US" sz="1400" dirty="0">
              <a:solidFill>
                <a:srgbClr val="002060"/>
              </a:solidFill>
            </a:endParaRPr>
          </a:p>
          <a:p>
            <a:pPr lvl="1"/>
            <a:endParaRPr lang="en-US" sz="1400" dirty="0" smtClean="0">
              <a:solidFill>
                <a:srgbClr val="002060"/>
              </a:solidFill>
            </a:endParaRPr>
          </a:p>
          <a:p>
            <a:pPr lvl="1"/>
            <a:r>
              <a:rPr lang="en-US" sz="1400" dirty="0" smtClean="0">
                <a:solidFill>
                  <a:srgbClr val="002060"/>
                </a:solidFill>
              </a:rPr>
              <a:t>Lessons learned:</a:t>
            </a:r>
          </a:p>
          <a:p>
            <a:pPr lvl="2"/>
            <a:r>
              <a:rPr lang="en-US" sz="1400" dirty="0" smtClean="0">
                <a:solidFill>
                  <a:srgbClr val="002060"/>
                </a:solidFill>
              </a:rPr>
              <a:t>Holding drop-in events at locations with known, high numbers of potentially eligible members, and working with experienced partners such as Boston Health Care for the Homeless, seems to be a more promising practice to reach potentially eligible members than the targeted presentation and Q and A events.</a:t>
            </a:r>
          </a:p>
          <a:p>
            <a:pPr lvl="2"/>
            <a:r>
              <a:rPr lang="en-US" sz="1400" dirty="0" smtClean="0">
                <a:solidFill>
                  <a:srgbClr val="002060"/>
                </a:solidFill>
              </a:rPr>
              <a:t>We hope to have a more in-depth discussion with the Council on strategies to </a:t>
            </a:r>
            <a:r>
              <a:rPr lang="en-US" sz="1400" dirty="0">
                <a:solidFill>
                  <a:srgbClr val="002060"/>
                </a:solidFill>
              </a:rPr>
              <a:t>better engage members in informed decision making during the passive </a:t>
            </a:r>
            <a:r>
              <a:rPr lang="en-US" sz="1400" dirty="0" smtClean="0">
                <a:solidFill>
                  <a:srgbClr val="002060"/>
                </a:solidFill>
              </a:rPr>
              <a:t>process </a:t>
            </a:r>
            <a:r>
              <a:rPr lang="en-US" sz="1400" dirty="0">
                <a:solidFill>
                  <a:srgbClr val="002060"/>
                </a:solidFill>
              </a:rPr>
              <a:t>after this current round is </a:t>
            </a:r>
            <a:r>
              <a:rPr lang="en-US" sz="1400" dirty="0" smtClean="0">
                <a:solidFill>
                  <a:srgbClr val="002060"/>
                </a:solidFill>
              </a:rPr>
              <a:t>completed.</a:t>
            </a:r>
          </a:p>
          <a:p>
            <a:pPr lvl="2"/>
            <a:endParaRPr lang="en-US" sz="1400" dirty="0">
              <a:solidFill>
                <a:srgbClr val="002060"/>
              </a:solidFill>
            </a:endParaRPr>
          </a:p>
          <a:p>
            <a:pPr marL="1620" lvl="1" indent="0">
              <a:buNone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/>
            </a:r>
            <a:br>
              <a:rPr lang="en-US" sz="1400" dirty="0" smtClean="0">
                <a:solidFill>
                  <a:srgbClr val="002060"/>
                </a:solidFill>
              </a:rPr>
            </a:br>
            <a:endParaRPr lang="en-US" sz="1400" dirty="0" smtClean="0">
              <a:solidFill>
                <a:srgbClr val="002060"/>
              </a:solidFill>
            </a:endParaRP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0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78922" cy="5334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Definitions and Grievance Intake Process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2047876"/>
            <a:ext cx="2911522" cy="2590799"/>
          </a:xfr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GRIEVANCE DEFINITION:</a:t>
            </a:r>
          </a:p>
          <a:p>
            <a:pPr marL="0" indent="0" algn="ctr">
              <a:buNone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Complaint surrounding any services provided by the health plan 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8259"/>
            <a:ext cx="5629275" cy="5809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48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478" y="66674"/>
            <a:ext cx="8106770" cy="55316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GRIEVANCE CATEGORIES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008888"/>
              </p:ext>
            </p:extLst>
          </p:nvPr>
        </p:nvGraphicFramePr>
        <p:xfrm>
          <a:off x="257174" y="1574512"/>
          <a:ext cx="8629651" cy="4906377"/>
        </p:xfrm>
        <a:graphic>
          <a:graphicData uri="http://schemas.openxmlformats.org/drawingml/2006/table">
            <a:tbl>
              <a:tblPr firstRow="1" firstCol="1" bandRow="1"/>
              <a:tblGrid>
                <a:gridCol w="1815634"/>
                <a:gridCol w="4064115"/>
                <a:gridCol w="2749902"/>
              </a:tblGrid>
              <a:tr h="379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CATEGORY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EXAMPLE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BP: </a:t>
                      </a:r>
                      <a:r>
                        <a:rPr lang="en-US" sz="11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Dental</a:t>
                      </a: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Dissatisfaction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en-US" sz="1150" baseline="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dental services /</a:t>
                      </a:r>
                      <a:r>
                        <a:rPr lang="en-US" sz="1150" baseline="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plan dental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restrictions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Upset</a:t>
                      </a: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dental implant was not approved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BP: </a:t>
                      </a:r>
                      <a:r>
                        <a:rPr lang="en-US" sz="11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Part C, Medicaid, </a:t>
                      </a:r>
                      <a:r>
                        <a:rPr lang="en-US" sz="115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Supplemental</a:t>
                      </a:r>
                      <a:endParaRPr lang="en-US" sz="11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Dissatisfaction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en-US" sz="1150" baseline="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plans </a:t>
                      </a: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covered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services/</a:t>
                      </a:r>
                      <a:r>
                        <a:rPr lang="en-US" sz="1150" baseline="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plan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restrictions</a:t>
                      </a: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Upset PCA services not approved</a:t>
                      </a:r>
                      <a:endParaRPr lang="en-US" sz="115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BP: </a:t>
                      </a:r>
                      <a:r>
                        <a:rPr lang="en-US" sz="11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Part D</a:t>
                      </a: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Dissatisfaction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en-US" sz="1150" baseline="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the plans</a:t>
                      </a:r>
                      <a:r>
                        <a:rPr lang="en-US" sz="1150" baseline="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covered prescription drugs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Upset brand name drugs not approved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Enrollment</a:t>
                      </a: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Dissatisfaction with the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enrollment</a:t>
                      </a:r>
                      <a:r>
                        <a:rPr lang="en-US" sz="1150" baseline="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broker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Self-selected and placed in wrong plan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MassHealth</a:t>
                      </a: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Dissatisfaction with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MassHealth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ncorrectly dis-enrolled from One Care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Medicare</a:t>
                      </a: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Dissatisfaction with services provided by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Medicare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28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Received incorrect information from Medicare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Network/Access </a:t>
                      </a:r>
                      <a:endParaRPr lang="en-US" sz="11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Dissatisfaction</a:t>
                      </a:r>
                      <a:r>
                        <a:rPr lang="en-US" sz="1150" baseline="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surrounding provider access/ availability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Preferred provider not in network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Other</a:t>
                      </a: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Any grievance that does not fit into one of the pre-existing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categories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Plan Management</a:t>
                      </a: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Dissatisfaction with the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pla</a:t>
                      </a:r>
                      <a:r>
                        <a:rPr lang="en-US" sz="1150" baseline="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 oversight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Care Coordinator is unresponsive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Plan Marketing Materials</a:t>
                      </a: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Dissatisfaction with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marketing </a:t>
                      </a: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materials received from the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plan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28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Too</a:t>
                      </a: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many materials sent</a:t>
                      </a:r>
                      <a:endParaRPr lang="en-US" sz="115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Provider</a:t>
                      </a: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Dissatisfaction with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150" baseline="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provider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28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Rude office manager at specialist’s office</a:t>
                      </a:r>
                      <a:endParaRPr lang="en-US" sz="115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Quality of Care</a:t>
                      </a: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Dissatisfaction with the quality of care received</a:t>
                      </a:r>
                      <a:endParaRPr lang="en-US" sz="115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28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Provided</a:t>
                      </a: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incorrect medication</a:t>
                      </a:r>
                      <a:endParaRPr lang="en-US" sz="115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Transportation</a:t>
                      </a: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Dissatisfaction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with </a:t>
                      </a:r>
                      <a:r>
                        <a:rPr lang="en-US" sz="115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transportation services </a:t>
                      </a:r>
                      <a:r>
                        <a:rPr lang="en-US" sz="115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provided</a:t>
                      </a:r>
                      <a:endParaRPr lang="en-US" sz="1150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15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ransportation</a:t>
                      </a:r>
                      <a:r>
                        <a:rPr lang="en-US" sz="115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no-shows/late arrivals</a:t>
                      </a:r>
                      <a:endParaRPr lang="en-US" sz="1150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75" y="840517"/>
            <a:ext cx="8953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Members may submit grievances to the One Care Ombudsman, MassHealth or CMS.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Grievances are recorded electronically and grouped in the categories below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738076"/>
              </p:ext>
            </p:extLst>
          </p:nvPr>
        </p:nvGraphicFramePr>
        <p:xfrm>
          <a:off x="89885" y="887104"/>
          <a:ext cx="8890342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74945" y="98385"/>
            <a:ext cx="8053675" cy="652242"/>
          </a:xfrm>
          <a:prstGeom prst="rect">
            <a:avLst/>
          </a:prstGeom>
        </p:spPr>
        <p:txBody>
          <a:bodyPr/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19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 smtClean="0"/>
              <a:t>April 2015 - December 2015</a:t>
            </a:r>
          </a:p>
          <a:p>
            <a:pPr algn="ctr"/>
            <a:r>
              <a:rPr lang="en-US" kern="0" dirty="0" smtClean="0"/>
              <a:t>Percentage of Plan Membership with Grievances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473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6139355"/>
            <a:ext cx="8896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rgbClr val="FF0000"/>
                </a:solidFill>
              </a:rPr>
              <a:t>Data includes only grievances Q2 2015-Q4 2015.  Grievance data collected prior to  this period was not assigned to categories.</a:t>
            </a:r>
            <a:endParaRPr lang="en-US" sz="12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983619"/>
              </p:ext>
            </p:extLst>
          </p:nvPr>
        </p:nvGraphicFramePr>
        <p:xfrm>
          <a:off x="152400" y="866775"/>
          <a:ext cx="8896350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124186" y="5657851"/>
            <a:ext cx="2267228" cy="4800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EXAMINE CATEGORIES EXCEEDING 15% THRESHOLD</a:t>
            </a:r>
            <a:endParaRPr lang="en-US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986211" y="752475"/>
            <a:ext cx="0" cy="4552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3223" y="95250"/>
            <a:ext cx="796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April 2015 – December 2015 Grievances </a:t>
            </a:r>
          </a:p>
          <a:p>
            <a:pPr algn="ctr"/>
            <a:r>
              <a:rPr lang="en-US" b="1" dirty="0" smtClean="0"/>
              <a:t>Percentage </a:t>
            </a:r>
            <a:r>
              <a:rPr lang="en-US" b="1" dirty="0"/>
              <a:t>A</a:t>
            </a:r>
            <a:r>
              <a:rPr lang="en-US" b="1" dirty="0" smtClean="0"/>
              <a:t>mount of Total </a:t>
            </a:r>
            <a:r>
              <a:rPr lang="en-US" b="1" dirty="0"/>
              <a:t>G</a:t>
            </a:r>
            <a:r>
              <a:rPr lang="en-US" b="1" dirty="0" smtClean="0"/>
              <a:t>rievances by Category </a:t>
            </a:r>
          </a:p>
        </p:txBody>
      </p:sp>
    </p:spTree>
    <p:extLst>
      <p:ext uri="{BB962C8B-B14F-4D97-AF65-F5344CB8AC3E}">
        <p14:creationId xmlns:p14="http://schemas.microsoft.com/office/powerpoint/2010/main" val="13408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44" y="2667000"/>
            <a:ext cx="1371600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en-US" sz="1400" b="1" i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US" sz="1400" b="1" i="1" dirty="0" smtClean="0">
              <a:solidFill>
                <a:srgbClr val="C0C0C0">
                  <a:lumMod val="75000"/>
                </a:srgbClr>
              </a:solidFill>
              <a:latin typeface="Cambria" panose="02040503050406030204" pitchFamily="18" charset="0"/>
            </a:endParaRPr>
          </a:p>
          <a:p>
            <a:endParaRPr lang="en-US" sz="1400" b="1" i="1" dirty="0" smtClean="0">
              <a:solidFill>
                <a:srgbClr val="C0C0C0">
                  <a:lumMod val="75000"/>
                </a:srgbClr>
              </a:solidFill>
              <a:latin typeface="Cambria" panose="02040503050406030204" pitchFamily="18" charset="0"/>
            </a:endParaRPr>
          </a:p>
          <a:p>
            <a:r>
              <a:rPr lang="en-US" sz="1400" b="1" dirty="0" smtClean="0">
                <a:solidFill>
                  <a:srgbClr val="808080">
                    <a:lumMod val="75000"/>
                  </a:srgbClr>
                </a:solidFill>
                <a:latin typeface="Cambria" panose="02040503050406030204" pitchFamily="18" charset="0"/>
              </a:rPr>
              <a:t>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964055"/>
              </p:ext>
            </p:extLst>
          </p:nvPr>
        </p:nvGraphicFramePr>
        <p:xfrm>
          <a:off x="154257" y="996286"/>
          <a:ext cx="8812322" cy="536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86855" y="150125"/>
            <a:ext cx="76106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/>
              <a:t>April 2015 – December 2015 </a:t>
            </a:r>
          </a:p>
          <a:p>
            <a:pPr algn="ctr"/>
            <a:r>
              <a:rPr lang="en-US" sz="1900" b="1" dirty="0" smtClean="0"/>
              <a:t>Percentage of Plan Membership with Transportation Grievances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01259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25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/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d&lt;/m_strFormatTime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ISNEWSLIDENUMBER" val="False"/>
  <p:tag name="PREVIOUSNAME" val="C:\Users\Alexia Cesar\Documents\MassHealth\Final docs\2. Strategy reference deck\20160129 - MassHealth - Strategy reference deck - vF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heme/theme1.xml><?xml version="1.0" encoding="utf-8"?>
<a:theme xmlns:a="http://schemas.openxmlformats.org/drawingml/2006/main" name="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1656</Words>
  <Application>Microsoft Office PowerPoint</Application>
  <PresentationFormat>On-screen Show (4:3)</PresentationFormat>
  <Paragraphs>267</Paragraphs>
  <Slides>15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SRM_CF_DG1140</vt:lpstr>
      <vt:lpstr>1_SRM_CF_DG1140</vt:lpstr>
      <vt:lpstr>think-cell Slide</vt:lpstr>
      <vt:lpstr> </vt:lpstr>
      <vt:lpstr>One Care Passive Round 6 Outreach Schedule</vt:lpstr>
      <vt:lpstr>Event Promotion</vt:lpstr>
      <vt:lpstr>Quick Debrief on Passive Round 6 Outreach Strategies       </vt:lpstr>
      <vt:lpstr>Definitions and Grievance Intake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MassHealth Grievance Oversight  Process</vt:lpstr>
      <vt:lpstr>CCA’S Response to Transportation Grievance Data</vt:lpstr>
      <vt:lpstr>Tufts’ Response to Network and Transportation Grievance Data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2016-01-29T17:32:38Z</dcterms:created>
  <dcterms:modified xsi:type="dcterms:W3CDTF">2017-10-26T15:36:41Z</dcterms:modified>
</cp:coreProperties>
</file>