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70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Long-Bellil" initials="" lastIdx="20" clrIdx="0"/>
  <p:cmAuthor id="1" name="Johnson, Michael J" initials="JMJ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1A66"/>
    <a:srgbClr val="66CCFF"/>
    <a:srgbClr val="3399FF"/>
    <a:srgbClr val="00CCFF"/>
    <a:srgbClr val="3333FF"/>
    <a:srgbClr val="3366FF"/>
    <a:srgbClr val="0099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22" autoAdjust="0"/>
    <p:restoredTop sz="89940" autoAdjust="0"/>
  </p:normalViewPr>
  <p:slideViewPr>
    <p:cSldViewPr snapToGrid="0" snapToObjects="1">
      <p:cViewPr>
        <p:scale>
          <a:sx n="85" d="100"/>
          <a:sy n="85" d="100"/>
        </p:scale>
        <p:origin x="-696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28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9" d="100"/>
          <a:sy n="79" d="100"/>
        </p:scale>
        <p:origin x="-277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9ED10F21-EC4B-4D19-B406-1671987DB505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3788D255-1538-4A84-BC9C-35EF41F9AB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164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403AA444-1076-8746-B691-BE483F0273B9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A6EA4BBA-03D8-2B4A-97F2-F554B843DD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5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i="0">
                <a:solidFill>
                  <a:srgbClr val="441A66"/>
                </a:solidFill>
                <a:latin typeface="Myriad Pro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2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12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279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95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i="0">
                <a:latin typeface="Myriad Pro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76BBA-7781-3C43-8ABD-C248ED8F7AB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6DA9-BE44-EB43-B3D0-5644D711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71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Myriad Pro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76BBA-7781-3C43-8ABD-C248ED8F7AB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6DA9-BE44-EB43-B3D0-5644D711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43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441A66"/>
                </a:solidFill>
                <a:latin typeface="Myriad Pro"/>
                <a:cs typeface="Myriad Pro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yriad Pro"/>
                <a:cs typeface="Myriad Pro"/>
              </a:defRPr>
            </a:lvl1pPr>
            <a:lvl2pPr>
              <a:defRPr>
                <a:latin typeface="Myriad Pro"/>
                <a:cs typeface="Myriad Pro"/>
              </a:defRPr>
            </a:lvl2pPr>
            <a:lvl3pPr>
              <a:defRPr>
                <a:latin typeface="Myriad Pro"/>
                <a:cs typeface="Myriad Pro"/>
              </a:defRPr>
            </a:lvl3pPr>
            <a:lvl4pPr>
              <a:defRPr>
                <a:latin typeface="Myriad Pro"/>
                <a:cs typeface="Myriad Pro"/>
              </a:defRPr>
            </a:lvl4pPr>
            <a:lvl5pPr>
              <a:defRPr>
                <a:latin typeface="Myriad Pro"/>
                <a:cs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4/4/2013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25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solidFill>
                  <a:srgbClr val="441A66"/>
                </a:solidFill>
                <a:latin typeface="Myriad Pro"/>
                <a:cs typeface="Myriad Pro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yriad Pro"/>
                <a:cs typeface="Myriad Pro"/>
              </a:defRPr>
            </a:lvl1pPr>
            <a:lvl2pPr>
              <a:defRPr>
                <a:latin typeface="Myriad Pro"/>
                <a:cs typeface="Myriad Pro"/>
              </a:defRPr>
            </a:lvl2pPr>
            <a:lvl3pPr>
              <a:defRPr>
                <a:latin typeface="Myriad Pro"/>
                <a:cs typeface="Myriad Pro"/>
              </a:defRPr>
            </a:lvl3pPr>
            <a:lvl4pPr>
              <a:defRPr>
                <a:latin typeface="Myriad Pro"/>
                <a:cs typeface="Myriad Pro"/>
              </a:defRPr>
            </a:lvl4pPr>
            <a:lvl5pPr>
              <a:defRPr>
                <a:latin typeface="Myriad Pro"/>
                <a:cs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4/4/2013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1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Myriad Pro"/>
                <a:cs typeface="Myriad Pro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6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24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11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5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4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441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0243C-DBB0-6E46-91FC-EEBA46735028}" type="datetimeFigureOut">
              <a:rPr lang="en-US" smtClean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73C00-F195-6D43-B582-4DD9707396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46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441A66"/>
          </a:solidFill>
          <a:latin typeface="Myriad Pro"/>
          <a:ea typeface="+mj-ea"/>
          <a:cs typeface="Myriad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yriad Pro"/>
          <a:ea typeface="+mn-ea"/>
          <a:cs typeface="Myriad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yriad Pro"/>
          <a:ea typeface="+mn-ea"/>
          <a:cs typeface="Myriad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yriad Pro"/>
          <a:ea typeface="+mn-ea"/>
          <a:cs typeface="Myriad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yriad Pro"/>
          <a:ea typeface="+mn-ea"/>
          <a:cs typeface="Myriad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yriad Pro"/>
          <a:ea typeface="+mn-ea"/>
          <a:cs typeface="Myriad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76BBA-7781-3C43-8ABD-C248ED8F7ABB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16DA9-BE44-EB43-B3D0-5644D711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49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739590"/>
            <a:ext cx="7772400" cy="2146609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MassHealth</a:t>
            </a:r>
            <a:r>
              <a:rPr lang="en-US" sz="3200" dirty="0" smtClean="0"/>
              <a:t> Proposal</a:t>
            </a:r>
            <a:r>
              <a:rPr lang="en-US" sz="3200" dirty="0"/>
              <a:t>:</a:t>
            </a:r>
            <a:br>
              <a:rPr lang="en-US" sz="3200" dirty="0"/>
            </a:br>
            <a:r>
              <a:rPr lang="en-US" sz="3200" dirty="0"/>
              <a:t>Assessing the Early Perceptions and Experiences of One Care Among MassHealth Members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Presented by: Alexis Henry</a:t>
            </a:r>
          </a:p>
          <a:p>
            <a:r>
              <a:rPr lang="en-US" sz="2000" dirty="0" smtClean="0"/>
              <a:t>University of Massachusetts Medical School</a:t>
            </a:r>
          </a:p>
          <a:p>
            <a:r>
              <a:rPr lang="en-US" sz="2000" dirty="0" smtClean="0"/>
              <a:t>August 15, 2013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0539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9694"/>
          </a:xfrm>
        </p:spPr>
        <p:txBody>
          <a:bodyPr/>
          <a:lstStyle/>
          <a:p>
            <a:r>
              <a:rPr lang="en-US" dirty="0"/>
              <a:t>Survey 2,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332"/>
            <a:ext cx="8229600" cy="492183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Dual-mode (mail and phone) administration</a:t>
            </a:r>
          </a:p>
          <a:p>
            <a:pPr lvl="1"/>
            <a:r>
              <a:rPr lang="en-US" dirty="0"/>
              <a:t>2 mailings with follow-up by phone</a:t>
            </a:r>
          </a:p>
          <a:p>
            <a:r>
              <a:rPr lang="en-US" dirty="0"/>
              <a:t>English and Spanish</a:t>
            </a:r>
          </a:p>
          <a:p>
            <a:r>
              <a:rPr lang="en-US" dirty="0"/>
              <a:t>10-15 minutes by phone; 70-80 questions with skips</a:t>
            </a:r>
          </a:p>
          <a:p>
            <a:r>
              <a:rPr lang="en-US" dirty="0"/>
              <a:t>Survey sample may be selected to ensure representation of certain subgroups</a:t>
            </a:r>
          </a:p>
          <a:p>
            <a:pPr lvl="1"/>
            <a:r>
              <a:rPr lang="en-US" dirty="0"/>
              <a:t>E.g. PCA or DME users; One Care Plans</a:t>
            </a:r>
          </a:p>
          <a:p>
            <a:r>
              <a:rPr lang="en-US" dirty="0"/>
              <a:t>Interim reports; final summary report in March 2015</a:t>
            </a:r>
          </a:p>
        </p:txBody>
      </p:sp>
    </p:spTree>
    <p:extLst>
      <p:ext uri="{BB962C8B-B14F-4D97-AF65-F5344CB8AC3E}">
        <p14:creationId xmlns:p14="http://schemas.microsoft.com/office/powerpoint/2010/main" val="2935663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2786"/>
          </a:xfrm>
        </p:spPr>
        <p:txBody>
          <a:bodyPr/>
          <a:lstStyle/>
          <a:p>
            <a:r>
              <a:rPr lang="en-US" dirty="0"/>
              <a:t>Review of early “indicators”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7424"/>
            <a:ext cx="8229600" cy="498873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Data elements available from MassHealth; One Care Plans; Ombudsman; SHINE; MassHealth Customer Service</a:t>
            </a:r>
          </a:p>
          <a:p>
            <a:pPr lvl="1"/>
            <a:r>
              <a:rPr lang="en-US" dirty="0"/>
              <a:t># electing to enroll; # opting out; # cases opened, # cases closed; # complaints and complaint resolutions; # appeals and appeal resolutions</a:t>
            </a:r>
          </a:p>
          <a:p>
            <a:pPr lvl="1"/>
            <a:endParaRPr lang="en-US" sz="1400" dirty="0"/>
          </a:p>
          <a:p>
            <a:r>
              <a:rPr lang="en-US" dirty="0"/>
              <a:t>Regular review of indicators as they become available</a:t>
            </a:r>
          </a:p>
          <a:p>
            <a:pPr lvl="1"/>
            <a:r>
              <a:rPr lang="en-US" dirty="0"/>
              <a:t>Monthly update of enrollment data to Implementation Council</a:t>
            </a:r>
          </a:p>
          <a:p>
            <a:pPr lvl="1"/>
            <a:r>
              <a:rPr lang="en-US" dirty="0"/>
              <a:t>Quarterly summary “dashboard” for Implementation Council</a:t>
            </a:r>
          </a:p>
          <a:p>
            <a:pPr lvl="1"/>
            <a:endParaRPr lang="en-US" sz="1400" dirty="0"/>
          </a:p>
          <a:p>
            <a:r>
              <a:rPr lang="en-US" dirty="0"/>
              <a:t>Additional analyses may be warranted if a sufficient amount of data accumulates</a:t>
            </a:r>
          </a:p>
        </p:txBody>
      </p:sp>
    </p:spTree>
    <p:extLst>
      <p:ext uri="{BB962C8B-B14F-4D97-AF65-F5344CB8AC3E}">
        <p14:creationId xmlns:p14="http://schemas.microsoft.com/office/powerpoint/2010/main" val="433532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59916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Questions and Comments</a:t>
            </a:r>
          </a:p>
        </p:txBody>
      </p:sp>
    </p:spTree>
    <p:extLst>
      <p:ext uri="{BB962C8B-B14F-4D97-AF65-F5344CB8AC3E}">
        <p14:creationId xmlns:p14="http://schemas.microsoft.com/office/powerpoint/2010/main" val="71839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Overall Project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 member’s early perceptions and experiences of One Care</a:t>
            </a:r>
          </a:p>
          <a:p>
            <a:r>
              <a:rPr lang="en-US" dirty="0" smtClean="0"/>
              <a:t>Use a mixed-method approach</a:t>
            </a:r>
          </a:p>
          <a:p>
            <a:r>
              <a:rPr lang="en-US" dirty="0" smtClean="0"/>
              <a:t>Include members who have:</a:t>
            </a:r>
          </a:p>
          <a:p>
            <a:pPr lvl="1"/>
            <a:r>
              <a:rPr lang="en-US" dirty="0" smtClean="0"/>
              <a:t>Self-selected into One Care</a:t>
            </a:r>
          </a:p>
          <a:p>
            <a:pPr lvl="1"/>
            <a:r>
              <a:rPr lang="en-US" dirty="0" smtClean="0"/>
              <a:t>Been auto-assigned into One Care</a:t>
            </a:r>
          </a:p>
          <a:p>
            <a:pPr lvl="1"/>
            <a:r>
              <a:rPr lang="en-US" dirty="0" smtClean="0"/>
              <a:t>Opted-out of One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51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1185"/>
            <a:ext cx="8229600" cy="818182"/>
          </a:xfrm>
        </p:spPr>
        <p:txBody>
          <a:bodyPr/>
          <a:lstStyle/>
          <a:p>
            <a:r>
              <a:rPr lang="en-US" dirty="0" smtClean="0"/>
              <a:t>Domains Assessed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996"/>
            <a:ext cx="8229600" cy="479916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Enrollment Process</a:t>
            </a:r>
          </a:p>
          <a:p>
            <a:pPr lvl="1"/>
            <a:r>
              <a:rPr lang="en-US" sz="1600" dirty="0" smtClean="0"/>
              <a:t>Clarity of information; easy/difficult; questions answered; etc.</a:t>
            </a:r>
          </a:p>
          <a:p>
            <a:r>
              <a:rPr lang="en-US" sz="2000" dirty="0" smtClean="0"/>
              <a:t>Care Team</a:t>
            </a:r>
          </a:p>
          <a:p>
            <a:pPr lvl="1"/>
            <a:r>
              <a:rPr lang="en-US" sz="1600" dirty="0" smtClean="0"/>
              <a:t>Same/different providers; care coordinator; LTS coordinator; etc.</a:t>
            </a:r>
          </a:p>
          <a:p>
            <a:r>
              <a:rPr lang="en-US" sz="2000" dirty="0" smtClean="0"/>
              <a:t>Care planning/assessment process</a:t>
            </a:r>
          </a:p>
          <a:p>
            <a:pPr lvl="1"/>
            <a:r>
              <a:rPr lang="en-US" sz="1600" dirty="0" smtClean="0"/>
              <a:t>Communication with team; appointments; preferences and concerns addressed; etc.</a:t>
            </a:r>
          </a:p>
          <a:p>
            <a:r>
              <a:rPr lang="en-US" sz="2000" dirty="0" smtClean="0"/>
              <a:t>Care plans</a:t>
            </a:r>
          </a:p>
          <a:p>
            <a:pPr lvl="1"/>
            <a:r>
              <a:rPr lang="en-US" sz="1600" dirty="0" smtClean="0"/>
              <a:t>Service needs addressed; continuity/change in care; satisfaction with care plan; etc.</a:t>
            </a:r>
          </a:p>
          <a:p>
            <a:r>
              <a:rPr lang="en-US" sz="2000" dirty="0" smtClean="0"/>
              <a:t>Service delivery</a:t>
            </a:r>
          </a:p>
          <a:p>
            <a:pPr lvl="1"/>
            <a:r>
              <a:rPr lang="en-US" sz="1600" dirty="0" smtClean="0"/>
              <a:t>Obtaining needed services; interactions with providers; etc.</a:t>
            </a:r>
          </a:p>
          <a:p>
            <a:r>
              <a:rPr lang="en-US" sz="2000" dirty="0" smtClean="0"/>
              <a:t>Overall perception/satisfaction with One Care</a:t>
            </a:r>
          </a:p>
          <a:p>
            <a:pPr lvl="1"/>
            <a:r>
              <a:rPr lang="en-US" sz="1600" dirty="0" smtClean="0"/>
              <a:t>Satisfaction with plan/providers; ongoing concerns about One Care; etc.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9893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3147"/>
          </a:xfrm>
        </p:spPr>
        <p:txBody>
          <a:bodyPr/>
          <a:lstStyle/>
          <a:p>
            <a:r>
              <a:rPr lang="en-US" dirty="0"/>
              <a:t>Proposed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7786"/>
            <a:ext cx="8229600" cy="488837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Mixed method with three approaches</a:t>
            </a:r>
          </a:p>
          <a:p>
            <a:pPr lvl="1"/>
            <a:r>
              <a:rPr lang="en-US" dirty="0"/>
              <a:t>Focus groups</a:t>
            </a:r>
          </a:p>
          <a:p>
            <a:pPr lvl="1"/>
            <a:r>
              <a:rPr lang="en-US" dirty="0"/>
              <a:t>Surveys</a:t>
            </a:r>
          </a:p>
          <a:p>
            <a:pPr lvl="1"/>
            <a:r>
              <a:rPr lang="en-US" dirty="0"/>
              <a:t>Review of “indicators” reported by MassHealth and contracted entities</a:t>
            </a:r>
          </a:p>
          <a:p>
            <a:r>
              <a:rPr lang="en-US" dirty="0"/>
              <a:t>Project timeframe - October 2013 to March 2015</a:t>
            </a:r>
          </a:p>
          <a:p>
            <a:r>
              <a:rPr lang="en-US" dirty="0"/>
              <a:t>Project team/workgroup</a:t>
            </a:r>
          </a:p>
          <a:p>
            <a:pPr lvl="1"/>
            <a:r>
              <a:rPr lang="en-US" dirty="0"/>
              <a:t>UMMS staff from CHPR, CHLE; survey contractor; One Care Implementation Council </a:t>
            </a:r>
            <a:r>
              <a:rPr lang="en-US" dirty="0" smtClean="0"/>
              <a:t>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404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74299"/>
          </a:xfrm>
        </p:spPr>
        <p:txBody>
          <a:bodyPr/>
          <a:lstStyle/>
          <a:p>
            <a:r>
              <a:rPr lang="en-US" dirty="0"/>
              <a:t>Focus Group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8938"/>
            <a:ext cx="8229600" cy="4877226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Late 2013 through July 2014</a:t>
            </a:r>
          </a:p>
          <a:p>
            <a:r>
              <a:rPr lang="en-US" dirty="0"/>
              <a:t>5 focus groups with 8-12 eligible enrollees each (n=60)</a:t>
            </a:r>
          </a:p>
          <a:p>
            <a:pPr lvl="1"/>
            <a:r>
              <a:rPr lang="en-US" dirty="0"/>
              <a:t>1 group with early opt-out eligible enrollees</a:t>
            </a:r>
          </a:p>
          <a:p>
            <a:pPr lvl="1"/>
            <a:r>
              <a:rPr lang="en-US" dirty="0"/>
              <a:t>1 group with early opt-in enrollees</a:t>
            </a:r>
          </a:p>
          <a:p>
            <a:pPr lvl="1"/>
            <a:r>
              <a:rPr lang="en-US" dirty="0"/>
              <a:t>3 groups with opt-in or auto-assigned enrollees</a:t>
            </a:r>
          </a:p>
          <a:p>
            <a:r>
              <a:rPr lang="en-US" dirty="0"/>
              <a:t>Members randomly selected and invited by phone</a:t>
            </a:r>
          </a:p>
          <a:p>
            <a:r>
              <a:rPr lang="en-US" dirty="0"/>
              <a:t>Suffolk, Worcester, Hampden, Hampshire counties</a:t>
            </a:r>
          </a:p>
          <a:p>
            <a:r>
              <a:rPr lang="en-US" dirty="0"/>
              <a:t>Focus group questions developed by Project Team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690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Group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3542"/>
            <a:ext cx="8229600" cy="4832622"/>
          </a:xfrm>
        </p:spPr>
        <p:txBody>
          <a:bodyPr/>
          <a:lstStyle/>
          <a:p>
            <a:r>
              <a:rPr lang="en-US" dirty="0"/>
              <a:t>1 group in Spanish, rest in English</a:t>
            </a:r>
          </a:p>
          <a:p>
            <a:r>
              <a:rPr lang="en-US" dirty="0"/>
              <a:t>$50 stipend; ASL and other accommodations</a:t>
            </a:r>
          </a:p>
          <a:p>
            <a:r>
              <a:rPr lang="en-US" dirty="0"/>
              <a:t>Groups audio-recorded; transcripts analyzed thematically</a:t>
            </a:r>
          </a:p>
          <a:p>
            <a:r>
              <a:rPr lang="en-US" dirty="0"/>
              <a:t>Interim and final reports</a:t>
            </a:r>
          </a:p>
          <a:p>
            <a:r>
              <a:rPr lang="en-US" dirty="0"/>
              <a:t>Information from first 2 groups will help inform development of enrollee surveys</a:t>
            </a:r>
          </a:p>
        </p:txBody>
      </p:sp>
    </p:spTree>
    <p:extLst>
      <p:ext uri="{BB962C8B-B14F-4D97-AF65-F5344CB8AC3E}">
        <p14:creationId xmlns:p14="http://schemas.microsoft.com/office/powerpoint/2010/main" val="1660910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1996"/>
          </a:xfrm>
        </p:spPr>
        <p:txBody>
          <a:bodyPr/>
          <a:lstStyle/>
          <a:p>
            <a:r>
              <a:rPr lang="en-US" dirty="0"/>
              <a:t>Survey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6634"/>
            <a:ext cx="8229600" cy="489952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Two surveys</a:t>
            </a:r>
          </a:p>
          <a:p>
            <a:pPr lvl="1"/>
            <a:r>
              <a:rPr lang="en-US" dirty="0"/>
              <a:t>Survey 1 – experiences of eligible enrollees during initial enrollment period</a:t>
            </a:r>
          </a:p>
          <a:p>
            <a:pPr lvl="1"/>
            <a:r>
              <a:rPr lang="en-US" dirty="0"/>
              <a:t>Survey 2 – experiences of enrollees in One Care</a:t>
            </a:r>
          </a:p>
          <a:p>
            <a:r>
              <a:rPr lang="en-US" dirty="0"/>
              <a:t>Survey questions developed by Project Team</a:t>
            </a:r>
          </a:p>
          <a:p>
            <a:pPr lvl="1"/>
            <a:r>
              <a:rPr lang="en-US" dirty="0"/>
              <a:t>Input from Implementation Council</a:t>
            </a:r>
          </a:p>
          <a:p>
            <a:pPr lvl="1"/>
            <a:r>
              <a:rPr lang="en-US" dirty="0"/>
              <a:t>Review program documents, existing surveys</a:t>
            </a:r>
          </a:p>
          <a:p>
            <a:pPr lvl="1"/>
            <a:r>
              <a:rPr lang="en-US" dirty="0"/>
              <a:t>Informant interviews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69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0034"/>
            <a:ext cx="8229600" cy="896240"/>
          </a:xfrm>
        </p:spPr>
        <p:txBody>
          <a:bodyPr/>
          <a:lstStyle/>
          <a:p>
            <a:r>
              <a:rPr lang="en-US" dirty="0"/>
              <a:t>Survey 1 – Enrollment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0518"/>
            <a:ext cx="8229600" cy="505564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Administered after eligible enrollees receive information about One Care</a:t>
            </a:r>
          </a:p>
          <a:p>
            <a:pPr lvl="1"/>
            <a:r>
              <a:rPr lang="en-US" dirty="0"/>
              <a:t>Oct – Dec 2013</a:t>
            </a:r>
          </a:p>
          <a:p>
            <a:r>
              <a:rPr lang="en-US" dirty="0"/>
              <a:t>Brief (5 minute) telephone survey of randomly selected members in 3 groups</a:t>
            </a:r>
          </a:p>
          <a:p>
            <a:pPr lvl="1"/>
            <a:r>
              <a:rPr lang="en-US" dirty="0"/>
              <a:t>Self-selected into One Care (early opt-in) n=100-125</a:t>
            </a:r>
          </a:p>
          <a:p>
            <a:pPr lvl="1"/>
            <a:r>
              <a:rPr lang="en-US" dirty="0"/>
              <a:t>Opted-out of One Care (early opt-out) n=100-125</a:t>
            </a:r>
          </a:p>
          <a:p>
            <a:pPr lvl="1"/>
            <a:r>
              <a:rPr lang="en-US" dirty="0"/>
              <a:t>Neither opt-in nor opt-out (waiting) n=100-125</a:t>
            </a:r>
          </a:p>
          <a:p>
            <a:r>
              <a:rPr lang="en-US" dirty="0"/>
              <a:t>Questions focused on enrollment materials and experience</a:t>
            </a:r>
          </a:p>
          <a:p>
            <a:pPr lvl="1"/>
            <a:r>
              <a:rPr lang="en-US" dirty="0"/>
              <a:t>Clarity of materials; assistance sought; questions answered; reasons for opting-in or out</a:t>
            </a:r>
          </a:p>
          <a:p>
            <a:r>
              <a:rPr lang="en-US" dirty="0"/>
              <a:t>Summary report in February 2014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93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0484"/>
          </a:xfrm>
        </p:spPr>
        <p:txBody>
          <a:bodyPr>
            <a:normAutofit/>
          </a:bodyPr>
          <a:lstStyle/>
          <a:p>
            <a:r>
              <a:rPr lang="en-US" sz="3200" dirty="0"/>
              <a:t>Survey 2 – Experiences with One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5122"/>
            <a:ext cx="8229600" cy="501104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Comprehensive look at enrollees’ early experiences in One Care</a:t>
            </a:r>
          </a:p>
          <a:p>
            <a:r>
              <a:rPr lang="en-US" dirty="0"/>
              <a:t>Administered to 6,000 randomly selected enrollees in 3 waves (2,000 each wave)</a:t>
            </a:r>
          </a:p>
          <a:p>
            <a:pPr lvl="1"/>
            <a:r>
              <a:rPr lang="en-US" dirty="0"/>
              <a:t>Goal of 50% response rate or n=3,000 respondents</a:t>
            </a:r>
          </a:p>
          <a:p>
            <a:r>
              <a:rPr lang="en-US" dirty="0"/>
              <a:t>120 days after each auto-assignment wave</a:t>
            </a:r>
          </a:p>
          <a:p>
            <a:pPr lvl="1"/>
            <a:r>
              <a:rPr lang="en-US" dirty="0"/>
              <a:t>January 2014       surveyed May-June 2014</a:t>
            </a:r>
          </a:p>
          <a:p>
            <a:pPr lvl="1"/>
            <a:r>
              <a:rPr lang="en-US" dirty="0"/>
              <a:t>April 2014       surveyed July-August 2014</a:t>
            </a:r>
          </a:p>
          <a:p>
            <a:pPr lvl="1"/>
            <a:r>
              <a:rPr lang="en-US" dirty="0"/>
              <a:t>July 2014       surveyed in November-December 2014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460596" y="4338755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945784" y="4782947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850996" y="5227139"/>
            <a:ext cx="4191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398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19&quot;&gt;&lt;property id=&quot;20148&quot; value=&quot;5&quot;/&gt;&lt;property id=&quot;20300&quot; value=&quot;Slide 26 - &amp;quot;Enrollee Choice&amp;quot;&quot;/&gt;&lt;property id=&quot;20307&quot; value=&quot;269&quot;/&gt;&lt;/object&gt;&lt;object type=&quot;3&quot; unique_id=&quot;10020&quot;&gt;&lt;property id=&quot;20148&quot; value=&quot;5&quot;/&gt;&lt;property id=&quot;20300&quot; value=&quot;Slide 27 - &amp;quot;Enrollment Assistance&amp;quot;&quot;/&gt;&lt;property id=&quot;20307&quot; value=&quot;283&quot;/&gt;&lt;/object&gt;&lt;object type=&quot;3&quot; unique_id=&quot;10021&quot;&gt;&lt;property id=&quot;20148&quot; value=&quot;5&quot;/&gt;&lt;property id=&quot;20300&quot; value=&quot;Slide 28 - &amp;quot;Assessment Timeline&amp;quot;&quot;/&gt;&lt;property id=&quot;20307&quot; value=&quot;281&quot;/&gt;&lt;/object&gt;&lt;object type=&quot;3&quot; unique_id=&quot;10023&quot;&gt;&lt;property id=&quot;20148&quot; value=&quot;5&quot;/&gt;&lt;property id=&quot;20300&quot; value=&quot;Slide 32 - &amp;quot;Ombudsperson&amp;#x0D;&amp;#x0A;&amp;quot;&quot;/&gt;&lt;property id=&quot;20307&quot; value=&quot;272&quot;/&gt;&lt;/object&gt;&lt;object type=&quot;3&quot; unique_id=&quot;10133&quot;&gt;&lt;property id=&quot;20148&quot; value=&quot;5&quot;/&gt;&lt;property id=&quot;20300&quot; value=&quot;Slide 13 - &amp;quot;Who is Eligible for the &amp;#x0D;&amp;#x0A;Duals Demo Program?&amp;#x0D;&amp;#x0A;&amp;quot;&quot;/&gt;&lt;property id=&quot;20307&quot; value=&quot;290&quot;/&gt;&lt;/object&gt;&lt;object type=&quot;3&quot; unique_id=&quot;10304&quot;&gt;&lt;property id=&quot;20148&quot; value=&quot;5&quot;/&gt;&lt;property id=&quot;20300&quot; value=&quot;Slide 15 - &amp;quot;How Will Care Be Delivered?&amp;#x0D;&amp;#x0A;&amp;quot;&quot;/&gt;&lt;property id=&quot;20307&quot; value=&quot;291&quot;/&gt;&lt;/object&gt;&lt;object type=&quot;3&quot; unique_id=&quot;10305&quot;&gt;&lt;property id=&quot;20148&quot; value=&quot;5&quot;/&gt;&lt;property id=&quot;20300&quot; value=&quot;Slide 16 - &amp;quot;Who Must Be on the Care Team?&amp;quot;&quot;/&gt;&lt;property id=&quot;20307&quot; value=&quot;293&quot;/&gt;&lt;/object&gt;&lt;object type=&quot;3&quot; unique_id=&quot;10505&quot;&gt;&lt;property id=&quot;20148&quot; value=&quot;5&quot;/&gt;&lt;property id=&quot;20300&quot; value=&quot;Slide 17 - &amp;quot;Who Else May Be on the Care Team?&amp;quot;&quot;/&gt;&lt;property id=&quot;20307&quot; value=&quot;295&quot;/&gt;&lt;/object&gt;&lt;object type=&quot;3&quot; unique_id=&quot;10506&quot;&gt;&lt;property id=&quot;20148&quot; value=&quot;5&quot;/&gt;&lt;property id=&quot;20300&quot; value=&quot;Slide 19 - &amp;quot;Care Coordinator&amp;#x0D;&amp;#x0A;&amp;quot;&quot;/&gt;&lt;property id=&quot;20307&quot; value=&quot;296&quot;/&gt;&lt;/object&gt;&lt;object type=&quot;3&quot; unique_id=&quot;10507&quot;&gt;&lt;property id=&quot;20148&quot; value=&quot;5&quot;/&gt;&lt;property id=&quot;20300&quot; value=&quot;Slide 20 - &amp;quot;Clinical Care Manager&amp;quot;&quot;/&gt;&lt;property id=&quot;20307&quot; value=&quot;297&quot;/&gt;&lt;/object&gt;&lt;object type=&quot;3&quot; unique_id=&quot;10508&quot;&gt;&lt;property id=&quot;20148&quot; value=&quot;5&quot;/&gt;&lt;property id=&quot;20300&quot; value=&quot;Slide 21 - &amp;quot;IL-LTSS Coordinator’s Role&amp;#x0D;&amp;#x0A;&amp;quot;&quot;/&gt;&lt;property id=&quot;20307&quot; value=&quot;298&quot;/&gt;&lt;/object&gt;&lt;object type=&quot;3&quot; unique_id=&quot;10844&quot;&gt;&lt;property id=&quot;20148&quot; value=&quot;5&quot;/&gt;&lt;property id=&quot;20300&quot; value=&quot;Slide 9&quot;/&gt;&lt;property id=&quot;20307&quot; value=&quot;305&quot;/&gt;&lt;/object&gt;&lt;object type=&quot;3&quot; unique_id=&quot;11034&quot;&gt;&lt;property id=&quot;20148&quot; value=&quot;5&quot;/&gt;&lt;property id=&quot;20300&quot; value=&quot;Slide 12 - &amp;quot;Who are the target populations that will be served in the Duals Demo Program?&amp;#x0D;&amp;#x0A;&amp;quot;&quot;/&gt;&lt;property id=&quot;20307&quot; value=&quot;310&quot;/&gt;&lt;/object&gt;&lt;object type=&quot;3&quot; unique_id=&quot;11035&quot;&gt;&lt;property id=&quot;20148&quot; value=&quot;5&quot;/&gt;&lt;property id=&quot;20300&quot; value=&quot;Slide 14 - &amp;quot;Characteristics of the Duals Demonstration Program Population&amp;quot;&quot;/&gt;&lt;property id=&quot;20307&quot; value=&quot;306&quot;/&gt;&lt;/object&gt;&lt;object type=&quot;3&quot; unique_id=&quot;11036&quot;&gt;&lt;property id=&quot;20148&quot; value=&quot;5&quot;/&gt;&lt;property id=&quot;20300&quot; value=&quot;Slide 23 - &amp;quot;What services are covered?&amp;quot;&quot;/&gt;&lt;property id=&quot;20307&quot; value=&quot;307&quot;/&gt;&lt;/object&gt;&lt;object type=&quot;3&quot; unique_id=&quot;11038&quot;&gt;&lt;property id=&quot;20148&quot; value=&quot;5&quot;/&gt;&lt;property id=&quot;20300&quot; value=&quot;Slide 25 - &amp;quot;Enrollment Process&amp;quot;&quot;/&gt;&lt;property id=&quot;20307&quot; value=&quot;309&quot;/&gt;&lt;/object&gt;&lt;object type=&quot;3&quot; unique_id=&quot;11210&quot;&gt;&lt;property id=&quot;20148&quot; value=&quot;5&quot;/&gt;&lt;property id=&quot;20300&quot; value=&quot;Slide 2 - &amp;quot;Presenters&amp;quot;&quot;/&gt;&lt;property id=&quot;20307&quot; value=&quot;312&quot;/&gt;&lt;/object&gt;&lt;object type=&quot;3&quot; unique_id=&quot;11211&quot;&gt;&lt;property id=&quot;20148&quot; value=&quot;5&quot;/&gt;&lt;property id=&quot;20300&quot; value=&quot;Slide 3 - &amp;quot;Polling Question 1&amp;quot;&quot;/&gt;&lt;property id=&quot;20307&quot; value=&quot;313&quot;/&gt;&lt;/object&gt;&lt;object type=&quot;3&quot; unique_id=&quot;11212&quot;&gt;&lt;property id=&quot;20148&quot; value=&quot;5&quot;/&gt;&lt;property id=&quot;20300&quot; value=&quot;Slide 4 - &amp;quot;Polling Question 2&amp;quot;&quot;/&gt;&lt;property id=&quot;20307&quot; value=&quot;314&quot;/&gt;&lt;/object&gt;&lt;object type=&quot;3&quot; unique_id=&quot;11213&quot;&gt;&lt;property id=&quot;20148&quot; value=&quot;5&quot;/&gt;&lt;property id=&quot;20300&quot; value=&quot;Slide 7 - &amp;quot;Your Questions and Comments&amp;quot;&quot;/&gt;&lt;property id=&quot;20307&quot; value=&quot;316&quot;/&gt;&lt;/object&gt;&lt;object type=&quot;3&quot; unique_id=&quot;11214&quot;&gt;&lt;property id=&quot;20148&quot; value=&quot;5&quot;/&gt;&lt;property id=&quot;20300&quot; value=&quot;Slide 8 - &amp;quot;Agenda&amp;quot;&quot;/&gt;&lt;property id=&quot;20307&quot; value=&quot;315&quot;/&gt;&lt;/object&gt;&lt;object type=&quot;3&quot; unique_id=&quot;11215&quot;&gt;&lt;property id=&quot;20148&quot; value=&quot;5&quot;/&gt;&lt;property id=&quot;20300&quot; value=&quot;Slide 18 - &amp;quot;Polling Question 4&amp;quot;&quot;/&gt;&lt;property id=&quot;20307&quot; value=&quot;317&quot;/&gt;&lt;/object&gt;&lt;object type=&quot;3&quot; unique_id=&quot;11216&quot;&gt;&lt;property id=&quot;20148&quot; value=&quot;5&quot;/&gt;&lt;property id=&quot;20300&quot; value=&quot;Slide 24 - &amp;quot;Polling Question 5&amp;quot;&quot;/&gt;&lt;property id=&quot;20307&quot; value=&quot;318&quot;/&gt;&lt;/object&gt;&lt;object type=&quot;3&quot; unique_id=&quot;11217&quot;&gt;&lt;property id=&quot;20148&quot; value=&quot;5&quot;/&gt;&lt;property id=&quot;20300&quot; value=&quot;Slide 30 - &amp;quot;Grievances&amp;quot;&quot;/&gt;&lt;property id=&quot;20307&quot; value=&quot;319&quot;/&gt;&lt;/object&gt;&lt;object type=&quot;3&quot; unique_id=&quot;11218&quot;&gt;&lt;property id=&quot;20148&quot; value=&quot;5&quot;/&gt;&lt;property id=&quot;20300&quot; value=&quot;Slide 31 - &amp;quot;Appeals&amp;quot;&quot;/&gt;&lt;property id=&quot;20307&quot; value=&quot;320&quot;/&gt;&lt;/object&gt;&lt;object type=&quot;3&quot; unique_id=&quot;11219&quot;&gt;&lt;property id=&quot;20148&quot; value=&quot;5&quot;/&gt;&lt;property id=&quot;20300&quot; value=&quot;Slide 33 - &amp;quot;ADA Compliance&amp;#x0D;&amp;#x0A;&amp;quot;&quot;/&gt;&lt;property id=&quot;20307&quot; value=&quot;321&quot;/&gt;&lt;/object&gt;&lt;object type=&quot;3&quot; unique_id=&quot;11368&quot;&gt;&lt;property id=&quot;20148&quot; value=&quot;5&quot;/&gt;&lt;property id=&quot;20300&quot; value=&quot;Slide 34 - &amp;quot;How Will ICOs Be Paid?&amp;quot;&quot;/&gt;&lt;property id=&quot;20307&quot; value=&quot;322&quot;/&gt;&lt;/object&gt;&lt;object type=&quot;3&quot; unique_id=&quot;12148&quot;&gt;&lt;property id=&quot;20148&quot; value=&quot;5&quot;/&gt;&lt;property id=&quot;20300&quot; value=&quot;Slide 1&quot;/&gt;&lt;property id=&quot;20307&quot; value=&quot;324&quot;/&gt;&lt;/object&gt;&lt;object type=&quot;3&quot; unique_id=&quot;12149&quot;&gt;&lt;property id=&quot;20148&quot; value=&quot;5&quot;/&gt;&lt;property id=&quot;20300&quot; value=&quot;Slide 6 - &amp;quot;Objectives of Today’s Webinar&amp;#x0D;&amp;#x0A;&amp;quot;&quot;/&gt;&lt;property id=&quot;20307&quot; value=&quot;327&quot;/&gt;&lt;/object&gt;&lt;object type=&quot;3&quot; unique_id=&quot;12189&quot;&gt;&lt;property id=&quot;20148&quot; value=&quot;5&quot;/&gt;&lt;property id=&quot;20300&quot; value=&quot;Slide 35 - &amp;quot;Quality and Reporting&amp;#x0D;&amp;#x0A;&amp;quot;&quot;/&gt;&lt;property id=&quot;20307&quot; value=&quot;328&quot;/&gt;&lt;/object&gt;&lt;object type=&quot;3&quot; unique_id=&quot;12271&quot;&gt;&lt;property id=&quot;20148&quot; value=&quot;5&quot;/&gt;&lt;property id=&quot;20300&quot; value=&quot;Slide 37 - &amp;quot;Conclusion&amp;quot;&quot;/&gt;&lt;property id=&quot;20307&quot; value=&quot;332&quot;/&gt;&lt;/object&gt;&lt;object type=&quot;3&quot; unique_id=&quot;12310&quot;&gt;&lt;property id=&quot;20148&quot; value=&quot;5&quot;/&gt;&lt;property id=&quot;20300&quot; value=&quot;Slide 36 - &amp;quot;Future Training Efforts&amp;quot;&quot;/&gt;&lt;property id=&quot;20307&quot; value=&quot;333&quot;/&gt;&lt;/object&gt;&lt;object type=&quot;3&quot; unique_id=&quot;12386&quot;&gt;&lt;property id=&quot;20148&quot; value=&quot;5&quot;/&gt;&lt;property id=&quot;20300&quot; value=&quot;Slide 5 - &amp;quot;Polling Question 3&amp;quot;&quot;/&gt;&lt;property id=&quot;20307&quot; value=&quot;336&quot;/&gt;&lt;/object&gt;&lt;object type=&quot;3&quot; unique_id=&quot;12387&quot;&gt;&lt;property id=&quot;20148&quot; value=&quot;5&quot;/&gt;&lt;property id=&quot;20300&quot; value=&quot;Slide 10 - &amp;quot;Goals of Duals Demonstration&amp;quot;&quot;/&gt;&lt;property id=&quot;20307&quot; value=&quot;337&quot;/&gt;&lt;/object&gt;&lt;object type=&quot;3&quot; unique_id=&quot;12389&quot;&gt;&lt;property id=&quot;20148&quot; value=&quot;5&quot;/&gt;&lt;property id=&quot;20300&quot; value=&quot;Slide 29 - &amp;quot;Continuity of Care&amp;quot;&quot;/&gt;&lt;property id=&quot;20307&quot; value=&quot;335&quot;/&gt;&lt;/object&gt;&lt;object type=&quot;3&quot; unique_id=&quot;12430&quot;&gt;&lt;property id=&quot;20148&quot; value=&quot;5&quot;/&gt;&lt;property id=&quot;20300&quot; value=&quot;Slide 11 - &amp;quot;Person-Centered Care&amp;quot;&quot;/&gt;&lt;property id=&quot;20307&quot; value=&quot;340&quot;/&gt;&lt;/object&gt;&lt;object type=&quot;3&quot; unique_id=&quot;12431&quot;&gt;&lt;property id=&quot;20148&quot; value=&quot;5&quot;/&gt;&lt;property id=&quot;20300&quot; value=&quot;Slide 22 - &amp;quot;Individualized Care Plan (ICP)&amp;quot;&quot;/&gt;&lt;property id=&quot;20307&quot; value=&quot;339&quot;/&gt;&lt;/object&gt;&lt;/object&gt;&lt;object type=&quot;8&quot; unique_id=&quot;10052&quot;&gt;&lt;/object&gt;&lt;/object&gt;&lt;/database&gt;"/>
  <p:tag name="ARTICULATE_PROJECT_OPEN" val="0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Custom 1">
      <a:dk1>
        <a:srgbClr val="441A66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7017</TotalTime>
  <Words>628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Custom Design</vt:lpstr>
      <vt:lpstr>MassHealth Proposal: Assessing the Early Perceptions and Experiences of One Care Among MassHealth Members</vt:lpstr>
      <vt:lpstr>Proposed Overall Project Goal</vt:lpstr>
      <vt:lpstr>Domains Assessed</vt:lpstr>
      <vt:lpstr>Proposed Methods</vt:lpstr>
      <vt:lpstr>Focus Group Methods</vt:lpstr>
      <vt:lpstr>Focus Group Methods</vt:lpstr>
      <vt:lpstr>Survey Methods</vt:lpstr>
      <vt:lpstr>Survey 1 – Enrollment Period</vt:lpstr>
      <vt:lpstr>Survey 2 – Experiences with One Care</vt:lpstr>
      <vt:lpstr>Survey 2, continued</vt:lpstr>
      <vt:lpstr>Review of early “indicators”</vt:lpstr>
      <vt:lpstr>Questions and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Long-Bellil</dc:creator>
  <cp:lastModifiedBy>Jenna</cp:lastModifiedBy>
  <cp:revision>339</cp:revision>
  <cp:lastPrinted>2013-03-19T19:53:02Z</cp:lastPrinted>
  <dcterms:created xsi:type="dcterms:W3CDTF">2013-03-16T00:26:38Z</dcterms:created>
  <dcterms:modified xsi:type="dcterms:W3CDTF">2017-10-31T16:33:59Z</dcterms:modified>
</cp:coreProperties>
</file>