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5" r:id="rId2"/>
  </p:sldMasterIdLst>
  <p:notesMasterIdLst>
    <p:notesMasterId r:id="rId20"/>
  </p:notesMasterIdLst>
  <p:handoutMasterIdLst>
    <p:handoutMasterId r:id="rId21"/>
  </p:handoutMasterIdLst>
  <p:sldIdLst>
    <p:sldId id="883" r:id="rId3"/>
    <p:sldId id="884" r:id="rId4"/>
    <p:sldId id="938" r:id="rId5"/>
    <p:sldId id="956" r:id="rId6"/>
    <p:sldId id="952" r:id="rId7"/>
    <p:sldId id="939" r:id="rId8"/>
    <p:sldId id="940" r:id="rId9"/>
    <p:sldId id="943" r:id="rId10"/>
    <p:sldId id="945" r:id="rId11"/>
    <p:sldId id="948" r:id="rId12"/>
    <p:sldId id="953" r:id="rId13"/>
    <p:sldId id="967" r:id="rId14"/>
    <p:sldId id="949" r:id="rId15"/>
    <p:sldId id="955" r:id="rId16"/>
    <p:sldId id="968" r:id="rId17"/>
    <p:sldId id="963" r:id="rId18"/>
    <p:sldId id="895" r:id="rId19"/>
  </p:sldIdLst>
  <p:sldSz cx="9144000" cy="6858000" type="screen4x3"/>
  <p:notesSz cx="7010400" cy="9296400"/>
  <p:defaultTextStyle>
    <a:defPPr>
      <a:defRPr lang="en-US"/>
    </a:defPPr>
    <a:lvl1pPr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1pPr>
    <a:lvl2pPr marL="457200"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2pPr>
    <a:lvl3pPr marL="914400"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3pPr>
    <a:lvl4pPr marL="1371600"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4pPr>
    <a:lvl5pPr marL="1828800" algn="l" rtl="0" fontAlgn="base">
      <a:lnSpc>
        <a:spcPct val="85000"/>
      </a:lnSpc>
      <a:spcBef>
        <a:spcPct val="0"/>
      </a:spcBef>
      <a:spcAft>
        <a:spcPct val="0"/>
      </a:spcAft>
      <a:defRPr sz="4400" b="1" kern="1200">
        <a:solidFill>
          <a:schemeClr val="accent2"/>
        </a:solidFill>
        <a:latin typeface="Arial" charset="0"/>
        <a:ea typeface="MS PGothic" pitchFamily="34" charset="-128"/>
        <a:cs typeface="+mn-cs"/>
      </a:defRPr>
    </a:lvl5pPr>
    <a:lvl6pPr marL="2286000" algn="l" defTabSz="914400" rtl="0" eaLnBrk="1" latinLnBrk="0" hangingPunct="1">
      <a:defRPr sz="4400" b="1" kern="1200">
        <a:solidFill>
          <a:schemeClr val="accent2"/>
        </a:solidFill>
        <a:latin typeface="Arial" charset="0"/>
        <a:ea typeface="MS PGothic" pitchFamily="34" charset="-128"/>
        <a:cs typeface="+mn-cs"/>
      </a:defRPr>
    </a:lvl6pPr>
    <a:lvl7pPr marL="2743200" algn="l" defTabSz="914400" rtl="0" eaLnBrk="1" latinLnBrk="0" hangingPunct="1">
      <a:defRPr sz="4400" b="1" kern="1200">
        <a:solidFill>
          <a:schemeClr val="accent2"/>
        </a:solidFill>
        <a:latin typeface="Arial" charset="0"/>
        <a:ea typeface="MS PGothic" pitchFamily="34" charset="-128"/>
        <a:cs typeface="+mn-cs"/>
      </a:defRPr>
    </a:lvl7pPr>
    <a:lvl8pPr marL="3200400" algn="l" defTabSz="914400" rtl="0" eaLnBrk="1" latinLnBrk="0" hangingPunct="1">
      <a:defRPr sz="4400" b="1" kern="1200">
        <a:solidFill>
          <a:schemeClr val="accent2"/>
        </a:solidFill>
        <a:latin typeface="Arial" charset="0"/>
        <a:ea typeface="MS PGothic" pitchFamily="34" charset="-128"/>
        <a:cs typeface="+mn-cs"/>
      </a:defRPr>
    </a:lvl8pPr>
    <a:lvl9pPr marL="3657600" algn="l" defTabSz="914400" rtl="0" eaLnBrk="1" latinLnBrk="0" hangingPunct="1">
      <a:defRPr sz="4400" b="1" kern="1200">
        <a:solidFill>
          <a:schemeClr val="accent2"/>
        </a:solidFill>
        <a:latin typeface="Arial" charset="0"/>
        <a:ea typeface="MS PGothic"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llwood, Malinda (EHS)" initials="EM" lastIdx="19" clrIdx="0"/>
  <p:cmAuthor id="1" name="Rossi, Heather (EHS)" initials="RH" lastIdx="0" clrIdx="1"/>
  <p:cmAuthor id="2" name=" Dorothée Alsentzer" initials="DA" lastIdx="4" clrIdx="2"/>
  <p:cmAuthor id="3" name="Altman Moore, Corrinne (EHS)" initials="CAM"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CC0000"/>
    <a:srgbClr val="000000"/>
    <a:srgbClr val="CBCBD3"/>
    <a:srgbClr val="5F5F5F"/>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4681" autoAdjust="0"/>
    <p:restoredTop sz="95416" autoAdjust="0"/>
  </p:normalViewPr>
  <p:slideViewPr>
    <p:cSldViewPr snapToObjects="1">
      <p:cViewPr>
        <p:scale>
          <a:sx n="74" d="100"/>
          <a:sy n="74" d="100"/>
        </p:scale>
        <p:origin x="-1398" y="-72"/>
      </p:cViewPr>
      <p:guideLst>
        <p:guide orient="horz" pos="1152"/>
        <p:guide pos="336"/>
      </p:guideLst>
    </p:cSldViewPr>
  </p:slideViewPr>
  <p:outlineViewPr>
    <p:cViewPr>
      <p:scale>
        <a:sx n="33" d="100"/>
        <a:sy n="33" d="100"/>
      </p:scale>
      <p:origin x="0" y="16494"/>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p:scale>
          <a:sx n="100" d="100"/>
          <a:sy n="100" d="100"/>
        </p:scale>
        <p:origin x="-2112" y="174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1" y="0"/>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7" tIns="45685" rIns="91377" bIns="45685" numCol="1" anchor="t" anchorCtr="0" compatLnSpc="1">
            <a:prstTxWarp prst="textNoShape">
              <a:avLst/>
            </a:prstTxWarp>
          </a:bodyPr>
          <a:lstStyle>
            <a:lvl1pPr eaLnBrk="0" hangingPunct="0">
              <a:defRPr sz="1200">
                <a:ea typeface="ＭＳ Ｐゴシック" pitchFamily="34" charset="-128"/>
              </a:defRPr>
            </a:lvl1pPr>
          </a:lstStyle>
          <a:p>
            <a:pPr>
              <a:defRPr/>
            </a:pPr>
            <a:endParaRPr lang="en-US" altLang="en-US" dirty="0"/>
          </a:p>
        </p:txBody>
      </p:sp>
      <p:sp>
        <p:nvSpPr>
          <p:cNvPr id="84995" name="Rectangle 3"/>
          <p:cNvSpPr>
            <a:spLocks noGrp="1" noChangeArrowheads="1"/>
          </p:cNvSpPr>
          <p:nvPr>
            <p:ph type="dt" sz="quarter" idx="1"/>
          </p:nvPr>
        </p:nvSpPr>
        <p:spPr bwMode="auto">
          <a:xfrm>
            <a:off x="3970339" y="0"/>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7" tIns="45685" rIns="91377" bIns="45685" numCol="1" anchor="t" anchorCtr="0" compatLnSpc="1">
            <a:prstTxWarp prst="textNoShape">
              <a:avLst/>
            </a:prstTxWarp>
          </a:bodyPr>
          <a:lstStyle>
            <a:lvl1pPr algn="r" eaLnBrk="0" hangingPunct="0">
              <a:defRPr sz="1200">
                <a:ea typeface="ＭＳ Ｐゴシック" pitchFamily="34" charset="-128"/>
              </a:defRPr>
            </a:lvl1pPr>
          </a:lstStyle>
          <a:p>
            <a:pPr>
              <a:defRPr/>
            </a:pPr>
            <a:fld id="{E81D1537-6B1B-4201-898D-E5E02B97862F}" type="datetimeFigureOut">
              <a:rPr lang="en-US" altLang="en-US"/>
              <a:pPr>
                <a:defRPr/>
              </a:pPr>
              <a:t>10/2/2017</a:t>
            </a:fld>
            <a:endParaRPr lang="en-US" altLang="en-US" dirty="0"/>
          </a:p>
        </p:txBody>
      </p:sp>
      <p:sp>
        <p:nvSpPr>
          <p:cNvPr id="84996" name="Rectangle 4"/>
          <p:cNvSpPr>
            <a:spLocks noGrp="1" noChangeArrowheads="1"/>
          </p:cNvSpPr>
          <p:nvPr>
            <p:ph type="ftr" sz="quarter" idx="2"/>
          </p:nvPr>
        </p:nvSpPr>
        <p:spPr bwMode="auto">
          <a:xfrm>
            <a:off x="1"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7" tIns="45685" rIns="91377" bIns="45685" numCol="1" anchor="b" anchorCtr="0" compatLnSpc="1">
            <a:prstTxWarp prst="textNoShape">
              <a:avLst/>
            </a:prstTxWarp>
          </a:bodyPr>
          <a:lstStyle>
            <a:lvl1pPr eaLnBrk="0" hangingPunct="0">
              <a:defRPr sz="1200">
                <a:ea typeface="ＭＳ Ｐゴシック" pitchFamily="34" charset="-128"/>
              </a:defRPr>
            </a:lvl1pPr>
          </a:lstStyle>
          <a:p>
            <a:pPr>
              <a:defRPr/>
            </a:pPr>
            <a:endParaRPr lang="en-US" altLang="en-US" dirty="0"/>
          </a:p>
        </p:txBody>
      </p:sp>
      <p:sp>
        <p:nvSpPr>
          <p:cNvPr id="84997" name="Rectangle 5"/>
          <p:cNvSpPr>
            <a:spLocks noGrp="1" noChangeArrowheads="1"/>
          </p:cNvSpPr>
          <p:nvPr>
            <p:ph type="sldNum" sz="quarter" idx="3"/>
          </p:nvPr>
        </p:nvSpPr>
        <p:spPr bwMode="auto">
          <a:xfrm>
            <a:off x="3970339"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7" tIns="45685" rIns="91377" bIns="45685" numCol="1" anchor="b" anchorCtr="0" compatLnSpc="1">
            <a:prstTxWarp prst="textNoShape">
              <a:avLst/>
            </a:prstTxWarp>
          </a:bodyPr>
          <a:lstStyle>
            <a:lvl1pPr algn="r" eaLnBrk="0" hangingPunct="0">
              <a:defRPr sz="1200">
                <a:ea typeface="ＭＳ Ｐゴシック" pitchFamily="34" charset="-128"/>
              </a:defRPr>
            </a:lvl1pPr>
          </a:lstStyle>
          <a:p>
            <a:pPr>
              <a:defRPr/>
            </a:pPr>
            <a:fld id="{ACE02D3A-A584-4882-8BC4-83D78986FA47}" type="slidenum">
              <a:rPr lang="en-US" altLang="en-US"/>
              <a:pPr>
                <a:defRPr/>
              </a:pPr>
              <a:t>‹#›</a:t>
            </a:fld>
            <a:endParaRPr lang="en-US" altLang="en-US" dirty="0"/>
          </a:p>
        </p:txBody>
      </p:sp>
    </p:spTree>
    <p:extLst>
      <p:ext uri="{BB962C8B-B14F-4D97-AF65-F5344CB8AC3E}">
        <p14:creationId xmlns:p14="http://schemas.microsoft.com/office/powerpoint/2010/main" val="48234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1" y="0"/>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t" anchorCtr="0" compatLnSpc="1">
            <a:prstTxWarp prst="textNoShape">
              <a:avLst/>
            </a:prstTxWarp>
          </a:bodyPr>
          <a:lstStyle>
            <a:lvl1pPr defTabSz="931863">
              <a:lnSpc>
                <a:spcPct val="100000"/>
              </a:lnSpc>
              <a:defRPr sz="1200" b="0">
                <a:solidFill>
                  <a:schemeClr val="tx1"/>
                </a:solidFill>
                <a:ea typeface="ＭＳ Ｐゴシック" pitchFamily="34" charset="-128"/>
              </a:defRPr>
            </a:lvl1pPr>
          </a:lstStyle>
          <a:p>
            <a:pPr>
              <a:defRPr/>
            </a:pPr>
            <a:endParaRPr lang="en-US" altLang="en-US" dirty="0"/>
          </a:p>
        </p:txBody>
      </p:sp>
      <p:sp>
        <p:nvSpPr>
          <p:cNvPr id="59395" name="Rectangle 3"/>
          <p:cNvSpPr>
            <a:spLocks noGrp="1" noChangeArrowheads="1"/>
          </p:cNvSpPr>
          <p:nvPr>
            <p:ph type="dt" idx="1"/>
          </p:nvPr>
        </p:nvSpPr>
        <p:spPr bwMode="auto">
          <a:xfrm>
            <a:off x="3971926" y="0"/>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t" anchorCtr="0" compatLnSpc="1">
            <a:prstTxWarp prst="textNoShape">
              <a:avLst/>
            </a:prstTxWarp>
          </a:bodyPr>
          <a:lstStyle>
            <a:lvl1pPr algn="r" defTabSz="931863">
              <a:lnSpc>
                <a:spcPct val="100000"/>
              </a:lnSpc>
              <a:defRPr sz="1200" b="0">
                <a:solidFill>
                  <a:schemeClr val="tx1"/>
                </a:solidFill>
                <a:ea typeface="ＭＳ Ｐゴシック" pitchFamily="34" charset="-128"/>
              </a:defRPr>
            </a:lvl1pPr>
          </a:lstStyle>
          <a:p>
            <a:pPr>
              <a:defRPr/>
            </a:pPr>
            <a:endParaRPr lang="en-US" altLang="en-US" dirty="0"/>
          </a:p>
        </p:txBody>
      </p:sp>
      <p:sp>
        <p:nvSpPr>
          <p:cNvPr id="10244"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7" name="Rectangle 5"/>
          <p:cNvSpPr>
            <a:spLocks noGrp="1" noChangeArrowheads="1"/>
          </p:cNvSpPr>
          <p:nvPr>
            <p:ph type="body" sz="quarter" idx="3"/>
          </p:nvPr>
        </p:nvSpPr>
        <p:spPr bwMode="auto">
          <a:xfrm>
            <a:off x="701675" y="4416427"/>
            <a:ext cx="5607050" cy="418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9398" name="Rectangle 6"/>
          <p:cNvSpPr>
            <a:spLocks noGrp="1" noChangeArrowheads="1"/>
          </p:cNvSpPr>
          <p:nvPr>
            <p:ph type="ftr" sz="quarter" idx="4"/>
          </p:nvPr>
        </p:nvSpPr>
        <p:spPr bwMode="auto">
          <a:xfrm>
            <a:off x="1" y="8831263"/>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b" anchorCtr="0" compatLnSpc="1">
            <a:prstTxWarp prst="textNoShape">
              <a:avLst/>
            </a:prstTxWarp>
          </a:bodyPr>
          <a:lstStyle>
            <a:lvl1pPr defTabSz="931863">
              <a:lnSpc>
                <a:spcPct val="100000"/>
              </a:lnSpc>
              <a:defRPr sz="1200" b="0">
                <a:solidFill>
                  <a:schemeClr val="tx1"/>
                </a:solidFill>
                <a:ea typeface="ＭＳ Ｐゴシック" pitchFamily="34" charset="-128"/>
              </a:defRPr>
            </a:lvl1pPr>
          </a:lstStyle>
          <a:p>
            <a:pPr>
              <a:defRPr/>
            </a:pPr>
            <a:endParaRPr lang="en-US" altLang="en-US" dirty="0"/>
          </a:p>
        </p:txBody>
      </p:sp>
      <p:sp>
        <p:nvSpPr>
          <p:cNvPr id="59399" name="Rectangle 7"/>
          <p:cNvSpPr>
            <a:spLocks noGrp="1" noChangeArrowheads="1"/>
          </p:cNvSpPr>
          <p:nvPr>
            <p:ph type="sldNum" sz="quarter" idx="5"/>
          </p:nvPr>
        </p:nvSpPr>
        <p:spPr bwMode="auto">
          <a:xfrm>
            <a:off x="3971926" y="8831263"/>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082" tIns="46544" rIns="93082" bIns="46544" numCol="1" anchor="b" anchorCtr="0" compatLnSpc="1">
            <a:prstTxWarp prst="textNoShape">
              <a:avLst/>
            </a:prstTxWarp>
          </a:bodyPr>
          <a:lstStyle>
            <a:lvl1pPr algn="r" defTabSz="931863">
              <a:lnSpc>
                <a:spcPct val="100000"/>
              </a:lnSpc>
              <a:defRPr sz="1200" b="0">
                <a:solidFill>
                  <a:schemeClr val="tx1"/>
                </a:solidFill>
                <a:ea typeface="ＭＳ Ｐゴシック" pitchFamily="34" charset="-128"/>
              </a:defRPr>
            </a:lvl1pPr>
          </a:lstStyle>
          <a:p>
            <a:pPr>
              <a:defRPr/>
            </a:pPr>
            <a:fld id="{45C1E652-0180-43F7-B847-50860E205478}" type="slidenum">
              <a:rPr lang="en-US" altLang="en-US"/>
              <a:pPr>
                <a:defRPr/>
              </a:pPr>
              <a:t>‹#›</a:t>
            </a:fld>
            <a:endParaRPr lang="en-US" altLang="en-US" dirty="0"/>
          </a:p>
        </p:txBody>
      </p:sp>
    </p:spTree>
    <p:extLst>
      <p:ext uri="{BB962C8B-B14F-4D97-AF65-F5344CB8AC3E}">
        <p14:creationId xmlns:p14="http://schemas.microsoft.com/office/powerpoint/2010/main" val="32840404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2287CCC5-5083-439B-9424-2ABB6A287DCB}" type="slidenum">
              <a:rPr lang="en-US" altLang="en-US">
                <a:solidFill>
                  <a:prstClr val="black"/>
                </a:solidFill>
              </a:rPr>
              <a:pPr eaLnBrk="1" hangingPunct="1">
                <a:spcBef>
                  <a:spcPct val="0"/>
                </a:spcBef>
              </a:pPr>
              <a:t>1</a:t>
            </a:fld>
            <a:endParaRPr lang="en-US" altLang="en-US" dirty="0">
              <a:solidFill>
                <a:prstClr val="black"/>
              </a:solidFill>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10</a:t>
            </a:fld>
            <a:endParaRPr lang="en-US" altLang="en-US" dirty="0"/>
          </a:p>
        </p:txBody>
      </p:sp>
    </p:spTree>
    <p:extLst>
      <p:ext uri="{BB962C8B-B14F-4D97-AF65-F5344CB8AC3E}">
        <p14:creationId xmlns:p14="http://schemas.microsoft.com/office/powerpoint/2010/main" val="24095965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11</a:t>
            </a:fld>
            <a:endParaRPr lang="en-US" altLang="en-US" dirty="0"/>
          </a:p>
        </p:txBody>
      </p:sp>
    </p:spTree>
    <p:extLst>
      <p:ext uri="{BB962C8B-B14F-4D97-AF65-F5344CB8AC3E}">
        <p14:creationId xmlns:p14="http://schemas.microsoft.com/office/powerpoint/2010/main" val="1695763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12</a:t>
            </a:fld>
            <a:endParaRPr lang="en-US" altLang="en-US" dirty="0"/>
          </a:p>
        </p:txBody>
      </p:sp>
    </p:spTree>
    <p:extLst>
      <p:ext uri="{BB962C8B-B14F-4D97-AF65-F5344CB8AC3E}">
        <p14:creationId xmlns:p14="http://schemas.microsoft.com/office/powerpoint/2010/main" val="1695763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13</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14</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15</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p:txBody>
          <a:bodyPr/>
          <a:lstStyle/>
          <a:p>
            <a:endParaRPr lang="en-US" altLang="en-US" dirty="0" smtClean="0">
              <a:latin typeface="Arial" pitchFamily="34" charset="0"/>
            </a:endParaRPr>
          </a:p>
        </p:txBody>
      </p:sp>
      <p:sp>
        <p:nvSpPr>
          <p:cNvPr id="39940" name="Slide Number Placeholder 3"/>
          <p:cNvSpPr>
            <a:spLocks noGrp="1"/>
          </p:cNvSpPr>
          <p:nvPr>
            <p:ph type="sldNum" sz="quarter" idx="5"/>
          </p:nvPr>
        </p:nvSpPr>
        <p:spPr>
          <a:noFill/>
        </p:spPr>
        <p:txBody>
          <a:bodyPr/>
          <a:lstStyle>
            <a:lvl1pPr defTabSz="931863" eaLnBrk="0" hangingPunct="0">
              <a:defRPr sz="4400" b="1">
                <a:solidFill>
                  <a:schemeClr val="accent2"/>
                </a:solidFill>
                <a:latin typeface="Arial" pitchFamily="34" charset="0"/>
                <a:ea typeface="ＭＳ Ｐゴシック" charset="-128"/>
              </a:defRPr>
            </a:lvl1pPr>
            <a:lvl2pPr marL="744538" indent="-287338" defTabSz="931863" eaLnBrk="0" hangingPunct="0">
              <a:defRPr sz="4400" b="1">
                <a:solidFill>
                  <a:schemeClr val="accent2"/>
                </a:solidFill>
                <a:latin typeface="Arial" pitchFamily="34" charset="0"/>
                <a:ea typeface="ＭＳ Ｐゴシック" charset="-128"/>
              </a:defRPr>
            </a:lvl2pPr>
            <a:lvl3pPr marL="1144588" indent="-228600" defTabSz="931863" eaLnBrk="0" hangingPunct="0">
              <a:defRPr sz="4400" b="1">
                <a:solidFill>
                  <a:schemeClr val="accent2"/>
                </a:solidFill>
                <a:latin typeface="Arial" pitchFamily="34" charset="0"/>
                <a:ea typeface="ＭＳ Ｐゴシック" charset="-128"/>
              </a:defRPr>
            </a:lvl3pPr>
            <a:lvl4pPr marL="1603375" indent="-230188" defTabSz="931863" eaLnBrk="0" hangingPunct="0">
              <a:defRPr sz="4400" b="1">
                <a:solidFill>
                  <a:schemeClr val="accent2"/>
                </a:solidFill>
                <a:latin typeface="Arial" pitchFamily="34" charset="0"/>
                <a:ea typeface="ＭＳ Ｐゴシック" charset="-128"/>
              </a:defRPr>
            </a:lvl4pPr>
            <a:lvl5pPr marL="2060575" indent="-228600" defTabSz="931863" eaLnBrk="0" hangingPunct="0">
              <a:defRPr sz="4400" b="1">
                <a:solidFill>
                  <a:schemeClr val="accent2"/>
                </a:solidFill>
                <a:latin typeface="Arial" pitchFamily="34" charset="0"/>
                <a:ea typeface="ＭＳ Ｐゴシック" charset="-128"/>
              </a:defRPr>
            </a:lvl5pPr>
            <a:lvl6pPr marL="2517775" indent="-228600" defTabSz="931863" eaLnBrk="0" fontAlgn="base" hangingPunct="0">
              <a:lnSpc>
                <a:spcPct val="85000"/>
              </a:lnSpc>
              <a:spcBef>
                <a:spcPct val="0"/>
              </a:spcBef>
              <a:spcAft>
                <a:spcPct val="0"/>
              </a:spcAft>
              <a:defRPr sz="4400" b="1">
                <a:solidFill>
                  <a:schemeClr val="accent2"/>
                </a:solidFill>
                <a:latin typeface="Arial" pitchFamily="34" charset="0"/>
                <a:ea typeface="ＭＳ Ｐゴシック" charset="-128"/>
              </a:defRPr>
            </a:lvl6pPr>
            <a:lvl7pPr marL="2974975" indent="-228600" defTabSz="931863" eaLnBrk="0" fontAlgn="base" hangingPunct="0">
              <a:lnSpc>
                <a:spcPct val="85000"/>
              </a:lnSpc>
              <a:spcBef>
                <a:spcPct val="0"/>
              </a:spcBef>
              <a:spcAft>
                <a:spcPct val="0"/>
              </a:spcAft>
              <a:defRPr sz="4400" b="1">
                <a:solidFill>
                  <a:schemeClr val="accent2"/>
                </a:solidFill>
                <a:latin typeface="Arial" pitchFamily="34" charset="0"/>
                <a:ea typeface="ＭＳ Ｐゴシック" charset="-128"/>
              </a:defRPr>
            </a:lvl7pPr>
            <a:lvl8pPr marL="3432175" indent="-228600" defTabSz="931863" eaLnBrk="0" fontAlgn="base" hangingPunct="0">
              <a:lnSpc>
                <a:spcPct val="85000"/>
              </a:lnSpc>
              <a:spcBef>
                <a:spcPct val="0"/>
              </a:spcBef>
              <a:spcAft>
                <a:spcPct val="0"/>
              </a:spcAft>
              <a:defRPr sz="4400" b="1">
                <a:solidFill>
                  <a:schemeClr val="accent2"/>
                </a:solidFill>
                <a:latin typeface="Arial" pitchFamily="34" charset="0"/>
                <a:ea typeface="ＭＳ Ｐゴシック" charset="-128"/>
              </a:defRPr>
            </a:lvl8pPr>
            <a:lvl9pPr marL="3889375" indent="-228600" defTabSz="931863" eaLnBrk="0" fontAlgn="base" hangingPunct="0">
              <a:lnSpc>
                <a:spcPct val="85000"/>
              </a:lnSpc>
              <a:spcBef>
                <a:spcPct val="0"/>
              </a:spcBef>
              <a:spcAft>
                <a:spcPct val="0"/>
              </a:spcAft>
              <a:defRPr sz="4400" b="1">
                <a:solidFill>
                  <a:schemeClr val="accent2"/>
                </a:solidFill>
                <a:latin typeface="Arial" pitchFamily="34" charset="0"/>
                <a:ea typeface="ＭＳ Ｐゴシック" charset="-128"/>
              </a:defRPr>
            </a:lvl9pPr>
          </a:lstStyle>
          <a:p>
            <a:pPr eaLnBrk="1" hangingPunct="1"/>
            <a:fld id="{9AFF9E16-0E49-4C85-95B3-EF17F0E62F44}" type="slidenum">
              <a:rPr lang="en-US" altLang="en-US" sz="1200" b="0">
                <a:solidFill>
                  <a:prstClr val="black"/>
                </a:solidFill>
              </a:rPr>
              <a:pPr eaLnBrk="1" hangingPunct="1"/>
              <a:t>17</a:t>
            </a:fld>
            <a:endParaRPr lang="en-US" altLang="en-US" sz="1200" b="0"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2</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3</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4</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5</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6</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7</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8</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30275" eaLnBrk="0" hangingPunct="0">
              <a:spcBef>
                <a:spcPct val="30000"/>
              </a:spcBef>
              <a:defRPr sz="1200">
                <a:solidFill>
                  <a:schemeClr val="tx1"/>
                </a:solidFill>
                <a:latin typeface="Arial" charset="0"/>
                <a:ea typeface="MS PGothic" pitchFamily="34" charset="-128"/>
              </a:defRPr>
            </a:lvl1pPr>
            <a:lvl2pPr marL="742950" indent="-285750" defTabSz="930275" eaLnBrk="0" hangingPunct="0">
              <a:spcBef>
                <a:spcPct val="30000"/>
              </a:spcBef>
              <a:defRPr sz="1200">
                <a:solidFill>
                  <a:schemeClr val="tx1"/>
                </a:solidFill>
                <a:latin typeface="Arial" charset="0"/>
                <a:ea typeface="MS PGothic" pitchFamily="34" charset="-128"/>
              </a:defRPr>
            </a:lvl2pPr>
            <a:lvl3pPr marL="1143000" indent="-228600" defTabSz="930275" eaLnBrk="0" hangingPunct="0">
              <a:spcBef>
                <a:spcPct val="30000"/>
              </a:spcBef>
              <a:defRPr sz="1200">
                <a:solidFill>
                  <a:schemeClr val="tx1"/>
                </a:solidFill>
                <a:latin typeface="Arial" charset="0"/>
                <a:ea typeface="MS PGothic" pitchFamily="34" charset="-128"/>
              </a:defRPr>
            </a:lvl3pPr>
            <a:lvl4pPr marL="1600200" indent="-228600" defTabSz="930275" eaLnBrk="0" hangingPunct="0">
              <a:spcBef>
                <a:spcPct val="30000"/>
              </a:spcBef>
              <a:defRPr sz="1200">
                <a:solidFill>
                  <a:schemeClr val="tx1"/>
                </a:solidFill>
                <a:latin typeface="Arial" charset="0"/>
                <a:ea typeface="MS PGothic" pitchFamily="34" charset="-128"/>
              </a:defRPr>
            </a:lvl4pPr>
            <a:lvl5pPr marL="2057400" indent="-228600" defTabSz="930275" eaLnBrk="0" hangingPunct="0">
              <a:spcBef>
                <a:spcPct val="30000"/>
              </a:spcBef>
              <a:defRPr sz="1200">
                <a:solidFill>
                  <a:schemeClr val="tx1"/>
                </a:solidFill>
                <a:latin typeface="Arial" charset="0"/>
                <a:ea typeface="MS PGothic" pitchFamily="34" charset="-128"/>
              </a:defRPr>
            </a:lvl5pPr>
            <a:lvl6pPr marL="2514600" indent="-228600" defTabSz="930275"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30275"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30275"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30275"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5E826B1B-52FD-4040-9B35-6491BF735DBB}" type="slidenum">
              <a:rPr lang="en-US" altLang="en-US">
                <a:solidFill>
                  <a:prstClr val="black"/>
                </a:solidFill>
              </a:rPr>
              <a:pPr eaLnBrk="1" hangingPunct="1">
                <a:spcBef>
                  <a:spcPct val="0"/>
                </a:spcBef>
              </a:pPr>
              <a:t>9</a:t>
            </a:fld>
            <a:endParaRPr lang="en-US" alt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altLang="en-US" dirty="0" smtClean="0"/>
          </a:p>
        </p:txBody>
      </p:sp>
      <p:sp>
        <p:nvSpPr>
          <p:cNvPr id="2" name="Footer Placeholder 1"/>
          <p:cNvSpPr>
            <a:spLocks noGrp="1"/>
          </p:cNvSpPr>
          <p:nvPr>
            <p:ph type="ftr" sz="quarter" idx="10"/>
          </p:nvPr>
        </p:nvSpPr>
        <p:spPr/>
        <p:txBody>
          <a:bodyPr/>
          <a:lstStyle/>
          <a:p>
            <a:pPr>
              <a:defRPr/>
            </a:pPr>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l="51479" t="15384" b="33333"/>
          <a:stretch>
            <a:fillRect/>
          </a:stretch>
        </p:blipFill>
        <p:spPr bwMode="auto">
          <a:xfrm>
            <a:off x="6781800" y="4471988"/>
            <a:ext cx="2366963" cy="238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6934200" y="381000"/>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457200" y="3352800"/>
            <a:ext cx="6400800" cy="175260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457200" y="1219200"/>
            <a:ext cx="7772400" cy="2057400"/>
          </a:xfrm>
        </p:spPr>
        <p:txBody>
          <a:bodyPr anchor="t"/>
          <a:lstStyle>
            <a:lvl1pPr>
              <a:defRPr sz="4600"/>
            </a:lvl1pPr>
          </a:lstStyle>
          <a:p>
            <a:r>
              <a:rPr lang="en-US"/>
              <a:t>Click to edit Master title style</a:t>
            </a:r>
          </a:p>
        </p:txBody>
      </p:sp>
    </p:spTree>
    <p:extLst>
      <p:ext uri="{BB962C8B-B14F-4D97-AF65-F5344CB8AC3E}">
        <p14:creationId xmlns:p14="http://schemas.microsoft.com/office/powerpoint/2010/main" val="2618829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1EEC1FAA-CD78-47B1-BAD6-4032B3D66DEA}" type="slidenum">
              <a:rPr lang="en-US"/>
              <a:pPr>
                <a:defRPr/>
              </a:pPr>
              <a:t>‹#›</a:t>
            </a:fld>
            <a:endParaRPr lang="en-US" dirty="0"/>
          </a:p>
        </p:txBody>
      </p:sp>
    </p:spTree>
    <p:extLst>
      <p:ext uri="{BB962C8B-B14F-4D97-AF65-F5344CB8AC3E}">
        <p14:creationId xmlns:p14="http://schemas.microsoft.com/office/powerpoint/2010/main" val="2701963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81000"/>
            <a:ext cx="20955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81000"/>
            <a:ext cx="61341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FCAE73F-DBDC-443C-9E62-AC0A81DD45A7}" type="slidenum">
              <a:rPr lang="en-US"/>
              <a:pPr>
                <a:defRPr/>
              </a:pPr>
              <a:t>‹#›</a:t>
            </a:fld>
            <a:endParaRPr lang="en-US" dirty="0"/>
          </a:p>
        </p:txBody>
      </p:sp>
    </p:spTree>
    <p:extLst>
      <p:ext uri="{BB962C8B-B14F-4D97-AF65-F5344CB8AC3E}">
        <p14:creationId xmlns:p14="http://schemas.microsoft.com/office/powerpoint/2010/main" val="3349422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1828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23622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3434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sldNum" sz="quarter" idx="10"/>
          </p:nvPr>
        </p:nvSpPr>
        <p:spPr>
          <a:ln/>
        </p:spPr>
        <p:txBody>
          <a:bodyPr/>
          <a:lstStyle>
            <a:lvl1pPr>
              <a:defRPr/>
            </a:lvl1pPr>
          </a:lstStyle>
          <a:p>
            <a:pPr>
              <a:defRPr/>
            </a:pPr>
            <a:fld id="{F0399F81-45FC-4E42-B214-B273A6F4F862}" type="slidenum">
              <a:rPr lang="en-US"/>
              <a:pPr>
                <a:defRPr/>
              </a:pPr>
              <a:t>‹#›</a:t>
            </a:fld>
            <a:endParaRPr lang="en-US" dirty="0"/>
          </a:p>
        </p:txBody>
      </p:sp>
    </p:spTree>
    <p:extLst>
      <p:ext uri="{BB962C8B-B14F-4D97-AF65-F5344CB8AC3E}">
        <p14:creationId xmlns:p14="http://schemas.microsoft.com/office/powerpoint/2010/main" val="2886316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1828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286F6FD4-E3DA-4758-B685-D000E3FEE44D}" type="slidenum">
              <a:rPr lang="en-US"/>
              <a:pPr>
                <a:defRPr/>
              </a:pPr>
              <a:t>‹#›</a:t>
            </a:fld>
            <a:endParaRPr lang="en-US" dirty="0"/>
          </a:p>
        </p:txBody>
      </p:sp>
    </p:spTree>
    <p:extLst>
      <p:ext uri="{BB962C8B-B14F-4D97-AF65-F5344CB8AC3E}">
        <p14:creationId xmlns:p14="http://schemas.microsoft.com/office/powerpoint/2010/main" val="3402291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44AB10CD-3106-435E-A3A6-13B3636FF733}" type="slidenum">
              <a:rPr lang="en-US"/>
              <a:pPr>
                <a:defRPr/>
              </a:pPr>
              <a:t>‹#›</a:t>
            </a:fld>
            <a:endParaRPr lang="en-US" dirty="0"/>
          </a:p>
        </p:txBody>
      </p:sp>
    </p:spTree>
    <p:extLst>
      <p:ext uri="{BB962C8B-B14F-4D97-AF65-F5344CB8AC3E}">
        <p14:creationId xmlns:p14="http://schemas.microsoft.com/office/powerpoint/2010/main" val="2758772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E2F2828-1E6C-4CC7-89C5-3000E8B2D455}" type="slidenum">
              <a:rPr lang="en-US"/>
              <a:pPr>
                <a:defRPr/>
              </a:pPr>
              <a:t>‹#›</a:t>
            </a:fld>
            <a:endParaRPr lang="en-US" dirty="0"/>
          </a:p>
        </p:txBody>
      </p:sp>
    </p:spTree>
    <p:extLst>
      <p:ext uri="{BB962C8B-B14F-4D97-AF65-F5344CB8AC3E}">
        <p14:creationId xmlns:p14="http://schemas.microsoft.com/office/powerpoint/2010/main" val="1013164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CD00CBFA-DF8B-4036-B47D-7F164860A193}" type="slidenum">
              <a:rPr lang="en-US"/>
              <a:pPr>
                <a:defRPr/>
              </a:pPr>
              <a:t>‹#›</a:t>
            </a:fld>
            <a:endParaRPr lang="en-US" dirty="0"/>
          </a:p>
        </p:txBody>
      </p:sp>
    </p:spTree>
    <p:extLst>
      <p:ext uri="{BB962C8B-B14F-4D97-AF65-F5344CB8AC3E}">
        <p14:creationId xmlns:p14="http://schemas.microsoft.com/office/powerpoint/2010/main" val="1462147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E4190C29-E71F-4164-8487-41596456DE2B}" type="slidenum">
              <a:rPr lang="en-US"/>
              <a:pPr>
                <a:defRPr/>
              </a:pPr>
              <a:t>‹#›</a:t>
            </a:fld>
            <a:endParaRPr lang="en-US" dirty="0"/>
          </a:p>
        </p:txBody>
      </p:sp>
    </p:spTree>
    <p:extLst>
      <p:ext uri="{BB962C8B-B14F-4D97-AF65-F5344CB8AC3E}">
        <p14:creationId xmlns:p14="http://schemas.microsoft.com/office/powerpoint/2010/main" val="41375018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8118C686-A778-42FF-B538-24FADFAD9B5A}" type="slidenum">
              <a:rPr lang="en-US"/>
              <a:pPr>
                <a:defRPr/>
              </a:pPr>
              <a:t>‹#›</a:t>
            </a:fld>
            <a:endParaRPr lang="en-US" dirty="0"/>
          </a:p>
        </p:txBody>
      </p:sp>
    </p:spTree>
    <p:extLst>
      <p:ext uri="{BB962C8B-B14F-4D97-AF65-F5344CB8AC3E}">
        <p14:creationId xmlns:p14="http://schemas.microsoft.com/office/powerpoint/2010/main" val="17062821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1153478A-FE8B-4DA9-AE41-17F437AA6615}" type="slidenum">
              <a:rPr lang="en-US"/>
              <a:pPr>
                <a:defRPr/>
              </a:pPr>
              <a:t>‹#›</a:t>
            </a:fld>
            <a:endParaRPr lang="en-US" dirty="0"/>
          </a:p>
        </p:txBody>
      </p:sp>
    </p:spTree>
    <p:extLst>
      <p:ext uri="{BB962C8B-B14F-4D97-AF65-F5344CB8AC3E}">
        <p14:creationId xmlns:p14="http://schemas.microsoft.com/office/powerpoint/2010/main" val="664006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5A5E6EFD-F2E3-4CF8-B30C-61A833C1ADDE}" type="slidenum">
              <a:rPr lang="en-US"/>
              <a:pPr>
                <a:defRPr/>
              </a:pPr>
              <a:t>‹#›</a:t>
            </a:fld>
            <a:endParaRPr lang="en-US" dirty="0"/>
          </a:p>
        </p:txBody>
      </p:sp>
    </p:spTree>
    <p:extLst>
      <p:ext uri="{BB962C8B-B14F-4D97-AF65-F5344CB8AC3E}">
        <p14:creationId xmlns:p14="http://schemas.microsoft.com/office/powerpoint/2010/main" val="3829318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2F1ABD63-BEE5-4F07-BBB7-5A83508F87F0}" type="slidenum">
              <a:rPr lang="en-US"/>
              <a:pPr>
                <a:defRPr/>
              </a:pPr>
              <a:t>‹#›</a:t>
            </a:fld>
            <a:endParaRPr lang="en-US" dirty="0"/>
          </a:p>
        </p:txBody>
      </p:sp>
    </p:spTree>
    <p:extLst>
      <p:ext uri="{BB962C8B-B14F-4D97-AF65-F5344CB8AC3E}">
        <p14:creationId xmlns:p14="http://schemas.microsoft.com/office/powerpoint/2010/main" val="9432374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0BE8FBAE-7640-4A80-A347-553666A2CD60}" type="slidenum">
              <a:rPr lang="en-US"/>
              <a:pPr>
                <a:defRPr/>
              </a:pPr>
              <a:t>‹#›</a:t>
            </a:fld>
            <a:endParaRPr lang="en-US" dirty="0"/>
          </a:p>
        </p:txBody>
      </p:sp>
    </p:spTree>
    <p:extLst>
      <p:ext uri="{BB962C8B-B14F-4D97-AF65-F5344CB8AC3E}">
        <p14:creationId xmlns:p14="http://schemas.microsoft.com/office/powerpoint/2010/main" val="11678141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3733234D-6170-43EC-879F-A22D9BEFC931}" type="slidenum">
              <a:rPr lang="en-US"/>
              <a:pPr>
                <a:defRPr/>
              </a:pPr>
              <a:t>‹#›</a:t>
            </a:fld>
            <a:endParaRPr lang="en-US" dirty="0"/>
          </a:p>
        </p:txBody>
      </p:sp>
    </p:spTree>
    <p:extLst>
      <p:ext uri="{BB962C8B-B14F-4D97-AF65-F5344CB8AC3E}">
        <p14:creationId xmlns:p14="http://schemas.microsoft.com/office/powerpoint/2010/main" val="4169580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13F11D13-F5A2-4204-81C5-0796E94682A3}" type="slidenum">
              <a:rPr lang="en-US"/>
              <a:pPr>
                <a:defRPr/>
              </a:pPr>
              <a:t>‹#›</a:t>
            </a:fld>
            <a:endParaRPr lang="en-US" dirty="0"/>
          </a:p>
        </p:txBody>
      </p:sp>
    </p:spTree>
    <p:extLst>
      <p:ext uri="{BB962C8B-B14F-4D97-AF65-F5344CB8AC3E}">
        <p14:creationId xmlns:p14="http://schemas.microsoft.com/office/powerpoint/2010/main" val="3188237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81000"/>
            <a:ext cx="20955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81000"/>
            <a:ext cx="61341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8F90A49-B2AB-444E-9BDC-0AF3FBF35CE7}" type="slidenum">
              <a:rPr lang="en-US"/>
              <a:pPr>
                <a:defRPr/>
              </a:pPr>
              <a:t>‹#›</a:t>
            </a:fld>
            <a:endParaRPr lang="en-US" dirty="0"/>
          </a:p>
        </p:txBody>
      </p:sp>
    </p:spTree>
    <p:extLst>
      <p:ext uri="{BB962C8B-B14F-4D97-AF65-F5344CB8AC3E}">
        <p14:creationId xmlns:p14="http://schemas.microsoft.com/office/powerpoint/2010/main" val="2102033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E9C75640-D13A-40D7-94FB-EF3DD4B73B1A}" type="slidenum">
              <a:rPr lang="en-US"/>
              <a:pPr>
                <a:defRPr/>
              </a:pPr>
              <a:t>‹#›</a:t>
            </a:fld>
            <a:endParaRPr lang="en-US" dirty="0"/>
          </a:p>
        </p:txBody>
      </p:sp>
    </p:spTree>
    <p:extLst>
      <p:ext uri="{BB962C8B-B14F-4D97-AF65-F5344CB8AC3E}">
        <p14:creationId xmlns:p14="http://schemas.microsoft.com/office/powerpoint/2010/main" val="2077933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522D3E34-6010-44D3-928D-8E0F6E90B093}" type="slidenum">
              <a:rPr lang="en-US"/>
              <a:pPr>
                <a:defRPr/>
              </a:pPr>
              <a:t>‹#›</a:t>
            </a:fld>
            <a:endParaRPr lang="en-US" dirty="0"/>
          </a:p>
        </p:txBody>
      </p:sp>
    </p:spTree>
    <p:extLst>
      <p:ext uri="{BB962C8B-B14F-4D97-AF65-F5344CB8AC3E}">
        <p14:creationId xmlns:p14="http://schemas.microsoft.com/office/powerpoint/2010/main" val="4282294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843440A7-480B-40A1-9852-ED9387277EEF}" type="slidenum">
              <a:rPr lang="en-US"/>
              <a:pPr>
                <a:defRPr/>
              </a:pPr>
              <a:t>‹#›</a:t>
            </a:fld>
            <a:endParaRPr lang="en-US" dirty="0"/>
          </a:p>
        </p:txBody>
      </p:sp>
    </p:spTree>
    <p:extLst>
      <p:ext uri="{BB962C8B-B14F-4D97-AF65-F5344CB8AC3E}">
        <p14:creationId xmlns:p14="http://schemas.microsoft.com/office/powerpoint/2010/main" val="592345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4DEDD66E-2497-448D-88D4-0B6C0ADE6C3C}" type="slidenum">
              <a:rPr lang="en-US"/>
              <a:pPr>
                <a:defRPr/>
              </a:pPr>
              <a:t>‹#›</a:t>
            </a:fld>
            <a:endParaRPr lang="en-US" dirty="0"/>
          </a:p>
        </p:txBody>
      </p:sp>
    </p:spTree>
    <p:extLst>
      <p:ext uri="{BB962C8B-B14F-4D97-AF65-F5344CB8AC3E}">
        <p14:creationId xmlns:p14="http://schemas.microsoft.com/office/powerpoint/2010/main" val="2610190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9195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0FA91361-8DAF-4856-B7C6-F8B84E13939C}" type="slidenum">
              <a:rPr lang="en-US"/>
              <a:pPr>
                <a:defRPr/>
              </a:pPr>
              <a:t>‹#›</a:t>
            </a:fld>
            <a:endParaRPr lang="en-US" dirty="0"/>
          </a:p>
        </p:txBody>
      </p:sp>
    </p:spTree>
    <p:extLst>
      <p:ext uri="{BB962C8B-B14F-4D97-AF65-F5344CB8AC3E}">
        <p14:creationId xmlns:p14="http://schemas.microsoft.com/office/powerpoint/2010/main" val="3392433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E0FCA9EA-8EE3-4BC3-A07E-DC4BF168FEC4}" type="slidenum">
              <a:rPr lang="en-US"/>
              <a:pPr>
                <a:defRPr/>
              </a:pPr>
              <a:t>‹#›</a:t>
            </a:fld>
            <a:endParaRPr lang="en-US" dirty="0"/>
          </a:p>
        </p:txBody>
      </p:sp>
    </p:spTree>
    <p:extLst>
      <p:ext uri="{BB962C8B-B14F-4D97-AF65-F5344CB8AC3E}">
        <p14:creationId xmlns:p14="http://schemas.microsoft.com/office/powerpoint/2010/main" val="1020260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381000"/>
            <a:ext cx="64166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381000" y="2362200"/>
            <a:ext cx="8382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7391400" y="6245225"/>
            <a:ext cx="1524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a:solidFill>
                  <a:schemeClr val="tx1"/>
                </a:solidFill>
                <a:ea typeface="MS PGothic" pitchFamily="34" charset="-128"/>
              </a:defRPr>
            </a:lvl1pPr>
          </a:lstStyle>
          <a:p>
            <a:pPr>
              <a:defRPr/>
            </a:pPr>
            <a:fld id="{A74B3DE5-65C4-40A6-A4BA-E4AA441D905F}" type="slidenum">
              <a:rPr lang="en-US"/>
              <a:pPr>
                <a:defRPr/>
              </a:pPr>
              <a:t>‹#›</a:t>
            </a:fld>
            <a:endParaRPr lang="en-US" dirty="0"/>
          </a:p>
        </p:txBody>
      </p:sp>
      <p:pic>
        <p:nvPicPr>
          <p:cNvPr id="1029" name="Picture 12"/>
          <p:cNvPicPr>
            <a:picLocks noChangeAspect="1" noChangeArrowheads="1"/>
          </p:cNvPicPr>
          <p:nvPr/>
        </p:nvPicPr>
        <p:blipFill>
          <a:blip r:embed="rId15">
            <a:extLst>
              <a:ext uri="{28A0092B-C50C-407E-A947-70E740481C1C}">
                <a14:useLocalDpi xmlns:a14="http://schemas.microsoft.com/office/drawing/2010/main" val="0"/>
              </a:ext>
            </a:extLst>
          </a:blip>
          <a:srcRect t="11472" b="2867"/>
          <a:stretch>
            <a:fillRect/>
          </a:stretch>
        </p:blipFill>
        <p:spPr bwMode="auto">
          <a:xfrm>
            <a:off x="6934200" y="381000"/>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32"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 id="2147484019" r:id="rId12"/>
    <p:sldLayoutId id="2147484020" r:id="rId13"/>
  </p:sldLayoutIdLst>
  <p:hf hdr="0" ftr="0" dt="0"/>
  <p:txStyles>
    <p:titleStyle>
      <a:lvl1pPr algn="l" rtl="0" eaLnBrk="0" fontAlgn="base" hangingPunct="0">
        <a:lnSpc>
          <a:spcPct val="85000"/>
        </a:lnSpc>
        <a:spcBef>
          <a:spcPct val="0"/>
        </a:spcBef>
        <a:spcAft>
          <a:spcPct val="0"/>
        </a:spcAft>
        <a:defRPr sz="4400" b="1">
          <a:solidFill>
            <a:schemeClr val="accent2"/>
          </a:solidFill>
          <a:latin typeface="+mj-lt"/>
          <a:ea typeface="MS PGothic" pitchFamily="34"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p:titleStyle>
    <p:body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81000" y="381000"/>
            <a:ext cx="64166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381000" y="2362200"/>
            <a:ext cx="8382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7391400" y="6245225"/>
            <a:ext cx="1524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a:solidFill>
                  <a:schemeClr val="tx1"/>
                </a:solidFill>
                <a:ea typeface="MS PGothic" pitchFamily="34" charset="-128"/>
              </a:defRPr>
            </a:lvl1pPr>
          </a:lstStyle>
          <a:p>
            <a:pPr>
              <a:defRPr/>
            </a:pPr>
            <a:fld id="{44EBA18F-3E7D-4C66-B15E-179439493384}" type="slidenum">
              <a:rPr lang="en-US"/>
              <a:pPr>
                <a:defRPr/>
              </a:pPr>
              <a:t>‹#›</a:t>
            </a:fld>
            <a:endParaRPr lang="en-US" dirty="0"/>
          </a:p>
        </p:txBody>
      </p:sp>
      <p:pic>
        <p:nvPicPr>
          <p:cNvPr id="2053" name="Picture 12"/>
          <p:cNvPicPr>
            <a:picLocks noChangeAspect="1" noChangeArrowheads="1"/>
          </p:cNvPicPr>
          <p:nvPr/>
        </p:nvPicPr>
        <p:blipFill>
          <a:blip r:embed="rId13">
            <a:extLst>
              <a:ext uri="{28A0092B-C50C-407E-A947-70E740481C1C}">
                <a14:useLocalDpi xmlns:a14="http://schemas.microsoft.com/office/drawing/2010/main" val="0"/>
              </a:ext>
            </a:extLst>
          </a:blip>
          <a:srcRect t="11472" b="2867"/>
          <a:stretch>
            <a:fillRect/>
          </a:stretch>
        </p:blipFill>
        <p:spPr bwMode="auto">
          <a:xfrm>
            <a:off x="6934200" y="381000"/>
            <a:ext cx="20939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hf hdr="0" ftr="0" dt="0"/>
  <p:txStyles>
    <p:titleStyle>
      <a:lvl1pPr algn="l" rtl="0" eaLnBrk="0" fontAlgn="base" hangingPunct="0">
        <a:lnSpc>
          <a:spcPct val="85000"/>
        </a:lnSpc>
        <a:spcBef>
          <a:spcPct val="0"/>
        </a:spcBef>
        <a:spcAft>
          <a:spcPct val="0"/>
        </a:spcAft>
        <a:defRPr sz="4400" b="1">
          <a:solidFill>
            <a:schemeClr val="accent2"/>
          </a:solidFill>
          <a:latin typeface="+mj-lt"/>
          <a:ea typeface="MS PGothic" pitchFamily="34"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MS PGothic" pitchFamily="34"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ea typeface="ＭＳ Ｐゴシック" charset="0"/>
        </a:defRPr>
      </a:lvl6pPr>
      <a:lvl7pPr marL="914400" algn="l" rtl="0" fontAlgn="base">
        <a:lnSpc>
          <a:spcPct val="85000"/>
        </a:lnSpc>
        <a:spcBef>
          <a:spcPct val="0"/>
        </a:spcBef>
        <a:spcAft>
          <a:spcPct val="0"/>
        </a:spcAft>
        <a:defRPr sz="4400" b="1">
          <a:solidFill>
            <a:schemeClr val="accent2"/>
          </a:solidFill>
          <a:latin typeface="Arial" charset="0"/>
          <a:ea typeface="ＭＳ Ｐゴシック" charset="0"/>
        </a:defRPr>
      </a:lvl7pPr>
      <a:lvl8pPr marL="1371600" algn="l" rtl="0" fontAlgn="base">
        <a:lnSpc>
          <a:spcPct val="85000"/>
        </a:lnSpc>
        <a:spcBef>
          <a:spcPct val="0"/>
        </a:spcBef>
        <a:spcAft>
          <a:spcPct val="0"/>
        </a:spcAft>
        <a:defRPr sz="4400" b="1">
          <a:solidFill>
            <a:schemeClr val="accent2"/>
          </a:solidFill>
          <a:latin typeface="Arial" charset="0"/>
          <a:ea typeface="ＭＳ Ｐゴシック" charset="0"/>
        </a:defRPr>
      </a:lvl8pPr>
      <a:lvl9pPr marL="1828800" algn="l" rtl="0" fontAlgn="base">
        <a:lnSpc>
          <a:spcPct val="85000"/>
        </a:lnSpc>
        <a:spcBef>
          <a:spcPct val="0"/>
        </a:spcBef>
        <a:spcAft>
          <a:spcPct val="0"/>
        </a:spcAft>
        <a:defRPr sz="4400" b="1">
          <a:solidFill>
            <a:schemeClr val="accent2"/>
          </a:solidFill>
          <a:latin typeface="Arial" charset="0"/>
          <a:ea typeface="ＭＳ Ｐゴシック" charset="0"/>
        </a:defRPr>
      </a:lvl9pPr>
    </p:titleStyle>
    <p:bodyStyle>
      <a:lvl1pPr marL="342900" indent="-342900" algn="l" rtl="0" eaLnBrk="0" fontAlgn="base" hangingPunct="0">
        <a:lnSpc>
          <a:spcPct val="85000"/>
        </a:lnSpc>
        <a:spcBef>
          <a:spcPct val="40000"/>
        </a:spcBef>
        <a:spcAft>
          <a:spcPct val="0"/>
        </a:spcAft>
        <a:buClr>
          <a:srgbClr val="CC0000"/>
        </a:buClr>
        <a:buFont typeface="Arial" charset="0"/>
        <a:buChar char="■"/>
        <a:defRPr sz="2800">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a:solidFill>
            <a:schemeClr val="accent2"/>
          </a:solidFill>
          <a:latin typeface="+mn-lt"/>
          <a:ea typeface="+mn-ea"/>
        </a:defRPr>
      </a:lvl6pPr>
      <a:lvl7pPr marL="2971800" indent="-228600" algn="l" rtl="0" fontAlgn="base">
        <a:lnSpc>
          <a:spcPct val="85000"/>
        </a:lnSpc>
        <a:spcBef>
          <a:spcPct val="40000"/>
        </a:spcBef>
        <a:spcAft>
          <a:spcPct val="0"/>
        </a:spcAft>
        <a:buClr>
          <a:srgbClr val="CC0000"/>
        </a:buClr>
        <a:buChar char="»"/>
        <a:defRPr sz="2800">
          <a:solidFill>
            <a:schemeClr val="accent2"/>
          </a:solidFill>
          <a:latin typeface="+mn-lt"/>
          <a:ea typeface="+mn-ea"/>
        </a:defRPr>
      </a:lvl7pPr>
      <a:lvl8pPr marL="3429000" indent="-228600" algn="l" rtl="0" fontAlgn="base">
        <a:lnSpc>
          <a:spcPct val="85000"/>
        </a:lnSpc>
        <a:spcBef>
          <a:spcPct val="40000"/>
        </a:spcBef>
        <a:spcAft>
          <a:spcPct val="0"/>
        </a:spcAft>
        <a:buClr>
          <a:srgbClr val="CC0000"/>
        </a:buClr>
        <a:buChar char="»"/>
        <a:defRPr sz="2800">
          <a:solidFill>
            <a:schemeClr val="accent2"/>
          </a:solidFill>
          <a:latin typeface="+mn-lt"/>
          <a:ea typeface="+mn-ea"/>
        </a:defRPr>
      </a:lvl8pPr>
      <a:lvl9pPr marL="3886200" indent="-228600" algn="l" rtl="0" fontAlgn="base">
        <a:lnSpc>
          <a:spcPct val="85000"/>
        </a:lnSpc>
        <a:spcBef>
          <a:spcPct val="40000"/>
        </a:spcBef>
        <a:spcAft>
          <a:spcPct val="0"/>
        </a:spcAft>
        <a:buClr>
          <a:srgbClr val="CC0000"/>
        </a:buClr>
        <a:buChar char="»"/>
        <a:defRPr sz="2800">
          <a:solidFill>
            <a:schemeClr val="accent2"/>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mass.gov/masshealth/dual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www.mass.gov/masshealth/onecare"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hyperlink" Target="mailto:OneCare@state.ma.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mass.gov/masshealth/onecar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mass.gov/masshealth/onecar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ctrTitle"/>
          </p:nvPr>
        </p:nvSpPr>
        <p:spPr>
          <a:xfrm>
            <a:off x="228600" y="3429000"/>
            <a:ext cx="6400800" cy="838200"/>
          </a:xfrm>
        </p:spPr>
        <p:txBody>
          <a:bodyPr/>
          <a:lstStyle/>
          <a:p>
            <a:pPr eaLnBrk="1" hangingPunct="1"/>
            <a:r>
              <a:rPr lang="en-US" altLang="en-US" sz="2800" b="0" dirty="0" smtClean="0"/>
              <a:t>MassHealth Demonstration </a:t>
            </a:r>
            <a:br>
              <a:rPr lang="en-US" altLang="en-US" sz="2800" b="0" dirty="0" smtClean="0"/>
            </a:br>
            <a:r>
              <a:rPr lang="en-US" altLang="en-US" sz="2800" b="0" dirty="0" smtClean="0"/>
              <a:t>to Integrate Care for Dual Eligibles</a:t>
            </a:r>
          </a:p>
        </p:txBody>
      </p:sp>
      <p:sp>
        <p:nvSpPr>
          <p:cNvPr id="4100" name="Rectangle 3"/>
          <p:cNvSpPr>
            <a:spLocks noChangeArrowheads="1"/>
          </p:cNvSpPr>
          <p:nvPr/>
        </p:nvSpPr>
        <p:spPr bwMode="auto">
          <a:xfrm>
            <a:off x="304800" y="2133600"/>
            <a:ext cx="8382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9300" indent="-2921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ctr" eaLnBrk="1" hangingPunct="1">
              <a:spcBef>
                <a:spcPct val="0"/>
              </a:spcBef>
              <a:buClrTx/>
              <a:buFontTx/>
              <a:buNone/>
            </a:pPr>
            <a:r>
              <a:rPr lang="en-US" altLang="en-US" sz="3600" dirty="0">
                <a:solidFill>
                  <a:srgbClr val="333399"/>
                </a:solidFill>
              </a:rPr>
              <a:t>One Care: MassHealth plus Medicare</a:t>
            </a:r>
          </a:p>
        </p:txBody>
      </p:sp>
      <p:sp>
        <p:nvSpPr>
          <p:cNvPr id="6" name="Rectangle 2"/>
          <p:cNvSpPr txBox="1">
            <a:spLocks noChangeArrowheads="1"/>
          </p:cNvSpPr>
          <p:nvPr/>
        </p:nvSpPr>
        <p:spPr bwMode="auto">
          <a:xfrm>
            <a:off x="304800" y="4648200"/>
            <a:ext cx="7315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0" fontAlgn="base" hangingPunct="0">
              <a:lnSpc>
                <a:spcPct val="85000"/>
              </a:lnSpc>
              <a:spcBef>
                <a:spcPct val="40000"/>
              </a:spcBef>
              <a:spcAft>
                <a:spcPct val="0"/>
              </a:spcAft>
              <a:buClr>
                <a:srgbClr val="CC0000"/>
              </a:buClr>
              <a:buFont typeface="Arial" charset="0"/>
              <a:buNone/>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eaLnBrk="1" hangingPunct="1"/>
            <a:r>
              <a:rPr lang="en-US" altLang="en-US" sz="2400" b="0" kern="0" dirty="0"/>
              <a:t>Open Meeting</a:t>
            </a:r>
          </a:p>
          <a:p>
            <a:pPr eaLnBrk="1" hangingPunct="1"/>
            <a:r>
              <a:rPr lang="en-US" altLang="en-US" sz="2400" b="0" kern="0" dirty="0" smtClean="0"/>
              <a:t>August 17, 2015 </a:t>
            </a:r>
            <a:r>
              <a:rPr lang="en-US" altLang="en-US" sz="2400" b="0" kern="0" dirty="0"/>
              <a:t>2</a:t>
            </a:r>
            <a:r>
              <a:rPr lang="en-US" altLang="en-US" sz="2400" b="0" kern="0" dirty="0" smtClean="0"/>
              <a:t>:00 PM </a:t>
            </a:r>
            <a:r>
              <a:rPr lang="en-US" altLang="en-US" sz="2400" b="0" kern="0" dirty="0"/>
              <a:t>– 4</a:t>
            </a:r>
            <a:r>
              <a:rPr lang="en-US" altLang="en-US" sz="2400" b="0" kern="0" dirty="0" smtClean="0"/>
              <a:t>:00 PM</a:t>
            </a:r>
          </a:p>
          <a:p>
            <a:pPr eaLnBrk="1" hangingPunct="1"/>
            <a:r>
              <a:rPr lang="en-US" sz="2400" b="0" dirty="0" smtClean="0"/>
              <a:t>1 Ashburton Place, 21</a:t>
            </a:r>
            <a:r>
              <a:rPr lang="en-US" sz="2400" b="0" baseline="30000" dirty="0" smtClean="0"/>
              <a:t>st</a:t>
            </a:r>
            <a:r>
              <a:rPr lang="en-US" sz="2400" b="0" dirty="0" smtClean="0"/>
              <a:t> Floor</a:t>
            </a:r>
          </a:p>
          <a:p>
            <a:pPr eaLnBrk="1" hangingPunct="1"/>
            <a:r>
              <a:rPr lang="en-US" sz="2400" b="0" dirty="0" smtClean="0"/>
              <a:t>Boston</a:t>
            </a:r>
            <a:r>
              <a:rPr lang="en-US" sz="2400" b="0" dirty="0"/>
              <a:t>, MA</a:t>
            </a:r>
          </a:p>
          <a:p>
            <a:pPr eaLnBrk="1" hangingPunct="1"/>
            <a:endParaRPr lang="en-US" altLang="en-US" sz="2400" b="0" kern="0" dirty="0"/>
          </a:p>
        </p:txBody>
      </p:sp>
    </p:spTree>
    <p:extLst>
      <p:ext uri="{BB962C8B-B14F-4D97-AF65-F5344CB8AC3E}">
        <p14:creationId xmlns:p14="http://schemas.microsoft.com/office/powerpoint/2010/main" val="3532477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416675" cy="762000"/>
          </a:xfrm>
        </p:spPr>
        <p:txBody>
          <a:bodyPr/>
          <a:lstStyle/>
          <a:p>
            <a:r>
              <a:rPr lang="en-US" sz="2800" dirty="0" smtClean="0"/>
              <a:t/>
            </a:r>
            <a:br>
              <a:rPr lang="en-US" sz="2800" dirty="0" smtClean="0"/>
            </a:br>
            <a:r>
              <a:rPr lang="en-US" sz="2800" dirty="0"/>
              <a:t/>
            </a:r>
            <a:br>
              <a:rPr lang="en-US" sz="2800" dirty="0"/>
            </a:br>
            <a:r>
              <a:rPr lang="en-US" sz="2800" dirty="0" smtClean="0"/>
              <a:t>Long-Term Supports Coordinator Discussions</a:t>
            </a:r>
            <a:r>
              <a:rPr lang="en-US" dirty="0" smtClean="0"/>
              <a:t/>
            </a:r>
            <a:br>
              <a:rPr lang="en-US" dirty="0" smtClean="0"/>
            </a:br>
            <a:endParaRPr lang="en-US" dirty="0"/>
          </a:p>
        </p:txBody>
      </p:sp>
      <p:sp>
        <p:nvSpPr>
          <p:cNvPr id="3" name="Content Placeholder 2"/>
          <p:cNvSpPr>
            <a:spLocks noGrp="1"/>
          </p:cNvSpPr>
          <p:nvPr>
            <p:ph idx="1"/>
          </p:nvPr>
        </p:nvSpPr>
        <p:spPr>
          <a:xfrm>
            <a:off x="381000" y="1371600"/>
            <a:ext cx="8382000" cy="4800600"/>
          </a:xfrm>
        </p:spPr>
        <p:txBody>
          <a:bodyPr/>
          <a:lstStyle/>
          <a:p>
            <a:pPr>
              <a:buFont typeface="Wingdings" panose="05000000000000000000" pitchFamily="2" charset="2"/>
              <a:buChar char="§"/>
            </a:pPr>
            <a:r>
              <a:rPr lang="en-US" sz="2000" b="0" dirty="0" smtClean="0"/>
              <a:t>MassHealth is convening meetings with Tufts and their contracted Community-Based Organizations (CBOs) </a:t>
            </a:r>
            <a:r>
              <a:rPr lang="en-US" sz="2000" b="0" dirty="0"/>
              <a:t>to </a:t>
            </a:r>
            <a:r>
              <a:rPr lang="en-US" sz="2000" b="0" dirty="0" smtClean="0"/>
              <a:t>discuss </a:t>
            </a:r>
            <a:r>
              <a:rPr lang="en-US" sz="2000" b="0" dirty="0"/>
              <a:t>the </a:t>
            </a:r>
            <a:r>
              <a:rPr lang="en-US" sz="2000" b="0" dirty="0" smtClean="0"/>
              <a:t>provision </a:t>
            </a:r>
            <a:r>
              <a:rPr lang="en-US" sz="2000" b="0" dirty="0"/>
              <a:t>of the </a:t>
            </a:r>
            <a:r>
              <a:rPr lang="en-US" sz="2000" b="0" dirty="0" smtClean="0"/>
              <a:t>Long-Term Supports (LTS) Coordinators in the Tufts One Care plan.</a:t>
            </a:r>
          </a:p>
          <a:p>
            <a:pPr>
              <a:buFont typeface="Wingdings" panose="05000000000000000000" pitchFamily="2" charset="2"/>
              <a:buChar char="§"/>
            </a:pPr>
            <a:endParaRPr lang="en-US" sz="2000" b="0" dirty="0" smtClean="0"/>
          </a:p>
          <a:p>
            <a:pPr>
              <a:buFont typeface="Wingdings" panose="05000000000000000000" pitchFamily="2" charset="2"/>
              <a:buChar char="§"/>
            </a:pPr>
            <a:endParaRPr lang="en-US" sz="2000" b="0" baseline="30000" dirty="0" smtClean="0"/>
          </a:p>
          <a:p>
            <a:pPr marL="0" indent="0">
              <a:buNone/>
            </a:pPr>
            <a:endParaRPr lang="en-US" sz="2000" b="0" dirty="0"/>
          </a:p>
          <a:p>
            <a:r>
              <a:rPr lang="en-US" sz="2000" b="0" dirty="0" smtClean="0"/>
              <a:t>The goal of these meetings is to address existing concerns with payment issues; provision of LTS-Cs; and to develop a plan to ensure mutual understanding and positive working relationships going forward. </a:t>
            </a:r>
            <a:endParaRPr lang="en-US" sz="2000" b="0" dirty="0"/>
          </a:p>
        </p:txBody>
      </p:sp>
      <p:sp>
        <p:nvSpPr>
          <p:cNvPr id="4" name="Slide Number Placeholder 3"/>
          <p:cNvSpPr>
            <a:spLocks noGrp="1"/>
          </p:cNvSpPr>
          <p:nvPr>
            <p:ph type="sldNum" sz="quarter" idx="10"/>
          </p:nvPr>
        </p:nvSpPr>
        <p:spPr/>
        <p:txBody>
          <a:bodyPr/>
          <a:lstStyle/>
          <a:p>
            <a:pPr>
              <a:defRPr/>
            </a:pPr>
            <a:fld id="{5A5E6EFD-F2E3-4CF8-B30C-61A833C1ADDE}" type="slidenum">
              <a:rPr lang="en-US" smtClean="0"/>
              <a:pPr>
                <a:defRPr/>
              </a:pPr>
              <a:t>10</a:t>
            </a:fld>
            <a:endParaRPr lang="en-US" dirty="0"/>
          </a:p>
        </p:txBody>
      </p:sp>
    </p:spTree>
    <p:extLst>
      <p:ext uri="{BB962C8B-B14F-4D97-AF65-F5344CB8AC3E}">
        <p14:creationId xmlns:p14="http://schemas.microsoft.com/office/powerpoint/2010/main" val="1797628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685800"/>
          </a:xfrm>
        </p:spPr>
        <p:txBody>
          <a:bodyPr/>
          <a:lstStyle/>
          <a:p>
            <a:r>
              <a:rPr lang="en-US" sz="2800" dirty="0" smtClean="0"/>
              <a:t>Tufts’ One Care Expansion Plans</a:t>
            </a:r>
            <a:endParaRPr lang="en-US" sz="2800" dirty="0"/>
          </a:p>
        </p:txBody>
      </p:sp>
      <p:sp>
        <p:nvSpPr>
          <p:cNvPr id="3" name="Content Placeholder 2"/>
          <p:cNvSpPr>
            <a:spLocks noGrp="1"/>
          </p:cNvSpPr>
          <p:nvPr>
            <p:ph idx="1"/>
          </p:nvPr>
        </p:nvSpPr>
        <p:spPr>
          <a:xfrm>
            <a:off x="381000" y="1295400"/>
            <a:ext cx="8382000" cy="4876800"/>
          </a:xfrm>
        </p:spPr>
        <p:txBody>
          <a:bodyPr/>
          <a:lstStyle/>
          <a:p>
            <a:r>
              <a:rPr lang="en-US" sz="2000" b="0" dirty="0" smtClean="0"/>
              <a:t>We are working with Tufts on the possibility of them taking up to 500 members in Worcester County through the end of CY2015.</a:t>
            </a:r>
          </a:p>
          <a:p>
            <a:r>
              <a:rPr lang="en-US" sz="2000" b="0" dirty="0" smtClean="0"/>
              <a:t>Tufts seeks to expand its service area to include Norfolk County and increase its One Care footprint in Suffolk County</a:t>
            </a:r>
          </a:p>
          <a:p>
            <a:pPr lvl="1"/>
            <a:r>
              <a:rPr lang="en-US" sz="2000" b="0" dirty="0" smtClean="0"/>
              <a:t>Expansion in these areas where Tufts has the opportunity to develop favorable provider contracts will help to offset the additional challenges of taking on new enrollees in Worcester County.</a:t>
            </a:r>
          </a:p>
          <a:p>
            <a:pPr lvl="1"/>
            <a:r>
              <a:rPr lang="en-US" sz="2000" b="0" dirty="0" smtClean="0"/>
              <a:t>We anticipate that this will involve passive enrollment of members in these counties, but we also welcome new ideas on increasing enrollment volume. </a:t>
            </a:r>
          </a:p>
          <a:p>
            <a:r>
              <a:rPr lang="en-US" sz="2000" b="0" dirty="0" smtClean="0"/>
              <a:t>MassHealth is currently engaged with the Implementation Council on a fresh, “hybrid” approach to passive enrollment that would provide significantly more person to person opportunities to discuss One Care with potential enrollees in targeted communities.</a:t>
            </a:r>
          </a:p>
          <a:p>
            <a:r>
              <a:rPr lang="en-US" sz="2000" b="0" dirty="0" smtClean="0"/>
              <a:t>Final planning target date is September 8</a:t>
            </a:r>
            <a:r>
              <a:rPr lang="en-US" sz="2000" b="0" baseline="30000" dirty="0" smtClean="0"/>
              <a:t>th</a:t>
            </a:r>
            <a:r>
              <a:rPr lang="en-US" sz="2000" b="0" dirty="0" smtClean="0"/>
              <a:t>.</a:t>
            </a:r>
            <a:endParaRPr lang="en-US" sz="2000" b="0" dirty="0"/>
          </a:p>
        </p:txBody>
      </p:sp>
      <p:sp>
        <p:nvSpPr>
          <p:cNvPr id="4" name="Slide Number Placeholder 3"/>
          <p:cNvSpPr>
            <a:spLocks noGrp="1"/>
          </p:cNvSpPr>
          <p:nvPr>
            <p:ph type="sldNum" sz="quarter" idx="10"/>
          </p:nvPr>
        </p:nvSpPr>
        <p:spPr/>
        <p:txBody>
          <a:bodyPr/>
          <a:lstStyle/>
          <a:p>
            <a:pPr>
              <a:defRPr/>
            </a:pPr>
            <a:fld id="{5A5E6EFD-F2E3-4CF8-B30C-61A833C1ADDE}" type="slidenum">
              <a:rPr lang="en-US" smtClean="0"/>
              <a:pPr>
                <a:defRPr/>
              </a:pPr>
              <a:t>11</a:t>
            </a:fld>
            <a:endParaRPr lang="en-US" dirty="0"/>
          </a:p>
        </p:txBody>
      </p:sp>
    </p:spTree>
    <p:extLst>
      <p:ext uri="{BB962C8B-B14F-4D97-AF65-F5344CB8AC3E}">
        <p14:creationId xmlns:p14="http://schemas.microsoft.com/office/powerpoint/2010/main" val="1454570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685800"/>
          </a:xfrm>
        </p:spPr>
        <p:txBody>
          <a:bodyPr/>
          <a:lstStyle/>
          <a:p>
            <a:r>
              <a:rPr lang="en-US" sz="2800" dirty="0" smtClean="0"/>
              <a:t>Ensuring Ongoing Financial Stability of One Care</a:t>
            </a:r>
            <a:endParaRPr lang="en-US" sz="2800" dirty="0"/>
          </a:p>
        </p:txBody>
      </p:sp>
      <p:sp>
        <p:nvSpPr>
          <p:cNvPr id="3" name="Content Placeholder 2"/>
          <p:cNvSpPr>
            <a:spLocks noGrp="1"/>
          </p:cNvSpPr>
          <p:nvPr>
            <p:ph idx="1"/>
          </p:nvPr>
        </p:nvSpPr>
        <p:spPr>
          <a:xfrm>
            <a:off x="381918" y="1374852"/>
            <a:ext cx="8382000" cy="4876800"/>
          </a:xfrm>
        </p:spPr>
        <p:txBody>
          <a:bodyPr/>
          <a:lstStyle/>
          <a:p>
            <a:r>
              <a:rPr lang="en-US" sz="2000" b="0" dirty="0" smtClean="0"/>
              <a:t>Pursuant to the Commonwealth’s Memorandum of Understanding (MOU), CMS is convening a meeting in September to evaluate </a:t>
            </a:r>
            <a:r>
              <a:rPr lang="en-US" sz="2000" b="0" dirty="0"/>
              <a:t>the </a:t>
            </a:r>
            <a:r>
              <a:rPr lang="en-US" sz="2000" b="0" dirty="0" smtClean="0"/>
              <a:t>financial structure and payment parameters of One Care, including:</a:t>
            </a:r>
          </a:p>
          <a:p>
            <a:pPr lvl="1"/>
            <a:r>
              <a:rPr lang="en-US" sz="2000" b="0" dirty="0" smtClean="0"/>
              <a:t>Base rate methodology</a:t>
            </a:r>
          </a:p>
          <a:p>
            <a:pPr lvl="1"/>
            <a:r>
              <a:rPr lang="en-US" sz="2000" b="0" dirty="0" smtClean="0"/>
              <a:t>Savings percentages</a:t>
            </a:r>
          </a:p>
          <a:p>
            <a:pPr lvl="1"/>
            <a:r>
              <a:rPr lang="en-US" sz="2000" b="0" dirty="0" smtClean="0"/>
              <a:t>Quality withholds</a:t>
            </a:r>
          </a:p>
          <a:p>
            <a:pPr lvl="1"/>
            <a:r>
              <a:rPr lang="en-US" sz="2000" b="0" dirty="0" smtClean="0"/>
              <a:t>Risk adjustment</a:t>
            </a:r>
          </a:p>
          <a:p>
            <a:pPr lvl="1"/>
            <a:r>
              <a:rPr lang="en-US" sz="2000" b="0" dirty="0" smtClean="0"/>
              <a:t>Admin rates</a:t>
            </a:r>
          </a:p>
          <a:p>
            <a:pPr marL="0" indent="0">
              <a:buNone/>
            </a:pPr>
            <a:r>
              <a:rPr lang="en-US" sz="2000" b="0" dirty="0" smtClean="0"/>
              <a:t> </a:t>
            </a:r>
          </a:p>
          <a:p>
            <a:r>
              <a:rPr lang="en-US" sz="2000" b="0" dirty="0" smtClean="0"/>
              <a:t>Attendees will include leadership from CMS, the federal Office </a:t>
            </a:r>
            <a:r>
              <a:rPr lang="en-US" sz="2000" b="0" dirty="0"/>
              <a:t>of Management and </a:t>
            </a:r>
            <a:r>
              <a:rPr lang="en-US" sz="2000" b="0" dirty="0" smtClean="0"/>
              <a:t>Budget, the federal Office of the Actuary, and </a:t>
            </a:r>
            <a:r>
              <a:rPr lang="en-US" sz="2000" b="0" dirty="0" err="1" smtClean="0"/>
              <a:t>MassHealth</a:t>
            </a:r>
            <a:r>
              <a:rPr lang="en-US" sz="2000" b="0" dirty="0" smtClean="0"/>
              <a:t> with inputs from One Care enrollees.</a:t>
            </a:r>
            <a:endParaRPr lang="en-US" sz="2000" b="0" dirty="0"/>
          </a:p>
          <a:p>
            <a:endParaRPr lang="en-US" sz="2000" b="0" dirty="0" smtClean="0"/>
          </a:p>
          <a:p>
            <a:r>
              <a:rPr lang="en-US" sz="2000" b="0" dirty="0" smtClean="0"/>
              <a:t>MassHealth and CMS will continue discussion with stakeholders</a:t>
            </a:r>
            <a:endParaRPr lang="en-US" sz="2000" b="0" dirty="0">
              <a:solidFill>
                <a:srgbClr val="FF0000"/>
              </a:solidFill>
            </a:endParaRPr>
          </a:p>
        </p:txBody>
      </p:sp>
      <p:sp>
        <p:nvSpPr>
          <p:cNvPr id="4" name="Slide Number Placeholder 3"/>
          <p:cNvSpPr>
            <a:spLocks noGrp="1"/>
          </p:cNvSpPr>
          <p:nvPr>
            <p:ph type="sldNum" sz="quarter" idx="10"/>
          </p:nvPr>
        </p:nvSpPr>
        <p:spPr/>
        <p:txBody>
          <a:bodyPr/>
          <a:lstStyle/>
          <a:p>
            <a:pPr>
              <a:defRPr/>
            </a:pPr>
            <a:fld id="{5A5E6EFD-F2E3-4CF8-B30C-61A833C1ADDE}" type="slidenum">
              <a:rPr lang="en-US" smtClean="0"/>
              <a:pPr>
                <a:defRPr/>
              </a:pPr>
              <a:t>12</a:t>
            </a:fld>
            <a:endParaRPr lang="en-US" dirty="0"/>
          </a:p>
        </p:txBody>
      </p:sp>
    </p:spTree>
    <p:extLst>
      <p:ext uri="{BB962C8B-B14F-4D97-AF65-F5344CB8AC3E}">
        <p14:creationId xmlns:p14="http://schemas.microsoft.com/office/powerpoint/2010/main" val="4255869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13</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13</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13</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13</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13</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762000"/>
          </a:xfrm>
          <a:noFill/>
        </p:spPr>
        <p:txBody>
          <a:bodyPr anchor="t"/>
          <a:lstStyle/>
          <a:p>
            <a:pPr eaLnBrk="1" hangingPunct="1"/>
            <a:r>
              <a:rPr lang="en-US" altLang="en-US" sz="2800" dirty="0" smtClean="0"/>
              <a:t>Opportunity to Extend the One Care Demonstration</a:t>
            </a:r>
          </a:p>
        </p:txBody>
      </p:sp>
      <p:sp>
        <p:nvSpPr>
          <p:cNvPr id="2" name="Content Placeholder 1"/>
          <p:cNvSpPr>
            <a:spLocks noGrp="1"/>
          </p:cNvSpPr>
          <p:nvPr>
            <p:ph idx="1"/>
          </p:nvPr>
        </p:nvSpPr>
        <p:spPr>
          <a:xfrm>
            <a:off x="381000" y="1447800"/>
            <a:ext cx="8382000" cy="5181600"/>
          </a:xfrm>
        </p:spPr>
        <p:txBody>
          <a:bodyPr>
            <a:normAutofit/>
          </a:bodyPr>
          <a:lstStyle/>
          <a:p>
            <a:pPr lvl="0"/>
            <a:r>
              <a:rPr lang="en-US" sz="2000" b="0" dirty="0" smtClean="0"/>
              <a:t>On </a:t>
            </a:r>
            <a:r>
              <a:rPr lang="en-US" sz="2000" b="0" dirty="0"/>
              <a:t>July 16, 2015, the Centers for Medicare &amp; Medicaid Services (CMS) released guidance outlining an opportunity for interested states to apply to extend their demonstrations for dual eligible individuals by two years.  </a:t>
            </a:r>
            <a:endParaRPr lang="en-US" sz="2000" b="0" dirty="0" smtClean="0"/>
          </a:p>
          <a:p>
            <a:pPr lvl="0"/>
            <a:endParaRPr lang="en-US" sz="2000" b="0" dirty="0" smtClean="0"/>
          </a:p>
          <a:p>
            <a:pPr lvl="0"/>
            <a:r>
              <a:rPr lang="en-US" sz="2000" b="0" dirty="0" smtClean="0"/>
              <a:t>Interested </a:t>
            </a:r>
            <a:r>
              <a:rPr lang="en-US" sz="2000" b="0" dirty="0"/>
              <a:t>states must submit a non-binding letter of intent by September 1, 2015. </a:t>
            </a:r>
            <a:endParaRPr lang="en-US" sz="2000" b="0" dirty="0" smtClean="0"/>
          </a:p>
          <a:p>
            <a:pPr lvl="0"/>
            <a:endParaRPr lang="en-US" sz="2000" b="0" dirty="0"/>
          </a:p>
          <a:p>
            <a:pPr lvl="0"/>
            <a:r>
              <a:rPr lang="en-US" sz="2000" b="0" dirty="0" smtClean="0"/>
              <a:t>MassHealth plans to submit a letter of intent to extend One Care. </a:t>
            </a:r>
          </a:p>
          <a:p>
            <a:pPr marL="0" lvl="0" indent="0">
              <a:buNone/>
            </a:pPr>
            <a:endParaRPr lang="en-US" sz="2000" b="0" dirty="0" smtClean="0"/>
          </a:p>
          <a:p>
            <a:pPr lvl="0"/>
            <a:r>
              <a:rPr lang="en-US" sz="2000" b="0" dirty="0" smtClean="0"/>
              <a:t>The </a:t>
            </a:r>
            <a:r>
              <a:rPr lang="en-US" sz="2000" b="0" dirty="0"/>
              <a:t>guidance </a:t>
            </a:r>
            <a:r>
              <a:rPr lang="en-US" sz="2000" b="0" dirty="0" smtClean="0"/>
              <a:t>is posted </a:t>
            </a:r>
            <a:r>
              <a:rPr lang="en-US" sz="2000" b="0" dirty="0"/>
              <a:t>on the Massachusetts Duals Demonstration website at </a:t>
            </a:r>
            <a:r>
              <a:rPr lang="en-US" sz="2000" b="0" u="sng" dirty="0">
                <a:hlinkClick r:id="rId3"/>
              </a:rPr>
              <a:t>http://www.mass.gov/masshealth/duals</a:t>
            </a:r>
            <a:r>
              <a:rPr lang="en-US" sz="2000" b="0" dirty="0"/>
              <a:t> under “Related Information</a:t>
            </a:r>
            <a:r>
              <a:rPr lang="en-US" sz="2000" b="0" dirty="0" smtClean="0"/>
              <a:t>.”</a:t>
            </a:r>
            <a:endParaRPr lang="en-US" sz="2000" b="0" dirty="0"/>
          </a:p>
          <a:p>
            <a:endParaRPr lang="en-US" sz="1900" b="0" i="1" dirty="0"/>
          </a:p>
          <a:p>
            <a:endParaRPr lang="en-US" sz="1900" u="sng" dirty="0" smtClean="0"/>
          </a:p>
          <a:p>
            <a:pPr eaLnBrk="1" hangingPunct="1">
              <a:lnSpc>
                <a:spcPct val="100000"/>
              </a:lnSpc>
              <a:spcBef>
                <a:spcPct val="50000"/>
              </a:spcBef>
            </a:pPr>
            <a:endParaRPr lang="en-US" altLang="en-US" sz="2200" b="0" dirty="0">
              <a:solidFill>
                <a:srgbClr val="333399"/>
              </a:solidFill>
            </a:endParaRPr>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7876271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14</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14</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14</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14</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14</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762000"/>
          </a:xfrm>
          <a:noFill/>
        </p:spPr>
        <p:txBody>
          <a:bodyPr anchor="t"/>
          <a:lstStyle/>
          <a:p>
            <a:pPr eaLnBrk="1" hangingPunct="1"/>
            <a:r>
              <a:rPr lang="en-US" altLang="en-US" sz="2800" dirty="0" smtClean="0"/>
              <a:t>Update on Renewals</a:t>
            </a:r>
          </a:p>
        </p:txBody>
      </p:sp>
      <p:sp>
        <p:nvSpPr>
          <p:cNvPr id="2" name="Content Placeholder 1"/>
          <p:cNvSpPr>
            <a:spLocks noGrp="1"/>
          </p:cNvSpPr>
          <p:nvPr>
            <p:ph idx="1"/>
          </p:nvPr>
        </p:nvSpPr>
        <p:spPr>
          <a:xfrm>
            <a:off x="381000" y="1143000"/>
            <a:ext cx="8382000" cy="5486400"/>
          </a:xfrm>
        </p:spPr>
        <p:txBody>
          <a:bodyPr>
            <a:normAutofit/>
          </a:bodyPr>
          <a:lstStyle/>
          <a:p>
            <a:r>
              <a:rPr lang="en-US" sz="2000" b="0" dirty="0" smtClean="0">
                <a:latin typeface="+mj-lt"/>
              </a:rPr>
              <a:t>In August 2015, </a:t>
            </a:r>
            <a:r>
              <a:rPr lang="en-US" sz="2000" b="0" dirty="0">
                <a:latin typeface="+mj-lt"/>
              </a:rPr>
              <a:t>MassHealth </a:t>
            </a:r>
            <a:r>
              <a:rPr lang="en-US" sz="2000" b="0" dirty="0" smtClean="0">
                <a:latin typeface="+mj-lt"/>
              </a:rPr>
              <a:t>began sending renewals notices to households which contain individuals </a:t>
            </a:r>
            <a:r>
              <a:rPr lang="en-US" sz="2000" b="0" dirty="0">
                <a:latin typeface="+mj-lt"/>
              </a:rPr>
              <a:t>with a </a:t>
            </a:r>
            <a:r>
              <a:rPr lang="en-US" sz="2000" b="0" dirty="0" smtClean="0">
                <a:latin typeface="+mj-lt"/>
              </a:rPr>
              <a:t>disability, including One Care members. </a:t>
            </a:r>
          </a:p>
          <a:p>
            <a:endParaRPr lang="en-US" sz="2000" b="0" dirty="0">
              <a:latin typeface="+mj-lt"/>
            </a:endParaRPr>
          </a:p>
          <a:p>
            <a:endParaRPr lang="en-US" sz="2000" b="0" dirty="0" smtClean="0">
              <a:latin typeface="+mj-lt"/>
            </a:endParaRPr>
          </a:p>
          <a:p>
            <a:endParaRPr lang="en-US" sz="2000" b="0" dirty="0">
              <a:latin typeface="+mj-lt"/>
            </a:endParaRPr>
          </a:p>
          <a:p>
            <a:endParaRPr lang="en-US" sz="2000" b="0" dirty="0" smtClean="0">
              <a:latin typeface="+mj-lt"/>
            </a:endParaRPr>
          </a:p>
          <a:p>
            <a:r>
              <a:rPr lang="en-US" sz="2000" b="0" dirty="0" err="1" smtClean="0">
                <a:latin typeface="+mj-lt"/>
              </a:rPr>
              <a:t>MassHealth</a:t>
            </a:r>
            <a:r>
              <a:rPr lang="en-US" sz="2000" b="0" dirty="0" smtClean="0">
                <a:latin typeface="+mj-lt"/>
              </a:rPr>
              <a:t> outreach efforts include: </a:t>
            </a:r>
          </a:p>
          <a:p>
            <a:pPr lvl="1"/>
            <a:r>
              <a:rPr lang="en-US" sz="1800" b="0" dirty="0" smtClean="0">
                <a:latin typeface="+mj-lt"/>
              </a:rPr>
              <a:t>Provided One Care plans with a file identifying members subject to renewal </a:t>
            </a:r>
          </a:p>
          <a:p>
            <a:pPr lvl="1"/>
            <a:r>
              <a:rPr lang="en-US" sz="1800" b="0" dirty="0" smtClean="0">
                <a:latin typeface="+mj-lt"/>
              </a:rPr>
              <a:t>Partnered with HCFA on training for organizations serving individuals with disabilities</a:t>
            </a:r>
          </a:p>
          <a:p>
            <a:pPr lvl="1"/>
            <a:r>
              <a:rPr lang="en-US" sz="1800" b="0" dirty="0" smtClean="0">
                <a:latin typeface="+mj-lt"/>
              </a:rPr>
              <a:t>Developed a fact sheet that was shared with stakeholders, organizations serving individuals with disabilities, One Care Implementation Council and other state agencies</a:t>
            </a:r>
          </a:p>
          <a:p>
            <a:r>
              <a:rPr lang="en-US" sz="1800" b="0" dirty="0" smtClean="0">
                <a:latin typeface="+mj-lt"/>
              </a:rPr>
              <a:t>MassHealth will provide renewal assistance at the FTC outreach events</a:t>
            </a:r>
          </a:p>
          <a:p>
            <a:pPr lvl="1"/>
            <a:endParaRPr lang="en-US" sz="2000" dirty="0" smtClean="0">
              <a:latin typeface="+mj-lt"/>
            </a:endParaRPr>
          </a:p>
          <a:p>
            <a:endParaRPr lang="en-US" sz="1900" b="0" i="1" dirty="0">
              <a:latin typeface="+mj-lt"/>
            </a:endParaRPr>
          </a:p>
          <a:p>
            <a:endParaRPr lang="en-US" sz="1900" u="sng" dirty="0" smtClean="0">
              <a:latin typeface="+mj-lt"/>
            </a:endParaRPr>
          </a:p>
          <a:p>
            <a:pPr eaLnBrk="1" hangingPunct="1">
              <a:lnSpc>
                <a:spcPct val="100000"/>
              </a:lnSpc>
              <a:spcBef>
                <a:spcPct val="50000"/>
              </a:spcBef>
            </a:pPr>
            <a:endParaRPr lang="en-US" altLang="en-US" sz="2200" b="0" dirty="0">
              <a:solidFill>
                <a:srgbClr val="333399"/>
              </a:solidFill>
              <a:latin typeface="+mj-lt"/>
            </a:endParaRPr>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150042729"/>
              </p:ext>
            </p:extLst>
          </p:nvPr>
        </p:nvGraphicFramePr>
        <p:xfrm>
          <a:off x="762001" y="2209800"/>
          <a:ext cx="7391399" cy="1066801"/>
        </p:xfrm>
        <a:graphic>
          <a:graphicData uri="http://schemas.openxmlformats.org/drawingml/2006/table">
            <a:tbl>
              <a:tblPr firstRow="1" firstCol="1" bandRow="1">
                <a:tableStyleId>{C4B1156A-380E-4F78-BDF5-A606A8083BF9}</a:tableStyleId>
              </a:tblPr>
              <a:tblGrid>
                <a:gridCol w="2815410"/>
                <a:gridCol w="801133"/>
                <a:gridCol w="739457"/>
                <a:gridCol w="739457"/>
                <a:gridCol w="739457"/>
                <a:gridCol w="739457"/>
                <a:gridCol w="817028"/>
              </a:tblGrid>
              <a:tr h="621877">
                <a:tc>
                  <a:txBody>
                    <a:bodyPr/>
                    <a:lstStyle/>
                    <a:p>
                      <a:pPr marL="0" marR="0" algn="ctr">
                        <a:lnSpc>
                          <a:spcPct val="115000"/>
                        </a:lnSpc>
                        <a:spcBef>
                          <a:spcPts val="0"/>
                        </a:spcBef>
                        <a:spcAft>
                          <a:spcPts val="0"/>
                        </a:spcAft>
                      </a:pPr>
                      <a:r>
                        <a:rPr lang="en-US" sz="900" dirty="0" smtClean="0">
                          <a:effectLst/>
                        </a:rPr>
                        <a:t>Renewal Group</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r>
                        <a:rPr lang="en-US" sz="900" dirty="0" smtClean="0">
                          <a:effectLst/>
                        </a:rPr>
                        <a:t>Total One Care</a:t>
                      </a:r>
                      <a:r>
                        <a:rPr lang="en-US" sz="900" baseline="0" dirty="0" smtClean="0">
                          <a:effectLst/>
                        </a:rPr>
                        <a:t> members</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r>
                        <a:rPr lang="en-US" sz="900" dirty="0" smtClean="0">
                          <a:effectLst/>
                        </a:rPr>
                        <a:t>CCA members</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r>
                        <a:rPr lang="en-US" sz="900" dirty="0" smtClean="0">
                          <a:effectLst/>
                        </a:rPr>
                        <a:t>FTC members</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r>
                        <a:rPr lang="en-US" sz="900" dirty="0" smtClean="0">
                          <a:effectLst/>
                        </a:rPr>
                        <a:t>THP-NH members</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r>
                        <a:rPr lang="en-US" sz="900" dirty="0">
                          <a:effectLst/>
                        </a:rPr>
                        <a:t>Mail Date</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r>
                        <a:rPr lang="en-US" sz="900" dirty="0">
                          <a:effectLst/>
                        </a:rPr>
                        <a:t>Due Date</a:t>
                      </a:r>
                      <a:endParaRPr lang="en-US" sz="900" dirty="0">
                        <a:solidFill>
                          <a:schemeClr val="tx1"/>
                        </a:solidFill>
                        <a:effectLst/>
                        <a:latin typeface="+mj-lt"/>
                        <a:ea typeface="Cambria"/>
                        <a:cs typeface="Times New Roman"/>
                      </a:endParaRPr>
                    </a:p>
                  </a:txBody>
                  <a:tcPr marL="68580" marR="68580" marT="0" marB="0"/>
                </a:tc>
              </a:tr>
              <a:tr h="444924">
                <a:tc>
                  <a:txBody>
                    <a:bodyPr/>
                    <a:lstStyle/>
                    <a:p>
                      <a:pPr marL="0" marR="0" algn="ctr">
                        <a:lnSpc>
                          <a:spcPct val="115000"/>
                        </a:lnSpc>
                        <a:spcBef>
                          <a:spcPts val="0"/>
                        </a:spcBef>
                        <a:spcAft>
                          <a:spcPts val="0"/>
                        </a:spcAft>
                      </a:pPr>
                      <a:r>
                        <a:rPr lang="en-US" sz="900" dirty="0" smtClean="0">
                          <a:effectLst/>
                        </a:rPr>
                        <a:t>Households containing</a:t>
                      </a:r>
                      <a:r>
                        <a:rPr lang="en-US" sz="900" baseline="0" dirty="0" smtClean="0">
                          <a:effectLst/>
                        </a:rPr>
                        <a:t> individuals with disabilities</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endParaRPr lang="en-US" sz="900" dirty="0" smtClean="0">
                        <a:effectLst/>
                      </a:endParaRPr>
                    </a:p>
                    <a:p>
                      <a:pPr marL="0" marR="0" algn="ctr">
                        <a:lnSpc>
                          <a:spcPct val="115000"/>
                        </a:lnSpc>
                        <a:spcBef>
                          <a:spcPts val="0"/>
                        </a:spcBef>
                        <a:spcAft>
                          <a:spcPts val="0"/>
                        </a:spcAft>
                      </a:pPr>
                      <a:r>
                        <a:rPr lang="en-US" sz="900" dirty="0" smtClean="0">
                          <a:effectLst/>
                        </a:rPr>
                        <a:t>1,227</a:t>
                      </a:r>
                      <a:r>
                        <a:rPr lang="en-US" sz="900" dirty="0">
                          <a:effectLst/>
                        </a:rPr>
                        <a:t> </a:t>
                      </a:r>
                      <a:endParaRPr lang="en-US" sz="900" dirty="0">
                        <a:solidFill>
                          <a:schemeClr val="tx1"/>
                        </a:solidFill>
                        <a:effectLst/>
                        <a:latin typeface="+mj-lt"/>
                      </a:endParaRPr>
                    </a:p>
                  </a:txBody>
                  <a:tcPr marL="68580" marR="68580" marT="0" marB="0"/>
                </a:tc>
                <a:tc>
                  <a:txBody>
                    <a:bodyPr/>
                    <a:lstStyle/>
                    <a:p>
                      <a:pPr marL="0" marR="0" algn="ctr">
                        <a:lnSpc>
                          <a:spcPct val="115000"/>
                        </a:lnSpc>
                        <a:spcBef>
                          <a:spcPts val="0"/>
                        </a:spcBef>
                        <a:spcAft>
                          <a:spcPts val="0"/>
                        </a:spcAft>
                      </a:pPr>
                      <a:endParaRPr lang="en-US" sz="900" dirty="0" smtClean="0">
                        <a:effectLst/>
                      </a:endParaRPr>
                    </a:p>
                    <a:p>
                      <a:pPr marL="0" marR="0" algn="ctr">
                        <a:lnSpc>
                          <a:spcPct val="115000"/>
                        </a:lnSpc>
                        <a:spcBef>
                          <a:spcPts val="0"/>
                        </a:spcBef>
                        <a:spcAft>
                          <a:spcPts val="0"/>
                        </a:spcAft>
                      </a:pPr>
                      <a:r>
                        <a:rPr lang="en-US" sz="900" dirty="0" smtClean="0">
                          <a:effectLst/>
                        </a:rPr>
                        <a:t>709</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endParaRPr lang="en-US" sz="900" dirty="0" smtClean="0">
                        <a:effectLst/>
                      </a:endParaRPr>
                    </a:p>
                    <a:p>
                      <a:pPr marL="0" marR="0" algn="ctr">
                        <a:lnSpc>
                          <a:spcPct val="115000"/>
                        </a:lnSpc>
                        <a:spcBef>
                          <a:spcPts val="0"/>
                        </a:spcBef>
                        <a:spcAft>
                          <a:spcPts val="0"/>
                        </a:spcAft>
                      </a:pPr>
                      <a:r>
                        <a:rPr lang="en-US" sz="900" dirty="0" smtClean="0">
                          <a:effectLst/>
                        </a:rPr>
                        <a:t>393</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endParaRPr lang="en-US" sz="900" dirty="0" smtClean="0">
                        <a:effectLst/>
                      </a:endParaRPr>
                    </a:p>
                    <a:p>
                      <a:pPr marL="0" marR="0" algn="ctr">
                        <a:lnSpc>
                          <a:spcPct val="115000"/>
                        </a:lnSpc>
                        <a:spcBef>
                          <a:spcPts val="0"/>
                        </a:spcBef>
                        <a:spcAft>
                          <a:spcPts val="0"/>
                        </a:spcAft>
                      </a:pPr>
                      <a:r>
                        <a:rPr lang="en-US" sz="900" dirty="0" smtClean="0">
                          <a:effectLst/>
                        </a:rPr>
                        <a:t>125</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r>
                        <a:rPr lang="en-US" sz="900" dirty="0">
                          <a:effectLst/>
                        </a:rPr>
                        <a:t> </a:t>
                      </a:r>
                    </a:p>
                    <a:p>
                      <a:pPr marL="0" marR="0" algn="ctr">
                        <a:lnSpc>
                          <a:spcPct val="115000"/>
                        </a:lnSpc>
                        <a:spcBef>
                          <a:spcPts val="0"/>
                        </a:spcBef>
                        <a:spcAft>
                          <a:spcPts val="0"/>
                        </a:spcAft>
                      </a:pPr>
                      <a:r>
                        <a:rPr lang="en-US" sz="900" dirty="0">
                          <a:effectLst/>
                        </a:rPr>
                        <a:t>8/1/2015</a:t>
                      </a:r>
                      <a:endParaRPr lang="en-US" sz="900" dirty="0">
                        <a:solidFill>
                          <a:schemeClr val="tx1"/>
                        </a:solidFill>
                        <a:effectLst/>
                        <a:latin typeface="+mj-lt"/>
                        <a:ea typeface="Cambria"/>
                        <a:cs typeface="Times New Roman"/>
                      </a:endParaRPr>
                    </a:p>
                  </a:txBody>
                  <a:tcPr marL="68580" marR="68580" marT="0" marB="0"/>
                </a:tc>
                <a:tc>
                  <a:txBody>
                    <a:bodyPr/>
                    <a:lstStyle/>
                    <a:p>
                      <a:pPr marL="0" marR="0" algn="ctr">
                        <a:lnSpc>
                          <a:spcPct val="115000"/>
                        </a:lnSpc>
                        <a:spcBef>
                          <a:spcPts val="0"/>
                        </a:spcBef>
                        <a:spcAft>
                          <a:spcPts val="0"/>
                        </a:spcAft>
                      </a:pPr>
                      <a:r>
                        <a:rPr lang="en-US" sz="900" dirty="0">
                          <a:effectLst/>
                        </a:rPr>
                        <a:t> </a:t>
                      </a:r>
                    </a:p>
                    <a:p>
                      <a:pPr marL="0" marR="0" algn="ctr">
                        <a:lnSpc>
                          <a:spcPct val="115000"/>
                        </a:lnSpc>
                        <a:spcBef>
                          <a:spcPts val="0"/>
                        </a:spcBef>
                        <a:spcAft>
                          <a:spcPts val="0"/>
                        </a:spcAft>
                      </a:pPr>
                      <a:r>
                        <a:rPr lang="en-US" sz="900" dirty="0">
                          <a:effectLst/>
                        </a:rPr>
                        <a:t>9/15/2015</a:t>
                      </a:r>
                      <a:endParaRPr lang="en-US" sz="900" dirty="0">
                        <a:solidFill>
                          <a:schemeClr val="tx1"/>
                        </a:solidFill>
                        <a:effectLst/>
                        <a:latin typeface="+mj-lt"/>
                        <a:ea typeface="Cambria"/>
                        <a:cs typeface="Times New Roman"/>
                      </a:endParaRPr>
                    </a:p>
                  </a:txBody>
                  <a:tcPr marL="68580" marR="68580" marT="0" marB="0"/>
                </a:tc>
              </a:tr>
            </a:tbl>
          </a:graphicData>
        </a:graphic>
      </p:graphicFrame>
    </p:spTree>
    <p:extLst>
      <p:ext uri="{BB962C8B-B14F-4D97-AF65-F5344CB8AC3E}">
        <p14:creationId xmlns:p14="http://schemas.microsoft.com/office/powerpoint/2010/main" val="37179240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15</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15</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15</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15</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15</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762000"/>
          </a:xfrm>
          <a:noFill/>
        </p:spPr>
        <p:txBody>
          <a:bodyPr anchor="t"/>
          <a:lstStyle/>
          <a:p>
            <a:pPr eaLnBrk="1" hangingPunct="1"/>
            <a:r>
              <a:rPr lang="en-US" altLang="en-US" sz="2800" dirty="0" smtClean="0"/>
              <a:t>Plan Financials – Next Update</a:t>
            </a:r>
          </a:p>
        </p:txBody>
      </p:sp>
      <p:sp>
        <p:nvSpPr>
          <p:cNvPr id="2" name="Content Placeholder 1"/>
          <p:cNvSpPr>
            <a:spLocks noGrp="1"/>
          </p:cNvSpPr>
          <p:nvPr>
            <p:ph idx="1"/>
          </p:nvPr>
        </p:nvSpPr>
        <p:spPr>
          <a:xfrm>
            <a:off x="381000" y="1447800"/>
            <a:ext cx="8382000" cy="5181600"/>
          </a:xfrm>
        </p:spPr>
        <p:txBody>
          <a:bodyPr>
            <a:normAutofit/>
          </a:bodyPr>
          <a:lstStyle/>
          <a:p>
            <a:pPr lvl="0"/>
            <a:r>
              <a:rPr lang="en-US" sz="2000" b="0" dirty="0" smtClean="0"/>
              <a:t>MassHealth had been preparing a plan level breakout of One Care spending to date, but a data issue prevented us from sharing this today.</a:t>
            </a:r>
          </a:p>
          <a:p>
            <a:pPr lvl="0"/>
            <a:endParaRPr lang="en-US" sz="2000" b="0" dirty="0" smtClean="0"/>
          </a:p>
          <a:p>
            <a:pPr lvl="0"/>
            <a:r>
              <a:rPr lang="en-US" sz="2000" b="0" dirty="0" smtClean="0"/>
              <a:t>We plan to provide updated One Care spending in aggregate and by plan, and will spend time on this in future communications and meetings.</a:t>
            </a:r>
            <a:endParaRPr lang="en-US" sz="2000" b="0" dirty="0"/>
          </a:p>
          <a:p>
            <a:endParaRPr lang="en-US" sz="1900" b="0" i="1" dirty="0"/>
          </a:p>
          <a:p>
            <a:endParaRPr lang="en-US" sz="1900" u="sng" dirty="0" smtClean="0"/>
          </a:p>
          <a:p>
            <a:pPr eaLnBrk="1" hangingPunct="1">
              <a:lnSpc>
                <a:spcPct val="100000"/>
              </a:lnSpc>
              <a:spcBef>
                <a:spcPct val="50000"/>
              </a:spcBef>
            </a:pPr>
            <a:endParaRPr lang="en-US" altLang="en-US" sz="2200" b="0" dirty="0">
              <a:solidFill>
                <a:srgbClr val="333399"/>
              </a:solidFill>
            </a:endParaRPr>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19853566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7" name="Rectangle 3"/>
          <p:cNvSpPr>
            <a:spLocks noGrp="1" noChangeArrowheads="1"/>
          </p:cNvSpPr>
          <p:nvPr>
            <p:ph type="body" idx="4294967295"/>
          </p:nvPr>
        </p:nvSpPr>
        <p:spPr>
          <a:xfrm>
            <a:off x="228600" y="1981200"/>
            <a:ext cx="8686800" cy="4111625"/>
          </a:xfrm>
        </p:spPr>
        <p:txBody>
          <a:bodyPr/>
          <a:lstStyle/>
          <a:p>
            <a:pPr algn="ctr">
              <a:buFont typeface="Arial" charset="0"/>
              <a:buNone/>
            </a:pPr>
            <a:endParaRPr lang="en-US" altLang="en-US" dirty="0" smtClean="0"/>
          </a:p>
          <a:p>
            <a:pPr algn="ctr">
              <a:buFont typeface="Arial" charset="0"/>
              <a:buNone/>
            </a:pPr>
            <a:endParaRPr lang="en-US" altLang="en-US" dirty="0" smtClean="0"/>
          </a:p>
          <a:p>
            <a:pPr algn="ctr">
              <a:buFont typeface="Arial" charset="0"/>
              <a:buNone/>
            </a:pPr>
            <a:r>
              <a:rPr lang="en-US" altLang="en-US" sz="3200" dirty="0" smtClean="0"/>
              <a:t>Discussion/Questions?</a:t>
            </a:r>
          </a:p>
        </p:txBody>
      </p:sp>
    </p:spTree>
    <p:extLst>
      <p:ext uri="{BB962C8B-B14F-4D97-AF65-F5344CB8AC3E}">
        <p14:creationId xmlns:p14="http://schemas.microsoft.com/office/powerpoint/2010/main" val="3031991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4294967295"/>
          </p:nvPr>
        </p:nvSpPr>
        <p:spPr>
          <a:xfrm>
            <a:off x="228600" y="762000"/>
            <a:ext cx="8686800" cy="5181600"/>
          </a:xfrm>
        </p:spPr>
        <p:txBody>
          <a:bodyPr/>
          <a:lstStyle/>
          <a:p>
            <a:pPr algn="ctr">
              <a:buFont typeface="Arial" pitchFamily="34" charset="0"/>
              <a:buNone/>
            </a:pPr>
            <a:endParaRPr lang="en-US" altLang="en-US" dirty="0" smtClean="0"/>
          </a:p>
          <a:p>
            <a:pPr algn="ctr">
              <a:buFont typeface="Arial" pitchFamily="34" charset="0"/>
              <a:buNone/>
            </a:pPr>
            <a:endParaRPr lang="en-US" altLang="en-US" dirty="0" smtClean="0"/>
          </a:p>
          <a:p>
            <a:pPr algn="ctr">
              <a:buFont typeface="Arial" pitchFamily="34" charset="0"/>
              <a:buNone/>
            </a:pPr>
            <a:endParaRPr lang="en-US" altLang="en-US" dirty="0" smtClean="0"/>
          </a:p>
          <a:p>
            <a:pPr algn="ctr">
              <a:buFont typeface="Arial" pitchFamily="34" charset="0"/>
              <a:buNone/>
            </a:pPr>
            <a:endParaRPr lang="en-US" altLang="en-US" dirty="0" smtClean="0"/>
          </a:p>
          <a:p>
            <a:pPr algn="ctr">
              <a:buFont typeface="Arial" pitchFamily="34" charset="0"/>
              <a:buNone/>
            </a:pPr>
            <a:r>
              <a:rPr lang="en-US" altLang="en-US" dirty="0" smtClean="0"/>
              <a:t>Visit us at </a:t>
            </a:r>
            <a:r>
              <a:rPr lang="en-US" altLang="en-US" dirty="0" smtClean="0">
                <a:hlinkClick r:id="rId3"/>
              </a:rPr>
              <a:t>www.mass.gov/masshealth/onecare</a:t>
            </a:r>
            <a:r>
              <a:rPr lang="en-US" altLang="en-US" dirty="0" smtClean="0"/>
              <a:t> </a:t>
            </a:r>
          </a:p>
          <a:p>
            <a:pPr algn="ctr">
              <a:buFont typeface="Arial" pitchFamily="34" charset="0"/>
              <a:buNone/>
            </a:pPr>
            <a:endParaRPr lang="en-US" altLang="en-US" dirty="0" smtClean="0"/>
          </a:p>
          <a:p>
            <a:pPr algn="ctr">
              <a:buFont typeface="Arial" pitchFamily="34" charset="0"/>
              <a:buNone/>
            </a:pPr>
            <a:r>
              <a:rPr lang="en-US" altLang="en-US" dirty="0" smtClean="0"/>
              <a:t>Email us at </a:t>
            </a:r>
            <a:r>
              <a:rPr lang="en-US" altLang="en-US" dirty="0" smtClean="0">
                <a:hlinkClick r:id="rId4"/>
              </a:rPr>
              <a:t>OneCare@state.ma.us</a:t>
            </a:r>
            <a:endParaRPr lang="en-US" altLang="en-US" dirty="0" smtClean="0"/>
          </a:p>
        </p:txBody>
      </p:sp>
    </p:spTree>
    <p:extLst>
      <p:ext uri="{BB962C8B-B14F-4D97-AF65-F5344CB8AC3E}">
        <p14:creationId xmlns:p14="http://schemas.microsoft.com/office/powerpoint/2010/main" val="1815661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2</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609601"/>
          </a:xfrm>
          <a:noFill/>
        </p:spPr>
        <p:txBody>
          <a:bodyPr anchor="t"/>
          <a:lstStyle/>
          <a:p>
            <a:pPr eaLnBrk="1" hangingPunct="1"/>
            <a:r>
              <a:rPr lang="en-US" altLang="en-US" sz="2800" dirty="0" smtClean="0"/>
              <a:t>Agenda for Today</a:t>
            </a:r>
          </a:p>
        </p:txBody>
      </p:sp>
      <p:sp>
        <p:nvSpPr>
          <p:cNvPr id="2" name="Content Placeholder 1"/>
          <p:cNvSpPr>
            <a:spLocks noGrp="1"/>
          </p:cNvSpPr>
          <p:nvPr>
            <p:ph idx="1"/>
          </p:nvPr>
        </p:nvSpPr>
        <p:spPr>
          <a:xfrm>
            <a:off x="381000" y="990601"/>
            <a:ext cx="8382000" cy="5638799"/>
          </a:xfrm>
        </p:spPr>
        <p:txBody>
          <a:bodyPr>
            <a:normAutofit/>
          </a:bodyPr>
          <a:lstStyle/>
          <a:p>
            <a:pPr eaLnBrk="1" hangingPunct="1">
              <a:lnSpc>
                <a:spcPct val="100000"/>
              </a:lnSpc>
              <a:spcBef>
                <a:spcPct val="50000"/>
              </a:spcBef>
              <a:spcAft>
                <a:spcPts val="1800"/>
              </a:spcAft>
            </a:pPr>
            <a:r>
              <a:rPr lang="en-US" altLang="en-US" sz="2200" b="0" dirty="0" smtClean="0">
                <a:solidFill>
                  <a:srgbClr val="333399"/>
                </a:solidFill>
              </a:rPr>
              <a:t>Opening Remarks from Assistant Secretary Daniel Tsai</a:t>
            </a:r>
          </a:p>
          <a:p>
            <a:pPr eaLnBrk="1" hangingPunct="1">
              <a:lnSpc>
                <a:spcPct val="100000"/>
              </a:lnSpc>
              <a:spcBef>
                <a:spcPct val="50000"/>
              </a:spcBef>
              <a:spcAft>
                <a:spcPts val="1800"/>
              </a:spcAft>
            </a:pPr>
            <a:r>
              <a:rPr lang="en-US" altLang="en-US" sz="2200" b="0" dirty="0" smtClean="0">
                <a:solidFill>
                  <a:srgbClr val="333399"/>
                </a:solidFill>
              </a:rPr>
              <a:t>Updates on Fallon Total Care Closure and Member Transitions</a:t>
            </a:r>
          </a:p>
          <a:p>
            <a:pPr eaLnBrk="1" hangingPunct="1">
              <a:lnSpc>
                <a:spcPct val="100000"/>
              </a:lnSpc>
              <a:spcBef>
                <a:spcPct val="50000"/>
              </a:spcBef>
              <a:spcAft>
                <a:spcPts val="1800"/>
              </a:spcAft>
            </a:pPr>
            <a:r>
              <a:rPr lang="en-US" altLang="en-US" sz="2200" b="0" dirty="0" smtClean="0">
                <a:solidFill>
                  <a:srgbClr val="333399"/>
                </a:solidFill>
              </a:rPr>
              <a:t>Commonwealth </a:t>
            </a:r>
            <a:r>
              <a:rPr lang="en-US" altLang="en-US" sz="2200" b="0" dirty="0">
                <a:solidFill>
                  <a:srgbClr val="333399"/>
                </a:solidFill>
              </a:rPr>
              <a:t>Care </a:t>
            </a:r>
            <a:r>
              <a:rPr lang="en-US" altLang="en-US" sz="2200" b="0" dirty="0" smtClean="0">
                <a:solidFill>
                  <a:srgbClr val="333399"/>
                </a:solidFill>
              </a:rPr>
              <a:t>Alliance </a:t>
            </a:r>
            <a:r>
              <a:rPr lang="en-US" altLang="en-US" sz="2200" b="0" dirty="0">
                <a:solidFill>
                  <a:srgbClr val="333399"/>
                </a:solidFill>
              </a:rPr>
              <a:t>Enrollment Cap </a:t>
            </a:r>
            <a:endParaRPr lang="en-US" altLang="en-US" sz="2200" b="0" dirty="0" smtClean="0">
              <a:solidFill>
                <a:srgbClr val="333399"/>
              </a:solidFill>
            </a:endParaRPr>
          </a:p>
          <a:p>
            <a:pPr eaLnBrk="1" hangingPunct="1">
              <a:lnSpc>
                <a:spcPct val="100000"/>
              </a:lnSpc>
              <a:spcBef>
                <a:spcPct val="50000"/>
              </a:spcBef>
              <a:spcAft>
                <a:spcPts val="1800"/>
              </a:spcAft>
            </a:pPr>
            <a:r>
              <a:rPr lang="en-US" altLang="en-US" sz="2200" b="0" dirty="0" smtClean="0">
                <a:solidFill>
                  <a:srgbClr val="333399"/>
                </a:solidFill>
              </a:rPr>
              <a:t>Long-Term Supports  Coordinator Discussions</a:t>
            </a:r>
          </a:p>
          <a:p>
            <a:pPr eaLnBrk="1" hangingPunct="1">
              <a:lnSpc>
                <a:spcPct val="100000"/>
              </a:lnSpc>
              <a:spcBef>
                <a:spcPct val="50000"/>
              </a:spcBef>
              <a:spcAft>
                <a:spcPts val="1800"/>
              </a:spcAft>
            </a:pPr>
            <a:r>
              <a:rPr lang="en-US" altLang="en-US" sz="2200" b="0" dirty="0" smtClean="0">
                <a:solidFill>
                  <a:srgbClr val="333399"/>
                </a:solidFill>
              </a:rPr>
              <a:t>Opportunity </a:t>
            </a:r>
            <a:r>
              <a:rPr lang="en-US" altLang="en-US" sz="2200" b="0" dirty="0">
                <a:solidFill>
                  <a:srgbClr val="333399"/>
                </a:solidFill>
              </a:rPr>
              <a:t>to Extend the One Care </a:t>
            </a:r>
            <a:r>
              <a:rPr lang="en-US" altLang="en-US" sz="2200" b="0" dirty="0" smtClean="0">
                <a:solidFill>
                  <a:srgbClr val="333399"/>
                </a:solidFill>
              </a:rPr>
              <a:t>Demonstration</a:t>
            </a:r>
          </a:p>
          <a:p>
            <a:pPr eaLnBrk="1" hangingPunct="1">
              <a:lnSpc>
                <a:spcPct val="100000"/>
              </a:lnSpc>
              <a:spcBef>
                <a:spcPct val="50000"/>
              </a:spcBef>
              <a:spcAft>
                <a:spcPts val="1800"/>
              </a:spcAft>
            </a:pPr>
            <a:r>
              <a:rPr lang="en-US" altLang="en-US" sz="2200" b="0" dirty="0" smtClean="0">
                <a:solidFill>
                  <a:srgbClr val="333399"/>
                </a:solidFill>
              </a:rPr>
              <a:t>Update </a:t>
            </a:r>
            <a:r>
              <a:rPr lang="en-US" altLang="en-US" sz="2200" b="0" dirty="0">
                <a:solidFill>
                  <a:srgbClr val="333399"/>
                </a:solidFill>
              </a:rPr>
              <a:t>on </a:t>
            </a:r>
            <a:r>
              <a:rPr lang="en-US" altLang="en-US" sz="2200" b="0" dirty="0" smtClean="0">
                <a:solidFill>
                  <a:srgbClr val="333399"/>
                </a:solidFill>
              </a:rPr>
              <a:t>One Care Renewals</a:t>
            </a:r>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847516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3</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228600"/>
            <a:ext cx="6416675" cy="838200"/>
          </a:xfrm>
          <a:noFill/>
        </p:spPr>
        <p:txBody>
          <a:bodyPr anchor="t"/>
          <a:lstStyle/>
          <a:p>
            <a:pPr eaLnBrk="1" hangingPunct="1"/>
            <a:r>
              <a:rPr lang="en-US" altLang="en-US" sz="2800" dirty="0" smtClean="0"/>
              <a:t>Communications about Fallon Total Care (FTC) Closure</a:t>
            </a:r>
          </a:p>
        </p:txBody>
      </p:sp>
      <p:sp>
        <p:nvSpPr>
          <p:cNvPr id="2" name="Content Placeholder 1"/>
          <p:cNvSpPr>
            <a:spLocks noGrp="1"/>
          </p:cNvSpPr>
          <p:nvPr>
            <p:ph idx="1"/>
          </p:nvPr>
        </p:nvSpPr>
        <p:spPr>
          <a:xfrm>
            <a:off x="381000" y="990601"/>
            <a:ext cx="8382000" cy="5638799"/>
          </a:xfrm>
        </p:spPr>
        <p:txBody>
          <a:bodyPr>
            <a:normAutofit fontScale="92500"/>
          </a:bodyPr>
          <a:lstStyle/>
          <a:p>
            <a:pPr>
              <a:lnSpc>
                <a:spcPct val="120000"/>
              </a:lnSpc>
            </a:pPr>
            <a:r>
              <a:rPr lang="en-US" sz="1700" b="0" dirty="0" smtClean="0"/>
              <a:t>FTC </a:t>
            </a:r>
            <a:r>
              <a:rPr lang="en-US" sz="1700" b="0" dirty="0"/>
              <a:t>sent </a:t>
            </a:r>
            <a:r>
              <a:rPr lang="en-US" sz="1700" b="0" dirty="0" smtClean="0"/>
              <a:t>a </a:t>
            </a:r>
            <a:r>
              <a:rPr lang="en-US" sz="1700" b="0" dirty="0"/>
              <a:t>letter </a:t>
            </a:r>
            <a:r>
              <a:rPr lang="en-US" sz="1700" b="0" dirty="0" smtClean="0"/>
              <a:t>to its members about the closure on July 28</a:t>
            </a:r>
            <a:r>
              <a:rPr lang="en-US" sz="1700" b="0" baseline="30000" dirty="0" smtClean="0"/>
              <a:t>th,</a:t>
            </a:r>
            <a:r>
              <a:rPr lang="en-US" sz="1700" b="0" dirty="0" smtClean="0"/>
              <a:t> including information about  the transition, preliminary coverage options, and who to call for help</a:t>
            </a:r>
          </a:p>
          <a:p>
            <a:pPr>
              <a:lnSpc>
                <a:spcPct val="120000"/>
              </a:lnSpc>
            </a:pPr>
            <a:endParaRPr lang="en-US" sz="1100" b="0" dirty="0"/>
          </a:p>
          <a:p>
            <a:pPr>
              <a:lnSpc>
                <a:spcPct val="120000"/>
              </a:lnSpc>
            </a:pPr>
            <a:r>
              <a:rPr lang="en-US" sz="1700" b="0" dirty="0" smtClean="0"/>
              <a:t>FTC </a:t>
            </a:r>
            <a:r>
              <a:rPr lang="en-US" sz="1700" b="0" dirty="0"/>
              <a:t>is hosting two enrollment information </a:t>
            </a:r>
            <a:r>
              <a:rPr lang="en-US" sz="1700" b="0" dirty="0" smtClean="0"/>
              <a:t>sessions: </a:t>
            </a:r>
            <a:endParaRPr lang="en-US" sz="1700" b="0" dirty="0"/>
          </a:p>
          <a:p>
            <a:pPr lvl="1">
              <a:lnSpc>
                <a:spcPct val="120000"/>
              </a:lnSpc>
              <a:buFont typeface="Wingdings" panose="05000000000000000000" pitchFamily="2" charset="2"/>
              <a:buChar char="§"/>
            </a:pPr>
            <a:r>
              <a:rPr lang="en-US" sz="1700" b="0" dirty="0"/>
              <a:t>Representatives from MassHealth, Medicare, SHINE, the One Care Ombudsman and Tufts Health Plan – Network Health </a:t>
            </a:r>
            <a:r>
              <a:rPr lang="en-US" sz="1700" b="0" dirty="0" smtClean="0"/>
              <a:t>(Tufts) will </a:t>
            </a:r>
            <a:r>
              <a:rPr lang="en-US" sz="1700" b="0" dirty="0"/>
              <a:t>be </a:t>
            </a:r>
            <a:r>
              <a:rPr lang="en-US" sz="1700" b="0" dirty="0" smtClean="0"/>
              <a:t>on site </a:t>
            </a:r>
            <a:r>
              <a:rPr lang="en-US" sz="1700" b="0" dirty="0"/>
              <a:t>to answer questions and discuss enrollment choices</a:t>
            </a:r>
            <a:r>
              <a:rPr lang="en-US" sz="1700" b="0" dirty="0" smtClean="0"/>
              <a:t>.</a:t>
            </a:r>
          </a:p>
          <a:p>
            <a:pPr lvl="2">
              <a:lnSpc>
                <a:spcPct val="120000"/>
              </a:lnSpc>
              <a:buFont typeface="Wingdings" panose="05000000000000000000" pitchFamily="2" charset="2"/>
              <a:buChar char="§"/>
            </a:pPr>
            <a:r>
              <a:rPr lang="en-US" sz="1700" b="0" dirty="0" smtClean="0"/>
              <a:t>MassHealth staff will be able to record enrollment decisions and assist with renewals.</a:t>
            </a:r>
            <a:br>
              <a:rPr lang="en-US" sz="1700" b="0" dirty="0" smtClean="0"/>
            </a:br>
            <a:endParaRPr lang="en-US" sz="1700" b="0" dirty="0" smtClean="0"/>
          </a:p>
          <a:p>
            <a:pPr marL="914400" lvl="2" indent="0">
              <a:lnSpc>
                <a:spcPct val="120000"/>
              </a:lnSpc>
              <a:buNone/>
            </a:pPr>
            <a:endParaRPr lang="en-US" sz="1700" b="0" dirty="0"/>
          </a:p>
          <a:p>
            <a:pPr lvl="1">
              <a:lnSpc>
                <a:spcPct val="120000"/>
              </a:lnSpc>
              <a:buFont typeface="Wingdings" panose="05000000000000000000" pitchFamily="2" charset="2"/>
              <a:buChar char="§"/>
            </a:pPr>
            <a:endParaRPr lang="en-US" sz="1100" b="0" dirty="0" smtClean="0"/>
          </a:p>
          <a:p>
            <a:pPr lvl="1">
              <a:lnSpc>
                <a:spcPct val="120000"/>
              </a:lnSpc>
              <a:buFont typeface="Wingdings" panose="05000000000000000000" pitchFamily="2" charset="2"/>
              <a:buChar char="§"/>
            </a:pPr>
            <a:endParaRPr lang="en-US" sz="1700" b="0" dirty="0" smtClean="0"/>
          </a:p>
          <a:p>
            <a:pPr>
              <a:lnSpc>
                <a:spcPct val="120000"/>
              </a:lnSpc>
              <a:buFont typeface="Wingdings" panose="05000000000000000000" pitchFamily="2" charset="2"/>
              <a:buChar char="§"/>
            </a:pPr>
            <a:endParaRPr lang="en-US" sz="1700" b="0" dirty="0" smtClean="0"/>
          </a:p>
          <a:p>
            <a:pPr>
              <a:lnSpc>
                <a:spcPct val="120000"/>
              </a:lnSpc>
              <a:buFont typeface="Wingdings" panose="05000000000000000000" pitchFamily="2" charset="2"/>
              <a:buChar char="§"/>
            </a:pPr>
            <a:r>
              <a:rPr lang="en-US" sz="1700" b="0" dirty="0" smtClean="0">
                <a:solidFill>
                  <a:srgbClr val="333399"/>
                </a:solidFill>
              </a:rPr>
              <a:t>Fallon </a:t>
            </a:r>
            <a:r>
              <a:rPr lang="en-US" sz="1700" b="0" dirty="0">
                <a:solidFill>
                  <a:srgbClr val="333399"/>
                </a:solidFill>
              </a:rPr>
              <a:t>is also working closely with providers in their network to keep them </a:t>
            </a:r>
            <a:r>
              <a:rPr lang="en-US" sz="1700" b="0" dirty="0" smtClean="0">
                <a:solidFill>
                  <a:srgbClr val="333399"/>
                </a:solidFill>
              </a:rPr>
              <a:t>informed about the transition and to partner with them on transition support for members. </a:t>
            </a:r>
            <a:endParaRPr lang="en-US" sz="1700" b="0" dirty="0">
              <a:solidFill>
                <a:srgbClr val="333399"/>
              </a:solidFill>
            </a:endParaRPr>
          </a:p>
          <a:p>
            <a:pPr marL="457200" lvl="1" indent="0">
              <a:lnSpc>
                <a:spcPct val="120000"/>
              </a:lnSpc>
              <a:buNone/>
            </a:pPr>
            <a:endParaRPr lang="en-US" sz="1700" b="0" dirty="0" smtClean="0"/>
          </a:p>
          <a:p>
            <a:pPr marL="457200" lvl="1" indent="0">
              <a:lnSpc>
                <a:spcPct val="120000"/>
              </a:lnSpc>
              <a:buNone/>
            </a:pPr>
            <a:endParaRPr lang="en-US" sz="1700" b="0" dirty="0"/>
          </a:p>
          <a:p>
            <a:pPr lvl="0">
              <a:lnSpc>
                <a:spcPct val="120000"/>
              </a:lnSpc>
            </a:pPr>
            <a:endParaRPr lang="en-US" sz="2500" b="0" dirty="0" smtClean="0"/>
          </a:p>
          <a:p>
            <a:pPr marL="457200" lvl="1" indent="0">
              <a:buNone/>
            </a:pPr>
            <a:endParaRPr lang="en-US" sz="1900" b="0" dirty="0"/>
          </a:p>
          <a:p>
            <a:endParaRPr lang="en-US" sz="1900" u="sng" dirty="0" smtClean="0"/>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
        <p:nvSpPr>
          <p:cNvPr id="11" name="Content Placeholder 2"/>
          <p:cNvSpPr txBox="1">
            <a:spLocks/>
          </p:cNvSpPr>
          <p:nvPr/>
        </p:nvSpPr>
        <p:spPr bwMode="auto">
          <a:xfrm>
            <a:off x="1371600" y="4191000"/>
            <a:ext cx="309151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marL="0" indent="0" algn="ctr">
              <a:buNone/>
            </a:pPr>
            <a:r>
              <a:rPr lang="en-US" sz="1600" b="0" i="1" kern="0" dirty="0" smtClean="0"/>
              <a:t>(Held this morning)</a:t>
            </a:r>
            <a:br>
              <a:rPr lang="en-US" sz="1600" b="0" i="1" kern="0" dirty="0" smtClean="0"/>
            </a:br>
            <a:r>
              <a:rPr lang="en-US" sz="1600" b="0" kern="0" dirty="0" smtClean="0"/>
              <a:t>Monday, August 17</a:t>
            </a:r>
            <a:r>
              <a:rPr lang="en-US" sz="1600" b="0" kern="0" baseline="30000" dirty="0" smtClean="0"/>
              <a:t>th</a:t>
            </a:r>
            <a:r>
              <a:rPr lang="en-US" sz="1600" b="0" kern="0" dirty="0" smtClean="0"/>
              <a:t>, 2015</a:t>
            </a:r>
            <a:br>
              <a:rPr lang="en-US" sz="1600" b="0" kern="0" dirty="0" smtClean="0"/>
            </a:br>
            <a:r>
              <a:rPr lang="en-US" sz="1600" b="0" kern="0" dirty="0" smtClean="0"/>
              <a:t>10:00 AM – 1:00 PM</a:t>
            </a:r>
            <a:br>
              <a:rPr lang="en-US" sz="1600" b="0" kern="0" dirty="0" smtClean="0"/>
            </a:br>
            <a:r>
              <a:rPr lang="en-US" sz="1600" b="0" kern="0" dirty="0" smtClean="0"/>
              <a:t>Worcester Public Library</a:t>
            </a:r>
            <a:br>
              <a:rPr lang="en-US" sz="1600" b="0" kern="0" dirty="0" smtClean="0"/>
            </a:br>
            <a:r>
              <a:rPr lang="en-US" sz="1600" b="0" kern="0" dirty="0" smtClean="0"/>
              <a:t>Worcester, MA</a:t>
            </a:r>
          </a:p>
        </p:txBody>
      </p:sp>
      <p:sp>
        <p:nvSpPr>
          <p:cNvPr id="12" name="Content Placeholder 3"/>
          <p:cNvSpPr txBox="1">
            <a:spLocks/>
          </p:cNvSpPr>
          <p:nvPr/>
        </p:nvSpPr>
        <p:spPr>
          <a:xfrm>
            <a:off x="4691710" y="4191000"/>
            <a:ext cx="3091510" cy="1219200"/>
          </a:xfrm>
          <a:prstGeom prst="rect">
            <a:avLst/>
          </a:prstGeom>
        </p:spPr>
        <p:txBody>
          <a:bodyPr/>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marL="0" indent="0" algn="ctr">
              <a:buNone/>
            </a:pPr>
            <a:r>
              <a:rPr lang="en-US" sz="1600" b="0" kern="0" dirty="0" smtClean="0"/>
              <a:t>Wednesday, August 19</a:t>
            </a:r>
            <a:r>
              <a:rPr lang="en-US" sz="1600" b="0" kern="0" baseline="30000" dirty="0" smtClean="0"/>
              <a:t>th</a:t>
            </a:r>
            <a:r>
              <a:rPr lang="en-US" sz="1600" b="0" kern="0" dirty="0" smtClean="0"/>
              <a:t>, 2015</a:t>
            </a:r>
            <a:br>
              <a:rPr lang="en-US" sz="1600" b="0" kern="0" dirty="0" smtClean="0"/>
            </a:br>
            <a:r>
              <a:rPr lang="en-US" sz="1600" b="0" kern="0" dirty="0" smtClean="0"/>
              <a:t>1:00 PM – 4:00 PM</a:t>
            </a:r>
            <a:br>
              <a:rPr lang="en-US" sz="1600" b="0" kern="0" dirty="0" smtClean="0"/>
            </a:br>
            <a:r>
              <a:rPr lang="en-US" sz="1600" b="0" kern="0" dirty="0" smtClean="0"/>
              <a:t>Springfield Public Library</a:t>
            </a:r>
            <a:br>
              <a:rPr lang="en-US" sz="1600" b="0" kern="0" dirty="0" smtClean="0"/>
            </a:br>
            <a:r>
              <a:rPr lang="en-US" sz="1600" b="0" kern="0" dirty="0" smtClean="0"/>
              <a:t>Mason Square Branch</a:t>
            </a:r>
            <a:br>
              <a:rPr lang="en-US" sz="1600" b="0" kern="0" dirty="0" smtClean="0"/>
            </a:br>
            <a:r>
              <a:rPr lang="en-US" sz="1600" b="0" kern="0" dirty="0" smtClean="0"/>
              <a:t>Springfield, MA</a:t>
            </a:r>
            <a:endParaRPr lang="en-US" sz="1600" kern="0" dirty="0"/>
          </a:p>
        </p:txBody>
      </p:sp>
    </p:spTree>
    <p:extLst>
      <p:ext uri="{BB962C8B-B14F-4D97-AF65-F5344CB8AC3E}">
        <p14:creationId xmlns:p14="http://schemas.microsoft.com/office/powerpoint/2010/main" val="3940705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4</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4</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4</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4</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4</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228600"/>
            <a:ext cx="6416675" cy="838200"/>
          </a:xfrm>
          <a:noFill/>
        </p:spPr>
        <p:txBody>
          <a:bodyPr anchor="t"/>
          <a:lstStyle/>
          <a:p>
            <a:pPr eaLnBrk="1" hangingPunct="1"/>
            <a:r>
              <a:rPr lang="en-US" altLang="en-US" sz="2800" dirty="0"/>
              <a:t>Communications about </a:t>
            </a:r>
            <a:r>
              <a:rPr lang="en-US" altLang="en-US" sz="2800" dirty="0" smtClean="0"/>
              <a:t>FTC Closure </a:t>
            </a:r>
            <a:r>
              <a:rPr lang="en-US" altLang="en-US" sz="2800" i="1" dirty="0" smtClean="0"/>
              <a:t>(cont.)</a:t>
            </a:r>
          </a:p>
        </p:txBody>
      </p:sp>
      <p:sp>
        <p:nvSpPr>
          <p:cNvPr id="2" name="Content Placeholder 1"/>
          <p:cNvSpPr>
            <a:spLocks noGrp="1"/>
          </p:cNvSpPr>
          <p:nvPr>
            <p:ph idx="1"/>
          </p:nvPr>
        </p:nvSpPr>
        <p:spPr>
          <a:xfrm>
            <a:off x="381000" y="1219200"/>
            <a:ext cx="8382000" cy="5264150"/>
          </a:xfrm>
        </p:spPr>
        <p:txBody>
          <a:bodyPr>
            <a:normAutofit fontScale="70000" lnSpcReduction="20000"/>
          </a:bodyPr>
          <a:lstStyle/>
          <a:p>
            <a:pPr>
              <a:lnSpc>
                <a:spcPct val="120000"/>
              </a:lnSpc>
            </a:pPr>
            <a:r>
              <a:rPr lang="en-US" sz="2500" b="0" dirty="0">
                <a:solidFill>
                  <a:srgbClr val="333399"/>
                </a:solidFill>
              </a:rPr>
              <a:t>MassHealth has a created a new page on the One Care website </a:t>
            </a:r>
            <a:r>
              <a:rPr lang="en-US" sz="2500" b="0" dirty="0" smtClean="0">
                <a:solidFill>
                  <a:srgbClr val="333399"/>
                </a:solidFill>
              </a:rPr>
              <a:t>with </a:t>
            </a:r>
            <a:r>
              <a:rPr lang="en-US" sz="2500" b="0" dirty="0">
                <a:solidFill>
                  <a:srgbClr val="333399"/>
                </a:solidFill>
              </a:rPr>
              <a:t>information related to FTC’s </a:t>
            </a:r>
            <a:r>
              <a:rPr lang="en-US" sz="2500" b="0" dirty="0" smtClean="0">
                <a:solidFill>
                  <a:srgbClr val="333399"/>
                </a:solidFill>
              </a:rPr>
              <a:t>closing. The page includes</a:t>
            </a:r>
            <a:r>
              <a:rPr lang="en-US" sz="2500" b="0" dirty="0">
                <a:solidFill>
                  <a:srgbClr val="333399"/>
                </a:solidFill>
              </a:rPr>
              <a:t>:</a:t>
            </a:r>
          </a:p>
          <a:p>
            <a:pPr lvl="1">
              <a:lnSpc>
                <a:spcPct val="120000"/>
              </a:lnSpc>
            </a:pPr>
            <a:r>
              <a:rPr lang="en-US" sz="2500" b="0" dirty="0"/>
              <a:t>member notices,  including </a:t>
            </a:r>
            <a:r>
              <a:rPr lang="en-US" sz="2500" b="0" dirty="0" smtClean="0"/>
              <a:t>FTC’s July </a:t>
            </a:r>
            <a:r>
              <a:rPr lang="en-US" sz="2500" b="0" dirty="0"/>
              <a:t>28</a:t>
            </a:r>
            <a:r>
              <a:rPr lang="en-US" sz="2500" b="0" baseline="30000" dirty="0"/>
              <a:t>th</a:t>
            </a:r>
            <a:r>
              <a:rPr lang="en-US" sz="2500" b="0" dirty="0"/>
              <a:t> </a:t>
            </a:r>
            <a:r>
              <a:rPr lang="en-US" sz="2500" b="0" dirty="0" smtClean="0"/>
              <a:t>letter  to its enrollees </a:t>
            </a:r>
            <a:endParaRPr lang="en-US" sz="2500" b="0" dirty="0"/>
          </a:p>
          <a:p>
            <a:pPr lvl="1">
              <a:lnSpc>
                <a:spcPct val="120000"/>
              </a:lnSpc>
            </a:pPr>
            <a:r>
              <a:rPr lang="en-US" sz="2500" b="0" dirty="0" smtClean="0"/>
              <a:t>upcoming outreach events and meetings</a:t>
            </a:r>
          </a:p>
          <a:p>
            <a:pPr lvl="1">
              <a:lnSpc>
                <a:spcPct val="120000"/>
              </a:lnSpc>
            </a:pPr>
            <a:r>
              <a:rPr lang="en-US" sz="2500" b="0" dirty="0" smtClean="0"/>
              <a:t>Resources (who to call)</a:t>
            </a:r>
          </a:p>
          <a:p>
            <a:pPr lvl="1">
              <a:lnSpc>
                <a:spcPct val="120000"/>
              </a:lnSpc>
            </a:pPr>
            <a:r>
              <a:rPr lang="en-US" sz="2500" b="0" dirty="0" smtClean="0"/>
              <a:t>other </a:t>
            </a:r>
            <a:r>
              <a:rPr lang="en-US" sz="2500" b="0" dirty="0"/>
              <a:t>updates as they are </a:t>
            </a:r>
            <a:r>
              <a:rPr lang="en-US" sz="2500" b="0" dirty="0" smtClean="0"/>
              <a:t>available</a:t>
            </a:r>
            <a:endParaRPr lang="en-US" sz="2500" b="0" dirty="0"/>
          </a:p>
          <a:p>
            <a:pPr lvl="1">
              <a:lnSpc>
                <a:spcPct val="120000"/>
              </a:lnSpc>
            </a:pPr>
            <a:r>
              <a:rPr lang="en-US" sz="2500" b="0" dirty="0"/>
              <a:t>Visit the One Care website at </a:t>
            </a:r>
            <a:r>
              <a:rPr lang="en-US" sz="2500" b="0" u="sng" dirty="0">
                <a:hlinkClick r:id="rId3"/>
              </a:rPr>
              <a:t>www.mass.gov/masshealth/onecare</a:t>
            </a:r>
            <a:r>
              <a:rPr lang="en-US" sz="2500" b="0" dirty="0"/>
              <a:t>, and go to “News and Community” to access the new page</a:t>
            </a:r>
          </a:p>
          <a:p>
            <a:pPr lvl="1">
              <a:lnSpc>
                <a:spcPct val="120000"/>
              </a:lnSpc>
            </a:pPr>
            <a:endParaRPr lang="en-US" sz="1700" b="0" dirty="0"/>
          </a:p>
          <a:p>
            <a:pPr lvl="0">
              <a:lnSpc>
                <a:spcPct val="120000"/>
              </a:lnSpc>
            </a:pPr>
            <a:r>
              <a:rPr lang="en-US" sz="2500" b="0" dirty="0" smtClean="0"/>
              <a:t>In late August, MassHealth </a:t>
            </a:r>
            <a:r>
              <a:rPr lang="en-US" sz="2500" b="0" dirty="0"/>
              <a:t>will be sending out a joint letter with the Centers for Medicare &amp; Medicaid Services (CMS) to all FTC members that will provide additional details on member choices and next steps</a:t>
            </a:r>
          </a:p>
          <a:p>
            <a:pPr marL="0" lvl="0" indent="0">
              <a:lnSpc>
                <a:spcPct val="120000"/>
              </a:lnSpc>
              <a:buNone/>
            </a:pPr>
            <a:r>
              <a:rPr lang="en-US" sz="2500" b="0" dirty="0"/>
              <a:t>	</a:t>
            </a:r>
          </a:p>
          <a:p>
            <a:pPr>
              <a:lnSpc>
                <a:spcPct val="120000"/>
              </a:lnSpc>
            </a:pPr>
            <a:r>
              <a:rPr lang="en-US" sz="2500" b="0" dirty="0"/>
              <a:t>MassHealth will continue providing updates </a:t>
            </a:r>
            <a:r>
              <a:rPr lang="en-US" sz="2500" b="0" dirty="0" smtClean="0"/>
              <a:t>through </a:t>
            </a:r>
            <a:r>
              <a:rPr lang="en-US" sz="2500" b="0" dirty="0"/>
              <a:t>stakeholder </a:t>
            </a:r>
            <a:r>
              <a:rPr lang="en-US" sz="2500" b="0" dirty="0" smtClean="0"/>
              <a:t>emails, </a:t>
            </a:r>
            <a:r>
              <a:rPr lang="en-US" sz="2500" b="0" dirty="0"/>
              <a:t>the One Care website, and the Duals </a:t>
            </a:r>
            <a:r>
              <a:rPr lang="en-US" sz="2500" b="0" dirty="0" smtClean="0"/>
              <a:t>website</a:t>
            </a:r>
            <a:endParaRPr lang="en-US" sz="2500" b="0" dirty="0"/>
          </a:p>
          <a:p>
            <a:pPr>
              <a:lnSpc>
                <a:spcPct val="120000"/>
              </a:lnSpc>
            </a:pPr>
            <a:endParaRPr lang="en-US" sz="1700" b="0" dirty="0" smtClean="0"/>
          </a:p>
          <a:p>
            <a:pPr marL="457200" lvl="1" indent="0">
              <a:lnSpc>
                <a:spcPct val="120000"/>
              </a:lnSpc>
              <a:buNone/>
            </a:pPr>
            <a:endParaRPr lang="en-US" sz="1700" b="0" dirty="0"/>
          </a:p>
          <a:p>
            <a:pPr lvl="0">
              <a:lnSpc>
                <a:spcPct val="120000"/>
              </a:lnSpc>
            </a:pPr>
            <a:endParaRPr lang="en-US" sz="2500" b="0" dirty="0" smtClean="0"/>
          </a:p>
          <a:p>
            <a:pPr marL="457200" lvl="1" indent="0">
              <a:buNone/>
            </a:pPr>
            <a:endParaRPr lang="en-US" sz="1900" b="0" dirty="0"/>
          </a:p>
          <a:p>
            <a:endParaRPr lang="en-US" sz="1900" u="sng" dirty="0" smtClean="0"/>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2804735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5</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5</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5</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5</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5</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533400"/>
          </a:xfrm>
          <a:noFill/>
        </p:spPr>
        <p:txBody>
          <a:bodyPr anchor="t"/>
          <a:lstStyle/>
          <a:p>
            <a:pPr eaLnBrk="1" hangingPunct="1"/>
            <a:r>
              <a:rPr lang="en-US" altLang="en-US" sz="2800" dirty="0" smtClean="0"/>
              <a:t>Coverage Options for FTC Members</a:t>
            </a:r>
          </a:p>
        </p:txBody>
      </p:sp>
      <p:sp>
        <p:nvSpPr>
          <p:cNvPr id="2" name="Content Placeholder 1"/>
          <p:cNvSpPr>
            <a:spLocks noGrp="1"/>
          </p:cNvSpPr>
          <p:nvPr>
            <p:ph idx="1"/>
          </p:nvPr>
        </p:nvSpPr>
        <p:spPr>
          <a:xfrm>
            <a:off x="381000" y="914401"/>
            <a:ext cx="8382000" cy="5715000"/>
          </a:xfrm>
        </p:spPr>
        <p:txBody>
          <a:bodyPr>
            <a:normAutofit fontScale="25000" lnSpcReduction="20000"/>
          </a:bodyPr>
          <a:lstStyle/>
          <a:p>
            <a:pPr lvl="0">
              <a:lnSpc>
                <a:spcPct val="120000"/>
              </a:lnSpc>
            </a:pPr>
            <a:r>
              <a:rPr lang="en-US" sz="5600" b="0" dirty="0" smtClean="0"/>
              <a:t>Members have certain choices about how to receive their health care after September 30</a:t>
            </a:r>
            <a:r>
              <a:rPr lang="en-US" sz="5600" b="0" baseline="30000" dirty="0" smtClean="0"/>
              <a:t>th</a:t>
            </a:r>
            <a:r>
              <a:rPr lang="en-US" sz="5600" b="0" dirty="0" smtClean="0"/>
              <a:t>, 2015. In general they can enroll in:</a:t>
            </a:r>
          </a:p>
          <a:p>
            <a:pPr lvl="1">
              <a:lnSpc>
                <a:spcPct val="120000"/>
              </a:lnSpc>
            </a:pPr>
            <a:r>
              <a:rPr lang="en-US" sz="5600" dirty="0" smtClean="0"/>
              <a:t>MassHealth </a:t>
            </a:r>
            <a:r>
              <a:rPr lang="en-US" sz="5600" b="0" dirty="0" smtClean="0"/>
              <a:t>fee for service (FFS) with</a:t>
            </a:r>
            <a:r>
              <a:rPr lang="en-US" sz="5600" dirty="0" smtClean="0"/>
              <a:t> Original Medicare </a:t>
            </a:r>
            <a:r>
              <a:rPr lang="en-US" sz="5600" b="0" dirty="0" smtClean="0"/>
              <a:t>(FFS) </a:t>
            </a:r>
            <a:r>
              <a:rPr lang="en-US" sz="5600" dirty="0" smtClean="0"/>
              <a:t>and a Medicare Part D </a:t>
            </a:r>
            <a:r>
              <a:rPr lang="en-US" sz="5600" b="0" dirty="0" smtClean="0"/>
              <a:t>plan,</a:t>
            </a:r>
          </a:p>
          <a:p>
            <a:pPr lvl="1">
              <a:lnSpc>
                <a:spcPct val="120000"/>
              </a:lnSpc>
            </a:pPr>
            <a:r>
              <a:rPr lang="en-US" sz="5600" dirty="0" smtClean="0"/>
              <a:t>Medicare Advantage </a:t>
            </a:r>
            <a:r>
              <a:rPr lang="en-US" sz="5600" b="0" dirty="0" smtClean="0"/>
              <a:t>plan with </a:t>
            </a:r>
            <a:r>
              <a:rPr lang="en-US" sz="5600" dirty="0" smtClean="0"/>
              <a:t>MassHealth</a:t>
            </a:r>
            <a:r>
              <a:rPr lang="en-US" sz="5600" b="0" dirty="0" smtClean="0"/>
              <a:t> </a:t>
            </a:r>
            <a:r>
              <a:rPr lang="en-US" sz="5600" b="0" dirty="0"/>
              <a:t>(</a:t>
            </a:r>
            <a:r>
              <a:rPr lang="en-US" sz="5600" b="0" dirty="0" smtClean="0"/>
              <a:t>FFS), or</a:t>
            </a:r>
          </a:p>
          <a:p>
            <a:pPr lvl="1">
              <a:lnSpc>
                <a:spcPct val="120000"/>
              </a:lnSpc>
            </a:pPr>
            <a:r>
              <a:rPr lang="en-US" sz="5600" b="0" dirty="0" smtClean="0"/>
              <a:t>Another </a:t>
            </a:r>
            <a:r>
              <a:rPr lang="en-US" sz="5600" dirty="0"/>
              <a:t>One Care </a:t>
            </a:r>
            <a:r>
              <a:rPr lang="en-US" sz="5600" b="0" dirty="0"/>
              <a:t>plan (if available</a:t>
            </a:r>
            <a:r>
              <a:rPr lang="en-US" sz="5600" b="0" dirty="0" smtClean="0"/>
              <a:t>)</a:t>
            </a:r>
          </a:p>
          <a:p>
            <a:pPr lvl="1">
              <a:lnSpc>
                <a:spcPct val="120000"/>
              </a:lnSpc>
            </a:pPr>
            <a:r>
              <a:rPr lang="en-US" sz="5600" dirty="0" smtClean="0"/>
              <a:t>Program of All-Inclusive Care for the Elderly</a:t>
            </a:r>
            <a:r>
              <a:rPr lang="en-US" sz="5600" b="0" dirty="0" smtClean="0"/>
              <a:t> (</a:t>
            </a:r>
            <a:r>
              <a:rPr lang="en-US" sz="5600" dirty="0" smtClean="0"/>
              <a:t>PACE</a:t>
            </a:r>
            <a:r>
              <a:rPr lang="en-US" sz="5600" b="0" dirty="0" smtClean="0"/>
              <a:t>) - members who are 55+ and meet nursing facility level of care</a:t>
            </a:r>
          </a:p>
          <a:p>
            <a:pPr lvl="1">
              <a:lnSpc>
                <a:spcPct val="120000"/>
              </a:lnSpc>
            </a:pPr>
            <a:r>
              <a:rPr lang="en-US" sz="5600" dirty="0" smtClean="0"/>
              <a:t>Senior Care Options (SCO)</a:t>
            </a:r>
            <a:r>
              <a:rPr lang="en-US" sz="5600" b="0" dirty="0" smtClean="0"/>
              <a:t> - members who are 65+</a:t>
            </a:r>
          </a:p>
          <a:p>
            <a:pPr lvl="1">
              <a:lnSpc>
                <a:spcPct val="120000"/>
              </a:lnSpc>
            </a:pPr>
            <a:endParaRPr lang="en-US" sz="4000" b="0" dirty="0" smtClean="0"/>
          </a:p>
          <a:p>
            <a:pPr>
              <a:lnSpc>
                <a:spcPct val="120000"/>
              </a:lnSpc>
            </a:pPr>
            <a:r>
              <a:rPr lang="en-US" sz="5600" b="0" dirty="0" smtClean="0"/>
              <a:t>Older members who choose MassHealth FFS may </a:t>
            </a:r>
            <a:r>
              <a:rPr lang="en-US" sz="5600" b="0" dirty="0"/>
              <a:t>also be eligible for the </a:t>
            </a:r>
            <a:r>
              <a:rPr lang="en-US" sz="5600" dirty="0"/>
              <a:t>Massachusetts Home Care </a:t>
            </a:r>
            <a:r>
              <a:rPr lang="en-US" sz="5600" dirty="0" smtClean="0"/>
              <a:t>Program </a:t>
            </a:r>
            <a:r>
              <a:rPr lang="en-US" sz="5600" b="0" dirty="0" smtClean="0"/>
              <a:t>for help with meals and other community supports. </a:t>
            </a:r>
          </a:p>
          <a:p>
            <a:pPr marL="0" lvl="0" indent="0">
              <a:lnSpc>
                <a:spcPct val="120000"/>
              </a:lnSpc>
              <a:buNone/>
            </a:pPr>
            <a:endParaRPr lang="en-US" sz="4000" b="0" dirty="0" smtClean="0"/>
          </a:p>
          <a:p>
            <a:pPr lvl="0">
              <a:lnSpc>
                <a:spcPct val="120000"/>
              </a:lnSpc>
            </a:pPr>
            <a:r>
              <a:rPr lang="en-US" sz="5600" b="0" dirty="0" smtClean="0"/>
              <a:t>Members who do not take any action will be enrolled automatically in MassHealth FFS, Original Medicare, and Humana Insurance Company (Humana) for Medicare prescription drug coverage </a:t>
            </a:r>
          </a:p>
          <a:p>
            <a:pPr lvl="1">
              <a:lnSpc>
                <a:spcPct val="120000"/>
              </a:lnSpc>
            </a:pPr>
            <a:r>
              <a:rPr lang="en-US" sz="5600" b="0" dirty="0" smtClean="0"/>
              <a:t>Members can also choose a different Medicare Part D plan</a:t>
            </a:r>
          </a:p>
          <a:p>
            <a:pPr>
              <a:lnSpc>
                <a:spcPct val="120000"/>
              </a:lnSpc>
            </a:pPr>
            <a:endParaRPr lang="en-US" sz="4000" b="0" dirty="0" smtClean="0"/>
          </a:p>
          <a:p>
            <a:pPr>
              <a:lnSpc>
                <a:spcPct val="120000"/>
              </a:lnSpc>
            </a:pPr>
            <a:r>
              <a:rPr lang="en-US" sz="5600" b="0" dirty="0" smtClean="0"/>
              <a:t>Members who transition to FFS are encouraged to remain in FTC  until September 30</a:t>
            </a:r>
            <a:r>
              <a:rPr lang="en-US" sz="5600" b="0" baseline="30000" dirty="0" smtClean="0"/>
              <a:t>th</a:t>
            </a:r>
            <a:r>
              <a:rPr lang="en-US" sz="5600" b="0" dirty="0" smtClean="0"/>
              <a:t>, 2015, at which point they will be transitioned automatically</a:t>
            </a:r>
          </a:p>
          <a:p>
            <a:pPr lvl="1">
              <a:lnSpc>
                <a:spcPct val="120000"/>
              </a:lnSpc>
            </a:pPr>
            <a:r>
              <a:rPr lang="en-US" sz="5600" b="0" dirty="0" smtClean="0"/>
              <a:t>This will help ensure continuity of care for service prior authorizations, as it gives MassHealth as much time as possible to load prior authorizations into our systems. </a:t>
            </a:r>
          </a:p>
          <a:p>
            <a:pPr>
              <a:lnSpc>
                <a:spcPct val="120000"/>
              </a:lnSpc>
            </a:pPr>
            <a:endParaRPr lang="en-US" sz="5600" b="0" dirty="0" smtClean="0"/>
          </a:p>
          <a:p>
            <a:pPr marL="457200" lvl="1" indent="0">
              <a:buNone/>
            </a:pPr>
            <a:endParaRPr lang="en-US" sz="5600" b="0" dirty="0"/>
          </a:p>
          <a:p>
            <a:endParaRPr lang="en-US" sz="1900" u="sng" dirty="0" smtClean="0"/>
          </a:p>
        </p:txBody>
      </p:sp>
      <p:sp>
        <p:nvSpPr>
          <p:cNvPr id="5130" name="Rectangle 3"/>
          <p:cNvSpPr>
            <a:spLocks noChangeArrowheads="1"/>
          </p:cNvSpPr>
          <p:nvPr/>
        </p:nvSpPr>
        <p:spPr bwMode="auto">
          <a:xfrm>
            <a:off x="381000" y="990601"/>
            <a:ext cx="8382000" cy="5254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35528005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6</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6</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6</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6</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6</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762000"/>
          </a:xfrm>
          <a:noFill/>
        </p:spPr>
        <p:txBody>
          <a:bodyPr anchor="t"/>
          <a:lstStyle/>
          <a:p>
            <a:pPr eaLnBrk="1" hangingPunct="1"/>
            <a:r>
              <a:rPr lang="en-US" altLang="en-US" sz="2800" dirty="0" smtClean="0"/>
              <a:t>Continuity for FTC Members’ Prior Authorizations</a:t>
            </a:r>
          </a:p>
        </p:txBody>
      </p:sp>
      <p:sp>
        <p:nvSpPr>
          <p:cNvPr id="2" name="Content Placeholder 1"/>
          <p:cNvSpPr>
            <a:spLocks noGrp="1"/>
          </p:cNvSpPr>
          <p:nvPr>
            <p:ph idx="1"/>
          </p:nvPr>
        </p:nvSpPr>
        <p:spPr>
          <a:xfrm>
            <a:off x="381000" y="1219199"/>
            <a:ext cx="8382000" cy="5502275"/>
          </a:xfrm>
        </p:spPr>
        <p:txBody>
          <a:bodyPr>
            <a:normAutofit fontScale="85000" lnSpcReduction="20000"/>
          </a:bodyPr>
          <a:lstStyle/>
          <a:p>
            <a:pPr lvl="0">
              <a:lnSpc>
                <a:spcPct val="120000"/>
              </a:lnSpc>
              <a:spcBef>
                <a:spcPts val="0"/>
              </a:spcBef>
              <a:spcAft>
                <a:spcPts val="300"/>
              </a:spcAft>
            </a:pPr>
            <a:r>
              <a:rPr lang="en-US" sz="1700" b="0" dirty="0" smtClean="0"/>
              <a:t>MassHealth Services</a:t>
            </a:r>
          </a:p>
          <a:p>
            <a:pPr lvl="1">
              <a:lnSpc>
                <a:spcPct val="120000"/>
              </a:lnSpc>
              <a:spcBef>
                <a:spcPts val="0"/>
              </a:spcBef>
              <a:spcAft>
                <a:spcPts val="300"/>
              </a:spcAft>
            </a:pPr>
            <a:r>
              <a:rPr lang="en-US" sz="1700" b="0" dirty="0" smtClean="0"/>
              <a:t>MassHealth will honor service authorizations from Fallon Total Care for at least 90 days from October 1, 2015. (MassHealth services are mostly long-term services and supports and transportation.) </a:t>
            </a:r>
          </a:p>
          <a:p>
            <a:pPr lvl="1">
              <a:lnSpc>
                <a:spcPct val="120000"/>
              </a:lnSpc>
              <a:spcBef>
                <a:spcPts val="0"/>
              </a:spcBef>
              <a:spcAft>
                <a:spcPts val="300"/>
              </a:spcAft>
            </a:pPr>
            <a:r>
              <a:rPr lang="en-US" sz="1700" b="0" dirty="0" smtClean="0"/>
              <a:t>Certain </a:t>
            </a:r>
            <a:r>
              <a:rPr lang="en-US" sz="1700" b="0" dirty="0"/>
              <a:t>authorizations will remain in place for at least 6 months from October 1, </a:t>
            </a:r>
            <a:r>
              <a:rPr lang="en-US" sz="1700" b="0" dirty="0" smtClean="0"/>
              <a:t>2015.  They are:</a:t>
            </a:r>
          </a:p>
          <a:p>
            <a:pPr lvl="2">
              <a:lnSpc>
                <a:spcPct val="120000"/>
              </a:lnSpc>
              <a:spcBef>
                <a:spcPts val="0"/>
              </a:spcBef>
              <a:spcAft>
                <a:spcPts val="300"/>
              </a:spcAft>
            </a:pPr>
            <a:r>
              <a:rPr lang="en-US" sz="1700" b="0" dirty="0"/>
              <a:t>Personal Care Attendant services (PCA)</a:t>
            </a:r>
          </a:p>
          <a:p>
            <a:pPr lvl="2">
              <a:lnSpc>
                <a:spcPct val="120000"/>
              </a:lnSpc>
              <a:spcBef>
                <a:spcPts val="0"/>
              </a:spcBef>
              <a:spcAft>
                <a:spcPts val="300"/>
              </a:spcAft>
            </a:pPr>
            <a:r>
              <a:rPr lang="en-US" sz="1700" b="0" dirty="0" smtClean="0"/>
              <a:t>Durable medical equipment (DME)</a:t>
            </a:r>
          </a:p>
          <a:p>
            <a:pPr lvl="2">
              <a:lnSpc>
                <a:spcPct val="120000"/>
              </a:lnSpc>
              <a:spcBef>
                <a:spcPts val="0"/>
              </a:spcBef>
              <a:spcAft>
                <a:spcPts val="300"/>
              </a:spcAft>
            </a:pPr>
            <a:r>
              <a:rPr lang="en-US" sz="1700" b="0" dirty="0" smtClean="0"/>
              <a:t>Oxygen and respiratory therapy equipment </a:t>
            </a:r>
          </a:p>
          <a:p>
            <a:pPr lvl="2">
              <a:lnSpc>
                <a:spcPct val="120000"/>
              </a:lnSpc>
              <a:spcBef>
                <a:spcPts val="0"/>
              </a:spcBef>
              <a:spcAft>
                <a:spcPts val="300"/>
              </a:spcAft>
            </a:pPr>
            <a:r>
              <a:rPr lang="en-US" sz="1700" b="0" dirty="0" smtClean="0"/>
              <a:t>Renal dialysis services</a:t>
            </a:r>
          </a:p>
          <a:p>
            <a:pPr marL="914400" lvl="2" indent="0">
              <a:lnSpc>
                <a:spcPct val="120000"/>
              </a:lnSpc>
              <a:spcBef>
                <a:spcPts val="0"/>
              </a:spcBef>
              <a:spcAft>
                <a:spcPts val="300"/>
              </a:spcAft>
              <a:buNone/>
            </a:pPr>
            <a:endParaRPr lang="en-US" sz="1000" b="0" dirty="0" smtClean="0"/>
          </a:p>
          <a:p>
            <a:pPr lvl="0">
              <a:lnSpc>
                <a:spcPct val="120000"/>
              </a:lnSpc>
              <a:spcBef>
                <a:spcPts val="0"/>
              </a:spcBef>
              <a:spcAft>
                <a:spcPts val="300"/>
              </a:spcAft>
            </a:pPr>
            <a:r>
              <a:rPr lang="en-US" sz="1700" b="0" dirty="0" smtClean="0"/>
              <a:t>Medicare Services</a:t>
            </a:r>
          </a:p>
          <a:p>
            <a:pPr lvl="1">
              <a:lnSpc>
                <a:spcPct val="120000"/>
              </a:lnSpc>
              <a:spcBef>
                <a:spcPts val="0"/>
              </a:spcBef>
              <a:spcAft>
                <a:spcPts val="300"/>
              </a:spcAft>
            </a:pPr>
            <a:r>
              <a:rPr lang="en-US" sz="1700" b="0" dirty="0" smtClean="0"/>
              <a:t>Members </a:t>
            </a:r>
            <a:r>
              <a:rPr lang="en-US" sz="1700" b="0" dirty="0"/>
              <a:t>may need to work with their health care provider to get authorization for certain health care </a:t>
            </a:r>
            <a:r>
              <a:rPr lang="en-US" sz="1700" b="0" dirty="0" smtClean="0"/>
              <a:t>services covered by Medicare (generally, inpatient/outpatient hospitals and doctor visits)</a:t>
            </a:r>
          </a:p>
          <a:p>
            <a:pPr marL="457200" lvl="1" indent="0">
              <a:lnSpc>
                <a:spcPct val="120000"/>
              </a:lnSpc>
              <a:spcBef>
                <a:spcPts val="0"/>
              </a:spcBef>
              <a:spcAft>
                <a:spcPts val="300"/>
              </a:spcAft>
              <a:buNone/>
            </a:pPr>
            <a:endParaRPr lang="en-US" sz="1000" b="0" dirty="0" smtClean="0"/>
          </a:p>
          <a:p>
            <a:pPr lvl="1">
              <a:lnSpc>
                <a:spcPct val="120000"/>
              </a:lnSpc>
              <a:spcBef>
                <a:spcPts val="0"/>
              </a:spcBef>
              <a:spcAft>
                <a:spcPts val="300"/>
              </a:spcAft>
            </a:pPr>
            <a:r>
              <a:rPr lang="en-US" sz="1700" b="0" dirty="0" smtClean="0"/>
              <a:t>Medicare Part D</a:t>
            </a:r>
          </a:p>
          <a:p>
            <a:pPr lvl="2">
              <a:lnSpc>
                <a:spcPct val="120000"/>
              </a:lnSpc>
              <a:spcBef>
                <a:spcPts val="0"/>
              </a:spcBef>
              <a:spcAft>
                <a:spcPts val="300"/>
              </a:spcAft>
            </a:pPr>
            <a:r>
              <a:rPr lang="en-US" sz="1700" b="0" dirty="0" smtClean="0"/>
              <a:t>Humana (and any Medicare Part D plan) will provide access to at least one 30-day supply of the Part D drugs members currently take during their first 90 days in the plan, if, for example:</a:t>
            </a:r>
          </a:p>
          <a:p>
            <a:pPr lvl="3">
              <a:lnSpc>
                <a:spcPct val="120000"/>
              </a:lnSpc>
              <a:spcBef>
                <a:spcPts val="0"/>
              </a:spcBef>
              <a:spcAft>
                <a:spcPts val="300"/>
              </a:spcAft>
            </a:pPr>
            <a:r>
              <a:rPr lang="en-US" sz="1700" b="0" dirty="0" smtClean="0"/>
              <a:t>the drugs are not on the plan’s formulary, </a:t>
            </a:r>
          </a:p>
          <a:p>
            <a:pPr lvl="3">
              <a:lnSpc>
                <a:spcPct val="120000"/>
              </a:lnSpc>
              <a:spcBef>
                <a:spcPts val="0"/>
              </a:spcBef>
              <a:spcAft>
                <a:spcPts val="300"/>
              </a:spcAft>
            </a:pPr>
            <a:r>
              <a:rPr lang="en-US" sz="1700" b="0" dirty="0" smtClean="0"/>
              <a:t>the plan’s rules do not let the member get the amount ordered by their doctor, or </a:t>
            </a:r>
          </a:p>
          <a:p>
            <a:pPr lvl="3">
              <a:lnSpc>
                <a:spcPct val="120000"/>
              </a:lnSpc>
              <a:spcBef>
                <a:spcPts val="0"/>
              </a:spcBef>
              <a:spcAft>
                <a:spcPts val="300"/>
              </a:spcAft>
            </a:pPr>
            <a:r>
              <a:rPr lang="en-US" sz="1700" b="0" dirty="0" smtClean="0"/>
              <a:t>if the drug requires prior approval by the plan</a:t>
            </a:r>
            <a:endParaRPr lang="en-US" altLang="en-US" sz="2200" b="0" dirty="0">
              <a:solidFill>
                <a:srgbClr val="333399"/>
              </a:solidFill>
            </a:endParaRPr>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2137937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7</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7</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7</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7</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7</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762000"/>
          </a:xfrm>
          <a:noFill/>
        </p:spPr>
        <p:txBody>
          <a:bodyPr anchor="t"/>
          <a:lstStyle/>
          <a:p>
            <a:pPr eaLnBrk="1" hangingPunct="1"/>
            <a:r>
              <a:rPr lang="en-US" altLang="en-US" sz="2800" dirty="0" smtClean="0"/>
              <a:t>Help Is Available for FTC Members</a:t>
            </a:r>
          </a:p>
        </p:txBody>
      </p:sp>
      <p:sp>
        <p:nvSpPr>
          <p:cNvPr id="2" name="Content Placeholder 1"/>
          <p:cNvSpPr>
            <a:spLocks noGrp="1"/>
          </p:cNvSpPr>
          <p:nvPr>
            <p:ph idx="1"/>
          </p:nvPr>
        </p:nvSpPr>
        <p:spPr>
          <a:xfrm>
            <a:off x="381000" y="914400"/>
            <a:ext cx="8382000" cy="5807075"/>
          </a:xfrm>
        </p:spPr>
        <p:txBody>
          <a:bodyPr>
            <a:normAutofit fontScale="77500" lnSpcReduction="20000"/>
          </a:bodyPr>
          <a:lstStyle/>
          <a:p>
            <a:pPr marL="0" indent="0">
              <a:lnSpc>
                <a:spcPct val="120000"/>
              </a:lnSpc>
              <a:buNone/>
            </a:pPr>
            <a:r>
              <a:rPr lang="en-US" sz="1900" b="0" dirty="0" smtClean="0"/>
              <a:t>These resources are also posted on the One Care website and were included in FTC’s July 28</a:t>
            </a:r>
            <a:r>
              <a:rPr lang="en-US" sz="1900" b="0" baseline="30000" dirty="0" smtClean="0"/>
              <a:t>th</a:t>
            </a:r>
            <a:r>
              <a:rPr lang="en-US" sz="1900" b="0" dirty="0" smtClean="0"/>
              <a:t> mailing:</a:t>
            </a:r>
          </a:p>
          <a:p>
            <a:pPr marL="0" indent="0">
              <a:lnSpc>
                <a:spcPct val="120000"/>
              </a:lnSpc>
              <a:buNone/>
            </a:pPr>
            <a:endParaRPr lang="en-US" sz="1200" b="0" dirty="0" smtClean="0"/>
          </a:p>
          <a:p>
            <a:pPr>
              <a:lnSpc>
                <a:spcPct val="120000"/>
              </a:lnSpc>
              <a:spcBef>
                <a:spcPts val="0"/>
              </a:spcBef>
            </a:pPr>
            <a:r>
              <a:rPr lang="en-US" sz="1900" b="0" dirty="0" smtClean="0"/>
              <a:t>For </a:t>
            </a:r>
            <a:r>
              <a:rPr lang="en-US" sz="1900" b="0" dirty="0"/>
              <a:t>questions about </a:t>
            </a:r>
            <a:r>
              <a:rPr lang="en-US" sz="1900" b="0" dirty="0" smtClean="0"/>
              <a:t>health </a:t>
            </a:r>
            <a:r>
              <a:rPr lang="en-US" sz="1900" b="0" dirty="0"/>
              <a:t>care choices:</a:t>
            </a:r>
          </a:p>
          <a:p>
            <a:pPr lvl="1">
              <a:lnSpc>
                <a:spcPct val="120000"/>
              </a:lnSpc>
              <a:spcBef>
                <a:spcPts val="0"/>
              </a:spcBef>
            </a:pPr>
            <a:r>
              <a:rPr lang="en-US" sz="1900" dirty="0"/>
              <a:t>MassHealth Customer Service </a:t>
            </a:r>
            <a:r>
              <a:rPr lang="en-US" sz="1900" dirty="0" smtClean="0"/>
              <a:t>Center</a:t>
            </a:r>
            <a:r>
              <a:rPr lang="en-US" sz="1900" b="0" dirty="0"/>
              <a:t/>
            </a:r>
            <a:br>
              <a:rPr lang="en-US" sz="1900" b="0" dirty="0"/>
            </a:br>
            <a:r>
              <a:rPr lang="en-US" sz="1900" b="0" dirty="0"/>
              <a:t>8:00am to </a:t>
            </a:r>
            <a:r>
              <a:rPr lang="en-US" sz="1900" b="0" dirty="0" smtClean="0"/>
              <a:t>5:00pm, </a:t>
            </a:r>
            <a:r>
              <a:rPr lang="en-US" sz="1900" b="0" dirty="0"/>
              <a:t>Monday - Friday</a:t>
            </a:r>
            <a:br>
              <a:rPr lang="en-US" sz="1900" b="0" dirty="0"/>
            </a:br>
            <a:r>
              <a:rPr lang="en-US" sz="1900" b="0" dirty="0"/>
              <a:t>Phone: 1-800-841-2900 or TTY 800-497-4648</a:t>
            </a:r>
          </a:p>
          <a:p>
            <a:pPr lvl="1">
              <a:lnSpc>
                <a:spcPct val="120000"/>
              </a:lnSpc>
            </a:pPr>
            <a:endParaRPr lang="en-US" sz="1200" b="0" dirty="0" smtClean="0"/>
          </a:p>
          <a:p>
            <a:pPr lvl="1">
              <a:lnSpc>
                <a:spcPct val="120000"/>
              </a:lnSpc>
              <a:spcBef>
                <a:spcPts val="0"/>
              </a:spcBef>
            </a:pPr>
            <a:r>
              <a:rPr lang="en-US" sz="1900" dirty="0" smtClean="0"/>
              <a:t>One </a:t>
            </a:r>
            <a:r>
              <a:rPr lang="en-US" sz="1900" dirty="0"/>
              <a:t>Care </a:t>
            </a:r>
            <a:r>
              <a:rPr lang="en-US" sz="1900" dirty="0" smtClean="0"/>
              <a:t>Ombudsman</a:t>
            </a:r>
            <a:r>
              <a:rPr lang="en-US" sz="1900" b="0" dirty="0"/>
              <a:t/>
            </a:r>
            <a:br>
              <a:rPr lang="en-US" sz="1900" b="0" dirty="0"/>
            </a:br>
            <a:r>
              <a:rPr lang="en-US" sz="1900" b="0" dirty="0" smtClean="0"/>
              <a:t>9:00am </a:t>
            </a:r>
            <a:r>
              <a:rPr lang="en-US" sz="1900" b="0" dirty="0"/>
              <a:t>to </a:t>
            </a:r>
            <a:r>
              <a:rPr lang="en-US" sz="1900" b="0" dirty="0" smtClean="0"/>
              <a:t>5:00pm, </a:t>
            </a:r>
            <a:r>
              <a:rPr lang="en-US" sz="1900" b="0" dirty="0"/>
              <a:t>Monday - Friday</a:t>
            </a:r>
            <a:br>
              <a:rPr lang="en-US" sz="1900" b="0" dirty="0"/>
            </a:br>
            <a:r>
              <a:rPr lang="en-US" sz="1900" b="0" dirty="0"/>
              <a:t>Phone: 1-855-781-9898 (Toll Free</a:t>
            </a:r>
            <a:r>
              <a:rPr lang="en-US" sz="1900" b="0" dirty="0" smtClean="0"/>
              <a:t>) or MassRelay</a:t>
            </a:r>
            <a:r>
              <a:rPr lang="en-US" sz="1900" b="0" dirty="0"/>
              <a:t>: dial 711</a:t>
            </a:r>
          </a:p>
          <a:p>
            <a:pPr lvl="1">
              <a:lnSpc>
                <a:spcPct val="120000"/>
              </a:lnSpc>
            </a:pPr>
            <a:endParaRPr lang="en-US" sz="1200" b="0" dirty="0" smtClean="0"/>
          </a:p>
          <a:p>
            <a:pPr lvl="1">
              <a:lnSpc>
                <a:spcPct val="120000"/>
              </a:lnSpc>
              <a:spcBef>
                <a:spcPts val="0"/>
              </a:spcBef>
            </a:pPr>
            <a:r>
              <a:rPr lang="en-US" sz="1900" dirty="0" smtClean="0"/>
              <a:t>SHINE </a:t>
            </a:r>
            <a:r>
              <a:rPr lang="en-US" sz="1900" dirty="0"/>
              <a:t>(Serving the Health Insurance Needs of Everyone</a:t>
            </a:r>
            <a:r>
              <a:rPr lang="en-US" sz="1900" dirty="0" smtClean="0"/>
              <a:t>)</a:t>
            </a:r>
            <a:r>
              <a:rPr lang="en-US" sz="1900" b="0" dirty="0"/>
              <a:t/>
            </a:r>
            <a:br>
              <a:rPr lang="en-US" sz="1900" b="0" dirty="0"/>
            </a:br>
            <a:r>
              <a:rPr lang="en-US" sz="1900" b="0" dirty="0"/>
              <a:t>9:00am to </a:t>
            </a:r>
            <a:r>
              <a:rPr lang="en-US" sz="1900" b="0" dirty="0" smtClean="0"/>
              <a:t>5:00pm, </a:t>
            </a:r>
            <a:r>
              <a:rPr lang="en-US" sz="1900" b="0" dirty="0"/>
              <a:t>Monday - Friday</a:t>
            </a:r>
            <a:br>
              <a:rPr lang="en-US" sz="1900" b="0" dirty="0"/>
            </a:br>
            <a:r>
              <a:rPr lang="en-US" sz="1900" b="0" dirty="0"/>
              <a:t>Phone: 1-800-243-4636 or TTY: 1-800-872-0166</a:t>
            </a:r>
          </a:p>
          <a:p>
            <a:pPr lvl="1">
              <a:lnSpc>
                <a:spcPct val="120000"/>
              </a:lnSpc>
            </a:pPr>
            <a:endParaRPr lang="en-US" sz="1200" b="0" dirty="0" smtClean="0"/>
          </a:p>
          <a:p>
            <a:pPr lvl="1">
              <a:lnSpc>
                <a:spcPct val="120000"/>
              </a:lnSpc>
              <a:spcBef>
                <a:spcPts val="0"/>
              </a:spcBef>
            </a:pPr>
            <a:r>
              <a:rPr lang="en-US" sz="1900" dirty="0" smtClean="0"/>
              <a:t>1-800-Medicare</a:t>
            </a:r>
            <a:r>
              <a:rPr lang="en-US" sz="1900" b="0" dirty="0"/>
              <a:t/>
            </a:r>
            <a:br>
              <a:rPr lang="en-US" sz="1900" b="0" dirty="0"/>
            </a:br>
            <a:r>
              <a:rPr lang="en-US" sz="1900" b="0" dirty="0"/>
              <a:t>24 hours a day, 7 days a </a:t>
            </a:r>
            <a:r>
              <a:rPr lang="en-US" sz="1900" b="0" dirty="0" smtClean="0"/>
              <a:t>week</a:t>
            </a:r>
            <a:r>
              <a:rPr lang="en-US" sz="1900" b="0" dirty="0"/>
              <a:t/>
            </a:r>
            <a:br>
              <a:rPr lang="en-US" sz="1900" b="0" dirty="0"/>
            </a:br>
            <a:r>
              <a:rPr lang="en-US" sz="1900" b="0" dirty="0"/>
              <a:t>1-800-Medicare (Phone: 1-800-633-4227) or TTY: </a:t>
            </a:r>
            <a:r>
              <a:rPr lang="en-US" sz="1900" b="0" dirty="0" smtClean="0"/>
              <a:t>1-800-486-2048</a:t>
            </a:r>
          </a:p>
          <a:p>
            <a:pPr lvl="1">
              <a:lnSpc>
                <a:spcPct val="120000"/>
              </a:lnSpc>
              <a:spcBef>
                <a:spcPts val="0"/>
              </a:spcBef>
            </a:pPr>
            <a:endParaRPr lang="en-US" sz="1100" b="0" dirty="0"/>
          </a:p>
          <a:p>
            <a:pPr>
              <a:lnSpc>
                <a:spcPct val="120000"/>
              </a:lnSpc>
              <a:spcBef>
                <a:spcPts val="0"/>
              </a:spcBef>
            </a:pPr>
            <a:r>
              <a:rPr lang="en-US" sz="1900" b="0" dirty="0"/>
              <a:t>For </a:t>
            </a:r>
            <a:r>
              <a:rPr lang="en-US" sz="1900" b="0" dirty="0" smtClean="0"/>
              <a:t>FTC </a:t>
            </a:r>
            <a:r>
              <a:rPr lang="en-US" sz="1900" b="0" dirty="0"/>
              <a:t>members with questions </a:t>
            </a:r>
            <a:r>
              <a:rPr lang="en-US" sz="1900" b="0" dirty="0" smtClean="0"/>
              <a:t>about </a:t>
            </a:r>
            <a:r>
              <a:rPr lang="en-US" sz="1900" b="0" dirty="0"/>
              <a:t>upcoming medical procedures, equipment orders, or other arrangements for services:</a:t>
            </a:r>
          </a:p>
          <a:p>
            <a:pPr lvl="1">
              <a:lnSpc>
                <a:spcPct val="120000"/>
              </a:lnSpc>
              <a:spcBef>
                <a:spcPts val="0"/>
              </a:spcBef>
            </a:pPr>
            <a:r>
              <a:rPr lang="en-US" sz="1900" dirty="0"/>
              <a:t>Fallon Total Care </a:t>
            </a:r>
            <a:r>
              <a:rPr lang="en-US" sz="1900" dirty="0" smtClean="0"/>
              <a:t>Navigators</a:t>
            </a:r>
            <a:r>
              <a:rPr lang="en-US" sz="1900" dirty="0"/>
              <a:t> </a:t>
            </a:r>
            <a:r>
              <a:rPr lang="en-US" sz="1900" b="0" dirty="0"/>
              <a:t>         </a:t>
            </a:r>
            <a:br>
              <a:rPr lang="en-US" sz="1900" b="0" dirty="0"/>
            </a:br>
            <a:r>
              <a:rPr lang="en-US" sz="1900" b="0" dirty="0"/>
              <a:t>8:00am to 8:00pm, Monday - Friday</a:t>
            </a:r>
            <a:br>
              <a:rPr lang="en-US" sz="1900" b="0" dirty="0"/>
            </a:br>
            <a:r>
              <a:rPr lang="en-US" sz="1900" b="0" dirty="0"/>
              <a:t>Phone: </a:t>
            </a:r>
            <a:r>
              <a:rPr lang="en-US" sz="1900" b="0" dirty="0" smtClean="0"/>
              <a:t>1-866-477-1668</a:t>
            </a:r>
            <a:endParaRPr lang="en-US" sz="1900" b="0" dirty="0"/>
          </a:p>
          <a:p>
            <a:endParaRPr lang="en-US" sz="2200" u="sng" dirty="0" smtClean="0"/>
          </a:p>
          <a:p>
            <a:pPr eaLnBrk="1" hangingPunct="1">
              <a:lnSpc>
                <a:spcPct val="100000"/>
              </a:lnSpc>
              <a:spcBef>
                <a:spcPct val="50000"/>
              </a:spcBef>
            </a:pPr>
            <a:endParaRPr lang="en-US" altLang="en-US" sz="2200" b="0" dirty="0">
              <a:solidFill>
                <a:srgbClr val="333399"/>
              </a:solidFill>
            </a:endParaRPr>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3691056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8</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8</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8</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8</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8</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762000"/>
          </a:xfrm>
          <a:noFill/>
        </p:spPr>
        <p:txBody>
          <a:bodyPr anchor="t"/>
          <a:lstStyle/>
          <a:p>
            <a:pPr eaLnBrk="1" hangingPunct="1"/>
            <a:r>
              <a:rPr lang="en-US" altLang="en-US" sz="2800" dirty="0" smtClean="0"/>
              <a:t>Next Steps for FTC Member Transitions</a:t>
            </a:r>
          </a:p>
        </p:txBody>
      </p:sp>
      <p:sp>
        <p:nvSpPr>
          <p:cNvPr id="2" name="Content Placeholder 1"/>
          <p:cNvSpPr>
            <a:spLocks noGrp="1"/>
          </p:cNvSpPr>
          <p:nvPr>
            <p:ph idx="1"/>
          </p:nvPr>
        </p:nvSpPr>
        <p:spPr>
          <a:xfrm>
            <a:off x="381000" y="1447800"/>
            <a:ext cx="8382000" cy="5181600"/>
          </a:xfrm>
        </p:spPr>
        <p:txBody>
          <a:bodyPr>
            <a:normAutofit/>
          </a:bodyPr>
          <a:lstStyle/>
          <a:p>
            <a:pPr lvl="0"/>
            <a:r>
              <a:rPr lang="en-US" sz="2000" b="0" dirty="0" smtClean="0"/>
              <a:t>MassHealth is working with FTC, the Implementation Council, Disability Advocates Advancing our Healthcare Rights (DAAHR), the One Care Ombudsman (OCO), and SHINE to:</a:t>
            </a:r>
          </a:p>
          <a:p>
            <a:pPr lvl="1"/>
            <a:r>
              <a:rPr lang="en-US" sz="2000" b="0" dirty="0"/>
              <a:t>r</a:t>
            </a:r>
            <a:r>
              <a:rPr lang="en-US" sz="2000" b="0" dirty="0" smtClean="0"/>
              <a:t>eview drafts of member materials,</a:t>
            </a:r>
          </a:p>
          <a:p>
            <a:pPr lvl="1"/>
            <a:r>
              <a:rPr lang="en-US" sz="2000" b="0" dirty="0"/>
              <a:t>d</a:t>
            </a:r>
            <a:r>
              <a:rPr lang="en-US" sz="2000" b="0" dirty="0" smtClean="0"/>
              <a:t>iscuss continuity of care plans,</a:t>
            </a:r>
          </a:p>
          <a:p>
            <a:pPr lvl="1"/>
            <a:r>
              <a:rPr lang="en-US" sz="2000" b="0" dirty="0"/>
              <a:t>d</a:t>
            </a:r>
            <a:r>
              <a:rPr lang="en-US" sz="2000" b="0" dirty="0" smtClean="0"/>
              <a:t>evelop member outreach strategies, and to</a:t>
            </a:r>
          </a:p>
          <a:p>
            <a:pPr lvl="1"/>
            <a:r>
              <a:rPr lang="en-US" sz="2000" b="0" dirty="0"/>
              <a:t>i</a:t>
            </a:r>
            <a:r>
              <a:rPr lang="en-US" sz="2000" b="0" dirty="0" smtClean="0"/>
              <a:t>dentify and plan for high-risk members</a:t>
            </a:r>
          </a:p>
          <a:p>
            <a:pPr lvl="1"/>
            <a:endParaRPr lang="en-US" sz="2000" b="0" dirty="0"/>
          </a:p>
          <a:p>
            <a:pPr lvl="0"/>
            <a:r>
              <a:rPr lang="en-US" sz="2000" b="0" dirty="0" smtClean="0"/>
              <a:t>MassHealth is working with the Executive Office of Elder Affairs, the Department of Mental Health (DMH), and the Department of Developmental Services (DDS) to identify services available from these agencies to ensure a smooth transition for high risk members, especially those in active treatment and/or with complex LTSS/BH needs</a:t>
            </a:r>
          </a:p>
          <a:p>
            <a:pPr lvl="0"/>
            <a:endParaRPr lang="en-US" sz="2000" b="0" dirty="0" smtClean="0"/>
          </a:p>
          <a:p>
            <a:pPr marL="0" lvl="0" indent="0">
              <a:buNone/>
            </a:pPr>
            <a:endParaRPr lang="en-US" sz="2000" b="0" dirty="0" smtClean="0">
              <a:solidFill>
                <a:srgbClr val="FF0000"/>
              </a:solidFill>
            </a:endParaRPr>
          </a:p>
          <a:p>
            <a:pPr lvl="0"/>
            <a:endParaRPr lang="en-US" sz="2000" b="0" dirty="0"/>
          </a:p>
          <a:p>
            <a:pPr lvl="0"/>
            <a:endParaRPr lang="en-US" sz="2000" b="0" dirty="0" smtClean="0"/>
          </a:p>
          <a:p>
            <a:pPr lvl="0"/>
            <a:endParaRPr lang="en-US" sz="1900" b="0" dirty="0"/>
          </a:p>
          <a:p>
            <a:endParaRPr lang="en-US" sz="1900" u="sng" dirty="0" smtClean="0"/>
          </a:p>
          <a:p>
            <a:pPr eaLnBrk="1" hangingPunct="1">
              <a:lnSpc>
                <a:spcPct val="100000"/>
              </a:lnSpc>
              <a:spcBef>
                <a:spcPct val="50000"/>
              </a:spcBef>
            </a:pPr>
            <a:endParaRPr lang="en-US" altLang="en-US" sz="2200" b="0" dirty="0">
              <a:solidFill>
                <a:srgbClr val="333399"/>
              </a:solidFill>
            </a:endParaRPr>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2253926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A0CDADD-04C1-4152-ADEA-94CFE2AB235D}" type="slidenum">
              <a:rPr lang="en-US" altLang="en-US" sz="1400" b="0">
                <a:solidFill>
                  <a:srgbClr val="000066"/>
                </a:solidFill>
              </a:rPr>
              <a:pPr algn="r" eaLnBrk="1" hangingPunct="1">
                <a:lnSpc>
                  <a:spcPct val="100000"/>
                </a:lnSpc>
                <a:spcBef>
                  <a:spcPct val="0"/>
                </a:spcBef>
                <a:buClrTx/>
                <a:buFontTx/>
                <a:buNone/>
              </a:pPr>
              <a:t>9</a:t>
            </a:fld>
            <a:endParaRPr lang="en-US" altLang="en-US" sz="1400" b="0" dirty="0">
              <a:solidFill>
                <a:srgbClr val="000066"/>
              </a:solidFill>
            </a:endParaRPr>
          </a:p>
        </p:txBody>
      </p:sp>
      <p:sp>
        <p:nvSpPr>
          <p:cNvPr id="5124"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1DC207F8-4571-4B71-8E88-F6AB81696BF5}" type="slidenum">
              <a:rPr lang="en-US" altLang="en-US" sz="1400" b="0">
                <a:solidFill>
                  <a:srgbClr val="000066"/>
                </a:solidFill>
              </a:rPr>
              <a:pPr algn="r" eaLnBrk="1" hangingPunct="1">
                <a:lnSpc>
                  <a:spcPct val="100000"/>
                </a:lnSpc>
                <a:spcBef>
                  <a:spcPct val="0"/>
                </a:spcBef>
                <a:buClrTx/>
                <a:buFontTx/>
                <a:buNone/>
              </a:pPr>
              <a:t>9</a:t>
            </a:fld>
            <a:endParaRPr lang="en-US" altLang="en-US" sz="1400" b="0" dirty="0">
              <a:solidFill>
                <a:srgbClr val="000066"/>
              </a:solidFill>
            </a:endParaRPr>
          </a:p>
        </p:txBody>
      </p:sp>
      <p:sp>
        <p:nvSpPr>
          <p:cNvPr id="5125"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215227C4-FF5F-4055-8787-7F0B1FD30C5C}" type="slidenum">
              <a:rPr lang="en-US" altLang="en-US" sz="1400" b="0">
                <a:solidFill>
                  <a:srgbClr val="000066"/>
                </a:solidFill>
              </a:rPr>
              <a:pPr algn="r" eaLnBrk="1" hangingPunct="1">
                <a:lnSpc>
                  <a:spcPct val="100000"/>
                </a:lnSpc>
                <a:spcBef>
                  <a:spcPct val="0"/>
                </a:spcBef>
                <a:buClrTx/>
                <a:buFontTx/>
                <a:buNone/>
              </a:pPr>
              <a:t>9</a:t>
            </a:fld>
            <a:endParaRPr lang="en-US" altLang="en-US" sz="1400" b="0" dirty="0">
              <a:solidFill>
                <a:srgbClr val="000066"/>
              </a:solidFill>
            </a:endParaRPr>
          </a:p>
        </p:txBody>
      </p:sp>
      <p:sp>
        <p:nvSpPr>
          <p:cNvPr id="5126"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B12C7DE9-A72B-4DC8-9486-A62088D04E98}" type="slidenum">
              <a:rPr lang="en-US" altLang="en-US" sz="1400" b="0">
                <a:solidFill>
                  <a:srgbClr val="000066"/>
                </a:solidFill>
              </a:rPr>
              <a:pPr algn="r" eaLnBrk="1" hangingPunct="1">
                <a:lnSpc>
                  <a:spcPct val="100000"/>
                </a:lnSpc>
                <a:spcBef>
                  <a:spcPct val="0"/>
                </a:spcBef>
                <a:buClrTx/>
                <a:buFontTx/>
                <a:buNone/>
              </a:pPr>
              <a:t>9</a:t>
            </a:fld>
            <a:endParaRPr lang="en-US" altLang="en-US" sz="1400" b="0" dirty="0">
              <a:solidFill>
                <a:srgbClr val="000066"/>
              </a:solidFill>
            </a:endParaRPr>
          </a:p>
        </p:txBody>
      </p:sp>
      <p:sp>
        <p:nvSpPr>
          <p:cNvPr id="5127" name="Rectangle 6"/>
          <p:cNvSpPr txBox="1">
            <a:spLocks noGrp="1" noChangeArrowheads="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fld id="{FF06D120-2CE5-43B5-8515-0EA57A0E46B7}" type="slidenum">
              <a:rPr lang="en-US" altLang="en-US" sz="1400" b="0">
                <a:solidFill>
                  <a:srgbClr val="000066"/>
                </a:solidFill>
              </a:rPr>
              <a:pPr algn="r" eaLnBrk="1" hangingPunct="1">
                <a:lnSpc>
                  <a:spcPct val="100000"/>
                </a:lnSpc>
                <a:spcBef>
                  <a:spcPct val="0"/>
                </a:spcBef>
                <a:buClrTx/>
                <a:buFontTx/>
                <a:buNone/>
              </a:pPr>
              <a:t>9</a:t>
            </a:fld>
            <a:endParaRPr lang="en-US" altLang="en-US" sz="1400" b="0" dirty="0">
              <a:solidFill>
                <a:srgbClr val="000066"/>
              </a:solidFill>
            </a:endParaRPr>
          </a:p>
        </p:txBody>
      </p:sp>
      <p:sp>
        <p:nvSpPr>
          <p:cNvPr id="5128" name="Slide Number Placeholder 3"/>
          <p:cNvSpPr txBox="1">
            <a:spLocks noGrp="1"/>
          </p:cNvSpPr>
          <p:nvPr/>
        </p:nvSpPr>
        <p:spPr bwMode="auto">
          <a:xfrm>
            <a:off x="7391400" y="6245225"/>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742950" indent="-28575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algn="r" eaLnBrk="1" hangingPunct="1">
              <a:lnSpc>
                <a:spcPct val="100000"/>
              </a:lnSpc>
              <a:spcBef>
                <a:spcPct val="0"/>
              </a:spcBef>
              <a:buClrTx/>
              <a:buFontTx/>
              <a:buNone/>
            </a:pPr>
            <a:endParaRPr lang="en-US" altLang="en-US" sz="1400" b="0" dirty="0">
              <a:solidFill>
                <a:srgbClr val="000066"/>
              </a:solidFill>
            </a:endParaRPr>
          </a:p>
        </p:txBody>
      </p:sp>
      <p:sp>
        <p:nvSpPr>
          <p:cNvPr id="5129" name="Rectangle 2"/>
          <p:cNvSpPr>
            <a:spLocks noGrp="1" noChangeArrowheads="1"/>
          </p:cNvSpPr>
          <p:nvPr>
            <p:ph type="title"/>
          </p:nvPr>
        </p:nvSpPr>
        <p:spPr>
          <a:xfrm>
            <a:off x="381000" y="381000"/>
            <a:ext cx="6416675" cy="762000"/>
          </a:xfrm>
          <a:noFill/>
        </p:spPr>
        <p:txBody>
          <a:bodyPr anchor="t"/>
          <a:lstStyle/>
          <a:p>
            <a:pPr eaLnBrk="1" hangingPunct="1"/>
            <a:r>
              <a:rPr lang="en-US" altLang="en-US" sz="2800" dirty="0" smtClean="0"/>
              <a:t>Commonwealth Care Alliance (CCA) One Care Enrollment Status</a:t>
            </a:r>
          </a:p>
        </p:txBody>
      </p:sp>
      <p:sp>
        <p:nvSpPr>
          <p:cNvPr id="2" name="Content Placeholder 1"/>
          <p:cNvSpPr>
            <a:spLocks noGrp="1"/>
          </p:cNvSpPr>
          <p:nvPr>
            <p:ph idx="1"/>
          </p:nvPr>
        </p:nvSpPr>
        <p:spPr>
          <a:xfrm>
            <a:off x="381000" y="1447800"/>
            <a:ext cx="8382000" cy="5181600"/>
          </a:xfrm>
        </p:spPr>
        <p:txBody>
          <a:bodyPr>
            <a:normAutofit/>
          </a:bodyPr>
          <a:lstStyle/>
          <a:p>
            <a:r>
              <a:rPr lang="en-US" sz="1900" b="0" dirty="0"/>
              <a:t>As of August 7, 2015, Commonwealth Care Alliance (CCA) is </a:t>
            </a:r>
            <a:r>
              <a:rPr lang="en-US" sz="1900" b="0" dirty="0" smtClean="0"/>
              <a:t>at capacity and is temporarily not </a:t>
            </a:r>
            <a:r>
              <a:rPr lang="en-US" sz="1900" b="0" dirty="0"/>
              <a:t>accepting enrollment of new </a:t>
            </a:r>
            <a:r>
              <a:rPr lang="en-US" sz="1900" b="0" dirty="0" smtClean="0"/>
              <a:t>One Care members</a:t>
            </a:r>
            <a:r>
              <a:rPr lang="en-US" sz="1900" b="0" dirty="0"/>
              <a:t>. </a:t>
            </a:r>
            <a:endParaRPr lang="en-US" sz="1900" b="0" dirty="0" smtClean="0"/>
          </a:p>
          <a:p>
            <a:endParaRPr lang="en-US" sz="1900" b="0" i="1" dirty="0"/>
          </a:p>
          <a:p>
            <a:r>
              <a:rPr lang="en-US" sz="1900" b="0" dirty="0" smtClean="0"/>
              <a:t>This </a:t>
            </a:r>
            <a:r>
              <a:rPr lang="en-US" sz="1900" b="0" dirty="0"/>
              <a:t>change </a:t>
            </a:r>
            <a:r>
              <a:rPr lang="en-US" sz="1900" b="0" dirty="0" smtClean="0"/>
              <a:t>DOES NOT </a:t>
            </a:r>
            <a:r>
              <a:rPr lang="en-US" sz="1900" b="0" dirty="0"/>
              <a:t>affect current </a:t>
            </a:r>
            <a:r>
              <a:rPr lang="en-US" sz="1900" b="0" dirty="0" smtClean="0"/>
              <a:t>CCA members </a:t>
            </a:r>
            <a:r>
              <a:rPr lang="en-US" sz="1900" b="0" dirty="0"/>
              <a:t>or One Care members who had previously been enrolled in </a:t>
            </a:r>
            <a:r>
              <a:rPr lang="en-US" sz="1900" b="0" dirty="0" smtClean="0"/>
              <a:t>CCA and </a:t>
            </a:r>
            <a:r>
              <a:rPr lang="en-US" sz="1900" b="0" dirty="0"/>
              <a:t>who wish to </a:t>
            </a:r>
            <a:r>
              <a:rPr lang="en-US" sz="1900" b="0" dirty="0" smtClean="0"/>
              <a:t>re-enroll, </a:t>
            </a:r>
            <a:r>
              <a:rPr lang="en-US" sz="1900" b="0" dirty="0"/>
              <a:t>as long as they reside in a county served by the plan. </a:t>
            </a:r>
          </a:p>
          <a:p>
            <a:endParaRPr lang="en-US" sz="1900" b="0" dirty="0" smtClean="0"/>
          </a:p>
          <a:p>
            <a:r>
              <a:rPr lang="en-US" sz="1900" b="0" dirty="0" smtClean="0"/>
              <a:t>Current </a:t>
            </a:r>
            <a:r>
              <a:rPr lang="en-US" sz="1900" b="0" dirty="0"/>
              <a:t>members and new enrollees who wish to enroll in </a:t>
            </a:r>
            <a:r>
              <a:rPr lang="en-US" sz="1900" b="0" dirty="0" smtClean="0"/>
              <a:t>CCA’s Senior </a:t>
            </a:r>
            <a:r>
              <a:rPr lang="en-US" sz="1900" b="0" dirty="0"/>
              <a:t>Care Options (SCO) plan will not be affected by this change. </a:t>
            </a:r>
          </a:p>
          <a:p>
            <a:endParaRPr lang="en-US" sz="1900" b="0" dirty="0" smtClean="0"/>
          </a:p>
          <a:p>
            <a:r>
              <a:rPr lang="en-US" sz="1900" b="0" dirty="0" smtClean="0"/>
              <a:t>We encourage you to check the One Care website at </a:t>
            </a:r>
            <a:r>
              <a:rPr lang="en-US" sz="2000" dirty="0" smtClean="0">
                <a:hlinkClick r:id="rId3"/>
              </a:rPr>
              <a:t>www.mass.gov/masshealth/onecare</a:t>
            </a:r>
            <a:r>
              <a:rPr lang="en-US" sz="2000" dirty="0"/>
              <a:t> </a:t>
            </a:r>
            <a:r>
              <a:rPr lang="en-US" sz="1900" b="0" dirty="0" smtClean="0"/>
              <a:t>under the “One Care Plans” section for </a:t>
            </a:r>
            <a:r>
              <a:rPr lang="en-US" sz="1900" b="0" dirty="0"/>
              <a:t>future updates on CCA’s availability as a One Care plan option. </a:t>
            </a:r>
          </a:p>
          <a:p>
            <a:endParaRPr lang="en-US" sz="1900" u="sng" dirty="0" smtClean="0"/>
          </a:p>
          <a:p>
            <a:pPr eaLnBrk="1" hangingPunct="1">
              <a:lnSpc>
                <a:spcPct val="100000"/>
              </a:lnSpc>
              <a:spcBef>
                <a:spcPct val="50000"/>
              </a:spcBef>
            </a:pPr>
            <a:endParaRPr lang="en-US" altLang="en-US" sz="2200" b="0" dirty="0">
              <a:solidFill>
                <a:srgbClr val="333399"/>
              </a:solidFill>
            </a:endParaRPr>
          </a:p>
        </p:txBody>
      </p:sp>
      <p:sp>
        <p:nvSpPr>
          <p:cNvPr id="5130" name="Rectangle 3"/>
          <p:cNvSpPr>
            <a:spLocks noChangeArrowheads="1"/>
          </p:cNvSpPr>
          <p:nvPr/>
        </p:nvSpPr>
        <p:spPr bwMode="auto">
          <a:xfrm>
            <a:off x="381000" y="990601"/>
            <a:ext cx="8382000" cy="259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marL="342900" indent="-342900" eaLnBrk="0" hangingPunct="0">
              <a:spcBef>
                <a:spcPct val="40000"/>
              </a:spcBef>
              <a:buClr>
                <a:srgbClr val="CC0000"/>
              </a:buClr>
              <a:buFont typeface="Arial" charset="0"/>
              <a:buChar char="■"/>
              <a:defRPr sz="2800" b="1">
                <a:solidFill>
                  <a:schemeClr val="accent2"/>
                </a:solidFill>
                <a:latin typeface="Arial" charset="0"/>
                <a:ea typeface="MS PGothic" pitchFamily="34" charset="-128"/>
              </a:defRPr>
            </a:lvl1pPr>
            <a:lvl2pPr marL="800100" indent="-342900" eaLnBrk="0" hangingPunct="0">
              <a:spcBef>
                <a:spcPct val="40000"/>
              </a:spcBef>
              <a:buClr>
                <a:srgbClr val="CC0000"/>
              </a:buClr>
              <a:buChar char="–"/>
              <a:defRPr sz="2800" b="1">
                <a:solidFill>
                  <a:schemeClr val="accent2"/>
                </a:solidFill>
                <a:latin typeface="Arial" charset="0"/>
                <a:ea typeface="MS PGothic" pitchFamily="34" charset="-128"/>
              </a:defRPr>
            </a:lvl2pPr>
            <a:lvl3pPr marL="1143000" indent="-228600" eaLnBrk="0" hangingPunct="0">
              <a:spcBef>
                <a:spcPct val="40000"/>
              </a:spcBef>
              <a:buClr>
                <a:srgbClr val="CC0000"/>
              </a:buClr>
              <a:buChar char="•"/>
              <a:defRPr sz="2800" b="1">
                <a:solidFill>
                  <a:schemeClr val="accent2"/>
                </a:solidFill>
                <a:latin typeface="Arial" charset="0"/>
                <a:ea typeface="MS PGothic" pitchFamily="34" charset="-128"/>
              </a:defRPr>
            </a:lvl3pPr>
            <a:lvl4pPr marL="1600200" indent="-228600" eaLnBrk="0" hangingPunct="0">
              <a:spcBef>
                <a:spcPct val="40000"/>
              </a:spcBef>
              <a:buClr>
                <a:srgbClr val="CC0000"/>
              </a:buClr>
              <a:buChar char="–"/>
              <a:defRPr sz="2800" b="1">
                <a:solidFill>
                  <a:schemeClr val="accent2"/>
                </a:solidFill>
                <a:latin typeface="Arial" charset="0"/>
                <a:ea typeface="MS PGothic" pitchFamily="34" charset="-128"/>
              </a:defRPr>
            </a:lvl4pPr>
            <a:lvl5pPr marL="2057400" indent="-228600" eaLnBrk="0" hangingPunct="0">
              <a:spcBef>
                <a:spcPct val="40000"/>
              </a:spcBef>
              <a:buClr>
                <a:srgbClr val="CC0000"/>
              </a:buClr>
              <a:buChar char="»"/>
              <a:defRPr sz="2800" b="1">
                <a:solidFill>
                  <a:schemeClr val="accent2"/>
                </a:solidFill>
                <a:latin typeface="Arial" charset="0"/>
                <a:ea typeface="MS PGothic" pitchFamily="34" charset="-128"/>
              </a:defRPr>
            </a:lvl5pPr>
            <a:lvl6pPr marL="25146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6pPr>
            <a:lvl7pPr marL="29718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7pPr>
            <a:lvl8pPr marL="34290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8pPr>
            <a:lvl9pPr marL="3886200" indent="-228600" eaLnBrk="0" fontAlgn="base" hangingPunct="0">
              <a:lnSpc>
                <a:spcPct val="85000"/>
              </a:lnSpc>
              <a:spcBef>
                <a:spcPct val="40000"/>
              </a:spcBef>
              <a:spcAft>
                <a:spcPct val="0"/>
              </a:spcAft>
              <a:buClr>
                <a:srgbClr val="CC0000"/>
              </a:buClr>
              <a:buChar char="»"/>
              <a:defRPr sz="2800" b="1">
                <a:solidFill>
                  <a:schemeClr val="accent2"/>
                </a:solidFill>
                <a:latin typeface="Arial" charset="0"/>
                <a:ea typeface="MS PGothic" pitchFamily="34" charset="-128"/>
              </a:defRPr>
            </a:lvl9pPr>
          </a:lstStyle>
          <a:p>
            <a:pPr eaLnBrk="1" hangingPunct="1">
              <a:lnSpc>
                <a:spcPct val="100000"/>
              </a:lnSpc>
              <a:spcBef>
                <a:spcPct val="50000"/>
              </a:spcBef>
            </a:pPr>
            <a:endParaRPr lang="en-US" altLang="en-US" sz="1600" b="0" dirty="0">
              <a:solidFill>
                <a:srgbClr val="333399"/>
              </a:solidFill>
            </a:endParaRPr>
          </a:p>
        </p:txBody>
      </p:sp>
    </p:spTree>
    <p:extLst>
      <p:ext uri="{BB962C8B-B14F-4D97-AF65-F5344CB8AC3E}">
        <p14:creationId xmlns:p14="http://schemas.microsoft.com/office/powerpoint/2010/main" val="370568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63370</TotalTime>
  <Words>1596</Words>
  <Application>Microsoft Office PowerPoint</Application>
  <PresentationFormat>On-screen Show (4:3)</PresentationFormat>
  <Paragraphs>266</Paragraphs>
  <Slides>17</Slides>
  <Notes>17</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Default Design</vt:lpstr>
      <vt:lpstr>3_Default Design</vt:lpstr>
      <vt:lpstr>MassHealth Demonstration  to Integrate Care for Dual Eligibles</vt:lpstr>
      <vt:lpstr>Agenda for Today</vt:lpstr>
      <vt:lpstr>Communications about Fallon Total Care (FTC) Closure</vt:lpstr>
      <vt:lpstr>Communications about FTC Closure (cont.)</vt:lpstr>
      <vt:lpstr>Coverage Options for FTC Members</vt:lpstr>
      <vt:lpstr>Continuity for FTC Members’ Prior Authorizations</vt:lpstr>
      <vt:lpstr>Help Is Available for FTC Members</vt:lpstr>
      <vt:lpstr>Next Steps for FTC Member Transitions</vt:lpstr>
      <vt:lpstr>Commonwealth Care Alliance (CCA) One Care Enrollment Status</vt:lpstr>
      <vt:lpstr>  Long-Term Supports Coordinator Discussions </vt:lpstr>
      <vt:lpstr>Tufts’ One Care Expansion Plans</vt:lpstr>
      <vt:lpstr>Ensuring Ongoing Financial Stability of One Care</vt:lpstr>
      <vt:lpstr>Opportunity to Extend the One Care Demonstration</vt:lpstr>
      <vt:lpstr>Update on Renewals</vt:lpstr>
      <vt:lpstr>Plan Financials – Next Update</vt:lpstr>
      <vt:lpstr>PowerPoint Presentation</vt:lpstr>
      <vt:lpstr>PowerPoint Presentation</vt:lpstr>
    </vt:vector>
  </TitlesOfParts>
  <Company>EHS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lcolella</dc:creator>
  <cp:lastModifiedBy>Jenna</cp:lastModifiedBy>
  <cp:revision>1742</cp:revision>
  <cp:lastPrinted>2015-08-17T11:56:54Z</cp:lastPrinted>
  <dcterms:created xsi:type="dcterms:W3CDTF">2014-07-23T15:53:35Z</dcterms:created>
  <dcterms:modified xsi:type="dcterms:W3CDTF">2017-10-02T16:55:47Z</dcterms:modified>
</cp:coreProperties>
</file>