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735" r:id="rId2"/>
    <p:sldMasterId id="2147484033" r:id="rId3"/>
  </p:sldMasterIdLst>
  <p:notesMasterIdLst>
    <p:notesMasterId r:id="rId10"/>
  </p:notesMasterIdLst>
  <p:handoutMasterIdLst>
    <p:handoutMasterId r:id="rId11"/>
  </p:handoutMasterIdLst>
  <p:sldIdLst>
    <p:sldId id="798" r:id="rId4"/>
    <p:sldId id="866" r:id="rId5"/>
    <p:sldId id="871" r:id="rId6"/>
    <p:sldId id="868" r:id="rId7"/>
    <p:sldId id="869" r:id="rId8"/>
    <p:sldId id="807" r:id="rId9"/>
  </p:sldIdLst>
  <p:sldSz cx="9144000" cy="6858000" type="screen4x3"/>
  <p:notesSz cx="7010400" cy="9296400"/>
  <p:defaultTextStyle>
    <a:defPPr>
      <a:defRPr lang="en-US"/>
    </a:defPPr>
    <a:lvl1pPr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1pPr>
    <a:lvl2pPr marL="457200"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2pPr>
    <a:lvl3pPr marL="914400"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3pPr>
    <a:lvl4pPr marL="1371600"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4pPr>
    <a:lvl5pPr marL="1828800"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llwood, Malinda (EHS)" initials="EM" lastIdx="6" clrIdx="0"/>
  <p:cmAuthor id="1" name="EOHHS" initials="E" lastIdx="3" clrIdx="1"/>
  <p:cmAuthor id="2" name="EOHHS" initials="ME" lastIdx="2" clrIdx="2"/>
  <p:cmAuthor id="3" name="Corri Altman Moore" initials="CAM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EFF9"/>
    <a:srgbClr val="CC0000"/>
    <a:srgbClr val="000000"/>
    <a:srgbClr val="CBCBD3"/>
    <a:srgbClr val="5F5F5F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90" autoAdjust="0"/>
    <p:restoredTop sz="95086" autoAdjust="0"/>
  </p:normalViewPr>
  <p:slideViewPr>
    <p:cSldViewPr snapToObjects="1">
      <p:cViewPr>
        <p:scale>
          <a:sx n="113" d="100"/>
          <a:sy n="113" d="100"/>
        </p:scale>
        <p:origin x="126" y="786"/>
      </p:cViewPr>
      <p:guideLst>
        <p:guide orient="horz" pos="1152"/>
        <p:guide pos="3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>
        <p:scale>
          <a:sx n="100" d="100"/>
          <a:sy n="100" d="100"/>
        </p:scale>
        <p:origin x="-1980" y="1650"/>
      </p:cViewPr>
      <p:guideLst>
        <p:guide orient="horz" pos="2928"/>
        <p:guide pos="2208"/>
      </p:guideLst>
    </p:cSldViewPr>
  </p:notesViewPr>
  <p:gridSpacing cx="75895" cy="7589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7" tIns="45685" rIns="91377" bIns="45685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7" tIns="45685" rIns="91377" bIns="45685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itchFamily="34" charset="-128"/>
              </a:defRPr>
            </a:lvl1pPr>
          </a:lstStyle>
          <a:p>
            <a:pPr>
              <a:defRPr/>
            </a:pPr>
            <a:fld id="{E81D1537-6B1B-4201-898D-E5E02B97862F}" type="datetimeFigureOut">
              <a:rPr lang="en-US" altLang="en-US"/>
              <a:pPr>
                <a:defRPr/>
              </a:pPr>
              <a:t>10/26/2017</a:t>
            </a:fld>
            <a:endParaRPr lang="en-US" altLang="en-US" dirty="0"/>
          </a:p>
        </p:txBody>
      </p:sp>
      <p:sp>
        <p:nvSpPr>
          <p:cNvPr id="849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7" tIns="45685" rIns="91377" bIns="45685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7" tIns="45685" rIns="91377" bIns="45685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itchFamily="34" charset="-128"/>
              </a:defRPr>
            </a:lvl1pPr>
          </a:lstStyle>
          <a:p>
            <a:pPr>
              <a:defRPr/>
            </a:pPr>
            <a:fld id="{ACE02D3A-A584-4882-8BC4-83D78986FA4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82340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82" tIns="46544" rIns="93082" bIns="46544" numCol="1" anchor="t" anchorCtr="0" compatLnSpc="1">
            <a:prstTxWarp prst="textNoShape">
              <a:avLst/>
            </a:prstTxWarp>
          </a:bodyPr>
          <a:lstStyle>
            <a:lvl1pPr defTabSz="931863">
              <a:lnSpc>
                <a:spcPct val="100000"/>
              </a:lnSpc>
              <a:defRPr sz="1200" b="0">
                <a:solidFill>
                  <a:schemeClr val="tx1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6888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82" tIns="46544" rIns="93082" bIns="46544" numCol="1" anchor="t" anchorCtr="0" compatLnSpc="1">
            <a:prstTxWarp prst="textNoShape">
              <a:avLst/>
            </a:prstTxWarp>
          </a:bodyPr>
          <a:lstStyle>
            <a:lvl1pPr algn="r" defTabSz="931863">
              <a:lnSpc>
                <a:spcPct val="100000"/>
              </a:lnSpc>
              <a:defRPr sz="1200" b="0">
                <a:solidFill>
                  <a:schemeClr val="tx1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82" tIns="46544" rIns="93082" bIns="465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6888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82" tIns="46544" rIns="93082" bIns="46544" numCol="1" anchor="b" anchorCtr="0" compatLnSpc="1">
            <a:prstTxWarp prst="textNoShape">
              <a:avLst/>
            </a:prstTxWarp>
          </a:bodyPr>
          <a:lstStyle>
            <a:lvl1pPr defTabSz="931863">
              <a:lnSpc>
                <a:spcPct val="100000"/>
              </a:lnSpc>
              <a:defRPr sz="1200" b="0">
                <a:solidFill>
                  <a:schemeClr val="tx1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6888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82" tIns="46544" rIns="93082" bIns="46544" numCol="1" anchor="b" anchorCtr="0" compatLnSpc="1">
            <a:prstTxWarp prst="textNoShape">
              <a:avLst/>
            </a:prstTxWarp>
          </a:bodyPr>
          <a:lstStyle>
            <a:lvl1pPr algn="r" defTabSz="931863">
              <a:lnSpc>
                <a:spcPct val="100000"/>
              </a:lnSpc>
              <a:defRPr sz="1200" b="0">
                <a:solidFill>
                  <a:schemeClr val="tx1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45C1E652-0180-43F7-B847-50860E20547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840404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2287CCC5-5083-439B-9424-2ABB6A287DCB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z="1200" b="0" kern="1200" baseline="0" dirty="0" smtClean="0"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/>
            <a:fld id="{AD01569C-791B-4F65-8F7C-1ED69BB4EF0F}" type="slidenum">
              <a:rPr lang="en-US" altLang="en-US" sz="1200" b="0">
                <a:solidFill>
                  <a:prstClr val="black"/>
                </a:solidFill>
              </a:rPr>
              <a:pPr eaLnBrk="1" hangingPunct="1"/>
              <a:t>2</a:t>
            </a:fld>
            <a:endParaRPr lang="en-US" altLang="en-US" sz="1200" b="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670" eaLnBrk="0" hangingPunct="0">
              <a:defRPr sz="44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4064" indent="-286179" defTabSz="931670" eaLnBrk="0" hangingPunct="0">
              <a:defRPr sz="44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4715" indent="-228943" defTabSz="931670" eaLnBrk="0" hangingPunct="0">
              <a:defRPr sz="44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2600" indent="-228943" defTabSz="931670" eaLnBrk="0" hangingPunct="0">
              <a:defRPr sz="44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60486" indent="-228943" defTabSz="931670" eaLnBrk="0" hangingPunct="0">
              <a:defRPr sz="44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8372" indent="-228943" defTabSz="93167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6258" indent="-228943" defTabSz="93167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34144" indent="-228943" defTabSz="93167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92029" indent="-228943" defTabSz="93167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/>
            <a:fld id="{EACEE263-42D7-48C5-A864-463DB268C9A7}" type="slidenum">
              <a:rPr lang="en-US" altLang="en-US" sz="1200" b="0">
                <a:solidFill>
                  <a:prstClr val="black"/>
                </a:solidFill>
              </a:rPr>
              <a:pPr eaLnBrk="1" hangingPunct="1"/>
              <a:t>5</a:t>
            </a:fld>
            <a:endParaRPr lang="en-US" altLang="en-US" sz="1200" b="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05891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>
              <a:latin typeface="Arial" pitchFamily="34" charset="0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4538" indent="-287338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4588" indent="-22860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3375" indent="-230188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60575" indent="-22860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7775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4975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32175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9375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/>
            <a:fld id="{9AFF9E16-0E49-4C85-95B3-EF17F0E62F44}" type="slidenum">
              <a:rPr lang="en-US" altLang="en-US" sz="1200" b="0">
                <a:solidFill>
                  <a:prstClr val="black"/>
                </a:solidFill>
              </a:rPr>
              <a:pPr eaLnBrk="1" hangingPunct="1"/>
              <a:t>6</a:t>
            </a:fld>
            <a:endParaRPr lang="en-US" altLang="en-US" sz="1200" b="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flower5 sma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79" t="15384" b="33333"/>
          <a:stretch>
            <a:fillRect/>
          </a:stretch>
        </p:blipFill>
        <p:spPr bwMode="auto">
          <a:xfrm>
            <a:off x="6781800" y="4471988"/>
            <a:ext cx="2366963" cy="238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352800"/>
            <a:ext cx="6400800" cy="1752600"/>
          </a:xfrm>
        </p:spPr>
        <p:txBody>
          <a:bodyPr/>
          <a:lstStyle>
            <a:lvl1pPr marL="0" indent="0">
              <a:buFont typeface="Arial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219200"/>
            <a:ext cx="7772400" cy="2057400"/>
          </a:xfrm>
        </p:spPr>
        <p:txBody>
          <a:bodyPr anchor="t"/>
          <a:lstStyle>
            <a:lvl1pPr>
              <a:defRPr sz="46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18829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C1FAA-CD78-47B1-BAD6-4032B3D66DE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963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81000"/>
            <a:ext cx="20955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1341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AE73F-DBDC-443C-9E62-AC0A81DD45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4228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23622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3434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399F81-45FC-4E42-B214-B273A6F4F8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3160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6F6FD4-E3DA-4758-B685-D000E3FEE4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2914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AB10CD-3106-435E-A3A6-13B3636FF7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7722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2F2828-1E6C-4CC7-89C5-3000E8B2D4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1644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00CBFA-DF8B-4036-B47D-7F164860A1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1479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90C29-E71F-4164-8487-41596456DE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5018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8C686-A778-42FF-B538-24FADFAD9B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2821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53478A-FE8B-4DA9-AE41-17F437AA66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006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E6EFD-F2E3-4CF8-B30C-61A833C1AD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318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1ABD63-BEE5-4F07-BBB7-5A83508F87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2374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E8FBAE-7640-4A80-A347-553666A2CD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8141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3234D-6170-43EC-879F-A22D9BEFC9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5803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11D13-F5A2-4204-81C5-0796E94682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2377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81000"/>
            <a:ext cx="20955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1341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90A49-B2AB-444E-9BDC-0AF3FBF35CE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0330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flower5 sma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79" t="15384" b="33333"/>
          <a:stretch>
            <a:fillRect/>
          </a:stretch>
        </p:blipFill>
        <p:spPr bwMode="auto">
          <a:xfrm>
            <a:off x="6781800" y="4471988"/>
            <a:ext cx="2366963" cy="238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352800"/>
            <a:ext cx="6400800" cy="1752600"/>
          </a:xfrm>
        </p:spPr>
        <p:txBody>
          <a:bodyPr/>
          <a:lstStyle>
            <a:lvl1pPr marL="0" indent="0">
              <a:buFont typeface="Arial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219200"/>
            <a:ext cx="7772400" cy="2057400"/>
          </a:xfrm>
        </p:spPr>
        <p:txBody>
          <a:bodyPr anchor="t"/>
          <a:lstStyle>
            <a:lvl1pPr>
              <a:defRPr sz="46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040195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D3582C-A5A7-429D-AA5C-44DECADB6B3F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4186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C59541-775F-4120-B4D8-5832CA54F05A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0299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399996-7403-461D-911D-E4E89BB71D4C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35109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74CA86-ABC2-47CB-943D-BF0742A80A7C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0500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C75640-D13A-40D7-94FB-EF3DD4B73B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93382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32F1E5-60DC-49FB-984E-ECE6007604B8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271291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F3EE37-626C-4385-A752-F7826DB521A6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99724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95EE0A-C865-4227-9BE2-589614D7DEE9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06496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C4486-BE0F-410A-A1BB-D2D8BC99172F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122354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B0469-4159-4D7B-9CB6-F33FDDB2D6F4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34503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81000"/>
            <a:ext cx="20955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1341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D88012-D34A-4B85-A03A-F4865D36A4F9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28592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23622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3434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FC1546-5EE3-4698-9B7B-F0CF1B08194E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30162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4EED73-BE65-445B-A3F0-D331D103F69B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351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2D3E34-6010-44D3-928D-8E0F6E90B0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294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440A7-480B-40A1-9852-ED9387277E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345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EDD66E-2497-448D-88D4-0B6C0ADE6C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190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9195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A91361-8DAF-4856-B7C6-F8B84E1393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433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FCA9EA-8EE3-4BC3-A07E-DC4BF168FE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260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6416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362200"/>
            <a:ext cx="8382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 b="0">
                <a:solidFill>
                  <a:schemeClr val="tx1"/>
                </a:solidFill>
                <a:ea typeface="MS PGothic" pitchFamily="34" charset="-128"/>
              </a:defRPr>
            </a:lvl1pPr>
          </a:lstStyle>
          <a:p>
            <a:pPr>
              <a:defRPr/>
            </a:pPr>
            <a:fld id="{A74B3DE5-65C4-40A6-A4BA-E4AA441D90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29" name="Picture 1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32" r:id="rId1"/>
    <p:sldLayoutId id="2147484009" r:id="rId2"/>
    <p:sldLayoutId id="2147484010" r:id="rId3"/>
    <p:sldLayoutId id="2147484011" r:id="rId4"/>
    <p:sldLayoutId id="2147484012" r:id="rId5"/>
    <p:sldLayoutId id="2147484013" r:id="rId6"/>
    <p:sldLayoutId id="2147484014" r:id="rId7"/>
    <p:sldLayoutId id="2147484015" r:id="rId8"/>
    <p:sldLayoutId id="2147484016" r:id="rId9"/>
    <p:sldLayoutId id="2147484017" r:id="rId10"/>
    <p:sldLayoutId id="2147484018" r:id="rId11"/>
    <p:sldLayoutId id="2147484019" r:id="rId12"/>
    <p:sldLayoutId id="2147484020" r:id="rId13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+mj-lt"/>
          <a:ea typeface="MS PGothic" pitchFamily="34" charset="-128"/>
          <a:cs typeface="ＭＳ Ｐゴシック" charset="0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Font typeface="Arial" charset="0"/>
        <a:buChar char="■"/>
        <a:defRPr sz="2800" b="1">
          <a:solidFill>
            <a:schemeClr val="accent2"/>
          </a:solidFill>
          <a:latin typeface="+mn-lt"/>
          <a:ea typeface="MS PGothic" pitchFamily="34" charset="-128"/>
          <a:cs typeface="ＭＳ Ｐゴシック" charset="0"/>
        </a:defRPr>
      </a:lvl1pPr>
      <a:lvl2pPr marL="749300" indent="-2921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•"/>
        <a:defRPr sz="2800" b="1">
          <a:solidFill>
            <a:schemeClr val="accent2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  <a:ea typeface="MS PGothic" pitchFamily="34" charset="-128"/>
        </a:defRPr>
      </a:lvl5pPr>
      <a:lvl6pPr marL="25146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6pPr>
      <a:lvl7pPr marL="29718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7pPr>
      <a:lvl8pPr marL="34290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8pPr>
      <a:lvl9pPr marL="38862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6416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362200"/>
            <a:ext cx="8382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 b="0">
                <a:solidFill>
                  <a:schemeClr val="tx1"/>
                </a:solidFill>
                <a:ea typeface="MS PGothic" pitchFamily="34" charset="-128"/>
              </a:defRPr>
            </a:lvl1pPr>
          </a:lstStyle>
          <a:p>
            <a:pPr>
              <a:defRPr/>
            </a:pPr>
            <a:fld id="{44EBA18F-3E7D-4C66-B15E-1794394933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053" name="Picture 1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+mj-lt"/>
          <a:ea typeface="MS PGothic" pitchFamily="34" charset="-128"/>
          <a:cs typeface="ＭＳ Ｐゴシック" charset="0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Font typeface="Arial" charset="0"/>
        <a:buChar char="■"/>
        <a:defRPr sz="2800">
          <a:solidFill>
            <a:schemeClr val="accent2"/>
          </a:solidFill>
          <a:latin typeface="+mn-lt"/>
          <a:ea typeface="MS PGothic" pitchFamily="34" charset="-128"/>
          <a:cs typeface="ＭＳ Ｐゴシック" charset="0"/>
        </a:defRPr>
      </a:lvl1pPr>
      <a:lvl2pPr marL="749300" indent="-2921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>
          <a:solidFill>
            <a:schemeClr val="accent2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•"/>
        <a:defRPr sz="2800">
          <a:solidFill>
            <a:schemeClr val="accent2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>
          <a:solidFill>
            <a:schemeClr val="accent2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MS PGothic" pitchFamily="34" charset="-128"/>
        </a:defRPr>
      </a:lvl5pPr>
      <a:lvl6pPr marL="25146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+mn-ea"/>
        </a:defRPr>
      </a:lvl6pPr>
      <a:lvl7pPr marL="29718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+mn-ea"/>
        </a:defRPr>
      </a:lvl7pPr>
      <a:lvl8pPr marL="34290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+mn-ea"/>
        </a:defRPr>
      </a:lvl8pPr>
      <a:lvl9pPr marL="38862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6416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362200"/>
            <a:ext cx="8382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 b="0" smtClean="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</a:lstStyle>
          <a:p>
            <a:pPr>
              <a:defRPr/>
            </a:pPr>
            <a:fld id="{3CCB7CCF-7DC9-4FD4-91F9-45D0F3C61B3F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  <p:pic>
        <p:nvPicPr>
          <p:cNvPr id="1029" name="Picture 1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7048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4" r:id="rId1"/>
    <p:sldLayoutId id="2147484035" r:id="rId2"/>
    <p:sldLayoutId id="2147484036" r:id="rId3"/>
    <p:sldLayoutId id="2147484037" r:id="rId4"/>
    <p:sldLayoutId id="2147484038" r:id="rId5"/>
    <p:sldLayoutId id="2147484039" r:id="rId6"/>
    <p:sldLayoutId id="2147484040" r:id="rId7"/>
    <p:sldLayoutId id="2147484041" r:id="rId8"/>
    <p:sldLayoutId id="2147484042" r:id="rId9"/>
    <p:sldLayoutId id="2147484043" r:id="rId10"/>
    <p:sldLayoutId id="2147484044" r:id="rId11"/>
    <p:sldLayoutId id="2147484045" r:id="rId12"/>
    <p:sldLayoutId id="2147484046" r:id="rId13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+mj-lt"/>
          <a:ea typeface="ＭＳ Ｐゴシック" charset="-128"/>
          <a:cs typeface="ＭＳ Ｐゴシック" charset="0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-128"/>
          <a:cs typeface="ＭＳ Ｐゴシック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-128"/>
          <a:cs typeface="ＭＳ Ｐゴシック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-128"/>
          <a:cs typeface="ＭＳ Ｐゴシック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-128"/>
          <a:cs typeface="ＭＳ Ｐゴシック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Font typeface="Arial" pitchFamily="34" charset="0"/>
        <a:buChar char="■"/>
        <a:defRPr sz="2800" b="1">
          <a:solidFill>
            <a:schemeClr val="accent2"/>
          </a:solidFill>
          <a:latin typeface="+mn-lt"/>
          <a:ea typeface="ＭＳ Ｐゴシック" charset="-128"/>
          <a:cs typeface="ＭＳ Ｐゴシック" charset="0"/>
        </a:defRPr>
      </a:lvl1pPr>
      <a:lvl2pPr marL="749300" indent="-2921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•"/>
        <a:defRPr sz="2800" b="1">
          <a:solidFill>
            <a:schemeClr val="accent2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  <a:ea typeface="ＭＳ Ｐゴシック" charset="-128"/>
        </a:defRPr>
      </a:lvl5pPr>
      <a:lvl6pPr marL="25146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6pPr>
      <a:lvl7pPr marL="29718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7pPr>
      <a:lvl8pPr marL="34290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8pPr>
      <a:lvl9pPr marL="38862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s.gov/masshealth/onecare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Relationship Id="rId4" Type="http://schemas.openxmlformats.org/officeDocument/2006/relationships/hyperlink" Target="mailto:OneCare@state.ma.u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15153" y="3124200"/>
            <a:ext cx="6400800" cy="838200"/>
          </a:xfrm>
        </p:spPr>
        <p:txBody>
          <a:bodyPr/>
          <a:lstStyle/>
          <a:p>
            <a:pPr eaLnBrk="1" hangingPunct="1"/>
            <a:r>
              <a:rPr lang="en-US" altLang="en-US" sz="2800" b="0" dirty="0" smtClean="0"/>
              <a:t>MassHealth Demonstration </a:t>
            </a:r>
            <a:br>
              <a:rPr lang="en-US" altLang="en-US" sz="2800" b="0" dirty="0" smtClean="0"/>
            </a:br>
            <a:r>
              <a:rPr lang="en-US" altLang="en-US" sz="2800" b="0" dirty="0" smtClean="0"/>
              <a:t>to Integrate Care for Dual Eligibles</a:t>
            </a:r>
          </a:p>
        </p:txBody>
      </p:sp>
      <p:sp>
        <p:nvSpPr>
          <p:cNvPr id="4100" name="Rectangle 3"/>
          <p:cNvSpPr>
            <a:spLocks noChangeArrowheads="1"/>
          </p:cNvSpPr>
          <p:nvPr/>
        </p:nvSpPr>
        <p:spPr bwMode="auto">
          <a:xfrm>
            <a:off x="304800" y="2133600"/>
            <a:ext cx="8382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9300" indent="-2921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3600" dirty="0">
                <a:solidFill>
                  <a:srgbClr val="333399"/>
                </a:solidFill>
              </a:rPr>
              <a:t>One Care: MassHealth plus Medicare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86871" y="4343400"/>
            <a:ext cx="73152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Font typeface="Arial" charset="0"/>
              <a:buNone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  <a:cs typeface="ＭＳ Ｐゴシック" charset="0"/>
              </a:defRPr>
            </a:lvl1pPr>
            <a:lvl2pPr marL="749300" indent="-2921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2pPr>
            <a:lvl3pPr marL="1143000" indent="-2286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3pPr>
            <a:lvl4pPr marL="1600200" indent="-2286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4pPr>
            <a:lvl5pPr marL="2057400" indent="-2286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5pPr>
            <a:lvl6pPr marL="25146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6pPr>
            <a:lvl7pPr marL="29718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7pPr>
            <a:lvl8pPr marL="34290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8pPr>
            <a:lvl9pPr marL="38862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9pPr>
          </a:lstStyle>
          <a:p>
            <a:pPr eaLnBrk="1" hangingPunct="1"/>
            <a:r>
              <a:rPr lang="en-US" altLang="en-US" sz="2400" b="0" kern="0" dirty="0" smtClean="0"/>
              <a:t>Implementation Council Meeting</a:t>
            </a:r>
            <a:endParaRPr lang="en-US" altLang="en-US" sz="2400" b="0" kern="0" dirty="0"/>
          </a:p>
          <a:p>
            <a:pPr eaLnBrk="1" hangingPunct="1"/>
            <a:r>
              <a:rPr lang="en-US" altLang="en-US" sz="2400" b="0" kern="0" dirty="0" smtClean="0"/>
              <a:t>December 11, 2015 12:00 PM </a:t>
            </a:r>
            <a:r>
              <a:rPr lang="en-US" altLang="en-US" sz="2400" b="0" kern="0" dirty="0"/>
              <a:t>– </a:t>
            </a:r>
            <a:r>
              <a:rPr lang="en-US" altLang="en-US" sz="2400" b="0" kern="0" dirty="0" smtClean="0"/>
              <a:t>2:00 </a:t>
            </a:r>
            <a:r>
              <a:rPr lang="en-US" altLang="en-US" sz="2400" b="0" kern="0" dirty="0"/>
              <a:t>PM</a:t>
            </a:r>
          </a:p>
          <a:p>
            <a:pPr eaLnBrk="1" hangingPunct="1"/>
            <a:r>
              <a:rPr lang="en-US" sz="2400" b="0" dirty="0" smtClean="0"/>
              <a:t>1 </a:t>
            </a:r>
            <a:r>
              <a:rPr lang="en-US" sz="2400" b="0" dirty="0" err="1" smtClean="0"/>
              <a:t>Ashburton</a:t>
            </a:r>
            <a:r>
              <a:rPr lang="en-US" sz="2400" b="0" dirty="0" smtClean="0"/>
              <a:t> Place, 21</a:t>
            </a:r>
            <a:r>
              <a:rPr lang="en-US" sz="2400" b="0" baseline="30000" dirty="0" smtClean="0"/>
              <a:t>st</a:t>
            </a:r>
            <a:r>
              <a:rPr lang="en-US" sz="2400" b="0" dirty="0" smtClean="0"/>
              <a:t> Floor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dirty="0"/>
              <a:t>Boston, </a:t>
            </a:r>
            <a:r>
              <a:rPr lang="en-US" sz="2400" b="0" dirty="0" smtClean="0"/>
              <a:t>MA</a:t>
            </a:r>
            <a:endParaRPr lang="en-US" altLang="en-US" sz="2400" b="0" kern="0" dirty="0"/>
          </a:p>
        </p:txBody>
      </p:sp>
    </p:spTree>
    <p:extLst>
      <p:ext uri="{BB962C8B-B14F-4D97-AF65-F5344CB8AC3E}">
        <p14:creationId xmlns:p14="http://schemas.microsoft.com/office/powerpoint/2010/main" val="2143449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Slide Number Placeholder 3"/>
          <p:cNvSpPr txBox="1">
            <a:spLocks noGrp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pitchFamily="34" charset="0"/>
              <a:buChar char="■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ED0203ED-B042-4055-91EB-DDA0D3C7E410}" type="slidenum">
              <a:rPr lang="en-US" altLang="en-US" sz="1400" b="0" smtClean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400" b="0" dirty="0" smtClean="0">
              <a:solidFill>
                <a:srgbClr val="000066"/>
              </a:solidFill>
            </a:endParaRPr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" y="228600"/>
            <a:ext cx="7010400" cy="806450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en-US" altLang="en-US" sz="2800" dirty="0" err="1" smtClean="0">
                <a:ea typeface="ＭＳ Ｐゴシック" charset="-128"/>
              </a:rPr>
              <a:t>MassHealth</a:t>
            </a:r>
            <a:r>
              <a:rPr lang="en-US" altLang="en-US" sz="2800" dirty="0" smtClean="0">
                <a:ea typeface="ＭＳ Ｐゴシック" charset="-128"/>
              </a:rPr>
              <a:t> One Care Team Overview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035051"/>
            <a:ext cx="8763000" cy="5822950"/>
          </a:xfrm>
        </p:spPr>
        <p:txBody>
          <a:bodyPr/>
          <a:lstStyle/>
          <a:p>
            <a:pPr eaLnBrk="1" hangingPunct="1">
              <a:lnSpc>
                <a:spcPct val="125000"/>
              </a:lnSpc>
              <a:spcBef>
                <a:spcPts val="300"/>
              </a:spcBef>
            </a:pPr>
            <a:r>
              <a:rPr lang="en-US" altLang="en-US" sz="1200" b="0" dirty="0" smtClean="0">
                <a:ea typeface="ＭＳ Ｐゴシック" charset="-128"/>
              </a:rPr>
              <a:t>One Care is jointly administered by </a:t>
            </a:r>
            <a:r>
              <a:rPr lang="en-US" altLang="en-US" sz="1200" b="0" dirty="0" err="1" smtClean="0">
                <a:ea typeface="ＭＳ Ｐゴシック" charset="-128"/>
              </a:rPr>
              <a:t>MassHealth</a:t>
            </a:r>
            <a:r>
              <a:rPr lang="en-US" altLang="en-US" sz="1200" b="0" dirty="0" smtClean="0">
                <a:ea typeface="ＭＳ Ｐゴシック" charset="-128"/>
              </a:rPr>
              <a:t> and the Centers for Medicare and Medicaid Services (CMS)</a:t>
            </a:r>
          </a:p>
          <a:p>
            <a:pPr marL="0" indent="0" eaLnBrk="1" hangingPunct="1">
              <a:lnSpc>
                <a:spcPct val="125000"/>
              </a:lnSpc>
              <a:spcBef>
                <a:spcPts val="300"/>
              </a:spcBef>
              <a:buNone/>
            </a:pPr>
            <a:endParaRPr lang="en-US" altLang="en-US" sz="800" b="0" dirty="0" smtClean="0">
              <a:ea typeface="ＭＳ Ｐゴシック" charset="-128"/>
            </a:endParaRPr>
          </a:p>
          <a:p>
            <a:pPr eaLnBrk="1" hangingPunct="1">
              <a:lnSpc>
                <a:spcPct val="105000"/>
              </a:lnSpc>
              <a:spcBef>
                <a:spcPts val="300"/>
              </a:spcBef>
            </a:pPr>
            <a:r>
              <a:rPr lang="en-US" altLang="en-US" sz="1200" b="0" dirty="0" smtClean="0">
                <a:ea typeface="ＭＳ Ｐゴシック" charset="-128"/>
              </a:rPr>
              <a:t>MassHealth’s One Care team in the Providers and Plans (P&amp;P) unit is the dedicated program team responsible for One Care program monitoring and oversight, including plan contract management, provider outreach and engagement, and addressing member-specific issues</a:t>
            </a:r>
          </a:p>
          <a:p>
            <a:pPr lvl="1" eaLnBrk="1" hangingPunct="1">
              <a:lnSpc>
                <a:spcPct val="105000"/>
              </a:lnSpc>
              <a:spcBef>
                <a:spcPts val="300"/>
              </a:spcBef>
            </a:pPr>
            <a:r>
              <a:rPr lang="en-US" altLang="en-US" sz="1200" dirty="0" smtClean="0">
                <a:ea typeface="ＭＳ Ｐゴシック" charset="-128"/>
              </a:rPr>
              <a:t>Roseanne Mitrano</a:t>
            </a:r>
            <a:r>
              <a:rPr lang="en-US" altLang="en-US" sz="1200" b="0" dirty="0" smtClean="0">
                <a:ea typeface="ＭＳ Ｐゴシック" charset="-128"/>
              </a:rPr>
              <a:t>, One Care Program Director, is responsible for the day-to-day management of One Care operations</a:t>
            </a:r>
          </a:p>
          <a:p>
            <a:pPr lvl="1" eaLnBrk="1" hangingPunct="1">
              <a:lnSpc>
                <a:spcPct val="105000"/>
              </a:lnSpc>
              <a:spcBef>
                <a:spcPts val="300"/>
              </a:spcBef>
            </a:pPr>
            <a:r>
              <a:rPr lang="en-US" altLang="en-US" sz="1200" dirty="0" smtClean="0">
                <a:ea typeface="ＭＳ Ｐゴシック" charset="-128"/>
              </a:rPr>
              <a:t>Jennifer Maynard</a:t>
            </a:r>
            <a:r>
              <a:rPr lang="en-US" altLang="en-US" sz="1200" b="0" dirty="0" smtClean="0">
                <a:ea typeface="ＭＳ Ｐゴシック" charset="-128"/>
              </a:rPr>
              <a:t>, One Care Deputy Director, supports the day-to-day clinical operations and One Care Contract Managers </a:t>
            </a:r>
          </a:p>
          <a:p>
            <a:pPr lvl="1" eaLnBrk="1" hangingPunct="1">
              <a:lnSpc>
                <a:spcPct val="105000"/>
              </a:lnSpc>
              <a:spcBef>
                <a:spcPts val="300"/>
              </a:spcBef>
            </a:pPr>
            <a:r>
              <a:rPr lang="en-US" altLang="en-US" sz="1200" dirty="0" smtClean="0">
                <a:ea typeface="ＭＳ Ｐゴシック" charset="-128"/>
              </a:rPr>
              <a:t>Nicole Brault, </a:t>
            </a:r>
            <a:r>
              <a:rPr lang="en-US" altLang="en-US" sz="1200" b="0" dirty="0" smtClean="0">
                <a:ea typeface="ＭＳ Ｐゴシック" charset="-128"/>
              </a:rPr>
              <a:t>One Care Quality Manager, ensures the plans are meeting reporting obligations</a:t>
            </a:r>
          </a:p>
          <a:p>
            <a:pPr lvl="1" eaLnBrk="1" hangingPunct="1">
              <a:lnSpc>
                <a:spcPct val="105000"/>
              </a:lnSpc>
              <a:spcBef>
                <a:spcPts val="300"/>
              </a:spcBef>
            </a:pPr>
            <a:r>
              <a:rPr lang="en-US" altLang="en-US" sz="1200" b="0" dirty="0" smtClean="0">
                <a:ea typeface="ＭＳ Ｐゴシック" charset="-128"/>
              </a:rPr>
              <a:t>Contract </a:t>
            </a:r>
            <a:r>
              <a:rPr lang="en-US" altLang="en-US" sz="1200" b="0" dirty="0">
                <a:ea typeface="ＭＳ Ｐゴシック" charset="-128"/>
              </a:rPr>
              <a:t>managers </a:t>
            </a:r>
            <a:r>
              <a:rPr lang="en-US" altLang="en-US" sz="1200" b="0" dirty="0" smtClean="0">
                <a:ea typeface="ＭＳ Ｐゴシック" charset="-128"/>
              </a:rPr>
              <a:t>oversee contract compliance for a specific plan, and work </a:t>
            </a:r>
            <a:r>
              <a:rPr lang="en-US" altLang="en-US" sz="1200" b="0" dirty="0">
                <a:ea typeface="ＭＳ Ｐゴシック" charset="-128"/>
              </a:rPr>
              <a:t>directly with </a:t>
            </a:r>
            <a:r>
              <a:rPr lang="en-US" altLang="en-US" sz="1200" b="0" dirty="0" smtClean="0">
                <a:ea typeface="ＭＳ Ｐゴシック" charset="-128"/>
              </a:rPr>
              <a:t>the plans </a:t>
            </a:r>
            <a:r>
              <a:rPr lang="en-US" altLang="en-US" sz="1200" b="0" dirty="0">
                <a:ea typeface="ＭＳ Ｐゴシック" charset="-128"/>
              </a:rPr>
              <a:t>on a daily </a:t>
            </a:r>
            <a:r>
              <a:rPr lang="en-US" altLang="en-US" sz="1200" b="0" dirty="0" smtClean="0">
                <a:ea typeface="ＭＳ Ｐゴシック" charset="-128"/>
              </a:rPr>
              <a:t>basis: </a:t>
            </a:r>
          </a:p>
          <a:p>
            <a:pPr lvl="2" eaLnBrk="1" hangingPunct="1">
              <a:lnSpc>
                <a:spcPct val="105000"/>
              </a:lnSpc>
              <a:spcBef>
                <a:spcPts val="300"/>
              </a:spcBef>
            </a:pPr>
            <a:r>
              <a:rPr lang="en-US" altLang="en-US" sz="1200" dirty="0" smtClean="0">
                <a:ea typeface="ＭＳ Ｐゴシック" charset="-128"/>
              </a:rPr>
              <a:t>Tina Barbosa, </a:t>
            </a:r>
            <a:r>
              <a:rPr lang="en-US" altLang="en-US" sz="1200" b="0" dirty="0" smtClean="0">
                <a:ea typeface="ＭＳ Ｐゴシック" charset="-128"/>
              </a:rPr>
              <a:t>Tufts Health Plan (Tufts)</a:t>
            </a:r>
          </a:p>
          <a:p>
            <a:pPr lvl="2" eaLnBrk="1" hangingPunct="1">
              <a:lnSpc>
                <a:spcPct val="105000"/>
              </a:lnSpc>
              <a:spcBef>
                <a:spcPts val="300"/>
              </a:spcBef>
            </a:pPr>
            <a:r>
              <a:rPr lang="en-US" altLang="en-US" sz="1200" dirty="0" smtClean="0">
                <a:ea typeface="ＭＳ Ｐゴシック" charset="-128"/>
              </a:rPr>
              <a:t>Derek Tymon, </a:t>
            </a:r>
            <a:r>
              <a:rPr lang="en-US" altLang="en-US" sz="1200" b="0" dirty="0" smtClean="0">
                <a:ea typeface="ＭＳ Ｐゴシック" charset="-128"/>
              </a:rPr>
              <a:t>Commonwealth Care Alliance (CCA) </a:t>
            </a:r>
          </a:p>
          <a:p>
            <a:pPr lvl="2" eaLnBrk="1" hangingPunct="1">
              <a:lnSpc>
                <a:spcPct val="105000"/>
              </a:lnSpc>
              <a:spcBef>
                <a:spcPts val="300"/>
              </a:spcBef>
            </a:pPr>
            <a:r>
              <a:rPr lang="en-US" altLang="en-US" sz="1200" dirty="0" smtClean="0">
                <a:ea typeface="ＭＳ Ｐゴシック" charset="-128"/>
              </a:rPr>
              <a:t>Shelia Martin, </a:t>
            </a:r>
            <a:r>
              <a:rPr lang="en-US" altLang="en-US" sz="1200" b="0" dirty="0" smtClean="0">
                <a:ea typeface="ＭＳ Ｐゴシック" charset="-128"/>
              </a:rPr>
              <a:t>currently overseeing follow up activities from the closure of Fallon Total Care (FTC). </a:t>
            </a:r>
          </a:p>
          <a:p>
            <a:pPr eaLnBrk="1" hangingPunct="1">
              <a:lnSpc>
                <a:spcPct val="105000"/>
              </a:lnSpc>
              <a:spcBef>
                <a:spcPts val="300"/>
              </a:spcBef>
            </a:pPr>
            <a:endParaRPr lang="en-US" altLang="en-US" sz="800" b="0" dirty="0" smtClean="0">
              <a:ea typeface="ＭＳ Ｐゴシック" charset="-128"/>
            </a:endParaRPr>
          </a:p>
          <a:p>
            <a:pPr eaLnBrk="1" hangingPunct="1">
              <a:lnSpc>
                <a:spcPct val="105000"/>
              </a:lnSpc>
              <a:spcBef>
                <a:spcPts val="300"/>
              </a:spcBef>
            </a:pPr>
            <a:r>
              <a:rPr lang="en-US" altLang="en-US" sz="1200" b="0" dirty="0" smtClean="0">
                <a:ea typeface="ＭＳ Ｐゴシック" charset="-128"/>
              </a:rPr>
              <a:t>Members of the </a:t>
            </a:r>
            <a:r>
              <a:rPr lang="en-US" altLang="en-US" sz="1200" b="0" dirty="0" err="1" smtClean="0">
                <a:ea typeface="ＭＳ Ｐゴシック" charset="-128"/>
              </a:rPr>
              <a:t>MassHealth</a:t>
            </a:r>
            <a:r>
              <a:rPr lang="en-US" altLang="en-US" sz="1200" b="0" dirty="0" smtClean="0">
                <a:ea typeface="ＭＳ Ｐゴシック" charset="-128"/>
              </a:rPr>
              <a:t> Policy Unit work with the P&amp;P One Care unit to </a:t>
            </a:r>
            <a:r>
              <a:rPr lang="en-US" altLang="en-US" sz="1200" b="0" dirty="0" smtClean="0"/>
              <a:t>manage</a:t>
            </a:r>
            <a:r>
              <a:rPr lang="en-US" sz="1200" b="0" dirty="0" smtClean="0"/>
              <a:t> demonstration activities with respect to policy and finance, as well as the relationship with the Medicaid-Medicare Coordination Office (MMCO) at CMS  </a:t>
            </a:r>
          </a:p>
          <a:p>
            <a:pPr lvl="1" eaLnBrk="1" hangingPunct="1">
              <a:lnSpc>
                <a:spcPct val="105000"/>
              </a:lnSpc>
              <a:spcBef>
                <a:spcPts val="300"/>
              </a:spcBef>
            </a:pPr>
            <a:r>
              <a:rPr lang="en-US" sz="1200" dirty="0" err="1" smtClean="0"/>
              <a:t>Corri</a:t>
            </a:r>
            <a:r>
              <a:rPr lang="en-US" sz="1200" dirty="0" smtClean="0"/>
              <a:t> </a:t>
            </a:r>
            <a:r>
              <a:rPr lang="en-US" sz="1200" dirty="0"/>
              <a:t>Altman </a:t>
            </a:r>
            <a:r>
              <a:rPr lang="en-US" sz="1200" dirty="0" smtClean="0"/>
              <a:t>Moore,</a:t>
            </a:r>
            <a:r>
              <a:rPr lang="en-US" sz="1200" b="0" dirty="0" smtClean="0"/>
              <a:t> </a:t>
            </a:r>
            <a:r>
              <a:rPr lang="en-US" sz="1200" b="0" dirty="0"/>
              <a:t>Director of Policy for </a:t>
            </a:r>
            <a:r>
              <a:rPr lang="en-US" sz="1200" b="0" dirty="0" err="1" smtClean="0"/>
              <a:t>MassHealth</a:t>
            </a:r>
            <a:r>
              <a:rPr lang="en-US" sz="1200" b="0" dirty="0"/>
              <a:t>,</a:t>
            </a:r>
            <a:r>
              <a:rPr lang="en-US" sz="1200" b="0" dirty="0" smtClean="0"/>
              <a:t> oversees all policy, including financial policy, related to the Demonstration</a:t>
            </a:r>
            <a:endParaRPr lang="en-US" sz="1200" b="0" dirty="0"/>
          </a:p>
          <a:p>
            <a:pPr lvl="1"/>
            <a:r>
              <a:rPr lang="en-US" sz="1200" dirty="0"/>
              <a:t>Heather Rossi</a:t>
            </a:r>
            <a:r>
              <a:rPr lang="en-US" sz="1200" b="0" dirty="0"/>
              <a:t>, Senior Policy </a:t>
            </a:r>
            <a:r>
              <a:rPr lang="en-US" sz="1200" b="0" dirty="0" smtClean="0"/>
              <a:t>Manager, </a:t>
            </a:r>
            <a:r>
              <a:rPr lang="en-US" sz="1200" b="0" dirty="0" err="1" smtClean="0"/>
              <a:t>MassHealth</a:t>
            </a:r>
            <a:r>
              <a:rPr lang="en-US" sz="1200" b="0" dirty="0" smtClean="0"/>
              <a:t>, manages shared learning activities, intra-agency relationships, and manages One Care policy issues, as </a:t>
            </a:r>
            <a:r>
              <a:rPr lang="en-US" sz="1200" b="0" smtClean="0"/>
              <a:t>well as supporting </a:t>
            </a:r>
            <a:r>
              <a:rPr lang="en-US" sz="1200" b="0" dirty="0" smtClean="0"/>
              <a:t>the CMS relationship</a:t>
            </a:r>
            <a:endParaRPr lang="en-US" sz="1200" b="0" dirty="0"/>
          </a:p>
          <a:p>
            <a:pPr lvl="1"/>
            <a:r>
              <a:rPr lang="en-US" sz="1200" dirty="0"/>
              <a:t>Malinda Ellwood</a:t>
            </a:r>
            <a:r>
              <a:rPr lang="en-US" sz="1200" b="0" dirty="0"/>
              <a:t>, Health Programs Policy </a:t>
            </a:r>
            <a:r>
              <a:rPr lang="en-US" sz="1200" b="0" dirty="0" smtClean="0"/>
              <a:t>Analyst, </a:t>
            </a:r>
            <a:r>
              <a:rPr lang="en-US" sz="1200" b="0" dirty="0" err="1" smtClean="0"/>
              <a:t>MassHealth</a:t>
            </a:r>
            <a:r>
              <a:rPr lang="en-US" sz="1200" b="0" dirty="0" smtClean="0"/>
              <a:t>, works on One Care policy implementation and development, and manages the One Care Implementation Grant, the One Care Ombudsman Grant, member noticing, and other stakeholder engagement work. </a:t>
            </a:r>
          </a:p>
          <a:p>
            <a:endParaRPr lang="en-US" altLang="en-US" sz="1200" b="0" dirty="0" smtClean="0">
              <a:ea typeface="ＭＳ Ｐゴシック" charset="-128"/>
            </a:endParaRPr>
          </a:p>
          <a:p>
            <a:r>
              <a:rPr lang="en-US" altLang="en-US" sz="1200" b="0" dirty="0" smtClean="0">
                <a:ea typeface="ＭＳ Ｐゴシック" charset="-128"/>
              </a:rPr>
              <a:t>Many other units in </a:t>
            </a:r>
            <a:r>
              <a:rPr lang="en-US" altLang="en-US" sz="1200" b="0" dirty="0" err="1" smtClean="0">
                <a:ea typeface="ＭＳ Ｐゴシック" charset="-128"/>
              </a:rPr>
              <a:t>MassHealth</a:t>
            </a:r>
            <a:r>
              <a:rPr lang="en-US" altLang="en-US" sz="1200" b="0" dirty="0" smtClean="0">
                <a:ea typeface="ＭＳ Ｐゴシック" charset="-128"/>
              </a:rPr>
              <a:t> also support One Care, including Budget, Legal, Publications, Operations, and many others.</a:t>
            </a:r>
          </a:p>
          <a:p>
            <a:pPr eaLnBrk="1" hangingPunct="1">
              <a:lnSpc>
                <a:spcPct val="105000"/>
              </a:lnSpc>
              <a:spcBef>
                <a:spcPts val="300"/>
              </a:spcBef>
            </a:pPr>
            <a:endParaRPr lang="en-US" altLang="en-US" sz="1200" b="0" dirty="0">
              <a:ea typeface="ＭＳ Ｐゴシック" charset="-128"/>
            </a:endParaRPr>
          </a:p>
          <a:p>
            <a:pPr eaLnBrk="1" hangingPunct="1">
              <a:lnSpc>
                <a:spcPct val="90000"/>
              </a:lnSpc>
              <a:spcBef>
                <a:spcPct val="25000"/>
              </a:spcBef>
            </a:pPr>
            <a:endParaRPr lang="en-US" altLang="en-US" sz="2000" b="0" dirty="0" smtClean="0">
              <a:ea typeface="ＭＳ Ｐゴシック" charset="-128"/>
            </a:endParaRPr>
          </a:p>
          <a:p>
            <a:pPr eaLnBrk="1" hangingPunct="1">
              <a:lnSpc>
                <a:spcPct val="90000"/>
              </a:lnSpc>
              <a:spcBef>
                <a:spcPts val="1200"/>
              </a:spcBef>
            </a:pPr>
            <a:endParaRPr lang="en-US" altLang="en-US" sz="2000" b="0" dirty="0" smtClean="0">
              <a:ea typeface="ＭＳ Ｐゴシック" charset="-128"/>
            </a:endParaRP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</a:pPr>
            <a:endParaRPr lang="en-US" altLang="en-US" sz="2000" b="0" dirty="0" smtClean="0">
              <a:ea typeface="ＭＳ Ｐゴシック" charset="-128"/>
            </a:endParaRPr>
          </a:p>
          <a:p>
            <a:pPr eaLnBrk="1" hangingPunct="1">
              <a:lnSpc>
                <a:spcPct val="90000"/>
              </a:lnSpc>
              <a:spcBef>
                <a:spcPts val="1200"/>
              </a:spcBef>
            </a:pPr>
            <a:endParaRPr lang="en-US" altLang="en-US" sz="2000" b="0" dirty="0" smtClean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28873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5706" y="241410"/>
            <a:ext cx="6416675" cy="619360"/>
          </a:xfrm>
        </p:spPr>
        <p:txBody>
          <a:bodyPr/>
          <a:lstStyle/>
          <a:p>
            <a:r>
              <a:rPr lang="en-US" sz="2800" dirty="0" smtClean="0"/>
              <a:t>Role of the One Care Implementation Council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00359"/>
            <a:ext cx="8441120" cy="5721115"/>
          </a:xfrm>
        </p:spPr>
        <p:txBody>
          <a:bodyPr/>
          <a:lstStyle/>
          <a:p>
            <a:r>
              <a:rPr lang="en-US" sz="1400" b="0" dirty="0" smtClean="0"/>
              <a:t>The </a:t>
            </a:r>
            <a:r>
              <a:rPr lang="en-US" sz="1400" b="0" dirty="0"/>
              <a:t>Implementation Council </a:t>
            </a:r>
            <a:r>
              <a:rPr lang="en-US" sz="1400" b="0" dirty="0" smtClean="0"/>
              <a:t>is responsible for developing an annual work plan and meeting agendas.  The Council is also responsible for carrying out activities in its work plan.</a:t>
            </a:r>
          </a:p>
          <a:p>
            <a:pPr marL="457200" lvl="1" indent="0">
              <a:buNone/>
            </a:pPr>
            <a:endParaRPr lang="en-US" sz="800" b="0" dirty="0"/>
          </a:p>
          <a:p>
            <a:r>
              <a:rPr lang="en-US" sz="1400" b="0" dirty="0" smtClean="0"/>
              <a:t>MassHealth appreciates the collaborative relationship with the Implementation Council and other stakeholders. Council members will be best positioned to advise on and meaningfully impact One Care issues by:</a:t>
            </a:r>
          </a:p>
          <a:p>
            <a:pPr lvl="1"/>
            <a:r>
              <a:rPr lang="en-US" sz="1400" b="0" dirty="0" smtClean="0"/>
              <a:t>Getting educated about One Care, how it is designed to work, and how it is actually working</a:t>
            </a:r>
          </a:p>
          <a:p>
            <a:pPr lvl="1"/>
            <a:r>
              <a:rPr lang="en-US" sz="1400" b="0" dirty="0" smtClean="0"/>
              <a:t>Providing feedback (with specific examples) to MassHealth about One Care challenges and successes you are aware of or hearing about in your community, especially access to care issues</a:t>
            </a:r>
          </a:p>
          <a:p>
            <a:pPr lvl="1"/>
            <a:r>
              <a:rPr lang="en-US" sz="1400" b="0" dirty="0" smtClean="0"/>
              <a:t>Supporting One Care outreach strategy development, and participating in outreach and information sharing with your networks and communities</a:t>
            </a:r>
          </a:p>
          <a:p>
            <a:pPr lvl="1"/>
            <a:r>
              <a:rPr lang="en-US" sz="1400" b="0" dirty="0" smtClean="0"/>
              <a:t>Examining One Care implementation, quality, and outcomes, including through various topical workgroups.  </a:t>
            </a:r>
          </a:p>
          <a:p>
            <a:pPr lvl="2"/>
            <a:r>
              <a:rPr lang="en-US" sz="1400" b="0" dirty="0" smtClean="0"/>
              <a:t>Workgroup examples to date include: the </a:t>
            </a:r>
            <a:r>
              <a:rPr lang="en-US" sz="1400" b="0" dirty="0"/>
              <a:t>Early Indicators </a:t>
            </a:r>
            <a:r>
              <a:rPr lang="en-US" sz="1400" b="0" dirty="0" smtClean="0"/>
              <a:t>Project</a:t>
            </a:r>
            <a:r>
              <a:rPr lang="en-US" sz="1400" b="0" dirty="0"/>
              <a:t> </a:t>
            </a:r>
            <a:r>
              <a:rPr lang="en-US" sz="1400" b="0" dirty="0" smtClean="0"/>
              <a:t>(EIP); Long-Term Supports Coordinator implementation; behavioral health privacy; quality measurement and evaluation; and encounter data analysis</a:t>
            </a:r>
            <a:endParaRPr lang="en-US" sz="1400" b="0" dirty="0"/>
          </a:p>
          <a:p>
            <a:endParaRPr lang="en-US" sz="800" b="0" dirty="0" smtClean="0"/>
          </a:p>
          <a:p>
            <a:r>
              <a:rPr lang="en-US" sz="1400" b="0" dirty="0"/>
              <a:t>EOHHS/MassHealth </a:t>
            </a:r>
            <a:r>
              <a:rPr lang="en-US" sz="1400" b="0" dirty="0" smtClean="0"/>
              <a:t>may additionally </a:t>
            </a:r>
            <a:r>
              <a:rPr lang="en-US" sz="1400" b="0" dirty="0"/>
              <a:t>request advice and </a:t>
            </a:r>
            <a:r>
              <a:rPr lang="en-US" sz="1400" b="0" dirty="0" smtClean="0"/>
              <a:t>input from the Implementation Council, such as:  </a:t>
            </a:r>
            <a:endParaRPr lang="en-US" sz="1400" b="0" dirty="0"/>
          </a:p>
          <a:p>
            <a:pPr lvl="1"/>
            <a:r>
              <a:rPr lang="en-US" sz="1400" b="0" dirty="0"/>
              <a:t>Member outreach and enrollment strategies</a:t>
            </a:r>
          </a:p>
          <a:p>
            <a:pPr lvl="1"/>
            <a:r>
              <a:rPr lang="en-US" sz="1400" b="0" dirty="0"/>
              <a:t>Member noticing and messaging</a:t>
            </a:r>
          </a:p>
          <a:p>
            <a:pPr lvl="1"/>
            <a:r>
              <a:rPr lang="en-US" sz="1400" b="0" dirty="0"/>
              <a:t>Planning for a smooth transition of FTC members into other forms of care</a:t>
            </a:r>
          </a:p>
          <a:p>
            <a:endParaRPr lang="en-US" sz="800" b="0" dirty="0" smtClean="0"/>
          </a:p>
          <a:p>
            <a:r>
              <a:rPr lang="en-US" sz="1400" b="0" dirty="0" smtClean="0"/>
              <a:t>The Council’s work plan is its opportunity to set priorities for exploring issues and making recommendations, and to make progress in these areas through its own initiative and activities.</a:t>
            </a:r>
          </a:p>
          <a:p>
            <a:pPr lvl="2"/>
            <a:endParaRPr lang="en-US" sz="1400" b="0" dirty="0" smtClean="0"/>
          </a:p>
          <a:p>
            <a:pPr lvl="2"/>
            <a:endParaRPr lang="en-US" sz="1400" b="0" dirty="0" smtClean="0"/>
          </a:p>
          <a:p>
            <a:pPr lvl="2"/>
            <a:endParaRPr lang="en-US" sz="1400" b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D3582C-A5A7-429D-AA5C-44DECADB6B3F}" type="slidenum">
              <a:rPr lang="en-US" smtClean="0">
                <a:solidFill>
                  <a:srgbClr val="000066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9289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986" y="381000"/>
            <a:ext cx="6551690" cy="695255"/>
          </a:xfrm>
        </p:spPr>
        <p:txBody>
          <a:bodyPr/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Update and Discussion on December Targeted Outreach Events</a:t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28045"/>
            <a:ext cx="8382000" cy="5312650"/>
          </a:xfrm>
        </p:spPr>
        <p:txBody>
          <a:bodyPr/>
          <a:lstStyle/>
          <a:p>
            <a:r>
              <a:rPr lang="en-US" sz="1600" b="0" dirty="0" err="1" smtClean="0"/>
              <a:t>MassHealth</a:t>
            </a:r>
            <a:r>
              <a:rPr lang="en-US" sz="1600" b="0" dirty="0" smtClean="0"/>
              <a:t> worked closely with the Implementation Council to develop the targeted outreach approach that combined auto-assignment mailings with local, community-based outreach events </a:t>
            </a:r>
          </a:p>
          <a:p>
            <a:pPr lvl="1"/>
            <a:r>
              <a:rPr lang="en-US" sz="1600" b="0" dirty="0" smtClean="0"/>
              <a:t>Events were held in neighborhoods </a:t>
            </a:r>
            <a:r>
              <a:rPr lang="en-US" sz="1600" b="0" dirty="0"/>
              <a:t>with large numbers of affected </a:t>
            </a:r>
            <a:r>
              <a:rPr lang="en-US" sz="1600" b="0" dirty="0" smtClean="0"/>
              <a:t>members, at the following locations:</a:t>
            </a:r>
          </a:p>
          <a:p>
            <a:pPr lvl="2"/>
            <a:r>
              <a:rPr lang="en-US" sz="1600" b="0" dirty="0" smtClean="0"/>
              <a:t>Bruce </a:t>
            </a:r>
            <a:r>
              <a:rPr lang="en-US" sz="1600" b="0" dirty="0" err="1" smtClean="0"/>
              <a:t>Bolling</a:t>
            </a:r>
            <a:r>
              <a:rPr lang="en-US" sz="1600" b="0" dirty="0" smtClean="0"/>
              <a:t> Municipal Center- Roxbury</a:t>
            </a:r>
          </a:p>
          <a:p>
            <a:pPr lvl="2"/>
            <a:r>
              <a:rPr lang="en-US" sz="1600" b="0" dirty="0" smtClean="0"/>
              <a:t>Boston Public Market- downtown Boston/Haymarket station</a:t>
            </a:r>
          </a:p>
          <a:p>
            <a:pPr lvl="2"/>
            <a:r>
              <a:rPr lang="en-US" sz="1600" b="0" dirty="0" smtClean="0"/>
              <a:t>Bunker Hill, Chelsea Campus (with Allied Student Health Fair)- Chelsea</a:t>
            </a:r>
          </a:p>
          <a:p>
            <a:pPr lvl="2"/>
            <a:r>
              <a:rPr lang="en-US" sz="1600" b="0" dirty="0" smtClean="0"/>
              <a:t>Kroc Corps Community Center- Dorchester</a:t>
            </a:r>
          </a:p>
          <a:p>
            <a:pPr lvl="1"/>
            <a:r>
              <a:rPr lang="en-US" sz="1600" b="0" dirty="0" smtClean="0"/>
              <a:t>MassHealth twice mailed flyers about the events to members enrolled through auto-assignment</a:t>
            </a:r>
          </a:p>
          <a:p>
            <a:pPr lvl="2"/>
            <a:r>
              <a:rPr lang="en-US" sz="1600" b="0" dirty="0" smtClean="0"/>
              <a:t>Local community and neighborhood organizations, including shelters, were also contacted to spread the word about the events</a:t>
            </a:r>
          </a:p>
          <a:p>
            <a:pPr lvl="1"/>
            <a:r>
              <a:rPr lang="en-US" sz="1600" b="0" dirty="0"/>
              <a:t>Events included presentations by Tufts Health plan, along with </a:t>
            </a:r>
            <a:r>
              <a:rPr lang="en-US" sz="1600" b="0" dirty="0" smtClean="0"/>
              <a:t>free food</a:t>
            </a:r>
            <a:endParaRPr lang="en-US" sz="1600" b="0" dirty="0"/>
          </a:p>
          <a:p>
            <a:pPr marL="0" indent="0">
              <a:buNone/>
            </a:pPr>
            <a:endParaRPr lang="en-US" sz="1600" b="0" dirty="0"/>
          </a:p>
          <a:p>
            <a:r>
              <a:rPr lang="en-US" sz="1600" b="0" dirty="0" smtClean="0"/>
              <a:t>We welcome suggestions and discussion on how to increase member attendance at future events, and/or alternative outreach strategies to better engage members in informed decision making in the future.</a:t>
            </a:r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D3582C-A5A7-429D-AA5C-44DECADB6B3F}" type="slidenum">
              <a:rPr lang="en-US" smtClean="0">
                <a:solidFill>
                  <a:srgbClr val="000066"/>
                </a:solidFill>
              </a:rPr>
              <a:pPr>
                <a:defRPr/>
              </a:pPr>
              <a:t>4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798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28600" y="152400"/>
            <a:ext cx="6400800" cy="838200"/>
          </a:xfrm>
        </p:spPr>
        <p:txBody>
          <a:bodyPr>
            <a:normAutofit/>
          </a:bodyPr>
          <a:lstStyle/>
          <a:p>
            <a:r>
              <a:rPr lang="en-US" altLang="en-US" sz="2800" dirty="0" smtClean="0"/>
              <a:t>Long-Term Supports (LTS) Coordinator Discussions </a:t>
            </a:r>
          </a:p>
        </p:txBody>
      </p:sp>
      <p:sp>
        <p:nvSpPr>
          <p:cNvPr id="11269" name="Rectangle 3"/>
          <p:cNvSpPr>
            <a:spLocks noChangeArrowheads="1"/>
          </p:cNvSpPr>
          <p:nvPr/>
        </p:nvSpPr>
        <p:spPr bwMode="auto">
          <a:xfrm>
            <a:off x="228600" y="1066800"/>
            <a:ext cx="86868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9300" indent="-2921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marL="0" indent="0"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en-US" sz="2000" dirty="0" smtClean="0">
                <a:solidFill>
                  <a:srgbClr val="333399"/>
                </a:solidFill>
              </a:rPr>
              <a:t>Success:</a:t>
            </a:r>
          </a:p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en-US" sz="1800" b="0" dirty="0" smtClean="0">
                <a:solidFill>
                  <a:srgbClr val="333399"/>
                </a:solidFill>
              </a:rPr>
              <a:t>MassHealth has been working with Tufts Health Plan and their contracted Community Based Organizations to address issues related to:</a:t>
            </a:r>
            <a:endParaRPr lang="en-US" altLang="en-US" sz="1000" b="0" dirty="0" smtClean="0">
              <a:solidFill>
                <a:srgbClr val="333399"/>
              </a:solidFill>
            </a:endParaRPr>
          </a:p>
          <a:p>
            <a:pPr lvl="1"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en-US" sz="1800" b="0" dirty="0" smtClean="0">
                <a:solidFill>
                  <a:srgbClr val="333399"/>
                </a:solidFill>
              </a:rPr>
              <a:t>Billing/payment </a:t>
            </a:r>
            <a:r>
              <a:rPr lang="en-US" altLang="en-US" sz="1800" b="0" dirty="0">
                <a:solidFill>
                  <a:srgbClr val="333399"/>
                </a:solidFill>
              </a:rPr>
              <a:t>i</a:t>
            </a:r>
            <a:r>
              <a:rPr lang="en-US" altLang="en-US" sz="1800" b="0" dirty="0" smtClean="0">
                <a:solidFill>
                  <a:srgbClr val="333399"/>
                </a:solidFill>
              </a:rPr>
              <a:t>ssues</a:t>
            </a:r>
            <a:endParaRPr lang="en-US" sz="1000" b="0" dirty="0" smtClean="0">
              <a:solidFill>
                <a:srgbClr val="333399"/>
              </a:solidFill>
            </a:endParaRPr>
          </a:p>
          <a:p>
            <a:pPr lvl="1"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0" dirty="0" smtClean="0">
                <a:solidFill>
                  <a:srgbClr val="333399"/>
                </a:solidFill>
              </a:rPr>
              <a:t>Service </a:t>
            </a:r>
            <a:r>
              <a:rPr lang="en-US" sz="1800" b="0" dirty="0">
                <a:solidFill>
                  <a:srgbClr val="333399"/>
                </a:solidFill>
              </a:rPr>
              <a:t>a</a:t>
            </a:r>
            <a:r>
              <a:rPr lang="en-US" sz="1800" b="0" dirty="0" smtClean="0">
                <a:solidFill>
                  <a:srgbClr val="333399"/>
                </a:solidFill>
              </a:rPr>
              <a:t>uthorizations</a:t>
            </a:r>
            <a:endParaRPr lang="en-US" sz="1800" b="0" dirty="0">
              <a:solidFill>
                <a:srgbClr val="333399"/>
              </a:solidFill>
            </a:endParaRPr>
          </a:p>
          <a:p>
            <a:pPr lvl="1"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0" dirty="0" smtClean="0">
                <a:solidFill>
                  <a:srgbClr val="333399"/>
                </a:solidFill>
              </a:rPr>
              <a:t>Communication</a:t>
            </a:r>
          </a:p>
          <a:p>
            <a:pPr marL="0" indent="0"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1800" b="0" dirty="0" smtClean="0">
              <a:solidFill>
                <a:srgbClr val="333399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0" dirty="0" smtClean="0">
                <a:solidFill>
                  <a:srgbClr val="333399"/>
                </a:solidFill>
              </a:rPr>
              <a:t>These issues have been resolved, and Tufts is working with the CBOs to amend their contracts.</a:t>
            </a:r>
          </a:p>
          <a:p>
            <a:pPr lvl="1"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0" dirty="0" smtClean="0">
                <a:solidFill>
                  <a:srgbClr val="333399"/>
                </a:solidFill>
              </a:rPr>
              <a:t>In a joint discussion MassHealth hosted with Tufts and its CBOs in November, all parties confirmed the Tufts/CBO relationships are much improved.</a:t>
            </a:r>
            <a:endParaRPr lang="en-US" sz="1800" b="0" dirty="0">
              <a:solidFill>
                <a:srgbClr val="333399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US" altLang="en-US" sz="1800" b="0" dirty="0" smtClean="0">
              <a:solidFill>
                <a:srgbClr val="333399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en-US" sz="1800" b="0" dirty="0" smtClean="0">
                <a:solidFill>
                  <a:srgbClr val="333399"/>
                </a:solidFill>
              </a:rPr>
              <a:t>The mutual commitment of One Care plans and CBOs provides a foundation for future delivery models in MassHealth</a:t>
            </a:r>
          </a:p>
          <a:p>
            <a:pPr lvl="1"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US" altLang="en-US" sz="1000" b="0" dirty="0">
              <a:solidFill>
                <a:srgbClr val="333399"/>
              </a:solidFill>
            </a:endParaRPr>
          </a:p>
          <a:p>
            <a:pPr lvl="1"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US" altLang="en-US" sz="1800" b="0" dirty="0" smtClean="0">
              <a:solidFill>
                <a:srgbClr val="333399"/>
              </a:solidFill>
            </a:endParaRPr>
          </a:p>
          <a:p>
            <a:pPr marL="457200" lvl="1" indent="0"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None/>
            </a:pPr>
            <a:endParaRPr lang="en-US" altLang="en-US" sz="1800" b="0" dirty="0" smtClean="0">
              <a:solidFill>
                <a:srgbClr val="333399"/>
              </a:solidFill>
            </a:endParaRPr>
          </a:p>
          <a:p>
            <a:pPr lvl="1"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US" altLang="en-US" sz="1800" dirty="0">
              <a:solidFill>
                <a:srgbClr val="333399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US" altLang="en-US" sz="1800" dirty="0" smtClean="0">
              <a:solidFill>
                <a:srgbClr val="333399"/>
              </a:solidFill>
            </a:endParaRPr>
          </a:p>
          <a:p>
            <a:pPr marL="457200" lvl="1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Tx/>
              <a:buNone/>
            </a:pPr>
            <a:endParaRPr lang="en-US" altLang="en-US" sz="1800" b="0" dirty="0">
              <a:solidFill>
                <a:srgbClr val="333399"/>
              </a:solidFill>
            </a:endParaRPr>
          </a:p>
          <a:p>
            <a:pPr lvl="1">
              <a:lnSpc>
                <a:spcPct val="95000"/>
              </a:lnSpc>
              <a:spcBef>
                <a:spcPts val="600"/>
              </a:spcBef>
            </a:pPr>
            <a:endParaRPr lang="en-US" altLang="en-US" sz="1800" b="0" dirty="0" smtClean="0">
              <a:solidFill>
                <a:srgbClr val="333399"/>
              </a:solidFill>
            </a:endParaRPr>
          </a:p>
          <a:p>
            <a:pPr lvl="1">
              <a:lnSpc>
                <a:spcPct val="95000"/>
              </a:lnSpc>
            </a:pPr>
            <a:endParaRPr lang="en-US" altLang="en-US" sz="2000" b="0" dirty="0">
              <a:solidFill>
                <a:srgbClr val="333399"/>
              </a:solidFill>
            </a:endParaRPr>
          </a:p>
          <a:p>
            <a:pPr lvl="1">
              <a:lnSpc>
                <a:spcPct val="95000"/>
              </a:lnSpc>
              <a:buFontTx/>
              <a:buNone/>
            </a:pPr>
            <a:endParaRPr lang="en-US" altLang="en-US" sz="2000" b="0" dirty="0">
              <a:solidFill>
                <a:srgbClr val="333399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EDD66E-2497-448D-88D4-0B6C0ADE6C3C}" type="slidenum">
              <a:rPr lang="en-US" smtClean="0">
                <a:solidFill>
                  <a:srgbClr val="000066"/>
                </a:solidFill>
              </a:rPr>
              <a:pPr>
                <a:defRPr/>
              </a:pPr>
              <a:t>5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6402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762000"/>
            <a:ext cx="8686800" cy="5181600"/>
          </a:xfrm>
        </p:spPr>
        <p:txBody>
          <a:bodyPr/>
          <a:lstStyle/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r>
              <a:rPr lang="en-US" altLang="en-US" dirty="0" smtClean="0"/>
              <a:t>Visit us at </a:t>
            </a:r>
            <a:r>
              <a:rPr lang="en-US" altLang="en-US" dirty="0" smtClean="0">
                <a:hlinkClick r:id="rId3"/>
              </a:rPr>
              <a:t>www.mass.gov/masshealth/onecare</a:t>
            </a:r>
            <a:r>
              <a:rPr lang="en-US" altLang="en-US" dirty="0" smtClean="0"/>
              <a:t> </a:t>
            </a:r>
          </a:p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r>
              <a:rPr lang="en-US" altLang="en-US" dirty="0" smtClean="0"/>
              <a:t>Email us at </a:t>
            </a:r>
            <a:r>
              <a:rPr lang="en-US" altLang="en-US" dirty="0" smtClean="0">
                <a:hlinkClick r:id="rId4"/>
              </a:rPr>
              <a:t>OneCare@state.ma.us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48983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3">
      <a:dk1>
        <a:srgbClr val="000066"/>
      </a:dk1>
      <a:lt1>
        <a:srgbClr val="FFFFFF"/>
      </a:lt1>
      <a:dk2>
        <a:srgbClr val="000066"/>
      </a:dk2>
      <a:lt2>
        <a:srgbClr val="DDDDDD"/>
      </a:lt2>
      <a:accent1>
        <a:srgbClr val="AFD5EF"/>
      </a:accent1>
      <a:accent2>
        <a:srgbClr val="333399"/>
      </a:accent2>
      <a:accent3>
        <a:srgbClr val="FFFFFF"/>
      </a:accent3>
      <a:accent4>
        <a:srgbClr val="000056"/>
      </a:accent4>
      <a:accent5>
        <a:srgbClr val="D4E7F6"/>
      </a:accent5>
      <a:accent6>
        <a:srgbClr val="2D2D8A"/>
      </a:accent6>
      <a:hlink>
        <a:srgbClr val="CC9900"/>
      </a:hlink>
      <a:folHlink>
        <a:srgbClr val="CBCE6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DDDDDD"/>
        </a:lt2>
        <a:accent1>
          <a:srgbClr val="AFD5E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4E7F6"/>
        </a:accent5>
        <a:accent6>
          <a:srgbClr val="2D2D8A"/>
        </a:accent6>
        <a:hlink>
          <a:srgbClr val="CC9900"/>
        </a:hlink>
        <a:folHlink>
          <a:srgbClr val="CBCE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3_Default Design 13">
      <a:dk1>
        <a:srgbClr val="000066"/>
      </a:dk1>
      <a:lt1>
        <a:srgbClr val="FFFFFF"/>
      </a:lt1>
      <a:dk2>
        <a:srgbClr val="000066"/>
      </a:dk2>
      <a:lt2>
        <a:srgbClr val="DDDDDD"/>
      </a:lt2>
      <a:accent1>
        <a:srgbClr val="AFD5EF"/>
      </a:accent1>
      <a:accent2>
        <a:srgbClr val="333399"/>
      </a:accent2>
      <a:accent3>
        <a:srgbClr val="FFFFFF"/>
      </a:accent3>
      <a:accent4>
        <a:srgbClr val="000056"/>
      </a:accent4>
      <a:accent5>
        <a:srgbClr val="D4E7F6"/>
      </a:accent5>
      <a:accent6>
        <a:srgbClr val="2D2D8A"/>
      </a:accent6>
      <a:hlink>
        <a:srgbClr val="CC9900"/>
      </a:hlink>
      <a:folHlink>
        <a:srgbClr val="CBCE60"/>
      </a:folHlink>
    </a:clrScheme>
    <a:fontScheme name="3_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3">
        <a:dk1>
          <a:srgbClr val="000066"/>
        </a:dk1>
        <a:lt1>
          <a:srgbClr val="FFFFFF"/>
        </a:lt1>
        <a:dk2>
          <a:srgbClr val="000066"/>
        </a:dk2>
        <a:lt2>
          <a:srgbClr val="DDDDDD"/>
        </a:lt2>
        <a:accent1>
          <a:srgbClr val="AFD5E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4E7F6"/>
        </a:accent5>
        <a:accent6>
          <a:srgbClr val="2D2D8A"/>
        </a:accent6>
        <a:hlink>
          <a:srgbClr val="CC9900"/>
        </a:hlink>
        <a:folHlink>
          <a:srgbClr val="CBCE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efault Design">
  <a:themeElements>
    <a:clrScheme name="Default Design 13">
      <a:dk1>
        <a:srgbClr val="000066"/>
      </a:dk1>
      <a:lt1>
        <a:srgbClr val="FFFFFF"/>
      </a:lt1>
      <a:dk2>
        <a:srgbClr val="000066"/>
      </a:dk2>
      <a:lt2>
        <a:srgbClr val="DDDDDD"/>
      </a:lt2>
      <a:accent1>
        <a:srgbClr val="AFD5EF"/>
      </a:accent1>
      <a:accent2>
        <a:srgbClr val="333399"/>
      </a:accent2>
      <a:accent3>
        <a:srgbClr val="FFFFFF"/>
      </a:accent3>
      <a:accent4>
        <a:srgbClr val="000056"/>
      </a:accent4>
      <a:accent5>
        <a:srgbClr val="D4E7F6"/>
      </a:accent5>
      <a:accent6>
        <a:srgbClr val="2D2D8A"/>
      </a:accent6>
      <a:hlink>
        <a:srgbClr val="CC9900"/>
      </a:hlink>
      <a:folHlink>
        <a:srgbClr val="CBCE6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DDDDDD"/>
        </a:lt2>
        <a:accent1>
          <a:srgbClr val="AFD5E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4E7F6"/>
        </a:accent5>
        <a:accent6>
          <a:srgbClr val="2D2D8A"/>
        </a:accent6>
        <a:hlink>
          <a:srgbClr val="CC9900"/>
        </a:hlink>
        <a:folHlink>
          <a:srgbClr val="CBCE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64834</TotalTime>
  <Words>858</Words>
  <Application>Microsoft Office PowerPoint</Application>
  <PresentationFormat>On-screen Show (4:3)</PresentationFormat>
  <Paragraphs>89</Paragraphs>
  <Slides>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Default Design</vt:lpstr>
      <vt:lpstr>3_Default Design</vt:lpstr>
      <vt:lpstr>1_Default Design</vt:lpstr>
      <vt:lpstr>MassHealth Demonstration  to Integrate Care for Dual Eligibles</vt:lpstr>
      <vt:lpstr>MassHealth One Care Team Overview</vt:lpstr>
      <vt:lpstr>Role of the One Care Implementation Council</vt:lpstr>
      <vt:lpstr>   Update and Discussion on December Targeted Outreach Events   </vt:lpstr>
      <vt:lpstr>Long-Term Supports (LTS) Coordinator Discussions </vt:lpstr>
      <vt:lpstr>PowerPoint Presentation</vt:lpstr>
    </vt:vector>
  </TitlesOfParts>
  <Company>EHS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lcolella</dc:creator>
  <cp:lastModifiedBy>Jenna</cp:lastModifiedBy>
  <cp:revision>1710</cp:revision>
  <cp:lastPrinted>2015-11-13T15:01:44Z</cp:lastPrinted>
  <dcterms:created xsi:type="dcterms:W3CDTF">2014-07-23T15:53:35Z</dcterms:created>
  <dcterms:modified xsi:type="dcterms:W3CDTF">2017-10-26T18:28:03Z</dcterms:modified>
</cp:coreProperties>
</file>