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35" r:id="rId2"/>
    <p:sldMasterId id="2147484033" r:id="rId3"/>
  </p:sldMasterIdLst>
  <p:notesMasterIdLst>
    <p:notesMasterId r:id="rId10"/>
  </p:notesMasterIdLst>
  <p:handoutMasterIdLst>
    <p:handoutMasterId r:id="rId11"/>
  </p:handoutMasterIdLst>
  <p:sldIdLst>
    <p:sldId id="798" r:id="rId4"/>
    <p:sldId id="866" r:id="rId5"/>
    <p:sldId id="871" r:id="rId6"/>
    <p:sldId id="868" r:id="rId7"/>
    <p:sldId id="869" r:id="rId8"/>
    <p:sldId id="807" r:id="rId9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lwood, Malinda (EHS)" initials="EM" lastIdx="6" clrIdx="0"/>
  <p:cmAuthor id="1" name="EOHHS" initials="E" lastIdx="3" clrIdx="1"/>
  <p:cmAuthor id="2" name="EOHHS" initials="ME" lastIdx="2" clrIdx="2"/>
  <p:cmAuthor id="3" name="Corri Altman Moore" initials="CAM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FF9"/>
    <a:srgbClr val="CC0000"/>
    <a:srgbClr val="000000"/>
    <a:srgbClr val="CBCBD3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5086" autoAdjust="0"/>
  </p:normalViewPr>
  <p:slideViewPr>
    <p:cSldViewPr snapToObjects="1">
      <p:cViewPr>
        <p:scale>
          <a:sx n="113" d="100"/>
          <a:sy n="113" d="100"/>
        </p:scale>
        <p:origin x="126" y="786"/>
      </p:cViewPr>
      <p:guideLst>
        <p:guide orient="horz" pos="1152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1980" y="1650"/>
      </p:cViewPr>
      <p:guideLst>
        <p:guide orient="horz" pos="2928"/>
        <p:guide pos="2208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E81D1537-6B1B-4201-898D-E5E02B97862F}" type="datetimeFigureOut">
              <a:rPr lang="en-US" altLang="en-US"/>
              <a:pPr>
                <a:defRPr/>
              </a:pPr>
              <a:t>10/26/2017</a:t>
            </a:fld>
            <a:endParaRPr lang="en-US" altLang="en-US" dirty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ACE02D3A-A584-4882-8BC4-83D78986FA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34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b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45C1E652-0180-43F7-B847-50860E2054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4040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287CCC5-5083-439B-9424-2ABB6A287DC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200" b="0" kern="1200" baseline="0" dirty="0" smtClean="0"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2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670" eaLnBrk="0" hangingPunct="0"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4064" indent="-286179" defTabSz="931670" eaLnBrk="0" hangingPunct="0"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4715" indent="-228943" defTabSz="931670" eaLnBrk="0" hangingPunct="0"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2600" indent="-228943" defTabSz="931670" eaLnBrk="0" hangingPunct="0"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60486" indent="-228943" defTabSz="931670" eaLnBrk="0" hangingPunct="0"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8372" indent="-228943" defTabSz="93167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6258" indent="-228943" defTabSz="93167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34144" indent="-228943" defTabSz="93167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92029" indent="-228943" defTabSz="93167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EACEE263-42D7-48C5-A864-463DB268C9A7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5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589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4538" indent="-287338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4588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3375" indent="-230188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0575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77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49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21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93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9AFF9E16-0E49-4C85-95B3-EF17F0E62F44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6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882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C1FAA-CD78-47B1-BAD6-4032B3D66D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6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AE73F-DBDC-443C-9E62-AC0A81DD4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22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99F81-45FC-4E42-B214-B273A6F4F8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16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F6FD4-E3DA-4758-B685-D000E3FEE4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91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B10CD-3106-435E-A3A6-13B3636FF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7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F2828-1E6C-4CC7-89C5-3000E8B2D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64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0CBFA-DF8B-4036-B47D-7F164860A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47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0C29-E71F-4164-8487-41596456D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01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8C686-A778-42FF-B538-24FADFAD9B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82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3478A-FE8B-4DA9-AE41-17F437AA6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0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E6EFD-F2E3-4CF8-B30C-61A833C1AD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1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ABD63-BEE5-4F07-BBB7-5A83508F8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37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8FBAE-7640-4A80-A347-553666A2C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14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3234D-6170-43EC-879F-A22D9BEFC9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80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11D13-F5A2-4204-81C5-0796E9468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377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90A49-B2AB-444E-9BDC-0AF3FBF35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330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40195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582C-A5A7-429D-AA5C-44DECADB6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186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59541-775F-4120-B4D8-5832CA54F05A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299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99996-7403-461D-911D-E4E89BB71D4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351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4CA86-ABC2-47CB-943D-BF0742A80A7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0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75640-D13A-40D7-94FB-EF3DD4B73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338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F1E5-60DC-49FB-984E-ECE6007604B8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712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EE37-626C-4385-A752-F7826DB521A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972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5EE0A-C865-4227-9BE2-589614D7DEE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649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4486-BE0F-410A-A1BB-D2D8BC99172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235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B0469-4159-4D7B-9CB6-F33FDDB2D6F4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450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88012-D34A-4B85-A03A-F4865D36A4F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85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C1546-5EE3-4698-9B7B-F0CF1B08194E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016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EED73-BE65-445B-A3F0-D331D103F69B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5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D3E34-6010-44D3-928D-8E0F6E90B0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9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440A7-480B-40A1-9852-ED9387277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DD66E-2497-448D-88D4-0B6C0ADE6C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9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19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91361-8DAF-4856-B7C6-F8B84E1393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3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CA9EA-8EE3-4BC3-A07E-DC4BF168F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6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A74B3DE5-65C4-40A6-A4BA-E4AA441D90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 b="1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44EBA18F-3E7D-4C66-B15E-1794394933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 smtClean="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fld id="{3CCB7CCF-7DC9-4FD4-91F9-45D0F3C61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04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4045" r:id="rId12"/>
    <p:sldLayoutId id="2147484046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ＭＳ Ｐゴシック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pitchFamily="34" charset="0"/>
        <a:buChar char="■"/>
        <a:defRPr sz="2800" b="1">
          <a:solidFill>
            <a:schemeClr val="accent2"/>
          </a:solidFill>
          <a:latin typeface="+mn-lt"/>
          <a:ea typeface="ＭＳ Ｐゴシック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onecar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Relationship Id="rId4" Type="http://schemas.openxmlformats.org/officeDocument/2006/relationships/hyperlink" Target="mailto:OneCare@state.m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5153" y="3124200"/>
            <a:ext cx="6400800" cy="838200"/>
          </a:xfrm>
        </p:spPr>
        <p:txBody>
          <a:bodyPr/>
          <a:lstStyle/>
          <a:p>
            <a:pPr eaLnBrk="1" hangingPunct="1"/>
            <a:r>
              <a:rPr lang="en-US" altLang="en-US" sz="2800" b="0" dirty="0" smtClean="0"/>
              <a:t>MassHealth Demonstration 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to Integrate Care for Dual Eligibles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04800" y="21336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333399"/>
                </a:solidFill>
              </a:rPr>
              <a:t>One Care: MassHealth plus Medicare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6871" y="4343400"/>
            <a:ext cx="7315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None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2400" b="0" kern="0" dirty="0" smtClean="0"/>
              <a:t>Implementation Council Meeting</a:t>
            </a:r>
            <a:endParaRPr lang="en-US" altLang="en-US" sz="2400" b="0" kern="0" dirty="0"/>
          </a:p>
          <a:p>
            <a:pPr eaLnBrk="1" hangingPunct="1"/>
            <a:r>
              <a:rPr lang="en-US" altLang="en-US" sz="2400" b="0" kern="0" dirty="0" smtClean="0"/>
              <a:t>December 11, 2015 12:00 PM </a:t>
            </a:r>
            <a:r>
              <a:rPr lang="en-US" altLang="en-US" sz="2400" b="0" kern="0" dirty="0"/>
              <a:t>– </a:t>
            </a:r>
            <a:r>
              <a:rPr lang="en-US" altLang="en-US" sz="2400" b="0" kern="0" dirty="0" smtClean="0"/>
              <a:t>2:00 </a:t>
            </a:r>
            <a:r>
              <a:rPr lang="en-US" altLang="en-US" sz="2400" b="0" kern="0" dirty="0"/>
              <a:t>PM</a:t>
            </a:r>
          </a:p>
          <a:p>
            <a:pPr eaLnBrk="1" hangingPunct="1"/>
            <a:r>
              <a:rPr lang="en-US" sz="2400" b="0" dirty="0" smtClean="0"/>
              <a:t>1 </a:t>
            </a:r>
            <a:r>
              <a:rPr lang="en-US" sz="2400" b="0" dirty="0" err="1" smtClean="0"/>
              <a:t>Ashburton</a:t>
            </a:r>
            <a:r>
              <a:rPr lang="en-US" sz="2400" b="0" dirty="0" smtClean="0"/>
              <a:t> Place, 21</a:t>
            </a:r>
            <a:r>
              <a:rPr lang="en-US" sz="2400" b="0" baseline="30000" dirty="0" smtClean="0"/>
              <a:t>st</a:t>
            </a:r>
            <a:r>
              <a:rPr lang="en-US" sz="2400" b="0" dirty="0" smtClean="0"/>
              <a:t> Floor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0" dirty="0"/>
              <a:t>Boston, </a:t>
            </a:r>
            <a:r>
              <a:rPr lang="en-US" sz="2400" b="0" dirty="0" smtClean="0"/>
              <a:t>MA</a:t>
            </a:r>
            <a:endParaRPr lang="en-US" altLang="en-US" sz="2400" b="0" kern="0" dirty="0"/>
          </a:p>
        </p:txBody>
      </p:sp>
    </p:spTree>
    <p:extLst>
      <p:ext uri="{BB962C8B-B14F-4D97-AF65-F5344CB8AC3E}">
        <p14:creationId xmlns:p14="http://schemas.microsoft.com/office/powerpoint/2010/main" val="21434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28600"/>
            <a:ext cx="7010400" cy="8064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2800" dirty="0" err="1" smtClean="0">
                <a:ea typeface="ＭＳ Ｐゴシック" charset="-128"/>
              </a:rPr>
              <a:t>MassHealth</a:t>
            </a:r>
            <a:r>
              <a:rPr lang="en-US" altLang="en-US" sz="2800" dirty="0" smtClean="0">
                <a:ea typeface="ＭＳ Ｐゴシック" charset="-128"/>
              </a:rPr>
              <a:t> One Care Team Overview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035051"/>
            <a:ext cx="8763000" cy="582295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ts val="300"/>
              </a:spcBef>
            </a:pPr>
            <a:r>
              <a:rPr lang="en-US" altLang="en-US" sz="1200" b="0" dirty="0" smtClean="0">
                <a:ea typeface="ＭＳ Ｐゴシック" charset="-128"/>
              </a:rPr>
              <a:t>One Care is jointly administered by </a:t>
            </a:r>
            <a:r>
              <a:rPr lang="en-US" altLang="en-US" sz="1200" b="0" dirty="0" err="1" smtClean="0">
                <a:ea typeface="ＭＳ Ｐゴシック" charset="-128"/>
              </a:rPr>
              <a:t>MassHealth</a:t>
            </a:r>
            <a:r>
              <a:rPr lang="en-US" altLang="en-US" sz="1200" b="0" dirty="0" smtClean="0">
                <a:ea typeface="ＭＳ Ｐゴシック" charset="-128"/>
              </a:rPr>
              <a:t> and the Centers for Medicare and Medicaid Services (CMS)</a:t>
            </a:r>
          </a:p>
          <a:p>
            <a:pPr marL="0" indent="0" eaLnBrk="1" hangingPunct="1">
              <a:lnSpc>
                <a:spcPct val="125000"/>
              </a:lnSpc>
              <a:spcBef>
                <a:spcPts val="300"/>
              </a:spcBef>
              <a:buNone/>
            </a:pPr>
            <a:endParaRPr lang="en-US" altLang="en-US" sz="800" b="0" dirty="0" smtClean="0">
              <a:ea typeface="ＭＳ Ｐゴシック" charset="-128"/>
            </a:endParaRPr>
          </a:p>
          <a:p>
            <a:pPr eaLnBrk="1" hangingPunct="1">
              <a:lnSpc>
                <a:spcPct val="105000"/>
              </a:lnSpc>
              <a:spcBef>
                <a:spcPts val="300"/>
              </a:spcBef>
            </a:pPr>
            <a:r>
              <a:rPr lang="en-US" altLang="en-US" sz="1200" b="0" dirty="0" smtClean="0">
                <a:ea typeface="ＭＳ Ｐゴシック" charset="-128"/>
              </a:rPr>
              <a:t>MassHealth’s One Care team in the Providers and Plans (P&amp;P) unit is the dedicated program team responsible for One Care program monitoring and oversight, including plan contract management, provider outreach and engagement, and addressing member-specific issues</a:t>
            </a:r>
          </a:p>
          <a:p>
            <a:pPr lvl="1" eaLnBrk="1" hangingPunct="1">
              <a:lnSpc>
                <a:spcPct val="105000"/>
              </a:lnSpc>
              <a:spcBef>
                <a:spcPts val="300"/>
              </a:spcBef>
            </a:pPr>
            <a:r>
              <a:rPr lang="en-US" altLang="en-US" sz="1200" dirty="0" smtClean="0">
                <a:ea typeface="ＭＳ Ｐゴシック" charset="-128"/>
              </a:rPr>
              <a:t>Roseanne Mitrano</a:t>
            </a:r>
            <a:r>
              <a:rPr lang="en-US" altLang="en-US" sz="1200" b="0" dirty="0" smtClean="0">
                <a:ea typeface="ＭＳ Ｐゴシック" charset="-128"/>
              </a:rPr>
              <a:t>, One Care Program Director, is responsible for the day-to-day management of One Care operations</a:t>
            </a:r>
          </a:p>
          <a:p>
            <a:pPr lvl="1" eaLnBrk="1" hangingPunct="1">
              <a:lnSpc>
                <a:spcPct val="105000"/>
              </a:lnSpc>
              <a:spcBef>
                <a:spcPts val="300"/>
              </a:spcBef>
            </a:pPr>
            <a:r>
              <a:rPr lang="en-US" altLang="en-US" sz="1200" dirty="0" smtClean="0">
                <a:ea typeface="ＭＳ Ｐゴシック" charset="-128"/>
              </a:rPr>
              <a:t>Jennifer Maynard</a:t>
            </a:r>
            <a:r>
              <a:rPr lang="en-US" altLang="en-US" sz="1200" b="0" dirty="0" smtClean="0">
                <a:ea typeface="ＭＳ Ｐゴシック" charset="-128"/>
              </a:rPr>
              <a:t>, One Care Deputy Director, supports the day-to-day clinical operations and One Care Contract Managers </a:t>
            </a:r>
          </a:p>
          <a:p>
            <a:pPr lvl="1" eaLnBrk="1" hangingPunct="1">
              <a:lnSpc>
                <a:spcPct val="105000"/>
              </a:lnSpc>
              <a:spcBef>
                <a:spcPts val="300"/>
              </a:spcBef>
            </a:pPr>
            <a:r>
              <a:rPr lang="en-US" altLang="en-US" sz="1200" dirty="0" smtClean="0">
                <a:ea typeface="ＭＳ Ｐゴシック" charset="-128"/>
              </a:rPr>
              <a:t>Nicole Brault, </a:t>
            </a:r>
            <a:r>
              <a:rPr lang="en-US" altLang="en-US" sz="1200" b="0" dirty="0" smtClean="0">
                <a:ea typeface="ＭＳ Ｐゴシック" charset="-128"/>
              </a:rPr>
              <a:t>One Care Quality Manager, ensures the plans are meeting reporting obligations</a:t>
            </a:r>
          </a:p>
          <a:p>
            <a:pPr lvl="1" eaLnBrk="1" hangingPunct="1">
              <a:lnSpc>
                <a:spcPct val="105000"/>
              </a:lnSpc>
              <a:spcBef>
                <a:spcPts val="300"/>
              </a:spcBef>
            </a:pPr>
            <a:r>
              <a:rPr lang="en-US" altLang="en-US" sz="1200" b="0" dirty="0" smtClean="0">
                <a:ea typeface="ＭＳ Ｐゴシック" charset="-128"/>
              </a:rPr>
              <a:t>Contract </a:t>
            </a:r>
            <a:r>
              <a:rPr lang="en-US" altLang="en-US" sz="1200" b="0" dirty="0">
                <a:ea typeface="ＭＳ Ｐゴシック" charset="-128"/>
              </a:rPr>
              <a:t>managers </a:t>
            </a:r>
            <a:r>
              <a:rPr lang="en-US" altLang="en-US" sz="1200" b="0" dirty="0" smtClean="0">
                <a:ea typeface="ＭＳ Ｐゴシック" charset="-128"/>
              </a:rPr>
              <a:t>oversee contract compliance for a specific plan, and work </a:t>
            </a:r>
            <a:r>
              <a:rPr lang="en-US" altLang="en-US" sz="1200" b="0" dirty="0">
                <a:ea typeface="ＭＳ Ｐゴシック" charset="-128"/>
              </a:rPr>
              <a:t>directly with </a:t>
            </a:r>
            <a:r>
              <a:rPr lang="en-US" altLang="en-US" sz="1200" b="0" dirty="0" smtClean="0">
                <a:ea typeface="ＭＳ Ｐゴシック" charset="-128"/>
              </a:rPr>
              <a:t>the plans </a:t>
            </a:r>
            <a:r>
              <a:rPr lang="en-US" altLang="en-US" sz="1200" b="0" dirty="0">
                <a:ea typeface="ＭＳ Ｐゴシック" charset="-128"/>
              </a:rPr>
              <a:t>on a daily </a:t>
            </a:r>
            <a:r>
              <a:rPr lang="en-US" altLang="en-US" sz="1200" b="0" dirty="0" smtClean="0">
                <a:ea typeface="ＭＳ Ｐゴシック" charset="-128"/>
              </a:rPr>
              <a:t>basis: </a:t>
            </a:r>
          </a:p>
          <a:p>
            <a:pPr lvl="2" eaLnBrk="1" hangingPunct="1">
              <a:lnSpc>
                <a:spcPct val="105000"/>
              </a:lnSpc>
              <a:spcBef>
                <a:spcPts val="300"/>
              </a:spcBef>
            </a:pPr>
            <a:r>
              <a:rPr lang="en-US" altLang="en-US" sz="1200" dirty="0" smtClean="0">
                <a:ea typeface="ＭＳ Ｐゴシック" charset="-128"/>
              </a:rPr>
              <a:t>Tina Barbosa, </a:t>
            </a:r>
            <a:r>
              <a:rPr lang="en-US" altLang="en-US" sz="1200" b="0" dirty="0" smtClean="0">
                <a:ea typeface="ＭＳ Ｐゴシック" charset="-128"/>
              </a:rPr>
              <a:t>Tufts Health Plan (Tufts)</a:t>
            </a:r>
          </a:p>
          <a:p>
            <a:pPr lvl="2" eaLnBrk="1" hangingPunct="1">
              <a:lnSpc>
                <a:spcPct val="105000"/>
              </a:lnSpc>
              <a:spcBef>
                <a:spcPts val="300"/>
              </a:spcBef>
            </a:pPr>
            <a:r>
              <a:rPr lang="en-US" altLang="en-US" sz="1200" dirty="0" smtClean="0">
                <a:ea typeface="ＭＳ Ｐゴシック" charset="-128"/>
              </a:rPr>
              <a:t>Derek Tymon, </a:t>
            </a:r>
            <a:r>
              <a:rPr lang="en-US" altLang="en-US" sz="1200" b="0" dirty="0" smtClean="0">
                <a:ea typeface="ＭＳ Ｐゴシック" charset="-128"/>
              </a:rPr>
              <a:t>Commonwealth Care Alliance (CCA) </a:t>
            </a:r>
          </a:p>
          <a:p>
            <a:pPr lvl="2" eaLnBrk="1" hangingPunct="1">
              <a:lnSpc>
                <a:spcPct val="105000"/>
              </a:lnSpc>
              <a:spcBef>
                <a:spcPts val="300"/>
              </a:spcBef>
            </a:pPr>
            <a:r>
              <a:rPr lang="en-US" altLang="en-US" sz="1200" dirty="0" smtClean="0">
                <a:ea typeface="ＭＳ Ｐゴシック" charset="-128"/>
              </a:rPr>
              <a:t>Shelia Martin, </a:t>
            </a:r>
            <a:r>
              <a:rPr lang="en-US" altLang="en-US" sz="1200" b="0" dirty="0" smtClean="0">
                <a:ea typeface="ＭＳ Ｐゴシック" charset="-128"/>
              </a:rPr>
              <a:t>currently overseeing follow up activities from the closure of Fallon Total Care (FTC). </a:t>
            </a:r>
          </a:p>
          <a:p>
            <a:pPr eaLnBrk="1" hangingPunct="1">
              <a:lnSpc>
                <a:spcPct val="105000"/>
              </a:lnSpc>
              <a:spcBef>
                <a:spcPts val="300"/>
              </a:spcBef>
            </a:pPr>
            <a:endParaRPr lang="en-US" altLang="en-US" sz="800" b="0" dirty="0" smtClean="0">
              <a:ea typeface="ＭＳ Ｐゴシック" charset="-128"/>
            </a:endParaRPr>
          </a:p>
          <a:p>
            <a:pPr eaLnBrk="1" hangingPunct="1">
              <a:lnSpc>
                <a:spcPct val="105000"/>
              </a:lnSpc>
              <a:spcBef>
                <a:spcPts val="300"/>
              </a:spcBef>
            </a:pPr>
            <a:r>
              <a:rPr lang="en-US" altLang="en-US" sz="1200" b="0" dirty="0" smtClean="0">
                <a:ea typeface="ＭＳ Ｐゴシック" charset="-128"/>
              </a:rPr>
              <a:t>Members of the </a:t>
            </a:r>
            <a:r>
              <a:rPr lang="en-US" altLang="en-US" sz="1200" b="0" dirty="0" err="1" smtClean="0">
                <a:ea typeface="ＭＳ Ｐゴシック" charset="-128"/>
              </a:rPr>
              <a:t>MassHealth</a:t>
            </a:r>
            <a:r>
              <a:rPr lang="en-US" altLang="en-US" sz="1200" b="0" dirty="0" smtClean="0">
                <a:ea typeface="ＭＳ Ｐゴシック" charset="-128"/>
              </a:rPr>
              <a:t> Policy Unit work with the P&amp;P One Care unit to </a:t>
            </a:r>
            <a:r>
              <a:rPr lang="en-US" altLang="en-US" sz="1200" b="0" dirty="0" smtClean="0"/>
              <a:t>manage</a:t>
            </a:r>
            <a:r>
              <a:rPr lang="en-US" sz="1200" b="0" dirty="0" smtClean="0"/>
              <a:t> demonstration activities with respect to policy and finance, as well as the relationship with the Medicaid-Medicare Coordination Office (MMCO) at CMS  </a:t>
            </a:r>
          </a:p>
          <a:p>
            <a:pPr lvl="1" eaLnBrk="1" hangingPunct="1">
              <a:lnSpc>
                <a:spcPct val="105000"/>
              </a:lnSpc>
              <a:spcBef>
                <a:spcPts val="300"/>
              </a:spcBef>
            </a:pPr>
            <a:r>
              <a:rPr lang="en-US" sz="1200" dirty="0" err="1" smtClean="0"/>
              <a:t>Corri</a:t>
            </a:r>
            <a:r>
              <a:rPr lang="en-US" sz="1200" dirty="0" smtClean="0"/>
              <a:t> </a:t>
            </a:r>
            <a:r>
              <a:rPr lang="en-US" sz="1200" dirty="0"/>
              <a:t>Altman </a:t>
            </a:r>
            <a:r>
              <a:rPr lang="en-US" sz="1200" dirty="0" smtClean="0"/>
              <a:t>Moore,</a:t>
            </a:r>
            <a:r>
              <a:rPr lang="en-US" sz="1200" b="0" dirty="0" smtClean="0"/>
              <a:t> </a:t>
            </a:r>
            <a:r>
              <a:rPr lang="en-US" sz="1200" b="0" dirty="0"/>
              <a:t>Director of Policy for </a:t>
            </a:r>
            <a:r>
              <a:rPr lang="en-US" sz="1200" b="0" dirty="0" err="1" smtClean="0"/>
              <a:t>MassHealth</a:t>
            </a:r>
            <a:r>
              <a:rPr lang="en-US" sz="1200" b="0" dirty="0"/>
              <a:t>,</a:t>
            </a:r>
            <a:r>
              <a:rPr lang="en-US" sz="1200" b="0" dirty="0" smtClean="0"/>
              <a:t> oversees all policy, including financial policy, related to the Demonstration</a:t>
            </a:r>
            <a:endParaRPr lang="en-US" sz="1200" b="0" dirty="0"/>
          </a:p>
          <a:p>
            <a:pPr lvl="1"/>
            <a:r>
              <a:rPr lang="en-US" sz="1200" dirty="0"/>
              <a:t>Heather Rossi</a:t>
            </a:r>
            <a:r>
              <a:rPr lang="en-US" sz="1200" b="0" dirty="0"/>
              <a:t>, Senior Policy </a:t>
            </a:r>
            <a:r>
              <a:rPr lang="en-US" sz="1200" b="0" dirty="0" smtClean="0"/>
              <a:t>Manager, </a:t>
            </a:r>
            <a:r>
              <a:rPr lang="en-US" sz="1200" b="0" dirty="0" err="1" smtClean="0"/>
              <a:t>MassHealth</a:t>
            </a:r>
            <a:r>
              <a:rPr lang="en-US" sz="1200" b="0" dirty="0" smtClean="0"/>
              <a:t>, manages shared learning activities, intra-agency relationships, and manages One Care policy issues, as </a:t>
            </a:r>
            <a:r>
              <a:rPr lang="en-US" sz="1200" b="0" smtClean="0"/>
              <a:t>well as supporting </a:t>
            </a:r>
            <a:r>
              <a:rPr lang="en-US" sz="1200" b="0" dirty="0" smtClean="0"/>
              <a:t>the CMS relationship</a:t>
            </a:r>
            <a:endParaRPr lang="en-US" sz="1200" b="0" dirty="0"/>
          </a:p>
          <a:p>
            <a:pPr lvl="1"/>
            <a:r>
              <a:rPr lang="en-US" sz="1200" dirty="0"/>
              <a:t>Malinda Ellwood</a:t>
            </a:r>
            <a:r>
              <a:rPr lang="en-US" sz="1200" b="0" dirty="0"/>
              <a:t>, Health Programs Policy </a:t>
            </a:r>
            <a:r>
              <a:rPr lang="en-US" sz="1200" b="0" dirty="0" smtClean="0"/>
              <a:t>Analyst, </a:t>
            </a:r>
            <a:r>
              <a:rPr lang="en-US" sz="1200" b="0" dirty="0" err="1" smtClean="0"/>
              <a:t>MassHealth</a:t>
            </a:r>
            <a:r>
              <a:rPr lang="en-US" sz="1200" b="0" dirty="0" smtClean="0"/>
              <a:t>, works on One Care policy implementation and development, and manages the One Care Implementation Grant, the One Care Ombudsman Grant, member noticing, and other stakeholder engagement work. </a:t>
            </a:r>
          </a:p>
          <a:p>
            <a:endParaRPr lang="en-US" altLang="en-US" sz="1200" b="0" dirty="0" smtClean="0">
              <a:ea typeface="ＭＳ Ｐゴシック" charset="-128"/>
            </a:endParaRPr>
          </a:p>
          <a:p>
            <a:r>
              <a:rPr lang="en-US" altLang="en-US" sz="1200" b="0" dirty="0" smtClean="0">
                <a:ea typeface="ＭＳ Ｐゴシック" charset="-128"/>
              </a:rPr>
              <a:t>Many other units in </a:t>
            </a:r>
            <a:r>
              <a:rPr lang="en-US" altLang="en-US" sz="1200" b="0" dirty="0" err="1" smtClean="0">
                <a:ea typeface="ＭＳ Ｐゴシック" charset="-128"/>
              </a:rPr>
              <a:t>MassHealth</a:t>
            </a:r>
            <a:r>
              <a:rPr lang="en-US" altLang="en-US" sz="1200" b="0" dirty="0" smtClean="0">
                <a:ea typeface="ＭＳ Ｐゴシック" charset="-128"/>
              </a:rPr>
              <a:t> also support One Care, including Budget, Legal, Publications, Operations, and many others.</a:t>
            </a:r>
          </a:p>
          <a:p>
            <a:pPr eaLnBrk="1" hangingPunct="1">
              <a:lnSpc>
                <a:spcPct val="105000"/>
              </a:lnSpc>
              <a:spcBef>
                <a:spcPts val="300"/>
              </a:spcBef>
            </a:pPr>
            <a:endParaRPr lang="en-US" altLang="en-US" sz="1200" b="0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endParaRPr lang="en-US" altLang="en-US" sz="2000" b="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altLang="en-US" sz="2000" b="0" dirty="0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endParaRPr lang="en-US" altLang="en-US" sz="2000" b="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altLang="en-US" sz="2000" b="0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887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706" y="241410"/>
            <a:ext cx="6416675" cy="619360"/>
          </a:xfrm>
        </p:spPr>
        <p:txBody>
          <a:bodyPr/>
          <a:lstStyle/>
          <a:p>
            <a:r>
              <a:rPr lang="en-US" sz="2800" dirty="0" smtClean="0"/>
              <a:t>Role of the One Care Implementation Council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00359"/>
            <a:ext cx="8441120" cy="5721115"/>
          </a:xfrm>
        </p:spPr>
        <p:txBody>
          <a:bodyPr/>
          <a:lstStyle/>
          <a:p>
            <a:r>
              <a:rPr lang="en-US" sz="1400" b="0" dirty="0" smtClean="0"/>
              <a:t>The </a:t>
            </a:r>
            <a:r>
              <a:rPr lang="en-US" sz="1400" b="0" dirty="0"/>
              <a:t>Implementation Council </a:t>
            </a:r>
            <a:r>
              <a:rPr lang="en-US" sz="1400" b="0" dirty="0" smtClean="0"/>
              <a:t>is responsible for developing an annual work plan and meeting agendas.  The Council is also responsible for carrying out activities in its work plan.</a:t>
            </a:r>
          </a:p>
          <a:p>
            <a:pPr marL="457200" lvl="1" indent="0">
              <a:buNone/>
            </a:pPr>
            <a:endParaRPr lang="en-US" sz="800" b="0" dirty="0"/>
          </a:p>
          <a:p>
            <a:r>
              <a:rPr lang="en-US" sz="1400" b="0" dirty="0" smtClean="0"/>
              <a:t>MassHealth appreciates the collaborative relationship with the Implementation Council and other stakeholders. Council members will be best positioned to advise on and meaningfully impact One Care issues by:</a:t>
            </a:r>
          </a:p>
          <a:p>
            <a:pPr lvl="1"/>
            <a:r>
              <a:rPr lang="en-US" sz="1400" b="0" dirty="0" smtClean="0"/>
              <a:t>Getting educated about One Care, how it is designed to work, and how it is actually working</a:t>
            </a:r>
          </a:p>
          <a:p>
            <a:pPr lvl="1"/>
            <a:r>
              <a:rPr lang="en-US" sz="1400" b="0" dirty="0" smtClean="0"/>
              <a:t>Providing feedback (with specific examples) to MassHealth about One Care challenges and successes you are aware of or hearing about in your community, especially access to care issues</a:t>
            </a:r>
          </a:p>
          <a:p>
            <a:pPr lvl="1"/>
            <a:r>
              <a:rPr lang="en-US" sz="1400" b="0" dirty="0" smtClean="0"/>
              <a:t>Supporting One Care outreach strategy development, and participating in outreach and information sharing with your networks and communities</a:t>
            </a:r>
          </a:p>
          <a:p>
            <a:pPr lvl="1"/>
            <a:r>
              <a:rPr lang="en-US" sz="1400" b="0" dirty="0" smtClean="0"/>
              <a:t>Examining One Care implementation, quality, and outcomes, including through various topical workgroups.  </a:t>
            </a:r>
          </a:p>
          <a:p>
            <a:pPr lvl="2"/>
            <a:r>
              <a:rPr lang="en-US" sz="1400" b="0" dirty="0" smtClean="0"/>
              <a:t>Workgroup examples to date include: the </a:t>
            </a:r>
            <a:r>
              <a:rPr lang="en-US" sz="1400" b="0" dirty="0"/>
              <a:t>Early Indicators </a:t>
            </a:r>
            <a:r>
              <a:rPr lang="en-US" sz="1400" b="0" dirty="0" smtClean="0"/>
              <a:t>Project</a:t>
            </a:r>
            <a:r>
              <a:rPr lang="en-US" sz="1400" b="0" dirty="0"/>
              <a:t> </a:t>
            </a:r>
            <a:r>
              <a:rPr lang="en-US" sz="1400" b="0" dirty="0" smtClean="0"/>
              <a:t>(EIP); Long-Term Supports Coordinator implementation; behavioral health privacy; quality measurement and evaluation; and encounter data analysis</a:t>
            </a:r>
            <a:endParaRPr lang="en-US" sz="1400" b="0" dirty="0"/>
          </a:p>
          <a:p>
            <a:endParaRPr lang="en-US" sz="800" b="0" dirty="0" smtClean="0"/>
          </a:p>
          <a:p>
            <a:r>
              <a:rPr lang="en-US" sz="1400" b="0" dirty="0"/>
              <a:t>EOHHS/MassHealth </a:t>
            </a:r>
            <a:r>
              <a:rPr lang="en-US" sz="1400" b="0" dirty="0" smtClean="0"/>
              <a:t>may additionally </a:t>
            </a:r>
            <a:r>
              <a:rPr lang="en-US" sz="1400" b="0" dirty="0"/>
              <a:t>request advice and </a:t>
            </a:r>
            <a:r>
              <a:rPr lang="en-US" sz="1400" b="0" dirty="0" smtClean="0"/>
              <a:t>input from the Implementation Council, such as:  </a:t>
            </a:r>
            <a:endParaRPr lang="en-US" sz="1400" b="0" dirty="0"/>
          </a:p>
          <a:p>
            <a:pPr lvl="1"/>
            <a:r>
              <a:rPr lang="en-US" sz="1400" b="0" dirty="0"/>
              <a:t>Member outreach and enrollment strategies</a:t>
            </a:r>
          </a:p>
          <a:p>
            <a:pPr lvl="1"/>
            <a:r>
              <a:rPr lang="en-US" sz="1400" b="0" dirty="0"/>
              <a:t>Member noticing and messaging</a:t>
            </a:r>
          </a:p>
          <a:p>
            <a:pPr lvl="1"/>
            <a:r>
              <a:rPr lang="en-US" sz="1400" b="0" dirty="0"/>
              <a:t>Planning for a smooth transition of FTC members into other forms of care</a:t>
            </a:r>
          </a:p>
          <a:p>
            <a:endParaRPr lang="en-US" sz="800" b="0" dirty="0" smtClean="0"/>
          </a:p>
          <a:p>
            <a:r>
              <a:rPr lang="en-US" sz="1400" b="0" dirty="0" smtClean="0"/>
              <a:t>The Council’s work plan is its opportunity to set priorities for exploring issues and making recommendations, and to make progress in these areas through its own initiative and activities.</a:t>
            </a:r>
          </a:p>
          <a:p>
            <a:pPr lvl="2"/>
            <a:endParaRPr lang="en-US" sz="1400" b="0" dirty="0" smtClean="0"/>
          </a:p>
          <a:p>
            <a:pPr lvl="2"/>
            <a:endParaRPr lang="en-US" sz="1400" b="0" dirty="0" smtClean="0"/>
          </a:p>
          <a:p>
            <a:pPr lvl="2"/>
            <a:endParaRPr lang="en-US" sz="14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D3582C-A5A7-429D-AA5C-44DECADB6B3F}" type="slidenum">
              <a:rPr lang="en-US" smtClean="0">
                <a:solidFill>
                  <a:srgbClr val="000066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28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986" y="381000"/>
            <a:ext cx="6551690" cy="695255"/>
          </a:xfrm>
        </p:spPr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Update and Discussion on December Targeted Outreach Events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28045"/>
            <a:ext cx="8382000" cy="5312650"/>
          </a:xfrm>
        </p:spPr>
        <p:txBody>
          <a:bodyPr/>
          <a:lstStyle/>
          <a:p>
            <a:r>
              <a:rPr lang="en-US" sz="1600" b="0" dirty="0" err="1" smtClean="0"/>
              <a:t>MassHealth</a:t>
            </a:r>
            <a:r>
              <a:rPr lang="en-US" sz="1600" b="0" dirty="0" smtClean="0"/>
              <a:t> worked closely with the Implementation Council to develop the targeted outreach approach that combined auto-assignment mailings with local, community-based outreach events </a:t>
            </a:r>
          </a:p>
          <a:p>
            <a:pPr lvl="1"/>
            <a:r>
              <a:rPr lang="en-US" sz="1600" b="0" dirty="0" smtClean="0"/>
              <a:t>Events were held in neighborhoods </a:t>
            </a:r>
            <a:r>
              <a:rPr lang="en-US" sz="1600" b="0" dirty="0"/>
              <a:t>with large numbers of affected </a:t>
            </a:r>
            <a:r>
              <a:rPr lang="en-US" sz="1600" b="0" dirty="0" smtClean="0"/>
              <a:t>members, at the following locations:</a:t>
            </a:r>
          </a:p>
          <a:p>
            <a:pPr lvl="2"/>
            <a:r>
              <a:rPr lang="en-US" sz="1600" b="0" dirty="0" smtClean="0"/>
              <a:t>Bruce </a:t>
            </a:r>
            <a:r>
              <a:rPr lang="en-US" sz="1600" b="0" dirty="0" err="1" smtClean="0"/>
              <a:t>Bolling</a:t>
            </a:r>
            <a:r>
              <a:rPr lang="en-US" sz="1600" b="0" dirty="0" smtClean="0"/>
              <a:t> Municipal Center- Roxbury</a:t>
            </a:r>
          </a:p>
          <a:p>
            <a:pPr lvl="2"/>
            <a:r>
              <a:rPr lang="en-US" sz="1600" b="0" dirty="0" smtClean="0"/>
              <a:t>Boston Public Market- downtown Boston/Haymarket station</a:t>
            </a:r>
          </a:p>
          <a:p>
            <a:pPr lvl="2"/>
            <a:r>
              <a:rPr lang="en-US" sz="1600" b="0" dirty="0" smtClean="0"/>
              <a:t>Bunker Hill, Chelsea Campus (with Allied Student Health Fair)- Chelsea</a:t>
            </a:r>
          </a:p>
          <a:p>
            <a:pPr lvl="2"/>
            <a:r>
              <a:rPr lang="en-US" sz="1600" b="0" dirty="0" smtClean="0"/>
              <a:t>Kroc Corps Community Center- Dorchester</a:t>
            </a:r>
          </a:p>
          <a:p>
            <a:pPr lvl="1"/>
            <a:r>
              <a:rPr lang="en-US" sz="1600" b="0" dirty="0" smtClean="0"/>
              <a:t>MassHealth twice mailed flyers about the events to members enrolled through auto-assignment</a:t>
            </a:r>
          </a:p>
          <a:p>
            <a:pPr lvl="2"/>
            <a:r>
              <a:rPr lang="en-US" sz="1600" b="0" dirty="0" smtClean="0"/>
              <a:t>Local community and neighborhood organizations, including shelters, were also contacted to spread the word about the events</a:t>
            </a:r>
          </a:p>
          <a:p>
            <a:pPr lvl="1"/>
            <a:r>
              <a:rPr lang="en-US" sz="1600" b="0" dirty="0"/>
              <a:t>Events included presentations by Tufts Health plan, along with </a:t>
            </a:r>
            <a:r>
              <a:rPr lang="en-US" sz="1600" b="0" dirty="0" smtClean="0"/>
              <a:t>free food</a:t>
            </a: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  <a:p>
            <a:r>
              <a:rPr lang="en-US" sz="1600" b="0" dirty="0" smtClean="0"/>
              <a:t>We welcome suggestions and discussion on how to increase member attendance at future events, and/or alternative outreach strategies to better engage members in informed decision making in the future.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D3582C-A5A7-429D-AA5C-44DECADB6B3F}" type="slidenum">
              <a:rPr lang="en-US" smtClean="0">
                <a:solidFill>
                  <a:srgbClr val="000066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798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152400"/>
            <a:ext cx="6400800" cy="838200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Long-Term Supports (LTS) Coordinator Discussions </a:t>
            </a:r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228600" y="1066800"/>
            <a:ext cx="8686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000" dirty="0" smtClean="0">
                <a:solidFill>
                  <a:srgbClr val="333399"/>
                </a:solidFill>
              </a:rPr>
              <a:t>Success: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>
                <a:solidFill>
                  <a:srgbClr val="333399"/>
                </a:solidFill>
              </a:rPr>
              <a:t>MassHealth has been working with Tufts Health Plan and their contracted Community Based Organizations to address issues related to:</a:t>
            </a:r>
            <a:endParaRPr lang="en-US" altLang="en-US" sz="1000" b="0" dirty="0" smtClean="0">
              <a:solidFill>
                <a:srgbClr val="333399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>
                <a:solidFill>
                  <a:srgbClr val="333399"/>
                </a:solidFill>
              </a:rPr>
              <a:t>Billing/payment </a:t>
            </a:r>
            <a:r>
              <a:rPr lang="en-US" altLang="en-US" sz="1800" b="0" dirty="0">
                <a:solidFill>
                  <a:srgbClr val="333399"/>
                </a:solidFill>
              </a:rPr>
              <a:t>i</a:t>
            </a:r>
            <a:r>
              <a:rPr lang="en-US" altLang="en-US" sz="1800" b="0" dirty="0" smtClean="0">
                <a:solidFill>
                  <a:srgbClr val="333399"/>
                </a:solidFill>
              </a:rPr>
              <a:t>ssues</a:t>
            </a:r>
            <a:endParaRPr lang="en-US" sz="1000" b="0" dirty="0" smtClean="0">
              <a:solidFill>
                <a:srgbClr val="333399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srgbClr val="333399"/>
                </a:solidFill>
              </a:rPr>
              <a:t>Service </a:t>
            </a:r>
            <a:r>
              <a:rPr lang="en-US" sz="1800" b="0" dirty="0">
                <a:solidFill>
                  <a:srgbClr val="333399"/>
                </a:solidFill>
              </a:rPr>
              <a:t>a</a:t>
            </a:r>
            <a:r>
              <a:rPr lang="en-US" sz="1800" b="0" dirty="0" smtClean="0">
                <a:solidFill>
                  <a:srgbClr val="333399"/>
                </a:solidFill>
              </a:rPr>
              <a:t>uthorizations</a:t>
            </a:r>
            <a:endParaRPr lang="en-US" sz="1800" b="0" dirty="0">
              <a:solidFill>
                <a:srgbClr val="333399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srgbClr val="333399"/>
                </a:solidFill>
              </a:rPr>
              <a:t>Communication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800" b="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srgbClr val="333399"/>
                </a:solidFill>
              </a:rPr>
              <a:t>These issues have been resolved, and Tufts is working with the CBOs to amend their contracts.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dirty="0" smtClean="0">
                <a:solidFill>
                  <a:srgbClr val="333399"/>
                </a:solidFill>
              </a:rPr>
              <a:t>In a joint discussion MassHealth hosted with Tufts and its CBOs in November, all parties confirmed the Tufts/CBO relationships are much improved.</a:t>
            </a:r>
            <a:endParaRPr lang="en-US" sz="1800" b="0" dirty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sz="1800" b="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>
                <a:solidFill>
                  <a:srgbClr val="333399"/>
                </a:solidFill>
              </a:rPr>
              <a:t>The mutual commitment of One Care plans and CBOs provides a foundation for future delivery models in MassHealth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sz="1000" b="0" dirty="0">
              <a:solidFill>
                <a:srgbClr val="333399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sz="1800" b="0" dirty="0" smtClean="0">
              <a:solidFill>
                <a:srgbClr val="333399"/>
              </a:solidFill>
            </a:endParaRPr>
          </a:p>
          <a:p>
            <a:pPr marL="457200" lvl="1" indent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endParaRPr lang="en-US" altLang="en-US" sz="1800" b="0" dirty="0" smtClean="0">
              <a:solidFill>
                <a:srgbClr val="333399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sz="1800" dirty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sz="1800" dirty="0" smtClean="0">
              <a:solidFill>
                <a:srgbClr val="333399"/>
              </a:solidFill>
            </a:endParaRP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altLang="en-US" sz="1800" b="0" dirty="0">
              <a:solidFill>
                <a:srgbClr val="333399"/>
              </a:solidFill>
            </a:endParaRPr>
          </a:p>
          <a:p>
            <a:pPr lvl="1">
              <a:lnSpc>
                <a:spcPct val="95000"/>
              </a:lnSpc>
              <a:spcBef>
                <a:spcPts val="600"/>
              </a:spcBef>
            </a:pPr>
            <a:endParaRPr lang="en-US" altLang="en-US" sz="1800" b="0" dirty="0" smtClean="0">
              <a:solidFill>
                <a:srgbClr val="333399"/>
              </a:solidFill>
            </a:endParaRPr>
          </a:p>
          <a:p>
            <a:pPr lvl="1">
              <a:lnSpc>
                <a:spcPct val="95000"/>
              </a:lnSpc>
            </a:pPr>
            <a:endParaRPr lang="en-US" altLang="en-US" sz="2000" b="0" dirty="0">
              <a:solidFill>
                <a:srgbClr val="333399"/>
              </a:solidFill>
            </a:endParaRPr>
          </a:p>
          <a:p>
            <a:pPr lvl="1">
              <a:lnSpc>
                <a:spcPct val="95000"/>
              </a:lnSpc>
              <a:buFontTx/>
              <a:buNone/>
            </a:pPr>
            <a:endParaRPr lang="en-US" altLang="en-US" sz="2000" b="0" dirty="0">
              <a:solidFill>
                <a:srgbClr val="3333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EDD66E-2497-448D-88D4-0B6C0ADE6C3C}" type="slidenum">
              <a:rPr lang="en-US" smtClean="0">
                <a:solidFill>
                  <a:srgbClr val="000066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40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762000"/>
            <a:ext cx="8686800" cy="5181600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Visit us at </a:t>
            </a:r>
            <a:r>
              <a:rPr lang="en-US" altLang="en-US" dirty="0" smtClean="0">
                <a:hlinkClick r:id="rId3"/>
              </a:rPr>
              <a:t>www.mass.gov/masshealth/onecare</a:t>
            </a:r>
            <a:r>
              <a:rPr lang="en-US" altLang="en-US" dirty="0" smtClean="0"/>
              <a:t> </a:t>
            </a:r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Email us at </a:t>
            </a:r>
            <a:r>
              <a:rPr lang="en-US" altLang="en-US" dirty="0" smtClean="0">
                <a:hlinkClick r:id="rId4"/>
              </a:rPr>
              <a:t>OneCare@state.ma.us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983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3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64834</TotalTime>
  <Words>858</Words>
  <Application>Microsoft Office PowerPoint</Application>
  <PresentationFormat>On-screen Show (4:3)</PresentationFormat>
  <Paragraphs>89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Default Design</vt:lpstr>
      <vt:lpstr>3_Default Design</vt:lpstr>
      <vt:lpstr>1_Default Design</vt:lpstr>
      <vt:lpstr>MassHealth Demonstration  to Integrate Care for Dual Eligibles</vt:lpstr>
      <vt:lpstr>MassHealth One Care Team Overview</vt:lpstr>
      <vt:lpstr>Role of the One Care Implementation Council</vt:lpstr>
      <vt:lpstr>   Update and Discussion on December Targeted Outreach Events   </vt:lpstr>
      <vt:lpstr>Long-Term Supports (LTS) Coordinator Discussions </vt:lpstr>
      <vt:lpstr>PowerPoint Presentation</vt:lpstr>
    </vt:vector>
  </TitlesOfParts>
  <Company>EHS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lcolella</dc:creator>
  <cp:lastModifiedBy>Jenna</cp:lastModifiedBy>
  <cp:revision>1710</cp:revision>
  <cp:lastPrinted>2015-11-13T15:01:44Z</cp:lastPrinted>
  <dcterms:created xsi:type="dcterms:W3CDTF">2014-07-23T15:53:35Z</dcterms:created>
  <dcterms:modified xsi:type="dcterms:W3CDTF">2017-10-26T18:28:03Z</dcterms:modified>
</cp:coreProperties>
</file>