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</p:sldMasterIdLst>
  <p:notesMasterIdLst>
    <p:notesMasterId r:id="rId33"/>
  </p:notesMasterIdLst>
  <p:handoutMasterIdLst>
    <p:handoutMasterId r:id="rId34"/>
  </p:handoutMasterIdLst>
  <p:sldIdLst>
    <p:sldId id="798" r:id="rId4"/>
    <p:sldId id="799" r:id="rId5"/>
    <p:sldId id="800" r:id="rId6"/>
    <p:sldId id="784" r:id="rId7"/>
    <p:sldId id="785" r:id="rId8"/>
    <p:sldId id="786" r:id="rId9"/>
    <p:sldId id="787" r:id="rId10"/>
    <p:sldId id="797" r:id="rId11"/>
    <p:sldId id="801" r:id="rId12"/>
    <p:sldId id="775" r:id="rId13"/>
    <p:sldId id="779" r:id="rId14"/>
    <p:sldId id="781" r:id="rId15"/>
    <p:sldId id="782" r:id="rId16"/>
    <p:sldId id="783" r:id="rId17"/>
    <p:sldId id="788" r:id="rId18"/>
    <p:sldId id="805" r:id="rId19"/>
    <p:sldId id="806" r:id="rId20"/>
    <p:sldId id="803" r:id="rId21"/>
    <p:sldId id="804" r:id="rId22"/>
    <p:sldId id="802" r:id="rId23"/>
    <p:sldId id="789" r:id="rId24"/>
    <p:sldId id="790" r:id="rId25"/>
    <p:sldId id="791" r:id="rId26"/>
    <p:sldId id="792" r:id="rId27"/>
    <p:sldId id="793" r:id="rId28"/>
    <p:sldId id="794" r:id="rId29"/>
    <p:sldId id="795" r:id="rId30"/>
    <p:sldId id="796" r:id="rId31"/>
    <p:sldId id="807" r:id="rId32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D3"/>
    <a:srgbClr val="5F5F5F"/>
    <a:srgbClr val="000000"/>
    <a:srgbClr val="4D4D4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21" autoAdjust="0"/>
    <p:restoredTop sz="94628" autoAdjust="0"/>
  </p:normalViewPr>
  <p:slideViewPr>
    <p:cSldViewPr snapToObjects="1">
      <p:cViewPr>
        <p:scale>
          <a:sx n="90" d="100"/>
          <a:sy n="90" d="100"/>
        </p:scale>
        <p:origin x="-294" y="234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70"/>
    </p:cViewPr>
  </p:sorterViewPr>
  <p:notesViewPr>
    <p:cSldViewPr snapToObjects="1">
      <p:cViewPr>
        <p:scale>
          <a:sx n="100" d="100"/>
          <a:sy n="100" d="100"/>
        </p:scale>
        <p:origin x="-2070" y="5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10/2/2017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76" tIns="46542" rIns="93076" bIns="46542" anchor="b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8E2F51F-9253-4E98-8BC1-8C6ECBBB86FA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76" tIns="46542" rIns="93076" bIns="46542" anchor="b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8E2F51F-9253-4E98-8BC1-8C6ECBBB86FA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29</a:t>
            </a:fld>
            <a:endParaRPr lang="en-US" altLang="en-US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76" tIns="46542" rIns="93076" bIns="46542" anchor="b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8E2F51F-9253-4E98-8BC1-8C6ECBBB86FA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76" tIns="46542" rIns="93076" bIns="46542" anchor="b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8E2F51F-9253-4E98-8BC1-8C6ECBBB86FA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76" tIns="46542" rIns="93076" bIns="46542" anchor="b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8E2F51F-9253-4E98-8BC1-8C6ECBBB86FA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76" tIns="46542" rIns="93076" bIns="46542" anchor="b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8E2F51F-9253-4E98-8BC1-8C6ECBBB86FA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76" tIns="46542" rIns="93076" bIns="46542" anchor="b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8E2F51F-9253-4E98-8BC1-8C6ECBBB86FA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76" tIns="46542" rIns="93076" bIns="46542" anchor="b"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8E2F51F-9253-4E98-8BC1-8C6ECBBB86FA}" type="slidenum">
              <a:rPr lang="en-US" altLang="en-US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xfrm>
            <a:off x="700089" y="4414839"/>
            <a:ext cx="5610225" cy="4183062"/>
          </a:xfrm>
          <a:noFill/>
        </p:spPr>
        <p:txBody>
          <a:bodyPr lIns="93160" tIns="46581" rIns="93160" bIns="46581"/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3971926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0" tIns="46581" rIns="93160" bIns="46581" anchor="b"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1363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39825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5438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105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0825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6545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265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7985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4F534A1-64E3-4431-B029-29511CADC125}" type="slidenum">
              <a:rPr lang="en-US" altLang="en-US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asshealth/onecar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/learn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asshealth/onecare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asshealth/onecare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6934200" cy="1828800"/>
          </a:xfrm>
        </p:spPr>
        <p:txBody>
          <a:bodyPr/>
          <a:lstStyle/>
          <a:p>
            <a:pPr eaLnBrk="1" hangingPunct="1"/>
            <a:r>
              <a:rPr lang="en-US" altLang="en-US" sz="2400" b="0" dirty="0" smtClean="0"/>
              <a:t>Open Meeting</a:t>
            </a:r>
          </a:p>
          <a:p>
            <a:pPr eaLnBrk="1" hangingPunct="1"/>
            <a:r>
              <a:rPr lang="en-US" altLang="en-US" sz="2400" b="0" dirty="0" smtClean="0"/>
              <a:t>December 5, 2013, 1:00 PM – 3:00 PM</a:t>
            </a:r>
          </a:p>
          <a:p>
            <a:pPr eaLnBrk="1" hangingPunct="1"/>
            <a:r>
              <a:rPr lang="en-US" altLang="en-US" sz="2400" b="0" dirty="0" smtClean="0"/>
              <a:t>Worcester Public Library</a:t>
            </a:r>
          </a:p>
          <a:p>
            <a:pPr eaLnBrk="1" hangingPunct="1"/>
            <a:r>
              <a:rPr lang="en-US" altLang="en-US" sz="2400" b="0" dirty="0" smtClean="0"/>
              <a:t>Worcester, MA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86AB84E-4752-444F-A00D-9C6833FAAD08}" type="slidenum">
              <a:rPr lang="en-US" altLang="en-US" sz="14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416675" cy="685800"/>
          </a:xfrm>
        </p:spPr>
        <p:txBody>
          <a:bodyPr/>
          <a:lstStyle/>
          <a:p>
            <a:r>
              <a:rPr lang="en-US" altLang="en-US" sz="2800" dirty="0" smtClean="0"/>
              <a:t>Early Indicators Project (EIP) Overview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638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en-US" altLang="en-US" sz="2000" b="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>
                <a:ea typeface="ＭＳ Ｐゴシック" pitchFamily="34" charset="-128"/>
              </a:rPr>
              <a:t>Analyzing </a:t>
            </a:r>
            <a:r>
              <a:rPr lang="en-US" altLang="en-US" sz="2000" b="0" i="1" dirty="0" smtClean="0">
                <a:ea typeface="ＭＳ Ｐゴシック" pitchFamily="34" charset="-128"/>
              </a:rPr>
              <a:t>early</a:t>
            </a:r>
            <a:r>
              <a:rPr lang="en-US" altLang="en-US" sz="2000" b="0" dirty="0" smtClean="0">
                <a:ea typeface="ＭＳ Ｐゴシック" pitchFamily="34" charset="-128"/>
              </a:rPr>
              <a:t> quantitative and qualitative indicator data to assess the perceptions and experiences of enrollees (both self-selected and auto-assigned) in One Care, as well as those who have chosen to opt out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en-US" altLang="en-US" sz="2000" b="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>
                <a:ea typeface="ＭＳ Ｐゴシック" pitchFamily="34" charset="-128"/>
              </a:rPr>
              <a:t>Distinct from One Care programmatic evaluation / quality measures</a:t>
            </a:r>
          </a:p>
          <a:p>
            <a:pPr>
              <a:lnSpc>
                <a:spcPct val="90000"/>
              </a:lnSpc>
              <a:defRPr/>
            </a:pPr>
            <a:endParaRPr lang="en-US" altLang="en-US" sz="2000" b="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sz="2000" b="0" dirty="0" smtClean="0"/>
              <a:t>Characteristics of early indicators: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Measurable – data exists and is readily accessible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Truly early – information must be available in the short term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b="0" dirty="0" smtClean="0"/>
              <a:t>Actionable – provides information that can point to actions or steps we can take to achieve a course correction</a:t>
            </a:r>
          </a:p>
          <a:p>
            <a:pPr>
              <a:lnSpc>
                <a:spcPct val="90000"/>
              </a:lnSpc>
              <a:defRPr/>
            </a:pPr>
            <a:endParaRPr lang="en-US" altLang="en-US" sz="2000" b="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defRPr/>
            </a:pPr>
            <a:endParaRPr lang="en-US" altLang="en-US" sz="2000" b="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defRPr/>
            </a:pPr>
            <a:endParaRPr lang="en-US" altLang="en-US" sz="2000" b="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defRPr/>
            </a:pPr>
            <a:endParaRPr lang="en-US" altLang="en-US" sz="2000" b="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defRPr/>
            </a:pPr>
            <a:endParaRPr lang="en-US" altLang="en-US" sz="2000" b="0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16C26D0-F4E6-40F8-9E47-EC3BBE77F783}" type="slidenum">
              <a:rPr lang="en-US" altLang="en-US" sz="14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6416675" cy="914400"/>
          </a:xfrm>
        </p:spPr>
        <p:txBody>
          <a:bodyPr/>
          <a:lstStyle/>
          <a:p>
            <a:r>
              <a:rPr lang="en-US" altLang="en-US" sz="2800" dirty="0" smtClean="0"/>
              <a:t>EIP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Workgroup and Data Sources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80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/>
              <a:t>EIP Workgroup members: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4 representatives from the Implementation Council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3 MassHealth staff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2 UMass staff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Data sources the workgroup will use include: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/>
              <a:t>Surveys </a:t>
            </a:r>
            <a:r>
              <a:rPr lang="en-US" altLang="en-US" sz="1800" b="0" dirty="0" smtClean="0"/>
              <a:t>and focus </a:t>
            </a:r>
            <a:r>
              <a:rPr lang="en-US" altLang="en-US" sz="1800" b="0" dirty="0"/>
              <a:t>groups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/>
              <a:t>MassHealth Customer Service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/>
              <a:t>One Care plans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/>
              <a:t>SHINE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MassHealth enrollment </a:t>
            </a:r>
            <a:r>
              <a:rPr lang="en-US" altLang="en-US" sz="1800" b="0" dirty="0"/>
              <a:t>data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One Care Ombudsman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EIP workgroup will: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Establish indicator data elements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Develop questions for surveys and focus groups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Define survey and focus group methodologies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Participate in trend identification and analysis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altLang="en-US" sz="2000" b="0" dirty="0" smtClean="0"/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2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BE03BAF-780B-45A8-A540-4C24513FB2CE}" type="slidenum">
              <a:rPr lang="en-US" altLang="en-US" sz="14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416675" cy="914400"/>
          </a:xfrm>
        </p:spPr>
        <p:txBody>
          <a:bodyPr/>
          <a:lstStyle/>
          <a:p>
            <a:r>
              <a:rPr lang="en-US" altLang="en-US" sz="2800" dirty="0" smtClean="0"/>
              <a:t>EIP Update:  Focus Groups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724400"/>
            <a:ext cx="8610600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/>
              <a:t>2013 focus groups will seek feedback on MassHealth’s initial One Care materials/outreach, reasons for decision, and early experiences 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2014 focus groups will explore early experiences and population-specific concerns/experiences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2000" b="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94179"/>
              </p:ext>
            </p:extLst>
          </p:nvPr>
        </p:nvGraphicFramePr>
        <p:xfrm>
          <a:off x="762000" y="1143000"/>
          <a:ext cx="7543799" cy="32402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52800"/>
                <a:gridCol w="2514600"/>
                <a:gridCol w="1676399"/>
              </a:tblGrid>
              <a:tr h="37073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Five Focus Groups of Eligible Members</a:t>
                      </a:r>
                      <a:endParaRPr lang="en-US" sz="1800" dirty="0"/>
                    </a:p>
                  </a:txBody>
                  <a:tcPr marT="45707" marB="45707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535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Early opt-ins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December 16, 2013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Boston</a:t>
                      </a:r>
                      <a:endParaRPr lang="en-US" sz="1800" dirty="0"/>
                    </a:p>
                  </a:txBody>
                  <a:tcPr marT="45707" marB="45707" anchor="ctr"/>
                </a:tc>
              </a:tr>
              <a:tr h="5637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Early opt-outs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December 19, 2013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Worcester</a:t>
                      </a:r>
                      <a:endParaRPr lang="en-US" sz="1800" dirty="0"/>
                    </a:p>
                  </a:txBody>
                  <a:tcPr marT="45707" marB="45707" anchor="ctr"/>
                </a:tc>
              </a:tr>
              <a:tr h="5637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Auto-enrollees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Feb. / Mar. 2014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TBD</a:t>
                      </a:r>
                      <a:endParaRPr lang="en-US" sz="1800" dirty="0"/>
                    </a:p>
                  </a:txBody>
                  <a:tcPr marT="45707" marB="45707" anchor="ctr"/>
                </a:tc>
              </a:tr>
              <a:tr h="54847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Spanish language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Feb. / Mar. 2014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TBD</a:t>
                      </a:r>
                      <a:endParaRPr lang="en-US" sz="1800" dirty="0"/>
                    </a:p>
                  </a:txBody>
                  <a:tcPr marT="45707" marB="45707" anchor="ctr"/>
                </a:tc>
              </a:tr>
              <a:tr h="6398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Enrollees with intellectual</a:t>
                      </a:r>
                      <a:r>
                        <a:rPr lang="en-US" sz="1800" baseline="0" dirty="0" smtClean="0"/>
                        <a:t> disabilities and their caregivers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Feb. / Mar.</a:t>
                      </a:r>
                      <a:r>
                        <a:rPr lang="en-US" sz="1800" baseline="0" dirty="0" smtClean="0"/>
                        <a:t> 2014</a:t>
                      </a:r>
                      <a:endParaRPr lang="en-US" sz="1800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TBD</a:t>
                      </a:r>
                      <a:endParaRPr lang="en-US" sz="1800" dirty="0"/>
                    </a:p>
                  </a:txBody>
                  <a:tcPr marT="45707" marB="4570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2AB7723-488E-484A-B79B-F4F82C03888F}" type="slidenum">
              <a:rPr lang="en-US" altLang="en-US" sz="14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6416675" cy="914400"/>
          </a:xfrm>
        </p:spPr>
        <p:txBody>
          <a:bodyPr/>
          <a:lstStyle/>
          <a:p>
            <a:r>
              <a:rPr lang="en-US" altLang="en-US" sz="2800" dirty="0" smtClean="0"/>
              <a:t>EIP Update:  Surveys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/>
              <a:t>Two surveys of eligible MassHealth members: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Survey 1: Initial One Care mailing recipients (mid-December 2013)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Target sample size = 300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Opt-outs, self-selects, and no-action members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Telephone only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Reactions to materials and reasons for enrollment decision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Expectations for One Care and early experience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Survey 2: Self-selected and auto-assigned enrollees (2014)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Target sample size = 3,000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More comprehensive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Telephone and mail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Three deployments, approximately 120 days after each auto-assignment wave </a:t>
            </a:r>
          </a:p>
          <a:p>
            <a:pPr lvl="2">
              <a:lnSpc>
                <a:spcPct val="90000"/>
              </a:lnSpc>
            </a:pPr>
            <a:r>
              <a:rPr lang="en-US" altLang="en-US" sz="2000" b="0" dirty="0" smtClean="0"/>
              <a:t>Early experience – continuity of care, assessments, successes/problems</a:t>
            </a:r>
          </a:p>
          <a:p>
            <a:pPr lvl="1"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2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77D2457-B4D9-41BD-819C-8CEBFC832FF7}" type="slidenum">
              <a:rPr lang="en-US" altLang="en-US" sz="14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416675" cy="914400"/>
          </a:xfrm>
        </p:spPr>
        <p:txBody>
          <a:bodyPr/>
          <a:lstStyle/>
          <a:p>
            <a:r>
              <a:rPr lang="en-US" altLang="en-US" sz="2800" dirty="0" smtClean="0"/>
              <a:t>Public Reporting on EIP Findings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/>
              <a:t>First step – brief monthly reports summarizing data from various sources as data becomes available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First reports anticipated in January 2014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Will be published on the One Care website</a:t>
            </a:r>
          </a:p>
          <a:p>
            <a:pPr lvl="1"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Next step – EIP workgroup will develop a “dashboard” of illustrative data and trends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Produced quarterly, starting April 2014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Will include relevant data from all sources 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Will capture meaningful data and trends to present a picture of program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474EA626-7623-4FA7-8923-B4D87E7D46E0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28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DBA134B-7848-44E1-9397-E9ED2E629139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29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C482460A-E622-4A24-B3C0-9F6E33A21EB3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0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1C7F0610-01D5-4A6D-813B-A3C8E462A700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1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07701AD5-16E5-4587-AEA0-C291DFBF519A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304800" y="304800"/>
            <a:ext cx="6416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dirty="0">
              <a:solidFill>
                <a:srgbClr val="333399"/>
              </a:solidFill>
            </a:endParaRPr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1066800" y="2819400"/>
            <a:ext cx="678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fontAlgn="base">
              <a:lnSpc>
                <a:spcPct val="85000"/>
              </a:lnSpc>
              <a:spcAft>
                <a:spcPct val="0"/>
              </a:spcAft>
              <a:buFont typeface="Arial" charset="0"/>
              <a:buNone/>
            </a:pPr>
            <a:r>
              <a:rPr lang="en-US" altLang="en-US" dirty="0" smtClean="0">
                <a:solidFill>
                  <a:srgbClr val="333399"/>
                </a:solidFill>
              </a:rPr>
              <a:t>Auto-Assignment Round 1 Update</a:t>
            </a:r>
            <a:endParaRPr lang="en-US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50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77D2457-B4D9-41BD-819C-8CEBFC832FF7}" type="slidenum">
              <a:rPr lang="en-US" altLang="en-US" sz="14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416675" cy="914400"/>
          </a:xfrm>
        </p:spPr>
        <p:txBody>
          <a:bodyPr/>
          <a:lstStyle/>
          <a:p>
            <a:r>
              <a:rPr lang="en-US" altLang="en-US" sz="2800" dirty="0" smtClean="0"/>
              <a:t>Auto-Assignment Round 1 – Overview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/>
              <a:t>Auto-assignment (passive enrollment) is the term MassHealth is using to describe the process of assigning, notifying, and automatically enrolling someone in a One Care plan.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There are three planned rounds of auto-assignment, for coverage effective January 1, April 1, and July 1, 2014.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Round 1 of auto-assignment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/>
              <a:t>Included approximately 6,886 individuals, who appear in MassHealth data to have less acute needs than others in the eligible population (C1 rating category)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60-day notice sent to those individuals Oct. 28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30-day notice sent Nov. 22 to those who had not communicated a different choice to MassHealth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42406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77D2457-B4D9-41BD-819C-8CEBFC832FF7}" type="slidenum">
              <a:rPr lang="en-US" altLang="en-US" sz="14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416675" cy="914400"/>
          </a:xfrm>
        </p:spPr>
        <p:txBody>
          <a:bodyPr/>
          <a:lstStyle/>
          <a:p>
            <a:r>
              <a:rPr lang="en-US" altLang="en-US" sz="2800" dirty="0" smtClean="0"/>
              <a:t>Auto-Assignment Round 1 – Results to Date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/>
              <a:t>Out of 6,886 individuals in the 60-day mailing: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77% still on track to be covered by their assigned plan for Jan. 1 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18% have opted out of One Care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4% have decided to enroll in their assigned plan for an earlier effective date 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1% have switched to a different plan</a:t>
            </a:r>
          </a:p>
          <a:p>
            <a:pPr lvl="1">
              <a:lnSpc>
                <a:spcPct val="90000"/>
              </a:lnSpc>
            </a:pPr>
            <a:endParaRPr lang="en-US" altLang="en-US" sz="2000" b="0" dirty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MassHealth continues to encourage all individuals to carefully consider their enrollment options, using resources such as: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Enrollment packet materials (also available on One Care website, </a:t>
            </a:r>
            <a:r>
              <a:rPr lang="en-US" altLang="en-US" sz="2000" b="0" dirty="0" smtClean="0">
                <a:hlinkClick r:id="rId2"/>
              </a:rPr>
              <a:t>www.mass.gov/masshealth/onecare</a:t>
            </a:r>
            <a:r>
              <a:rPr lang="en-US" altLang="en-US" sz="2000" b="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SHINE (Serving the Health Insurance Needs of Everyone) counselors (for an appointment, call 1-800-243-4636)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MassHealth Customer Service (call 1-800-841-2900, TTY: 1-800-497-4648)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33332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DBA134B-7848-44E1-9397-E9ED2E629139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29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C482460A-E622-4A24-B3C0-9F6E33A21EB3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0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1C7F0610-01D5-4A6D-813B-A3C8E462A700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1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07701AD5-16E5-4587-AEA0-C291DFBF519A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304800" y="304800"/>
            <a:ext cx="6416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dirty="0">
              <a:solidFill>
                <a:srgbClr val="333399"/>
              </a:solidFill>
            </a:endParaRPr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1066800" y="2819400"/>
            <a:ext cx="678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fontAlgn="base">
              <a:lnSpc>
                <a:spcPct val="85000"/>
              </a:lnSpc>
              <a:spcAft>
                <a:spcPct val="0"/>
              </a:spcAft>
              <a:buFont typeface="Arial" charset="0"/>
              <a:buNone/>
            </a:pPr>
            <a:r>
              <a:rPr lang="en-US" altLang="en-US" dirty="0" smtClean="0">
                <a:solidFill>
                  <a:srgbClr val="333399"/>
                </a:solidFill>
              </a:rPr>
              <a:t>One Care Ombudsman</a:t>
            </a:r>
            <a:endParaRPr lang="en-US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1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DBA134B-7848-44E1-9397-E9ED2E629139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29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C482460A-E622-4A24-B3C0-9F6E33A21EB3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0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1C7F0610-01D5-4A6D-813B-A3C8E462A700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304800" y="304800"/>
            <a:ext cx="6416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dirty="0">
              <a:solidFill>
                <a:srgbClr val="333399"/>
              </a:solidFill>
            </a:endParaRPr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1066800" y="2819400"/>
            <a:ext cx="678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fontAlgn="base">
              <a:lnSpc>
                <a:spcPct val="85000"/>
              </a:lnSpc>
              <a:spcAft>
                <a:spcPct val="0"/>
              </a:spcAft>
              <a:buFont typeface="Arial" charset="0"/>
              <a:buNone/>
            </a:pPr>
            <a:r>
              <a:rPr lang="en-US" altLang="en-US" dirty="0" smtClean="0">
                <a:solidFill>
                  <a:srgbClr val="333399"/>
                </a:solidFill>
              </a:rPr>
              <a:t>Implementation Council Update</a:t>
            </a:r>
            <a:endParaRPr lang="en-US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3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B141697-4563-403A-858B-24B31CDE6F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Agenda for Today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914400"/>
            <a:ext cx="8382000" cy="580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Status Update</a:t>
            </a:r>
            <a:endParaRPr lang="en-US" altLang="en-US" sz="20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>
                <a:solidFill>
                  <a:srgbClr val="333399"/>
                </a:solidFill>
              </a:rPr>
              <a:t>Timeline review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>
                <a:solidFill>
                  <a:srgbClr val="333399"/>
                </a:solidFill>
              </a:rPr>
              <a:t>Enrollment report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Early Experience Discussion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Early Indicators Project (EIP) Update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Auto-Assignment Round 1 Update</a:t>
            </a:r>
            <a:endParaRPr lang="en-US" altLang="en-US" sz="20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One Care Ombudsman</a:t>
            </a:r>
            <a:endParaRPr lang="en-US" altLang="en-US" sz="20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Implementation </a:t>
            </a:r>
            <a:r>
              <a:rPr lang="en-US" altLang="en-US" sz="2000" b="0" dirty="0">
                <a:solidFill>
                  <a:srgbClr val="333399"/>
                </a:solidFill>
              </a:rPr>
              <a:t>Council Update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Outreach and Engagement Activities</a:t>
            </a:r>
            <a:endParaRPr lang="en-US" altLang="en-US" sz="20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Training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Provider </a:t>
            </a:r>
            <a:r>
              <a:rPr lang="en-US" altLang="en-US" sz="2000" b="0" dirty="0">
                <a:solidFill>
                  <a:srgbClr val="333399"/>
                </a:solidFill>
              </a:rPr>
              <a:t>Engagement </a:t>
            </a:r>
            <a:r>
              <a:rPr lang="en-US" altLang="en-US" sz="2000" b="0" dirty="0" smtClean="0">
                <a:solidFill>
                  <a:srgbClr val="333399"/>
                </a:solidFill>
              </a:rPr>
              <a:t>Update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Dental Services in One Care</a:t>
            </a:r>
            <a:endParaRPr lang="en-US" altLang="en-US" sz="2000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5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391400" y="6245225"/>
            <a:ext cx="1524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975F2A7-B838-4C73-AE15-78E86BC89F06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304800" y="304800"/>
            <a:ext cx="6416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dirty="0">
              <a:solidFill>
                <a:srgbClr val="333399"/>
              </a:solidFill>
            </a:endParaRPr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1066800" y="2819400"/>
            <a:ext cx="678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fontAlgn="base">
              <a:lnSpc>
                <a:spcPct val="85000"/>
              </a:lnSpc>
              <a:spcAft>
                <a:spcPct val="0"/>
              </a:spcAft>
              <a:buFont typeface="Arial" charset="0"/>
              <a:buNone/>
            </a:pPr>
            <a:r>
              <a:rPr lang="en-US" altLang="en-US" dirty="0" smtClean="0">
                <a:solidFill>
                  <a:srgbClr val="333399"/>
                </a:solidFill>
              </a:rPr>
              <a:t>Outreach and </a:t>
            </a:r>
            <a:r>
              <a:rPr lang="en-US" altLang="en-US" dirty="0">
                <a:solidFill>
                  <a:srgbClr val="333399"/>
                </a:solidFill>
              </a:rPr>
              <a:t>Engagement </a:t>
            </a:r>
            <a:r>
              <a:rPr lang="en-US" altLang="en-US" dirty="0" smtClean="0">
                <a:solidFill>
                  <a:srgbClr val="333399"/>
                </a:solidFill>
              </a:rPr>
              <a:t>Activities</a:t>
            </a:r>
            <a:endParaRPr lang="en-US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6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391400" y="6245225"/>
            <a:ext cx="1524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4C83C70-1EEC-4217-B466-2A8BAF0EB816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6324600" cy="685800"/>
          </a:xfrm>
        </p:spPr>
        <p:txBody>
          <a:bodyPr/>
          <a:lstStyle/>
          <a:p>
            <a:r>
              <a:rPr lang="en-US" altLang="en-US" sz="2800" dirty="0" smtClean="0"/>
              <a:t>Training for Plan Staff </a:t>
            </a:r>
            <a:br>
              <a:rPr lang="en-US" altLang="en-US" sz="2800" dirty="0" smtClean="0"/>
            </a:br>
            <a:r>
              <a:rPr lang="en-US" altLang="en-US" sz="2800" dirty="0" smtClean="0"/>
              <a:t>and Providers</a:t>
            </a:r>
          </a:p>
        </p:txBody>
      </p:sp>
      <p:graphicFrame>
        <p:nvGraphicFramePr>
          <p:cNvPr id="25620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073398"/>
              </p:ext>
            </p:extLst>
          </p:nvPr>
        </p:nvGraphicFramePr>
        <p:xfrm>
          <a:off x="228600" y="1143000"/>
          <a:ext cx="8686800" cy="5035582"/>
        </p:xfrm>
        <a:graphic>
          <a:graphicData uri="http://schemas.openxmlformats.org/drawingml/2006/table">
            <a:tbl>
              <a:tblPr/>
              <a:tblGrid>
                <a:gridCol w="1600200"/>
                <a:gridCol w="2667000"/>
                <a:gridCol w="4419600"/>
              </a:tblGrid>
              <a:tr h="29718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Webinars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May 23, 2013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June 13, 2013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September 26, 2013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October 17, 2013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November 14, 2013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January 2014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Calibri" pitchFamily="34" charset="0"/>
                        </a:rPr>
                        <a:t>2014 (TBD)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2857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85750" marR="0" lvl="0" indent="-28575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Char char="■"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F6F6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Intro to One Care*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Char char="■"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F6F6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Contemporary Models of Disability*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Char char="■"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Enrollee Rights*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Char char="■"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ADA Compliance*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Char char="■"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Cultural Competence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Char char="■"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Char char="■"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Behavioral Health/Recovery Model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Char char="■"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Wellness and other topics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63782">
                <a:tc gridSpan="3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Calibri" pitchFamily="34" charset="0"/>
                        </a:rPr>
                        <a:t>All webinars will be posted on the One Care learning website: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hlinkClick r:id="rId3"/>
                        </a:rPr>
                        <a:t>http://www.mass.gov/masshealth/onecare/learning</a:t>
                      </a:r>
                      <a:endParaRPr kumimoji="0" lang="en-US" alt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Calibri" pitchFamily="34" charset="0"/>
                        </a:rPr>
                        <a:t>to enable access by plan staff and providers at any time.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Calibri" pitchFamily="34" charset="0"/>
                        </a:rPr>
                        <a:t>* Available online now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7543800" y="63976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 kern="1200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975F2A7-B838-4C73-AE15-78E86BC89F06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24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5CFC3CFD-FC16-4FD1-89A2-736C411B23F5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525" y="152400"/>
            <a:ext cx="6416675" cy="838200"/>
          </a:xfrm>
        </p:spPr>
        <p:txBody>
          <a:bodyPr/>
          <a:lstStyle/>
          <a:p>
            <a:r>
              <a:rPr lang="en-US" altLang="en-US" sz="2800" dirty="0" smtClean="0"/>
              <a:t>Information for Providers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990600"/>
            <a:ext cx="8626475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b="0" dirty="0" smtClean="0"/>
              <a:t>MassHealth </a:t>
            </a:r>
            <a:r>
              <a:rPr lang="en-US" altLang="en-US" sz="1800" dirty="0" smtClean="0"/>
              <a:t>All</a:t>
            </a:r>
            <a:r>
              <a:rPr lang="en-US" altLang="en-US" sz="1800" b="0" dirty="0" smtClean="0"/>
              <a:t> </a:t>
            </a:r>
            <a:r>
              <a:rPr lang="en-US" altLang="en-US" sz="1800" dirty="0" smtClean="0"/>
              <a:t>Provider Bulletin for One Care</a:t>
            </a:r>
            <a:r>
              <a:rPr lang="en-US" altLang="en-US" sz="1800" b="0" dirty="0" smtClean="0"/>
              <a:t> is available on the EOHHS website. It includes general information such as: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Overview of One Care and covered services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One Care plans and service areas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90-day continuity of care period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Provider responsibilities (e.g., submit claims for payment to One Care plans for enrolled members)</a:t>
            </a:r>
          </a:p>
          <a:p>
            <a:pPr>
              <a:lnSpc>
                <a:spcPct val="90000"/>
              </a:lnSpc>
            </a:pPr>
            <a:r>
              <a:rPr lang="en-US" altLang="en-US" sz="1800" dirty="0" smtClean="0"/>
              <a:t>Transmittal Letter </a:t>
            </a:r>
            <a:r>
              <a:rPr lang="en-US" altLang="en-US" sz="1800" b="0" dirty="0" smtClean="0"/>
              <a:t>is also available on the EOHHS website.</a:t>
            </a:r>
            <a:endParaRPr lang="en-US" altLang="en-US" sz="1800" dirty="0" smtClean="0"/>
          </a:p>
          <a:p>
            <a:pPr lvl="1">
              <a:lnSpc>
                <a:spcPct val="90000"/>
              </a:lnSpc>
            </a:pPr>
            <a:r>
              <a:rPr lang="en-US" altLang="en-US" sz="1800" b="0" dirty="0" smtClean="0"/>
              <a:t>Lists new Eligibility Verification System (EVS) messages for One Care:</a:t>
            </a:r>
          </a:p>
          <a:p>
            <a:pPr lvl="2">
              <a:lnSpc>
                <a:spcPct val="90000"/>
              </a:lnSpc>
            </a:pPr>
            <a:r>
              <a:rPr lang="en-US" altLang="en-US" sz="1800" b="0" dirty="0" smtClean="0"/>
              <a:t>667: </a:t>
            </a:r>
            <a:r>
              <a:rPr lang="en-US" altLang="ko-KR" sz="1800" b="0" dirty="0" smtClean="0"/>
              <a:t>One Care. Commonwealth Care Alliance member. For medical, behavioral health, and long-term services and support services, call 1-866-610-2273.</a:t>
            </a:r>
            <a:r>
              <a:rPr lang="en-US" altLang="ko-KR" sz="1800" dirty="0" smtClean="0"/>
              <a:t> </a:t>
            </a:r>
            <a:endParaRPr lang="en-US" altLang="en-US" sz="1800" b="0" dirty="0" smtClean="0"/>
          </a:p>
          <a:p>
            <a:pPr lvl="2">
              <a:lnSpc>
                <a:spcPct val="90000"/>
              </a:lnSpc>
            </a:pPr>
            <a:r>
              <a:rPr lang="en-US" altLang="en-US" sz="1800" b="0" dirty="0" smtClean="0"/>
              <a:t>668: </a:t>
            </a:r>
            <a:r>
              <a:rPr lang="en-US" altLang="ko-KR" sz="1800" b="0" dirty="0" smtClean="0"/>
              <a:t>One Care. Fallon Total Care member. For medical, behavioral health, and long-term services and support services, call 1-855-508-3390.</a:t>
            </a:r>
            <a:r>
              <a:rPr lang="en-US" altLang="ko-KR" sz="1800" dirty="0" smtClean="0"/>
              <a:t> </a:t>
            </a:r>
            <a:endParaRPr lang="en-US" altLang="en-US" sz="1800" b="0" dirty="0" smtClean="0"/>
          </a:p>
          <a:p>
            <a:pPr lvl="2">
              <a:lnSpc>
                <a:spcPct val="90000"/>
              </a:lnSpc>
            </a:pPr>
            <a:r>
              <a:rPr lang="en-US" altLang="en-US" sz="1800" b="0" dirty="0" smtClean="0"/>
              <a:t>669: </a:t>
            </a:r>
            <a:r>
              <a:rPr lang="en-US" altLang="ko-KR" sz="1800" b="0" dirty="0" smtClean="0"/>
              <a:t>One Care. Network Health member. For medical, behavioral health, and long-term services and support services, call 1-888-257-1985.</a:t>
            </a:r>
            <a:r>
              <a:rPr lang="en-US" altLang="ko-KR" sz="1800" dirty="0" smtClean="0"/>
              <a:t> 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950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2D97E952-2B41-483C-98C5-BCD726F65FE1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525" y="152400"/>
            <a:ext cx="6416675" cy="838200"/>
          </a:xfrm>
        </p:spPr>
        <p:txBody>
          <a:bodyPr/>
          <a:lstStyle/>
          <a:p>
            <a:r>
              <a:rPr lang="en-US" altLang="en-US" sz="2800" dirty="0" smtClean="0"/>
              <a:t>Information for Providers (cont’d)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914400"/>
            <a:ext cx="8626475" cy="58070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0" dirty="0" smtClean="0"/>
              <a:t>MassHealth is developing additional provider materials, expected to be available in January 2014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Materials designed both for: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Providers who are participating in One Care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Other MassHealth providers who may not yet be contracted by a One Care plan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One Care Provider FAQs 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How </a:t>
            </a:r>
            <a:r>
              <a:rPr lang="en-US" sz="2000" b="0" dirty="0"/>
              <a:t>do I become a contracted One Care provider?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How </a:t>
            </a:r>
            <a:r>
              <a:rPr lang="en-US" sz="2000" b="0" dirty="0"/>
              <a:t>do I submit </a:t>
            </a:r>
            <a:r>
              <a:rPr lang="en-US" sz="2000" b="0" dirty="0" smtClean="0"/>
              <a:t>claims?  </a:t>
            </a:r>
            <a:r>
              <a:rPr lang="en-US" sz="2000" b="0" dirty="0"/>
              <a:t>What is the timeline for processing claims? </a:t>
            </a:r>
            <a:endParaRPr lang="en-US" sz="2000" b="0" dirty="0" smtClean="0"/>
          </a:p>
          <a:p>
            <a:pPr lvl="1">
              <a:lnSpc>
                <a:spcPct val="90000"/>
              </a:lnSpc>
            </a:pPr>
            <a:r>
              <a:rPr lang="en-US" sz="2000" b="0" dirty="0"/>
              <a:t>How do I check what services are covered for a One Care enrollee?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Who will support One Care enrollees to select their providers?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What is included in the comprehensive assessment?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878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2D97E952-2B41-483C-98C5-BCD726F65FE1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525" y="152400"/>
            <a:ext cx="6416675" cy="838200"/>
          </a:xfrm>
        </p:spPr>
        <p:txBody>
          <a:bodyPr/>
          <a:lstStyle/>
          <a:p>
            <a:r>
              <a:rPr lang="en-US" altLang="en-US" sz="2800" dirty="0" smtClean="0"/>
              <a:t>Information for Providers (cont’d)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968375"/>
            <a:ext cx="8702675" cy="52038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0" dirty="0"/>
              <a:t>A</a:t>
            </a:r>
            <a:r>
              <a:rPr lang="en-US" altLang="en-US" sz="2000" dirty="0"/>
              <a:t> One Care Provider Flyer</a:t>
            </a:r>
            <a:r>
              <a:rPr lang="en-US" altLang="en-US" sz="2000" b="0" dirty="0"/>
              <a:t> will provide an overview of One Care, including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Benefits to members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Eligibility criteria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Overview of the covered services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How to contract with the One Care plans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A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One Care Provider Guide</a:t>
            </a:r>
            <a:r>
              <a:rPr lang="en-US" altLang="en-US" sz="2000" b="0" dirty="0"/>
              <a:t> will be available with more details about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One Care covered services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Enrollment in One Care 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Care delivery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Enrollee grievances and appeals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/>
              <a:t>Key contacts and One Care </a:t>
            </a:r>
            <a:r>
              <a:rPr lang="en-US" altLang="en-US" sz="2000" b="0" dirty="0" smtClean="0"/>
              <a:t>resources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13690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391400" y="6245225"/>
            <a:ext cx="1524000" cy="476250"/>
          </a:xfrm>
        </p:spPr>
        <p:txBody>
          <a:bodyPr/>
          <a:lstStyle/>
          <a:p>
            <a:pPr>
              <a:defRPr/>
            </a:pPr>
            <a:fld id="{4D3409AF-8D49-4D3C-8519-DAEB8799FF82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161633"/>
            <a:ext cx="81534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</a:pP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All </a:t>
            </a:r>
            <a:r>
              <a:rPr lang="en-US" altLang="en-US" sz="2000" b="0" kern="0" dirty="0">
                <a:solidFill>
                  <a:srgbClr val="333399"/>
                </a:solidFill>
                <a:ea typeface="ＭＳ Ｐゴシック" pitchFamily="34" charset="-128"/>
              </a:rPr>
              <a:t>of the materials will be posted on the One Care website </a:t>
            </a:r>
            <a:r>
              <a:rPr lang="en-US" altLang="en-US" sz="2000" b="0" kern="0" dirty="0">
                <a:solidFill>
                  <a:srgbClr val="333399"/>
                </a:solidFill>
                <a:ea typeface="ＭＳ Ｐゴシック" pitchFamily="34" charset="-128"/>
                <a:hlinkClick r:id="rId2"/>
              </a:rPr>
              <a:t>www.mass.gov/masshealth/onecare</a:t>
            </a:r>
            <a:r>
              <a:rPr lang="en-US" altLang="en-US" sz="2000" b="0" kern="0" dirty="0">
                <a:solidFill>
                  <a:srgbClr val="333399"/>
                </a:solidFill>
                <a:ea typeface="ＭＳ Ｐゴシック" pitchFamily="34" charset="-128"/>
              </a:rPr>
              <a:t> </a:t>
            </a:r>
            <a:endParaRPr lang="en-US" altLang="en-US" sz="2000" b="0" kern="0" dirty="0" smtClean="0">
              <a:solidFill>
                <a:srgbClr val="333399"/>
              </a:solidFill>
              <a:ea typeface="ＭＳ Ｐゴシック" pitchFamily="34" charset="-128"/>
            </a:endParaRPr>
          </a:p>
          <a:p>
            <a:pPr marL="342900" lvl="0" indent="-3429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</a:pPr>
            <a:endParaRPr lang="en-US" altLang="en-US" sz="2000" b="0" kern="0" dirty="0" smtClean="0">
              <a:solidFill>
                <a:srgbClr val="333399"/>
              </a:solidFill>
              <a:ea typeface="ＭＳ Ｐゴシック" pitchFamily="34" charset="-128"/>
            </a:endParaRPr>
          </a:p>
          <a:p>
            <a:pPr marL="342900" lvl="0" indent="-3429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</a:pP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In addition: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40000"/>
              </a:spcBef>
              <a:buClr>
                <a:srgbClr val="CC0000"/>
              </a:buClr>
              <a:buFont typeface="Arial" panose="020B0604020202020204" pitchFamily="34" charset="0"/>
              <a:buChar char=""/>
            </a:pP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The FAQs and Provider Guide may be distributed by MassHealth to </a:t>
            </a:r>
            <a:r>
              <a:rPr lang="en-US" altLang="en-US" sz="2000" b="0" kern="0" dirty="0">
                <a:solidFill>
                  <a:srgbClr val="333399"/>
                </a:solidFill>
                <a:ea typeface="ＭＳ Ｐゴシック" pitchFamily="34" charset="-128"/>
              </a:rPr>
              <a:t>contacts </a:t>
            </a: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our contacts at provider associations, for </a:t>
            </a:r>
            <a:r>
              <a:rPr lang="en-US" altLang="en-US" sz="2000" b="0" kern="0" dirty="0">
                <a:solidFill>
                  <a:srgbClr val="333399"/>
                </a:solidFill>
                <a:ea typeface="ＭＳ Ｐゴシック" pitchFamily="34" charset="-128"/>
              </a:rPr>
              <a:t>further distribution to their networks, as </a:t>
            </a: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appropriate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40000"/>
              </a:spcBef>
              <a:buClr>
                <a:srgbClr val="CC0000"/>
              </a:buClr>
              <a:buFont typeface="Arial" panose="020B0604020202020204" pitchFamily="34" charset="0"/>
              <a:buChar char=""/>
            </a:pP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The flyer may be </a:t>
            </a:r>
            <a:r>
              <a:rPr lang="en-US" altLang="en-US" sz="2000" b="0" kern="0" dirty="0">
                <a:solidFill>
                  <a:srgbClr val="333399"/>
                </a:solidFill>
                <a:ea typeface="ＭＳ Ｐゴシック" pitchFamily="34" charset="-128"/>
              </a:rPr>
              <a:t>mailed to MassHealth </a:t>
            </a: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providers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40000"/>
              </a:spcBef>
              <a:buClr>
                <a:srgbClr val="CC0000"/>
              </a:buClr>
              <a:buFont typeface="Arial" panose="020B0604020202020204" pitchFamily="34" charset="0"/>
              <a:buChar char=""/>
            </a:pPr>
            <a:endParaRPr lang="en-US" altLang="en-US" sz="2000" b="0" kern="0" dirty="0">
              <a:solidFill>
                <a:srgbClr val="333399"/>
              </a:solidFill>
              <a:ea typeface="ＭＳ Ｐゴシック" pitchFamily="34" charset="-128"/>
            </a:endParaRPr>
          </a:p>
          <a:p>
            <a:pPr marL="342900" lvl="0" indent="-342900" eaLnBrk="0" hangingPunct="0">
              <a:lnSpc>
                <a:spcPct val="90000"/>
              </a:lnSpc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</a:pPr>
            <a:r>
              <a:rPr lang="en-US" altLang="en-US" sz="2000" b="0" kern="0" dirty="0">
                <a:solidFill>
                  <a:srgbClr val="333399"/>
                </a:solidFill>
                <a:ea typeface="ＭＳ Ｐゴシック" pitchFamily="34" charset="-128"/>
              </a:rPr>
              <a:t>MassHealth </a:t>
            </a: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is </a:t>
            </a:r>
            <a:r>
              <a:rPr lang="en-US" altLang="en-US" sz="2000" b="0" kern="0" dirty="0">
                <a:solidFill>
                  <a:srgbClr val="333399"/>
                </a:solidFill>
                <a:ea typeface="ＭＳ Ｐゴシック" pitchFamily="34" charset="-128"/>
              </a:rPr>
              <a:t>continuing conversations with providers regarding the best strategies for reaching and engaging them about One </a:t>
            </a:r>
            <a:r>
              <a:rPr lang="en-US" altLang="en-US" sz="2000" b="0" kern="0" dirty="0" smtClean="0">
                <a:solidFill>
                  <a:srgbClr val="333399"/>
                </a:solidFill>
                <a:ea typeface="ＭＳ Ｐゴシック" pitchFamily="34" charset="-128"/>
              </a:rPr>
              <a:t>Care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Clr>
                <a:srgbClr val="CC0000"/>
              </a:buClr>
              <a:buFont typeface="Arial" panose="020B0604020202020204" pitchFamily="34" charset="0"/>
              <a:buChar char=""/>
            </a:pPr>
            <a:endParaRPr lang="en-US" altLang="en-US" sz="2000" b="0" kern="0" dirty="0">
              <a:solidFill>
                <a:srgbClr val="333399"/>
              </a:solidFill>
              <a:ea typeface="ＭＳ Ｐゴシック" pitchFamily="34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6525" y="152400"/>
            <a:ext cx="64166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US" altLang="en-US" sz="2800" kern="0" dirty="0" smtClean="0"/>
              <a:t>Provider Materials Distribution </a:t>
            </a:r>
          </a:p>
        </p:txBody>
      </p:sp>
    </p:spTree>
    <p:extLst>
      <p:ext uri="{BB962C8B-B14F-4D97-AF65-F5344CB8AC3E}">
        <p14:creationId xmlns:p14="http://schemas.microsoft.com/office/powerpoint/2010/main" val="1511112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DBA134B-7848-44E1-9397-E9ED2E629139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26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29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C482460A-E622-4A24-B3C0-9F6E33A21EB3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26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0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1C7F0610-01D5-4A6D-813B-A3C8E462A700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26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1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07701AD5-16E5-4587-AEA0-C291DFBF519A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26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304800" y="304800"/>
            <a:ext cx="6416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dirty="0">
              <a:solidFill>
                <a:srgbClr val="333399"/>
              </a:solidFill>
            </a:endParaRPr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762000" y="2819400"/>
            <a:ext cx="7620000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fontAlgn="base">
              <a:lnSpc>
                <a:spcPct val="85000"/>
              </a:lnSpc>
              <a:spcAft>
                <a:spcPct val="0"/>
              </a:spcAft>
              <a:buFont typeface="Arial" charset="0"/>
              <a:buNone/>
            </a:pPr>
            <a:r>
              <a:rPr lang="en-US" altLang="en-US" dirty="0" smtClean="0">
                <a:solidFill>
                  <a:srgbClr val="333399"/>
                </a:solidFill>
              </a:rPr>
              <a:t>Dental Services in One Care</a:t>
            </a:r>
            <a:endParaRPr lang="en-US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51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2D97E952-2B41-483C-98C5-BCD726F65FE1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27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525" y="228600"/>
            <a:ext cx="6416675" cy="838200"/>
          </a:xfrm>
        </p:spPr>
        <p:txBody>
          <a:bodyPr/>
          <a:lstStyle/>
          <a:p>
            <a:r>
              <a:rPr lang="en-US" altLang="en-US" sz="2800" dirty="0" smtClean="0"/>
              <a:t>Dental Services in One Care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1066799"/>
            <a:ext cx="8626475" cy="51784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2000"/>
              </a:spcBef>
            </a:pPr>
            <a:r>
              <a:rPr lang="en-US" altLang="en-US" sz="2400" b="0" dirty="0" smtClean="0"/>
              <a:t>MassHealth has received several questions about the dental benefits in One Care</a:t>
            </a:r>
          </a:p>
          <a:p>
            <a:pPr>
              <a:lnSpc>
                <a:spcPct val="90000"/>
              </a:lnSpc>
              <a:spcBef>
                <a:spcPts val="2000"/>
              </a:spcBef>
            </a:pPr>
            <a:r>
              <a:rPr lang="en-US" altLang="en-US" sz="2400" b="0" dirty="0" smtClean="0"/>
              <a:t>To clarify dental coverage, MassHealth created a one-page overview of the dental services that are available to One Care enrollees</a:t>
            </a:r>
          </a:p>
          <a:p>
            <a:pPr>
              <a:lnSpc>
                <a:spcPct val="90000"/>
              </a:lnSpc>
              <a:spcBef>
                <a:spcPts val="2000"/>
              </a:spcBef>
            </a:pPr>
            <a:r>
              <a:rPr lang="en-US" altLang="en-US" sz="2400" b="0" dirty="0" smtClean="0"/>
              <a:t>One Care enrollees have access to a more comprehensive package of dental services than was previously available to them in FFS</a:t>
            </a:r>
          </a:p>
          <a:p>
            <a:pPr>
              <a:lnSpc>
                <a:spcPct val="90000"/>
              </a:lnSpc>
              <a:spcBef>
                <a:spcPts val="2000"/>
              </a:spcBef>
            </a:pPr>
            <a:r>
              <a:rPr lang="en-US" altLang="en-US" sz="2400" b="0" dirty="0" smtClean="0"/>
              <a:t>The one-pager is available on the One Care website, </a:t>
            </a:r>
            <a:r>
              <a:rPr lang="en-US" altLang="en-US" sz="2400" b="0" dirty="0" smtClean="0">
                <a:hlinkClick r:id="rId2"/>
              </a:rPr>
              <a:t>www.mass.gov/masshealth/onecare</a:t>
            </a:r>
            <a:r>
              <a:rPr lang="en-US" altLang="en-US" sz="2400" b="0" dirty="0" smtClean="0"/>
              <a:t>, in the section “One Care Consumers &amp; Caregivers”</a:t>
            </a:r>
          </a:p>
          <a:p>
            <a:pPr lvl="1">
              <a:lnSpc>
                <a:spcPct val="90000"/>
              </a:lnSpc>
              <a:spcBef>
                <a:spcPts val="2000"/>
              </a:spcBef>
            </a:pPr>
            <a:endParaRPr lang="en-US" alt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20976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474EA626-7623-4FA7-8923-B4D87E7D46E0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28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DBA134B-7848-44E1-9397-E9ED2E629139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29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C482460A-E622-4A24-B3C0-9F6E33A21EB3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0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1C7F0610-01D5-4A6D-813B-A3C8E462A700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304800" y="304800"/>
            <a:ext cx="6416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dirty="0">
              <a:solidFill>
                <a:srgbClr val="333399"/>
              </a:solidFill>
            </a:endParaRP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572949"/>
              </p:ext>
            </p:extLst>
          </p:nvPr>
        </p:nvGraphicFramePr>
        <p:xfrm>
          <a:off x="685800" y="838200"/>
          <a:ext cx="7543800" cy="5151120"/>
        </p:xfrm>
        <a:graphic>
          <a:graphicData uri="http://schemas.openxmlformats.org/drawingml/2006/table">
            <a:tbl>
              <a:tblPr firstRow="1"/>
              <a:tblGrid>
                <a:gridCol w="3195064"/>
                <a:gridCol w="1960607"/>
                <a:gridCol w="2388129"/>
              </a:tblGrid>
              <a:tr h="6776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Service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One Care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MassHealth </a:t>
                      </a:r>
                      <a:br>
                        <a:rPr 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Fee for Service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267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600" dirty="0" smtClean="0"/>
                        <a:t>All fillings*</a:t>
                      </a:r>
                      <a:endParaRPr lang="en-US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b="1" dirty="0">
                        <a:solidFill>
                          <a:srgbClr val="0079C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2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69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600" dirty="0" smtClean="0"/>
                        <a:t>Dentures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(including repairs)</a:t>
                      </a:r>
                      <a:endParaRPr lang="en-US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69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600" dirty="0" smtClean="0"/>
                        <a:t>Crowns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(including repairs)</a:t>
                      </a:r>
                      <a:endParaRPr lang="en-US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69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Periodontic services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(root canals)</a:t>
                      </a:r>
                      <a:endParaRPr lang="en-US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69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Endodontic services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(gum treatment)</a:t>
                      </a:r>
                      <a:endParaRPr lang="en-US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15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600" dirty="0" smtClean="0"/>
                        <a:t>Oral </a:t>
                      </a:r>
                      <a:r>
                        <a:rPr lang="en-US" sz="1600" baseline="0" dirty="0" smtClean="0"/>
                        <a:t>surgery</a:t>
                      </a:r>
                      <a:endParaRPr lang="en-US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267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600" dirty="0" smtClean="0"/>
                        <a:t>Extractions</a:t>
                      </a:r>
                      <a:endParaRPr lang="en-US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69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Routine cleanings, exams, X-rays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and emergency services</a:t>
                      </a:r>
                      <a:endParaRPr lang="en-US" sz="16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>
                          <a:solidFill>
                            <a:srgbClr val="0079C1"/>
                          </a:solidFill>
                          <a:latin typeface="Wingdings" panose="05000000000000000000" pitchFamily="2" charset="2"/>
                          <a:sym typeface="Wingdings"/>
                        </a:rPr>
                        <a:t></a:t>
                      </a:r>
                      <a:endParaRPr lang="en-US" sz="2800" dirty="0">
                        <a:solidFill>
                          <a:srgbClr val="0079C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36525" y="76200"/>
            <a:ext cx="64166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US" altLang="en-US" sz="2800" kern="0" dirty="0" smtClean="0"/>
              <a:t>Dental Services in One Care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2725" y="6057781"/>
            <a:ext cx="832167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Note: </a:t>
            </a:r>
            <a:r>
              <a:rPr lang="en-US" sz="1000" dirty="0" smtClean="0"/>
              <a:t>Each </a:t>
            </a:r>
            <a:r>
              <a:rPr lang="en-US" sz="1000" dirty="0"/>
              <a:t>One Care plan may have </a:t>
            </a:r>
            <a:r>
              <a:rPr lang="en-US" sz="1000" dirty="0" smtClean="0"/>
              <a:t>different coverage rules or limits on dental services</a:t>
            </a:r>
            <a:r>
              <a:rPr lang="en-US" sz="1000" dirty="0"/>
              <a:t>, such as prior authorization requirements, limits on the number of visits in a year, and restrictions to medically necessary care.  </a:t>
            </a:r>
            <a:r>
              <a:rPr lang="en-US" sz="1000" dirty="0" smtClean="0"/>
              <a:t>Please consult each plan for details about benefits, coverage rules, and the network of dental services providers.</a:t>
            </a:r>
          </a:p>
          <a:p>
            <a:pPr algn="just"/>
            <a:endParaRPr lang="en-US" sz="600" dirty="0"/>
          </a:p>
          <a:p>
            <a:r>
              <a:rPr lang="en-US" sz="1000" dirty="0" smtClean="0"/>
              <a:t>* MassHealth fee-for-service coverage subject to change in 2014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8701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391400" y="6245225"/>
            <a:ext cx="1524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7EDF963-F0CA-445F-9048-E98C3C7EA8C6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6416675" cy="533400"/>
          </a:xfrm>
        </p:spPr>
        <p:txBody>
          <a:bodyPr/>
          <a:lstStyle/>
          <a:p>
            <a:r>
              <a:rPr lang="en-US" altLang="en-US" sz="2800" dirty="0" smtClean="0"/>
              <a:t>Status Update: Timeline Review</a:t>
            </a:r>
          </a:p>
        </p:txBody>
      </p:sp>
      <p:graphicFrame>
        <p:nvGraphicFramePr>
          <p:cNvPr id="241667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59364615"/>
              </p:ext>
            </p:extLst>
          </p:nvPr>
        </p:nvGraphicFramePr>
        <p:xfrm>
          <a:off x="381000" y="1000757"/>
          <a:ext cx="8229600" cy="5247643"/>
        </p:xfrm>
        <a:graphic>
          <a:graphicData uri="http://schemas.openxmlformats.org/drawingml/2006/table">
            <a:tbl>
              <a:tblPr/>
              <a:tblGrid>
                <a:gridCol w="2895600"/>
                <a:gridCol w="5334000"/>
              </a:tblGrid>
              <a:tr h="401638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Expected Date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Action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90011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September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Enrollment guides and self-selection letters sent to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individuals in target population; outreach to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potential enrollees begins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A"/>
                    </a:solidFill>
                  </a:tcPr>
                </a:tc>
              </a:tr>
              <a:tr h="373063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September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One Care plan marketing begins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October  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One Care start date, self-selection enrollments only 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20688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October 28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60-day notice sent to first auto-assignment group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</a:tr>
              <a:tr h="579438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November 22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30-day reminder notice sent to first auto-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assignment group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A"/>
                    </a:solidFill>
                  </a:tcPr>
                </a:tc>
              </a:tr>
              <a:tr h="366713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January 1, 2014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Effective date for first wave of auto-assignment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Calibri" pitchFamily="34" charset="0"/>
                        </a:rPr>
                        <a:t>January 30, 2014 (approx)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60-day notice sent to 2</a:t>
                      </a: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nd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auto-assignment group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A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February 24, 2014 (approx)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Calibri" pitchFamily="34" charset="0"/>
                        </a:rPr>
                        <a:t> 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30-day reminder notice sent to 2</a:t>
                      </a: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nd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auto-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assignment group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</a:tr>
              <a:tr h="401638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April 1, 2014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Effective date for 2nd wave of auto-assignment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A"/>
                    </a:solidFill>
                  </a:tcPr>
                </a:tc>
              </a:tr>
              <a:tr h="504825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July 1, 2014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Effective date for 3rd wave of auto-assignment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</a:tr>
            </a:tbl>
          </a:graphicData>
        </a:graphic>
      </p:graphicFrame>
      <p:sp>
        <p:nvSpPr>
          <p:cNvPr id="6186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E3E4AD4-2A82-4B3F-A033-5766C2D156A3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3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6324600" cy="609600"/>
          </a:xfrm>
        </p:spPr>
        <p:txBody>
          <a:bodyPr/>
          <a:lstStyle/>
          <a:p>
            <a:r>
              <a:rPr lang="en-US" altLang="en-US" sz="2800" dirty="0" smtClean="0"/>
              <a:t>Monthly Enrollment Report</a:t>
            </a:r>
          </a:p>
        </p:txBody>
      </p:sp>
      <p:sp>
        <p:nvSpPr>
          <p:cNvPr id="5123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AFF4F77-B747-4F05-A709-D64175B71B72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5124" name="Content Placeholder 2"/>
          <p:cNvSpPr>
            <a:spLocks/>
          </p:cNvSpPr>
          <p:nvPr/>
        </p:nvSpPr>
        <p:spPr bwMode="auto">
          <a:xfrm>
            <a:off x="228600" y="11430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2200" b="0" dirty="0" smtClean="0"/>
              <a:t>MassHealth is issuing monthly reports on One Care enrollment activity</a:t>
            </a:r>
          </a:p>
          <a:p>
            <a:pPr>
              <a:lnSpc>
                <a:spcPct val="90000"/>
              </a:lnSpc>
              <a:defRPr/>
            </a:pPr>
            <a:endParaRPr lang="en-US" altLang="en-US" sz="2200" b="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200" b="0" dirty="0" smtClean="0"/>
              <a:t>Reports will be issued by mid-month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en-US" altLang="en-US" sz="2200" b="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200" b="0" dirty="0" smtClean="0"/>
              <a:t>Reports are intended to provide general information to stakeholders</a:t>
            </a:r>
          </a:p>
          <a:p>
            <a:pPr>
              <a:lnSpc>
                <a:spcPct val="90000"/>
              </a:lnSpc>
              <a:defRPr/>
            </a:pPr>
            <a:endParaRPr lang="en-US" altLang="en-US" sz="2200" b="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200" i="1" dirty="0" smtClean="0"/>
              <a:t>Numbers in this presentation represent a PRELIMINARY report on enrollments as of December 1.  A final report will be issued later this month.</a:t>
            </a:r>
          </a:p>
          <a:p>
            <a:pPr>
              <a:lnSpc>
                <a:spcPct val="90000"/>
              </a:lnSpc>
              <a:defRPr/>
            </a:pPr>
            <a:endParaRPr lang="en-US" altLang="en-US" sz="2200" b="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en-US" altLang="en-US" sz="2200" b="0" dirty="0" smtClean="0"/>
          </a:p>
        </p:txBody>
      </p:sp>
    </p:spTree>
    <p:extLst>
      <p:ext uri="{BB962C8B-B14F-4D97-AF65-F5344CB8AC3E}">
        <p14:creationId xmlns:p14="http://schemas.microsoft.com/office/powerpoint/2010/main" val="296839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6324600" cy="609600"/>
          </a:xfrm>
        </p:spPr>
        <p:txBody>
          <a:bodyPr/>
          <a:lstStyle/>
          <a:p>
            <a:r>
              <a:rPr lang="en-US" altLang="en-US" sz="2800" dirty="0" smtClean="0"/>
              <a:t>Status Update: Enrollment</a:t>
            </a: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CF58799-EF8D-48FA-8E28-2FB5B006BA48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6148" name="Content Placeholder 2"/>
          <p:cNvSpPr>
            <a:spLocks/>
          </p:cNvSpPr>
          <p:nvPr/>
        </p:nvSpPr>
        <p:spPr bwMode="auto">
          <a:xfrm>
            <a:off x="228600" y="11430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200" b="0" dirty="0"/>
              <a:t>Effective </a:t>
            </a:r>
            <a:r>
              <a:rPr lang="en-US" altLang="en-US" sz="2200" dirty="0" smtClean="0"/>
              <a:t>December </a:t>
            </a:r>
            <a:r>
              <a:rPr lang="en-US" altLang="en-US" sz="2200" dirty="0"/>
              <a:t>1</a:t>
            </a:r>
            <a:r>
              <a:rPr lang="en-US" altLang="en-US" sz="2200" b="0" dirty="0"/>
              <a:t>, total number of enrollees: </a:t>
            </a:r>
            <a:r>
              <a:rPr lang="en-US" altLang="en-US" sz="2200" dirty="0" smtClean="0"/>
              <a:t>4,689</a:t>
            </a:r>
            <a:r>
              <a:rPr lang="en-US" altLang="en-US" sz="2200" b="0" dirty="0" smtClean="0"/>
              <a:t> </a:t>
            </a:r>
            <a:endParaRPr lang="en-US" altLang="en-US" sz="2200" b="0" dirty="0"/>
          </a:p>
        </p:txBody>
      </p:sp>
      <p:graphicFrame>
        <p:nvGraphicFramePr>
          <p:cNvPr id="721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729557"/>
              </p:ext>
            </p:extLst>
          </p:nvPr>
        </p:nvGraphicFramePr>
        <p:xfrm>
          <a:off x="2590800" y="2286000"/>
          <a:ext cx="3886200" cy="2667000"/>
        </p:xfrm>
        <a:graphic>
          <a:graphicData uri="http://schemas.openxmlformats.org/drawingml/2006/table">
            <a:tbl>
              <a:tblPr/>
              <a:tblGrid>
                <a:gridCol w="2462610"/>
                <a:gridCol w="1423590"/>
              </a:tblGrid>
              <a:tr h="533400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Enrollment by Plan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CCA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3,737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FTC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510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Network Health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442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4,689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/>
          </p:cNvSpPr>
          <p:nvPr/>
        </p:nvSpPr>
        <p:spPr bwMode="auto">
          <a:xfrm>
            <a:off x="76200" y="60960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altLang="en-US" sz="1200" b="0" dirty="0" smtClean="0">
                <a:solidFill>
                  <a:schemeClr val="bg2">
                    <a:lumMod val="25000"/>
                  </a:schemeClr>
                </a:solidFill>
              </a:rPr>
              <a:t>NOTE:  Numbers shown represent a preliminary report on enrollment activity as of December 1 and are subject to change.  A final report will be issued later in December.</a:t>
            </a:r>
            <a:endParaRPr lang="en-US" altLang="en-US" sz="1200" b="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3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6416675" cy="762000"/>
          </a:xfrm>
        </p:spPr>
        <p:txBody>
          <a:bodyPr/>
          <a:lstStyle/>
          <a:p>
            <a:r>
              <a:rPr lang="en-US" altLang="en-US" sz="2800" dirty="0" smtClean="0"/>
              <a:t>Status Update: Enrollment</a:t>
            </a:r>
          </a:p>
        </p:txBody>
      </p:sp>
      <p:sp>
        <p:nvSpPr>
          <p:cNvPr id="7171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CF67761-B911-4CCD-A06A-BB83CFC7E44F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graphicFrame>
        <p:nvGraphicFramePr>
          <p:cNvPr id="63549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282278"/>
              </p:ext>
            </p:extLst>
          </p:nvPr>
        </p:nvGraphicFramePr>
        <p:xfrm>
          <a:off x="2363788" y="914400"/>
          <a:ext cx="4341812" cy="5029200"/>
        </p:xfrm>
        <a:graphic>
          <a:graphicData uri="http://schemas.openxmlformats.org/drawingml/2006/table">
            <a:tbl>
              <a:tblPr/>
              <a:tblGrid>
                <a:gridCol w="2895599"/>
                <a:gridCol w="1446213"/>
              </a:tblGrid>
              <a:tr h="457200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Enrollment by County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Essex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553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Franklin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Hampden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809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Hampshire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Middlesex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720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Norfolk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324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Plymouth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220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Suffolk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853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Worcester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1,051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4,689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/>
          </p:cNvSpPr>
          <p:nvPr/>
        </p:nvSpPr>
        <p:spPr bwMode="auto">
          <a:xfrm>
            <a:off x="152400" y="6400800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altLang="en-US" sz="1200" b="0" dirty="0" smtClean="0">
                <a:solidFill>
                  <a:schemeClr val="bg2">
                    <a:lumMod val="25000"/>
                  </a:schemeClr>
                </a:solidFill>
              </a:rPr>
              <a:t>NOTE:  Numbers shown represent a preliminary report on enrollment activity as of December 1 and are subject to change.  A final </a:t>
            </a:r>
            <a:r>
              <a:rPr lang="en-US" altLang="en-US" sz="1200" b="0" smtClean="0">
                <a:solidFill>
                  <a:schemeClr val="bg2">
                    <a:lumMod val="25000"/>
                  </a:schemeClr>
                </a:solidFill>
              </a:rPr>
              <a:t>report will be </a:t>
            </a:r>
            <a:r>
              <a:rPr lang="en-US" altLang="en-US" sz="1200" b="0" dirty="0" smtClean="0">
                <a:solidFill>
                  <a:schemeClr val="bg2">
                    <a:lumMod val="25000"/>
                  </a:schemeClr>
                </a:solidFill>
              </a:rPr>
              <a:t>issued later in December.</a:t>
            </a:r>
            <a:endParaRPr lang="en-US" altLang="en-US" sz="1200" b="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3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6"/>
          <p:cNvSpPr>
            <a:spLocks noGrp="1"/>
          </p:cNvSpPr>
          <p:nvPr>
            <p:ph type="title"/>
          </p:nvPr>
        </p:nvSpPr>
        <p:spPr>
          <a:xfrm>
            <a:off x="304800" y="304800"/>
            <a:ext cx="6416675" cy="609600"/>
          </a:xfrm>
        </p:spPr>
        <p:txBody>
          <a:bodyPr/>
          <a:lstStyle/>
          <a:p>
            <a:r>
              <a:rPr lang="en-US" altLang="en-US" sz="2800" dirty="0" smtClean="0"/>
              <a:t>Status Update: Opt-Outs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"/>
          </p:nvPr>
        </p:nvSpPr>
        <p:spPr>
          <a:xfrm>
            <a:off x="228600" y="1371600"/>
            <a:ext cx="4495800" cy="3886200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 smtClean="0">
                <a:ea typeface="ＭＳ Ｐゴシック" pitchFamily="34" charset="-128"/>
              </a:rPr>
              <a:t>Total number of opt-outs as </a:t>
            </a:r>
            <a:r>
              <a:rPr lang="en-US" altLang="en-US" sz="2000" b="0" smtClean="0">
                <a:ea typeface="ＭＳ Ｐゴシック" pitchFamily="34" charset="-128"/>
              </a:rPr>
              <a:t>of December </a:t>
            </a:r>
            <a:r>
              <a:rPr lang="en-US" altLang="en-US" sz="2000" b="0" dirty="0" smtClean="0">
                <a:ea typeface="ＭＳ Ｐゴシック" pitchFamily="34" charset="-128"/>
              </a:rPr>
              <a:t>1: 13,924</a:t>
            </a:r>
          </a:p>
          <a:p>
            <a:pPr lvl="1">
              <a:defRPr/>
            </a:pPr>
            <a:r>
              <a:rPr lang="en-US" altLang="en-US" sz="1800" b="0" dirty="0" smtClean="0">
                <a:ea typeface="ＭＳ Ｐゴシック" pitchFamily="34" charset="-128"/>
              </a:rPr>
              <a:t>Will be excluded from any future auto-enrollment</a:t>
            </a:r>
          </a:p>
          <a:p>
            <a:pPr lvl="1">
              <a:defRPr/>
            </a:pPr>
            <a:r>
              <a:rPr lang="en-US" altLang="en-US" sz="1800" b="0" dirty="0" smtClean="0">
                <a:ea typeface="ＭＳ Ｐゴシック" pitchFamily="34" charset="-128"/>
              </a:rPr>
              <a:t>If eligible, can choose to enroll by self-selection at any time</a:t>
            </a:r>
          </a:p>
          <a:p>
            <a:pPr marL="457200" lvl="1" indent="0">
              <a:buFontTx/>
              <a:buNone/>
              <a:defRPr/>
            </a:pPr>
            <a:endParaRPr lang="en-US" altLang="en-US" sz="1800" b="0" dirty="0" smtClean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sz="1800" b="0" dirty="0">
                <a:ea typeface="ＭＳ Ｐゴシック" pitchFamily="34" charset="-128"/>
              </a:rPr>
              <a:t>Total opt-out number includes </a:t>
            </a:r>
            <a:r>
              <a:rPr lang="en-US" altLang="en-US" sz="1800" b="0" dirty="0" smtClean="0">
                <a:ea typeface="ＭＳ Ｐゴシック" pitchFamily="34" charset="-128"/>
              </a:rPr>
              <a:t>individuals </a:t>
            </a:r>
            <a:r>
              <a:rPr lang="en-US" altLang="en-US" sz="1800" b="0" dirty="0">
                <a:ea typeface="ＭＳ Ｐゴシック" pitchFamily="34" charset="-128"/>
              </a:rPr>
              <a:t>who </a:t>
            </a:r>
            <a:r>
              <a:rPr lang="en-US" altLang="en-US" sz="1800" b="0" dirty="0" smtClean="0">
                <a:ea typeface="ＭＳ Ｐゴシック" pitchFamily="34" charset="-128"/>
              </a:rPr>
              <a:t>may be ineligible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1800" b="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sz="1800" b="0" dirty="0" smtClean="0">
                <a:ea typeface="ＭＳ Ｐゴシック" pitchFamily="34" charset="-128"/>
              </a:rPr>
              <a:t>Of the individuals who received a One Care enrollment package, ~17% have chosen to opt out</a:t>
            </a:r>
          </a:p>
          <a:p>
            <a:pPr>
              <a:defRPr/>
            </a:pPr>
            <a:endParaRPr lang="en-US" altLang="en-US" sz="1800" b="0" dirty="0">
              <a:ea typeface="ＭＳ Ｐゴシック" pitchFamily="34" charset="-128"/>
            </a:endParaRPr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330A205-9C51-48F7-9B6E-CD342D81E349}" type="slidenum">
              <a:rPr lang="en-US" altLang="en-US" sz="14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2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992671"/>
              </p:ext>
            </p:extLst>
          </p:nvPr>
        </p:nvGraphicFramePr>
        <p:xfrm>
          <a:off x="4879975" y="1185863"/>
          <a:ext cx="3730625" cy="4681533"/>
        </p:xfrm>
        <a:graphic>
          <a:graphicData uri="http://schemas.openxmlformats.org/drawingml/2006/table">
            <a:tbl>
              <a:tblPr/>
              <a:tblGrid>
                <a:gridCol w="2511425"/>
                <a:gridCol w="1219200"/>
              </a:tblGrid>
              <a:tr h="457181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Opt-Outs by County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Essex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1,788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Franklin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2386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Hampden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2,191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Hampshire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510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Middlesex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2,585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Norfolk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1,076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Plymouth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818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Suffolk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1,797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Worcester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2,842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Non-Demo Counties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3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13,924</a:t>
                      </a:r>
                    </a:p>
                  </a:txBody>
                  <a:tcPr marT="45718" marB="45718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/>
          </p:cNvSpPr>
          <p:nvPr/>
        </p:nvSpPr>
        <p:spPr bwMode="auto">
          <a:xfrm>
            <a:off x="76200" y="60960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altLang="en-US" sz="1200" b="0" dirty="0" smtClean="0">
                <a:solidFill>
                  <a:schemeClr val="bg2">
                    <a:lumMod val="25000"/>
                  </a:schemeClr>
                </a:solidFill>
              </a:rPr>
              <a:t>NOTE:  Numbers shown represent a preliminary report on enrollment activity as of December 1 and are subject to change.  A final report will be issued later in December.</a:t>
            </a:r>
            <a:endParaRPr lang="en-US" altLang="en-US" sz="1200" b="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2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 txBox="1">
            <a:spLocks noGrp="1" noChangeArrowheads="1"/>
          </p:cNvSpPr>
          <p:nvPr/>
        </p:nvSpPr>
        <p:spPr bwMode="auto">
          <a:xfrm>
            <a:off x="7391400" y="6229350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474EA626-7623-4FA7-8923-B4D87E7D46E0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304800" y="304800"/>
            <a:ext cx="6416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dirty="0">
              <a:solidFill>
                <a:srgbClr val="333399"/>
              </a:solidFill>
            </a:endParaRPr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1066800" y="2819400"/>
            <a:ext cx="6781800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fontAlgn="base">
              <a:lnSpc>
                <a:spcPct val="85000"/>
              </a:lnSpc>
              <a:spcAft>
                <a:spcPct val="0"/>
              </a:spcAft>
              <a:buFont typeface="Arial" charset="0"/>
              <a:buNone/>
            </a:pPr>
            <a:r>
              <a:rPr lang="en-US" altLang="en-US" dirty="0" smtClean="0">
                <a:solidFill>
                  <a:srgbClr val="333399"/>
                </a:solidFill>
              </a:rPr>
              <a:t>Early Experience Discussion</a:t>
            </a:r>
            <a:endParaRPr lang="en-US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391400" y="6245225"/>
            <a:ext cx="1524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975F2A7-B838-4C73-AE15-78E86BC89F06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304800" y="304800"/>
            <a:ext cx="6416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dirty="0">
              <a:solidFill>
                <a:srgbClr val="333399"/>
              </a:solidFill>
            </a:endParaRPr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1066800" y="2819400"/>
            <a:ext cx="678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fontAlgn="base">
              <a:lnSpc>
                <a:spcPct val="85000"/>
              </a:lnSpc>
              <a:spcAft>
                <a:spcPct val="0"/>
              </a:spcAft>
              <a:buFont typeface="Arial" charset="0"/>
              <a:buNone/>
            </a:pPr>
            <a:r>
              <a:rPr lang="en-US" altLang="en-US" dirty="0" smtClean="0">
                <a:solidFill>
                  <a:srgbClr val="333399"/>
                </a:solidFill>
              </a:rPr>
              <a:t>Early Indicators Project (EIP) Update</a:t>
            </a:r>
            <a:endParaRPr lang="en-US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4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54214</TotalTime>
  <Words>1941</Words>
  <Application>Microsoft Office PowerPoint</Application>
  <PresentationFormat>On-screen Show (4:3)</PresentationFormat>
  <Paragraphs>396</Paragraphs>
  <Slides>29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Default Design</vt:lpstr>
      <vt:lpstr>3_Default Design</vt:lpstr>
      <vt:lpstr>1_Default Design</vt:lpstr>
      <vt:lpstr>MassHealth Demonstration  to Integrate Care for Dual Eligibles</vt:lpstr>
      <vt:lpstr>Agenda for Today</vt:lpstr>
      <vt:lpstr>Status Update: Timeline Review</vt:lpstr>
      <vt:lpstr>Monthly Enrollment Report</vt:lpstr>
      <vt:lpstr>Status Update: Enrollment</vt:lpstr>
      <vt:lpstr>Status Update: Enrollment</vt:lpstr>
      <vt:lpstr>Status Update: Opt-Outs</vt:lpstr>
      <vt:lpstr>PowerPoint Presentation</vt:lpstr>
      <vt:lpstr>PowerPoint Presentation</vt:lpstr>
      <vt:lpstr>Early Indicators Project (EIP) Overview</vt:lpstr>
      <vt:lpstr>EIP Workgroup and Data Sources</vt:lpstr>
      <vt:lpstr>EIP Update:  Focus Groups</vt:lpstr>
      <vt:lpstr>EIP Update:  Surveys</vt:lpstr>
      <vt:lpstr>Public Reporting on EIP Findings</vt:lpstr>
      <vt:lpstr>PowerPoint Presentation</vt:lpstr>
      <vt:lpstr>Auto-Assignment Round 1 – Overview</vt:lpstr>
      <vt:lpstr>Auto-Assignment Round 1 – Results to Date</vt:lpstr>
      <vt:lpstr>PowerPoint Presentation</vt:lpstr>
      <vt:lpstr>PowerPoint Presentation</vt:lpstr>
      <vt:lpstr>PowerPoint Presentation</vt:lpstr>
      <vt:lpstr>Training for Plan Staff  and Providers</vt:lpstr>
      <vt:lpstr>Information for Providers</vt:lpstr>
      <vt:lpstr>Information for Providers (cont’d)</vt:lpstr>
      <vt:lpstr>Information for Providers (cont’d)</vt:lpstr>
      <vt:lpstr>PowerPoint Presentation</vt:lpstr>
      <vt:lpstr>PowerPoint Presentation</vt:lpstr>
      <vt:lpstr>Dental Services in One Care</vt:lpstr>
      <vt:lpstr>PowerPoint Presentation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1000</cp:revision>
  <cp:lastPrinted>2013-12-04T16:48:36Z</cp:lastPrinted>
  <dcterms:created xsi:type="dcterms:W3CDTF">2008-10-03T16:03:12Z</dcterms:created>
  <dcterms:modified xsi:type="dcterms:W3CDTF">2017-10-02T17:02:57Z</dcterms:modified>
</cp:coreProperties>
</file>