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  <p:sldMasterId id="2147484075" r:id="rId4"/>
  </p:sldMasterIdLst>
  <p:notesMasterIdLst>
    <p:notesMasterId r:id="rId17"/>
  </p:notesMasterIdLst>
  <p:handoutMasterIdLst>
    <p:handoutMasterId r:id="rId18"/>
  </p:handoutMasterIdLst>
  <p:sldIdLst>
    <p:sldId id="798" r:id="rId5"/>
    <p:sldId id="785" r:id="rId6"/>
    <p:sldId id="821" r:id="rId7"/>
    <p:sldId id="857" r:id="rId8"/>
    <p:sldId id="865" r:id="rId9"/>
    <p:sldId id="866" r:id="rId10"/>
    <p:sldId id="862" r:id="rId11"/>
    <p:sldId id="864" r:id="rId12"/>
    <p:sldId id="863" r:id="rId13"/>
    <p:sldId id="867" r:id="rId14"/>
    <p:sldId id="868" r:id="rId15"/>
    <p:sldId id="807" r:id="rId16"/>
  </p:sldIdLst>
  <p:sldSz cx="9144000" cy="6858000" type="screen4x3"/>
  <p:notesSz cx="7023100" cy="93091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CBD3"/>
    <a:srgbClr val="5F5F5F"/>
    <a:srgbClr val="4D4D4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221" autoAdjust="0"/>
    <p:restoredTop sz="92518" autoAdjust="0"/>
  </p:normalViewPr>
  <p:slideViewPr>
    <p:cSldViewPr snapToObjects="1">
      <p:cViewPr>
        <p:scale>
          <a:sx n="75" d="100"/>
          <a:sy n="75" d="100"/>
        </p:scale>
        <p:origin x="-636" y="-42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70"/>
    </p:cViewPr>
  </p:sorterViewPr>
  <p:notesViewPr>
    <p:cSldViewPr snapToObjects="1">
      <p:cViewPr>
        <p:scale>
          <a:sx n="100" d="100"/>
          <a:sy n="100" d="100"/>
        </p:scale>
        <p:origin x="-2544" y="174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531" y="0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10/31/2017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1738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531" y="8841738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>
            <a:lvl1pPr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120" y="0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>
            <a:lvl1pPr algn="r"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6" y="4422459"/>
            <a:ext cx="5617208" cy="418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328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b" anchorCtr="0" compatLnSpc="1">
            <a:prstTxWarp prst="textNoShape">
              <a:avLst/>
            </a:prstTxWarp>
          </a:bodyPr>
          <a:lstStyle>
            <a:lvl1pPr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120" y="8843328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b" anchorCtr="0" compatLnSpc="1">
            <a:prstTxWarp prst="textNoShape">
              <a:avLst/>
            </a:prstTxWarp>
          </a:bodyPr>
          <a:lstStyle>
            <a:lvl1pPr algn="r"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3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4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8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5655" indent="-28776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630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5780" indent="-23053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366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2155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9437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7323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520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12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5845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4B19-0171-4632-87CC-E08591B4FCB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6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BD02-4FB0-441B-900F-96883EB630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171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580CD-6D09-488B-8311-E22C44DE8E1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564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DA27-AC71-46D7-B624-37F3E3FF11D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340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5DAB-22D1-4E67-B80A-771E586EC25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936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07D7-16DD-460C-AC9D-58253D06782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407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8B3C-70E3-4295-95C8-2D4349338B0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475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593C-48E3-4662-9E07-1D2AA77C771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249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854FA-8BAE-41D9-9B59-217AFD33FF4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806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EBEA3-9906-4701-8257-B0FCB5D4DC0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413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8C17-3A34-4E8B-BE33-8EE8A160A69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3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AF6B-2EF1-41E1-AC56-59120CFC383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28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A7960CF-88EB-4060-8693-0ED69AD23A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343400"/>
            <a:ext cx="6934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 – MassHealth Update</a:t>
            </a:r>
          </a:p>
          <a:p>
            <a:pPr eaLnBrk="1" hangingPunct="1"/>
            <a:r>
              <a:rPr lang="en-US" altLang="en-US" sz="2400" b="0" kern="0" dirty="0" smtClean="0"/>
              <a:t>February 28, 2014,11:00 </a:t>
            </a:r>
            <a:r>
              <a:rPr lang="en-US" altLang="en-US" sz="2400" b="0" kern="0" dirty="0"/>
              <a:t>A</a:t>
            </a:r>
            <a:r>
              <a:rPr lang="en-US" altLang="en-US" sz="2400" b="0" kern="0" dirty="0" smtClean="0"/>
              <a:t>M – 1:00 PM</a:t>
            </a:r>
          </a:p>
          <a:p>
            <a:pPr eaLnBrk="1" hangingPunct="1"/>
            <a:r>
              <a:rPr lang="en-US" altLang="en-US" sz="2400" b="0" kern="0" dirty="0" smtClean="0"/>
              <a:t>1 Ashburton Place, 21</a:t>
            </a:r>
            <a:r>
              <a:rPr lang="en-US" altLang="en-US" sz="2400" b="0" kern="0" baseline="30000" dirty="0" smtClean="0"/>
              <a:t>st</a:t>
            </a:r>
            <a:r>
              <a:rPr lang="en-US" altLang="en-US" sz="2400" b="0" kern="0" dirty="0" smtClean="0"/>
              <a:t> 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228600" y="152400"/>
            <a:ext cx="6324600" cy="762000"/>
          </a:xfrm>
        </p:spPr>
        <p:txBody>
          <a:bodyPr/>
          <a:lstStyle/>
          <a:p>
            <a:r>
              <a:rPr lang="en-US" altLang="en-US" sz="2800" dirty="0" smtClean="0"/>
              <a:t>Provider Engagement Strategies</a:t>
            </a:r>
          </a:p>
        </p:txBody>
      </p:sp>
      <p:sp>
        <p:nvSpPr>
          <p:cNvPr id="5123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AAFF4F77-B747-4F05-A709-D64175B71B72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5124" name="Content Placeholder 2"/>
          <p:cNvSpPr>
            <a:spLocks/>
          </p:cNvSpPr>
          <p:nvPr/>
        </p:nvSpPr>
        <p:spPr bwMode="auto">
          <a:xfrm>
            <a:off x="304800" y="838200"/>
            <a:ext cx="8610600" cy="565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Targeted outreach to key providers (April/May 2014)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Planning event to bring influential providers into conversation about advantages of participating in One Care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Targeting primary care in particular, which is key in member enrollment decisions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Scheduling for April/May</a:t>
            </a:r>
            <a:endParaRPr lang="en-US" altLang="en-US" sz="2000" b="0" dirty="0"/>
          </a:p>
          <a:p>
            <a:pPr>
              <a:lnSpc>
                <a:spcPct val="90000"/>
              </a:lnSpc>
            </a:pPr>
            <a:r>
              <a:rPr lang="en-US" altLang="en-US" sz="2000" b="0" dirty="0"/>
              <a:t>Communication with members and providers (Ongoing)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Developing </a:t>
            </a:r>
            <a:r>
              <a:rPr lang="en-US" altLang="en-US" sz="2000" b="0" dirty="0"/>
              <a:t>provider facing materials (FAQ, Provider Guide, Flyer) to communicate with providers about One Care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One </a:t>
            </a:r>
            <a:r>
              <a:rPr lang="en-US" altLang="en-US" sz="2000" b="0" dirty="0"/>
              <a:t>Care member materials assure members they can change their mind about enrollment at any time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Encouraging </a:t>
            </a:r>
            <a:r>
              <a:rPr lang="en-US" altLang="en-US" sz="2000" b="0" dirty="0"/>
              <a:t>plans to continue provider network development; strategically focus on large provider groups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Coordinate with the Implementation Council Provider Strategy workgroup</a:t>
            </a:r>
            <a:endParaRPr lang="en-US" altLang="en-US" sz="2000" b="0" dirty="0"/>
          </a:p>
          <a:p>
            <a:pPr>
              <a:lnSpc>
                <a:spcPct val="90000"/>
              </a:lnSpc>
              <a:defRPr/>
            </a:pPr>
            <a:endParaRPr lang="en-US" altLang="en-US" sz="2000" b="0" dirty="0" smtClean="0"/>
          </a:p>
          <a:p>
            <a:pPr>
              <a:lnSpc>
                <a:spcPct val="90000"/>
              </a:lnSpc>
              <a:defRPr/>
            </a:pPr>
            <a:endParaRPr lang="en-US" alt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69804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6324600" cy="762000"/>
          </a:xfrm>
        </p:spPr>
        <p:txBody>
          <a:bodyPr/>
          <a:lstStyle/>
          <a:p>
            <a:r>
              <a:rPr lang="en-US" altLang="en-US" sz="2800" dirty="0" smtClean="0"/>
              <a:t>MassHealth and Implementation Council Planning Meeting </a:t>
            </a:r>
          </a:p>
        </p:txBody>
      </p:sp>
      <p:sp>
        <p:nvSpPr>
          <p:cNvPr id="5123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AAFF4F77-B747-4F05-A709-D64175B71B72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5124" name="Content Placeholder 2"/>
          <p:cNvSpPr>
            <a:spLocks/>
          </p:cNvSpPr>
          <p:nvPr/>
        </p:nvSpPr>
        <p:spPr bwMode="auto">
          <a:xfrm>
            <a:off x="304800" y="1371600"/>
            <a:ext cx="86106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MassHealth is coordinating with the Implementation Council chairs to set up a meeting within the next few weeks</a:t>
            </a:r>
          </a:p>
          <a:p>
            <a:pPr>
              <a:lnSpc>
                <a:spcPct val="90000"/>
              </a:lnSpc>
              <a:defRPr/>
            </a:pPr>
            <a:endParaRPr lang="en-US" altLang="en-US" sz="2000" b="0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Key agenda items will be: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2013 Implementation Council Annual Report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2014 work plan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2014 priorities</a:t>
            </a:r>
            <a:endParaRPr lang="en-US" altLang="en-US" sz="2000" b="0" dirty="0"/>
          </a:p>
          <a:p>
            <a:pPr>
              <a:lnSpc>
                <a:spcPct val="90000"/>
              </a:lnSpc>
              <a:defRPr/>
            </a:pPr>
            <a:endParaRPr lang="en-US" altLang="en-US" sz="2200" b="0" dirty="0" smtClean="0"/>
          </a:p>
          <a:p>
            <a:pPr>
              <a:lnSpc>
                <a:spcPct val="90000"/>
              </a:lnSpc>
              <a:defRPr/>
            </a:pPr>
            <a:endParaRPr lang="en-US" altLang="en-US" sz="2200" b="0" dirty="0" smtClean="0"/>
          </a:p>
        </p:txBody>
      </p:sp>
    </p:spTree>
    <p:extLst>
      <p:ext uri="{BB962C8B-B14F-4D97-AF65-F5344CB8AC3E}">
        <p14:creationId xmlns:p14="http://schemas.microsoft.com/office/powerpoint/2010/main" val="42322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6324600" cy="609600"/>
          </a:xfrm>
        </p:spPr>
        <p:txBody>
          <a:bodyPr/>
          <a:lstStyle/>
          <a:p>
            <a:r>
              <a:rPr lang="en-US" altLang="en-US" sz="2800" dirty="0" smtClean="0"/>
              <a:t>Total Enrollment</a:t>
            </a:r>
          </a:p>
        </p:txBody>
      </p:sp>
      <p:sp>
        <p:nvSpPr>
          <p:cNvPr id="6147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CF58799-EF8D-48FA-8E28-2FB5B006BA48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6148" name="Content Placeholder 2"/>
          <p:cNvSpPr>
            <a:spLocks/>
          </p:cNvSpPr>
          <p:nvPr/>
        </p:nvSpPr>
        <p:spPr bwMode="auto">
          <a:xfrm>
            <a:off x="228600" y="9144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200" b="0" dirty="0"/>
              <a:t>Effective </a:t>
            </a:r>
            <a:r>
              <a:rPr lang="en-US" altLang="en-US" sz="2200" dirty="0" smtClean="0"/>
              <a:t>February 1</a:t>
            </a:r>
            <a:r>
              <a:rPr lang="en-US" altLang="en-US" sz="2200" b="0" dirty="0"/>
              <a:t>, total number of enrollees: </a:t>
            </a:r>
            <a:r>
              <a:rPr lang="en-US" altLang="en-US" sz="2200" dirty="0" smtClean="0"/>
              <a:t>9,541</a:t>
            </a:r>
          </a:p>
        </p:txBody>
      </p:sp>
      <p:graphicFrame>
        <p:nvGraphicFramePr>
          <p:cNvPr id="721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13989"/>
              </p:ext>
            </p:extLst>
          </p:nvPr>
        </p:nvGraphicFramePr>
        <p:xfrm>
          <a:off x="1981200" y="1752600"/>
          <a:ext cx="4876800" cy="2688336"/>
        </p:xfrm>
        <a:graphic>
          <a:graphicData uri="http://schemas.openxmlformats.org/drawingml/2006/table">
            <a:tbl>
              <a:tblPr/>
              <a:tblGrid>
                <a:gridCol w="3200400"/>
                <a:gridCol w="1676400"/>
              </a:tblGrid>
              <a:tr h="381000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Plan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Commonwealth Care Alliance (CCA)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6,238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Fallon Total Care (FTC)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2,503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Network Health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800</a:t>
                      </a:r>
                      <a:endParaRPr lang="en-US" sz="2400" b="0" i="0" u="none" strike="noStrike" dirty="0">
                        <a:solidFill>
                          <a:schemeClr val="accent2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9,541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>
            <a:spLocks/>
          </p:cNvSpPr>
          <p:nvPr/>
        </p:nvSpPr>
        <p:spPr bwMode="auto">
          <a:xfrm>
            <a:off x="228600" y="4651375"/>
            <a:ext cx="861060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b="0" dirty="0">
                <a:ea typeface="ＭＳ Ｐゴシック" pitchFamily="34" charset="-128"/>
              </a:rPr>
              <a:t>Total number of opt-outs as of February 1: </a:t>
            </a:r>
            <a:r>
              <a:rPr lang="en-US" altLang="en-US" sz="2400" b="0" dirty="0" smtClean="0">
                <a:ea typeface="ＭＳ Ｐゴシック" pitchFamily="34" charset="-128"/>
              </a:rPr>
              <a:t>16,642</a:t>
            </a:r>
            <a:endParaRPr lang="en-US" altLang="en-US" sz="2200" b="0" dirty="0" smtClean="0"/>
          </a:p>
          <a:p>
            <a:pPr>
              <a:lnSpc>
                <a:spcPct val="90000"/>
              </a:lnSpc>
            </a:pPr>
            <a:r>
              <a:rPr lang="en-US" altLang="en-US" sz="2200" b="0" dirty="0" smtClean="0"/>
              <a:t>Additional details regarding enrollment as of February 1 are posted in the Monthly Enrollment Report on the One Care website</a:t>
            </a:r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6386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Round Two Auto-Assignment Update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6800"/>
            <a:ext cx="8534400" cy="5441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Round two auto-assignments will take effect April 1, 2014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Approximately 6,400 people </a:t>
            </a:r>
            <a:r>
              <a:rPr lang="en-US" altLang="en-US" sz="2000" b="0" dirty="0">
                <a:ea typeface="ＭＳ Ｐゴシック" charset="-128"/>
              </a:rPr>
              <a:t>a</a:t>
            </a:r>
            <a:r>
              <a:rPr lang="en-US" altLang="en-US" sz="2000" b="0" dirty="0" smtClean="0">
                <a:ea typeface="ＭＳ Ｐゴシック" charset="-128"/>
              </a:rPr>
              <a:t>re being automatically enrolled in a One Care plan for an April 1 start date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MassHealth mailed 60-day </a:t>
            </a:r>
            <a:r>
              <a:rPr lang="en-US" altLang="en-US" sz="2000" b="0" dirty="0">
                <a:ea typeface="ＭＳ Ｐゴシック" charset="-128"/>
              </a:rPr>
              <a:t>notices </a:t>
            </a:r>
            <a:r>
              <a:rPr lang="en-US" altLang="en-US" sz="2000" b="0" dirty="0" smtClean="0">
                <a:ea typeface="ＭＳ Ｐゴシック" charset="-128"/>
              </a:rPr>
              <a:t>to those individuals on January 24-25, and 30-day </a:t>
            </a:r>
            <a:r>
              <a:rPr lang="en-US" altLang="en-US" sz="2000" b="0" dirty="0">
                <a:ea typeface="ＭＳ Ｐゴシック" charset="-128"/>
              </a:rPr>
              <a:t>reminder notices </a:t>
            </a:r>
            <a:r>
              <a:rPr lang="en-US" altLang="en-US" sz="2000" b="0" dirty="0" smtClean="0">
                <a:ea typeface="ＭＳ Ｐゴシック" charset="-128"/>
              </a:rPr>
              <a:t>on February 21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Round two includes individuals from across the target population, including those with higher levels of LTSS and behavioral health need (i.e., C1, C2 and C3 rating categories)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In addition to primary care, MassHealth used data on where individuals accessed LTSS and behavioral health services to match individuals to a One Care plan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0" dirty="0" smtClean="0">
                <a:ea typeface="ＭＳ Ｐゴシック" charset="-128"/>
              </a:rPr>
              <a:t>MassHealth worked closely with the One Care plans throughout the assignment process to understand their capacity to accept additional auto-assignment enrollments, and to maximize matches with their provider networks 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en-US" sz="2000" b="0" dirty="0" smtClean="0">
              <a:solidFill>
                <a:srgbClr val="FF000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en-US" sz="2000" b="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85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Auto-Assignment and Medicare Part D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382000" cy="5568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Both the 60-day and 30-day notice mailings included an insert on “One Care and Part D” to help members understand what auto-assignment in One Care means for their Part D coverage, including:</a:t>
            </a:r>
          </a:p>
          <a:p>
            <a:pPr lvl="1"/>
            <a:r>
              <a:rPr lang="en-US" sz="2000" b="0" dirty="0"/>
              <a:t>You will continue to receive your prescription drug benefits from your current plan through March 31, 2014 </a:t>
            </a:r>
          </a:p>
          <a:p>
            <a:pPr lvl="1"/>
            <a:r>
              <a:rPr lang="en-US" sz="2000" b="0" dirty="0"/>
              <a:t>Your new prescription coverage from the One Care plan will start on April </a:t>
            </a:r>
            <a:r>
              <a:rPr lang="en-US" sz="2000" b="0" dirty="0" smtClean="0"/>
              <a:t>1</a:t>
            </a: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This is to address concerns that members are receiving notices from their Part D plans about being disenrolled</a:t>
            </a:r>
            <a:endParaRPr lang="en-US" altLang="en-US" sz="2000" b="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To provide additional information to members, MassHealth is working with CMS to develop more comprehensive information about Part D coverage and One Care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Will address enrollment, continuity of care, covered drugs, and other key topics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will also work with SHINE, which has expertise in helping individuals understand Medicare Part D and their options</a:t>
            </a:r>
          </a:p>
        </p:txBody>
      </p:sp>
    </p:spTree>
    <p:extLst>
      <p:ext uri="{BB962C8B-B14F-4D97-AF65-F5344CB8AC3E}">
        <p14:creationId xmlns:p14="http://schemas.microsoft.com/office/powerpoint/2010/main" val="33231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LTS Coordinator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0450"/>
            <a:ext cx="8534400" cy="54927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is continuing efforts to ensure that we have an effective Independent Living and Long Term Services and Support (LTS) Coordinator role in One Care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is working with stakeholders, the Implementation Council, and the One Care plans to</a:t>
            </a:r>
            <a:endParaRPr lang="en-US" altLang="en-US" sz="1800" b="0" dirty="0" smtClean="0">
              <a:ea typeface="ＭＳ Ｐゴシック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Develop a common understanding of, and vision for, the role of the LTS Coordinator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Achieve balance in implementation such that the LTS Coordinator resources meet the actual needs of One Care members (numbers and skill sets); adds value; and is fiscally responsible 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Determine approaches for communicating the value, role and availability of an LTS Coordinator to enrollees and members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3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>
                <a:ea typeface="ＭＳ Ｐゴシック" charset="-128"/>
              </a:rPr>
              <a:t>LTS </a:t>
            </a:r>
            <a:r>
              <a:rPr lang="en-US" altLang="en-US" sz="2800" dirty="0" smtClean="0">
                <a:ea typeface="ＭＳ Ｐゴシック" charset="-128"/>
              </a:rPr>
              <a:t>Coordinator (</a:t>
            </a:r>
            <a:r>
              <a:rPr lang="en-US" altLang="en-US" sz="2800" dirty="0">
                <a:ea typeface="ＭＳ Ｐゴシック" charset="-128"/>
              </a:rPr>
              <a:t>cont’d</a:t>
            </a:r>
            <a:r>
              <a:rPr lang="en-US" altLang="en-US" sz="2800" dirty="0" smtClean="0">
                <a:ea typeface="ＭＳ Ｐゴシック" charset="-128"/>
              </a:rPr>
              <a:t>)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53440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Out of these dialogues, specific action steps are being identified; so far, these include: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Developing standard language/materials for members that explains the LTS Coordinator and the option for members to have one on their Care Team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Designing training protocols for providers and plans on how the LTS Coordinator role will be implemented in One Care</a:t>
            </a:r>
          </a:p>
          <a:p>
            <a:pPr lvl="1"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0" dirty="0" smtClean="0">
                <a:ea typeface="ＭＳ Ｐゴシック" charset="-128"/>
              </a:rPr>
              <a:t>Implementation </a:t>
            </a:r>
            <a:r>
              <a:rPr lang="en-US" altLang="en-US" sz="2000" b="0" dirty="0">
                <a:ea typeface="ＭＳ Ｐゴシック" charset="-128"/>
              </a:rPr>
              <a:t>Council will be represented </a:t>
            </a:r>
            <a:r>
              <a:rPr lang="en-US" altLang="en-US" sz="2000" b="0" dirty="0" smtClean="0">
                <a:ea typeface="ＭＳ Ｐゴシック" charset="-128"/>
              </a:rPr>
              <a:t>in the ongoing dialogue, along </a:t>
            </a:r>
            <a:r>
              <a:rPr lang="en-US" altLang="en-US" sz="2000" b="0" dirty="0">
                <a:ea typeface="ＭＳ Ｐゴシック" charset="-128"/>
              </a:rPr>
              <a:t>with DAAHR, ILCs, RLCs, ASAPs, the One Care plans, the One Care Ombudsman, and EOHHS/MassHealth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14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Assessment Data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0450"/>
            <a:ext cx="8382000" cy="5416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has begun working with the plans to collect information on assessment including the following: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>
                <a:ea typeface="ＭＳ Ｐゴシック" charset="-128"/>
              </a:rPr>
              <a:t>N</a:t>
            </a:r>
            <a:r>
              <a:rPr lang="en-US" altLang="en-US" sz="2000" b="0" dirty="0" smtClean="0">
                <a:ea typeface="ＭＳ Ｐゴシック" charset="-128"/>
              </a:rPr>
              <a:t>umber of assessments completed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Number of LTS Coordinator referrals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Number of LTS Coordinator encounters</a:t>
            </a:r>
          </a:p>
          <a:p>
            <a:pPr lvl="1">
              <a:lnSpc>
                <a:spcPct val="90000"/>
              </a:lnSpc>
            </a:pPr>
            <a:endParaRPr lang="en-US" altLang="en-US" sz="2000" b="0" dirty="0" smtClean="0"/>
          </a:p>
          <a:p>
            <a:r>
              <a:rPr lang="en-US" altLang="en-US" sz="2000" b="0" dirty="0" smtClean="0">
                <a:ea typeface="ＭＳ Ｐゴシック" charset="-128"/>
              </a:rPr>
              <a:t>Along with other early indicators, this data will give us a sense of how implementation is going with regard to the assessment process and the use of LTS Coordinators</a:t>
            </a:r>
          </a:p>
        </p:txBody>
      </p:sp>
    </p:spTree>
    <p:extLst>
      <p:ext uri="{BB962C8B-B14F-4D97-AF65-F5344CB8AC3E}">
        <p14:creationId xmlns:p14="http://schemas.microsoft.com/office/powerpoint/2010/main" val="26964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Mailing to Additional Members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6800"/>
            <a:ext cx="8382000" cy="5416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In September 2013, MassHealth sent a One Care Enrollment Package to approximately 82,000 members and their guardians</a:t>
            </a:r>
          </a:p>
          <a:p>
            <a:pPr lvl="1"/>
            <a:r>
              <a:rPr lang="en-US" altLang="en-US" sz="2000" b="0" dirty="0" smtClean="0"/>
              <a:t>Introduced One Care and let members know about the opportunity to self-select into a One Care plan in their area</a:t>
            </a:r>
          </a:p>
          <a:p>
            <a:pPr lvl="1"/>
            <a:r>
              <a:rPr lang="en-US" altLang="en-US" sz="2000" b="0" dirty="0" smtClean="0">
                <a:ea typeface="ＭＳ Ｐゴシック" charset="-128"/>
              </a:rPr>
              <a:t>Included a One Care Enrollment Guide, a cover letter with a purple stripe, a List of Covered Services, and an Enrollment Decision Form</a:t>
            </a:r>
          </a:p>
          <a:p>
            <a:r>
              <a:rPr lang="en-US" altLang="en-US" sz="2000" b="0" dirty="0" smtClean="0">
                <a:ea typeface="ＭＳ Ｐゴシック" charset="-128"/>
              </a:rPr>
              <a:t>MassHealth is now planning to send a similar mailing, in late March, to:</a:t>
            </a:r>
          </a:p>
          <a:p>
            <a:pPr lvl="1"/>
            <a:r>
              <a:rPr lang="en-US" altLang="en-US" sz="2000" b="0" dirty="0" smtClean="0">
                <a:ea typeface="ＭＳ Ｐゴシック" charset="-128"/>
              </a:rPr>
              <a:t>Individuals who have become eligible for One Care since September mail file was created</a:t>
            </a:r>
          </a:p>
          <a:p>
            <a:pPr lvl="1"/>
            <a:r>
              <a:rPr lang="en-US" altLang="en-US" sz="2000" b="0" dirty="0" smtClean="0">
                <a:ea typeface="ＭＳ Ｐゴシック" charset="-128"/>
              </a:rPr>
              <a:t>Others who appear eligible in MassHealth data, but were not mailed to in September</a:t>
            </a:r>
          </a:p>
          <a:p>
            <a:r>
              <a:rPr lang="en-US" altLang="en-US" sz="2000" b="0" dirty="0" smtClean="0">
                <a:ea typeface="ＭＳ Ｐゴシック" charset="-128"/>
              </a:rPr>
              <a:t>Expected to include approximately 10,000-15,000 members in total</a:t>
            </a:r>
          </a:p>
          <a:p>
            <a:r>
              <a:rPr lang="en-US" altLang="en-US" sz="2000" b="0" dirty="0" smtClean="0">
                <a:ea typeface="ＭＳ Ｐゴシック" charset="-128"/>
              </a:rPr>
              <a:t>MassHealth will look at feedback and experience with September mailing to make improvements for March mailing</a:t>
            </a:r>
          </a:p>
          <a:p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491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Consumer Outreach Strategies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90600"/>
            <a:ext cx="8382000" cy="57308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/>
              <a:t>F</a:t>
            </a:r>
            <a:r>
              <a:rPr lang="en-US" altLang="en-US" sz="2000" b="0" dirty="0" smtClean="0"/>
              <a:t>ocused </a:t>
            </a:r>
            <a:r>
              <a:rPr lang="en-US" altLang="en-US" sz="2000" b="0" dirty="0"/>
              <a:t>on </a:t>
            </a:r>
            <a:r>
              <a:rPr lang="en-US" altLang="en-US" sz="2000" b="0" dirty="0" smtClean="0"/>
              <a:t>increasing </a:t>
            </a:r>
            <a:r>
              <a:rPr lang="en-US" altLang="en-US" sz="2000" b="0" dirty="0"/>
              <a:t>public awareness of One Care with efforts at the community level, including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/>
              <a:t>Scheduling sessions/events with community organizations that work with One Care target populations (e.g. ILCs, RLCs, organizations focused on homelessness) 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/>
              <a:t>Briefing legislators on One Care and identifying opportunities and/or venues in their districts for targeted outreach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/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Targeting </a:t>
            </a:r>
            <a:r>
              <a:rPr lang="en-US" altLang="en-US" sz="2000" b="0" dirty="0"/>
              <a:t>3-6 community sessions over the next 6 </a:t>
            </a:r>
            <a:r>
              <a:rPr lang="en-US" altLang="en-US" sz="2000" b="0" dirty="0" smtClean="0"/>
              <a:t>months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/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These </a:t>
            </a:r>
            <a:r>
              <a:rPr lang="en-US" altLang="en-US" sz="2000" b="0" dirty="0"/>
              <a:t>efforts will be informed by outreach Implementation Council members and others have been doing with their community contacts </a:t>
            </a:r>
          </a:p>
          <a:p>
            <a:pPr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  <a:p>
            <a:pPr lvl="1"/>
            <a:endParaRPr lang="en-US" altLang="en-US" sz="2000" b="0" dirty="0" smtClean="0"/>
          </a:p>
          <a:p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956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56433</TotalTime>
  <Words>1058</Words>
  <Application>Microsoft Office PowerPoint</Application>
  <PresentationFormat>On-screen Show (4:3)</PresentationFormat>
  <Paragraphs>126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Default Design</vt:lpstr>
      <vt:lpstr>3_Default Design</vt:lpstr>
      <vt:lpstr>1_Default Design</vt:lpstr>
      <vt:lpstr>5_Default Design</vt:lpstr>
      <vt:lpstr>MassHealth Demonstration  to Integrate Care for Dual Eligibles</vt:lpstr>
      <vt:lpstr>Total Enrollment</vt:lpstr>
      <vt:lpstr>Round Two Auto-Assignment Update</vt:lpstr>
      <vt:lpstr>Auto-Assignment and Medicare Part D</vt:lpstr>
      <vt:lpstr>LTS Coordinator</vt:lpstr>
      <vt:lpstr>LTS Coordinator (cont’d)</vt:lpstr>
      <vt:lpstr>Assessment Data</vt:lpstr>
      <vt:lpstr>Mailing to Additional Members</vt:lpstr>
      <vt:lpstr>Consumer Outreach Strategies</vt:lpstr>
      <vt:lpstr>Provider Engagement Strategies</vt:lpstr>
      <vt:lpstr>MassHealth and Implementation Council Planning Meeting 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1098</cp:revision>
  <cp:lastPrinted>2014-02-28T13:43:35Z</cp:lastPrinted>
  <dcterms:created xsi:type="dcterms:W3CDTF">2014-01-14T19:50:36Z</dcterms:created>
  <dcterms:modified xsi:type="dcterms:W3CDTF">2017-10-31T14:12:03Z</dcterms:modified>
</cp:coreProperties>
</file>