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735" r:id="rId2"/>
    <p:sldMasterId id="2147484033" r:id="rId3"/>
    <p:sldMasterId id="2147484075" r:id="rId4"/>
  </p:sldMasterIdLst>
  <p:notesMasterIdLst>
    <p:notesMasterId r:id="rId17"/>
  </p:notesMasterIdLst>
  <p:handoutMasterIdLst>
    <p:handoutMasterId r:id="rId18"/>
  </p:handoutMasterIdLst>
  <p:sldIdLst>
    <p:sldId id="798" r:id="rId5"/>
    <p:sldId id="785" r:id="rId6"/>
    <p:sldId id="821" r:id="rId7"/>
    <p:sldId id="857" r:id="rId8"/>
    <p:sldId id="865" r:id="rId9"/>
    <p:sldId id="866" r:id="rId10"/>
    <p:sldId id="862" r:id="rId11"/>
    <p:sldId id="864" r:id="rId12"/>
    <p:sldId id="863" r:id="rId13"/>
    <p:sldId id="867" r:id="rId14"/>
    <p:sldId id="868" r:id="rId15"/>
    <p:sldId id="807" r:id="rId16"/>
  </p:sldIdLst>
  <p:sldSz cx="9144000" cy="6858000" type="screen4x3"/>
  <p:notesSz cx="7023100" cy="9309100"/>
  <p:defaultTextStyle>
    <a:defPPr>
      <a:defRPr lang="en-US"/>
    </a:defPPr>
    <a:lvl1pPr algn="l" rtl="0" fontAlgn="base">
      <a:lnSpc>
        <a:spcPct val="85000"/>
      </a:lnSpc>
      <a:spcBef>
        <a:spcPct val="0"/>
      </a:spcBef>
      <a:spcAft>
        <a:spcPct val="0"/>
      </a:spcAft>
      <a:defRPr sz="4400" b="1" kern="1200">
        <a:solidFill>
          <a:schemeClr val="accent2"/>
        </a:solidFill>
        <a:latin typeface="Arial" charset="0"/>
        <a:ea typeface="MS PGothic" pitchFamily="34" charset="-128"/>
        <a:cs typeface="+mn-cs"/>
      </a:defRPr>
    </a:lvl1pPr>
    <a:lvl2pPr marL="457200" algn="l" rtl="0" fontAlgn="base">
      <a:lnSpc>
        <a:spcPct val="85000"/>
      </a:lnSpc>
      <a:spcBef>
        <a:spcPct val="0"/>
      </a:spcBef>
      <a:spcAft>
        <a:spcPct val="0"/>
      </a:spcAft>
      <a:defRPr sz="4400" b="1" kern="1200">
        <a:solidFill>
          <a:schemeClr val="accent2"/>
        </a:solidFill>
        <a:latin typeface="Arial" charset="0"/>
        <a:ea typeface="MS PGothic" pitchFamily="34" charset="-128"/>
        <a:cs typeface="+mn-cs"/>
      </a:defRPr>
    </a:lvl2pPr>
    <a:lvl3pPr marL="914400" algn="l" rtl="0" fontAlgn="base">
      <a:lnSpc>
        <a:spcPct val="85000"/>
      </a:lnSpc>
      <a:spcBef>
        <a:spcPct val="0"/>
      </a:spcBef>
      <a:spcAft>
        <a:spcPct val="0"/>
      </a:spcAft>
      <a:defRPr sz="4400" b="1" kern="1200">
        <a:solidFill>
          <a:schemeClr val="accent2"/>
        </a:solidFill>
        <a:latin typeface="Arial" charset="0"/>
        <a:ea typeface="MS PGothic" pitchFamily="34" charset="-128"/>
        <a:cs typeface="+mn-cs"/>
      </a:defRPr>
    </a:lvl3pPr>
    <a:lvl4pPr marL="1371600" algn="l" rtl="0" fontAlgn="base">
      <a:lnSpc>
        <a:spcPct val="85000"/>
      </a:lnSpc>
      <a:spcBef>
        <a:spcPct val="0"/>
      </a:spcBef>
      <a:spcAft>
        <a:spcPct val="0"/>
      </a:spcAft>
      <a:defRPr sz="4400" b="1" kern="1200">
        <a:solidFill>
          <a:schemeClr val="accent2"/>
        </a:solidFill>
        <a:latin typeface="Arial" charset="0"/>
        <a:ea typeface="MS PGothic" pitchFamily="34" charset="-128"/>
        <a:cs typeface="+mn-cs"/>
      </a:defRPr>
    </a:lvl4pPr>
    <a:lvl5pPr marL="1828800" algn="l" rtl="0" fontAlgn="base">
      <a:lnSpc>
        <a:spcPct val="85000"/>
      </a:lnSpc>
      <a:spcBef>
        <a:spcPct val="0"/>
      </a:spcBef>
      <a:spcAft>
        <a:spcPct val="0"/>
      </a:spcAft>
      <a:defRPr sz="4400" b="1" kern="1200">
        <a:solidFill>
          <a:schemeClr val="accent2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4400" b="1" kern="1200">
        <a:solidFill>
          <a:schemeClr val="accent2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4400" b="1" kern="1200">
        <a:solidFill>
          <a:schemeClr val="accent2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4400" b="1" kern="1200">
        <a:solidFill>
          <a:schemeClr val="accent2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4400" b="1" kern="1200">
        <a:solidFill>
          <a:schemeClr val="accent2"/>
        </a:solidFill>
        <a:latin typeface="Arial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CBCBD3"/>
    <a:srgbClr val="5F5F5F"/>
    <a:srgbClr val="4D4D4D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1221" autoAdjust="0"/>
    <p:restoredTop sz="92518" autoAdjust="0"/>
  </p:normalViewPr>
  <p:slideViewPr>
    <p:cSldViewPr snapToObjects="1">
      <p:cViewPr>
        <p:scale>
          <a:sx n="75" d="100"/>
          <a:sy n="75" d="100"/>
        </p:scale>
        <p:origin x="-636" y="-42"/>
      </p:cViewPr>
      <p:guideLst>
        <p:guide orient="horz" pos="1152"/>
        <p:guide pos="3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670"/>
    </p:cViewPr>
  </p:sorterViewPr>
  <p:notesViewPr>
    <p:cSldViewPr snapToObjects="1">
      <p:cViewPr>
        <p:scale>
          <a:sx n="100" d="100"/>
          <a:sy n="100" d="100"/>
        </p:scale>
        <p:origin x="-2544" y="1746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43979" cy="465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14" tIns="45754" rIns="91514" bIns="45754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7531" y="0"/>
            <a:ext cx="3043979" cy="465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14" tIns="45754" rIns="91514" bIns="45754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fld id="{E81D1537-6B1B-4201-898D-E5E02B97862F}" type="datetimeFigureOut">
              <a:rPr lang="en-US" altLang="en-US"/>
              <a:pPr>
                <a:defRPr/>
              </a:pPr>
              <a:t>10/31/2017</a:t>
            </a:fld>
            <a:endParaRPr lang="en-US" altLang="en-US" dirty="0"/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41738"/>
            <a:ext cx="3043979" cy="465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14" tIns="45754" rIns="91514" bIns="45754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7531" y="8841738"/>
            <a:ext cx="3043979" cy="465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514" tIns="45754" rIns="91514" bIns="45754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34" charset="-128"/>
              </a:defRPr>
            </a:lvl1pPr>
          </a:lstStyle>
          <a:p>
            <a:pPr>
              <a:defRPr/>
            </a:pPr>
            <a:fld id="{ACE02D3A-A584-4882-8BC4-83D78986FA4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8234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2390" cy="464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222" tIns="46614" rIns="93222" bIns="46614" numCol="1" anchor="t" anchorCtr="0" compatLnSpc="1">
            <a:prstTxWarp prst="textNoShape">
              <a:avLst/>
            </a:prstTxWarp>
          </a:bodyPr>
          <a:lstStyle>
            <a:lvl1pPr defTabSz="933261">
              <a:lnSpc>
                <a:spcPct val="100000"/>
              </a:lnSpc>
              <a:defRPr sz="1200" b="0">
                <a:solidFill>
                  <a:schemeClr val="tx1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9120" y="0"/>
            <a:ext cx="3042390" cy="464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222" tIns="46614" rIns="93222" bIns="46614" numCol="1" anchor="t" anchorCtr="0" compatLnSpc="1">
            <a:prstTxWarp prst="textNoShape">
              <a:avLst/>
            </a:prstTxWarp>
          </a:bodyPr>
          <a:lstStyle>
            <a:lvl1pPr algn="r" defTabSz="933261">
              <a:lnSpc>
                <a:spcPct val="100000"/>
              </a:lnSpc>
              <a:defRPr sz="1200" b="0">
                <a:solidFill>
                  <a:schemeClr val="tx1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700088"/>
            <a:ext cx="4654550" cy="34909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946" y="4422459"/>
            <a:ext cx="5617208" cy="418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222" tIns="46614" rIns="93222" bIns="466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3328"/>
            <a:ext cx="3042390" cy="464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222" tIns="46614" rIns="93222" bIns="46614" numCol="1" anchor="b" anchorCtr="0" compatLnSpc="1">
            <a:prstTxWarp prst="textNoShape">
              <a:avLst/>
            </a:prstTxWarp>
          </a:bodyPr>
          <a:lstStyle>
            <a:lvl1pPr defTabSz="933261">
              <a:lnSpc>
                <a:spcPct val="100000"/>
              </a:lnSpc>
              <a:defRPr sz="1200" b="0">
                <a:solidFill>
                  <a:schemeClr val="tx1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120" y="8843328"/>
            <a:ext cx="3042390" cy="464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222" tIns="46614" rIns="93222" bIns="46614" numCol="1" anchor="b" anchorCtr="0" compatLnSpc="1">
            <a:prstTxWarp prst="textNoShape">
              <a:avLst/>
            </a:prstTxWarp>
          </a:bodyPr>
          <a:lstStyle>
            <a:lvl1pPr algn="r" defTabSz="933261">
              <a:lnSpc>
                <a:spcPct val="100000"/>
              </a:lnSpc>
              <a:defRPr sz="1200" b="0">
                <a:solidFill>
                  <a:schemeClr val="tx1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45C1E652-0180-43F7-B847-50860E20547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840404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67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4064" indent="-286179" defTabSz="93167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4715" indent="-228943" defTabSz="93167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2600" indent="-228943" defTabSz="93167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60486" indent="-228943" defTabSz="93167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8372" indent="-228943" defTabSz="93167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6258" indent="-228943" defTabSz="93167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34144" indent="-228943" defTabSz="93167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92029" indent="-228943" defTabSz="93167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2287CCC5-5083-439B-9424-2ABB6A287DCB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>
              <a:latin typeface="Arial" pitchFamily="34" charset="0"/>
              <a:ea typeface="ＭＳ Ｐゴシック" charset="-128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261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1pPr>
            <a:lvl2pPr marL="744064" indent="-286179" defTabSz="933261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2pPr>
            <a:lvl3pPr marL="1144715" indent="-228943" defTabSz="933261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3pPr>
            <a:lvl4pPr marL="1602600" indent="-228943" defTabSz="933261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4pPr>
            <a:lvl5pPr marL="2060486" indent="-228943" defTabSz="933261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5pPr>
            <a:lvl6pPr marL="2518372" indent="-228943" defTabSz="933261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6pPr>
            <a:lvl7pPr marL="2976258" indent="-228943" defTabSz="933261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7pPr>
            <a:lvl8pPr marL="3434144" indent="-228943" defTabSz="933261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8pPr>
            <a:lvl9pPr marL="3892029" indent="-228943" defTabSz="933261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hangingPunct="1"/>
            <a:fld id="{AD01569C-791B-4F65-8F7C-1ED69BB4EF0F}" type="slidenum">
              <a:rPr lang="en-US" altLang="en-US" sz="1200" b="0">
                <a:solidFill>
                  <a:prstClr val="black"/>
                </a:solidFill>
              </a:rPr>
              <a:pPr eaLnBrk="1" hangingPunct="1"/>
              <a:t>3</a:t>
            </a:fld>
            <a:endParaRPr lang="en-US" altLang="en-US" sz="1200" b="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>
              <a:latin typeface="Arial" pitchFamily="34" charset="0"/>
              <a:ea typeface="ＭＳ Ｐゴシック" charset="-128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261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1pPr>
            <a:lvl2pPr marL="744064" indent="-286179" defTabSz="933261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2pPr>
            <a:lvl3pPr marL="1144715" indent="-228943" defTabSz="933261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3pPr>
            <a:lvl4pPr marL="1602600" indent="-228943" defTabSz="933261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4pPr>
            <a:lvl5pPr marL="2060486" indent="-228943" defTabSz="933261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5pPr>
            <a:lvl6pPr marL="2518372" indent="-228943" defTabSz="933261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6pPr>
            <a:lvl7pPr marL="2976258" indent="-228943" defTabSz="933261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7pPr>
            <a:lvl8pPr marL="3434144" indent="-228943" defTabSz="933261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8pPr>
            <a:lvl9pPr marL="3892029" indent="-228943" defTabSz="933261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hangingPunct="1"/>
            <a:fld id="{AD01569C-791B-4F65-8F7C-1ED69BB4EF0F}" type="slidenum">
              <a:rPr lang="en-US" altLang="en-US" sz="1200" b="0">
                <a:solidFill>
                  <a:prstClr val="black"/>
                </a:solidFill>
              </a:rPr>
              <a:pPr eaLnBrk="1" hangingPunct="1"/>
              <a:t>4</a:t>
            </a:fld>
            <a:endParaRPr lang="en-US" altLang="en-US" sz="1200" b="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>
              <a:latin typeface="Arial" pitchFamily="34" charset="0"/>
              <a:ea typeface="ＭＳ Ｐゴシック" charset="-128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261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1pPr>
            <a:lvl2pPr marL="744064" indent="-286179" defTabSz="933261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2pPr>
            <a:lvl3pPr marL="1144715" indent="-228943" defTabSz="933261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3pPr>
            <a:lvl4pPr marL="1602600" indent="-228943" defTabSz="933261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4pPr>
            <a:lvl5pPr marL="2060486" indent="-228943" defTabSz="933261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5pPr>
            <a:lvl6pPr marL="2518372" indent="-228943" defTabSz="933261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6pPr>
            <a:lvl7pPr marL="2976258" indent="-228943" defTabSz="933261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7pPr>
            <a:lvl8pPr marL="3434144" indent="-228943" defTabSz="933261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8pPr>
            <a:lvl9pPr marL="3892029" indent="-228943" defTabSz="933261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hangingPunct="1"/>
            <a:fld id="{AD01569C-791B-4F65-8F7C-1ED69BB4EF0F}" type="slidenum">
              <a:rPr lang="en-US" altLang="en-US" sz="1200" b="0">
                <a:solidFill>
                  <a:prstClr val="black"/>
                </a:solidFill>
              </a:rPr>
              <a:pPr eaLnBrk="1" hangingPunct="1"/>
              <a:t>5</a:t>
            </a:fld>
            <a:endParaRPr lang="en-US" altLang="en-US" sz="1200" b="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>
              <a:latin typeface="Arial" pitchFamily="34" charset="0"/>
              <a:ea typeface="ＭＳ Ｐゴシック" charset="-128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261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1pPr>
            <a:lvl2pPr marL="744064" indent="-286179" defTabSz="933261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2pPr>
            <a:lvl3pPr marL="1144715" indent="-228943" defTabSz="933261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3pPr>
            <a:lvl4pPr marL="1602600" indent="-228943" defTabSz="933261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4pPr>
            <a:lvl5pPr marL="2060486" indent="-228943" defTabSz="933261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5pPr>
            <a:lvl6pPr marL="2518372" indent="-228943" defTabSz="933261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6pPr>
            <a:lvl7pPr marL="2976258" indent="-228943" defTabSz="933261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7pPr>
            <a:lvl8pPr marL="3434144" indent="-228943" defTabSz="933261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8pPr>
            <a:lvl9pPr marL="3892029" indent="-228943" defTabSz="933261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hangingPunct="1"/>
            <a:fld id="{AD01569C-791B-4F65-8F7C-1ED69BB4EF0F}" type="slidenum">
              <a:rPr lang="en-US" altLang="en-US" sz="1200" b="0">
                <a:solidFill>
                  <a:prstClr val="black"/>
                </a:solidFill>
              </a:rPr>
              <a:pPr eaLnBrk="1" hangingPunct="1"/>
              <a:t>6</a:t>
            </a:fld>
            <a:endParaRPr lang="en-US" altLang="en-US" sz="1200" b="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>
              <a:latin typeface="Arial" pitchFamily="34" charset="0"/>
              <a:ea typeface="ＭＳ Ｐゴシック" charset="-128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261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1pPr>
            <a:lvl2pPr marL="744064" indent="-286179" defTabSz="933261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2pPr>
            <a:lvl3pPr marL="1144715" indent="-228943" defTabSz="933261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3pPr>
            <a:lvl4pPr marL="1602600" indent="-228943" defTabSz="933261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4pPr>
            <a:lvl5pPr marL="2060486" indent="-228943" defTabSz="933261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5pPr>
            <a:lvl6pPr marL="2518372" indent="-228943" defTabSz="933261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6pPr>
            <a:lvl7pPr marL="2976258" indent="-228943" defTabSz="933261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7pPr>
            <a:lvl8pPr marL="3434144" indent="-228943" defTabSz="933261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8pPr>
            <a:lvl9pPr marL="3892029" indent="-228943" defTabSz="933261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hangingPunct="1"/>
            <a:fld id="{AD01569C-791B-4F65-8F7C-1ED69BB4EF0F}" type="slidenum">
              <a:rPr lang="en-US" altLang="en-US" sz="1200" b="0">
                <a:solidFill>
                  <a:prstClr val="black"/>
                </a:solidFill>
              </a:rPr>
              <a:pPr eaLnBrk="1" hangingPunct="1"/>
              <a:t>7</a:t>
            </a:fld>
            <a:endParaRPr lang="en-US" altLang="en-US" sz="1200" b="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>
              <a:latin typeface="Arial" pitchFamily="34" charset="0"/>
              <a:ea typeface="ＭＳ Ｐゴシック" charset="-128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261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1pPr>
            <a:lvl2pPr marL="744064" indent="-286179" defTabSz="933261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2pPr>
            <a:lvl3pPr marL="1144715" indent="-228943" defTabSz="933261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3pPr>
            <a:lvl4pPr marL="1602600" indent="-228943" defTabSz="933261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4pPr>
            <a:lvl5pPr marL="2060486" indent="-228943" defTabSz="933261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5pPr>
            <a:lvl6pPr marL="2518372" indent="-228943" defTabSz="933261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6pPr>
            <a:lvl7pPr marL="2976258" indent="-228943" defTabSz="933261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7pPr>
            <a:lvl8pPr marL="3434144" indent="-228943" defTabSz="933261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8pPr>
            <a:lvl9pPr marL="3892029" indent="-228943" defTabSz="933261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hangingPunct="1"/>
            <a:fld id="{AD01569C-791B-4F65-8F7C-1ED69BB4EF0F}" type="slidenum">
              <a:rPr lang="en-US" altLang="en-US" sz="1200" b="0">
                <a:solidFill>
                  <a:prstClr val="black"/>
                </a:solidFill>
              </a:rPr>
              <a:pPr eaLnBrk="1" hangingPunct="1"/>
              <a:t>8</a:t>
            </a:fld>
            <a:endParaRPr lang="en-US" altLang="en-US" sz="1200" b="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>
              <a:latin typeface="Arial" pitchFamily="34" charset="0"/>
              <a:ea typeface="ＭＳ Ｐゴシック" charset="-128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261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1pPr>
            <a:lvl2pPr marL="744064" indent="-286179" defTabSz="933261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2pPr>
            <a:lvl3pPr marL="1144715" indent="-228943" defTabSz="933261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3pPr>
            <a:lvl4pPr marL="1602600" indent="-228943" defTabSz="933261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4pPr>
            <a:lvl5pPr marL="2060486" indent="-228943" defTabSz="933261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5pPr>
            <a:lvl6pPr marL="2518372" indent="-228943" defTabSz="933261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6pPr>
            <a:lvl7pPr marL="2976258" indent="-228943" defTabSz="933261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7pPr>
            <a:lvl8pPr marL="3434144" indent="-228943" defTabSz="933261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8pPr>
            <a:lvl9pPr marL="3892029" indent="-228943" defTabSz="933261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hangingPunct="1"/>
            <a:fld id="{AD01569C-791B-4F65-8F7C-1ED69BB4EF0F}" type="slidenum">
              <a:rPr lang="en-US" altLang="en-US" sz="1200" b="0">
                <a:solidFill>
                  <a:prstClr val="black"/>
                </a:solidFill>
              </a:rPr>
              <a:pPr eaLnBrk="1" hangingPunct="1"/>
              <a:t>9</a:t>
            </a:fld>
            <a:endParaRPr lang="en-US" altLang="en-US" sz="1200" b="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 smtClean="0">
              <a:latin typeface="Arial" pitchFamily="34" charset="0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261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1pPr>
            <a:lvl2pPr marL="745655" indent="-287769" defTabSz="933261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2pPr>
            <a:lvl3pPr marL="1146305" indent="-228943" defTabSz="933261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3pPr>
            <a:lvl4pPr marL="1605780" indent="-230533" defTabSz="933261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4pPr>
            <a:lvl5pPr marL="2063666" indent="-228943" defTabSz="933261" eaLnBrk="0" hangingPunct="0"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5pPr>
            <a:lvl6pPr marL="2521552" indent="-228943" defTabSz="933261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6pPr>
            <a:lvl7pPr marL="2979437" indent="-228943" defTabSz="933261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7pPr>
            <a:lvl8pPr marL="3437323" indent="-228943" defTabSz="933261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8pPr>
            <a:lvl9pPr marL="3895209" indent="-228943" defTabSz="933261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hangingPunct="1"/>
            <a:fld id="{9AFF9E16-0E49-4C85-95B3-EF17F0E62F44}" type="slidenum">
              <a:rPr lang="en-US" altLang="en-US" sz="1200" b="0">
                <a:solidFill>
                  <a:prstClr val="black"/>
                </a:solidFill>
              </a:rPr>
              <a:pPr eaLnBrk="1" hangingPunct="1"/>
              <a:t>12</a:t>
            </a:fld>
            <a:endParaRPr lang="en-US" altLang="en-US" sz="1200" b="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flower5 sm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79" t="15384" b="33333"/>
          <a:stretch>
            <a:fillRect/>
          </a:stretch>
        </p:blipFill>
        <p:spPr bwMode="auto">
          <a:xfrm>
            <a:off x="6781800" y="4471988"/>
            <a:ext cx="2366963" cy="238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72" b="2867"/>
          <a:stretch>
            <a:fillRect/>
          </a:stretch>
        </p:blipFill>
        <p:spPr bwMode="auto">
          <a:xfrm>
            <a:off x="6934200" y="381000"/>
            <a:ext cx="2093913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352800"/>
            <a:ext cx="6400800" cy="1752600"/>
          </a:xfrm>
        </p:spPr>
        <p:txBody>
          <a:bodyPr/>
          <a:lstStyle>
            <a:lvl1pPr marL="0" indent="0">
              <a:buFont typeface="Arial" charset="0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219200"/>
            <a:ext cx="7772400" cy="2057400"/>
          </a:xfrm>
        </p:spPr>
        <p:txBody>
          <a:bodyPr anchor="t"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18829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C1FAA-CD78-47B1-BAD6-4032B3D66D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963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81000"/>
            <a:ext cx="20955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61341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AE73F-DBDC-443C-9E62-AC0A81DD45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4228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416675" cy="1828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2362200"/>
            <a:ext cx="41148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2362200"/>
            <a:ext cx="41148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343400"/>
            <a:ext cx="41148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99F81-45FC-4E42-B214-B273A6F4F8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3160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416675" cy="1828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2362200"/>
            <a:ext cx="41148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1148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F6FD4-E3DA-4758-B685-D000E3FEE4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2914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B10CD-3106-435E-A3A6-13B3636FF7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7722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F2828-1E6C-4CC7-89C5-3000E8B2D4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1644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0CBFA-DF8B-4036-B47D-7F164860A1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1479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362200"/>
            <a:ext cx="4114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114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90C29-E71F-4164-8487-41596456DE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5018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18C686-A778-42FF-B538-24FADFAD9B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2821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53478A-FE8B-4DA9-AE41-17F437AA66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006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E6EFD-F2E3-4CF8-B30C-61A833C1AD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318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ABD63-BEE5-4F07-BBB7-5A83508F87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2374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E8FBAE-7640-4A80-A347-553666A2CD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8141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33234D-6170-43EC-879F-A22D9BEFC9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5803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11D13-F5A2-4204-81C5-0796E94682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2377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81000"/>
            <a:ext cx="20955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61341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90A49-B2AB-444E-9BDC-0AF3FBF35C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0330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flower5 sm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79" t="15384" b="33333"/>
          <a:stretch>
            <a:fillRect/>
          </a:stretch>
        </p:blipFill>
        <p:spPr bwMode="auto">
          <a:xfrm>
            <a:off x="6781800" y="4471988"/>
            <a:ext cx="2366963" cy="238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72" b="2867"/>
          <a:stretch>
            <a:fillRect/>
          </a:stretch>
        </p:blipFill>
        <p:spPr bwMode="auto">
          <a:xfrm>
            <a:off x="6934200" y="381000"/>
            <a:ext cx="2093913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352800"/>
            <a:ext cx="6400800" cy="1752600"/>
          </a:xfrm>
        </p:spPr>
        <p:txBody>
          <a:bodyPr/>
          <a:lstStyle>
            <a:lvl1pPr marL="0" indent="0">
              <a:buFont typeface="Arial" charset="0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219200"/>
            <a:ext cx="7772400" cy="2057400"/>
          </a:xfrm>
        </p:spPr>
        <p:txBody>
          <a:bodyPr anchor="t"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040195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3582C-A5A7-429D-AA5C-44DECADB6B3F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4186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59541-775F-4120-B4D8-5832CA54F05A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0299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362200"/>
            <a:ext cx="4114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114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99996-7403-461D-911D-E4E89BB71D4C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3510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4CA86-ABC2-47CB-943D-BF0742A80A7C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500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75640-D13A-40D7-94FB-EF3DD4B73B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93382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2F1E5-60DC-49FB-984E-ECE6007604B8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7129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3EE37-626C-4385-A752-F7826DB521A6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99724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95EE0A-C865-4227-9BE2-589614D7DEE9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06496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9C4486-BE0F-410A-A1BB-D2D8BC99172F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22354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B0469-4159-4D7B-9CB6-F33FDDB2D6F4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34503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81000"/>
            <a:ext cx="20955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61341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88012-D34A-4B85-A03A-F4865D36A4F9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28592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416675" cy="1828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2362200"/>
            <a:ext cx="41148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2362200"/>
            <a:ext cx="41148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343400"/>
            <a:ext cx="41148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C1546-5EE3-4698-9B7B-F0CF1B08194E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30162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416675" cy="1828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2362200"/>
            <a:ext cx="41148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1148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4EED73-BE65-445B-A3F0-D331D103F69B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35175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flower5 sm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79" t="15384" b="33333"/>
          <a:stretch>
            <a:fillRect/>
          </a:stretch>
        </p:blipFill>
        <p:spPr bwMode="auto">
          <a:xfrm>
            <a:off x="6781800" y="4471988"/>
            <a:ext cx="2366963" cy="238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72" b="2867"/>
          <a:stretch>
            <a:fillRect/>
          </a:stretch>
        </p:blipFill>
        <p:spPr bwMode="auto">
          <a:xfrm>
            <a:off x="6934200" y="381000"/>
            <a:ext cx="2093913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352800"/>
            <a:ext cx="6400800" cy="1752600"/>
          </a:xfrm>
        </p:spPr>
        <p:txBody>
          <a:bodyPr/>
          <a:lstStyle>
            <a:lvl1pPr marL="0" indent="0">
              <a:buFont typeface="Arial" charset="0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219200"/>
            <a:ext cx="7772400" cy="2057400"/>
          </a:xfrm>
        </p:spPr>
        <p:txBody>
          <a:bodyPr anchor="t"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7584527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A4B19-0171-4632-87CC-E08591B4FCBE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768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362200"/>
            <a:ext cx="4114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114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D3E34-6010-44D3-928D-8E0F6E90B0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2943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C8BD02-4FB0-441B-900F-96883EB630E7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71715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362200"/>
            <a:ext cx="4114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114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2580CD-6D09-488B-8311-E22C44DE8E16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15644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6DA27-AC71-46D7-B624-37F3E3FF11D5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23402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35DAB-22D1-4E67-B80A-771E586EC252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99366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E07D7-16DD-460C-AC9D-58253D067821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84074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F8B3C-70E3-4295-95C8-2D4349338B03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04755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E593C-48E3-4662-9E07-1D2AA77C7712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12495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B854FA-8BAE-41D9-9B59-217AFD33FF48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28064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81000"/>
            <a:ext cx="20955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61341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EBEA3-9906-4701-8257-B0FCB5D4DC06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34136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416675" cy="1828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2362200"/>
            <a:ext cx="41148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2362200"/>
            <a:ext cx="41148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343400"/>
            <a:ext cx="41148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A88C17-3A34-4E8B-BE33-8EE8A160A69C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337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3440A7-480B-40A1-9852-ED9387277E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34534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416675" cy="1828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2362200"/>
            <a:ext cx="41148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1148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4AF6B-2EF1-41E1-AC56-59120CFC3836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281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DD66E-2497-448D-88D4-0B6C0ADE6C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190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9195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91361-8DAF-4856-B7C6-F8B84E1393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433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CA9EA-8EE3-4BC3-A07E-DC4BF168FE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260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641667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2362200"/>
            <a:ext cx="8382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400" b="0">
                <a:solidFill>
                  <a:schemeClr val="tx1"/>
                </a:solidFill>
                <a:ea typeface="MS PGothic" pitchFamily="34" charset="-128"/>
              </a:defRPr>
            </a:lvl1pPr>
          </a:lstStyle>
          <a:p>
            <a:pPr>
              <a:defRPr/>
            </a:pPr>
            <a:fld id="{A74B3DE5-65C4-40A6-A4BA-E4AA441D90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29" name="Picture 1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72" b="2867"/>
          <a:stretch>
            <a:fillRect/>
          </a:stretch>
        </p:blipFill>
        <p:spPr bwMode="auto">
          <a:xfrm>
            <a:off x="6934200" y="381000"/>
            <a:ext cx="2093913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32" r:id="rId1"/>
    <p:sldLayoutId id="2147484009" r:id="rId2"/>
    <p:sldLayoutId id="2147484010" r:id="rId3"/>
    <p:sldLayoutId id="2147484011" r:id="rId4"/>
    <p:sldLayoutId id="2147484012" r:id="rId5"/>
    <p:sldLayoutId id="2147484013" r:id="rId6"/>
    <p:sldLayoutId id="2147484014" r:id="rId7"/>
    <p:sldLayoutId id="2147484015" r:id="rId8"/>
    <p:sldLayoutId id="2147484016" r:id="rId9"/>
    <p:sldLayoutId id="2147484017" r:id="rId10"/>
    <p:sldLayoutId id="2147484018" r:id="rId11"/>
    <p:sldLayoutId id="2147484019" r:id="rId12"/>
    <p:sldLayoutId id="2147484020" r:id="rId13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+mj-lt"/>
          <a:ea typeface="MS PGothic" pitchFamily="34" charset="-128"/>
          <a:cs typeface="ＭＳ Ｐゴシック" charset="0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MS PGothic" pitchFamily="34" charset="-128"/>
          <a:cs typeface="ＭＳ Ｐゴシック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MS PGothic" pitchFamily="34" charset="-128"/>
          <a:cs typeface="ＭＳ Ｐゴシック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MS PGothic" pitchFamily="34" charset="-128"/>
          <a:cs typeface="ＭＳ Ｐゴシック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Font typeface="Arial" charset="0"/>
        <a:buChar char="■"/>
        <a:defRPr sz="2800" b="1">
          <a:solidFill>
            <a:schemeClr val="accent2"/>
          </a:solidFill>
          <a:latin typeface="+mn-lt"/>
          <a:ea typeface="MS PGothic" pitchFamily="34" charset="-128"/>
          <a:cs typeface="ＭＳ Ｐゴシック" charset="0"/>
        </a:defRPr>
      </a:lvl1pPr>
      <a:lvl2pPr marL="749300" indent="-2921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–"/>
        <a:defRPr sz="2800" b="1">
          <a:solidFill>
            <a:schemeClr val="accent2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•"/>
        <a:defRPr sz="2800" b="1">
          <a:solidFill>
            <a:schemeClr val="accent2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–"/>
        <a:defRPr sz="2800" b="1">
          <a:solidFill>
            <a:schemeClr val="accent2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  <a:ea typeface="MS PGothic" pitchFamily="34" charset="-128"/>
        </a:defRPr>
      </a:lvl5pPr>
      <a:lvl6pPr marL="25146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6pPr>
      <a:lvl7pPr marL="29718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7pPr>
      <a:lvl8pPr marL="34290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8pPr>
      <a:lvl9pPr marL="38862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641667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2362200"/>
            <a:ext cx="8382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400" b="0">
                <a:solidFill>
                  <a:schemeClr val="tx1"/>
                </a:solidFill>
                <a:ea typeface="MS PGothic" pitchFamily="34" charset="-128"/>
              </a:defRPr>
            </a:lvl1pPr>
          </a:lstStyle>
          <a:p>
            <a:pPr>
              <a:defRPr/>
            </a:pPr>
            <a:fld id="{44EBA18F-3E7D-4C66-B15E-1794394933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2053" name="Picture 1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72" b="2867"/>
          <a:stretch>
            <a:fillRect/>
          </a:stretch>
        </p:blipFill>
        <p:spPr bwMode="auto">
          <a:xfrm>
            <a:off x="6934200" y="381000"/>
            <a:ext cx="2093913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+mj-lt"/>
          <a:ea typeface="MS PGothic" pitchFamily="34" charset="-128"/>
          <a:cs typeface="ＭＳ Ｐゴシック" charset="0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MS PGothic" pitchFamily="34" charset="-128"/>
          <a:cs typeface="ＭＳ Ｐゴシック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MS PGothic" pitchFamily="34" charset="-128"/>
          <a:cs typeface="ＭＳ Ｐゴシック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MS PGothic" pitchFamily="34" charset="-128"/>
          <a:cs typeface="ＭＳ Ｐゴシック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Font typeface="Arial" charset="0"/>
        <a:buChar char="■"/>
        <a:defRPr sz="2800">
          <a:solidFill>
            <a:schemeClr val="accent2"/>
          </a:solidFill>
          <a:latin typeface="+mn-lt"/>
          <a:ea typeface="MS PGothic" pitchFamily="34" charset="-128"/>
          <a:cs typeface="ＭＳ Ｐゴシック" charset="0"/>
        </a:defRPr>
      </a:lvl1pPr>
      <a:lvl2pPr marL="749300" indent="-2921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–"/>
        <a:defRPr sz="2800">
          <a:solidFill>
            <a:schemeClr val="accent2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•"/>
        <a:defRPr sz="2800">
          <a:solidFill>
            <a:schemeClr val="accent2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–"/>
        <a:defRPr sz="2800">
          <a:solidFill>
            <a:schemeClr val="accent2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>
          <a:solidFill>
            <a:schemeClr val="accent2"/>
          </a:solidFill>
          <a:latin typeface="+mn-lt"/>
          <a:ea typeface="MS PGothic" pitchFamily="34" charset="-128"/>
        </a:defRPr>
      </a:lvl5pPr>
      <a:lvl6pPr marL="25146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>
          <a:solidFill>
            <a:schemeClr val="accent2"/>
          </a:solidFill>
          <a:latin typeface="+mn-lt"/>
          <a:ea typeface="+mn-ea"/>
        </a:defRPr>
      </a:lvl6pPr>
      <a:lvl7pPr marL="29718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>
          <a:solidFill>
            <a:schemeClr val="accent2"/>
          </a:solidFill>
          <a:latin typeface="+mn-lt"/>
          <a:ea typeface="+mn-ea"/>
        </a:defRPr>
      </a:lvl7pPr>
      <a:lvl8pPr marL="34290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>
          <a:solidFill>
            <a:schemeClr val="accent2"/>
          </a:solidFill>
          <a:latin typeface="+mn-lt"/>
          <a:ea typeface="+mn-ea"/>
        </a:defRPr>
      </a:lvl8pPr>
      <a:lvl9pPr marL="38862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>
          <a:solidFill>
            <a:schemeClr val="accent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641667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2362200"/>
            <a:ext cx="8382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400" b="0" smtClean="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</a:lstStyle>
          <a:p>
            <a:pPr>
              <a:defRPr/>
            </a:pPr>
            <a:fld id="{3CCB7CCF-7DC9-4FD4-91F9-45D0F3C61B3F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  <p:pic>
        <p:nvPicPr>
          <p:cNvPr id="1029" name="Picture 1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72" b="2867"/>
          <a:stretch>
            <a:fillRect/>
          </a:stretch>
        </p:blipFill>
        <p:spPr bwMode="auto">
          <a:xfrm>
            <a:off x="6934200" y="381000"/>
            <a:ext cx="2093913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7048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4" r:id="rId1"/>
    <p:sldLayoutId id="2147484035" r:id="rId2"/>
    <p:sldLayoutId id="2147484036" r:id="rId3"/>
    <p:sldLayoutId id="2147484037" r:id="rId4"/>
    <p:sldLayoutId id="2147484038" r:id="rId5"/>
    <p:sldLayoutId id="2147484039" r:id="rId6"/>
    <p:sldLayoutId id="2147484040" r:id="rId7"/>
    <p:sldLayoutId id="2147484041" r:id="rId8"/>
    <p:sldLayoutId id="2147484042" r:id="rId9"/>
    <p:sldLayoutId id="2147484043" r:id="rId10"/>
    <p:sldLayoutId id="2147484044" r:id="rId11"/>
    <p:sldLayoutId id="2147484045" r:id="rId12"/>
    <p:sldLayoutId id="2147484046" r:id="rId13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+mj-lt"/>
          <a:ea typeface="ＭＳ Ｐゴシック" charset="-128"/>
          <a:cs typeface="ＭＳ Ｐゴシック" charset="0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charset="-128"/>
          <a:cs typeface="ＭＳ Ｐゴシック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charset="-128"/>
          <a:cs typeface="ＭＳ Ｐゴシック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charset="-128"/>
          <a:cs typeface="ＭＳ Ｐゴシック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charset="-128"/>
          <a:cs typeface="ＭＳ Ｐゴシック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Font typeface="Arial" pitchFamily="34" charset="0"/>
        <a:buChar char="■"/>
        <a:defRPr sz="2800" b="1">
          <a:solidFill>
            <a:schemeClr val="accent2"/>
          </a:solidFill>
          <a:latin typeface="+mn-lt"/>
          <a:ea typeface="ＭＳ Ｐゴシック" charset="-128"/>
          <a:cs typeface="ＭＳ Ｐゴシック" charset="0"/>
        </a:defRPr>
      </a:lvl1pPr>
      <a:lvl2pPr marL="749300" indent="-2921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–"/>
        <a:defRPr sz="2800" b="1">
          <a:solidFill>
            <a:schemeClr val="accent2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•"/>
        <a:defRPr sz="2800" b="1">
          <a:solidFill>
            <a:schemeClr val="accent2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–"/>
        <a:defRPr sz="2800" b="1">
          <a:solidFill>
            <a:schemeClr val="accent2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  <a:ea typeface="ＭＳ Ｐゴシック" charset="-128"/>
        </a:defRPr>
      </a:lvl5pPr>
      <a:lvl6pPr marL="25146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6pPr>
      <a:lvl7pPr marL="29718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7pPr>
      <a:lvl8pPr marL="34290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8pPr>
      <a:lvl9pPr marL="38862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641667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2362200"/>
            <a:ext cx="8382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400" b="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</a:lstStyle>
          <a:p>
            <a:pPr>
              <a:defRPr/>
            </a:pPr>
            <a:fld id="{EA7960CF-88EB-4060-8693-0ED69AD23AA3}" type="slidenum">
              <a:rPr lang="en-US">
                <a:solidFill>
                  <a:srgbClr val="00006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66"/>
              </a:solidFill>
            </a:endParaRPr>
          </a:p>
        </p:txBody>
      </p:sp>
      <p:pic>
        <p:nvPicPr>
          <p:cNvPr id="1029" name="Picture 1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72" b="2867"/>
          <a:stretch>
            <a:fillRect/>
          </a:stretch>
        </p:blipFill>
        <p:spPr bwMode="auto">
          <a:xfrm>
            <a:off x="6934200" y="381000"/>
            <a:ext cx="2093913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3840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6" r:id="rId1"/>
    <p:sldLayoutId id="2147484077" r:id="rId2"/>
    <p:sldLayoutId id="2147484078" r:id="rId3"/>
    <p:sldLayoutId id="2147484079" r:id="rId4"/>
    <p:sldLayoutId id="2147484080" r:id="rId5"/>
    <p:sldLayoutId id="2147484081" r:id="rId6"/>
    <p:sldLayoutId id="2147484082" r:id="rId7"/>
    <p:sldLayoutId id="2147484083" r:id="rId8"/>
    <p:sldLayoutId id="2147484084" r:id="rId9"/>
    <p:sldLayoutId id="2147484085" r:id="rId10"/>
    <p:sldLayoutId id="2147484086" r:id="rId11"/>
    <p:sldLayoutId id="2147484087" r:id="rId12"/>
    <p:sldLayoutId id="2147484088" r:id="rId13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+mj-lt"/>
          <a:ea typeface="ＭＳ Ｐゴシック" pitchFamily="34" charset="-128"/>
          <a:cs typeface="ＭＳ Ｐゴシック" charset="0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pitchFamily="34" charset="-128"/>
          <a:cs typeface="ＭＳ Ｐゴシック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pitchFamily="34" charset="-128"/>
          <a:cs typeface="ＭＳ Ｐゴシック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pitchFamily="34" charset="-128"/>
          <a:cs typeface="ＭＳ Ｐゴシック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  <a:ea typeface="ＭＳ Ｐゴシック" pitchFamily="34" charset="-128"/>
          <a:cs typeface="ＭＳ Ｐゴシック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Font typeface="Arial" pitchFamily="34" charset="0"/>
        <a:buChar char="■"/>
        <a:defRPr sz="2800" b="1">
          <a:solidFill>
            <a:schemeClr val="accent2"/>
          </a:solidFill>
          <a:latin typeface="+mn-lt"/>
          <a:ea typeface="ＭＳ Ｐゴシック" pitchFamily="34" charset="-128"/>
          <a:cs typeface="ＭＳ Ｐゴシック" charset="0"/>
        </a:defRPr>
      </a:lvl1pPr>
      <a:lvl2pPr marL="749300" indent="-2921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–"/>
        <a:defRPr sz="2800" b="1">
          <a:solidFill>
            <a:schemeClr val="accent2"/>
          </a:solidFill>
          <a:latin typeface="+mn-lt"/>
          <a:ea typeface="ＭＳ Ｐゴシック" pitchFamily="34" charset="-128"/>
        </a:defRPr>
      </a:lvl2pPr>
      <a:lvl3pPr marL="11430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•"/>
        <a:defRPr sz="2800" b="1">
          <a:solidFill>
            <a:schemeClr val="accent2"/>
          </a:solidFill>
          <a:latin typeface="+mn-lt"/>
          <a:ea typeface="ＭＳ Ｐゴシック" pitchFamily="34" charset="-128"/>
        </a:defRPr>
      </a:lvl3pPr>
      <a:lvl4pPr marL="16002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–"/>
        <a:defRPr sz="2800" b="1">
          <a:solidFill>
            <a:schemeClr val="accent2"/>
          </a:solidFill>
          <a:latin typeface="+mn-lt"/>
          <a:ea typeface="ＭＳ Ｐゴシック" pitchFamily="34" charset="-128"/>
        </a:defRPr>
      </a:lvl4pPr>
      <a:lvl5pPr marL="20574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  <a:ea typeface="ＭＳ Ｐゴシック" pitchFamily="34" charset="-128"/>
        </a:defRPr>
      </a:lvl5pPr>
      <a:lvl6pPr marL="25146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6pPr>
      <a:lvl7pPr marL="29718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7pPr>
      <a:lvl8pPr marL="34290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8pPr>
      <a:lvl9pPr marL="3886200" indent="-22860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0000"/>
        </a:buClr>
        <a:buChar char="»"/>
        <a:defRPr sz="2800" b="1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s.gov/masshealth/onecare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5.xml"/><Relationship Id="rId4" Type="http://schemas.openxmlformats.org/officeDocument/2006/relationships/hyperlink" Target="mailto:OneCare@state.ma.u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8600" y="3429000"/>
            <a:ext cx="6400800" cy="838200"/>
          </a:xfrm>
        </p:spPr>
        <p:txBody>
          <a:bodyPr/>
          <a:lstStyle/>
          <a:p>
            <a:pPr eaLnBrk="1" hangingPunct="1"/>
            <a:r>
              <a:rPr lang="en-US" altLang="en-US" sz="2800" b="0" dirty="0" smtClean="0"/>
              <a:t>MassHealth Demonstration </a:t>
            </a:r>
            <a:br>
              <a:rPr lang="en-US" altLang="en-US" sz="2800" b="0" dirty="0" smtClean="0"/>
            </a:br>
            <a:r>
              <a:rPr lang="en-US" altLang="en-US" sz="2800" b="0" dirty="0" smtClean="0"/>
              <a:t>to Integrate Care for Dual Eligibles</a:t>
            </a:r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304800" y="2133600"/>
            <a:ext cx="8382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9300" indent="-2921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600" dirty="0">
                <a:solidFill>
                  <a:srgbClr val="333399"/>
                </a:solidFill>
              </a:rPr>
              <a:t>One Care: MassHealth plus Medicare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04800" y="4343400"/>
            <a:ext cx="69342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Font typeface="Arial" charset="0"/>
              <a:buNone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9300" indent="-2921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</a:defRPr>
            </a:lvl2pPr>
            <a:lvl3pPr marL="1143000" indent="-2286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</a:defRPr>
            </a:lvl3pPr>
            <a:lvl4pPr marL="1600200" indent="-2286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</a:defRPr>
            </a:lvl4pPr>
            <a:lvl5pPr marL="2057400" indent="-2286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  <a:ea typeface="MS PGothic" pitchFamily="34" charset="-128"/>
              </a:defRPr>
            </a:lvl5pPr>
            <a:lvl6pPr marL="2514600" indent="-228600" algn="l" rtl="0" fontAlgn="base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</a:defRPr>
            </a:lvl6pPr>
            <a:lvl7pPr marL="2971800" indent="-228600" algn="l" rtl="0" fontAlgn="base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</a:defRPr>
            </a:lvl7pPr>
            <a:lvl8pPr marL="3429000" indent="-228600" algn="l" rtl="0" fontAlgn="base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</a:defRPr>
            </a:lvl8pPr>
            <a:lvl9pPr marL="3886200" indent="-228600" algn="l" rtl="0" fontAlgn="base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+mn-lt"/>
              </a:defRPr>
            </a:lvl9pPr>
          </a:lstStyle>
          <a:p>
            <a:pPr eaLnBrk="1" hangingPunct="1"/>
            <a:r>
              <a:rPr lang="en-US" altLang="en-US" sz="2400" b="0" kern="0" dirty="0" smtClean="0"/>
              <a:t>Implementation Council Meeting – MassHealth Update</a:t>
            </a:r>
          </a:p>
          <a:p>
            <a:pPr eaLnBrk="1" hangingPunct="1"/>
            <a:r>
              <a:rPr lang="en-US" altLang="en-US" sz="2400" b="0" kern="0" dirty="0" smtClean="0"/>
              <a:t>February 28, 2014,11:00 </a:t>
            </a:r>
            <a:r>
              <a:rPr lang="en-US" altLang="en-US" sz="2400" b="0" kern="0" dirty="0"/>
              <a:t>A</a:t>
            </a:r>
            <a:r>
              <a:rPr lang="en-US" altLang="en-US" sz="2400" b="0" kern="0" dirty="0" smtClean="0"/>
              <a:t>M – 1:00 PM</a:t>
            </a:r>
          </a:p>
          <a:p>
            <a:pPr eaLnBrk="1" hangingPunct="1"/>
            <a:r>
              <a:rPr lang="en-US" altLang="en-US" sz="2400" b="0" kern="0" dirty="0" smtClean="0"/>
              <a:t>1 Ashburton Place, 21</a:t>
            </a:r>
            <a:r>
              <a:rPr lang="en-US" altLang="en-US" sz="2400" b="0" kern="0" baseline="30000" dirty="0" smtClean="0"/>
              <a:t>st</a:t>
            </a:r>
            <a:r>
              <a:rPr lang="en-US" altLang="en-US" sz="2400" b="0" kern="0" dirty="0" smtClean="0"/>
              <a:t> Floor</a:t>
            </a:r>
          </a:p>
          <a:p>
            <a:pPr eaLnBrk="1" hangingPunct="1"/>
            <a:r>
              <a:rPr lang="en-US" altLang="en-US" sz="2400" b="0" kern="0" dirty="0" smtClean="0"/>
              <a:t>Boston, MA</a:t>
            </a:r>
            <a:endParaRPr lang="en-US" altLang="en-US" sz="2400" b="0" kern="0" dirty="0"/>
          </a:p>
        </p:txBody>
      </p:sp>
    </p:spTree>
    <p:extLst>
      <p:ext uri="{BB962C8B-B14F-4D97-AF65-F5344CB8AC3E}">
        <p14:creationId xmlns:p14="http://schemas.microsoft.com/office/powerpoint/2010/main" val="214344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 idx="4294967295"/>
          </p:nvPr>
        </p:nvSpPr>
        <p:spPr>
          <a:xfrm>
            <a:off x="228600" y="152400"/>
            <a:ext cx="6324600" cy="762000"/>
          </a:xfrm>
        </p:spPr>
        <p:txBody>
          <a:bodyPr/>
          <a:lstStyle/>
          <a:p>
            <a:r>
              <a:rPr lang="en-US" altLang="en-US" sz="2800" dirty="0" smtClean="0"/>
              <a:t>Provider Engagement Strategies</a:t>
            </a:r>
          </a:p>
        </p:txBody>
      </p:sp>
      <p:sp>
        <p:nvSpPr>
          <p:cNvPr id="5123" name="Slide Number Placeholder 6"/>
          <p:cNvSpPr txBox="1">
            <a:spLocks noGrp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AAFF4F77-B747-4F05-A709-D64175B71B72}" type="slidenum">
              <a:rPr lang="en-US" altLang="en-US" sz="1400" b="0">
                <a:solidFill>
                  <a:schemeClr val="tx1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en-US" sz="1400" b="0" dirty="0">
              <a:solidFill>
                <a:schemeClr val="tx1"/>
              </a:solidFill>
            </a:endParaRPr>
          </a:p>
        </p:txBody>
      </p:sp>
      <p:sp>
        <p:nvSpPr>
          <p:cNvPr id="5124" name="Content Placeholder 2"/>
          <p:cNvSpPr>
            <a:spLocks/>
          </p:cNvSpPr>
          <p:nvPr/>
        </p:nvSpPr>
        <p:spPr bwMode="auto">
          <a:xfrm>
            <a:off x="304800" y="838200"/>
            <a:ext cx="8610600" cy="565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1pPr>
            <a:lvl2pPr marL="749300" indent="-2921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altLang="en-US" sz="2000" b="0" dirty="0" smtClean="0"/>
              <a:t>Targeted outreach to key providers (April/May 2014)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z="2000" b="0" dirty="0" smtClean="0"/>
              <a:t>Planning event to bring influential providers into conversation about advantages of participating in One Care 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z="2000" b="0" dirty="0" smtClean="0"/>
              <a:t>Targeting primary care in particular, which is key in member enrollment decisions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z="2000" b="0" dirty="0" smtClean="0"/>
              <a:t>Scheduling for April/May</a:t>
            </a:r>
            <a:endParaRPr lang="en-US" altLang="en-US" sz="2000" b="0" dirty="0"/>
          </a:p>
          <a:p>
            <a:pPr>
              <a:lnSpc>
                <a:spcPct val="90000"/>
              </a:lnSpc>
            </a:pPr>
            <a:r>
              <a:rPr lang="en-US" altLang="en-US" sz="2000" b="0" dirty="0"/>
              <a:t>Communication with members and providers (Ongoing)</a:t>
            </a:r>
          </a:p>
          <a:p>
            <a:pPr lvl="1">
              <a:lnSpc>
                <a:spcPct val="90000"/>
              </a:lnSpc>
            </a:pPr>
            <a:r>
              <a:rPr lang="en-US" altLang="en-US" sz="2000" b="0" dirty="0" smtClean="0"/>
              <a:t>Developing </a:t>
            </a:r>
            <a:r>
              <a:rPr lang="en-US" altLang="en-US" sz="2000" b="0" dirty="0"/>
              <a:t>provider facing materials (FAQ, Provider Guide, Flyer) to communicate with providers about One Care</a:t>
            </a:r>
          </a:p>
          <a:p>
            <a:pPr lvl="1">
              <a:lnSpc>
                <a:spcPct val="90000"/>
              </a:lnSpc>
            </a:pPr>
            <a:r>
              <a:rPr lang="en-US" altLang="en-US" sz="2000" b="0" dirty="0" smtClean="0"/>
              <a:t>One </a:t>
            </a:r>
            <a:r>
              <a:rPr lang="en-US" altLang="en-US" sz="2000" b="0" dirty="0"/>
              <a:t>Care member materials assure members they can change their mind about enrollment at any time</a:t>
            </a:r>
          </a:p>
          <a:p>
            <a:pPr lvl="1">
              <a:lnSpc>
                <a:spcPct val="90000"/>
              </a:lnSpc>
            </a:pPr>
            <a:r>
              <a:rPr lang="en-US" altLang="en-US" sz="2000" b="0" dirty="0" smtClean="0"/>
              <a:t>Encouraging </a:t>
            </a:r>
            <a:r>
              <a:rPr lang="en-US" altLang="en-US" sz="2000" b="0" dirty="0"/>
              <a:t>plans to continue provider network development; strategically focus on large provider groups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sz="2000" b="0" dirty="0" smtClean="0"/>
              <a:t>Coordinate with the Implementation Council Provider Strategy workgroup</a:t>
            </a:r>
            <a:endParaRPr lang="en-US" altLang="en-US" sz="2000" b="0" dirty="0"/>
          </a:p>
          <a:p>
            <a:pPr>
              <a:lnSpc>
                <a:spcPct val="90000"/>
              </a:lnSpc>
              <a:defRPr/>
            </a:pPr>
            <a:endParaRPr lang="en-US" altLang="en-US" sz="2000" b="0" dirty="0" smtClean="0"/>
          </a:p>
          <a:p>
            <a:pPr>
              <a:lnSpc>
                <a:spcPct val="90000"/>
              </a:lnSpc>
              <a:defRPr/>
            </a:pPr>
            <a:endParaRPr lang="en-US" altLang="en-US" sz="2000" b="0" dirty="0" smtClean="0"/>
          </a:p>
        </p:txBody>
      </p:sp>
    </p:spTree>
    <p:extLst>
      <p:ext uri="{BB962C8B-B14F-4D97-AF65-F5344CB8AC3E}">
        <p14:creationId xmlns:p14="http://schemas.microsoft.com/office/powerpoint/2010/main" val="69804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 idx="4294967295"/>
          </p:nvPr>
        </p:nvSpPr>
        <p:spPr>
          <a:xfrm>
            <a:off x="228600" y="304800"/>
            <a:ext cx="6324600" cy="762000"/>
          </a:xfrm>
        </p:spPr>
        <p:txBody>
          <a:bodyPr/>
          <a:lstStyle/>
          <a:p>
            <a:r>
              <a:rPr lang="en-US" altLang="en-US" sz="2800" dirty="0" smtClean="0"/>
              <a:t>MassHealth and Implementation Council Planning Meeting </a:t>
            </a:r>
          </a:p>
        </p:txBody>
      </p:sp>
      <p:sp>
        <p:nvSpPr>
          <p:cNvPr id="5123" name="Slide Number Placeholder 6"/>
          <p:cNvSpPr txBox="1">
            <a:spLocks noGrp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AAFF4F77-B747-4F05-A709-D64175B71B72}" type="slidenum">
              <a:rPr lang="en-US" altLang="en-US" sz="1400" b="0">
                <a:solidFill>
                  <a:schemeClr val="tx1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en-US" sz="1400" b="0" dirty="0">
              <a:solidFill>
                <a:schemeClr val="tx1"/>
              </a:solidFill>
            </a:endParaRPr>
          </a:p>
        </p:txBody>
      </p:sp>
      <p:sp>
        <p:nvSpPr>
          <p:cNvPr id="5124" name="Content Placeholder 2"/>
          <p:cNvSpPr>
            <a:spLocks/>
          </p:cNvSpPr>
          <p:nvPr/>
        </p:nvSpPr>
        <p:spPr bwMode="auto">
          <a:xfrm>
            <a:off x="304800" y="1371600"/>
            <a:ext cx="8610600" cy="512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1pPr>
            <a:lvl2pPr marL="749300" indent="-2921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altLang="en-US" sz="2000" b="0" dirty="0" smtClean="0"/>
              <a:t>MassHealth is coordinating with the Implementation Council chairs to set up a meeting within the next few weeks</a:t>
            </a:r>
          </a:p>
          <a:p>
            <a:pPr>
              <a:lnSpc>
                <a:spcPct val="90000"/>
              </a:lnSpc>
              <a:defRPr/>
            </a:pPr>
            <a:endParaRPr lang="en-US" altLang="en-US" sz="2000" b="0" dirty="0" smtClean="0"/>
          </a:p>
          <a:p>
            <a:pPr>
              <a:lnSpc>
                <a:spcPct val="90000"/>
              </a:lnSpc>
              <a:defRPr/>
            </a:pPr>
            <a:r>
              <a:rPr lang="en-US" altLang="en-US" sz="2000" b="0" dirty="0" smtClean="0"/>
              <a:t>Key agenda items will be: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z="2000" b="0" dirty="0" smtClean="0"/>
              <a:t>2013 Implementation Council Annual Report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z="2000" b="0" dirty="0" smtClean="0"/>
              <a:t>2014 work plan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z="2000" b="0" dirty="0" smtClean="0"/>
              <a:t>2014 priorities</a:t>
            </a:r>
            <a:endParaRPr lang="en-US" altLang="en-US" sz="2000" b="0" dirty="0"/>
          </a:p>
          <a:p>
            <a:pPr>
              <a:lnSpc>
                <a:spcPct val="90000"/>
              </a:lnSpc>
              <a:defRPr/>
            </a:pPr>
            <a:endParaRPr lang="en-US" altLang="en-US" sz="2200" b="0" dirty="0" smtClean="0"/>
          </a:p>
          <a:p>
            <a:pPr>
              <a:lnSpc>
                <a:spcPct val="90000"/>
              </a:lnSpc>
              <a:defRPr/>
            </a:pPr>
            <a:endParaRPr lang="en-US" altLang="en-US" sz="2200" b="0" dirty="0" smtClean="0"/>
          </a:p>
        </p:txBody>
      </p:sp>
    </p:spTree>
    <p:extLst>
      <p:ext uri="{BB962C8B-B14F-4D97-AF65-F5344CB8AC3E}">
        <p14:creationId xmlns:p14="http://schemas.microsoft.com/office/powerpoint/2010/main" val="423223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762000"/>
            <a:ext cx="8686800" cy="5181600"/>
          </a:xfrm>
        </p:spPr>
        <p:txBody>
          <a:bodyPr/>
          <a:lstStyle/>
          <a:p>
            <a:pPr algn="ctr">
              <a:buFont typeface="Arial" pitchFamily="34" charset="0"/>
              <a:buNone/>
            </a:pPr>
            <a:endParaRPr lang="en-US" altLang="en-US" dirty="0" smtClean="0"/>
          </a:p>
          <a:p>
            <a:pPr algn="ctr">
              <a:buFont typeface="Arial" pitchFamily="34" charset="0"/>
              <a:buNone/>
            </a:pPr>
            <a:endParaRPr lang="en-US" altLang="en-US" dirty="0" smtClean="0"/>
          </a:p>
          <a:p>
            <a:pPr algn="ctr">
              <a:buFont typeface="Arial" pitchFamily="34" charset="0"/>
              <a:buNone/>
            </a:pPr>
            <a:endParaRPr lang="en-US" altLang="en-US" dirty="0" smtClean="0"/>
          </a:p>
          <a:p>
            <a:pPr algn="ctr">
              <a:buFont typeface="Arial" pitchFamily="34" charset="0"/>
              <a:buNone/>
            </a:pPr>
            <a:endParaRPr lang="en-US" altLang="en-US" dirty="0" smtClean="0"/>
          </a:p>
          <a:p>
            <a:pPr algn="ctr">
              <a:buFont typeface="Arial" pitchFamily="34" charset="0"/>
              <a:buNone/>
            </a:pPr>
            <a:r>
              <a:rPr lang="en-US" altLang="en-US" dirty="0" smtClean="0"/>
              <a:t>Visit us at </a:t>
            </a:r>
            <a:r>
              <a:rPr lang="en-US" altLang="en-US" dirty="0" smtClean="0">
                <a:hlinkClick r:id="rId3"/>
              </a:rPr>
              <a:t>www.mass.gov/masshealth/onecare</a:t>
            </a:r>
            <a:r>
              <a:rPr lang="en-US" altLang="en-US" dirty="0" smtClean="0"/>
              <a:t> </a:t>
            </a:r>
          </a:p>
          <a:p>
            <a:pPr algn="ctr">
              <a:buFont typeface="Arial" pitchFamily="34" charset="0"/>
              <a:buNone/>
            </a:pPr>
            <a:endParaRPr lang="en-US" altLang="en-US" dirty="0" smtClean="0"/>
          </a:p>
          <a:p>
            <a:pPr algn="ctr">
              <a:buFont typeface="Arial" pitchFamily="34" charset="0"/>
              <a:buNone/>
            </a:pPr>
            <a:r>
              <a:rPr lang="en-US" altLang="en-US" dirty="0" smtClean="0"/>
              <a:t>Email us at </a:t>
            </a:r>
            <a:r>
              <a:rPr lang="en-US" altLang="en-US" dirty="0" smtClean="0">
                <a:hlinkClick r:id="rId4"/>
              </a:rPr>
              <a:t>OneCare@state.ma.us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48983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 idx="4294967295"/>
          </p:nvPr>
        </p:nvSpPr>
        <p:spPr>
          <a:xfrm>
            <a:off x="228600" y="228600"/>
            <a:ext cx="6324600" cy="609600"/>
          </a:xfrm>
        </p:spPr>
        <p:txBody>
          <a:bodyPr/>
          <a:lstStyle/>
          <a:p>
            <a:r>
              <a:rPr lang="en-US" altLang="en-US" sz="2800" dirty="0" smtClean="0"/>
              <a:t>Total Enrollment</a:t>
            </a:r>
          </a:p>
        </p:txBody>
      </p:sp>
      <p:sp>
        <p:nvSpPr>
          <p:cNvPr id="6147" name="Slide Number Placeholder 6"/>
          <p:cNvSpPr txBox="1">
            <a:spLocks noGrp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1CF58799-EF8D-48FA-8E28-2FB5B006BA48}" type="slidenum">
              <a:rPr lang="en-US" altLang="en-US" sz="1400" b="0">
                <a:solidFill>
                  <a:schemeClr val="tx1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 b="0" dirty="0">
              <a:solidFill>
                <a:schemeClr val="tx1"/>
              </a:solidFill>
            </a:endParaRPr>
          </a:p>
        </p:txBody>
      </p:sp>
      <p:sp>
        <p:nvSpPr>
          <p:cNvPr id="6148" name="Content Placeholder 2"/>
          <p:cNvSpPr>
            <a:spLocks/>
          </p:cNvSpPr>
          <p:nvPr/>
        </p:nvSpPr>
        <p:spPr bwMode="auto">
          <a:xfrm>
            <a:off x="228600" y="914400"/>
            <a:ext cx="8610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9300" indent="-2921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2200" b="0" dirty="0"/>
              <a:t>Effective </a:t>
            </a:r>
            <a:r>
              <a:rPr lang="en-US" altLang="en-US" sz="2200" dirty="0" smtClean="0"/>
              <a:t>February 1</a:t>
            </a:r>
            <a:r>
              <a:rPr lang="en-US" altLang="en-US" sz="2200" b="0" dirty="0"/>
              <a:t>, total number of enrollees: </a:t>
            </a:r>
            <a:r>
              <a:rPr lang="en-US" altLang="en-US" sz="2200" dirty="0" smtClean="0"/>
              <a:t>9,541</a:t>
            </a:r>
          </a:p>
        </p:txBody>
      </p:sp>
      <p:graphicFrame>
        <p:nvGraphicFramePr>
          <p:cNvPr id="7217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0913989"/>
              </p:ext>
            </p:extLst>
          </p:nvPr>
        </p:nvGraphicFramePr>
        <p:xfrm>
          <a:off x="1981200" y="1752600"/>
          <a:ext cx="4876800" cy="2688336"/>
        </p:xfrm>
        <a:graphic>
          <a:graphicData uri="http://schemas.openxmlformats.org/drawingml/2006/table">
            <a:tbl>
              <a:tblPr/>
              <a:tblGrid>
                <a:gridCol w="3200400"/>
                <a:gridCol w="1676400"/>
              </a:tblGrid>
              <a:tr h="381000">
                <a:tc gridSpan="2"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Total Enrollment by Plan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Commonwealth Care Alliance (CCA)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6,238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Fallon Total Care (FTC)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2,503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Network Health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800</a:t>
                      </a:r>
                      <a:endParaRPr lang="en-US" sz="2400" b="0" i="0" u="none" strike="noStrike" dirty="0">
                        <a:solidFill>
                          <a:schemeClr val="accent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Total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9,541</a:t>
                      </a:r>
                    </a:p>
                  </a:txBody>
                  <a:tcPr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6" name="Content Placeholder 2"/>
          <p:cNvSpPr>
            <a:spLocks/>
          </p:cNvSpPr>
          <p:nvPr/>
        </p:nvSpPr>
        <p:spPr bwMode="auto">
          <a:xfrm>
            <a:off x="228600" y="4651375"/>
            <a:ext cx="8610600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9300" indent="-2921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2400" b="0" dirty="0">
                <a:ea typeface="ＭＳ Ｐゴシック" pitchFamily="34" charset="-128"/>
              </a:rPr>
              <a:t>Total number of opt-outs as of February 1: </a:t>
            </a:r>
            <a:r>
              <a:rPr lang="en-US" altLang="en-US" sz="2400" b="0" dirty="0" smtClean="0">
                <a:ea typeface="ＭＳ Ｐゴシック" pitchFamily="34" charset="-128"/>
              </a:rPr>
              <a:t>16,642</a:t>
            </a:r>
            <a:endParaRPr lang="en-US" altLang="en-US" sz="2200" b="0" dirty="0" smtClean="0"/>
          </a:p>
          <a:p>
            <a:pPr>
              <a:lnSpc>
                <a:spcPct val="90000"/>
              </a:lnSpc>
            </a:pPr>
            <a:r>
              <a:rPr lang="en-US" altLang="en-US" sz="2200" b="0" dirty="0" smtClean="0"/>
              <a:t>Additional details regarding enrollment as of February 1 are posted in the Monthly Enrollment Report on the One Care website</a:t>
            </a:r>
            <a:endParaRPr lang="en-US" alt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163863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pitchFamily="34" charset="0"/>
              <a:buChar char="■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57B4F966-43FD-4133-89A8-76D5925E6DC5}" type="slidenum">
              <a:rPr lang="en-US" altLang="en-US" sz="1400" b="0" smtClean="0">
                <a:solidFill>
                  <a:srgbClr val="000066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400" b="0" dirty="0" smtClean="0">
              <a:solidFill>
                <a:srgbClr val="000066"/>
              </a:solidFill>
            </a:endParaRPr>
          </a:p>
        </p:txBody>
      </p:sp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pitchFamily="34" charset="0"/>
              <a:buChar char="■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ED0203ED-B042-4055-91EB-DDA0D3C7E410}" type="slidenum">
              <a:rPr lang="en-US" altLang="en-US" sz="1400" b="0" smtClean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400" b="0" dirty="0" smtClean="0">
              <a:solidFill>
                <a:srgbClr val="000066"/>
              </a:solidFill>
            </a:endParaRP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7010400" cy="609600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US" altLang="en-US" sz="2800" dirty="0" smtClean="0">
                <a:ea typeface="ＭＳ Ｐゴシック" charset="-128"/>
              </a:rPr>
              <a:t>Round Two Auto-Assignment Update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066800"/>
            <a:ext cx="8534400" cy="54419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000" b="0" dirty="0" smtClean="0">
                <a:ea typeface="ＭＳ Ｐゴシック" charset="-128"/>
              </a:rPr>
              <a:t>Round two auto-assignments will take effect April 1, 2014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000" b="0" dirty="0" smtClean="0">
                <a:ea typeface="ＭＳ Ｐゴシック" charset="-128"/>
              </a:rPr>
              <a:t>Approximately 6,400 people </a:t>
            </a:r>
            <a:r>
              <a:rPr lang="en-US" altLang="en-US" sz="2000" b="0" dirty="0">
                <a:ea typeface="ＭＳ Ｐゴシック" charset="-128"/>
              </a:rPr>
              <a:t>a</a:t>
            </a:r>
            <a:r>
              <a:rPr lang="en-US" altLang="en-US" sz="2000" b="0" dirty="0" smtClean="0">
                <a:ea typeface="ＭＳ Ｐゴシック" charset="-128"/>
              </a:rPr>
              <a:t>re being automatically enrolled in a One Care plan for an April 1 start date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000" b="0" dirty="0" smtClean="0">
                <a:ea typeface="ＭＳ Ｐゴシック" charset="-128"/>
              </a:rPr>
              <a:t>MassHealth mailed 60-day </a:t>
            </a:r>
            <a:r>
              <a:rPr lang="en-US" altLang="en-US" sz="2000" b="0" dirty="0">
                <a:ea typeface="ＭＳ Ｐゴシック" charset="-128"/>
              </a:rPr>
              <a:t>notices </a:t>
            </a:r>
            <a:r>
              <a:rPr lang="en-US" altLang="en-US" sz="2000" b="0" dirty="0" smtClean="0">
                <a:ea typeface="ＭＳ Ｐゴシック" charset="-128"/>
              </a:rPr>
              <a:t>to those individuals on January 24-25, and 30-day </a:t>
            </a:r>
            <a:r>
              <a:rPr lang="en-US" altLang="en-US" sz="2000" b="0" dirty="0">
                <a:ea typeface="ＭＳ Ｐゴシック" charset="-128"/>
              </a:rPr>
              <a:t>reminder notices </a:t>
            </a:r>
            <a:r>
              <a:rPr lang="en-US" altLang="en-US" sz="2000" b="0" dirty="0" smtClean="0">
                <a:ea typeface="ＭＳ Ｐゴシック" charset="-128"/>
              </a:rPr>
              <a:t>on February 21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000" b="0" dirty="0" smtClean="0">
                <a:ea typeface="ＭＳ Ｐゴシック" charset="-128"/>
              </a:rPr>
              <a:t>Round two includes individuals from across the target population, including those with higher levels of LTSS and behavioral health need (i.e., C1, C2 and C3 rating categories) 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000" b="0" dirty="0" smtClean="0">
                <a:ea typeface="ＭＳ Ｐゴシック" charset="-128"/>
              </a:rPr>
              <a:t>In addition to primary care, MassHealth used data on where individuals accessed LTSS and behavioral health services to match individuals to a One Care plan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000" b="0" dirty="0" smtClean="0">
                <a:ea typeface="ＭＳ Ｐゴシック" charset="-128"/>
              </a:rPr>
              <a:t>MassHealth worked closely with the One Care plans throughout the assignment process to understand their capacity to accept additional auto-assignment enrollments, and to maximize matches with their provider networks </a:t>
            </a:r>
          </a:p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altLang="en-US" sz="2000" b="0" dirty="0" smtClean="0"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2000" b="0" dirty="0" smtClean="0">
              <a:solidFill>
                <a:srgbClr val="FF0000"/>
              </a:solidFill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2000" b="0" dirty="0" smtClean="0"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2000" b="0" dirty="0" smtClean="0">
              <a:ea typeface="ＭＳ Ｐゴシック" charset="-128"/>
            </a:endParaRP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2000" b="0" dirty="0" smtClean="0"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2000" b="0" dirty="0" smtClean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3858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pitchFamily="34" charset="0"/>
              <a:buChar char="■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57B4F966-43FD-4133-89A8-76D5925E6DC5}" type="slidenum">
              <a:rPr lang="en-US" altLang="en-US" sz="1400" b="0" smtClean="0">
                <a:solidFill>
                  <a:srgbClr val="000066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400" b="0" dirty="0" smtClean="0">
              <a:solidFill>
                <a:srgbClr val="000066"/>
              </a:solidFill>
            </a:endParaRPr>
          </a:p>
        </p:txBody>
      </p:sp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pitchFamily="34" charset="0"/>
              <a:buChar char="■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ED0203ED-B042-4055-91EB-DDA0D3C7E410}" type="slidenum">
              <a:rPr lang="en-US" altLang="en-US" sz="1400" b="0" smtClean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400" b="0" dirty="0" smtClean="0">
              <a:solidFill>
                <a:srgbClr val="000066"/>
              </a:solidFill>
            </a:endParaRP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7010400" cy="609600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US" altLang="en-US" sz="2800" dirty="0" smtClean="0">
                <a:ea typeface="ＭＳ Ｐゴシック" charset="-128"/>
              </a:rPr>
              <a:t>Auto-Assignment and Medicare Part D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914400"/>
            <a:ext cx="8382000" cy="55689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b="0" dirty="0" smtClean="0">
                <a:ea typeface="ＭＳ Ｐゴシック" charset="-128"/>
              </a:rPr>
              <a:t>Both the 60-day and 30-day notice mailings included an insert on “One Care and Part D” to help members understand what auto-assignment in One Care means for their Part D coverage, including:</a:t>
            </a:r>
          </a:p>
          <a:p>
            <a:pPr lvl="1"/>
            <a:r>
              <a:rPr lang="en-US" sz="2000" b="0" dirty="0"/>
              <a:t>You will continue to receive your prescription drug benefits from your current plan through March 31, 2014 </a:t>
            </a:r>
          </a:p>
          <a:p>
            <a:pPr lvl="1"/>
            <a:r>
              <a:rPr lang="en-US" sz="2000" b="0" dirty="0"/>
              <a:t>Your new prescription coverage from the One Care plan will start on April </a:t>
            </a:r>
            <a:r>
              <a:rPr lang="en-US" sz="2000" b="0" dirty="0" smtClean="0"/>
              <a:t>1</a:t>
            </a:r>
            <a:endParaRPr lang="en-US" altLang="en-US" sz="2000" b="0" dirty="0" smtClean="0">
              <a:ea typeface="ＭＳ Ｐゴシック" charset="-128"/>
            </a:endParaRPr>
          </a:p>
          <a:p>
            <a:pPr>
              <a:lnSpc>
                <a:spcPct val="90000"/>
              </a:lnSpc>
            </a:pPr>
            <a:r>
              <a:rPr lang="en-US" altLang="en-US" sz="2000" b="0" dirty="0" smtClean="0">
                <a:ea typeface="ＭＳ Ｐゴシック" charset="-128"/>
              </a:rPr>
              <a:t>This is to address concerns that members are receiving notices from their Part D plans about being disenrolled</a:t>
            </a:r>
            <a:endParaRPr lang="en-US" altLang="en-US" sz="2000" b="0" dirty="0">
              <a:ea typeface="ＭＳ Ｐゴシック" charset="-128"/>
            </a:endParaRPr>
          </a:p>
          <a:p>
            <a:pPr>
              <a:lnSpc>
                <a:spcPct val="90000"/>
              </a:lnSpc>
            </a:pPr>
            <a:r>
              <a:rPr lang="en-US" altLang="en-US" sz="2000" b="0" dirty="0" smtClean="0">
                <a:ea typeface="ＭＳ Ｐゴシック" charset="-128"/>
              </a:rPr>
              <a:t>To provide additional information to members, MassHealth is working with CMS to develop more comprehensive information about Part D coverage and One Care</a:t>
            </a:r>
          </a:p>
          <a:p>
            <a:pPr lvl="1">
              <a:lnSpc>
                <a:spcPct val="90000"/>
              </a:lnSpc>
            </a:pPr>
            <a:r>
              <a:rPr lang="en-US" altLang="en-US" sz="2000" b="0" dirty="0" smtClean="0">
                <a:ea typeface="ＭＳ Ｐゴシック" charset="-128"/>
              </a:rPr>
              <a:t>Will address enrollment, continuity of care, covered drugs, and other key topics</a:t>
            </a:r>
          </a:p>
          <a:p>
            <a:pPr lvl="1">
              <a:lnSpc>
                <a:spcPct val="90000"/>
              </a:lnSpc>
            </a:pPr>
            <a:r>
              <a:rPr lang="en-US" altLang="en-US" sz="2000" b="0" dirty="0" smtClean="0">
                <a:ea typeface="ＭＳ Ｐゴシック" charset="-128"/>
              </a:rPr>
              <a:t>MassHealth will also work with SHINE, which has expertise in helping individuals understand Medicare Part D and their options</a:t>
            </a:r>
          </a:p>
        </p:txBody>
      </p:sp>
    </p:spTree>
    <p:extLst>
      <p:ext uri="{BB962C8B-B14F-4D97-AF65-F5344CB8AC3E}">
        <p14:creationId xmlns:p14="http://schemas.microsoft.com/office/powerpoint/2010/main" val="332313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pitchFamily="34" charset="0"/>
              <a:buChar char="■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57B4F966-43FD-4133-89A8-76D5925E6DC5}" type="slidenum">
              <a:rPr lang="en-US" altLang="en-US" sz="1400" b="0" smtClean="0">
                <a:solidFill>
                  <a:srgbClr val="000066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400" b="0" dirty="0" smtClean="0">
              <a:solidFill>
                <a:srgbClr val="000066"/>
              </a:solidFill>
            </a:endParaRPr>
          </a:p>
        </p:txBody>
      </p:sp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pitchFamily="34" charset="0"/>
              <a:buChar char="■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ED0203ED-B042-4055-91EB-DDA0D3C7E410}" type="slidenum">
              <a:rPr lang="en-US" altLang="en-US" sz="1400" b="0" smtClean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400" b="0" dirty="0" smtClean="0">
              <a:solidFill>
                <a:srgbClr val="000066"/>
              </a:solidFill>
            </a:endParaRP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7010400" cy="609600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US" altLang="en-US" sz="2800" dirty="0" smtClean="0">
                <a:ea typeface="ＭＳ Ｐゴシック" charset="-128"/>
              </a:rPr>
              <a:t>LTS Coordinator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060450"/>
            <a:ext cx="8534400" cy="549275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altLang="en-US" sz="2000" b="0" dirty="0" smtClean="0">
                <a:ea typeface="ＭＳ Ｐゴシック" charset="-128"/>
              </a:rPr>
              <a:t>MassHealth is continuing efforts to ensure that we have an effective Independent Living and Long Term Services and Support (LTS) Coordinator role in One Care</a:t>
            </a:r>
          </a:p>
          <a:p>
            <a:pPr>
              <a:lnSpc>
                <a:spcPct val="90000"/>
              </a:lnSpc>
            </a:pPr>
            <a:endParaRPr lang="en-US" altLang="en-US" sz="2000" b="0" dirty="0" smtClean="0">
              <a:ea typeface="ＭＳ Ｐゴシック" charset="-128"/>
            </a:endParaRPr>
          </a:p>
          <a:p>
            <a:pPr>
              <a:lnSpc>
                <a:spcPct val="90000"/>
              </a:lnSpc>
            </a:pPr>
            <a:r>
              <a:rPr lang="en-US" altLang="en-US" sz="2000" b="0" dirty="0" smtClean="0">
                <a:ea typeface="ＭＳ Ｐゴシック" charset="-128"/>
              </a:rPr>
              <a:t>MassHealth is working with stakeholders, the Implementation Council, and the One Care plans to</a:t>
            </a:r>
            <a:endParaRPr lang="en-US" altLang="en-US" sz="1800" b="0" dirty="0" smtClean="0">
              <a:ea typeface="ＭＳ Ｐゴシック" charset="-128"/>
            </a:endParaRPr>
          </a:p>
          <a:p>
            <a:pPr lvl="1">
              <a:lnSpc>
                <a:spcPct val="90000"/>
              </a:lnSpc>
            </a:pPr>
            <a:r>
              <a:rPr lang="en-US" altLang="en-US" sz="2000" b="0" dirty="0" smtClean="0">
                <a:ea typeface="ＭＳ Ｐゴシック" charset="-128"/>
              </a:rPr>
              <a:t>Develop a common understanding of, and vision for, the role of the LTS Coordinator</a:t>
            </a:r>
          </a:p>
          <a:p>
            <a:pPr lvl="1">
              <a:lnSpc>
                <a:spcPct val="90000"/>
              </a:lnSpc>
            </a:pPr>
            <a:r>
              <a:rPr lang="en-US" altLang="en-US" sz="2000" b="0" dirty="0" smtClean="0">
                <a:ea typeface="ＭＳ Ｐゴシック" charset="-128"/>
              </a:rPr>
              <a:t>Achieve balance in implementation such that the LTS Coordinator resources meet the actual needs of One Care members (numbers and skill sets); adds value; and is fiscally responsible </a:t>
            </a:r>
          </a:p>
          <a:p>
            <a:pPr lvl="1">
              <a:lnSpc>
                <a:spcPct val="90000"/>
              </a:lnSpc>
            </a:pPr>
            <a:r>
              <a:rPr lang="en-US" altLang="en-US" sz="2000" b="0" dirty="0" smtClean="0">
                <a:ea typeface="ＭＳ Ｐゴシック" charset="-128"/>
              </a:rPr>
              <a:t>Determine approaches for communicating the value, role and availability of an LTS Coordinator to enrollees and members</a:t>
            </a: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</a:pPr>
            <a:endParaRPr lang="en-US" altLang="en-US" sz="2000" b="0" dirty="0" smtClean="0"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endParaRPr lang="en-US" altLang="en-US" sz="2000" b="0" dirty="0" smtClean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730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pitchFamily="34" charset="0"/>
              <a:buChar char="■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57B4F966-43FD-4133-89A8-76D5925E6DC5}" type="slidenum">
              <a:rPr lang="en-US" altLang="en-US" sz="1400" b="0" smtClean="0">
                <a:solidFill>
                  <a:srgbClr val="000066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z="1400" b="0" dirty="0" smtClean="0">
              <a:solidFill>
                <a:srgbClr val="000066"/>
              </a:solidFill>
            </a:endParaRPr>
          </a:p>
        </p:txBody>
      </p:sp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pitchFamily="34" charset="0"/>
              <a:buChar char="■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ED0203ED-B042-4055-91EB-DDA0D3C7E410}" type="slidenum">
              <a:rPr lang="en-US" altLang="en-US" sz="1400" b="0" smtClean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z="1400" b="0" dirty="0" smtClean="0">
              <a:solidFill>
                <a:srgbClr val="000066"/>
              </a:solidFill>
            </a:endParaRP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7010400" cy="609600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US" altLang="en-US" sz="2800" dirty="0">
                <a:ea typeface="ＭＳ Ｐゴシック" charset="-128"/>
              </a:rPr>
              <a:t>LTS </a:t>
            </a:r>
            <a:r>
              <a:rPr lang="en-US" altLang="en-US" sz="2800" dirty="0" smtClean="0">
                <a:ea typeface="ＭＳ Ｐゴシック" charset="-128"/>
              </a:rPr>
              <a:t>Coordinator (</a:t>
            </a:r>
            <a:r>
              <a:rPr lang="en-US" altLang="en-US" sz="2800" dirty="0">
                <a:ea typeface="ＭＳ Ｐゴシック" charset="-128"/>
              </a:rPr>
              <a:t>cont’d</a:t>
            </a:r>
            <a:r>
              <a:rPr lang="en-US" altLang="en-US" sz="2800" dirty="0" smtClean="0">
                <a:ea typeface="ＭＳ Ｐゴシック" charset="-128"/>
              </a:rPr>
              <a:t>)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914400"/>
            <a:ext cx="8534400" cy="5486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2000" b="0" dirty="0" smtClean="0">
                <a:ea typeface="ＭＳ Ｐゴシック" charset="-128"/>
              </a:rPr>
              <a:t>Out of these dialogues, specific action steps are being identified; so far, these include:</a:t>
            </a:r>
          </a:p>
          <a:p>
            <a:pPr lvl="1">
              <a:lnSpc>
                <a:spcPct val="90000"/>
              </a:lnSpc>
            </a:pPr>
            <a:r>
              <a:rPr lang="en-US" altLang="en-US" sz="2000" b="0" dirty="0" smtClean="0">
                <a:ea typeface="ＭＳ Ｐゴシック" charset="-128"/>
              </a:rPr>
              <a:t>Developing standard language/materials for members that explains the LTS Coordinator and the option for members to have one on their Care Team</a:t>
            </a:r>
          </a:p>
          <a:p>
            <a:pPr lvl="1">
              <a:lnSpc>
                <a:spcPct val="90000"/>
              </a:lnSpc>
            </a:pPr>
            <a:r>
              <a:rPr lang="en-US" altLang="en-US" sz="2000" b="0" dirty="0" smtClean="0">
                <a:ea typeface="ＭＳ Ｐゴシック" charset="-128"/>
              </a:rPr>
              <a:t>Designing training protocols for providers and plans on how the LTS Coordinator role will be implemented in One Care</a:t>
            </a:r>
          </a:p>
          <a:p>
            <a:pPr lvl="1">
              <a:lnSpc>
                <a:spcPct val="90000"/>
              </a:lnSpc>
            </a:pPr>
            <a:endParaRPr lang="en-US" altLang="en-US" sz="2000" b="0" dirty="0" smtClean="0"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altLang="en-US" sz="2000" b="0" dirty="0" smtClean="0">
                <a:ea typeface="ＭＳ Ｐゴシック" charset="-128"/>
              </a:rPr>
              <a:t>Implementation </a:t>
            </a:r>
            <a:r>
              <a:rPr lang="en-US" altLang="en-US" sz="2000" b="0" dirty="0">
                <a:ea typeface="ＭＳ Ｐゴシック" charset="-128"/>
              </a:rPr>
              <a:t>Council will be represented </a:t>
            </a:r>
            <a:r>
              <a:rPr lang="en-US" altLang="en-US" sz="2000" b="0" dirty="0" smtClean="0">
                <a:ea typeface="ＭＳ Ｐゴシック" charset="-128"/>
              </a:rPr>
              <a:t>in the ongoing dialogue, along </a:t>
            </a:r>
            <a:r>
              <a:rPr lang="en-US" altLang="en-US" sz="2000" b="0" dirty="0">
                <a:ea typeface="ＭＳ Ｐゴシック" charset="-128"/>
              </a:rPr>
              <a:t>with DAAHR, ILCs, RLCs, ASAPs, the One Care plans, the One Care Ombudsman, and EOHHS/MassHealth</a:t>
            </a:r>
          </a:p>
          <a:p>
            <a:pPr>
              <a:lnSpc>
                <a:spcPct val="90000"/>
              </a:lnSpc>
            </a:pPr>
            <a:endParaRPr lang="en-US" altLang="en-US" sz="2000" b="0" dirty="0" smtClean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1148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pitchFamily="34" charset="0"/>
              <a:buChar char="■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57B4F966-43FD-4133-89A8-76D5925E6DC5}" type="slidenum">
              <a:rPr lang="en-US" altLang="en-US" sz="1400" b="0" smtClean="0">
                <a:solidFill>
                  <a:srgbClr val="000066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en-US" sz="1400" b="0" dirty="0" smtClean="0">
              <a:solidFill>
                <a:srgbClr val="000066"/>
              </a:solidFill>
            </a:endParaRPr>
          </a:p>
        </p:txBody>
      </p:sp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pitchFamily="34" charset="0"/>
              <a:buChar char="■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ED0203ED-B042-4055-91EB-DDA0D3C7E410}" type="slidenum">
              <a:rPr lang="en-US" altLang="en-US" sz="1400" b="0" smtClean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en-US" sz="1400" b="0" dirty="0" smtClean="0">
              <a:solidFill>
                <a:srgbClr val="000066"/>
              </a:solidFill>
            </a:endParaRP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7010400" cy="609600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US" altLang="en-US" sz="2800" dirty="0" smtClean="0">
                <a:ea typeface="ＭＳ Ｐゴシック" charset="-128"/>
              </a:rPr>
              <a:t>Assessment Data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060450"/>
            <a:ext cx="8382000" cy="54165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b="0" dirty="0" smtClean="0">
                <a:ea typeface="ＭＳ Ｐゴシック" charset="-128"/>
              </a:rPr>
              <a:t>MassHealth has begun working with the plans to collect information on assessment including the following:</a:t>
            </a:r>
          </a:p>
          <a:p>
            <a:pPr lvl="1">
              <a:lnSpc>
                <a:spcPct val="90000"/>
              </a:lnSpc>
            </a:pPr>
            <a:r>
              <a:rPr lang="en-US" altLang="en-US" sz="2000" b="0" dirty="0">
                <a:ea typeface="ＭＳ Ｐゴシック" charset="-128"/>
              </a:rPr>
              <a:t>N</a:t>
            </a:r>
            <a:r>
              <a:rPr lang="en-US" altLang="en-US" sz="2000" b="0" dirty="0" smtClean="0">
                <a:ea typeface="ＭＳ Ｐゴシック" charset="-128"/>
              </a:rPr>
              <a:t>umber of assessments completed</a:t>
            </a:r>
          </a:p>
          <a:p>
            <a:pPr lvl="1">
              <a:lnSpc>
                <a:spcPct val="90000"/>
              </a:lnSpc>
            </a:pPr>
            <a:r>
              <a:rPr lang="en-US" altLang="en-US" sz="2000" b="0" dirty="0" smtClean="0">
                <a:ea typeface="ＭＳ Ｐゴシック" charset="-128"/>
              </a:rPr>
              <a:t>Number of LTS Coordinator referrals</a:t>
            </a:r>
          </a:p>
          <a:p>
            <a:pPr lvl="1">
              <a:lnSpc>
                <a:spcPct val="90000"/>
              </a:lnSpc>
            </a:pPr>
            <a:r>
              <a:rPr lang="en-US" altLang="en-US" sz="2000" b="0" dirty="0" smtClean="0">
                <a:ea typeface="ＭＳ Ｐゴシック" charset="-128"/>
              </a:rPr>
              <a:t>Number of LTS Coordinator encounters</a:t>
            </a:r>
          </a:p>
          <a:p>
            <a:pPr lvl="1">
              <a:lnSpc>
                <a:spcPct val="90000"/>
              </a:lnSpc>
            </a:pPr>
            <a:endParaRPr lang="en-US" altLang="en-US" sz="2000" b="0" dirty="0" smtClean="0"/>
          </a:p>
          <a:p>
            <a:r>
              <a:rPr lang="en-US" altLang="en-US" sz="2000" b="0" dirty="0" smtClean="0">
                <a:ea typeface="ＭＳ Ｐゴシック" charset="-128"/>
              </a:rPr>
              <a:t>Along with other early indicators, this data will give us a sense of how implementation is going with regard to the assessment process and the use of LTS Coordinators</a:t>
            </a:r>
          </a:p>
        </p:txBody>
      </p:sp>
    </p:spTree>
    <p:extLst>
      <p:ext uri="{BB962C8B-B14F-4D97-AF65-F5344CB8AC3E}">
        <p14:creationId xmlns:p14="http://schemas.microsoft.com/office/powerpoint/2010/main" val="269645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pitchFamily="34" charset="0"/>
              <a:buChar char="■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57B4F966-43FD-4133-89A8-76D5925E6DC5}" type="slidenum">
              <a:rPr lang="en-US" altLang="en-US" sz="1400" b="0" smtClean="0">
                <a:solidFill>
                  <a:srgbClr val="000066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en-US" sz="1400" b="0" dirty="0" smtClean="0">
              <a:solidFill>
                <a:srgbClr val="000066"/>
              </a:solidFill>
            </a:endParaRPr>
          </a:p>
        </p:txBody>
      </p:sp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pitchFamily="34" charset="0"/>
              <a:buChar char="■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ED0203ED-B042-4055-91EB-DDA0D3C7E410}" type="slidenum">
              <a:rPr lang="en-US" altLang="en-US" sz="1400" b="0" smtClean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en-US" sz="1400" b="0" dirty="0" smtClean="0">
              <a:solidFill>
                <a:srgbClr val="000066"/>
              </a:solidFill>
            </a:endParaRP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304800"/>
            <a:ext cx="7010400" cy="609600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US" altLang="en-US" sz="2800" dirty="0" smtClean="0">
                <a:ea typeface="ＭＳ Ｐゴシック" charset="-128"/>
              </a:rPr>
              <a:t>Mailing to Additional Members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066800"/>
            <a:ext cx="8382000" cy="54165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b="0" dirty="0" smtClean="0">
                <a:ea typeface="ＭＳ Ｐゴシック" charset="-128"/>
              </a:rPr>
              <a:t>In September 2013, MassHealth sent a One Care Enrollment Package to approximately 82,000 members and their guardians</a:t>
            </a:r>
          </a:p>
          <a:p>
            <a:pPr lvl="1"/>
            <a:r>
              <a:rPr lang="en-US" altLang="en-US" sz="2000" b="0" dirty="0" smtClean="0"/>
              <a:t>Introduced One Care and let members know about the opportunity to self-select into a One Care plan in their area</a:t>
            </a:r>
          </a:p>
          <a:p>
            <a:pPr lvl="1"/>
            <a:r>
              <a:rPr lang="en-US" altLang="en-US" sz="2000" b="0" dirty="0" smtClean="0">
                <a:ea typeface="ＭＳ Ｐゴシック" charset="-128"/>
              </a:rPr>
              <a:t>Included a One Care Enrollment Guide, a cover letter with a purple stripe, a List of Covered Services, and an Enrollment Decision Form</a:t>
            </a:r>
          </a:p>
          <a:p>
            <a:r>
              <a:rPr lang="en-US" altLang="en-US" sz="2000" b="0" dirty="0" smtClean="0">
                <a:ea typeface="ＭＳ Ｐゴシック" charset="-128"/>
              </a:rPr>
              <a:t>MassHealth is now planning to send a similar mailing, in late March, to:</a:t>
            </a:r>
          </a:p>
          <a:p>
            <a:pPr lvl="1"/>
            <a:r>
              <a:rPr lang="en-US" altLang="en-US" sz="2000" b="0" dirty="0" smtClean="0">
                <a:ea typeface="ＭＳ Ｐゴシック" charset="-128"/>
              </a:rPr>
              <a:t>Individuals who have become eligible for One Care since September mail file was created</a:t>
            </a:r>
          </a:p>
          <a:p>
            <a:pPr lvl="1"/>
            <a:r>
              <a:rPr lang="en-US" altLang="en-US" sz="2000" b="0" dirty="0" smtClean="0">
                <a:ea typeface="ＭＳ Ｐゴシック" charset="-128"/>
              </a:rPr>
              <a:t>Others who appear eligible in MassHealth data, but were not mailed to in September</a:t>
            </a:r>
          </a:p>
          <a:p>
            <a:r>
              <a:rPr lang="en-US" altLang="en-US" sz="2000" b="0" dirty="0" smtClean="0">
                <a:ea typeface="ＭＳ Ｐゴシック" charset="-128"/>
              </a:rPr>
              <a:t>Expected to include approximately 10,000-15,000 members in total</a:t>
            </a:r>
          </a:p>
          <a:p>
            <a:r>
              <a:rPr lang="en-US" altLang="en-US" sz="2000" b="0" dirty="0" smtClean="0">
                <a:ea typeface="ＭＳ Ｐゴシック" charset="-128"/>
              </a:rPr>
              <a:t>MassHealth will look at feedback and experience with September mailing to make improvements for March mailing</a:t>
            </a:r>
          </a:p>
          <a:p>
            <a:endParaRPr lang="en-US" altLang="en-US" sz="2000" b="0" dirty="0" smtClean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1491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pitchFamily="34" charset="0"/>
              <a:buChar char="■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57B4F966-43FD-4133-89A8-76D5925E6DC5}" type="slidenum">
              <a:rPr lang="en-US" altLang="en-US" sz="1400" b="0" smtClean="0">
                <a:solidFill>
                  <a:srgbClr val="000066"/>
                </a:solidFill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en-US" sz="1400" b="0" dirty="0" smtClean="0">
              <a:solidFill>
                <a:srgbClr val="000066"/>
              </a:solidFill>
            </a:endParaRPr>
          </a:p>
        </p:txBody>
      </p:sp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7391400" y="6245225"/>
            <a:ext cx="152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40000"/>
              </a:spcBef>
              <a:buClr>
                <a:srgbClr val="CC0000"/>
              </a:buClr>
              <a:buFont typeface="Arial" pitchFamily="34" charset="0"/>
              <a:buChar char="■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ED0203ED-B042-4055-91EB-DDA0D3C7E410}" type="slidenum">
              <a:rPr lang="en-US" altLang="en-US" sz="1400" b="0" smtClean="0">
                <a:solidFill>
                  <a:srgbClr val="000066"/>
                </a:solidFill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en-US" sz="1400" b="0" dirty="0" smtClean="0">
              <a:solidFill>
                <a:srgbClr val="000066"/>
              </a:solidFill>
            </a:endParaRP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7010400" cy="609600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US" altLang="en-US" sz="2800" dirty="0" smtClean="0">
                <a:ea typeface="ＭＳ Ｐゴシック" charset="-128"/>
              </a:rPr>
              <a:t>Consumer Outreach Strategies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990600"/>
            <a:ext cx="8382000" cy="573087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b="0" dirty="0"/>
              <a:t>F</a:t>
            </a:r>
            <a:r>
              <a:rPr lang="en-US" altLang="en-US" sz="2000" b="0" dirty="0" smtClean="0"/>
              <a:t>ocused </a:t>
            </a:r>
            <a:r>
              <a:rPr lang="en-US" altLang="en-US" sz="2000" b="0" dirty="0"/>
              <a:t>on </a:t>
            </a:r>
            <a:r>
              <a:rPr lang="en-US" altLang="en-US" sz="2000" b="0" dirty="0" smtClean="0"/>
              <a:t>increasing </a:t>
            </a:r>
            <a:r>
              <a:rPr lang="en-US" altLang="en-US" sz="2000" b="0" dirty="0"/>
              <a:t>public awareness of One Care with efforts at the community level, including</a:t>
            </a:r>
          </a:p>
          <a:p>
            <a:pPr lvl="1">
              <a:lnSpc>
                <a:spcPct val="90000"/>
              </a:lnSpc>
            </a:pPr>
            <a:r>
              <a:rPr lang="en-US" altLang="en-US" sz="2000" b="0" dirty="0"/>
              <a:t>Scheduling sessions/events with community organizations that work with One Care target populations (e.g. ILCs, RLCs, organizations focused on homelessness) </a:t>
            </a:r>
          </a:p>
          <a:p>
            <a:pPr lvl="1">
              <a:lnSpc>
                <a:spcPct val="90000"/>
              </a:lnSpc>
            </a:pPr>
            <a:r>
              <a:rPr lang="en-US" altLang="en-US" sz="2000" b="0" dirty="0"/>
              <a:t>Briefing legislators on One Care and identifying opportunities and/or venues in their districts for targeted outreach</a:t>
            </a:r>
          </a:p>
          <a:p>
            <a:pPr>
              <a:lnSpc>
                <a:spcPct val="90000"/>
              </a:lnSpc>
            </a:pPr>
            <a:endParaRPr lang="en-US" altLang="en-US" sz="2000" b="0" dirty="0" smtClean="0"/>
          </a:p>
          <a:p>
            <a:pPr>
              <a:lnSpc>
                <a:spcPct val="90000"/>
              </a:lnSpc>
            </a:pPr>
            <a:r>
              <a:rPr lang="en-US" altLang="en-US" sz="2000" b="0" dirty="0" smtClean="0"/>
              <a:t>Targeting </a:t>
            </a:r>
            <a:r>
              <a:rPr lang="en-US" altLang="en-US" sz="2000" b="0" dirty="0"/>
              <a:t>3-6 community sessions over the next 6 </a:t>
            </a:r>
            <a:r>
              <a:rPr lang="en-US" altLang="en-US" sz="2000" b="0" dirty="0" smtClean="0"/>
              <a:t>months</a:t>
            </a:r>
          </a:p>
          <a:p>
            <a:pPr>
              <a:lnSpc>
                <a:spcPct val="90000"/>
              </a:lnSpc>
            </a:pPr>
            <a:endParaRPr lang="en-US" altLang="en-US" sz="2000" b="0" dirty="0" smtClean="0"/>
          </a:p>
          <a:p>
            <a:pPr>
              <a:lnSpc>
                <a:spcPct val="90000"/>
              </a:lnSpc>
            </a:pPr>
            <a:r>
              <a:rPr lang="en-US" altLang="en-US" sz="2000" b="0" dirty="0" smtClean="0"/>
              <a:t>These </a:t>
            </a:r>
            <a:r>
              <a:rPr lang="en-US" altLang="en-US" sz="2000" b="0" dirty="0"/>
              <a:t>efforts will be informed by outreach Implementation Council members and others have been doing with their community contacts </a:t>
            </a:r>
          </a:p>
          <a:p>
            <a:pPr>
              <a:lnSpc>
                <a:spcPct val="90000"/>
              </a:lnSpc>
            </a:pPr>
            <a:endParaRPr lang="en-US" altLang="en-US" sz="2000" b="0" dirty="0" smtClean="0">
              <a:ea typeface="ＭＳ Ｐゴシック" charset="-128"/>
            </a:endParaRPr>
          </a:p>
          <a:p>
            <a:pPr lvl="1"/>
            <a:endParaRPr lang="en-US" altLang="en-US" sz="2000" b="0" dirty="0" smtClean="0"/>
          </a:p>
          <a:p>
            <a:endParaRPr lang="en-US" altLang="en-US" sz="2000" b="0" dirty="0" smtClean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5956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66"/>
      </a:dk1>
      <a:lt1>
        <a:srgbClr val="FFFFFF"/>
      </a:lt1>
      <a:dk2>
        <a:srgbClr val="000066"/>
      </a:dk2>
      <a:lt2>
        <a:srgbClr val="DDDDDD"/>
      </a:lt2>
      <a:accent1>
        <a:srgbClr val="AFD5EF"/>
      </a:accent1>
      <a:accent2>
        <a:srgbClr val="333399"/>
      </a:accent2>
      <a:accent3>
        <a:srgbClr val="FFFFFF"/>
      </a:accent3>
      <a:accent4>
        <a:srgbClr val="000056"/>
      </a:accent4>
      <a:accent5>
        <a:srgbClr val="D4E7F6"/>
      </a:accent5>
      <a:accent6>
        <a:srgbClr val="2D2D8A"/>
      </a:accent6>
      <a:hlink>
        <a:srgbClr val="CC9900"/>
      </a:hlink>
      <a:folHlink>
        <a:srgbClr val="CBCE6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DDDDDD"/>
        </a:lt2>
        <a:accent1>
          <a:srgbClr val="AFD5E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4E7F6"/>
        </a:accent5>
        <a:accent6>
          <a:srgbClr val="2D2D8A"/>
        </a:accent6>
        <a:hlink>
          <a:srgbClr val="CC9900"/>
        </a:hlink>
        <a:folHlink>
          <a:srgbClr val="CBCE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3">
      <a:dk1>
        <a:srgbClr val="000066"/>
      </a:dk1>
      <a:lt1>
        <a:srgbClr val="FFFFFF"/>
      </a:lt1>
      <a:dk2>
        <a:srgbClr val="000066"/>
      </a:dk2>
      <a:lt2>
        <a:srgbClr val="DDDDDD"/>
      </a:lt2>
      <a:accent1>
        <a:srgbClr val="AFD5EF"/>
      </a:accent1>
      <a:accent2>
        <a:srgbClr val="333399"/>
      </a:accent2>
      <a:accent3>
        <a:srgbClr val="FFFFFF"/>
      </a:accent3>
      <a:accent4>
        <a:srgbClr val="000056"/>
      </a:accent4>
      <a:accent5>
        <a:srgbClr val="D4E7F6"/>
      </a:accent5>
      <a:accent6>
        <a:srgbClr val="2D2D8A"/>
      </a:accent6>
      <a:hlink>
        <a:srgbClr val="CC9900"/>
      </a:hlink>
      <a:folHlink>
        <a:srgbClr val="CBCE60"/>
      </a:folHlink>
    </a:clrScheme>
    <a:fontScheme name="3_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3">
        <a:dk1>
          <a:srgbClr val="000066"/>
        </a:dk1>
        <a:lt1>
          <a:srgbClr val="FFFFFF"/>
        </a:lt1>
        <a:dk2>
          <a:srgbClr val="000066"/>
        </a:dk2>
        <a:lt2>
          <a:srgbClr val="DDDDDD"/>
        </a:lt2>
        <a:accent1>
          <a:srgbClr val="AFD5E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4E7F6"/>
        </a:accent5>
        <a:accent6>
          <a:srgbClr val="2D2D8A"/>
        </a:accent6>
        <a:hlink>
          <a:srgbClr val="CC9900"/>
        </a:hlink>
        <a:folHlink>
          <a:srgbClr val="CBCE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13">
      <a:dk1>
        <a:srgbClr val="000066"/>
      </a:dk1>
      <a:lt1>
        <a:srgbClr val="FFFFFF"/>
      </a:lt1>
      <a:dk2>
        <a:srgbClr val="000066"/>
      </a:dk2>
      <a:lt2>
        <a:srgbClr val="DDDDDD"/>
      </a:lt2>
      <a:accent1>
        <a:srgbClr val="AFD5EF"/>
      </a:accent1>
      <a:accent2>
        <a:srgbClr val="333399"/>
      </a:accent2>
      <a:accent3>
        <a:srgbClr val="FFFFFF"/>
      </a:accent3>
      <a:accent4>
        <a:srgbClr val="000056"/>
      </a:accent4>
      <a:accent5>
        <a:srgbClr val="D4E7F6"/>
      </a:accent5>
      <a:accent6>
        <a:srgbClr val="2D2D8A"/>
      </a:accent6>
      <a:hlink>
        <a:srgbClr val="CC9900"/>
      </a:hlink>
      <a:folHlink>
        <a:srgbClr val="CBCE6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DDDDDD"/>
        </a:lt2>
        <a:accent1>
          <a:srgbClr val="AFD5E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4E7F6"/>
        </a:accent5>
        <a:accent6>
          <a:srgbClr val="2D2D8A"/>
        </a:accent6>
        <a:hlink>
          <a:srgbClr val="CC9900"/>
        </a:hlink>
        <a:folHlink>
          <a:srgbClr val="CBCE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5_Default Design">
  <a:themeElements>
    <a:clrScheme name="Default Design 13">
      <a:dk1>
        <a:srgbClr val="000066"/>
      </a:dk1>
      <a:lt1>
        <a:srgbClr val="FFFFFF"/>
      </a:lt1>
      <a:dk2>
        <a:srgbClr val="000066"/>
      </a:dk2>
      <a:lt2>
        <a:srgbClr val="DDDDDD"/>
      </a:lt2>
      <a:accent1>
        <a:srgbClr val="AFD5EF"/>
      </a:accent1>
      <a:accent2>
        <a:srgbClr val="333399"/>
      </a:accent2>
      <a:accent3>
        <a:srgbClr val="FFFFFF"/>
      </a:accent3>
      <a:accent4>
        <a:srgbClr val="000056"/>
      </a:accent4>
      <a:accent5>
        <a:srgbClr val="D4E7F6"/>
      </a:accent5>
      <a:accent6>
        <a:srgbClr val="2D2D8A"/>
      </a:accent6>
      <a:hlink>
        <a:srgbClr val="CC9900"/>
      </a:hlink>
      <a:folHlink>
        <a:srgbClr val="CBCE6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DDDDDD"/>
        </a:lt2>
        <a:accent1>
          <a:srgbClr val="AFD5E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4E7F6"/>
        </a:accent5>
        <a:accent6>
          <a:srgbClr val="2D2D8A"/>
        </a:accent6>
        <a:hlink>
          <a:srgbClr val="CC9900"/>
        </a:hlink>
        <a:folHlink>
          <a:srgbClr val="CBCE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56433</TotalTime>
  <Words>1058</Words>
  <Application>Microsoft Office PowerPoint</Application>
  <PresentationFormat>On-screen Show (4:3)</PresentationFormat>
  <Paragraphs>126</Paragraphs>
  <Slides>12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Default Design</vt:lpstr>
      <vt:lpstr>3_Default Design</vt:lpstr>
      <vt:lpstr>1_Default Design</vt:lpstr>
      <vt:lpstr>5_Default Design</vt:lpstr>
      <vt:lpstr>MassHealth Demonstration  to Integrate Care for Dual Eligibles</vt:lpstr>
      <vt:lpstr>Total Enrollment</vt:lpstr>
      <vt:lpstr>Round Two Auto-Assignment Update</vt:lpstr>
      <vt:lpstr>Auto-Assignment and Medicare Part D</vt:lpstr>
      <vt:lpstr>LTS Coordinator</vt:lpstr>
      <vt:lpstr>LTS Coordinator (cont’d)</vt:lpstr>
      <vt:lpstr>Assessment Data</vt:lpstr>
      <vt:lpstr>Mailing to Additional Members</vt:lpstr>
      <vt:lpstr>Consumer Outreach Strategies</vt:lpstr>
      <vt:lpstr>Provider Engagement Strategies</vt:lpstr>
      <vt:lpstr>MassHealth and Implementation Council Planning Meeting </vt:lpstr>
      <vt:lpstr>PowerPoint Presentation</vt:lpstr>
    </vt:vector>
  </TitlesOfParts>
  <Company>EHS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lcolella</dc:creator>
  <cp:lastModifiedBy>Jenna</cp:lastModifiedBy>
  <cp:revision>1098</cp:revision>
  <cp:lastPrinted>2014-02-28T13:43:35Z</cp:lastPrinted>
  <dcterms:created xsi:type="dcterms:W3CDTF">2014-01-14T19:50:36Z</dcterms:created>
  <dcterms:modified xsi:type="dcterms:W3CDTF">2017-10-31T14:12:03Z</dcterms:modified>
</cp:coreProperties>
</file>