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35" r:id="rId2"/>
    <p:sldMasterId id="2147484033" r:id="rId3"/>
  </p:sldMasterIdLst>
  <p:notesMasterIdLst>
    <p:notesMasterId r:id="rId8"/>
  </p:notesMasterIdLst>
  <p:handoutMasterIdLst>
    <p:handoutMasterId r:id="rId9"/>
  </p:handoutMasterIdLst>
  <p:sldIdLst>
    <p:sldId id="798" r:id="rId4"/>
    <p:sldId id="870" r:id="rId5"/>
    <p:sldId id="871" r:id="rId6"/>
    <p:sldId id="807" r:id="rId7"/>
  </p:sldIdLst>
  <p:sldSz cx="9144000" cy="6858000" type="screen4x3"/>
  <p:notesSz cx="7010400" cy="9296400"/>
  <p:defaultTextStyle>
    <a:defPPr>
      <a:defRPr lang="en-US"/>
    </a:defPPr>
    <a:lvl1pPr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1pPr>
    <a:lvl2pPr marL="4572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2pPr>
    <a:lvl3pPr marL="9144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3pPr>
    <a:lvl4pPr marL="13716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4pPr>
    <a:lvl5pPr marL="18288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llwood, Malinda (EHS)" initials="EM" lastIdx="6" clrIdx="0"/>
  <p:cmAuthor id="1" name="EOHHS" initials="E" lastIdx="3" clrIdx="1"/>
  <p:cmAuthor id="2" name="EOHHS" initials="ME" lastIdx="7" clrIdx="2"/>
  <p:cmAuthor id="3" name="Corri Altman Moore" initials="CAM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EFF9"/>
    <a:srgbClr val="CC0000"/>
    <a:srgbClr val="000000"/>
    <a:srgbClr val="CBCBD3"/>
    <a:srgbClr val="5F5F5F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78400" autoAdjust="0"/>
  </p:normalViewPr>
  <p:slideViewPr>
    <p:cSldViewPr snapToObjects="1">
      <p:cViewPr>
        <p:scale>
          <a:sx n="113" d="100"/>
          <a:sy n="113" d="100"/>
        </p:scale>
        <p:origin x="126" y="1050"/>
      </p:cViewPr>
      <p:guideLst>
        <p:guide orient="horz" pos="1152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100" d="100"/>
          <a:sy n="100" d="100"/>
        </p:scale>
        <p:origin x="-1980" y="1650"/>
      </p:cViewPr>
      <p:guideLst>
        <p:guide orient="horz" pos="2928"/>
        <p:guide pos="2208"/>
      </p:guideLst>
    </p:cSldViewPr>
  </p:notesViewPr>
  <p:gridSpacing cx="75895" cy="7589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E81D1537-6B1B-4201-898D-E5E02B97862F}" type="datetimeFigureOut">
              <a:rPr lang="en-US" altLang="en-US"/>
              <a:pPr>
                <a:defRPr/>
              </a:pPr>
              <a:t>10/26/2017</a:t>
            </a:fld>
            <a:endParaRPr lang="en-US" altLang="en-US" dirty="0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ACE02D3A-A584-4882-8BC4-83D78986FA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234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b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45C1E652-0180-43F7-B847-50860E2054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4040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287CCC5-5083-439B-9424-2ABB6A287DC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C1E652-0180-43F7-B847-50860E205478}" type="slidenum">
              <a:rPr lang="en-US" altLang="en-US" smtClean="0">
                <a:solidFill>
                  <a:srgbClr val="C0504D"/>
                </a:solidFill>
              </a:rPr>
              <a:pPr>
                <a:defRPr/>
              </a:pPr>
              <a:t>2</a:t>
            </a:fld>
            <a:endParaRPr lang="en-US" altLang="en-US" dirty="0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993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C1E652-0180-43F7-B847-50860E205478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740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>
              <a:latin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538" indent="-287338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588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3375" indent="-230188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575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77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49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21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93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9AFF9E16-0E49-4C85-95B3-EF17F0E62F44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4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882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C1FAA-CD78-47B1-BAD6-4032B3D66D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96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AE73F-DBDC-443C-9E62-AC0A81DD45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22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99F81-45FC-4E42-B214-B273A6F4F8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316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F6FD4-E3DA-4758-B685-D000E3FEE4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91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B10CD-3106-435E-A3A6-13B3636FF7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77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F2828-1E6C-4CC7-89C5-3000E8B2D4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164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0CBFA-DF8B-4036-B47D-7F164860A1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14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90C29-E71F-4164-8487-41596456DE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01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8C686-A778-42FF-B538-24FADFAD9B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82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3478A-FE8B-4DA9-AE41-17F437AA6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00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E6EFD-F2E3-4CF8-B30C-61A833C1AD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31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ABD63-BEE5-4F07-BBB7-5A83508F8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37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8FBAE-7640-4A80-A347-553666A2CD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814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234D-6170-43EC-879F-A22D9BEFC9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80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1D13-F5A2-4204-81C5-0796E94682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37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0A49-B2AB-444E-9BDC-0AF3FBF35C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33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019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3582C-A5A7-429D-AA5C-44DECADB6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186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59541-775F-4120-B4D8-5832CA54F05A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29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99996-7403-461D-911D-E4E89BB71D4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51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4CA86-ABC2-47CB-943D-BF0742A80A7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0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75640-D13A-40D7-94FB-EF3DD4B73B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338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2F1E5-60DC-49FB-984E-ECE6007604B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129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3EE37-626C-4385-A752-F7826DB521A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72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5EE0A-C865-4227-9BE2-589614D7DEE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064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C4486-BE0F-410A-A1BB-D2D8BC99172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235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0469-4159-4D7B-9CB6-F33FDDB2D6F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450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8012-D34A-4B85-A03A-F4865D36A4F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859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C1546-5EE3-4698-9B7B-F0CF1B08194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016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EED73-BE65-445B-A3F0-D331D103F69B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5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D3E34-6010-44D3-928D-8E0F6E90B0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9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40A7-480B-40A1-9852-ED9387277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345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DD66E-2497-448D-88D4-0B6C0ADE6C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1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19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91361-8DAF-4856-B7C6-F8B84E1393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3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CA9EA-8EE3-4BC3-A07E-DC4BF168FE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60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A74B3DE5-65C4-40A6-A4BA-E4AA441D90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 b="1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44EBA18F-3E7D-4C66-B15E-1794394933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 smtClean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3CCB7CCF-7DC9-4FD4-91F9-45D0F3C61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04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  <p:sldLayoutId id="2147484045" r:id="rId12"/>
    <p:sldLayoutId id="2147484046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masshealth/dual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masshealth/onecar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hyperlink" Target="mailto:OneCare@state.ma.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15153" y="3124200"/>
            <a:ext cx="6400800" cy="838200"/>
          </a:xfrm>
        </p:spPr>
        <p:txBody>
          <a:bodyPr/>
          <a:lstStyle/>
          <a:p>
            <a:pPr eaLnBrk="1" hangingPunct="1"/>
            <a:r>
              <a:rPr lang="en-US" altLang="en-US" sz="2800" b="0" dirty="0" smtClean="0"/>
              <a:t>MassHealth Demonstration </a:t>
            </a:r>
            <a:br>
              <a:rPr lang="en-US" altLang="en-US" sz="2800" b="0" dirty="0" smtClean="0"/>
            </a:br>
            <a:r>
              <a:rPr lang="en-US" altLang="en-US" sz="2800" b="0" dirty="0" smtClean="0"/>
              <a:t>to Integrate Care for Dual Eligibles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04800" y="2133600"/>
            <a:ext cx="838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dirty="0">
                <a:solidFill>
                  <a:srgbClr val="333399"/>
                </a:solidFill>
              </a:rPr>
              <a:t>One Care: MassHealth plus Medicare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86871" y="4343400"/>
            <a:ext cx="7315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2400" b="0" kern="0" dirty="0" smtClean="0"/>
              <a:t>Implementation Council Meeting</a:t>
            </a:r>
            <a:endParaRPr lang="en-US" altLang="en-US" sz="2400" b="0" kern="0" dirty="0"/>
          </a:p>
          <a:p>
            <a:pPr eaLnBrk="1" hangingPunct="1"/>
            <a:r>
              <a:rPr lang="en-US" altLang="en-US" sz="2400" b="0" kern="0" dirty="0" smtClean="0"/>
              <a:t>January 15, 2016 1:00 PM </a:t>
            </a:r>
            <a:r>
              <a:rPr lang="en-US" altLang="en-US" sz="2400" b="0" kern="0" dirty="0"/>
              <a:t>– 3</a:t>
            </a:r>
            <a:r>
              <a:rPr lang="en-US" altLang="en-US" sz="2400" b="0" kern="0" dirty="0" smtClean="0"/>
              <a:t>:00 </a:t>
            </a:r>
            <a:r>
              <a:rPr lang="en-US" altLang="en-US" sz="2400" b="0" kern="0" dirty="0"/>
              <a:t>PM</a:t>
            </a:r>
          </a:p>
          <a:p>
            <a:pPr eaLnBrk="1" hangingPunct="1"/>
            <a:r>
              <a:rPr lang="en-US" sz="2400" b="0" dirty="0" smtClean="0"/>
              <a:t>1 </a:t>
            </a:r>
            <a:r>
              <a:rPr lang="en-US" sz="2400" b="0" dirty="0" err="1" smtClean="0"/>
              <a:t>Ashburton</a:t>
            </a:r>
            <a:r>
              <a:rPr lang="en-US" sz="2400" b="0" dirty="0" smtClean="0"/>
              <a:t> Place, 21</a:t>
            </a:r>
            <a:r>
              <a:rPr lang="en-US" sz="2400" b="0" baseline="30000" dirty="0" smtClean="0"/>
              <a:t>st</a:t>
            </a:r>
            <a:r>
              <a:rPr lang="en-US" sz="2400" b="0" dirty="0" smtClean="0"/>
              <a:t> Floor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b="0" dirty="0"/>
              <a:t>Boston, </a:t>
            </a:r>
            <a:r>
              <a:rPr lang="en-US" sz="2400" b="0" dirty="0" smtClean="0"/>
              <a:t>MA</a:t>
            </a:r>
            <a:endParaRPr lang="en-US" altLang="en-US" sz="2400" b="0" kern="0" dirty="0"/>
          </a:p>
        </p:txBody>
      </p:sp>
    </p:spTree>
    <p:extLst>
      <p:ext uri="{BB962C8B-B14F-4D97-AF65-F5344CB8AC3E}">
        <p14:creationId xmlns:p14="http://schemas.microsoft.com/office/powerpoint/2010/main" val="21434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8E07D7-16DD-460C-AC9D-58253D067821}" type="slidenum">
              <a:rPr lang="en-US" smtClean="0">
                <a:solidFill>
                  <a:srgbClr val="000066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66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629917"/>
              </p:ext>
            </p:extLst>
          </p:nvPr>
        </p:nvGraphicFramePr>
        <p:xfrm>
          <a:off x="152400" y="1000360"/>
          <a:ext cx="8763000" cy="26925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42750"/>
                <a:gridCol w="2732220"/>
                <a:gridCol w="3888030"/>
              </a:tblGrid>
              <a:tr h="40658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Who was Included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Assignment</a:t>
                      </a:r>
                      <a:r>
                        <a:rPr lang="en-US" sz="1600" baseline="0" dirty="0" smtClean="0"/>
                        <a:t> Approach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Key</a:t>
                      </a:r>
                      <a:r>
                        <a:rPr lang="en-US" sz="1600" baseline="0" dirty="0" smtClean="0"/>
                        <a:t> Dates</a:t>
                      </a:r>
                      <a:endParaRPr lang="en-US" sz="1600" dirty="0"/>
                    </a:p>
                  </a:txBody>
                  <a:tcPr/>
                </a:tc>
              </a:tr>
              <a:tr h="22497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1,236 individuals </a:t>
                      </a:r>
                      <a:r>
                        <a:rPr lang="en-US" altLang="en-US" sz="1600" dirty="0" smtClean="0"/>
                        <a:t>from across the eligible population</a:t>
                      </a:r>
                      <a:r>
                        <a:rPr lang="en-US" altLang="en-US" sz="1600" baseline="0" dirty="0" smtClean="0"/>
                        <a:t> in Suffolk County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en-US" sz="1600" dirty="0" smtClean="0"/>
                        <a:t>In addition to primary care, MassHealth used data on where individuals accessed LTSS and behavioral health services to match individuals to Tufts</a:t>
                      </a:r>
                      <a:r>
                        <a:rPr lang="en-US" altLang="en-US" sz="1600" baseline="0" dirty="0" smtClean="0"/>
                        <a:t> Health Plan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/>
                        <a:t>Oct. 24, 2015: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60-day notices mailed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/>
                        <a:t>Nov.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24, 2015: Targeted outreach flyers mailed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Nov. 27, 2015</a:t>
                      </a:r>
                      <a:r>
                        <a:rPr lang="en-US" sz="1600" dirty="0" smtClean="0"/>
                        <a:t>: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30-day</a:t>
                      </a:r>
                      <a:r>
                        <a:rPr lang="en-US" sz="1600" baseline="0" dirty="0" smtClean="0"/>
                        <a:t> notices mailed;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Included outreach flyer again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6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Jan. 1, 2016: Coverage effective date</a:t>
                      </a:r>
                      <a:endParaRPr lang="en-US" sz="16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28600" y="2286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dirty="0">
                <a:solidFill>
                  <a:srgbClr val="333399"/>
                </a:solidFill>
              </a:rPr>
              <a:t>Enrollments via Auto-Assignment Round </a:t>
            </a:r>
            <a:r>
              <a:rPr lang="en-US" altLang="en-US" sz="2800" dirty="0" smtClean="0">
                <a:solidFill>
                  <a:srgbClr val="333399"/>
                </a:solidFill>
              </a:rPr>
              <a:t>5</a:t>
            </a:r>
            <a:endParaRPr lang="en-US" altLang="en-US" sz="2800" kern="0" dirty="0" smtClean="0">
              <a:solidFill>
                <a:srgbClr val="333399"/>
              </a:solidFill>
              <a:ea typeface="ＭＳ Ｐゴシック" charset="-128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78253" y="3808475"/>
            <a:ext cx="8686800" cy="198669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000" b="0" kern="0" dirty="0" smtClean="0">
                <a:solidFill>
                  <a:srgbClr val="333399"/>
                </a:solidFill>
              </a:rPr>
              <a:t>Of the 1,236 individuals who were included in auto-assignment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kern="0" dirty="0" smtClean="0">
                <a:solidFill>
                  <a:srgbClr val="333399"/>
                </a:solidFill>
              </a:rPr>
              <a:t>61.8% stayed with Tufts for the January 1 enrollment date</a:t>
            </a:r>
            <a:endParaRPr lang="en-US" altLang="en-US" sz="2000" b="0" i="1" kern="0" dirty="0" smtClean="0">
              <a:solidFill>
                <a:srgbClr val="333399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altLang="en-US" sz="2000" b="0" kern="0" dirty="0" smtClean="0">
                <a:solidFill>
                  <a:srgbClr val="333399"/>
                </a:solidFill>
              </a:rPr>
              <a:t>0.4% decided to enroll in Tufts for an earlier effective date</a:t>
            </a:r>
            <a:endParaRPr lang="en-US" altLang="en-US" sz="2000" b="0" i="1" kern="0" dirty="0" smtClean="0">
              <a:solidFill>
                <a:srgbClr val="333399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altLang="en-US" sz="2000" b="0" kern="0" dirty="0" smtClean="0">
                <a:solidFill>
                  <a:srgbClr val="333399"/>
                </a:solidFill>
              </a:rPr>
              <a:t>0.4% switched plans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kern="0" dirty="0" smtClean="0">
                <a:solidFill>
                  <a:srgbClr val="333399"/>
                </a:solidFill>
              </a:rPr>
              <a:t>20.7% opted out of One Care </a:t>
            </a:r>
          </a:p>
          <a:p>
            <a:pPr lvl="1">
              <a:lnSpc>
                <a:spcPct val="90000"/>
              </a:lnSpc>
            </a:pPr>
            <a:r>
              <a:rPr lang="en-US" altLang="en-US" sz="2000" b="0" kern="0" dirty="0" smtClean="0">
                <a:solidFill>
                  <a:srgbClr val="333399"/>
                </a:solidFill>
              </a:rPr>
              <a:t>16.7% were cancelled for various reasons (e.g. no longer eligible, or notices came back undeliverable)</a:t>
            </a:r>
            <a:endParaRPr lang="en-US" sz="2000" b="0" kern="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13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652" y="165515"/>
            <a:ext cx="6416675" cy="695255"/>
          </a:xfrm>
        </p:spPr>
        <p:txBody>
          <a:bodyPr/>
          <a:lstStyle/>
          <a:p>
            <a:r>
              <a:rPr lang="en-US" sz="2800" dirty="0" smtClean="0"/>
              <a:t>Amended One Care Contract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29350"/>
            <a:ext cx="8382000" cy="5692125"/>
          </a:xfrm>
        </p:spPr>
        <p:txBody>
          <a:bodyPr/>
          <a:lstStyle/>
          <a:p>
            <a:r>
              <a:rPr lang="en-US" sz="1600" b="0" dirty="0"/>
              <a:t>In December 2015, </a:t>
            </a:r>
            <a:r>
              <a:rPr lang="en-US" sz="1600" b="0" dirty="0" err="1"/>
              <a:t>MassHealth</a:t>
            </a:r>
            <a:r>
              <a:rPr lang="en-US" sz="1600" b="0" dirty="0"/>
              <a:t>, the Centers for Medicaid &amp; Medicare Services (CMS), and the One Care </a:t>
            </a:r>
            <a:r>
              <a:rPr lang="en-US" sz="1600" b="0" dirty="0" smtClean="0"/>
              <a:t>plans </a:t>
            </a:r>
            <a:r>
              <a:rPr lang="en-US" sz="1600" b="0" dirty="0"/>
              <a:t>executed an amended three-way contract. </a:t>
            </a:r>
            <a:endParaRPr lang="en-US" sz="1800" b="0" dirty="0"/>
          </a:p>
          <a:p>
            <a:endParaRPr lang="en-US" sz="1600" b="0" dirty="0" smtClean="0"/>
          </a:p>
          <a:p>
            <a:r>
              <a:rPr lang="en-US" sz="1600" b="0" dirty="0" smtClean="0"/>
              <a:t>The amended One Care contract:</a:t>
            </a:r>
          </a:p>
          <a:p>
            <a:pPr lvl="1"/>
            <a:r>
              <a:rPr lang="en-US" sz="1600" b="0" dirty="0"/>
              <a:t>I</a:t>
            </a:r>
            <a:r>
              <a:rPr lang="en-US" sz="1600" b="0" dirty="0" smtClean="0"/>
              <a:t>mplements and authorizes financial </a:t>
            </a:r>
            <a:r>
              <a:rPr lang="en-US" sz="1600" b="0" dirty="0"/>
              <a:t>adjustments </a:t>
            </a:r>
            <a:r>
              <a:rPr lang="en-US" sz="1600" b="0" dirty="0" smtClean="0"/>
              <a:t>negotiated in the September </a:t>
            </a:r>
            <a:r>
              <a:rPr lang="en-US" sz="1600" b="0" dirty="0"/>
              <a:t>2015 meeting with CMS and other federal officials </a:t>
            </a:r>
            <a:endParaRPr lang="en-US" sz="1600" b="0" dirty="0" smtClean="0"/>
          </a:p>
          <a:p>
            <a:pPr lvl="1"/>
            <a:endParaRPr lang="en-US" sz="1600" b="0" dirty="0" smtClean="0"/>
          </a:p>
          <a:p>
            <a:pPr lvl="1"/>
            <a:r>
              <a:rPr lang="en-US" sz="1600" b="0" dirty="0"/>
              <a:t>I</a:t>
            </a:r>
            <a:r>
              <a:rPr lang="en-US" sz="1600" b="0" dirty="0" smtClean="0"/>
              <a:t>ncludes general clean-up and technical changes, along with updates based on state and federal law and regulation changes, e.g.:</a:t>
            </a:r>
          </a:p>
          <a:p>
            <a:pPr lvl="2"/>
            <a:r>
              <a:rPr lang="en-US" sz="1600" b="0" dirty="0" smtClean="0"/>
              <a:t>Adds gender identity as a protected class</a:t>
            </a:r>
          </a:p>
          <a:p>
            <a:pPr lvl="2"/>
            <a:r>
              <a:rPr lang="en-US" sz="1600" b="0" dirty="0" smtClean="0"/>
              <a:t>Incorporates </a:t>
            </a:r>
            <a:r>
              <a:rPr lang="en-US" sz="1600" b="0" dirty="0"/>
              <a:t>changes to substance use disorder service requirements from Ch. 258 of the Acts of </a:t>
            </a:r>
            <a:r>
              <a:rPr lang="en-US" sz="1600" b="0" dirty="0" smtClean="0"/>
              <a:t>2014</a:t>
            </a:r>
          </a:p>
          <a:p>
            <a:pPr lvl="2"/>
            <a:endParaRPr lang="en-US" sz="1600" b="0" dirty="0" smtClean="0"/>
          </a:p>
          <a:p>
            <a:pPr lvl="1"/>
            <a:r>
              <a:rPr lang="en-US" sz="1600" b="0" dirty="0" smtClean="0"/>
              <a:t>Incorporates the two </a:t>
            </a:r>
            <a:r>
              <a:rPr lang="en-US" sz="1600" b="0" smtClean="0"/>
              <a:t>previous One </a:t>
            </a:r>
            <a:r>
              <a:rPr lang="en-US" sz="1600" b="0" dirty="0" smtClean="0"/>
              <a:t>Care contract addenda</a:t>
            </a:r>
          </a:p>
          <a:p>
            <a:pPr lvl="1"/>
            <a:endParaRPr lang="en-US" sz="1600" b="0" dirty="0" smtClean="0"/>
          </a:p>
          <a:p>
            <a:r>
              <a:rPr lang="en-US" sz="1600" b="0" dirty="0"/>
              <a:t>The contract changes </a:t>
            </a:r>
            <a:r>
              <a:rPr lang="en-US" sz="1600" b="0" dirty="0" smtClean="0"/>
              <a:t>will </a:t>
            </a:r>
            <a:r>
              <a:rPr lang="en-US" sz="1600" b="0" dirty="0"/>
              <a:t>be posted </a:t>
            </a:r>
            <a:r>
              <a:rPr lang="en-US" sz="1600" b="0" dirty="0" smtClean="0"/>
              <a:t>on </a:t>
            </a:r>
            <a:r>
              <a:rPr lang="en-US" sz="1600" b="0" dirty="0"/>
              <a:t>the Duals </a:t>
            </a:r>
            <a:r>
              <a:rPr lang="en-US" sz="1600" b="0" dirty="0" smtClean="0"/>
              <a:t>Website: </a:t>
            </a:r>
            <a:r>
              <a:rPr lang="en-US" sz="1600" b="0" dirty="0">
                <a:hlinkClick r:id="rId3"/>
              </a:rPr>
              <a:t>http://www.mass.gov/masshealth/duals</a:t>
            </a:r>
            <a:endParaRPr lang="en-US" sz="1600" b="0" dirty="0"/>
          </a:p>
          <a:p>
            <a:pPr lvl="1"/>
            <a:endParaRPr lang="en-US" sz="1600" b="0" dirty="0" smtClean="0"/>
          </a:p>
          <a:p>
            <a:pPr lvl="1"/>
            <a:endParaRPr lang="en-US" sz="1600" b="0" dirty="0" smtClean="0"/>
          </a:p>
          <a:p>
            <a:pPr lvl="1"/>
            <a:endParaRPr lang="en-US" sz="1600" b="0" dirty="0" smtClean="0"/>
          </a:p>
          <a:p>
            <a:pPr marL="914400" lvl="2" indent="0">
              <a:buNone/>
            </a:pPr>
            <a:endParaRPr lang="en-US" sz="1600" b="0" dirty="0" smtClean="0"/>
          </a:p>
          <a:p>
            <a:endParaRPr lang="en-US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D3582C-A5A7-429D-AA5C-44DECADB6B3F}" type="slidenum">
              <a:rPr lang="en-US" smtClean="0">
                <a:solidFill>
                  <a:srgbClr val="000066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342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762000"/>
            <a:ext cx="8686800" cy="5181600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Visit us at </a:t>
            </a:r>
            <a:r>
              <a:rPr lang="en-US" altLang="en-US" dirty="0" smtClean="0">
                <a:hlinkClick r:id="rId3"/>
              </a:rPr>
              <a:t>www.mass.gov/masshealth/onecare</a:t>
            </a:r>
            <a:r>
              <a:rPr lang="en-US" altLang="en-US" dirty="0" smtClean="0"/>
              <a:t> </a:t>
            </a:r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Email us at </a:t>
            </a:r>
            <a:r>
              <a:rPr lang="en-US" altLang="en-US" dirty="0" smtClean="0">
                <a:hlinkClick r:id="rId4"/>
              </a:rPr>
              <a:t>OneCare@state.ma.us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98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3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65274</TotalTime>
  <Words>314</Words>
  <Application>Microsoft Office PowerPoint</Application>
  <PresentationFormat>On-screen Show (4:3)</PresentationFormat>
  <Paragraphs>54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Default Design</vt:lpstr>
      <vt:lpstr>3_Default Design</vt:lpstr>
      <vt:lpstr>1_Default Design</vt:lpstr>
      <vt:lpstr>MassHealth Demonstration  to Integrate Care for Dual Eligibles</vt:lpstr>
      <vt:lpstr>PowerPoint Presentation</vt:lpstr>
      <vt:lpstr>Amended One Care Contract</vt:lpstr>
      <vt:lpstr>PowerPoint Presentation</vt:lpstr>
    </vt:vector>
  </TitlesOfParts>
  <Company>EHS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lcolella</dc:creator>
  <cp:lastModifiedBy>Jenna</cp:lastModifiedBy>
  <cp:revision>1733</cp:revision>
  <cp:lastPrinted>2016-01-11T21:10:29Z</cp:lastPrinted>
  <dcterms:created xsi:type="dcterms:W3CDTF">2014-07-23T15:53:35Z</dcterms:created>
  <dcterms:modified xsi:type="dcterms:W3CDTF">2017-10-26T15:52:02Z</dcterms:modified>
</cp:coreProperties>
</file>