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35" r:id="rId2"/>
    <p:sldMasterId id="2147484033" r:id="rId3"/>
  </p:sldMasterIdLst>
  <p:notesMasterIdLst>
    <p:notesMasterId r:id="rId8"/>
  </p:notesMasterIdLst>
  <p:handoutMasterIdLst>
    <p:handoutMasterId r:id="rId9"/>
  </p:handoutMasterIdLst>
  <p:sldIdLst>
    <p:sldId id="798" r:id="rId4"/>
    <p:sldId id="870" r:id="rId5"/>
    <p:sldId id="871" r:id="rId6"/>
    <p:sldId id="807" r:id="rId7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lwood, Malinda (EHS)" initials="EM" lastIdx="6" clrIdx="0"/>
  <p:cmAuthor id="1" name="EOHHS" initials="E" lastIdx="3" clrIdx="1"/>
  <p:cmAuthor id="2" name="EOHHS" initials="ME" lastIdx="7" clrIdx="2"/>
  <p:cmAuthor id="3" name="Corri Altman Moore" initials="CAM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FF9"/>
    <a:srgbClr val="CC0000"/>
    <a:srgbClr val="00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78400" autoAdjust="0"/>
  </p:normalViewPr>
  <p:slideViewPr>
    <p:cSldViewPr snapToObjects="1">
      <p:cViewPr>
        <p:scale>
          <a:sx n="113" d="100"/>
          <a:sy n="113" d="100"/>
        </p:scale>
        <p:origin x="126" y="1050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1980" y="1650"/>
      </p:cViewPr>
      <p:guideLst>
        <p:guide orient="horz" pos="2928"/>
        <p:guide pos="2208"/>
      </p:guideLst>
    </p:cSldViewPr>
  </p:notesViewPr>
  <p:gridSpacing cx="75895" cy="7589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10/26/2017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>
                <a:solidFill>
                  <a:srgbClr val="C0504D"/>
                </a:solidFill>
              </a:rPr>
              <a:pPr>
                <a:defRPr/>
              </a:pPr>
              <a:t>2</a:t>
            </a:fld>
            <a:endParaRPr lang="en-US" altLang="en-US" dirty="0">
              <a:solidFill>
                <a:srgbClr val="C050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93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4740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4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dual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5153" y="31242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6871" y="43434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Implementation Council Meeting</a:t>
            </a:r>
            <a:endParaRPr lang="en-US" altLang="en-US" sz="2400" b="0" kern="0" dirty="0"/>
          </a:p>
          <a:p>
            <a:pPr eaLnBrk="1" hangingPunct="1"/>
            <a:r>
              <a:rPr lang="en-US" altLang="en-US" sz="2400" b="0" kern="0" dirty="0" smtClean="0"/>
              <a:t>January 15, 2016 1:00 PM </a:t>
            </a:r>
            <a:r>
              <a:rPr lang="en-US" altLang="en-US" sz="2400" b="0" kern="0" dirty="0"/>
              <a:t>– 3</a:t>
            </a:r>
            <a:r>
              <a:rPr lang="en-US" altLang="en-US" sz="2400" b="0" kern="0" dirty="0" smtClean="0"/>
              <a:t>:00 </a:t>
            </a:r>
            <a:r>
              <a:rPr lang="en-US" altLang="en-US" sz="2400" b="0" kern="0" dirty="0"/>
              <a:t>PM</a:t>
            </a:r>
          </a:p>
          <a:p>
            <a:pPr eaLnBrk="1" hangingPunct="1"/>
            <a:r>
              <a:rPr lang="en-US" sz="2400" b="0" dirty="0" smtClean="0"/>
              <a:t>1 </a:t>
            </a:r>
            <a:r>
              <a:rPr lang="en-US" sz="2400" b="0" dirty="0" err="1" smtClean="0"/>
              <a:t>Ashburton</a:t>
            </a:r>
            <a:r>
              <a:rPr lang="en-US" sz="2400" b="0" dirty="0" smtClean="0"/>
              <a:t> Place, 21</a:t>
            </a:r>
            <a:r>
              <a:rPr lang="en-US" sz="2400" b="0" baseline="30000" dirty="0" smtClean="0"/>
              <a:t>st</a:t>
            </a:r>
            <a:r>
              <a:rPr lang="en-US" sz="2400" b="0" dirty="0" smtClean="0"/>
              <a:t> Floor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b="0" dirty="0"/>
              <a:t>Boston, </a:t>
            </a:r>
            <a:r>
              <a:rPr lang="en-US" sz="2400" b="0" dirty="0" smtClean="0"/>
              <a:t>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8E07D7-16DD-460C-AC9D-58253D067821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66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6629917"/>
              </p:ext>
            </p:extLst>
          </p:nvPr>
        </p:nvGraphicFramePr>
        <p:xfrm>
          <a:off x="152400" y="1000360"/>
          <a:ext cx="8763000" cy="26925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42750"/>
                <a:gridCol w="2732220"/>
                <a:gridCol w="3888030"/>
              </a:tblGrid>
              <a:tr h="40658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Who was Included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Assignment</a:t>
                      </a:r>
                      <a:r>
                        <a:rPr lang="en-US" sz="1600" baseline="0" dirty="0" smtClean="0"/>
                        <a:t> Approach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Key</a:t>
                      </a:r>
                      <a:r>
                        <a:rPr lang="en-US" sz="1600" baseline="0" dirty="0" smtClean="0"/>
                        <a:t> Dates</a:t>
                      </a:r>
                      <a:endParaRPr lang="en-US" sz="1600" dirty="0"/>
                    </a:p>
                  </a:txBody>
                  <a:tcPr/>
                </a:tc>
              </a:tr>
              <a:tr h="22497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1,236 individuals </a:t>
                      </a:r>
                      <a:r>
                        <a:rPr lang="en-US" altLang="en-US" sz="1600" dirty="0" smtClean="0"/>
                        <a:t>from across the eligible population</a:t>
                      </a:r>
                      <a:r>
                        <a:rPr lang="en-US" altLang="en-US" sz="1600" baseline="0" dirty="0" smtClean="0"/>
                        <a:t> in Suffolk County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en-US" sz="1600" dirty="0" smtClean="0"/>
                        <a:t>In addition to primary care, MassHealth used data on where individuals accessed LTSS and behavioral health services to match individuals to Tufts</a:t>
                      </a:r>
                      <a:r>
                        <a:rPr lang="en-US" altLang="en-US" sz="1600" baseline="0" dirty="0" smtClean="0"/>
                        <a:t> Health Plan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Oct. 24, 2015: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60-day notices mailed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 smtClean="0"/>
                        <a:t>Nov.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24, 2015: Targeted outreach flyers mailed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Nov. 27, 2015</a:t>
                      </a:r>
                      <a:r>
                        <a:rPr lang="en-US" sz="1600" dirty="0" smtClean="0"/>
                        <a:t>: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30-day</a:t>
                      </a:r>
                      <a:r>
                        <a:rPr lang="en-US" sz="1600" baseline="0" dirty="0" smtClean="0"/>
                        <a:t> notices mailed; 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Included outreach flyer again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600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Jan. 1, 2016: Coverage effective date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dirty="0">
                <a:solidFill>
                  <a:srgbClr val="333399"/>
                </a:solidFill>
              </a:rPr>
              <a:t>Enrollments via Auto-Assignment Round </a:t>
            </a:r>
            <a:r>
              <a:rPr lang="en-US" altLang="en-US" sz="2800" dirty="0" smtClean="0">
                <a:solidFill>
                  <a:srgbClr val="333399"/>
                </a:solidFill>
              </a:rPr>
              <a:t>5</a:t>
            </a:r>
            <a:endParaRPr lang="en-US" altLang="en-US" sz="2800" kern="0" dirty="0" smtClean="0">
              <a:solidFill>
                <a:srgbClr val="333399"/>
              </a:solidFill>
              <a:ea typeface="ＭＳ Ｐゴシック" charset="-128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78253" y="3808475"/>
            <a:ext cx="8686800" cy="198669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Of the 1,236 individuals who were included in auto-assignment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61.8% stayed with Tufts for the January 1 enrollment date</a:t>
            </a:r>
            <a:endParaRPr lang="en-US" altLang="en-US" sz="2000" b="0" i="1" kern="0" dirty="0" smtClean="0">
              <a:solidFill>
                <a:srgbClr val="3333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0.4% decided to enroll in Tufts for an earlier effective date</a:t>
            </a:r>
            <a:endParaRPr lang="en-US" altLang="en-US" sz="2000" b="0" i="1" kern="0" dirty="0" smtClean="0">
              <a:solidFill>
                <a:srgbClr val="333399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0.4% switched plans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20.7% opted out of One Care </a:t>
            </a:r>
          </a:p>
          <a:p>
            <a:pPr lvl="1">
              <a:lnSpc>
                <a:spcPct val="90000"/>
              </a:lnSpc>
            </a:pPr>
            <a:r>
              <a:rPr lang="en-US" altLang="en-US" sz="2000" b="0" kern="0" dirty="0" smtClean="0">
                <a:solidFill>
                  <a:srgbClr val="333399"/>
                </a:solidFill>
              </a:rPr>
              <a:t>16.7% were cancelled for various reasons (e.g. no longer eligible, or notices came back undeliverable)</a:t>
            </a:r>
            <a:endParaRPr lang="en-US" sz="2000" b="0" kern="0" dirty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13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652" y="165515"/>
            <a:ext cx="6416675" cy="695255"/>
          </a:xfrm>
        </p:spPr>
        <p:txBody>
          <a:bodyPr/>
          <a:lstStyle/>
          <a:p>
            <a:r>
              <a:rPr lang="en-US" sz="2800" dirty="0" smtClean="0"/>
              <a:t>Amended One Care Contract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29350"/>
            <a:ext cx="8382000" cy="5692125"/>
          </a:xfrm>
        </p:spPr>
        <p:txBody>
          <a:bodyPr/>
          <a:lstStyle/>
          <a:p>
            <a:r>
              <a:rPr lang="en-US" sz="1600" b="0" dirty="0"/>
              <a:t>In December 2015, </a:t>
            </a:r>
            <a:r>
              <a:rPr lang="en-US" sz="1600" b="0" dirty="0" err="1"/>
              <a:t>MassHealth</a:t>
            </a:r>
            <a:r>
              <a:rPr lang="en-US" sz="1600" b="0" dirty="0"/>
              <a:t>, the Centers for Medicaid &amp; Medicare Services (CMS), and the One Care </a:t>
            </a:r>
            <a:r>
              <a:rPr lang="en-US" sz="1600" b="0" dirty="0" smtClean="0"/>
              <a:t>plans </a:t>
            </a:r>
            <a:r>
              <a:rPr lang="en-US" sz="1600" b="0" dirty="0"/>
              <a:t>executed an amended three-way contract. </a:t>
            </a:r>
            <a:endParaRPr lang="en-US" sz="1800" b="0" dirty="0"/>
          </a:p>
          <a:p>
            <a:endParaRPr lang="en-US" sz="1600" b="0" dirty="0" smtClean="0"/>
          </a:p>
          <a:p>
            <a:r>
              <a:rPr lang="en-US" sz="1600" b="0" dirty="0" smtClean="0"/>
              <a:t>The amended One Care contract:</a:t>
            </a:r>
          </a:p>
          <a:p>
            <a:pPr lvl="1"/>
            <a:r>
              <a:rPr lang="en-US" sz="1600" b="0" dirty="0"/>
              <a:t>I</a:t>
            </a:r>
            <a:r>
              <a:rPr lang="en-US" sz="1600" b="0" dirty="0" smtClean="0"/>
              <a:t>mplements and authorizes financial </a:t>
            </a:r>
            <a:r>
              <a:rPr lang="en-US" sz="1600" b="0" dirty="0"/>
              <a:t>adjustments </a:t>
            </a:r>
            <a:r>
              <a:rPr lang="en-US" sz="1600" b="0" dirty="0" smtClean="0"/>
              <a:t>negotiated in the September </a:t>
            </a:r>
            <a:r>
              <a:rPr lang="en-US" sz="1600" b="0" dirty="0"/>
              <a:t>2015 meeting with CMS and other federal officials </a:t>
            </a:r>
            <a:endParaRPr lang="en-US" sz="1600" b="0" dirty="0" smtClean="0"/>
          </a:p>
          <a:p>
            <a:pPr lvl="1"/>
            <a:endParaRPr lang="en-US" sz="1600" b="0" dirty="0" smtClean="0"/>
          </a:p>
          <a:p>
            <a:pPr lvl="1"/>
            <a:r>
              <a:rPr lang="en-US" sz="1600" b="0" dirty="0"/>
              <a:t>I</a:t>
            </a:r>
            <a:r>
              <a:rPr lang="en-US" sz="1600" b="0" dirty="0" smtClean="0"/>
              <a:t>ncludes general clean-up and technical changes, along with updates based on state and federal law and regulation changes, e.g.:</a:t>
            </a:r>
          </a:p>
          <a:p>
            <a:pPr lvl="2"/>
            <a:r>
              <a:rPr lang="en-US" sz="1600" b="0" dirty="0" smtClean="0"/>
              <a:t>Adds gender identity as a protected class</a:t>
            </a:r>
          </a:p>
          <a:p>
            <a:pPr lvl="2"/>
            <a:r>
              <a:rPr lang="en-US" sz="1600" b="0" dirty="0" smtClean="0"/>
              <a:t>Incorporates </a:t>
            </a:r>
            <a:r>
              <a:rPr lang="en-US" sz="1600" b="0" dirty="0"/>
              <a:t>changes to substance use disorder service requirements from Ch. 258 of the Acts of </a:t>
            </a:r>
            <a:r>
              <a:rPr lang="en-US" sz="1600" b="0" dirty="0" smtClean="0"/>
              <a:t>2014</a:t>
            </a:r>
          </a:p>
          <a:p>
            <a:pPr lvl="2"/>
            <a:endParaRPr lang="en-US" sz="1600" b="0" dirty="0" smtClean="0"/>
          </a:p>
          <a:p>
            <a:pPr lvl="1"/>
            <a:r>
              <a:rPr lang="en-US" sz="1600" b="0" dirty="0" smtClean="0"/>
              <a:t>Incorporates the two </a:t>
            </a:r>
            <a:r>
              <a:rPr lang="en-US" sz="1600" b="0" smtClean="0"/>
              <a:t>previous One </a:t>
            </a:r>
            <a:r>
              <a:rPr lang="en-US" sz="1600" b="0" dirty="0" smtClean="0"/>
              <a:t>Care contract addenda</a:t>
            </a:r>
          </a:p>
          <a:p>
            <a:pPr lvl="1"/>
            <a:endParaRPr lang="en-US" sz="1600" b="0" dirty="0" smtClean="0"/>
          </a:p>
          <a:p>
            <a:r>
              <a:rPr lang="en-US" sz="1600" b="0" dirty="0"/>
              <a:t>The contract changes </a:t>
            </a:r>
            <a:r>
              <a:rPr lang="en-US" sz="1600" b="0" dirty="0" smtClean="0"/>
              <a:t>will </a:t>
            </a:r>
            <a:r>
              <a:rPr lang="en-US" sz="1600" b="0" dirty="0"/>
              <a:t>be posted </a:t>
            </a:r>
            <a:r>
              <a:rPr lang="en-US" sz="1600" b="0" dirty="0" smtClean="0"/>
              <a:t>on </a:t>
            </a:r>
            <a:r>
              <a:rPr lang="en-US" sz="1600" b="0" dirty="0"/>
              <a:t>the Duals </a:t>
            </a:r>
            <a:r>
              <a:rPr lang="en-US" sz="1600" b="0" dirty="0" smtClean="0"/>
              <a:t>Website: </a:t>
            </a:r>
            <a:r>
              <a:rPr lang="en-US" sz="1600" b="0" dirty="0">
                <a:hlinkClick r:id="rId3"/>
              </a:rPr>
              <a:t>http://www.mass.gov/masshealth/duals</a:t>
            </a:r>
            <a:endParaRPr lang="en-US" sz="1600" b="0" dirty="0"/>
          </a:p>
          <a:p>
            <a:pPr lvl="1"/>
            <a:endParaRPr lang="en-US" sz="1600" b="0" dirty="0" smtClean="0"/>
          </a:p>
          <a:p>
            <a:pPr lvl="1"/>
            <a:endParaRPr lang="en-US" sz="1600" b="0" dirty="0" smtClean="0"/>
          </a:p>
          <a:p>
            <a:pPr lvl="1"/>
            <a:endParaRPr lang="en-US" sz="1600" b="0" dirty="0" smtClean="0"/>
          </a:p>
          <a:p>
            <a:pPr marL="914400" lvl="2" indent="0">
              <a:buNone/>
            </a:pPr>
            <a:endParaRPr lang="en-US" sz="1600" b="0" dirty="0" smtClean="0"/>
          </a:p>
          <a:p>
            <a:endParaRPr lang="en-US" sz="16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6D3582C-A5A7-429D-AA5C-44DECADB6B3F}" type="slidenum">
              <a:rPr lang="en-US" smtClean="0">
                <a:solidFill>
                  <a:srgbClr val="000066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342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65274</TotalTime>
  <Words>314</Words>
  <Application>Microsoft Office PowerPoint</Application>
  <PresentationFormat>On-screen Show (4:3)</PresentationFormat>
  <Paragraphs>54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Default Design</vt:lpstr>
      <vt:lpstr>3_Default Design</vt:lpstr>
      <vt:lpstr>1_Default Design</vt:lpstr>
      <vt:lpstr>MassHealth Demonstration  to Integrate Care for Dual Eligibles</vt:lpstr>
      <vt:lpstr>PowerPoint Presentation</vt:lpstr>
      <vt:lpstr>Amended One Care Contract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1733</cp:revision>
  <cp:lastPrinted>2016-01-11T21:10:29Z</cp:lastPrinted>
  <dcterms:created xsi:type="dcterms:W3CDTF">2014-07-23T15:53:35Z</dcterms:created>
  <dcterms:modified xsi:type="dcterms:W3CDTF">2017-10-26T15:52:02Z</dcterms:modified>
</cp:coreProperties>
</file>