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35" r:id="rId2"/>
    <p:sldMasterId id="2147484033" r:id="rId3"/>
    <p:sldMasterId id="2147484047" r:id="rId4"/>
    <p:sldMasterId id="2147484061" r:id="rId5"/>
  </p:sldMasterIdLst>
  <p:notesMasterIdLst>
    <p:notesMasterId r:id="rId12"/>
  </p:notesMasterIdLst>
  <p:handoutMasterIdLst>
    <p:handoutMasterId r:id="rId13"/>
  </p:handoutMasterIdLst>
  <p:sldIdLst>
    <p:sldId id="798" r:id="rId6"/>
    <p:sldId id="862" r:id="rId7"/>
    <p:sldId id="863" r:id="rId8"/>
    <p:sldId id="864" r:id="rId9"/>
    <p:sldId id="865" r:id="rId10"/>
    <p:sldId id="807" r:id="rId11"/>
  </p:sldIdLst>
  <p:sldSz cx="9144000" cy="6858000" type="screen4x3"/>
  <p:notesSz cx="7010400" cy="9296400"/>
  <p:defaultTextStyle>
    <a:defPPr>
      <a:defRPr lang="en-US"/>
    </a:defPPr>
    <a:lvl1pPr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BCBD3"/>
    <a:srgbClr val="5F5F5F"/>
    <a:srgbClr val="4D4D4D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21" autoAdjust="0"/>
    <p:restoredTop sz="98586" autoAdjust="0"/>
  </p:normalViewPr>
  <p:slideViewPr>
    <p:cSldViewPr snapToObjects="1">
      <p:cViewPr>
        <p:scale>
          <a:sx n="90" d="100"/>
          <a:sy n="90" d="100"/>
        </p:scale>
        <p:origin x="-294" y="174"/>
      </p:cViewPr>
      <p:guideLst>
        <p:guide orient="horz" pos="1152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2544" y="36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E81D1537-6B1B-4201-898D-E5E02B97862F}" type="datetimeFigureOut">
              <a:rPr lang="en-US" altLang="en-US"/>
              <a:pPr>
                <a:defRPr/>
              </a:pPr>
              <a:t>10/31/2017</a:t>
            </a:fld>
            <a:endParaRPr lang="en-US" alt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ACE02D3A-A584-4882-8BC4-83D78986FA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34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5C1E652-0180-43F7-B847-50860E2054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040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87CCC5-5083-439B-9424-2ABB6A287D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2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3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4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5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538" indent="-28733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588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3375" indent="-23018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575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77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49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21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93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9AFF9E16-0E49-4C85-95B3-EF17F0E62F44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6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82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1FAA-CD78-47B1-BAD6-4032B3D6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6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AE73F-DBDC-443C-9E62-AC0A81DD4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2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9F81-45FC-4E42-B214-B273A6F4F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1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6FD4-E3DA-4758-B685-D000E3FEE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9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77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7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01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8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6EFD-F2E3-4CF8-B30C-61A833C1A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1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3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8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7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3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019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3582C-A5A7-429D-AA5C-44DECADB6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18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9541-775F-4120-B4D8-5832CA54F0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29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99996-7403-461D-911D-E4E89BB71D4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CA86-ABC2-47CB-943D-BF0742A80A7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0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5640-D13A-40D7-94FB-EF3DD4B7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338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2F1E5-60DC-49FB-984E-ECE6007604B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12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EE37-626C-4385-A752-F7826DB521A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7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EE0A-C865-4227-9BE2-589614D7DEE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64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4486-BE0F-410A-A1BB-D2D8BC99172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23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0469-4159-4D7B-9CB6-F33FDDB2D6F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45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8012-D34A-4B85-A03A-F4865D36A4F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85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1546-5EE3-4698-9B7B-F0CF1B08194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01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D73-BE65-445B-A3F0-D331D103F69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17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27920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A4B19-0171-4632-87CC-E08591B4FCB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13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3E34-6010-44D3-928D-8E0F6E90B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43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BD02-4FB0-441B-900F-96883EB630E7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9946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580CD-6D09-488B-8311-E22C44DE8E1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60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6DA27-AC71-46D7-B624-37F3E3FF11D5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8048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35DAB-22D1-4E67-B80A-771E586EC25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8674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E07D7-16DD-460C-AC9D-58253D067821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2024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F8B3C-70E3-4295-95C8-2D4349338B0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13641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E593C-48E3-4662-9E07-1D2AA77C771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83997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854FA-8BAE-41D9-9B59-217AFD33FF4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2949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EBEA3-9906-4701-8257-B0FCB5D4DC0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80619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88C17-3A34-4E8B-BE33-8EE8A160A69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30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440A7-480B-40A1-9852-ED9387277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53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4AF6B-2EF1-41E1-AC56-59120CFC383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82604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4319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04389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27863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68643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2516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34373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2891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58725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847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66E-2497-448D-88D4-0B6C0ADE6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9095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89907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521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19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1361-8DAF-4856-B7C6-F8B84E139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3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A9EA-8EE3-4BC3-A07E-DC4BF168F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A74B3DE5-65C4-40A6-A4BA-E4AA441D9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 smtClean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CCB7CCF-7DC9-4FD4-91F9-45D0F3C61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0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EA7960CF-88EB-4060-8693-0ED69AD23AA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809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  <p:sldLayoutId id="2147484059" r:id="rId12"/>
    <p:sldLayoutId id="214748406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101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OneCare@state.ma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648200"/>
            <a:ext cx="6934200" cy="1828800"/>
          </a:xfrm>
        </p:spPr>
        <p:txBody>
          <a:bodyPr/>
          <a:lstStyle/>
          <a:p>
            <a:pPr eaLnBrk="1" hangingPunct="1"/>
            <a:r>
              <a:rPr lang="en-US" altLang="en-US" sz="2400" b="0" dirty="0" smtClean="0"/>
              <a:t>Implementation Council Meeting</a:t>
            </a:r>
            <a:endParaRPr lang="en-US" altLang="en-US" sz="2400" b="0" dirty="0"/>
          </a:p>
          <a:p>
            <a:pPr eaLnBrk="1" hangingPunct="1"/>
            <a:r>
              <a:rPr lang="en-US" altLang="en-US" sz="2400" b="0" dirty="0" smtClean="0"/>
              <a:t>January 31, 2014, 12:00 </a:t>
            </a:r>
            <a:r>
              <a:rPr lang="en-US" altLang="en-US" sz="2400" b="0" dirty="0"/>
              <a:t>PM – 2</a:t>
            </a:r>
            <a:r>
              <a:rPr lang="en-US" altLang="en-US" sz="2400" b="0" dirty="0" smtClean="0"/>
              <a:t>:00 </a:t>
            </a:r>
            <a:r>
              <a:rPr lang="en-US" altLang="en-US" sz="2400" b="0" dirty="0"/>
              <a:t>PM</a:t>
            </a:r>
          </a:p>
          <a:p>
            <a:pPr eaLnBrk="1" hangingPunct="1"/>
            <a:r>
              <a:rPr lang="en-US" altLang="en-US" sz="2400" b="0" dirty="0" smtClean="0"/>
              <a:t>1 Ashburton Place</a:t>
            </a:r>
          </a:p>
          <a:p>
            <a:pPr eaLnBrk="1" hangingPunct="1"/>
            <a:r>
              <a:rPr lang="en-US" altLang="en-US" sz="2400" b="0" dirty="0" smtClean="0"/>
              <a:t>Boston, MA</a:t>
            </a:r>
            <a:endParaRPr lang="en-US" altLang="en-US" sz="2400" b="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34290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2800" b="0" dirty="0"/>
              <a:t>MassHealth Demonstration </a:t>
            </a:r>
            <a:br>
              <a:rPr lang="en-US" altLang="en-US" sz="2800" b="0" dirty="0"/>
            </a:br>
            <a:r>
              <a:rPr lang="en-US" altLang="en-US" sz="2800" b="0" dirty="0"/>
              <a:t>to Integrate Care for Dual Eligibles</a:t>
            </a:r>
            <a:endParaRPr lang="en-US" altLang="en-US" sz="2800" b="0" dirty="0" smtClean="0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21336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333399"/>
                </a:solidFill>
              </a:rPr>
              <a:t>One Care: MassHealth plus Medicare</a:t>
            </a:r>
          </a:p>
        </p:txBody>
      </p:sp>
    </p:spTree>
    <p:extLst>
      <p:ext uri="{BB962C8B-B14F-4D97-AF65-F5344CB8AC3E}">
        <p14:creationId xmlns:p14="http://schemas.microsoft.com/office/powerpoint/2010/main" val="21434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Round Two Auto-Assignment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066800"/>
            <a:ext cx="8534400" cy="5441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 smtClean="0">
                <a:ea typeface="ＭＳ Ｐゴシック" charset="-128"/>
              </a:rPr>
              <a:t>Round two auto-assignments will take effect April 1, 2014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 smtClean="0">
                <a:ea typeface="ＭＳ Ｐゴシック" charset="-128"/>
              </a:rPr>
              <a:t>Approximately 6,400 people are being automatically enrolled in a One Care plan for an April 1 start date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 smtClean="0">
                <a:ea typeface="ＭＳ Ｐゴシック" charset="-128"/>
              </a:rPr>
              <a:t>Round two includes individuals from across the target population, including those with higher levels of LTSS and behavioral health need (i.e., C1, C2 and C3 rating categories) 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 smtClean="0">
                <a:ea typeface="ＭＳ Ｐゴシック" charset="-128"/>
              </a:rPr>
              <a:t>In addition to primary care, MassHealth used data on where individuals accessed LTSS and behavioral health services to match individuals to a One Care plan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 smtClean="0">
                <a:ea typeface="ＭＳ Ｐゴシック" charset="-128"/>
              </a:rPr>
              <a:t>MassHealth worked closely with the One Care plans throughout the assignment process to understand their capacity to accept additional auto-assignment enrollments, and to maximize matches with their provider networks 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 sz="2000" b="0" dirty="0" smtClean="0">
              <a:solidFill>
                <a:srgbClr val="FF0000"/>
              </a:solidFill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endParaRPr lang="en-US" altLang="en-US" sz="2000" b="0" dirty="0" smtClean="0"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endParaRPr lang="en-US" altLang="en-US" sz="2000" b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812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Auto-Assignment (cont’d)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58850"/>
            <a:ext cx="8382000" cy="55181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>
                <a:ea typeface="ＭＳ Ｐゴシック" charset="-128"/>
              </a:rPr>
              <a:t>Members who are being automatically enrolled </a:t>
            </a:r>
            <a:r>
              <a:rPr lang="en-US" altLang="en-US" sz="2000" b="0" dirty="0" smtClean="0">
                <a:ea typeface="ＭＳ Ｐゴシック" charset="-128"/>
              </a:rPr>
              <a:t>received </a:t>
            </a:r>
            <a:r>
              <a:rPr lang="en-US" altLang="en-US" sz="2000" b="0" dirty="0">
                <a:ea typeface="ＭＳ Ｐゴシック" charset="-128"/>
              </a:rPr>
              <a:t>a 60-day notice by January 30 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 smtClean="0">
                <a:ea typeface="ＭＳ Ｐゴシック" charset="-128"/>
              </a:rPr>
              <a:t>30-day </a:t>
            </a:r>
            <a:r>
              <a:rPr lang="en-US" altLang="en-US" sz="2000" b="0" dirty="0">
                <a:ea typeface="ＭＳ Ｐゴシック" charset="-128"/>
              </a:rPr>
              <a:t>reminder notice will follow at the end of </a:t>
            </a:r>
            <a:r>
              <a:rPr lang="en-US" altLang="en-US" sz="2000" b="0" dirty="0" smtClean="0">
                <a:ea typeface="ＭＳ Ｐゴシック" charset="-128"/>
              </a:rPr>
              <a:t>February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 smtClean="0">
                <a:ea typeface="ＭＳ Ｐゴシック" charset="-128"/>
              </a:rPr>
              <a:t>Copies of notices will be posted on the One Care website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 smtClean="0">
                <a:ea typeface="ＭＳ Ｐゴシック" charset="-128"/>
              </a:rPr>
              <a:t>Individuals </a:t>
            </a:r>
            <a:r>
              <a:rPr lang="en-US" altLang="en-US" sz="2000" b="0" dirty="0">
                <a:ea typeface="ＭＳ Ｐゴシック" charset="-128"/>
              </a:rPr>
              <a:t>can always self-select or opt out</a:t>
            </a:r>
          </a:p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continues to encourage all individuals to carefully consider their enrollment options and make their own choice, using resources such as: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Enrollment packet materials (also available on One Care website, </a:t>
            </a:r>
            <a:r>
              <a:rPr lang="en-US" altLang="en-US" sz="2000" b="0" dirty="0" smtClean="0">
                <a:ea typeface="ＭＳ Ｐゴシック" charset="-128"/>
                <a:hlinkClick r:id="rId3"/>
              </a:rPr>
              <a:t>www.mass.gov/masshealth/onecare</a:t>
            </a:r>
            <a:r>
              <a:rPr lang="en-US" altLang="en-US" sz="2000" b="0" dirty="0" smtClean="0">
                <a:ea typeface="ＭＳ Ｐゴシック" charset="-128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>
                <a:ea typeface="ＭＳ Ｐゴシック" charset="-128"/>
              </a:rPr>
              <a:t>One Care plans </a:t>
            </a:r>
            <a:r>
              <a:rPr lang="en-US" altLang="en-US" sz="2000" b="0" dirty="0" smtClean="0">
                <a:ea typeface="ＭＳ Ｐゴシック" charset="-128"/>
              </a:rPr>
              <a:t>(</a:t>
            </a:r>
            <a:r>
              <a:rPr lang="en-US" altLang="en-US" sz="2000" b="0" dirty="0">
                <a:ea typeface="ＭＳ Ｐゴシック" charset="-128"/>
              </a:rPr>
              <a:t>call or visit plan websites for more information and to search their provider directories. See One Care website for plan contact information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SHINE (Serving the Health Insurance Needs of Everyone) counselors (for an appointment, call 1-800-243-4636)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Customer Service (call 1-800-841-2900, TTY: 1-800-497-4648)</a:t>
            </a:r>
          </a:p>
        </p:txBody>
      </p:sp>
    </p:spTree>
    <p:extLst>
      <p:ext uri="{BB962C8B-B14F-4D97-AF65-F5344CB8AC3E}">
        <p14:creationId xmlns:p14="http://schemas.microsoft.com/office/powerpoint/2010/main" val="122416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3048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Auto-Assignment and Medicare Part D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90600"/>
            <a:ext cx="8534400" cy="5559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In addition to receiving auto-assignment notices, the 60-day notice mailing will include an insert on “One Care and Part D” to help members understand what auto-assignment in One Care means for their Part D coverage</a:t>
            </a:r>
          </a:p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This is to address concerns that members are receiving notices from their Part D plans about being disenrolled</a:t>
            </a:r>
            <a:endParaRPr lang="en-US" altLang="en-US" sz="2000" b="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Key messages from the insert include:</a:t>
            </a:r>
          </a:p>
          <a:p>
            <a:pPr lvl="1"/>
            <a:r>
              <a:rPr lang="en-US" sz="2000" b="0" dirty="0" smtClean="0"/>
              <a:t>You may receive a notice from your Part D plan that it will no longer cover your drugs as of April 1</a:t>
            </a:r>
            <a:endParaRPr lang="en-US" sz="2000" b="0" dirty="0"/>
          </a:p>
          <a:p>
            <a:pPr lvl="1"/>
            <a:r>
              <a:rPr lang="en-US" sz="2000" b="0" dirty="0" smtClean="0"/>
              <a:t>You </a:t>
            </a:r>
            <a:r>
              <a:rPr lang="en-US" sz="2000" b="0" dirty="0"/>
              <a:t>will continue to receive your prescription drug benefits from your current plan through March 31, </a:t>
            </a:r>
            <a:r>
              <a:rPr lang="en-US" sz="2000" b="0" dirty="0" smtClean="0"/>
              <a:t>2014 </a:t>
            </a:r>
          </a:p>
          <a:p>
            <a:pPr lvl="1"/>
            <a:r>
              <a:rPr lang="en-US" sz="2000" b="0" dirty="0" smtClean="0"/>
              <a:t>Your </a:t>
            </a:r>
            <a:r>
              <a:rPr lang="en-US" sz="2000" b="0" dirty="0"/>
              <a:t>new prescription coverage from the One Care plan will start on April </a:t>
            </a:r>
            <a:r>
              <a:rPr lang="en-US" sz="2000" b="0" dirty="0" smtClean="0"/>
              <a:t>1</a:t>
            </a:r>
          </a:p>
          <a:p>
            <a:pPr lvl="1"/>
            <a:r>
              <a:rPr lang="en-US" sz="2000" b="0" dirty="0" smtClean="0"/>
              <a:t>There </a:t>
            </a:r>
            <a:r>
              <a:rPr lang="en-US" sz="2000" b="0" dirty="0"/>
              <a:t>will be no gap in your prescription drug coverage. </a:t>
            </a:r>
          </a:p>
          <a:p>
            <a:pPr lvl="1"/>
            <a:r>
              <a:rPr lang="en-US" sz="2000" b="0" dirty="0"/>
              <a:t>If you do not want to be in One Care, you may stay in your current prescription drug plan. You just need to call MassHealth before April </a:t>
            </a:r>
            <a:r>
              <a:rPr lang="en-US" sz="2000" b="0" dirty="0" smtClean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5187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One Care and Part D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060450"/>
            <a:ext cx="8382000" cy="5568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understands that members may also have questions about their Part D coverage in One Care, such as: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>
                <a:ea typeface="ＭＳ Ｐゴシック" charset="-128"/>
              </a:rPr>
              <a:t>W</a:t>
            </a:r>
            <a:r>
              <a:rPr lang="en-US" altLang="en-US" sz="2000" b="0" dirty="0" smtClean="0">
                <a:ea typeface="ＭＳ Ｐゴシック" charset="-128"/>
              </a:rPr>
              <a:t>hether their specific drugs are covered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How the continuity of care policy applies to drugs</a:t>
            </a:r>
          </a:p>
          <a:p>
            <a:pPr>
              <a:lnSpc>
                <a:spcPct val="90000"/>
              </a:lnSpc>
            </a:pPr>
            <a:endParaRPr lang="en-US" altLang="en-US" sz="2000" b="0" dirty="0" smtClean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is open to suggestions from the Implementation Council and stakeholders on ways to provide this or similar information</a:t>
            </a:r>
          </a:p>
        </p:txBody>
      </p:sp>
    </p:spTree>
    <p:extLst>
      <p:ext uri="{BB962C8B-B14F-4D97-AF65-F5344CB8AC3E}">
        <p14:creationId xmlns:p14="http://schemas.microsoft.com/office/powerpoint/2010/main" val="248121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686800" cy="518160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Visit us at </a:t>
            </a:r>
            <a:r>
              <a:rPr lang="en-US" altLang="en-US" dirty="0" smtClean="0">
                <a:hlinkClick r:id="rId3"/>
              </a:rPr>
              <a:t>www.mass.gov/masshealth/onecare</a:t>
            </a:r>
            <a:r>
              <a:rPr lang="en-US" altLang="en-US" dirty="0" smtClean="0"/>
              <a:t> </a:t>
            </a:r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Email us at </a:t>
            </a:r>
            <a:r>
              <a:rPr lang="en-US" altLang="en-US" dirty="0" smtClean="0">
                <a:hlinkClick r:id="rId4"/>
              </a:rPr>
              <a:t>OneCare@state.ma.us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8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55904</TotalTime>
  <Words>528</Words>
  <Application>Microsoft Office PowerPoint</Application>
  <PresentationFormat>On-screen Show (4:3)</PresentationFormat>
  <Paragraphs>65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Default Design</vt:lpstr>
      <vt:lpstr>3_Default Design</vt:lpstr>
      <vt:lpstr>1_Default Design</vt:lpstr>
      <vt:lpstr>2_Default Design</vt:lpstr>
      <vt:lpstr>4_Default Design</vt:lpstr>
      <vt:lpstr>MassHealth Demonstration  to Integrate Care for Dual Eligibles</vt:lpstr>
      <vt:lpstr>Round Two Auto-Assignment</vt:lpstr>
      <vt:lpstr>Auto-Assignment (cont’d)</vt:lpstr>
      <vt:lpstr>Auto-Assignment and Medicare Part D</vt:lpstr>
      <vt:lpstr>One Care and Part D</vt:lpstr>
      <vt:lpstr>PowerPoint Presentation</vt:lpstr>
    </vt:vector>
  </TitlesOfParts>
  <Company>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lcolella</dc:creator>
  <cp:lastModifiedBy>Jenna</cp:lastModifiedBy>
  <cp:revision>1085</cp:revision>
  <cp:lastPrinted>2014-01-27T14:56:27Z</cp:lastPrinted>
  <dcterms:created xsi:type="dcterms:W3CDTF">2014-01-22T16:18:47Z</dcterms:created>
  <dcterms:modified xsi:type="dcterms:W3CDTF">2017-10-31T14:12:59Z</dcterms:modified>
</cp:coreProperties>
</file>