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35" r:id="rId2"/>
    <p:sldMasterId id="2147484033" r:id="rId3"/>
    <p:sldMasterId id="2147484047" r:id="rId4"/>
    <p:sldMasterId id="2147484061" r:id="rId5"/>
  </p:sldMasterIdLst>
  <p:notesMasterIdLst>
    <p:notesMasterId r:id="rId12"/>
  </p:notesMasterIdLst>
  <p:handoutMasterIdLst>
    <p:handoutMasterId r:id="rId13"/>
  </p:handoutMasterIdLst>
  <p:sldIdLst>
    <p:sldId id="798" r:id="rId6"/>
    <p:sldId id="862" r:id="rId7"/>
    <p:sldId id="863" r:id="rId8"/>
    <p:sldId id="864" r:id="rId9"/>
    <p:sldId id="865" r:id="rId10"/>
    <p:sldId id="807" r:id="rId11"/>
  </p:sldIdLst>
  <p:sldSz cx="9144000" cy="6858000" type="screen4x3"/>
  <p:notesSz cx="7010400" cy="9296400"/>
  <p:defaultTextStyle>
    <a:defPPr>
      <a:defRPr lang="en-US"/>
    </a:defPPr>
    <a:lvl1pPr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BCBD3"/>
    <a:srgbClr val="5F5F5F"/>
    <a:srgbClr val="4D4D4D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21" autoAdjust="0"/>
    <p:restoredTop sz="98586" autoAdjust="0"/>
  </p:normalViewPr>
  <p:slideViewPr>
    <p:cSldViewPr snapToObjects="1">
      <p:cViewPr>
        <p:scale>
          <a:sx n="90" d="100"/>
          <a:sy n="90" d="100"/>
        </p:scale>
        <p:origin x="-294" y="174"/>
      </p:cViewPr>
      <p:guideLst>
        <p:guide orient="horz" pos="1152"/>
        <p:guide pos="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2544" y="36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7" tIns="45685" rIns="91377" bIns="4568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7" tIns="45685" rIns="91377" bIns="4568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E81D1537-6B1B-4201-898D-E5E02B97862F}" type="datetimeFigureOut">
              <a:rPr lang="en-US" altLang="en-US"/>
              <a:pPr>
                <a:defRPr/>
              </a:pPr>
              <a:t>10/31/2017</a:t>
            </a:fld>
            <a:endParaRPr lang="en-US" altLang="en-US" dirty="0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7" tIns="45685" rIns="91377" bIns="4568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7" tIns="45685" rIns="91377" bIns="4568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ACE02D3A-A584-4882-8BC4-83D78986FA4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234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82" tIns="46544" rIns="93082" bIns="46544" numCol="1" anchor="t" anchorCtr="0" compatLnSpc="1">
            <a:prstTxWarp prst="textNoShape">
              <a:avLst/>
            </a:prstTxWarp>
          </a:bodyPr>
          <a:lstStyle>
            <a:lvl1pPr defTabSz="931863">
              <a:lnSpc>
                <a:spcPct val="100000"/>
              </a:lnSpc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82" tIns="46544" rIns="93082" bIns="46544" numCol="1" anchor="t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82" tIns="46544" rIns="93082" bIns="465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82" tIns="46544" rIns="93082" bIns="46544" numCol="1" anchor="b" anchorCtr="0" compatLnSpc="1">
            <a:prstTxWarp prst="textNoShape">
              <a:avLst/>
            </a:prstTxWarp>
          </a:bodyPr>
          <a:lstStyle>
            <a:lvl1pPr defTabSz="931863">
              <a:lnSpc>
                <a:spcPct val="100000"/>
              </a:lnSpc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68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82" tIns="46544" rIns="93082" bIns="46544" numCol="1" anchor="b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45C1E652-0180-43F7-B847-50860E20547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40404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287CCC5-5083-439B-9424-2ABB6A287DCB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pitchFamily="34" charset="0"/>
              <a:ea typeface="ＭＳ Ｐゴシック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fld id="{AD01569C-791B-4F65-8F7C-1ED69BB4EF0F}" type="slidenum">
              <a:rPr lang="en-US" altLang="en-US" sz="1200" b="0">
                <a:solidFill>
                  <a:prstClr val="black"/>
                </a:solidFill>
              </a:rPr>
              <a:pPr eaLnBrk="1" hangingPunct="1"/>
              <a:t>2</a:t>
            </a:fld>
            <a:endParaRPr lang="en-US" altLang="en-US" sz="1200" b="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pitchFamily="34" charset="0"/>
              <a:ea typeface="ＭＳ Ｐゴシック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fld id="{AD01569C-791B-4F65-8F7C-1ED69BB4EF0F}" type="slidenum">
              <a:rPr lang="en-US" altLang="en-US" sz="1200" b="0">
                <a:solidFill>
                  <a:prstClr val="black"/>
                </a:solidFill>
              </a:rPr>
              <a:pPr eaLnBrk="1" hangingPunct="1"/>
              <a:t>3</a:t>
            </a:fld>
            <a:endParaRPr lang="en-US" altLang="en-US" sz="1200" b="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pitchFamily="34" charset="0"/>
              <a:ea typeface="ＭＳ Ｐゴシック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fld id="{AD01569C-791B-4F65-8F7C-1ED69BB4EF0F}" type="slidenum">
              <a:rPr lang="en-US" altLang="en-US" sz="1200" b="0">
                <a:solidFill>
                  <a:prstClr val="black"/>
                </a:solidFill>
              </a:rPr>
              <a:pPr eaLnBrk="1" hangingPunct="1"/>
              <a:t>4</a:t>
            </a:fld>
            <a:endParaRPr lang="en-US" altLang="en-US" sz="1200" b="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pitchFamily="34" charset="0"/>
              <a:ea typeface="ＭＳ Ｐゴシック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fld id="{AD01569C-791B-4F65-8F7C-1ED69BB4EF0F}" type="slidenum">
              <a:rPr lang="en-US" altLang="en-US" sz="1200" b="0">
                <a:solidFill>
                  <a:prstClr val="black"/>
                </a:solidFill>
              </a:rPr>
              <a:pPr eaLnBrk="1" hangingPunct="1"/>
              <a:t>5</a:t>
            </a:fld>
            <a:endParaRPr lang="en-US" altLang="en-US" sz="1200" b="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4538" indent="-287338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4588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3375" indent="-230188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60575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7775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4975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32175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9375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fld id="{9AFF9E16-0E49-4C85-95B3-EF17F0E62F44}" type="slidenum">
              <a:rPr lang="en-US" altLang="en-US" sz="1200" b="0">
                <a:solidFill>
                  <a:prstClr val="black"/>
                </a:solidFill>
              </a:rPr>
              <a:pPr eaLnBrk="1" hangingPunct="1"/>
              <a:t>6</a:t>
            </a:fld>
            <a:endParaRPr lang="en-US" altLang="en-US" sz="1200" b="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lower5 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79" t="15384" b="33333"/>
          <a:stretch>
            <a:fillRect/>
          </a:stretch>
        </p:blipFill>
        <p:spPr bwMode="auto">
          <a:xfrm>
            <a:off x="6781800" y="4471988"/>
            <a:ext cx="2366963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352800"/>
            <a:ext cx="6400800" cy="1752600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7772400" cy="2057400"/>
          </a:xfrm>
        </p:spPr>
        <p:txBody>
          <a:bodyPr anchor="t"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18829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C1FAA-CD78-47B1-BAD6-4032B3D66D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963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AE73F-DBDC-443C-9E62-AC0A81DD45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422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3622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3434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99F81-45FC-4E42-B214-B273A6F4F8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16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F6FD4-E3DA-4758-B685-D000E3FEE4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291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B10CD-3106-435E-A3A6-13B3636FF7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772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F2828-1E6C-4CC7-89C5-3000E8B2D4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164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0CBFA-DF8B-4036-B47D-7F164860A1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1479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90C29-E71F-4164-8487-41596456DE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5018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8C686-A778-42FF-B538-24FADFAD9B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2821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3478A-FE8B-4DA9-AE41-17F437AA66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006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E6EFD-F2E3-4CF8-B30C-61A833C1AD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318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ABD63-BEE5-4F07-BBB7-5A83508F8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2374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8FBAE-7640-4A80-A347-553666A2CD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8141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3234D-6170-43EC-879F-A22D9BEFC9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5803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11D13-F5A2-4204-81C5-0796E94682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2377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90A49-B2AB-444E-9BDC-0AF3FBF35C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0330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lower5 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79" t="15384" b="33333"/>
          <a:stretch>
            <a:fillRect/>
          </a:stretch>
        </p:blipFill>
        <p:spPr bwMode="auto">
          <a:xfrm>
            <a:off x="6781800" y="4471988"/>
            <a:ext cx="2366963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352800"/>
            <a:ext cx="6400800" cy="1752600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7772400" cy="2057400"/>
          </a:xfrm>
        </p:spPr>
        <p:txBody>
          <a:bodyPr anchor="t"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040195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3582C-A5A7-429D-AA5C-44DECADB6B3F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4186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59541-775F-4120-B4D8-5832CA54F05A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0299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99996-7403-461D-911D-E4E89BB71D4C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3510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4CA86-ABC2-47CB-943D-BF0742A80A7C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500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75640-D13A-40D7-94FB-EF3DD4B73B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9338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2F1E5-60DC-49FB-984E-ECE6007604B8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7129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3EE37-626C-4385-A752-F7826DB521A6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9972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5EE0A-C865-4227-9BE2-589614D7DEE9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0649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C4486-BE0F-410A-A1BB-D2D8BC99172F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2235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B0469-4159-4D7B-9CB6-F33FDDB2D6F4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3450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88012-D34A-4B85-A03A-F4865D36A4F9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2859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3622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3434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C1546-5EE3-4698-9B7B-F0CF1B08194E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3016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EED73-BE65-445B-A3F0-D331D103F69B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3517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lower5 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79" t="15384" b="33333"/>
          <a:stretch>
            <a:fillRect/>
          </a:stretch>
        </p:blipFill>
        <p:spPr bwMode="auto">
          <a:xfrm>
            <a:off x="6781800" y="4471988"/>
            <a:ext cx="2366963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352800"/>
            <a:ext cx="6400800" cy="1752600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7772400" cy="2057400"/>
          </a:xfrm>
        </p:spPr>
        <p:txBody>
          <a:bodyPr anchor="t"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9279208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A4B19-0171-4632-87CC-E08591B4FCBE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139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D3E34-6010-44D3-928D-8E0F6E90B0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2943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8BD02-4FB0-441B-900F-96883EB630E7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99467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580CD-6D09-488B-8311-E22C44DE8E16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1600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6DA27-AC71-46D7-B624-37F3E3FF11D5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80481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35DAB-22D1-4E67-B80A-771E586EC252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86745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E07D7-16DD-460C-AC9D-58253D067821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20240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F8B3C-70E3-4295-95C8-2D4349338B03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13641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E593C-48E3-4662-9E07-1D2AA77C7712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83997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854FA-8BAE-41D9-9B59-217AFD33FF48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2949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EBEA3-9906-4701-8257-B0FCB5D4DC06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80619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3622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3434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88C17-3A34-4E8B-BE33-8EE8A160A69C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307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440A7-480B-40A1-9852-ED9387277E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4534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4AF6B-2EF1-41E1-AC56-59120CFC3836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82604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B10CD-3106-435E-A3A6-13B3636FF733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43194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F2828-1E6C-4CC7-89C5-3000E8B2D455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04389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0CBFA-DF8B-4036-B47D-7F164860A193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27863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90C29-E71F-4164-8487-41596456DE2B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68643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8C686-A778-42FF-B538-24FADFAD9B5A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25164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3478A-FE8B-4DA9-AE41-17F437AA6615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34373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ABD63-BEE5-4F07-BBB7-5A83508F87F0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2891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8FBAE-7640-4A80-A347-553666A2CD60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58725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3234D-6170-43EC-879F-A22D9BEFC931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847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DD66E-2497-448D-88D4-0B6C0ADE6C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19095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11D13-F5A2-4204-81C5-0796E94682A3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89907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90A49-B2AB-444E-9BDC-0AF3FBF35CE7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521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9195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91361-8DAF-4856-B7C6-F8B84E1393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433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CA9EA-8EE3-4BC3-A07E-DC4BF168FE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260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6416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362200"/>
            <a:ext cx="8382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>
                <a:solidFill>
                  <a:schemeClr val="tx1"/>
                </a:solidFill>
                <a:ea typeface="MS PGothic" pitchFamily="34" charset="-128"/>
              </a:defRPr>
            </a:lvl1pPr>
          </a:lstStyle>
          <a:p>
            <a:pPr>
              <a:defRPr/>
            </a:pPr>
            <a:fld id="{A74B3DE5-65C4-40A6-A4BA-E4AA441D90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9" name="Picture 1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  <p:sldLayoutId id="2147484019" r:id="rId12"/>
    <p:sldLayoutId id="2147484020" r:id="rId13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Font typeface="Arial" charset="0"/>
        <a:buChar char="■"/>
        <a:defRPr sz="2800" b="1">
          <a:solidFill>
            <a:schemeClr val="accent2"/>
          </a:solidFill>
          <a:latin typeface="+mn-lt"/>
          <a:ea typeface="MS PGothic" pitchFamily="34" charset="-128"/>
          <a:cs typeface="ＭＳ Ｐゴシック" charset="0"/>
        </a:defRPr>
      </a:lvl1pPr>
      <a:lvl2pPr marL="749300" indent="-2921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•"/>
        <a:defRPr sz="2800" b="1">
          <a:solidFill>
            <a:schemeClr val="accent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  <a:ea typeface="MS PGothic" pitchFamily="34" charset="-128"/>
        </a:defRPr>
      </a:lvl5pPr>
      <a:lvl6pPr marL="25146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6pPr>
      <a:lvl7pPr marL="29718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7pPr>
      <a:lvl8pPr marL="34290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8pPr>
      <a:lvl9pPr marL="38862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6416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362200"/>
            <a:ext cx="8382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>
                <a:solidFill>
                  <a:schemeClr val="tx1"/>
                </a:solidFill>
                <a:ea typeface="MS PGothic" pitchFamily="34" charset="-128"/>
              </a:defRPr>
            </a:lvl1pPr>
          </a:lstStyle>
          <a:p>
            <a:pPr>
              <a:defRPr/>
            </a:pPr>
            <a:fld id="{44EBA18F-3E7D-4C66-B15E-1794394933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3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Font typeface="Arial" charset="0"/>
        <a:buChar char="■"/>
        <a:defRPr sz="2800">
          <a:solidFill>
            <a:schemeClr val="accent2"/>
          </a:solidFill>
          <a:latin typeface="+mn-lt"/>
          <a:ea typeface="MS PGothic" pitchFamily="34" charset="-128"/>
          <a:cs typeface="ＭＳ Ｐゴシック" charset="0"/>
        </a:defRPr>
      </a:lvl1pPr>
      <a:lvl2pPr marL="749300" indent="-2921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>
          <a:solidFill>
            <a:schemeClr val="accent2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•"/>
        <a:defRPr sz="2800">
          <a:solidFill>
            <a:schemeClr val="accent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>
          <a:solidFill>
            <a:schemeClr val="accent2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MS PGothic" pitchFamily="34" charset="-128"/>
        </a:defRPr>
      </a:lvl5pPr>
      <a:lvl6pPr marL="25146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6pPr>
      <a:lvl7pPr marL="29718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7pPr>
      <a:lvl8pPr marL="34290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8pPr>
      <a:lvl9pPr marL="38862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6416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362200"/>
            <a:ext cx="8382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 smtClean="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</a:lstStyle>
          <a:p>
            <a:pPr>
              <a:defRPr/>
            </a:pPr>
            <a:fld id="{3CCB7CCF-7DC9-4FD4-91F9-45D0F3C61B3F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  <p:pic>
        <p:nvPicPr>
          <p:cNvPr id="1029" name="Picture 1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7048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4" r:id="rId1"/>
    <p:sldLayoutId id="2147484035" r:id="rId2"/>
    <p:sldLayoutId id="2147484036" r:id="rId3"/>
    <p:sldLayoutId id="2147484037" r:id="rId4"/>
    <p:sldLayoutId id="2147484038" r:id="rId5"/>
    <p:sldLayoutId id="2147484039" r:id="rId6"/>
    <p:sldLayoutId id="2147484040" r:id="rId7"/>
    <p:sldLayoutId id="2147484041" r:id="rId8"/>
    <p:sldLayoutId id="2147484042" r:id="rId9"/>
    <p:sldLayoutId id="2147484043" r:id="rId10"/>
    <p:sldLayoutId id="2147484044" r:id="rId11"/>
    <p:sldLayoutId id="2147484045" r:id="rId12"/>
    <p:sldLayoutId id="2147484046" r:id="rId13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ＭＳ Ｐゴシック" charset="-128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-128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-128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-128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-128"/>
          <a:cs typeface="ＭＳ Ｐゴシック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Font typeface="Arial" pitchFamily="34" charset="0"/>
        <a:buChar char="■"/>
        <a:defRPr sz="2800" b="1">
          <a:solidFill>
            <a:schemeClr val="accent2"/>
          </a:solidFill>
          <a:latin typeface="+mn-lt"/>
          <a:ea typeface="ＭＳ Ｐゴシック" charset="-128"/>
          <a:cs typeface="ＭＳ Ｐゴシック" charset="0"/>
        </a:defRPr>
      </a:lvl1pPr>
      <a:lvl2pPr marL="749300" indent="-2921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•"/>
        <a:defRPr sz="2800" b="1">
          <a:solidFill>
            <a:schemeClr val="accent2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  <a:ea typeface="ＭＳ Ｐゴシック" charset="-128"/>
        </a:defRPr>
      </a:lvl5pPr>
      <a:lvl6pPr marL="25146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6pPr>
      <a:lvl7pPr marL="29718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7pPr>
      <a:lvl8pPr marL="34290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8pPr>
      <a:lvl9pPr marL="38862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6416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362200"/>
            <a:ext cx="8382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</a:lstStyle>
          <a:p>
            <a:pPr>
              <a:defRPr/>
            </a:pPr>
            <a:fld id="{EA7960CF-88EB-4060-8693-0ED69AD23AA3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  <p:pic>
        <p:nvPicPr>
          <p:cNvPr id="1029" name="Picture 1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809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8" r:id="rId1"/>
    <p:sldLayoutId id="2147484049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57" r:id="rId10"/>
    <p:sldLayoutId id="2147484058" r:id="rId11"/>
    <p:sldLayoutId id="2147484059" r:id="rId12"/>
    <p:sldLayoutId id="2147484060" r:id="rId13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ＭＳ Ｐゴシック" pitchFamily="34" charset="-128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pitchFamily="34" charset="-128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pitchFamily="34" charset="-128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pitchFamily="34" charset="-128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pitchFamily="34" charset="-128"/>
          <a:cs typeface="ＭＳ Ｐゴシック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Font typeface="Arial" pitchFamily="34" charset="0"/>
        <a:buChar char="■"/>
        <a:defRPr sz="2800" b="1">
          <a:solidFill>
            <a:schemeClr val="accent2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9300" indent="-2921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ＭＳ Ｐゴシック" pitchFamily="34" charset="-128"/>
        </a:defRPr>
      </a:lvl2pPr>
      <a:lvl3pPr marL="11430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•"/>
        <a:defRPr sz="2800" b="1">
          <a:solidFill>
            <a:schemeClr val="accent2"/>
          </a:solidFill>
          <a:latin typeface="+mn-lt"/>
          <a:ea typeface="ＭＳ Ｐゴシック" pitchFamily="34" charset="-128"/>
        </a:defRPr>
      </a:lvl3pPr>
      <a:lvl4pPr marL="16002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ＭＳ Ｐゴシック" pitchFamily="34" charset="-128"/>
        </a:defRPr>
      </a:lvl4pPr>
      <a:lvl5pPr marL="20574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  <a:ea typeface="ＭＳ Ｐゴシック" pitchFamily="34" charset="-128"/>
        </a:defRPr>
      </a:lvl5pPr>
      <a:lvl6pPr marL="25146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6pPr>
      <a:lvl7pPr marL="29718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7pPr>
      <a:lvl8pPr marL="34290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8pPr>
      <a:lvl9pPr marL="38862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6416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362200"/>
            <a:ext cx="8382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>
                <a:solidFill>
                  <a:schemeClr val="tx1"/>
                </a:solidFill>
                <a:ea typeface="MS PGothic" pitchFamily="34" charset="-128"/>
              </a:defRPr>
            </a:lvl1pPr>
          </a:lstStyle>
          <a:p>
            <a:pPr>
              <a:defRPr/>
            </a:pPr>
            <a:fld id="{44EBA18F-3E7D-4C66-B15E-179439493384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  <p:pic>
        <p:nvPicPr>
          <p:cNvPr id="2053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101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4" r:id="rId3"/>
    <p:sldLayoutId id="2147484065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Font typeface="Arial" charset="0"/>
        <a:buChar char="■"/>
        <a:defRPr sz="2800">
          <a:solidFill>
            <a:schemeClr val="accent2"/>
          </a:solidFill>
          <a:latin typeface="+mn-lt"/>
          <a:ea typeface="MS PGothic" pitchFamily="34" charset="-128"/>
          <a:cs typeface="ＭＳ Ｐゴシック" charset="0"/>
        </a:defRPr>
      </a:lvl1pPr>
      <a:lvl2pPr marL="749300" indent="-2921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>
          <a:solidFill>
            <a:schemeClr val="accent2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•"/>
        <a:defRPr sz="2800">
          <a:solidFill>
            <a:schemeClr val="accent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>
          <a:solidFill>
            <a:schemeClr val="accent2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MS PGothic" pitchFamily="34" charset="-128"/>
        </a:defRPr>
      </a:lvl5pPr>
      <a:lvl6pPr marL="25146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6pPr>
      <a:lvl7pPr marL="29718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7pPr>
      <a:lvl8pPr marL="34290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8pPr>
      <a:lvl9pPr marL="38862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masshealth/onecar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masshealth/onecar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Relationship Id="rId4" Type="http://schemas.openxmlformats.org/officeDocument/2006/relationships/hyperlink" Target="mailto:OneCare@state.ma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648200"/>
            <a:ext cx="6934200" cy="1828800"/>
          </a:xfrm>
        </p:spPr>
        <p:txBody>
          <a:bodyPr/>
          <a:lstStyle/>
          <a:p>
            <a:pPr eaLnBrk="1" hangingPunct="1"/>
            <a:r>
              <a:rPr lang="en-US" altLang="en-US" sz="2400" b="0" dirty="0" smtClean="0"/>
              <a:t>Implementation Council Meeting</a:t>
            </a:r>
            <a:endParaRPr lang="en-US" altLang="en-US" sz="2400" b="0" dirty="0"/>
          </a:p>
          <a:p>
            <a:pPr eaLnBrk="1" hangingPunct="1"/>
            <a:r>
              <a:rPr lang="en-US" altLang="en-US" sz="2400" b="0" dirty="0" smtClean="0"/>
              <a:t>January 31, 2014, 12:00 </a:t>
            </a:r>
            <a:r>
              <a:rPr lang="en-US" altLang="en-US" sz="2400" b="0" dirty="0"/>
              <a:t>PM – 2</a:t>
            </a:r>
            <a:r>
              <a:rPr lang="en-US" altLang="en-US" sz="2400" b="0" dirty="0" smtClean="0"/>
              <a:t>:00 </a:t>
            </a:r>
            <a:r>
              <a:rPr lang="en-US" altLang="en-US" sz="2400" b="0" dirty="0"/>
              <a:t>PM</a:t>
            </a:r>
          </a:p>
          <a:p>
            <a:pPr eaLnBrk="1" hangingPunct="1"/>
            <a:r>
              <a:rPr lang="en-US" altLang="en-US" sz="2400" b="0" dirty="0" smtClean="0"/>
              <a:t>1 Ashburton Place</a:t>
            </a:r>
          </a:p>
          <a:p>
            <a:pPr eaLnBrk="1" hangingPunct="1"/>
            <a:r>
              <a:rPr lang="en-US" altLang="en-US" sz="2400" b="0" dirty="0" smtClean="0"/>
              <a:t>Boston, MA</a:t>
            </a:r>
            <a:endParaRPr lang="en-US" altLang="en-US" sz="2400" b="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" y="3429000"/>
            <a:ext cx="6400800" cy="838200"/>
          </a:xfrm>
        </p:spPr>
        <p:txBody>
          <a:bodyPr/>
          <a:lstStyle/>
          <a:p>
            <a:pPr eaLnBrk="1" hangingPunct="1"/>
            <a:r>
              <a:rPr lang="en-US" altLang="en-US" sz="2800" b="0" dirty="0"/>
              <a:t>MassHealth Demonstration </a:t>
            </a:r>
            <a:br>
              <a:rPr lang="en-US" altLang="en-US" sz="2800" b="0" dirty="0"/>
            </a:br>
            <a:r>
              <a:rPr lang="en-US" altLang="en-US" sz="2800" b="0" dirty="0"/>
              <a:t>to Integrate Care for Dual Eligibles</a:t>
            </a:r>
            <a:endParaRPr lang="en-US" altLang="en-US" sz="2800" b="0" dirty="0" smtClean="0"/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304800" y="2133600"/>
            <a:ext cx="8382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9300" indent="-2921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dirty="0">
                <a:solidFill>
                  <a:srgbClr val="333399"/>
                </a:solidFill>
              </a:rPr>
              <a:t>One Care: MassHealth plus Medicare</a:t>
            </a:r>
          </a:p>
        </p:txBody>
      </p:sp>
    </p:spTree>
    <p:extLst>
      <p:ext uri="{BB962C8B-B14F-4D97-AF65-F5344CB8AC3E}">
        <p14:creationId xmlns:p14="http://schemas.microsoft.com/office/powerpoint/2010/main" val="214344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pitchFamily="34" charset="0"/>
              <a:buChar char="■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57B4F966-43FD-4133-89A8-76D5925E6DC5}" type="slidenum">
              <a:rPr lang="en-US" altLang="en-US" sz="1400" b="0" smtClean="0">
                <a:solidFill>
                  <a:srgbClr val="000066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b="0" dirty="0" smtClean="0">
              <a:solidFill>
                <a:srgbClr val="000066"/>
              </a:solidFill>
            </a:endParaRPr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pitchFamily="34" charset="0"/>
              <a:buChar char="■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ED0203ED-B042-4055-91EB-DDA0D3C7E410}" type="slidenum">
              <a:rPr lang="en-US" altLang="en-US" sz="1400" b="0" smtClean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b="0" dirty="0" smtClean="0">
              <a:solidFill>
                <a:srgbClr val="000066"/>
              </a:solidFill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7010400" cy="6096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altLang="en-US" sz="2800" dirty="0" smtClean="0">
                <a:ea typeface="ＭＳ Ｐゴシック" charset="-128"/>
              </a:rPr>
              <a:t>Round Two Auto-Assignment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066800"/>
            <a:ext cx="8534400" cy="54419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en-US" sz="2000" b="0" dirty="0" smtClean="0">
                <a:ea typeface="ＭＳ Ｐゴシック" charset="-128"/>
              </a:rPr>
              <a:t>Round two auto-assignments will take effect April 1, 2014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endParaRPr lang="en-US" altLang="en-US" sz="2000" b="0" dirty="0" smtClean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en-US" sz="2000" b="0" dirty="0" smtClean="0">
                <a:ea typeface="ＭＳ Ｐゴシック" charset="-128"/>
              </a:rPr>
              <a:t>Approximately 6,400 people are being automatically enrolled in a One Care plan for an April 1 start date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endParaRPr lang="en-US" altLang="en-US" sz="2000" b="0" dirty="0" smtClean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en-US" sz="2000" b="0" dirty="0" smtClean="0">
                <a:ea typeface="ＭＳ Ｐゴシック" charset="-128"/>
              </a:rPr>
              <a:t>Round two includes individuals from across the target population, including those with higher levels of LTSS and behavioral health need (i.e., C1, C2 and C3 rating categories) 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endParaRPr lang="en-US" altLang="en-US" sz="2000" b="0" dirty="0" smtClean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en-US" sz="2000" b="0" dirty="0" smtClean="0">
                <a:ea typeface="ＭＳ Ｐゴシック" charset="-128"/>
              </a:rPr>
              <a:t>In addition to primary care, MassHealth used data on where individuals accessed LTSS and behavioral health services to match individuals to a One Care plan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endParaRPr lang="en-US" altLang="en-US" sz="2000" b="0" dirty="0" smtClean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en-US" sz="2000" b="0" dirty="0" smtClean="0">
                <a:ea typeface="ＭＳ Ｐゴシック" charset="-128"/>
              </a:rPr>
              <a:t>MassHealth worked closely with the One Care plans throughout the assignment process to understand their capacity to accept additional auto-assignment enrollments, and to maximize matches with their provider networks 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endParaRPr lang="en-US" altLang="en-US" sz="2000" b="0" dirty="0" smtClean="0">
              <a:solidFill>
                <a:srgbClr val="FF0000"/>
              </a:solidFill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endParaRPr lang="en-US" altLang="en-US" sz="2000" b="0" dirty="0" smtClean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altLang="en-US" sz="2000" b="0" dirty="0" smtClean="0"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endParaRPr lang="en-US" altLang="en-US" sz="2000" b="0" dirty="0" smtClean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altLang="en-US" sz="2000" b="0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812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pitchFamily="34" charset="0"/>
              <a:buChar char="■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57B4F966-43FD-4133-89A8-76D5925E6DC5}" type="slidenum">
              <a:rPr lang="en-US" altLang="en-US" sz="1400" b="0" smtClean="0">
                <a:solidFill>
                  <a:srgbClr val="000066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 b="0" dirty="0" smtClean="0">
              <a:solidFill>
                <a:srgbClr val="000066"/>
              </a:solidFill>
            </a:endParaRPr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pitchFamily="34" charset="0"/>
              <a:buChar char="■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ED0203ED-B042-4055-91EB-DDA0D3C7E410}" type="slidenum">
              <a:rPr lang="en-US" altLang="en-US" sz="1400" b="0" smtClean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 b="0" dirty="0" smtClean="0">
              <a:solidFill>
                <a:srgbClr val="000066"/>
              </a:solidFill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7010400" cy="6096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altLang="en-US" sz="2800" dirty="0" smtClean="0">
                <a:ea typeface="ＭＳ Ｐゴシック" charset="-128"/>
              </a:rPr>
              <a:t>Auto-Assignment (cont’d)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958850"/>
            <a:ext cx="8382000" cy="55181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en-US" sz="2000" b="0" dirty="0">
                <a:ea typeface="ＭＳ Ｐゴシック" charset="-128"/>
              </a:rPr>
              <a:t>Members who are being automatically enrolled </a:t>
            </a:r>
            <a:r>
              <a:rPr lang="en-US" altLang="en-US" sz="2000" b="0" dirty="0" smtClean="0">
                <a:ea typeface="ＭＳ Ｐゴシック" charset="-128"/>
              </a:rPr>
              <a:t>received </a:t>
            </a:r>
            <a:r>
              <a:rPr lang="en-US" altLang="en-US" sz="2000" b="0" dirty="0">
                <a:ea typeface="ＭＳ Ｐゴシック" charset="-128"/>
              </a:rPr>
              <a:t>a 60-day notice by January 30 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en-US" sz="2000" b="0" dirty="0" smtClean="0">
                <a:ea typeface="ＭＳ Ｐゴシック" charset="-128"/>
              </a:rPr>
              <a:t>30-day </a:t>
            </a:r>
            <a:r>
              <a:rPr lang="en-US" altLang="en-US" sz="2000" b="0" dirty="0">
                <a:ea typeface="ＭＳ Ｐゴシック" charset="-128"/>
              </a:rPr>
              <a:t>reminder notice will follow at the end of </a:t>
            </a:r>
            <a:r>
              <a:rPr lang="en-US" altLang="en-US" sz="2000" b="0" dirty="0" smtClean="0">
                <a:ea typeface="ＭＳ Ｐゴシック" charset="-128"/>
              </a:rPr>
              <a:t>February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en-US" sz="2000" b="0" dirty="0" smtClean="0">
                <a:ea typeface="ＭＳ Ｐゴシック" charset="-128"/>
              </a:rPr>
              <a:t>Copies of notices will be posted on the One Care website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en-US" sz="2000" b="0" dirty="0" smtClean="0">
                <a:ea typeface="ＭＳ Ｐゴシック" charset="-128"/>
              </a:rPr>
              <a:t>Individuals </a:t>
            </a:r>
            <a:r>
              <a:rPr lang="en-US" altLang="en-US" sz="2000" b="0" dirty="0">
                <a:ea typeface="ＭＳ Ｐゴシック" charset="-128"/>
              </a:rPr>
              <a:t>can always self-select or opt out</a:t>
            </a:r>
          </a:p>
          <a:p>
            <a:pPr>
              <a:lnSpc>
                <a:spcPct val="90000"/>
              </a:lnSpc>
            </a:pPr>
            <a:r>
              <a:rPr lang="en-US" altLang="en-US" sz="2000" b="0" dirty="0" smtClean="0">
                <a:ea typeface="ＭＳ Ｐゴシック" charset="-128"/>
              </a:rPr>
              <a:t>MassHealth continues to encourage all individuals to carefully consider their enrollment options and make their own choice, using resources such as: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 smtClean="0">
                <a:ea typeface="ＭＳ Ｐゴシック" charset="-128"/>
              </a:rPr>
              <a:t>Enrollment packet materials (also available on One Care website, </a:t>
            </a:r>
            <a:r>
              <a:rPr lang="en-US" altLang="en-US" sz="2000" b="0" dirty="0" smtClean="0">
                <a:ea typeface="ＭＳ Ｐゴシック" charset="-128"/>
                <a:hlinkClick r:id="rId3"/>
              </a:rPr>
              <a:t>www.mass.gov/masshealth/onecare</a:t>
            </a:r>
            <a:r>
              <a:rPr lang="en-US" altLang="en-US" sz="2000" b="0" dirty="0" smtClean="0">
                <a:ea typeface="ＭＳ Ｐゴシック" charset="-128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>
                <a:ea typeface="ＭＳ Ｐゴシック" charset="-128"/>
              </a:rPr>
              <a:t>One Care plans </a:t>
            </a:r>
            <a:r>
              <a:rPr lang="en-US" altLang="en-US" sz="2000" b="0" dirty="0" smtClean="0">
                <a:ea typeface="ＭＳ Ｐゴシック" charset="-128"/>
              </a:rPr>
              <a:t>(</a:t>
            </a:r>
            <a:r>
              <a:rPr lang="en-US" altLang="en-US" sz="2000" b="0" dirty="0">
                <a:ea typeface="ＭＳ Ｐゴシック" charset="-128"/>
              </a:rPr>
              <a:t>call or visit plan websites for more information and to search their provider directories. See One Care website for plan contact information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 smtClean="0">
                <a:ea typeface="ＭＳ Ｐゴシック" charset="-128"/>
              </a:rPr>
              <a:t>SHINE (Serving the Health Insurance Needs of Everyone) counselors (for an appointment, call 1-800-243-4636)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 smtClean="0">
                <a:ea typeface="ＭＳ Ｐゴシック" charset="-128"/>
              </a:rPr>
              <a:t>MassHealth Customer Service (call 1-800-841-2900, TTY: 1-800-497-4648)</a:t>
            </a:r>
          </a:p>
        </p:txBody>
      </p:sp>
    </p:spTree>
    <p:extLst>
      <p:ext uri="{BB962C8B-B14F-4D97-AF65-F5344CB8AC3E}">
        <p14:creationId xmlns:p14="http://schemas.microsoft.com/office/powerpoint/2010/main" val="122416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pitchFamily="34" charset="0"/>
              <a:buChar char="■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57B4F966-43FD-4133-89A8-76D5925E6DC5}" type="slidenum">
              <a:rPr lang="en-US" altLang="en-US" sz="1400" b="0" smtClean="0">
                <a:solidFill>
                  <a:srgbClr val="000066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 b="0" dirty="0" smtClean="0">
              <a:solidFill>
                <a:srgbClr val="000066"/>
              </a:solidFill>
            </a:endParaRPr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pitchFamily="34" charset="0"/>
              <a:buChar char="■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ED0203ED-B042-4055-91EB-DDA0D3C7E410}" type="slidenum">
              <a:rPr lang="en-US" altLang="en-US" sz="1400" b="0" smtClean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 b="0" dirty="0" smtClean="0">
              <a:solidFill>
                <a:srgbClr val="000066"/>
              </a:solidFill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304800"/>
            <a:ext cx="7010400" cy="6096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altLang="en-US" sz="2800" dirty="0" smtClean="0">
                <a:ea typeface="ＭＳ Ｐゴシック" charset="-128"/>
              </a:rPr>
              <a:t>Auto-Assignment and Medicare Part D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990600"/>
            <a:ext cx="8534400" cy="5559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b="0" dirty="0" smtClean="0">
                <a:ea typeface="ＭＳ Ｐゴシック" charset="-128"/>
              </a:rPr>
              <a:t>In addition to receiving auto-assignment notices, the 60-day notice mailing will include an insert on “One Care and Part D” to help members understand what auto-assignment in One Care means for their Part D coverage</a:t>
            </a:r>
          </a:p>
          <a:p>
            <a:pPr>
              <a:lnSpc>
                <a:spcPct val="90000"/>
              </a:lnSpc>
            </a:pPr>
            <a:r>
              <a:rPr lang="en-US" altLang="en-US" sz="2000" b="0" dirty="0" smtClean="0">
                <a:ea typeface="ＭＳ Ｐゴシック" charset="-128"/>
              </a:rPr>
              <a:t>This is to address concerns that members are receiving notices from their Part D plans about being disenrolled</a:t>
            </a:r>
            <a:endParaRPr lang="en-US" altLang="en-US" sz="2000" b="0" dirty="0"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US" altLang="en-US" sz="2000" b="0" dirty="0" smtClean="0">
                <a:ea typeface="ＭＳ Ｐゴシック" charset="-128"/>
              </a:rPr>
              <a:t>Key messages from the insert include:</a:t>
            </a:r>
          </a:p>
          <a:p>
            <a:pPr lvl="1"/>
            <a:r>
              <a:rPr lang="en-US" sz="2000" b="0" dirty="0" smtClean="0"/>
              <a:t>You may receive a notice from your Part D plan that it will no longer cover your drugs as of April 1</a:t>
            </a:r>
            <a:endParaRPr lang="en-US" sz="2000" b="0" dirty="0"/>
          </a:p>
          <a:p>
            <a:pPr lvl="1"/>
            <a:r>
              <a:rPr lang="en-US" sz="2000" b="0" dirty="0" smtClean="0"/>
              <a:t>You </a:t>
            </a:r>
            <a:r>
              <a:rPr lang="en-US" sz="2000" b="0" dirty="0"/>
              <a:t>will continue to receive your prescription drug benefits from your current plan through March 31, </a:t>
            </a:r>
            <a:r>
              <a:rPr lang="en-US" sz="2000" b="0" dirty="0" smtClean="0"/>
              <a:t>2014 </a:t>
            </a:r>
          </a:p>
          <a:p>
            <a:pPr lvl="1"/>
            <a:r>
              <a:rPr lang="en-US" sz="2000" b="0" dirty="0" smtClean="0"/>
              <a:t>Your </a:t>
            </a:r>
            <a:r>
              <a:rPr lang="en-US" sz="2000" b="0" dirty="0"/>
              <a:t>new prescription coverage from the One Care plan will start on April </a:t>
            </a:r>
            <a:r>
              <a:rPr lang="en-US" sz="2000" b="0" dirty="0" smtClean="0"/>
              <a:t>1</a:t>
            </a:r>
          </a:p>
          <a:p>
            <a:pPr lvl="1"/>
            <a:r>
              <a:rPr lang="en-US" sz="2000" b="0" dirty="0" smtClean="0"/>
              <a:t>There </a:t>
            </a:r>
            <a:r>
              <a:rPr lang="en-US" sz="2000" b="0" dirty="0"/>
              <a:t>will be no gap in your prescription drug coverage. </a:t>
            </a:r>
          </a:p>
          <a:p>
            <a:pPr lvl="1"/>
            <a:r>
              <a:rPr lang="en-US" sz="2000" b="0" dirty="0"/>
              <a:t>If you do not want to be in One Care, you may stay in your current prescription drug plan. You just need to call MassHealth before April </a:t>
            </a:r>
            <a:r>
              <a:rPr lang="en-US" sz="2000" b="0" dirty="0" smtClean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5187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pitchFamily="34" charset="0"/>
              <a:buChar char="■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57B4F966-43FD-4133-89A8-76D5925E6DC5}" type="slidenum">
              <a:rPr lang="en-US" altLang="en-US" sz="1400" b="0" smtClean="0">
                <a:solidFill>
                  <a:srgbClr val="000066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 b="0" dirty="0" smtClean="0">
              <a:solidFill>
                <a:srgbClr val="000066"/>
              </a:solidFill>
            </a:endParaRPr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pitchFamily="34" charset="0"/>
              <a:buChar char="■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ED0203ED-B042-4055-91EB-DDA0D3C7E410}" type="slidenum">
              <a:rPr lang="en-US" altLang="en-US" sz="1400" b="0" smtClean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 b="0" dirty="0" smtClean="0">
              <a:solidFill>
                <a:srgbClr val="000066"/>
              </a:solidFill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7010400" cy="6096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altLang="en-US" sz="2800" dirty="0" smtClean="0">
                <a:ea typeface="ＭＳ Ｐゴシック" charset="-128"/>
              </a:rPr>
              <a:t>One Care and Part D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060450"/>
            <a:ext cx="8382000" cy="55689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b="0" dirty="0" smtClean="0">
                <a:ea typeface="ＭＳ Ｐゴシック" charset="-128"/>
              </a:rPr>
              <a:t>MassHealth understands that members may also have questions about their Part D coverage in One Care, such as: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>
                <a:ea typeface="ＭＳ Ｐゴシック" charset="-128"/>
              </a:rPr>
              <a:t>W</a:t>
            </a:r>
            <a:r>
              <a:rPr lang="en-US" altLang="en-US" sz="2000" b="0" dirty="0" smtClean="0">
                <a:ea typeface="ＭＳ Ｐゴシック" charset="-128"/>
              </a:rPr>
              <a:t>hether their specific drugs are covered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 smtClean="0">
                <a:ea typeface="ＭＳ Ｐゴシック" charset="-128"/>
              </a:rPr>
              <a:t>How the continuity of care policy applies to drugs</a:t>
            </a:r>
          </a:p>
          <a:p>
            <a:pPr>
              <a:lnSpc>
                <a:spcPct val="90000"/>
              </a:lnSpc>
            </a:pPr>
            <a:endParaRPr lang="en-US" altLang="en-US" sz="2000" b="0" dirty="0" smtClean="0"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US" altLang="en-US" sz="2000" b="0" dirty="0" smtClean="0">
                <a:ea typeface="ＭＳ Ｐゴシック" charset="-128"/>
              </a:rPr>
              <a:t>MassHealth is open to suggestions from the Implementation Council and stakeholders on ways to provide this or similar information</a:t>
            </a:r>
          </a:p>
        </p:txBody>
      </p:sp>
    </p:spTree>
    <p:extLst>
      <p:ext uri="{BB962C8B-B14F-4D97-AF65-F5344CB8AC3E}">
        <p14:creationId xmlns:p14="http://schemas.microsoft.com/office/powerpoint/2010/main" val="248121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762000"/>
            <a:ext cx="8686800" cy="5181600"/>
          </a:xfrm>
        </p:spPr>
        <p:txBody>
          <a:bodyPr/>
          <a:lstStyle/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r>
              <a:rPr lang="en-US" altLang="en-US" dirty="0" smtClean="0"/>
              <a:t>Visit us at </a:t>
            </a:r>
            <a:r>
              <a:rPr lang="en-US" altLang="en-US" dirty="0" smtClean="0">
                <a:hlinkClick r:id="rId3"/>
              </a:rPr>
              <a:t>www.mass.gov/masshealth/onecare</a:t>
            </a:r>
            <a:r>
              <a:rPr lang="en-US" altLang="en-US" dirty="0" smtClean="0"/>
              <a:t> </a:t>
            </a:r>
          </a:p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r>
              <a:rPr lang="en-US" altLang="en-US" dirty="0" smtClean="0"/>
              <a:t>Email us at </a:t>
            </a:r>
            <a:r>
              <a:rPr lang="en-US" altLang="en-US" dirty="0" smtClean="0">
                <a:hlinkClick r:id="rId4"/>
              </a:rPr>
              <a:t>OneCare@state.ma.us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983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AFD5EF"/>
      </a:accent1>
      <a:accent2>
        <a:srgbClr val="333399"/>
      </a:accent2>
      <a:accent3>
        <a:srgbClr val="FFFFFF"/>
      </a:accent3>
      <a:accent4>
        <a:srgbClr val="000056"/>
      </a:accent4>
      <a:accent5>
        <a:srgbClr val="D4E7F6"/>
      </a:accent5>
      <a:accent6>
        <a:srgbClr val="2D2D8A"/>
      </a:accent6>
      <a:hlink>
        <a:srgbClr val="CC9900"/>
      </a:hlink>
      <a:folHlink>
        <a:srgbClr val="CBCE6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DDDDDD"/>
        </a:lt2>
        <a:accent1>
          <a:srgbClr val="AFD5E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4E7F6"/>
        </a:accent5>
        <a:accent6>
          <a:srgbClr val="2D2D8A"/>
        </a:accent6>
        <a:hlink>
          <a:srgbClr val="CC9900"/>
        </a:hlink>
        <a:folHlink>
          <a:srgbClr val="CBCE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3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AFD5EF"/>
      </a:accent1>
      <a:accent2>
        <a:srgbClr val="333399"/>
      </a:accent2>
      <a:accent3>
        <a:srgbClr val="FFFFFF"/>
      </a:accent3>
      <a:accent4>
        <a:srgbClr val="000056"/>
      </a:accent4>
      <a:accent5>
        <a:srgbClr val="D4E7F6"/>
      </a:accent5>
      <a:accent6>
        <a:srgbClr val="2D2D8A"/>
      </a:accent6>
      <a:hlink>
        <a:srgbClr val="CC9900"/>
      </a:hlink>
      <a:folHlink>
        <a:srgbClr val="CBCE60"/>
      </a:folHlink>
    </a:clrScheme>
    <a:fontScheme name="3_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3">
        <a:dk1>
          <a:srgbClr val="000066"/>
        </a:dk1>
        <a:lt1>
          <a:srgbClr val="FFFFFF"/>
        </a:lt1>
        <a:dk2>
          <a:srgbClr val="000066"/>
        </a:dk2>
        <a:lt2>
          <a:srgbClr val="DDDDDD"/>
        </a:lt2>
        <a:accent1>
          <a:srgbClr val="AFD5E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4E7F6"/>
        </a:accent5>
        <a:accent6>
          <a:srgbClr val="2D2D8A"/>
        </a:accent6>
        <a:hlink>
          <a:srgbClr val="CC9900"/>
        </a:hlink>
        <a:folHlink>
          <a:srgbClr val="CBCE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3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AFD5EF"/>
      </a:accent1>
      <a:accent2>
        <a:srgbClr val="333399"/>
      </a:accent2>
      <a:accent3>
        <a:srgbClr val="FFFFFF"/>
      </a:accent3>
      <a:accent4>
        <a:srgbClr val="000056"/>
      </a:accent4>
      <a:accent5>
        <a:srgbClr val="D4E7F6"/>
      </a:accent5>
      <a:accent6>
        <a:srgbClr val="2D2D8A"/>
      </a:accent6>
      <a:hlink>
        <a:srgbClr val="CC9900"/>
      </a:hlink>
      <a:folHlink>
        <a:srgbClr val="CBCE6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DDDDDD"/>
        </a:lt2>
        <a:accent1>
          <a:srgbClr val="AFD5E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4E7F6"/>
        </a:accent5>
        <a:accent6>
          <a:srgbClr val="2D2D8A"/>
        </a:accent6>
        <a:hlink>
          <a:srgbClr val="CC9900"/>
        </a:hlink>
        <a:folHlink>
          <a:srgbClr val="CBCE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3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AFD5EF"/>
      </a:accent1>
      <a:accent2>
        <a:srgbClr val="333399"/>
      </a:accent2>
      <a:accent3>
        <a:srgbClr val="FFFFFF"/>
      </a:accent3>
      <a:accent4>
        <a:srgbClr val="000056"/>
      </a:accent4>
      <a:accent5>
        <a:srgbClr val="D4E7F6"/>
      </a:accent5>
      <a:accent6>
        <a:srgbClr val="2D2D8A"/>
      </a:accent6>
      <a:hlink>
        <a:srgbClr val="CC9900"/>
      </a:hlink>
      <a:folHlink>
        <a:srgbClr val="CBCE6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DDDDDD"/>
        </a:lt2>
        <a:accent1>
          <a:srgbClr val="AFD5E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4E7F6"/>
        </a:accent5>
        <a:accent6>
          <a:srgbClr val="2D2D8A"/>
        </a:accent6>
        <a:hlink>
          <a:srgbClr val="CC9900"/>
        </a:hlink>
        <a:folHlink>
          <a:srgbClr val="CBCE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efault Design">
  <a:themeElements>
    <a:clrScheme name="3_Default Design 13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AFD5EF"/>
      </a:accent1>
      <a:accent2>
        <a:srgbClr val="333399"/>
      </a:accent2>
      <a:accent3>
        <a:srgbClr val="FFFFFF"/>
      </a:accent3>
      <a:accent4>
        <a:srgbClr val="000056"/>
      </a:accent4>
      <a:accent5>
        <a:srgbClr val="D4E7F6"/>
      </a:accent5>
      <a:accent6>
        <a:srgbClr val="2D2D8A"/>
      </a:accent6>
      <a:hlink>
        <a:srgbClr val="CC9900"/>
      </a:hlink>
      <a:folHlink>
        <a:srgbClr val="CBCE60"/>
      </a:folHlink>
    </a:clrScheme>
    <a:fontScheme name="3_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3">
        <a:dk1>
          <a:srgbClr val="000066"/>
        </a:dk1>
        <a:lt1>
          <a:srgbClr val="FFFFFF"/>
        </a:lt1>
        <a:dk2>
          <a:srgbClr val="000066"/>
        </a:dk2>
        <a:lt2>
          <a:srgbClr val="DDDDDD"/>
        </a:lt2>
        <a:accent1>
          <a:srgbClr val="AFD5E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4E7F6"/>
        </a:accent5>
        <a:accent6>
          <a:srgbClr val="2D2D8A"/>
        </a:accent6>
        <a:hlink>
          <a:srgbClr val="CC9900"/>
        </a:hlink>
        <a:folHlink>
          <a:srgbClr val="CBCE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55904</TotalTime>
  <Words>528</Words>
  <Application>Microsoft Office PowerPoint</Application>
  <PresentationFormat>On-screen Show (4:3)</PresentationFormat>
  <Paragraphs>65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Default Design</vt:lpstr>
      <vt:lpstr>3_Default Design</vt:lpstr>
      <vt:lpstr>1_Default Design</vt:lpstr>
      <vt:lpstr>2_Default Design</vt:lpstr>
      <vt:lpstr>4_Default Design</vt:lpstr>
      <vt:lpstr>MassHealth Demonstration  to Integrate Care for Dual Eligibles</vt:lpstr>
      <vt:lpstr>Round Two Auto-Assignment</vt:lpstr>
      <vt:lpstr>Auto-Assignment (cont’d)</vt:lpstr>
      <vt:lpstr>Auto-Assignment and Medicare Part D</vt:lpstr>
      <vt:lpstr>One Care and Part D</vt:lpstr>
      <vt:lpstr>PowerPoint Presentation</vt:lpstr>
    </vt:vector>
  </TitlesOfParts>
  <Company>EHS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lcolella</dc:creator>
  <cp:lastModifiedBy>Jenna</cp:lastModifiedBy>
  <cp:revision>1085</cp:revision>
  <cp:lastPrinted>2014-01-27T14:56:27Z</cp:lastPrinted>
  <dcterms:created xsi:type="dcterms:W3CDTF">2014-01-22T16:18:47Z</dcterms:created>
  <dcterms:modified xsi:type="dcterms:W3CDTF">2017-10-31T14:12:59Z</dcterms:modified>
</cp:coreProperties>
</file>