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735" r:id="rId2"/>
    <p:sldMasterId id="2147484033" r:id="rId3"/>
    <p:sldMasterId id="2147484047" r:id="rId4"/>
    <p:sldMasterId id="2147484075" r:id="rId5"/>
  </p:sldMasterIdLst>
  <p:notesMasterIdLst>
    <p:notesMasterId r:id="rId19"/>
  </p:notesMasterIdLst>
  <p:handoutMasterIdLst>
    <p:handoutMasterId r:id="rId20"/>
  </p:handoutMasterIdLst>
  <p:sldIdLst>
    <p:sldId id="798" r:id="rId6"/>
    <p:sldId id="865" r:id="rId7"/>
    <p:sldId id="785" r:id="rId8"/>
    <p:sldId id="866" r:id="rId9"/>
    <p:sldId id="863" r:id="rId10"/>
    <p:sldId id="883" r:id="rId11"/>
    <p:sldId id="869" r:id="rId12"/>
    <p:sldId id="868" r:id="rId13"/>
    <p:sldId id="882" r:id="rId14"/>
    <p:sldId id="871" r:id="rId15"/>
    <p:sldId id="874" r:id="rId16"/>
    <p:sldId id="872" r:id="rId17"/>
    <p:sldId id="807" r:id="rId18"/>
  </p:sldIdLst>
  <p:sldSz cx="9144000" cy="6858000" type="screen4x3"/>
  <p:notesSz cx="7023100" cy="9309100"/>
  <p:defaultTextStyle>
    <a:defPPr>
      <a:defRPr lang="en-US"/>
    </a:defPPr>
    <a:lvl1pPr algn="l" rtl="0" fontAlgn="base">
      <a:lnSpc>
        <a:spcPct val="85000"/>
      </a:lnSpc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1pPr>
    <a:lvl2pPr marL="457200" algn="l" rtl="0" fontAlgn="base">
      <a:lnSpc>
        <a:spcPct val="85000"/>
      </a:lnSpc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2pPr>
    <a:lvl3pPr marL="914400" algn="l" rtl="0" fontAlgn="base">
      <a:lnSpc>
        <a:spcPct val="85000"/>
      </a:lnSpc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3pPr>
    <a:lvl4pPr marL="1371600" algn="l" rtl="0" fontAlgn="base">
      <a:lnSpc>
        <a:spcPct val="85000"/>
      </a:lnSpc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4pPr>
    <a:lvl5pPr marL="1828800" algn="l" rtl="0" fontAlgn="base">
      <a:lnSpc>
        <a:spcPct val="85000"/>
      </a:lnSpc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BCBD3"/>
    <a:srgbClr val="5F5F5F"/>
    <a:srgbClr val="4D4D4D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18" autoAdjust="0"/>
    <p:restoredTop sz="82178" autoAdjust="0"/>
  </p:normalViewPr>
  <p:slideViewPr>
    <p:cSldViewPr snapToObjects="1">
      <p:cViewPr>
        <p:scale>
          <a:sx n="70" d="100"/>
          <a:sy n="70" d="100"/>
        </p:scale>
        <p:origin x="-942" y="6"/>
      </p:cViewPr>
      <p:guideLst>
        <p:guide orient="horz" pos="1152"/>
        <p:guide pos="3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>
        <p:scale>
          <a:sx n="100" d="100"/>
          <a:sy n="100" d="100"/>
        </p:scale>
        <p:origin x="-2544" y="1746"/>
      </p:cViewPr>
      <p:guideLst>
        <p:guide orient="horz" pos="2932"/>
        <p:guide pos="221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43979" cy="465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14" tIns="45754" rIns="91514" bIns="45754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7531" y="0"/>
            <a:ext cx="3043979" cy="465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14" tIns="45754" rIns="91514" bIns="45754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fld id="{E81D1537-6B1B-4201-898D-E5E02B97862F}" type="datetimeFigureOut">
              <a:rPr lang="en-US" altLang="en-US"/>
              <a:pPr>
                <a:defRPr/>
              </a:pPr>
              <a:t>10/30/2017</a:t>
            </a:fld>
            <a:endParaRPr lang="en-US" altLang="en-US" dirty="0"/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8841738"/>
            <a:ext cx="3043979" cy="465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14" tIns="45754" rIns="91514" bIns="45754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49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7531" y="8841738"/>
            <a:ext cx="3043979" cy="465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14" tIns="45754" rIns="91514" bIns="45754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fld id="{ACE02D3A-A584-4882-8BC4-83D78986FA4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82340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2390" cy="464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222" tIns="46614" rIns="93222" bIns="46614" numCol="1" anchor="t" anchorCtr="0" compatLnSpc="1">
            <a:prstTxWarp prst="textNoShape">
              <a:avLst/>
            </a:prstTxWarp>
          </a:bodyPr>
          <a:lstStyle>
            <a:lvl1pPr defTabSz="933261">
              <a:lnSpc>
                <a:spcPct val="100000"/>
              </a:lnSpc>
              <a:defRPr sz="1200" b="0">
                <a:solidFill>
                  <a:schemeClr val="tx1"/>
                </a:solidFill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9120" y="0"/>
            <a:ext cx="3042390" cy="464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222" tIns="46614" rIns="93222" bIns="46614" numCol="1" anchor="t" anchorCtr="0" compatLnSpc="1">
            <a:prstTxWarp prst="textNoShape">
              <a:avLst/>
            </a:prstTxWarp>
          </a:bodyPr>
          <a:lstStyle>
            <a:lvl1pPr algn="r" defTabSz="933261">
              <a:lnSpc>
                <a:spcPct val="100000"/>
              </a:lnSpc>
              <a:defRPr sz="1200" b="0">
                <a:solidFill>
                  <a:schemeClr val="tx1"/>
                </a:solidFill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4275" y="700088"/>
            <a:ext cx="4654550" cy="34909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2946" y="4422459"/>
            <a:ext cx="5617208" cy="418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222" tIns="46614" rIns="93222" bIns="466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3328"/>
            <a:ext cx="3042390" cy="464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222" tIns="46614" rIns="93222" bIns="46614" numCol="1" anchor="b" anchorCtr="0" compatLnSpc="1">
            <a:prstTxWarp prst="textNoShape">
              <a:avLst/>
            </a:prstTxWarp>
          </a:bodyPr>
          <a:lstStyle>
            <a:lvl1pPr defTabSz="933261">
              <a:lnSpc>
                <a:spcPct val="100000"/>
              </a:lnSpc>
              <a:defRPr sz="1200" b="0">
                <a:solidFill>
                  <a:schemeClr val="tx1"/>
                </a:solidFill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93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9120" y="8843328"/>
            <a:ext cx="3042390" cy="464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222" tIns="46614" rIns="93222" bIns="46614" numCol="1" anchor="b" anchorCtr="0" compatLnSpc="1">
            <a:prstTxWarp prst="textNoShape">
              <a:avLst/>
            </a:prstTxWarp>
          </a:bodyPr>
          <a:lstStyle>
            <a:lvl1pPr algn="r" defTabSz="933261">
              <a:lnSpc>
                <a:spcPct val="100000"/>
              </a:lnSpc>
              <a:defRPr sz="1200" b="0">
                <a:solidFill>
                  <a:schemeClr val="tx1"/>
                </a:solidFill>
                <a:ea typeface="ＭＳ Ｐゴシック" pitchFamily="34" charset="-128"/>
              </a:defRPr>
            </a:lvl1pPr>
          </a:lstStyle>
          <a:p>
            <a:pPr>
              <a:defRPr/>
            </a:pPr>
            <a:fld id="{45C1E652-0180-43F7-B847-50860E20547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840404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67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4064" indent="-286179" defTabSz="93167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4715" indent="-228943" defTabSz="93167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2600" indent="-228943" defTabSz="93167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60486" indent="-228943" defTabSz="93167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8372" indent="-228943" defTabSz="93167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6258" indent="-228943" defTabSz="93167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34144" indent="-228943" defTabSz="93167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92029" indent="-228943" defTabSz="93167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2287CCC5-5083-439B-9424-2ABB6A287DCB}" type="slidenum">
              <a:rPr lang="en-US" altLang="en-US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1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 smtClean="0">
              <a:latin typeface="Arial" pitchFamily="34" charset="0"/>
            </a:endParaRP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5655" indent="-287769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6305" indent="-228943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5780" indent="-230533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63666" indent="-228943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21552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9437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37323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95209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/>
            <a:fld id="{9AFF9E16-0E49-4C85-95B3-EF17F0E62F44}" type="slidenum">
              <a:rPr lang="en-US" altLang="en-US" sz="1200" b="0">
                <a:solidFill>
                  <a:prstClr val="black"/>
                </a:solidFill>
              </a:rPr>
              <a:pPr eaLnBrk="1" hangingPunct="1"/>
              <a:t>13</a:t>
            </a:fld>
            <a:endParaRPr lang="en-US" altLang="en-US" sz="1200" b="0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67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4064" indent="-286179" defTabSz="93167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4715" indent="-228943" defTabSz="93167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2600" indent="-228943" defTabSz="93167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60486" indent="-228943" defTabSz="93167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8372" indent="-228943" defTabSz="93167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6258" indent="-228943" defTabSz="93167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34144" indent="-228943" defTabSz="93167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92029" indent="-228943" defTabSz="93167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5E826B1B-52FD-4040-9B35-6491BF735DBB}" type="slidenum">
              <a:rPr lang="en-US" altLang="en-US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2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67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4064" indent="-286179" defTabSz="93167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4715" indent="-228943" defTabSz="93167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2600" indent="-228943" defTabSz="93167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60486" indent="-228943" defTabSz="93167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8372" indent="-228943" defTabSz="93167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6258" indent="-228943" defTabSz="93167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34144" indent="-228943" defTabSz="93167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92029" indent="-228943" defTabSz="93167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5E826B1B-52FD-4040-9B35-6491BF735DBB}" type="slidenum">
              <a:rPr lang="en-US" altLang="en-US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4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u="sng" baseline="0" dirty="0" smtClean="0"/>
              <a:t>April/round 2</a:t>
            </a:r>
          </a:p>
          <a:p>
            <a:pPr lvl="0"/>
            <a:r>
              <a:rPr lang="en-US" dirty="0"/>
              <a:t>Of those 6,485 individuals:</a:t>
            </a:r>
          </a:p>
          <a:p>
            <a:pPr lvl="1"/>
            <a:r>
              <a:rPr lang="en-US" dirty="0"/>
              <a:t>53% stayed with their assigned plan for April 1</a:t>
            </a:r>
          </a:p>
          <a:p>
            <a:pPr lvl="1"/>
            <a:r>
              <a:rPr lang="en-US" dirty="0"/>
              <a:t>5% decided to enroll in assigned plan for an earlier effective date</a:t>
            </a:r>
          </a:p>
          <a:p>
            <a:pPr lvl="1"/>
            <a:r>
              <a:rPr lang="en-US" dirty="0"/>
              <a:t>3% switched plans </a:t>
            </a:r>
          </a:p>
          <a:p>
            <a:pPr lvl="1"/>
            <a:r>
              <a:rPr lang="en-US" dirty="0"/>
              <a:t>30% opted out of One Care </a:t>
            </a:r>
          </a:p>
          <a:p>
            <a:pPr lvl="1"/>
            <a:r>
              <a:rPr lang="en-US" dirty="0"/>
              <a:t>10% were cancelled for various reasons (e.g. no longer eligible, or notices came back undeliverable)</a:t>
            </a:r>
          </a:p>
          <a:p>
            <a:endParaRPr lang="en-US" b="1" baseline="0" dirty="0" smtClean="0"/>
          </a:p>
          <a:p>
            <a:r>
              <a:rPr lang="en-US" b="0" u="sng" baseline="0" dirty="0" smtClean="0"/>
              <a:t>January/ round 1</a:t>
            </a:r>
          </a:p>
          <a:p>
            <a:pPr lvl="0"/>
            <a:r>
              <a:rPr lang="en-US" dirty="0"/>
              <a:t>Of those 6,886 individuals:</a:t>
            </a:r>
            <a:endParaRPr lang="en-US" sz="1100" dirty="0"/>
          </a:p>
          <a:p>
            <a:pPr lvl="1"/>
            <a:r>
              <a:rPr lang="en-US" dirty="0"/>
              <a:t>61% stayed with their assigned plan for Jan. 1 </a:t>
            </a:r>
            <a:endParaRPr lang="en-US" sz="1100" dirty="0"/>
          </a:p>
          <a:p>
            <a:pPr lvl="1"/>
            <a:r>
              <a:rPr lang="en-US" dirty="0"/>
              <a:t>6% decided to enroll in assigned plan for an earlier effective date </a:t>
            </a:r>
            <a:endParaRPr lang="en-US" sz="1100" dirty="0"/>
          </a:p>
          <a:p>
            <a:pPr lvl="1"/>
            <a:r>
              <a:rPr lang="en-US" dirty="0"/>
              <a:t>2% switched plans</a:t>
            </a:r>
            <a:endParaRPr lang="en-US" sz="1100" dirty="0"/>
          </a:p>
          <a:p>
            <a:pPr lvl="1"/>
            <a:r>
              <a:rPr lang="en-US" dirty="0"/>
              <a:t>25% opted out of One Care </a:t>
            </a:r>
            <a:endParaRPr lang="en-US" sz="1100" dirty="0"/>
          </a:p>
          <a:p>
            <a:pPr lvl="1"/>
            <a:r>
              <a:rPr lang="en-US" dirty="0"/>
              <a:t>7% were cancelled for various reasons (e.g. no longer eligible, or notices came back undeliverable)</a:t>
            </a:r>
            <a:endParaRPr lang="en-US" sz="1100" dirty="0"/>
          </a:p>
          <a:p>
            <a:endParaRPr lang="en-US" b="1" baseline="0" dirty="0" smtClean="0"/>
          </a:p>
          <a:p>
            <a:endParaRPr lang="en-US" b="1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5C1E652-0180-43F7-B847-50860E205478}" type="slidenum">
              <a:rPr lang="en-US" altLang="en-US" smtClean="0"/>
              <a:pPr>
                <a:defRPr/>
              </a:pPr>
              <a:t>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769939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>
              <a:latin typeface="Arial" pitchFamily="34" charset="0"/>
              <a:ea typeface="ＭＳ Ｐゴシック" charset="-128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4064" indent="-286179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4715" indent="-228943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2600" indent="-228943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60486" indent="-228943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8372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6258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34144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92029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/>
            <a:fld id="{AD01569C-791B-4F65-8F7C-1ED69BB4EF0F}" type="slidenum">
              <a:rPr lang="en-US" altLang="en-US" sz="1200" b="0">
                <a:solidFill>
                  <a:prstClr val="black"/>
                </a:solidFill>
              </a:rPr>
              <a:pPr eaLnBrk="1" hangingPunct="1"/>
              <a:t>6</a:t>
            </a:fld>
            <a:endParaRPr lang="en-US" altLang="en-US" sz="1200" b="0" dirty="0">
              <a:solidFill>
                <a:prstClr val="black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>
              <a:latin typeface="Arial" pitchFamily="34" charset="0"/>
              <a:ea typeface="ＭＳ Ｐゴシック" charset="-128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4064" indent="-286179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4715" indent="-228943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2600" indent="-228943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60486" indent="-228943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8372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6258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34144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92029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/>
            <a:fld id="{AD01569C-791B-4F65-8F7C-1ED69BB4EF0F}" type="slidenum">
              <a:rPr lang="en-US" altLang="en-US" sz="1200" b="0">
                <a:solidFill>
                  <a:prstClr val="black"/>
                </a:solidFill>
              </a:rPr>
              <a:pPr eaLnBrk="1" hangingPunct="1"/>
              <a:t>7</a:t>
            </a:fld>
            <a:endParaRPr lang="en-US" altLang="en-US" sz="1200" b="0" dirty="0">
              <a:solidFill>
                <a:prstClr val="black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>
              <a:latin typeface="Arial" pitchFamily="34" charset="0"/>
              <a:ea typeface="ＭＳ Ｐゴシック" charset="-128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4064" indent="-286179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4715" indent="-228943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2600" indent="-228943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60486" indent="-228943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8372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6258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34144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92029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/>
            <a:fld id="{AD01569C-791B-4F65-8F7C-1ED69BB4EF0F}" type="slidenum">
              <a:rPr lang="en-US" altLang="en-US" sz="1200" b="0">
                <a:solidFill>
                  <a:prstClr val="black"/>
                </a:solidFill>
              </a:rPr>
              <a:pPr eaLnBrk="1" hangingPunct="1"/>
              <a:t>8</a:t>
            </a:fld>
            <a:endParaRPr lang="en-US" altLang="en-US" sz="1200" b="0" dirty="0">
              <a:solidFill>
                <a:prstClr val="black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5C1E652-0180-43F7-B847-50860E205478}" type="slidenum">
              <a:rPr lang="en-US" altLang="en-US" smtClean="0"/>
              <a:pPr>
                <a:defRPr/>
              </a:pPr>
              <a:t>10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>
              <a:latin typeface="Arial" pitchFamily="34" charset="0"/>
              <a:ea typeface="ＭＳ Ｐゴシック" charset="-128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4064" indent="-286179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4715" indent="-228943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2600" indent="-228943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60486" indent="-228943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8372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6258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34144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92029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/>
            <a:fld id="{AD01569C-791B-4F65-8F7C-1ED69BB4EF0F}" type="slidenum">
              <a:rPr lang="en-US" altLang="en-US" sz="1200" b="0">
                <a:solidFill>
                  <a:prstClr val="black"/>
                </a:solidFill>
              </a:rPr>
              <a:pPr eaLnBrk="1" hangingPunct="1"/>
              <a:t>11</a:t>
            </a:fld>
            <a:endParaRPr lang="en-US" altLang="en-US" sz="1200" b="0" dirty="0">
              <a:solidFill>
                <a:prstClr val="black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flower5 sm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79" t="15384" b="33333"/>
          <a:stretch>
            <a:fillRect/>
          </a:stretch>
        </p:blipFill>
        <p:spPr bwMode="auto">
          <a:xfrm>
            <a:off x="6781800" y="4471988"/>
            <a:ext cx="2366963" cy="238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2867"/>
          <a:stretch>
            <a:fillRect/>
          </a:stretch>
        </p:blipFill>
        <p:spPr bwMode="auto">
          <a:xfrm>
            <a:off x="6934200" y="381000"/>
            <a:ext cx="2093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352800"/>
            <a:ext cx="6400800" cy="1752600"/>
          </a:xfrm>
        </p:spPr>
        <p:txBody>
          <a:bodyPr/>
          <a:lstStyle>
            <a:lvl1pPr marL="0" indent="0">
              <a:buFont typeface="Arial" charset="0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219200"/>
            <a:ext cx="7772400" cy="2057400"/>
          </a:xfrm>
        </p:spPr>
        <p:txBody>
          <a:bodyPr anchor="t"/>
          <a:lstStyle>
            <a:lvl1pPr>
              <a:defRPr sz="4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18829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C1FAA-CD78-47B1-BAD6-4032B3D66DE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963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381000"/>
            <a:ext cx="20955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0"/>
            <a:ext cx="61341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CAE73F-DBDC-443C-9E62-AC0A81DD45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9422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6416675" cy="1828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2362200"/>
            <a:ext cx="4114800" cy="1828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343400"/>
            <a:ext cx="4114800" cy="1828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399F81-45FC-4E42-B214-B273A6F4F86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3160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6416675" cy="1828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6F6FD4-E3DA-4758-B685-D000E3FEE44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2914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AB10CD-3106-435E-A3A6-13B3636FF73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7722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2F2828-1E6C-4CC7-89C5-3000E8B2D4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1644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00CBFA-DF8B-4036-B47D-7F164860A19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1479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190C29-E71F-4164-8487-41596456DE2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5018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18C686-A778-42FF-B538-24FADFAD9B5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2821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53478A-FE8B-4DA9-AE41-17F437AA66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006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5E6EFD-F2E3-4CF8-B30C-61A833C1ADD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318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1ABD63-BEE5-4F07-BBB7-5A83508F87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2374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E8FBAE-7640-4A80-A347-553666A2CD6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8141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3234D-6170-43EC-879F-A22D9BEFC93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5803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F11D13-F5A2-4204-81C5-0796E94682A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2377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381000"/>
            <a:ext cx="20955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0"/>
            <a:ext cx="61341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90A49-B2AB-444E-9BDC-0AF3FBF35CE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0330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flower5 sm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79" t="15384" b="33333"/>
          <a:stretch>
            <a:fillRect/>
          </a:stretch>
        </p:blipFill>
        <p:spPr bwMode="auto">
          <a:xfrm>
            <a:off x="6781800" y="4471988"/>
            <a:ext cx="2366963" cy="238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2867"/>
          <a:stretch>
            <a:fillRect/>
          </a:stretch>
        </p:blipFill>
        <p:spPr bwMode="auto">
          <a:xfrm>
            <a:off x="6934200" y="381000"/>
            <a:ext cx="2093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352800"/>
            <a:ext cx="6400800" cy="1752600"/>
          </a:xfrm>
        </p:spPr>
        <p:txBody>
          <a:bodyPr/>
          <a:lstStyle>
            <a:lvl1pPr marL="0" indent="0">
              <a:buFont typeface="Arial" charset="0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219200"/>
            <a:ext cx="7772400" cy="2057400"/>
          </a:xfrm>
        </p:spPr>
        <p:txBody>
          <a:bodyPr anchor="t"/>
          <a:lstStyle>
            <a:lvl1pPr>
              <a:defRPr sz="4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040195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D3582C-A5A7-429D-AA5C-44DECADB6B3F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4186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C59541-775F-4120-B4D8-5832CA54F05A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0299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399996-7403-461D-911D-E4E89BB71D4C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3510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74CA86-ABC2-47CB-943D-BF0742A80A7C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500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C75640-D13A-40D7-94FB-EF3DD4B73B1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93382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32F1E5-60DC-49FB-984E-ECE6007604B8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7129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F3EE37-626C-4385-A752-F7826DB521A6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9972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95EE0A-C865-4227-9BE2-589614D7DEE9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064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9C4486-BE0F-410A-A1BB-D2D8BC99172F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2235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FB0469-4159-4D7B-9CB6-F33FDDB2D6F4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34503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381000"/>
            <a:ext cx="20955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0"/>
            <a:ext cx="61341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D88012-D34A-4B85-A03A-F4865D36A4F9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2859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6416675" cy="1828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2362200"/>
            <a:ext cx="4114800" cy="1828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343400"/>
            <a:ext cx="4114800" cy="1828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FC1546-5EE3-4698-9B7B-F0CF1B08194E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30162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6416675" cy="1828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4EED73-BE65-445B-A3F0-D331D103F69B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3517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flower5 sm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79" t="15384" b="33333"/>
          <a:stretch>
            <a:fillRect/>
          </a:stretch>
        </p:blipFill>
        <p:spPr bwMode="auto">
          <a:xfrm>
            <a:off x="6781800" y="4471988"/>
            <a:ext cx="2366963" cy="238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2867"/>
          <a:stretch>
            <a:fillRect/>
          </a:stretch>
        </p:blipFill>
        <p:spPr bwMode="auto">
          <a:xfrm>
            <a:off x="6934200" y="381000"/>
            <a:ext cx="2093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352800"/>
            <a:ext cx="6400800" cy="1752600"/>
          </a:xfrm>
        </p:spPr>
        <p:txBody>
          <a:bodyPr/>
          <a:lstStyle>
            <a:lvl1pPr marL="0" indent="0">
              <a:buFont typeface="Arial" charset="0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219200"/>
            <a:ext cx="7772400" cy="2057400"/>
          </a:xfrm>
        </p:spPr>
        <p:txBody>
          <a:bodyPr anchor="t"/>
          <a:lstStyle>
            <a:lvl1pPr>
              <a:defRPr sz="4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4642110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03346-BCB5-41D8-9F64-88CB6D256D6F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768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2D3E34-6010-44D3-928D-8E0F6E90B09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29431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63487D-36FD-466D-B87F-C1BC14C880AA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72843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BD3A29-100B-4779-89FD-FBF202DD196D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1877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3F78CE-1E3F-4888-A1D3-FB4536E0EBAE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45566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7B1BF8-71EF-4C55-A557-06D83E77D4D1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34607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8A1BBA-F122-4705-8C71-0060C8E1BE96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75761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5B6020-8CF8-4635-9EFA-F38FE9387C37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2995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9DB32E-B8FF-44DE-966C-5DF2541BBC99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84909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509947-D448-4DFD-86C3-7C8E7363DDEC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1986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381000"/>
            <a:ext cx="20955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0"/>
            <a:ext cx="61341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0DC442-1620-4D34-81D8-42FB5D0822FF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63949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6416675" cy="1828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2362200"/>
            <a:ext cx="4114800" cy="1828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343400"/>
            <a:ext cx="4114800" cy="1828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7AA660-560A-4A40-AEF3-873A13240C64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342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440A7-480B-40A1-9852-ED9387277EE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34534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6416675" cy="1828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841CB7-C110-4F61-A798-45668720D662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34506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flower5 sm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79" t="15384" b="33333"/>
          <a:stretch>
            <a:fillRect/>
          </a:stretch>
        </p:blipFill>
        <p:spPr bwMode="auto">
          <a:xfrm>
            <a:off x="6781800" y="4471988"/>
            <a:ext cx="2366963" cy="238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2867"/>
          <a:stretch>
            <a:fillRect/>
          </a:stretch>
        </p:blipFill>
        <p:spPr bwMode="auto">
          <a:xfrm>
            <a:off x="6934200" y="381000"/>
            <a:ext cx="2093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352800"/>
            <a:ext cx="6400800" cy="1752600"/>
          </a:xfrm>
        </p:spPr>
        <p:txBody>
          <a:bodyPr/>
          <a:lstStyle>
            <a:lvl1pPr marL="0" indent="0">
              <a:buFont typeface="Arial" charset="0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219200"/>
            <a:ext cx="7772400" cy="2057400"/>
          </a:xfrm>
        </p:spPr>
        <p:txBody>
          <a:bodyPr anchor="t"/>
          <a:lstStyle>
            <a:lvl1pPr>
              <a:defRPr sz="4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7584527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EA4B19-0171-4632-87CC-E08591B4FCBE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76859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C8BD02-4FB0-441B-900F-96883EB630E7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71715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2580CD-6D09-488B-8311-E22C44DE8E16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1564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76DA27-AC71-46D7-B624-37F3E3FF11D5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2340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E35DAB-22D1-4E67-B80A-771E586EC252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99366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8E07D7-16DD-460C-AC9D-58253D067821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84074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3F8B3C-70E3-4295-95C8-2D4349338B03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04755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5E593C-48E3-4662-9E07-1D2AA77C7712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124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EDD66E-2497-448D-88D4-0B6C0ADE6C3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19095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B854FA-8BAE-41D9-9B59-217AFD33FF48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28064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381000"/>
            <a:ext cx="20955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0"/>
            <a:ext cx="61341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FEBEA3-9906-4701-8257-B0FCB5D4DC06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34136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6416675" cy="1828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2362200"/>
            <a:ext cx="4114800" cy="1828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343400"/>
            <a:ext cx="4114800" cy="1828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A88C17-3A34-4E8B-BE33-8EE8A160A69C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33794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6416675" cy="1828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14AF6B-2EF1-41E1-AC56-59120CFC3836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281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195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A91361-8DAF-4856-B7C6-F8B84E13939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433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FCA9EA-8EE3-4BC3-A07E-DC4BF168FEC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260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81000"/>
            <a:ext cx="64166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2362200"/>
            <a:ext cx="8382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400" b="0">
                <a:solidFill>
                  <a:schemeClr val="tx1"/>
                </a:solidFill>
                <a:ea typeface="MS PGothic" pitchFamily="34" charset="-128"/>
              </a:defRPr>
            </a:lvl1pPr>
          </a:lstStyle>
          <a:p>
            <a:pPr>
              <a:defRPr/>
            </a:pPr>
            <a:fld id="{A74B3DE5-65C4-40A6-A4BA-E4AA441D905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29" name="Picture 1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2867"/>
          <a:stretch>
            <a:fillRect/>
          </a:stretch>
        </p:blipFill>
        <p:spPr bwMode="auto">
          <a:xfrm>
            <a:off x="6934200" y="381000"/>
            <a:ext cx="2093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32" r:id="rId1"/>
    <p:sldLayoutId id="2147484009" r:id="rId2"/>
    <p:sldLayoutId id="2147484010" r:id="rId3"/>
    <p:sldLayoutId id="2147484011" r:id="rId4"/>
    <p:sldLayoutId id="2147484012" r:id="rId5"/>
    <p:sldLayoutId id="2147484013" r:id="rId6"/>
    <p:sldLayoutId id="2147484014" r:id="rId7"/>
    <p:sldLayoutId id="2147484015" r:id="rId8"/>
    <p:sldLayoutId id="2147484016" r:id="rId9"/>
    <p:sldLayoutId id="2147484017" r:id="rId10"/>
    <p:sldLayoutId id="2147484018" r:id="rId11"/>
    <p:sldLayoutId id="2147484019" r:id="rId12"/>
    <p:sldLayoutId id="2147484020" r:id="rId13"/>
  </p:sldLayoutIdLst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+mj-lt"/>
          <a:ea typeface="MS PGothic" pitchFamily="34" charset="-128"/>
          <a:cs typeface="ＭＳ Ｐゴシック" charset="0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Font typeface="Arial" charset="0"/>
        <a:buChar char="■"/>
        <a:defRPr sz="2800" b="1">
          <a:solidFill>
            <a:schemeClr val="accent2"/>
          </a:solidFill>
          <a:latin typeface="+mn-lt"/>
          <a:ea typeface="MS PGothic" pitchFamily="34" charset="-128"/>
          <a:cs typeface="ＭＳ Ｐゴシック" charset="0"/>
        </a:defRPr>
      </a:lvl1pPr>
      <a:lvl2pPr marL="749300" indent="-2921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 b="1">
          <a:solidFill>
            <a:schemeClr val="accent2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•"/>
        <a:defRPr sz="2800" b="1">
          <a:solidFill>
            <a:schemeClr val="accent2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 b="1">
          <a:solidFill>
            <a:schemeClr val="accent2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  <a:ea typeface="MS PGothic" pitchFamily="34" charset="-128"/>
        </a:defRPr>
      </a:lvl5pPr>
      <a:lvl6pPr marL="25146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6pPr>
      <a:lvl7pPr marL="29718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7pPr>
      <a:lvl8pPr marL="34290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8pPr>
      <a:lvl9pPr marL="38862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81000"/>
            <a:ext cx="64166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2362200"/>
            <a:ext cx="8382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400" b="0">
                <a:solidFill>
                  <a:schemeClr val="tx1"/>
                </a:solidFill>
                <a:ea typeface="MS PGothic" pitchFamily="34" charset="-128"/>
              </a:defRPr>
            </a:lvl1pPr>
          </a:lstStyle>
          <a:p>
            <a:pPr>
              <a:defRPr/>
            </a:pPr>
            <a:fld id="{44EBA18F-3E7D-4C66-B15E-17943949338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2053" name="Picture 1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2867"/>
          <a:stretch>
            <a:fillRect/>
          </a:stretch>
        </p:blipFill>
        <p:spPr bwMode="auto">
          <a:xfrm>
            <a:off x="6934200" y="381000"/>
            <a:ext cx="2093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+mj-lt"/>
          <a:ea typeface="MS PGothic" pitchFamily="34" charset="-128"/>
          <a:cs typeface="ＭＳ Ｐゴシック" charset="0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Font typeface="Arial" charset="0"/>
        <a:buChar char="■"/>
        <a:defRPr sz="2800">
          <a:solidFill>
            <a:schemeClr val="accent2"/>
          </a:solidFill>
          <a:latin typeface="+mn-lt"/>
          <a:ea typeface="MS PGothic" pitchFamily="34" charset="-128"/>
          <a:cs typeface="ＭＳ Ｐゴシック" charset="0"/>
        </a:defRPr>
      </a:lvl1pPr>
      <a:lvl2pPr marL="749300" indent="-2921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>
          <a:solidFill>
            <a:schemeClr val="accent2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•"/>
        <a:defRPr sz="2800">
          <a:solidFill>
            <a:schemeClr val="accent2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>
          <a:solidFill>
            <a:schemeClr val="accent2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>
          <a:solidFill>
            <a:schemeClr val="accent2"/>
          </a:solidFill>
          <a:latin typeface="+mn-lt"/>
          <a:ea typeface="MS PGothic" pitchFamily="34" charset="-128"/>
        </a:defRPr>
      </a:lvl5pPr>
      <a:lvl6pPr marL="25146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>
          <a:solidFill>
            <a:schemeClr val="accent2"/>
          </a:solidFill>
          <a:latin typeface="+mn-lt"/>
          <a:ea typeface="+mn-ea"/>
        </a:defRPr>
      </a:lvl6pPr>
      <a:lvl7pPr marL="29718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>
          <a:solidFill>
            <a:schemeClr val="accent2"/>
          </a:solidFill>
          <a:latin typeface="+mn-lt"/>
          <a:ea typeface="+mn-ea"/>
        </a:defRPr>
      </a:lvl7pPr>
      <a:lvl8pPr marL="34290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>
          <a:solidFill>
            <a:schemeClr val="accent2"/>
          </a:solidFill>
          <a:latin typeface="+mn-lt"/>
          <a:ea typeface="+mn-ea"/>
        </a:defRPr>
      </a:lvl8pPr>
      <a:lvl9pPr marL="38862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>
          <a:solidFill>
            <a:schemeClr val="accent2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81000"/>
            <a:ext cx="64166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2362200"/>
            <a:ext cx="8382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400" b="0" smtClean="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</a:lstStyle>
          <a:p>
            <a:pPr>
              <a:defRPr/>
            </a:pPr>
            <a:fld id="{3CCB7CCF-7DC9-4FD4-91F9-45D0F3C61B3F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  <p:pic>
        <p:nvPicPr>
          <p:cNvPr id="1029" name="Picture 1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2867"/>
          <a:stretch>
            <a:fillRect/>
          </a:stretch>
        </p:blipFill>
        <p:spPr bwMode="auto">
          <a:xfrm>
            <a:off x="6934200" y="381000"/>
            <a:ext cx="2093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7048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4" r:id="rId1"/>
    <p:sldLayoutId id="2147484035" r:id="rId2"/>
    <p:sldLayoutId id="2147484036" r:id="rId3"/>
    <p:sldLayoutId id="2147484037" r:id="rId4"/>
    <p:sldLayoutId id="2147484038" r:id="rId5"/>
    <p:sldLayoutId id="2147484039" r:id="rId6"/>
    <p:sldLayoutId id="2147484040" r:id="rId7"/>
    <p:sldLayoutId id="2147484041" r:id="rId8"/>
    <p:sldLayoutId id="2147484042" r:id="rId9"/>
    <p:sldLayoutId id="2147484043" r:id="rId10"/>
    <p:sldLayoutId id="2147484044" r:id="rId11"/>
    <p:sldLayoutId id="2147484045" r:id="rId12"/>
    <p:sldLayoutId id="2147484046" r:id="rId13"/>
  </p:sldLayoutIdLst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+mj-lt"/>
          <a:ea typeface="ＭＳ Ｐゴシック" charset="-128"/>
          <a:cs typeface="ＭＳ Ｐゴシック" charset="0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-128"/>
          <a:cs typeface="ＭＳ Ｐゴシック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-128"/>
          <a:cs typeface="ＭＳ Ｐゴシック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-128"/>
          <a:cs typeface="ＭＳ Ｐゴシック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-128"/>
          <a:cs typeface="ＭＳ Ｐゴシック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Font typeface="Arial" pitchFamily="34" charset="0"/>
        <a:buChar char="■"/>
        <a:defRPr sz="2800" b="1">
          <a:solidFill>
            <a:schemeClr val="accent2"/>
          </a:solidFill>
          <a:latin typeface="+mn-lt"/>
          <a:ea typeface="ＭＳ Ｐゴシック" charset="-128"/>
          <a:cs typeface="ＭＳ Ｐゴシック" charset="0"/>
        </a:defRPr>
      </a:lvl1pPr>
      <a:lvl2pPr marL="749300" indent="-2921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 b="1">
          <a:solidFill>
            <a:schemeClr val="accent2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•"/>
        <a:defRPr sz="2800" b="1">
          <a:solidFill>
            <a:schemeClr val="accent2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 b="1">
          <a:solidFill>
            <a:schemeClr val="accent2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  <a:ea typeface="ＭＳ Ｐゴシック" charset="-128"/>
        </a:defRPr>
      </a:lvl5pPr>
      <a:lvl6pPr marL="25146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6pPr>
      <a:lvl7pPr marL="29718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7pPr>
      <a:lvl8pPr marL="34290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8pPr>
      <a:lvl9pPr marL="38862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81000"/>
            <a:ext cx="64166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2362200"/>
            <a:ext cx="8382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400" b="0">
                <a:solidFill>
                  <a:schemeClr val="tx1"/>
                </a:solidFill>
                <a:ea typeface="MS PGothic" pitchFamily="34" charset="-128"/>
              </a:defRPr>
            </a:lvl1pPr>
          </a:lstStyle>
          <a:p>
            <a:pPr>
              <a:defRPr/>
            </a:pPr>
            <a:fld id="{0226C8BD-05BD-4170-96D5-2F10FF692FDD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  <p:pic>
        <p:nvPicPr>
          <p:cNvPr id="1029" name="Picture 1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2867"/>
          <a:stretch>
            <a:fillRect/>
          </a:stretch>
        </p:blipFill>
        <p:spPr bwMode="auto">
          <a:xfrm>
            <a:off x="6934200" y="381000"/>
            <a:ext cx="2093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5929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8" r:id="rId1"/>
    <p:sldLayoutId id="2147484049" r:id="rId2"/>
    <p:sldLayoutId id="2147484050" r:id="rId3"/>
    <p:sldLayoutId id="2147484051" r:id="rId4"/>
    <p:sldLayoutId id="2147484052" r:id="rId5"/>
    <p:sldLayoutId id="2147484053" r:id="rId6"/>
    <p:sldLayoutId id="2147484054" r:id="rId7"/>
    <p:sldLayoutId id="2147484055" r:id="rId8"/>
    <p:sldLayoutId id="2147484056" r:id="rId9"/>
    <p:sldLayoutId id="2147484057" r:id="rId10"/>
    <p:sldLayoutId id="2147484058" r:id="rId11"/>
    <p:sldLayoutId id="2147484059" r:id="rId12"/>
    <p:sldLayoutId id="2147484060" r:id="rId13"/>
  </p:sldLayoutIdLst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+mj-lt"/>
          <a:ea typeface="ＭＳ Ｐゴシック" pitchFamily="34" charset="-128"/>
          <a:cs typeface="ＭＳ Ｐゴシック" charset="0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pitchFamily="34" charset="-128"/>
          <a:cs typeface="ＭＳ Ｐゴシック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pitchFamily="34" charset="-128"/>
          <a:cs typeface="ＭＳ Ｐゴシック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pitchFamily="34" charset="-128"/>
          <a:cs typeface="ＭＳ Ｐゴシック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pitchFamily="34" charset="-128"/>
          <a:cs typeface="ＭＳ Ｐゴシック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Font typeface="Arial" charset="0"/>
        <a:buChar char="■"/>
        <a:defRPr sz="2800" b="1">
          <a:solidFill>
            <a:schemeClr val="accent2"/>
          </a:solidFill>
          <a:latin typeface="+mn-lt"/>
          <a:ea typeface="ＭＳ Ｐゴシック" pitchFamily="34" charset="-128"/>
          <a:cs typeface="ＭＳ Ｐゴシック" charset="0"/>
        </a:defRPr>
      </a:lvl1pPr>
      <a:lvl2pPr marL="749300" indent="-2921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 b="1">
          <a:solidFill>
            <a:schemeClr val="accent2"/>
          </a:solidFill>
          <a:latin typeface="+mn-lt"/>
          <a:ea typeface="ＭＳ Ｐゴシック" pitchFamily="34" charset="-128"/>
        </a:defRPr>
      </a:lvl2pPr>
      <a:lvl3pPr marL="11430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•"/>
        <a:defRPr sz="2800" b="1">
          <a:solidFill>
            <a:schemeClr val="accent2"/>
          </a:solidFill>
          <a:latin typeface="+mn-lt"/>
          <a:ea typeface="ＭＳ Ｐゴシック" pitchFamily="34" charset="-128"/>
        </a:defRPr>
      </a:lvl3pPr>
      <a:lvl4pPr marL="16002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 b="1">
          <a:solidFill>
            <a:schemeClr val="accent2"/>
          </a:solidFill>
          <a:latin typeface="+mn-lt"/>
          <a:ea typeface="ＭＳ Ｐゴシック" pitchFamily="34" charset="-128"/>
        </a:defRPr>
      </a:lvl4pPr>
      <a:lvl5pPr marL="20574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  <a:ea typeface="ＭＳ Ｐゴシック" pitchFamily="34" charset="-128"/>
        </a:defRPr>
      </a:lvl5pPr>
      <a:lvl6pPr marL="25146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6pPr>
      <a:lvl7pPr marL="29718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7pPr>
      <a:lvl8pPr marL="34290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8pPr>
      <a:lvl9pPr marL="38862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81000"/>
            <a:ext cx="64166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2362200"/>
            <a:ext cx="8382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400" b="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</a:lstStyle>
          <a:p>
            <a:pPr>
              <a:defRPr/>
            </a:pPr>
            <a:fld id="{EA7960CF-88EB-4060-8693-0ED69AD23AA3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  <p:pic>
        <p:nvPicPr>
          <p:cNvPr id="1029" name="Picture 1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2867"/>
          <a:stretch>
            <a:fillRect/>
          </a:stretch>
        </p:blipFill>
        <p:spPr bwMode="auto">
          <a:xfrm>
            <a:off x="6934200" y="381000"/>
            <a:ext cx="2093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3840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</p:sldLayoutIdLst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+mj-lt"/>
          <a:ea typeface="ＭＳ Ｐゴシック" pitchFamily="34" charset="-128"/>
          <a:cs typeface="ＭＳ Ｐゴシック" charset="0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pitchFamily="34" charset="-128"/>
          <a:cs typeface="ＭＳ Ｐゴシック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pitchFamily="34" charset="-128"/>
          <a:cs typeface="ＭＳ Ｐゴシック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pitchFamily="34" charset="-128"/>
          <a:cs typeface="ＭＳ Ｐゴシック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pitchFamily="34" charset="-128"/>
          <a:cs typeface="ＭＳ Ｐゴシック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Font typeface="Arial" pitchFamily="34" charset="0"/>
        <a:buChar char="■"/>
        <a:defRPr sz="2800" b="1">
          <a:solidFill>
            <a:schemeClr val="accent2"/>
          </a:solidFill>
          <a:latin typeface="+mn-lt"/>
          <a:ea typeface="ＭＳ Ｐゴシック" pitchFamily="34" charset="-128"/>
          <a:cs typeface="ＭＳ Ｐゴシック" charset="0"/>
        </a:defRPr>
      </a:lvl1pPr>
      <a:lvl2pPr marL="749300" indent="-2921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 b="1">
          <a:solidFill>
            <a:schemeClr val="accent2"/>
          </a:solidFill>
          <a:latin typeface="+mn-lt"/>
          <a:ea typeface="ＭＳ Ｐゴシック" pitchFamily="34" charset="-128"/>
        </a:defRPr>
      </a:lvl2pPr>
      <a:lvl3pPr marL="11430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•"/>
        <a:defRPr sz="2800" b="1">
          <a:solidFill>
            <a:schemeClr val="accent2"/>
          </a:solidFill>
          <a:latin typeface="+mn-lt"/>
          <a:ea typeface="ＭＳ Ｐゴシック" pitchFamily="34" charset="-128"/>
        </a:defRPr>
      </a:lvl3pPr>
      <a:lvl4pPr marL="16002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 b="1">
          <a:solidFill>
            <a:schemeClr val="accent2"/>
          </a:solidFill>
          <a:latin typeface="+mn-lt"/>
          <a:ea typeface="ＭＳ Ｐゴシック" pitchFamily="34" charset="-128"/>
        </a:defRPr>
      </a:lvl4pPr>
      <a:lvl5pPr marL="20574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  <a:ea typeface="ＭＳ Ｐゴシック" pitchFamily="34" charset="-128"/>
        </a:defRPr>
      </a:lvl5pPr>
      <a:lvl6pPr marL="25146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6pPr>
      <a:lvl7pPr marL="29718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7pPr>
      <a:lvl8pPr marL="34290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8pPr>
      <a:lvl9pPr marL="38862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ss.gov/masshealth/onecare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Relationship Id="rId4" Type="http://schemas.openxmlformats.org/officeDocument/2006/relationships/hyperlink" Target="mailto:OneCare@state.ma.us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28600" y="3429000"/>
            <a:ext cx="6400800" cy="838200"/>
          </a:xfrm>
        </p:spPr>
        <p:txBody>
          <a:bodyPr/>
          <a:lstStyle/>
          <a:p>
            <a:pPr eaLnBrk="1" hangingPunct="1"/>
            <a:r>
              <a:rPr lang="en-US" altLang="en-US" sz="2800" b="0" dirty="0" smtClean="0"/>
              <a:t>MassHealth Demonstration </a:t>
            </a:r>
            <a:br>
              <a:rPr lang="en-US" altLang="en-US" sz="2800" b="0" dirty="0" smtClean="0"/>
            </a:br>
            <a:r>
              <a:rPr lang="en-US" altLang="en-US" sz="2800" b="0" dirty="0" smtClean="0"/>
              <a:t>to Integrate Care for Dual Eligibles</a:t>
            </a:r>
          </a:p>
        </p:txBody>
      </p:sp>
      <p:sp>
        <p:nvSpPr>
          <p:cNvPr id="4100" name="Rectangle 3"/>
          <p:cNvSpPr>
            <a:spLocks noChangeArrowheads="1"/>
          </p:cNvSpPr>
          <p:nvPr/>
        </p:nvSpPr>
        <p:spPr bwMode="auto">
          <a:xfrm>
            <a:off x="304800" y="2133600"/>
            <a:ext cx="8382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9300" indent="-2921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3600" dirty="0">
                <a:solidFill>
                  <a:srgbClr val="333399"/>
                </a:solidFill>
              </a:rPr>
              <a:t>One Care: MassHealth plus Medicare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04800" y="4648200"/>
            <a:ext cx="73152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None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749300" indent="-2921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</a:defRPr>
            </a:lvl2pPr>
            <a:lvl3pPr marL="1143000" indent="-2286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</a:defRPr>
            </a:lvl3pPr>
            <a:lvl4pPr marL="1600200" indent="-2286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</a:defRPr>
            </a:lvl4pPr>
            <a:lvl5pPr marL="2057400" indent="-2286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</a:defRPr>
            </a:lvl5pPr>
            <a:lvl6pPr marL="25146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6pPr>
            <a:lvl7pPr marL="29718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7pPr>
            <a:lvl8pPr marL="34290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8pPr>
            <a:lvl9pPr marL="38862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2200" b="0" kern="0" dirty="0" err="1" smtClean="0"/>
              <a:t>MassHealth</a:t>
            </a:r>
            <a:r>
              <a:rPr lang="en-US" altLang="en-US" sz="2200" b="0" kern="0" dirty="0" smtClean="0"/>
              <a:t> Updates to the Implementation Council </a:t>
            </a:r>
          </a:p>
          <a:p>
            <a:pPr eaLnBrk="1" hangingPunct="1"/>
            <a:r>
              <a:rPr lang="en-US" altLang="en-US" sz="2200" b="0" kern="0" dirty="0" smtClean="0"/>
              <a:t>July 25, 2014,1:00 PM – 3:00 PM</a:t>
            </a:r>
          </a:p>
          <a:p>
            <a:pPr eaLnBrk="1" hangingPunct="1"/>
            <a:r>
              <a:rPr lang="en-US" altLang="en-US" sz="2200" b="0" kern="0" dirty="0" smtClean="0"/>
              <a:t>One </a:t>
            </a:r>
            <a:r>
              <a:rPr lang="en-US" altLang="en-US" sz="2200" b="0" kern="0" dirty="0" err="1" smtClean="0"/>
              <a:t>Ashburton</a:t>
            </a:r>
            <a:r>
              <a:rPr lang="en-US" altLang="en-US" sz="2200" b="0" kern="0" dirty="0" smtClean="0"/>
              <a:t> Place, 21</a:t>
            </a:r>
            <a:r>
              <a:rPr lang="en-US" altLang="en-US" sz="2200" b="0" kern="0" baseline="30000" dirty="0" smtClean="0"/>
              <a:t>st</a:t>
            </a:r>
            <a:r>
              <a:rPr lang="en-US" altLang="en-US" sz="2200" b="0" kern="0" dirty="0" smtClean="0"/>
              <a:t> Floor</a:t>
            </a:r>
          </a:p>
          <a:p>
            <a:pPr eaLnBrk="1" hangingPunct="1"/>
            <a:r>
              <a:rPr lang="en-US" altLang="en-US" sz="2200" b="0" kern="0" dirty="0" smtClean="0"/>
              <a:t>Boston, MA</a:t>
            </a:r>
            <a:endParaRPr lang="en-US" altLang="en-US" sz="2200" b="0" kern="0" dirty="0"/>
          </a:p>
        </p:txBody>
      </p:sp>
    </p:spTree>
    <p:extLst>
      <p:ext uri="{BB962C8B-B14F-4D97-AF65-F5344CB8AC3E}">
        <p14:creationId xmlns:p14="http://schemas.microsoft.com/office/powerpoint/2010/main" val="2143449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6553200" cy="838200"/>
          </a:xfrm>
        </p:spPr>
        <p:txBody>
          <a:bodyPr/>
          <a:lstStyle/>
          <a:p>
            <a:r>
              <a:rPr lang="en-US" sz="2800" dirty="0" smtClean="0"/>
              <a:t>Community Outreach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14400"/>
            <a:ext cx="8382000" cy="5715000"/>
          </a:xfrm>
        </p:spPr>
        <p:txBody>
          <a:bodyPr>
            <a:noAutofit/>
          </a:bodyPr>
          <a:lstStyle/>
          <a:p>
            <a:pPr>
              <a:lnSpc>
                <a:spcPct val="105000"/>
              </a:lnSpc>
            </a:pPr>
            <a:r>
              <a:rPr lang="en-US" sz="2000" b="0" dirty="0" smtClean="0"/>
              <a:t>MassHealth continues to plan and participate in conferences and meetings across the state to reach key One Care audiences. Here is a schedule of upcoming events: </a:t>
            </a:r>
          </a:p>
          <a:p>
            <a:pPr>
              <a:lnSpc>
                <a:spcPct val="105000"/>
              </a:lnSpc>
            </a:pPr>
            <a:endParaRPr lang="en-US" sz="2000" b="0" dirty="0" smtClean="0"/>
          </a:p>
          <a:p>
            <a:pPr>
              <a:lnSpc>
                <a:spcPct val="105000"/>
              </a:lnSpc>
            </a:pPr>
            <a:endParaRPr lang="en-US" sz="2000" b="0" dirty="0" smtClean="0"/>
          </a:p>
          <a:p>
            <a:pPr>
              <a:lnSpc>
                <a:spcPct val="105000"/>
              </a:lnSpc>
            </a:pPr>
            <a:endParaRPr lang="en-US" sz="2000" b="0" dirty="0" smtClean="0"/>
          </a:p>
          <a:p>
            <a:pPr>
              <a:lnSpc>
                <a:spcPct val="105000"/>
              </a:lnSpc>
            </a:pPr>
            <a:endParaRPr lang="en-US" sz="2000" b="0" dirty="0" smtClean="0"/>
          </a:p>
          <a:p>
            <a:pPr>
              <a:lnSpc>
                <a:spcPct val="105000"/>
              </a:lnSpc>
            </a:pPr>
            <a:endParaRPr lang="en-US" sz="2000" b="0" dirty="0" smtClean="0"/>
          </a:p>
          <a:p>
            <a:pPr>
              <a:lnSpc>
                <a:spcPct val="105000"/>
              </a:lnSpc>
            </a:pPr>
            <a:endParaRPr lang="en-US" sz="2000" b="0" dirty="0" smtClean="0"/>
          </a:p>
          <a:p>
            <a:pPr>
              <a:lnSpc>
                <a:spcPct val="105000"/>
              </a:lnSpc>
            </a:pPr>
            <a:endParaRPr lang="en-US" sz="2000" b="0" dirty="0" smtClean="0"/>
          </a:p>
          <a:p>
            <a:pPr>
              <a:lnSpc>
                <a:spcPct val="105000"/>
              </a:lnSpc>
              <a:buNone/>
            </a:pPr>
            <a:endParaRPr lang="en-US" sz="2000" b="0" dirty="0" smtClean="0"/>
          </a:p>
          <a:p>
            <a:pPr>
              <a:lnSpc>
                <a:spcPct val="105000"/>
              </a:lnSpc>
            </a:pPr>
            <a:endParaRPr lang="en-US" sz="2000" b="0" dirty="0" smtClean="0"/>
          </a:p>
          <a:p>
            <a:pPr>
              <a:lnSpc>
                <a:spcPct val="105000"/>
              </a:lnSpc>
            </a:pPr>
            <a:r>
              <a:rPr lang="en-US" sz="2000" b="0" dirty="0" smtClean="0"/>
              <a:t>MassHealth is planning additional </a:t>
            </a:r>
            <a:r>
              <a:rPr lang="en-US" sz="2000" b="0" dirty="0"/>
              <a:t>events </a:t>
            </a:r>
            <a:r>
              <a:rPr lang="en-US" sz="2000" b="0" dirty="0" smtClean="0"/>
              <a:t>at Pine </a:t>
            </a:r>
            <a:r>
              <a:rPr lang="en-US" sz="2000" b="0" dirty="0"/>
              <a:t>Street </a:t>
            </a:r>
            <a:r>
              <a:rPr lang="en-US" sz="2000" b="0" dirty="0" smtClean="0"/>
              <a:t>Inn, Rosie's </a:t>
            </a:r>
            <a:r>
              <a:rPr lang="en-US" sz="2000" b="0" dirty="0"/>
              <a:t>Place and </a:t>
            </a:r>
            <a:r>
              <a:rPr lang="en-US" sz="2000" b="0" dirty="0" smtClean="0"/>
              <a:t>other organizations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E6EFD-F2E3-4CF8-B30C-61A833C1ADDE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/>
        </p:nvGraphicFramePr>
        <p:xfrm>
          <a:off x="381000" y="2133600"/>
          <a:ext cx="8452137" cy="35915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136937"/>
                <a:gridCol w="5950479"/>
                <a:gridCol w="1364721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Date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Session/Conference/Event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Location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8/21/14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National</a:t>
                      </a:r>
                      <a:r>
                        <a:rPr lang="en-US" sz="1600" baseline="0" dirty="0" smtClean="0"/>
                        <a:t> Alliance on Mental Illness Greater Boston Consumer Advocacy/Affiliate Network (NAMI GB CAN)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Boston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kern="1200" dirty="0" smtClean="0"/>
                        <a:t>8/6/14</a:t>
                      </a:r>
                      <a:r>
                        <a:rPr lang="en-US" sz="1600" dirty="0" smtClean="0"/>
                        <a:t>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kern="1200" dirty="0" err="1" smtClean="0"/>
                        <a:t>MassMATCH</a:t>
                      </a:r>
                      <a:r>
                        <a:rPr lang="en-US" sz="1600" kern="1200" dirty="0" smtClean="0"/>
                        <a:t> &amp; Easter Seals Assistive Technology Expo</a:t>
                      </a:r>
                      <a:r>
                        <a:rPr lang="en-US" sz="1600" kern="1200" baseline="0" dirty="0" smtClean="0"/>
                        <a:t> (</a:t>
                      </a:r>
                      <a:r>
                        <a:rPr lang="en-US" sz="1600" kern="1200" dirty="0" smtClean="0"/>
                        <a:t>Exhibit Table)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Holyoke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8/17/14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1199 SEIU Health Fair</a:t>
                      </a:r>
                      <a:r>
                        <a:rPr lang="en-US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n-US" sz="16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Exhibit Table)</a:t>
                      </a:r>
                      <a:r>
                        <a:rPr lang="en-US" sz="1600" dirty="0" smtClean="0"/>
                        <a:t>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Dorchester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9/5-9/7/14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Abilities Expo (Exhibit</a:t>
                      </a:r>
                      <a:r>
                        <a:rPr lang="en-US" sz="1600" baseline="0" dirty="0" smtClean="0"/>
                        <a:t> Table)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Boston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9/17/14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The Arc of Opportunity</a:t>
                      </a:r>
                      <a:r>
                        <a:rPr lang="en-US" sz="1600" baseline="0" dirty="0" smtClean="0"/>
                        <a:t> (AM and PM discussion)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Fitchburg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9/18/14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Living Longer:  Aging with Intellectual Disability Conference (Hosted by </a:t>
                      </a:r>
                      <a:r>
                        <a:rPr lang="en-US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Bridgewell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en-US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(Exhibit Table)</a:t>
                      </a:r>
                      <a:endParaRPr lang="en-US" sz="16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Framingham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9/30/14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Shared</a:t>
                      </a:r>
                      <a:r>
                        <a:rPr lang="en-US" sz="1600" baseline="0" dirty="0" smtClean="0"/>
                        <a:t> Living &amp; Adult Family Care Conference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Worcester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9506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Slide Number Placeholder 3"/>
          <p:cNvSpPr txBox="1">
            <a:spLocks noGrp="1"/>
          </p:cNvSpPr>
          <p:nvPr/>
        </p:nvSpPr>
        <p:spPr bwMode="auto">
          <a:xfrm>
            <a:off x="74676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pitchFamily="34" charset="0"/>
              <a:buChar char="■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ED0203ED-B042-4055-91EB-DDA0D3C7E410}" type="slidenum">
              <a:rPr lang="en-US" altLang="en-US" sz="1400" b="0" smtClean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en-US" altLang="en-US" sz="1400" b="0" dirty="0" smtClean="0">
              <a:solidFill>
                <a:srgbClr val="000066"/>
              </a:solidFill>
            </a:endParaRPr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441450"/>
            <a:ext cx="8534400" cy="5340350"/>
          </a:xfrm>
        </p:spPr>
        <p:txBody>
          <a:bodyPr>
            <a:noAutofit/>
          </a:bodyPr>
          <a:lstStyle/>
          <a:p>
            <a:pPr>
              <a:lnSpc>
                <a:spcPct val="105000"/>
              </a:lnSpc>
            </a:pPr>
            <a:r>
              <a:rPr lang="en-US" altLang="en-US" sz="2400" b="0" dirty="0" smtClean="0">
                <a:ea typeface="ＭＳ Ｐゴシック" charset="-128"/>
              </a:rPr>
              <a:t>MORE advertising has interviewed five One Care enrollees and captured their stories on video</a:t>
            </a:r>
          </a:p>
          <a:p>
            <a:pPr>
              <a:lnSpc>
                <a:spcPct val="105000"/>
              </a:lnSpc>
            </a:pPr>
            <a:endParaRPr lang="en-US" altLang="en-US" sz="2400" b="0" dirty="0" smtClean="0">
              <a:ea typeface="ＭＳ Ｐゴシック" charset="-128"/>
            </a:endParaRPr>
          </a:p>
          <a:p>
            <a:pPr>
              <a:lnSpc>
                <a:spcPct val="105000"/>
              </a:lnSpc>
            </a:pPr>
            <a:r>
              <a:rPr lang="en-US" altLang="en-US" sz="2400" b="0" dirty="0" smtClean="0">
                <a:ea typeface="ＭＳ Ｐゴシック" charset="-128"/>
              </a:rPr>
              <a:t>MassHealth plans to share the video vignettes at the next One Care Open Meeting: Friday, Aug. 22, 1-3pm, Transportation Building</a:t>
            </a:r>
          </a:p>
          <a:p>
            <a:pPr>
              <a:lnSpc>
                <a:spcPct val="105000"/>
              </a:lnSpc>
            </a:pPr>
            <a:endParaRPr lang="en-US" altLang="en-US" sz="2400" b="0" dirty="0" smtClean="0">
              <a:ea typeface="ＭＳ Ｐゴシック" charset="-128"/>
            </a:endParaRPr>
          </a:p>
          <a:p>
            <a:pPr>
              <a:lnSpc>
                <a:spcPct val="105000"/>
              </a:lnSpc>
            </a:pPr>
            <a:r>
              <a:rPr lang="en-US" altLang="en-US" sz="2400" b="0" dirty="0" smtClean="0">
                <a:ea typeface="ＭＳ Ｐゴシック" charset="-128"/>
              </a:rPr>
              <a:t>The vignettes will be used to share member experiences with One Care</a:t>
            </a:r>
            <a:endParaRPr lang="en-US" altLang="en-US" sz="2400" b="0" dirty="0">
              <a:ea typeface="ＭＳ Ｐゴシック" charset="-128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28600" y="304800"/>
            <a:ext cx="7010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+mj-lt"/>
                <a:ea typeface="ＭＳ Ｐゴシック" pitchFamily="34" charset="-128"/>
                <a:cs typeface="ＭＳ Ｐゴシック" charset="0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en-US" altLang="en-US" sz="2800" kern="0" dirty="0" smtClean="0">
                <a:ea typeface="ＭＳ Ｐゴシック" charset="-128"/>
              </a:rPr>
              <a:t>Community Outreach</a:t>
            </a:r>
          </a:p>
          <a:p>
            <a:pPr eaLnBrk="1" hangingPunct="1">
              <a:lnSpc>
                <a:spcPct val="100000"/>
              </a:lnSpc>
            </a:pPr>
            <a:r>
              <a:rPr lang="en-US" altLang="en-US" sz="2800" kern="0" dirty="0" smtClean="0">
                <a:ea typeface="ＭＳ Ｐゴシック" charset="-128"/>
              </a:rPr>
              <a:t>Video Vignettes</a:t>
            </a:r>
          </a:p>
        </p:txBody>
      </p:sp>
    </p:spTree>
    <p:extLst>
      <p:ext uri="{BB962C8B-B14F-4D97-AF65-F5344CB8AC3E}">
        <p14:creationId xmlns:p14="http://schemas.microsoft.com/office/powerpoint/2010/main" val="380569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6553200" cy="914400"/>
          </a:xfrm>
        </p:spPr>
        <p:txBody>
          <a:bodyPr/>
          <a:lstStyle/>
          <a:p>
            <a:r>
              <a:rPr lang="en-US" sz="2800" dirty="0" smtClean="0"/>
              <a:t>Provider Outreach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90600"/>
            <a:ext cx="8382000" cy="573087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000" b="0" dirty="0" smtClean="0"/>
              <a:t>MORE advertising has developed full- and half-page One Care ads for placement in six provider journals. </a:t>
            </a:r>
          </a:p>
          <a:p>
            <a:pPr lvl="1">
              <a:lnSpc>
                <a:spcPct val="90000"/>
              </a:lnSpc>
            </a:pPr>
            <a:r>
              <a:rPr lang="en-US" sz="2000" b="0" dirty="0" smtClean="0"/>
              <a:t>New England Journal of Medicine (NEJM)</a:t>
            </a:r>
          </a:p>
          <a:p>
            <a:pPr lvl="1">
              <a:lnSpc>
                <a:spcPct val="90000"/>
              </a:lnSpc>
            </a:pPr>
            <a:r>
              <a:rPr lang="en-US" sz="2000" b="0" dirty="0" smtClean="0"/>
              <a:t>Journal of the American Medical Association (JAMA)</a:t>
            </a:r>
          </a:p>
          <a:p>
            <a:pPr lvl="1">
              <a:lnSpc>
                <a:spcPct val="90000"/>
              </a:lnSpc>
            </a:pPr>
            <a:r>
              <a:rPr lang="en-US" sz="2000" b="0" dirty="0" smtClean="0"/>
              <a:t>American Family Physicians</a:t>
            </a:r>
          </a:p>
          <a:p>
            <a:pPr lvl="1">
              <a:lnSpc>
                <a:spcPct val="90000"/>
              </a:lnSpc>
            </a:pPr>
            <a:r>
              <a:rPr lang="en-US" sz="2000" b="0" dirty="0" smtClean="0"/>
              <a:t>Journal of Family Practice</a:t>
            </a:r>
          </a:p>
          <a:p>
            <a:pPr lvl="1">
              <a:lnSpc>
                <a:spcPct val="90000"/>
              </a:lnSpc>
            </a:pPr>
            <a:r>
              <a:rPr lang="en-US" sz="2000" b="0" dirty="0" smtClean="0"/>
              <a:t>MA Psychiatric Society Newsletter</a:t>
            </a:r>
          </a:p>
          <a:p>
            <a:pPr lvl="1">
              <a:lnSpc>
                <a:spcPct val="90000"/>
              </a:lnSpc>
            </a:pPr>
            <a:r>
              <a:rPr lang="en-US" sz="2000" b="0" dirty="0" smtClean="0"/>
              <a:t>Behavioral Magazine</a:t>
            </a:r>
          </a:p>
          <a:p>
            <a:pPr>
              <a:lnSpc>
                <a:spcPct val="90000"/>
              </a:lnSpc>
            </a:pPr>
            <a:endParaRPr lang="en-US" sz="2000" b="0" dirty="0" smtClean="0"/>
          </a:p>
          <a:p>
            <a:pPr>
              <a:lnSpc>
                <a:spcPct val="90000"/>
              </a:lnSpc>
            </a:pPr>
            <a:r>
              <a:rPr lang="en-US" sz="2000" b="0" dirty="0" smtClean="0"/>
              <a:t>Ads will run in September, October, November and December 2014</a:t>
            </a:r>
          </a:p>
          <a:p>
            <a:pPr>
              <a:lnSpc>
                <a:spcPct val="90000"/>
              </a:lnSpc>
            </a:pPr>
            <a:endParaRPr lang="en-US" sz="2000" b="0" dirty="0" smtClean="0"/>
          </a:p>
          <a:p>
            <a:pPr>
              <a:lnSpc>
                <a:spcPct val="90000"/>
              </a:lnSpc>
            </a:pPr>
            <a:r>
              <a:rPr lang="en-US" sz="2000" b="0" dirty="0" smtClean="0"/>
              <a:t>MORE will distribute One </a:t>
            </a:r>
            <a:r>
              <a:rPr lang="en-US" sz="2000" b="0" smtClean="0"/>
              <a:t>Care messaging to </a:t>
            </a:r>
            <a:r>
              <a:rPr lang="en-US" sz="2000" b="0" dirty="0" smtClean="0"/>
              <a:t>provider associations to include in newsletters, bulletins, and updates to their members and networks </a:t>
            </a:r>
          </a:p>
          <a:p>
            <a:pPr marL="457200" lvl="1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SzPct val="90000"/>
              <a:buNone/>
            </a:pPr>
            <a:endParaRPr lang="en-US" sz="1800" b="0" i="1" dirty="0" smtClean="0">
              <a:latin typeface="Calibri" pitchFamily="34" charset="0"/>
            </a:endParaRPr>
          </a:p>
          <a:p>
            <a:pPr marL="0" indent="0">
              <a:lnSpc>
                <a:spcPct val="90000"/>
              </a:lnSpc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E6EFD-F2E3-4CF8-B30C-61A833C1ADDE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681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762000"/>
            <a:ext cx="8686800" cy="5181600"/>
          </a:xfrm>
        </p:spPr>
        <p:txBody>
          <a:bodyPr/>
          <a:lstStyle/>
          <a:p>
            <a:pPr algn="ctr">
              <a:buFont typeface="Arial" pitchFamily="34" charset="0"/>
              <a:buNone/>
            </a:pPr>
            <a:endParaRPr lang="en-US" altLang="en-US" dirty="0" smtClean="0"/>
          </a:p>
          <a:p>
            <a:pPr algn="ctr">
              <a:buFont typeface="Arial" pitchFamily="34" charset="0"/>
              <a:buNone/>
            </a:pPr>
            <a:endParaRPr lang="en-US" altLang="en-US" dirty="0" smtClean="0"/>
          </a:p>
          <a:p>
            <a:pPr algn="ctr">
              <a:buFont typeface="Arial" pitchFamily="34" charset="0"/>
              <a:buNone/>
            </a:pPr>
            <a:endParaRPr lang="en-US" altLang="en-US" dirty="0" smtClean="0"/>
          </a:p>
          <a:p>
            <a:pPr algn="ctr">
              <a:buFont typeface="Arial" pitchFamily="34" charset="0"/>
              <a:buNone/>
            </a:pPr>
            <a:endParaRPr lang="en-US" altLang="en-US" dirty="0" smtClean="0"/>
          </a:p>
          <a:p>
            <a:pPr algn="ctr">
              <a:buFont typeface="Arial" pitchFamily="34" charset="0"/>
              <a:buNone/>
            </a:pPr>
            <a:r>
              <a:rPr lang="en-US" altLang="en-US" dirty="0" smtClean="0"/>
              <a:t>Visit us at </a:t>
            </a:r>
            <a:r>
              <a:rPr lang="en-US" altLang="en-US" dirty="0" smtClean="0">
                <a:hlinkClick r:id="rId3"/>
              </a:rPr>
              <a:t>www.mass.gov/masshealth/onecare</a:t>
            </a:r>
            <a:r>
              <a:rPr lang="en-US" altLang="en-US" dirty="0" smtClean="0"/>
              <a:t> </a:t>
            </a:r>
          </a:p>
          <a:p>
            <a:pPr algn="ctr">
              <a:buFont typeface="Arial" pitchFamily="34" charset="0"/>
              <a:buNone/>
            </a:pPr>
            <a:endParaRPr lang="en-US" altLang="en-US" dirty="0" smtClean="0"/>
          </a:p>
          <a:p>
            <a:pPr algn="ctr">
              <a:buFont typeface="Arial" pitchFamily="34" charset="0"/>
              <a:buNone/>
            </a:pPr>
            <a:r>
              <a:rPr lang="en-US" altLang="en-US" dirty="0" smtClean="0"/>
              <a:t>Email us at </a:t>
            </a:r>
            <a:r>
              <a:rPr lang="en-US" altLang="en-US" dirty="0" smtClean="0">
                <a:hlinkClick r:id="rId4"/>
              </a:rPr>
              <a:t>OneCare@state.ma.us</a:t>
            </a: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48983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1A0CDADD-04C1-4152-ADEA-94CFE2AB235D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4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1DC207F8-4571-4B71-8E88-F6AB81696BF5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5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215227C4-FF5F-4055-8787-7F0B1FD30C5C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6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B12C7DE9-A72B-4DC8-9486-A62088D04E98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7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FF06D120-2CE5-43B5-8515-0EA57A0E46B7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8" name="Slide Number Placeholder 3"/>
          <p:cNvSpPr txBox="1">
            <a:spLocks noGrp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C66C3D75-E0AF-4849-B02F-30FC0A514246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9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6324600" cy="609600"/>
          </a:xfrm>
          <a:noFill/>
        </p:spPr>
        <p:txBody>
          <a:bodyPr anchor="t"/>
          <a:lstStyle/>
          <a:p>
            <a:pPr eaLnBrk="1" hangingPunct="1"/>
            <a:r>
              <a:rPr lang="en-US" altLang="en-US" sz="2800" dirty="0" smtClean="0"/>
              <a:t>Agenda for MassHealth Updates</a:t>
            </a:r>
          </a:p>
        </p:txBody>
      </p:sp>
      <p:sp>
        <p:nvSpPr>
          <p:cNvPr id="5130" name="Rectangle 3"/>
          <p:cNvSpPr>
            <a:spLocks noChangeArrowheads="1"/>
          </p:cNvSpPr>
          <p:nvPr/>
        </p:nvSpPr>
        <p:spPr bwMode="auto">
          <a:xfrm>
            <a:off x="381000" y="1219200"/>
            <a:ext cx="83820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800100" indent="-3429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b="0" dirty="0" smtClean="0">
                <a:solidFill>
                  <a:srgbClr val="333399"/>
                </a:solidFill>
              </a:rPr>
              <a:t>Enrollment</a:t>
            </a:r>
            <a:endParaRPr lang="en-US" altLang="en-US" b="0" dirty="0">
              <a:solidFill>
                <a:srgbClr val="333399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b="0" dirty="0" smtClean="0">
                <a:solidFill>
                  <a:srgbClr val="333399"/>
                </a:solidFill>
              </a:rPr>
              <a:t>Auto-Assignment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b="0" dirty="0" smtClean="0">
                <a:solidFill>
                  <a:srgbClr val="333399"/>
                </a:solidFill>
              </a:rPr>
              <a:t>Upcoming Member Mailings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b="0" dirty="0" smtClean="0">
                <a:solidFill>
                  <a:srgbClr val="333399"/>
                </a:solidFill>
              </a:rPr>
              <a:t>LTS Coordinator Training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b="0" dirty="0" smtClean="0">
                <a:solidFill>
                  <a:srgbClr val="333399"/>
                </a:solidFill>
              </a:rPr>
              <a:t>Contract Management and Monitoring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b="0" dirty="0" smtClean="0">
                <a:solidFill>
                  <a:srgbClr val="333399"/>
                </a:solidFill>
              </a:rPr>
              <a:t>Community Outreach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b="0" dirty="0" smtClean="0">
                <a:solidFill>
                  <a:srgbClr val="333399"/>
                </a:solidFill>
              </a:rPr>
              <a:t>Provider Outreach </a:t>
            </a:r>
          </a:p>
        </p:txBody>
      </p:sp>
    </p:spTree>
    <p:extLst>
      <p:ext uri="{BB962C8B-B14F-4D97-AF65-F5344CB8AC3E}">
        <p14:creationId xmlns:p14="http://schemas.microsoft.com/office/powerpoint/2010/main" val="170875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 idx="4294967295"/>
          </p:nvPr>
        </p:nvSpPr>
        <p:spPr>
          <a:xfrm>
            <a:off x="228600" y="228600"/>
            <a:ext cx="6324600" cy="609600"/>
          </a:xfrm>
        </p:spPr>
        <p:txBody>
          <a:bodyPr/>
          <a:lstStyle/>
          <a:p>
            <a:r>
              <a:rPr lang="en-US" altLang="en-US" sz="2800" dirty="0" smtClean="0"/>
              <a:t>Total Enrollment</a:t>
            </a:r>
          </a:p>
        </p:txBody>
      </p:sp>
      <p:sp>
        <p:nvSpPr>
          <p:cNvPr id="6147" name="Slide Number Placeholder 6"/>
          <p:cNvSpPr txBox="1">
            <a:spLocks noGrp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1CF58799-EF8D-48FA-8E28-2FB5B006BA48}" type="slidenum">
              <a:rPr lang="en-US" altLang="en-US" sz="1400" b="0">
                <a:solidFill>
                  <a:schemeClr val="tx1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US" altLang="en-US" sz="1400" b="0" dirty="0">
              <a:solidFill>
                <a:schemeClr val="tx1"/>
              </a:solidFill>
            </a:endParaRPr>
          </a:p>
        </p:txBody>
      </p:sp>
      <p:sp>
        <p:nvSpPr>
          <p:cNvPr id="6148" name="Content Placeholder 2"/>
          <p:cNvSpPr>
            <a:spLocks/>
          </p:cNvSpPr>
          <p:nvPr/>
        </p:nvSpPr>
        <p:spPr bwMode="auto">
          <a:xfrm>
            <a:off x="304800" y="990600"/>
            <a:ext cx="86106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9300" indent="-2921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2200" b="0" dirty="0"/>
              <a:t>Effective </a:t>
            </a:r>
            <a:r>
              <a:rPr lang="en-US" altLang="en-US" sz="2200" dirty="0" smtClean="0"/>
              <a:t>July 1</a:t>
            </a:r>
            <a:r>
              <a:rPr lang="en-US" altLang="en-US" sz="2200" b="0" dirty="0"/>
              <a:t>, total number of enrollees</a:t>
            </a:r>
            <a:r>
              <a:rPr lang="en-US" altLang="en-US" sz="2200" b="0" dirty="0" smtClean="0"/>
              <a:t>: </a:t>
            </a:r>
            <a:r>
              <a:rPr lang="en-US" altLang="en-US" sz="2200" dirty="0" smtClean="0"/>
              <a:t>18,836</a:t>
            </a:r>
          </a:p>
          <a:p>
            <a:pPr lvl="1">
              <a:lnSpc>
                <a:spcPct val="90000"/>
              </a:lnSpc>
            </a:pPr>
            <a:r>
              <a:rPr lang="en-US" altLang="en-US" sz="2000" b="0" dirty="0" smtClean="0"/>
              <a:t>7,828 </a:t>
            </a:r>
            <a:r>
              <a:rPr lang="en-US" altLang="en-US" sz="2000" b="0" dirty="0"/>
              <a:t>self-selection </a:t>
            </a:r>
            <a:r>
              <a:rPr lang="en-US" altLang="en-US" sz="2000" b="0" dirty="0" smtClean="0"/>
              <a:t>enrollments</a:t>
            </a:r>
          </a:p>
          <a:p>
            <a:pPr lvl="1">
              <a:lnSpc>
                <a:spcPct val="90000"/>
              </a:lnSpc>
            </a:pPr>
            <a:r>
              <a:rPr lang="en-US" altLang="en-US" sz="2000" b="0" dirty="0" smtClean="0"/>
              <a:t>5,531 round 3 auto-assignment</a:t>
            </a:r>
          </a:p>
          <a:p>
            <a:pPr lvl="1">
              <a:lnSpc>
                <a:spcPct val="90000"/>
              </a:lnSpc>
            </a:pPr>
            <a:r>
              <a:rPr lang="en-US" altLang="en-US" sz="2000" b="0" dirty="0" smtClean="0"/>
              <a:t>2,320 round 2  auto-assignment</a:t>
            </a:r>
          </a:p>
          <a:p>
            <a:pPr lvl="1">
              <a:lnSpc>
                <a:spcPct val="90000"/>
              </a:lnSpc>
            </a:pPr>
            <a:r>
              <a:rPr lang="en-US" altLang="en-US" sz="2000" b="0" dirty="0" smtClean="0"/>
              <a:t>3,157 round 1 auto-assignment</a:t>
            </a:r>
          </a:p>
          <a:p>
            <a:pPr lvl="1">
              <a:lnSpc>
                <a:spcPct val="90000"/>
              </a:lnSpc>
            </a:pPr>
            <a:endParaRPr lang="en-US" altLang="en-US" sz="2000" dirty="0" smtClean="0"/>
          </a:p>
        </p:txBody>
      </p:sp>
      <p:graphicFrame>
        <p:nvGraphicFramePr>
          <p:cNvPr id="9" name="Group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118122"/>
              </p:ext>
            </p:extLst>
          </p:nvPr>
        </p:nvGraphicFramePr>
        <p:xfrm>
          <a:off x="1173836" y="3370794"/>
          <a:ext cx="3474364" cy="2874431"/>
        </p:xfrm>
        <a:graphic>
          <a:graphicData uri="http://schemas.openxmlformats.org/drawingml/2006/table">
            <a:tbl>
              <a:tblPr/>
              <a:tblGrid>
                <a:gridCol w="2514600"/>
                <a:gridCol w="959764"/>
              </a:tblGrid>
              <a:tr h="514674">
                <a:tc gridSpan="2"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Total Enrollment by Plan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08155">
                <a:tc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Commonwealth Care Alliance (CCA)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20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Arial"/>
                        </a:rPr>
                        <a:t>9,714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8155">
                <a:tc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Fallon Total Care (FTC)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20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Arial"/>
                        </a:rPr>
                        <a:t>7,551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8155">
                <a:tc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Network Health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20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Arial"/>
                        </a:rPr>
                        <a:t>1,571</a:t>
                      </a:r>
                      <a:endParaRPr lang="en-US" sz="2000" b="0" i="0" u="none" strike="noStrike" dirty="0">
                        <a:solidFill>
                          <a:schemeClr val="accent2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9522">
                <a:tc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Total</a:t>
                      </a:r>
                    </a:p>
                  </a:txBody>
                  <a:tcPr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18,836</a:t>
                      </a:r>
                    </a:p>
                  </a:txBody>
                  <a:tcPr anchor="b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Group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2843604"/>
              </p:ext>
            </p:extLst>
          </p:nvPr>
        </p:nvGraphicFramePr>
        <p:xfrm>
          <a:off x="5410201" y="1905896"/>
          <a:ext cx="2819400" cy="4370128"/>
        </p:xfrm>
        <a:graphic>
          <a:graphicData uri="http://schemas.openxmlformats.org/drawingml/2006/table">
            <a:tbl>
              <a:tblPr/>
              <a:tblGrid>
                <a:gridCol w="1667108"/>
                <a:gridCol w="1152292"/>
              </a:tblGrid>
              <a:tr h="713216">
                <a:tc gridSpan="2"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Total Enrollment by </a:t>
                      </a:r>
                      <a:b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</a:b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Rating Category</a:t>
                      </a:r>
                    </a:p>
                  </a:txBody>
                  <a:tcPr marL="91414" marR="91414" marT="45712" marB="4571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7114">
                <a:tc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F1</a:t>
                      </a:r>
                    </a:p>
                  </a:txBody>
                  <a:tcPr marL="91414" marR="91414" marT="45712" marB="45712"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22</a:t>
                      </a:r>
                    </a:p>
                  </a:txBody>
                  <a:tcPr marL="91414" marR="91414" marT="45712" marB="45712" anchor="b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114">
                <a:tc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C3B</a:t>
                      </a:r>
                    </a:p>
                  </a:txBody>
                  <a:tcPr marL="91414" marR="91414" marT="45712" marB="45712"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142</a:t>
                      </a:r>
                    </a:p>
                  </a:txBody>
                  <a:tcPr marL="91414" marR="91414" marT="45712" marB="45712" anchor="b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11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C3A</a:t>
                      </a:r>
                    </a:p>
                  </a:txBody>
                  <a:tcPr marL="91414" marR="91414" marT="45712" marB="45712"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2,628</a:t>
                      </a:r>
                    </a:p>
                  </a:txBody>
                  <a:tcPr marL="91414" marR="91414" marT="45712" marB="45712" anchor="b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114">
                <a:tc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C2B</a:t>
                      </a:r>
                    </a:p>
                  </a:txBody>
                  <a:tcPr marL="91414" marR="91414" marT="45712" marB="45712"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731</a:t>
                      </a:r>
                    </a:p>
                  </a:txBody>
                  <a:tcPr marL="91414" marR="91414" marT="45712" marB="45712" anchor="b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11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C2A</a:t>
                      </a:r>
                    </a:p>
                  </a:txBody>
                  <a:tcPr marL="91414" marR="91414" marT="45712" marB="45712"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3,633</a:t>
                      </a:r>
                    </a:p>
                  </a:txBody>
                  <a:tcPr marL="91414" marR="91414" marT="45712" marB="45712" anchor="b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114">
                <a:tc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C1</a:t>
                      </a:r>
                    </a:p>
                  </a:txBody>
                  <a:tcPr marL="91414" marR="91414" marT="45712" marB="45712"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11,677</a:t>
                      </a:r>
                    </a:p>
                  </a:txBody>
                  <a:tcPr marL="91414" marR="91414" marT="45712" marB="45712" anchor="b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11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Unavailable*</a:t>
                      </a:r>
                    </a:p>
                  </a:txBody>
                  <a:tcPr marL="91414" marR="91414" marT="45712" marB="45712"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3</a:t>
                      </a:r>
                    </a:p>
                  </a:txBody>
                  <a:tcPr marL="91414" marR="91414" marT="45712" marB="45712" anchor="b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114">
                <a:tc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Total</a:t>
                      </a:r>
                    </a:p>
                  </a:txBody>
                  <a:tcPr marL="91414" marR="91414" marT="45712" marB="45712"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18,836</a:t>
                      </a:r>
                    </a:p>
                  </a:txBody>
                  <a:tcPr marL="91414" marR="91414" marT="45712" marB="45712" anchor="b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410200" y="6401696"/>
            <a:ext cx="3657600" cy="380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0" dirty="0" smtClean="0">
                <a:solidFill>
                  <a:srgbClr val="000000"/>
                </a:solidFill>
              </a:rPr>
              <a:t>*Rating categories for three enrollments were unavailable at the time of this report.</a:t>
            </a:r>
            <a:endParaRPr lang="en-US" sz="1100" b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63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1A0CDADD-04C1-4152-ADEA-94CFE2AB235D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4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1DC207F8-4571-4B71-8E88-F6AB81696BF5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5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215227C4-FF5F-4055-8787-7F0B1FD30C5C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6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B12C7DE9-A72B-4DC8-9486-A62088D04E98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7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FF06D120-2CE5-43B5-8515-0EA57A0E46B7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8" name="Slide Number Placeholder 3"/>
          <p:cNvSpPr txBox="1">
            <a:spLocks noGrp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C66C3D75-E0AF-4849-B02F-30FC0A514246}" type="slidenum">
              <a:rPr lang="en-US" altLang="en-US" sz="1400" b="0">
                <a:solidFill>
                  <a:srgbClr val="000000"/>
                </a:solidFill>
                <a:latin typeface="+mn-lt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US" altLang="en-US" sz="1400" b="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5129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6324600" cy="609600"/>
          </a:xfrm>
          <a:noFill/>
        </p:spPr>
        <p:txBody>
          <a:bodyPr anchor="t"/>
          <a:lstStyle/>
          <a:p>
            <a:pPr eaLnBrk="1" hangingPunct="1"/>
            <a:r>
              <a:rPr lang="en-US" altLang="en-US" sz="2800" dirty="0" smtClean="0"/>
              <a:t>Rating Category Enrollment by Plan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5726076"/>
            <a:ext cx="8211526" cy="72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0" dirty="0" smtClean="0"/>
              <a:t>Rating category enrollment distribution fluctuates month-to-month with new enrollments driving most of the changes. Additionally, as plans complete assessments for new enrollees, some individuals move to a different rating category.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76" y="885870"/>
            <a:ext cx="7678124" cy="4771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2400" y="6484013"/>
            <a:ext cx="3733800" cy="249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i="1" dirty="0">
                <a:solidFill>
                  <a:srgbClr val="000000"/>
                </a:solidFill>
              </a:rPr>
              <a:t>F1 &lt; 1% of enrollments in each </a:t>
            </a:r>
            <a:r>
              <a:rPr lang="en-US" sz="1200" b="0" i="1" dirty="0" smtClean="0">
                <a:solidFill>
                  <a:srgbClr val="000000"/>
                </a:solidFill>
              </a:rPr>
              <a:t>plan</a:t>
            </a:r>
            <a:endParaRPr lang="en-US" sz="12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75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28E07D7-16DD-460C-AC9D-58253D067821}" type="slidenum">
              <a:rPr lang="en-US" smtClean="0">
                <a:solidFill>
                  <a:srgbClr val="000066"/>
                </a:solidFill>
              </a:rPr>
              <a:pPr>
                <a:defRPr/>
              </a:pPr>
              <a:t>5</a:t>
            </a:fld>
            <a:endParaRPr lang="en-US" dirty="0">
              <a:solidFill>
                <a:srgbClr val="000066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1674913"/>
              </p:ext>
            </p:extLst>
          </p:nvPr>
        </p:nvGraphicFramePr>
        <p:xfrm>
          <a:off x="152400" y="1143000"/>
          <a:ext cx="8763000" cy="263845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819400"/>
                <a:gridCol w="3429000"/>
                <a:gridCol w="25146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/>
                        <a:t>Who was Included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Assignment</a:t>
                      </a:r>
                      <a:r>
                        <a:rPr lang="en-US" sz="1600" baseline="0" dirty="0" smtClean="0"/>
                        <a:t> Approach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Key</a:t>
                      </a:r>
                      <a:r>
                        <a:rPr lang="en-US" sz="1600" baseline="0" dirty="0" smtClean="0"/>
                        <a:t> Dates</a:t>
                      </a:r>
                      <a:endParaRPr lang="en-US" sz="1600" dirty="0"/>
                    </a:p>
                  </a:txBody>
                  <a:tcPr/>
                </a:tc>
              </a:tr>
              <a:tr h="218125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smtClean="0">
                          <a:solidFill>
                            <a:srgbClr val="333399"/>
                          </a:solidFill>
                          <a:latin typeface="+mn-lt"/>
                          <a:ea typeface="+mn-ea"/>
                          <a:cs typeface="+mn-cs"/>
                        </a:rPr>
                        <a:t>9,314 individuals </a:t>
                      </a:r>
                      <a:r>
                        <a:rPr lang="en-US" altLang="en-US" sz="1600" dirty="0" smtClean="0">
                          <a:solidFill>
                            <a:srgbClr val="333399"/>
                          </a:solidFill>
                        </a:rPr>
                        <a:t>from across the target population,</a:t>
                      </a:r>
                      <a:r>
                        <a:rPr lang="en-US" altLang="en-US" sz="1600" baseline="0" dirty="0" smtClean="0">
                          <a:solidFill>
                            <a:srgbClr val="333399"/>
                          </a:solidFill>
                        </a:rPr>
                        <a:t> including </a:t>
                      </a:r>
                      <a:r>
                        <a:rPr lang="en-US" altLang="en-US" sz="1600" dirty="0" smtClean="0">
                          <a:solidFill>
                            <a:srgbClr val="333399"/>
                          </a:solidFill>
                        </a:rPr>
                        <a:t>those with higher levels of LTSS and behavioral health need (i.e., C1, C2 and C3 rating categories)</a:t>
                      </a:r>
                    </a:p>
                    <a:p>
                      <a:pPr algn="ctr"/>
                      <a:endParaRPr lang="en-US" sz="1600" dirty="0">
                        <a:solidFill>
                          <a:srgbClr val="333399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en-US" sz="1600" dirty="0" smtClean="0">
                          <a:solidFill>
                            <a:srgbClr val="333399"/>
                          </a:solidFill>
                        </a:rPr>
                        <a:t>In addition to primary care, MassHealth used data on where individuals accessed LTSS and behavioral health services to match individuals to a One Care plan</a:t>
                      </a:r>
                      <a:endParaRPr lang="en-US" sz="1600" dirty="0">
                        <a:solidFill>
                          <a:srgbClr val="333399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smtClean="0">
                          <a:solidFill>
                            <a:srgbClr val="333399"/>
                          </a:solidFill>
                        </a:rPr>
                        <a:t>April 28:</a:t>
                      </a:r>
                      <a:r>
                        <a:rPr lang="en-US" sz="1600" baseline="0" dirty="0" smtClean="0">
                          <a:solidFill>
                            <a:srgbClr val="333399"/>
                          </a:solidFill>
                        </a:rPr>
                        <a:t> </a:t>
                      </a:r>
                      <a:r>
                        <a:rPr lang="en-US" sz="1600" dirty="0" smtClean="0">
                          <a:solidFill>
                            <a:srgbClr val="333399"/>
                          </a:solidFill>
                        </a:rPr>
                        <a:t>60-day notices mailed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600" dirty="0" smtClean="0">
                        <a:solidFill>
                          <a:srgbClr val="333399"/>
                        </a:solidFill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smtClean="0">
                          <a:solidFill>
                            <a:srgbClr val="333399"/>
                          </a:solidFill>
                        </a:rPr>
                        <a:t>May</a:t>
                      </a:r>
                      <a:r>
                        <a:rPr lang="en-US" sz="1600" baseline="0" dirty="0" smtClean="0">
                          <a:solidFill>
                            <a:srgbClr val="333399"/>
                          </a:solidFill>
                        </a:rPr>
                        <a:t> 29</a:t>
                      </a:r>
                      <a:r>
                        <a:rPr lang="en-US" sz="1600" dirty="0" smtClean="0">
                          <a:solidFill>
                            <a:srgbClr val="333399"/>
                          </a:solidFill>
                        </a:rPr>
                        <a:t>:</a:t>
                      </a:r>
                      <a:r>
                        <a:rPr lang="en-US" sz="1600" baseline="0" dirty="0" smtClean="0">
                          <a:solidFill>
                            <a:srgbClr val="333399"/>
                          </a:solidFill>
                        </a:rPr>
                        <a:t> </a:t>
                      </a:r>
                      <a:r>
                        <a:rPr lang="en-US" sz="1600" dirty="0" smtClean="0">
                          <a:solidFill>
                            <a:srgbClr val="333399"/>
                          </a:solidFill>
                        </a:rPr>
                        <a:t>30-day</a:t>
                      </a:r>
                      <a:r>
                        <a:rPr lang="en-US" sz="1600" baseline="0" dirty="0" smtClean="0">
                          <a:solidFill>
                            <a:srgbClr val="333399"/>
                          </a:solidFill>
                        </a:rPr>
                        <a:t> notices mailed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600" baseline="0" dirty="0" smtClean="0">
                        <a:solidFill>
                          <a:srgbClr val="333399"/>
                        </a:solidFill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aseline="0" dirty="0" smtClean="0">
                          <a:solidFill>
                            <a:srgbClr val="333399"/>
                          </a:solidFill>
                        </a:rPr>
                        <a:t>July 1: Coverage effective</a:t>
                      </a:r>
                      <a:endParaRPr lang="en-US" sz="1600" dirty="0">
                        <a:solidFill>
                          <a:srgbClr val="333399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28600" y="228600"/>
            <a:ext cx="7010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+mj-lt"/>
                <a:ea typeface="ＭＳ Ｐゴシック" pitchFamily="34" charset="-128"/>
                <a:cs typeface="ＭＳ Ｐゴシック" charset="0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en-US" altLang="en-US" sz="2800" dirty="0"/>
              <a:t>Enrollments via Auto-Assignment Round </a:t>
            </a:r>
            <a:r>
              <a:rPr lang="en-US" altLang="en-US" sz="2800" dirty="0" smtClean="0"/>
              <a:t>3</a:t>
            </a:r>
            <a:endParaRPr lang="en-US" altLang="en-US" sz="2800" kern="0" dirty="0" smtClean="0">
              <a:ea typeface="ＭＳ Ｐゴシック" charset="-128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04800" y="4006851"/>
            <a:ext cx="8686800" cy="2774949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749300" indent="-2921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</a:defRPr>
            </a:lvl2pPr>
            <a:lvl3pPr marL="1143000" indent="-2286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</a:defRPr>
            </a:lvl3pPr>
            <a:lvl4pPr marL="1600200" indent="-2286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</a:defRPr>
            </a:lvl4pPr>
            <a:lvl5pPr marL="2057400" indent="-2286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</a:defRPr>
            </a:lvl5pPr>
            <a:lvl6pPr marL="25146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6pPr>
            <a:lvl7pPr marL="29718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7pPr>
            <a:lvl8pPr marL="34290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8pPr>
            <a:lvl9pPr marL="38862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800" b="0" kern="0" dirty="0" smtClean="0"/>
              <a:t>Of those 9,314 individuals who were included in auto-assignment:</a:t>
            </a:r>
          </a:p>
          <a:p>
            <a:pPr lvl="1">
              <a:lnSpc>
                <a:spcPct val="90000"/>
              </a:lnSpc>
            </a:pPr>
            <a:r>
              <a:rPr lang="en-US" altLang="en-US" sz="1800" b="0" kern="0" dirty="0" smtClean="0"/>
              <a:t>59% stayed with their assigned plan for July 1</a:t>
            </a:r>
            <a:endParaRPr lang="en-US" altLang="en-US" sz="1800" b="0" i="1" kern="0" dirty="0" smtClean="0"/>
          </a:p>
          <a:p>
            <a:pPr lvl="1">
              <a:lnSpc>
                <a:spcPct val="90000"/>
              </a:lnSpc>
            </a:pPr>
            <a:r>
              <a:rPr lang="en-US" altLang="en-US" sz="1800" b="0" kern="0" dirty="0" smtClean="0"/>
              <a:t>4% decided to enroll in assigned plan for an earlier effective date</a:t>
            </a:r>
            <a:endParaRPr lang="en-US" altLang="en-US" sz="1800" b="0" i="1" kern="0" dirty="0" smtClean="0"/>
          </a:p>
          <a:p>
            <a:pPr lvl="1">
              <a:lnSpc>
                <a:spcPct val="90000"/>
              </a:lnSpc>
            </a:pPr>
            <a:r>
              <a:rPr lang="en-US" altLang="en-US" sz="1800" b="0" kern="0" dirty="0" smtClean="0"/>
              <a:t>2% switched plans </a:t>
            </a:r>
          </a:p>
          <a:p>
            <a:pPr lvl="1">
              <a:lnSpc>
                <a:spcPct val="90000"/>
              </a:lnSpc>
            </a:pPr>
            <a:r>
              <a:rPr lang="en-US" altLang="en-US" sz="1800" b="0" kern="0" dirty="0" smtClean="0"/>
              <a:t>24% opted out of One Care </a:t>
            </a:r>
          </a:p>
          <a:p>
            <a:pPr lvl="1">
              <a:lnSpc>
                <a:spcPct val="90000"/>
              </a:lnSpc>
            </a:pPr>
            <a:r>
              <a:rPr lang="en-US" altLang="en-US" sz="1800" b="0" kern="0" dirty="0" smtClean="0"/>
              <a:t>10% were cancelled for various reasons (e.g. no longer eligible, or notices came back undeliverable)</a:t>
            </a:r>
            <a:endParaRPr lang="en-US" sz="1800" b="0" kern="0" dirty="0"/>
          </a:p>
        </p:txBody>
      </p:sp>
    </p:spTree>
    <p:extLst>
      <p:ext uri="{BB962C8B-B14F-4D97-AF65-F5344CB8AC3E}">
        <p14:creationId xmlns:p14="http://schemas.microsoft.com/office/powerpoint/2010/main" val="715702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Slide Number Placeholder 3"/>
          <p:cNvSpPr txBox="1">
            <a:spLocks noGrp="1"/>
          </p:cNvSpPr>
          <p:nvPr/>
        </p:nvSpPr>
        <p:spPr bwMode="auto">
          <a:xfrm>
            <a:off x="74676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pitchFamily="34" charset="0"/>
              <a:buChar char="■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ED0203ED-B042-4055-91EB-DDA0D3C7E410}" type="slidenum">
              <a:rPr lang="en-US" altLang="en-US" sz="1400" b="0" smtClean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US" altLang="en-US" sz="1400" b="0" dirty="0" smtClean="0">
              <a:solidFill>
                <a:srgbClr val="000066"/>
              </a:solidFill>
            </a:endParaRPr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219199"/>
            <a:ext cx="8686800" cy="5502275"/>
          </a:xfrm>
        </p:spPr>
        <p:txBody>
          <a:bodyPr>
            <a:normAutofit/>
          </a:bodyPr>
          <a:lstStyle/>
          <a:p>
            <a:pPr>
              <a:lnSpc>
                <a:spcPct val="105000"/>
              </a:lnSpc>
            </a:pPr>
            <a:r>
              <a:rPr lang="en-US" altLang="en-US" sz="2400" b="0" dirty="0" smtClean="0">
                <a:ea typeface="ＭＳ Ｐゴシック" charset="-128"/>
              </a:rPr>
              <a:t>MassHealth will not do auto-assignments for October 2014</a:t>
            </a:r>
          </a:p>
          <a:p>
            <a:pPr>
              <a:lnSpc>
                <a:spcPct val="105000"/>
              </a:lnSpc>
            </a:pPr>
            <a:r>
              <a:rPr lang="en-US" altLang="en-US" sz="2400" b="0" dirty="0" smtClean="0">
                <a:ea typeface="ＭＳ Ｐゴシック" charset="-128"/>
              </a:rPr>
              <a:t>MassHealth is considering auto-assigning members to Network Health for coverage beginning November 1, 2014</a:t>
            </a:r>
          </a:p>
          <a:p>
            <a:pPr lvl="1">
              <a:lnSpc>
                <a:spcPct val="105000"/>
              </a:lnSpc>
            </a:pPr>
            <a:r>
              <a:rPr lang="en-US" altLang="en-US" sz="2400" b="0" dirty="0" smtClean="0">
                <a:ea typeface="ＭＳ Ｐゴシック" charset="-128"/>
              </a:rPr>
              <a:t>Network Health did not take any auto-assigned enrollments in round two (April 1, 2014 coverage effective date)</a:t>
            </a:r>
          </a:p>
          <a:p>
            <a:pPr lvl="1">
              <a:lnSpc>
                <a:spcPct val="105000"/>
              </a:lnSpc>
            </a:pPr>
            <a:r>
              <a:rPr lang="en-US" altLang="en-US" sz="2400" b="0" dirty="0" smtClean="0">
                <a:ea typeface="ＭＳ Ｐゴシック" charset="-128"/>
              </a:rPr>
              <a:t>MassHealth has been working closely with Network Health and is comfortable with the plan’s capacity to accept auto-assigned enrollments for November 1, 2014</a:t>
            </a:r>
          </a:p>
          <a:p>
            <a:pPr>
              <a:lnSpc>
                <a:spcPct val="105000"/>
              </a:lnSpc>
            </a:pPr>
            <a:r>
              <a:rPr lang="en-US" altLang="en-US" sz="2400" b="0" dirty="0" smtClean="0">
                <a:ea typeface="ＭＳ Ｐゴシック" charset="-128"/>
              </a:rPr>
              <a:t>MassHealth and CMS continue to work closely with all of the plans to understand their capacity to accept potential auto-enrollments in 2015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28600" y="228600"/>
            <a:ext cx="7010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+mj-lt"/>
                <a:ea typeface="ＭＳ Ｐゴシック" pitchFamily="34" charset="-128"/>
                <a:cs typeface="ＭＳ Ｐゴシック" charset="0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en-US" altLang="en-US" sz="2800" kern="0" dirty="0" smtClean="0">
                <a:ea typeface="ＭＳ Ｐゴシック" charset="-128"/>
              </a:rPr>
              <a:t>Auto-Assignment (cont’d)</a:t>
            </a:r>
          </a:p>
        </p:txBody>
      </p:sp>
    </p:spTree>
    <p:extLst>
      <p:ext uri="{BB962C8B-B14F-4D97-AF65-F5344CB8AC3E}">
        <p14:creationId xmlns:p14="http://schemas.microsoft.com/office/powerpoint/2010/main" val="2311919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Slide Number Placeholder 3"/>
          <p:cNvSpPr txBox="1">
            <a:spLocks noGrp="1"/>
          </p:cNvSpPr>
          <p:nvPr/>
        </p:nvSpPr>
        <p:spPr bwMode="auto">
          <a:xfrm>
            <a:off x="74676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pitchFamily="34" charset="0"/>
              <a:buChar char="■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ED0203ED-B042-4055-91EB-DDA0D3C7E410}" type="slidenum">
              <a:rPr lang="en-US" altLang="en-US" sz="1400" b="0" smtClean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US" altLang="en-US" sz="1400" b="0" dirty="0" smtClean="0">
              <a:solidFill>
                <a:srgbClr val="000066"/>
              </a:solidFill>
            </a:endParaRPr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142999"/>
            <a:ext cx="8534400" cy="5578476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5000"/>
              </a:lnSpc>
            </a:pPr>
            <a:r>
              <a:rPr lang="en-US" altLang="en-US" sz="2400" b="0" dirty="0" smtClean="0">
                <a:ea typeface="ＭＳ Ｐゴシック" charset="-128"/>
              </a:rPr>
              <a:t>LTS Coordinator member document</a:t>
            </a:r>
          </a:p>
          <a:p>
            <a:pPr lvl="1">
              <a:lnSpc>
                <a:spcPct val="105000"/>
              </a:lnSpc>
            </a:pPr>
            <a:r>
              <a:rPr lang="en-US" altLang="en-US" sz="2400" b="0" dirty="0" smtClean="0">
                <a:ea typeface="ＭＳ Ｐゴシック" charset="-128"/>
              </a:rPr>
              <a:t>MassHealth is readying materials to be mailed to all current enrollees (enrolled as of 8/1/14) by the end of July</a:t>
            </a:r>
          </a:p>
          <a:p>
            <a:pPr lvl="1">
              <a:lnSpc>
                <a:spcPct val="105000"/>
              </a:lnSpc>
            </a:pPr>
            <a:r>
              <a:rPr lang="en-US" altLang="en-US" sz="2400" b="0" dirty="0" err="1" smtClean="0">
                <a:ea typeface="ＭＳ Ｐゴシック" charset="-128"/>
              </a:rPr>
              <a:t>MassHealth</a:t>
            </a:r>
            <a:r>
              <a:rPr lang="en-US" altLang="en-US" sz="2400" b="0" dirty="0" smtClean="0">
                <a:ea typeface="ＭＳ Ｐゴシック" charset="-128"/>
              </a:rPr>
              <a:t> will make final electronic version of member document available to One Care plans, </a:t>
            </a:r>
            <a:r>
              <a:rPr lang="en-US" altLang="en-US" sz="2400" b="0" dirty="0" err="1" smtClean="0">
                <a:ea typeface="ＭＳ Ｐゴシック" charset="-128"/>
              </a:rPr>
              <a:t>CBOs</a:t>
            </a:r>
            <a:r>
              <a:rPr lang="en-US" altLang="en-US" sz="2400" b="0" dirty="0" smtClean="0">
                <a:ea typeface="ＭＳ Ｐゴシック" charset="-128"/>
              </a:rPr>
              <a:t>, the OCO, state agencies, and others </a:t>
            </a:r>
          </a:p>
          <a:p>
            <a:pPr lvl="1">
              <a:lnSpc>
                <a:spcPct val="105000"/>
              </a:lnSpc>
            </a:pPr>
            <a:r>
              <a:rPr lang="en-US" altLang="en-US" sz="2400" b="0" dirty="0" err="1" smtClean="0">
                <a:ea typeface="ＭＳ Ｐゴシック" charset="-128"/>
              </a:rPr>
              <a:t>MassHealth</a:t>
            </a:r>
            <a:r>
              <a:rPr lang="en-US" altLang="en-US" sz="2400" b="0" dirty="0" smtClean="0">
                <a:ea typeface="ＭＳ Ｐゴシック" charset="-128"/>
              </a:rPr>
              <a:t> </a:t>
            </a:r>
            <a:r>
              <a:rPr lang="en-US" altLang="en-US" sz="2400" b="0" dirty="0">
                <a:ea typeface="ＭＳ Ｐゴシック" charset="-128"/>
              </a:rPr>
              <a:t>will also make the document available on the One Care website for people to refer to when making enrollment </a:t>
            </a:r>
            <a:r>
              <a:rPr lang="en-US" altLang="en-US" sz="2400" b="0" dirty="0" smtClean="0">
                <a:ea typeface="ＭＳ Ｐゴシック" charset="-128"/>
              </a:rPr>
              <a:t>decisions. People will be able to download or order the document from the website.  </a:t>
            </a:r>
          </a:p>
          <a:p>
            <a:pPr>
              <a:lnSpc>
                <a:spcPct val="105000"/>
              </a:lnSpc>
            </a:pPr>
            <a:r>
              <a:rPr lang="en-US" altLang="en-US" sz="2400" b="0" dirty="0" smtClean="0">
                <a:ea typeface="ＭＳ Ｐゴシック" charset="-128"/>
              </a:rPr>
              <a:t>One Care Ombudsman</a:t>
            </a:r>
          </a:p>
          <a:p>
            <a:pPr lvl="1">
              <a:lnSpc>
                <a:spcPct val="105000"/>
              </a:lnSpc>
            </a:pPr>
            <a:r>
              <a:rPr lang="en-US" altLang="en-US" sz="2400" b="0" dirty="0" smtClean="0">
                <a:ea typeface="ＭＳ Ｐゴシック" charset="-128"/>
              </a:rPr>
              <a:t>MassHealth is preparing to mail a notice and OCO brochure to all current enrollees (enrolled as of 8/1/14) informing them of the OCO services</a:t>
            </a:r>
          </a:p>
          <a:p>
            <a:pPr lvl="1">
              <a:lnSpc>
                <a:spcPct val="105000"/>
              </a:lnSpc>
            </a:pPr>
            <a:r>
              <a:rPr lang="en-US" altLang="en-US" sz="2400" b="0" dirty="0" smtClean="0">
                <a:ea typeface="ＭＳ Ｐゴシック" charset="-128"/>
              </a:rPr>
              <a:t>MassHealth is targeting the end of July/early August to mail this to enrollees</a:t>
            </a:r>
            <a:endParaRPr lang="en-US" altLang="en-US" sz="2400" b="0" dirty="0">
              <a:ea typeface="ＭＳ Ｐゴシック" charset="-128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28600" y="304800"/>
            <a:ext cx="7010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+mj-lt"/>
                <a:ea typeface="ＭＳ Ｐゴシック" pitchFamily="34" charset="-128"/>
                <a:cs typeface="ＭＳ Ｐゴシック" charset="0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en-US" altLang="en-US" sz="2800" kern="0" dirty="0" smtClean="0">
                <a:ea typeface="ＭＳ Ｐゴシック" charset="-128"/>
              </a:rPr>
              <a:t>Upcoming Member Mailings</a:t>
            </a:r>
          </a:p>
        </p:txBody>
      </p:sp>
    </p:spTree>
    <p:extLst>
      <p:ext uri="{BB962C8B-B14F-4D97-AF65-F5344CB8AC3E}">
        <p14:creationId xmlns:p14="http://schemas.microsoft.com/office/powerpoint/2010/main" val="380569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Slide Number Placeholder 3"/>
          <p:cNvSpPr txBox="1">
            <a:spLocks noGrp="1"/>
          </p:cNvSpPr>
          <p:nvPr/>
        </p:nvSpPr>
        <p:spPr bwMode="auto">
          <a:xfrm>
            <a:off x="74676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pitchFamily="34" charset="0"/>
              <a:buChar char="■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ED0203ED-B042-4055-91EB-DDA0D3C7E410}" type="slidenum">
              <a:rPr lang="en-US" altLang="en-US" sz="1400" b="0" smtClean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en-US" altLang="en-US" sz="1400" b="0" dirty="0" smtClean="0">
              <a:solidFill>
                <a:srgbClr val="000066"/>
              </a:solidFill>
            </a:endParaRPr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898525"/>
            <a:ext cx="8763000" cy="588327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en-US" altLang="en-US" sz="2200" b="0" dirty="0" smtClean="0">
                <a:ea typeface="ＭＳ Ｐゴシック" charset="-128"/>
              </a:rPr>
              <a:t>MassHealth </a:t>
            </a:r>
            <a:r>
              <a:rPr lang="en-US" altLang="en-US" sz="2200" b="0" dirty="0">
                <a:ea typeface="ＭＳ Ｐゴシック" charset="-128"/>
              </a:rPr>
              <a:t>and </a:t>
            </a:r>
            <a:r>
              <a:rPr lang="en-US" altLang="en-US" sz="2200" b="0" dirty="0" smtClean="0">
                <a:ea typeface="ＭＳ Ｐゴシック" charset="-128"/>
              </a:rPr>
              <a:t>UMass Medical School are currently developing a training webinar in response to stakeholders</a:t>
            </a:r>
            <a:r>
              <a:rPr lang="en-US" altLang="en-US" sz="2200" b="0" dirty="0">
                <a:ea typeface="ＭＳ Ｐゴシック" charset="-128"/>
              </a:rPr>
              <a:t>’ request for a uniform, consistent training </a:t>
            </a:r>
            <a:r>
              <a:rPr lang="en-US" altLang="en-US" sz="2200" b="0" dirty="0" smtClean="0">
                <a:ea typeface="ＭＳ Ｐゴシック" charset="-128"/>
              </a:rPr>
              <a:t>curriculum for the LTS Coordinator role in One Care</a:t>
            </a:r>
            <a:endParaRPr lang="en-US" altLang="en-US" sz="2200" b="0" dirty="0">
              <a:ea typeface="ＭＳ Ｐゴシック" charset="-128"/>
            </a:endParaRPr>
          </a:p>
          <a:p>
            <a:pPr lvl="1">
              <a:lnSpc>
                <a:spcPct val="110000"/>
              </a:lnSpc>
            </a:pPr>
            <a:r>
              <a:rPr lang="en-US" altLang="en-US" sz="2200" b="0" dirty="0" smtClean="0">
                <a:ea typeface="ＭＳ Ｐゴシック" charset="-128"/>
              </a:rPr>
              <a:t>Stakeholders </a:t>
            </a:r>
            <a:r>
              <a:rPr lang="en-US" altLang="en-US" sz="2200" b="0" dirty="0">
                <a:ea typeface="ＭＳ Ｐゴシック" charset="-128"/>
              </a:rPr>
              <a:t>have provided input on webinar </a:t>
            </a:r>
            <a:r>
              <a:rPr lang="en-US" altLang="en-US" sz="2200" b="0" dirty="0" smtClean="0">
                <a:ea typeface="ＭＳ Ｐゴシック" charset="-128"/>
              </a:rPr>
              <a:t>content; will provide continued consultation </a:t>
            </a:r>
            <a:r>
              <a:rPr lang="en-US" altLang="en-US" sz="2200" b="0" dirty="0">
                <a:ea typeface="ＭＳ Ｐゴシック" charset="-128"/>
              </a:rPr>
              <a:t>as the webinar takes </a:t>
            </a:r>
            <a:r>
              <a:rPr lang="en-US" altLang="en-US" sz="2200" b="0" dirty="0" smtClean="0">
                <a:ea typeface="ＭＳ Ｐゴシック" charset="-128"/>
              </a:rPr>
              <a:t>shape</a:t>
            </a:r>
          </a:p>
          <a:p>
            <a:pPr lvl="2">
              <a:lnSpc>
                <a:spcPct val="110000"/>
              </a:lnSpc>
            </a:pPr>
            <a:r>
              <a:rPr lang="en-US" altLang="en-US" sz="2200" b="0" dirty="0">
                <a:ea typeface="ＭＳ Ｐゴシック" charset="-128"/>
              </a:rPr>
              <a:t>MassHealth </a:t>
            </a:r>
            <a:r>
              <a:rPr lang="en-US" altLang="en-US" sz="2200" b="0" dirty="0" smtClean="0">
                <a:ea typeface="ＭＳ Ｐゴシック" charset="-128"/>
              </a:rPr>
              <a:t>requested </a:t>
            </a:r>
            <a:r>
              <a:rPr lang="en-US" altLang="en-US" sz="2200" b="0" dirty="0">
                <a:ea typeface="ＭＳ Ｐゴシック" charset="-128"/>
              </a:rPr>
              <a:t>additional </a:t>
            </a:r>
            <a:r>
              <a:rPr lang="en-US" altLang="en-US" sz="2200" b="0" dirty="0" smtClean="0">
                <a:ea typeface="ＭＳ Ｐゴシック" charset="-128"/>
              </a:rPr>
              <a:t>feedback on </a:t>
            </a:r>
            <a:r>
              <a:rPr lang="en-US" altLang="en-US" sz="2200" b="0" dirty="0">
                <a:ea typeface="ＭＳ Ｐゴシック" charset="-128"/>
              </a:rPr>
              <a:t>examples of LTS Coordinators and Care Coordinators working </a:t>
            </a:r>
            <a:r>
              <a:rPr lang="en-US" altLang="en-US" sz="2200" b="0" dirty="0" smtClean="0">
                <a:ea typeface="ＭＳ Ｐゴシック" charset="-128"/>
              </a:rPr>
              <a:t>on a </a:t>
            </a:r>
            <a:r>
              <a:rPr lang="en-US" altLang="en-US" sz="2200" b="0" dirty="0">
                <a:ea typeface="ＭＳ Ｐゴシック" charset="-128"/>
              </a:rPr>
              <a:t>care team and suggestions of LTS Coordinators who could talk about their role</a:t>
            </a:r>
          </a:p>
          <a:p>
            <a:pPr lvl="1">
              <a:lnSpc>
                <a:spcPct val="110000"/>
              </a:lnSpc>
            </a:pPr>
            <a:r>
              <a:rPr lang="en-US" altLang="en-US" sz="2200" b="0" dirty="0" smtClean="0">
                <a:ea typeface="ＭＳ Ｐゴシック" charset="-128"/>
              </a:rPr>
              <a:t>The webinar </a:t>
            </a:r>
            <a:r>
              <a:rPr lang="en-US" altLang="en-US" sz="2200" b="0" dirty="0">
                <a:ea typeface="ＭＳ Ｐゴシック" charset="-128"/>
              </a:rPr>
              <a:t>will be recorded and posted to the One Care learning website</a:t>
            </a:r>
          </a:p>
          <a:p>
            <a:pPr>
              <a:lnSpc>
                <a:spcPct val="110000"/>
              </a:lnSpc>
            </a:pPr>
            <a:r>
              <a:rPr lang="en-US" altLang="en-US" sz="2200" b="0" dirty="0" smtClean="0">
                <a:ea typeface="ＭＳ Ｐゴシック" charset="-128"/>
              </a:rPr>
              <a:t>There </a:t>
            </a:r>
            <a:r>
              <a:rPr lang="en-US" altLang="en-US" sz="2200" b="0" dirty="0">
                <a:ea typeface="ＭＳ Ｐゴシック" charset="-128"/>
              </a:rPr>
              <a:t>is interest in developing additional trainings and alternative formats to meet the needs of different audiences</a:t>
            </a:r>
          </a:p>
          <a:p>
            <a:pPr>
              <a:lnSpc>
                <a:spcPct val="110000"/>
              </a:lnSpc>
            </a:pPr>
            <a:r>
              <a:rPr lang="en-US" altLang="en-US" sz="2200" b="0" dirty="0" smtClean="0">
                <a:ea typeface="ＭＳ Ｐゴシック" charset="-128"/>
              </a:rPr>
              <a:t>MassHealth is also working with the One Care plans to understand:</a:t>
            </a:r>
          </a:p>
          <a:p>
            <a:pPr lvl="1">
              <a:lnSpc>
                <a:spcPct val="110000"/>
              </a:lnSpc>
            </a:pPr>
            <a:r>
              <a:rPr lang="en-US" altLang="en-US" sz="2200" b="0" dirty="0" smtClean="0">
                <a:ea typeface="ＭＳ Ｐゴシック" charset="-128"/>
              </a:rPr>
              <a:t>their experience from the referral process</a:t>
            </a:r>
          </a:p>
          <a:p>
            <a:pPr lvl="1">
              <a:lnSpc>
                <a:spcPct val="110000"/>
              </a:lnSpc>
            </a:pPr>
            <a:r>
              <a:rPr lang="en-US" altLang="en-US" sz="2200" b="0" dirty="0" smtClean="0">
                <a:ea typeface="ＭＳ Ｐゴシック" charset="-128"/>
              </a:rPr>
              <a:t>challenges related to CBO/agency capacity to accept LTS Coordinator referrals</a:t>
            </a:r>
          </a:p>
          <a:p>
            <a:pPr>
              <a:lnSpc>
                <a:spcPct val="105000"/>
              </a:lnSpc>
            </a:pPr>
            <a:endParaRPr lang="en-US" altLang="en-US" sz="2000" b="0" dirty="0" smtClean="0">
              <a:ea typeface="ＭＳ Ｐゴシック" charset="-128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28600" y="228600"/>
            <a:ext cx="7010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+mj-lt"/>
                <a:ea typeface="ＭＳ Ｐゴシック" pitchFamily="34" charset="-128"/>
                <a:cs typeface="ＭＳ Ｐゴシック" charset="0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en-US" altLang="en-US" sz="2800" kern="0" dirty="0" smtClean="0">
                <a:ea typeface="ＭＳ Ｐゴシック" charset="-128"/>
              </a:rPr>
              <a:t>LTS Coordinator Training</a:t>
            </a:r>
          </a:p>
        </p:txBody>
      </p:sp>
    </p:spTree>
    <p:extLst>
      <p:ext uri="{BB962C8B-B14F-4D97-AF65-F5344CB8AC3E}">
        <p14:creationId xmlns:p14="http://schemas.microsoft.com/office/powerpoint/2010/main" val="3427575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6553200" cy="914400"/>
          </a:xfrm>
        </p:spPr>
        <p:txBody>
          <a:bodyPr/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Contract Management/Monitoring Activities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03326"/>
            <a:ext cx="8686800" cy="5883274"/>
          </a:xfrm>
        </p:spPr>
        <p:txBody>
          <a:bodyPr>
            <a:normAutofit fontScale="77500" lnSpcReduction="20000"/>
          </a:bodyPr>
          <a:lstStyle/>
          <a:p>
            <a:pPr marL="342900" lvl="1" indent="-342900">
              <a:lnSpc>
                <a:spcPct val="120000"/>
              </a:lnSpc>
              <a:buSzPct val="90000"/>
              <a:buFont typeface="Arial" charset="0"/>
              <a:buChar char="■"/>
            </a:pPr>
            <a:r>
              <a:rPr lang="en-US" sz="2600" b="0" dirty="0"/>
              <a:t>Quality Monitoring and Outcomes Measurement</a:t>
            </a:r>
          </a:p>
          <a:p>
            <a:pPr lvl="1">
              <a:lnSpc>
                <a:spcPct val="120000"/>
              </a:lnSpc>
            </a:pPr>
            <a:r>
              <a:rPr lang="en-US" sz="2600" b="0" dirty="0" smtClean="0"/>
              <a:t>The first quality work group meeting will be Aug. 13, 2014 from 3-5 </a:t>
            </a:r>
          </a:p>
          <a:p>
            <a:pPr lvl="1">
              <a:lnSpc>
                <a:spcPct val="120000"/>
              </a:lnSpc>
            </a:pPr>
            <a:r>
              <a:rPr lang="en-US" sz="2600" b="0" dirty="0" smtClean="0"/>
              <a:t>The work group will assist MassHealth with review of quality and outcome measures</a:t>
            </a:r>
          </a:p>
          <a:p>
            <a:pPr>
              <a:lnSpc>
                <a:spcPct val="120000"/>
              </a:lnSpc>
            </a:pPr>
            <a:r>
              <a:rPr lang="en-US" sz="2600" b="0" dirty="0" smtClean="0"/>
              <a:t>Plan Monitoring	</a:t>
            </a:r>
          </a:p>
          <a:p>
            <a:pPr lvl="1">
              <a:lnSpc>
                <a:spcPct val="120000"/>
              </a:lnSpc>
            </a:pPr>
            <a:r>
              <a:rPr lang="en-US" sz="2600" b="0" dirty="0" smtClean="0"/>
              <a:t>Accelerated monitoring for July auto-assignment (as for previous passive </a:t>
            </a:r>
            <a:r>
              <a:rPr lang="en-US" sz="2600" b="0" dirty="0"/>
              <a:t>enrollment </a:t>
            </a:r>
            <a:r>
              <a:rPr lang="en-US" sz="2600" b="0" dirty="0" smtClean="0"/>
              <a:t>periods)</a:t>
            </a:r>
          </a:p>
          <a:p>
            <a:pPr lvl="1">
              <a:lnSpc>
                <a:spcPct val="120000"/>
              </a:lnSpc>
            </a:pPr>
            <a:r>
              <a:rPr lang="en-US" sz="2600" b="0" dirty="0" smtClean="0"/>
              <a:t>weekly </a:t>
            </a:r>
            <a:r>
              <a:rPr lang="en-US" sz="2600" b="0" dirty="0"/>
              <a:t>calls, monitoring claims volume, authorization </a:t>
            </a:r>
            <a:r>
              <a:rPr lang="en-US" sz="2600" b="0" dirty="0" smtClean="0"/>
              <a:t>requests, </a:t>
            </a:r>
            <a:r>
              <a:rPr lang="en-US" sz="2600" b="0" dirty="0"/>
              <a:t>and call center </a:t>
            </a:r>
            <a:r>
              <a:rPr lang="en-US" sz="2600" b="0" dirty="0" smtClean="0"/>
              <a:t>trends </a:t>
            </a:r>
          </a:p>
          <a:p>
            <a:pPr lvl="1">
              <a:lnSpc>
                <a:spcPct val="120000"/>
              </a:lnSpc>
            </a:pPr>
            <a:r>
              <a:rPr lang="en-US" sz="2600" b="0" dirty="0" smtClean="0"/>
              <a:t>MassHealth </a:t>
            </a:r>
            <a:r>
              <a:rPr lang="en-US" sz="2600" b="0" dirty="0"/>
              <a:t>to convene a </a:t>
            </a:r>
            <a:r>
              <a:rPr lang="en-US" sz="2600" b="0" dirty="0" smtClean="0"/>
              <a:t>follow-up </a:t>
            </a:r>
            <a:r>
              <a:rPr lang="en-US" sz="2600" b="0" dirty="0"/>
              <a:t>meeting </a:t>
            </a:r>
            <a:r>
              <a:rPr lang="en-US" sz="2600" b="0" dirty="0" smtClean="0"/>
              <a:t>at the </a:t>
            </a:r>
            <a:r>
              <a:rPr lang="en-US" sz="2600" b="0" dirty="0"/>
              <a:t>end of July to continue discussions </a:t>
            </a:r>
            <a:r>
              <a:rPr lang="en-US" sz="2600" b="0" dirty="0" smtClean="0"/>
              <a:t>about privacy concerns with </a:t>
            </a:r>
            <a:r>
              <a:rPr lang="en-US" sz="2600" b="0" dirty="0"/>
              <a:t>Department of Mental Health (DMH), Department of Public Health (DPH), Mental Health Legal Advisors, Implementation Council members and One Care </a:t>
            </a:r>
            <a:r>
              <a:rPr lang="en-US" sz="2600" b="0" dirty="0" smtClean="0"/>
              <a:t>plans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E6EFD-F2E3-4CF8-B30C-61A833C1ADDE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41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3">
      <a:dk1>
        <a:srgbClr val="000066"/>
      </a:dk1>
      <a:lt1>
        <a:srgbClr val="FFFFFF"/>
      </a:lt1>
      <a:dk2>
        <a:srgbClr val="000066"/>
      </a:dk2>
      <a:lt2>
        <a:srgbClr val="DDDDDD"/>
      </a:lt2>
      <a:accent1>
        <a:srgbClr val="AFD5EF"/>
      </a:accent1>
      <a:accent2>
        <a:srgbClr val="333399"/>
      </a:accent2>
      <a:accent3>
        <a:srgbClr val="FFFFFF"/>
      </a:accent3>
      <a:accent4>
        <a:srgbClr val="000056"/>
      </a:accent4>
      <a:accent5>
        <a:srgbClr val="D4E7F6"/>
      </a:accent5>
      <a:accent6>
        <a:srgbClr val="2D2D8A"/>
      </a:accent6>
      <a:hlink>
        <a:srgbClr val="CC9900"/>
      </a:hlink>
      <a:folHlink>
        <a:srgbClr val="CBCE6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66"/>
        </a:dk1>
        <a:lt1>
          <a:srgbClr val="FFFFFF"/>
        </a:lt1>
        <a:dk2>
          <a:srgbClr val="000066"/>
        </a:dk2>
        <a:lt2>
          <a:srgbClr val="DDDDDD"/>
        </a:lt2>
        <a:accent1>
          <a:srgbClr val="AFD5EF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4E7F6"/>
        </a:accent5>
        <a:accent6>
          <a:srgbClr val="2D2D8A"/>
        </a:accent6>
        <a:hlink>
          <a:srgbClr val="CC9900"/>
        </a:hlink>
        <a:folHlink>
          <a:srgbClr val="CBCE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Default Design">
  <a:themeElements>
    <a:clrScheme name="3_Default Design 13">
      <a:dk1>
        <a:srgbClr val="000066"/>
      </a:dk1>
      <a:lt1>
        <a:srgbClr val="FFFFFF"/>
      </a:lt1>
      <a:dk2>
        <a:srgbClr val="000066"/>
      </a:dk2>
      <a:lt2>
        <a:srgbClr val="DDDDDD"/>
      </a:lt2>
      <a:accent1>
        <a:srgbClr val="AFD5EF"/>
      </a:accent1>
      <a:accent2>
        <a:srgbClr val="333399"/>
      </a:accent2>
      <a:accent3>
        <a:srgbClr val="FFFFFF"/>
      </a:accent3>
      <a:accent4>
        <a:srgbClr val="000056"/>
      </a:accent4>
      <a:accent5>
        <a:srgbClr val="D4E7F6"/>
      </a:accent5>
      <a:accent6>
        <a:srgbClr val="2D2D8A"/>
      </a:accent6>
      <a:hlink>
        <a:srgbClr val="CC9900"/>
      </a:hlink>
      <a:folHlink>
        <a:srgbClr val="CBCE60"/>
      </a:folHlink>
    </a:clrScheme>
    <a:fontScheme name="3_Default Desig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3">
        <a:dk1>
          <a:srgbClr val="000066"/>
        </a:dk1>
        <a:lt1>
          <a:srgbClr val="FFFFFF"/>
        </a:lt1>
        <a:dk2>
          <a:srgbClr val="000066"/>
        </a:dk2>
        <a:lt2>
          <a:srgbClr val="DDDDDD"/>
        </a:lt2>
        <a:accent1>
          <a:srgbClr val="AFD5EF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4E7F6"/>
        </a:accent5>
        <a:accent6>
          <a:srgbClr val="2D2D8A"/>
        </a:accent6>
        <a:hlink>
          <a:srgbClr val="CC9900"/>
        </a:hlink>
        <a:folHlink>
          <a:srgbClr val="CBCE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efault Design">
  <a:themeElements>
    <a:clrScheme name="Default Design 13">
      <a:dk1>
        <a:srgbClr val="000066"/>
      </a:dk1>
      <a:lt1>
        <a:srgbClr val="FFFFFF"/>
      </a:lt1>
      <a:dk2>
        <a:srgbClr val="000066"/>
      </a:dk2>
      <a:lt2>
        <a:srgbClr val="DDDDDD"/>
      </a:lt2>
      <a:accent1>
        <a:srgbClr val="AFD5EF"/>
      </a:accent1>
      <a:accent2>
        <a:srgbClr val="333399"/>
      </a:accent2>
      <a:accent3>
        <a:srgbClr val="FFFFFF"/>
      </a:accent3>
      <a:accent4>
        <a:srgbClr val="000056"/>
      </a:accent4>
      <a:accent5>
        <a:srgbClr val="D4E7F6"/>
      </a:accent5>
      <a:accent6>
        <a:srgbClr val="2D2D8A"/>
      </a:accent6>
      <a:hlink>
        <a:srgbClr val="CC9900"/>
      </a:hlink>
      <a:folHlink>
        <a:srgbClr val="CBCE6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66"/>
        </a:dk1>
        <a:lt1>
          <a:srgbClr val="FFFFFF"/>
        </a:lt1>
        <a:dk2>
          <a:srgbClr val="000066"/>
        </a:dk2>
        <a:lt2>
          <a:srgbClr val="DDDDDD"/>
        </a:lt2>
        <a:accent1>
          <a:srgbClr val="AFD5EF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4E7F6"/>
        </a:accent5>
        <a:accent6>
          <a:srgbClr val="2D2D8A"/>
        </a:accent6>
        <a:hlink>
          <a:srgbClr val="CC9900"/>
        </a:hlink>
        <a:folHlink>
          <a:srgbClr val="CBCE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Default Design">
  <a:themeElements>
    <a:clrScheme name="Default Design 13">
      <a:dk1>
        <a:srgbClr val="000066"/>
      </a:dk1>
      <a:lt1>
        <a:srgbClr val="FFFFFF"/>
      </a:lt1>
      <a:dk2>
        <a:srgbClr val="000066"/>
      </a:dk2>
      <a:lt2>
        <a:srgbClr val="DDDDDD"/>
      </a:lt2>
      <a:accent1>
        <a:srgbClr val="AFD5EF"/>
      </a:accent1>
      <a:accent2>
        <a:srgbClr val="333399"/>
      </a:accent2>
      <a:accent3>
        <a:srgbClr val="FFFFFF"/>
      </a:accent3>
      <a:accent4>
        <a:srgbClr val="000056"/>
      </a:accent4>
      <a:accent5>
        <a:srgbClr val="D4E7F6"/>
      </a:accent5>
      <a:accent6>
        <a:srgbClr val="2D2D8A"/>
      </a:accent6>
      <a:hlink>
        <a:srgbClr val="CC9900"/>
      </a:hlink>
      <a:folHlink>
        <a:srgbClr val="CBCE6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66"/>
        </a:dk1>
        <a:lt1>
          <a:srgbClr val="FFFFFF"/>
        </a:lt1>
        <a:dk2>
          <a:srgbClr val="000066"/>
        </a:dk2>
        <a:lt2>
          <a:srgbClr val="DDDDDD"/>
        </a:lt2>
        <a:accent1>
          <a:srgbClr val="AFD5EF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4E7F6"/>
        </a:accent5>
        <a:accent6>
          <a:srgbClr val="2D2D8A"/>
        </a:accent6>
        <a:hlink>
          <a:srgbClr val="CC9900"/>
        </a:hlink>
        <a:folHlink>
          <a:srgbClr val="CBCE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Default Design">
  <a:themeElements>
    <a:clrScheme name="Default Design 13">
      <a:dk1>
        <a:srgbClr val="000066"/>
      </a:dk1>
      <a:lt1>
        <a:srgbClr val="FFFFFF"/>
      </a:lt1>
      <a:dk2>
        <a:srgbClr val="000066"/>
      </a:dk2>
      <a:lt2>
        <a:srgbClr val="DDDDDD"/>
      </a:lt2>
      <a:accent1>
        <a:srgbClr val="AFD5EF"/>
      </a:accent1>
      <a:accent2>
        <a:srgbClr val="333399"/>
      </a:accent2>
      <a:accent3>
        <a:srgbClr val="FFFFFF"/>
      </a:accent3>
      <a:accent4>
        <a:srgbClr val="000056"/>
      </a:accent4>
      <a:accent5>
        <a:srgbClr val="D4E7F6"/>
      </a:accent5>
      <a:accent6>
        <a:srgbClr val="2D2D8A"/>
      </a:accent6>
      <a:hlink>
        <a:srgbClr val="CC9900"/>
      </a:hlink>
      <a:folHlink>
        <a:srgbClr val="CBCE6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66"/>
        </a:dk1>
        <a:lt1>
          <a:srgbClr val="FFFFFF"/>
        </a:lt1>
        <a:dk2>
          <a:srgbClr val="000066"/>
        </a:dk2>
        <a:lt2>
          <a:srgbClr val="DDDDDD"/>
        </a:lt2>
        <a:accent1>
          <a:srgbClr val="AFD5EF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4E7F6"/>
        </a:accent5>
        <a:accent6>
          <a:srgbClr val="2D2D8A"/>
        </a:accent6>
        <a:hlink>
          <a:srgbClr val="CC9900"/>
        </a:hlink>
        <a:folHlink>
          <a:srgbClr val="CBCE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57388</TotalTime>
  <Words>1166</Words>
  <Application>Microsoft Office PowerPoint</Application>
  <PresentationFormat>On-screen Show (4:3)</PresentationFormat>
  <Paragraphs>206</Paragraphs>
  <Slides>13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Default Design</vt:lpstr>
      <vt:lpstr>3_Default Design</vt:lpstr>
      <vt:lpstr>1_Default Design</vt:lpstr>
      <vt:lpstr>2_Default Design</vt:lpstr>
      <vt:lpstr>5_Default Design</vt:lpstr>
      <vt:lpstr>MassHealth Demonstration  to Integrate Care for Dual Eligibles</vt:lpstr>
      <vt:lpstr>Agenda for MassHealth Updates</vt:lpstr>
      <vt:lpstr>Total Enrollment</vt:lpstr>
      <vt:lpstr>Rating Category Enrollment by Plan</vt:lpstr>
      <vt:lpstr>PowerPoint Presentation</vt:lpstr>
      <vt:lpstr>PowerPoint Presentation</vt:lpstr>
      <vt:lpstr>PowerPoint Presentation</vt:lpstr>
      <vt:lpstr>PowerPoint Presentation</vt:lpstr>
      <vt:lpstr>Contract Management/Monitoring Activities</vt:lpstr>
      <vt:lpstr>Community Outreach</vt:lpstr>
      <vt:lpstr>PowerPoint Presentation</vt:lpstr>
      <vt:lpstr>Provider Outreach</vt:lpstr>
      <vt:lpstr>PowerPoint Presentation</vt:lpstr>
    </vt:vector>
  </TitlesOfParts>
  <Company>EHS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lcolella</dc:creator>
  <cp:lastModifiedBy>Jenna</cp:lastModifiedBy>
  <cp:revision>1217</cp:revision>
  <cp:lastPrinted>2014-07-25T15:20:01Z</cp:lastPrinted>
  <dcterms:created xsi:type="dcterms:W3CDTF">2014-07-23T15:53:35Z</dcterms:created>
  <dcterms:modified xsi:type="dcterms:W3CDTF">2017-10-30T15:59:24Z</dcterms:modified>
</cp:coreProperties>
</file>