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  <p:sldMasterId id="2147484047" r:id="rId4"/>
    <p:sldMasterId id="2147484075" r:id="rId5"/>
  </p:sldMasterIdLst>
  <p:notesMasterIdLst>
    <p:notesMasterId r:id="rId19"/>
  </p:notesMasterIdLst>
  <p:handoutMasterIdLst>
    <p:handoutMasterId r:id="rId20"/>
  </p:handoutMasterIdLst>
  <p:sldIdLst>
    <p:sldId id="798" r:id="rId6"/>
    <p:sldId id="865" r:id="rId7"/>
    <p:sldId id="785" r:id="rId8"/>
    <p:sldId id="866" r:id="rId9"/>
    <p:sldId id="863" r:id="rId10"/>
    <p:sldId id="883" r:id="rId11"/>
    <p:sldId id="869" r:id="rId12"/>
    <p:sldId id="868" r:id="rId13"/>
    <p:sldId id="882" r:id="rId14"/>
    <p:sldId id="871" r:id="rId15"/>
    <p:sldId id="874" r:id="rId16"/>
    <p:sldId id="872" r:id="rId17"/>
    <p:sldId id="807" r:id="rId18"/>
  </p:sldIdLst>
  <p:sldSz cx="9144000" cy="6858000" type="screen4x3"/>
  <p:notesSz cx="7023100" cy="93091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BCBD3"/>
    <a:srgbClr val="5F5F5F"/>
    <a:srgbClr val="4D4D4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18" autoAdjust="0"/>
    <p:restoredTop sz="82178" autoAdjust="0"/>
  </p:normalViewPr>
  <p:slideViewPr>
    <p:cSldViewPr snapToObjects="1">
      <p:cViewPr>
        <p:scale>
          <a:sx n="70" d="100"/>
          <a:sy n="70" d="100"/>
        </p:scale>
        <p:origin x="-942" y="6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544" y="174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531" y="0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10/30/2017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1738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531" y="8841738"/>
            <a:ext cx="3043979" cy="465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14" tIns="45754" rIns="91514" bIns="4575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t" anchorCtr="0" compatLnSpc="1">
            <a:prstTxWarp prst="textNoShape">
              <a:avLst/>
            </a:prstTxWarp>
          </a:bodyPr>
          <a:lstStyle>
            <a:lvl1pPr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120" y="0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t" anchorCtr="0" compatLnSpc="1">
            <a:prstTxWarp prst="textNoShape">
              <a:avLst/>
            </a:prstTxWarp>
          </a:bodyPr>
          <a:lstStyle>
            <a:lvl1pPr algn="r"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6" y="4422459"/>
            <a:ext cx="5617208" cy="418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328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b" anchorCtr="0" compatLnSpc="1">
            <a:prstTxWarp prst="textNoShape">
              <a:avLst/>
            </a:prstTxWarp>
          </a:bodyPr>
          <a:lstStyle>
            <a:lvl1pPr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120" y="8843328"/>
            <a:ext cx="3042390" cy="46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222" tIns="46614" rIns="93222" bIns="46614" numCol="1" anchor="b" anchorCtr="0" compatLnSpc="1">
            <a:prstTxWarp prst="textNoShape">
              <a:avLst/>
            </a:prstTxWarp>
          </a:bodyPr>
          <a:lstStyle>
            <a:lvl1pPr algn="r" defTabSz="933261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5655" indent="-28776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630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5780" indent="-23053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366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2155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9437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7323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520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13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u="sng" baseline="0" dirty="0" smtClean="0"/>
              <a:t>April/round 2</a:t>
            </a:r>
          </a:p>
          <a:p>
            <a:pPr lvl="0"/>
            <a:r>
              <a:rPr lang="en-US" dirty="0"/>
              <a:t>Of those 6,485 individuals:</a:t>
            </a:r>
          </a:p>
          <a:p>
            <a:pPr lvl="1"/>
            <a:r>
              <a:rPr lang="en-US" dirty="0"/>
              <a:t>53% stayed with their assigned plan for April 1</a:t>
            </a:r>
          </a:p>
          <a:p>
            <a:pPr lvl="1"/>
            <a:r>
              <a:rPr lang="en-US" dirty="0"/>
              <a:t>5% decided to enroll in assigned plan for an earlier effective date</a:t>
            </a:r>
          </a:p>
          <a:p>
            <a:pPr lvl="1"/>
            <a:r>
              <a:rPr lang="en-US" dirty="0"/>
              <a:t>3% switched plans </a:t>
            </a:r>
          </a:p>
          <a:p>
            <a:pPr lvl="1"/>
            <a:r>
              <a:rPr lang="en-US" dirty="0"/>
              <a:t>30% opted out of One Care </a:t>
            </a:r>
          </a:p>
          <a:p>
            <a:pPr lvl="1"/>
            <a:r>
              <a:rPr lang="en-US" dirty="0"/>
              <a:t>10% were cancelled for various reasons (e.g. no longer eligible, or notices came back undeliverable)</a:t>
            </a:r>
          </a:p>
          <a:p>
            <a:endParaRPr lang="en-US" b="1" baseline="0" dirty="0" smtClean="0"/>
          </a:p>
          <a:p>
            <a:r>
              <a:rPr lang="en-US" b="0" u="sng" baseline="0" dirty="0" smtClean="0"/>
              <a:t>January/ round 1</a:t>
            </a:r>
          </a:p>
          <a:p>
            <a:pPr lvl="0"/>
            <a:r>
              <a:rPr lang="en-US" dirty="0"/>
              <a:t>Of those 6,886 individuals:</a:t>
            </a:r>
            <a:endParaRPr lang="en-US" sz="1100" dirty="0"/>
          </a:p>
          <a:p>
            <a:pPr lvl="1"/>
            <a:r>
              <a:rPr lang="en-US" dirty="0"/>
              <a:t>61% stayed with their assigned plan for Jan. 1 </a:t>
            </a:r>
            <a:endParaRPr lang="en-US" sz="1100" dirty="0"/>
          </a:p>
          <a:p>
            <a:pPr lvl="1"/>
            <a:r>
              <a:rPr lang="en-US" dirty="0"/>
              <a:t>6% decided to enroll in assigned plan for an earlier effective date </a:t>
            </a:r>
            <a:endParaRPr lang="en-US" sz="1100" dirty="0"/>
          </a:p>
          <a:p>
            <a:pPr lvl="1"/>
            <a:r>
              <a:rPr lang="en-US" dirty="0"/>
              <a:t>2% switched plans</a:t>
            </a:r>
            <a:endParaRPr lang="en-US" sz="1100" dirty="0"/>
          </a:p>
          <a:p>
            <a:pPr lvl="1"/>
            <a:r>
              <a:rPr lang="en-US" dirty="0"/>
              <a:t>25% opted out of One Care </a:t>
            </a:r>
            <a:endParaRPr lang="en-US" sz="1100" dirty="0"/>
          </a:p>
          <a:p>
            <a:pPr lvl="1"/>
            <a:r>
              <a:rPr lang="en-US" dirty="0"/>
              <a:t>7% were cancelled for various reasons (e.g. no longer eligible, or notices came back undeliverable)</a:t>
            </a:r>
            <a:endParaRPr lang="en-US" sz="1100" dirty="0"/>
          </a:p>
          <a:p>
            <a:endParaRPr lang="en-US" b="1" baseline="0" dirty="0" smtClean="0"/>
          </a:p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6993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7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8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064" indent="-286179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715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2600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486" indent="-228943" defTabSz="933261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8372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6258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4144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92029" indent="-228943" defTabSz="933261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11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6421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03346-BCB5-41D8-9F64-88CB6D256D6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6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3487D-36FD-466D-B87F-C1BC14C880A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84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D3A29-100B-4779-89FD-FBF202DD196D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87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F78CE-1E3F-4888-A1D3-FB4536E0EBA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556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B1BF8-71EF-4C55-A557-06D83E77D4D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3460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A1BBA-F122-4705-8C71-0060C8E1BE9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576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B6020-8CF8-4635-9EFA-F38FE9387C3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995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DB32E-B8FF-44DE-966C-5DF2541BBC9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8490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09947-D448-4DFD-86C3-7C8E7363DDE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1986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C442-1620-4D34-81D8-42FB5D0822F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6394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AA660-560A-4A40-AEF3-873A13240C6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34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41CB7-C110-4F61-A798-45668720D66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450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58452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4B19-0171-4632-87CC-E08591B4FCB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7685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BD02-4FB0-441B-900F-96883EB630E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171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580CD-6D09-488B-8311-E22C44DE8E1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564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DA27-AC71-46D7-B624-37F3E3FF11D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340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35DAB-22D1-4E67-B80A-771E586EC25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936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07D7-16DD-460C-AC9D-58253D06782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4074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F8B3C-70E3-4295-95C8-2D4349338B0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475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593C-48E3-4662-9E07-1D2AA77C771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2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854FA-8BAE-41D9-9B59-217AFD33FF4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806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EBEA3-9906-4701-8257-B0FCB5D4DC0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413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8C17-3A34-4E8B-BE33-8EE8A160A69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3794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AF6B-2EF1-41E1-AC56-59120CFC383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28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0226C8BD-05BD-4170-96D5-2F10FF692FDD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92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  <p:sldLayoutId id="2147484059" r:id="rId12"/>
    <p:sldLayoutId id="214748406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A7960CF-88EB-4060-8693-0ED69AD23AA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84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6482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200" b="0" kern="0" dirty="0" err="1" smtClean="0"/>
              <a:t>MassHealth</a:t>
            </a:r>
            <a:r>
              <a:rPr lang="en-US" altLang="en-US" sz="2200" b="0" kern="0" dirty="0" smtClean="0"/>
              <a:t> Updates to the Implementation Council </a:t>
            </a:r>
          </a:p>
          <a:p>
            <a:pPr eaLnBrk="1" hangingPunct="1"/>
            <a:r>
              <a:rPr lang="en-US" altLang="en-US" sz="2200" b="0" kern="0" dirty="0" smtClean="0"/>
              <a:t>July 25, 2014,1:00 PM – 3:00 PM</a:t>
            </a:r>
          </a:p>
          <a:p>
            <a:pPr eaLnBrk="1" hangingPunct="1"/>
            <a:r>
              <a:rPr lang="en-US" altLang="en-US" sz="2200" b="0" kern="0" dirty="0" smtClean="0"/>
              <a:t>One </a:t>
            </a:r>
            <a:r>
              <a:rPr lang="en-US" altLang="en-US" sz="2200" b="0" kern="0" dirty="0" err="1" smtClean="0"/>
              <a:t>Ashburton</a:t>
            </a:r>
            <a:r>
              <a:rPr lang="en-US" altLang="en-US" sz="2200" b="0" kern="0" dirty="0" smtClean="0"/>
              <a:t> Place, 21</a:t>
            </a:r>
            <a:r>
              <a:rPr lang="en-US" altLang="en-US" sz="2200" b="0" kern="0" baseline="30000" dirty="0" smtClean="0"/>
              <a:t>st</a:t>
            </a:r>
            <a:r>
              <a:rPr lang="en-US" altLang="en-US" sz="2200" b="0" kern="0" dirty="0" smtClean="0"/>
              <a:t> Floor</a:t>
            </a:r>
          </a:p>
          <a:p>
            <a:pPr eaLnBrk="1" hangingPunct="1"/>
            <a:r>
              <a:rPr lang="en-US" altLang="en-US" sz="2200" b="0" kern="0" dirty="0" smtClean="0"/>
              <a:t>Boston, MA</a:t>
            </a:r>
            <a:endParaRPr lang="en-US" altLang="en-US" sz="22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6553200" cy="838200"/>
          </a:xfrm>
        </p:spPr>
        <p:txBody>
          <a:bodyPr/>
          <a:lstStyle/>
          <a:p>
            <a:r>
              <a:rPr lang="en-US" sz="2800" dirty="0" smtClean="0"/>
              <a:t>Community Outreach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15000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</a:pPr>
            <a:r>
              <a:rPr lang="en-US" sz="2000" b="0" dirty="0" smtClean="0"/>
              <a:t>MassHealth continues to plan and participate in conferences and meetings across the state to reach key One Care audiences. Here is a schedule of upcoming events: </a:t>
            </a:r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  <a:buNone/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endParaRPr lang="en-US" sz="2000" b="0" dirty="0" smtClean="0"/>
          </a:p>
          <a:p>
            <a:pPr>
              <a:lnSpc>
                <a:spcPct val="105000"/>
              </a:lnSpc>
            </a:pPr>
            <a:r>
              <a:rPr lang="en-US" sz="2000" b="0" dirty="0" smtClean="0"/>
              <a:t>MassHealth is planning additional </a:t>
            </a:r>
            <a:r>
              <a:rPr lang="en-US" sz="2000" b="0" dirty="0"/>
              <a:t>events </a:t>
            </a:r>
            <a:r>
              <a:rPr lang="en-US" sz="2000" b="0" dirty="0" smtClean="0"/>
              <a:t>at Pine </a:t>
            </a:r>
            <a:r>
              <a:rPr lang="en-US" sz="2000" b="0" dirty="0"/>
              <a:t>Street </a:t>
            </a:r>
            <a:r>
              <a:rPr lang="en-US" sz="2000" b="0" dirty="0" smtClean="0"/>
              <a:t>Inn, Rosie's </a:t>
            </a:r>
            <a:r>
              <a:rPr lang="en-US" sz="2000" b="0" dirty="0"/>
              <a:t>Place and </a:t>
            </a:r>
            <a:r>
              <a:rPr lang="en-US" sz="2000" b="0" dirty="0" smtClean="0"/>
              <a:t>other organizations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381000" y="2133600"/>
          <a:ext cx="8452137" cy="3591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36937"/>
                <a:gridCol w="5950479"/>
                <a:gridCol w="13647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Session/Conference/Event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8/21/14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National</a:t>
                      </a:r>
                      <a:r>
                        <a:rPr lang="en-US" sz="1600" baseline="0" dirty="0" smtClean="0"/>
                        <a:t> Alliance on Mental Illness Greater Boston Consumer Advocacy/Affiliate Network (NAMI GB CAN)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Boston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kern="1200" dirty="0" smtClean="0"/>
                        <a:t>8/6/14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/>
                        <a:t>MassMATCH</a:t>
                      </a:r>
                      <a:r>
                        <a:rPr lang="en-US" sz="1600" kern="1200" dirty="0" smtClean="0"/>
                        <a:t> &amp; Easter Seals Assistive Technology Expo</a:t>
                      </a:r>
                      <a:r>
                        <a:rPr lang="en-US" sz="1600" kern="1200" baseline="0" dirty="0" smtClean="0"/>
                        <a:t> (</a:t>
                      </a:r>
                      <a:r>
                        <a:rPr lang="en-US" sz="1600" kern="1200" dirty="0" smtClean="0"/>
                        <a:t>Exhibit Table)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Holyoke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8/17/14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1199 SEIU Health Fair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Exhibit Table)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Dorchester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9/5-9/7/14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Abilities Expo (Exhibit</a:t>
                      </a:r>
                      <a:r>
                        <a:rPr lang="en-US" sz="1600" baseline="0" dirty="0" smtClean="0"/>
                        <a:t> Table)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Boston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9/17/14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Arc of Opportunity</a:t>
                      </a:r>
                      <a:r>
                        <a:rPr lang="en-US" sz="1600" baseline="0" dirty="0" smtClean="0"/>
                        <a:t> (AM and PM discussion)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Fitchburg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9/18/14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Living Longer:  Aging with Intellectual Disability Conference (Hosted by 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Bridgewell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(Exhibit Table)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Framingham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9/30/14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Shared</a:t>
                      </a:r>
                      <a:r>
                        <a:rPr lang="en-US" sz="1600" baseline="0" dirty="0" smtClean="0"/>
                        <a:t> Living &amp; Adult Family Care Conference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Worcester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50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41450"/>
            <a:ext cx="8534400" cy="5340350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MORE advertising has interviewed five One Care enrollees and captured their stories on video</a:t>
            </a:r>
          </a:p>
          <a:p>
            <a:pPr>
              <a:lnSpc>
                <a:spcPct val="105000"/>
              </a:lnSpc>
            </a:pPr>
            <a:endParaRPr lang="en-US" altLang="en-US" sz="24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plans to share the video vignettes at the next One Care Open Meeting: Friday, Aug. 22, 1-3pm, Transportation Building</a:t>
            </a:r>
          </a:p>
          <a:p>
            <a:pPr>
              <a:lnSpc>
                <a:spcPct val="105000"/>
              </a:lnSpc>
            </a:pPr>
            <a:endParaRPr lang="en-US" altLang="en-US" sz="24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The vignettes will be used to share member experiences with One Care</a:t>
            </a:r>
            <a:endParaRPr lang="en-US" altLang="en-US" sz="2400" b="0" dirty="0">
              <a:ea typeface="ＭＳ Ｐゴシック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4800"/>
            <a:ext cx="7010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Community Outreach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Video Vignettes</a:t>
            </a:r>
          </a:p>
        </p:txBody>
      </p:sp>
    </p:spTree>
    <p:extLst>
      <p:ext uri="{BB962C8B-B14F-4D97-AF65-F5344CB8AC3E}">
        <p14:creationId xmlns:p14="http://schemas.microsoft.com/office/powerpoint/2010/main" val="38056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6553200" cy="914400"/>
          </a:xfrm>
        </p:spPr>
        <p:txBody>
          <a:bodyPr/>
          <a:lstStyle/>
          <a:p>
            <a:r>
              <a:rPr lang="en-US" sz="2800" dirty="0" smtClean="0"/>
              <a:t>Provider Outreach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7308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0" dirty="0" smtClean="0"/>
              <a:t>MORE advertising has developed full- and half-page One Care ads for placement in six provider journals. 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New England Journal of Medicine (NEJM)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Journal of the American Medical Association (JAMA)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American Family Physicians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Journal of Family Practice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MA Psychiatric Society Newsletter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Behavioral Magazine</a:t>
            </a:r>
          </a:p>
          <a:p>
            <a:pPr>
              <a:lnSpc>
                <a:spcPct val="90000"/>
              </a:lnSpc>
            </a:pPr>
            <a:endParaRPr lang="en-US" sz="2000" b="0" dirty="0" smtClean="0"/>
          </a:p>
          <a:p>
            <a:pPr>
              <a:lnSpc>
                <a:spcPct val="90000"/>
              </a:lnSpc>
            </a:pPr>
            <a:r>
              <a:rPr lang="en-US" sz="2000" b="0" dirty="0" smtClean="0"/>
              <a:t>Ads will run in September, October, November and December 2014</a:t>
            </a:r>
          </a:p>
          <a:p>
            <a:pPr>
              <a:lnSpc>
                <a:spcPct val="90000"/>
              </a:lnSpc>
            </a:pPr>
            <a:endParaRPr lang="en-US" sz="2000" b="0" dirty="0" smtClean="0"/>
          </a:p>
          <a:p>
            <a:pPr>
              <a:lnSpc>
                <a:spcPct val="90000"/>
              </a:lnSpc>
            </a:pPr>
            <a:r>
              <a:rPr lang="en-US" sz="2000" b="0" dirty="0" smtClean="0"/>
              <a:t>MORE will distribute One </a:t>
            </a:r>
            <a:r>
              <a:rPr lang="en-US" sz="2000" b="0" smtClean="0"/>
              <a:t>Care messaging to </a:t>
            </a:r>
            <a:r>
              <a:rPr lang="en-US" sz="2000" b="0" dirty="0" smtClean="0"/>
              <a:t>provider associations to include in newsletters, bulletins, and updates to their members and networks 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ct val="90000"/>
              <a:buNone/>
            </a:pPr>
            <a:endParaRPr lang="en-US" sz="1800" b="0" i="1" dirty="0" smtClean="0"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Agenda for MassHealth Updates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2192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Enrollment</a:t>
            </a:r>
            <a:endParaRPr lang="en-US" altLang="en-US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Auto-Assignment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Upcoming Member Mailings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LTS Coordinator Training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Contract Management and Monitoring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Community Outreach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Provider Outreach </a:t>
            </a:r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6324600" cy="609600"/>
          </a:xfrm>
        </p:spPr>
        <p:txBody>
          <a:bodyPr/>
          <a:lstStyle/>
          <a:p>
            <a:r>
              <a:rPr lang="en-US" altLang="en-US" sz="2800" dirty="0" smtClean="0"/>
              <a:t>Total Enrollment</a:t>
            </a:r>
          </a:p>
        </p:txBody>
      </p:sp>
      <p:sp>
        <p:nvSpPr>
          <p:cNvPr id="6147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CF58799-EF8D-48FA-8E28-2FB5B006BA48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6148" name="Content Placeholder 2"/>
          <p:cNvSpPr>
            <a:spLocks/>
          </p:cNvSpPr>
          <p:nvPr/>
        </p:nvSpPr>
        <p:spPr bwMode="auto">
          <a:xfrm>
            <a:off x="304800" y="990600"/>
            <a:ext cx="8610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200" b="0" dirty="0"/>
              <a:t>Effective </a:t>
            </a:r>
            <a:r>
              <a:rPr lang="en-US" altLang="en-US" sz="2200" dirty="0" smtClean="0"/>
              <a:t>July 1</a:t>
            </a:r>
            <a:r>
              <a:rPr lang="en-US" altLang="en-US" sz="2200" b="0" dirty="0"/>
              <a:t>, total number of enrollees</a:t>
            </a:r>
            <a:r>
              <a:rPr lang="en-US" altLang="en-US" sz="2200" b="0" dirty="0" smtClean="0"/>
              <a:t>: </a:t>
            </a:r>
            <a:r>
              <a:rPr lang="en-US" altLang="en-US" sz="2200" dirty="0" smtClean="0"/>
              <a:t>18,836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7,828 </a:t>
            </a:r>
            <a:r>
              <a:rPr lang="en-US" altLang="en-US" sz="2000" b="0" dirty="0"/>
              <a:t>self-selection </a:t>
            </a:r>
            <a:r>
              <a:rPr lang="en-US" altLang="en-US" sz="2000" b="0" dirty="0" smtClean="0"/>
              <a:t>enrollments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5,531 round 3 auto-assignment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2,320 round 2  auto-assignment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dirty="0" smtClean="0"/>
              <a:t>3,157 round 1 auto-assignment</a:t>
            </a:r>
          </a:p>
          <a:p>
            <a:pPr lvl="1">
              <a:lnSpc>
                <a:spcPct val="90000"/>
              </a:lnSpc>
            </a:pPr>
            <a:endParaRPr lang="en-US" altLang="en-US" sz="2000" dirty="0" smtClean="0"/>
          </a:p>
        </p:txBody>
      </p:sp>
      <p:graphicFrame>
        <p:nvGraphicFramePr>
          <p:cNvPr id="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18122"/>
              </p:ext>
            </p:extLst>
          </p:nvPr>
        </p:nvGraphicFramePr>
        <p:xfrm>
          <a:off x="1173836" y="3370794"/>
          <a:ext cx="3474364" cy="2874431"/>
        </p:xfrm>
        <a:graphic>
          <a:graphicData uri="http://schemas.openxmlformats.org/drawingml/2006/table">
            <a:tbl>
              <a:tblPr/>
              <a:tblGrid>
                <a:gridCol w="2514600"/>
                <a:gridCol w="959764"/>
              </a:tblGrid>
              <a:tr h="514674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 Enrollment by Plan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8155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Commonwealth Care Alliance (CCA)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n-US" sz="20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9,714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155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Fallon Total Care (FTC)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n-US" sz="20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7,551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155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Network Health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n-US" sz="20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1,571</a:t>
                      </a:r>
                      <a:endParaRPr lang="en-US" sz="2000" b="0" i="0" u="none" strike="noStrike" dirty="0">
                        <a:solidFill>
                          <a:schemeClr val="accent2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522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18,836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843604"/>
              </p:ext>
            </p:extLst>
          </p:nvPr>
        </p:nvGraphicFramePr>
        <p:xfrm>
          <a:off x="5410201" y="1905896"/>
          <a:ext cx="2819400" cy="4370128"/>
        </p:xfrm>
        <a:graphic>
          <a:graphicData uri="http://schemas.openxmlformats.org/drawingml/2006/table">
            <a:tbl>
              <a:tblPr/>
              <a:tblGrid>
                <a:gridCol w="1667108"/>
                <a:gridCol w="1152292"/>
              </a:tblGrid>
              <a:tr h="713216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 Enrollment by </a:t>
                      </a:r>
                      <a:b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Rating Category</a:t>
                      </a:r>
                    </a:p>
                  </a:txBody>
                  <a:tcPr marL="91414" marR="91414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F1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22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C3B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142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C3A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2,628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C2B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731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C2A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3,633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C1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11,677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Unavailable*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18,836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410200" y="6401696"/>
            <a:ext cx="3657600" cy="380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solidFill>
                  <a:srgbClr val="000000"/>
                </a:solidFill>
              </a:rPr>
              <a:t>*Rating categories for three enrollments were unavailable at the time of this report.</a:t>
            </a:r>
            <a:endParaRPr lang="en-US" sz="11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3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00"/>
                </a:solidFill>
                <a:latin typeface="+mn-lt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Rating Category Enrollment by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726076"/>
            <a:ext cx="8211526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/>
              <a:t>Rating category enrollment distribution fluctuates month-to-month with new enrollments driving most of the changes. Additionally, as plans complete assessments for new enrollees, some individuals move to a different rating category.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76" y="885870"/>
            <a:ext cx="7678124" cy="4771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6484013"/>
            <a:ext cx="373380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1" dirty="0">
                <a:solidFill>
                  <a:srgbClr val="000000"/>
                </a:solidFill>
              </a:rPr>
              <a:t>F1 &lt; 1% of enrollments in each </a:t>
            </a:r>
            <a:r>
              <a:rPr lang="en-US" sz="1200" b="0" i="1" dirty="0" smtClean="0">
                <a:solidFill>
                  <a:srgbClr val="000000"/>
                </a:solidFill>
              </a:rPr>
              <a:t>plan</a:t>
            </a:r>
            <a:endParaRPr lang="en-US" sz="1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8E07D7-16DD-460C-AC9D-58253D067821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66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674913"/>
              </p:ext>
            </p:extLst>
          </p:nvPr>
        </p:nvGraphicFramePr>
        <p:xfrm>
          <a:off x="152400" y="1143000"/>
          <a:ext cx="8763000" cy="26384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19400"/>
                <a:gridCol w="3429000"/>
                <a:gridCol w="2514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Who was Included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Assignment</a:t>
                      </a:r>
                      <a:r>
                        <a:rPr lang="en-US" sz="1600" baseline="0" dirty="0" smtClean="0"/>
                        <a:t> Approach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Key</a:t>
                      </a:r>
                      <a:r>
                        <a:rPr lang="en-US" sz="1600" baseline="0" dirty="0" smtClean="0"/>
                        <a:t> Dates</a:t>
                      </a:r>
                      <a:endParaRPr lang="en-US" sz="1600" dirty="0"/>
                    </a:p>
                  </a:txBody>
                  <a:tcPr/>
                </a:tc>
              </a:tr>
              <a:tr h="21812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rgbClr val="333399"/>
                          </a:solidFill>
                          <a:latin typeface="+mn-lt"/>
                          <a:ea typeface="+mn-ea"/>
                          <a:cs typeface="+mn-cs"/>
                        </a:rPr>
                        <a:t>9,314 individuals </a:t>
                      </a:r>
                      <a:r>
                        <a:rPr lang="en-US" altLang="en-US" sz="1600" dirty="0" smtClean="0">
                          <a:solidFill>
                            <a:srgbClr val="333399"/>
                          </a:solidFill>
                        </a:rPr>
                        <a:t>from across the target population,</a:t>
                      </a:r>
                      <a:r>
                        <a:rPr lang="en-US" altLang="en-US" sz="1600" baseline="0" dirty="0" smtClean="0">
                          <a:solidFill>
                            <a:srgbClr val="333399"/>
                          </a:solidFill>
                        </a:rPr>
                        <a:t> including </a:t>
                      </a:r>
                      <a:r>
                        <a:rPr lang="en-US" altLang="en-US" sz="1600" dirty="0" smtClean="0">
                          <a:solidFill>
                            <a:srgbClr val="333399"/>
                          </a:solidFill>
                        </a:rPr>
                        <a:t>those with higher levels of LTSS and behavioral health need (i.e., C1, C2 and C3 rating categories)</a:t>
                      </a:r>
                    </a:p>
                    <a:p>
                      <a:pPr algn="ctr"/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1600" dirty="0" smtClean="0">
                          <a:solidFill>
                            <a:srgbClr val="333399"/>
                          </a:solidFill>
                        </a:rPr>
                        <a:t>In addition to primary care, MassHealth used data on where individuals accessed LTSS and behavioral health services to match individuals to a One Care plan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333399"/>
                          </a:solidFill>
                        </a:rPr>
                        <a:t>April 28:</a:t>
                      </a:r>
                      <a:r>
                        <a:rPr lang="en-US" sz="1600" baseline="0" dirty="0" smtClean="0">
                          <a:solidFill>
                            <a:srgbClr val="333399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333399"/>
                          </a:solidFill>
                        </a:rPr>
                        <a:t>60-day notices mailed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 smtClean="0">
                        <a:solidFill>
                          <a:srgbClr val="333399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rgbClr val="333399"/>
                          </a:solidFill>
                        </a:rPr>
                        <a:t>May</a:t>
                      </a:r>
                      <a:r>
                        <a:rPr lang="en-US" sz="1600" baseline="0" dirty="0" smtClean="0">
                          <a:solidFill>
                            <a:srgbClr val="333399"/>
                          </a:solidFill>
                        </a:rPr>
                        <a:t> 29</a:t>
                      </a:r>
                      <a:r>
                        <a:rPr lang="en-US" sz="1600" dirty="0" smtClean="0">
                          <a:solidFill>
                            <a:srgbClr val="333399"/>
                          </a:solidFill>
                        </a:rPr>
                        <a:t>:</a:t>
                      </a:r>
                      <a:r>
                        <a:rPr lang="en-US" sz="1600" baseline="0" dirty="0" smtClean="0">
                          <a:solidFill>
                            <a:srgbClr val="333399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333399"/>
                          </a:solidFill>
                        </a:rPr>
                        <a:t>30-day</a:t>
                      </a:r>
                      <a:r>
                        <a:rPr lang="en-US" sz="1600" baseline="0" dirty="0" smtClean="0">
                          <a:solidFill>
                            <a:srgbClr val="333399"/>
                          </a:solidFill>
                        </a:rPr>
                        <a:t> notices mailed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baseline="0" dirty="0" smtClean="0">
                        <a:solidFill>
                          <a:srgbClr val="333399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333399"/>
                          </a:solidFill>
                        </a:rPr>
                        <a:t>July 1: Coverage effective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dirty="0"/>
              <a:t>Enrollments via Auto-Assignment Round </a:t>
            </a:r>
            <a:r>
              <a:rPr lang="en-US" altLang="en-US" sz="2800" dirty="0" smtClean="0"/>
              <a:t>3</a:t>
            </a:r>
            <a:endParaRPr lang="en-US" altLang="en-US" sz="2800" kern="0" dirty="0" smtClean="0">
              <a:ea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4006851"/>
            <a:ext cx="8686800" cy="277494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800" b="0" kern="0" dirty="0" smtClean="0"/>
              <a:t>Of those 9,314 individuals who were included in auto-assignment: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kern="0" dirty="0" smtClean="0"/>
              <a:t>59% stayed with their assigned plan for July 1</a:t>
            </a:r>
            <a:endParaRPr lang="en-US" altLang="en-US" sz="1800" b="0" i="1" kern="0" dirty="0" smtClean="0"/>
          </a:p>
          <a:p>
            <a:pPr lvl="1">
              <a:lnSpc>
                <a:spcPct val="90000"/>
              </a:lnSpc>
            </a:pPr>
            <a:r>
              <a:rPr lang="en-US" altLang="en-US" sz="1800" b="0" kern="0" dirty="0" smtClean="0"/>
              <a:t>4% decided to enroll in assigned plan for an earlier effective date</a:t>
            </a:r>
            <a:endParaRPr lang="en-US" altLang="en-US" sz="1800" b="0" i="1" kern="0" dirty="0" smtClean="0"/>
          </a:p>
          <a:p>
            <a:pPr lvl="1">
              <a:lnSpc>
                <a:spcPct val="90000"/>
              </a:lnSpc>
            </a:pPr>
            <a:r>
              <a:rPr lang="en-US" altLang="en-US" sz="1800" b="0" kern="0" dirty="0" smtClean="0"/>
              <a:t>2% switched plans 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kern="0" dirty="0" smtClean="0"/>
              <a:t>24% opted out of One Care </a:t>
            </a:r>
          </a:p>
          <a:p>
            <a:pPr lvl="1">
              <a:lnSpc>
                <a:spcPct val="90000"/>
              </a:lnSpc>
            </a:pPr>
            <a:r>
              <a:rPr lang="en-US" altLang="en-US" sz="1800" b="0" kern="0" dirty="0" smtClean="0"/>
              <a:t>10% were cancelled for various reasons (e.g. no longer eligible, or notices came back undeliverable)</a:t>
            </a:r>
            <a:endParaRPr lang="en-US" sz="1800" b="0" kern="0" dirty="0"/>
          </a:p>
        </p:txBody>
      </p:sp>
    </p:spTree>
    <p:extLst>
      <p:ext uri="{BB962C8B-B14F-4D97-AF65-F5344CB8AC3E}">
        <p14:creationId xmlns:p14="http://schemas.microsoft.com/office/powerpoint/2010/main" val="71570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199"/>
            <a:ext cx="8686800" cy="5502275"/>
          </a:xfrm>
        </p:spPr>
        <p:txBody>
          <a:bodyPr>
            <a:normAutofit/>
          </a:bodyPr>
          <a:lstStyle/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will not do auto-assignments for October 2014</a:t>
            </a: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is considering auto-assigning members to Network Health for coverage beginning November 1, 2014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Network Health did not take any auto-assigned enrollments in round two (April 1, 2014 coverage effective date)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has been working closely with Network Health and is comfortable with the plan’s capacity to accept auto-assigned enrollments for November 1, 2014</a:t>
            </a: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and CMS continue to work closely with all of the plans to understand their capacity to accept potential auto-enrollments in 2015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Auto-Assignment (cont’d)</a:t>
            </a:r>
          </a:p>
        </p:txBody>
      </p:sp>
    </p:spTree>
    <p:extLst>
      <p:ext uri="{BB962C8B-B14F-4D97-AF65-F5344CB8AC3E}">
        <p14:creationId xmlns:p14="http://schemas.microsoft.com/office/powerpoint/2010/main" val="231191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2999"/>
            <a:ext cx="8534400" cy="55784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LTS Coordinator member document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is readying materials to be mailed to all current enrollees (enrolled as of 8/1/14) by the end of July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err="1" smtClean="0">
                <a:ea typeface="ＭＳ Ｐゴシック" charset="-128"/>
              </a:rPr>
              <a:t>MassHealth</a:t>
            </a:r>
            <a:r>
              <a:rPr lang="en-US" altLang="en-US" sz="2400" b="0" dirty="0" smtClean="0">
                <a:ea typeface="ＭＳ Ｐゴシック" charset="-128"/>
              </a:rPr>
              <a:t> will make final electronic version of member document available to One Care plans, </a:t>
            </a:r>
            <a:r>
              <a:rPr lang="en-US" altLang="en-US" sz="2400" b="0" dirty="0" err="1" smtClean="0">
                <a:ea typeface="ＭＳ Ｐゴシック" charset="-128"/>
              </a:rPr>
              <a:t>CBOs</a:t>
            </a:r>
            <a:r>
              <a:rPr lang="en-US" altLang="en-US" sz="2400" b="0" dirty="0" smtClean="0">
                <a:ea typeface="ＭＳ Ｐゴシック" charset="-128"/>
              </a:rPr>
              <a:t>, the OCO, state agencies, and others 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err="1" smtClean="0">
                <a:ea typeface="ＭＳ Ｐゴシック" charset="-128"/>
              </a:rPr>
              <a:t>MassHealth</a:t>
            </a:r>
            <a:r>
              <a:rPr lang="en-US" altLang="en-US" sz="2400" b="0" dirty="0" smtClean="0">
                <a:ea typeface="ＭＳ Ｐゴシック" charset="-128"/>
              </a:rPr>
              <a:t> </a:t>
            </a:r>
            <a:r>
              <a:rPr lang="en-US" altLang="en-US" sz="2400" b="0" dirty="0">
                <a:ea typeface="ＭＳ Ｐゴシック" charset="-128"/>
              </a:rPr>
              <a:t>will also make the document available on the One Care website for people to refer to when making enrollment </a:t>
            </a:r>
            <a:r>
              <a:rPr lang="en-US" altLang="en-US" sz="2400" b="0" dirty="0" smtClean="0">
                <a:ea typeface="ＭＳ Ｐゴシック" charset="-128"/>
              </a:rPr>
              <a:t>decisions. People will be able to download or order the document from the website.  </a:t>
            </a: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One Care Ombudsman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is preparing to mail a notice and OCO brochure to all current enrollees (enrolled as of 8/1/14) informing them of the OCO services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is targeting the end of July/early August to mail this to enrollees</a:t>
            </a:r>
            <a:endParaRPr lang="en-US" altLang="en-US" sz="2400" b="0" dirty="0">
              <a:ea typeface="ＭＳ Ｐゴシック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48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Upcoming Member Mailings</a:t>
            </a:r>
          </a:p>
        </p:txBody>
      </p:sp>
    </p:spTree>
    <p:extLst>
      <p:ext uri="{BB962C8B-B14F-4D97-AF65-F5344CB8AC3E}">
        <p14:creationId xmlns:p14="http://schemas.microsoft.com/office/powerpoint/2010/main" val="38056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898525"/>
            <a:ext cx="8763000" cy="58832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MassHealth </a:t>
            </a:r>
            <a:r>
              <a:rPr lang="en-US" altLang="en-US" sz="2200" b="0" dirty="0">
                <a:ea typeface="ＭＳ Ｐゴシック" charset="-128"/>
              </a:rPr>
              <a:t>and </a:t>
            </a:r>
            <a:r>
              <a:rPr lang="en-US" altLang="en-US" sz="2200" b="0" dirty="0" smtClean="0">
                <a:ea typeface="ＭＳ Ｐゴシック" charset="-128"/>
              </a:rPr>
              <a:t>UMass Medical School are currently developing a training webinar in response to stakeholders</a:t>
            </a:r>
            <a:r>
              <a:rPr lang="en-US" altLang="en-US" sz="2200" b="0" dirty="0">
                <a:ea typeface="ＭＳ Ｐゴシック" charset="-128"/>
              </a:rPr>
              <a:t>’ request for a uniform, consistent training </a:t>
            </a:r>
            <a:r>
              <a:rPr lang="en-US" altLang="en-US" sz="2200" b="0" dirty="0" smtClean="0">
                <a:ea typeface="ＭＳ Ｐゴシック" charset="-128"/>
              </a:rPr>
              <a:t>curriculum for the LTS Coordinator role in One Care</a:t>
            </a:r>
            <a:endParaRPr lang="en-US" altLang="en-US" sz="2200" b="0" dirty="0">
              <a:ea typeface="ＭＳ Ｐゴシック" charset="-128"/>
            </a:endParaRPr>
          </a:p>
          <a:p>
            <a:pPr lvl="1"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Stakeholders </a:t>
            </a:r>
            <a:r>
              <a:rPr lang="en-US" altLang="en-US" sz="2200" b="0" dirty="0">
                <a:ea typeface="ＭＳ Ｐゴシック" charset="-128"/>
              </a:rPr>
              <a:t>have provided input on webinar </a:t>
            </a:r>
            <a:r>
              <a:rPr lang="en-US" altLang="en-US" sz="2200" b="0" dirty="0" smtClean="0">
                <a:ea typeface="ＭＳ Ｐゴシック" charset="-128"/>
              </a:rPr>
              <a:t>content; will provide continued consultation </a:t>
            </a:r>
            <a:r>
              <a:rPr lang="en-US" altLang="en-US" sz="2200" b="0" dirty="0">
                <a:ea typeface="ＭＳ Ｐゴシック" charset="-128"/>
              </a:rPr>
              <a:t>as the webinar takes </a:t>
            </a:r>
            <a:r>
              <a:rPr lang="en-US" altLang="en-US" sz="2200" b="0" dirty="0" smtClean="0">
                <a:ea typeface="ＭＳ Ｐゴシック" charset="-128"/>
              </a:rPr>
              <a:t>shape</a:t>
            </a:r>
          </a:p>
          <a:p>
            <a:pPr lvl="2">
              <a:lnSpc>
                <a:spcPct val="110000"/>
              </a:lnSpc>
            </a:pPr>
            <a:r>
              <a:rPr lang="en-US" altLang="en-US" sz="2200" b="0" dirty="0">
                <a:ea typeface="ＭＳ Ｐゴシック" charset="-128"/>
              </a:rPr>
              <a:t>MassHealth </a:t>
            </a:r>
            <a:r>
              <a:rPr lang="en-US" altLang="en-US" sz="2200" b="0" dirty="0" smtClean="0">
                <a:ea typeface="ＭＳ Ｐゴシック" charset="-128"/>
              </a:rPr>
              <a:t>requested </a:t>
            </a:r>
            <a:r>
              <a:rPr lang="en-US" altLang="en-US" sz="2200" b="0" dirty="0">
                <a:ea typeface="ＭＳ Ｐゴシック" charset="-128"/>
              </a:rPr>
              <a:t>additional </a:t>
            </a:r>
            <a:r>
              <a:rPr lang="en-US" altLang="en-US" sz="2200" b="0" dirty="0" smtClean="0">
                <a:ea typeface="ＭＳ Ｐゴシック" charset="-128"/>
              </a:rPr>
              <a:t>feedback on </a:t>
            </a:r>
            <a:r>
              <a:rPr lang="en-US" altLang="en-US" sz="2200" b="0" dirty="0">
                <a:ea typeface="ＭＳ Ｐゴシック" charset="-128"/>
              </a:rPr>
              <a:t>examples of LTS Coordinators and Care Coordinators working </a:t>
            </a:r>
            <a:r>
              <a:rPr lang="en-US" altLang="en-US" sz="2200" b="0" dirty="0" smtClean="0">
                <a:ea typeface="ＭＳ Ｐゴシック" charset="-128"/>
              </a:rPr>
              <a:t>on a </a:t>
            </a:r>
            <a:r>
              <a:rPr lang="en-US" altLang="en-US" sz="2200" b="0" dirty="0">
                <a:ea typeface="ＭＳ Ｐゴシック" charset="-128"/>
              </a:rPr>
              <a:t>care team and suggestions of LTS Coordinators who could talk about their role</a:t>
            </a:r>
          </a:p>
          <a:p>
            <a:pPr lvl="1"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The webinar </a:t>
            </a:r>
            <a:r>
              <a:rPr lang="en-US" altLang="en-US" sz="2200" b="0" dirty="0">
                <a:ea typeface="ＭＳ Ｐゴシック" charset="-128"/>
              </a:rPr>
              <a:t>will be recorded and posted to the One Care learning website</a:t>
            </a:r>
          </a:p>
          <a:p>
            <a:pPr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There </a:t>
            </a:r>
            <a:r>
              <a:rPr lang="en-US" altLang="en-US" sz="2200" b="0" dirty="0">
                <a:ea typeface="ＭＳ Ｐゴシック" charset="-128"/>
              </a:rPr>
              <a:t>is interest in developing additional trainings and alternative formats to meet the needs of different audiences</a:t>
            </a:r>
          </a:p>
          <a:p>
            <a:pPr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MassHealth is also working with the One Care plans to understand:</a:t>
            </a:r>
          </a:p>
          <a:p>
            <a:pPr lvl="1"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their experience from the referral process</a:t>
            </a:r>
          </a:p>
          <a:p>
            <a:pPr lvl="1">
              <a:lnSpc>
                <a:spcPct val="110000"/>
              </a:lnSpc>
            </a:pPr>
            <a:r>
              <a:rPr lang="en-US" altLang="en-US" sz="2200" b="0" dirty="0" smtClean="0">
                <a:ea typeface="ＭＳ Ｐゴシック" charset="-128"/>
              </a:rPr>
              <a:t>challenges related to CBO/agency capacity to accept LTS Coordinator referrals</a:t>
            </a:r>
          </a:p>
          <a:p>
            <a:pPr>
              <a:lnSpc>
                <a:spcPct val="105000"/>
              </a:lnSpc>
            </a:pPr>
            <a:endParaRPr lang="en-US" altLang="en-US" sz="2000" b="0" dirty="0" smtClean="0">
              <a:ea typeface="ＭＳ Ｐゴシック" charset="-128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LTS Coordinator Training</a:t>
            </a:r>
          </a:p>
        </p:txBody>
      </p:sp>
    </p:spTree>
    <p:extLst>
      <p:ext uri="{BB962C8B-B14F-4D97-AF65-F5344CB8AC3E}">
        <p14:creationId xmlns:p14="http://schemas.microsoft.com/office/powerpoint/2010/main" val="34275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6553200" cy="914400"/>
          </a:xfrm>
        </p:spPr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Contract Management/Monitoring Activities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3326"/>
            <a:ext cx="8686800" cy="5883274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lnSpc>
                <a:spcPct val="120000"/>
              </a:lnSpc>
              <a:buSzPct val="90000"/>
              <a:buFont typeface="Arial" charset="0"/>
              <a:buChar char="■"/>
            </a:pPr>
            <a:r>
              <a:rPr lang="en-US" sz="2600" b="0" dirty="0"/>
              <a:t>Quality Monitoring and Outcomes Measurement</a:t>
            </a:r>
          </a:p>
          <a:p>
            <a:pPr lvl="1">
              <a:lnSpc>
                <a:spcPct val="120000"/>
              </a:lnSpc>
            </a:pPr>
            <a:r>
              <a:rPr lang="en-US" sz="2600" b="0" dirty="0" smtClean="0"/>
              <a:t>The first quality work group meeting will be Aug. 13, 2014 from 3-5 </a:t>
            </a:r>
          </a:p>
          <a:p>
            <a:pPr lvl="1">
              <a:lnSpc>
                <a:spcPct val="120000"/>
              </a:lnSpc>
            </a:pPr>
            <a:r>
              <a:rPr lang="en-US" sz="2600" b="0" dirty="0" smtClean="0"/>
              <a:t>The work group will assist MassHealth with review of quality and outcome measures</a:t>
            </a:r>
          </a:p>
          <a:p>
            <a:pPr>
              <a:lnSpc>
                <a:spcPct val="120000"/>
              </a:lnSpc>
            </a:pPr>
            <a:r>
              <a:rPr lang="en-US" sz="2600" b="0" dirty="0" smtClean="0"/>
              <a:t>Plan Monitoring	</a:t>
            </a:r>
          </a:p>
          <a:p>
            <a:pPr lvl="1">
              <a:lnSpc>
                <a:spcPct val="120000"/>
              </a:lnSpc>
            </a:pPr>
            <a:r>
              <a:rPr lang="en-US" sz="2600" b="0" dirty="0" smtClean="0"/>
              <a:t>Accelerated monitoring for July auto-assignment (as for previous passive </a:t>
            </a:r>
            <a:r>
              <a:rPr lang="en-US" sz="2600" b="0" dirty="0"/>
              <a:t>enrollment </a:t>
            </a:r>
            <a:r>
              <a:rPr lang="en-US" sz="2600" b="0" dirty="0" smtClean="0"/>
              <a:t>periods)</a:t>
            </a:r>
          </a:p>
          <a:p>
            <a:pPr lvl="1">
              <a:lnSpc>
                <a:spcPct val="120000"/>
              </a:lnSpc>
            </a:pPr>
            <a:r>
              <a:rPr lang="en-US" sz="2600" b="0" dirty="0" smtClean="0"/>
              <a:t>weekly </a:t>
            </a:r>
            <a:r>
              <a:rPr lang="en-US" sz="2600" b="0" dirty="0"/>
              <a:t>calls, monitoring claims volume, authorization </a:t>
            </a:r>
            <a:r>
              <a:rPr lang="en-US" sz="2600" b="0" dirty="0" smtClean="0"/>
              <a:t>requests, </a:t>
            </a:r>
            <a:r>
              <a:rPr lang="en-US" sz="2600" b="0" dirty="0"/>
              <a:t>and call center </a:t>
            </a:r>
            <a:r>
              <a:rPr lang="en-US" sz="2600" b="0" dirty="0" smtClean="0"/>
              <a:t>trends </a:t>
            </a:r>
          </a:p>
          <a:p>
            <a:pPr lvl="1">
              <a:lnSpc>
                <a:spcPct val="120000"/>
              </a:lnSpc>
            </a:pPr>
            <a:r>
              <a:rPr lang="en-US" sz="2600" b="0" dirty="0" smtClean="0"/>
              <a:t>MassHealth </a:t>
            </a:r>
            <a:r>
              <a:rPr lang="en-US" sz="2600" b="0" dirty="0"/>
              <a:t>to convene a </a:t>
            </a:r>
            <a:r>
              <a:rPr lang="en-US" sz="2600" b="0" dirty="0" smtClean="0"/>
              <a:t>follow-up </a:t>
            </a:r>
            <a:r>
              <a:rPr lang="en-US" sz="2600" b="0" dirty="0"/>
              <a:t>meeting </a:t>
            </a:r>
            <a:r>
              <a:rPr lang="en-US" sz="2600" b="0" dirty="0" smtClean="0"/>
              <a:t>at the </a:t>
            </a:r>
            <a:r>
              <a:rPr lang="en-US" sz="2600" b="0" dirty="0"/>
              <a:t>end of July to continue discussions </a:t>
            </a:r>
            <a:r>
              <a:rPr lang="en-US" sz="2600" b="0" dirty="0" smtClean="0"/>
              <a:t>about privacy concerns with </a:t>
            </a:r>
            <a:r>
              <a:rPr lang="en-US" sz="2600" b="0" dirty="0"/>
              <a:t>Department of Mental Health (DMH), Department of Public Health (DPH), Mental Health Legal Advisors, Implementation Council members and One Care </a:t>
            </a:r>
            <a:r>
              <a:rPr lang="en-US" sz="2600" b="0" dirty="0" smtClean="0"/>
              <a:t>plans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1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57388</TotalTime>
  <Words>1166</Words>
  <Application>Microsoft Office PowerPoint</Application>
  <PresentationFormat>On-screen Show (4:3)</PresentationFormat>
  <Paragraphs>206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Default Design</vt:lpstr>
      <vt:lpstr>3_Default Design</vt:lpstr>
      <vt:lpstr>1_Default Design</vt:lpstr>
      <vt:lpstr>2_Default Design</vt:lpstr>
      <vt:lpstr>5_Default Design</vt:lpstr>
      <vt:lpstr>MassHealth Demonstration  to Integrate Care for Dual Eligibles</vt:lpstr>
      <vt:lpstr>Agenda for MassHealth Updates</vt:lpstr>
      <vt:lpstr>Total Enrollment</vt:lpstr>
      <vt:lpstr>Rating Category Enrollment by Plan</vt:lpstr>
      <vt:lpstr>PowerPoint Presentation</vt:lpstr>
      <vt:lpstr>PowerPoint Presentation</vt:lpstr>
      <vt:lpstr>PowerPoint Presentation</vt:lpstr>
      <vt:lpstr>PowerPoint Presentation</vt:lpstr>
      <vt:lpstr>Contract Management/Monitoring Activities</vt:lpstr>
      <vt:lpstr>Community Outreach</vt:lpstr>
      <vt:lpstr>PowerPoint Presentation</vt:lpstr>
      <vt:lpstr>Provider Outreach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1217</cp:revision>
  <cp:lastPrinted>2014-07-25T15:20:01Z</cp:lastPrinted>
  <dcterms:created xsi:type="dcterms:W3CDTF">2014-07-23T15:53:35Z</dcterms:created>
  <dcterms:modified xsi:type="dcterms:W3CDTF">2017-10-30T15:59:24Z</dcterms:modified>
</cp:coreProperties>
</file>