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5" r:id="rId2"/>
    <p:sldMasterId id="2147484033" r:id="rId3"/>
    <p:sldMasterId id="2147484075" r:id="rId4"/>
  </p:sldMasterIdLst>
  <p:notesMasterIdLst>
    <p:notesMasterId r:id="rId19"/>
  </p:notesMasterIdLst>
  <p:handoutMasterIdLst>
    <p:handoutMasterId r:id="rId20"/>
  </p:handoutMasterIdLst>
  <p:sldIdLst>
    <p:sldId id="798" r:id="rId5"/>
    <p:sldId id="818" r:id="rId6"/>
    <p:sldId id="939" r:id="rId7"/>
    <p:sldId id="901" r:id="rId8"/>
    <p:sldId id="938" r:id="rId9"/>
    <p:sldId id="925" r:id="rId10"/>
    <p:sldId id="942" r:id="rId11"/>
    <p:sldId id="934" r:id="rId12"/>
    <p:sldId id="943" r:id="rId13"/>
    <p:sldId id="933" r:id="rId14"/>
    <p:sldId id="935" r:id="rId15"/>
    <p:sldId id="940" r:id="rId16"/>
    <p:sldId id="941" r:id="rId17"/>
    <p:sldId id="807" r:id="rId18"/>
  </p:sldIdLst>
  <p:sldSz cx="9144000" cy="6858000" type="screen4x3"/>
  <p:notesSz cx="7010400" cy="9296400"/>
  <p:defaultTextStyle>
    <a:defPPr>
      <a:defRPr lang="en-US"/>
    </a:defPPr>
    <a:lvl1pPr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lnSpc>
        <a:spcPct val="85000"/>
      </a:lnSpc>
      <a:spcBef>
        <a:spcPct val="0"/>
      </a:spcBef>
      <a:spcAft>
        <a:spcPct val="0"/>
      </a:spcAft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4400" b="1" kern="1200">
        <a:solidFill>
          <a:schemeClr val="accent2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0000"/>
    <a:srgbClr val="CBCBD3"/>
    <a:srgbClr val="5F5F5F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659" autoAdjust="0"/>
    <p:restoredTop sz="83885" autoAdjust="0"/>
  </p:normalViewPr>
  <p:slideViewPr>
    <p:cSldViewPr snapToObjects="1">
      <p:cViewPr>
        <p:scale>
          <a:sx n="55" d="100"/>
          <a:sy n="55" d="100"/>
        </p:scale>
        <p:origin x="-1206" y="-216"/>
      </p:cViewPr>
      <p:guideLst>
        <p:guide orient="horz" pos="1152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>
        <p:scale>
          <a:sx n="100" d="100"/>
          <a:sy n="100" d="100"/>
        </p:scale>
        <p:origin x="-2544" y="174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E81D1537-6B1B-4201-898D-E5E02B97862F}" type="datetimeFigureOut">
              <a:rPr lang="en-US" altLang="en-US"/>
              <a:pPr>
                <a:defRPr/>
              </a:pPr>
              <a:t>10/30/2017</a:t>
            </a:fld>
            <a:endParaRPr lang="en-US" altLang="en-US" dirty="0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77" tIns="45685" rIns="91377" bIns="4568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ＭＳ Ｐゴシック" pitchFamily="34" charset="-128"/>
              </a:defRPr>
            </a:lvl1pPr>
          </a:lstStyle>
          <a:p>
            <a:pPr>
              <a:defRPr/>
            </a:pPr>
            <a:fld id="{ACE02D3A-A584-4882-8BC4-83D78986FA4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23400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6888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082" tIns="46544" rIns="93082" bIns="46544" numCol="1" anchor="b" anchorCtr="0" compatLnSpc="1">
            <a:prstTxWarp prst="textNoShape">
              <a:avLst/>
            </a:prstTxWarp>
          </a:bodyPr>
          <a:lstStyle>
            <a:lvl1pPr algn="r" defTabSz="931863">
              <a:lnSpc>
                <a:spcPct val="100000"/>
              </a:lnSpc>
              <a:defRPr sz="1200" b="0">
                <a:solidFill>
                  <a:schemeClr val="tx1"/>
                </a:solidFill>
                <a:ea typeface="ＭＳ Ｐゴシック" pitchFamily="34" charset="-128"/>
              </a:defRPr>
            </a:lvl1pPr>
          </a:lstStyle>
          <a:p>
            <a:pPr>
              <a:defRPr/>
            </a:pPr>
            <a:fld id="{45C1E652-0180-43F7-B847-50860E20547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8404040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87CCC5-5083-439B-9424-2ABB6A287DC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E826B1B-52FD-4040-9B35-6491BF735DBB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 smtClean="0"/>
              <a:t>60-day notices sent to ~9,300 people</a:t>
            </a:r>
          </a:p>
          <a:p>
            <a:r>
              <a:rPr lang="en-US" b="0" baseline="0" dirty="0" smtClean="0"/>
              <a:t>30-day notices sent to ~7,000 people</a:t>
            </a:r>
          </a:p>
          <a:p>
            <a:r>
              <a:rPr lang="en-US" b="0" baseline="0" dirty="0" smtClean="0"/>
              <a:t>People who made enrollment decisions (opted in earlier, changed plans, opted out) will not receive a 30-day notice.  Drop also accounts for undeliverable mail.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>
                <a:solidFill>
                  <a:srgbClr val="C0504D"/>
                </a:solidFill>
              </a:rPr>
              <a:pPr>
                <a:defRPr/>
              </a:pPr>
              <a:t>4</a:t>
            </a:fld>
            <a:endParaRPr lang="en-US" altLang="en-US" dirty="0">
              <a:solidFill>
                <a:srgbClr val="C050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6993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5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6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AD01569C-791B-4F65-8F7C-1ED69BB4EF0F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7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5C1E652-0180-43F7-B847-50860E205478}" type="slidenum">
              <a:rPr lang="en-US" altLang="en-US" smtClean="0">
                <a:solidFill>
                  <a:srgbClr val="C0504D"/>
                </a:solidFill>
              </a:rPr>
              <a:pPr>
                <a:defRPr/>
              </a:pPr>
              <a:t>13</a:t>
            </a:fld>
            <a:endParaRPr lang="en-US" altLang="en-US" dirty="0">
              <a:solidFill>
                <a:srgbClr val="C0504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6993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dirty="0" smtClean="0">
              <a:latin typeface="Arial" pitchFamily="34" charset="0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4538" indent="-28733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4588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3375" indent="-230188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60575" indent="-228600" defTabSz="931863" eaLnBrk="0" hangingPunct="0"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77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49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321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9375" indent="-228600" defTabSz="931863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eaLnBrk="1" hangingPunct="1"/>
            <a:fld id="{9AFF9E16-0E49-4C85-95B3-EF17F0E62F44}" type="slidenum">
              <a:rPr lang="en-US" altLang="en-US" sz="1200" b="0">
                <a:solidFill>
                  <a:prstClr val="black"/>
                </a:solidFill>
              </a:rPr>
              <a:pPr eaLnBrk="1" hangingPunct="1"/>
              <a:t>14</a:t>
            </a:fld>
            <a:endParaRPr lang="en-US" altLang="en-US" sz="1200" b="0" dirty="0">
              <a:solidFill>
                <a:prstClr val="black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1882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C1FAA-CD78-47B1-BAD6-4032B3D6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96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CAE73F-DBDC-443C-9E62-AC0A81DD45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422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99F81-45FC-4E42-B214-B273A6F4F8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316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F6FD4-E3DA-4758-B685-D000E3FEE4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2914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AB10CD-3106-435E-A3A6-13B3636FF7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772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2828-1E6C-4CC7-89C5-3000E8B2D4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1644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CBFA-DF8B-4036-B47D-7F164860A1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1479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90C29-E71F-4164-8487-41596456D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018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8C686-A778-42FF-B538-24FADFAD9B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82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3478A-FE8B-4DA9-AE41-17F437AA6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00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E6EFD-F2E3-4CF8-B30C-61A833C1AD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318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ABD63-BEE5-4F07-BBB7-5A83508F8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237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8FBAE-7640-4A80-A347-553666A2C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814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3234D-6170-43EC-879F-A22D9BEFC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5803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1D13-F5A2-4204-81C5-0796E94682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2377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90A49-B2AB-444E-9BDC-0AF3FBF35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330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40195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3582C-A5A7-429D-AA5C-44DECADB6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18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59541-775F-4120-B4D8-5832CA54F05A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029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99996-7403-461D-911D-E4E89BB71D4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3510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4CA86-ABC2-47CB-943D-BF0742A80A7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0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75640-D13A-40D7-94FB-EF3DD4B73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79338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2F1E5-60DC-49FB-984E-ECE6007604B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7129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3EE37-626C-4385-A752-F7826DB521A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9972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5EE0A-C865-4227-9BE2-589614D7DEE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0649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4486-BE0F-410A-A1BB-D2D8BC99172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2235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B0469-4159-4D7B-9CB6-F33FDDB2D6F4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450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88012-D34A-4B85-A03A-F4865D36A4F9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2859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1546-5EE3-4698-9B7B-F0CF1B08194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73016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ED73-BE65-445B-A3F0-D331D103F69B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517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ower5 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79" t="15384" b="33333"/>
          <a:stretch>
            <a:fillRect/>
          </a:stretch>
        </p:blipFill>
        <p:spPr bwMode="auto">
          <a:xfrm>
            <a:off x="6781800" y="4471988"/>
            <a:ext cx="2366963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352800"/>
            <a:ext cx="6400800" cy="1752600"/>
          </a:xfrm>
        </p:spPr>
        <p:txBody>
          <a:bodyPr/>
          <a:lstStyle>
            <a:lvl1pPr marL="0" indent="0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219200"/>
            <a:ext cx="7772400" cy="2057400"/>
          </a:xfrm>
        </p:spPr>
        <p:txBody>
          <a:bodyPr anchor="t"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758452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A4B19-0171-4632-87CC-E08591B4FCBE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768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D3E34-6010-44D3-928D-8E0F6E90B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2943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BD02-4FB0-441B-900F-96883EB630E7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71715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2580CD-6D09-488B-8311-E22C44DE8E1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715644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DA27-AC71-46D7-B624-37F3E3FF11D5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2340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E35DAB-22D1-4E67-B80A-771E586EC25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9936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8E07D7-16DD-460C-AC9D-58253D067821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08407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F8B3C-70E3-4295-95C8-2D4349338B0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04755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E593C-48E3-4662-9E07-1D2AA77C7712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2495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B854FA-8BAE-41D9-9B59-217AFD33FF48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28064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381000"/>
            <a:ext cx="20955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1341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EBEA3-9906-4701-8257-B0FCB5D4DC0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3413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3622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343400"/>
            <a:ext cx="4114800" cy="182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A88C17-3A34-4E8B-BE33-8EE8A160A69C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3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440A7-480B-40A1-9852-ED9387277E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453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6416675" cy="1828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114800" cy="3810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4AF6B-2EF1-41E1-AC56-59120CFC3836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281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DD66E-2497-448D-88D4-0B6C0ADE6C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9195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91361-8DAF-4856-B7C6-F8B84E1393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43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CA9EA-8EE3-4BC3-A07E-DC4BF168FE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7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A74B3DE5-65C4-40A6-A4BA-E4AA441D90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</p:sldLayoutIdLst>
  <p:hf sldNum="0"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 b="1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44EBA18F-3E7D-4C66-B15E-1794394933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53" name="Picture 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hf sldNum="0"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MS PGothic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MS PGothic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charset="0"/>
        <a:buChar char="■"/>
        <a:defRPr sz="2800">
          <a:solidFill>
            <a:schemeClr val="accent2"/>
          </a:solidFill>
          <a:latin typeface="+mn-lt"/>
          <a:ea typeface="MS PGothic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>
          <a:solidFill>
            <a:schemeClr val="accent2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>
          <a:solidFill>
            <a:schemeClr val="accent2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MS PGothic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>
          <a:solidFill>
            <a:schemeClr val="accent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 smtClean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3CCB7CCF-7DC9-4FD4-91F9-45D0F3C61B3F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04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35" r:id="rId2"/>
    <p:sldLayoutId id="2147484036" r:id="rId3"/>
    <p:sldLayoutId id="2147484037" r:id="rId4"/>
    <p:sldLayoutId id="2147484038" r:id="rId5"/>
    <p:sldLayoutId id="2147484039" r:id="rId6"/>
    <p:sldLayoutId id="2147484040" r:id="rId7"/>
    <p:sldLayoutId id="2147484041" r:id="rId8"/>
    <p:sldLayoutId id="2147484042" r:id="rId9"/>
    <p:sldLayoutId id="2147484043" r:id="rId10"/>
    <p:sldLayoutId id="2147484044" r:id="rId11"/>
    <p:sldLayoutId id="2147484045" r:id="rId12"/>
    <p:sldLayoutId id="2147484046" r:id="rId13"/>
  </p:sldLayoutIdLst>
  <p:hf sldNum="0"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6416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362200"/>
            <a:ext cx="8382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1400" b="0">
                <a:solidFill>
                  <a:schemeClr val="tx1"/>
                </a:solidFill>
                <a:latin typeface="Arial" charset="0"/>
                <a:ea typeface="MS PGothic" pitchFamily="34" charset="-128"/>
              </a:defRPr>
            </a:lvl1pPr>
          </a:lstStyle>
          <a:p>
            <a:pPr>
              <a:defRPr/>
            </a:pPr>
            <a:fld id="{EA7960CF-88EB-4060-8693-0ED69AD23AA3}" type="slidenum">
              <a:rPr lang="en-US">
                <a:solidFill>
                  <a:srgbClr val="000066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66"/>
              </a:solidFill>
            </a:endParaRPr>
          </a:p>
        </p:txBody>
      </p:sp>
      <p:pic>
        <p:nvPicPr>
          <p:cNvPr id="1029" name="Picture 1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72" b="2867"/>
          <a:stretch>
            <a:fillRect/>
          </a:stretch>
        </p:blipFill>
        <p:spPr bwMode="auto">
          <a:xfrm>
            <a:off x="6934200" y="381000"/>
            <a:ext cx="2093913" cy="32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84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  <p:sldLayoutId id="2147484087" r:id="rId12"/>
    <p:sldLayoutId id="2147484088" r:id="rId13"/>
  </p:sldLayoutIdLst>
  <p:hf sldNum="0" hdr="0" ft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+mj-lt"/>
          <a:ea typeface="ＭＳ Ｐゴシック" pitchFamily="34" charset="-128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4400" b="1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Font typeface="Arial" pitchFamily="34" charset="0"/>
        <a:buChar char="■"/>
        <a:defRPr sz="2800" b="1">
          <a:solidFill>
            <a:schemeClr val="accent2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9300" indent="-2921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2pPr>
      <a:lvl3pPr marL="11430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•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3pPr>
      <a:lvl4pPr marL="16002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–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4pPr>
      <a:lvl5pPr marL="2057400" indent="-228600" algn="l" rtl="0" eaLnBrk="0" fontAlgn="base" hangingPunct="0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  <a:ea typeface="ＭＳ Ｐゴシック" pitchFamily="34" charset="-128"/>
        </a:defRPr>
      </a:lvl5pPr>
      <a:lvl6pPr marL="25146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6pPr>
      <a:lvl7pPr marL="29718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7pPr>
      <a:lvl8pPr marL="34290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8pPr>
      <a:lvl9pPr marL="3886200" indent="-228600" algn="l" rtl="0" fontAlgn="base">
        <a:lnSpc>
          <a:spcPct val="85000"/>
        </a:lnSpc>
        <a:spcBef>
          <a:spcPct val="40000"/>
        </a:spcBef>
        <a:spcAft>
          <a:spcPct val="0"/>
        </a:spcAft>
        <a:buClr>
          <a:srgbClr val="CC0000"/>
        </a:buClr>
        <a:buChar char="»"/>
        <a:defRPr sz="2800" b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masshealth/onecare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Relationship Id="rId4" Type="http://schemas.openxmlformats.org/officeDocument/2006/relationships/hyperlink" Target="mailto:OneCare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8600" y="3429000"/>
            <a:ext cx="6400800" cy="838200"/>
          </a:xfrm>
        </p:spPr>
        <p:txBody>
          <a:bodyPr/>
          <a:lstStyle/>
          <a:p>
            <a:pPr eaLnBrk="1" hangingPunct="1"/>
            <a:r>
              <a:rPr lang="en-US" altLang="en-US" sz="2800" b="0" dirty="0" smtClean="0"/>
              <a:t>MassHealth Demonstration 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to Integrate Care for Dual Eligibles</a:t>
            </a: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2133600"/>
            <a:ext cx="8382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3600" dirty="0">
                <a:solidFill>
                  <a:srgbClr val="333399"/>
                </a:solidFill>
              </a:rPr>
              <a:t>One Care: MassHealth plus Medicare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04800" y="4648200"/>
            <a:ext cx="7315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charset="0"/>
              <a:buNone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MS PGothic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 eaLnBrk="1" hangingPunct="1"/>
            <a:r>
              <a:rPr lang="en-US" altLang="en-US" sz="2400" b="0" kern="0" dirty="0" smtClean="0"/>
              <a:t>MassHealth Updates to the Implementation Council </a:t>
            </a:r>
          </a:p>
          <a:p>
            <a:pPr eaLnBrk="1" hangingPunct="1"/>
            <a:r>
              <a:rPr lang="en-US" altLang="en-US" sz="2400" b="0" kern="0" dirty="0" smtClean="0"/>
              <a:t>June 27, 2014,1:00 PM – 3:00 PM</a:t>
            </a:r>
          </a:p>
          <a:p>
            <a:pPr eaLnBrk="1" hangingPunct="1"/>
            <a:r>
              <a:rPr lang="en-US" altLang="en-US" sz="2400" b="0" kern="0" dirty="0" smtClean="0"/>
              <a:t>One Ashburton Place, 21</a:t>
            </a:r>
            <a:r>
              <a:rPr lang="en-US" altLang="en-US" sz="2400" b="0" kern="0" baseline="30000" dirty="0" smtClean="0"/>
              <a:t>st</a:t>
            </a:r>
            <a:r>
              <a:rPr lang="en-US" altLang="en-US" sz="2400" b="0" kern="0" dirty="0" smtClean="0"/>
              <a:t> Floor</a:t>
            </a:r>
          </a:p>
          <a:p>
            <a:pPr eaLnBrk="1" hangingPunct="1"/>
            <a:r>
              <a:rPr lang="en-US" altLang="en-US" sz="2400" b="0" kern="0" dirty="0" smtClean="0"/>
              <a:t>Boston, MA</a:t>
            </a:r>
            <a:endParaRPr lang="en-US" altLang="en-US" sz="2400" b="0" kern="0" dirty="0"/>
          </a:p>
        </p:txBody>
      </p:sp>
    </p:spTree>
    <p:extLst>
      <p:ext uri="{BB962C8B-B14F-4D97-AF65-F5344CB8AC3E}">
        <p14:creationId xmlns:p14="http://schemas.microsoft.com/office/powerpoint/2010/main" val="214344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6553200" cy="838200"/>
          </a:xfrm>
        </p:spPr>
        <p:txBody>
          <a:bodyPr/>
          <a:lstStyle/>
          <a:p>
            <a:r>
              <a:rPr lang="en-US" sz="2800" dirty="0"/>
              <a:t>Behavioral Health Privacy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b="0" dirty="0" smtClean="0"/>
              <a:t>MassHealth </a:t>
            </a:r>
            <a:r>
              <a:rPr lang="en-US" sz="2000" b="0" dirty="0"/>
              <a:t> </a:t>
            </a:r>
            <a:r>
              <a:rPr lang="en-US" sz="2000" b="0" dirty="0" smtClean="0"/>
              <a:t>convened </a:t>
            </a:r>
            <a:r>
              <a:rPr lang="en-US" sz="2000" b="0" dirty="0"/>
              <a:t>a discussion with DMH, </a:t>
            </a:r>
            <a:r>
              <a:rPr lang="en-US" sz="2000" b="0" dirty="0" smtClean="0"/>
              <a:t>DPH, Mental Health Legal Advisors Committee (MHLAC), Implementation </a:t>
            </a:r>
            <a:r>
              <a:rPr lang="en-US" sz="2000" b="0" dirty="0"/>
              <a:t>Council </a:t>
            </a:r>
            <a:r>
              <a:rPr lang="en-US" sz="2000" b="0" dirty="0" smtClean="0"/>
              <a:t>representatives,</a:t>
            </a:r>
            <a:r>
              <a:rPr lang="en-US" sz="2000" b="0" dirty="0"/>
              <a:t> and the One C</a:t>
            </a:r>
            <a:r>
              <a:rPr lang="en-US" sz="2000" b="0" dirty="0" smtClean="0"/>
              <a:t>are plans </a:t>
            </a:r>
            <a:r>
              <a:rPr lang="en-US" sz="2000" b="0" dirty="0"/>
              <a:t>to discuss BH privacy </a:t>
            </a:r>
            <a:r>
              <a:rPr lang="en-US" sz="2000" b="0" dirty="0" smtClean="0"/>
              <a:t>concerns</a:t>
            </a:r>
            <a:endParaRPr lang="en-US" sz="2000" b="0" dirty="0"/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MHLAC: Sought </a:t>
            </a:r>
            <a:r>
              <a:rPr lang="en-US" sz="2000" b="0" dirty="0"/>
              <a:t>to better understand One Care plan processes to </a:t>
            </a:r>
            <a:r>
              <a:rPr lang="en-US" sz="2000" b="0" dirty="0" smtClean="0"/>
              <a:t>safeguard and protect BH information, and ensure it would not be used to stigmatize members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One </a:t>
            </a:r>
            <a:r>
              <a:rPr lang="en-US" sz="2000" b="0" dirty="0"/>
              <a:t>Care </a:t>
            </a:r>
            <a:r>
              <a:rPr lang="en-US" sz="2000" b="0" dirty="0" smtClean="0"/>
              <a:t>plans: Provided overview </a:t>
            </a:r>
            <a:r>
              <a:rPr lang="en-US" sz="2000" b="0" dirty="0"/>
              <a:t>of </a:t>
            </a:r>
            <a:r>
              <a:rPr lang="en-US" sz="2000" b="0" dirty="0" smtClean="0"/>
              <a:t>use </a:t>
            </a:r>
            <a:r>
              <a:rPr lang="en-US" sz="2000" b="0" dirty="0"/>
              <a:t>and disclosure </a:t>
            </a:r>
            <a:r>
              <a:rPr lang="en-US" sz="2000" b="0" dirty="0" smtClean="0"/>
              <a:t>policies for BH</a:t>
            </a:r>
            <a:r>
              <a:rPr lang="en-US" sz="2000" b="0" dirty="0"/>
              <a:t> </a:t>
            </a:r>
            <a:r>
              <a:rPr lang="en-US" sz="2000" b="0" dirty="0" smtClean="0"/>
              <a:t>information, </a:t>
            </a:r>
            <a:r>
              <a:rPr lang="en-US" sz="2000" b="0" dirty="0"/>
              <a:t>and the </a:t>
            </a:r>
            <a:r>
              <a:rPr lang="en-US" sz="2000" b="0" dirty="0" smtClean="0"/>
              <a:t>processes </a:t>
            </a:r>
            <a:r>
              <a:rPr lang="en-US" sz="2000" b="0" dirty="0"/>
              <a:t>to obtain member consent for </a:t>
            </a:r>
            <a:r>
              <a:rPr lang="en-US" sz="2000" b="0" dirty="0" smtClean="0"/>
              <a:t>disclosures</a:t>
            </a:r>
            <a:endParaRPr lang="en-US" sz="2000" b="0" dirty="0"/>
          </a:p>
          <a:p>
            <a:pPr lvl="1">
              <a:lnSpc>
                <a:spcPct val="90000"/>
              </a:lnSpc>
            </a:pPr>
            <a:r>
              <a:rPr lang="en-US" sz="2000" b="0" dirty="0"/>
              <a:t>DMH and DPH:  Agency role is </a:t>
            </a:r>
            <a:r>
              <a:rPr lang="en-US" sz="2000" b="0" dirty="0" smtClean="0"/>
              <a:t>to provide </a:t>
            </a:r>
            <a:r>
              <a:rPr lang="en-US" sz="2000" b="0" dirty="0"/>
              <a:t>support and ensure that </a:t>
            </a:r>
            <a:r>
              <a:rPr lang="en-US" sz="2000" b="0" dirty="0" smtClean="0"/>
              <a:t>plans </a:t>
            </a:r>
            <a:r>
              <a:rPr lang="en-US" sz="2000" b="0" dirty="0"/>
              <a:t>are in compliance with BH privacy requirements   </a:t>
            </a:r>
          </a:p>
          <a:p>
            <a:pPr>
              <a:lnSpc>
                <a:spcPct val="90000"/>
              </a:lnSpc>
            </a:pPr>
            <a:r>
              <a:rPr lang="en-US" sz="2000" b="0" dirty="0"/>
              <a:t>Next </a:t>
            </a:r>
            <a:r>
              <a:rPr lang="en-US" sz="2000" b="0" dirty="0" smtClean="0"/>
              <a:t>steps:</a:t>
            </a:r>
            <a:r>
              <a:rPr lang="en-US" sz="2000" b="0" dirty="0"/>
              <a:t> </a:t>
            </a:r>
            <a:endParaRPr lang="en-US" sz="2000" b="0" dirty="0" smtClean="0"/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Continue </a:t>
            </a:r>
            <a:r>
              <a:rPr lang="en-US" sz="2000" b="0" dirty="0"/>
              <a:t>discussion to ensure that members </a:t>
            </a:r>
            <a:r>
              <a:rPr lang="en-US" sz="2000" b="0" dirty="0" smtClean="0"/>
              <a:t>are educated, informed, and afforded an opportunity to determine how BH information is collected and used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Continue to review plan processes and collectively identify best practices / improvement initiatives</a:t>
            </a:r>
            <a:endParaRPr 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13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6553200" cy="914400"/>
          </a:xfrm>
        </p:spPr>
        <p:txBody>
          <a:bodyPr/>
          <a:lstStyle/>
          <a:p>
            <a:r>
              <a:rPr lang="en-US" sz="2800" dirty="0" smtClean="0"/>
              <a:t>Provider Outreach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399"/>
            <a:ext cx="8382000" cy="58070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0" dirty="0" smtClean="0"/>
              <a:t>MassHealth is working with MORE Advertising to place full- and half-page advertisements in provider journals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Geographic targeting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Behavioral health and primary care provider targeting</a:t>
            </a:r>
          </a:p>
          <a:p>
            <a:pPr>
              <a:lnSpc>
                <a:spcPct val="90000"/>
              </a:lnSpc>
            </a:pPr>
            <a:r>
              <a:rPr lang="en-US" sz="2000" b="0" dirty="0" smtClean="0"/>
              <a:t>Shared Learning Conference on Integration of Behavioral Health and Primary Care held in June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Case study approach</a:t>
            </a:r>
          </a:p>
          <a:p>
            <a:pPr>
              <a:lnSpc>
                <a:spcPct val="90000"/>
              </a:lnSpc>
            </a:pPr>
            <a:r>
              <a:rPr lang="en-US" sz="2000" b="0" dirty="0" smtClean="0"/>
              <a:t>Behavioral health provider specific outreach:  MassHealth will meet </a:t>
            </a:r>
            <a:r>
              <a:rPr lang="en-US" sz="2000" b="0" dirty="0"/>
              <a:t>with </a:t>
            </a:r>
            <a:r>
              <a:rPr lang="en-US" sz="2000" b="0" dirty="0" smtClean="0"/>
              <a:t>some high-volume diversionary </a:t>
            </a:r>
            <a:r>
              <a:rPr lang="en-US" sz="2000" b="0" dirty="0"/>
              <a:t>service and outpatient </a:t>
            </a:r>
            <a:r>
              <a:rPr lang="en-US" sz="2000" b="0" dirty="0" smtClean="0"/>
              <a:t>providers</a:t>
            </a:r>
          </a:p>
          <a:p>
            <a:pPr lvl="1">
              <a:lnSpc>
                <a:spcPct val="90000"/>
              </a:lnSpc>
            </a:pPr>
            <a:r>
              <a:rPr lang="en-US" sz="2000" b="0" dirty="0" smtClean="0"/>
              <a:t>Topics </a:t>
            </a:r>
            <a:r>
              <a:rPr lang="en-US" sz="2000" b="0" dirty="0"/>
              <a:t>for </a:t>
            </a:r>
            <a:r>
              <a:rPr lang="en-US" sz="2000" b="0" dirty="0" smtClean="0"/>
              <a:t>discussion:  </a:t>
            </a:r>
            <a:endParaRPr lang="en-US" sz="2000" b="0" dirty="0"/>
          </a:p>
          <a:p>
            <a:pPr marL="130810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b="0" dirty="0" smtClean="0"/>
              <a:t>Overview </a:t>
            </a:r>
            <a:r>
              <a:rPr lang="en-US" sz="2000" b="0" dirty="0"/>
              <a:t>of One Care </a:t>
            </a:r>
          </a:p>
          <a:p>
            <a:pPr marL="130810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b="0" dirty="0" smtClean="0"/>
              <a:t>Health plan </a:t>
            </a:r>
            <a:r>
              <a:rPr lang="en-US" sz="2000" b="0" dirty="0"/>
              <a:t>interactions/ relationships </a:t>
            </a:r>
          </a:p>
          <a:p>
            <a:pPr marL="130810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b="0" dirty="0" smtClean="0"/>
              <a:t>Volume </a:t>
            </a:r>
            <a:r>
              <a:rPr lang="en-US" sz="2000" b="0" dirty="0"/>
              <a:t>of One Care members served  </a:t>
            </a:r>
          </a:p>
          <a:p>
            <a:pPr marL="1308100" lvl="2" indent="-457200">
              <a:lnSpc>
                <a:spcPct val="90000"/>
              </a:lnSpc>
              <a:buFont typeface="+mj-lt"/>
              <a:buAutoNum type="arabicPeriod"/>
            </a:pPr>
            <a:r>
              <a:rPr lang="en-US" sz="2000" b="0" dirty="0" smtClean="0"/>
              <a:t>Brainstorm </a:t>
            </a:r>
            <a:r>
              <a:rPr lang="en-US" sz="2000" b="0" dirty="0"/>
              <a:t>ways to outreach and serve members who are homeless and unreachable/hard-to-reach 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ct val="90000"/>
              <a:buNone/>
            </a:pPr>
            <a:endParaRPr lang="en-US" sz="1800" b="0" i="1" dirty="0">
              <a:latin typeface="Calibri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68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6553200" cy="838200"/>
          </a:xfrm>
        </p:spPr>
        <p:txBody>
          <a:bodyPr/>
          <a:lstStyle/>
          <a:p>
            <a:r>
              <a:rPr lang="en-US" sz="2800" dirty="0" smtClean="0"/>
              <a:t>Community Outreach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82000" cy="5715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05000"/>
              </a:lnSpc>
            </a:pPr>
            <a:r>
              <a:rPr lang="en-US" sz="2400" b="0" dirty="0" smtClean="0"/>
              <a:t>MassHealth is working with to implement additional outreach strategies</a:t>
            </a:r>
          </a:p>
          <a:p>
            <a:pPr lvl="1">
              <a:lnSpc>
                <a:spcPct val="105000"/>
              </a:lnSpc>
            </a:pPr>
            <a:r>
              <a:rPr lang="en-US" sz="2400" b="0" dirty="0" smtClean="0"/>
              <a:t>Video vignettes of One Care members</a:t>
            </a:r>
          </a:p>
          <a:p>
            <a:pPr lvl="1">
              <a:lnSpc>
                <a:spcPct val="105000"/>
              </a:lnSpc>
            </a:pPr>
            <a:r>
              <a:rPr lang="en-US" sz="2400" b="0" dirty="0" smtClean="0"/>
              <a:t>Informal conversations about One Care with enrollees and potential enrollees at community organizations such as</a:t>
            </a:r>
          </a:p>
          <a:p>
            <a:pPr lvl="2">
              <a:lnSpc>
                <a:spcPct val="105000"/>
              </a:lnSpc>
            </a:pPr>
            <a:r>
              <a:rPr lang="en-US" sz="2400" b="0" dirty="0" smtClean="0"/>
              <a:t>Independent Living Centers</a:t>
            </a:r>
          </a:p>
          <a:p>
            <a:pPr lvl="2">
              <a:lnSpc>
                <a:spcPct val="105000"/>
              </a:lnSpc>
            </a:pPr>
            <a:r>
              <a:rPr lang="en-US" sz="2400" b="0" dirty="0" smtClean="0"/>
              <a:t>Recovery Learning Communities</a:t>
            </a:r>
          </a:p>
          <a:p>
            <a:pPr lvl="2">
              <a:lnSpc>
                <a:spcPct val="105000"/>
              </a:lnSpc>
            </a:pPr>
            <a:r>
              <a:rPr lang="en-US" sz="2400" b="0" dirty="0" smtClean="0"/>
              <a:t>Homeless services agencies</a:t>
            </a:r>
          </a:p>
          <a:p>
            <a:pPr lvl="3">
              <a:lnSpc>
                <a:spcPct val="105000"/>
              </a:lnSpc>
              <a:buFont typeface="Arial" panose="020B0604020202020204" pitchFamily="34" charset="0"/>
              <a:buChar char="»"/>
            </a:pPr>
            <a:r>
              <a:rPr lang="en-US" sz="2400" b="0" dirty="0" smtClean="0"/>
              <a:t>Held </a:t>
            </a:r>
            <a:r>
              <a:rPr lang="en-US" sz="2400" b="0" dirty="0"/>
              <a:t>outreach event at Boston HealthCare for the </a:t>
            </a:r>
            <a:r>
              <a:rPr lang="en-US" sz="2400" b="0" dirty="0" smtClean="0"/>
              <a:t>Homeless</a:t>
            </a:r>
          </a:p>
          <a:p>
            <a:pPr lvl="3">
              <a:lnSpc>
                <a:spcPct val="105000"/>
              </a:lnSpc>
              <a:buFont typeface="Arial" panose="020B0604020202020204" pitchFamily="34" charset="0"/>
              <a:buChar char="»"/>
            </a:pPr>
            <a:r>
              <a:rPr lang="en-US" sz="2400" b="0" dirty="0" smtClean="0"/>
              <a:t>Additional </a:t>
            </a:r>
            <a:r>
              <a:rPr lang="en-US" sz="2400" b="0" dirty="0"/>
              <a:t>events planned for Pine Street Inn/Rosie's Place and facilities in other geographic locations</a:t>
            </a:r>
          </a:p>
          <a:p>
            <a:pPr lvl="2">
              <a:lnSpc>
                <a:spcPct val="105000"/>
              </a:lnSpc>
            </a:pPr>
            <a:r>
              <a:rPr lang="en-US" sz="2400" b="0" dirty="0" smtClean="0"/>
              <a:t>ARCs</a:t>
            </a:r>
          </a:p>
          <a:p>
            <a:pPr>
              <a:lnSpc>
                <a:spcPct val="105000"/>
              </a:lnSpc>
            </a:pPr>
            <a:r>
              <a:rPr lang="en-US" sz="2400" b="0" dirty="0" smtClean="0"/>
              <a:t>Also exploring the possibility of targeted outside-the-home paid media (e.g., community newspapers, transit, radio) </a:t>
            </a:r>
          </a:p>
          <a:p>
            <a:pPr>
              <a:lnSpc>
                <a:spcPct val="105000"/>
              </a:lnSpc>
            </a:pPr>
            <a:r>
              <a:rPr lang="en-US" sz="2400" b="0" dirty="0" smtClean="0"/>
              <a:t>One Care website redesign to incorporate feedback from</a:t>
            </a:r>
          </a:p>
          <a:p>
            <a:pPr lvl="1">
              <a:lnSpc>
                <a:spcPct val="105000"/>
              </a:lnSpc>
            </a:pPr>
            <a:r>
              <a:rPr lang="en-US" sz="2400" b="0" dirty="0" smtClean="0"/>
              <a:t>Implementation Council representatives </a:t>
            </a:r>
          </a:p>
          <a:p>
            <a:pPr lvl="1">
              <a:lnSpc>
                <a:spcPct val="105000"/>
              </a:lnSpc>
            </a:pPr>
            <a:r>
              <a:rPr lang="en-US" sz="2400" b="0" dirty="0" smtClean="0"/>
              <a:t>EIP focus group and survey results</a:t>
            </a:r>
          </a:p>
          <a:p>
            <a:pPr marL="457200" lvl="1" indent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ct val="90000"/>
              <a:buNone/>
            </a:pPr>
            <a:endParaRPr lang="en-US" sz="1800" b="0" i="1" dirty="0">
              <a:latin typeface="Calibri" pitchFamily="34" charset="0"/>
            </a:endParaRPr>
          </a:p>
          <a:p>
            <a:pPr marL="0" indent="0">
              <a:lnSpc>
                <a:spcPct val="105000"/>
              </a:lnSpc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50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solidFill>
                  <a:srgbClr val="333399"/>
                </a:solidFill>
              </a:rPr>
              <a:t>Demographic Data</a:t>
            </a:r>
            <a:endParaRPr lang="en-US" altLang="en-US" sz="2800" kern="0" dirty="0" smtClean="0">
              <a:solidFill>
                <a:srgbClr val="333399"/>
              </a:solidFill>
              <a:ea typeface="ＭＳ Ｐゴシック" charset="-128"/>
            </a:endParaRPr>
          </a:p>
        </p:txBody>
      </p:sp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8600" y="1219200"/>
            <a:ext cx="8534400" cy="496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>
              <a:lnSpc>
                <a:spcPct val="105000"/>
              </a:lnSpc>
            </a:pPr>
            <a:r>
              <a:rPr lang="en-US" altLang="en-US" sz="2400" b="0" kern="0" dirty="0" smtClean="0"/>
              <a:t>Implementation Council has recommended adding sexual orientation and gender identity to assessments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kern="0" dirty="0" smtClean="0"/>
              <a:t>MassHealth engaging the One Care plans to identify barriers to collecting, documenting, and retrieving data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kern="0" dirty="0" smtClean="0"/>
              <a:t>Will explore existing system and practices at Fenway Health Center and other practices</a:t>
            </a:r>
          </a:p>
        </p:txBody>
      </p:sp>
    </p:spTree>
    <p:extLst>
      <p:ext uri="{BB962C8B-B14F-4D97-AF65-F5344CB8AC3E}">
        <p14:creationId xmlns:p14="http://schemas.microsoft.com/office/powerpoint/2010/main" val="73892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762000"/>
            <a:ext cx="8686800" cy="5181600"/>
          </a:xfrm>
        </p:spPr>
        <p:txBody>
          <a:bodyPr/>
          <a:lstStyle/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Visit us at </a:t>
            </a:r>
            <a:r>
              <a:rPr lang="en-US" altLang="en-US" dirty="0" smtClean="0">
                <a:hlinkClick r:id="rId3"/>
              </a:rPr>
              <a:t>www.mass.gov/masshealth/onecare</a:t>
            </a:r>
            <a:r>
              <a:rPr lang="en-US" altLang="en-US" dirty="0" smtClean="0"/>
              <a:t> </a:t>
            </a:r>
          </a:p>
          <a:p>
            <a:pPr algn="ctr">
              <a:buFont typeface="Arial" pitchFamily="34" charset="0"/>
              <a:buNone/>
            </a:pPr>
            <a:endParaRPr lang="en-US" altLang="en-US" dirty="0" smtClean="0"/>
          </a:p>
          <a:p>
            <a:pPr algn="ctr">
              <a:buFont typeface="Arial" pitchFamily="34" charset="0"/>
              <a:buNone/>
            </a:pPr>
            <a:r>
              <a:rPr lang="en-US" altLang="en-US" dirty="0" smtClean="0"/>
              <a:t>Email us at </a:t>
            </a:r>
            <a:r>
              <a:rPr lang="en-US" altLang="en-US" dirty="0" smtClean="0">
                <a:hlinkClick r:id="rId4"/>
              </a:rPr>
              <a:t>OneCare@state.ma.us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898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A0CDADD-04C1-4152-ADEA-94CFE2AB235D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4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DC207F8-4571-4B71-8E88-F6AB81696BF5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5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215227C4-FF5F-4055-8787-7F0B1FD30C5C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6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B12C7DE9-A72B-4DC8-9486-A62088D04E98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7" name="Rectangle 6"/>
          <p:cNvSpPr txBox="1">
            <a:spLocks noGrp="1" noChangeArrowheads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FF06D120-2CE5-43B5-8515-0EA57A0E46B7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8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5129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6324600" cy="609600"/>
          </a:xfrm>
          <a:noFill/>
        </p:spPr>
        <p:txBody>
          <a:bodyPr anchor="t"/>
          <a:lstStyle/>
          <a:p>
            <a:pPr eaLnBrk="1" hangingPunct="1"/>
            <a:r>
              <a:rPr lang="en-US" altLang="en-US" sz="2800" dirty="0" smtClean="0"/>
              <a:t>Agenda for MassHealth Updates</a:t>
            </a:r>
          </a:p>
        </p:txBody>
      </p:sp>
      <p:sp>
        <p:nvSpPr>
          <p:cNvPr id="5130" name="Rectangle 3"/>
          <p:cNvSpPr>
            <a:spLocks noChangeArrowheads="1"/>
          </p:cNvSpPr>
          <p:nvPr/>
        </p:nvSpPr>
        <p:spPr bwMode="auto">
          <a:xfrm>
            <a:off x="381000" y="1219200"/>
            <a:ext cx="8382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800100" indent="-3429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Enrollment</a:t>
            </a:r>
            <a:endParaRPr lang="en-US" altLang="en-US" b="0" dirty="0">
              <a:solidFill>
                <a:srgbClr val="333399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Auto-Assignment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LTS Coordinator Role 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Quality Monitoring and Outcomes Measurement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Behavioral Health Privacy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Provider Outreach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Community Outreach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</a:pPr>
            <a:r>
              <a:rPr lang="en-US" altLang="en-US" b="0" dirty="0" smtClean="0">
                <a:solidFill>
                  <a:srgbClr val="333399"/>
                </a:solidFill>
              </a:rPr>
              <a:t>Demographic </a:t>
            </a:r>
            <a:r>
              <a:rPr lang="en-US" altLang="en-US" b="0" dirty="0">
                <a:solidFill>
                  <a:srgbClr val="333399"/>
                </a:solidFill>
              </a:rPr>
              <a:t>D</a:t>
            </a:r>
            <a:r>
              <a:rPr lang="en-US" altLang="en-US" b="0" dirty="0" smtClean="0">
                <a:solidFill>
                  <a:srgbClr val="333399"/>
                </a:solidFill>
              </a:rPr>
              <a:t>ata </a:t>
            </a:r>
          </a:p>
        </p:txBody>
      </p:sp>
    </p:spTree>
    <p:extLst>
      <p:ext uri="{BB962C8B-B14F-4D97-AF65-F5344CB8AC3E}">
        <p14:creationId xmlns:p14="http://schemas.microsoft.com/office/powerpoint/2010/main" val="17087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8600" y="228600"/>
            <a:ext cx="6324600" cy="609600"/>
          </a:xfrm>
        </p:spPr>
        <p:txBody>
          <a:bodyPr/>
          <a:lstStyle/>
          <a:p>
            <a:r>
              <a:rPr lang="en-US" altLang="en-US" sz="2800" dirty="0" smtClean="0"/>
              <a:t>Total Enrollment</a:t>
            </a:r>
          </a:p>
        </p:txBody>
      </p:sp>
      <p:sp>
        <p:nvSpPr>
          <p:cNvPr id="6147" name="Slide Number Placeholder 6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1CF58799-EF8D-48FA-8E28-2FB5B006BA48}" type="slidenum">
              <a:rPr lang="en-US" altLang="en-US" sz="1400" b="0">
                <a:solidFill>
                  <a:schemeClr val="tx1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en-US" sz="1400" b="0" dirty="0">
              <a:solidFill>
                <a:schemeClr val="tx1"/>
              </a:solidFill>
            </a:endParaRPr>
          </a:p>
        </p:txBody>
      </p:sp>
      <p:sp>
        <p:nvSpPr>
          <p:cNvPr id="6148" name="Content Placeholder 2"/>
          <p:cNvSpPr>
            <a:spLocks/>
          </p:cNvSpPr>
          <p:nvPr/>
        </p:nvSpPr>
        <p:spPr bwMode="auto">
          <a:xfrm>
            <a:off x="228600" y="1066800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9300" indent="-2921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200" b="0" dirty="0"/>
              <a:t>Effective </a:t>
            </a:r>
            <a:r>
              <a:rPr lang="en-US" altLang="en-US" sz="2200" dirty="0" smtClean="0"/>
              <a:t>June 1</a:t>
            </a:r>
            <a:r>
              <a:rPr lang="en-US" altLang="en-US" sz="2200" b="0" dirty="0"/>
              <a:t>, total number of enrollees: </a:t>
            </a:r>
            <a:r>
              <a:rPr lang="en-US" altLang="en-US" sz="2200" dirty="0" smtClean="0"/>
              <a:t>13,409</a:t>
            </a:r>
          </a:p>
        </p:txBody>
      </p:sp>
      <p:graphicFrame>
        <p:nvGraphicFramePr>
          <p:cNvPr id="7217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848393"/>
              </p:ext>
            </p:extLst>
          </p:nvPr>
        </p:nvGraphicFramePr>
        <p:xfrm>
          <a:off x="304800" y="2362200"/>
          <a:ext cx="4419600" cy="3026664"/>
        </p:xfrm>
        <a:graphic>
          <a:graphicData uri="http://schemas.openxmlformats.org/drawingml/2006/table">
            <a:tbl>
              <a:tblPr/>
              <a:tblGrid>
                <a:gridCol w="3048000"/>
                <a:gridCol w="1371600"/>
              </a:tblGrid>
              <a:tr h="533400">
                <a:tc gridSpan="2"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 Enrollment by Plan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Commonwealth Care Alliance (CCA)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7,846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Fallon Total Care (FTC)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4,661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Network Health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 smtClean="0">
                          <a:solidFill>
                            <a:schemeClr val="accent2"/>
                          </a:solidFill>
                          <a:effectLst/>
                          <a:latin typeface="Arial"/>
                        </a:rPr>
                        <a:t>902</a:t>
                      </a:r>
                      <a:endParaRPr lang="en-US" sz="2400" b="0" i="0" u="none" strike="noStrike" dirty="0">
                        <a:solidFill>
                          <a:schemeClr val="accent2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13,409</a:t>
                      </a:r>
                    </a:p>
                  </a:txBody>
                  <a:tcPr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400865"/>
              </p:ext>
            </p:extLst>
          </p:nvPr>
        </p:nvGraphicFramePr>
        <p:xfrm>
          <a:off x="5029200" y="1752600"/>
          <a:ext cx="3657600" cy="4370128"/>
        </p:xfrm>
        <a:graphic>
          <a:graphicData uri="http://schemas.openxmlformats.org/drawingml/2006/table">
            <a:tbl>
              <a:tblPr/>
              <a:tblGrid>
                <a:gridCol w="1981200"/>
                <a:gridCol w="1676400"/>
              </a:tblGrid>
              <a:tr h="713216">
                <a:tc gridSpan="2"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 Enrollment by </a:t>
                      </a:r>
                      <a:b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</a:b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Rating Category</a:t>
                      </a:r>
                    </a:p>
                  </a:txBody>
                  <a:tcPr marL="91414" marR="91414" marT="45712" marB="4571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F1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18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C3B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143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C3A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2,150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C2B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623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C2A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3,001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C1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7,472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Unavailable*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14"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Total</a:t>
                      </a:r>
                    </a:p>
                  </a:txBody>
                  <a:tcPr marL="91414" marR="91414" marT="45712" marB="45712" anchor="b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buFont typeface="Arial" charset="0"/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40000"/>
                        </a:spcBef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defRPr sz="2400" b="1">
                          <a:solidFill>
                            <a:schemeClr val="accent2"/>
                          </a:solidFill>
                          <a:latin typeface="Arial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85000"/>
                        </a:lnSpc>
                        <a:spcBef>
                          <a:spcPct val="40000"/>
                        </a:spcBef>
                        <a:spcAft>
                          <a:spcPct val="0"/>
                        </a:spcAft>
                        <a:buClr>
                          <a:srgbClr val="CC0000"/>
                        </a:buClr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13,409</a:t>
                      </a:r>
                    </a:p>
                  </a:txBody>
                  <a:tcPr marL="91414" marR="91414" marT="45712" marB="45712" anchor="b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029200" y="6324600"/>
            <a:ext cx="3657600" cy="380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dirty="0" smtClean="0">
                <a:solidFill>
                  <a:srgbClr val="000000"/>
                </a:solidFill>
              </a:rPr>
              <a:t>*Rating categories for two enrollments were unavailable at the time of this report.</a:t>
            </a:r>
            <a:endParaRPr lang="en-US" sz="11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09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solidFill>
                  <a:srgbClr val="333399"/>
                </a:solidFill>
              </a:rPr>
              <a:t>Auto-Assignment</a:t>
            </a:r>
            <a:endParaRPr lang="en-US" altLang="en-US" sz="2800" kern="0" dirty="0" smtClean="0">
              <a:solidFill>
                <a:srgbClr val="333399"/>
              </a:solidFill>
              <a:ea typeface="ＭＳ Ｐゴシック" charset="-128"/>
            </a:endParaRPr>
          </a:p>
        </p:txBody>
      </p:sp>
      <p:sp>
        <p:nvSpPr>
          <p:cNvPr id="5" name="Slide Number Placeholder 3"/>
          <p:cNvSpPr txBox="1">
            <a:spLocks noGrp="1"/>
          </p:cNvSpPr>
          <p:nvPr/>
        </p:nvSpPr>
        <p:spPr bwMode="auto">
          <a:xfrm>
            <a:off x="73914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charset="0"/>
              <a:buChar char="■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charset="0"/>
                <a:ea typeface="MS PGothic" pitchFamily="34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C66C3D75-E0AF-4849-B02F-30FC0A514246}" type="slidenum">
              <a:rPr lang="en-US" altLang="en-US" sz="1400" b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en-US" sz="1400" b="0" dirty="0">
              <a:solidFill>
                <a:srgbClr val="000066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28600" y="1066801"/>
            <a:ext cx="8534400" cy="5654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+mn-lt"/>
                <a:ea typeface="ＭＳ Ｐゴシック" pitchFamily="34" charset="-128"/>
                <a:cs typeface="ＭＳ Ｐゴシック" charset="0"/>
              </a:defRPr>
            </a:lvl1pPr>
            <a:lvl2pPr marL="749300" indent="-2921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ＭＳ Ｐゴシック" pitchFamily="34" charset="-128"/>
              </a:defRPr>
            </a:lvl2pPr>
            <a:lvl3pPr marL="11430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+mn-lt"/>
                <a:ea typeface="ＭＳ Ｐゴシック" pitchFamily="34" charset="-128"/>
              </a:defRPr>
            </a:lvl3pPr>
            <a:lvl4pPr marL="16002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+mn-lt"/>
                <a:ea typeface="ＭＳ Ｐゴシック" pitchFamily="34" charset="-128"/>
              </a:defRPr>
            </a:lvl4pPr>
            <a:lvl5pPr marL="2057400" indent="-228600" algn="l" rtl="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  <a:ea typeface="ＭＳ Ｐゴシック" pitchFamily="34" charset="-128"/>
              </a:defRPr>
            </a:lvl5pPr>
            <a:lvl6pPr marL="25146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6pPr>
            <a:lvl7pPr marL="29718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7pPr>
            <a:lvl8pPr marL="34290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8pPr>
            <a:lvl9pPr marL="3886200" indent="-228600" algn="l" rtl="0" fontAlgn="base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+mn-lt"/>
              </a:defRPr>
            </a:lvl9pPr>
          </a:lstStyle>
          <a:p>
            <a:pPr>
              <a:lnSpc>
                <a:spcPct val="105000"/>
              </a:lnSpc>
            </a:pPr>
            <a:r>
              <a:rPr lang="en-US" altLang="en-US" sz="2400" b="0" kern="0" dirty="0" smtClean="0">
                <a:ea typeface="ＭＳ Ｐゴシック" charset="-128"/>
              </a:rPr>
              <a:t>Round 3 auto-assignments take effect July 1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kern="0" dirty="0" smtClean="0">
                <a:ea typeface="ＭＳ Ｐゴシック" charset="-128"/>
              </a:rPr>
              <a:t>60-day notices sent to about 9,300 people</a:t>
            </a:r>
            <a:endParaRPr lang="en-US" altLang="en-US" sz="2400" b="0" kern="0" dirty="0">
              <a:ea typeface="ＭＳ Ｐゴシック" charset="-128"/>
            </a:endParaRPr>
          </a:p>
          <a:p>
            <a:pPr lvl="1">
              <a:lnSpc>
                <a:spcPct val="105000"/>
              </a:lnSpc>
            </a:pPr>
            <a:r>
              <a:rPr lang="en-US" altLang="en-US" sz="2400" b="0" kern="0" dirty="0" smtClean="0">
                <a:ea typeface="ＭＳ Ｐゴシック" charset="-128"/>
              </a:rPr>
              <a:t>Final number of auto-assignments that take effect will be smaller, due to individual decisions (opt in early, select different plan, opt out), and undeliverable notices</a:t>
            </a:r>
          </a:p>
          <a:p>
            <a:pPr lvl="1">
              <a:lnSpc>
                <a:spcPct val="105000"/>
              </a:lnSpc>
            </a:pPr>
            <a:endParaRPr lang="en-US" altLang="en-US" sz="2400" b="0" kern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400" b="0" kern="0" dirty="0" smtClean="0">
                <a:ea typeface="ＭＳ Ｐゴシック" charset="-128"/>
              </a:rPr>
              <a:t>July 1 monthly enrollment report will include updated </a:t>
            </a:r>
            <a:r>
              <a:rPr lang="en-US" altLang="en-US" sz="2400" b="0" kern="0" dirty="0">
                <a:ea typeface="ＭＳ Ｐゴシック" charset="-128"/>
              </a:rPr>
              <a:t>s</a:t>
            </a:r>
            <a:r>
              <a:rPr lang="en-US" altLang="en-US" sz="2400" b="0" kern="0" dirty="0" smtClean="0">
                <a:ea typeface="ＭＳ Ｐゴシック" charset="-128"/>
              </a:rPr>
              <a:t>tatistics</a:t>
            </a:r>
          </a:p>
          <a:p>
            <a:pPr marL="0" indent="0">
              <a:lnSpc>
                <a:spcPct val="105000"/>
              </a:lnSpc>
              <a:buFont typeface="Arial" pitchFamily="34" charset="0"/>
              <a:buNone/>
            </a:pPr>
            <a:endParaRPr lang="en-US" altLang="en-US" sz="2400" b="0" kern="0" dirty="0" smtClean="0">
              <a:ea typeface="ＭＳ Ｐゴシック" charset="-128"/>
            </a:endParaRPr>
          </a:p>
          <a:p>
            <a:pPr marL="0" indent="0">
              <a:lnSpc>
                <a:spcPct val="105000"/>
              </a:lnSpc>
              <a:buFont typeface="Arial" pitchFamily="34" charset="0"/>
              <a:buNone/>
            </a:pPr>
            <a:endParaRPr lang="en-US" altLang="en-US" sz="2400" b="0" kern="0" dirty="0" smtClean="0">
              <a:ea typeface="ＭＳ Ｐゴシック" charset="-128"/>
            </a:endParaRPr>
          </a:p>
          <a:p>
            <a:pPr marL="457200" lvl="1" indent="0">
              <a:lnSpc>
                <a:spcPct val="105000"/>
              </a:lnSpc>
              <a:buFontTx/>
              <a:buNone/>
            </a:pPr>
            <a:endParaRPr lang="en-US" altLang="en-US" sz="2400" b="0" kern="0" dirty="0" smtClean="0">
              <a:ea typeface="ＭＳ Ｐゴシック" charset="-128"/>
            </a:endParaRPr>
          </a:p>
          <a:p>
            <a:pPr marL="457200" lvl="1" indent="0">
              <a:lnSpc>
                <a:spcPct val="105000"/>
              </a:lnSpc>
              <a:buFontTx/>
              <a:buNone/>
            </a:pPr>
            <a:endParaRPr lang="en-US" altLang="en-US" sz="2400" b="0" kern="0" dirty="0" smtClean="0">
              <a:ea typeface="ＭＳ Ｐゴシック" charset="-128"/>
            </a:endParaRPr>
          </a:p>
          <a:p>
            <a:pPr lvl="1">
              <a:lnSpc>
                <a:spcPct val="105000"/>
              </a:lnSpc>
            </a:pPr>
            <a:endParaRPr lang="en-US" altLang="en-US" sz="2000" b="0" kern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487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7010400" cy="609600"/>
          </a:xfrm>
        </p:spPr>
        <p:txBody>
          <a:bodyPr/>
          <a:lstStyle/>
          <a:p>
            <a:pPr eaLnBrk="1" hangingPunct="1">
              <a:lnSpc>
                <a:spcPct val="100000"/>
              </a:lnSpc>
            </a:pPr>
            <a:r>
              <a:rPr lang="en-US" altLang="en-US" sz="2800" dirty="0" smtClean="0">
                <a:ea typeface="ＭＳ Ｐゴシック" charset="-128"/>
              </a:rPr>
              <a:t>LTS Coordinator: Utilization Data</a:t>
            </a:r>
            <a:endParaRPr lang="en-US" altLang="en-US" sz="2800" dirty="0">
              <a:ea typeface="ＭＳ Ｐゴシック" charset="-128"/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066801"/>
            <a:ext cx="8534400" cy="5654674"/>
          </a:xfrm>
        </p:spPr>
        <p:txBody>
          <a:bodyPr>
            <a:normAutofit/>
          </a:bodyPr>
          <a:lstStyle/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In April/May, MassHealth presented data on member referrals to and refusals of LTS Coordinators for 2013 to the Implementation Council and EIP Workgroup</a:t>
            </a:r>
          </a:p>
          <a:p>
            <a:pPr marL="457200" lvl="1" indent="0">
              <a:lnSpc>
                <a:spcPct val="105000"/>
              </a:lnSpc>
              <a:buNone/>
            </a:pPr>
            <a:endParaRPr lang="en-US" altLang="en-US" sz="2400" b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400" b="0" dirty="0">
                <a:ea typeface="ＭＳ Ｐゴシック" charset="-128"/>
              </a:rPr>
              <a:t>MassHealth continues to work with the plans and CMS to ensure standardization and consistency in </a:t>
            </a:r>
            <a:r>
              <a:rPr lang="en-US" altLang="en-US" sz="2400" b="0" dirty="0" smtClean="0">
                <a:ea typeface="ＭＳ Ｐゴシック" charset="-128"/>
              </a:rPr>
              <a:t>reporting</a:t>
            </a:r>
          </a:p>
          <a:p>
            <a:pPr marL="0" indent="0">
              <a:lnSpc>
                <a:spcPct val="105000"/>
              </a:lnSpc>
              <a:buNone/>
            </a:pPr>
            <a:endParaRPr lang="en-US" altLang="en-US" sz="2400" b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We expect to report on a quarterly basis to capture a meaningful volume of longitudinal data</a:t>
            </a:r>
          </a:p>
          <a:p>
            <a:pPr marL="0" indent="0">
              <a:lnSpc>
                <a:spcPct val="105000"/>
              </a:lnSpc>
              <a:buNone/>
            </a:pPr>
            <a:endParaRPr lang="en-US" altLang="en-US" sz="2400" b="0" dirty="0" smtClean="0">
              <a:ea typeface="ＭＳ Ｐゴシック" charset="-128"/>
            </a:endParaRPr>
          </a:p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EIP Workgroup will include LTS Coordinator utilization data trends in quarterly </a:t>
            </a:r>
            <a:r>
              <a:rPr lang="en-US" altLang="en-US" sz="2400" b="0" dirty="0">
                <a:ea typeface="ＭＳ Ｐゴシック" charset="-128"/>
              </a:rPr>
              <a:t>One Care indicator dashboard </a:t>
            </a:r>
            <a:r>
              <a:rPr lang="en-US" altLang="en-US" sz="2400" b="0" dirty="0" smtClean="0">
                <a:ea typeface="ＭＳ Ｐゴシック" charset="-128"/>
              </a:rPr>
              <a:t>reports</a:t>
            </a:r>
          </a:p>
          <a:p>
            <a:pPr marL="457200" lvl="1" indent="0">
              <a:lnSpc>
                <a:spcPct val="105000"/>
              </a:lnSpc>
              <a:buNone/>
            </a:pPr>
            <a:endParaRPr lang="en-US" altLang="en-US" sz="2400" b="0" dirty="0" smtClean="0">
              <a:ea typeface="ＭＳ Ｐゴシック" charset="-128"/>
            </a:endParaRPr>
          </a:p>
          <a:p>
            <a:pPr marL="457200" lvl="1" indent="0">
              <a:lnSpc>
                <a:spcPct val="105000"/>
              </a:lnSpc>
              <a:buNone/>
            </a:pPr>
            <a:endParaRPr lang="en-US" altLang="en-US" sz="2400" b="0" dirty="0" smtClean="0">
              <a:ea typeface="ＭＳ Ｐゴシック" charset="-128"/>
            </a:endParaRPr>
          </a:p>
          <a:p>
            <a:pPr lvl="1">
              <a:lnSpc>
                <a:spcPct val="105000"/>
              </a:lnSpc>
            </a:pPr>
            <a:endParaRPr lang="en-US" altLang="en-US" sz="2000" b="0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893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219200"/>
            <a:ext cx="8534400" cy="4962525"/>
          </a:xfrm>
        </p:spPr>
        <p:txBody>
          <a:bodyPr>
            <a:noAutofit/>
          </a:bodyPr>
          <a:lstStyle/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MassHealth </a:t>
            </a:r>
            <a:r>
              <a:rPr lang="en-US" altLang="en-US" sz="2400" b="0" dirty="0">
                <a:ea typeface="ＭＳ Ｐゴシック" charset="-128"/>
              </a:rPr>
              <a:t>and </a:t>
            </a:r>
            <a:r>
              <a:rPr lang="en-US" altLang="en-US" sz="2400" b="0" dirty="0" smtClean="0">
                <a:ea typeface="ＭＳ Ｐゴシック" charset="-128"/>
              </a:rPr>
              <a:t>UMass Medical School </a:t>
            </a:r>
            <a:r>
              <a:rPr lang="en-US" altLang="en-US" sz="2400" b="0" dirty="0">
                <a:ea typeface="ＭＳ Ｐゴシック" charset="-128"/>
              </a:rPr>
              <a:t>are </a:t>
            </a:r>
            <a:r>
              <a:rPr lang="en-US" altLang="en-US" sz="2400" b="0" dirty="0" smtClean="0">
                <a:ea typeface="ＭＳ Ｐゴシック" charset="-128"/>
              </a:rPr>
              <a:t>developing a training webinar on the LTS Coordinator role for LTS Coordinators, One Care plan staff, and providers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Responding to stakeholders’ request for a uniform, consistent training curriculum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Stakeholders provided input on webinar content and discussed developing additional trainings and alternative formats to meet the needs of different audiences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Webinar will be recorded and posted to the One Care learning website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LTS Coordinator: Training</a:t>
            </a:r>
          </a:p>
        </p:txBody>
      </p:sp>
    </p:spTree>
    <p:extLst>
      <p:ext uri="{BB962C8B-B14F-4D97-AF65-F5344CB8AC3E}">
        <p14:creationId xmlns:p14="http://schemas.microsoft.com/office/powerpoint/2010/main" val="34275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Slide Number Placeholder 3"/>
          <p:cNvSpPr txBox="1">
            <a:spLocks noGrp="1"/>
          </p:cNvSpPr>
          <p:nvPr/>
        </p:nvSpPr>
        <p:spPr bwMode="auto">
          <a:xfrm>
            <a:off x="7467600" y="6245225"/>
            <a:ext cx="15240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40000"/>
              </a:spcBef>
              <a:buClr>
                <a:srgbClr val="CC0000"/>
              </a:buClr>
              <a:buFont typeface="Arial" pitchFamily="34" charset="0"/>
              <a:buChar char="■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40000"/>
              </a:spcBef>
              <a:buClr>
                <a:srgbClr val="CC0000"/>
              </a:buClr>
              <a:buChar char="•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40000"/>
              </a:spcBef>
              <a:buClr>
                <a:srgbClr val="CC0000"/>
              </a:buClr>
              <a:buChar char="–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40000"/>
              </a:spcBef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5pPr>
            <a:lvl6pPr marL="25146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6pPr>
            <a:lvl7pPr marL="29718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7pPr>
            <a:lvl8pPr marL="34290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8pPr>
            <a:lvl9pPr marL="3886200" indent="-228600" eaLnBrk="0" fontAlgn="base" hangingPunct="0">
              <a:lnSpc>
                <a:spcPct val="85000"/>
              </a:lnSpc>
              <a:spcBef>
                <a:spcPct val="40000"/>
              </a:spcBef>
              <a:spcAft>
                <a:spcPct val="0"/>
              </a:spcAft>
              <a:buClr>
                <a:srgbClr val="CC0000"/>
              </a:buClr>
              <a:buChar char="»"/>
              <a:defRPr sz="2800" b="1">
                <a:solidFill>
                  <a:schemeClr val="accent2"/>
                </a:solidFill>
                <a:latin typeface="Arial" pitchFamily="34" charset="0"/>
                <a:ea typeface="ＭＳ Ｐゴシック" charset="-128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fld id="{ED0203ED-B042-4055-91EB-DDA0D3C7E410}" type="slidenum">
              <a:rPr lang="en-US" altLang="en-US" sz="1400" b="0" smtClean="0">
                <a:solidFill>
                  <a:srgbClr val="000066"/>
                </a:solidFill>
              </a:rPr>
              <a:pPr algn="r" eaLnBrk="1" hangingPunct="1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b="0" dirty="0" smtClean="0">
              <a:solidFill>
                <a:srgbClr val="000066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143000"/>
            <a:ext cx="8534400" cy="5340350"/>
          </a:xfrm>
        </p:spPr>
        <p:txBody>
          <a:bodyPr>
            <a:noAutofit/>
          </a:bodyPr>
          <a:lstStyle/>
          <a:p>
            <a:pPr>
              <a:lnSpc>
                <a:spcPct val="105000"/>
              </a:lnSpc>
            </a:pPr>
            <a:r>
              <a:rPr lang="en-US" altLang="en-US" sz="2400" b="0" dirty="0" smtClean="0">
                <a:ea typeface="ＭＳ Ｐゴシック" charset="-128"/>
              </a:rPr>
              <a:t>A 1-page overview for members on the LTS Coordinator has been developed in </a:t>
            </a:r>
            <a:r>
              <a:rPr lang="en-US" altLang="en-US" sz="2400" b="0" dirty="0">
                <a:ea typeface="ＭＳ Ｐゴシック" charset="-128"/>
              </a:rPr>
              <a:t>collaboration with stakeholders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>
                <a:ea typeface="ＭＳ Ｐゴシック" charset="-128"/>
              </a:rPr>
              <a:t>Will be translated into Spanish, and available in Braille, large print, and as an ASL vlog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>
                <a:ea typeface="ＭＳ Ｐゴシック" charset="-128"/>
              </a:rPr>
              <a:t>Anticipate distributing final version to One Care plans, CBOs, the One Care Ombudsman, state agencies, and others in July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>
                <a:ea typeface="ＭＳ Ｐゴシック" charset="-128"/>
              </a:rPr>
              <a:t>Current and future One Care enrollees will receive the document</a:t>
            </a:r>
          </a:p>
          <a:p>
            <a:pPr lvl="1">
              <a:lnSpc>
                <a:spcPct val="105000"/>
              </a:lnSpc>
            </a:pPr>
            <a:r>
              <a:rPr lang="en-US" altLang="en-US" sz="2400" b="0" dirty="0">
                <a:ea typeface="ＭＳ Ｐゴシック" charset="-128"/>
              </a:rPr>
              <a:t>MassHealth will also make the document available on the One Care website for people to refer to when making enrollment decisions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28600" y="304800"/>
            <a:ext cx="7010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  <a:ea typeface="ＭＳ Ｐゴシック" pitchFamily="34" charset="-128"/>
                <a:cs typeface="ＭＳ Ｐゴシック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00000"/>
              </a:lnSpc>
            </a:pPr>
            <a:r>
              <a:rPr lang="en-US" altLang="en-US" sz="2800" kern="0" dirty="0" smtClean="0">
                <a:ea typeface="ＭＳ Ｐゴシック" charset="-128"/>
              </a:rPr>
              <a:t>LTS Coordinator: Member Education</a:t>
            </a:r>
          </a:p>
        </p:txBody>
      </p:sp>
    </p:spTree>
    <p:extLst>
      <p:ext uri="{BB962C8B-B14F-4D97-AF65-F5344CB8AC3E}">
        <p14:creationId xmlns:p14="http://schemas.microsoft.com/office/powerpoint/2010/main" val="380569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6553200" cy="1219200"/>
          </a:xfrm>
        </p:spPr>
        <p:txBody>
          <a:bodyPr/>
          <a:lstStyle/>
          <a:p>
            <a:r>
              <a:rPr lang="en-US" sz="2800" dirty="0"/>
              <a:t>Quality Monitoring and </a:t>
            </a:r>
            <a:r>
              <a:rPr lang="en-US" sz="2800" dirty="0" smtClean="0"/>
              <a:t>Outcomes Measurement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410200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lnSpc>
                <a:spcPct val="105000"/>
              </a:lnSpc>
              <a:buSzPct val="90000"/>
              <a:buFont typeface="Arial" charset="0"/>
              <a:buChar char="■"/>
            </a:pPr>
            <a:r>
              <a:rPr lang="en-US" sz="2400" b="0" dirty="0" smtClean="0">
                <a:latin typeface="+mj-lt"/>
              </a:rPr>
              <a:t>MassHealth presented on quality management to EIP workgroup in June. The group discussed:</a:t>
            </a:r>
          </a:p>
          <a:p>
            <a:pPr lvl="1">
              <a:lnSpc>
                <a:spcPct val="105000"/>
              </a:lnSpc>
              <a:buSzPct val="90000"/>
              <a:buFont typeface="Arial" charset="0"/>
              <a:buChar char="–"/>
            </a:pPr>
            <a:r>
              <a:rPr lang="en-US" sz="2400" b="0" dirty="0">
                <a:latin typeface="+mj-lt"/>
              </a:rPr>
              <a:t>Domains</a:t>
            </a:r>
          </a:p>
          <a:p>
            <a:pPr lvl="1">
              <a:lnSpc>
                <a:spcPct val="105000"/>
              </a:lnSpc>
              <a:buSzPct val="90000"/>
              <a:buFont typeface="Arial" charset="0"/>
              <a:buChar char="–"/>
            </a:pPr>
            <a:r>
              <a:rPr lang="en-US" sz="2400" b="0" dirty="0">
                <a:latin typeface="+mj-lt"/>
              </a:rPr>
              <a:t>Timeline</a:t>
            </a:r>
          </a:p>
          <a:p>
            <a:pPr lvl="1">
              <a:lnSpc>
                <a:spcPct val="105000"/>
              </a:lnSpc>
              <a:buSzPct val="90000"/>
              <a:buFont typeface="Arial" charset="0"/>
              <a:buChar char="–"/>
            </a:pPr>
            <a:r>
              <a:rPr lang="en-US" sz="2400" b="0" dirty="0">
                <a:latin typeface="+mj-lt"/>
              </a:rPr>
              <a:t>Context </a:t>
            </a:r>
            <a:r>
              <a:rPr lang="en-US" sz="2400" b="0" dirty="0" smtClean="0">
                <a:latin typeface="+mj-lt"/>
              </a:rPr>
              <a:t>for quality metrics </a:t>
            </a:r>
            <a:endParaRPr lang="en-US" sz="2400" b="0" dirty="0">
              <a:latin typeface="+mj-lt"/>
            </a:endParaRPr>
          </a:p>
          <a:p>
            <a:pPr marL="342900" lvl="1" indent="-342900">
              <a:lnSpc>
                <a:spcPct val="105000"/>
              </a:lnSpc>
              <a:buSzPct val="90000"/>
              <a:buFont typeface="Arial" charset="0"/>
              <a:buChar char="■"/>
            </a:pPr>
            <a:r>
              <a:rPr lang="en-US" sz="2400" b="0" dirty="0" smtClean="0">
                <a:latin typeface="+mj-lt"/>
              </a:rPr>
              <a:t>Inaugural </a:t>
            </a:r>
            <a:r>
              <a:rPr lang="en-US" sz="2400" b="0" dirty="0">
                <a:latin typeface="+mj-lt"/>
              </a:rPr>
              <a:t>meeting of the </a:t>
            </a:r>
            <a:r>
              <a:rPr lang="en-US" sz="2400" b="0" dirty="0" smtClean="0">
                <a:latin typeface="+mj-lt"/>
              </a:rPr>
              <a:t>Quality workgroup </a:t>
            </a:r>
            <a:r>
              <a:rPr lang="en-US" sz="2400" b="0" dirty="0">
                <a:latin typeface="+mj-lt"/>
              </a:rPr>
              <a:t>to be held </a:t>
            </a:r>
            <a:r>
              <a:rPr lang="en-US" sz="2400" b="0" dirty="0" smtClean="0">
                <a:latin typeface="+mj-lt"/>
              </a:rPr>
              <a:t>this summer</a:t>
            </a:r>
          </a:p>
          <a:p>
            <a:pPr marL="342900" lvl="1" indent="-342900">
              <a:lnSpc>
                <a:spcPct val="105000"/>
              </a:lnSpc>
              <a:buSzPct val="90000"/>
              <a:buFont typeface="Arial" charset="0"/>
              <a:buChar char="■"/>
            </a:pPr>
            <a:r>
              <a:rPr lang="en-US" sz="2400" b="0" dirty="0" smtClean="0">
                <a:latin typeface="+mj-lt"/>
              </a:rPr>
              <a:t>The Quality workgroup will:</a:t>
            </a:r>
            <a:endParaRPr lang="en-US" sz="2400" b="0" dirty="0">
              <a:latin typeface="+mj-lt"/>
            </a:endParaRPr>
          </a:p>
          <a:p>
            <a:pPr lvl="1">
              <a:lnSpc>
                <a:spcPct val="105000"/>
              </a:lnSpc>
            </a:pPr>
            <a:r>
              <a:rPr lang="en-US" sz="2400" b="0" dirty="0" smtClean="0">
                <a:latin typeface="+mj-lt"/>
              </a:rPr>
              <a:t>Review </a:t>
            </a:r>
            <a:r>
              <a:rPr lang="en-US" sz="2400" b="0" dirty="0">
                <a:latin typeface="+mj-lt"/>
              </a:rPr>
              <a:t>quality and outcome </a:t>
            </a:r>
            <a:r>
              <a:rPr lang="en-US" sz="2400" b="0" dirty="0" smtClean="0">
                <a:latin typeface="+mj-lt"/>
              </a:rPr>
              <a:t>measures</a:t>
            </a:r>
            <a:endParaRPr lang="en-US" sz="2400" b="0" dirty="0">
              <a:latin typeface="+mj-lt"/>
            </a:endParaRPr>
          </a:p>
          <a:p>
            <a:pPr lvl="1">
              <a:lnSpc>
                <a:spcPct val="105000"/>
              </a:lnSpc>
            </a:pPr>
            <a:r>
              <a:rPr lang="en-US" sz="2400" b="0" dirty="0" smtClean="0">
                <a:latin typeface="+mj-lt"/>
              </a:rPr>
              <a:t>Identify </a:t>
            </a:r>
            <a:r>
              <a:rPr lang="en-US" sz="2400" b="0" dirty="0">
                <a:latin typeface="+mj-lt"/>
              </a:rPr>
              <a:t>initiatives and/or </a:t>
            </a:r>
            <a:r>
              <a:rPr lang="en-US" sz="2400" b="0" dirty="0" smtClean="0">
                <a:latin typeface="+mj-lt"/>
              </a:rPr>
              <a:t>metrics </a:t>
            </a:r>
            <a:r>
              <a:rPr lang="en-US" sz="2400" b="0" dirty="0">
                <a:latin typeface="+mj-lt"/>
              </a:rPr>
              <a:t>for ongoing collaboration </a:t>
            </a:r>
          </a:p>
          <a:p>
            <a:pPr lvl="1">
              <a:lnSpc>
                <a:spcPct val="105000"/>
              </a:lnSpc>
            </a:pPr>
            <a:r>
              <a:rPr lang="en-US" sz="2400" b="0" dirty="0" smtClean="0">
                <a:latin typeface="+mj-lt"/>
              </a:rPr>
              <a:t>Develop </a:t>
            </a:r>
            <a:r>
              <a:rPr lang="en-US" sz="2400" b="0" dirty="0">
                <a:latin typeface="+mj-lt"/>
              </a:rPr>
              <a:t>and implement timelines and work plans for joint </a:t>
            </a:r>
            <a:r>
              <a:rPr lang="en-US" sz="2400" b="0" dirty="0" smtClean="0">
                <a:latin typeface="+mj-lt"/>
              </a:rPr>
              <a:t>MassHealth/Implementation Council quality </a:t>
            </a:r>
            <a:r>
              <a:rPr lang="en-US" sz="2400" b="0" dirty="0">
                <a:latin typeface="+mj-lt"/>
              </a:rPr>
              <a:t>monitoring activities</a:t>
            </a:r>
          </a:p>
          <a:p>
            <a:pPr marL="742950" lvl="1" indent="-28575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990033"/>
              </a:buClr>
              <a:buSzPct val="90000"/>
              <a:buFont typeface="Wingdings" pitchFamily="2" charset="2"/>
              <a:buChar char="§"/>
            </a:pPr>
            <a:endParaRPr lang="en-US" sz="2400" b="0" i="1" dirty="0">
              <a:latin typeface="+mj-lt"/>
            </a:endParaRPr>
          </a:p>
          <a:p>
            <a:pPr marL="0" indent="0">
              <a:lnSpc>
                <a:spcPct val="105000"/>
              </a:lnSpc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6553200" cy="1219200"/>
          </a:xfrm>
        </p:spPr>
        <p:txBody>
          <a:bodyPr/>
          <a:lstStyle/>
          <a:p>
            <a:r>
              <a:rPr lang="en-US" sz="2800" dirty="0"/>
              <a:t>Quality Monitoring and </a:t>
            </a:r>
            <a:r>
              <a:rPr lang="en-US" sz="2800" dirty="0" smtClean="0"/>
              <a:t>Outcomes Measurement (cont’d)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E6EFD-F2E3-4CF8-B30C-61A833C1ADD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4800600"/>
          </a:xfrm>
        </p:spPr>
        <p:txBody>
          <a:bodyPr/>
          <a:lstStyle/>
          <a:p>
            <a:pPr marL="342900" lvl="1" indent="-342900">
              <a:lnSpc>
                <a:spcPct val="105000"/>
              </a:lnSpc>
              <a:buSzPct val="90000"/>
              <a:buFont typeface="Arial" charset="0"/>
              <a:buChar char="■"/>
            </a:pPr>
            <a:r>
              <a:rPr lang="en-US" sz="2400" b="0" dirty="0" smtClean="0"/>
              <a:t>MassHealth is aware that stakeholders are interested </a:t>
            </a:r>
            <a:r>
              <a:rPr lang="en-US" sz="2400" b="0" dirty="0"/>
              <a:t>in </a:t>
            </a:r>
            <a:r>
              <a:rPr lang="en-US" sz="2400" b="0" dirty="0" smtClean="0"/>
              <a:t>quality </a:t>
            </a:r>
            <a:r>
              <a:rPr lang="en-US" sz="2400" b="0" dirty="0"/>
              <a:t>and monitoring activities </a:t>
            </a:r>
            <a:r>
              <a:rPr lang="en-US" sz="2400" b="0" dirty="0" smtClean="0"/>
              <a:t>that include reviewing data on plan expenditures for community-based LTSS, versus medical services and facility-based LTSS</a:t>
            </a:r>
          </a:p>
          <a:p>
            <a:pPr marL="0" lvl="1" indent="0">
              <a:lnSpc>
                <a:spcPct val="105000"/>
              </a:lnSpc>
              <a:buSzPct val="90000"/>
              <a:buNone/>
            </a:pPr>
            <a:endParaRPr lang="en-US" sz="2400" b="0" dirty="0" smtClean="0"/>
          </a:p>
          <a:p>
            <a:pPr marL="342900" lvl="1" indent="-342900">
              <a:lnSpc>
                <a:spcPct val="105000"/>
              </a:lnSpc>
              <a:buSzPct val="90000"/>
              <a:buFont typeface="Arial" charset="0"/>
              <a:buChar char="■"/>
            </a:pPr>
            <a:r>
              <a:rPr lang="en-US" sz="2400" b="0" dirty="0" smtClean="0"/>
              <a:t>Withhold </a:t>
            </a:r>
            <a:r>
              <a:rPr lang="en-US" sz="2400" b="0" dirty="0"/>
              <a:t>measures:  </a:t>
            </a:r>
            <a:r>
              <a:rPr lang="en-US" sz="2400" b="0" dirty="0">
                <a:ea typeface="Calibri"/>
                <a:cs typeface="Times New Roman"/>
              </a:rPr>
              <a:t>CMS issued a request for comments on state-specific withhold measures by June 20</a:t>
            </a:r>
          </a:p>
          <a:p>
            <a:pPr lvl="1">
              <a:lnSpc>
                <a:spcPct val="105000"/>
              </a:lnSpc>
              <a:buSzPct val="90000"/>
              <a:buFont typeface="Arial" charset="0"/>
              <a:buChar char="–"/>
            </a:pPr>
            <a:r>
              <a:rPr lang="en-US" sz="2400" b="0" dirty="0"/>
              <a:t>Comments were due June 20</a:t>
            </a:r>
          </a:p>
          <a:p>
            <a:pPr lvl="1">
              <a:lnSpc>
                <a:spcPct val="105000"/>
              </a:lnSpc>
              <a:buSzPct val="90000"/>
              <a:buFont typeface="Arial" charset="0"/>
              <a:buChar char="–"/>
            </a:pPr>
            <a:r>
              <a:rPr lang="en-US" sz="2400" b="0" dirty="0"/>
              <a:t>Measures will be finalized in the near future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04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3_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Default Design 13">
      <a:dk1>
        <a:srgbClr val="000066"/>
      </a:dk1>
      <a:lt1>
        <a:srgbClr val="FFFFFF"/>
      </a:lt1>
      <a:dk2>
        <a:srgbClr val="000066"/>
      </a:dk2>
      <a:lt2>
        <a:srgbClr val="DDDDDD"/>
      </a:lt2>
      <a:accent1>
        <a:srgbClr val="AFD5EF"/>
      </a:accent1>
      <a:accent2>
        <a:srgbClr val="333399"/>
      </a:accent2>
      <a:accent3>
        <a:srgbClr val="FFFFFF"/>
      </a:accent3>
      <a:accent4>
        <a:srgbClr val="000056"/>
      </a:accent4>
      <a:accent5>
        <a:srgbClr val="D4E7F6"/>
      </a:accent5>
      <a:accent6>
        <a:srgbClr val="2D2D8A"/>
      </a:accent6>
      <a:hlink>
        <a:srgbClr val="CC9900"/>
      </a:hlink>
      <a:folHlink>
        <a:srgbClr val="CBCE6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5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DDDDDD"/>
        </a:lt2>
        <a:accent1>
          <a:srgbClr val="AFD5E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4E7F6"/>
        </a:accent5>
        <a:accent6>
          <a:srgbClr val="2D2D8A"/>
        </a:accent6>
        <a:hlink>
          <a:srgbClr val="CC9900"/>
        </a:hlink>
        <a:folHlink>
          <a:srgbClr val="CBCE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63344</TotalTime>
  <Words>801</Words>
  <Application>Microsoft Office PowerPoint</Application>
  <PresentationFormat>On-screen Show (4:3)</PresentationFormat>
  <Paragraphs>162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Default Design</vt:lpstr>
      <vt:lpstr>3_Default Design</vt:lpstr>
      <vt:lpstr>1_Default Design</vt:lpstr>
      <vt:lpstr>5_Default Design</vt:lpstr>
      <vt:lpstr>MassHealth Demonstration  to Integrate Care for Dual Eligibles</vt:lpstr>
      <vt:lpstr>Agenda for MassHealth Updates</vt:lpstr>
      <vt:lpstr>Total Enrollment</vt:lpstr>
      <vt:lpstr>PowerPoint Presentation</vt:lpstr>
      <vt:lpstr>LTS Coordinator: Utilization Data</vt:lpstr>
      <vt:lpstr>PowerPoint Presentation</vt:lpstr>
      <vt:lpstr>PowerPoint Presentation</vt:lpstr>
      <vt:lpstr>Quality Monitoring and Outcomes Measurement</vt:lpstr>
      <vt:lpstr>Quality Monitoring and Outcomes Measurement (cont’d)</vt:lpstr>
      <vt:lpstr>Behavioral Health Privacy</vt:lpstr>
      <vt:lpstr>Provider Outreach</vt:lpstr>
      <vt:lpstr>Community Outreach</vt:lpstr>
      <vt:lpstr>PowerPoint Presentation</vt:lpstr>
      <vt:lpstr>PowerPoint Presentation</vt:lpstr>
    </vt:vector>
  </TitlesOfParts>
  <Company>EHS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lcolella</dc:creator>
  <cp:lastModifiedBy>Jenna</cp:lastModifiedBy>
  <cp:revision>1333</cp:revision>
  <cp:lastPrinted>2014-06-26T15:51:55Z</cp:lastPrinted>
  <dcterms:created xsi:type="dcterms:W3CDTF">2014-04-11T18:19:44Z</dcterms:created>
  <dcterms:modified xsi:type="dcterms:W3CDTF">2017-10-30T19:02:58Z</dcterms:modified>
</cp:coreProperties>
</file>