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20.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11"/>
  </p:notesMasterIdLst>
  <p:handoutMasterIdLst>
    <p:handoutMasterId r:id="rId12"/>
  </p:handoutMasterIdLst>
  <p:sldIdLst>
    <p:sldId id="302" r:id="rId2"/>
    <p:sldId id="494" r:id="rId3"/>
    <p:sldId id="496" r:id="rId4"/>
    <p:sldId id="493" r:id="rId5"/>
    <p:sldId id="476" r:id="rId6"/>
    <p:sldId id="497" r:id="rId7"/>
    <p:sldId id="486" r:id="rId8"/>
    <p:sldId id="487" r:id="rId9"/>
    <p:sldId id="484" r:id="rId10"/>
  </p:sldIdLst>
  <p:sldSz cx="9144000" cy="6858000" type="screen4x3"/>
  <p:notesSz cx="7010400" cy="92964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5" orient="horz">
          <p15:clr>
            <a:srgbClr val="A4A3A4"/>
          </p15:clr>
        </p15:guide>
        <p15:guide id="6"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C5FA"/>
    <a:srgbClr val="85A6D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6357" autoAdjust="0"/>
    <p:restoredTop sz="71236" autoAdjust="0"/>
  </p:normalViewPr>
  <p:slideViewPr>
    <p:cSldViewPr snapToGrid="0" snapToObjects="1">
      <p:cViewPr>
        <p:scale>
          <a:sx n="100" d="100"/>
          <a:sy n="100" d="100"/>
        </p:scale>
        <p:origin x="84" y="888"/>
      </p:cViewPr>
      <p:guideLst>
        <p:guide orient="horz"/>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snapToGrid="0" snapToObjects="1">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7A8C7E0-9A7C-41FD-8C1A-ADB800251C8A}" type="datetimeFigureOut">
              <a:rPr lang="en-US" smtClean="0"/>
              <a:t>10/26/2017</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10DF9A40-A947-4058-9BBC-75DCB8909281}" type="slidenum">
              <a:rPr lang="en-US" smtClean="0"/>
              <a:t>‹#›</a:t>
            </a:fld>
            <a:endParaRPr lang="en-US"/>
          </a:p>
        </p:txBody>
      </p:sp>
    </p:spTree>
    <p:extLst>
      <p:ext uri="{BB962C8B-B14F-4D97-AF65-F5344CB8AC3E}">
        <p14:creationId xmlns:p14="http://schemas.microsoft.com/office/powerpoint/2010/main" val="13132965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133" cy="466082"/>
          </a:xfrm>
          <a:prstGeom prst="rect">
            <a:avLst/>
          </a:prstGeom>
        </p:spPr>
        <p:txBody>
          <a:bodyPr vert="horz" lIns="91237" tIns="45618" rIns="91237" bIns="45618" rtlCol="0"/>
          <a:lstStyle>
            <a:lvl1pPr algn="l">
              <a:defRPr sz="1200"/>
            </a:lvl1pPr>
          </a:lstStyle>
          <a:p>
            <a:endParaRPr lang="en-US"/>
          </a:p>
        </p:txBody>
      </p:sp>
      <p:sp>
        <p:nvSpPr>
          <p:cNvPr id="3" name="Date Placeholder 2"/>
          <p:cNvSpPr>
            <a:spLocks noGrp="1"/>
          </p:cNvSpPr>
          <p:nvPr>
            <p:ph type="dt" idx="1"/>
          </p:nvPr>
        </p:nvSpPr>
        <p:spPr>
          <a:xfrm>
            <a:off x="3971636" y="0"/>
            <a:ext cx="3037132" cy="466082"/>
          </a:xfrm>
          <a:prstGeom prst="rect">
            <a:avLst/>
          </a:prstGeom>
        </p:spPr>
        <p:txBody>
          <a:bodyPr vert="horz" lIns="91237" tIns="45618" rIns="91237" bIns="45618" rtlCol="0"/>
          <a:lstStyle>
            <a:lvl1pPr algn="r">
              <a:defRPr sz="1200"/>
            </a:lvl1pPr>
          </a:lstStyle>
          <a:p>
            <a:fld id="{1204CD42-A733-4650-B0B4-FFA0F165EE56}" type="datetimeFigureOut">
              <a:rPr lang="en-US" smtClean="0"/>
              <a:t>10/26/2017</a:t>
            </a:fld>
            <a:endParaRPr lang="en-US"/>
          </a:p>
        </p:txBody>
      </p:sp>
      <p:sp>
        <p:nvSpPr>
          <p:cNvPr id="4" name="Slide Image Placeholder 3"/>
          <p:cNvSpPr>
            <a:spLocks noGrp="1" noRot="1" noChangeAspect="1"/>
          </p:cNvSpPr>
          <p:nvPr>
            <p:ph type="sldImg" idx="2"/>
          </p:nvPr>
        </p:nvSpPr>
        <p:spPr>
          <a:xfrm>
            <a:off x="1412875" y="1162050"/>
            <a:ext cx="4184650" cy="3138488"/>
          </a:xfrm>
          <a:prstGeom prst="rect">
            <a:avLst/>
          </a:prstGeom>
          <a:noFill/>
          <a:ln w="12700">
            <a:solidFill>
              <a:prstClr val="black"/>
            </a:solidFill>
          </a:ln>
        </p:spPr>
        <p:txBody>
          <a:bodyPr vert="horz" lIns="91237" tIns="45618" rIns="91237" bIns="45618" rtlCol="0" anchor="ctr"/>
          <a:lstStyle/>
          <a:p>
            <a:endParaRPr lang="en-US"/>
          </a:p>
        </p:txBody>
      </p:sp>
      <p:sp>
        <p:nvSpPr>
          <p:cNvPr id="5" name="Notes Placeholder 4"/>
          <p:cNvSpPr>
            <a:spLocks noGrp="1"/>
          </p:cNvSpPr>
          <p:nvPr>
            <p:ph type="body" sz="quarter" idx="3"/>
          </p:nvPr>
        </p:nvSpPr>
        <p:spPr>
          <a:xfrm>
            <a:off x="700879" y="4473793"/>
            <a:ext cx="5608646" cy="3660373"/>
          </a:xfrm>
          <a:prstGeom prst="rect">
            <a:avLst/>
          </a:prstGeom>
        </p:spPr>
        <p:txBody>
          <a:bodyPr vert="horz" lIns="91237" tIns="45618" rIns="91237" bIns="45618"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1" y="8830320"/>
            <a:ext cx="3037133" cy="466082"/>
          </a:xfrm>
          <a:prstGeom prst="rect">
            <a:avLst/>
          </a:prstGeom>
        </p:spPr>
        <p:txBody>
          <a:bodyPr vert="horz" lIns="91237" tIns="45618" rIns="91237" bIns="456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636" y="8830320"/>
            <a:ext cx="3037132" cy="466082"/>
          </a:xfrm>
          <a:prstGeom prst="rect">
            <a:avLst/>
          </a:prstGeom>
        </p:spPr>
        <p:txBody>
          <a:bodyPr vert="horz" lIns="91237" tIns="45618" rIns="91237" bIns="45618" rtlCol="0" anchor="b"/>
          <a:lstStyle>
            <a:lvl1pPr algn="r">
              <a:defRPr sz="1200"/>
            </a:lvl1pPr>
          </a:lstStyle>
          <a:p>
            <a:fld id="{3024E1F4-4FEF-4A75-9A5A-52FED9225D7C}" type="slidenum">
              <a:rPr lang="en-US" smtClean="0"/>
              <a:t>‹#›</a:t>
            </a:fld>
            <a:endParaRPr lang="en-US"/>
          </a:p>
        </p:txBody>
      </p:sp>
    </p:spTree>
    <p:extLst>
      <p:ext uri="{BB962C8B-B14F-4D97-AF65-F5344CB8AC3E}">
        <p14:creationId xmlns:p14="http://schemas.microsoft.com/office/powerpoint/2010/main" val="2977204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24E1F4-4FEF-4A75-9A5A-52FED9225D7C}" type="slidenum">
              <a:rPr lang="en-US" smtClean="0"/>
              <a:t>2</a:t>
            </a:fld>
            <a:endParaRPr lang="en-US"/>
          </a:p>
        </p:txBody>
      </p:sp>
    </p:spTree>
    <p:extLst>
      <p:ext uri="{BB962C8B-B14F-4D97-AF65-F5344CB8AC3E}">
        <p14:creationId xmlns:p14="http://schemas.microsoft.com/office/powerpoint/2010/main" val="3934473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24E1F4-4FEF-4A75-9A5A-52FED9225D7C}" type="slidenum">
              <a:rPr lang="en-US" smtClean="0"/>
              <a:t>3</a:t>
            </a:fld>
            <a:endParaRPr lang="en-US"/>
          </a:p>
        </p:txBody>
      </p:sp>
    </p:spTree>
    <p:extLst>
      <p:ext uri="{BB962C8B-B14F-4D97-AF65-F5344CB8AC3E}">
        <p14:creationId xmlns:p14="http://schemas.microsoft.com/office/powerpoint/2010/main" val="3934473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24E1F4-4FEF-4A75-9A5A-52FED9225D7C}" type="slidenum">
              <a:rPr lang="en-US" smtClean="0"/>
              <a:t>5</a:t>
            </a:fld>
            <a:endParaRPr lang="en-US"/>
          </a:p>
        </p:txBody>
      </p:sp>
    </p:spTree>
    <p:extLst>
      <p:ext uri="{BB962C8B-B14F-4D97-AF65-F5344CB8AC3E}">
        <p14:creationId xmlns:p14="http://schemas.microsoft.com/office/powerpoint/2010/main" val="3934473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Footer Placeholder 3"/>
          <p:cNvSpPr>
            <a:spLocks noGrp="1"/>
          </p:cNvSpPr>
          <p:nvPr>
            <p:ph type="ftr" sz="quarter" idx="10"/>
          </p:nvPr>
        </p:nvSpPr>
        <p:spPr/>
        <p:txBody>
          <a:bodyPr/>
          <a:lstStyle/>
          <a:p>
            <a:pPr>
              <a:defRPr/>
            </a:pPr>
            <a:r>
              <a:rPr lang="en-US" smtClean="0"/>
              <a:t>1</a:t>
            </a:r>
            <a:endParaRPr lang="en-US" dirty="0"/>
          </a:p>
        </p:txBody>
      </p:sp>
      <p:sp>
        <p:nvSpPr>
          <p:cNvPr id="5" name="Slide Number Placeholder 4"/>
          <p:cNvSpPr>
            <a:spLocks noGrp="1"/>
          </p:cNvSpPr>
          <p:nvPr>
            <p:ph type="sldNum" sz="quarter" idx="11"/>
          </p:nvPr>
        </p:nvSpPr>
        <p:spPr/>
        <p:txBody>
          <a:bodyPr/>
          <a:lstStyle/>
          <a:p>
            <a:pPr>
              <a:defRPr/>
            </a:pPr>
            <a:fld id="{7B997B5C-F937-4F23-B8E5-0D38AA08ACFA}" type="slidenum">
              <a:rPr lang="en-US" smtClean="0"/>
              <a:pPr>
                <a:defRPr/>
              </a:pPr>
              <a:t>6</a:t>
            </a:fld>
            <a:endParaRPr lang="en-US" dirty="0"/>
          </a:p>
        </p:txBody>
      </p:sp>
    </p:spTree>
    <p:extLst>
      <p:ext uri="{BB962C8B-B14F-4D97-AF65-F5344CB8AC3E}">
        <p14:creationId xmlns:p14="http://schemas.microsoft.com/office/powerpoint/2010/main" val="26083446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5750927"/>
              </p:ext>
            </p:extLst>
          </p:nvPr>
        </p:nvGraphicFramePr>
        <p:xfrm>
          <a:off x="1621" y="1621"/>
          <a:ext cx="1619" cy="1619"/>
        </p:xfrm>
        <a:graphic>
          <a:graphicData uri="http://schemas.openxmlformats.org/presentationml/2006/ole">
            <mc:AlternateContent xmlns:mc="http://schemas.openxmlformats.org/markup-compatibility/2006">
              <mc:Choice xmlns:v="urn:schemas-microsoft-com:vml" Requires="v">
                <p:oleObj spid="_x0000_s3597"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1"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6"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000000"/>
                  </a:solidFill>
                  <a:latin typeface="Arial"/>
                </a:rPr>
                <a:t>Date</a:t>
              </a:r>
            </a:p>
          </p:txBody>
        </p:sp>
      </p:grpSp>
      <p:sp>
        <p:nvSpPr>
          <p:cNvPr id="13314" name="Rectangle 1026"/>
          <p:cNvSpPr>
            <a:spLocks noGrp="1" noChangeArrowheads="1"/>
          </p:cNvSpPr>
          <p:nvPr>
            <p:ph type="ctrTitle"/>
          </p:nvPr>
        </p:nvSpPr>
        <p:spPr bwMode="auto">
          <a:xfrm>
            <a:off x="2693796" y="2648241"/>
            <a:ext cx="5539245" cy="507831"/>
          </a:xfrm>
          <a:prstGeom prst="rect">
            <a:avLst/>
          </a:prstGeom>
        </p:spPr>
        <p:txBody>
          <a:bodyPr anchor="b">
            <a:spAutoFit/>
          </a:bodyPr>
          <a:lstStyle>
            <a:lvl1pPr>
              <a:defRPr sz="3300" b="0" baseline="0">
                <a:latin typeface="+mj-lt"/>
                <a:ea typeface="+mj-ea"/>
              </a:defRPr>
            </a:lvl1pPr>
          </a:lstStyle>
          <a:p>
            <a:pPr lvl="0"/>
            <a:r>
              <a:rPr lang="en-US" noProof="0" smtClean="0"/>
              <a:t>Click to edit Master title style</a:t>
            </a:r>
            <a:endParaRPr lang="en-US" noProof="0" dirty="0" smtClean="0"/>
          </a:p>
        </p:txBody>
      </p:sp>
      <p:sp>
        <p:nvSpPr>
          <p:cNvPr id="13315" name="Rectangle 1027"/>
          <p:cNvSpPr>
            <a:spLocks noGrp="1" noChangeArrowheads="1"/>
          </p:cNvSpPr>
          <p:nvPr>
            <p:ph type="subTitle" idx="1"/>
          </p:nvPr>
        </p:nvSpPr>
        <p:spPr bwMode="auto">
          <a:xfrm>
            <a:off x="2693796" y="3770660"/>
            <a:ext cx="5539245" cy="219820"/>
          </a:xfrm>
        </p:spPr>
        <p:txBody>
          <a:bodyPr>
            <a:spAutoFit/>
          </a:bodyPr>
          <a:lstStyle>
            <a:lvl1pPr>
              <a:defRPr sz="1400" baseline="0">
                <a:latin typeface="+mn-lt"/>
                <a:ea typeface="+mn-ea"/>
              </a:defRPr>
            </a:lvl1pPr>
          </a:lstStyle>
          <a:p>
            <a:pPr lvl="0"/>
            <a:r>
              <a:rPr lang="en-US" noProof="0" smtClean="0"/>
              <a:t>Click to edit Master subtitle style</a:t>
            </a:r>
            <a:endParaRPr lang="en-US" noProof="0" dirty="0" smtClean="0"/>
          </a:p>
        </p:txBody>
      </p:sp>
      <p:sp>
        <p:nvSpPr>
          <p:cNvPr id="12" name="TitleTopPlaceholder"/>
          <p:cNvSpPr>
            <a:spLocks noChangeArrowheads="1"/>
          </p:cNvSpPr>
          <p:nvPr/>
        </p:nvSpPr>
        <p:spPr bwMode="ltGray">
          <a:xfrm>
            <a:off x="2125654" y="3245969"/>
            <a:ext cx="2125653" cy="436455"/>
          </a:xfrm>
          <a:prstGeom prst="rect">
            <a:avLst/>
          </a:prstGeom>
          <a:solidFill>
            <a:schemeClr val="accent4">
              <a:alpha val="77000"/>
            </a:scheme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3" name="TitleTopPlaceholder"/>
          <p:cNvSpPr>
            <a:spLocks noChangeArrowheads="1"/>
          </p:cNvSpPr>
          <p:nvPr/>
        </p:nvSpPr>
        <p:spPr bwMode="ltGray">
          <a:xfrm>
            <a:off x="1" y="3245968"/>
            <a:ext cx="2125653" cy="436455"/>
          </a:xfrm>
          <a:prstGeom prst="rect">
            <a:avLst/>
          </a:prstGeom>
          <a:solidFill>
            <a:srgbClr val="FFC000">
              <a:alpha val="80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sp>
        <p:nvSpPr>
          <p:cNvPr id="14" name="TitleTopPlaceholder"/>
          <p:cNvSpPr>
            <a:spLocks noChangeArrowheads="1"/>
          </p:cNvSpPr>
          <p:nvPr/>
        </p:nvSpPr>
        <p:spPr bwMode="ltGray">
          <a:xfrm>
            <a:off x="3886006" y="3246844"/>
            <a:ext cx="5257994" cy="436455"/>
          </a:xfrm>
          <a:prstGeom prst="rect">
            <a:avLst/>
          </a:prstGeom>
          <a:solidFill>
            <a:srgbClr val="009900">
              <a:alpha val="69000"/>
            </a:srgbClr>
          </a:solidFill>
          <a:ln w="9525">
            <a:noFill/>
            <a:miter lim="800000"/>
            <a:headEnd/>
            <a:tailEnd/>
          </a:ln>
          <a:effectLst/>
          <a:extLst/>
        </p:spPr>
        <p:txBody>
          <a:bodyPr wrap="none" lIns="93296" tIns="46648" rIns="93296" bIns="46648" anchor="ctr"/>
          <a:lstStyle/>
          <a:p>
            <a:pPr defTabSz="914400" fontAlgn="base">
              <a:spcBef>
                <a:spcPct val="0"/>
              </a:spcBef>
              <a:spcAft>
                <a:spcPct val="0"/>
              </a:spcAft>
            </a:pPr>
            <a:endParaRPr lang="en-US" sz="1600" dirty="0">
              <a:solidFill>
                <a:srgbClr val="000000"/>
              </a:solidFill>
              <a:latin typeface="Aria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22956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8261987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14601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EB15AF4-65F5-46A3-927A-D134651209FE}" type="datetime1">
              <a:rPr lang="en-US" smtClean="0">
                <a:solidFill>
                  <a:srgbClr val="000066">
                    <a:tint val="75000"/>
                  </a:srgbClr>
                </a:solidFill>
              </a:rPr>
              <a:pPr/>
              <a:t>10/26/2017</a:t>
            </a:fld>
            <a:endParaRPr lang="en-US" dirty="0">
              <a:solidFill>
                <a:srgbClr val="000066">
                  <a:tint val="75000"/>
                </a:srgbClr>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solidFill>
                <a:srgbClr val="000066">
                  <a:tint val="75000"/>
                </a:srgbClr>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3C7162F-3115-4659-9927-A77D26735F24}" type="slidenum">
              <a:rPr lang="en-US" smtClean="0">
                <a:solidFill>
                  <a:srgbClr val="000066">
                    <a:tint val="75000"/>
                  </a:srgbClr>
                </a:solidFill>
              </a:rPr>
              <a:pPr/>
              <a:t>‹#›</a:t>
            </a:fld>
            <a:endParaRPr lang="en-US" dirty="0">
              <a:solidFill>
                <a:srgbClr val="000066">
                  <a:tint val="75000"/>
                </a:srgbClr>
              </a:solidFill>
            </a:endParaRPr>
          </a:p>
        </p:txBody>
      </p:sp>
    </p:spTree>
    <p:extLst>
      <p:ext uri="{BB962C8B-B14F-4D97-AF65-F5344CB8AC3E}">
        <p14:creationId xmlns:p14="http://schemas.microsoft.com/office/powerpoint/2010/main" val="77508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3.xml"/><Relationship Id="rId13" Type="http://schemas.openxmlformats.org/officeDocument/2006/relationships/tags" Target="../tags/tag8.xml"/><Relationship Id="rId18" Type="http://schemas.openxmlformats.org/officeDocument/2006/relationships/tags" Target="../tags/tag13.xml"/><Relationship Id="rId3" Type="http://schemas.openxmlformats.org/officeDocument/2006/relationships/slideLayout" Target="../slideLayouts/slideLayout3.xml"/><Relationship Id="rId21" Type="http://schemas.openxmlformats.org/officeDocument/2006/relationships/tags" Target="../tags/tag16.xml"/><Relationship Id="rId7" Type="http://schemas.openxmlformats.org/officeDocument/2006/relationships/tags" Target="../tags/tag2.xml"/><Relationship Id="rId12" Type="http://schemas.openxmlformats.org/officeDocument/2006/relationships/tags" Target="../tags/tag7.xml"/><Relationship Id="rId17" Type="http://schemas.openxmlformats.org/officeDocument/2006/relationships/tags" Target="../tags/tag12.xml"/><Relationship Id="rId25"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tags" Target="../tags/tag11.xml"/><Relationship Id="rId20" Type="http://schemas.openxmlformats.org/officeDocument/2006/relationships/tags" Target="../tags/tag15.xml"/><Relationship Id="rId1" Type="http://schemas.openxmlformats.org/officeDocument/2006/relationships/slideLayout" Target="../slideLayouts/slideLayout1.xml"/><Relationship Id="rId6" Type="http://schemas.openxmlformats.org/officeDocument/2006/relationships/vmlDrawing" Target="../drawings/vmlDrawing1.vml"/><Relationship Id="rId11" Type="http://schemas.openxmlformats.org/officeDocument/2006/relationships/tags" Target="../tags/tag6.xml"/><Relationship Id="rId24" Type="http://schemas.openxmlformats.org/officeDocument/2006/relationships/image" Target="../media/image1.emf"/><Relationship Id="rId5" Type="http://schemas.openxmlformats.org/officeDocument/2006/relationships/theme" Target="../theme/theme1.xml"/><Relationship Id="rId15" Type="http://schemas.openxmlformats.org/officeDocument/2006/relationships/tags" Target="../tags/tag10.xml"/><Relationship Id="rId23" Type="http://schemas.openxmlformats.org/officeDocument/2006/relationships/oleObject" Target="../embeddings/oleObject1.bin"/><Relationship Id="rId10" Type="http://schemas.openxmlformats.org/officeDocument/2006/relationships/tags" Target="../tags/tag5.xml"/><Relationship Id="rId19" Type="http://schemas.openxmlformats.org/officeDocument/2006/relationships/tags" Target="../tags/tag14.xml"/><Relationship Id="rId4" Type="http://schemas.openxmlformats.org/officeDocument/2006/relationships/slideLayout" Target="../slideLayouts/slideLayout4.xml"/><Relationship Id="rId9" Type="http://schemas.openxmlformats.org/officeDocument/2006/relationships/tags" Target="../tags/tag4.xml"/><Relationship Id="rId14" Type="http://schemas.openxmlformats.org/officeDocument/2006/relationships/tags" Target="../tags/tag9.xml"/><Relationship Id="rId22" Type="http://schemas.openxmlformats.org/officeDocument/2006/relationships/tags" Target="../tags/tag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7"/>
            </p:custDataLst>
            <p:extLst>
              <p:ext uri="{D42A27DB-BD31-4B8C-83A1-F6EECF244321}">
                <p14:modId xmlns:p14="http://schemas.microsoft.com/office/powerpoint/2010/main" val="2767010075"/>
              </p:ext>
            </p:ext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spid="_x0000_s2678" name="think-cell Slide" r:id="rId23" imgW="270" imgH="270" progId="TCLayout.ActiveDocument.1">
                  <p:embed/>
                </p:oleObj>
              </mc:Choice>
              <mc:Fallback>
                <p:oleObj name="think-cell Slide" r:id="rId23" imgW="270" imgH="270" progId="TCLayout.ActiveDocument.1">
                  <p:embed/>
                  <p:pic>
                    <p:nvPicPr>
                      <p:cNvPr id="0" name=""/>
                      <p:cNvPicPr/>
                      <p:nvPr/>
                    </p:nvPicPr>
                    <p:blipFill>
                      <a:blip r:embed="rId24"/>
                      <a:stretch>
                        <a:fillRect/>
                      </a:stretch>
                    </p:blipFill>
                    <p:spPr>
                      <a:xfrm>
                        <a:off x="0" y="0"/>
                        <a:ext cx="161984" cy="161974"/>
                      </a:xfrm>
                      <a:prstGeom prst="rect">
                        <a:avLst/>
                      </a:prstGeom>
                    </p:spPr>
                  </p:pic>
                </p:oleObj>
              </mc:Fallback>
            </mc:AlternateContent>
          </a:graphicData>
        </a:graphic>
      </p:graphicFrame>
      <p:grpSp>
        <p:nvGrpSpPr>
          <p:cNvPr id="58" name="Group 57"/>
          <p:cNvGrpSpPr/>
          <p:nvPr userDrawn="1"/>
        </p:nvGrpSpPr>
        <p:grpSpPr bwMode="ltGray">
          <a:xfrm>
            <a:off x="2" y="6565687"/>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a:extLst/>
          </p:spPr>
          <p:txBody>
            <a:bodyPr wrap="none" anchor="ctr"/>
            <a:lstStyle/>
            <a:p>
              <a:pPr defTabSz="914400" fontAlgn="base">
                <a:spcBef>
                  <a:spcPct val="0"/>
                </a:spcBef>
                <a:spcAft>
                  <a:spcPct val="0"/>
                </a:spcAft>
              </a:pPr>
              <a:endParaRPr lang="en-US" sz="1600" dirty="0">
                <a:solidFill>
                  <a:srgbClr val="000000"/>
                </a:solidFill>
                <a:latin typeface="Aria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a:extLst/>
          </p:spPr>
          <p:txBody>
            <a:bodyPr wrap="none" anchor="ctr"/>
            <a:lstStyle/>
            <a:p>
              <a:pPr defTabSz="914400" fontAlgn="base">
                <a:spcBef>
                  <a:spcPct val="0"/>
                </a:spcBef>
                <a:spcAft>
                  <a:spcPct val="0"/>
                </a:spcAft>
              </a:pPr>
              <a:endParaRPr lang="en-US" sz="1600" dirty="0">
                <a:solidFill>
                  <a:srgbClr val="000000"/>
                </a:solidFill>
                <a:latin typeface="Aria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a:extLst/>
          </p:spPr>
          <p:txBody>
            <a:bodyPr wrap="none" anchor="ctr"/>
            <a:lstStyle/>
            <a:p>
              <a:pPr defTabSz="914400" fontAlgn="base">
                <a:spcBef>
                  <a:spcPct val="0"/>
                </a:spcBef>
                <a:spcAft>
                  <a:spcPct val="0"/>
                </a:spcAft>
              </a:pPr>
              <a:r>
                <a:rPr lang="en-US" sz="1600" dirty="0" smtClean="0">
                  <a:solidFill>
                    <a:srgbClr val="000000"/>
                  </a:solidFill>
                  <a:latin typeface="Arial"/>
                </a:rPr>
                <a:t>     </a:t>
              </a:r>
              <a:endParaRPr lang="en-US" sz="1600" dirty="0">
                <a:solidFill>
                  <a:srgbClr val="002060"/>
                </a:solidFill>
                <a:latin typeface="Arial"/>
              </a:endParaRPr>
            </a:p>
          </p:txBody>
        </p:sp>
      </p:grpSp>
      <p:sp>
        <p:nvSpPr>
          <p:cNvPr id="1036" name="Rectangle 286"/>
          <p:cNvSpPr>
            <a:spLocks noGrp="1" noChangeArrowheads="1"/>
          </p:cNvSpPr>
          <p:nvPr>
            <p:ph type="body" idx="1"/>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nvPr>
        </p:nvSpPr>
        <p:spPr bwMode="auto">
          <a:xfrm>
            <a:off x="174945" y="23486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endParaRPr lang="en-US" noProof="0" dirty="0" smtClean="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latin typeface="Arial"/>
              </a:rPr>
              <a:t>TRACKER</a:t>
            </a:r>
          </a:p>
        </p:txBody>
      </p:sp>
      <p:sp>
        <p:nvSpPr>
          <p:cNvPr id="11" name="McK 3. Unit of measure" hidden="1"/>
          <p:cNvSpPr txBox="1">
            <a:spLocks noChangeArrowheads="1"/>
          </p:cNvSpPr>
          <p:nvPr/>
        </p:nvSpPr>
        <p:spPr bwMode="auto">
          <a:xfrm>
            <a:off x="174944"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smtClean="0">
                <a:solidFill>
                  <a:srgbClr val="808080"/>
                </a:solidFill>
                <a:latin typeface="Arial"/>
              </a:rPr>
              <a:t>Unit of measure</a:t>
            </a:r>
          </a:p>
        </p:txBody>
      </p:sp>
      <p:grpSp>
        <p:nvGrpSpPr>
          <p:cNvPr id="12" name="McK Slide Elements" hidden="1"/>
          <p:cNvGrpSpPr>
            <a:grpSpLocks/>
          </p:cNvGrpSpPr>
          <p:nvPr/>
        </p:nvGrpSpPr>
        <p:grpSpPr bwMode="auto">
          <a:xfrm>
            <a:off x="174944" y="6086391"/>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smtClean="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dirty="0">
                  <a:solidFill>
                    <a:srgbClr val="000000"/>
                  </a:solidFill>
                  <a:latin typeface="Aria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latin typeface="Arial"/>
                </a:rPr>
                <a:t>Title</a:t>
              </a:r>
            </a:p>
            <a:p>
              <a:pPr defTabSz="914400" fontAlgn="base">
                <a:spcBef>
                  <a:spcPct val="0"/>
                </a:spcBef>
                <a:spcAft>
                  <a:spcPct val="0"/>
                </a:spcAft>
              </a:pPr>
              <a:r>
                <a:rPr lang="en-US" sz="1600" dirty="0">
                  <a:solidFill>
                    <a:srgbClr val="808080"/>
                  </a:solidFill>
                  <a:latin typeface="Arial"/>
                </a:rPr>
                <a:t>Unit of measure</a:t>
              </a:r>
            </a:p>
          </p:txBody>
        </p:sp>
      </p:grpSp>
      <p:grpSp>
        <p:nvGrpSpPr>
          <p:cNvPr id="63" name="LegendBoxes" hidden="1"/>
          <p:cNvGrpSpPr>
            <a:grpSpLocks/>
          </p:cNvGrpSpPr>
          <p:nvPr/>
        </p:nvGrpSpPr>
        <p:grpSpPr bwMode="auto">
          <a:xfrm>
            <a:off x="7449476" y="275439"/>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72" name="LegendLines" hidden="1"/>
          <p:cNvGrpSpPr>
            <a:grpSpLocks/>
          </p:cNvGrpSpPr>
          <p:nvPr/>
        </p:nvGrpSpPr>
        <p:grpSpPr bwMode="auto">
          <a:xfrm>
            <a:off x="7135228"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200" dirty="0">
                <a:solidFill>
                  <a:srgbClr val="000000"/>
                </a:solidFill>
                <a:latin typeface="Aria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dirty="0">
                  <a:solidFill>
                    <a:srgbClr val="808080"/>
                  </a:solidFill>
                  <a:latin typeface="Aria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3" y="275438"/>
            <a:ext cx="847347" cy="1333054"/>
            <a:chOff x="6655594" y="273840"/>
            <a:chExt cx="830430" cy="1306516"/>
          </a:xfrm>
        </p:grpSpPr>
        <p:grpSp>
          <p:nvGrpSpPr>
            <p:cNvPr id="84" name="MoonLegend1"/>
            <p:cNvGrpSpPr>
              <a:grpSpLocks noChangeAspect="1"/>
            </p:cNvGrpSpPr>
            <p:nvPr>
              <p:custDataLst>
                <p:tags r:id="rId8"/>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1"/>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3" name="Arc 39"/>
              <p:cNvSpPr>
                <a:spLocks noChangeAspect="1"/>
              </p:cNvSpPr>
              <p:nvPr>
                <p:custDataLst>
                  <p:tags r:id="rId22"/>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5" name="MoonLegend2"/>
            <p:cNvGrpSpPr>
              <a:grpSpLocks noChangeAspect="1"/>
            </p:cNvGrpSpPr>
            <p:nvPr>
              <p:custDataLst>
                <p:tags r:id="rId9"/>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9"/>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101" name="Arc 42"/>
              <p:cNvSpPr>
                <a:spLocks noChangeAspect="1"/>
              </p:cNvSpPr>
              <p:nvPr>
                <p:custDataLst>
                  <p:tags r:id="rId20"/>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6" name="MoonLegend4"/>
            <p:cNvGrpSpPr>
              <a:grpSpLocks noChangeAspect="1"/>
            </p:cNvGrpSpPr>
            <p:nvPr>
              <p:custDataLst>
                <p:tags r:id="rId10"/>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9" name="Arc 48"/>
              <p:cNvSpPr>
                <a:spLocks noChangeAspect="1"/>
              </p:cNvSpPr>
              <p:nvPr>
                <p:custDataLst>
                  <p:tags r:id="rId18"/>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nvGrpSpPr>
            <p:cNvPr id="87" name="MoonLegend5"/>
            <p:cNvGrpSpPr>
              <a:grpSpLocks noChangeAspect="1"/>
            </p:cNvGrpSpPr>
            <p:nvPr>
              <p:custDataLst>
                <p:tags r:id="rId11"/>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5"/>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7" name="Oval 51"/>
              <p:cNvSpPr>
                <a:spLocks noChangeAspect="1" noChangeArrowheads="1"/>
              </p:cNvSpPr>
              <p:nvPr>
                <p:custDataLst>
                  <p:tags r:id="rId16"/>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dirty="0">
                  <a:solidFill>
                    <a:srgbClr val="000000"/>
                  </a:solidFill>
                  <a:latin typeface="Arial"/>
                </a:rPr>
                <a:t>Legend</a:t>
              </a:r>
            </a:p>
          </p:txBody>
        </p:sp>
        <p:grpSp>
          <p:nvGrpSpPr>
            <p:cNvPr id="93" name="MoonLegend3"/>
            <p:cNvGrpSpPr>
              <a:grpSpLocks noChangeAspect="1"/>
            </p:cNvGrpSpPr>
            <p:nvPr>
              <p:custDataLst>
                <p:tags r:id="rId12"/>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sp>
            <p:nvSpPr>
              <p:cNvPr id="95" name="Arc 48"/>
              <p:cNvSpPr>
                <a:spLocks noChangeAspect="1"/>
              </p:cNvSpPr>
              <p:nvPr>
                <p:custDataLst>
                  <p:tags r:id="rId14"/>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200" dirty="0">
                  <a:solidFill>
                    <a:srgbClr val="000000"/>
                  </a:solidFill>
                  <a:latin typeface="Arial"/>
                </a:endParaRPr>
              </a:p>
            </p:txBody>
          </p:sp>
        </p:grpSp>
      </p:grpSp>
      <p:sp>
        <p:nvSpPr>
          <p:cNvPr id="104" name="Slide Number"/>
          <p:cNvSpPr txBox="1">
            <a:spLocks/>
          </p:cNvSpPr>
          <p:nvPr/>
        </p:nvSpPr>
        <p:spPr bwMode="auto">
          <a:xfrm>
            <a:off x="8808763"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defTabSz="914400" fontAlgn="base">
              <a:spcBef>
                <a:spcPct val="0"/>
              </a:spcBef>
              <a:spcAft>
                <a:spcPct val="0"/>
              </a:spcAft>
            </a:pPr>
            <a:fld id="{42C328C1-A84F-4A39-A664-DBA00541A8C6}" type="slidenum">
              <a:rPr lang="en-US" smtClean="0">
                <a:solidFill>
                  <a:srgbClr val="FFFFFF"/>
                </a:solidFill>
                <a:latin typeface="Arial"/>
              </a:rPr>
              <a:pPr algn="r" defTabSz="914400" fontAlgn="base">
                <a:spcBef>
                  <a:spcPct val="0"/>
                </a:spcBef>
                <a:spcAft>
                  <a:spcPct val="0"/>
                </a:spcAft>
              </a:pPr>
              <a:t>‹#›</a:t>
            </a:fld>
            <a:endParaRPr lang="en-US" dirty="0">
              <a:solidFill>
                <a:srgbClr val="FFFFFF"/>
              </a:solidFill>
              <a:latin typeface="Arial"/>
            </a:endParaRPr>
          </a:p>
        </p:txBody>
      </p:sp>
      <p:pic>
        <p:nvPicPr>
          <p:cNvPr id="62" name="Picture 4" descr="http://upload.wikimedia.org/wikipedia/commons/thumb/8/82/Seal_of_Massachusetts.svg/2000px-Seal_of_Massachusetts.svg.png"/>
          <p:cNvPicPr>
            <a:picLocks noChangeAspect="1" noChangeArrowheads="1"/>
          </p:cNvPicPr>
          <p:nvPr userDrawn="1"/>
        </p:nvPicPr>
        <p:blipFill>
          <a:blip r:embed="rId2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4"/>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4990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7" r:id="rId3"/>
    <p:sldLayoutId id="2147483668" r:id="rId4"/>
  </p:sldLayoutIdLst>
  <p:timing>
    <p:tnLst>
      <p:par>
        <p:cTn id="1" dur="indefinite" restart="never" nodeType="tmRoot"/>
      </p:par>
    </p:tnLst>
  </p:timing>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ass.gov/masshealth/dual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OneCare@state.ma.us" TargetMode="External"/><Relationship Id="rId2" Type="http://schemas.openxmlformats.org/officeDocument/2006/relationships/hyperlink" Target="http://www.mass.gov/masshealth/onecare"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648241"/>
            <a:ext cx="5826188" cy="507831"/>
          </a:xfrm>
        </p:spPr>
        <p:txBody>
          <a:bodyPr/>
          <a:lstStyle/>
          <a:p>
            <a:r>
              <a:rPr lang="en-US" smtClean="0"/>
              <a:t> </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95" y="306944"/>
            <a:ext cx="1820853" cy="955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54"/>
          <p:cNvSpPr txBox="1">
            <a:spLocks noChangeArrowheads="1"/>
          </p:cNvSpPr>
          <p:nvPr/>
        </p:nvSpPr>
        <p:spPr bwMode="auto">
          <a:xfrm>
            <a:off x="2693972" y="1602876"/>
            <a:ext cx="6005528"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0" tIns="0" rIns="0" bIns="0" numCol="1" anchor="b" anchorCtr="0" compatLnSpc="1">
            <a:prstTxWarp prst="textNoShape">
              <a:avLst/>
            </a:prstTxWarp>
            <a:spAutoFit/>
          </a:bodyPr>
          <a:lstStyle>
            <a:lvl1pPr algn="l" defTabSz="913429" rtl="0" eaLnBrk="1" fontAlgn="base" hangingPunct="1">
              <a:spcBef>
                <a:spcPct val="0"/>
              </a:spcBef>
              <a:spcAft>
                <a:spcPct val="0"/>
              </a:spcAft>
              <a:tabLst>
                <a:tab pos="275324" algn="l"/>
              </a:tabLst>
              <a:defRPr sz="3300" b="0"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a:lstStyle>
          <a:p>
            <a:r>
              <a:rPr lang="en-US" sz="2800" dirty="0">
                <a:solidFill>
                  <a:srgbClr val="002060"/>
                </a:solidFill>
                <a:latin typeface="Arial" panose="020B0604020202020204" pitchFamily="34" charset="0"/>
                <a:cs typeface="Arial" panose="020B0604020202020204" pitchFamily="34" charset="0"/>
              </a:rPr>
              <a:t>One </a:t>
            </a:r>
            <a:r>
              <a:rPr lang="en-US" sz="2800" dirty="0" smtClean="0">
                <a:solidFill>
                  <a:srgbClr val="002060"/>
                </a:solidFill>
                <a:latin typeface="Arial" panose="020B0604020202020204" pitchFamily="34" charset="0"/>
                <a:cs typeface="Arial" panose="020B0604020202020204" pitchFamily="34" charset="0"/>
              </a:rPr>
              <a:t>Care: </a:t>
            </a:r>
          </a:p>
          <a:p>
            <a:r>
              <a:rPr lang="en-US" sz="2800" dirty="0" smtClean="0">
                <a:solidFill>
                  <a:srgbClr val="002060"/>
                </a:solidFill>
                <a:latin typeface="Arial" panose="020B0604020202020204" pitchFamily="34" charset="0"/>
                <a:cs typeface="Arial" panose="020B0604020202020204" pitchFamily="34" charset="0"/>
              </a:rPr>
              <a:t>Implementation Council Meeting</a:t>
            </a:r>
            <a:br>
              <a:rPr lang="en-US" sz="2800" dirty="0" smtClean="0">
                <a:solidFill>
                  <a:srgbClr val="002060"/>
                </a:solidFill>
                <a:latin typeface="Arial" panose="020B0604020202020204" pitchFamily="34" charset="0"/>
                <a:cs typeface="Arial" panose="020B0604020202020204" pitchFamily="34" charset="0"/>
              </a:rPr>
            </a:br>
            <a:endParaRPr lang="en-US" sz="2800" dirty="0">
              <a:solidFill>
                <a:srgbClr val="002060"/>
              </a:solidFill>
              <a:latin typeface="Arial" panose="020B0604020202020204" pitchFamily="34" charset="0"/>
              <a:cs typeface="Arial" panose="020B0604020202020204" pitchFamily="34" charset="0"/>
            </a:endParaRPr>
          </a:p>
        </p:txBody>
      </p:sp>
      <p:sp>
        <p:nvSpPr>
          <p:cNvPr id="6" name="Rectangle 54"/>
          <p:cNvSpPr txBox="1">
            <a:spLocks noChangeArrowheads="1"/>
          </p:cNvSpPr>
          <p:nvPr/>
        </p:nvSpPr>
        <p:spPr bwMode="auto">
          <a:xfrm>
            <a:off x="2693796" y="3847305"/>
            <a:ext cx="6450012" cy="37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algn="l" defTabSz="895350" rtl="0" eaLnBrk="1" fontAlgn="base" hangingPunct="1">
              <a:spcBef>
                <a:spcPct val="0"/>
              </a:spcBef>
              <a:spcAft>
                <a:spcPct val="0"/>
              </a:spcAft>
              <a:tabLst>
                <a:tab pos="269875" algn="l"/>
              </a:tabLst>
              <a:defRPr sz="3200" b="0" baseline="0">
                <a:solidFill>
                  <a:schemeClr val="tx2"/>
                </a:solidFill>
                <a:latin typeface="+mj-lt"/>
                <a:ea typeface="+mj-ea"/>
                <a:cs typeface="+mj-cs"/>
              </a:defRPr>
            </a:lvl1pPr>
            <a:lvl2pPr algn="l" defTabSz="895350" rtl="0" eaLnBrk="1" fontAlgn="base" hangingPunct="1">
              <a:spcBef>
                <a:spcPct val="0"/>
              </a:spcBef>
              <a:spcAft>
                <a:spcPct val="0"/>
              </a:spcAft>
              <a:defRPr sz="1900" b="1">
                <a:solidFill>
                  <a:schemeClr val="tx2"/>
                </a:solidFill>
                <a:latin typeface="Arial" charset="0"/>
              </a:defRPr>
            </a:lvl2pPr>
            <a:lvl3pPr algn="l" defTabSz="895350" rtl="0" eaLnBrk="1" fontAlgn="base" hangingPunct="1">
              <a:spcBef>
                <a:spcPct val="0"/>
              </a:spcBef>
              <a:spcAft>
                <a:spcPct val="0"/>
              </a:spcAft>
              <a:defRPr sz="1900" b="1">
                <a:solidFill>
                  <a:schemeClr val="tx2"/>
                </a:solidFill>
                <a:latin typeface="Arial" charset="0"/>
              </a:defRPr>
            </a:lvl3pPr>
            <a:lvl4pPr algn="l" defTabSz="895350" rtl="0" eaLnBrk="1" fontAlgn="base" hangingPunct="1">
              <a:spcBef>
                <a:spcPct val="0"/>
              </a:spcBef>
              <a:spcAft>
                <a:spcPct val="0"/>
              </a:spcAft>
              <a:defRPr sz="1900" b="1">
                <a:solidFill>
                  <a:schemeClr val="tx2"/>
                </a:solidFill>
                <a:latin typeface="Arial" charset="0"/>
              </a:defRPr>
            </a:lvl4pPr>
            <a:lvl5pPr algn="l" defTabSz="895350" rtl="0" eaLnBrk="1" fontAlgn="base" hangingPunct="1">
              <a:spcBef>
                <a:spcPct val="0"/>
              </a:spcBef>
              <a:spcAft>
                <a:spcPct val="0"/>
              </a:spcAft>
              <a:defRPr sz="1900" b="1">
                <a:solidFill>
                  <a:schemeClr val="tx2"/>
                </a:solidFill>
                <a:latin typeface="Arial" charset="0"/>
              </a:defRPr>
            </a:lvl5pPr>
            <a:lvl6pPr marL="457200" algn="l" defTabSz="895350" rtl="0" eaLnBrk="1" fontAlgn="base" hangingPunct="1">
              <a:spcBef>
                <a:spcPct val="0"/>
              </a:spcBef>
              <a:spcAft>
                <a:spcPct val="0"/>
              </a:spcAft>
              <a:defRPr sz="1900" b="1">
                <a:solidFill>
                  <a:schemeClr val="tx2"/>
                </a:solidFill>
                <a:latin typeface="Arial" charset="0"/>
              </a:defRPr>
            </a:lvl6pPr>
            <a:lvl7pPr marL="914400" algn="l" defTabSz="895350" rtl="0" eaLnBrk="1" fontAlgn="base" hangingPunct="1">
              <a:spcBef>
                <a:spcPct val="0"/>
              </a:spcBef>
              <a:spcAft>
                <a:spcPct val="0"/>
              </a:spcAft>
              <a:defRPr sz="1900" b="1">
                <a:solidFill>
                  <a:schemeClr val="tx2"/>
                </a:solidFill>
                <a:latin typeface="Arial" charset="0"/>
              </a:defRPr>
            </a:lvl7pPr>
            <a:lvl8pPr marL="1371600" algn="l" defTabSz="895350" rtl="0" eaLnBrk="1" fontAlgn="base" hangingPunct="1">
              <a:spcBef>
                <a:spcPct val="0"/>
              </a:spcBef>
              <a:spcAft>
                <a:spcPct val="0"/>
              </a:spcAft>
              <a:defRPr sz="1900" b="1">
                <a:solidFill>
                  <a:schemeClr val="tx2"/>
                </a:solidFill>
                <a:latin typeface="Arial" charset="0"/>
              </a:defRPr>
            </a:lvl8pPr>
            <a:lvl9pPr marL="1828800" algn="l" defTabSz="895350" rtl="0" eaLnBrk="1" fontAlgn="base" hangingPunct="1">
              <a:spcBef>
                <a:spcPct val="0"/>
              </a:spcBef>
              <a:spcAft>
                <a:spcPct val="0"/>
              </a:spcAft>
              <a:defRPr sz="1900" b="1">
                <a:solidFill>
                  <a:schemeClr val="tx2"/>
                </a:solidFill>
                <a:latin typeface="Arial" charset="0"/>
              </a:defRPr>
            </a:lvl9pPr>
          </a:lstStyle>
          <a:p>
            <a:pPr>
              <a:defRPr/>
            </a:pPr>
            <a:r>
              <a:rPr lang="en-US" sz="2400" kern="0" dirty="0">
                <a:solidFill>
                  <a:srgbClr val="002960"/>
                </a:solidFill>
              </a:rPr>
              <a:t>Executive Office of Health &amp; Human Services</a:t>
            </a:r>
            <a:endParaRPr lang="en-US" sz="2400" b="1" kern="0" dirty="0">
              <a:solidFill>
                <a:srgbClr val="002960"/>
              </a:solidFill>
            </a:endParaRPr>
          </a:p>
        </p:txBody>
      </p:sp>
      <p:sp>
        <p:nvSpPr>
          <p:cNvPr id="7" name="Date"/>
          <p:cNvSpPr txBox="1">
            <a:spLocks noChangeArrowheads="1"/>
          </p:cNvSpPr>
          <p:nvPr/>
        </p:nvSpPr>
        <p:spPr bwMode="auto">
          <a:xfrm>
            <a:off x="2693796" y="4472562"/>
            <a:ext cx="503713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000" dirty="0">
                <a:solidFill>
                  <a:srgbClr val="002060"/>
                </a:solidFill>
              </a:rPr>
              <a:t>MassHealth Demonstration </a:t>
            </a:r>
            <a:br>
              <a:rPr lang="en-US" altLang="en-US" sz="2000" dirty="0">
                <a:solidFill>
                  <a:srgbClr val="002060"/>
                </a:solidFill>
              </a:rPr>
            </a:br>
            <a:r>
              <a:rPr lang="en-US" altLang="en-US" sz="2000" dirty="0">
                <a:solidFill>
                  <a:srgbClr val="002060"/>
                </a:solidFill>
              </a:rPr>
              <a:t>to Integrate Care for Dual Eligibles</a:t>
            </a:r>
            <a:endParaRPr lang="en-US" sz="2000" dirty="0">
              <a:solidFill>
                <a:srgbClr val="002060"/>
              </a:solidFill>
            </a:endParaRPr>
          </a:p>
        </p:txBody>
      </p:sp>
      <p:sp>
        <p:nvSpPr>
          <p:cNvPr id="8" name="Date"/>
          <p:cNvSpPr txBox="1">
            <a:spLocks noChangeArrowheads="1"/>
          </p:cNvSpPr>
          <p:nvPr/>
        </p:nvSpPr>
        <p:spPr bwMode="auto">
          <a:xfrm>
            <a:off x="2693795" y="5450729"/>
            <a:ext cx="5037137"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defPPr>
              <a:defRPr lang="en-US"/>
            </a:defPPr>
            <a:lvl1pPr defTabSz="906293" eaLnBrk="1" hangingPunct="1">
              <a:defRPr sz="1400">
                <a:solidFill>
                  <a:srgbClr val="000000"/>
                </a:solidFill>
                <a:latin typeface="Arial"/>
                <a:ea typeface="+mn-ea"/>
                <a:cs typeface="+mn-cs"/>
              </a:defRPr>
            </a:lvl1pPr>
            <a:lvl2pPr marL="742950" indent="-285750" eaLnBrk="0" hangingPunct="0">
              <a:defRPr sz="1600"/>
            </a:lvl2pPr>
            <a:lvl3pPr marL="1143000" indent="-228600" eaLnBrk="0" hangingPunct="0">
              <a:defRPr sz="1600"/>
            </a:lvl3pPr>
            <a:lvl4pPr marL="1600200" indent="-228600" eaLnBrk="0" hangingPunct="0">
              <a:defRPr sz="1600"/>
            </a:lvl4pPr>
            <a:lvl5pPr marL="2057400" indent="-228600" eaLnBrk="0" hangingPunct="0">
              <a:defRPr sz="1600"/>
            </a:lvl5pPr>
            <a:lvl6pPr marL="2514600" indent="-228600" eaLnBrk="0" fontAlgn="base" hangingPunct="0">
              <a:spcBef>
                <a:spcPct val="0"/>
              </a:spcBef>
              <a:spcAft>
                <a:spcPct val="0"/>
              </a:spcAft>
              <a:defRPr sz="1600"/>
            </a:lvl6pPr>
            <a:lvl7pPr marL="2971800" indent="-228600" eaLnBrk="0" fontAlgn="base" hangingPunct="0">
              <a:spcBef>
                <a:spcPct val="0"/>
              </a:spcBef>
              <a:spcAft>
                <a:spcPct val="0"/>
              </a:spcAft>
              <a:defRPr sz="1600"/>
            </a:lvl7pPr>
            <a:lvl8pPr marL="3429000" indent="-228600" eaLnBrk="0" fontAlgn="base" hangingPunct="0">
              <a:spcBef>
                <a:spcPct val="0"/>
              </a:spcBef>
              <a:spcAft>
                <a:spcPct val="0"/>
              </a:spcAft>
              <a:defRPr sz="1600"/>
            </a:lvl8pPr>
            <a:lvl9pPr marL="3886200" indent="-228600" eaLnBrk="0" fontAlgn="base" hangingPunct="0">
              <a:spcBef>
                <a:spcPct val="0"/>
              </a:spcBef>
              <a:spcAft>
                <a:spcPct val="0"/>
              </a:spcAft>
              <a:defRPr sz="1600"/>
            </a:lvl9pPr>
          </a:lstStyle>
          <a:p>
            <a:r>
              <a:rPr lang="en-US" altLang="en-US" sz="2000" dirty="0">
                <a:solidFill>
                  <a:srgbClr val="002060"/>
                </a:solidFill>
              </a:rPr>
              <a:t>March 18, </a:t>
            </a:r>
            <a:r>
              <a:rPr lang="en-US" altLang="en-US" sz="2000" dirty="0" smtClean="0">
                <a:solidFill>
                  <a:srgbClr val="002060"/>
                </a:solidFill>
              </a:rPr>
              <a:t>2016, </a:t>
            </a:r>
            <a:r>
              <a:rPr lang="en-US" altLang="en-US" sz="2000" dirty="0">
                <a:solidFill>
                  <a:srgbClr val="002060"/>
                </a:solidFill>
              </a:rPr>
              <a:t>1:00 PM – 3:00 PM</a:t>
            </a:r>
          </a:p>
          <a:p>
            <a:r>
              <a:rPr lang="en-US" sz="2000" dirty="0">
                <a:solidFill>
                  <a:srgbClr val="002060"/>
                </a:solidFill>
              </a:rPr>
              <a:t>Health Policy Commission</a:t>
            </a:r>
          </a:p>
          <a:p>
            <a:r>
              <a:rPr lang="en-US" sz="2000" dirty="0">
                <a:solidFill>
                  <a:srgbClr val="002060"/>
                </a:solidFill>
              </a:rPr>
              <a:t>50 Milk St., 8th Floor, Public Meeting Room</a:t>
            </a:r>
            <a:br>
              <a:rPr lang="en-US" sz="2000" dirty="0">
                <a:solidFill>
                  <a:srgbClr val="002060"/>
                </a:solidFill>
              </a:rPr>
            </a:br>
            <a:r>
              <a:rPr lang="en-US" sz="2000" dirty="0">
                <a:solidFill>
                  <a:srgbClr val="002060"/>
                </a:solidFill>
              </a:rPr>
              <a:t>Boston, </a:t>
            </a:r>
            <a:r>
              <a:rPr lang="en-US" sz="2000" dirty="0" smtClean="0">
                <a:solidFill>
                  <a:srgbClr val="002060"/>
                </a:solidFill>
              </a:rPr>
              <a:t>MA</a:t>
            </a:r>
            <a:endParaRPr lang="en-US" dirty="0"/>
          </a:p>
        </p:txBody>
      </p:sp>
    </p:spTree>
    <p:extLst>
      <p:ext uri="{BB962C8B-B14F-4D97-AF65-F5344CB8AC3E}">
        <p14:creationId xmlns:p14="http://schemas.microsoft.com/office/powerpoint/2010/main" val="1274255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hlinkClick r:id="" action="ppaction://noaction"/>
          </p:cNvPr>
          <p:cNvSpPr>
            <a:spLocks noGrp="1"/>
          </p:cNvSpPr>
          <p:nvPr>
            <p:custDataLst>
              <p:tags r:id="rId1"/>
            </p:custDataLst>
          </p:nvPr>
        </p:nvSpPr>
        <p:spPr bwMode="gray">
          <a:xfrm>
            <a:off x="343369" y="885825"/>
            <a:ext cx="8588272" cy="561975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63" tIns="82550" rIns="0" bIns="80963" numCol="1" spcCol="0" anchor="t"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nSpc>
                <a:spcPct val="95000"/>
              </a:lnSpc>
            </a:pPr>
            <a:r>
              <a:rPr lang="en-US" altLang="en-US" sz="1500" b="1" dirty="0" smtClean="0">
                <a:solidFill>
                  <a:srgbClr val="002060"/>
                </a:solidFill>
                <a:latin typeface="Arial" panose="020B0604020202020204" pitchFamily="34" charset="0"/>
                <a:cs typeface="Arial" panose="020B0604020202020204" pitchFamily="34" charset="0"/>
              </a:rPr>
              <a:t>Enrollment Updates</a:t>
            </a: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Auto-Assignment for May 1, 2016 – Suffolk/Worcester Counties (Tufts) is underway</a:t>
            </a:r>
          </a:p>
          <a:p>
            <a:pPr marL="752181" lvl="2"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60-day letters out; 30-day letters mailing at end of March</a:t>
            </a:r>
            <a:endParaRPr lang="en-US" altLang="en-US" sz="15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endParaRPr lang="en-US" altLang="en-US" sz="1500" dirty="0" smtClean="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Commonwealth </a:t>
            </a:r>
            <a:r>
              <a:rPr lang="en-US" altLang="en-US" sz="1500" dirty="0">
                <a:solidFill>
                  <a:srgbClr val="002060"/>
                </a:solidFill>
                <a:latin typeface="Arial" panose="020B0604020202020204" pitchFamily="34" charset="0"/>
                <a:cs typeface="Arial" panose="020B0604020202020204" pitchFamily="34" charset="0"/>
              </a:rPr>
              <a:t>Care Alliance (CCA) will temporarily accept a limited number of enrollments in Suffolk and Worcester Counties </a:t>
            </a:r>
            <a:r>
              <a:rPr lang="en-US" altLang="en-US" sz="1500" dirty="0" smtClean="0">
                <a:solidFill>
                  <a:srgbClr val="002060"/>
                </a:solidFill>
                <a:latin typeface="Arial" panose="020B0604020202020204" pitchFamily="34" charset="0"/>
                <a:cs typeface="Arial" panose="020B0604020202020204" pitchFamily="34" charset="0"/>
              </a:rPr>
              <a:t>for a </a:t>
            </a:r>
            <a:r>
              <a:rPr lang="en-US" altLang="en-US" sz="1500" dirty="0">
                <a:solidFill>
                  <a:srgbClr val="002060"/>
                </a:solidFill>
                <a:latin typeface="Arial" panose="020B0604020202020204" pitchFamily="34" charset="0"/>
                <a:cs typeface="Arial" panose="020B0604020202020204" pitchFamily="34" charset="0"/>
              </a:rPr>
              <a:t>May 1, 2016 effective date.</a:t>
            </a:r>
          </a:p>
          <a:p>
            <a:pPr marL="752181" lvl="2" indent="-285750">
              <a:lnSpc>
                <a:spcPct val="95000"/>
              </a:lnSpc>
              <a:buFont typeface="Arial" panose="020B0604020202020204" pitchFamily="34" charset="0"/>
              <a:buChar char="•"/>
            </a:pPr>
            <a:r>
              <a:rPr lang="en-US" altLang="en-US" sz="1500" dirty="0">
                <a:solidFill>
                  <a:srgbClr val="002060"/>
                </a:solidFill>
                <a:latin typeface="Arial" panose="020B0604020202020204" pitchFamily="34" charset="0"/>
                <a:cs typeface="Arial" panose="020B0604020202020204" pitchFamily="34" charset="0"/>
              </a:rPr>
              <a:t>Enrollment will be limited to 100 new members in each county (200 total).</a:t>
            </a:r>
          </a:p>
          <a:p>
            <a:pPr marL="752181" lvl="2"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Enrollment </a:t>
            </a:r>
            <a:r>
              <a:rPr lang="en-US" altLang="en-US" sz="1500" dirty="0">
                <a:solidFill>
                  <a:srgbClr val="002060"/>
                </a:solidFill>
                <a:latin typeface="Arial" panose="020B0604020202020204" pitchFamily="34" charset="0"/>
                <a:cs typeface="Arial" panose="020B0604020202020204" pitchFamily="34" charset="0"/>
              </a:rPr>
              <a:t>in all other counties </a:t>
            </a:r>
            <a:r>
              <a:rPr lang="en-US" altLang="en-US" sz="1500" dirty="0" smtClean="0">
                <a:solidFill>
                  <a:srgbClr val="002060"/>
                </a:solidFill>
                <a:latin typeface="Arial" panose="020B0604020202020204" pitchFamily="34" charset="0"/>
                <a:cs typeface="Arial" panose="020B0604020202020204" pitchFamily="34" charset="0"/>
              </a:rPr>
              <a:t>continues to be </a:t>
            </a:r>
            <a:r>
              <a:rPr lang="en-US" altLang="en-US" sz="1500" dirty="0">
                <a:solidFill>
                  <a:srgbClr val="002060"/>
                </a:solidFill>
                <a:latin typeface="Arial" panose="020B0604020202020204" pitchFamily="34" charset="0"/>
                <a:cs typeface="Arial" panose="020B0604020202020204" pitchFamily="34" charset="0"/>
              </a:rPr>
              <a:t>limited to members who were enrolled before with CCA.</a:t>
            </a:r>
          </a:p>
          <a:p>
            <a:pPr>
              <a:lnSpc>
                <a:spcPct val="95000"/>
              </a:lnSpc>
            </a:pPr>
            <a:endParaRPr lang="en-US" altLang="en-US" sz="1500" b="1" dirty="0" smtClean="0">
              <a:solidFill>
                <a:srgbClr val="002060"/>
              </a:solidFill>
              <a:latin typeface="Arial" panose="020B0604020202020204" pitchFamily="34" charset="0"/>
              <a:cs typeface="Arial" panose="020B0604020202020204" pitchFamily="34" charset="0"/>
            </a:endParaRPr>
          </a:p>
          <a:p>
            <a:pPr>
              <a:lnSpc>
                <a:spcPct val="95000"/>
              </a:lnSpc>
            </a:pPr>
            <a:r>
              <a:rPr lang="en-US" altLang="en-US" sz="1500" b="1" dirty="0" smtClean="0">
                <a:solidFill>
                  <a:srgbClr val="002060"/>
                </a:solidFill>
                <a:latin typeface="Arial" panose="020B0604020202020204" pitchFamily="34" charset="0"/>
                <a:cs typeface="Arial" panose="020B0604020202020204" pitchFamily="34" charset="0"/>
              </a:rPr>
              <a:t>One Care Presentation and Q &amp; A Events</a:t>
            </a: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Each event will feature a presentation from CCA and Tufts Health Plan on One Care</a:t>
            </a:r>
          </a:p>
          <a:p>
            <a:pPr marL="752181" lvl="2"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Attendees will also include: </a:t>
            </a:r>
          </a:p>
          <a:p>
            <a:pPr marL="1050697" lvl="4"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Current One Care members</a:t>
            </a:r>
            <a:endParaRPr lang="en-US" altLang="en-US" sz="1500" dirty="0" smtClean="0">
              <a:solidFill>
                <a:srgbClr val="FF0000"/>
              </a:solidFill>
              <a:latin typeface="Arial" panose="020B0604020202020204" pitchFamily="34" charset="0"/>
              <a:cs typeface="Arial" panose="020B0604020202020204" pitchFamily="34" charset="0"/>
            </a:endParaRPr>
          </a:p>
          <a:p>
            <a:pPr marL="1050697" lvl="4"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Representatives from SHINE and the OCO</a:t>
            </a:r>
          </a:p>
          <a:p>
            <a:pPr marL="1050697" lvl="4"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MassHealth representatives </a:t>
            </a:r>
          </a:p>
          <a:p>
            <a:pPr marL="752181" lvl="2" indent="-285750">
              <a:lnSpc>
                <a:spcPct val="95000"/>
              </a:lnSpc>
              <a:buFont typeface="Arial" panose="020B0604020202020204" pitchFamily="34" charset="0"/>
              <a:buChar char="•"/>
            </a:pPr>
            <a:endParaRPr lang="en-US" altLang="en-US" sz="1500" dirty="0" smtClean="0">
              <a:solidFill>
                <a:srgbClr val="002060"/>
              </a:solidFill>
              <a:latin typeface="Arial" panose="020B0604020202020204" pitchFamily="34" charset="0"/>
              <a:cs typeface="Arial" panose="020B0604020202020204" pitchFamily="34" charset="0"/>
            </a:endParaRPr>
          </a:p>
          <a:p>
            <a:pPr>
              <a:lnSpc>
                <a:spcPct val="95000"/>
              </a:lnSpc>
            </a:pPr>
            <a:r>
              <a:rPr lang="en-US" altLang="en-US" sz="1500" b="1" dirty="0" smtClean="0">
                <a:solidFill>
                  <a:srgbClr val="002060"/>
                </a:solidFill>
                <a:latin typeface="Arial" panose="020B0604020202020204" pitchFamily="34" charset="0"/>
                <a:cs typeface="Arial" panose="020B0604020202020204" pitchFamily="34" charset="0"/>
              </a:rPr>
              <a:t>Drop-In Events</a:t>
            </a: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Members can drop by at any point to talk to CCA, Tufts, and MassHealth staff</a:t>
            </a:r>
            <a:endParaRPr lang="en-US" altLang="en-US" sz="15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Each event will feature free snacks!</a:t>
            </a:r>
            <a:endParaRPr lang="en-US" altLang="en-US" sz="15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endParaRPr lang="en-US" altLang="en-US" sz="1500" dirty="0" smtClean="0">
              <a:solidFill>
                <a:srgbClr val="002060"/>
              </a:solidFill>
              <a:latin typeface="Arial" panose="020B0604020202020204" pitchFamily="34" charset="0"/>
              <a:cs typeface="Arial" panose="020B0604020202020204" pitchFamily="34" charset="0"/>
            </a:endParaRPr>
          </a:p>
          <a:p>
            <a:pPr>
              <a:lnSpc>
                <a:spcPct val="95000"/>
              </a:lnSpc>
            </a:pPr>
            <a:r>
              <a:rPr lang="en-US" altLang="en-US" sz="1500" b="1" dirty="0" smtClean="0">
                <a:solidFill>
                  <a:srgbClr val="002060"/>
                </a:solidFill>
                <a:latin typeface="Arial" panose="020B0604020202020204" pitchFamily="34" charset="0"/>
                <a:cs typeface="Arial" panose="020B0604020202020204" pitchFamily="34" charset="0"/>
              </a:rPr>
              <a:t>What you can do</a:t>
            </a: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Please spread the word to your networks and friends</a:t>
            </a:r>
          </a:p>
          <a:p>
            <a:pPr marL="285750" indent="-285750">
              <a:lnSpc>
                <a:spcPct val="95000"/>
              </a:lnSpc>
              <a:buFont typeface="Arial" panose="020B0604020202020204" pitchFamily="34" charset="0"/>
              <a:buChar char="•"/>
            </a:pPr>
            <a:r>
              <a:rPr lang="en-US" altLang="en-US" sz="1500" dirty="0" smtClean="0">
                <a:solidFill>
                  <a:srgbClr val="002060"/>
                </a:solidFill>
                <a:latin typeface="Arial" panose="020B0604020202020204" pitchFamily="34" charset="0"/>
                <a:cs typeface="Arial" panose="020B0604020202020204" pitchFamily="34" charset="0"/>
              </a:rPr>
              <a:t>Encourage anyone who received a notice about auto-assignment and any other interested individuals to attend</a:t>
            </a:r>
          </a:p>
          <a:p>
            <a:pPr marL="285750" indent="-28575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marL="483336" lvl="1" indent="-28575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marL="483336" lvl="1" indent="-285750">
              <a:lnSpc>
                <a:spcPct val="95000"/>
              </a:lnSpc>
              <a:buFont typeface="Arial" panose="020B0604020202020204" pitchFamily="34" charset="0"/>
              <a:buChar char="•"/>
            </a:pPr>
            <a:endParaRPr lang="en-US" altLang="en-US"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endParaRPr lang="en-US" altLang="en-US" dirty="0">
              <a:solidFill>
                <a:srgbClr val="002060"/>
              </a:solidFill>
              <a:latin typeface="Arial" panose="020B0604020202020204" pitchFamily="34" charset="0"/>
              <a:cs typeface="Arial" panose="020B0604020202020204" pitchFamily="34" charset="0"/>
            </a:endParaRPr>
          </a:p>
          <a:p>
            <a:pPr lvl="1">
              <a:lnSpc>
                <a:spcPct val="95000"/>
              </a:lnSpc>
              <a:buFont typeface="Arial" panose="020B0604020202020204" pitchFamily="34" charset="0"/>
              <a:buChar char="•"/>
            </a:pPr>
            <a:endParaRPr lang="en-US" altLang="en-US" dirty="0">
              <a:solidFill>
                <a:srgbClr val="002060"/>
              </a:solidFill>
              <a:latin typeface="Arial" panose="020B0604020202020204" pitchFamily="34" charset="0"/>
              <a:cs typeface="Arial" panose="020B0604020202020204" pitchFamily="34" charset="0"/>
            </a:endParaRPr>
          </a:p>
          <a:p>
            <a:pPr marL="779714" lvl="3" indent="-285750">
              <a:spcAft>
                <a:spcPts val="600"/>
              </a:spcAft>
              <a:buFont typeface="Arial" panose="020B0604020202020204" pitchFamily="34" charset="0"/>
              <a:buChar char="•"/>
            </a:pPr>
            <a:endParaRPr lang="en-US" sz="1800" dirty="0">
              <a:solidFill>
                <a:srgbClr val="002060"/>
              </a:solidFill>
            </a:endParaRPr>
          </a:p>
          <a:p>
            <a:pPr lvl="4">
              <a:spcAft>
                <a:spcPts val="600"/>
              </a:spcAft>
              <a:buFont typeface="Arial" panose="020B0604020202020204" pitchFamily="34" charset="0"/>
              <a:buChar char="•"/>
            </a:pPr>
            <a:endParaRPr lang="en-US" sz="1800" dirty="0">
              <a:solidFill>
                <a:srgbClr val="002060"/>
              </a:solidFill>
            </a:endParaRPr>
          </a:p>
        </p:txBody>
      </p:sp>
      <p:sp>
        <p:nvSpPr>
          <p:cNvPr id="3" name="Title 2"/>
          <p:cNvSpPr>
            <a:spLocks noGrp="1"/>
          </p:cNvSpPr>
          <p:nvPr>
            <p:ph type="title"/>
          </p:nvPr>
        </p:nvSpPr>
        <p:spPr>
          <a:xfrm>
            <a:off x="174945" y="234863"/>
            <a:ext cx="8053675" cy="430887"/>
          </a:xfrm>
        </p:spPr>
        <p:txBody>
          <a:bodyPr/>
          <a:lstStyle/>
          <a:p>
            <a:r>
              <a:rPr lang="en-US" sz="2800" dirty="0" smtClean="0">
                <a:solidFill>
                  <a:srgbClr val="002060"/>
                </a:solidFill>
              </a:rPr>
              <a:t>One Care Enrollment and Outreach</a:t>
            </a:r>
            <a:endParaRPr lang="en-US" sz="2800" dirty="0">
              <a:solidFill>
                <a:srgbClr val="002060"/>
              </a:solidFill>
            </a:endParaRPr>
          </a:p>
        </p:txBody>
      </p:sp>
    </p:spTree>
    <p:extLst>
      <p:ext uri="{BB962C8B-B14F-4D97-AF65-F5344CB8AC3E}">
        <p14:creationId xmlns:p14="http://schemas.microsoft.com/office/powerpoint/2010/main" val="30338515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987609686"/>
              </p:ext>
            </p:extLst>
          </p:nvPr>
        </p:nvGraphicFramePr>
        <p:xfrm>
          <a:off x="520700" y="1020434"/>
          <a:ext cx="8153400" cy="5079033"/>
        </p:xfrm>
        <a:graphic>
          <a:graphicData uri="http://schemas.openxmlformats.org/drawingml/2006/table">
            <a:tbl>
              <a:tblPr firstRow="1" bandRow="1">
                <a:tableStyleId>{00A15C55-8517-42AA-B614-E9B94910E393}</a:tableStyleId>
              </a:tblPr>
              <a:tblGrid>
                <a:gridCol w="4089400"/>
                <a:gridCol w="4064000"/>
              </a:tblGrid>
              <a:tr h="351141">
                <a:tc gridSpan="2">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600" baseline="0" dirty="0" smtClean="0"/>
                        <a:t>March and April </a:t>
                      </a:r>
                      <a:r>
                        <a:rPr lang="en-US" sz="1600" dirty="0" smtClean="0"/>
                        <a:t>One Care Outreach Events</a:t>
                      </a:r>
                      <a:endParaRPr lang="en-US" sz="1600" b="1" dirty="0" smtClean="0"/>
                    </a:p>
                  </a:txBody>
                  <a:tcPr/>
                </a:tc>
                <a:tc hMerge="1">
                  <a:txBody>
                    <a:bodyPr/>
                    <a:lstStyle/>
                    <a:p>
                      <a:endParaRPr lang="en-US"/>
                    </a:p>
                  </a:txBody>
                  <a:tcPr/>
                </a:tc>
              </a:tr>
              <a:tr h="354551">
                <a:tc gridSpan="2">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600" b="1" dirty="0" smtClean="0"/>
                        <a:t>One Care Presentation</a:t>
                      </a:r>
                      <a:r>
                        <a:rPr lang="en-US" sz="1600" b="1" baseline="0" dirty="0" smtClean="0"/>
                        <a:t> and Q &amp; A Events</a:t>
                      </a:r>
                      <a:endParaRPr lang="en-US" sz="1600" b="1" dirty="0" smtClean="0"/>
                    </a:p>
                  </a:txBody>
                  <a:tcPr/>
                </a:tc>
                <a:tc hMerge="1">
                  <a:txBody>
                    <a:bodyPr/>
                    <a:lstStyle/>
                    <a:p>
                      <a:endParaRPr lang="en-US"/>
                    </a:p>
                  </a:txBody>
                  <a:tcPr/>
                </a:tc>
              </a:tr>
              <a:tr h="351141">
                <a:tc>
                  <a:txBody>
                    <a:bodyPr/>
                    <a:lstStyle/>
                    <a:p>
                      <a:pPr algn="ctr"/>
                      <a:r>
                        <a:rPr lang="en-US" sz="1600" b="1" dirty="0" smtClean="0"/>
                        <a:t>Suffolk</a:t>
                      </a:r>
                      <a:r>
                        <a:rPr lang="en-US" sz="1600" b="1" baseline="0" dirty="0" smtClean="0"/>
                        <a:t> County</a:t>
                      </a:r>
                      <a:endParaRPr lang="en-US" sz="1600" b="1" dirty="0"/>
                    </a:p>
                  </a:txBody>
                  <a:tcPr/>
                </a:tc>
                <a:tc>
                  <a:txBody>
                    <a:bodyPr/>
                    <a:lstStyle/>
                    <a:p>
                      <a:pPr algn="ctr"/>
                      <a:r>
                        <a:rPr lang="en-US" sz="1600" b="1" dirty="0" smtClean="0"/>
                        <a:t>Worcester County </a:t>
                      </a:r>
                      <a:endParaRPr lang="en-US" sz="1600" b="1" dirty="0"/>
                    </a:p>
                  </a:txBody>
                  <a:tcPr/>
                </a:tc>
              </a:tr>
              <a:tr h="942478">
                <a:tc>
                  <a:txBody>
                    <a:bodyPr/>
                    <a:lstStyle/>
                    <a:p>
                      <a:r>
                        <a:rPr lang="en-US" sz="1600" b="1" i="1" dirty="0" smtClean="0"/>
                        <a:t>Friday, April</a:t>
                      </a:r>
                      <a:r>
                        <a:rPr lang="en-US" sz="1600" b="1" i="1" baseline="0" dirty="0" smtClean="0"/>
                        <a:t> 1, 2016, 1-3pm</a:t>
                      </a:r>
                    </a:p>
                    <a:p>
                      <a:r>
                        <a:rPr lang="en-US" sz="1600" baseline="0" dirty="0" smtClean="0"/>
                        <a:t>Codman Sq. Library</a:t>
                      </a:r>
                    </a:p>
                    <a:p>
                      <a:r>
                        <a:rPr lang="en-US" sz="1600" baseline="0" dirty="0" smtClean="0"/>
                        <a:t>690 Washington St., Dorchester </a:t>
                      </a:r>
                    </a:p>
                  </a:txBody>
                  <a:tcPr/>
                </a:tc>
                <a:tc>
                  <a:txBody>
                    <a:bodyPr/>
                    <a:lstStyle/>
                    <a:p>
                      <a:r>
                        <a:rPr lang="en-US" sz="1600" b="1" i="1" dirty="0" smtClean="0"/>
                        <a:t>Wednesday, March 30, 2016, 12-2pm</a:t>
                      </a:r>
                    </a:p>
                    <a:p>
                      <a:r>
                        <a:rPr lang="en-US" sz="1600" dirty="0" smtClean="0"/>
                        <a:t>Fitchburg Public Library</a:t>
                      </a:r>
                    </a:p>
                    <a:p>
                      <a:r>
                        <a:rPr lang="en-US" sz="1600" dirty="0" smtClean="0"/>
                        <a:t>610 Main St., Fitchburg </a:t>
                      </a:r>
                    </a:p>
                  </a:txBody>
                  <a:tcPr/>
                </a:tc>
              </a:tr>
              <a:tr h="351141">
                <a:tc gridSpan="2">
                  <a:txBody>
                    <a:bodyPr/>
                    <a:lstStyle/>
                    <a:p>
                      <a:pPr algn="ctr"/>
                      <a:r>
                        <a:rPr lang="en-US" sz="1600" b="1" dirty="0" smtClean="0"/>
                        <a:t>One Care Drop in Events</a:t>
                      </a:r>
                      <a:endParaRPr lang="en-US" sz="1600" b="1" dirty="0"/>
                    </a:p>
                  </a:txBody>
                  <a:tcPr/>
                </a:tc>
                <a:tc hMerge="1">
                  <a:txBody>
                    <a:bodyPr/>
                    <a:lstStyle/>
                    <a:p>
                      <a:endParaRPr lang="en-US"/>
                    </a:p>
                  </a:txBody>
                  <a:tcPr/>
                </a:tc>
              </a:tr>
              <a:tr h="351141">
                <a:tc>
                  <a:txBody>
                    <a:bodyPr/>
                    <a:lstStyle/>
                    <a:p>
                      <a:pPr algn="ctr"/>
                      <a:r>
                        <a:rPr lang="en-US" sz="1600" b="1" dirty="0" smtClean="0"/>
                        <a:t>Suffolk</a:t>
                      </a:r>
                      <a:r>
                        <a:rPr lang="en-US" sz="1600" b="1" baseline="0" dirty="0" smtClean="0"/>
                        <a:t> County </a:t>
                      </a:r>
                      <a:endParaRPr lang="en-US" sz="1600" b="1" dirty="0"/>
                    </a:p>
                  </a:txBody>
                  <a:tcPr/>
                </a:tc>
                <a:tc>
                  <a:txBody>
                    <a:bodyPr/>
                    <a:lstStyle/>
                    <a:p>
                      <a:pPr algn="ctr"/>
                      <a:r>
                        <a:rPr lang="en-US" sz="1600" b="1" dirty="0" smtClean="0"/>
                        <a:t>Wor</a:t>
                      </a:r>
                      <a:r>
                        <a:rPr lang="en-US" sz="1600" b="1" baseline="0" dirty="0" smtClean="0"/>
                        <a:t>cester County</a:t>
                      </a:r>
                      <a:endParaRPr lang="en-US" sz="1600" b="1" dirty="0"/>
                    </a:p>
                  </a:txBody>
                  <a:tcPr/>
                </a:tc>
              </a:tr>
              <a:tr h="1162413">
                <a:tc>
                  <a:txBody>
                    <a:bodyPr/>
                    <a:lstStyle/>
                    <a:p>
                      <a:r>
                        <a:rPr lang="en-US" sz="1600" b="1" i="1" dirty="0" smtClean="0"/>
                        <a:t>Tuesday, April</a:t>
                      </a:r>
                      <a:r>
                        <a:rPr lang="en-US" sz="1600" b="1" i="1" baseline="0" dirty="0" smtClean="0"/>
                        <a:t> 5, 2016, 9am – 12pm</a:t>
                      </a:r>
                    </a:p>
                    <a:p>
                      <a:r>
                        <a:rPr lang="en-US" sz="1600" baseline="0" dirty="0" smtClean="0"/>
                        <a:t>Boston Health Care for the Homeless Program</a:t>
                      </a:r>
                    </a:p>
                    <a:p>
                      <a:r>
                        <a:rPr lang="en-US" sz="1600" baseline="0" dirty="0" smtClean="0"/>
                        <a:t>780 Albany St., Boston </a:t>
                      </a:r>
                    </a:p>
                    <a:p>
                      <a:endParaRPr lang="en-US" sz="1600" baseline="0" dirty="0" smtClean="0"/>
                    </a:p>
                  </a:txBody>
                  <a:tcPr/>
                </a:tc>
                <a:tc>
                  <a:txBody>
                    <a:bodyPr/>
                    <a:lstStyle/>
                    <a:p>
                      <a:r>
                        <a:rPr lang="en-US" sz="1600" b="1" i="1" dirty="0" smtClean="0"/>
                        <a:t>Friday, March 25,</a:t>
                      </a:r>
                      <a:r>
                        <a:rPr lang="en-US" sz="1600" b="1" i="1" baseline="0" dirty="0" smtClean="0"/>
                        <a:t> 2016, 10am – 1pm</a:t>
                      </a:r>
                      <a:endParaRPr lang="en-US" sz="1600" b="1" i="1" dirty="0" smtClean="0"/>
                    </a:p>
                    <a:p>
                      <a:r>
                        <a:rPr lang="en-US" sz="1600" dirty="0" smtClean="0"/>
                        <a:t>10am-1:00pm</a:t>
                      </a:r>
                    </a:p>
                    <a:p>
                      <a:r>
                        <a:rPr lang="en-US" sz="1600" dirty="0" smtClean="0"/>
                        <a:t>Jacob</a:t>
                      </a:r>
                      <a:r>
                        <a:rPr lang="en-US" sz="1600" baseline="0" dirty="0" smtClean="0"/>
                        <a:t> Edwards Library</a:t>
                      </a:r>
                    </a:p>
                    <a:p>
                      <a:r>
                        <a:rPr lang="en-US" sz="1600" baseline="0" dirty="0" smtClean="0"/>
                        <a:t>236 Main St., Southbridge </a:t>
                      </a:r>
                    </a:p>
                  </a:txBody>
                  <a:tcPr/>
                </a:tc>
              </a:tr>
              <a:tr h="915833">
                <a:tc>
                  <a:txBody>
                    <a:bodyPr/>
                    <a:lstStyle/>
                    <a:p>
                      <a:r>
                        <a:rPr lang="en-US" sz="1600" b="1" i="1" dirty="0" smtClean="0"/>
                        <a:t>Wednesday,</a:t>
                      </a:r>
                      <a:r>
                        <a:rPr lang="en-US" sz="1600" b="1" i="1" baseline="0" dirty="0" smtClean="0"/>
                        <a:t> April 13, 2016, 2-5pm</a:t>
                      </a:r>
                    </a:p>
                    <a:p>
                      <a:r>
                        <a:rPr lang="en-US" sz="1600" baseline="0" dirty="0" smtClean="0"/>
                        <a:t>Whittier St. Health Center</a:t>
                      </a:r>
                    </a:p>
                    <a:p>
                      <a:r>
                        <a:rPr lang="en-US" sz="1600" baseline="0" dirty="0" smtClean="0"/>
                        <a:t>1290 Tremont St., Roxbury</a:t>
                      </a:r>
                    </a:p>
                  </a:txBody>
                  <a:tcPr/>
                </a:tc>
                <a:tc>
                  <a:txBody>
                    <a:bodyPr/>
                    <a:lstStyle/>
                    <a:p>
                      <a:r>
                        <a:rPr lang="en-US" sz="1600" b="1" i="1" dirty="0" smtClean="0"/>
                        <a:t>Thursday, April 7,</a:t>
                      </a:r>
                      <a:r>
                        <a:rPr lang="en-US" sz="1600" b="1" i="1" baseline="0" dirty="0" smtClean="0"/>
                        <a:t> 2016, 3-6pm</a:t>
                      </a:r>
                    </a:p>
                    <a:p>
                      <a:r>
                        <a:rPr lang="en-US" sz="1600" baseline="0" dirty="0" smtClean="0"/>
                        <a:t>Edward M Kennedy CHC</a:t>
                      </a:r>
                    </a:p>
                    <a:p>
                      <a:r>
                        <a:rPr lang="en-US" sz="1600" baseline="0" dirty="0" smtClean="0"/>
                        <a:t>19 Tacoma St., Worcester </a:t>
                      </a:r>
                    </a:p>
                    <a:p>
                      <a:endParaRPr lang="en-US" sz="1600" baseline="0" dirty="0" smtClean="0"/>
                    </a:p>
                  </a:txBody>
                  <a:tcPr/>
                </a:tc>
              </a:tr>
            </a:tbl>
          </a:graphicData>
        </a:graphic>
      </p:graphicFrame>
      <p:sp>
        <p:nvSpPr>
          <p:cNvPr id="4" name="Title 2"/>
          <p:cNvSpPr>
            <a:spLocks noGrp="1"/>
          </p:cNvSpPr>
          <p:nvPr>
            <p:ph type="title"/>
          </p:nvPr>
        </p:nvSpPr>
        <p:spPr>
          <a:xfrm>
            <a:off x="174945" y="234863"/>
            <a:ext cx="8053675" cy="430887"/>
          </a:xfrm>
        </p:spPr>
        <p:txBody>
          <a:bodyPr/>
          <a:lstStyle/>
          <a:p>
            <a:r>
              <a:rPr lang="en-US" sz="2800" dirty="0">
                <a:solidFill>
                  <a:srgbClr val="002060"/>
                </a:solidFill>
              </a:rPr>
              <a:t>One Care Enrollment and Outreach</a:t>
            </a:r>
          </a:p>
        </p:txBody>
      </p:sp>
    </p:spTree>
    <p:extLst>
      <p:ext uri="{BB962C8B-B14F-4D97-AF65-F5344CB8AC3E}">
        <p14:creationId xmlns:p14="http://schemas.microsoft.com/office/powerpoint/2010/main" val="1160709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614784"/>
          </a:xfrm>
        </p:spPr>
        <p:txBody>
          <a:bodyPr/>
          <a:lstStyle/>
          <a:p>
            <a:pPr lvl="0" defTabSz="914400">
              <a:lnSpc>
                <a:spcPct val="85000"/>
              </a:lnSpc>
              <a:tabLst/>
            </a:pPr>
            <a:r>
              <a:rPr lang="en-US" altLang="en-US" sz="2800" kern="1200" dirty="0" smtClean="0">
                <a:solidFill>
                  <a:srgbClr val="002060"/>
                </a:solidFill>
                <a:latin typeface="Arial" charset="0"/>
                <a:ea typeface="MS PGothic" pitchFamily="34" charset="-128"/>
                <a:cs typeface="+mn-cs"/>
              </a:rPr>
              <a:t>Additional One Care Updates </a:t>
            </a:r>
            <a:r>
              <a:rPr lang="en-US" altLang="en-US" sz="2800" kern="1200" dirty="0">
                <a:solidFill>
                  <a:srgbClr val="333399"/>
                </a:solidFill>
                <a:latin typeface="Arial" charset="0"/>
                <a:ea typeface="MS PGothic" pitchFamily="34" charset="-128"/>
                <a:cs typeface="+mn-cs"/>
              </a:rPr>
              <a:t/>
            </a:r>
            <a:br>
              <a:rPr lang="en-US" altLang="en-US" sz="2800" kern="1200" dirty="0">
                <a:solidFill>
                  <a:srgbClr val="333399"/>
                </a:solidFill>
                <a:latin typeface="Arial" charset="0"/>
                <a:ea typeface="MS PGothic" pitchFamily="34" charset="-128"/>
                <a:cs typeface="+mn-cs"/>
              </a:rPr>
            </a:br>
            <a:endParaRPr lang="en-US" dirty="0">
              <a:solidFill>
                <a:srgbClr val="0070C0"/>
              </a:solidFill>
            </a:endParaRPr>
          </a:p>
        </p:txBody>
      </p:sp>
      <p:sp>
        <p:nvSpPr>
          <p:cNvPr id="4" name="TextBox 3"/>
          <p:cNvSpPr txBox="1"/>
          <p:nvPr/>
        </p:nvSpPr>
        <p:spPr>
          <a:xfrm>
            <a:off x="259047" y="960772"/>
            <a:ext cx="8648428" cy="4536627"/>
          </a:xfrm>
          <a:prstGeom prst="rect">
            <a:avLst/>
          </a:prstGeom>
          <a:noFill/>
        </p:spPr>
        <p:txBody>
          <a:bodyPr wrap="square" rtlCol="0">
            <a:spAutoFit/>
          </a:bodyPr>
          <a:lstStyle/>
          <a:p>
            <a:pPr>
              <a:lnSpc>
                <a:spcPct val="95000"/>
              </a:lnSpc>
            </a:pPr>
            <a:r>
              <a:rPr lang="en-US" altLang="en-US" sz="1600" b="1" dirty="0" smtClean="0">
                <a:solidFill>
                  <a:srgbClr val="002060"/>
                </a:solidFill>
                <a:latin typeface="Arial" panose="020B0604020202020204" pitchFamily="34" charset="0"/>
                <a:cs typeface="Arial" panose="020B0604020202020204" pitchFamily="34" charset="0"/>
              </a:rPr>
              <a:t>New Sections on the Duals Website (</a:t>
            </a:r>
            <a:r>
              <a:rPr lang="en-US" altLang="en-US" sz="1600" b="1" dirty="0" smtClean="0">
                <a:solidFill>
                  <a:srgbClr val="002060"/>
                </a:solidFill>
                <a:latin typeface="Arial" panose="020B0604020202020204" pitchFamily="34" charset="0"/>
                <a:cs typeface="Arial" panose="020B0604020202020204" pitchFamily="34" charset="0"/>
                <a:hlinkClick r:id="rId2"/>
              </a:rPr>
              <a:t>www.mass.gov/masshealth/duals</a:t>
            </a:r>
            <a:r>
              <a:rPr lang="en-US" altLang="en-US" sz="1600" b="1" dirty="0" smtClean="0">
                <a:solidFill>
                  <a:srgbClr val="002060"/>
                </a:solidFill>
                <a:latin typeface="Arial" panose="020B0604020202020204" pitchFamily="34" charset="0"/>
                <a:cs typeface="Arial" panose="020B0604020202020204" pitchFamily="34" charset="0"/>
              </a:rPr>
              <a:t>):</a:t>
            </a:r>
          </a:p>
          <a:p>
            <a:pPr marL="342900"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One Care Three-Way Contract and Memorandum of Understanding (MOU)</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MOU, original and current contracts, amendments</a:t>
            </a:r>
          </a:p>
          <a:p>
            <a:pPr marL="342900"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One Care Capitated Rate Reports</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MassHealth and Medicare capitated rate reports from 2013 to present; 2016 report now available</a:t>
            </a:r>
          </a:p>
          <a:p>
            <a:pPr marL="342900"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Materials were relocated from “Related Information” section</a:t>
            </a:r>
          </a:p>
          <a:p>
            <a:pPr marL="742950" lvl="1" indent="-285750">
              <a:lnSpc>
                <a:spcPct val="95000"/>
              </a:lnSpc>
              <a:buFont typeface="Arial" panose="020B0604020202020204" pitchFamily="34" charset="0"/>
              <a:buChar char="•"/>
            </a:pPr>
            <a:endParaRPr lang="en-US" altLang="en-US" sz="1600" dirty="0" smtClean="0">
              <a:solidFill>
                <a:srgbClr val="002060"/>
              </a:solidFill>
              <a:latin typeface="Arial" panose="020B0604020202020204" pitchFamily="34" charset="0"/>
              <a:cs typeface="Arial" panose="020B0604020202020204" pitchFamily="34" charset="0"/>
            </a:endParaRPr>
          </a:p>
          <a:p>
            <a:pPr marL="742950" lvl="1" indent="-285750">
              <a:lnSpc>
                <a:spcPct val="95000"/>
              </a:lnSpc>
              <a:buFont typeface="Arial" panose="020B0604020202020204" pitchFamily="34" charset="0"/>
              <a:buChar char="•"/>
            </a:pPr>
            <a:endParaRPr lang="en-US" altLang="en-US" sz="1600" dirty="0" smtClean="0">
              <a:solidFill>
                <a:srgbClr val="002060"/>
              </a:solidFill>
              <a:latin typeface="Arial" panose="020B0604020202020204" pitchFamily="34" charset="0"/>
              <a:cs typeface="Arial" panose="020B0604020202020204" pitchFamily="34" charset="0"/>
            </a:endParaRPr>
          </a:p>
          <a:p>
            <a:pPr>
              <a:lnSpc>
                <a:spcPct val="95000"/>
              </a:lnSpc>
            </a:pPr>
            <a:r>
              <a:rPr lang="en-US" altLang="en-US" sz="1600" b="1" dirty="0" smtClean="0">
                <a:solidFill>
                  <a:srgbClr val="002060"/>
                </a:solidFill>
                <a:latin typeface="Arial" panose="020B0604020202020204" pitchFamily="34" charset="0"/>
                <a:cs typeface="Arial" panose="020B0604020202020204" pitchFamily="34" charset="0"/>
              </a:rPr>
              <a:t>One Care Demonstration Extension </a:t>
            </a:r>
          </a:p>
          <a:p>
            <a:pPr marL="285750" indent="-285750">
              <a:lnSpc>
                <a:spcPct val="95000"/>
              </a:lnSpc>
              <a:buFont typeface="Arial" panose="020B0604020202020204" pitchFamily="34" charset="0"/>
              <a:buChar char="•"/>
            </a:pPr>
            <a:r>
              <a:rPr lang="en-US" altLang="en-US" sz="1600" dirty="0">
                <a:solidFill>
                  <a:srgbClr val="002060"/>
                </a:solidFill>
                <a:latin typeface="Arial" panose="020B0604020202020204" pitchFamily="34" charset="0"/>
                <a:cs typeface="Arial" panose="020B0604020202020204" pitchFamily="34" charset="0"/>
              </a:rPr>
              <a:t>The amended and restated Three-Way Contract is now </a:t>
            </a:r>
            <a:r>
              <a:rPr lang="en-US" altLang="en-US" sz="1600" dirty="0" smtClean="0">
                <a:solidFill>
                  <a:srgbClr val="002060"/>
                </a:solidFill>
                <a:latin typeface="Arial" panose="020B0604020202020204" pitchFamily="34" charset="0"/>
                <a:cs typeface="Arial" panose="020B0604020202020204" pitchFamily="34" charset="0"/>
              </a:rPr>
              <a:t>online</a:t>
            </a: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sz="1600" dirty="0" smtClean="0">
                <a:solidFill>
                  <a:srgbClr val="002060"/>
                </a:solidFill>
                <a:latin typeface="Arial" panose="020B0604020202020204" pitchFamily="34" charset="0"/>
                <a:cs typeface="Arial" panose="020B0604020202020204" pitchFamily="34" charset="0"/>
              </a:rPr>
              <a:t>MassHealth will be working with CMS to document authorization of the Demonstration extension through 2018, including terms; we expect this work to happen this Summer</a:t>
            </a:r>
            <a:endParaRPr lang="en-US" sz="1600" dirty="0" smtClean="0">
              <a:solidFill>
                <a:srgbClr val="002060"/>
              </a:solidFill>
            </a:endParaRPr>
          </a:p>
          <a:p>
            <a:pPr marL="285750" indent="-285750">
              <a:lnSpc>
                <a:spcPct val="95000"/>
              </a:lnSpc>
              <a:buFont typeface="Arial" panose="020B0604020202020204" pitchFamily="34" charset="0"/>
              <a:buChar char="•"/>
            </a:pPr>
            <a:endParaRPr lang="en-US" sz="1600" dirty="0" smtClean="0">
              <a:solidFill>
                <a:srgbClr val="002060"/>
              </a:solidFill>
            </a:endParaRPr>
          </a:p>
          <a:p>
            <a:pPr marL="285750" indent="-285750">
              <a:lnSpc>
                <a:spcPct val="95000"/>
              </a:lnSpc>
              <a:buFont typeface="Arial" panose="020B0604020202020204" pitchFamily="34" charset="0"/>
              <a:buChar char="•"/>
            </a:pPr>
            <a:endParaRPr lang="en-US" sz="1600" dirty="0" smtClean="0">
              <a:solidFill>
                <a:srgbClr val="002060"/>
              </a:solidFill>
              <a:latin typeface="Arial" panose="020B0604020202020204" pitchFamily="34" charset="0"/>
              <a:cs typeface="Arial" panose="020B0604020202020204" pitchFamily="34" charset="0"/>
            </a:endParaRPr>
          </a:p>
          <a:p>
            <a:pPr>
              <a:lnSpc>
                <a:spcPct val="95000"/>
              </a:lnSpc>
            </a:pPr>
            <a:r>
              <a:rPr lang="en-US" sz="1600" b="1" dirty="0" smtClean="0">
                <a:solidFill>
                  <a:srgbClr val="002060"/>
                </a:solidFill>
                <a:latin typeface="Arial" panose="020B0604020202020204" pitchFamily="34" charset="0"/>
                <a:cs typeface="Arial" panose="020B0604020202020204" pitchFamily="34" charset="0"/>
              </a:rPr>
              <a:t>Encounter Data Workgroup</a:t>
            </a:r>
            <a:endParaRPr lang="en-US" sz="1600" b="1" dirty="0">
              <a:solidFill>
                <a:srgbClr val="002060"/>
              </a:solidFill>
            </a:endParaRPr>
          </a:p>
          <a:p>
            <a:pPr marL="285750" indent="-285750">
              <a:lnSpc>
                <a:spcPct val="95000"/>
              </a:lnSpc>
              <a:buFont typeface="Arial" panose="020B0604020202020204" pitchFamily="34" charset="0"/>
              <a:buChar char="•"/>
            </a:pPr>
            <a:r>
              <a:rPr lang="en-US" sz="1600" dirty="0" smtClean="0">
                <a:solidFill>
                  <a:srgbClr val="002060"/>
                </a:solidFill>
              </a:rPr>
              <a:t>We plan to schedule a meeting of the MassHealth Encounter Data workgroup for the week of April 4</a:t>
            </a:r>
            <a:r>
              <a:rPr lang="en-US" sz="1600" baseline="30000" dirty="0" smtClean="0">
                <a:solidFill>
                  <a:srgbClr val="002060"/>
                </a:solidFill>
              </a:rPr>
              <a:t>th</a:t>
            </a:r>
            <a:r>
              <a:rPr lang="en-US" sz="1600" dirty="0" smtClean="0">
                <a:solidFill>
                  <a:srgbClr val="002060"/>
                </a:solidFill>
              </a:rPr>
              <a:t>, 2016</a:t>
            </a:r>
            <a:endParaRPr lang="en-US" altLang="en-US" sz="1600" dirty="0" smtClean="0">
              <a:solidFill>
                <a:srgbClr val="002060"/>
              </a:solidFill>
              <a:latin typeface="Arial" panose="020B0604020202020204" pitchFamily="34" charset="0"/>
              <a:cs typeface="Arial" panose="020B0604020202020204" pitchFamily="34" charset="0"/>
            </a:endParaRPr>
          </a:p>
          <a:p>
            <a:pPr marL="342900" indent="-342900">
              <a:lnSpc>
                <a:spcPct val="95000"/>
              </a:lnSpc>
              <a:buFont typeface="Arial" panose="020B0604020202020204" pitchFamily="34" charset="0"/>
              <a:buChar char="•"/>
            </a:pPr>
            <a:endParaRPr lang="en-US" altLang="en-US" sz="16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9035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
            <a:hlinkClick r:id="" action="ppaction://noaction"/>
          </p:cNvPr>
          <p:cNvSpPr>
            <a:spLocks noGrp="1"/>
          </p:cNvSpPr>
          <p:nvPr>
            <p:custDataLst>
              <p:tags r:id="rId1"/>
            </p:custDataLst>
          </p:nvPr>
        </p:nvSpPr>
        <p:spPr bwMode="gray">
          <a:xfrm>
            <a:off x="289394" y="1236336"/>
            <a:ext cx="8588272" cy="494538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963" tIns="82550" rIns="0" bIns="80963" numCol="1" spcCol="0" anchor="t" anchorCtr="0" compatLnSpc="1">
            <a:prstTxWarp prst="textNoShape">
              <a:avLst/>
            </a:prstTxWarp>
            <a:no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a:lnSpc>
                <a:spcPct val="95000"/>
              </a:lnSpc>
            </a:pPr>
            <a:r>
              <a:rPr lang="en-US" altLang="en-US" dirty="0" smtClean="0">
                <a:solidFill>
                  <a:srgbClr val="002060"/>
                </a:solidFill>
                <a:latin typeface="Arial" panose="020B0604020202020204" pitchFamily="34" charset="0"/>
                <a:cs typeface="Arial" panose="020B0604020202020204" pitchFamily="34" charset="0"/>
              </a:rPr>
              <a:t>PFS- </a:t>
            </a:r>
            <a:r>
              <a:rPr lang="en-US" altLang="en-US" dirty="0">
                <a:solidFill>
                  <a:srgbClr val="002060"/>
                </a:solidFill>
                <a:latin typeface="Arial" panose="020B0604020202020204" pitchFamily="34" charset="0"/>
                <a:cs typeface="Arial" panose="020B0604020202020204" pitchFamily="34" charset="0"/>
              </a:rPr>
              <a:t>also known as </a:t>
            </a:r>
            <a:r>
              <a:rPr lang="en-US" altLang="en-US" dirty="0" smtClean="0">
                <a:solidFill>
                  <a:srgbClr val="002060"/>
                </a:solidFill>
                <a:latin typeface="Arial" panose="020B0604020202020204" pitchFamily="34" charset="0"/>
                <a:cs typeface="Arial" panose="020B0604020202020204" pitchFamily="34" charset="0"/>
              </a:rPr>
              <a:t>SIF (Social Innovation Financing) is a permanent </a:t>
            </a:r>
            <a:r>
              <a:rPr lang="en-US" altLang="en-US" dirty="0">
                <a:solidFill>
                  <a:srgbClr val="002060"/>
                </a:solidFill>
                <a:latin typeface="Arial" panose="020B0604020202020204" pitchFamily="34" charset="0"/>
                <a:cs typeface="Arial" panose="020B0604020202020204" pitchFamily="34" charset="0"/>
              </a:rPr>
              <a:t>supportive housing initiative aimed at serving between 500 to 800 homeless individuals over the next six </a:t>
            </a:r>
            <a:r>
              <a:rPr lang="en-US" altLang="en-US" dirty="0" smtClean="0">
                <a:solidFill>
                  <a:srgbClr val="002060"/>
                </a:solidFill>
                <a:latin typeface="Arial" panose="020B0604020202020204" pitchFamily="34" charset="0"/>
                <a:cs typeface="Arial" panose="020B0604020202020204" pitchFamily="34" charset="0"/>
              </a:rPr>
              <a:t>years (currently available to Medicaid-only populations)</a:t>
            </a:r>
            <a:endParaRPr lang="en-US" altLang="en-US" dirty="0">
              <a:solidFill>
                <a:srgbClr val="002060"/>
              </a:solidFill>
              <a:latin typeface="Arial" panose="020B0604020202020204" pitchFamily="34" charset="0"/>
              <a:cs typeface="Arial" panose="020B0604020202020204" pitchFamily="34" charset="0"/>
            </a:endParaRPr>
          </a:p>
          <a:p>
            <a:pPr>
              <a:lnSpc>
                <a:spcPct val="95000"/>
              </a:lnSpc>
            </a:pPr>
            <a:endParaRPr lang="en-US" altLang="en-US" dirty="0">
              <a:solidFill>
                <a:srgbClr val="002060"/>
              </a:solidFill>
              <a:latin typeface="Arial" panose="020B0604020202020204" pitchFamily="34" charset="0"/>
              <a:cs typeface="Arial" panose="020B0604020202020204" pitchFamily="34" charset="0"/>
            </a:endParaRPr>
          </a:p>
          <a:p>
            <a:pPr marL="540486" lvl="1" indent="-342900">
              <a:lnSpc>
                <a:spcPct val="95000"/>
              </a:lnSpc>
              <a:buFont typeface="Arial" panose="020B0604020202020204" pitchFamily="34" charset="0"/>
              <a:buChar char="•"/>
            </a:pPr>
            <a:r>
              <a:rPr lang="en-US" altLang="en-US" dirty="0" smtClean="0">
                <a:solidFill>
                  <a:srgbClr val="002060"/>
                </a:solidFill>
                <a:latin typeface="Arial" panose="020B0604020202020204" pitchFamily="34" charset="0"/>
                <a:cs typeface="Arial" panose="020B0604020202020204" pitchFamily="34" charset="0"/>
              </a:rPr>
              <a:t>MassHealth </a:t>
            </a:r>
            <a:r>
              <a:rPr lang="en-US" altLang="en-US" dirty="0">
                <a:solidFill>
                  <a:srgbClr val="002060"/>
                </a:solidFill>
                <a:latin typeface="Arial" panose="020B0604020202020204" pitchFamily="34" charset="0"/>
                <a:cs typeface="Arial" panose="020B0604020202020204" pitchFamily="34" charset="0"/>
              </a:rPr>
              <a:t>Managed Care </a:t>
            </a:r>
            <a:r>
              <a:rPr lang="en-US" altLang="en-US" dirty="0" smtClean="0">
                <a:solidFill>
                  <a:srgbClr val="002060"/>
                </a:solidFill>
                <a:latin typeface="Arial" panose="020B0604020202020204" pitchFamily="34" charset="0"/>
                <a:cs typeface="Arial" panose="020B0604020202020204" pitchFamily="34" charset="0"/>
              </a:rPr>
              <a:t>Organizations </a:t>
            </a:r>
            <a:r>
              <a:rPr lang="en-US" altLang="en-US" dirty="0">
                <a:solidFill>
                  <a:srgbClr val="002060"/>
                </a:solidFill>
                <a:latin typeface="Arial" panose="020B0604020202020204" pitchFamily="34" charset="0"/>
                <a:cs typeface="Arial" panose="020B0604020202020204" pitchFamily="34" charset="0"/>
              </a:rPr>
              <a:t>(</a:t>
            </a:r>
            <a:r>
              <a:rPr lang="en-US" altLang="en-US" dirty="0" smtClean="0">
                <a:solidFill>
                  <a:srgbClr val="002060"/>
                </a:solidFill>
                <a:latin typeface="Arial" panose="020B0604020202020204" pitchFamily="34" charset="0"/>
                <a:cs typeface="Arial" panose="020B0604020202020204" pitchFamily="34" charset="0"/>
              </a:rPr>
              <a:t>MCOs</a:t>
            </a:r>
            <a:r>
              <a:rPr lang="en-US" altLang="en-US" dirty="0">
                <a:solidFill>
                  <a:srgbClr val="002060"/>
                </a:solidFill>
                <a:latin typeface="Arial" panose="020B0604020202020204" pitchFamily="34" charset="0"/>
                <a:cs typeface="Arial" panose="020B0604020202020204" pitchFamily="34" charset="0"/>
              </a:rPr>
              <a:t>) contract with </a:t>
            </a:r>
            <a:r>
              <a:rPr lang="en-US" altLang="en-US" dirty="0" smtClean="0">
                <a:solidFill>
                  <a:srgbClr val="002060"/>
                </a:solidFill>
                <a:latin typeface="Arial" panose="020B0604020202020204" pitchFamily="34" charset="0"/>
                <a:cs typeface="Arial" panose="020B0604020202020204" pitchFamily="34" charset="0"/>
              </a:rPr>
              <a:t>PFS </a:t>
            </a:r>
            <a:r>
              <a:rPr lang="en-US" altLang="en-US" dirty="0">
                <a:solidFill>
                  <a:srgbClr val="002060"/>
                </a:solidFill>
                <a:latin typeface="Arial" panose="020B0604020202020204" pitchFamily="34" charset="0"/>
                <a:cs typeface="Arial" panose="020B0604020202020204" pitchFamily="34" charset="0"/>
              </a:rPr>
              <a:t>providers to offer supportive services for MassHealth members who are </a:t>
            </a:r>
            <a:r>
              <a:rPr lang="en-US" altLang="en-US" dirty="0" smtClean="0">
                <a:solidFill>
                  <a:srgbClr val="002060"/>
                </a:solidFill>
                <a:latin typeface="Arial" panose="020B0604020202020204" pitchFamily="34" charset="0"/>
                <a:cs typeface="Arial" panose="020B0604020202020204" pitchFamily="34" charset="0"/>
              </a:rPr>
              <a:t>chronically homeless/experiencing chronic homelessness</a:t>
            </a:r>
          </a:p>
          <a:p>
            <a:pPr marL="342900" indent="-34290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marL="540486" lvl="1" indent="-342900">
              <a:lnSpc>
                <a:spcPct val="95000"/>
              </a:lnSpc>
              <a:buFont typeface="Arial" panose="020B0604020202020204" pitchFamily="34" charset="0"/>
              <a:buChar char="•"/>
            </a:pPr>
            <a:r>
              <a:rPr lang="en-US" altLang="en-US" dirty="0">
                <a:solidFill>
                  <a:srgbClr val="002060"/>
                </a:solidFill>
                <a:latin typeface="Arial" panose="020B0604020202020204" pitchFamily="34" charset="0"/>
                <a:cs typeface="Arial" panose="020B0604020202020204" pitchFamily="34" charset="0"/>
              </a:rPr>
              <a:t>Similar supportive services are offered to individuals in the PCC program by the Massachusetts Behavioral Health Partnership (MBHP), through the Community Support for People Experiencing Chronic Homelessness initiative (CSPECH)</a:t>
            </a:r>
          </a:p>
          <a:p>
            <a:pPr marL="342900" indent="-34290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marL="540486" lvl="1" indent="-342900">
              <a:lnSpc>
                <a:spcPct val="95000"/>
              </a:lnSpc>
              <a:buFont typeface="Arial" panose="020B0604020202020204" pitchFamily="34" charset="0"/>
              <a:buChar char="•"/>
            </a:pPr>
            <a:r>
              <a:rPr lang="en-US" altLang="en-US" dirty="0" smtClean="0">
                <a:solidFill>
                  <a:srgbClr val="002060"/>
                </a:solidFill>
                <a:latin typeface="Arial" panose="020B0604020202020204" pitchFamily="34" charset="0"/>
                <a:cs typeface="Arial" panose="020B0604020202020204" pitchFamily="34" charset="0"/>
              </a:rPr>
              <a:t>MassHealth/MCOs are not paying for housing; the rent is supported through vouchers/subsidies provided by the Department of Housing and Community Development (DHCD)</a:t>
            </a:r>
          </a:p>
          <a:p>
            <a:pPr marL="540486" lvl="1" indent="-342900">
              <a:lnSpc>
                <a:spcPct val="95000"/>
              </a:lnSpc>
              <a:buFont typeface="Arial" panose="020B0604020202020204" pitchFamily="34" charset="0"/>
              <a:buChar char="•"/>
            </a:pPr>
            <a:endParaRPr lang="en-US" altLang="en-US" dirty="0">
              <a:solidFill>
                <a:srgbClr val="002060"/>
              </a:solidFill>
              <a:latin typeface="Arial" panose="020B0604020202020204" pitchFamily="34" charset="0"/>
              <a:cs typeface="Arial" panose="020B0604020202020204" pitchFamily="34" charset="0"/>
            </a:endParaRPr>
          </a:p>
          <a:p>
            <a:pPr marL="540486" lvl="1" indent="-342900">
              <a:lnSpc>
                <a:spcPct val="95000"/>
              </a:lnSpc>
              <a:buFont typeface="Arial" panose="020B0604020202020204" pitchFamily="34" charset="0"/>
              <a:buChar char="•"/>
            </a:pPr>
            <a:r>
              <a:rPr lang="en-US" altLang="en-US" dirty="0" smtClean="0">
                <a:solidFill>
                  <a:srgbClr val="002060"/>
                </a:solidFill>
                <a:latin typeface="Arial" panose="020B0604020202020204" pitchFamily="34" charset="0"/>
                <a:cs typeface="Arial" panose="020B0604020202020204" pitchFamily="34" charset="0"/>
              </a:rPr>
              <a:t>The </a:t>
            </a:r>
            <a:r>
              <a:rPr lang="en-US" altLang="en-US" dirty="0">
                <a:solidFill>
                  <a:srgbClr val="002060"/>
                </a:solidFill>
                <a:latin typeface="Arial" panose="020B0604020202020204" pitchFamily="34" charset="0"/>
                <a:cs typeface="Arial" panose="020B0604020202020204" pitchFamily="34" charset="0"/>
              </a:rPr>
              <a:t>Massachusetts Housing &amp; Shelter Alliance (MHSA) partnered with United Way of Massachusetts Bay and Merrimack Valley, and the Corporation for Supportive Housing  to create the Massachusetts Alliance for Supportive Housing (MASH) to serve as the intermediary between investors, providers, and the Commonwealth</a:t>
            </a:r>
          </a:p>
          <a:p>
            <a:pPr marL="809331" lvl="2" indent="-34290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marL="809331" lvl="2" indent="-34290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marL="809331" lvl="2" indent="-342900">
              <a:lnSpc>
                <a:spcPct val="95000"/>
              </a:lnSpc>
              <a:buFont typeface="Arial" panose="020B0604020202020204" pitchFamily="34" charset="0"/>
              <a:buChar char="•"/>
            </a:pPr>
            <a:endParaRPr lang="en-US" altLang="en-US" dirty="0" smtClean="0">
              <a:solidFill>
                <a:srgbClr val="002060"/>
              </a:solidFill>
              <a:latin typeface="Arial" panose="020B0604020202020204" pitchFamily="34" charset="0"/>
              <a:cs typeface="Arial" panose="020B0604020202020204" pitchFamily="34" charset="0"/>
            </a:endParaRPr>
          </a:p>
          <a:p>
            <a:pPr>
              <a:lnSpc>
                <a:spcPct val="95000"/>
              </a:lnSpc>
            </a:pPr>
            <a:endParaRPr lang="en-US" altLang="en-US" dirty="0">
              <a:solidFill>
                <a:srgbClr val="002060"/>
              </a:solidFill>
              <a:latin typeface="Arial" panose="020B0604020202020204" pitchFamily="34" charset="0"/>
              <a:cs typeface="Arial" panose="020B0604020202020204" pitchFamily="34" charset="0"/>
            </a:endParaRPr>
          </a:p>
          <a:p>
            <a:pPr lvl="1">
              <a:lnSpc>
                <a:spcPct val="95000"/>
              </a:lnSpc>
            </a:pPr>
            <a:endParaRPr lang="en-US" altLang="en-US" dirty="0">
              <a:solidFill>
                <a:srgbClr val="002060"/>
              </a:solidFill>
              <a:latin typeface="Arial" panose="020B0604020202020204" pitchFamily="34" charset="0"/>
              <a:cs typeface="Arial" panose="020B0604020202020204" pitchFamily="34" charset="0"/>
            </a:endParaRPr>
          </a:p>
          <a:p>
            <a:pPr marL="493964" lvl="3" indent="0">
              <a:spcAft>
                <a:spcPts val="600"/>
              </a:spcAft>
              <a:buNone/>
            </a:pPr>
            <a:endParaRPr lang="en-US" sz="1800" dirty="0">
              <a:solidFill>
                <a:srgbClr val="002060"/>
              </a:solidFill>
            </a:endParaRPr>
          </a:p>
          <a:p>
            <a:pPr lvl="4">
              <a:spcAft>
                <a:spcPts val="600"/>
              </a:spcAft>
            </a:pPr>
            <a:endParaRPr lang="en-US" sz="1800" dirty="0">
              <a:solidFill>
                <a:srgbClr val="002060"/>
              </a:solidFill>
            </a:endParaRPr>
          </a:p>
        </p:txBody>
      </p:sp>
      <p:sp>
        <p:nvSpPr>
          <p:cNvPr id="3" name="Title 2"/>
          <p:cNvSpPr>
            <a:spLocks noGrp="1"/>
          </p:cNvSpPr>
          <p:nvPr>
            <p:ph type="title"/>
          </p:nvPr>
        </p:nvSpPr>
        <p:spPr>
          <a:xfrm>
            <a:off x="174945" y="234863"/>
            <a:ext cx="8053675" cy="861774"/>
          </a:xfrm>
        </p:spPr>
        <p:txBody>
          <a:bodyPr/>
          <a:lstStyle/>
          <a:p>
            <a:r>
              <a:rPr lang="en-US" sz="2800" dirty="0" smtClean="0">
                <a:solidFill>
                  <a:srgbClr val="002060"/>
                </a:solidFill>
              </a:rPr>
              <a:t>The Commonwealth’s Pay For Success (PFS) Initiative for Chronically Homeless Individuals</a:t>
            </a:r>
            <a:endParaRPr lang="en-US" sz="2800" dirty="0"/>
          </a:p>
        </p:txBody>
      </p:sp>
    </p:spTree>
    <p:extLst>
      <p:ext uri="{BB962C8B-B14F-4D97-AF65-F5344CB8AC3E}">
        <p14:creationId xmlns:p14="http://schemas.microsoft.com/office/powerpoint/2010/main" val="16198707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74945" y="234863"/>
            <a:ext cx="8053675" cy="430887"/>
          </a:xfrm>
        </p:spPr>
        <p:txBody>
          <a:bodyPr/>
          <a:lstStyle/>
          <a:p>
            <a:r>
              <a:rPr lang="en-US" altLang="en-US" sz="2800" dirty="0" smtClean="0">
                <a:solidFill>
                  <a:srgbClr val="002060"/>
                </a:solidFill>
              </a:rPr>
              <a:t>PFS Goals and Opportunities</a:t>
            </a:r>
          </a:p>
        </p:txBody>
      </p:sp>
      <p:sp>
        <p:nvSpPr>
          <p:cNvPr id="37891" name="Content Placeholder 2"/>
          <p:cNvSpPr>
            <a:spLocks noGrp="1"/>
          </p:cNvSpPr>
          <p:nvPr>
            <p:ph idx="4294967295"/>
          </p:nvPr>
        </p:nvSpPr>
        <p:spPr>
          <a:xfrm>
            <a:off x="314324" y="952500"/>
            <a:ext cx="8486775" cy="5078313"/>
          </a:xfrm>
        </p:spPr>
        <p:txBody>
          <a:bodyPr/>
          <a:lstStyle/>
          <a:p>
            <a:pPr>
              <a:spcBef>
                <a:spcPts val="1200"/>
              </a:spcBef>
            </a:pPr>
            <a:r>
              <a:rPr lang="en-US" altLang="en-US" b="1" dirty="0" smtClean="0">
                <a:solidFill>
                  <a:srgbClr val="002060"/>
                </a:solidFill>
              </a:rPr>
              <a:t>Goals</a:t>
            </a:r>
          </a:p>
          <a:p>
            <a:pPr lvl="1">
              <a:spcBef>
                <a:spcPts val="1200"/>
              </a:spcBef>
            </a:pPr>
            <a:r>
              <a:rPr lang="en-US" altLang="en-US" b="0" dirty="0" smtClean="0">
                <a:solidFill>
                  <a:srgbClr val="002060"/>
                </a:solidFill>
              </a:rPr>
              <a:t>Establish permanent housing for 500-800 chronically homeless MassHealth members based on the Housing First low-threshold housing model over the four-year program</a:t>
            </a:r>
          </a:p>
          <a:p>
            <a:pPr lvl="1">
              <a:spcBef>
                <a:spcPts val="1200"/>
              </a:spcBef>
            </a:pPr>
            <a:r>
              <a:rPr lang="en-US" altLang="en-US" b="0" dirty="0" smtClean="0">
                <a:solidFill>
                  <a:srgbClr val="002060"/>
                </a:solidFill>
              </a:rPr>
              <a:t>Provide support to those individuals who are housed through </a:t>
            </a:r>
            <a:r>
              <a:rPr lang="en-US" altLang="en-US" dirty="0" smtClean="0">
                <a:solidFill>
                  <a:srgbClr val="002060"/>
                </a:solidFill>
              </a:rPr>
              <a:t>PFS</a:t>
            </a:r>
            <a:r>
              <a:rPr lang="en-US" altLang="en-US" b="0" dirty="0" smtClean="0">
                <a:solidFill>
                  <a:srgbClr val="002060"/>
                </a:solidFill>
              </a:rPr>
              <a:t> to maintain tenancy</a:t>
            </a:r>
          </a:p>
          <a:p>
            <a:pPr lvl="1">
              <a:spcBef>
                <a:spcPts val="1200"/>
              </a:spcBef>
              <a:spcAft>
                <a:spcPts val="1200"/>
              </a:spcAft>
            </a:pPr>
            <a:r>
              <a:rPr lang="en-US" altLang="en-US" b="0" dirty="0" smtClean="0">
                <a:solidFill>
                  <a:srgbClr val="002060"/>
                </a:solidFill>
              </a:rPr>
              <a:t>Promote positive health outcomes to decrease ER and inpatient hospital use, and achieve reduced health care expenditures</a:t>
            </a:r>
          </a:p>
          <a:p>
            <a:pPr>
              <a:spcBef>
                <a:spcPts val="1200"/>
              </a:spcBef>
            </a:pPr>
            <a:r>
              <a:rPr lang="en-US" altLang="en-US" b="1" dirty="0" smtClean="0">
                <a:solidFill>
                  <a:srgbClr val="002060"/>
                </a:solidFill>
              </a:rPr>
              <a:t>Opportunities</a:t>
            </a:r>
          </a:p>
          <a:p>
            <a:pPr lvl="1">
              <a:spcBef>
                <a:spcPts val="1200"/>
              </a:spcBef>
            </a:pPr>
            <a:r>
              <a:rPr lang="en-US" altLang="en-US" b="0" dirty="0" smtClean="0">
                <a:solidFill>
                  <a:srgbClr val="002060"/>
                </a:solidFill>
              </a:rPr>
              <a:t>Potential savings from reduced </a:t>
            </a:r>
            <a:r>
              <a:rPr lang="en-US" altLang="en-US" dirty="0" smtClean="0">
                <a:solidFill>
                  <a:srgbClr val="002060"/>
                </a:solidFill>
              </a:rPr>
              <a:t>emergency room</a:t>
            </a:r>
            <a:r>
              <a:rPr lang="en-US" altLang="en-US" b="0" dirty="0" smtClean="0">
                <a:solidFill>
                  <a:srgbClr val="002060"/>
                </a:solidFill>
              </a:rPr>
              <a:t> and inpatient hospital stay costs over time</a:t>
            </a:r>
          </a:p>
          <a:p>
            <a:pPr lvl="1">
              <a:spcBef>
                <a:spcPts val="1200"/>
              </a:spcBef>
            </a:pPr>
            <a:r>
              <a:rPr lang="en-US" altLang="en-US" b="0" dirty="0" smtClean="0">
                <a:solidFill>
                  <a:srgbClr val="002060"/>
                </a:solidFill>
              </a:rPr>
              <a:t>Replicate and improve upon best practice tenancy support services for chronically homeless, high-utilizing members</a:t>
            </a:r>
          </a:p>
          <a:p>
            <a:pPr lvl="1">
              <a:spcBef>
                <a:spcPts val="1200"/>
              </a:spcBef>
            </a:pPr>
            <a:r>
              <a:rPr lang="en-US" altLang="en-US" b="0" dirty="0" smtClean="0">
                <a:solidFill>
                  <a:srgbClr val="002060"/>
                </a:solidFill>
              </a:rPr>
              <a:t>Test alternative payment strategies with a small population</a:t>
            </a:r>
          </a:p>
          <a:p>
            <a:pPr lvl="1">
              <a:spcBef>
                <a:spcPts val="1200"/>
              </a:spcBef>
            </a:pPr>
            <a:r>
              <a:rPr lang="en-US" altLang="en-US" b="0" dirty="0" smtClean="0">
                <a:solidFill>
                  <a:srgbClr val="002060"/>
                </a:solidFill>
              </a:rPr>
              <a:t>Contract with providers who have expertise in serving a high-need population with supportive services </a:t>
            </a:r>
          </a:p>
          <a:p>
            <a:endParaRPr lang="en-US" altLang="en-US" dirty="0" smtClean="0"/>
          </a:p>
        </p:txBody>
      </p:sp>
    </p:spTree>
    <p:extLst>
      <p:ext uri="{BB962C8B-B14F-4D97-AF65-F5344CB8AC3E}">
        <p14:creationId xmlns:p14="http://schemas.microsoft.com/office/powerpoint/2010/main" val="26170014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4" y="211385"/>
            <a:ext cx="8053675" cy="732508"/>
          </a:xfrm>
        </p:spPr>
        <p:txBody>
          <a:bodyPr/>
          <a:lstStyle/>
          <a:p>
            <a:pPr lvl="0" defTabSz="914400">
              <a:lnSpc>
                <a:spcPct val="85000"/>
              </a:lnSpc>
              <a:tabLst/>
            </a:pPr>
            <a:r>
              <a:rPr lang="en-US" altLang="en-US" sz="2800" kern="1200" dirty="0" smtClean="0">
                <a:solidFill>
                  <a:srgbClr val="002060"/>
                </a:solidFill>
                <a:latin typeface="Arial" charset="0"/>
                <a:ea typeface="MS PGothic" pitchFamily="34" charset="-128"/>
                <a:cs typeface="+mn-cs"/>
              </a:rPr>
              <a:t>Housing First Supportive Services Offered by PFS Providers</a:t>
            </a:r>
            <a:endParaRPr lang="en-US" dirty="0">
              <a:solidFill>
                <a:srgbClr val="0070C0"/>
              </a:solidFill>
            </a:endParaRPr>
          </a:p>
        </p:txBody>
      </p:sp>
      <p:sp>
        <p:nvSpPr>
          <p:cNvPr id="4" name="TextBox 3"/>
          <p:cNvSpPr txBox="1"/>
          <p:nvPr/>
        </p:nvSpPr>
        <p:spPr>
          <a:xfrm>
            <a:off x="371474" y="1212624"/>
            <a:ext cx="8486775" cy="4278094"/>
          </a:xfrm>
          <a:prstGeom prst="rect">
            <a:avLst/>
          </a:prstGeom>
          <a:noFill/>
        </p:spPr>
        <p:txBody>
          <a:bodyPr wrap="square" rtlCol="0">
            <a:spAutoFit/>
          </a:bodyPr>
          <a:lstStyle/>
          <a:p>
            <a:pPr lvl="0"/>
            <a:r>
              <a:rPr lang="en-US" sz="1600" dirty="0" smtClean="0">
                <a:solidFill>
                  <a:srgbClr val="002060"/>
                </a:solidFill>
              </a:rPr>
              <a:t>PFS Providers:</a:t>
            </a:r>
          </a:p>
          <a:p>
            <a:pPr marL="285750" lvl="0" indent="-285750">
              <a:buFont typeface="Arial" panose="020B0604020202020204" pitchFamily="34" charset="0"/>
              <a:buChar char="•"/>
            </a:pPr>
            <a:r>
              <a:rPr lang="en-US" sz="1600" dirty="0" smtClean="0">
                <a:solidFill>
                  <a:srgbClr val="002060"/>
                </a:solidFill>
              </a:rPr>
              <a:t>Connect </a:t>
            </a:r>
            <a:r>
              <a:rPr lang="en-US" sz="1600" dirty="0">
                <a:solidFill>
                  <a:srgbClr val="002060"/>
                </a:solidFill>
              </a:rPr>
              <a:t>p</a:t>
            </a:r>
            <a:r>
              <a:rPr lang="en-US" sz="1600" dirty="0" smtClean="0">
                <a:solidFill>
                  <a:srgbClr val="002060"/>
                </a:solidFill>
              </a:rPr>
              <a:t>articipant </a:t>
            </a:r>
            <a:r>
              <a:rPr lang="en-US" sz="1600" dirty="0">
                <a:solidFill>
                  <a:srgbClr val="002060"/>
                </a:solidFill>
              </a:rPr>
              <a:t>with housing </a:t>
            </a:r>
            <a:endParaRPr lang="en-US" sz="1600" dirty="0" smtClean="0">
              <a:solidFill>
                <a:srgbClr val="002060"/>
              </a:solidFill>
            </a:endParaRPr>
          </a:p>
          <a:p>
            <a:pPr marL="285750" lvl="0" indent="-285750">
              <a:buFont typeface="Arial" panose="020B0604020202020204" pitchFamily="34" charset="0"/>
              <a:buChar char="•"/>
            </a:pPr>
            <a:r>
              <a:rPr lang="en-US" sz="1600" dirty="0" smtClean="0">
                <a:solidFill>
                  <a:srgbClr val="002060"/>
                </a:solidFill>
              </a:rPr>
              <a:t>Employ </a:t>
            </a:r>
            <a:r>
              <a:rPr lang="en-US" sz="1600" dirty="0">
                <a:solidFill>
                  <a:srgbClr val="002060"/>
                </a:solidFill>
              </a:rPr>
              <a:t>community support workers to provide in-person, tailored supportive services</a:t>
            </a:r>
          </a:p>
          <a:p>
            <a:pPr lvl="0"/>
            <a:endParaRPr lang="en-US" sz="1600" dirty="0" smtClean="0">
              <a:solidFill>
                <a:srgbClr val="002060"/>
              </a:solidFill>
            </a:endParaRPr>
          </a:p>
          <a:p>
            <a:pPr lvl="0"/>
            <a:r>
              <a:rPr lang="en-US" sz="1600" dirty="0" smtClean="0">
                <a:solidFill>
                  <a:srgbClr val="002060"/>
                </a:solidFill>
              </a:rPr>
              <a:t>Support Workers Assist Participants </a:t>
            </a:r>
            <a:r>
              <a:rPr lang="en-US" sz="1600" dirty="0">
                <a:solidFill>
                  <a:srgbClr val="002060"/>
                </a:solidFill>
              </a:rPr>
              <a:t>in:</a:t>
            </a:r>
          </a:p>
          <a:p>
            <a:pPr marL="285750" indent="-285750">
              <a:buFont typeface="Arial" panose="020B0604020202020204" pitchFamily="34" charset="0"/>
              <a:buChar char="•"/>
            </a:pPr>
            <a:r>
              <a:rPr lang="en-US" sz="1600" dirty="0" smtClean="0">
                <a:solidFill>
                  <a:srgbClr val="002060"/>
                </a:solidFill>
              </a:rPr>
              <a:t>Accessing </a:t>
            </a:r>
            <a:r>
              <a:rPr lang="en-US" sz="1600" dirty="0">
                <a:solidFill>
                  <a:srgbClr val="002060"/>
                </a:solidFill>
              </a:rPr>
              <a:t>local resources; e.g. bank, grocery store, library</a:t>
            </a:r>
          </a:p>
          <a:p>
            <a:pPr marL="285750" indent="-285750">
              <a:buFont typeface="Arial" panose="020B0604020202020204" pitchFamily="34" charset="0"/>
              <a:buChar char="•"/>
            </a:pPr>
            <a:r>
              <a:rPr lang="en-US" sz="1600" dirty="0" smtClean="0">
                <a:solidFill>
                  <a:srgbClr val="002060"/>
                </a:solidFill>
              </a:rPr>
              <a:t>Enhancing </a:t>
            </a:r>
            <a:r>
              <a:rPr lang="en-US" sz="1600" dirty="0">
                <a:solidFill>
                  <a:srgbClr val="002060"/>
                </a:solidFill>
              </a:rPr>
              <a:t>daily living skills; e.g. food shopping, meal prep</a:t>
            </a:r>
          </a:p>
          <a:p>
            <a:pPr marL="285750" indent="-285750">
              <a:buFont typeface="Arial" panose="020B0604020202020204" pitchFamily="34" charset="0"/>
              <a:buChar char="•"/>
            </a:pPr>
            <a:r>
              <a:rPr lang="en-US" sz="1600" dirty="0" smtClean="0">
                <a:solidFill>
                  <a:srgbClr val="002060"/>
                </a:solidFill>
              </a:rPr>
              <a:t>Maintaining tenancy:</a:t>
            </a:r>
            <a:endParaRPr lang="en-US" sz="1600" dirty="0">
              <a:solidFill>
                <a:srgbClr val="002060"/>
              </a:solidFill>
            </a:endParaRPr>
          </a:p>
          <a:p>
            <a:pPr marL="742950" lvl="1" indent="-285750">
              <a:buFont typeface="Arial" panose="020B0604020202020204" pitchFamily="34" charset="0"/>
              <a:buChar char="•"/>
            </a:pPr>
            <a:r>
              <a:rPr lang="en-US" sz="1600" dirty="0">
                <a:solidFill>
                  <a:srgbClr val="002060"/>
                </a:solidFill>
              </a:rPr>
              <a:t>s</a:t>
            </a:r>
            <a:r>
              <a:rPr lang="en-US" sz="1600" dirty="0" smtClean="0">
                <a:solidFill>
                  <a:srgbClr val="002060"/>
                </a:solidFill>
              </a:rPr>
              <a:t>etting </a:t>
            </a:r>
            <a:r>
              <a:rPr lang="en-US" sz="1600" dirty="0">
                <a:solidFill>
                  <a:srgbClr val="002060"/>
                </a:solidFill>
              </a:rPr>
              <a:t>up checking account and paying rent and bills</a:t>
            </a:r>
          </a:p>
          <a:p>
            <a:pPr marL="742950" lvl="1" indent="-285750">
              <a:buFont typeface="Arial" panose="020B0604020202020204" pitchFamily="34" charset="0"/>
              <a:buChar char="•"/>
            </a:pPr>
            <a:r>
              <a:rPr lang="en-US" sz="1600" dirty="0">
                <a:solidFill>
                  <a:srgbClr val="002060"/>
                </a:solidFill>
              </a:rPr>
              <a:t>n</a:t>
            </a:r>
            <a:r>
              <a:rPr lang="en-US" sz="1600" dirty="0" smtClean="0">
                <a:solidFill>
                  <a:srgbClr val="002060"/>
                </a:solidFill>
              </a:rPr>
              <a:t>egotiating </a:t>
            </a:r>
            <a:r>
              <a:rPr lang="en-US" sz="1600" dirty="0">
                <a:solidFill>
                  <a:srgbClr val="002060"/>
                </a:solidFill>
              </a:rPr>
              <a:t>with landlord and upholding the lease agreement</a:t>
            </a:r>
          </a:p>
          <a:p>
            <a:pPr marL="742950" lvl="1" indent="-285750">
              <a:buFont typeface="Arial" panose="020B0604020202020204" pitchFamily="34" charset="0"/>
              <a:buChar char="•"/>
            </a:pPr>
            <a:r>
              <a:rPr lang="en-US" sz="1600" dirty="0">
                <a:solidFill>
                  <a:srgbClr val="002060"/>
                </a:solidFill>
              </a:rPr>
              <a:t>n</a:t>
            </a:r>
            <a:r>
              <a:rPr lang="en-US" sz="1600" dirty="0" smtClean="0">
                <a:solidFill>
                  <a:srgbClr val="002060"/>
                </a:solidFill>
              </a:rPr>
              <a:t>avigating </a:t>
            </a:r>
            <a:r>
              <a:rPr lang="en-US" sz="1600" dirty="0">
                <a:solidFill>
                  <a:srgbClr val="002060"/>
                </a:solidFill>
              </a:rPr>
              <a:t>relationships with neighbors, landlords, and property managers, including crisis planning and </a:t>
            </a:r>
            <a:r>
              <a:rPr lang="en-US" sz="1600" dirty="0" smtClean="0">
                <a:solidFill>
                  <a:srgbClr val="002060"/>
                </a:solidFill>
              </a:rPr>
              <a:t>intervention</a:t>
            </a:r>
            <a:endParaRPr lang="en-US" sz="1600" dirty="0">
              <a:solidFill>
                <a:srgbClr val="002060"/>
              </a:solidFill>
            </a:endParaRPr>
          </a:p>
          <a:p>
            <a:pPr lvl="0"/>
            <a:endParaRPr lang="en-US" sz="1600" dirty="0" smtClean="0">
              <a:solidFill>
                <a:srgbClr val="002060"/>
              </a:solidFill>
            </a:endParaRPr>
          </a:p>
          <a:p>
            <a:pPr lvl="0"/>
            <a:r>
              <a:rPr lang="en-US" sz="1600" dirty="0" smtClean="0">
                <a:solidFill>
                  <a:srgbClr val="002060"/>
                </a:solidFill>
              </a:rPr>
              <a:t>Other Support Services Can Include</a:t>
            </a:r>
            <a:r>
              <a:rPr lang="en-US" sz="1600" dirty="0">
                <a:solidFill>
                  <a:srgbClr val="002060"/>
                </a:solidFill>
              </a:rPr>
              <a:t>:</a:t>
            </a:r>
          </a:p>
          <a:p>
            <a:pPr marL="285750" indent="-285750">
              <a:buFont typeface="Arial" panose="020B0604020202020204" pitchFamily="34" charset="0"/>
              <a:buChar char="•"/>
            </a:pPr>
            <a:r>
              <a:rPr lang="en-US" sz="1600" dirty="0" smtClean="0">
                <a:solidFill>
                  <a:srgbClr val="002060"/>
                </a:solidFill>
              </a:rPr>
              <a:t>Facilitating </a:t>
            </a:r>
            <a:r>
              <a:rPr lang="en-US" sz="1600" dirty="0">
                <a:solidFill>
                  <a:srgbClr val="002060"/>
                </a:solidFill>
              </a:rPr>
              <a:t>connection to peer support and self-help groups to foster empowerment and recovery</a:t>
            </a:r>
          </a:p>
          <a:p>
            <a:pPr marL="285750" indent="-285750">
              <a:buFont typeface="Arial" panose="020B0604020202020204" pitchFamily="34" charset="0"/>
              <a:buChar char="•"/>
            </a:pPr>
            <a:r>
              <a:rPr lang="en-US" sz="1600" dirty="0" smtClean="0">
                <a:solidFill>
                  <a:srgbClr val="002060"/>
                </a:solidFill>
              </a:rPr>
              <a:t>Obtaining </a:t>
            </a:r>
            <a:r>
              <a:rPr lang="en-US" sz="1600" dirty="0">
                <a:solidFill>
                  <a:srgbClr val="002060"/>
                </a:solidFill>
              </a:rPr>
              <a:t>benefits and providing housing and health care services </a:t>
            </a:r>
            <a:r>
              <a:rPr lang="en-US" sz="1600" dirty="0" smtClean="0">
                <a:solidFill>
                  <a:srgbClr val="002060"/>
                </a:solidFill>
              </a:rPr>
              <a:t>linkage</a:t>
            </a:r>
            <a:endParaRPr lang="en-US" sz="1600" dirty="0">
              <a:solidFill>
                <a:srgbClr val="002060"/>
              </a:solidFill>
            </a:endParaRPr>
          </a:p>
        </p:txBody>
      </p:sp>
    </p:spTree>
    <p:extLst>
      <p:ext uri="{BB962C8B-B14F-4D97-AF65-F5344CB8AC3E}">
        <p14:creationId xmlns:p14="http://schemas.microsoft.com/office/powerpoint/2010/main" val="9072129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945" y="234863"/>
            <a:ext cx="8053675" cy="614784"/>
          </a:xfrm>
        </p:spPr>
        <p:txBody>
          <a:bodyPr/>
          <a:lstStyle/>
          <a:p>
            <a:pPr lvl="0" defTabSz="914400">
              <a:lnSpc>
                <a:spcPct val="85000"/>
              </a:lnSpc>
              <a:tabLst/>
            </a:pPr>
            <a:r>
              <a:rPr lang="en-US" altLang="en-US" sz="2800" kern="1200" dirty="0" smtClean="0">
                <a:solidFill>
                  <a:srgbClr val="002060"/>
                </a:solidFill>
                <a:latin typeface="Arial" charset="0"/>
                <a:ea typeface="MS PGothic" pitchFamily="34" charset="-128"/>
                <a:cs typeface="+mn-cs"/>
              </a:rPr>
              <a:t>PFS Progress</a:t>
            </a:r>
            <a:r>
              <a:rPr lang="en-US" altLang="en-US" sz="2800" kern="1200" dirty="0">
                <a:solidFill>
                  <a:srgbClr val="333399"/>
                </a:solidFill>
                <a:latin typeface="Arial" charset="0"/>
                <a:ea typeface="MS PGothic" pitchFamily="34" charset="-128"/>
                <a:cs typeface="+mn-cs"/>
              </a:rPr>
              <a:t/>
            </a:r>
            <a:br>
              <a:rPr lang="en-US" altLang="en-US" sz="2800" kern="1200" dirty="0">
                <a:solidFill>
                  <a:srgbClr val="333399"/>
                </a:solidFill>
                <a:latin typeface="Arial" charset="0"/>
                <a:ea typeface="MS PGothic" pitchFamily="34" charset="-128"/>
                <a:cs typeface="+mn-cs"/>
              </a:rPr>
            </a:br>
            <a:endParaRPr lang="en-US" dirty="0">
              <a:solidFill>
                <a:srgbClr val="0070C0"/>
              </a:solidFill>
            </a:endParaRPr>
          </a:p>
        </p:txBody>
      </p:sp>
      <p:sp>
        <p:nvSpPr>
          <p:cNvPr id="4" name="TextBox 3"/>
          <p:cNvSpPr txBox="1"/>
          <p:nvPr/>
        </p:nvSpPr>
        <p:spPr>
          <a:xfrm>
            <a:off x="366407" y="836947"/>
            <a:ext cx="7862207" cy="5238357"/>
          </a:xfrm>
          <a:prstGeom prst="rect">
            <a:avLst/>
          </a:prstGeom>
          <a:noFill/>
        </p:spPr>
        <p:txBody>
          <a:bodyPr wrap="square" rtlCol="0">
            <a:spAutoFit/>
          </a:bodyPr>
          <a:lstStyle/>
          <a:p>
            <a:pPr marL="342900"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As of March 2016, PFS providers had conducted </a:t>
            </a:r>
            <a:r>
              <a:rPr lang="en-US" altLang="en-US" sz="1600" b="1" dirty="0" smtClean="0">
                <a:solidFill>
                  <a:srgbClr val="002060"/>
                </a:solidFill>
                <a:latin typeface="Arial" panose="020B0604020202020204" pitchFamily="34" charset="0"/>
                <a:cs typeface="Arial" panose="020B0604020202020204" pitchFamily="34" charset="0"/>
              </a:rPr>
              <a:t>1,041</a:t>
            </a:r>
            <a:r>
              <a:rPr lang="en-US" altLang="en-US" sz="1600" dirty="0" smtClean="0">
                <a:solidFill>
                  <a:srgbClr val="002060"/>
                </a:solidFill>
                <a:latin typeface="Arial" panose="020B0604020202020204" pitchFamily="34" charset="0"/>
                <a:cs typeface="Arial" panose="020B0604020202020204" pitchFamily="34" charset="0"/>
              </a:rPr>
              <a:t> triage and assessments</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86% of applicants report having a mental health disability</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50% of applicants report having a head injury/trauma</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51% of applicants reporting having a substance use disorder</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63% report having a history of incarceration</a:t>
            </a:r>
          </a:p>
          <a:p>
            <a:pPr marL="800100" lvl="1" indent="-34290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48% report having a dual diagnosis</a:t>
            </a:r>
          </a:p>
          <a:p>
            <a:pPr lvl="1">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342900" indent="-342900">
              <a:lnSpc>
                <a:spcPct val="95000"/>
              </a:lnSpc>
              <a:buFont typeface="Arial" panose="020B0604020202020204" pitchFamily="34" charset="0"/>
              <a:buChar char="•"/>
            </a:pPr>
            <a:r>
              <a:rPr lang="en-US" altLang="en-US" sz="1600" dirty="0">
                <a:solidFill>
                  <a:srgbClr val="002060"/>
                </a:solidFill>
                <a:latin typeface="Arial" panose="020B0604020202020204" pitchFamily="34" charset="0"/>
                <a:cs typeface="Arial" panose="020B0604020202020204" pitchFamily="34" charset="0"/>
              </a:rPr>
              <a:t>As of March 2016, </a:t>
            </a:r>
            <a:r>
              <a:rPr lang="en-US" altLang="en-US" sz="1600" dirty="0" smtClean="0">
                <a:solidFill>
                  <a:srgbClr val="002060"/>
                </a:solidFill>
                <a:latin typeface="Arial" panose="020B0604020202020204" pitchFamily="34" charset="0"/>
                <a:cs typeface="Arial" panose="020B0604020202020204" pitchFamily="34" charset="0"/>
              </a:rPr>
              <a:t>PFS has </a:t>
            </a:r>
            <a:r>
              <a:rPr lang="en-US" altLang="en-US" sz="1600" dirty="0">
                <a:solidFill>
                  <a:srgbClr val="002060"/>
                </a:solidFill>
                <a:latin typeface="Arial" panose="020B0604020202020204" pitchFamily="34" charset="0"/>
                <a:cs typeface="Arial" panose="020B0604020202020204" pitchFamily="34" charset="0"/>
              </a:rPr>
              <a:t>housed </a:t>
            </a:r>
            <a:r>
              <a:rPr lang="en-US" altLang="en-US" sz="1600" b="1" dirty="0">
                <a:solidFill>
                  <a:srgbClr val="002060"/>
                </a:solidFill>
                <a:latin typeface="Arial" panose="020B0604020202020204" pitchFamily="34" charset="0"/>
                <a:cs typeface="Arial" panose="020B0604020202020204" pitchFamily="34" charset="0"/>
              </a:rPr>
              <a:t>180</a:t>
            </a:r>
            <a:r>
              <a:rPr lang="en-US" altLang="en-US" sz="1600" dirty="0">
                <a:solidFill>
                  <a:srgbClr val="002060"/>
                </a:solidFill>
                <a:latin typeface="Arial" panose="020B0604020202020204" pitchFamily="34" charset="0"/>
                <a:cs typeface="Arial" panose="020B0604020202020204" pitchFamily="34" charset="0"/>
              </a:rPr>
              <a:t> </a:t>
            </a:r>
            <a:r>
              <a:rPr lang="en-US" altLang="en-US" sz="1600" dirty="0" smtClean="0">
                <a:solidFill>
                  <a:srgbClr val="002060"/>
                </a:solidFill>
                <a:latin typeface="Arial" panose="020B0604020202020204" pitchFamily="34" charset="0"/>
                <a:cs typeface="Arial" panose="020B0604020202020204" pitchFamily="34" charset="0"/>
              </a:rPr>
              <a:t>tenants across plans. </a:t>
            </a:r>
          </a:p>
          <a:p>
            <a:pPr>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dirty="0">
                <a:solidFill>
                  <a:srgbClr val="002060"/>
                </a:solidFill>
                <a:latin typeface="Arial" panose="020B0604020202020204" pitchFamily="34" charset="0"/>
                <a:cs typeface="Arial" panose="020B0604020202020204" pitchFamily="34" charset="0"/>
              </a:rPr>
              <a:t>A</a:t>
            </a:r>
            <a:r>
              <a:rPr lang="en-US" altLang="en-US" sz="1600" dirty="0" smtClean="0">
                <a:solidFill>
                  <a:srgbClr val="002060"/>
                </a:solidFill>
                <a:latin typeface="Arial" panose="020B0604020202020204" pitchFamily="34" charset="0"/>
                <a:cs typeface="Arial" panose="020B0604020202020204" pitchFamily="34" charset="0"/>
              </a:rPr>
              <a:t>n </a:t>
            </a:r>
            <a:r>
              <a:rPr lang="en-US" altLang="en-US" sz="1600" dirty="0">
                <a:solidFill>
                  <a:srgbClr val="002060"/>
                </a:solidFill>
                <a:latin typeface="Arial" panose="020B0604020202020204" pitchFamily="34" charset="0"/>
                <a:cs typeface="Arial" panose="020B0604020202020204" pitchFamily="34" charset="0"/>
              </a:rPr>
              <a:t>independent contractor of </a:t>
            </a:r>
            <a:r>
              <a:rPr lang="en-US" altLang="en-US" sz="1600" dirty="0" smtClean="0">
                <a:solidFill>
                  <a:srgbClr val="002060"/>
                </a:solidFill>
                <a:latin typeface="Arial" panose="020B0604020202020204" pitchFamily="34" charset="0"/>
                <a:cs typeface="Arial" panose="020B0604020202020204" pitchFamily="34" charset="0"/>
              </a:rPr>
              <a:t>A&amp;F </a:t>
            </a:r>
            <a:r>
              <a:rPr lang="en-US" altLang="en-US" sz="1600" dirty="0">
                <a:solidFill>
                  <a:srgbClr val="002060"/>
                </a:solidFill>
                <a:latin typeface="Arial" panose="020B0604020202020204" pitchFamily="34" charset="0"/>
                <a:cs typeface="Arial" panose="020B0604020202020204" pitchFamily="34" charset="0"/>
              </a:rPr>
              <a:t>will evaluate the program’s success in stably housing chronically homeless individuals, based on reporting from PFS providers, </a:t>
            </a:r>
            <a:r>
              <a:rPr lang="en-US" altLang="en-US" sz="1600" dirty="0" smtClean="0">
                <a:solidFill>
                  <a:srgbClr val="002060"/>
                </a:solidFill>
                <a:latin typeface="Arial" panose="020B0604020202020204" pitchFamily="34" charset="0"/>
                <a:cs typeface="Arial" panose="020B0604020202020204" pitchFamily="34" charset="0"/>
              </a:rPr>
              <a:t>MHSA</a:t>
            </a:r>
            <a:r>
              <a:rPr lang="en-US" altLang="en-US" sz="1600" dirty="0">
                <a:solidFill>
                  <a:srgbClr val="002060"/>
                </a:solidFill>
                <a:latin typeface="Arial" panose="020B0604020202020204" pitchFamily="34" charset="0"/>
                <a:cs typeface="Arial" panose="020B0604020202020204" pitchFamily="34" charset="0"/>
              </a:rPr>
              <a:t>, and from contact with participants. </a:t>
            </a:r>
            <a:endParaRPr lang="en-US" altLang="en-US" sz="1600" dirty="0" smtClean="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Self-reported data from PFS members about their utilization of health care services,  both before and after the program, should enable an evaluation of the program’s impact on service utilization, health outcomes, and cost. </a:t>
            </a:r>
          </a:p>
          <a:p>
            <a:pPr marL="742950" lvl="1" indent="-28575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Preliminary data: </a:t>
            </a:r>
            <a:r>
              <a:rPr lang="en-US" altLang="en-US" sz="1600" b="1" dirty="0" smtClean="0">
                <a:solidFill>
                  <a:srgbClr val="002060"/>
                </a:solidFill>
                <a:latin typeface="Arial" panose="020B0604020202020204" pitchFamily="34" charset="0"/>
                <a:cs typeface="Arial" panose="020B0604020202020204" pitchFamily="34" charset="0"/>
              </a:rPr>
              <a:t>ER and Hospitalization utilization decreases</a:t>
            </a:r>
            <a:r>
              <a:rPr lang="en-US" altLang="en-US" sz="1600" dirty="0" smtClean="0">
                <a:solidFill>
                  <a:srgbClr val="002060"/>
                </a:solidFill>
                <a:latin typeface="Arial" panose="020B0604020202020204" pitchFamily="34" charset="0"/>
                <a:cs typeface="Arial" panose="020B0604020202020204" pitchFamily="34" charset="0"/>
              </a:rPr>
              <a:t> among participants once they enter the program.</a:t>
            </a:r>
          </a:p>
          <a:p>
            <a:pPr>
              <a:lnSpc>
                <a:spcPct val="95000"/>
              </a:lnSpc>
            </a:pPr>
            <a:endParaRPr lang="en-US" altLang="en-US" sz="1600" dirty="0">
              <a:solidFill>
                <a:srgbClr val="002060"/>
              </a:solidFill>
              <a:latin typeface="Arial" panose="020B0604020202020204" pitchFamily="34" charset="0"/>
              <a:cs typeface="Arial" panose="020B0604020202020204" pitchFamily="34" charset="0"/>
            </a:endParaRPr>
          </a:p>
          <a:p>
            <a:pPr marL="285750" indent="-285750">
              <a:lnSpc>
                <a:spcPct val="95000"/>
              </a:lnSpc>
              <a:buFont typeface="Arial" panose="020B0604020202020204" pitchFamily="34" charset="0"/>
              <a:buChar char="•"/>
            </a:pPr>
            <a:r>
              <a:rPr lang="en-US" altLang="en-US" sz="1600" dirty="0" smtClean="0">
                <a:solidFill>
                  <a:srgbClr val="002060"/>
                </a:solidFill>
                <a:latin typeface="Arial" panose="020B0604020202020204" pitchFamily="34" charset="0"/>
                <a:cs typeface="Arial" panose="020B0604020202020204" pitchFamily="34" charset="0"/>
              </a:rPr>
              <a:t>Currently PFS is only available to MassHealth members with Medicaid only (no other insurance or Medicare) enrolled in the  PCC Plan or in an MCO, but it may eventually be expanded to other programs. </a:t>
            </a:r>
            <a:endParaRPr lang="en-US" altLang="en-US" sz="16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6687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4333" y="2828836"/>
            <a:ext cx="8468813" cy="1384995"/>
          </a:xfrm>
          <a:prstGeom prst="rect">
            <a:avLst/>
          </a:prstGeom>
        </p:spPr>
        <p:txBody>
          <a:bodyPr wrap="square">
            <a:spAutoFit/>
          </a:bodyPr>
          <a:lstStyle/>
          <a:p>
            <a:pPr algn="ctr">
              <a:buFont typeface="Arial" pitchFamily="34" charset="0"/>
              <a:buNone/>
            </a:pPr>
            <a:r>
              <a:rPr lang="en-US" altLang="en-US" sz="2800" b="1" dirty="0">
                <a:solidFill>
                  <a:srgbClr val="002060"/>
                </a:solidFill>
                <a:latin typeface="Arial" panose="020B0604020202020204" pitchFamily="34" charset="0"/>
                <a:cs typeface="Arial" panose="020B0604020202020204" pitchFamily="34" charset="0"/>
              </a:rPr>
              <a:t>Visit us </a:t>
            </a:r>
            <a:r>
              <a:rPr lang="en-US" altLang="en-US" sz="2800" b="1" dirty="0" smtClean="0">
                <a:solidFill>
                  <a:srgbClr val="002060"/>
                </a:solidFill>
                <a:latin typeface="Arial" panose="020B0604020202020204" pitchFamily="34" charset="0"/>
                <a:cs typeface="Arial" panose="020B0604020202020204" pitchFamily="34" charset="0"/>
              </a:rPr>
              <a:t>at: </a:t>
            </a:r>
            <a:r>
              <a:rPr lang="en-US" altLang="en-US" sz="2800" b="1" dirty="0" smtClean="0">
                <a:solidFill>
                  <a:srgbClr val="7030A0"/>
                </a:solidFill>
                <a:latin typeface="Arial" panose="020B0604020202020204" pitchFamily="34" charset="0"/>
                <a:cs typeface="Arial" panose="020B0604020202020204" pitchFamily="34" charset="0"/>
                <a:hlinkClick r:id="rId2"/>
              </a:rPr>
              <a:t>www.mass.gov/masshealth/onecare</a:t>
            </a:r>
            <a:r>
              <a:rPr lang="en-US" altLang="en-US" sz="2800" b="1" dirty="0" smtClean="0">
                <a:solidFill>
                  <a:srgbClr val="002060"/>
                </a:solidFill>
                <a:latin typeface="Arial" panose="020B0604020202020204" pitchFamily="34" charset="0"/>
                <a:cs typeface="Arial" panose="020B0604020202020204" pitchFamily="34" charset="0"/>
              </a:rPr>
              <a:t> </a:t>
            </a:r>
            <a:endParaRPr lang="en-US" altLang="en-US" sz="2800" b="1" dirty="0">
              <a:solidFill>
                <a:srgbClr val="002060"/>
              </a:solidFill>
              <a:latin typeface="Arial" panose="020B0604020202020204" pitchFamily="34" charset="0"/>
              <a:cs typeface="Arial" panose="020B0604020202020204" pitchFamily="34" charset="0"/>
            </a:endParaRPr>
          </a:p>
          <a:p>
            <a:pPr algn="ctr">
              <a:buFont typeface="Arial" pitchFamily="34" charset="0"/>
              <a:buNone/>
            </a:pPr>
            <a:endParaRPr lang="en-US" altLang="en-US" sz="2800" b="1" dirty="0">
              <a:solidFill>
                <a:srgbClr val="002060"/>
              </a:solidFill>
              <a:latin typeface="Arial" panose="020B0604020202020204" pitchFamily="34" charset="0"/>
              <a:cs typeface="Arial" panose="020B0604020202020204" pitchFamily="34" charset="0"/>
            </a:endParaRPr>
          </a:p>
          <a:p>
            <a:pPr algn="ctr">
              <a:buFont typeface="Arial" pitchFamily="34" charset="0"/>
              <a:buNone/>
            </a:pPr>
            <a:r>
              <a:rPr lang="en-US" altLang="en-US" sz="2800" b="1" dirty="0">
                <a:solidFill>
                  <a:srgbClr val="002060"/>
                </a:solidFill>
                <a:latin typeface="Arial" panose="020B0604020202020204" pitchFamily="34" charset="0"/>
                <a:cs typeface="Arial" panose="020B0604020202020204" pitchFamily="34" charset="0"/>
              </a:rPr>
              <a:t>Email us </a:t>
            </a:r>
            <a:r>
              <a:rPr lang="en-US" altLang="en-US" sz="2800" b="1" dirty="0" smtClean="0">
                <a:solidFill>
                  <a:srgbClr val="002060"/>
                </a:solidFill>
                <a:latin typeface="Arial" panose="020B0604020202020204" pitchFamily="34" charset="0"/>
                <a:cs typeface="Arial" panose="020B0604020202020204" pitchFamily="34" charset="0"/>
              </a:rPr>
              <a:t>at: </a:t>
            </a:r>
            <a:r>
              <a:rPr lang="en-US" altLang="en-US" sz="2800" b="1" dirty="0">
                <a:solidFill>
                  <a:srgbClr val="002060"/>
                </a:solidFill>
                <a:latin typeface="Arial" panose="020B0604020202020204" pitchFamily="34" charset="0"/>
                <a:cs typeface="Arial" panose="020B0604020202020204" pitchFamily="34" charset="0"/>
                <a:hlinkClick r:id="rId3"/>
              </a:rPr>
              <a:t>OneCare@state.ma.us</a:t>
            </a:r>
            <a:endParaRPr lang="en-US" altLang="en-US" sz="2800" b="1" dirty="0">
              <a:solidFill>
                <a:srgbClr val="002060"/>
              </a:solidFill>
              <a:latin typeface="Arial" panose="020B0604020202020204" pitchFamily="34" charset="0"/>
              <a:cs typeface="Arial" panose="020B0604020202020204" pitchFamily="34" charset="0"/>
            </a:endParaRPr>
          </a:p>
        </p:txBody>
      </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547" y="137046"/>
            <a:ext cx="2064754" cy="972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509849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10;&lt;root reqver=&quot;21047&quot;&gt;&lt;version val=&quot;23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1-%Y&lt;/m_strFormatTime&gt;&lt;/m_precDefaultDate&gt;&lt;m_precDefaultYear/&gt;&lt;m_precDefaultQuarter&gt;&lt;m_bNumberIsYear val=&quot;0&quot;/&gt;&lt;m_strFormatTime&gt;Q%5&lt;/m_strFormatTime&gt;&lt;/m_precDefaultQuarter&gt;&lt;m_precDefaultMonth&gt;&lt;m_bNumberIsYear val=&quot;0&quot;/&gt;&lt;m_strFormatTime&gt;%1&lt;/m_strFormatTime&gt;&lt;/m_precDefaultMonth&gt;&lt;m_precDefaultWeek&gt;&lt;m_bNumberIsYear val=&quot;0&quot;/&gt;&lt;m_strFormatTime&gt;%4&lt;/m_strFormatTime&gt;&lt;/m_precDefaultWeek&gt;&lt;m_precDefaultDay&gt;&lt;m_bNumberIsYear val=&quot;0&quot;/&gt;&lt;m_strFormatTime&gt;%d&lt;/m_strFormatTime&gt;&lt;/m_precDefaultDay&gt;&lt;m_mruColor&gt;&lt;m_vecMRU length=&quot;0&quot;/&gt;&lt;/m_mruColor&gt;&lt;m_eweekdayFirstOfWeek val=&quot;2&quot;/&gt;&lt;m_eweekdayFirstOfWorkweek val=&quot;2&quot;/&gt;&lt;m_eweekdayFirstOfWeekend val=&quot;7&quot;/&gt;&lt;/CPresentation&gt;&lt;/root&gt;"/>
  <p:tag name="ISNEWSLIDENUMBER" val="False"/>
  <p:tag name="PREVIOUSNAME" val="C:\Users\Alexia Cesar\Documents\MassHealth\Final docs\2. Strategy reference deck\20160129 - MassHealth - Strategy reference deck - vF.pptx"/>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V.6fDTFt5U6dz.Gq9YCSP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V.6fDTFt5U6dz.Gq9YCSPg"/>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1114</Words>
  <Application>Microsoft Office PowerPoint</Application>
  <PresentationFormat>On-screen Show (4:3)</PresentationFormat>
  <Paragraphs>144</Paragraphs>
  <Slides>9</Slides>
  <Notes>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SRM_CF_DG1140</vt:lpstr>
      <vt:lpstr>think-cell Slide</vt:lpstr>
      <vt:lpstr> </vt:lpstr>
      <vt:lpstr>One Care Enrollment and Outreach</vt:lpstr>
      <vt:lpstr>One Care Enrollment and Outreach</vt:lpstr>
      <vt:lpstr>Additional One Care Updates  </vt:lpstr>
      <vt:lpstr>The Commonwealth’s Pay For Success (PFS) Initiative for Chronically Homeless Individuals</vt:lpstr>
      <vt:lpstr>PFS Goals and Opportunities</vt:lpstr>
      <vt:lpstr>Housing First Supportive Services Offered by PFS Providers</vt:lpstr>
      <vt:lpstr>PFS Progress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2016-01-29T17:32:38Z</dcterms:created>
  <dcterms:modified xsi:type="dcterms:W3CDTF">2017-10-26T15:40:53Z</dcterms:modified>
</cp:coreProperties>
</file>