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35" r:id="rId2"/>
    <p:sldMasterId id="2147484033" r:id="rId3"/>
    <p:sldMasterId id="2147484075" r:id="rId4"/>
  </p:sldMasterIdLst>
  <p:notesMasterIdLst>
    <p:notesMasterId r:id="rId15"/>
  </p:notesMasterIdLst>
  <p:handoutMasterIdLst>
    <p:handoutMasterId r:id="rId16"/>
  </p:handoutMasterIdLst>
  <p:sldIdLst>
    <p:sldId id="798" r:id="rId5"/>
    <p:sldId id="895" r:id="rId6"/>
    <p:sldId id="888" r:id="rId7"/>
    <p:sldId id="863" r:id="rId8"/>
    <p:sldId id="865" r:id="rId9"/>
    <p:sldId id="894" r:id="rId10"/>
    <p:sldId id="878" r:id="rId11"/>
    <p:sldId id="879" r:id="rId12"/>
    <p:sldId id="886" r:id="rId13"/>
    <p:sldId id="807" r:id="rId14"/>
  </p:sldIdLst>
  <p:sldSz cx="9144000" cy="6858000" type="screen4x3"/>
  <p:notesSz cx="7010400" cy="9296400"/>
  <p:defaultTextStyle>
    <a:defPPr>
      <a:defRPr lang="en-US"/>
    </a:defPPr>
    <a:lvl1pPr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1pPr>
    <a:lvl2pPr marL="4572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2pPr>
    <a:lvl3pPr marL="9144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3pPr>
    <a:lvl4pPr marL="13716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4pPr>
    <a:lvl5pPr marL="1828800" algn="l" rtl="0" fontAlgn="base">
      <a:lnSpc>
        <a:spcPct val="85000"/>
      </a:lnSpc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BCBD3"/>
    <a:srgbClr val="5F5F5F"/>
    <a:srgbClr val="4D4D4D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1221" autoAdjust="0"/>
    <p:restoredTop sz="92518" autoAdjust="0"/>
  </p:normalViewPr>
  <p:slideViewPr>
    <p:cSldViewPr snapToObjects="1">
      <p:cViewPr>
        <p:scale>
          <a:sx n="75" d="100"/>
          <a:sy n="75" d="100"/>
        </p:scale>
        <p:origin x="-636" y="-42"/>
      </p:cViewPr>
      <p:guideLst>
        <p:guide orient="horz" pos="1152"/>
        <p:guide pos="3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180"/>
    </p:cViewPr>
  </p:sorterViewPr>
  <p:notesViewPr>
    <p:cSldViewPr snapToObjects="1">
      <p:cViewPr>
        <p:scale>
          <a:sx n="100" d="100"/>
          <a:sy n="100" d="100"/>
        </p:scale>
        <p:origin x="-2544" y="174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E81D1537-6B1B-4201-898D-E5E02B97862F}" type="datetimeFigureOut">
              <a:rPr lang="en-US" altLang="en-US"/>
              <a:pPr>
                <a:defRPr/>
              </a:pPr>
              <a:t>10/31/2017</a:t>
            </a:fld>
            <a:endParaRPr lang="en-US" altLang="en-US" dirty="0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7" tIns="45685" rIns="91377" bIns="4568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</a:defRPr>
            </a:lvl1pPr>
          </a:lstStyle>
          <a:p>
            <a:pPr>
              <a:defRPr/>
            </a:pPr>
            <a:fld id="{ACE02D3A-A584-4882-8BC4-83D78986FA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234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b" anchorCtr="0" compatLnSpc="1">
            <a:prstTxWarp prst="textNoShape">
              <a:avLst/>
            </a:prstTxWarp>
          </a:bodyPr>
          <a:lstStyle>
            <a:lvl1pPr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082" tIns="46544" rIns="93082" bIns="46544" numCol="1" anchor="b" anchorCtr="0" compatLnSpc="1">
            <a:prstTxWarp prst="textNoShape">
              <a:avLst/>
            </a:prstTxWarp>
          </a:bodyPr>
          <a:lstStyle>
            <a:lvl1pPr algn="r" defTabSz="931863">
              <a:lnSpc>
                <a:spcPct val="100000"/>
              </a:lnSpc>
              <a:defRPr sz="1200" b="0">
                <a:solidFill>
                  <a:schemeClr val="tx1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45C1E652-0180-43F7-B847-50860E2054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40404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287CCC5-5083-439B-9424-2ABB6A287DCB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5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6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charset="-128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AD01569C-791B-4F65-8F7C-1ED69BB4EF0F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7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C1E652-0180-43F7-B847-50860E205478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2154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C1E652-0180-43F7-B847-50860E205478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1289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 smtClean="0">
              <a:latin typeface="Arial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4538" indent="-287338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4588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3375" indent="-230188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60575" indent="-228600" defTabSz="931863" eaLnBrk="0" hangingPunct="0"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77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49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321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9375" indent="-228600" defTabSz="931863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/>
            <a:fld id="{9AFF9E16-0E49-4C85-95B3-EF17F0E62F44}" type="slidenum">
              <a:rPr lang="en-US" altLang="en-US" sz="1200" b="0">
                <a:solidFill>
                  <a:prstClr val="black"/>
                </a:solidFill>
              </a:rPr>
              <a:pPr eaLnBrk="1" hangingPunct="1"/>
              <a:t>10</a:t>
            </a:fld>
            <a:endParaRPr lang="en-US" altLang="en-US" sz="1200" b="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882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C1FAA-CD78-47B1-BAD6-4032B3D66D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96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AE73F-DBDC-443C-9E62-AC0A81DD45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22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99F81-45FC-4E42-B214-B273A6F4F8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316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F6FD4-E3DA-4758-B685-D000E3FEE4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291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B10CD-3106-435E-A3A6-13B3636FF7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772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F2828-1E6C-4CC7-89C5-3000E8B2D4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164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0CBFA-DF8B-4036-B47D-7F164860A1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147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90C29-E71F-4164-8487-41596456DE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501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8C686-A778-42FF-B538-24FADFAD9B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82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3478A-FE8B-4DA9-AE41-17F437AA6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006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E6EFD-F2E3-4CF8-B30C-61A833C1AD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31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1ABD63-BEE5-4F07-BBB7-5A83508F8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237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8FBAE-7640-4A80-A347-553666A2CD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814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234D-6170-43EC-879F-A22D9BEFC9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80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11D13-F5A2-4204-81C5-0796E94682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37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90A49-B2AB-444E-9BDC-0AF3FBF35C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33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019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3582C-A5A7-429D-AA5C-44DECADB6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186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59541-775F-4120-B4D8-5832CA54F05A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299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99996-7403-461D-911D-E4E89BB71D4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3510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4CA86-ABC2-47CB-943D-BF0742A80A7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0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C75640-D13A-40D7-94FB-EF3DD4B73B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9338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2F1E5-60DC-49FB-984E-ECE6007604B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7129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3EE37-626C-4385-A752-F7826DB521A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972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5EE0A-C865-4227-9BE2-589614D7DEE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064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C4486-BE0F-410A-A1BB-D2D8BC99172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2235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B0469-4159-4D7B-9CB6-F33FDDB2D6F4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450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88012-D34A-4B85-A03A-F4865D36A4F9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859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C1546-5EE3-4698-9B7B-F0CF1B08194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3016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EED73-BE65-445B-A3F0-D331D103F69B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517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ower5 sm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9" t="15384" b="33333"/>
          <a:stretch>
            <a:fillRect/>
          </a:stretch>
        </p:blipFill>
        <p:spPr bwMode="auto">
          <a:xfrm>
            <a:off x="6781800" y="4471988"/>
            <a:ext cx="2366963" cy="238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352800"/>
            <a:ext cx="6400800" cy="1752600"/>
          </a:xfrm>
        </p:spPr>
        <p:txBody>
          <a:bodyPr/>
          <a:lstStyle>
            <a:lvl1pPr marL="0" indent="0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219200"/>
            <a:ext cx="7772400" cy="2057400"/>
          </a:xfrm>
        </p:spPr>
        <p:txBody>
          <a:bodyPr anchor="t"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58452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A4B19-0171-4632-87CC-E08591B4FCBE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68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D3E34-6010-44D3-928D-8E0F6E90B0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943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C8BD02-4FB0-441B-900F-96883EB630E7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7171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580CD-6D09-488B-8311-E22C44DE8E1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1564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6DA27-AC71-46D7-B624-37F3E3FF11D5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340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35DAB-22D1-4E67-B80A-771E586EC25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9936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E07D7-16DD-460C-AC9D-58253D067821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8407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F8B3C-70E3-4295-95C8-2D4349338B03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475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E593C-48E3-4662-9E07-1D2AA77C7712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1249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854FA-8BAE-41D9-9B59-217AFD33FF48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2806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EBEA3-9906-4701-8257-B0FCB5D4DC0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3413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23622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343400"/>
            <a:ext cx="4114800" cy="1828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88C17-3A34-4E8B-BE33-8EE8A160A69C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337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40A7-480B-40A1-9852-ED9387277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3453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6416675" cy="1828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62200"/>
            <a:ext cx="4114800" cy="381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4AF6B-2EF1-41E1-AC56-59120CFC3836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281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DD66E-2497-448D-88D4-0B6C0ADE6C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1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19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91361-8DAF-4856-B7C6-F8B84E1393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33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CA9EA-8EE3-4BC3-A07E-DC4BF168FE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260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A74B3DE5-65C4-40A6-A4BA-E4AA441D90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 b="1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ea typeface="MS PGothic" pitchFamily="34" charset="-128"/>
              </a:defRPr>
            </a:lvl1pPr>
          </a:lstStyle>
          <a:p>
            <a:pPr>
              <a:defRPr/>
            </a:pPr>
            <a:fld id="{44EBA18F-3E7D-4C66-B15E-1794394933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3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charset="0"/>
        <a:buChar char="■"/>
        <a:defRPr sz="2800">
          <a:solidFill>
            <a:schemeClr val="accent2"/>
          </a:solidFill>
          <a:latin typeface="+mn-lt"/>
          <a:ea typeface="MS PGothic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>
          <a:solidFill>
            <a:schemeClr val="accent2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>
          <a:solidFill>
            <a:schemeClr val="accent2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MS PGothic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>
          <a:solidFill>
            <a:schemeClr val="accent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 smtClean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3CCB7CCF-7DC9-4FD4-91F9-45D0F3C61B3F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048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  <p:sldLayoutId id="2147484045" r:id="rId12"/>
    <p:sldLayoutId id="2147484046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pitchFamily="34" charset="0"/>
        <a:buChar char="■"/>
        <a:defRPr sz="2800" b="1">
          <a:solidFill>
            <a:schemeClr val="accent2"/>
          </a:solidFill>
          <a:latin typeface="+mn-lt"/>
          <a:ea typeface="ＭＳ Ｐゴシック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64166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362200"/>
            <a:ext cx="8382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EA7960CF-88EB-4060-8693-0ED69AD23AA3}" type="slidenum">
              <a:rPr lang="en-US">
                <a:solidFill>
                  <a:srgbClr val="000066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1029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2" b="2867"/>
          <a:stretch>
            <a:fillRect/>
          </a:stretch>
        </p:blipFill>
        <p:spPr bwMode="auto">
          <a:xfrm>
            <a:off x="6934200" y="381000"/>
            <a:ext cx="2093913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84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ＭＳ Ｐゴシック" pitchFamily="34" charset="-128"/>
          <a:cs typeface="ＭＳ Ｐゴシック" charset="0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  <a:ea typeface="ＭＳ Ｐゴシック" pitchFamily="34" charset="-128"/>
          <a:cs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Font typeface="Arial" pitchFamily="34" charset="0"/>
        <a:buChar char="■"/>
        <a:defRPr sz="2800" b="1">
          <a:solidFill>
            <a:schemeClr val="accent2"/>
          </a:solidFill>
          <a:latin typeface="+mn-lt"/>
          <a:ea typeface="ＭＳ Ｐゴシック" pitchFamily="34" charset="-128"/>
          <a:cs typeface="ＭＳ Ｐゴシック" charset="0"/>
        </a:defRPr>
      </a:lvl1pPr>
      <a:lvl2pPr marL="749300" indent="-2921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•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–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  <a:ea typeface="ＭＳ Ｐゴシック" pitchFamily="34" charset="-128"/>
        </a:defRPr>
      </a:lvl5pPr>
      <a:lvl6pPr marL="25146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6pPr>
      <a:lvl7pPr marL="29718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7pPr>
      <a:lvl8pPr marL="34290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8pPr>
      <a:lvl9pPr marL="3886200" indent="-228600" algn="l" rtl="0" fontAlgn="base">
        <a:lnSpc>
          <a:spcPct val="85000"/>
        </a:lnSpc>
        <a:spcBef>
          <a:spcPct val="40000"/>
        </a:spcBef>
        <a:spcAft>
          <a:spcPct val="0"/>
        </a:spcAft>
        <a:buClr>
          <a:srgbClr val="CC0000"/>
        </a:buClr>
        <a:buChar char="»"/>
        <a:defRPr sz="2800" b="1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masshealth/onecar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hyperlink" Target="mailto:OneCare@state.ma.u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28600" y="3429000"/>
            <a:ext cx="6400800" cy="838200"/>
          </a:xfrm>
        </p:spPr>
        <p:txBody>
          <a:bodyPr/>
          <a:lstStyle/>
          <a:p>
            <a:pPr eaLnBrk="1" hangingPunct="1"/>
            <a:r>
              <a:rPr lang="en-US" altLang="en-US" sz="2800" b="0" dirty="0" smtClean="0"/>
              <a:t>MassHealth Demonstration </a:t>
            </a:r>
            <a:br>
              <a:rPr lang="en-US" altLang="en-US" sz="2800" b="0" dirty="0" smtClean="0"/>
            </a:br>
            <a:r>
              <a:rPr lang="en-US" altLang="en-US" sz="2800" b="0" dirty="0" smtClean="0"/>
              <a:t>to Integrate Care for Dual Eligibles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304800" y="2133600"/>
            <a:ext cx="838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dirty="0">
                <a:solidFill>
                  <a:srgbClr val="333399"/>
                </a:solidFill>
              </a:rPr>
              <a:t>One Care: MassHealth plus Medicare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04800" y="4419600"/>
            <a:ext cx="6934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None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9300" indent="-2921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  <a:ea typeface="MS PGothic" pitchFamily="34" charset="-128"/>
              </a:defRPr>
            </a:lvl5pPr>
            <a:lvl6pPr marL="25146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6pPr>
            <a:lvl7pPr marL="29718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7pPr>
            <a:lvl8pPr marL="34290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8pPr>
            <a:lvl9pPr marL="3886200" indent="-228600" algn="l" rtl="0" fontAlgn="base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2400" b="0" kern="0" dirty="0"/>
              <a:t>Implementation Council Meeting – </a:t>
            </a:r>
            <a:r>
              <a:rPr lang="en-US" altLang="en-US" sz="2400" b="0" kern="0" dirty="0" smtClean="0"/>
              <a:t/>
            </a:r>
            <a:br>
              <a:rPr lang="en-US" altLang="en-US" sz="2400" b="0" kern="0" dirty="0" smtClean="0"/>
            </a:br>
            <a:r>
              <a:rPr lang="en-US" altLang="en-US" sz="2400" b="0" kern="0" dirty="0" smtClean="0"/>
              <a:t>MassHealth </a:t>
            </a:r>
            <a:r>
              <a:rPr lang="en-US" altLang="en-US" sz="2400" b="0" kern="0" dirty="0"/>
              <a:t>Update</a:t>
            </a:r>
          </a:p>
          <a:p>
            <a:pPr eaLnBrk="1" hangingPunct="1"/>
            <a:r>
              <a:rPr lang="en-US" altLang="en-US" sz="2400" b="0" kern="0" dirty="0" smtClean="0"/>
              <a:t>March 28, 2014, 1:00 PM – 3:00 PM</a:t>
            </a:r>
          </a:p>
          <a:p>
            <a:pPr eaLnBrk="1" hangingPunct="1"/>
            <a:r>
              <a:rPr lang="en-US" altLang="en-US" sz="2400" b="0" kern="0" dirty="0" smtClean="0"/>
              <a:t>One </a:t>
            </a:r>
            <a:r>
              <a:rPr lang="en-US" altLang="en-US" sz="2400" b="0" kern="0" dirty="0" err="1" smtClean="0"/>
              <a:t>Ashburton</a:t>
            </a:r>
            <a:r>
              <a:rPr lang="en-US" altLang="en-US" sz="2400" b="0" kern="0" dirty="0" smtClean="0"/>
              <a:t> Place, 21</a:t>
            </a:r>
            <a:r>
              <a:rPr lang="en-US" altLang="en-US" sz="2400" b="0" kern="0" baseline="30000" dirty="0" smtClean="0"/>
              <a:t>st</a:t>
            </a:r>
            <a:r>
              <a:rPr lang="en-US" altLang="en-US" sz="2400" b="0" kern="0" dirty="0" smtClean="0"/>
              <a:t> Floor</a:t>
            </a:r>
          </a:p>
          <a:p>
            <a:pPr eaLnBrk="1" hangingPunct="1"/>
            <a:r>
              <a:rPr lang="en-US" altLang="en-US" sz="2400" b="0" kern="0" dirty="0" smtClean="0"/>
              <a:t>Boston, MA</a:t>
            </a:r>
            <a:endParaRPr lang="en-US" altLang="en-US" sz="2400" b="0" kern="0" dirty="0"/>
          </a:p>
        </p:txBody>
      </p:sp>
    </p:spTree>
    <p:extLst>
      <p:ext uri="{BB962C8B-B14F-4D97-AF65-F5344CB8AC3E}">
        <p14:creationId xmlns:p14="http://schemas.microsoft.com/office/powerpoint/2010/main" val="21434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762000"/>
            <a:ext cx="8686800" cy="5181600"/>
          </a:xfrm>
        </p:spPr>
        <p:txBody>
          <a:bodyPr/>
          <a:lstStyle/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Visit us at </a:t>
            </a:r>
            <a:r>
              <a:rPr lang="en-US" altLang="en-US" dirty="0" smtClean="0">
                <a:hlinkClick r:id="rId3"/>
              </a:rPr>
              <a:t>www.mass.gov/masshealth/onecare</a:t>
            </a:r>
            <a:r>
              <a:rPr lang="en-US" altLang="en-US" dirty="0" smtClean="0"/>
              <a:t> </a:t>
            </a:r>
          </a:p>
          <a:p>
            <a:pPr algn="ctr">
              <a:buFont typeface="Arial" pitchFamily="34" charset="0"/>
              <a:buNone/>
            </a:pPr>
            <a:endParaRPr lang="en-US" altLang="en-US" dirty="0" smtClean="0"/>
          </a:p>
          <a:p>
            <a:pPr algn="ctr">
              <a:buFont typeface="Arial" pitchFamily="34" charset="0"/>
              <a:buNone/>
            </a:pPr>
            <a:r>
              <a:rPr lang="en-US" altLang="en-US" dirty="0" smtClean="0"/>
              <a:t>Email us at </a:t>
            </a:r>
            <a:r>
              <a:rPr lang="en-US" altLang="en-US" dirty="0" smtClean="0">
                <a:hlinkClick r:id="rId4"/>
              </a:rPr>
              <a:t>OneCare@state.ma.us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983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228600" y="304800"/>
            <a:ext cx="6324600" cy="762000"/>
          </a:xfrm>
        </p:spPr>
        <p:txBody>
          <a:bodyPr/>
          <a:lstStyle/>
          <a:p>
            <a:r>
              <a:rPr lang="en-US" altLang="en-US" sz="2800" dirty="0" smtClean="0"/>
              <a:t>MassHealth and Implementation Council Planning Meeting </a:t>
            </a:r>
          </a:p>
        </p:txBody>
      </p:sp>
      <p:sp>
        <p:nvSpPr>
          <p:cNvPr id="5123" name="Slide Number Placeholder 6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AAFF4F77-B747-4F05-A709-D64175B71B72}" type="slidenum">
              <a:rPr lang="en-US" altLang="en-US" sz="1400" b="0">
                <a:solidFill>
                  <a:schemeClr val="tx1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400" b="0" dirty="0">
              <a:solidFill>
                <a:schemeClr val="tx1"/>
              </a:solidFill>
            </a:endParaRPr>
          </a:p>
        </p:txBody>
      </p:sp>
      <p:sp>
        <p:nvSpPr>
          <p:cNvPr id="5124" name="Content Placeholder 2"/>
          <p:cNvSpPr>
            <a:spLocks/>
          </p:cNvSpPr>
          <p:nvPr/>
        </p:nvSpPr>
        <p:spPr bwMode="auto">
          <a:xfrm>
            <a:off x="304800" y="1371600"/>
            <a:ext cx="8610600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en-US" altLang="en-US" sz="2000" b="0" dirty="0" smtClean="0"/>
              <a:t>MassHealth </a:t>
            </a:r>
            <a:r>
              <a:rPr lang="en-US" altLang="en-US" sz="2000" b="0" dirty="0"/>
              <a:t>and Implementation Council chairs held </a:t>
            </a:r>
            <a:r>
              <a:rPr lang="en-US" altLang="en-US" sz="2000" b="0" dirty="0" smtClean="0"/>
              <a:t>a joint planning meeting on March 19, 2014</a:t>
            </a:r>
          </a:p>
          <a:p>
            <a:pPr>
              <a:lnSpc>
                <a:spcPct val="90000"/>
              </a:lnSpc>
              <a:defRPr/>
            </a:pPr>
            <a:endParaRPr lang="en-US" altLang="en-US" sz="2000" b="0" dirty="0" smtClean="0"/>
          </a:p>
          <a:p>
            <a:pPr>
              <a:lnSpc>
                <a:spcPct val="90000"/>
              </a:lnSpc>
              <a:defRPr/>
            </a:pPr>
            <a:r>
              <a:rPr lang="en-US" altLang="en-US" sz="2000" b="0" dirty="0" smtClean="0"/>
              <a:t>Topics discussed included: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000" b="0" dirty="0"/>
              <a:t>2014 </a:t>
            </a:r>
            <a:r>
              <a:rPr lang="en-US" altLang="en-US" sz="2000" b="0" dirty="0" smtClean="0"/>
              <a:t>IC priorities</a:t>
            </a:r>
            <a:endParaRPr lang="en-US" altLang="en-US" sz="2000" b="0" dirty="0"/>
          </a:p>
          <a:p>
            <a:pPr lvl="1">
              <a:lnSpc>
                <a:spcPct val="90000"/>
              </a:lnSpc>
              <a:defRPr/>
            </a:pPr>
            <a:r>
              <a:rPr lang="en-US" altLang="en-US" sz="2000" b="0" dirty="0" smtClean="0"/>
              <a:t>MassHealth’s planning timeline to maximize impact of IC input on decision processes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000" b="0" dirty="0" smtClean="0"/>
              <a:t>IC 2013 Annual Report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en-US" sz="2000" b="0" dirty="0" smtClean="0"/>
              <a:t>IC 2014 Work Plan</a:t>
            </a:r>
          </a:p>
          <a:p>
            <a:pPr>
              <a:lnSpc>
                <a:spcPct val="90000"/>
              </a:lnSpc>
              <a:defRPr/>
            </a:pPr>
            <a:endParaRPr lang="en-US" altLang="en-US" sz="2200" b="0" dirty="0" smtClean="0"/>
          </a:p>
          <a:p>
            <a:pPr>
              <a:lnSpc>
                <a:spcPct val="90000"/>
              </a:lnSpc>
              <a:defRPr/>
            </a:pPr>
            <a:endParaRPr lang="en-US" altLang="en-US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265239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228600" y="228600"/>
            <a:ext cx="6324600" cy="609600"/>
          </a:xfrm>
        </p:spPr>
        <p:txBody>
          <a:bodyPr/>
          <a:lstStyle/>
          <a:p>
            <a:r>
              <a:rPr lang="en-US" altLang="en-US" sz="2800" dirty="0" smtClean="0"/>
              <a:t>Total Enrollment</a:t>
            </a:r>
          </a:p>
        </p:txBody>
      </p:sp>
      <p:sp>
        <p:nvSpPr>
          <p:cNvPr id="6147" name="Slide Number Placeholder 6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1CF58799-EF8D-48FA-8E28-2FB5B006BA48}" type="slidenum">
              <a:rPr lang="en-US" altLang="en-US" sz="1400" b="0">
                <a:solidFill>
                  <a:schemeClr val="tx1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400" b="0" dirty="0">
              <a:solidFill>
                <a:schemeClr val="tx1"/>
              </a:solidFill>
            </a:endParaRPr>
          </a:p>
        </p:txBody>
      </p:sp>
      <p:sp>
        <p:nvSpPr>
          <p:cNvPr id="6148" name="Content Placeholder 2"/>
          <p:cNvSpPr>
            <a:spLocks/>
          </p:cNvSpPr>
          <p:nvPr/>
        </p:nvSpPr>
        <p:spPr bwMode="auto">
          <a:xfrm>
            <a:off x="228600" y="914400"/>
            <a:ext cx="8610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200" b="0" dirty="0"/>
              <a:t>Effective </a:t>
            </a:r>
            <a:r>
              <a:rPr lang="en-US" altLang="en-US" sz="2200" dirty="0" smtClean="0"/>
              <a:t>March 1</a:t>
            </a:r>
            <a:r>
              <a:rPr lang="en-US" altLang="en-US" sz="2200" b="0" dirty="0"/>
              <a:t>, total number of enrollees: </a:t>
            </a:r>
            <a:r>
              <a:rPr lang="en-US" altLang="en-US" sz="2200" dirty="0" smtClean="0"/>
              <a:t>9,722</a:t>
            </a:r>
          </a:p>
        </p:txBody>
      </p:sp>
      <p:sp>
        <p:nvSpPr>
          <p:cNvPr id="6" name="Content Placeholder 2"/>
          <p:cNvSpPr>
            <a:spLocks/>
          </p:cNvSpPr>
          <p:nvPr/>
        </p:nvSpPr>
        <p:spPr bwMode="auto">
          <a:xfrm>
            <a:off x="228600" y="4651375"/>
            <a:ext cx="8610600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1pPr>
            <a:lvl2pPr marL="749300" indent="-2921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400" b="0" dirty="0">
                <a:ea typeface="ＭＳ Ｐゴシック" pitchFamily="34" charset="-128"/>
              </a:rPr>
              <a:t>Total number of opt-outs as of </a:t>
            </a:r>
            <a:r>
              <a:rPr lang="en-US" altLang="en-US" sz="2400" b="0" dirty="0" smtClean="0">
                <a:ea typeface="ＭＳ Ｐゴシック" pitchFamily="34" charset="-128"/>
              </a:rPr>
              <a:t>March 1</a:t>
            </a:r>
            <a:r>
              <a:rPr lang="en-US" altLang="en-US" sz="2400" b="0" dirty="0">
                <a:ea typeface="ＭＳ Ｐゴシック" pitchFamily="34" charset="-128"/>
              </a:rPr>
              <a:t>: </a:t>
            </a:r>
            <a:r>
              <a:rPr lang="en-US" altLang="en-US" sz="2400" b="0" dirty="0" smtClean="0">
                <a:ea typeface="ＭＳ Ｐゴシック" pitchFamily="34" charset="-128"/>
              </a:rPr>
              <a:t>17,701</a:t>
            </a:r>
            <a:endParaRPr lang="en-US" altLang="en-US" sz="2200" b="0" dirty="0" smtClean="0"/>
          </a:p>
          <a:p>
            <a:pPr lvl="1">
              <a:lnSpc>
                <a:spcPct val="90000"/>
              </a:lnSpc>
            </a:pPr>
            <a:r>
              <a:rPr lang="en-US" altLang="en-US" sz="2200" b="0" dirty="0" smtClean="0"/>
              <a:t>Details regarding enrollment as of March 1 are posted in the Monthly Enrollment Report on the One Care website</a:t>
            </a:r>
          </a:p>
          <a:p>
            <a:pPr lvl="1">
              <a:lnSpc>
                <a:spcPct val="90000"/>
              </a:lnSpc>
            </a:pPr>
            <a:r>
              <a:rPr lang="en-US" altLang="en-US" sz="2200" b="0" dirty="0" smtClean="0"/>
              <a:t>April enrollment numbers expected in 2-3 weeks (will include Round 2 auto-enrollments)</a:t>
            </a:r>
            <a:endParaRPr lang="en-US" altLang="en-US" sz="2200" dirty="0" smtClean="0"/>
          </a:p>
        </p:txBody>
      </p:sp>
      <p:graphicFrame>
        <p:nvGraphicFramePr>
          <p:cNvPr id="7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131985"/>
              </p:ext>
            </p:extLst>
          </p:nvPr>
        </p:nvGraphicFramePr>
        <p:xfrm>
          <a:off x="1676400" y="1524001"/>
          <a:ext cx="5410200" cy="2834640"/>
        </p:xfrm>
        <a:graphic>
          <a:graphicData uri="http://schemas.openxmlformats.org/drawingml/2006/table">
            <a:tbl>
              <a:tblPr/>
              <a:tblGrid>
                <a:gridCol w="3731172"/>
                <a:gridCol w="1679028"/>
              </a:tblGrid>
              <a:tr h="485079">
                <a:tc gridSpan="2"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 Enrollment by Plan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0784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Commonwealth Care Alliance (CCA)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6,371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8619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Fallon Total Care (FTC)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2,549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079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Network Health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accent2"/>
                          </a:solidFill>
                          <a:effectLst/>
                          <a:latin typeface="Arial"/>
                        </a:rPr>
                        <a:t>802</a:t>
                      </a:r>
                      <a:endParaRPr lang="en-US" sz="2400" b="0" i="0" u="none" strike="noStrike" dirty="0">
                        <a:solidFill>
                          <a:schemeClr val="accent2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079"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Total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buFont typeface="Arial" charset="0"/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 eaLnBrk="0" hangingPunct="0">
                        <a:spcBef>
                          <a:spcPct val="40000"/>
                        </a:spcBef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defRPr sz="2400" b="1">
                          <a:solidFill>
                            <a:schemeClr val="accent2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85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rgbClr val="CC0000"/>
                        </a:buClr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ea typeface="ＭＳ Ｐゴシック" pitchFamily="34" charset="-128"/>
                        </a:rPr>
                        <a:t>9,722</a:t>
                      </a:r>
                    </a:p>
                  </a:txBody>
                  <a:tcPr anchor="b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847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8E07D7-16DD-460C-AC9D-58253D067821}" type="slidenum">
              <a:rPr lang="en-US" smtClean="0">
                <a:solidFill>
                  <a:srgbClr val="000066"/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000066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636111"/>
              </p:ext>
            </p:extLst>
          </p:nvPr>
        </p:nvGraphicFramePr>
        <p:xfrm>
          <a:off x="152400" y="1066800"/>
          <a:ext cx="8763000" cy="51883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00200"/>
                <a:gridCol w="4953000"/>
                <a:gridCol w="2209800"/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Number of people</a:t>
                      </a:r>
                      <a:r>
                        <a:rPr lang="en-US" sz="1800" baseline="0" dirty="0" smtClean="0"/>
                        <a:t> auto-assigned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Assignment</a:t>
                      </a:r>
                      <a:r>
                        <a:rPr lang="en-US" sz="1800" baseline="0" dirty="0" smtClean="0"/>
                        <a:t> Approach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Key</a:t>
                      </a:r>
                      <a:r>
                        <a:rPr lang="en-US" sz="1800" baseline="0" dirty="0" smtClean="0"/>
                        <a:t> Dates</a:t>
                      </a:r>
                      <a:endParaRPr lang="en-US" sz="1800" dirty="0"/>
                    </a:p>
                  </a:txBody>
                  <a:tcPr anchor="ctr"/>
                </a:tc>
              </a:tr>
              <a:tr h="427398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Approx. 6,400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en-US" sz="1800" dirty="0" smtClean="0"/>
                        <a:t>Includes individuals from across the target population</a:t>
                      </a:r>
                      <a:r>
                        <a:rPr lang="en-US" altLang="en-US" sz="1800" baseline="0" dirty="0" smtClean="0"/>
                        <a:t> </a:t>
                      </a:r>
                      <a:r>
                        <a:rPr lang="en-US" altLang="en-US" sz="1800" dirty="0" smtClean="0"/>
                        <a:t>(rating categories C1, C2, C3)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en-US" sz="1800" dirty="0" smtClean="0"/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en-US" sz="1800" dirty="0" smtClean="0"/>
                        <a:t>In addition to primary care, MassHealth used data on where individuals accessed LTSS and behavioral health services to match individuals to a One Care plan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en-US" sz="1800" dirty="0" smtClean="0"/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en-US" sz="1800" b="0" dirty="0" smtClean="0">
                          <a:ea typeface="ＭＳ Ｐゴシック" charset="-128"/>
                        </a:rPr>
                        <a:t>MassHealth worked closely with the One Care plans throughout the assignment process to understand their capacity to accept additional auto-assignment enrollments, and to maximize matches with their provider networks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January 24-27:</a:t>
                      </a:r>
                      <a:br>
                        <a:rPr lang="en-US" sz="1800" dirty="0" smtClean="0"/>
                      </a:br>
                      <a:r>
                        <a:rPr lang="en-US" sz="1800" dirty="0" smtClean="0"/>
                        <a:t>60-day notices mailed to enrollees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February 21:</a:t>
                      </a:r>
                      <a:br>
                        <a:rPr lang="en-US" sz="1800" dirty="0" smtClean="0"/>
                      </a:br>
                      <a:r>
                        <a:rPr lang="en-US" sz="1800" dirty="0" smtClean="0"/>
                        <a:t>30-day</a:t>
                      </a:r>
                      <a:r>
                        <a:rPr lang="en-US" sz="1800" baseline="0" dirty="0" smtClean="0"/>
                        <a:t> reminder notices mailed to enrollees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8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 smtClean="0"/>
                        <a:t>April 1:</a:t>
                      </a:r>
                      <a:br>
                        <a:rPr lang="en-US" sz="1800" baseline="0" dirty="0" smtClean="0"/>
                      </a:br>
                      <a:r>
                        <a:rPr lang="en-US" sz="1800" baseline="0" dirty="0" smtClean="0"/>
                        <a:t>Coverage begins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28600" y="228600"/>
            <a:ext cx="7010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kern="0" smtClean="0">
                <a:ea typeface="ＭＳ Ｐゴシック" charset="-128"/>
              </a:rPr>
              <a:t>Round Two Auto-Assignment</a:t>
            </a:r>
            <a:endParaRPr lang="en-US" altLang="en-US" sz="2800" kern="0" dirty="0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570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4F966-43FD-4133-89A8-76D5925E6DC5}" type="slidenum">
              <a:rPr lang="en-US" altLang="en-US" sz="1400" b="0" smtClean="0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228600"/>
            <a:ext cx="68580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ea typeface="ＭＳ Ｐゴシック" charset="-128"/>
              </a:rPr>
              <a:t>Round Three Auto-Assignment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63650"/>
            <a:ext cx="8382000" cy="55181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US" altLang="en-US" sz="2000" b="0" dirty="0" smtClean="0">
                <a:ea typeface="ＭＳ Ｐゴシック" charset="-128"/>
              </a:rPr>
              <a:t>MassHealth and the One Care plans have begun discussions about round three auto-assignment, which will take effect July 1, 2014</a:t>
            </a: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endParaRPr lang="en-US" altLang="en-US" sz="2000" b="0" dirty="0">
              <a:ea typeface="ＭＳ Ｐゴシック" charset="-128"/>
            </a:endParaRPr>
          </a:p>
          <a:p>
            <a:pPr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US" altLang="en-US" sz="2000" b="0" dirty="0" smtClean="0">
                <a:ea typeface="ＭＳ Ｐゴシック" charset="-128"/>
              </a:rPr>
              <a:t>At 3/19/14 planning meeting </a:t>
            </a:r>
            <a:r>
              <a:rPr lang="en-US" altLang="en-US" sz="2000" b="0" dirty="0">
                <a:ea typeface="ＭＳ Ｐゴシック" charset="-128"/>
              </a:rPr>
              <a:t>with Implementation </a:t>
            </a:r>
            <a:r>
              <a:rPr lang="en-US" altLang="en-US" sz="2000" b="0" dirty="0" smtClean="0">
                <a:ea typeface="ＭＳ Ｐゴシック" charset="-128"/>
              </a:rPr>
              <a:t>Council representatives, MassHealth requested input regarding auto-assignment Round </a:t>
            </a:r>
            <a:r>
              <a:rPr lang="en-US" altLang="en-US" sz="2000" b="0" dirty="0">
                <a:ea typeface="ＭＳ Ｐゴシック" charset="-128"/>
              </a:rPr>
              <a:t>3 </a:t>
            </a:r>
            <a:r>
              <a:rPr lang="en-US" altLang="en-US" sz="2000" b="0" dirty="0" smtClean="0">
                <a:ea typeface="ＭＳ Ｐゴシック" charset="-128"/>
              </a:rPr>
              <a:t>by the end of March for consideration during the planning process</a:t>
            </a:r>
          </a:p>
          <a:p>
            <a:pPr marL="0" indent="0" eaLnBrk="1" hangingPunct="1">
              <a:lnSpc>
                <a:spcPct val="0"/>
              </a:lnSpc>
              <a:spcBef>
                <a:spcPct val="25000"/>
              </a:spcBef>
              <a:buNone/>
            </a:pPr>
            <a:endParaRPr lang="en-US" altLang="en-US" sz="2000" b="0" dirty="0" smtClean="0">
              <a:ea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altLang="en-US" sz="2000" b="0" dirty="0" smtClean="0">
                <a:ea typeface="ＭＳ Ｐゴシック" charset="-128"/>
              </a:rPr>
              <a:t>60-day notices will be mailed by April 28</a:t>
            </a:r>
          </a:p>
          <a:p>
            <a:pPr lvl="1" eaLnBrk="1" hangingPunct="1">
              <a:lnSpc>
                <a:spcPct val="90000"/>
              </a:lnSpc>
              <a:spcBef>
                <a:spcPct val="25000"/>
              </a:spcBef>
            </a:pPr>
            <a:r>
              <a:rPr lang="en-US" altLang="en-US" sz="2000" b="0" dirty="0" smtClean="0">
                <a:ea typeface="ＭＳ Ｐゴシック" charset="-128"/>
              </a:rPr>
              <a:t>30-day reminder notices will be mailed by May 28</a:t>
            </a:r>
            <a:endParaRPr lang="en-US" altLang="en-US" sz="2000" b="0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266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4676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7010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>
                <a:ea typeface="ＭＳ Ｐゴシック" charset="-128"/>
              </a:rPr>
              <a:t>LTS </a:t>
            </a:r>
            <a:r>
              <a:rPr lang="en-US" altLang="en-US" sz="2800" dirty="0" smtClean="0">
                <a:ea typeface="ＭＳ Ｐゴシック" charset="-128"/>
              </a:rPr>
              <a:t>Coordinator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066799"/>
            <a:ext cx="8534400" cy="56546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5000"/>
              </a:lnSpc>
            </a:pPr>
            <a:r>
              <a:rPr lang="en-US" altLang="en-US" sz="2000" b="0" dirty="0" smtClean="0">
                <a:ea typeface="ＭＳ Ｐゴシック" charset="-128"/>
              </a:rPr>
              <a:t>From continuing discussions with stakeholders and the Implementation Council, MassHealth is:</a:t>
            </a:r>
          </a:p>
          <a:p>
            <a:pPr lvl="1">
              <a:lnSpc>
                <a:spcPct val="105000"/>
              </a:lnSpc>
            </a:pPr>
            <a:r>
              <a:rPr lang="en-US" altLang="en-US" sz="2000" b="0" dirty="0" smtClean="0">
                <a:ea typeface="ＭＳ Ｐゴシック" charset="-128"/>
              </a:rPr>
              <a:t>Refining a one-page description of the LTS Coordinator and the option for members to have one on their Care Team </a:t>
            </a:r>
          </a:p>
          <a:p>
            <a:pPr lvl="2">
              <a:lnSpc>
                <a:spcPct val="105000"/>
              </a:lnSpc>
            </a:pPr>
            <a:r>
              <a:rPr lang="en-US" altLang="en-US" sz="2000" b="0" dirty="0" smtClean="0">
                <a:ea typeface="ＭＳ Ｐゴシック" charset="-128"/>
              </a:rPr>
              <a:t>Draft incorporates language and feedback from LTS providers, community organizations, Implementation Council members, One Care plans, and EOHHS agencies</a:t>
            </a:r>
          </a:p>
          <a:p>
            <a:pPr lvl="2">
              <a:lnSpc>
                <a:spcPct val="105000"/>
              </a:lnSpc>
            </a:pPr>
            <a:r>
              <a:rPr lang="en-US" altLang="en-US" sz="2000" b="0" dirty="0" smtClean="0">
                <a:ea typeface="ＭＳ Ｐゴシック" charset="-128"/>
              </a:rPr>
              <a:t>MassHealth anticipates finalizing the document for One Care plans to use by the end of April</a:t>
            </a:r>
          </a:p>
          <a:p>
            <a:pPr lvl="1">
              <a:lnSpc>
                <a:spcPct val="105000"/>
              </a:lnSpc>
            </a:pPr>
            <a:r>
              <a:rPr lang="en-US" altLang="en-US" sz="2000" b="0" dirty="0" smtClean="0">
                <a:ea typeface="ＭＳ Ｐゴシック" charset="-128"/>
              </a:rPr>
              <a:t>MassHealth will develop a webinar on the LTS Coordinator role for providers, plans, LTS coordinators, community-based organizations, and others on the LTS Coordinator’s role in One Care</a:t>
            </a:r>
          </a:p>
          <a:p>
            <a:pPr>
              <a:lnSpc>
                <a:spcPct val="105000"/>
              </a:lnSpc>
            </a:pPr>
            <a:endParaRPr lang="en-US" altLang="en-US" sz="2000" b="0" dirty="0" smtClean="0">
              <a:ea typeface="ＭＳ Ｐゴシック" charset="-128"/>
            </a:endParaRPr>
          </a:p>
          <a:p>
            <a:pPr>
              <a:lnSpc>
                <a:spcPct val="105000"/>
              </a:lnSpc>
            </a:pPr>
            <a:r>
              <a:rPr lang="en-US" altLang="en-US" sz="2000" b="0" dirty="0" smtClean="0">
                <a:ea typeface="ＭＳ Ｐゴシック" charset="-128"/>
              </a:rPr>
              <a:t>MassHealth </a:t>
            </a:r>
            <a:r>
              <a:rPr lang="en-US" altLang="en-US" sz="2000" b="0" dirty="0">
                <a:ea typeface="ＭＳ Ｐゴシック" charset="-128"/>
              </a:rPr>
              <a:t>will continue </a:t>
            </a:r>
            <a:r>
              <a:rPr lang="en-US" altLang="en-US" sz="2000" b="0" dirty="0" smtClean="0">
                <a:ea typeface="ＭＳ Ｐゴシック" charset="-128"/>
              </a:rPr>
              <a:t>work with stakeholders to </a:t>
            </a:r>
            <a:r>
              <a:rPr lang="en-US" altLang="en-US" sz="2000" b="0" dirty="0">
                <a:ea typeface="ＭＳ Ｐゴシック" charset="-128"/>
              </a:rPr>
              <a:t>finalize the LTS Coordinator role </a:t>
            </a:r>
            <a:r>
              <a:rPr lang="en-US" altLang="en-US" sz="2000" b="0" dirty="0" smtClean="0">
                <a:ea typeface="ＭＳ Ｐゴシック" charset="-128"/>
              </a:rPr>
              <a:t>document, develop key concepts for the webinar, and understand data around how the role is being implemented</a:t>
            </a:r>
          </a:p>
          <a:p>
            <a:pPr marL="0" indent="0">
              <a:lnSpc>
                <a:spcPct val="105000"/>
              </a:lnSpc>
              <a:buNone/>
            </a:pPr>
            <a:endParaRPr lang="en-US" altLang="en-US" sz="2000" b="0" dirty="0" smtClean="0">
              <a:ea typeface="ＭＳ Ｐゴシック" charset="-128"/>
            </a:endParaRPr>
          </a:p>
          <a:p>
            <a:pPr>
              <a:lnSpc>
                <a:spcPct val="105000"/>
              </a:lnSpc>
            </a:pPr>
            <a:r>
              <a:rPr lang="en-US" altLang="en-US" sz="2000" b="0" dirty="0" smtClean="0">
                <a:ea typeface="ＭＳ Ｐゴシック" charset="-128"/>
              </a:rPr>
              <a:t>Initial data is expected April/May</a:t>
            </a:r>
            <a:endParaRPr lang="en-US" altLang="en-US" sz="2000" b="0" dirty="0">
              <a:ea typeface="ＭＳ Ｐゴシック" charset="-128"/>
            </a:endParaRPr>
          </a:p>
          <a:p>
            <a:pPr lvl="1">
              <a:lnSpc>
                <a:spcPct val="90000"/>
              </a:lnSpc>
            </a:pPr>
            <a:endParaRPr lang="en-US" altLang="en-US" sz="2000" b="0" dirty="0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389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7B4F966-43FD-4133-89A8-76D5925E6DC5}" type="slidenum">
              <a:rPr lang="en-US" altLang="en-US" sz="1400" b="0" smtClean="0">
                <a:solidFill>
                  <a:srgbClr val="000066"/>
                </a:solidFill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3" name="Slide Number Placeholder 3"/>
          <p:cNvSpPr txBox="1">
            <a:spLocks noGrp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pitchFamily="34" charset="0"/>
              <a:buChar char="■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fld id="{ED0203ED-B042-4055-91EB-DDA0D3C7E410}" type="slidenum">
              <a:rPr lang="en-US" altLang="en-US" sz="1400" b="0" smtClean="0">
                <a:solidFill>
                  <a:srgbClr val="000066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400" b="0" dirty="0" smtClean="0">
              <a:solidFill>
                <a:srgbClr val="000066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381000"/>
            <a:ext cx="6629400" cy="6096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US" altLang="en-US" sz="2800" dirty="0" smtClean="0">
                <a:ea typeface="ＭＳ Ｐゴシック" charset="-128"/>
              </a:rPr>
              <a:t>Mailing to Additional Members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212850"/>
            <a:ext cx="8534400" cy="54165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b="0" dirty="0" smtClean="0">
                <a:ea typeface="ＭＳ Ｐゴシック" charset="-128"/>
              </a:rPr>
              <a:t>In September 2013, MassHealth sent a One Care Enrollment Package to approximately 82,000 members and their guardians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2000" b="0" dirty="0" smtClean="0">
              <a:ea typeface="ＭＳ Ｐゴシック" charset="-128"/>
            </a:endParaRPr>
          </a:p>
          <a:p>
            <a:r>
              <a:rPr lang="en-US" altLang="en-US" sz="2000" b="0" dirty="0" smtClean="0">
                <a:ea typeface="ＭＳ Ｐゴシック" charset="-128"/>
              </a:rPr>
              <a:t>From March 26-31, MassHealth is mailing another One Care Enrollment Package to 12,965 members and guardians:</a:t>
            </a:r>
          </a:p>
          <a:p>
            <a:pPr lvl="1"/>
            <a:r>
              <a:rPr lang="en-US" altLang="en-US" sz="2000" b="0" dirty="0" smtClean="0">
                <a:ea typeface="ＭＳ Ｐゴシック" charset="-128"/>
              </a:rPr>
              <a:t>Individuals who have become eligible for One Care since the September mail file was created</a:t>
            </a:r>
          </a:p>
          <a:p>
            <a:pPr lvl="1"/>
            <a:r>
              <a:rPr lang="en-US" altLang="en-US" sz="2000" b="0" dirty="0" smtClean="0">
                <a:ea typeface="ＭＳ Ｐゴシック" charset="-128"/>
              </a:rPr>
              <a:t>Others who appear eligible in MassHealth data, but were not mailed to in September</a:t>
            </a:r>
          </a:p>
          <a:p>
            <a:pPr lvl="1"/>
            <a:endParaRPr lang="en-US" altLang="en-US" sz="2000" b="0" dirty="0" smtClean="0">
              <a:ea typeface="ＭＳ Ｐゴシック" charset="-128"/>
            </a:endParaRPr>
          </a:p>
          <a:p>
            <a:r>
              <a:rPr lang="en-US" altLang="en-US" sz="2000" b="0" dirty="0" smtClean="0">
                <a:ea typeface="ＭＳ Ｐゴシック" charset="-128"/>
              </a:rPr>
              <a:t>Enrollment packet is posted on the One Care website</a:t>
            </a:r>
          </a:p>
          <a:p>
            <a:endParaRPr lang="en-US" altLang="en-US" sz="2000" b="0" dirty="0" smtClean="0">
              <a:ea typeface="ＭＳ Ｐゴシック" charset="-128"/>
            </a:endParaRPr>
          </a:p>
          <a:p>
            <a:r>
              <a:rPr lang="en-US" altLang="en-US" sz="2000" b="0" dirty="0" smtClean="0">
                <a:ea typeface="ＭＳ Ｐゴシック" charset="-128"/>
              </a:rPr>
              <a:t>MassHealth requests Implementation Council members’ participation in alerting their networks of this mailing</a:t>
            </a:r>
          </a:p>
          <a:p>
            <a:endParaRPr lang="en-US" altLang="en-US" sz="2000" b="0" dirty="0" smtClean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46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half" idx="1"/>
          </p:nvPr>
        </p:nvSpPr>
        <p:spPr>
          <a:xfrm>
            <a:off x="76200" y="1447800"/>
            <a:ext cx="3810000" cy="52863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altLang="en-US" sz="2000" b="0" dirty="0" smtClean="0">
                <a:ea typeface="ＭＳ Ｐゴシック" charset="-128"/>
              </a:rPr>
              <a:t>The March 2014 mailing included a new “</a:t>
            </a:r>
            <a:r>
              <a:rPr lang="en-US" altLang="en-US" sz="2000" b="0" dirty="0">
                <a:ea typeface="ＭＳ Ｐゴシック" charset="-128"/>
              </a:rPr>
              <a:t>One Care Covers Prescription Drugs” </a:t>
            </a:r>
            <a:r>
              <a:rPr lang="en-US" altLang="en-US" sz="2000" b="0" dirty="0" smtClean="0">
                <a:ea typeface="ＭＳ Ｐゴシック" charset="-128"/>
              </a:rPr>
              <a:t>insert with important information about Medicare Part D benefits in One Care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en-US" sz="2000" b="0" dirty="0" smtClean="0">
              <a:ea typeface="ＭＳ Ｐゴシック" charset="-128"/>
            </a:endParaRPr>
          </a:p>
          <a:p>
            <a:pPr>
              <a:lnSpc>
                <a:spcPct val="100000"/>
              </a:lnSpc>
            </a:pPr>
            <a:r>
              <a:rPr lang="en-US" altLang="en-US" sz="2000" b="0" dirty="0" smtClean="0">
                <a:ea typeface="ＭＳ Ｐゴシック" charset="-128"/>
              </a:rPr>
              <a:t>MassHealth developed the insert in response to feedback from members, advocates, and stakeholders about Medicare Part D coverage in One Care </a:t>
            </a:r>
          </a:p>
          <a:p>
            <a:pPr>
              <a:lnSpc>
                <a:spcPct val="100000"/>
              </a:lnSpc>
            </a:pPr>
            <a:endParaRPr lang="en-US" altLang="en-US" sz="2000" b="0" dirty="0">
              <a:ea typeface="ＭＳ Ｐゴシック" charset="-128"/>
            </a:endParaRPr>
          </a:p>
          <a:p>
            <a:pPr>
              <a:lnSpc>
                <a:spcPct val="100000"/>
              </a:lnSpc>
            </a:pPr>
            <a:r>
              <a:rPr lang="en-US" altLang="en-US" sz="2000" b="0" dirty="0" smtClean="0">
                <a:ea typeface="ＭＳ Ｐゴシック" charset="-128"/>
              </a:rPr>
              <a:t>When members enroll in One Care, </a:t>
            </a:r>
            <a:r>
              <a:rPr lang="en-US" altLang="en-US" sz="2000" dirty="0" smtClean="0">
                <a:ea typeface="ＭＳ Ｐゴシック" charset="-128"/>
              </a:rPr>
              <a:t>the One Care plan becomes their new Medicare Part D plan</a:t>
            </a:r>
            <a:endParaRPr lang="en-US" altLang="en-US" sz="2000" dirty="0">
              <a:ea typeface="ＭＳ Ｐゴシック" charset="-128"/>
            </a:endParaRPr>
          </a:p>
          <a:p>
            <a:pPr lvl="1"/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8E07D7-16DD-460C-AC9D-58253D067821}" type="slidenum">
              <a:rPr lang="en-US" smtClean="0">
                <a:solidFill>
                  <a:srgbClr val="000066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66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57175"/>
            <a:ext cx="5008978" cy="647700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76200" y="76200"/>
            <a:ext cx="3810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en-US" altLang="en-US" sz="2800" kern="0" dirty="0" smtClean="0">
                <a:ea typeface="ＭＳ Ｐゴシック" charset="-128"/>
              </a:rPr>
              <a:t>Mailing to Additional Members (cont’d)</a:t>
            </a:r>
          </a:p>
        </p:txBody>
      </p:sp>
    </p:spTree>
    <p:extLst>
      <p:ext uri="{BB962C8B-B14F-4D97-AF65-F5344CB8AC3E}">
        <p14:creationId xmlns:p14="http://schemas.microsoft.com/office/powerpoint/2010/main" val="160687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 txBox="1">
            <a:spLocks noGrp="1" noChangeArrowheads="1"/>
          </p:cNvSpPr>
          <p:nvPr/>
        </p:nvSpPr>
        <p:spPr bwMode="auto">
          <a:xfrm>
            <a:off x="7391400" y="6245225"/>
            <a:ext cx="152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40000"/>
              </a:spcBef>
              <a:buClr>
                <a:srgbClr val="CC0000"/>
              </a:buClr>
              <a:buFont typeface="Arial" charset="0"/>
              <a:buChar char="■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40000"/>
              </a:spcBef>
              <a:buClr>
                <a:srgbClr val="CC0000"/>
              </a:buClr>
              <a:buChar char="•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40000"/>
              </a:spcBef>
              <a:buClr>
                <a:srgbClr val="CC0000"/>
              </a:buClr>
              <a:buChar char="–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40000"/>
              </a:spcBef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85000"/>
              </a:lnSpc>
              <a:spcBef>
                <a:spcPct val="40000"/>
              </a:spcBef>
              <a:spcAft>
                <a:spcPct val="0"/>
              </a:spcAft>
              <a:buClr>
                <a:srgbClr val="CC0000"/>
              </a:buClr>
              <a:buChar char="»"/>
              <a:defRPr sz="2800" b="1">
                <a:solidFill>
                  <a:schemeClr val="accent2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CFC3CFD-FC16-4FD1-89A2-736C411B23F5}" type="slidenum">
              <a:rPr lang="en-US" altLang="en-US" sz="1400" b="0">
                <a:solidFill>
                  <a:srgbClr val="000066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9</a:t>
            </a:fld>
            <a:endParaRPr lang="en-US" altLang="en-US" sz="1400" b="0" dirty="0">
              <a:solidFill>
                <a:srgbClr val="000066"/>
              </a:solidFill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6416675" cy="990600"/>
          </a:xfrm>
        </p:spPr>
        <p:txBody>
          <a:bodyPr/>
          <a:lstStyle/>
          <a:p>
            <a:r>
              <a:rPr lang="en-US" altLang="en-US" sz="2800" dirty="0" smtClean="0"/>
              <a:t>Provider Engagement Strategy Update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447800"/>
            <a:ext cx="8610600" cy="527367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altLang="en-US" sz="2000" b="0" dirty="0" smtClean="0"/>
              <a:t>Multi-prong strategy to continue to raise awareness of One Care among providers and to increase provider participation in One Care: 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 smtClean="0"/>
              <a:t>Targeted</a:t>
            </a:r>
            <a:r>
              <a:rPr lang="en-US" altLang="en-US" sz="1800" b="0" dirty="0" smtClean="0"/>
              <a:t> </a:t>
            </a:r>
            <a:r>
              <a:rPr lang="en-US" altLang="en-US" sz="1800" dirty="0" smtClean="0"/>
              <a:t>Provider Awareness Campaign</a:t>
            </a:r>
            <a:r>
              <a:rPr lang="en-US" altLang="en-US" sz="1800" b="0" dirty="0" smtClean="0"/>
              <a:t>, Late Spring 2014</a:t>
            </a:r>
            <a:r>
              <a:rPr lang="en-US" altLang="en-US" sz="1800" dirty="0" smtClean="0"/>
              <a:t> </a:t>
            </a:r>
          </a:p>
          <a:p>
            <a:pPr lvl="2">
              <a:lnSpc>
                <a:spcPct val="90000"/>
              </a:lnSpc>
            </a:pPr>
            <a:r>
              <a:rPr lang="en-US" altLang="en-US" sz="1800" b="0" dirty="0" smtClean="0"/>
              <a:t>Direct mail</a:t>
            </a:r>
          </a:p>
          <a:p>
            <a:pPr lvl="2">
              <a:lnSpc>
                <a:spcPct val="90000"/>
              </a:lnSpc>
            </a:pPr>
            <a:r>
              <a:rPr lang="en-US" altLang="en-US" sz="1800" b="0" dirty="0"/>
              <a:t>P</a:t>
            </a:r>
            <a:r>
              <a:rPr lang="en-US" altLang="en-US" sz="1800" b="0" dirty="0" smtClean="0"/>
              <a:t>ublicizing </a:t>
            </a:r>
            <a:r>
              <a:rPr lang="en-US" altLang="en-US" sz="1800" b="0" dirty="0"/>
              <a:t>in trade and advocacy communication </a:t>
            </a:r>
            <a:r>
              <a:rPr lang="en-US" altLang="en-US" sz="1800" b="0" dirty="0" smtClean="0"/>
              <a:t>materials</a:t>
            </a:r>
          </a:p>
          <a:p>
            <a:pPr lvl="2">
              <a:lnSpc>
                <a:spcPct val="90000"/>
              </a:lnSpc>
            </a:pPr>
            <a:r>
              <a:rPr lang="en-US" altLang="en-US" sz="1800" b="0" dirty="0" smtClean="0"/>
              <a:t>Print advertising </a:t>
            </a:r>
            <a:r>
              <a:rPr lang="en-US" altLang="en-US" sz="1800" b="0" dirty="0"/>
              <a:t>in trade </a:t>
            </a:r>
            <a:r>
              <a:rPr lang="en-US" altLang="en-US" sz="1800" b="0" dirty="0" smtClean="0"/>
              <a:t>publications</a:t>
            </a:r>
          </a:p>
          <a:p>
            <a:pPr lvl="2">
              <a:lnSpc>
                <a:spcPct val="90000"/>
              </a:lnSpc>
              <a:spcAft>
                <a:spcPts val="1200"/>
              </a:spcAft>
            </a:pPr>
            <a:r>
              <a:rPr lang="en-US" altLang="en-US" sz="1800" b="0" dirty="0" smtClean="0"/>
              <a:t>Participation and promotion at key </a:t>
            </a:r>
            <a:r>
              <a:rPr lang="en-US" altLang="en-US" sz="1800" b="0" dirty="0"/>
              <a:t>meetings and </a:t>
            </a:r>
            <a:r>
              <a:rPr lang="en-US" altLang="en-US" sz="1800" b="0" dirty="0" smtClean="0"/>
              <a:t>conferences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 smtClean="0"/>
              <a:t>Provider Learning Conference</a:t>
            </a:r>
            <a:r>
              <a:rPr lang="en-US" altLang="en-US" sz="1800" b="0" dirty="0" smtClean="0"/>
              <a:t>, June 2014</a:t>
            </a:r>
          </a:p>
          <a:p>
            <a:pPr lvl="2">
              <a:lnSpc>
                <a:spcPct val="90000"/>
              </a:lnSpc>
            </a:pPr>
            <a:r>
              <a:rPr lang="en-US" altLang="en-US" sz="1800" b="0" dirty="0" smtClean="0"/>
              <a:t>Conference theme</a:t>
            </a:r>
            <a:r>
              <a:rPr lang="en-US" altLang="en-US" sz="1800" b="0" dirty="0"/>
              <a:t>:  Behavioral Health Integration and Primary Care </a:t>
            </a:r>
            <a:endParaRPr lang="en-US" altLang="en-US" sz="1800" b="0" dirty="0" smtClean="0"/>
          </a:p>
          <a:p>
            <a:pPr lvl="2">
              <a:lnSpc>
                <a:spcPct val="90000"/>
              </a:lnSpc>
            </a:pPr>
            <a:r>
              <a:rPr lang="en-US" altLang="en-US" sz="1800" b="0" dirty="0" smtClean="0"/>
              <a:t>MassHealth will present case studies and highlight examples of best practices in integrating delivery of care across medical, behavioral health, and long-term services and supports</a:t>
            </a:r>
          </a:p>
        </p:txBody>
      </p:sp>
    </p:spTree>
    <p:extLst>
      <p:ext uri="{BB962C8B-B14F-4D97-AF65-F5344CB8AC3E}">
        <p14:creationId xmlns:p14="http://schemas.microsoft.com/office/powerpoint/2010/main" val="124357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3_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Default Design">
  <a:themeElements>
    <a:clrScheme name="Default Design 13">
      <a:dk1>
        <a:srgbClr val="000066"/>
      </a:dk1>
      <a:lt1>
        <a:srgbClr val="FFFFFF"/>
      </a:lt1>
      <a:dk2>
        <a:srgbClr val="000066"/>
      </a:dk2>
      <a:lt2>
        <a:srgbClr val="DDDDDD"/>
      </a:lt2>
      <a:accent1>
        <a:srgbClr val="AFD5EF"/>
      </a:accent1>
      <a:accent2>
        <a:srgbClr val="333399"/>
      </a:accent2>
      <a:accent3>
        <a:srgbClr val="FFFFFF"/>
      </a:accent3>
      <a:accent4>
        <a:srgbClr val="000056"/>
      </a:accent4>
      <a:accent5>
        <a:srgbClr val="D4E7F6"/>
      </a:accent5>
      <a:accent6>
        <a:srgbClr val="2D2D8A"/>
      </a:accent6>
      <a:hlink>
        <a:srgbClr val="CC9900"/>
      </a:hlink>
      <a:folHlink>
        <a:srgbClr val="CBCE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DDDDDD"/>
        </a:lt2>
        <a:accent1>
          <a:srgbClr val="AFD5E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4E7F6"/>
        </a:accent5>
        <a:accent6>
          <a:srgbClr val="2D2D8A"/>
        </a:accent6>
        <a:hlink>
          <a:srgbClr val="CC9900"/>
        </a:hlink>
        <a:folHlink>
          <a:srgbClr val="CBCE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58301</TotalTime>
  <Words>726</Words>
  <Application>Microsoft Office PowerPoint</Application>
  <PresentationFormat>On-screen Show (4:3)</PresentationFormat>
  <Paragraphs>110</Paragraphs>
  <Slides>10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Default Design</vt:lpstr>
      <vt:lpstr>3_Default Design</vt:lpstr>
      <vt:lpstr>1_Default Design</vt:lpstr>
      <vt:lpstr>5_Default Design</vt:lpstr>
      <vt:lpstr>MassHealth Demonstration  to Integrate Care for Dual Eligibles</vt:lpstr>
      <vt:lpstr>MassHealth and Implementation Council Planning Meeting </vt:lpstr>
      <vt:lpstr>Total Enrollment</vt:lpstr>
      <vt:lpstr>PowerPoint Presentation</vt:lpstr>
      <vt:lpstr>Round Three Auto-Assignment</vt:lpstr>
      <vt:lpstr>LTS Coordinator</vt:lpstr>
      <vt:lpstr>Mailing to Additional Members</vt:lpstr>
      <vt:lpstr>PowerPoint Presentation</vt:lpstr>
      <vt:lpstr>Provider Engagement Strategy Update</vt:lpstr>
      <vt:lpstr>PowerPoint Presentation</vt:lpstr>
    </vt:vector>
  </TitlesOfParts>
  <Company>EHS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lcolella</dc:creator>
  <cp:lastModifiedBy>Jenna</cp:lastModifiedBy>
  <cp:revision>1143</cp:revision>
  <cp:lastPrinted>2014-03-27T13:59:46Z</cp:lastPrinted>
  <dcterms:created xsi:type="dcterms:W3CDTF">2014-01-14T19:50:36Z</dcterms:created>
  <dcterms:modified xsi:type="dcterms:W3CDTF">2017-10-31T14:11:03Z</dcterms:modified>
</cp:coreProperties>
</file>