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  <p:sldMasterId id="2147484075" r:id="rId4"/>
  </p:sldMasterIdLst>
  <p:notesMasterIdLst>
    <p:notesMasterId r:id="rId15"/>
  </p:notesMasterIdLst>
  <p:handoutMasterIdLst>
    <p:handoutMasterId r:id="rId16"/>
  </p:handoutMasterIdLst>
  <p:sldIdLst>
    <p:sldId id="798" r:id="rId5"/>
    <p:sldId id="895" r:id="rId6"/>
    <p:sldId id="888" r:id="rId7"/>
    <p:sldId id="863" r:id="rId8"/>
    <p:sldId id="865" r:id="rId9"/>
    <p:sldId id="894" r:id="rId10"/>
    <p:sldId id="878" r:id="rId11"/>
    <p:sldId id="879" r:id="rId12"/>
    <p:sldId id="886" r:id="rId13"/>
    <p:sldId id="807" r:id="rId14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BCBD3"/>
    <a:srgbClr val="5F5F5F"/>
    <a:srgbClr val="4D4D4D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221" autoAdjust="0"/>
    <p:restoredTop sz="92518" autoAdjust="0"/>
  </p:normalViewPr>
  <p:slideViewPr>
    <p:cSldViewPr snapToObjects="1">
      <p:cViewPr>
        <p:scale>
          <a:sx n="75" d="100"/>
          <a:sy n="75" d="100"/>
        </p:scale>
        <p:origin x="-636" y="-42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180"/>
    </p:cViewPr>
  </p:sorterViewPr>
  <p:notesViewPr>
    <p:cSldViewPr snapToObjects="1">
      <p:cViewPr>
        <p:scale>
          <a:sx n="100" d="100"/>
          <a:sy n="100" d="100"/>
        </p:scale>
        <p:origin x="-2544" y="174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10/31/2017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5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6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7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154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1289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538" indent="-28733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588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3375" indent="-23018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575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77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49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21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93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10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58452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A4B19-0171-4632-87CC-E08591B4FCB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768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BD02-4FB0-441B-900F-96883EB630E7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171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580CD-6D09-488B-8311-E22C44DE8E1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1564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6DA27-AC71-46D7-B624-37F3E3FF11D5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2340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35DAB-22D1-4E67-B80A-771E586EC25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9936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07D7-16DD-460C-AC9D-58253D067821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8407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F8B3C-70E3-4295-95C8-2D4349338B0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475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E593C-48E3-4662-9E07-1D2AA77C771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249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854FA-8BAE-41D9-9B59-217AFD33FF4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2806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EBEA3-9906-4701-8257-B0FCB5D4DC0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413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88C17-3A34-4E8B-BE33-8EE8A160A69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33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4AF6B-2EF1-41E1-AC56-59120CFC383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28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EA7960CF-88EB-4060-8693-0ED69AD23AA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84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  <p:sldLayoutId id="2147484087" r:id="rId12"/>
    <p:sldLayoutId id="2147484088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34290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4419600"/>
            <a:ext cx="6934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400" b="0" kern="0" dirty="0"/>
              <a:t>Implementation Council Meeting – </a:t>
            </a:r>
            <a:r>
              <a:rPr lang="en-US" altLang="en-US" sz="2400" b="0" kern="0" dirty="0" smtClean="0"/>
              <a:t/>
            </a:r>
            <a:br>
              <a:rPr lang="en-US" altLang="en-US" sz="2400" b="0" kern="0" dirty="0" smtClean="0"/>
            </a:br>
            <a:r>
              <a:rPr lang="en-US" altLang="en-US" sz="2400" b="0" kern="0" dirty="0" smtClean="0"/>
              <a:t>MassHealth </a:t>
            </a:r>
            <a:r>
              <a:rPr lang="en-US" altLang="en-US" sz="2400" b="0" kern="0" dirty="0"/>
              <a:t>Update</a:t>
            </a:r>
          </a:p>
          <a:p>
            <a:pPr eaLnBrk="1" hangingPunct="1"/>
            <a:r>
              <a:rPr lang="en-US" altLang="en-US" sz="2400" b="0" kern="0" dirty="0" smtClean="0"/>
              <a:t>March 28, 2014, 1:00 PM – 3:00 PM</a:t>
            </a:r>
          </a:p>
          <a:p>
            <a:pPr eaLnBrk="1" hangingPunct="1"/>
            <a:r>
              <a:rPr lang="en-US" altLang="en-US" sz="2400" b="0" kern="0" dirty="0" smtClean="0"/>
              <a:t>One </a:t>
            </a:r>
            <a:r>
              <a:rPr lang="en-US" altLang="en-US" sz="2400" b="0" kern="0" dirty="0" err="1" smtClean="0"/>
              <a:t>Ashburton</a:t>
            </a:r>
            <a:r>
              <a:rPr lang="en-US" altLang="en-US" sz="2400" b="0" kern="0" dirty="0" smtClean="0"/>
              <a:t> Place, 21</a:t>
            </a:r>
            <a:r>
              <a:rPr lang="en-US" altLang="en-US" sz="2400" b="0" kern="0" baseline="30000" dirty="0" smtClean="0"/>
              <a:t>st</a:t>
            </a:r>
            <a:r>
              <a:rPr lang="en-US" altLang="en-US" sz="2400" b="0" kern="0" dirty="0" smtClean="0"/>
              <a:t> Floor</a:t>
            </a:r>
          </a:p>
          <a:p>
            <a:pPr eaLnBrk="1" hangingPunct="1"/>
            <a:r>
              <a:rPr lang="en-US" altLang="en-US" sz="2400" b="0" kern="0" dirty="0" smtClean="0"/>
              <a:t>Boston, MA</a:t>
            </a:r>
            <a:endParaRPr lang="en-US" altLang="en-US" sz="24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228600" y="304800"/>
            <a:ext cx="6324600" cy="762000"/>
          </a:xfrm>
        </p:spPr>
        <p:txBody>
          <a:bodyPr/>
          <a:lstStyle/>
          <a:p>
            <a:r>
              <a:rPr lang="en-US" altLang="en-US" sz="2800" dirty="0" smtClean="0"/>
              <a:t>MassHealth and Implementation Council Planning Meeting </a:t>
            </a:r>
          </a:p>
        </p:txBody>
      </p:sp>
      <p:sp>
        <p:nvSpPr>
          <p:cNvPr id="5123" name="Slide Number Placeholder 6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AAFF4F77-B747-4F05-A709-D64175B71B72}" type="slidenum">
              <a:rPr lang="en-US" altLang="en-US" sz="1400" b="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chemeClr val="tx1"/>
              </a:solidFill>
            </a:endParaRPr>
          </a:p>
        </p:txBody>
      </p:sp>
      <p:sp>
        <p:nvSpPr>
          <p:cNvPr id="5124" name="Content Placeholder 2"/>
          <p:cNvSpPr>
            <a:spLocks/>
          </p:cNvSpPr>
          <p:nvPr/>
        </p:nvSpPr>
        <p:spPr bwMode="auto">
          <a:xfrm>
            <a:off x="304800" y="1371600"/>
            <a:ext cx="86106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2000" b="0" dirty="0" smtClean="0"/>
              <a:t>MassHealth </a:t>
            </a:r>
            <a:r>
              <a:rPr lang="en-US" altLang="en-US" sz="2000" b="0" dirty="0"/>
              <a:t>and Implementation Council chairs held </a:t>
            </a:r>
            <a:r>
              <a:rPr lang="en-US" altLang="en-US" sz="2000" b="0" dirty="0" smtClean="0"/>
              <a:t>a joint planning meeting on March 19, 2014</a:t>
            </a:r>
          </a:p>
          <a:p>
            <a:pPr>
              <a:lnSpc>
                <a:spcPct val="90000"/>
              </a:lnSpc>
              <a:defRPr/>
            </a:pPr>
            <a:endParaRPr lang="en-US" altLang="en-US" sz="2000" b="0" dirty="0" smtClean="0"/>
          </a:p>
          <a:p>
            <a:pPr>
              <a:lnSpc>
                <a:spcPct val="90000"/>
              </a:lnSpc>
              <a:defRPr/>
            </a:pPr>
            <a:r>
              <a:rPr lang="en-US" altLang="en-US" sz="2000" b="0" dirty="0" smtClean="0"/>
              <a:t>Topics discussed included: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/>
              <a:t>2014 </a:t>
            </a:r>
            <a:r>
              <a:rPr lang="en-US" altLang="en-US" sz="2000" b="0" dirty="0" smtClean="0"/>
              <a:t>IC priorities</a:t>
            </a:r>
            <a:endParaRPr lang="en-US" altLang="en-US" sz="2000" b="0" dirty="0"/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 smtClean="0"/>
              <a:t>MassHealth’s planning timeline to maximize impact of IC input on decision processes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 smtClean="0"/>
              <a:t>IC 2013 Annual Report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2000" b="0" dirty="0" smtClean="0"/>
              <a:t>IC 2014 Work Plan</a:t>
            </a:r>
          </a:p>
          <a:p>
            <a:pPr>
              <a:lnSpc>
                <a:spcPct val="90000"/>
              </a:lnSpc>
              <a:defRPr/>
            </a:pPr>
            <a:endParaRPr lang="en-US" altLang="en-US" sz="2200" b="0" dirty="0" smtClean="0"/>
          </a:p>
          <a:p>
            <a:pPr>
              <a:lnSpc>
                <a:spcPct val="90000"/>
              </a:lnSpc>
              <a:defRPr/>
            </a:pPr>
            <a:endParaRPr lang="en-US" altLang="en-US" sz="2200" b="0" dirty="0" smtClean="0"/>
          </a:p>
        </p:txBody>
      </p:sp>
    </p:spTree>
    <p:extLst>
      <p:ext uri="{BB962C8B-B14F-4D97-AF65-F5344CB8AC3E}">
        <p14:creationId xmlns:p14="http://schemas.microsoft.com/office/powerpoint/2010/main" val="265239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6324600" cy="609600"/>
          </a:xfrm>
        </p:spPr>
        <p:txBody>
          <a:bodyPr/>
          <a:lstStyle/>
          <a:p>
            <a:r>
              <a:rPr lang="en-US" altLang="en-US" sz="2800" dirty="0" smtClean="0"/>
              <a:t>Total Enrollment</a:t>
            </a:r>
          </a:p>
        </p:txBody>
      </p:sp>
      <p:sp>
        <p:nvSpPr>
          <p:cNvPr id="6147" name="Slide Number Placeholder 6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CF58799-EF8D-48FA-8E28-2FB5B006BA48}" type="slidenum">
              <a:rPr lang="en-US" altLang="en-US" sz="1400" b="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>
              <a:solidFill>
                <a:schemeClr val="tx1"/>
              </a:solidFill>
            </a:endParaRPr>
          </a:p>
        </p:txBody>
      </p:sp>
      <p:sp>
        <p:nvSpPr>
          <p:cNvPr id="6148" name="Content Placeholder 2"/>
          <p:cNvSpPr>
            <a:spLocks/>
          </p:cNvSpPr>
          <p:nvPr/>
        </p:nvSpPr>
        <p:spPr bwMode="auto">
          <a:xfrm>
            <a:off x="228600" y="9144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200" b="0" dirty="0"/>
              <a:t>Effective </a:t>
            </a:r>
            <a:r>
              <a:rPr lang="en-US" altLang="en-US" sz="2200" dirty="0" smtClean="0"/>
              <a:t>March 1</a:t>
            </a:r>
            <a:r>
              <a:rPr lang="en-US" altLang="en-US" sz="2200" b="0" dirty="0"/>
              <a:t>, total number of enrollees: </a:t>
            </a:r>
            <a:r>
              <a:rPr lang="en-US" altLang="en-US" sz="2200" dirty="0" smtClean="0"/>
              <a:t>9,722</a:t>
            </a:r>
          </a:p>
        </p:txBody>
      </p:sp>
      <p:sp>
        <p:nvSpPr>
          <p:cNvPr id="6" name="Content Placeholder 2"/>
          <p:cNvSpPr>
            <a:spLocks/>
          </p:cNvSpPr>
          <p:nvPr/>
        </p:nvSpPr>
        <p:spPr bwMode="auto">
          <a:xfrm>
            <a:off x="228600" y="4651375"/>
            <a:ext cx="8610600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 b="0" dirty="0">
                <a:ea typeface="ＭＳ Ｐゴシック" pitchFamily="34" charset="-128"/>
              </a:rPr>
              <a:t>Total number of opt-outs as of </a:t>
            </a:r>
            <a:r>
              <a:rPr lang="en-US" altLang="en-US" sz="2400" b="0" dirty="0" smtClean="0">
                <a:ea typeface="ＭＳ Ｐゴシック" pitchFamily="34" charset="-128"/>
              </a:rPr>
              <a:t>March 1</a:t>
            </a:r>
            <a:r>
              <a:rPr lang="en-US" altLang="en-US" sz="2400" b="0" dirty="0">
                <a:ea typeface="ＭＳ Ｐゴシック" pitchFamily="34" charset="-128"/>
              </a:rPr>
              <a:t>: </a:t>
            </a:r>
            <a:r>
              <a:rPr lang="en-US" altLang="en-US" sz="2400" b="0" dirty="0" smtClean="0">
                <a:ea typeface="ＭＳ Ｐゴシック" pitchFamily="34" charset="-128"/>
              </a:rPr>
              <a:t>17,701</a:t>
            </a:r>
            <a:endParaRPr lang="en-US" altLang="en-US" sz="2200" b="0" dirty="0" smtClean="0"/>
          </a:p>
          <a:p>
            <a:pPr lvl="1">
              <a:lnSpc>
                <a:spcPct val="90000"/>
              </a:lnSpc>
            </a:pPr>
            <a:r>
              <a:rPr lang="en-US" altLang="en-US" sz="2200" b="0" dirty="0" smtClean="0"/>
              <a:t>Details regarding enrollment as of March 1 are posted in the Monthly Enrollment Report on the One Care website</a:t>
            </a:r>
          </a:p>
          <a:p>
            <a:pPr lvl="1">
              <a:lnSpc>
                <a:spcPct val="90000"/>
              </a:lnSpc>
            </a:pPr>
            <a:r>
              <a:rPr lang="en-US" altLang="en-US" sz="2200" b="0" dirty="0" smtClean="0"/>
              <a:t>April enrollment numbers expected in 2-3 weeks (will include Round 2 auto-enrollments)</a:t>
            </a:r>
            <a:endParaRPr lang="en-US" altLang="en-US" sz="2200" dirty="0" smtClean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131985"/>
              </p:ext>
            </p:extLst>
          </p:nvPr>
        </p:nvGraphicFramePr>
        <p:xfrm>
          <a:off x="1676400" y="1524001"/>
          <a:ext cx="5410200" cy="2834640"/>
        </p:xfrm>
        <a:graphic>
          <a:graphicData uri="http://schemas.openxmlformats.org/drawingml/2006/table">
            <a:tbl>
              <a:tblPr/>
              <a:tblGrid>
                <a:gridCol w="3731172"/>
                <a:gridCol w="1679028"/>
              </a:tblGrid>
              <a:tr h="485079">
                <a:tc gridSpan="2"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 Enrollment by Plan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078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Commonwealth Care Alliance (CCA)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6,371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619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Fallon Total Care (FTC)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2,549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079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Network Health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802</a:t>
                      </a:r>
                      <a:endParaRPr lang="en-US" sz="2400" b="0" i="0" u="none" strike="noStrike" dirty="0">
                        <a:solidFill>
                          <a:schemeClr val="accent2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079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9,722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47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8E07D7-16DD-460C-AC9D-58253D067821}" type="slidenum">
              <a:rPr lang="en-US" smtClean="0">
                <a:solidFill>
                  <a:srgbClr val="000066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66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636111"/>
              </p:ext>
            </p:extLst>
          </p:nvPr>
        </p:nvGraphicFramePr>
        <p:xfrm>
          <a:off x="152400" y="1066800"/>
          <a:ext cx="8763000" cy="51883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00200"/>
                <a:gridCol w="4953000"/>
                <a:gridCol w="2209800"/>
              </a:tblGrid>
              <a:tr h="746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Number of people</a:t>
                      </a:r>
                      <a:r>
                        <a:rPr lang="en-US" sz="1800" baseline="0" dirty="0" smtClean="0"/>
                        <a:t> auto-assigned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Assignment</a:t>
                      </a:r>
                      <a:r>
                        <a:rPr lang="en-US" sz="1800" baseline="0" dirty="0" smtClean="0"/>
                        <a:t> Approach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Key</a:t>
                      </a:r>
                      <a:r>
                        <a:rPr lang="en-US" sz="1800" baseline="0" dirty="0" smtClean="0"/>
                        <a:t> Dates</a:t>
                      </a:r>
                      <a:endParaRPr lang="en-US" sz="1800" dirty="0"/>
                    </a:p>
                  </a:txBody>
                  <a:tcPr anchor="ctr"/>
                </a:tc>
              </a:tr>
              <a:tr h="427398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Approx. 6,400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800" dirty="0" smtClean="0"/>
                        <a:t>Includes individuals from across the target population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dirty="0" smtClean="0"/>
                        <a:t>(rating categories C1, C2, C3)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en-US" sz="1800" dirty="0" smtClean="0"/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800" dirty="0" smtClean="0"/>
                        <a:t>In addition to primary care, MassHealth used data on where individuals accessed LTSS and behavioral health services to match individuals to a One Care plan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en-US" sz="1800" dirty="0" smtClean="0"/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800" b="0" dirty="0" smtClean="0">
                          <a:ea typeface="ＭＳ Ｐゴシック" charset="-128"/>
                        </a:rPr>
                        <a:t>MassHealth worked closely with the One Care plans throughout the assignment process to understand their capacity to accept additional auto-assignment enrollments, and to maximize matches with their provider networks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January 24-27:</a:t>
                      </a:r>
                      <a:br>
                        <a:rPr lang="en-US" sz="1800" dirty="0" smtClean="0"/>
                      </a:br>
                      <a:r>
                        <a:rPr lang="en-US" sz="1800" dirty="0" smtClean="0"/>
                        <a:t>60-day notices mailed to enrollees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8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February 21:</a:t>
                      </a:r>
                      <a:br>
                        <a:rPr lang="en-US" sz="1800" dirty="0" smtClean="0"/>
                      </a:br>
                      <a:r>
                        <a:rPr lang="en-US" sz="1800" dirty="0" smtClean="0"/>
                        <a:t>30-day</a:t>
                      </a:r>
                      <a:r>
                        <a:rPr lang="en-US" sz="1800" baseline="0" dirty="0" smtClean="0"/>
                        <a:t> reminder notices mailed to enrollees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8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aseline="0" dirty="0" smtClean="0"/>
                        <a:t>April 1: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Coverage begins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701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smtClean="0">
                <a:ea typeface="ＭＳ Ｐゴシック" charset="-128"/>
              </a:rPr>
              <a:t>Round Two Auto-Assignment</a:t>
            </a:r>
            <a:endParaRPr lang="en-US" altLang="en-US" sz="2800" kern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570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68580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Round Three Auto-Assignment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263650"/>
            <a:ext cx="8382000" cy="55181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MassHealth and the One Care plans have begun discussions about round three auto-assignment, which will take effect July 1, 2014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 sz="2000" b="0" dirty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At 3/19/14 planning meeting </a:t>
            </a:r>
            <a:r>
              <a:rPr lang="en-US" altLang="en-US" sz="2000" b="0" dirty="0">
                <a:ea typeface="ＭＳ Ｐゴシック" charset="-128"/>
              </a:rPr>
              <a:t>with Implementation </a:t>
            </a:r>
            <a:r>
              <a:rPr lang="en-US" altLang="en-US" sz="2000" b="0" dirty="0" smtClean="0">
                <a:ea typeface="ＭＳ Ｐゴシック" charset="-128"/>
              </a:rPr>
              <a:t>Council representatives, MassHealth requested input regarding auto-assignment Round </a:t>
            </a:r>
            <a:r>
              <a:rPr lang="en-US" altLang="en-US" sz="2000" b="0" dirty="0">
                <a:ea typeface="ＭＳ Ｐゴシック" charset="-128"/>
              </a:rPr>
              <a:t>3 </a:t>
            </a:r>
            <a:r>
              <a:rPr lang="en-US" altLang="en-US" sz="2000" b="0" dirty="0" smtClean="0">
                <a:ea typeface="ＭＳ Ｐゴシック" charset="-128"/>
              </a:rPr>
              <a:t>by the end of March for consideration during the planning process</a:t>
            </a:r>
          </a:p>
          <a:p>
            <a:pPr marL="0" indent="0" eaLnBrk="1" hangingPunct="1">
              <a:lnSpc>
                <a:spcPct val="0"/>
              </a:lnSpc>
              <a:spcBef>
                <a:spcPct val="25000"/>
              </a:spcBef>
              <a:buNone/>
            </a:pPr>
            <a:endParaRPr lang="en-US" altLang="en-US" sz="2000" b="0" dirty="0" smtClean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en-US" sz="2000" b="0" dirty="0" smtClean="0">
                <a:ea typeface="ＭＳ Ｐゴシック" charset="-128"/>
              </a:rPr>
              <a:t>60-day notices will be mailed by April 28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 sz="2000" b="0" dirty="0" smtClean="0">
                <a:ea typeface="ＭＳ Ｐゴシック" charset="-128"/>
              </a:rPr>
              <a:t>30-day reminder notices will be mailed by May 28</a:t>
            </a:r>
            <a:endParaRPr lang="en-US" altLang="en-US" sz="2000" b="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266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>
                <a:ea typeface="ＭＳ Ｐゴシック" charset="-128"/>
              </a:rPr>
              <a:t>LTS </a:t>
            </a:r>
            <a:r>
              <a:rPr lang="en-US" altLang="en-US" sz="2800" dirty="0" smtClean="0">
                <a:ea typeface="ＭＳ Ｐゴシック" charset="-128"/>
              </a:rPr>
              <a:t>Coordinator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66799"/>
            <a:ext cx="8534400" cy="565467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5000"/>
              </a:lnSpc>
            </a:pPr>
            <a:r>
              <a:rPr lang="en-US" altLang="en-US" sz="2000" b="0" dirty="0" smtClean="0">
                <a:ea typeface="ＭＳ Ｐゴシック" charset="-128"/>
              </a:rPr>
              <a:t>From continuing discussions with stakeholders and the Implementation Council, MassHealth is:</a:t>
            </a:r>
          </a:p>
          <a:p>
            <a:pPr lvl="1">
              <a:lnSpc>
                <a:spcPct val="105000"/>
              </a:lnSpc>
            </a:pPr>
            <a:r>
              <a:rPr lang="en-US" altLang="en-US" sz="2000" b="0" dirty="0" smtClean="0">
                <a:ea typeface="ＭＳ Ｐゴシック" charset="-128"/>
              </a:rPr>
              <a:t>Refining a one-page description of the LTS Coordinator and the option for members to have one on their Care Team </a:t>
            </a:r>
          </a:p>
          <a:p>
            <a:pPr lvl="2">
              <a:lnSpc>
                <a:spcPct val="105000"/>
              </a:lnSpc>
            </a:pPr>
            <a:r>
              <a:rPr lang="en-US" altLang="en-US" sz="2000" b="0" dirty="0" smtClean="0">
                <a:ea typeface="ＭＳ Ｐゴシック" charset="-128"/>
              </a:rPr>
              <a:t>Draft incorporates language and feedback from LTS providers, community organizations, Implementation Council members, One Care plans, and EOHHS agencies</a:t>
            </a:r>
          </a:p>
          <a:p>
            <a:pPr lvl="2">
              <a:lnSpc>
                <a:spcPct val="105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anticipates finalizing the document for One Care plans to use by the end of April</a:t>
            </a:r>
          </a:p>
          <a:p>
            <a:pPr lvl="1">
              <a:lnSpc>
                <a:spcPct val="105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will develop a webinar on the LTS Coordinator role for providers, plans, LTS coordinators, community-based organizations, and others on the LTS Coordinator’s role in One Care</a:t>
            </a:r>
          </a:p>
          <a:p>
            <a:pPr>
              <a:lnSpc>
                <a:spcPct val="105000"/>
              </a:lnSpc>
            </a:pPr>
            <a:endParaRPr lang="en-US" altLang="en-US" sz="2000" b="0" dirty="0" smtClean="0">
              <a:ea typeface="ＭＳ Ｐゴシック" charset="-128"/>
            </a:endParaRPr>
          </a:p>
          <a:p>
            <a:pPr>
              <a:lnSpc>
                <a:spcPct val="105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</a:t>
            </a:r>
            <a:r>
              <a:rPr lang="en-US" altLang="en-US" sz="2000" b="0" dirty="0">
                <a:ea typeface="ＭＳ Ｐゴシック" charset="-128"/>
              </a:rPr>
              <a:t>will continue </a:t>
            </a:r>
            <a:r>
              <a:rPr lang="en-US" altLang="en-US" sz="2000" b="0" dirty="0" smtClean="0">
                <a:ea typeface="ＭＳ Ｐゴシック" charset="-128"/>
              </a:rPr>
              <a:t>work with stakeholders to </a:t>
            </a:r>
            <a:r>
              <a:rPr lang="en-US" altLang="en-US" sz="2000" b="0" dirty="0">
                <a:ea typeface="ＭＳ Ｐゴシック" charset="-128"/>
              </a:rPr>
              <a:t>finalize the LTS Coordinator role </a:t>
            </a:r>
            <a:r>
              <a:rPr lang="en-US" altLang="en-US" sz="2000" b="0" dirty="0" smtClean="0">
                <a:ea typeface="ＭＳ Ｐゴシック" charset="-128"/>
              </a:rPr>
              <a:t>document, develop key concepts for the webinar, and understand data around how the role is being implemented</a:t>
            </a:r>
          </a:p>
          <a:p>
            <a:pPr marL="0" indent="0">
              <a:lnSpc>
                <a:spcPct val="105000"/>
              </a:lnSpc>
              <a:buNone/>
            </a:pPr>
            <a:endParaRPr lang="en-US" altLang="en-US" sz="2000" b="0" dirty="0" smtClean="0">
              <a:ea typeface="ＭＳ Ｐゴシック" charset="-128"/>
            </a:endParaRPr>
          </a:p>
          <a:p>
            <a:pPr>
              <a:lnSpc>
                <a:spcPct val="105000"/>
              </a:lnSpc>
            </a:pPr>
            <a:r>
              <a:rPr lang="en-US" altLang="en-US" sz="2000" b="0" dirty="0" smtClean="0">
                <a:ea typeface="ＭＳ Ｐゴシック" charset="-128"/>
              </a:rPr>
              <a:t>Initial data is expected April/May</a:t>
            </a:r>
            <a:endParaRPr lang="en-US" altLang="en-US" sz="2000" b="0" dirty="0">
              <a:ea typeface="ＭＳ Ｐゴシック" charset="-128"/>
            </a:endParaRPr>
          </a:p>
          <a:p>
            <a:pPr lvl="1">
              <a:lnSpc>
                <a:spcPct val="90000"/>
              </a:lnSpc>
            </a:pPr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389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7B4F966-43FD-4133-89A8-76D5925E6DC5}" type="slidenum">
              <a:rPr lang="en-US" altLang="en-US" sz="1400" b="0" smtClean="0">
                <a:solidFill>
                  <a:srgbClr val="000066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81000"/>
            <a:ext cx="6629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Mailing to Additional Members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212850"/>
            <a:ext cx="8534400" cy="5416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0" dirty="0" smtClean="0">
                <a:ea typeface="ＭＳ Ｐゴシック" charset="-128"/>
              </a:rPr>
              <a:t>In September 2013, MassHealth sent a One Care Enrollment Package to approximately 82,000 members and their guardians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sz="2000" b="0" dirty="0" smtClean="0">
              <a:ea typeface="ＭＳ Ｐゴシック" charset="-128"/>
            </a:endParaRPr>
          </a:p>
          <a:p>
            <a:r>
              <a:rPr lang="en-US" altLang="en-US" sz="2000" b="0" dirty="0" smtClean="0">
                <a:ea typeface="ＭＳ Ｐゴシック" charset="-128"/>
              </a:rPr>
              <a:t>From March 26-31, MassHealth is mailing another One Care Enrollment Package to 12,965 members and guardians:</a:t>
            </a:r>
          </a:p>
          <a:p>
            <a:pPr lvl="1"/>
            <a:r>
              <a:rPr lang="en-US" altLang="en-US" sz="2000" b="0" dirty="0" smtClean="0">
                <a:ea typeface="ＭＳ Ｐゴシック" charset="-128"/>
              </a:rPr>
              <a:t>Individuals who have become eligible for One Care since the September mail file was created</a:t>
            </a:r>
          </a:p>
          <a:p>
            <a:pPr lvl="1"/>
            <a:r>
              <a:rPr lang="en-US" altLang="en-US" sz="2000" b="0" dirty="0" smtClean="0">
                <a:ea typeface="ＭＳ Ｐゴシック" charset="-128"/>
              </a:rPr>
              <a:t>Others who appear eligible in MassHealth data, but were not mailed to in September</a:t>
            </a:r>
          </a:p>
          <a:p>
            <a:pPr lvl="1"/>
            <a:endParaRPr lang="en-US" altLang="en-US" sz="2000" b="0" dirty="0" smtClean="0">
              <a:ea typeface="ＭＳ Ｐゴシック" charset="-128"/>
            </a:endParaRPr>
          </a:p>
          <a:p>
            <a:r>
              <a:rPr lang="en-US" altLang="en-US" sz="2000" b="0" dirty="0" smtClean="0">
                <a:ea typeface="ＭＳ Ｐゴシック" charset="-128"/>
              </a:rPr>
              <a:t>Enrollment packet is posted on the One Care website</a:t>
            </a:r>
          </a:p>
          <a:p>
            <a:endParaRPr lang="en-US" altLang="en-US" sz="2000" b="0" dirty="0" smtClean="0">
              <a:ea typeface="ＭＳ Ｐゴシック" charset="-128"/>
            </a:endParaRPr>
          </a:p>
          <a:p>
            <a:r>
              <a:rPr lang="en-US" altLang="en-US" sz="2000" b="0" dirty="0" smtClean="0">
                <a:ea typeface="ＭＳ Ｐゴシック" charset="-128"/>
              </a:rPr>
              <a:t>MassHealth requests Implementation Council members’ participation in alerting their networks of this mailing</a:t>
            </a:r>
          </a:p>
          <a:p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46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half" idx="1"/>
          </p:nvPr>
        </p:nvSpPr>
        <p:spPr>
          <a:xfrm>
            <a:off x="76200" y="1447800"/>
            <a:ext cx="3810000" cy="52863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altLang="en-US" sz="2000" b="0" dirty="0" smtClean="0">
                <a:ea typeface="ＭＳ Ｐゴシック" charset="-128"/>
              </a:rPr>
              <a:t>The March 2014 mailing included a new “</a:t>
            </a:r>
            <a:r>
              <a:rPr lang="en-US" altLang="en-US" sz="2000" b="0" dirty="0">
                <a:ea typeface="ＭＳ Ｐゴシック" charset="-128"/>
              </a:rPr>
              <a:t>One Care Covers Prescription Drugs” </a:t>
            </a:r>
            <a:r>
              <a:rPr lang="en-US" altLang="en-US" sz="2000" b="0" dirty="0" smtClean="0">
                <a:ea typeface="ＭＳ Ｐゴシック" charset="-128"/>
              </a:rPr>
              <a:t>insert with important information about Medicare Part D benefits in One Care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en-US" sz="2000" b="0" dirty="0" smtClean="0">
              <a:ea typeface="ＭＳ Ｐゴシック" charset="-128"/>
            </a:endParaRPr>
          </a:p>
          <a:p>
            <a:pPr>
              <a:lnSpc>
                <a:spcPct val="100000"/>
              </a:lnSpc>
            </a:pPr>
            <a:r>
              <a:rPr lang="en-US" altLang="en-US" sz="2000" b="0" dirty="0" smtClean="0">
                <a:ea typeface="ＭＳ Ｐゴシック" charset="-128"/>
              </a:rPr>
              <a:t>MassHealth developed the insert in response to feedback from members, advocates, and stakeholders about Medicare Part D coverage in One Care </a:t>
            </a:r>
          </a:p>
          <a:p>
            <a:pPr>
              <a:lnSpc>
                <a:spcPct val="100000"/>
              </a:lnSpc>
            </a:pPr>
            <a:endParaRPr lang="en-US" altLang="en-US" sz="2000" b="0" dirty="0">
              <a:ea typeface="ＭＳ Ｐゴシック" charset="-128"/>
            </a:endParaRPr>
          </a:p>
          <a:p>
            <a:pPr>
              <a:lnSpc>
                <a:spcPct val="100000"/>
              </a:lnSpc>
            </a:pPr>
            <a:r>
              <a:rPr lang="en-US" altLang="en-US" sz="2000" b="0" dirty="0" smtClean="0">
                <a:ea typeface="ＭＳ Ｐゴシック" charset="-128"/>
              </a:rPr>
              <a:t>When members enroll in One Care, </a:t>
            </a:r>
            <a:r>
              <a:rPr lang="en-US" altLang="en-US" sz="2000" dirty="0" smtClean="0">
                <a:ea typeface="ＭＳ Ｐゴシック" charset="-128"/>
              </a:rPr>
              <a:t>the One Care plan becomes their new Medicare Part D plan</a:t>
            </a:r>
            <a:endParaRPr lang="en-US" altLang="en-US" sz="2000" dirty="0">
              <a:ea typeface="ＭＳ Ｐゴシック" charset="-128"/>
            </a:endParaRPr>
          </a:p>
          <a:p>
            <a:pPr lvl="1"/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8E07D7-16DD-460C-AC9D-58253D067821}" type="slidenum">
              <a:rPr lang="en-US" smtClean="0">
                <a:solidFill>
                  <a:srgbClr val="000066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57175"/>
            <a:ext cx="5008978" cy="64770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76200" y="76200"/>
            <a:ext cx="3810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dirty="0" smtClean="0">
                <a:ea typeface="ＭＳ Ｐゴシック" charset="-128"/>
              </a:rPr>
              <a:t>Mailing to Additional Members (cont’d)</a:t>
            </a:r>
          </a:p>
        </p:txBody>
      </p:sp>
    </p:spTree>
    <p:extLst>
      <p:ext uri="{BB962C8B-B14F-4D97-AF65-F5344CB8AC3E}">
        <p14:creationId xmlns:p14="http://schemas.microsoft.com/office/powerpoint/2010/main" val="160687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5CFC3CFD-FC16-4FD1-89A2-736C411B23F5}" type="slidenum">
              <a:rPr lang="en-US" altLang="en-US" sz="1400" b="0">
                <a:solidFill>
                  <a:srgbClr val="000066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9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6416675" cy="990600"/>
          </a:xfrm>
        </p:spPr>
        <p:txBody>
          <a:bodyPr/>
          <a:lstStyle/>
          <a:p>
            <a:r>
              <a:rPr lang="en-US" altLang="en-US" sz="2800" dirty="0" smtClean="0"/>
              <a:t>Provider Engagement Strategy Update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8610600" cy="52736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sz="2000" b="0" dirty="0" smtClean="0"/>
              <a:t>Multi-prong strategy to continue to raise awareness of One Care among providers and to increase provider participation in One Care: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Targeted</a:t>
            </a:r>
            <a:r>
              <a:rPr lang="en-US" altLang="en-US" sz="1800" b="0" dirty="0" smtClean="0"/>
              <a:t> </a:t>
            </a:r>
            <a:r>
              <a:rPr lang="en-US" altLang="en-US" sz="1800" dirty="0" smtClean="0"/>
              <a:t>Provider Awareness Campaign</a:t>
            </a:r>
            <a:r>
              <a:rPr lang="en-US" altLang="en-US" sz="1800" b="0" dirty="0" smtClean="0"/>
              <a:t>, Late Spring 2014</a:t>
            </a:r>
            <a:r>
              <a:rPr lang="en-US" altLang="en-US" sz="1800" dirty="0" smtClean="0"/>
              <a:t> </a:t>
            </a:r>
          </a:p>
          <a:p>
            <a:pPr lvl="2">
              <a:lnSpc>
                <a:spcPct val="90000"/>
              </a:lnSpc>
            </a:pPr>
            <a:r>
              <a:rPr lang="en-US" altLang="en-US" sz="1800" b="0" dirty="0" smtClean="0"/>
              <a:t>Direct mail</a:t>
            </a:r>
          </a:p>
          <a:p>
            <a:pPr lvl="2">
              <a:lnSpc>
                <a:spcPct val="90000"/>
              </a:lnSpc>
            </a:pPr>
            <a:r>
              <a:rPr lang="en-US" altLang="en-US" sz="1800" b="0" dirty="0"/>
              <a:t>P</a:t>
            </a:r>
            <a:r>
              <a:rPr lang="en-US" altLang="en-US" sz="1800" b="0" dirty="0" smtClean="0"/>
              <a:t>ublicizing </a:t>
            </a:r>
            <a:r>
              <a:rPr lang="en-US" altLang="en-US" sz="1800" b="0" dirty="0"/>
              <a:t>in trade and advocacy communication </a:t>
            </a:r>
            <a:r>
              <a:rPr lang="en-US" altLang="en-US" sz="1800" b="0" dirty="0" smtClean="0"/>
              <a:t>materials</a:t>
            </a:r>
          </a:p>
          <a:p>
            <a:pPr lvl="2">
              <a:lnSpc>
                <a:spcPct val="90000"/>
              </a:lnSpc>
            </a:pPr>
            <a:r>
              <a:rPr lang="en-US" altLang="en-US" sz="1800" b="0" dirty="0" smtClean="0"/>
              <a:t>Print advertising </a:t>
            </a:r>
            <a:r>
              <a:rPr lang="en-US" altLang="en-US" sz="1800" b="0" dirty="0"/>
              <a:t>in trade </a:t>
            </a:r>
            <a:r>
              <a:rPr lang="en-US" altLang="en-US" sz="1800" b="0" dirty="0" smtClean="0"/>
              <a:t>publications</a:t>
            </a:r>
          </a:p>
          <a:p>
            <a:pPr lvl="2">
              <a:lnSpc>
                <a:spcPct val="90000"/>
              </a:lnSpc>
              <a:spcAft>
                <a:spcPts val="1200"/>
              </a:spcAft>
            </a:pPr>
            <a:r>
              <a:rPr lang="en-US" altLang="en-US" sz="1800" b="0" dirty="0" smtClean="0"/>
              <a:t>Participation and promotion at key </a:t>
            </a:r>
            <a:r>
              <a:rPr lang="en-US" altLang="en-US" sz="1800" b="0" dirty="0"/>
              <a:t>meetings and </a:t>
            </a:r>
            <a:r>
              <a:rPr lang="en-US" altLang="en-US" sz="1800" b="0" dirty="0" smtClean="0"/>
              <a:t>conferences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Provider Learning Conference</a:t>
            </a:r>
            <a:r>
              <a:rPr lang="en-US" altLang="en-US" sz="1800" b="0" dirty="0" smtClean="0"/>
              <a:t>, June 2014</a:t>
            </a:r>
          </a:p>
          <a:p>
            <a:pPr lvl="2">
              <a:lnSpc>
                <a:spcPct val="90000"/>
              </a:lnSpc>
            </a:pPr>
            <a:r>
              <a:rPr lang="en-US" altLang="en-US" sz="1800" b="0" dirty="0" smtClean="0"/>
              <a:t>Conference theme</a:t>
            </a:r>
            <a:r>
              <a:rPr lang="en-US" altLang="en-US" sz="1800" b="0" dirty="0"/>
              <a:t>:  Behavioral Health Integration and Primary Care </a:t>
            </a:r>
            <a:endParaRPr lang="en-US" altLang="en-US" sz="1800" b="0" dirty="0" smtClean="0"/>
          </a:p>
          <a:p>
            <a:pPr lvl="2">
              <a:lnSpc>
                <a:spcPct val="90000"/>
              </a:lnSpc>
            </a:pPr>
            <a:r>
              <a:rPr lang="en-US" altLang="en-US" sz="1800" b="0" dirty="0" smtClean="0"/>
              <a:t>MassHealth will present case studies and highlight examples of best practices in integrating delivery of care across medical, behavioral health, and long-term services and supports</a:t>
            </a:r>
          </a:p>
        </p:txBody>
      </p:sp>
    </p:spTree>
    <p:extLst>
      <p:ext uri="{BB962C8B-B14F-4D97-AF65-F5344CB8AC3E}">
        <p14:creationId xmlns:p14="http://schemas.microsoft.com/office/powerpoint/2010/main" val="124357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58301</TotalTime>
  <Words>726</Words>
  <Application>Microsoft Office PowerPoint</Application>
  <PresentationFormat>On-screen Show (4:3)</PresentationFormat>
  <Paragraphs>110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Default Design</vt:lpstr>
      <vt:lpstr>3_Default Design</vt:lpstr>
      <vt:lpstr>1_Default Design</vt:lpstr>
      <vt:lpstr>5_Default Design</vt:lpstr>
      <vt:lpstr>MassHealth Demonstration  to Integrate Care for Dual Eligibles</vt:lpstr>
      <vt:lpstr>MassHealth and Implementation Council Planning Meeting </vt:lpstr>
      <vt:lpstr>Total Enrollment</vt:lpstr>
      <vt:lpstr>PowerPoint Presentation</vt:lpstr>
      <vt:lpstr>Round Three Auto-Assignment</vt:lpstr>
      <vt:lpstr>LTS Coordinator</vt:lpstr>
      <vt:lpstr>Mailing to Additional Members</vt:lpstr>
      <vt:lpstr>PowerPoint Presentation</vt:lpstr>
      <vt:lpstr>Provider Engagement Strategy Update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1143</cp:revision>
  <cp:lastPrinted>2014-03-27T13:59:46Z</cp:lastPrinted>
  <dcterms:created xsi:type="dcterms:W3CDTF">2014-01-14T19:50:36Z</dcterms:created>
  <dcterms:modified xsi:type="dcterms:W3CDTF">2017-10-31T14:11:03Z</dcterms:modified>
</cp:coreProperties>
</file>