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</p:sldMasterIdLst>
  <p:notesMasterIdLst>
    <p:notesMasterId r:id="rId11"/>
  </p:notesMasterIdLst>
  <p:handoutMasterIdLst>
    <p:handoutMasterId r:id="rId12"/>
  </p:handoutMasterIdLst>
  <p:sldIdLst>
    <p:sldId id="798" r:id="rId4"/>
    <p:sldId id="865" r:id="rId5"/>
    <p:sldId id="888" r:id="rId6"/>
    <p:sldId id="887" r:id="rId7"/>
    <p:sldId id="885" r:id="rId8"/>
    <p:sldId id="877" r:id="rId9"/>
    <p:sldId id="807" r:id="rId10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wood, Malinda (EHS)" initials="E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CBCBD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619" autoAdjust="0"/>
    <p:restoredTop sz="85899" autoAdjust="0"/>
  </p:normalViewPr>
  <p:slideViewPr>
    <p:cSldViewPr snapToObjects="1">
      <p:cViewPr>
        <p:scale>
          <a:sx n="80" d="100"/>
          <a:sy n="80" d="100"/>
        </p:scale>
        <p:origin x="-1218" y="-48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980" y="165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10/30/2017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baseline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ts val="2100"/>
              </a:lnSpc>
              <a:spcBef>
                <a:spcPct val="50000"/>
              </a:spcBef>
            </a:pPr>
            <a:endParaRPr lang="en-US" altLang="en-US" sz="2000" b="0" dirty="0" smtClean="0">
              <a:solidFill>
                <a:srgbClr val="3333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ACEE263-42D7-48C5-A864-463DB268C9A7}" type="slidenum">
              <a:rPr lang="en-US" altLang="en-US" sz="1200" b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ts val="2100"/>
              </a:lnSpc>
              <a:spcBef>
                <a:spcPct val="50000"/>
              </a:spcBef>
            </a:pPr>
            <a:endParaRPr lang="en-US" altLang="en-US" sz="2000" b="0" dirty="0" smtClean="0">
              <a:solidFill>
                <a:srgbClr val="3333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07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commbuys.com/" TargetMode="External"/><Relationship Id="rId4" Type="http://schemas.openxmlformats.org/officeDocument/2006/relationships/hyperlink" Target="http://www.mass.gov/masshealth/oneca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6482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Implementation Council Meeting</a:t>
            </a:r>
            <a:endParaRPr lang="en-US" altLang="en-US" sz="2400" b="0" kern="0" dirty="0"/>
          </a:p>
          <a:p>
            <a:pPr eaLnBrk="1" hangingPunct="1"/>
            <a:r>
              <a:rPr lang="en-US" altLang="en-US" sz="2400" b="0" kern="0" dirty="0" smtClean="0"/>
              <a:t>May 29, 2015 1:00 PM </a:t>
            </a:r>
            <a:r>
              <a:rPr lang="en-US" altLang="en-US" sz="2400" b="0" kern="0" dirty="0"/>
              <a:t>– 3:00 PM</a:t>
            </a:r>
          </a:p>
          <a:p>
            <a:pPr eaLnBrk="1" hangingPunct="1"/>
            <a:r>
              <a:rPr lang="en-US" altLang="en-US" sz="2400" b="0" kern="0" dirty="0" smtClean="0"/>
              <a:t>1 </a:t>
            </a:r>
            <a:r>
              <a:rPr lang="en-US" altLang="en-US" sz="2400" b="0" kern="0" dirty="0" err="1" smtClean="0"/>
              <a:t>Ashburton</a:t>
            </a:r>
            <a:r>
              <a:rPr lang="en-US" altLang="en-US" sz="2400" b="0" kern="0" dirty="0" smtClean="0"/>
              <a:t> Place, 21</a:t>
            </a:r>
            <a:r>
              <a:rPr lang="en-US" altLang="en-US" sz="2400" b="0" kern="0" baseline="30000" dirty="0" smtClean="0"/>
              <a:t>st</a:t>
            </a:r>
            <a:r>
              <a:rPr lang="en-US" altLang="en-US" sz="2400" b="0" kern="0" dirty="0" smtClean="0"/>
              <a:t> Floor</a:t>
            </a:r>
          </a:p>
          <a:p>
            <a:pPr eaLnBrk="1" hangingPunct="1"/>
            <a:r>
              <a:rPr lang="en-US" altLang="en-US" sz="2400" b="0" kern="0" dirty="0" smtClean="0"/>
              <a:t>Boston, 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416675" cy="609601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Today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36651"/>
            <a:ext cx="8382000" cy="54927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/>
              <a:t>Implementation </a:t>
            </a:r>
            <a:r>
              <a:rPr lang="en-US" altLang="en-US" sz="2400" b="0" dirty="0"/>
              <a:t>Council Member Selection </a:t>
            </a:r>
            <a:r>
              <a:rPr lang="en-US" altLang="en-US" sz="2400" b="0" dirty="0" smtClean="0"/>
              <a:t>Process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>
                <a:solidFill>
                  <a:srgbClr val="333399"/>
                </a:solidFill>
              </a:rPr>
              <a:t>New </a:t>
            </a:r>
            <a:r>
              <a:rPr lang="en-US" altLang="en-US" sz="2400" b="0" dirty="0" smtClean="0">
                <a:solidFill>
                  <a:srgbClr val="333399"/>
                </a:solidFill>
              </a:rPr>
              <a:t>Quarterly Reports</a:t>
            </a:r>
            <a:endParaRPr lang="en-US" altLang="en-US" sz="24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333399"/>
                </a:solidFill>
              </a:rPr>
              <a:t>Updates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>
              <a:solidFill>
                <a:srgbClr val="333399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400" b="0" dirty="0" smtClean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2200" b="0" dirty="0">
              <a:solidFill>
                <a:srgbClr val="333399"/>
              </a:solidFill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990601"/>
            <a:ext cx="8382000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en-US" altLang="en-US" sz="1600" b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416675" cy="5334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Implementation </a:t>
            </a:r>
            <a:r>
              <a:rPr lang="en-US" altLang="en-US" sz="2800" dirty="0"/>
              <a:t>Council Member </a:t>
            </a:r>
            <a:r>
              <a:rPr lang="en-US" altLang="en-US" sz="2800" dirty="0" smtClean="0"/>
              <a:t>Selection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MassHealth has posted a </a:t>
            </a:r>
            <a:r>
              <a:rPr lang="en-US" sz="1800" b="0" dirty="0"/>
              <a:t>Notice of Opportunity to Participate in the </a:t>
            </a:r>
            <a:r>
              <a:rPr lang="en-US" sz="1800" b="0" dirty="0" smtClean="0"/>
              <a:t>One Care </a:t>
            </a:r>
            <a:r>
              <a:rPr lang="en-US" sz="1800" b="0" dirty="0"/>
              <a:t>Implementation </a:t>
            </a:r>
            <a:r>
              <a:rPr lang="en-US" sz="1800" b="0" dirty="0" smtClean="0"/>
              <a:t>Council</a:t>
            </a:r>
            <a:r>
              <a:rPr lang="en-US" altLang="en-US" sz="1800" b="0" dirty="0" smtClean="0"/>
              <a:t> </a:t>
            </a:r>
          </a:p>
          <a:p>
            <a:pPr lvl="1"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MassHealth is seeking up to six new Implementation Council members to fill vacancies</a:t>
            </a:r>
          </a:p>
          <a:p>
            <a:pPr lvl="1"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err="1" smtClean="0">
                <a:solidFill>
                  <a:srgbClr val="333399"/>
                </a:solidFill>
              </a:rPr>
              <a:t>MassHealth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 hopes to select at least three individuals who are </a:t>
            </a:r>
            <a:r>
              <a:rPr lang="en-US" altLang="en-US" sz="1800" b="0" dirty="0">
                <a:solidFill>
                  <a:srgbClr val="333399"/>
                </a:solidFill>
              </a:rPr>
              <a:t>MassHealth members with disabilities or family members or guardians of MassHealth members with 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disabilities</a:t>
            </a:r>
            <a:endParaRPr lang="en-US" altLang="en-US" sz="1800" b="0" dirty="0">
              <a:solidFill>
                <a:srgbClr val="333399"/>
              </a:solidFill>
            </a:endParaRPr>
          </a:p>
          <a:p>
            <a:pPr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Opportunity to bring expertise and diversity to the Council; address gaps</a:t>
            </a:r>
          </a:p>
          <a:p>
            <a:pPr lvl="1"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Implementation Council representatives will </a:t>
            </a:r>
            <a:r>
              <a:rPr lang="en-US" sz="1800" b="0" dirty="0" smtClean="0"/>
              <a:t>review </a:t>
            </a:r>
            <a:r>
              <a:rPr lang="en-US" sz="1800" b="0" dirty="0"/>
              <a:t>submitted applications and provide subject matter expertise to </a:t>
            </a:r>
            <a:r>
              <a:rPr lang="en-US" sz="1800" b="0" dirty="0" err="1" smtClean="0"/>
              <a:t>MassHealth</a:t>
            </a:r>
            <a:r>
              <a:rPr lang="en-US" sz="1800" b="0" dirty="0" smtClean="0"/>
              <a:t> </a:t>
            </a:r>
            <a:r>
              <a:rPr lang="en-US" altLang="en-US" sz="1800" b="0" dirty="0" smtClean="0">
                <a:solidFill>
                  <a:srgbClr val="333399"/>
                </a:solidFill>
              </a:rPr>
              <a:t>on submitted applications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endParaRPr lang="en-US" altLang="en-US" sz="1800" b="0" dirty="0" smtClean="0"/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altLang="en-US" sz="1800" b="0" dirty="0" smtClean="0"/>
              <a:t>Applicants </a:t>
            </a:r>
            <a:r>
              <a:rPr lang="en-US" altLang="en-US" sz="1800" b="0" dirty="0"/>
              <a:t>will submit a completed nomination form with information such as: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en-US" sz="1800" b="0" dirty="0"/>
              <a:t>Interest in participating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en-US" sz="1800" b="0" dirty="0"/>
              <a:t>Relevant knowledge, skill sets, and experience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en-US" sz="1800" b="0" dirty="0"/>
              <a:t>Relationship to selection criteria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en-US" sz="1800" b="0" dirty="0"/>
              <a:t>Letter of support</a:t>
            </a:r>
          </a:p>
          <a:p>
            <a:pPr eaLnBrk="1" hangingPunct="1">
              <a:lnSpc>
                <a:spcPts val="195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b="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0699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Implementation Council Nomination Process (cont.)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Procurement materials, including an updated FAQ and nomination form, are available from: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>
                <a:solidFill>
                  <a:srgbClr val="333399"/>
                </a:solidFill>
              </a:rPr>
              <a:t>Duals </a:t>
            </a:r>
            <a:r>
              <a:rPr lang="en-US" altLang="en-US" sz="1800" b="0" dirty="0">
                <a:solidFill>
                  <a:srgbClr val="333399"/>
                </a:solidFill>
              </a:rPr>
              <a:t>Demonstration website: </a:t>
            </a:r>
            <a:r>
              <a:rPr lang="en-US" sz="1800" b="0" dirty="0">
                <a:hlinkClick r:id="rId3"/>
              </a:rPr>
              <a:t>http://www.mass.gov/masshealth/duals</a:t>
            </a:r>
            <a:r>
              <a:rPr lang="en-US" sz="1800" b="0" dirty="0"/>
              <a:t> under “Related Information” </a:t>
            </a:r>
            <a:endParaRPr lang="en-US" altLang="en-US" sz="1800" b="0" dirty="0">
              <a:solidFill>
                <a:srgbClr val="333399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>
                <a:solidFill>
                  <a:srgbClr val="333399"/>
                </a:solidFill>
              </a:rPr>
              <a:t>One Care website: </a:t>
            </a:r>
            <a:r>
              <a:rPr lang="en-US" sz="1800" b="0" dirty="0">
                <a:hlinkClick r:id="rId4"/>
              </a:rPr>
              <a:t>http://www.mass.gov/masshealth/onecare</a:t>
            </a:r>
            <a:r>
              <a:rPr lang="en-US" sz="1800" b="0" dirty="0"/>
              <a:t> under “One Care News and Community”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/>
              <a:t>COMMBUYS: </a:t>
            </a:r>
            <a:r>
              <a:rPr lang="en-US" sz="1800" b="0" dirty="0">
                <a:hlinkClick r:id="rId5"/>
              </a:rPr>
              <a:t>https://www.commbuys.com</a:t>
            </a:r>
            <a:endParaRPr lang="en-US" sz="1800" b="0" dirty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dirty="0"/>
              <a:t>MassHealth will also share information via stakeholder email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 smtClean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b="0" dirty="0" smtClean="0"/>
              <a:t>We appreciate your help sharing this information with your networks, including through any newsletters or email lists.  </a:t>
            </a:r>
            <a:endParaRPr lang="en-US" altLang="en-US" sz="1800" b="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altLang="en-US" sz="1800" dirty="0" smtClean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/>
              <a:t>Completed </a:t>
            </a:r>
            <a:r>
              <a:rPr lang="en-US" altLang="en-US" sz="1800" dirty="0"/>
              <a:t>nomination forms and a letter of reference are due by Friday, June 19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, 2015 at 5:00pm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800" b="0" dirty="0"/>
          </a:p>
          <a:p>
            <a:pPr lvl="1">
              <a:lnSpc>
                <a:spcPct val="95000"/>
              </a:lnSpc>
              <a:spcBef>
                <a:spcPts val="600"/>
              </a:spcBef>
            </a:pPr>
            <a:endParaRPr lang="en-US" altLang="en-US" sz="1800" b="0" dirty="0" smtClean="0"/>
          </a:p>
          <a:p>
            <a:pPr lvl="1">
              <a:lnSpc>
                <a:spcPct val="95000"/>
              </a:lnSpc>
            </a:pPr>
            <a:endParaRPr lang="en-US" altLang="en-US" sz="2000" b="0" dirty="0"/>
          </a:p>
          <a:p>
            <a:pPr lvl="1">
              <a:lnSpc>
                <a:spcPct val="95000"/>
              </a:lnSpc>
              <a:buFontTx/>
              <a:buNone/>
            </a:pP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684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629400" cy="8382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New One Care Enrollee Assessment and LTS-C Referral Quarterly Reports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MassHealth has created new quarterly reports to share assessment completion and Long Term Supports Coordinator (LTS-C) referral information for One Care enrollees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Development considered similar dashboards from California’s and Virginia’s Financial Alignment Demonstrations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Reports will each include three months (one quarter) of data.  MassHealth is releasing reports for the three most recent quarters for which data are available: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April – June 2014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July – September 2014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October – December 2014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Reports </a:t>
            </a:r>
            <a:r>
              <a:rPr lang="en-US" altLang="en-US" sz="1800" b="0" dirty="0"/>
              <a:t>will be </a:t>
            </a:r>
            <a:r>
              <a:rPr lang="en-US" altLang="en-US" sz="1800" b="0" dirty="0" smtClean="0"/>
              <a:t>posted on </a:t>
            </a:r>
            <a:r>
              <a:rPr lang="en-US" altLang="en-US" sz="1800" b="0" dirty="0"/>
              <a:t>the </a:t>
            </a:r>
            <a:r>
              <a:rPr lang="en-US" altLang="en-US" sz="1800" b="0" dirty="0" smtClean="0"/>
              <a:t>One Care </a:t>
            </a:r>
            <a:r>
              <a:rPr lang="en-US" altLang="en-US" sz="1800" b="0" dirty="0"/>
              <a:t>website: </a:t>
            </a:r>
            <a:r>
              <a:rPr lang="en-US" sz="1800" b="0" dirty="0">
                <a:hlinkClick r:id="rId3"/>
              </a:rPr>
              <a:t>http://</a:t>
            </a:r>
            <a:r>
              <a:rPr lang="en-US" sz="1800" b="0" dirty="0" smtClean="0">
                <a:hlinkClick r:id="rId3"/>
              </a:rPr>
              <a:t>www.mass.gov/masshealth/onecare/</a:t>
            </a:r>
            <a:r>
              <a:rPr lang="en-US" sz="1800" b="0" dirty="0" smtClean="0"/>
              <a:t> </a:t>
            </a:r>
            <a:endParaRPr lang="en-US" altLang="en-US" sz="1800" b="0" dirty="0" smtClean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0" dirty="0" smtClean="0"/>
              <a:t>Going forward, we expect to publish these reports quarterly </a:t>
            </a:r>
            <a:endParaRPr lang="en-US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5186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533400"/>
          </a:xfrm>
        </p:spPr>
        <p:txBody>
          <a:bodyPr/>
          <a:lstStyle/>
          <a:p>
            <a:r>
              <a:rPr lang="en-US" sz="2800" dirty="0" smtClean="0"/>
              <a:t>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0" dirty="0" smtClean="0"/>
              <a:t>Auto-assignment</a:t>
            </a:r>
          </a:p>
          <a:p>
            <a:pPr>
              <a:lnSpc>
                <a:spcPct val="100000"/>
              </a:lnSpc>
            </a:pPr>
            <a:endParaRPr lang="en-US" sz="2400" b="0" dirty="0"/>
          </a:p>
          <a:p>
            <a:pPr>
              <a:lnSpc>
                <a:spcPct val="100000"/>
              </a:lnSpc>
            </a:pPr>
            <a:endParaRPr lang="en-US" sz="2400" b="0" dirty="0" smtClean="0"/>
          </a:p>
          <a:p>
            <a:pPr>
              <a:lnSpc>
                <a:spcPct val="100000"/>
              </a:lnSpc>
            </a:pPr>
            <a:r>
              <a:rPr lang="en-US" sz="2400" b="0" dirty="0" smtClean="0"/>
              <a:t>Long-Term Supports Coordinator Discussion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b="0" dirty="0" smtClean="0"/>
          </a:p>
          <a:p>
            <a:pPr>
              <a:lnSpc>
                <a:spcPct val="100000"/>
              </a:lnSpc>
            </a:pPr>
            <a:endParaRPr lang="en-US" sz="2400" b="0" dirty="0"/>
          </a:p>
          <a:p>
            <a:pPr>
              <a:lnSpc>
                <a:spcPct val="100000"/>
              </a:lnSpc>
            </a:pPr>
            <a:r>
              <a:rPr lang="en-US" sz="2400" b="0" dirty="0"/>
              <a:t>The next quarterly One Care Open Meeting will </a:t>
            </a:r>
            <a:r>
              <a:rPr lang="en-US" sz="2400" b="0" dirty="0" smtClean="0"/>
              <a:t>be: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0" dirty="0" smtClean="0"/>
              <a:t>Monday</a:t>
            </a:r>
            <a:r>
              <a:rPr lang="en-US" sz="2000" b="0" dirty="0"/>
              <a:t>, June 8, 2015, 10:00 AM – 12:00 </a:t>
            </a:r>
            <a:r>
              <a:rPr lang="en-US" sz="2000" b="0" dirty="0" smtClean="0"/>
              <a:t>PM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0" smtClean="0"/>
              <a:t>1 </a:t>
            </a:r>
            <a:r>
              <a:rPr lang="en-US" sz="2000" b="0" dirty="0" err="1"/>
              <a:t>Ashburton</a:t>
            </a:r>
            <a:r>
              <a:rPr lang="en-US" sz="2000" b="0" dirty="0"/>
              <a:t> Place, 21</a:t>
            </a:r>
            <a:r>
              <a:rPr lang="en-US" sz="2000" b="0" baseline="30000" dirty="0"/>
              <a:t>st</a:t>
            </a:r>
            <a:r>
              <a:rPr lang="en-US" sz="2000" b="0" dirty="0"/>
              <a:t> </a:t>
            </a:r>
            <a:r>
              <a:rPr lang="en-US" sz="2000" b="0" dirty="0" smtClean="0"/>
              <a:t>Floor, Boston</a:t>
            </a:r>
            <a:r>
              <a:rPr lang="en-US" sz="2000" b="0" dirty="0"/>
              <a:t>, MA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0" dirty="0" smtClean="0"/>
          </a:p>
          <a:p>
            <a:pPr>
              <a:lnSpc>
                <a:spcPct val="100000"/>
              </a:lnSpc>
            </a:pPr>
            <a:endParaRPr lang="en-US" sz="2000" b="0" dirty="0"/>
          </a:p>
          <a:p>
            <a:pPr lvl="1">
              <a:lnSpc>
                <a:spcPct val="100000"/>
              </a:lnSpc>
            </a:pPr>
            <a:endParaRPr lang="en-US" sz="2000" b="0" dirty="0"/>
          </a:p>
          <a:p>
            <a:pPr marL="457200" lvl="1" indent="0">
              <a:buNone/>
            </a:pPr>
            <a:endParaRPr lang="en-US" sz="1800" b="0" dirty="0" smtClean="0"/>
          </a:p>
          <a:p>
            <a:pPr lvl="1"/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3582C-A5A7-429D-AA5C-44DECADB6B3F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7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62535</TotalTime>
  <Words>439</Words>
  <Application>Microsoft Office PowerPoint</Application>
  <PresentationFormat>On-screen Show (4:3)</PresentationFormat>
  <Paragraphs>97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3_Default Design</vt:lpstr>
      <vt:lpstr>1_Default Design</vt:lpstr>
      <vt:lpstr>MassHealth Demonstration  to Integrate Care for Dual Eligibles</vt:lpstr>
      <vt:lpstr>Agenda for Today</vt:lpstr>
      <vt:lpstr>Implementation Council Member Selection Process</vt:lpstr>
      <vt:lpstr>Implementation Council Nomination Process (cont.)</vt:lpstr>
      <vt:lpstr>New One Care Enrollee Assessment and LTS-C Referral Quarterly Reports</vt:lpstr>
      <vt:lpstr>Updates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1536</cp:revision>
  <cp:lastPrinted>2015-05-29T14:25:03Z</cp:lastPrinted>
  <dcterms:created xsi:type="dcterms:W3CDTF">2014-07-23T15:53:35Z</dcterms:created>
  <dcterms:modified xsi:type="dcterms:W3CDTF">2017-10-30T14:17:48Z</dcterms:modified>
</cp:coreProperties>
</file>