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35" r:id="rId2"/>
    <p:sldMasterId id="2147484033" r:id="rId3"/>
  </p:sldMasterIdLst>
  <p:notesMasterIdLst>
    <p:notesMasterId r:id="rId11"/>
  </p:notesMasterIdLst>
  <p:handoutMasterIdLst>
    <p:handoutMasterId r:id="rId12"/>
  </p:handoutMasterIdLst>
  <p:sldIdLst>
    <p:sldId id="798" r:id="rId4"/>
    <p:sldId id="865" r:id="rId5"/>
    <p:sldId id="888" r:id="rId6"/>
    <p:sldId id="887" r:id="rId7"/>
    <p:sldId id="885" r:id="rId8"/>
    <p:sldId id="877" r:id="rId9"/>
    <p:sldId id="807" r:id="rId10"/>
  </p:sldIdLst>
  <p:sldSz cx="9144000" cy="6858000" type="screen4x3"/>
  <p:notesSz cx="7010400" cy="9296400"/>
  <p:defaultTextStyle>
    <a:defPPr>
      <a:defRPr lang="en-US"/>
    </a:defPPr>
    <a:lvl1pPr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llwood, Malinda (EHS)" initials="EM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0000"/>
    <a:srgbClr val="CBCBD3"/>
    <a:srgbClr val="5F5F5F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619" autoAdjust="0"/>
    <p:restoredTop sz="85899" autoAdjust="0"/>
  </p:normalViewPr>
  <p:slideViewPr>
    <p:cSldViewPr snapToObjects="1">
      <p:cViewPr>
        <p:scale>
          <a:sx n="80" d="100"/>
          <a:sy n="80" d="100"/>
        </p:scale>
        <p:origin x="-1218" y="-48"/>
      </p:cViewPr>
      <p:guideLst>
        <p:guide orient="horz" pos="1152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1980" y="165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E81D1537-6B1B-4201-898D-E5E02B97862F}" type="datetimeFigureOut">
              <a:rPr lang="en-US" altLang="en-US"/>
              <a:pPr>
                <a:defRPr/>
              </a:pPr>
              <a:t>10/30/2017</a:t>
            </a:fld>
            <a:endParaRPr lang="en-US" altLang="en-US" dirty="0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ACE02D3A-A584-4882-8BC4-83D78986FA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234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45C1E652-0180-43F7-B847-50860E2054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40404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287CCC5-5083-439B-9424-2ABB6A287DC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baseline="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ts val="2100"/>
              </a:lnSpc>
              <a:spcBef>
                <a:spcPct val="50000"/>
              </a:spcBef>
            </a:pPr>
            <a:endParaRPr lang="en-US" altLang="en-US" sz="2000" b="0" dirty="0" smtClean="0">
              <a:solidFill>
                <a:srgbClr val="33339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4064" indent="-286179"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4715" indent="-228943"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2600" indent="-228943"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60486" indent="-228943"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8372" indent="-228943" defTabSz="93167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6258" indent="-228943" defTabSz="93167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34144" indent="-228943" defTabSz="93167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92029" indent="-228943" defTabSz="93167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/>
            <a:fld id="{EACEE263-42D7-48C5-A864-463DB268C9A7}" type="slidenum">
              <a:rPr lang="en-US" altLang="en-US" sz="1200" b="0">
                <a:solidFill>
                  <a:schemeClr val="tx1"/>
                </a:solidFill>
              </a:rPr>
              <a:pPr eaLnBrk="1" hangingPunct="1"/>
              <a:t>4</a:t>
            </a:fld>
            <a:endParaRPr lang="en-US" altLang="en-US" sz="12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ts val="2100"/>
              </a:lnSpc>
              <a:spcBef>
                <a:spcPct val="50000"/>
              </a:spcBef>
            </a:pPr>
            <a:endParaRPr lang="en-US" altLang="en-US" sz="2000" b="0" dirty="0" smtClean="0">
              <a:solidFill>
                <a:srgbClr val="333399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1E652-0180-43F7-B847-50860E205478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31075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538" indent="-28733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588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3375" indent="-23018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575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77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49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21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93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9AFF9E16-0E49-4C85-95B3-EF17F0E62F44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7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8829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C1FAA-CD78-47B1-BAD6-4032B3D66D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96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AE73F-DBDC-443C-9E62-AC0A81DD45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22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99F81-45FC-4E42-B214-B273A6F4F8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316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F6FD4-E3DA-4758-B685-D000E3FEE4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91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B10CD-3106-435E-A3A6-13B3636FF7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77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F2828-1E6C-4CC7-89C5-3000E8B2D4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164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0CBFA-DF8B-4036-B47D-7F164860A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147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90C29-E71F-4164-8487-41596456DE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501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C686-A778-42FF-B538-24FADFAD9B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82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3478A-FE8B-4DA9-AE41-17F437AA6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0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6EFD-F2E3-4CF8-B30C-61A833C1AD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318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ABD63-BEE5-4F07-BBB7-5A83508F8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237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8FBAE-7640-4A80-A347-553666A2CD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814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3234D-6170-43EC-879F-A22D9BEFC9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80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1D13-F5A2-4204-81C5-0796E9468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377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90A49-B2AB-444E-9BDC-0AF3FBF35C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330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40195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3582C-A5A7-429D-AA5C-44DECADB6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186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59541-775F-4120-B4D8-5832CA54F05A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0299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99996-7403-461D-911D-E4E89BB71D4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51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4CA86-ABC2-47CB-943D-BF0742A80A7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500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75640-D13A-40D7-94FB-EF3DD4B73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9338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2F1E5-60DC-49FB-984E-ECE6007604B8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7129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3EE37-626C-4385-A752-F7826DB521A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972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5EE0A-C865-4227-9BE2-589614D7DEE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0649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4486-BE0F-410A-A1BB-D2D8BC99172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235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B0469-4159-4D7B-9CB6-F33FDDB2D6F4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3450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88012-D34A-4B85-A03A-F4865D36A4F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2859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C1546-5EE3-4698-9B7B-F0CF1B08194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3016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EED73-BE65-445B-A3F0-D331D103F69B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351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D3E34-6010-44D3-928D-8E0F6E90B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294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440A7-480B-40A1-9852-ED9387277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45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DD66E-2497-448D-88D4-0B6C0ADE6C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9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919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91361-8DAF-4856-B7C6-F8B84E1393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43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CA9EA-8EE3-4BC3-A07E-DC4BF168F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26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A74B3DE5-65C4-40A6-A4BA-E4AA441D90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 b="1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44EBA18F-3E7D-4C66-B15E-1794394933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3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 smtClean="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3CCB7CCF-7DC9-4FD4-91F9-45D0F3C61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704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  <p:sldLayoutId id="2147484045" r:id="rId12"/>
    <p:sldLayoutId id="2147484046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pitchFamily="34" charset="0"/>
        <a:buChar char="■"/>
        <a:defRPr sz="2800" b="1">
          <a:solidFill>
            <a:schemeClr val="accent2"/>
          </a:solidFill>
          <a:latin typeface="+mn-lt"/>
          <a:ea typeface="ＭＳ Ｐゴシック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dual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commbuys.com/" TargetMode="External"/><Relationship Id="rId4" Type="http://schemas.openxmlformats.org/officeDocument/2006/relationships/hyperlink" Target="http://www.mass.gov/masshealth/onecar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onecare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onecar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OneCare@state.ma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" y="3429000"/>
            <a:ext cx="6400800" cy="838200"/>
          </a:xfrm>
        </p:spPr>
        <p:txBody>
          <a:bodyPr/>
          <a:lstStyle/>
          <a:p>
            <a:pPr eaLnBrk="1" hangingPunct="1"/>
            <a:r>
              <a:rPr lang="en-US" altLang="en-US" sz="2800" b="0" dirty="0" smtClean="0"/>
              <a:t>MassHealth Demonstration </a:t>
            </a:r>
            <a:br>
              <a:rPr lang="en-US" altLang="en-US" sz="2800" b="0" dirty="0" smtClean="0"/>
            </a:br>
            <a:r>
              <a:rPr lang="en-US" altLang="en-US" sz="2800" b="0" dirty="0" smtClean="0"/>
              <a:t>to Integrate Care for Dual Eligibles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304800" y="21336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333399"/>
                </a:solidFill>
              </a:rPr>
              <a:t>One Care: MassHealth plus Medicare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4648200"/>
            <a:ext cx="7315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None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en-US" sz="2400" b="0" kern="0" dirty="0" smtClean="0"/>
              <a:t>Implementation Council Meeting</a:t>
            </a:r>
            <a:endParaRPr lang="en-US" altLang="en-US" sz="2400" b="0" kern="0" dirty="0"/>
          </a:p>
          <a:p>
            <a:pPr eaLnBrk="1" hangingPunct="1"/>
            <a:r>
              <a:rPr lang="en-US" altLang="en-US" sz="2400" b="0" kern="0" dirty="0" smtClean="0"/>
              <a:t>May 29, 2015 1:00 PM </a:t>
            </a:r>
            <a:r>
              <a:rPr lang="en-US" altLang="en-US" sz="2400" b="0" kern="0" dirty="0"/>
              <a:t>– 3:00 PM</a:t>
            </a:r>
          </a:p>
          <a:p>
            <a:pPr eaLnBrk="1" hangingPunct="1"/>
            <a:r>
              <a:rPr lang="en-US" altLang="en-US" sz="2400" b="0" kern="0" dirty="0" smtClean="0"/>
              <a:t>1 </a:t>
            </a:r>
            <a:r>
              <a:rPr lang="en-US" altLang="en-US" sz="2400" b="0" kern="0" dirty="0" err="1" smtClean="0"/>
              <a:t>Ashburton</a:t>
            </a:r>
            <a:r>
              <a:rPr lang="en-US" altLang="en-US" sz="2400" b="0" kern="0" dirty="0" smtClean="0"/>
              <a:t> Place, 21</a:t>
            </a:r>
            <a:r>
              <a:rPr lang="en-US" altLang="en-US" sz="2400" b="0" kern="0" baseline="30000" dirty="0" smtClean="0"/>
              <a:t>st</a:t>
            </a:r>
            <a:r>
              <a:rPr lang="en-US" altLang="en-US" sz="2400" b="0" kern="0" dirty="0" smtClean="0"/>
              <a:t> Floor</a:t>
            </a:r>
          </a:p>
          <a:p>
            <a:pPr eaLnBrk="1" hangingPunct="1"/>
            <a:r>
              <a:rPr lang="en-US" altLang="en-US" sz="2400" b="0" kern="0" dirty="0" smtClean="0"/>
              <a:t>Boston, MA</a:t>
            </a:r>
            <a:endParaRPr lang="en-US" altLang="en-US" sz="2400" b="0" kern="0" dirty="0"/>
          </a:p>
        </p:txBody>
      </p:sp>
    </p:spTree>
    <p:extLst>
      <p:ext uri="{BB962C8B-B14F-4D97-AF65-F5344CB8AC3E}">
        <p14:creationId xmlns:p14="http://schemas.microsoft.com/office/powerpoint/2010/main" val="214344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A0CDADD-04C1-4152-ADEA-94CFE2AB235D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B12C7DE9-A72B-4DC8-9486-A62088D04E98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7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FF06D120-2CE5-43B5-8515-0EA57A0E46B7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8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C66C3D75-E0AF-4849-B02F-30FC0A514246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416675" cy="609601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Agenda for Today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136651"/>
            <a:ext cx="8382000" cy="5492749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/>
              <a:t>Implementation </a:t>
            </a:r>
            <a:r>
              <a:rPr lang="en-US" altLang="en-US" sz="2400" b="0" dirty="0"/>
              <a:t>Council Member Selection </a:t>
            </a:r>
            <a:r>
              <a:rPr lang="en-US" altLang="en-US" sz="2400" b="0" dirty="0" smtClean="0"/>
              <a:t>Process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 smtClean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>
                <a:solidFill>
                  <a:srgbClr val="333399"/>
                </a:solidFill>
              </a:rPr>
              <a:t>New </a:t>
            </a:r>
            <a:r>
              <a:rPr lang="en-US" altLang="en-US" sz="2400" b="0" dirty="0" smtClean="0">
                <a:solidFill>
                  <a:srgbClr val="333399"/>
                </a:solidFill>
              </a:rPr>
              <a:t>Quarterly Reports</a:t>
            </a:r>
            <a:endParaRPr lang="en-US" altLang="en-US" sz="2400" b="0" dirty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Updates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 smtClean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>
              <a:solidFill>
                <a:srgbClr val="333399"/>
              </a:solidFill>
            </a:endParaRP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endParaRPr lang="en-US" altLang="en-US" sz="2400" b="0" dirty="0" smtClean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 smtClean="0">
              <a:solidFill>
                <a:srgbClr val="333399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200" b="0" dirty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200" b="0" dirty="0">
              <a:solidFill>
                <a:srgbClr val="333399"/>
              </a:solidFill>
            </a:endParaRPr>
          </a:p>
        </p:txBody>
      </p:sp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381000" y="990601"/>
            <a:ext cx="8382000" cy="2590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1600" b="0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75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A0CDADD-04C1-4152-ADEA-94CFE2AB235D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B12C7DE9-A72B-4DC8-9486-A62088D04E98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7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FF06D120-2CE5-43B5-8515-0EA57A0E46B7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8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C66C3D75-E0AF-4849-B02F-30FC0A514246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6416675" cy="533400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Implementation </a:t>
            </a:r>
            <a:r>
              <a:rPr lang="en-US" altLang="en-US" sz="2800" dirty="0"/>
              <a:t>Council Member </a:t>
            </a:r>
            <a:r>
              <a:rPr lang="en-US" altLang="en-US" sz="2800" dirty="0" smtClean="0"/>
              <a:t>Selection Process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562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ts val="195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/>
              <a:t>MassHealth has posted a </a:t>
            </a:r>
            <a:r>
              <a:rPr lang="en-US" sz="1800" b="0" dirty="0"/>
              <a:t>Notice of Opportunity to Participate in the </a:t>
            </a:r>
            <a:r>
              <a:rPr lang="en-US" sz="1800" b="0" dirty="0" smtClean="0"/>
              <a:t>One Care </a:t>
            </a:r>
            <a:r>
              <a:rPr lang="en-US" sz="1800" b="0" dirty="0"/>
              <a:t>Implementation </a:t>
            </a:r>
            <a:r>
              <a:rPr lang="en-US" sz="1800" b="0" dirty="0" smtClean="0"/>
              <a:t>Council</a:t>
            </a:r>
            <a:r>
              <a:rPr lang="en-US" altLang="en-US" sz="1800" b="0" dirty="0" smtClean="0"/>
              <a:t> </a:t>
            </a:r>
          </a:p>
          <a:p>
            <a:pPr lvl="1" eaLnBrk="1" hangingPunct="1">
              <a:lnSpc>
                <a:spcPts val="195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>
                <a:solidFill>
                  <a:srgbClr val="333399"/>
                </a:solidFill>
              </a:rPr>
              <a:t>MassHealth is seeking up to six new Implementation Council members to fill vacancies</a:t>
            </a:r>
          </a:p>
          <a:p>
            <a:pPr lvl="1" eaLnBrk="1" hangingPunct="1">
              <a:lnSpc>
                <a:spcPts val="195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err="1" smtClean="0">
                <a:solidFill>
                  <a:srgbClr val="333399"/>
                </a:solidFill>
              </a:rPr>
              <a:t>MassHealth</a:t>
            </a:r>
            <a:r>
              <a:rPr lang="en-US" altLang="en-US" sz="1800" b="0" dirty="0" smtClean="0">
                <a:solidFill>
                  <a:srgbClr val="333399"/>
                </a:solidFill>
              </a:rPr>
              <a:t> hopes to select at least three individuals who are </a:t>
            </a:r>
            <a:r>
              <a:rPr lang="en-US" altLang="en-US" sz="1800" b="0" dirty="0">
                <a:solidFill>
                  <a:srgbClr val="333399"/>
                </a:solidFill>
              </a:rPr>
              <a:t>MassHealth members with disabilities or family members or guardians of MassHealth members with </a:t>
            </a:r>
            <a:r>
              <a:rPr lang="en-US" altLang="en-US" sz="1800" b="0" dirty="0" smtClean="0">
                <a:solidFill>
                  <a:srgbClr val="333399"/>
                </a:solidFill>
              </a:rPr>
              <a:t>disabilities</a:t>
            </a:r>
            <a:endParaRPr lang="en-US" altLang="en-US" sz="1800" b="0" dirty="0">
              <a:solidFill>
                <a:srgbClr val="333399"/>
              </a:solidFill>
            </a:endParaRPr>
          </a:p>
          <a:p>
            <a:pPr eaLnBrk="1" hangingPunct="1">
              <a:lnSpc>
                <a:spcPts val="1950"/>
              </a:lnSpc>
              <a:spcBef>
                <a:spcPts val="0"/>
              </a:spcBef>
              <a:spcAft>
                <a:spcPts val="600"/>
              </a:spcAft>
            </a:pPr>
            <a:endParaRPr lang="en-US" altLang="en-US" sz="1800" b="0" dirty="0" smtClean="0">
              <a:solidFill>
                <a:srgbClr val="333399"/>
              </a:solidFill>
            </a:endParaRPr>
          </a:p>
          <a:p>
            <a:pPr eaLnBrk="1" hangingPunct="1">
              <a:lnSpc>
                <a:spcPts val="195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>
                <a:solidFill>
                  <a:srgbClr val="333399"/>
                </a:solidFill>
              </a:rPr>
              <a:t>Opportunity to bring expertise and diversity to the Council; address gaps</a:t>
            </a:r>
          </a:p>
          <a:p>
            <a:pPr lvl="1" eaLnBrk="1" hangingPunct="1">
              <a:lnSpc>
                <a:spcPts val="195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>
                <a:solidFill>
                  <a:srgbClr val="333399"/>
                </a:solidFill>
              </a:rPr>
              <a:t>Implementation Council representatives will </a:t>
            </a:r>
            <a:r>
              <a:rPr lang="en-US" sz="1800" b="0" dirty="0" smtClean="0"/>
              <a:t>review </a:t>
            </a:r>
            <a:r>
              <a:rPr lang="en-US" sz="1800" b="0" dirty="0"/>
              <a:t>submitted applications and provide subject matter expertise to </a:t>
            </a:r>
            <a:r>
              <a:rPr lang="en-US" sz="1800" b="0" dirty="0" err="1" smtClean="0"/>
              <a:t>MassHealth</a:t>
            </a:r>
            <a:r>
              <a:rPr lang="en-US" sz="1800" b="0" dirty="0" smtClean="0"/>
              <a:t> </a:t>
            </a:r>
            <a:r>
              <a:rPr lang="en-US" altLang="en-US" sz="1800" b="0" dirty="0" smtClean="0">
                <a:solidFill>
                  <a:srgbClr val="333399"/>
                </a:solidFill>
              </a:rPr>
              <a:t>on submitted applications</a:t>
            </a:r>
          </a:p>
          <a:p>
            <a:pPr>
              <a:lnSpc>
                <a:spcPct val="95000"/>
              </a:lnSpc>
              <a:spcBef>
                <a:spcPts val="600"/>
              </a:spcBef>
            </a:pPr>
            <a:endParaRPr lang="en-US" altLang="en-US" sz="1800" b="0" dirty="0" smtClean="0"/>
          </a:p>
          <a:p>
            <a:pPr>
              <a:lnSpc>
                <a:spcPct val="95000"/>
              </a:lnSpc>
              <a:spcBef>
                <a:spcPts val="600"/>
              </a:spcBef>
            </a:pPr>
            <a:r>
              <a:rPr lang="en-US" altLang="en-US" sz="1800" b="0" dirty="0" smtClean="0"/>
              <a:t>Applicants </a:t>
            </a:r>
            <a:r>
              <a:rPr lang="en-US" altLang="en-US" sz="1800" b="0" dirty="0"/>
              <a:t>will submit a completed nomination form with information such as:</a:t>
            </a:r>
          </a:p>
          <a:p>
            <a:pPr lvl="1">
              <a:lnSpc>
                <a:spcPct val="95000"/>
              </a:lnSpc>
              <a:spcBef>
                <a:spcPts val="600"/>
              </a:spcBef>
            </a:pPr>
            <a:r>
              <a:rPr lang="en-US" altLang="en-US" sz="1800" b="0" dirty="0"/>
              <a:t>Interest in participating</a:t>
            </a:r>
          </a:p>
          <a:p>
            <a:pPr lvl="1">
              <a:lnSpc>
                <a:spcPct val="95000"/>
              </a:lnSpc>
              <a:spcBef>
                <a:spcPts val="600"/>
              </a:spcBef>
            </a:pPr>
            <a:r>
              <a:rPr lang="en-US" altLang="en-US" sz="1800" b="0" dirty="0"/>
              <a:t>Relevant knowledge, skill sets, and experience</a:t>
            </a:r>
          </a:p>
          <a:p>
            <a:pPr lvl="1">
              <a:lnSpc>
                <a:spcPct val="95000"/>
              </a:lnSpc>
              <a:spcBef>
                <a:spcPts val="600"/>
              </a:spcBef>
            </a:pPr>
            <a:r>
              <a:rPr lang="en-US" altLang="en-US" sz="1800" b="0" dirty="0"/>
              <a:t>Relationship to selection criteria</a:t>
            </a:r>
          </a:p>
          <a:p>
            <a:pPr lvl="1">
              <a:lnSpc>
                <a:spcPct val="95000"/>
              </a:lnSpc>
              <a:spcBef>
                <a:spcPts val="600"/>
              </a:spcBef>
            </a:pPr>
            <a:r>
              <a:rPr lang="en-US" altLang="en-US" sz="1800" b="0" dirty="0"/>
              <a:t>Letter of support</a:t>
            </a:r>
          </a:p>
          <a:p>
            <a:pPr eaLnBrk="1" hangingPunct="1">
              <a:lnSpc>
                <a:spcPts val="1950"/>
              </a:lnSpc>
              <a:spcBef>
                <a:spcPts val="0"/>
              </a:spcBef>
              <a:spcAft>
                <a:spcPts val="600"/>
              </a:spcAft>
            </a:pPr>
            <a:endParaRPr lang="en-US" altLang="en-US" sz="1800" b="0" dirty="0" smtClean="0">
              <a:solidFill>
                <a:srgbClr val="333399"/>
              </a:solidFill>
            </a:endParaRPr>
          </a:p>
          <a:p>
            <a:pPr eaLnBrk="1" hangingPunct="1">
              <a:lnSpc>
                <a:spcPts val="2880"/>
              </a:lnSpc>
              <a:spcBef>
                <a:spcPts val="0"/>
              </a:spcBef>
              <a:spcAft>
                <a:spcPts val="1200"/>
              </a:spcAft>
            </a:pPr>
            <a:endParaRPr lang="en-US" sz="1800" b="0" dirty="0" smtClean="0"/>
          </a:p>
        </p:txBody>
      </p:sp>
    </p:spTree>
    <p:extLst>
      <p:ext uri="{BB962C8B-B14F-4D97-AF65-F5344CB8AC3E}">
        <p14:creationId xmlns:p14="http://schemas.microsoft.com/office/powerpoint/2010/main" val="106996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152400"/>
            <a:ext cx="6400800" cy="838200"/>
          </a:xfrm>
        </p:spPr>
        <p:txBody>
          <a:bodyPr>
            <a:normAutofit/>
          </a:bodyPr>
          <a:lstStyle/>
          <a:p>
            <a:r>
              <a:rPr lang="en-US" altLang="en-US" sz="2800" dirty="0" smtClean="0"/>
              <a:t>Implementation Council Nomination Process (cont.)</a:t>
            </a:r>
          </a:p>
        </p:txBody>
      </p:sp>
      <p:sp>
        <p:nvSpPr>
          <p:cNvPr id="11269" name="Rectangle 3"/>
          <p:cNvSpPr>
            <a:spLocks noChangeArrowheads="1"/>
          </p:cNvSpPr>
          <p:nvPr/>
        </p:nvSpPr>
        <p:spPr bwMode="auto">
          <a:xfrm>
            <a:off x="228600" y="1219200"/>
            <a:ext cx="86868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>
                <a:solidFill>
                  <a:srgbClr val="333399"/>
                </a:solidFill>
              </a:rPr>
              <a:t>Procurement materials, including an updated FAQ and nomination form, are available from: 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>
                <a:solidFill>
                  <a:srgbClr val="333399"/>
                </a:solidFill>
              </a:rPr>
              <a:t>Duals </a:t>
            </a:r>
            <a:r>
              <a:rPr lang="en-US" altLang="en-US" sz="1800" b="0" dirty="0">
                <a:solidFill>
                  <a:srgbClr val="333399"/>
                </a:solidFill>
              </a:rPr>
              <a:t>Demonstration website: </a:t>
            </a:r>
            <a:r>
              <a:rPr lang="en-US" sz="1800" b="0" dirty="0">
                <a:hlinkClick r:id="rId3"/>
              </a:rPr>
              <a:t>http://www.mass.gov/masshealth/duals</a:t>
            </a:r>
            <a:r>
              <a:rPr lang="en-US" sz="1800" b="0" dirty="0"/>
              <a:t> under “Related Information” </a:t>
            </a:r>
            <a:endParaRPr lang="en-US" altLang="en-US" sz="1800" b="0" dirty="0">
              <a:solidFill>
                <a:srgbClr val="333399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>
                <a:solidFill>
                  <a:srgbClr val="333399"/>
                </a:solidFill>
              </a:rPr>
              <a:t>One Care website: </a:t>
            </a:r>
            <a:r>
              <a:rPr lang="en-US" sz="1800" b="0" dirty="0">
                <a:hlinkClick r:id="rId4"/>
              </a:rPr>
              <a:t>http://www.mass.gov/masshealth/onecare</a:t>
            </a:r>
            <a:r>
              <a:rPr lang="en-US" sz="1800" b="0" dirty="0"/>
              <a:t> under “One Care News and Community”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0" dirty="0"/>
              <a:t>COMMBUYS: </a:t>
            </a:r>
            <a:r>
              <a:rPr lang="en-US" sz="1800" b="0" dirty="0">
                <a:hlinkClick r:id="rId5"/>
              </a:rPr>
              <a:t>https://www.commbuys.com</a:t>
            </a:r>
            <a:endParaRPr lang="en-US" sz="1800" b="0" dirty="0"/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b="0" dirty="0"/>
              <a:t>MassHealth will also share information via stakeholder email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altLang="en-US" sz="1800" dirty="0" smtClean="0"/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/>
              <a:t>We appreciate your help sharing this information with your networks, including through any newsletters or email lists.  </a:t>
            </a:r>
            <a:endParaRPr lang="en-US" altLang="en-US" sz="1800" b="0" dirty="0"/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altLang="en-US" sz="1800" dirty="0" smtClean="0"/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dirty="0" smtClean="0"/>
              <a:t>Completed </a:t>
            </a:r>
            <a:r>
              <a:rPr lang="en-US" altLang="en-US" sz="1800" dirty="0"/>
              <a:t>nomination forms and a letter of reference are due by Friday, June 19</a:t>
            </a:r>
            <a:r>
              <a:rPr lang="en-US" altLang="en-US" sz="1800" baseline="30000" dirty="0"/>
              <a:t>th</a:t>
            </a:r>
            <a:r>
              <a:rPr lang="en-US" altLang="en-US" sz="1800" dirty="0"/>
              <a:t>, 2015 at 5:00pm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en-US" sz="1800" b="0" dirty="0"/>
          </a:p>
          <a:p>
            <a:pPr lvl="1">
              <a:lnSpc>
                <a:spcPct val="95000"/>
              </a:lnSpc>
              <a:spcBef>
                <a:spcPts val="600"/>
              </a:spcBef>
            </a:pPr>
            <a:endParaRPr lang="en-US" altLang="en-US" sz="1800" b="0" dirty="0" smtClean="0"/>
          </a:p>
          <a:p>
            <a:pPr lvl="1">
              <a:lnSpc>
                <a:spcPct val="95000"/>
              </a:lnSpc>
            </a:pPr>
            <a:endParaRPr lang="en-US" altLang="en-US" sz="2000" b="0" dirty="0"/>
          </a:p>
          <a:p>
            <a:pPr lvl="1">
              <a:lnSpc>
                <a:spcPct val="95000"/>
              </a:lnSpc>
              <a:buFontTx/>
              <a:buNone/>
            </a:pPr>
            <a:endParaRPr lang="en-US" alt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236843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A0CDADD-04C1-4152-ADEA-94CFE2AB235D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B12C7DE9-A72B-4DC8-9486-A62088D04E98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7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FF06D120-2CE5-43B5-8515-0EA57A0E46B7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8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C66C3D75-E0AF-4849-B02F-30FC0A514246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629400" cy="838200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New One Care Enrollee Assessment and LTS-C Referral Quarterly Reports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334000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1800" b="0" dirty="0" smtClean="0"/>
              <a:t>MassHealth has created new quarterly reports to share assessment completion and Long Term Supports Coordinator (LTS-C) referral information for One Care enrollees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1800" b="0" dirty="0" smtClean="0"/>
              <a:t>Development considered similar dashboards from California’s and Virginia’s Financial Alignment Demonstrations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1800" b="0" dirty="0" smtClean="0"/>
              <a:t>Reports will each include three months (one quarter) of data.  MassHealth is releasing reports for the three most recent quarters for which data are available: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1800" b="0" dirty="0" smtClean="0"/>
              <a:t>April – June 2014 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1800" b="0" dirty="0" smtClean="0"/>
              <a:t>July – September 2014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1800" b="0" dirty="0" smtClean="0"/>
              <a:t>October – December 2014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1800" b="0" dirty="0" smtClean="0"/>
              <a:t>Reports </a:t>
            </a:r>
            <a:r>
              <a:rPr lang="en-US" altLang="en-US" sz="1800" b="0" dirty="0"/>
              <a:t>will be </a:t>
            </a:r>
            <a:r>
              <a:rPr lang="en-US" altLang="en-US" sz="1800" b="0" dirty="0" smtClean="0"/>
              <a:t>posted on </a:t>
            </a:r>
            <a:r>
              <a:rPr lang="en-US" altLang="en-US" sz="1800" b="0" dirty="0"/>
              <a:t>the </a:t>
            </a:r>
            <a:r>
              <a:rPr lang="en-US" altLang="en-US" sz="1800" b="0" dirty="0" smtClean="0"/>
              <a:t>One Care </a:t>
            </a:r>
            <a:r>
              <a:rPr lang="en-US" altLang="en-US" sz="1800" b="0" dirty="0"/>
              <a:t>website: </a:t>
            </a:r>
            <a:r>
              <a:rPr lang="en-US" sz="1800" b="0" dirty="0">
                <a:hlinkClick r:id="rId3"/>
              </a:rPr>
              <a:t>http://</a:t>
            </a:r>
            <a:r>
              <a:rPr lang="en-US" sz="1800" b="0" dirty="0" smtClean="0">
                <a:hlinkClick r:id="rId3"/>
              </a:rPr>
              <a:t>www.mass.gov/masshealth/onecare/</a:t>
            </a:r>
            <a:r>
              <a:rPr lang="en-US" sz="1800" b="0" dirty="0" smtClean="0"/>
              <a:t> </a:t>
            </a:r>
            <a:endParaRPr lang="en-US" altLang="en-US" sz="1800" b="0" dirty="0" smtClean="0"/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altLang="en-US" sz="1800" b="0" dirty="0" smtClean="0"/>
              <a:t>Going forward, we expect to publish these reports quarterly </a:t>
            </a:r>
            <a:endParaRPr lang="en-US" alt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351861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533400"/>
          </a:xfrm>
        </p:spPr>
        <p:txBody>
          <a:bodyPr/>
          <a:lstStyle/>
          <a:p>
            <a:r>
              <a:rPr lang="en-US" sz="2800" dirty="0" smtClean="0"/>
              <a:t>Updates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1054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b="0" dirty="0" smtClean="0"/>
              <a:t>Auto-assignment</a:t>
            </a:r>
          </a:p>
          <a:p>
            <a:pPr>
              <a:lnSpc>
                <a:spcPct val="100000"/>
              </a:lnSpc>
            </a:pPr>
            <a:endParaRPr lang="en-US" sz="2400" b="0" dirty="0"/>
          </a:p>
          <a:p>
            <a:pPr>
              <a:lnSpc>
                <a:spcPct val="100000"/>
              </a:lnSpc>
            </a:pPr>
            <a:endParaRPr lang="en-US" sz="2400" b="0" dirty="0" smtClean="0"/>
          </a:p>
          <a:p>
            <a:pPr>
              <a:lnSpc>
                <a:spcPct val="100000"/>
              </a:lnSpc>
            </a:pPr>
            <a:r>
              <a:rPr lang="en-US" sz="2400" b="0" dirty="0" smtClean="0"/>
              <a:t>Long-Term Supports Coordinator Discussion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0" dirty="0" smtClean="0"/>
          </a:p>
          <a:p>
            <a:pPr>
              <a:lnSpc>
                <a:spcPct val="100000"/>
              </a:lnSpc>
            </a:pPr>
            <a:endParaRPr lang="en-US" sz="2400" b="0" dirty="0"/>
          </a:p>
          <a:p>
            <a:pPr>
              <a:lnSpc>
                <a:spcPct val="100000"/>
              </a:lnSpc>
            </a:pPr>
            <a:r>
              <a:rPr lang="en-US" sz="2400" b="0" dirty="0"/>
              <a:t>The next quarterly One Care Open Meeting will </a:t>
            </a:r>
            <a:r>
              <a:rPr lang="en-US" sz="2400" b="0" dirty="0" smtClean="0"/>
              <a:t>be: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000" b="0" dirty="0" smtClean="0"/>
              <a:t>Monday</a:t>
            </a:r>
            <a:r>
              <a:rPr lang="en-US" sz="2000" b="0" dirty="0"/>
              <a:t>, June 8, 2015, 10:00 AM – 12:00 </a:t>
            </a:r>
            <a:r>
              <a:rPr lang="en-US" sz="2000" b="0" dirty="0" smtClean="0"/>
              <a:t>PM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000" b="0" smtClean="0"/>
              <a:t>1 </a:t>
            </a:r>
            <a:r>
              <a:rPr lang="en-US" sz="2000" b="0" dirty="0" err="1"/>
              <a:t>Ashburton</a:t>
            </a:r>
            <a:r>
              <a:rPr lang="en-US" sz="2000" b="0" dirty="0"/>
              <a:t> Place, 21</a:t>
            </a:r>
            <a:r>
              <a:rPr lang="en-US" sz="2000" b="0" baseline="30000" dirty="0"/>
              <a:t>st</a:t>
            </a:r>
            <a:r>
              <a:rPr lang="en-US" sz="2000" b="0" dirty="0"/>
              <a:t> </a:t>
            </a:r>
            <a:r>
              <a:rPr lang="en-US" sz="2000" b="0" dirty="0" smtClean="0"/>
              <a:t>Floor, Boston</a:t>
            </a:r>
            <a:r>
              <a:rPr lang="en-US" sz="2000" b="0" dirty="0"/>
              <a:t>, MA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0" dirty="0" smtClean="0"/>
          </a:p>
          <a:p>
            <a:pPr>
              <a:lnSpc>
                <a:spcPct val="100000"/>
              </a:lnSpc>
            </a:pPr>
            <a:endParaRPr lang="en-US" sz="2000" b="0" dirty="0"/>
          </a:p>
          <a:p>
            <a:pPr lvl="1">
              <a:lnSpc>
                <a:spcPct val="100000"/>
              </a:lnSpc>
            </a:pPr>
            <a:endParaRPr lang="en-US" sz="2000" b="0" dirty="0"/>
          </a:p>
          <a:p>
            <a:pPr marL="457200" lvl="1" indent="0">
              <a:buNone/>
            </a:pPr>
            <a:endParaRPr lang="en-US" sz="1800" b="0" dirty="0" smtClean="0"/>
          </a:p>
          <a:p>
            <a:pPr lvl="1"/>
            <a:endParaRPr lang="en-US" sz="18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D3582C-A5A7-429D-AA5C-44DECADB6B3F}" type="slidenum">
              <a:rPr lang="en-US" smtClean="0">
                <a:solidFill>
                  <a:srgbClr val="000066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474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762000"/>
            <a:ext cx="8686800" cy="5181600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Visit us at </a:t>
            </a:r>
            <a:r>
              <a:rPr lang="en-US" altLang="en-US" dirty="0" smtClean="0">
                <a:hlinkClick r:id="rId3"/>
              </a:rPr>
              <a:t>www.mass.gov/masshealth/onecare</a:t>
            </a:r>
            <a:r>
              <a:rPr lang="en-US" altLang="en-US" dirty="0" smtClean="0"/>
              <a:t> </a:t>
            </a:r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Email us at </a:t>
            </a:r>
            <a:r>
              <a:rPr lang="en-US" altLang="en-US" dirty="0" smtClean="0">
                <a:hlinkClick r:id="rId4"/>
              </a:rPr>
              <a:t>OneCare@state.ma.us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98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3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62535</TotalTime>
  <Words>439</Words>
  <Application>Microsoft Office PowerPoint</Application>
  <PresentationFormat>On-screen Show (4:3)</PresentationFormat>
  <Paragraphs>97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Default Design</vt:lpstr>
      <vt:lpstr>3_Default Design</vt:lpstr>
      <vt:lpstr>1_Default Design</vt:lpstr>
      <vt:lpstr>MassHealth Demonstration  to Integrate Care for Dual Eligibles</vt:lpstr>
      <vt:lpstr>Agenda for Today</vt:lpstr>
      <vt:lpstr>Implementation Council Member Selection Process</vt:lpstr>
      <vt:lpstr>Implementation Council Nomination Process (cont.)</vt:lpstr>
      <vt:lpstr>New One Care Enrollee Assessment and LTS-C Referral Quarterly Reports</vt:lpstr>
      <vt:lpstr>Updates</vt:lpstr>
      <vt:lpstr>PowerPoint Presentation</vt:lpstr>
    </vt:vector>
  </TitlesOfParts>
  <Company>EHS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lcolella</dc:creator>
  <cp:lastModifiedBy>Jenna</cp:lastModifiedBy>
  <cp:revision>1536</cp:revision>
  <cp:lastPrinted>2015-05-29T14:25:03Z</cp:lastPrinted>
  <dcterms:created xsi:type="dcterms:W3CDTF">2014-07-23T15:53:35Z</dcterms:created>
  <dcterms:modified xsi:type="dcterms:W3CDTF">2017-10-30T14:17:48Z</dcterms:modified>
</cp:coreProperties>
</file>