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1"/>
    <p:sldMasterId id="2147483703" r:id="rId2"/>
  </p:sldMasterIdLst>
  <p:notesMasterIdLst>
    <p:notesMasterId r:id="rId13"/>
  </p:notesMasterIdLst>
  <p:handoutMasterIdLst>
    <p:handoutMasterId r:id="rId14"/>
  </p:handoutMasterIdLst>
  <p:sldIdLst>
    <p:sldId id="302" r:id="rId3"/>
    <p:sldId id="587" r:id="rId4"/>
    <p:sldId id="588" r:id="rId5"/>
    <p:sldId id="586" r:id="rId6"/>
    <p:sldId id="590" r:id="rId7"/>
    <p:sldId id="596" r:id="rId8"/>
    <p:sldId id="594" r:id="rId9"/>
    <p:sldId id="595" r:id="rId10"/>
    <p:sldId id="593" r:id="rId11"/>
    <p:sldId id="569" r:id="rId12"/>
  </p:sldIdLst>
  <p:sldSz cx="9144000" cy="6858000" type="screen4x3"/>
  <p:notesSz cx="7010400" cy="9296400"/>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5" orient="horz">
          <p15:clr>
            <a:srgbClr val="A4A3A4"/>
          </p15:clr>
        </p15:guide>
        <p15:guide id="6" pos="2880">
          <p15:clr>
            <a:srgbClr val="A4A3A4"/>
          </p15:clr>
        </p15:guide>
      </p15:sldGuideLst>
    </p:ext>
    <p:ext uri="{2D200454-40CA-4A62-9FC3-DE9A4176ACB9}">
      <p15:notesGuideLst xmlns:p15="http://schemas.microsoft.com/office/powerpoint/2012/main" xmlns="">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9"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A0C5FA"/>
    <a:srgbClr val="85A6D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239" autoAdjust="0"/>
    <p:restoredTop sz="93140" autoAdjust="0"/>
  </p:normalViewPr>
  <p:slideViewPr>
    <p:cSldViewPr snapToGrid="0" snapToObjects="1">
      <p:cViewPr>
        <p:scale>
          <a:sx n="101" d="100"/>
          <a:sy n="101" d="100"/>
        </p:scale>
        <p:origin x="-72" y="-72"/>
      </p:cViewPr>
      <p:guideLst>
        <p:guide orient="horz"/>
        <p:guide pos="2880"/>
      </p:guideLst>
    </p:cSldViewPr>
  </p:slid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varScale="1">
        <p:scale>
          <a:sx n="87" d="100"/>
          <a:sy n="87" d="100"/>
        </p:scale>
        <p:origin x="-378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40" tIns="45720" rIns="91440" bIns="45720" rtlCol="0"/>
          <a:lstStyle>
            <a:lvl1pPr algn="r">
              <a:defRPr sz="1200"/>
            </a:lvl1pPr>
          </a:lstStyle>
          <a:p>
            <a:fld id="{57A8C7E0-9A7C-41FD-8C1A-ADB800251C8A}" type="datetimeFigureOut">
              <a:rPr lang="en-US" smtClean="0"/>
              <a:t>11/6/2017</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40" tIns="45720" rIns="91440" bIns="45720" rtlCol="0" anchor="b"/>
          <a:lstStyle>
            <a:lvl1pPr algn="r">
              <a:defRPr sz="1200"/>
            </a:lvl1pPr>
          </a:lstStyle>
          <a:p>
            <a:fld id="{10DF9A40-A947-4058-9BBC-75DCB8909281}" type="slidenum">
              <a:rPr lang="en-US" smtClean="0"/>
              <a:t>‹#›</a:t>
            </a:fld>
            <a:endParaRPr lang="en-US" dirty="0"/>
          </a:p>
        </p:txBody>
      </p:sp>
    </p:spTree>
    <p:extLst>
      <p:ext uri="{BB962C8B-B14F-4D97-AF65-F5344CB8AC3E}">
        <p14:creationId xmlns:p14="http://schemas.microsoft.com/office/powerpoint/2010/main" val="13132965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37133" cy="466082"/>
          </a:xfrm>
          <a:prstGeom prst="rect">
            <a:avLst/>
          </a:prstGeom>
        </p:spPr>
        <p:txBody>
          <a:bodyPr vert="horz" lIns="91237" tIns="45618" rIns="91237" bIns="45618" rtlCol="0"/>
          <a:lstStyle>
            <a:lvl1pPr algn="l">
              <a:defRPr sz="1200"/>
            </a:lvl1pPr>
          </a:lstStyle>
          <a:p>
            <a:endParaRPr lang="en-US" dirty="0"/>
          </a:p>
        </p:txBody>
      </p:sp>
      <p:sp>
        <p:nvSpPr>
          <p:cNvPr id="3" name="Date Placeholder 2"/>
          <p:cNvSpPr>
            <a:spLocks noGrp="1"/>
          </p:cNvSpPr>
          <p:nvPr>
            <p:ph type="dt" idx="1"/>
          </p:nvPr>
        </p:nvSpPr>
        <p:spPr>
          <a:xfrm>
            <a:off x="3971636" y="0"/>
            <a:ext cx="3037132" cy="466082"/>
          </a:xfrm>
          <a:prstGeom prst="rect">
            <a:avLst/>
          </a:prstGeom>
        </p:spPr>
        <p:txBody>
          <a:bodyPr vert="horz" lIns="91237" tIns="45618" rIns="91237" bIns="45618" rtlCol="0"/>
          <a:lstStyle>
            <a:lvl1pPr algn="r">
              <a:defRPr sz="1200"/>
            </a:lvl1pPr>
          </a:lstStyle>
          <a:p>
            <a:fld id="{1204CD42-A733-4650-B0B4-FFA0F165EE56}" type="datetimeFigureOut">
              <a:rPr lang="en-US" smtClean="0"/>
              <a:t>11/6/2017</a:t>
            </a:fld>
            <a:endParaRPr lang="en-US" dirty="0"/>
          </a:p>
        </p:txBody>
      </p:sp>
      <p:sp>
        <p:nvSpPr>
          <p:cNvPr id="4" name="Slide Image Placeholder 3"/>
          <p:cNvSpPr>
            <a:spLocks noGrp="1" noRot="1" noChangeAspect="1"/>
          </p:cNvSpPr>
          <p:nvPr>
            <p:ph type="sldImg" idx="2"/>
          </p:nvPr>
        </p:nvSpPr>
        <p:spPr>
          <a:xfrm>
            <a:off x="1412875" y="1162050"/>
            <a:ext cx="4184650" cy="3138488"/>
          </a:xfrm>
          <a:prstGeom prst="rect">
            <a:avLst/>
          </a:prstGeom>
          <a:noFill/>
          <a:ln w="12700">
            <a:solidFill>
              <a:prstClr val="black"/>
            </a:solidFill>
          </a:ln>
        </p:spPr>
        <p:txBody>
          <a:bodyPr vert="horz" lIns="91237" tIns="45618" rIns="91237" bIns="45618" rtlCol="0" anchor="ctr"/>
          <a:lstStyle/>
          <a:p>
            <a:endParaRPr lang="en-US" dirty="0"/>
          </a:p>
        </p:txBody>
      </p:sp>
      <p:sp>
        <p:nvSpPr>
          <p:cNvPr id="5" name="Notes Placeholder 4"/>
          <p:cNvSpPr>
            <a:spLocks noGrp="1"/>
          </p:cNvSpPr>
          <p:nvPr>
            <p:ph type="body" sz="quarter" idx="3"/>
          </p:nvPr>
        </p:nvSpPr>
        <p:spPr>
          <a:xfrm>
            <a:off x="700879" y="4473796"/>
            <a:ext cx="5608645" cy="3660373"/>
          </a:xfrm>
          <a:prstGeom prst="rect">
            <a:avLst/>
          </a:prstGeom>
        </p:spPr>
        <p:txBody>
          <a:bodyPr vert="horz" lIns="91237" tIns="45618" rIns="91237" bIns="45618"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3" y="8830320"/>
            <a:ext cx="3037133" cy="466082"/>
          </a:xfrm>
          <a:prstGeom prst="rect">
            <a:avLst/>
          </a:prstGeom>
        </p:spPr>
        <p:txBody>
          <a:bodyPr vert="horz" lIns="91237" tIns="45618" rIns="91237" bIns="4561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1636" y="8830320"/>
            <a:ext cx="3037132" cy="466082"/>
          </a:xfrm>
          <a:prstGeom prst="rect">
            <a:avLst/>
          </a:prstGeom>
        </p:spPr>
        <p:txBody>
          <a:bodyPr vert="horz" lIns="91237" tIns="45618" rIns="91237" bIns="45618" rtlCol="0" anchor="b"/>
          <a:lstStyle>
            <a:lvl1pPr algn="r">
              <a:defRPr sz="1200"/>
            </a:lvl1pPr>
          </a:lstStyle>
          <a:p>
            <a:fld id="{3024E1F4-4FEF-4A75-9A5A-52FED9225D7C}" type="slidenum">
              <a:rPr lang="en-US" smtClean="0"/>
              <a:t>‹#›</a:t>
            </a:fld>
            <a:endParaRPr lang="en-US" dirty="0"/>
          </a:p>
        </p:txBody>
      </p:sp>
    </p:spTree>
    <p:extLst>
      <p:ext uri="{BB962C8B-B14F-4D97-AF65-F5344CB8AC3E}">
        <p14:creationId xmlns:p14="http://schemas.microsoft.com/office/powerpoint/2010/main" val="29772041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b="0" baseline="0" dirty="0" smtClean="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solidFill>
                  <a:srgbClr val="C0504D"/>
                </a:solidFill>
              </a:rPr>
              <a:pPr>
                <a:defRPr/>
              </a:pPr>
              <a:t>6</a:t>
            </a:fld>
            <a:endParaRPr lang="en-US" altLang="en-US" dirty="0">
              <a:solidFill>
                <a:srgbClr val="C0504D"/>
              </a:solidFill>
            </a:endParaRPr>
          </a:p>
        </p:txBody>
      </p:sp>
    </p:spTree>
    <p:extLst>
      <p:ext uri="{BB962C8B-B14F-4D97-AF65-F5344CB8AC3E}">
        <p14:creationId xmlns:p14="http://schemas.microsoft.com/office/powerpoint/2010/main" val="3869124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b="0" baseline="0" dirty="0" smtClean="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solidFill>
                  <a:srgbClr val="C0504D"/>
                </a:solidFill>
              </a:rPr>
              <a:pPr>
                <a:defRPr/>
              </a:pPr>
              <a:t>9</a:t>
            </a:fld>
            <a:endParaRPr lang="en-US" altLang="en-US" dirty="0">
              <a:solidFill>
                <a:srgbClr val="C0504D"/>
              </a:solidFill>
            </a:endParaRPr>
          </a:p>
        </p:txBody>
      </p:sp>
    </p:spTree>
    <p:extLst>
      <p:ext uri="{BB962C8B-B14F-4D97-AF65-F5344CB8AC3E}">
        <p14:creationId xmlns:p14="http://schemas.microsoft.com/office/powerpoint/2010/main" val="38691248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vmlDrawing" Target="../drawings/vmlDrawing2.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5.xml"/><Relationship Id="rId1" Type="http://schemas.openxmlformats.org/officeDocument/2006/relationships/vmlDrawing" Target="../drawings/vmlDrawing4.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4.bin"/></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685750927"/>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spid="_x0000_s10294"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1" y="1621"/>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6" y="4874537"/>
            <a:ext cx="5036085"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smtClean="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smtClean="0">
                  <a:solidFill>
                    <a:srgbClr val="000000"/>
                  </a:solidFill>
                  <a:latin typeface="Arial"/>
                </a:rPr>
                <a:t>Date</a:t>
              </a:r>
            </a:p>
          </p:txBody>
        </p:sp>
      </p:grpSp>
      <p:sp>
        <p:nvSpPr>
          <p:cNvPr id="13314" name="Rectangle 1026"/>
          <p:cNvSpPr>
            <a:spLocks noGrp="1" noChangeArrowheads="1"/>
          </p:cNvSpPr>
          <p:nvPr>
            <p:ph type="ctrTitle"/>
          </p:nvPr>
        </p:nvSpPr>
        <p:spPr bwMode="auto">
          <a:xfrm>
            <a:off x="2693796" y="2648241"/>
            <a:ext cx="5539245" cy="507831"/>
          </a:xfrm>
          <a:prstGeom prst="rect">
            <a:avLst/>
          </a:prstGeom>
        </p:spPr>
        <p:txBody>
          <a:bodyPr anchor="b">
            <a:spAutoFit/>
          </a:bodyPr>
          <a:lstStyle>
            <a:lvl1pPr>
              <a:defRPr sz="3300" b="0" baseline="0">
                <a:latin typeface="+mj-lt"/>
                <a:ea typeface="+mj-ea"/>
              </a:defRPr>
            </a:lvl1pPr>
          </a:lstStyle>
          <a:p>
            <a:pPr lvl="0"/>
            <a:r>
              <a:rPr lang="en-US" noProof="0" smtClean="0"/>
              <a:t>Click to edit Master title style</a:t>
            </a:r>
            <a:endParaRPr lang="en-US" noProof="0" dirty="0" smtClean="0"/>
          </a:p>
        </p:txBody>
      </p:sp>
      <p:sp>
        <p:nvSpPr>
          <p:cNvPr id="13315" name="Rectangle 1027"/>
          <p:cNvSpPr>
            <a:spLocks noGrp="1" noChangeArrowheads="1"/>
          </p:cNvSpPr>
          <p:nvPr>
            <p:ph type="subTitle" idx="1"/>
          </p:nvPr>
        </p:nvSpPr>
        <p:spPr bwMode="auto">
          <a:xfrm>
            <a:off x="2693796" y="3770660"/>
            <a:ext cx="5539245" cy="219820"/>
          </a:xfrm>
        </p:spPr>
        <p:txBody>
          <a:bodyPr>
            <a:spAutoFit/>
          </a:bodyPr>
          <a:lstStyle>
            <a:lvl1pPr>
              <a:defRPr sz="1400" baseline="0">
                <a:latin typeface="+mn-lt"/>
                <a:ea typeface="+mn-ea"/>
              </a:defRPr>
            </a:lvl1pPr>
          </a:lstStyle>
          <a:p>
            <a:pPr lvl="0"/>
            <a:r>
              <a:rPr lang="en-US" noProof="0" smtClean="0"/>
              <a:t>Click to edit Master subtitle style</a:t>
            </a:r>
            <a:endParaRPr lang="en-US" noProof="0" dirty="0" smtClean="0"/>
          </a:p>
        </p:txBody>
      </p:sp>
      <p:sp>
        <p:nvSpPr>
          <p:cNvPr id="12" name="TitleTopPlaceholder"/>
          <p:cNvSpPr>
            <a:spLocks noChangeArrowheads="1"/>
          </p:cNvSpPr>
          <p:nvPr/>
        </p:nvSpPr>
        <p:spPr bwMode="ltGray">
          <a:xfrm>
            <a:off x="2125654" y="3245969"/>
            <a:ext cx="2125653" cy="436455"/>
          </a:xfrm>
          <a:prstGeom prst="rect">
            <a:avLst/>
          </a:prstGeom>
          <a:solidFill>
            <a:schemeClr val="accent4">
              <a:alpha val="77000"/>
            </a:scheme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9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pic>
        <p:nvPicPr>
          <p:cNvPr id="15" name="Picture 4" descr="http://upload.wikimedia.org/wikipedia/commons/thumb/8/82/Seal_of_Massachusetts.svg/2000px-Seal_of_Massachusetts.svg.png"/>
          <p:cNvPicPr>
            <a:picLocks noChangeAspect="1" noChangeArrowheads="1"/>
          </p:cNvPicPr>
          <p:nvPr userDrawn="1"/>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722956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en-US" dirty="0" smtClean="0">
                <a:solidFill>
                  <a:srgbClr val="000000"/>
                </a:solidFill>
              </a:rPr>
              <a:t>2/23/2016</a:t>
            </a:r>
            <a:endParaRPr lang="en-US" dirty="0">
              <a:solidFill>
                <a:srgbClr val="000000"/>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solidFill>
                <a:srgbClr val="000000"/>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4F15456-AC52-4190-9C1E-090226817F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416924000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8261987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40058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8686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3663598739"/>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spid="_x0000_s6636"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1" y="1621"/>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6" y="4874537"/>
            <a:ext cx="5036085"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smtClean="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smtClean="0">
                  <a:solidFill>
                    <a:srgbClr val="000000"/>
                  </a:solidFill>
                  <a:latin typeface="Arial"/>
                </a:rPr>
                <a:t>Date</a:t>
              </a:r>
            </a:p>
          </p:txBody>
        </p:sp>
      </p:grpSp>
      <p:sp>
        <p:nvSpPr>
          <p:cNvPr id="13314" name="Rectangle 1026"/>
          <p:cNvSpPr>
            <a:spLocks noGrp="1" noChangeArrowheads="1"/>
          </p:cNvSpPr>
          <p:nvPr>
            <p:ph type="ctrTitle"/>
          </p:nvPr>
        </p:nvSpPr>
        <p:spPr bwMode="auto">
          <a:xfrm>
            <a:off x="2693796" y="2648241"/>
            <a:ext cx="5539245" cy="507831"/>
          </a:xfrm>
          <a:prstGeom prst="rect">
            <a:avLst/>
          </a:prstGeom>
        </p:spPr>
        <p:txBody>
          <a:bodyPr anchor="b">
            <a:spAutoFit/>
          </a:bodyPr>
          <a:lstStyle>
            <a:lvl1pPr>
              <a:defRPr sz="3300" b="0" baseline="0">
                <a:latin typeface="+mj-lt"/>
                <a:ea typeface="+mj-ea"/>
              </a:defRPr>
            </a:lvl1pPr>
          </a:lstStyle>
          <a:p>
            <a:pPr lvl="0"/>
            <a:r>
              <a:rPr lang="en-US" noProof="0" smtClean="0"/>
              <a:t>Click to edit Master title style</a:t>
            </a:r>
            <a:endParaRPr lang="en-US" noProof="0" dirty="0" smtClean="0"/>
          </a:p>
        </p:txBody>
      </p:sp>
      <p:sp>
        <p:nvSpPr>
          <p:cNvPr id="13315" name="Rectangle 1027"/>
          <p:cNvSpPr>
            <a:spLocks noGrp="1" noChangeArrowheads="1"/>
          </p:cNvSpPr>
          <p:nvPr>
            <p:ph type="subTitle" idx="1"/>
          </p:nvPr>
        </p:nvSpPr>
        <p:spPr bwMode="auto">
          <a:xfrm>
            <a:off x="2693796" y="3770660"/>
            <a:ext cx="5539245" cy="219820"/>
          </a:xfrm>
        </p:spPr>
        <p:txBody>
          <a:bodyPr>
            <a:spAutoFit/>
          </a:bodyPr>
          <a:lstStyle>
            <a:lvl1pPr>
              <a:defRPr sz="1400" baseline="0">
                <a:latin typeface="+mn-lt"/>
                <a:ea typeface="+mn-ea"/>
              </a:defRPr>
            </a:lvl1pPr>
          </a:lstStyle>
          <a:p>
            <a:pPr lvl="0"/>
            <a:r>
              <a:rPr lang="en-US" noProof="0" smtClean="0"/>
              <a:t>Click to edit Master subtitle style</a:t>
            </a:r>
            <a:endParaRPr lang="en-US" noProof="0" dirty="0" smtClean="0"/>
          </a:p>
        </p:txBody>
      </p:sp>
      <p:sp>
        <p:nvSpPr>
          <p:cNvPr id="12" name="TitleTopPlaceholder"/>
          <p:cNvSpPr>
            <a:spLocks noChangeArrowheads="1"/>
          </p:cNvSpPr>
          <p:nvPr/>
        </p:nvSpPr>
        <p:spPr bwMode="ltGray">
          <a:xfrm>
            <a:off x="2125654" y="3245969"/>
            <a:ext cx="2125653" cy="436455"/>
          </a:xfrm>
          <a:prstGeom prst="rect">
            <a:avLst/>
          </a:prstGeom>
          <a:solidFill>
            <a:schemeClr val="accent4">
              <a:alpha val="77000"/>
            </a:scheme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9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userDrawn="1"/>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236416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956289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en-US" dirty="0" smtClean="0">
                <a:solidFill>
                  <a:srgbClr val="000000"/>
                </a:solidFill>
              </a:rPr>
              <a:t>2/23/2016</a:t>
            </a:r>
            <a:endParaRPr lang="en-US" dirty="0">
              <a:solidFill>
                <a:srgbClr val="000000"/>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solidFill>
                <a:srgbClr val="000000"/>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4F15456-AC52-4190-9C1E-090226817F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39453899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r>
              <a:rPr lang="en-US" dirty="0" smtClean="0">
                <a:solidFill>
                  <a:srgbClr val="000000"/>
                </a:solidFill>
              </a:rPr>
              <a:t>2/23/2016</a:t>
            </a:r>
            <a:endParaRPr lang="en-US" dirty="0">
              <a:solidFill>
                <a:srgbClr val="000000"/>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solidFill>
                <a:srgbClr val="000000"/>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D4F15456-AC52-4190-9C1E-090226817F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38110528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r>
              <a:rPr lang="en-US" dirty="0" smtClean="0">
                <a:solidFill>
                  <a:srgbClr val="000000"/>
                </a:solidFill>
              </a:rPr>
              <a:t>2/23/2016</a:t>
            </a:r>
            <a:endParaRPr lang="en-US" dirty="0">
              <a:solidFill>
                <a:srgbClr val="000000"/>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solidFill>
                <a:srgbClr val="000000"/>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D4F15456-AC52-4190-9C1E-090226817F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66139114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ags" Target="../tags/tag3.xml"/><Relationship Id="rId13" Type="http://schemas.openxmlformats.org/officeDocument/2006/relationships/tags" Target="../tags/tag8.xml"/><Relationship Id="rId18" Type="http://schemas.openxmlformats.org/officeDocument/2006/relationships/tags" Target="../tags/tag13.xml"/><Relationship Id="rId3" Type="http://schemas.openxmlformats.org/officeDocument/2006/relationships/slideLayout" Target="../slideLayouts/slideLayout3.xml"/><Relationship Id="rId21" Type="http://schemas.openxmlformats.org/officeDocument/2006/relationships/tags" Target="../tags/tag16.xml"/><Relationship Id="rId7" Type="http://schemas.openxmlformats.org/officeDocument/2006/relationships/tags" Target="../tags/tag2.xml"/><Relationship Id="rId12" Type="http://schemas.openxmlformats.org/officeDocument/2006/relationships/tags" Target="../tags/tag7.xml"/><Relationship Id="rId17" Type="http://schemas.openxmlformats.org/officeDocument/2006/relationships/tags" Target="../tags/tag12.xml"/><Relationship Id="rId25"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tags" Target="../tags/tag11.xml"/><Relationship Id="rId20" Type="http://schemas.openxmlformats.org/officeDocument/2006/relationships/tags" Target="../tags/tag15.xml"/><Relationship Id="rId1" Type="http://schemas.openxmlformats.org/officeDocument/2006/relationships/slideLayout" Target="../slideLayouts/slideLayout1.xml"/><Relationship Id="rId6" Type="http://schemas.openxmlformats.org/officeDocument/2006/relationships/vmlDrawing" Target="../drawings/vmlDrawing1.vml"/><Relationship Id="rId11" Type="http://schemas.openxmlformats.org/officeDocument/2006/relationships/tags" Target="../tags/tag6.xml"/><Relationship Id="rId24" Type="http://schemas.openxmlformats.org/officeDocument/2006/relationships/image" Target="../media/image1.emf"/><Relationship Id="rId5" Type="http://schemas.openxmlformats.org/officeDocument/2006/relationships/theme" Target="../theme/theme1.xml"/><Relationship Id="rId15" Type="http://schemas.openxmlformats.org/officeDocument/2006/relationships/tags" Target="../tags/tag10.xml"/><Relationship Id="rId23" Type="http://schemas.openxmlformats.org/officeDocument/2006/relationships/oleObject" Target="../embeddings/oleObject1.bin"/><Relationship Id="rId10" Type="http://schemas.openxmlformats.org/officeDocument/2006/relationships/tags" Target="../tags/tag5.xml"/><Relationship Id="rId19" Type="http://schemas.openxmlformats.org/officeDocument/2006/relationships/tags" Target="../tags/tag14.xml"/><Relationship Id="rId4" Type="http://schemas.openxmlformats.org/officeDocument/2006/relationships/slideLayout" Target="../slideLayouts/slideLayout4.xml"/><Relationship Id="rId9" Type="http://schemas.openxmlformats.org/officeDocument/2006/relationships/tags" Target="../tags/tag4.xml"/><Relationship Id="rId14" Type="http://schemas.openxmlformats.org/officeDocument/2006/relationships/tags" Target="../tags/tag9.xml"/><Relationship Id="rId22" Type="http://schemas.openxmlformats.org/officeDocument/2006/relationships/tags" Target="../tags/tag17.xml"/></Relationships>
</file>

<file path=ppt/slideMasters/_rels/slideMaster2.xml.rels><?xml version="1.0" encoding="UTF-8" standalone="yes"?>
<Relationships xmlns="http://schemas.openxmlformats.org/package/2006/relationships"><Relationship Id="rId8" Type="http://schemas.openxmlformats.org/officeDocument/2006/relationships/vmlDrawing" Target="../drawings/vmlDrawing3.vml"/><Relationship Id="rId13" Type="http://schemas.openxmlformats.org/officeDocument/2006/relationships/tags" Target="../tags/tag23.xml"/><Relationship Id="rId18" Type="http://schemas.openxmlformats.org/officeDocument/2006/relationships/tags" Target="../tags/tag28.xml"/><Relationship Id="rId26" Type="http://schemas.openxmlformats.org/officeDocument/2006/relationships/image" Target="../media/image1.emf"/><Relationship Id="rId3" Type="http://schemas.openxmlformats.org/officeDocument/2006/relationships/slideLayout" Target="../slideLayouts/slideLayout7.xml"/><Relationship Id="rId21" Type="http://schemas.openxmlformats.org/officeDocument/2006/relationships/tags" Target="../tags/tag31.xml"/><Relationship Id="rId7" Type="http://schemas.openxmlformats.org/officeDocument/2006/relationships/theme" Target="../theme/theme2.xml"/><Relationship Id="rId12" Type="http://schemas.openxmlformats.org/officeDocument/2006/relationships/tags" Target="../tags/tag22.xml"/><Relationship Id="rId17" Type="http://schemas.openxmlformats.org/officeDocument/2006/relationships/tags" Target="../tags/tag27.xml"/><Relationship Id="rId25" Type="http://schemas.openxmlformats.org/officeDocument/2006/relationships/oleObject" Target="../embeddings/oleObject3.bin"/><Relationship Id="rId2" Type="http://schemas.openxmlformats.org/officeDocument/2006/relationships/slideLayout" Target="../slideLayouts/slideLayout6.xml"/><Relationship Id="rId16" Type="http://schemas.openxmlformats.org/officeDocument/2006/relationships/tags" Target="../tags/tag26.xml"/><Relationship Id="rId20" Type="http://schemas.openxmlformats.org/officeDocument/2006/relationships/tags" Target="../tags/tag30.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tags" Target="../tags/tag21.xml"/><Relationship Id="rId24" Type="http://schemas.openxmlformats.org/officeDocument/2006/relationships/tags" Target="../tags/tag34.xml"/><Relationship Id="rId5" Type="http://schemas.openxmlformats.org/officeDocument/2006/relationships/slideLayout" Target="../slideLayouts/slideLayout9.xml"/><Relationship Id="rId15" Type="http://schemas.openxmlformats.org/officeDocument/2006/relationships/tags" Target="../tags/tag25.xml"/><Relationship Id="rId23" Type="http://schemas.openxmlformats.org/officeDocument/2006/relationships/tags" Target="../tags/tag33.xml"/><Relationship Id="rId10" Type="http://schemas.openxmlformats.org/officeDocument/2006/relationships/tags" Target="../tags/tag20.xml"/><Relationship Id="rId19" Type="http://schemas.openxmlformats.org/officeDocument/2006/relationships/tags" Target="../tags/tag29.xml"/><Relationship Id="rId4" Type="http://schemas.openxmlformats.org/officeDocument/2006/relationships/slideLayout" Target="../slideLayouts/slideLayout8.xml"/><Relationship Id="rId9" Type="http://schemas.openxmlformats.org/officeDocument/2006/relationships/tags" Target="../tags/tag19.xml"/><Relationship Id="rId14" Type="http://schemas.openxmlformats.org/officeDocument/2006/relationships/tags" Target="../tags/tag24.xml"/><Relationship Id="rId22" Type="http://schemas.openxmlformats.org/officeDocument/2006/relationships/tags" Target="../tags/tag32.xml"/><Relationship Id="rId27"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7"/>
            </p:custDataLst>
            <p:extLst>
              <p:ext uri="{D42A27DB-BD31-4B8C-83A1-F6EECF244321}">
                <p14:modId xmlns:p14="http://schemas.microsoft.com/office/powerpoint/2010/main" val="2767010075"/>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7328" name="think-cell Slide" r:id="rId23" imgW="270" imgH="270" progId="TCLayout.ActiveDocument.1">
                  <p:embed/>
                </p:oleObj>
              </mc:Choice>
              <mc:Fallback>
                <p:oleObj name="think-cell Slide" r:id="rId23" imgW="270" imgH="270" progId="TCLayout.ActiveDocument.1">
                  <p:embed/>
                  <p:pic>
                    <p:nvPicPr>
                      <p:cNvPr id="0" name=""/>
                      <p:cNvPicPr/>
                      <p:nvPr/>
                    </p:nvPicPr>
                    <p:blipFill>
                      <a:blip r:embed="rId24"/>
                      <a:stretch>
                        <a:fillRect/>
                      </a:stretch>
                    </p:blipFill>
                    <p:spPr>
                      <a:xfrm>
                        <a:off x="0" y="0"/>
                        <a:ext cx="161984"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482156" y="1990667"/>
            <a:ext cx="4389768"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smtClean="0"/>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title style</a:t>
            </a:r>
            <a:endParaRPr lang="en-US" noProof="0" dirty="0" smtClean="0"/>
          </a:p>
        </p:txBody>
      </p:sp>
      <p:sp>
        <p:nvSpPr>
          <p:cNvPr id="10" name="McK 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4400" fontAlgn="base">
              <a:spcBef>
                <a:spcPct val="0"/>
              </a:spcBef>
              <a:spcAft>
                <a:spcPct val="0"/>
              </a:spcAft>
            </a:pPr>
            <a:r>
              <a:rPr lang="en-US" sz="1400" dirty="0">
                <a:solidFill>
                  <a:srgbClr val="808080"/>
                </a:solidFill>
                <a:latin typeface="Arial"/>
              </a:rPr>
              <a:t>TRACKER</a:t>
            </a:r>
          </a:p>
        </p:txBody>
      </p:sp>
      <p:sp>
        <p:nvSpPr>
          <p:cNvPr id="11" name="McK 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smtClean="0">
                <a:solidFill>
                  <a:srgbClr val="808080"/>
                </a:solidFill>
                <a:latin typeface="Arial"/>
              </a:rPr>
              <a:t>Unit of measure</a:t>
            </a:r>
          </a:p>
        </p:txBody>
      </p:sp>
      <p:grpSp>
        <p:nvGrpSpPr>
          <p:cNvPr id="12" name="McK Slide Elements" hidden="1"/>
          <p:cNvGrpSpPr>
            <a:grpSpLocks/>
          </p:cNvGrpSpPr>
          <p:nvPr/>
        </p:nvGrpSpPr>
        <p:grpSpPr bwMode="auto">
          <a:xfrm>
            <a:off x="174944" y="6086391"/>
            <a:ext cx="8799129"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smtClean="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dirty="0">
                  <a:solidFill>
                    <a:srgbClr val="000000"/>
                  </a:solidFill>
                  <a:latin typeface="Aria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defTabSz="914400" fontAlgn="base">
                <a:spcBef>
                  <a:spcPct val="0"/>
                </a:spcBef>
                <a:spcAft>
                  <a:spcPct val="0"/>
                </a:spcAft>
              </a:pPr>
              <a:r>
                <a:rPr lang="en-US" sz="1600" b="1" dirty="0">
                  <a:solidFill>
                    <a:srgbClr val="000000"/>
                  </a:solidFill>
                  <a:latin typeface="Arial"/>
                </a:rPr>
                <a:t>Title</a:t>
              </a:r>
            </a:p>
            <a:p>
              <a:pPr defTabSz="914400" fontAlgn="base">
                <a:spcBef>
                  <a:spcPct val="0"/>
                </a:spcBef>
                <a:spcAft>
                  <a:spcPct val="0"/>
                </a:spcAft>
              </a:pPr>
              <a:r>
                <a:rPr lang="en-US" sz="1600" dirty="0">
                  <a:solidFill>
                    <a:srgbClr val="808080"/>
                  </a:solidFill>
                  <a:latin typeface="Aria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latin typeface="Aria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latin typeface="Aria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latin typeface="Aria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grpSp>
      <p:grpSp>
        <p:nvGrpSpPr>
          <p:cNvPr id="79" name="McK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dirty="0">
                  <a:solidFill>
                    <a:srgbClr val="808080"/>
                  </a:solidFill>
                  <a:latin typeface="Aria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8"/>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1"/>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103" name="Arc 39"/>
              <p:cNvSpPr>
                <a:spLocks noChangeAspect="1"/>
              </p:cNvSpPr>
              <p:nvPr>
                <p:custDataLst>
                  <p:tags r:id="rId22"/>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85" name="MoonLegend2"/>
            <p:cNvGrpSpPr>
              <a:grpSpLocks noChangeAspect="1"/>
            </p:cNvGrpSpPr>
            <p:nvPr>
              <p:custDataLst>
                <p:tags r:id="rId9"/>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19"/>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101" name="Arc 42"/>
              <p:cNvSpPr>
                <a:spLocks noChangeAspect="1"/>
              </p:cNvSpPr>
              <p:nvPr>
                <p:custDataLst>
                  <p:tags r:id="rId20"/>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86" name="MoonLegend4"/>
            <p:cNvGrpSpPr>
              <a:grpSpLocks noChangeAspect="1"/>
            </p:cNvGrpSpPr>
            <p:nvPr>
              <p:custDataLst>
                <p:tags r:id="rId10"/>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99" name="Arc 48"/>
              <p:cNvSpPr>
                <a:spLocks noChangeAspect="1"/>
              </p:cNvSpPr>
              <p:nvPr>
                <p:custDataLst>
                  <p:tags r:id="rId18"/>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87" name="MoonLegend5"/>
            <p:cNvGrpSpPr>
              <a:grpSpLocks noChangeAspect="1"/>
            </p:cNvGrpSpPr>
            <p:nvPr>
              <p:custDataLst>
                <p:tags r:id="rId11"/>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5"/>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97" name="Oval 51"/>
              <p:cNvSpPr>
                <a:spLocks noChangeAspect="1" noChangeArrowheads="1"/>
              </p:cNvSpPr>
              <p:nvPr>
                <p:custDataLst>
                  <p:tags r:id="rId16"/>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grpSp>
          <p:nvGrpSpPr>
            <p:cNvPr id="93" name="MoonLegend3"/>
            <p:cNvGrpSpPr>
              <a:grpSpLocks noChangeAspect="1"/>
            </p:cNvGrpSpPr>
            <p:nvPr>
              <p:custDataLst>
                <p:tags r:id="rId12"/>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3"/>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95" name="Arc 48"/>
              <p:cNvSpPr>
                <a:spLocks noChangeAspect="1"/>
              </p:cNvSpPr>
              <p:nvPr>
                <p:custDataLst>
                  <p:tags r:id="rId14"/>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sp>
        <p:nvSpPr>
          <p:cNvPr id="104" name="Slide Number"/>
          <p:cNvSpPr txBox="1">
            <a:spLocks/>
          </p:cNvSpPr>
          <p:nvPr/>
        </p:nvSpPr>
        <p:spPr bwMode="auto">
          <a:xfrm>
            <a:off x="8808763" y="6633336"/>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defTabSz="914400" fontAlgn="base">
              <a:spcBef>
                <a:spcPct val="0"/>
              </a:spcBef>
              <a:spcAft>
                <a:spcPct val="0"/>
              </a:spcAft>
            </a:pPr>
            <a:fld id="{42C328C1-A84F-4A39-A664-DBA00541A8C6}" type="slidenum">
              <a:rPr lang="en-US" smtClean="0">
                <a:solidFill>
                  <a:srgbClr val="000000"/>
                </a:solidFill>
                <a:latin typeface="Arial"/>
              </a:rPr>
              <a:pPr algn="r" defTabSz="914400" fontAlgn="base">
                <a:spcBef>
                  <a:spcPct val="0"/>
                </a:spcBef>
                <a:spcAft>
                  <a:spcPct val="0"/>
                </a:spcAft>
              </a:pPr>
              <a:t>‹#›</a:t>
            </a:fld>
            <a:endParaRPr lang="en-US" dirty="0">
              <a:solidFill>
                <a:srgbClr val="000000"/>
              </a:solidFill>
              <a:latin typeface="Aria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2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5" y="135844"/>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49906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711" r:id="rId3"/>
    <p:sldLayoutId id="2147483712" r:id="rId4"/>
  </p:sldLayoutIdLst>
  <p:timing>
    <p:tnLst>
      <p:par>
        <p:cTn id="1" dur="indefinite" restart="never" nodeType="tmRoot"/>
      </p:par>
    </p:tnLst>
  </p:timing>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9"/>
            </p:custDataLst>
            <p:extLst>
              <p:ext uri="{D42A27DB-BD31-4B8C-83A1-F6EECF244321}">
                <p14:modId xmlns:p14="http://schemas.microsoft.com/office/powerpoint/2010/main" val="3902830498"/>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5612" name="think-cell Slide" r:id="rId25" imgW="270" imgH="270" progId="TCLayout.ActiveDocument.1">
                  <p:embed/>
                </p:oleObj>
              </mc:Choice>
              <mc:Fallback>
                <p:oleObj name="think-cell Slide" r:id="rId25" imgW="270" imgH="270" progId="TCLayout.ActiveDocument.1">
                  <p:embed/>
                  <p:pic>
                    <p:nvPicPr>
                      <p:cNvPr id="0" name=""/>
                      <p:cNvPicPr/>
                      <p:nvPr/>
                    </p:nvPicPr>
                    <p:blipFill>
                      <a:blip r:embed="rId26"/>
                      <a:stretch>
                        <a:fillRect/>
                      </a:stretch>
                    </p:blipFill>
                    <p:spPr>
                      <a:xfrm>
                        <a:off x="0" y="0"/>
                        <a:ext cx="161984"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482156" y="1990667"/>
            <a:ext cx="4389768"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smtClean="0"/>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title style</a:t>
            </a:r>
            <a:endParaRPr lang="en-US" noProof="0" dirty="0" smtClean="0"/>
          </a:p>
        </p:txBody>
      </p:sp>
      <p:sp>
        <p:nvSpPr>
          <p:cNvPr id="10" name="McK 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4400" fontAlgn="base">
              <a:spcBef>
                <a:spcPct val="0"/>
              </a:spcBef>
              <a:spcAft>
                <a:spcPct val="0"/>
              </a:spcAft>
            </a:pPr>
            <a:r>
              <a:rPr lang="en-US" sz="1400" dirty="0">
                <a:solidFill>
                  <a:srgbClr val="808080"/>
                </a:solidFill>
              </a:rPr>
              <a:t>TRACKER</a:t>
            </a:r>
          </a:p>
        </p:txBody>
      </p:sp>
      <p:sp>
        <p:nvSpPr>
          <p:cNvPr id="11" name="McK 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smtClean="0">
                <a:solidFill>
                  <a:srgbClr val="808080"/>
                </a:solidFill>
                <a:latin typeface="Arial"/>
              </a:rPr>
              <a:t>Unit of measure</a:t>
            </a:r>
          </a:p>
        </p:txBody>
      </p:sp>
      <p:grpSp>
        <p:nvGrpSpPr>
          <p:cNvPr id="12" name="McK Slide Elements" hidden="1"/>
          <p:cNvGrpSpPr>
            <a:grpSpLocks/>
          </p:cNvGrpSpPr>
          <p:nvPr/>
        </p:nvGrpSpPr>
        <p:grpSpPr bwMode="auto">
          <a:xfrm>
            <a:off x="174944" y="6086391"/>
            <a:ext cx="8799129"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smtClean="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dirty="0">
                  <a:solidFill>
                    <a:srgbClr val="000000"/>
                  </a:solidFil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defTabSz="914400" fontAlgn="base">
                <a:spcBef>
                  <a:spcPct val="0"/>
                </a:spcBef>
                <a:spcAft>
                  <a:spcPct val="0"/>
                </a:spcAft>
              </a:pPr>
              <a:r>
                <a:rPr lang="en-US" sz="1600" b="1" dirty="0">
                  <a:solidFill>
                    <a:srgbClr val="000000"/>
                  </a:solidFill>
                </a:rPr>
                <a:t>Title</a:t>
              </a:r>
            </a:p>
            <a:p>
              <a:pPr defTabSz="914400" fontAlgn="base">
                <a:spcBef>
                  <a:spcPct val="0"/>
                </a:spcBef>
                <a:spcAft>
                  <a:spcPct val="0"/>
                </a:spcAft>
              </a:pPr>
              <a:r>
                <a:rPr lang="en-US" sz="1600" dirty="0">
                  <a:solidFill>
                    <a:srgbClr val="808080"/>
                  </a:solidFil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grpSp>
        <p:nvGrpSpPr>
          <p:cNvPr id="79" name="McK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dirty="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10"/>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3"/>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103" name="Arc 39"/>
              <p:cNvSpPr>
                <a:spLocks noChangeAspect="1"/>
              </p:cNvSpPr>
              <p:nvPr>
                <p:custDataLst>
                  <p:tags r:id="rId24"/>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nvGrpSpPr>
            <p:cNvPr id="85" name="MoonLegend2"/>
            <p:cNvGrpSpPr>
              <a:grpSpLocks noChangeAspect="1"/>
            </p:cNvGrpSpPr>
            <p:nvPr>
              <p:custDataLst>
                <p:tags r:id="rId11"/>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1"/>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101" name="Arc 42"/>
              <p:cNvSpPr>
                <a:spLocks noChangeAspect="1"/>
              </p:cNvSpPr>
              <p:nvPr>
                <p:custDataLst>
                  <p:tags r:id="rId22"/>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nvGrpSpPr>
            <p:cNvPr id="86" name="MoonLegend4"/>
            <p:cNvGrpSpPr>
              <a:grpSpLocks noChangeAspect="1"/>
            </p:cNvGrpSpPr>
            <p:nvPr>
              <p:custDataLst>
                <p:tags r:id="rId12"/>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9"/>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99" name="Arc 48"/>
              <p:cNvSpPr>
                <a:spLocks noChangeAspect="1"/>
              </p:cNvSpPr>
              <p:nvPr>
                <p:custDataLst>
                  <p:tags r:id="rId20"/>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nvGrpSpPr>
            <p:cNvPr id="87" name="MoonLegend5"/>
            <p:cNvGrpSpPr>
              <a:grpSpLocks noChangeAspect="1"/>
            </p:cNvGrpSpPr>
            <p:nvPr>
              <p:custDataLst>
                <p:tags r:id="rId13"/>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7"/>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97" name="Oval 51"/>
              <p:cNvSpPr>
                <a:spLocks noChangeAspect="1" noChangeArrowheads="1"/>
              </p:cNvSpPr>
              <p:nvPr>
                <p:custDataLst>
                  <p:tags r:id="rId18"/>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nvGrpSpPr>
            <p:cNvPr id="93" name="MoonLegend3"/>
            <p:cNvGrpSpPr>
              <a:grpSpLocks noChangeAspect="1"/>
            </p:cNvGrpSpPr>
            <p:nvPr>
              <p:custDataLst>
                <p:tags r:id="rId14"/>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5"/>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95" name="Arc 48"/>
              <p:cNvSpPr>
                <a:spLocks noChangeAspect="1"/>
              </p:cNvSpPr>
              <p:nvPr>
                <p:custDataLst>
                  <p:tags r:id="rId16"/>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sp>
        <p:nvSpPr>
          <p:cNvPr id="104" name="Slide Number"/>
          <p:cNvSpPr txBox="1">
            <a:spLocks/>
          </p:cNvSpPr>
          <p:nvPr/>
        </p:nvSpPr>
        <p:spPr bwMode="auto">
          <a:xfrm>
            <a:off x="8808763" y="6633336"/>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defTabSz="914400" fontAlgn="base">
              <a:spcBef>
                <a:spcPct val="0"/>
              </a:spcBef>
              <a:spcAft>
                <a:spcPct val="0"/>
              </a:spcAft>
            </a:pPr>
            <a:fld id="{42C328C1-A84F-4A39-A664-DBA00541A8C6}" type="slidenum">
              <a:rPr lang="en-US" smtClean="0">
                <a:solidFill>
                  <a:srgbClr val="000000"/>
                </a:solidFill>
              </a:rPr>
              <a:pPr algn="r" defTabSz="914400" fontAlgn="base">
                <a:spcBef>
                  <a:spcPct val="0"/>
                </a:spcBef>
                <a:spcAft>
                  <a:spcPct val="0"/>
                </a:spcAft>
              </a:pPr>
              <a:t>‹#›</a:t>
            </a:fld>
            <a:endParaRPr lang="en-US" dirty="0">
              <a:solidFill>
                <a:srgbClr val="000000"/>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2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5" y="135844"/>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0756823"/>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Lst>
  <p:timing>
    <p:tnLst>
      <p:par>
        <p:cTn id="1" dur="indefinite" restart="never" nodeType="tmRoot"/>
      </p:par>
    </p:tnLst>
  </p:timing>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OneCare@state.ma.us" TargetMode="External"/><Relationship Id="rId2" Type="http://schemas.openxmlformats.org/officeDocument/2006/relationships/hyperlink" Target="http://www.mass.gov/one-car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www.mass.gov/one-care"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3796" y="2648241"/>
            <a:ext cx="5826188" cy="507831"/>
          </a:xfrm>
        </p:spPr>
        <p:txBody>
          <a:bodyPr/>
          <a:lstStyle/>
          <a:p>
            <a:r>
              <a:rPr lang="en-US" dirty="0" smtClean="0"/>
              <a:t> </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95" y="306944"/>
            <a:ext cx="1820853" cy="9556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54"/>
          <p:cNvSpPr txBox="1">
            <a:spLocks noChangeArrowheads="1"/>
          </p:cNvSpPr>
          <p:nvPr/>
        </p:nvSpPr>
        <p:spPr bwMode="auto">
          <a:xfrm>
            <a:off x="2693972" y="1602876"/>
            <a:ext cx="6005528"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0" tIns="0" rIns="0" bIns="0" numCol="1" anchor="b" anchorCtr="0" compatLnSpc="1">
            <a:prstTxWarp prst="textNoShape">
              <a:avLst/>
            </a:prstTxWarp>
            <a:spAutoFit/>
          </a:bodyPr>
          <a:lstStyle>
            <a:lvl1pPr algn="l" defTabSz="913429" rtl="0" eaLnBrk="1" fontAlgn="base" hangingPunct="1">
              <a:spcBef>
                <a:spcPct val="0"/>
              </a:spcBef>
              <a:spcAft>
                <a:spcPct val="0"/>
              </a:spcAft>
              <a:tabLst>
                <a:tab pos="275324" algn="l"/>
              </a:tabLst>
              <a:defRPr sz="3300" b="0"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sz="2800" dirty="0">
                <a:solidFill>
                  <a:srgbClr val="002060"/>
                </a:solidFill>
                <a:latin typeface="Arial" panose="020B0604020202020204" pitchFamily="34" charset="0"/>
                <a:cs typeface="Arial" panose="020B0604020202020204" pitchFamily="34" charset="0"/>
              </a:rPr>
              <a:t>One </a:t>
            </a:r>
            <a:r>
              <a:rPr lang="en-US" sz="2800" dirty="0" smtClean="0">
                <a:solidFill>
                  <a:srgbClr val="002060"/>
                </a:solidFill>
                <a:latin typeface="Arial" panose="020B0604020202020204" pitchFamily="34" charset="0"/>
                <a:cs typeface="Arial" panose="020B0604020202020204" pitchFamily="34" charset="0"/>
              </a:rPr>
              <a:t>Care: </a:t>
            </a:r>
          </a:p>
          <a:p>
            <a:r>
              <a:rPr lang="en-US" sz="2800" dirty="0" smtClean="0">
                <a:solidFill>
                  <a:srgbClr val="002060"/>
                </a:solidFill>
                <a:latin typeface="Arial" panose="020B0604020202020204" pitchFamily="34" charset="0"/>
                <a:cs typeface="Arial" panose="020B0604020202020204" pitchFamily="34" charset="0"/>
              </a:rPr>
              <a:t>Implementation Council Meeting</a:t>
            </a:r>
            <a:br>
              <a:rPr lang="en-US" sz="2800" dirty="0" smtClean="0">
                <a:solidFill>
                  <a:srgbClr val="002060"/>
                </a:solidFill>
                <a:latin typeface="Arial" panose="020B0604020202020204" pitchFamily="34" charset="0"/>
                <a:cs typeface="Arial" panose="020B0604020202020204" pitchFamily="34" charset="0"/>
              </a:rPr>
            </a:br>
            <a:endParaRPr lang="en-US" sz="2800" dirty="0">
              <a:solidFill>
                <a:srgbClr val="002060"/>
              </a:solidFill>
              <a:latin typeface="Arial" panose="020B0604020202020204" pitchFamily="34" charset="0"/>
              <a:cs typeface="Arial" panose="020B0604020202020204" pitchFamily="34" charset="0"/>
            </a:endParaRPr>
          </a:p>
        </p:txBody>
      </p:sp>
      <p:sp>
        <p:nvSpPr>
          <p:cNvPr id="6" name="Rectangle 54"/>
          <p:cNvSpPr txBox="1">
            <a:spLocks noChangeArrowheads="1"/>
          </p:cNvSpPr>
          <p:nvPr/>
        </p:nvSpPr>
        <p:spPr bwMode="auto">
          <a:xfrm>
            <a:off x="2693796" y="3847305"/>
            <a:ext cx="6450012" cy="376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algn="l" defTabSz="895350" rtl="0" eaLnBrk="1" fontAlgn="base" hangingPunct="1">
              <a:spcBef>
                <a:spcPct val="0"/>
              </a:spcBef>
              <a:spcAft>
                <a:spcPct val="0"/>
              </a:spcAft>
              <a:tabLst>
                <a:tab pos="269875" algn="l"/>
              </a:tabLst>
              <a:defRPr sz="3200" b="0" baseline="0">
                <a:solidFill>
                  <a:schemeClr val="tx2"/>
                </a:solidFill>
                <a:latin typeface="+mj-lt"/>
                <a:ea typeface="+mj-ea"/>
                <a:cs typeface="+mj-cs"/>
              </a:defRPr>
            </a:lvl1pPr>
            <a:lvl2pPr algn="l" defTabSz="895350" rtl="0" eaLnBrk="1" fontAlgn="base" hangingPunct="1">
              <a:spcBef>
                <a:spcPct val="0"/>
              </a:spcBef>
              <a:spcAft>
                <a:spcPct val="0"/>
              </a:spcAft>
              <a:defRPr sz="1900" b="1">
                <a:solidFill>
                  <a:schemeClr val="tx2"/>
                </a:solidFill>
                <a:latin typeface="Arial" charset="0"/>
              </a:defRPr>
            </a:lvl2pPr>
            <a:lvl3pPr algn="l" defTabSz="895350" rtl="0" eaLnBrk="1" fontAlgn="base" hangingPunct="1">
              <a:spcBef>
                <a:spcPct val="0"/>
              </a:spcBef>
              <a:spcAft>
                <a:spcPct val="0"/>
              </a:spcAft>
              <a:defRPr sz="1900" b="1">
                <a:solidFill>
                  <a:schemeClr val="tx2"/>
                </a:solidFill>
                <a:latin typeface="Arial" charset="0"/>
              </a:defRPr>
            </a:lvl3pPr>
            <a:lvl4pPr algn="l" defTabSz="895350" rtl="0" eaLnBrk="1" fontAlgn="base" hangingPunct="1">
              <a:spcBef>
                <a:spcPct val="0"/>
              </a:spcBef>
              <a:spcAft>
                <a:spcPct val="0"/>
              </a:spcAft>
              <a:defRPr sz="1900" b="1">
                <a:solidFill>
                  <a:schemeClr val="tx2"/>
                </a:solidFill>
                <a:latin typeface="Arial" charset="0"/>
              </a:defRPr>
            </a:lvl4pPr>
            <a:lvl5pPr algn="l" defTabSz="895350" rtl="0" eaLnBrk="1" fontAlgn="base" hangingPunct="1">
              <a:spcBef>
                <a:spcPct val="0"/>
              </a:spcBef>
              <a:spcAft>
                <a:spcPct val="0"/>
              </a:spcAft>
              <a:defRPr sz="1900" b="1">
                <a:solidFill>
                  <a:schemeClr val="tx2"/>
                </a:solidFill>
                <a:latin typeface="Arial" charset="0"/>
              </a:defRPr>
            </a:lvl5pPr>
            <a:lvl6pPr marL="457200" algn="l" defTabSz="895350" rtl="0" eaLnBrk="1" fontAlgn="base" hangingPunct="1">
              <a:spcBef>
                <a:spcPct val="0"/>
              </a:spcBef>
              <a:spcAft>
                <a:spcPct val="0"/>
              </a:spcAft>
              <a:defRPr sz="1900" b="1">
                <a:solidFill>
                  <a:schemeClr val="tx2"/>
                </a:solidFill>
                <a:latin typeface="Arial" charset="0"/>
              </a:defRPr>
            </a:lvl6pPr>
            <a:lvl7pPr marL="914400" algn="l" defTabSz="895350" rtl="0" eaLnBrk="1" fontAlgn="base" hangingPunct="1">
              <a:spcBef>
                <a:spcPct val="0"/>
              </a:spcBef>
              <a:spcAft>
                <a:spcPct val="0"/>
              </a:spcAft>
              <a:defRPr sz="1900" b="1">
                <a:solidFill>
                  <a:schemeClr val="tx2"/>
                </a:solidFill>
                <a:latin typeface="Arial" charset="0"/>
              </a:defRPr>
            </a:lvl7pPr>
            <a:lvl8pPr marL="1371600" algn="l" defTabSz="895350" rtl="0" eaLnBrk="1" fontAlgn="base" hangingPunct="1">
              <a:spcBef>
                <a:spcPct val="0"/>
              </a:spcBef>
              <a:spcAft>
                <a:spcPct val="0"/>
              </a:spcAft>
              <a:defRPr sz="1900" b="1">
                <a:solidFill>
                  <a:schemeClr val="tx2"/>
                </a:solidFill>
                <a:latin typeface="Arial" charset="0"/>
              </a:defRPr>
            </a:lvl8pPr>
            <a:lvl9pPr marL="1828800" algn="l" defTabSz="895350" rtl="0" eaLnBrk="1" fontAlgn="base" hangingPunct="1">
              <a:spcBef>
                <a:spcPct val="0"/>
              </a:spcBef>
              <a:spcAft>
                <a:spcPct val="0"/>
              </a:spcAft>
              <a:defRPr sz="1900" b="1">
                <a:solidFill>
                  <a:schemeClr val="tx2"/>
                </a:solidFill>
                <a:latin typeface="Arial" charset="0"/>
              </a:defRPr>
            </a:lvl9pPr>
          </a:lstStyle>
          <a:p>
            <a:pPr>
              <a:defRPr/>
            </a:pPr>
            <a:r>
              <a:rPr lang="en-US" sz="2400" kern="0" dirty="0">
                <a:solidFill>
                  <a:srgbClr val="002060"/>
                </a:solidFill>
              </a:rPr>
              <a:t>Executive Office of Health &amp; Human Services</a:t>
            </a:r>
            <a:endParaRPr lang="en-US" sz="2400" b="1" kern="0" dirty="0">
              <a:solidFill>
                <a:srgbClr val="002060"/>
              </a:solidFill>
            </a:endParaRPr>
          </a:p>
        </p:txBody>
      </p:sp>
      <p:sp>
        <p:nvSpPr>
          <p:cNvPr id="7" name="Date"/>
          <p:cNvSpPr txBox="1">
            <a:spLocks noChangeArrowheads="1"/>
          </p:cNvSpPr>
          <p:nvPr/>
        </p:nvSpPr>
        <p:spPr bwMode="auto">
          <a:xfrm>
            <a:off x="2693796" y="4472562"/>
            <a:ext cx="5037137"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defPPr>
              <a:defRPr lang="en-US"/>
            </a:defPPr>
            <a:lvl1pPr defTabSz="906293" eaLnBrk="1" hangingPunct="1">
              <a:defRPr sz="1400">
                <a:solidFill>
                  <a:srgbClr val="000000"/>
                </a:solidFill>
                <a:latin typeface="Arial"/>
                <a:ea typeface="+mn-ea"/>
                <a:cs typeface="+mn-cs"/>
              </a:defRPr>
            </a:lvl1pPr>
            <a:lvl2pPr marL="742950" indent="-285750" eaLnBrk="0" hangingPunct="0">
              <a:defRPr sz="1600"/>
            </a:lvl2pPr>
            <a:lvl3pPr marL="1143000" indent="-228600" eaLnBrk="0" hangingPunct="0">
              <a:defRPr sz="1600"/>
            </a:lvl3pPr>
            <a:lvl4pPr marL="1600200" indent="-228600" eaLnBrk="0" hangingPunct="0">
              <a:defRPr sz="1600"/>
            </a:lvl4pPr>
            <a:lvl5pPr marL="2057400" indent="-228600" eaLnBrk="0" hangingPunct="0">
              <a:defRPr sz="1600"/>
            </a:lvl5pPr>
            <a:lvl6pPr marL="2514600" indent="-228600" eaLnBrk="0" fontAlgn="base" hangingPunct="0">
              <a:spcBef>
                <a:spcPct val="0"/>
              </a:spcBef>
              <a:spcAft>
                <a:spcPct val="0"/>
              </a:spcAft>
              <a:defRPr sz="1600"/>
            </a:lvl6pPr>
            <a:lvl7pPr marL="2971800" indent="-228600" eaLnBrk="0" fontAlgn="base" hangingPunct="0">
              <a:spcBef>
                <a:spcPct val="0"/>
              </a:spcBef>
              <a:spcAft>
                <a:spcPct val="0"/>
              </a:spcAft>
              <a:defRPr sz="1600"/>
            </a:lvl7pPr>
            <a:lvl8pPr marL="3429000" indent="-228600" eaLnBrk="0" fontAlgn="base" hangingPunct="0">
              <a:spcBef>
                <a:spcPct val="0"/>
              </a:spcBef>
              <a:spcAft>
                <a:spcPct val="0"/>
              </a:spcAft>
              <a:defRPr sz="1600"/>
            </a:lvl8pPr>
            <a:lvl9pPr marL="3886200" indent="-228600" eaLnBrk="0" fontAlgn="base" hangingPunct="0">
              <a:spcBef>
                <a:spcPct val="0"/>
              </a:spcBef>
              <a:spcAft>
                <a:spcPct val="0"/>
              </a:spcAft>
              <a:defRPr sz="1600"/>
            </a:lvl9pPr>
          </a:lstStyle>
          <a:p>
            <a:r>
              <a:rPr lang="en-US" altLang="en-US" sz="2000" dirty="0">
                <a:solidFill>
                  <a:srgbClr val="002060"/>
                </a:solidFill>
              </a:rPr>
              <a:t>MassHealth Demonstration </a:t>
            </a:r>
            <a:br>
              <a:rPr lang="en-US" altLang="en-US" sz="2000" dirty="0">
                <a:solidFill>
                  <a:srgbClr val="002060"/>
                </a:solidFill>
              </a:rPr>
            </a:br>
            <a:r>
              <a:rPr lang="en-US" altLang="en-US" sz="2000" dirty="0">
                <a:solidFill>
                  <a:srgbClr val="002060"/>
                </a:solidFill>
              </a:rPr>
              <a:t>to Integrate Care for Dual Eligibles</a:t>
            </a:r>
            <a:endParaRPr lang="en-US" sz="2000" dirty="0">
              <a:solidFill>
                <a:srgbClr val="002060"/>
              </a:solidFill>
            </a:endParaRPr>
          </a:p>
        </p:txBody>
      </p:sp>
      <p:sp>
        <p:nvSpPr>
          <p:cNvPr id="8" name="Date"/>
          <p:cNvSpPr txBox="1">
            <a:spLocks noChangeArrowheads="1"/>
          </p:cNvSpPr>
          <p:nvPr/>
        </p:nvSpPr>
        <p:spPr bwMode="auto">
          <a:xfrm>
            <a:off x="2693972" y="5450729"/>
            <a:ext cx="5037137"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defPPr>
              <a:defRPr lang="en-US"/>
            </a:defPPr>
            <a:lvl1pPr defTabSz="906293" eaLnBrk="1" hangingPunct="1">
              <a:defRPr sz="1400">
                <a:solidFill>
                  <a:srgbClr val="000000"/>
                </a:solidFill>
                <a:latin typeface="Arial"/>
                <a:ea typeface="+mn-ea"/>
                <a:cs typeface="+mn-cs"/>
              </a:defRPr>
            </a:lvl1pPr>
            <a:lvl2pPr marL="742950" indent="-285750" eaLnBrk="0" hangingPunct="0">
              <a:defRPr sz="1600"/>
            </a:lvl2pPr>
            <a:lvl3pPr marL="1143000" indent="-228600" eaLnBrk="0" hangingPunct="0">
              <a:defRPr sz="1600"/>
            </a:lvl3pPr>
            <a:lvl4pPr marL="1600200" indent="-228600" eaLnBrk="0" hangingPunct="0">
              <a:defRPr sz="1600"/>
            </a:lvl4pPr>
            <a:lvl5pPr marL="2057400" indent="-228600" eaLnBrk="0" hangingPunct="0">
              <a:defRPr sz="1600"/>
            </a:lvl5pPr>
            <a:lvl6pPr marL="2514600" indent="-228600" eaLnBrk="0" fontAlgn="base" hangingPunct="0">
              <a:spcBef>
                <a:spcPct val="0"/>
              </a:spcBef>
              <a:spcAft>
                <a:spcPct val="0"/>
              </a:spcAft>
              <a:defRPr sz="1600"/>
            </a:lvl6pPr>
            <a:lvl7pPr marL="2971800" indent="-228600" eaLnBrk="0" fontAlgn="base" hangingPunct="0">
              <a:spcBef>
                <a:spcPct val="0"/>
              </a:spcBef>
              <a:spcAft>
                <a:spcPct val="0"/>
              </a:spcAft>
              <a:defRPr sz="1600"/>
            </a:lvl7pPr>
            <a:lvl8pPr marL="3429000" indent="-228600" eaLnBrk="0" fontAlgn="base" hangingPunct="0">
              <a:spcBef>
                <a:spcPct val="0"/>
              </a:spcBef>
              <a:spcAft>
                <a:spcPct val="0"/>
              </a:spcAft>
              <a:defRPr sz="1600"/>
            </a:lvl8pPr>
            <a:lvl9pPr marL="3886200" indent="-228600" eaLnBrk="0" fontAlgn="base" hangingPunct="0">
              <a:spcBef>
                <a:spcPct val="0"/>
              </a:spcBef>
              <a:spcAft>
                <a:spcPct val="0"/>
              </a:spcAft>
              <a:defRPr sz="1600"/>
            </a:lvl9pPr>
          </a:lstStyle>
          <a:p>
            <a:r>
              <a:rPr lang="en-US" altLang="en-US" sz="2000" dirty="0" smtClean="0">
                <a:solidFill>
                  <a:srgbClr val="002060"/>
                </a:solidFill>
              </a:rPr>
              <a:t>October 10, 2017, 10:00 </a:t>
            </a:r>
            <a:r>
              <a:rPr lang="en-US" altLang="en-US" sz="2000" dirty="0">
                <a:solidFill>
                  <a:srgbClr val="002060"/>
                </a:solidFill>
              </a:rPr>
              <a:t>A</a:t>
            </a:r>
            <a:r>
              <a:rPr lang="en-US" altLang="en-US" sz="2000" dirty="0" smtClean="0">
                <a:solidFill>
                  <a:srgbClr val="002060"/>
                </a:solidFill>
              </a:rPr>
              <a:t>M </a:t>
            </a:r>
            <a:r>
              <a:rPr lang="en-US" altLang="en-US" sz="2000" dirty="0">
                <a:solidFill>
                  <a:srgbClr val="002060"/>
                </a:solidFill>
              </a:rPr>
              <a:t>– </a:t>
            </a:r>
            <a:r>
              <a:rPr lang="en-US" altLang="en-US" sz="2000" dirty="0" smtClean="0">
                <a:solidFill>
                  <a:srgbClr val="002060"/>
                </a:solidFill>
              </a:rPr>
              <a:t>12:00 </a:t>
            </a:r>
            <a:r>
              <a:rPr lang="en-US" altLang="en-US" sz="2000" dirty="0">
                <a:solidFill>
                  <a:srgbClr val="002060"/>
                </a:solidFill>
              </a:rPr>
              <a:t>PM</a:t>
            </a:r>
          </a:p>
          <a:p>
            <a:r>
              <a:rPr lang="en-US" sz="2000" dirty="0">
                <a:solidFill>
                  <a:srgbClr val="002060"/>
                </a:solidFill>
              </a:rPr>
              <a:t>AARP Office</a:t>
            </a:r>
            <a:br>
              <a:rPr lang="en-US" sz="2000" dirty="0">
                <a:solidFill>
                  <a:srgbClr val="002060"/>
                </a:solidFill>
              </a:rPr>
            </a:br>
            <a:r>
              <a:rPr lang="en-US" sz="2000" dirty="0">
                <a:solidFill>
                  <a:srgbClr val="002060"/>
                </a:solidFill>
              </a:rPr>
              <a:t>One Beacon St., Suite 2301</a:t>
            </a:r>
            <a:r>
              <a:rPr lang="en-US" sz="2000" dirty="0"/>
              <a:t/>
            </a:r>
            <a:br>
              <a:rPr lang="en-US" sz="2000" dirty="0"/>
            </a:br>
            <a:r>
              <a:rPr lang="en-US" sz="2000" dirty="0" smtClean="0">
                <a:solidFill>
                  <a:srgbClr val="002060"/>
                </a:solidFill>
              </a:rPr>
              <a:t>Boston</a:t>
            </a:r>
            <a:r>
              <a:rPr lang="en-US" sz="2000" dirty="0">
                <a:solidFill>
                  <a:srgbClr val="002060"/>
                </a:solidFill>
              </a:rPr>
              <a:t>, </a:t>
            </a:r>
            <a:r>
              <a:rPr lang="en-US" sz="2000" dirty="0" smtClean="0">
                <a:solidFill>
                  <a:srgbClr val="002060"/>
                </a:solidFill>
              </a:rPr>
              <a:t>MA</a:t>
            </a:r>
            <a:endParaRPr lang="en-US" dirty="0">
              <a:solidFill>
                <a:srgbClr val="002060"/>
              </a:solidFill>
            </a:endParaRPr>
          </a:p>
        </p:txBody>
      </p:sp>
    </p:spTree>
    <p:extLst>
      <p:ext uri="{BB962C8B-B14F-4D97-AF65-F5344CB8AC3E}">
        <p14:creationId xmlns:p14="http://schemas.microsoft.com/office/powerpoint/2010/main" val="12742553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74333" y="2828836"/>
            <a:ext cx="8468813" cy="1384995"/>
          </a:xfrm>
          <a:prstGeom prst="rect">
            <a:avLst/>
          </a:prstGeom>
        </p:spPr>
        <p:txBody>
          <a:bodyPr wrap="square">
            <a:spAutoFit/>
          </a:bodyPr>
          <a:lstStyle/>
          <a:p>
            <a:pPr algn="ctr"/>
            <a:r>
              <a:rPr lang="en-US" altLang="en-US" sz="2800" b="1" dirty="0">
                <a:solidFill>
                  <a:srgbClr val="002060"/>
                </a:solidFill>
                <a:latin typeface="Arial" panose="020B0604020202020204" pitchFamily="34" charset="0"/>
                <a:cs typeface="Arial" panose="020B0604020202020204" pitchFamily="34" charset="0"/>
              </a:rPr>
              <a:t>Visit us </a:t>
            </a:r>
            <a:r>
              <a:rPr lang="en-US" altLang="en-US" sz="2800" b="1" dirty="0" smtClean="0">
                <a:solidFill>
                  <a:srgbClr val="002060"/>
                </a:solidFill>
                <a:latin typeface="Arial" panose="020B0604020202020204" pitchFamily="34" charset="0"/>
                <a:cs typeface="Arial" panose="020B0604020202020204" pitchFamily="34" charset="0"/>
              </a:rPr>
              <a:t>at: </a:t>
            </a:r>
            <a:r>
              <a:rPr lang="en-US" sz="2800" b="1" u="sng" dirty="0" smtClean="0">
                <a:hlinkClick r:id="rId2"/>
              </a:rPr>
              <a:t>www.mass.gov/one-care</a:t>
            </a:r>
            <a:endParaRPr lang="en-US" altLang="en-US" sz="2800" b="1" dirty="0">
              <a:solidFill>
                <a:srgbClr val="002060"/>
              </a:solidFill>
              <a:latin typeface="Arial" panose="020B0604020202020204" pitchFamily="34" charset="0"/>
              <a:cs typeface="Arial" panose="020B0604020202020204" pitchFamily="34" charset="0"/>
            </a:endParaRPr>
          </a:p>
          <a:p>
            <a:pPr algn="ctr">
              <a:buFont typeface="Arial" pitchFamily="34" charset="0"/>
              <a:buNone/>
            </a:pPr>
            <a:endParaRPr lang="en-US" altLang="en-US" sz="2800" b="1" dirty="0">
              <a:solidFill>
                <a:srgbClr val="002060"/>
              </a:solidFill>
              <a:latin typeface="Arial" panose="020B0604020202020204" pitchFamily="34" charset="0"/>
              <a:cs typeface="Arial" panose="020B0604020202020204" pitchFamily="34" charset="0"/>
            </a:endParaRPr>
          </a:p>
          <a:p>
            <a:pPr algn="ctr">
              <a:buFont typeface="Arial" pitchFamily="34" charset="0"/>
              <a:buNone/>
            </a:pPr>
            <a:r>
              <a:rPr lang="en-US" altLang="en-US" sz="2800" b="1" dirty="0">
                <a:solidFill>
                  <a:srgbClr val="002060"/>
                </a:solidFill>
                <a:latin typeface="Arial" panose="020B0604020202020204" pitchFamily="34" charset="0"/>
                <a:cs typeface="Arial" panose="020B0604020202020204" pitchFamily="34" charset="0"/>
              </a:rPr>
              <a:t>Email us </a:t>
            </a:r>
            <a:r>
              <a:rPr lang="en-US" altLang="en-US" sz="2800" b="1" dirty="0" smtClean="0">
                <a:solidFill>
                  <a:srgbClr val="002060"/>
                </a:solidFill>
                <a:latin typeface="Arial" panose="020B0604020202020204" pitchFamily="34" charset="0"/>
                <a:cs typeface="Arial" panose="020B0604020202020204" pitchFamily="34" charset="0"/>
              </a:rPr>
              <a:t>at: </a:t>
            </a:r>
            <a:r>
              <a:rPr lang="en-US" altLang="en-US" sz="2800" b="1" dirty="0">
                <a:solidFill>
                  <a:srgbClr val="002060"/>
                </a:solidFill>
                <a:latin typeface="Arial" panose="020B0604020202020204" pitchFamily="34" charset="0"/>
                <a:cs typeface="Arial" panose="020B0604020202020204" pitchFamily="34" charset="0"/>
                <a:hlinkClick r:id="rId3"/>
              </a:rPr>
              <a:t>OneCare@state.ma.us</a:t>
            </a:r>
            <a:endParaRPr lang="en-US" altLang="en-US" sz="2800"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53597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614784"/>
          </a:xfrm>
        </p:spPr>
        <p:txBody>
          <a:bodyPr/>
          <a:lstStyle/>
          <a:p>
            <a:pPr lvl="0" defTabSz="914400">
              <a:lnSpc>
                <a:spcPct val="85000"/>
              </a:lnSpc>
              <a:tabLst/>
            </a:pPr>
            <a:r>
              <a:rPr lang="en-US" altLang="en-US" sz="2800" kern="1200" dirty="0">
                <a:solidFill>
                  <a:srgbClr val="002060"/>
                </a:solidFill>
                <a:latin typeface="Arial" charset="0"/>
                <a:ea typeface="MS PGothic" pitchFamily="34" charset="-128"/>
                <a:cs typeface="+mn-cs"/>
              </a:rPr>
              <a:t>One Care Rating Category Definitions</a:t>
            </a:r>
            <a:r>
              <a:rPr lang="en-US" altLang="en-US" sz="2800" kern="1200" dirty="0">
                <a:solidFill>
                  <a:srgbClr val="333399"/>
                </a:solidFill>
                <a:latin typeface="Arial" charset="0"/>
                <a:ea typeface="MS PGothic" pitchFamily="34" charset="-128"/>
                <a:cs typeface="+mn-cs"/>
              </a:rPr>
              <a:t/>
            </a:r>
            <a:br>
              <a:rPr lang="en-US" altLang="en-US" sz="2800" kern="1200" dirty="0">
                <a:solidFill>
                  <a:srgbClr val="333399"/>
                </a:solidFill>
                <a:latin typeface="Arial" charset="0"/>
                <a:ea typeface="MS PGothic" pitchFamily="34" charset="-128"/>
                <a:cs typeface="+mn-cs"/>
              </a:rPr>
            </a:br>
            <a:endParaRPr lang="en-US" dirty="0">
              <a:solidFill>
                <a:srgbClr val="0070C0"/>
              </a:solidFill>
            </a:endParaRPr>
          </a:p>
        </p:txBody>
      </p:sp>
      <p:sp>
        <p:nvSpPr>
          <p:cNvPr id="4" name="TextBox 3"/>
          <p:cNvSpPr txBox="1"/>
          <p:nvPr/>
        </p:nvSpPr>
        <p:spPr>
          <a:xfrm>
            <a:off x="366413" y="670594"/>
            <a:ext cx="7862207" cy="5238357"/>
          </a:xfrm>
          <a:prstGeom prst="rect">
            <a:avLst/>
          </a:prstGeom>
          <a:noFill/>
        </p:spPr>
        <p:txBody>
          <a:bodyPr wrap="square" rtlCol="0">
            <a:spAutoFit/>
          </a:bodyPr>
          <a:lstStyle/>
          <a:p>
            <a:pPr marL="285750" indent="-285750">
              <a:lnSpc>
                <a:spcPct val="95000"/>
              </a:lnSpc>
              <a:buFont typeface="Arial" panose="020B0604020202020204" pitchFamily="34" charset="0"/>
              <a:buChar char="•"/>
            </a:pPr>
            <a:r>
              <a:rPr lang="en-US" altLang="en-US" sz="1600" b="1" dirty="0">
                <a:solidFill>
                  <a:srgbClr val="002060"/>
                </a:solidFill>
                <a:latin typeface="Arial" panose="020B0604020202020204" pitchFamily="34" charset="0"/>
                <a:cs typeface="Arial" panose="020B0604020202020204" pitchFamily="34" charset="0"/>
              </a:rPr>
              <a:t>F1 – Facility-based Care.  </a:t>
            </a:r>
            <a:r>
              <a:rPr lang="en-US" altLang="en-US" sz="1600" dirty="0">
                <a:solidFill>
                  <a:srgbClr val="002060"/>
                </a:solidFill>
                <a:latin typeface="Arial" panose="020B0604020202020204" pitchFamily="34" charset="0"/>
                <a:cs typeface="Arial" panose="020B0604020202020204" pitchFamily="34" charset="0"/>
              </a:rPr>
              <a:t>Individuals identified as having a long-term facility stay of more than 90 days</a:t>
            </a:r>
          </a:p>
          <a:p>
            <a:pPr>
              <a:lnSpc>
                <a:spcPct val="95000"/>
              </a:lnSpc>
            </a:pPr>
            <a:endParaRPr lang="en-US" altLang="en-US" sz="1600"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r>
              <a:rPr lang="en-US" altLang="en-US" sz="1600" b="1" dirty="0">
                <a:solidFill>
                  <a:srgbClr val="002060"/>
                </a:solidFill>
                <a:latin typeface="Arial" panose="020B0604020202020204" pitchFamily="34" charset="0"/>
                <a:cs typeface="Arial" panose="020B0604020202020204" pitchFamily="34" charset="0"/>
              </a:rPr>
              <a:t>C3 – Community Tier 3 – High Community Need.</a:t>
            </a:r>
            <a:r>
              <a:rPr lang="en-US" altLang="en-US" sz="1600" dirty="0">
                <a:solidFill>
                  <a:srgbClr val="002060"/>
                </a:solidFill>
                <a:latin typeface="Arial" panose="020B0604020202020204" pitchFamily="34" charset="0"/>
                <a:cs typeface="Arial" panose="020B0604020202020204" pitchFamily="34" charset="0"/>
              </a:rPr>
              <a:t> Individuals who have a daily skilled need; two or more Activities of Daily Living (ADL) limitations AND three days of skilled nursing need; and individuals with 4 or more ADL limitations</a:t>
            </a:r>
          </a:p>
          <a:p>
            <a:pPr marL="742950" lvl="1" indent="-285750">
              <a:lnSpc>
                <a:spcPct val="95000"/>
              </a:lnSpc>
              <a:buFontTx/>
              <a:buChar char="-"/>
            </a:pPr>
            <a:r>
              <a:rPr lang="en-US" altLang="en-US" sz="1600" dirty="0">
                <a:solidFill>
                  <a:srgbClr val="002060"/>
                </a:solidFill>
                <a:latin typeface="Arial" panose="020B0604020202020204" pitchFamily="34" charset="0"/>
                <a:cs typeface="Arial" panose="020B0604020202020204" pitchFamily="34" charset="0"/>
              </a:rPr>
              <a:t>In CY2014, C3 split into two subsets:</a:t>
            </a:r>
          </a:p>
          <a:p>
            <a:pPr lvl="2">
              <a:lnSpc>
                <a:spcPct val="95000"/>
              </a:lnSpc>
            </a:pPr>
            <a:r>
              <a:rPr lang="en-US" altLang="en-US" sz="1600" b="1" dirty="0">
                <a:solidFill>
                  <a:srgbClr val="002060"/>
                </a:solidFill>
                <a:latin typeface="Arial" panose="020B0604020202020204" pitchFamily="34" charset="0"/>
                <a:cs typeface="Arial" panose="020B0604020202020204" pitchFamily="34" charset="0"/>
              </a:rPr>
              <a:t>C3B:</a:t>
            </a:r>
            <a:r>
              <a:rPr lang="en-US" altLang="en-US" sz="1600" dirty="0">
                <a:solidFill>
                  <a:srgbClr val="002060"/>
                </a:solidFill>
                <a:latin typeface="Arial" panose="020B0604020202020204" pitchFamily="34" charset="0"/>
                <a:cs typeface="Arial" panose="020B0604020202020204" pitchFamily="34" charset="0"/>
              </a:rPr>
              <a:t> for C3 individuals with certain diagnoses (e.g., quadriplegia, ALS, Muscular Dystrophy and Respirator dependence) leading to costs considerably above the average for current C3</a:t>
            </a:r>
          </a:p>
          <a:p>
            <a:pPr lvl="2">
              <a:lnSpc>
                <a:spcPct val="95000"/>
              </a:lnSpc>
            </a:pPr>
            <a:r>
              <a:rPr lang="en-US" altLang="en-US" sz="1600" b="1" dirty="0">
                <a:solidFill>
                  <a:srgbClr val="002060"/>
                </a:solidFill>
                <a:latin typeface="Arial" panose="020B0604020202020204" pitchFamily="34" charset="0"/>
                <a:cs typeface="Arial" panose="020B0604020202020204" pitchFamily="34" charset="0"/>
              </a:rPr>
              <a:t>C3A:</a:t>
            </a:r>
            <a:r>
              <a:rPr lang="en-US" altLang="en-US" sz="1600" dirty="0">
                <a:solidFill>
                  <a:srgbClr val="002060"/>
                </a:solidFill>
                <a:latin typeface="Arial" panose="020B0604020202020204" pitchFamily="34" charset="0"/>
                <a:cs typeface="Arial" panose="020B0604020202020204" pitchFamily="34" charset="0"/>
              </a:rPr>
              <a:t> for remaining C3 individuals</a:t>
            </a:r>
          </a:p>
          <a:p>
            <a:pPr lvl="2">
              <a:lnSpc>
                <a:spcPct val="95000"/>
              </a:lnSpc>
            </a:pPr>
            <a:endParaRPr lang="en-US" altLang="en-US" sz="1600"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r>
              <a:rPr lang="en-US" altLang="en-US" sz="1600" b="1" dirty="0">
                <a:solidFill>
                  <a:srgbClr val="002060"/>
                </a:solidFill>
                <a:latin typeface="Arial" panose="020B0604020202020204" pitchFamily="34" charset="0"/>
                <a:cs typeface="Arial" panose="020B0604020202020204" pitchFamily="34" charset="0"/>
              </a:rPr>
              <a:t>C2 – Community Tier 2 – Community High Behavioral Health.</a:t>
            </a:r>
            <a:r>
              <a:rPr lang="en-US" altLang="en-US" sz="1600" dirty="0">
                <a:solidFill>
                  <a:srgbClr val="002060"/>
                </a:solidFill>
                <a:latin typeface="Arial" panose="020B0604020202020204" pitchFamily="34" charset="0"/>
                <a:cs typeface="Arial" panose="020B0604020202020204" pitchFamily="34" charset="0"/>
              </a:rPr>
              <a:t> Individuals who have a chronic and ongoing Behavioral Health diagnosis that indicates a high level of service need</a:t>
            </a:r>
          </a:p>
          <a:p>
            <a:pPr lvl="1">
              <a:lnSpc>
                <a:spcPct val="95000"/>
              </a:lnSpc>
            </a:pPr>
            <a:r>
              <a:rPr lang="en-US" altLang="en-US" sz="1600" dirty="0">
                <a:solidFill>
                  <a:srgbClr val="002060"/>
                </a:solidFill>
                <a:latin typeface="Arial" panose="020B0604020202020204" pitchFamily="34" charset="0"/>
                <a:cs typeface="Arial" panose="020B0604020202020204" pitchFamily="34" charset="0"/>
              </a:rPr>
              <a:t>- In CY2014, C2 split into two subsets </a:t>
            </a:r>
          </a:p>
          <a:p>
            <a:pPr lvl="2">
              <a:lnSpc>
                <a:spcPct val="95000"/>
              </a:lnSpc>
            </a:pPr>
            <a:r>
              <a:rPr lang="en-US" altLang="en-US" sz="1600" dirty="0">
                <a:solidFill>
                  <a:srgbClr val="002060"/>
                </a:solidFill>
                <a:latin typeface="Arial" panose="020B0604020202020204" pitchFamily="34" charset="0"/>
                <a:cs typeface="Arial" panose="020B0604020202020204" pitchFamily="34" charset="0"/>
              </a:rPr>
              <a:t>C2B: for C2 individuals with co-occurring diagnoses of substance abuse and serious mental illness </a:t>
            </a:r>
          </a:p>
          <a:p>
            <a:pPr lvl="2">
              <a:lnSpc>
                <a:spcPct val="95000"/>
              </a:lnSpc>
            </a:pPr>
            <a:r>
              <a:rPr lang="en-US" altLang="en-US" sz="1600" dirty="0">
                <a:solidFill>
                  <a:srgbClr val="002060"/>
                </a:solidFill>
                <a:latin typeface="Arial" panose="020B0604020202020204" pitchFamily="34" charset="0"/>
                <a:cs typeface="Arial" panose="020B0604020202020204" pitchFamily="34" charset="0"/>
              </a:rPr>
              <a:t>C2A: for remaining C2 individuals </a:t>
            </a:r>
          </a:p>
          <a:p>
            <a:pPr lvl="2">
              <a:lnSpc>
                <a:spcPct val="95000"/>
              </a:lnSpc>
            </a:pPr>
            <a:endParaRPr lang="en-US" altLang="en-US" sz="1600"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r>
              <a:rPr lang="en-US" altLang="en-US" sz="1600" b="1" dirty="0">
                <a:solidFill>
                  <a:srgbClr val="002060"/>
                </a:solidFill>
                <a:latin typeface="Arial" panose="020B0604020202020204" pitchFamily="34" charset="0"/>
                <a:cs typeface="Arial" panose="020B0604020202020204" pitchFamily="34" charset="0"/>
              </a:rPr>
              <a:t>C1 – Community Tier 1 Community Other. </a:t>
            </a:r>
            <a:r>
              <a:rPr lang="en-US" altLang="en-US" sz="1600" dirty="0">
                <a:solidFill>
                  <a:srgbClr val="002060"/>
                </a:solidFill>
                <a:latin typeface="Arial" panose="020B0604020202020204" pitchFamily="34" charset="0"/>
                <a:cs typeface="Arial" panose="020B0604020202020204" pitchFamily="34" charset="0"/>
              </a:rPr>
              <a:t>Individuals in the community who do not meet F1, C2 or C3 criteria</a:t>
            </a:r>
          </a:p>
        </p:txBody>
      </p:sp>
    </p:spTree>
    <p:extLst>
      <p:ext uri="{BB962C8B-B14F-4D97-AF65-F5344CB8AC3E}">
        <p14:creationId xmlns:p14="http://schemas.microsoft.com/office/powerpoint/2010/main" val="4113665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425" y="196247"/>
            <a:ext cx="3131589" cy="430887"/>
          </a:xfrm>
        </p:spPr>
        <p:txBody>
          <a:bodyPr/>
          <a:lstStyle/>
          <a:p>
            <a:r>
              <a:rPr lang="en-US" sz="2800" dirty="0">
                <a:solidFill>
                  <a:srgbClr val="002060"/>
                </a:solidFill>
                <a:latin typeface="Arial" panose="020B0604020202020204" pitchFamily="34" charset="0"/>
                <a:cs typeface="Arial" panose="020B0604020202020204" pitchFamily="34" charset="0"/>
              </a:rPr>
              <a:t>Total Enrollment</a:t>
            </a:r>
          </a:p>
        </p:txBody>
      </p:sp>
      <p:sp>
        <p:nvSpPr>
          <p:cNvPr id="5" name="TextBox 4"/>
          <p:cNvSpPr txBox="1"/>
          <p:nvPr/>
        </p:nvSpPr>
        <p:spPr>
          <a:xfrm>
            <a:off x="201387" y="780658"/>
            <a:ext cx="7997504" cy="369332"/>
          </a:xfrm>
          <a:prstGeom prst="rect">
            <a:avLst/>
          </a:prstGeom>
          <a:noFill/>
        </p:spPr>
        <p:txBody>
          <a:bodyPr wrap="square" rtlCol="0">
            <a:spAutoFit/>
          </a:bodyPr>
          <a:lstStyle/>
          <a:p>
            <a:pPr marL="285750" indent="-285750">
              <a:buFont typeface="Wingdings" panose="05000000000000000000" pitchFamily="2" charset="2"/>
              <a:buChar char="§"/>
            </a:pPr>
            <a:r>
              <a:rPr lang="en-US" dirty="0">
                <a:solidFill>
                  <a:srgbClr val="002060"/>
                </a:solidFill>
                <a:latin typeface="Arial" panose="020B0604020202020204" pitchFamily="34" charset="0"/>
                <a:cs typeface="Arial" panose="020B0604020202020204" pitchFamily="34" charset="0"/>
              </a:rPr>
              <a:t>Effective </a:t>
            </a:r>
            <a:r>
              <a:rPr lang="en-US" dirty="0" smtClean="0">
                <a:solidFill>
                  <a:srgbClr val="002060"/>
                </a:solidFill>
                <a:latin typeface="Arial" panose="020B0604020202020204" pitchFamily="34" charset="0"/>
                <a:cs typeface="Arial" panose="020B0604020202020204" pitchFamily="34" charset="0"/>
              </a:rPr>
              <a:t>September </a:t>
            </a:r>
            <a:r>
              <a:rPr lang="en-US" dirty="0">
                <a:solidFill>
                  <a:srgbClr val="002060"/>
                </a:solidFill>
                <a:latin typeface="Arial" panose="020B0604020202020204" pitchFamily="34" charset="0"/>
                <a:cs typeface="Arial" panose="020B0604020202020204" pitchFamily="34" charset="0"/>
              </a:rPr>
              <a:t>1, 2017, total number of enrollees: </a:t>
            </a:r>
            <a:r>
              <a:rPr lang="en-US" dirty="0" smtClean="0">
                <a:solidFill>
                  <a:srgbClr val="002060"/>
                </a:solidFill>
                <a:latin typeface="Arial" panose="020B0604020202020204" pitchFamily="34" charset="0"/>
                <a:cs typeface="Arial" panose="020B0604020202020204" pitchFamily="34" charset="0"/>
              </a:rPr>
              <a:t>17,573</a:t>
            </a:r>
            <a:endParaRPr lang="en-US" dirty="0">
              <a:solidFill>
                <a:srgbClr val="002060"/>
              </a:solidFill>
              <a:latin typeface="Arial" panose="020B0604020202020204" pitchFamily="34" charset="0"/>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165903944"/>
              </p:ext>
            </p:extLst>
          </p:nvPr>
        </p:nvGraphicFramePr>
        <p:xfrm>
          <a:off x="353787" y="1355272"/>
          <a:ext cx="4419600" cy="2172952"/>
        </p:xfrm>
        <a:graphic>
          <a:graphicData uri="http://schemas.openxmlformats.org/drawingml/2006/table">
            <a:tbl>
              <a:tblPr>
                <a:effectLst/>
              </a:tblPr>
              <a:tblGrid>
                <a:gridCol w="3048000">
                  <a:extLst>
                    <a:ext uri="{9D8B030D-6E8A-4147-A177-3AD203B41FA5}">
                      <a16:colId xmlns:a16="http://schemas.microsoft.com/office/drawing/2014/main" xmlns="" val="20000"/>
                    </a:ext>
                  </a:extLst>
                </a:gridCol>
                <a:gridCol w="1371600">
                  <a:extLst>
                    <a:ext uri="{9D8B030D-6E8A-4147-A177-3AD203B41FA5}">
                      <a16:colId xmlns:a16="http://schemas.microsoft.com/office/drawing/2014/main" xmlns="" val="20001"/>
                    </a:ext>
                  </a:extLst>
                </a:gridCol>
              </a:tblGrid>
              <a:tr h="548368">
                <a:tc gridSpan="2">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ct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1" i="0" u="none" strike="noStrike" cap="none" normalizeH="0" baseline="0" dirty="0">
                          <a:ln>
                            <a:noFill/>
                          </a:ln>
                          <a:solidFill>
                            <a:srgbClr val="002060"/>
                          </a:solidFill>
                          <a:effectLst/>
                          <a:latin typeface="Arial" charset="0"/>
                          <a:ea typeface="ＭＳ Ｐゴシック" pitchFamily="34" charset="-128"/>
                        </a:rPr>
                        <a:t>Total Enrollment by Plan</a:t>
                      </a:r>
                    </a:p>
                  </a:txBody>
                  <a:tcPr anchor="ctr" horzOverflow="overflow">
                    <a:lnL w="28575"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28575"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4">
                        <a:lumMod val="60000"/>
                        <a:lumOff val="40000"/>
                      </a:schemeClr>
                    </a:solidFill>
                  </a:tcPr>
                </a:tc>
                <a:tc hMerge="1">
                  <a:txBody>
                    <a:bodyPr/>
                    <a:lstStyle/>
                    <a:p>
                      <a:endParaRPr lang="en-US"/>
                    </a:p>
                  </a:txBody>
                  <a:tcPr/>
                </a:tc>
                <a:extLst>
                  <a:ext uri="{0D108BD9-81ED-4DB2-BD59-A6C34878D82A}">
                    <a16:rowId xmlns:a16="http://schemas.microsoft.com/office/drawing/2014/main" xmlns="" val="10000"/>
                  </a:ext>
                </a:extLst>
              </a:tr>
              <a:tr h="5334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defRPr/>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Commonwealth Care Alliance (CCA)</a:t>
                      </a:r>
                      <a:endParaRPr kumimoji="0" lang="en-US" altLang="en-US" sz="1800" b="0" i="0" u="none" strike="noStrike" cap="none" normalizeH="0" baseline="30000" dirty="0">
                        <a:ln>
                          <a:noFill/>
                        </a:ln>
                        <a:solidFill>
                          <a:srgbClr val="002060"/>
                        </a:solidFill>
                        <a:effectLst/>
                        <a:latin typeface="Arial" charset="0"/>
                        <a:ea typeface="ＭＳ Ｐゴシック" pitchFamily="34" charset="-128"/>
                      </a:endParaRP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1800" b="0" i="0" u="none" strike="noStrike" dirty="0" smtClean="0">
                          <a:solidFill>
                            <a:srgbClr val="002060"/>
                          </a:solidFill>
                          <a:effectLst/>
                          <a:latin typeface="Arial"/>
                        </a:rPr>
                        <a:t>14,430</a:t>
                      </a:r>
                      <a:endParaRPr lang="en-US" sz="1800" b="0" i="0" u="none" strike="noStrike" dirty="0">
                        <a:solidFill>
                          <a:srgbClr val="002060"/>
                        </a:solidFill>
                        <a:effectLst/>
                        <a:latin typeface="Arial"/>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5334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defRPr/>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Tufts Health Plan </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algn="ctr" fontAlgn="b"/>
                      <a:r>
                        <a:rPr lang="en-US" sz="1800" b="0" i="0" u="none" strike="noStrike" dirty="0" smtClean="0">
                          <a:solidFill>
                            <a:srgbClr val="002060"/>
                          </a:solidFill>
                          <a:effectLst/>
                          <a:latin typeface="Arial"/>
                        </a:rPr>
                        <a:t>3,143</a:t>
                      </a:r>
                      <a:endParaRPr lang="en-US" sz="1800" b="0" i="0" u="none" strike="noStrike" dirty="0">
                        <a:solidFill>
                          <a:srgbClr val="002060"/>
                        </a:solidFill>
                        <a:effectLst/>
                        <a:latin typeface="Arial"/>
                      </a:endParaRPr>
                    </a:p>
                  </a:txBody>
                  <a:tcPr marL="9525" marR="9525" marT="9525" marB="0" anchor="b">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53340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Total</a:t>
                      </a:r>
                    </a:p>
                  </a:txBody>
                  <a:tcPr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17,573</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extLst>
                  <a:ext uri="{0D108BD9-81ED-4DB2-BD59-A6C34878D82A}">
                    <a16:rowId xmlns:a16="http://schemas.microsoft.com/office/drawing/2014/main" xmlns="" val="10003"/>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747026255"/>
              </p:ext>
            </p:extLst>
          </p:nvPr>
        </p:nvGraphicFramePr>
        <p:xfrm>
          <a:off x="4928053" y="1355272"/>
          <a:ext cx="3657600" cy="4099012"/>
        </p:xfrm>
        <a:graphic>
          <a:graphicData uri="http://schemas.openxmlformats.org/drawingml/2006/table">
            <a:tbl>
              <a:tblPr/>
              <a:tblGrid>
                <a:gridCol w="2057400">
                  <a:extLst>
                    <a:ext uri="{9D8B030D-6E8A-4147-A177-3AD203B41FA5}">
                      <a16:colId xmlns:a16="http://schemas.microsoft.com/office/drawing/2014/main" xmlns="" val="20000"/>
                    </a:ext>
                  </a:extLst>
                </a:gridCol>
                <a:gridCol w="1600200">
                  <a:extLst>
                    <a:ext uri="{9D8B030D-6E8A-4147-A177-3AD203B41FA5}">
                      <a16:colId xmlns:a16="http://schemas.microsoft.com/office/drawing/2014/main" xmlns="" val="20001"/>
                    </a:ext>
                  </a:extLst>
                </a:gridCol>
              </a:tblGrid>
              <a:tr h="858314">
                <a:tc gridSpan="2">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ct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1" i="0" u="none" strike="noStrike" cap="none" normalizeH="0" baseline="0" dirty="0">
                          <a:ln>
                            <a:noFill/>
                          </a:ln>
                          <a:solidFill>
                            <a:srgbClr val="002060"/>
                          </a:solidFill>
                          <a:effectLst/>
                          <a:latin typeface="Arial" charset="0"/>
                          <a:ea typeface="ＭＳ Ｐゴシック" pitchFamily="34" charset="-128"/>
                        </a:rPr>
                        <a:t>Total Enrollment by </a:t>
                      </a:r>
                      <a:br>
                        <a:rPr kumimoji="0" lang="en-US" altLang="en-US" sz="1800" b="1" i="0" u="none" strike="noStrike" cap="none" normalizeH="0" baseline="0" dirty="0">
                          <a:ln>
                            <a:noFill/>
                          </a:ln>
                          <a:solidFill>
                            <a:srgbClr val="002060"/>
                          </a:solidFill>
                          <a:effectLst/>
                          <a:latin typeface="Arial" charset="0"/>
                          <a:ea typeface="ＭＳ Ｐゴシック" pitchFamily="34" charset="-128"/>
                        </a:rPr>
                      </a:br>
                      <a:r>
                        <a:rPr kumimoji="0" lang="en-US" altLang="en-US" sz="1800" b="1" i="0" u="none" strike="noStrike" cap="none" normalizeH="0" baseline="0" dirty="0">
                          <a:ln>
                            <a:noFill/>
                          </a:ln>
                          <a:solidFill>
                            <a:srgbClr val="002060"/>
                          </a:solidFill>
                          <a:effectLst/>
                          <a:latin typeface="Arial" charset="0"/>
                          <a:ea typeface="ＭＳ Ｐゴシック" pitchFamily="34" charset="-128"/>
                        </a:rPr>
                        <a:t>Rating Category</a:t>
                      </a:r>
                    </a:p>
                  </a:txBody>
                  <a:tcPr marL="91414" marR="91414" marT="45712" marB="45712" anchor="ctr" horzOverflow="overflow">
                    <a:lnL w="28575"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28575"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4">
                        <a:lumMod val="60000"/>
                        <a:lumOff val="40000"/>
                      </a:schemeClr>
                    </a:solidFill>
                  </a:tcPr>
                </a:tc>
                <a:tc hMerge="1">
                  <a:txBody>
                    <a:bodyPr/>
                    <a:lstStyle/>
                    <a:p>
                      <a:endParaRPr lang="en-US"/>
                    </a:p>
                  </a:txBody>
                  <a:tcPr/>
                </a:tc>
                <a:extLst>
                  <a:ext uri="{0D108BD9-81ED-4DB2-BD59-A6C34878D82A}">
                    <a16:rowId xmlns:a16="http://schemas.microsoft.com/office/drawing/2014/main" xmlns="" val="10000"/>
                  </a:ext>
                </a:extLst>
              </a:tr>
              <a:tr h="416586">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F1</a:t>
                      </a:r>
                    </a:p>
                  </a:txBody>
                  <a:tcPr marL="91414" marR="91414" marT="45712" marB="45712"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83</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416586">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C3B</a:t>
                      </a:r>
                    </a:p>
                  </a:txBody>
                  <a:tcPr marL="91414" marR="91414" marT="45712" marB="45712"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202</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16586">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C3A</a:t>
                      </a:r>
                    </a:p>
                  </a:txBody>
                  <a:tcPr marL="91414" marR="91414" marT="45712" marB="45712"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6,953</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416586">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C2B</a:t>
                      </a:r>
                    </a:p>
                  </a:txBody>
                  <a:tcPr marL="91414" marR="91414" marT="45712" marB="45712"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1,103</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416586">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C2A</a:t>
                      </a:r>
                    </a:p>
                  </a:txBody>
                  <a:tcPr marL="91414" marR="91414" marT="45712" marB="45712"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1" latinLnBrk="0" hangingPunct="1">
                        <a:defRPr sz="1800" kern="1200">
                          <a:solidFill>
                            <a:schemeClr val="tx1"/>
                          </a:solidFill>
                          <a:latin typeface="Arial"/>
                        </a:defRPr>
                      </a:lvl1pPr>
                      <a:lvl2pPr marL="466431" algn="l" defTabSz="932863" rtl="0" eaLnBrk="1" latinLnBrk="0" hangingPunct="1">
                        <a:defRPr sz="1800" kern="1200">
                          <a:solidFill>
                            <a:schemeClr val="tx1"/>
                          </a:solidFill>
                          <a:latin typeface="Arial"/>
                        </a:defRPr>
                      </a:lvl2pPr>
                      <a:lvl3pPr marL="932863" algn="l" defTabSz="932863" rtl="0" eaLnBrk="1" latinLnBrk="0" hangingPunct="1">
                        <a:defRPr sz="1800" kern="1200">
                          <a:solidFill>
                            <a:schemeClr val="tx1"/>
                          </a:solidFill>
                          <a:latin typeface="Arial"/>
                        </a:defRPr>
                      </a:lvl3pPr>
                      <a:lvl4pPr marL="1399295" algn="l" defTabSz="932863" rtl="0" eaLnBrk="1" latinLnBrk="0" hangingPunct="1">
                        <a:defRPr sz="1800" kern="1200">
                          <a:solidFill>
                            <a:schemeClr val="tx1"/>
                          </a:solidFill>
                          <a:latin typeface="Arial"/>
                        </a:defRPr>
                      </a:lvl4pPr>
                      <a:lvl5pPr marL="1865728" algn="l" defTabSz="932863" rtl="0" eaLnBrk="1" latinLnBrk="0" hangingPunct="1">
                        <a:defRPr sz="1800" kern="1200">
                          <a:solidFill>
                            <a:schemeClr val="tx1"/>
                          </a:solidFill>
                          <a:latin typeface="Arial"/>
                        </a:defRPr>
                      </a:lvl5pPr>
                      <a:lvl6pPr marL="2332159" algn="l" defTabSz="932863" rtl="0" eaLnBrk="1" latinLnBrk="0" hangingPunct="1">
                        <a:defRPr sz="1800" kern="1200">
                          <a:solidFill>
                            <a:schemeClr val="tx1"/>
                          </a:solidFill>
                          <a:latin typeface="Arial"/>
                        </a:defRPr>
                      </a:lvl6pPr>
                      <a:lvl7pPr marL="2798590" algn="l" defTabSz="932863" rtl="0" eaLnBrk="1" latinLnBrk="0" hangingPunct="1">
                        <a:defRPr sz="1800" kern="1200">
                          <a:solidFill>
                            <a:schemeClr val="tx1"/>
                          </a:solidFill>
                          <a:latin typeface="Arial"/>
                        </a:defRPr>
                      </a:lvl7pPr>
                      <a:lvl8pPr marL="3265022" algn="l" defTabSz="932863" rtl="0" eaLnBrk="1" latinLnBrk="0" hangingPunct="1">
                        <a:defRPr sz="1800" kern="1200">
                          <a:solidFill>
                            <a:schemeClr val="tx1"/>
                          </a:solidFill>
                          <a:latin typeface="Arial"/>
                        </a:defRPr>
                      </a:lvl8pPr>
                      <a:lvl9pPr marL="3731453" algn="l" defTabSz="932863" rtl="0" eaLnBrk="1" latinLnBrk="0" hangingPunct="1">
                        <a:defRPr sz="1800" kern="1200">
                          <a:solidFill>
                            <a:schemeClr val="tx1"/>
                          </a:solidFill>
                          <a:latin typeface="Arial"/>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5,451</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0">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C1</a:t>
                      </a:r>
                    </a:p>
                  </a:txBody>
                  <a:tcPr marL="91414" marR="91414" marT="45712" marB="45712"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3,770</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416586">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unavailable</a:t>
                      </a:r>
                    </a:p>
                  </a:txBody>
                  <a:tcPr marL="91414" marR="91414" marT="45712" marB="45712"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11</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extLst>
                  <a:ext uri="{0D108BD9-81ED-4DB2-BD59-A6C34878D82A}">
                    <a16:rowId xmlns:a16="http://schemas.microsoft.com/office/drawing/2014/main" xmlns="" val="10007"/>
                  </a:ext>
                </a:extLst>
              </a:tr>
              <a:tr h="416586">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r"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a:ln>
                            <a:noFill/>
                          </a:ln>
                          <a:solidFill>
                            <a:srgbClr val="002060"/>
                          </a:solidFill>
                          <a:effectLst/>
                          <a:latin typeface="Arial" charset="0"/>
                          <a:ea typeface="ＭＳ Ｐゴシック" pitchFamily="34" charset="-128"/>
                        </a:rPr>
                        <a:t>Total</a:t>
                      </a:r>
                    </a:p>
                  </a:txBody>
                  <a:tcPr marL="91414" marR="91414" marT="45712" marB="45712" anchor="b"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lvl1pPr marL="0" algn="l" defTabSz="932863" rtl="0" eaLnBrk="0" latinLnBrk="0" hangingPunct="0">
                        <a:spcBef>
                          <a:spcPct val="40000"/>
                        </a:spcBef>
                        <a:buClr>
                          <a:srgbClr val="CC0000"/>
                        </a:buClr>
                        <a:buFont typeface="Arial" charset="0"/>
                        <a:defRPr sz="2400" b="1" kern="1200">
                          <a:solidFill>
                            <a:schemeClr val="accent2"/>
                          </a:solidFill>
                          <a:latin typeface="Arial" charset="0"/>
                          <a:ea typeface="ＭＳ Ｐゴシック" pitchFamily="34" charset="-128"/>
                        </a:defRPr>
                      </a:lvl1pPr>
                      <a:lvl2pPr marL="742950" indent="-28575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2pPr>
                      <a:lvl3pPr marL="11430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3pPr>
                      <a:lvl4pPr marL="16002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4pPr>
                      <a:lvl5pPr marL="2057400" indent="-228600" algn="l" defTabSz="932863" rtl="0" eaLnBrk="0" latinLnBrk="0" hangingPunct="0">
                        <a:spcBef>
                          <a:spcPct val="40000"/>
                        </a:spcBef>
                        <a:buClr>
                          <a:srgbClr val="CC0000"/>
                        </a:buClr>
                        <a:defRPr sz="2400" b="1" kern="1200">
                          <a:solidFill>
                            <a:schemeClr val="accent2"/>
                          </a:solidFill>
                          <a:latin typeface="Arial" charset="0"/>
                          <a:ea typeface="ＭＳ Ｐゴシック" pitchFamily="34" charset="-128"/>
                        </a:defRPr>
                      </a:lvl5pPr>
                      <a:lvl6pPr marL="25146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6pPr>
                      <a:lvl7pPr marL="29718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7pPr>
                      <a:lvl8pPr marL="34290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8pPr>
                      <a:lvl9pPr marL="3886200" indent="-228600" algn="l" defTabSz="932863" rtl="0" eaLnBrk="0" fontAlgn="base" latinLnBrk="0" hangingPunct="0">
                        <a:lnSpc>
                          <a:spcPct val="85000"/>
                        </a:lnSpc>
                        <a:spcBef>
                          <a:spcPct val="40000"/>
                        </a:spcBef>
                        <a:spcAft>
                          <a:spcPct val="0"/>
                        </a:spcAft>
                        <a:buClr>
                          <a:srgbClr val="CC0000"/>
                        </a:buClr>
                        <a:defRPr sz="2400" b="1" kern="1200">
                          <a:solidFill>
                            <a:schemeClr val="accent2"/>
                          </a:solidFill>
                          <a:latin typeface="Arial" charset="0"/>
                          <a:ea typeface="ＭＳ Ｐゴシック" pitchFamily="34" charset="-128"/>
                        </a:defRPr>
                      </a:lvl9pPr>
                    </a:lstStyle>
                    <a:p>
                      <a:pPr marL="0" marR="0" lvl="0" indent="0" algn="l" defTabSz="914400" rtl="0" eaLnBrk="0" fontAlgn="base" latinLnBrk="0" hangingPunct="0">
                        <a:lnSpc>
                          <a:spcPct val="85000"/>
                        </a:lnSpc>
                        <a:spcBef>
                          <a:spcPct val="40000"/>
                        </a:spcBef>
                        <a:spcAft>
                          <a:spcPct val="0"/>
                        </a:spcAft>
                        <a:buClr>
                          <a:srgbClr val="CC0000"/>
                        </a:buClr>
                        <a:buSzTx/>
                        <a:buFont typeface="Arial" charset="0"/>
                        <a:buNone/>
                        <a:tabLst/>
                      </a:pPr>
                      <a:r>
                        <a:rPr kumimoji="0" lang="en-US" altLang="en-US" sz="1800" b="0" i="0" u="none" strike="noStrike" cap="none" normalizeH="0" baseline="0" dirty="0" smtClean="0">
                          <a:ln>
                            <a:noFill/>
                          </a:ln>
                          <a:solidFill>
                            <a:srgbClr val="002060"/>
                          </a:solidFill>
                          <a:effectLst/>
                          <a:latin typeface="Arial" charset="0"/>
                          <a:ea typeface="ＭＳ Ｐゴシック" pitchFamily="34" charset="-128"/>
                        </a:rPr>
                        <a:t>17,573</a:t>
                      </a:r>
                      <a:endParaRPr kumimoji="0" lang="en-US" altLang="en-US" sz="1800" b="0" i="0" u="none" strike="noStrike" cap="none" normalizeH="0" baseline="0" dirty="0">
                        <a:ln>
                          <a:noFill/>
                        </a:ln>
                        <a:solidFill>
                          <a:srgbClr val="002060"/>
                        </a:solidFill>
                        <a:effectLst/>
                        <a:latin typeface="Arial" charset="0"/>
                        <a:ea typeface="ＭＳ Ｐゴシック" pitchFamily="34" charset="-128"/>
                      </a:endParaRPr>
                    </a:p>
                  </a:txBody>
                  <a:tcPr marL="91414" marR="91414" marT="45712" marB="45712" anchor="b" anchorCtr="1"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solidFill>
                      <a:schemeClr val="accent6">
                        <a:lumMod val="40000"/>
                        <a:lumOff val="60000"/>
                      </a:schemeClr>
                    </a:solidFill>
                  </a:tcPr>
                </a:tc>
                <a:extLst>
                  <a:ext uri="{0D108BD9-81ED-4DB2-BD59-A6C34878D82A}">
                    <a16:rowId xmlns:a16="http://schemas.microsoft.com/office/drawing/2014/main" xmlns="" val="10008"/>
                  </a:ext>
                </a:extLst>
              </a:tr>
            </a:tbl>
          </a:graphicData>
        </a:graphic>
      </p:graphicFrame>
      <p:sp>
        <p:nvSpPr>
          <p:cNvPr id="7" name="Rectangle 6"/>
          <p:cNvSpPr/>
          <p:nvPr/>
        </p:nvSpPr>
        <p:spPr>
          <a:xfrm>
            <a:off x="4773387" y="5731815"/>
            <a:ext cx="4000048" cy="430887"/>
          </a:xfrm>
          <a:prstGeom prst="rect">
            <a:avLst/>
          </a:prstGeom>
        </p:spPr>
        <p:txBody>
          <a:bodyPr wrap="square">
            <a:spAutoFit/>
          </a:bodyPr>
          <a:lstStyle/>
          <a:p>
            <a:r>
              <a:rPr lang="en-US" sz="1100" dirty="0" smtClean="0"/>
              <a:t>*</a:t>
            </a:r>
            <a:r>
              <a:rPr lang="en-US" sz="1100" dirty="0" smtClean="0">
                <a:solidFill>
                  <a:srgbClr val="002060"/>
                </a:solidFill>
              </a:rPr>
              <a:t>The rating categories for 11 enrollments were unavailable at the time of this report.</a:t>
            </a:r>
            <a:endParaRPr lang="en-US" sz="1100" dirty="0">
              <a:solidFill>
                <a:srgbClr val="002060"/>
              </a:solidFill>
            </a:endParaRPr>
          </a:p>
        </p:txBody>
      </p:sp>
      <p:sp>
        <p:nvSpPr>
          <p:cNvPr id="3" name="TextBox 2"/>
          <p:cNvSpPr txBox="1"/>
          <p:nvPr/>
        </p:nvSpPr>
        <p:spPr>
          <a:xfrm>
            <a:off x="353787" y="3780149"/>
            <a:ext cx="4419600" cy="2554545"/>
          </a:xfrm>
          <a:prstGeom prst="rect">
            <a:avLst/>
          </a:prstGeom>
          <a:noFill/>
        </p:spPr>
        <p:txBody>
          <a:bodyPr wrap="square" rtlCol="0">
            <a:spAutoFit/>
          </a:bodyPr>
          <a:lstStyle/>
          <a:p>
            <a:pPr marL="285750" indent="-285750">
              <a:buFont typeface="Arial" panose="020B0604020202020204" pitchFamily="34" charset="0"/>
              <a:buChar char="•"/>
            </a:pPr>
            <a:r>
              <a:rPr lang="en-US" sz="1600" b="1" dirty="0" smtClean="0">
                <a:solidFill>
                  <a:srgbClr val="002060"/>
                </a:solidFill>
              </a:rPr>
              <a:t>7,311 </a:t>
            </a:r>
            <a:r>
              <a:rPr lang="en-US" sz="1600" dirty="0" smtClean="0">
                <a:solidFill>
                  <a:srgbClr val="002060"/>
                </a:solidFill>
              </a:rPr>
              <a:t>individuals enrolled in One Care during 2017.</a:t>
            </a:r>
            <a:endParaRPr lang="en-US" sz="1600" b="1" dirty="0" smtClean="0">
              <a:solidFill>
                <a:srgbClr val="002060"/>
              </a:solidFill>
            </a:endParaRPr>
          </a:p>
          <a:p>
            <a:pPr marL="285750" indent="-285750">
              <a:buFont typeface="Arial" panose="020B0604020202020204" pitchFamily="34" charset="0"/>
              <a:buChar char="•"/>
            </a:pPr>
            <a:endParaRPr lang="en-US" sz="1600" dirty="0" smtClean="0">
              <a:solidFill>
                <a:srgbClr val="002060"/>
              </a:solidFill>
            </a:endParaRPr>
          </a:p>
          <a:p>
            <a:pPr marL="285750" indent="-285750">
              <a:buFont typeface="Arial" panose="020B0604020202020204" pitchFamily="34" charset="0"/>
              <a:buChar char="•"/>
            </a:pPr>
            <a:r>
              <a:rPr lang="en-US" sz="1600" dirty="0">
                <a:solidFill>
                  <a:srgbClr val="002060"/>
                </a:solidFill>
              </a:rPr>
              <a:t>O</a:t>
            </a:r>
            <a:r>
              <a:rPr lang="en-US" sz="1600" dirty="0" smtClean="0">
                <a:solidFill>
                  <a:srgbClr val="002060"/>
                </a:solidFill>
              </a:rPr>
              <a:t>f the 17,573 enrolled in One Care in September 2017, </a:t>
            </a:r>
            <a:r>
              <a:rPr lang="en-US" sz="1600" b="1" dirty="0" smtClean="0">
                <a:solidFill>
                  <a:srgbClr val="002060"/>
                </a:solidFill>
              </a:rPr>
              <a:t>5,444 </a:t>
            </a:r>
            <a:r>
              <a:rPr lang="en-US" sz="1600" dirty="0" smtClean="0">
                <a:solidFill>
                  <a:srgbClr val="002060"/>
                </a:solidFill>
              </a:rPr>
              <a:t>individuals had enrolled during 2017.  </a:t>
            </a:r>
          </a:p>
          <a:p>
            <a:pPr marL="285750" indent="-285750">
              <a:buFont typeface="Arial" panose="020B0604020202020204" pitchFamily="34" charset="0"/>
              <a:buChar char="•"/>
            </a:pPr>
            <a:endParaRPr lang="en-US" sz="1600" dirty="0" smtClean="0">
              <a:solidFill>
                <a:srgbClr val="002060"/>
              </a:solidFill>
            </a:endParaRPr>
          </a:p>
          <a:p>
            <a:pPr marL="285750" indent="-285750">
              <a:buFont typeface="Arial" panose="020B0604020202020204" pitchFamily="34" charset="0"/>
              <a:buChar char="•"/>
            </a:pPr>
            <a:r>
              <a:rPr lang="en-US" sz="1600" dirty="0" smtClean="0">
                <a:solidFill>
                  <a:srgbClr val="002060"/>
                </a:solidFill>
              </a:rPr>
              <a:t>As these data points are snapshots for 2017, some of these individuals may have been enrolled in One Care before.</a:t>
            </a:r>
          </a:p>
        </p:txBody>
      </p:sp>
    </p:spTree>
    <p:extLst>
      <p:ext uri="{BB962C8B-B14F-4D97-AF65-F5344CB8AC3E}">
        <p14:creationId xmlns:p14="http://schemas.microsoft.com/office/powerpoint/2010/main" val="1109143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430887"/>
          </a:xfrm>
        </p:spPr>
        <p:txBody>
          <a:bodyPr/>
          <a:lstStyle/>
          <a:p>
            <a:pPr algn="ctr"/>
            <a:r>
              <a:rPr lang="en-US" sz="2800" dirty="0">
                <a:solidFill>
                  <a:srgbClr val="002060"/>
                </a:solidFill>
                <a:latin typeface="Arial" panose="020B0604020202020204" pitchFamily="34" charset="0"/>
                <a:ea typeface="MS PGothic" pitchFamily="34" charset="-128"/>
                <a:cs typeface="Arial" panose="020B0604020202020204" pitchFamily="34" charset="0"/>
              </a:rPr>
              <a:t>Enrollment Over Time: Demonstration Year 4 </a:t>
            </a:r>
            <a:endParaRPr lang="en-US" dirty="0">
              <a:solidFill>
                <a:srgbClr val="002060"/>
              </a:solidFill>
              <a:latin typeface="Arial" panose="020B0604020202020204" pitchFamily="34" charset="0"/>
              <a:cs typeface="Arial" panose="020B0604020202020204" pitchFamily="34" charset="0"/>
            </a:endParaRPr>
          </a:p>
        </p:txBody>
      </p:sp>
      <p:sp>
        <p:nvSpPr>
          <p:cNvPr id="6" name="Rectangle 5"/>
          <p:cNvSpPr/>
          <p:nvPr/>
        </p:nvSpPr>
        <p:spPr>
          <a:xfrm>
            <a:off x="170022" y="5235708"/>
            <a:ext cx="8803955" cy="723275"/>
          </a:xfrm>
          <a:prstGeom prst="rect">
            <a:avLst/>
          </a:prstGeom>
        </p:spPr>
        <p:txBody>
          <a:bodyPr wrap="square">
            <a:spAutoFit/>
          </a:bodyPr>
          <a:lstStyle/>
          <a:p>
            <a:r>
              <a:rPr lang="en-US" sz="1100" dirty="0">
                <a:solidFill>
                  <a:srgbClr val="002060"/>
                </a:solidFill>
                <a:cs typeface="Arial" panose="020B0604020202020204" pitchFamily="34" charset="0"/>
              </a:rPr>
              <a:t>*Auto-assignment effective dates (Round 8: 1/1/2017; Round 9: </a:t>
            </a:r>
            <a:r>
              <a:rPr lang="en-US" sz="1100" dirty="0" smtClean="0">
                <a:solidFill>
                  <a:srgbClr val="002060"/>
                </a:solidFill>
                <a:cs typeface="Arial" panose="020B0604020202020204" pitchFamily="34" charset="0"/>
              </a:rPr>
              <a:t>4/1/2017; Round 10: 7/1/2017). </a:t>
            </a:r>
            <a:endParaRPr lang="en-US" sz="800" dirty="0">
              <a:solidFill>
                <a:srgbClr val="002060"/>
              </a:solidFill>
              <a:cs typeface="Arial" panose="020B0604020202020204" pitchFamily="34" charset="0"/>
            </a:endParaRPr>
          </a:p>
          <a:p>
            <a:endParaRPr lang="en-US" sz="800" dirty="0">
              <a:solidFill>
                <a:srgbClr val="002060"/>
              </a:solidFill>
              <a:cs typeface="Arial" panose="020B0604020202020204" pitchFamily="34" charset="0"/>
            </a:endParaRPr>
          </a:p>
          <a:p>
            <a:r>
              <a:rPr lang="en-US" sz="1100" dirty="0">
                <a:solidFill>
                  <a:srgbClr val="002060"/>
                </a:solidFill>
                <a:cs typeface="Arial" panose="020B0604020202020204" pitchFamily="34" charset="0"/>
              </a:rPr>
              <a:t>Note:  Data in the graph reflect current month information about enrollments. Monthly data may vary slightly from the previous reports due to enrollment status changes that have occurred since previous reports were issued.</a:t>
            </a:r>
          </a:p>
        </p:txBody>
      </p:sp>
      <p:pic>
        <p:nvPicPr>
          <p:cNvPr id="1127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588" y="820132"/>
            <a:ext cx="8878824" cy="43457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22674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861774"/>
          </a:xfrm>
        </p:spPr>
        <p:txBody>
          <a:bodyPr/>
          <a:lstStyle/>
          <a:p>
            <a:pPr algn="ctr"/>
            <a:r>
              <a:rPr lang="en-US" sz="2800" dirty="0" smtClean="0">
                <a:solidFill>
                  <a:srgbClr val="002060"/>
                </a:solidFill>
                <a:latin typeface="Arial" panose="020B0604020202020204" pitchFamily="34" charset="0"/>
                <a:ea typeface="MS PGothic" pitchFamily="34" charset="-128"/>
                <a:cs typeface="Arial" panose="020B0604020202020204" pitchFamily="34" charset="0"/>
              </a:rPr>
              <a:t>New Monthly Enrollments </a:t>
            </a:r>
            <a:r>
              <a:rPr lang="en-US" sz="2800" dirty="0">
                <a:solidFill>
                  <a:srgbClr val="002060"/>
                </a:solidFill>
                <a:latin typeface="Arial" panose="020B0604020202020204" pitchFamily="34" charset="0"/>
                <a:ea typeface="MS PGothic" pitchFamily="34" charset="-128"/>
                <a:cs typeface="Arial" panose="020B0604020202020204" pitchFamily="34" charset="0"/>
              </a:rPr>
              <a:t>Over </a:t>
            </a:r>
            <a:r>
              <a:rPr lang="en-US" sz="2800" dirty="0" smtClean="0">
                <a:solidFill>
                  <a:srgbClr val="002060"/>
                </a:solidFill>
                <a:latin typeface="Arial" panose="020B0604020202020204" pitchFamily="34" charset="0"/>
                <a:ea typeface="MS PGothic" pitchFamily="34" charset="-128"/>
                <a:cs typeface="Arial" panose="020B0604020202020204" pitchFamily="34" charset="0"/>
              </a:rPr>
              <a:t>Time, By Plan: </a:t>
            </a:r>
            <a:br>
              <a:rPr lang="en-US" sz="2800" dirty="0" smtClean="0">
                <a:solidFill>
                  <a:srgbClr val="002060"/>
                </a:solidFill>
                <a:latin typeface="Arial" panose="020B0604020202020204" pitchFamily="34" charset="0"/>
                <a:ea typeface="MS PGothic" pitchFamily="34" charset="-128"/>
                <a:cs typeface="Arial" panose="020B0604020202020204" pitchFamily="34" charset="0"/>
              </a:rPr>
            </a:br>
            <a:r>
              <a:rPr lang="en-US" sz="2800" dirty="0" smtClean="0">
                <a:solidFill>
                  <a:srgbClr val="002060"/>
                </a:solidFill>
                <a:latin typeface="Arial" panose="020B0604020202020204" pitchFamily="34" charset="0"/>
                <a:ea typeface="MS PGothic" pitchFamily="34" charset="-128"/>
                <a:cs typeface="Arial" panose="020B0604020202020204" pitchFamily="34" charset="0"/>
              </a:rPr>
              <a:t>Demonstration </a:t>
            </a:r>
            <a:r>
              <a:rPr lang="en-US" sz="2800" dirty="0">
                <a:solidFill>
                  <a:srgbClr val="002060"/>
                </a:solidFill>
                <a:latin typeface="Arial" panose="020B0604020202020204" pitchFamily="34" charset="0"/>
                <a:ea typeface="MS PGothic" pitchFamily="34" charset="-128"/>
                <a:cs typeface="Arial" panose="020B0604020202020204" pitchFamily="34" charset="0"/>
              </a:rPr>
              <a:t>Year 4 </a:t>
            </a:r>
            <a:endParaRPr lang="en-US" dirty="0">
              <a:solidFill>
                <a:srgbClr val="002060"/>
              </a:solidFill>
              <a:latin typeface="Arial" panose="020B0604020202020204" pitchFamily="34" charset="0"/>
              <a:cs typeface="Arial" panose="020B0604020202020204" pitchFamily="34" charset="0"/>
            </a:endParaRPr>
          </a:p>
        </p:txBody>
      </p:sp>
      <p:sp>
        <p:nvSpPr>
          <p:cNvPr id="6" name="Rectangle 5"/>
          <p:cNvSpPr/>
          <p:nvPr/>
        </p:nvSpPr>
        <p:spPr>
          <a:xfrm>
            <a:off x="170021" y="5958983"/>
            <a:ext cx="8803955" cy="723275"/>
          </a:xfrm>
          <a:prstGeom prst="rect">
            <a:avLst/>
          </a:prstGeom>
        </p:spPr>
        <p:txBody>
          <a:bodyPr wrap="square">
            <a:spAutoFit/>
          </a:bodyPr>
          <a:lstStyle/>
          <a:p>
            <a:r>
              <a:rPr lang="en-US" sz="1100" dirty="0">
                <a:solidFill>
                  <a:srgbClr val="002060"/>
                </a:solidFill>
                <a:cs typeface="Arial" panose="020B0604020202020204" pitchFamily="34" charset="0"/>
              </a:rPr>
              <a:t>*Auto-assignment effective dates (Round 8: 1/1/2017; Round 9: </a:t>
            </a:r>
            <a:r>
              <a:rPr lang="en-US" sz="1100" dirty="0" smtClean="0">
                <a:solidFill>
                  <a:srgbClr val="002060"/>
                </a:solidFill>
                <a:cs typeface="Arial" panose="020B0604020202020204" pitchFamily="34" charset="0"/>
              </a:rPr>
              <a:t>4/1/2017; Round 10: 7/1/2017). </a:t>
            </a:r>
            <a:endParaRPr lang="en-US" sz="800" dirty="0">
              <a:solidFill>
                <a:srgbClr val="002060"/>
              </a:solidFill>
              <a:cs typeface="Arial" panose="020B0604020202020204" pitchFamily="34" charset="0"/>
            </a:endParaRPr>
          </a:p>
          <a:p>
            <a:endParaRPr lang="en-US" sz="800" dirty="0">
              <a:solidFill>
                <a:srgbClr val="002060"/>
              </a:solidFill>
              <a:cs typeface="Arial" panose="020B0604020202020204" pitchFamily="34" charset="0"/>
            </a:endParaRPr>
          </a:p>
          <a:p>
            <a:r>
              <a:rPr lang="en-US" sz="1100" dirty="0">
                <a:solidFill>
                  <a:srgbClr val="002060"/>
                </a:solidFill>
                <a:cs typeface="Arial" panose="020B0604020202020204" pitchFamily="34" charset="0"/>
              </a:rPr>
              <a:t>Note:  Data in the graph reflect current month information about enrollments. Monthly data may vary slightly from the previous reports due to enrollment status changes that have occurred since previous reports were issued.</a:t>
            </a:r>
          </a:p>
        </p:txBody>
      </p:sp>
      <p:graphicFrame>
        <p:nvGraphicFramePr>
          <p:cNvPr id="3" name="Table 2"/>
          <p:cNvGraphicFramePr>
            <a:graphicFrameLocks noGrp="1"/>
          </p:cNvGraphicFramePr>
          <p:nvPr>
            <p:extLst>
              <p:ext uri="{D42A27DB-BD31-4B8C-83A1-F6EECF244321}">
                <p14:modId xmlns:p14="http://schemas.microsoft.com/office/powerpoint/2010/main" val="3401404078"/>
              </p:ext>
            </p:extLst>
          </p:nvPr>
        </p:nvGraphicFramePr>
        <p:xfrm>
          <a:off x="383762" y="5194168"/>
          <a:ext cx="8128425" cy="672406"/>
        </p:xfrm>
        <a:graphic>
          <a:graphicData uri="http://schemas.openxmlformats.org/drawingml/2006/table">
            <a:tbl>
              <a:tblPr/>
              <a:tblGrid>
                <a:gridCol w="923871"/>
                <a:gridCol w="704110"/>
                <a:gridCol w="804697"/>
                <a:gridCol w="854991"/>
                <a:gridCol w="817270"/>
                <a:gridCol w="854991"/>
                <a:gridCol w="892711"/>
                <a:gridCol w="804697"/>
                <a:gridCol w="817271"/>
                <a:gridCol w="653816"/>
              </a:tblGrid>
              <a:tr h="329938">
                <a:tc>
                  <a:txBody>
                    <a:bodyPr/>
                    <a:lstStyle/>
                    <a:p>
                      <a:pPr algn="ctr" fontAlgn="b"/>
                      <a:r>
                        <a:rPr lang="en-US" sz="1100" b="1" i="0" u="none" strike="noStrike" dirty="0" smtClean="0">
                          <a:solidFill>
                            <a:schemeClr val="tx2"/>
                          </a:solidFill>
                          <a:effectLst/>
                          <a:latin typeface="Arial" panose="020B0604020202020204" pitchFamily="34" charset="0"/>
                          <a:cs typeface="Arial" panose="020B0604020202020204" pitchFamily="34" charset="0"/>
                        </a:rPr>
                        <a:t>2017</a:t>
                      </a:r>
                      <a:endParaRPr lang="en-US" sz="1100" b="1" i="0" u="none" strike="noStrike" dirty="0">
                        <a:solidFill>
                          <a:schemeClr val="tx2"/>
                        </a:solidFill>
                        <a:effectLst/>
                        <a:latin typeface="Arial" panose="020B0604020202020204" pitchFamily="34" charset="0"/>
                        <a:cs typeface="Arial" panose="020B0604020202020204" pitchFamily="34" charset="0"/>
                      </a:endParaRP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chemeClr val="tx2"/>
                          </a:solidFill>
                          <a:effectLst/>
                          <a:latin typeface="Arial" panose="020B0604020202020204" pitchFamily="34" charset="0"/>
                          <a:cs typeface="Arial" panose="020B0604020202020204" pitchFamily="34" charset="0"/>
                        </a:rPr>
                        <a:t>Jan*</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chemeClr val="tx2"/>
                          </a:solidFill>
                          <a:effectLst/>
                          <a:latin typeface="Arial" panose="020B0604020202020204" pitchFamily="34" charset="0"/>
                          <a:cs typeface="Arial" panose="020B0604020202020204" pitchFamily="34" charset="0"/>
                        </a:rPr>
                        <a:t>Feb</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chemeClr val="tx2"/>
                          </a:solidFill>
                          <a:effectLst/>
                          <a:latin typeface="Arial" panose="020B0604020202020204" pitchFamily="34" charset="0"/>
                          <a:cs typeface="Arial" panose="020B0604020202020204" pitchFamily="34" charset="0"/>
                        </a:rPr>
                        <a:t>Mar</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chemeClr val="tx2"/>
                          </a:solidFill>
                          <a:effectLst/>
                          <a:latin typeface="Arial" panose="020B0604020202020204" pitchFamily="34" charset="0"/>
                          <a:cs typeface="Arial" panose="020B0604020202020204" pitchFamily="34" charset="0"/>
                        </a:rPr>
                        <a:t>Apr*</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chemeClr val="tx2"/>
                          </a:solidFill>
                          <a:effectLst/>
                          <a:latin typeface="Arial" panose="020B0604020202020204" pitchFamily="34" charset="0"/>
                          <a:cs typeface="Arial" panose="020B0604020202020204" pitchFamily="34" charset="0"/>
                        </a:rPr>
                        <a:t>May </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chemeClr val="tx2"/>
                          </a:solidFill>
                          <a:effectLst/>
                          <a:latin typeface="Arial" panose="020B0604020202020204" pitchFamily="34" charset="0"/>
                          <a:cs typeface="Arial" panose="020B0604020202020204" pitchFamily="34" charset="0"/>
                        </a:rPr>
                        <a:t>Jun</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chemeClr val="tx2"/>
                          </a:solidFill>
                          <a:effectLst/>
                          <a:latin typeface="Arial" panose="020B0604020202020204" pitchFamily="34" charset="0"/>
                          <a:cs typeface="Arial" panose="020B0604020202020204" pitchFamily="34" charset="0"/>
                        </a:rPr>
                        <a:t>Jul*</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chemeClr val="tx2"/>
                          </a:solidFill>
                          <a:effectLst/>
                          <a:latin typeface="Arial" panose="020B0604020202020204" pitchFamily="34" charset="0"/>
                          <a:cs typeface="Arial" panose="020B0604020202020204" pitchFamily="34" charset="0"/>
                        </a:rPr>
                        <a:t>Aug</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1" i="0" u="none" strike="noStrike" dirty="0">
                          <a:solidFill>
                            <a:schemeClr val="tx2"/>
                          </a:solidFill>
                          <a:effectLst/>
                          <a:latin typeface="Arial" panose="020B0604020202020204" pitchFamily="34" charset="0"/>
                          <a:cs typeface="Arial" panose="020B0604020202020204" pitchFamily="34" charset="0"/>
                        </a:rPr>
                        <a:t>Sep</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29938">
                <a:tc>
                  <a:txBody>
                    <a:bodyPr/>
                    <a:lstStyle/>
                    <a:p>
                      <a:pPr algn="ctr" fontAlgn="b"/>
                      <a:r>
                        <a:rPr lang="en-US" sz="1100" b="1" i="0" u="none" strike="noStrike" dirty="0" smtClean="0">
                          <a:solidFill>
                            <a:schemeClr val="tx2"/>
                          </a:solidFill>
                          <a:effectLst/>
                          <a:latin typeface="Arial" panose="020B0604020202020204" pitchFamily="34" charset="0"/>
                          <a:cs typeface="Arial" panose="020B0604020202020204" pitchFamily="34" charset="0"/>
                        </a:rPr>
                        <a:t>New Monthly Enrollments</a:t>
                      </a:r>
                      <a:endParaRPr lang="en-US" sz="1100" b="1" i="0" u="none" strike="noStrike" dirty="0">
                        <a:solidFill>
                          <a:schemeClr val="tx2"/>
                        </a:solidFill>
                        <a:effectLst/>
                        <a:latin typeface="Arial" panose="020B0604020202020204" pitchFamily="34" charset="0"/>
                        <a:cs typeface="Arial" panose="020B0604020202020204" pitchFamily="34" charset="0"/>
                      </a:endParaRP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chemeClr val="tx2"/>
                          </a:solidFill>
                          <a:effectLst/>
                          <a:latin typeface="Arial" panose="020B0604020202020204" pitchFamily="34" charset="0"/>
                          <a:cs typeface="Arial" panose="020B0604020202020204" pitchFamily="34" charset="0"/>
                        </a:rPr>
                        <a:t>2,117</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chemeClr val="tx2"/>
                          </a:solidFill>
                          <a:effectLst/>
                          <a:latin typeface="Arial" panose="020B0604020202020204" pitchFamily="34" charset="0"/>
                          <a:cs typeface="Arial" panose="020B0604020202020204" pitchFamily="34" charset="0"/>
                        </a:rPr>
                        <a:t>280</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chemeClr val="tx2"/>
                          </a:solidFill>
                          <a:effectLst/>
                          <a:latin typeface="Arial" panose="020B0604020202020204" pitchFamily="34" charset="0"/>
                          <a:cs typeface="Arial" panose="020B0604020202020204" pitchFamily="34" charset="0"/>
                        </a:rPr>
                        <a:t>212</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chemeClr val="tx2"/>
                          </a:solidFill>
                          <a:effectLst/>
                          <a:latin typeface="Arial" panose="020B0604020202020204" pitchFamily="34" charset="0"/>
                          <a:cs typeface="Arial" panose="020B0604020202020204" pitchFamily="34" charset="0"/>
                        </a:rPr>
                        <a:t>1,877</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chemeClr val="tx2"/>
                          </a:solidFill>
                          <a:effectLst/>
                          <a:latin typeface="Arial" panose="020B0604020202020204" pitchFamily="34" charset="0"/>
                          <a:cs typeface="Arial" panose="020B0604020202020204" pitchFamily="34" charset="0"/>
                        </a:rPr>
                        <a:t>192</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chemeClr val="tx2"/>
                          </a:solidFill>
                          <a:effectLst/>
                          <a:latin typeface="Arial" panose="020B0604020202020204" pitchFamily="34" charset="0"/>
                          <a:cs typeface="Arial" panose="020B0604020202020204" pitchFamily="34" charset="0"/>
                        </a:rPr>
                        <a:t>197</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chemeClr val="tx2"/>
                          </a:solidFill>
                          <a:effectLst/>
                          <a:latin typeface="Arial" panose="020B0604020202020204" pitchFamily="34" charset="0"/>
                          <a:cs typeface="Arial" panose="020B0604020202020204" pitchFamily="34" charset="0"/>
                        </a:rPr>
                        <a:t>1,586</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chemeClr val="tx2"/>
                          </a:solidFill>
                          <a:effectLst/>
                          <a:latin typeface="Arial" panose="020B0604020202020204" pitchFamily="34" charset="0"/>
                          <a:cs typeface="Arial" panose="020B0604020202020204" pitchFamily="34" charset="0"/>
                        </a:rPr>
                        <a:t>208</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a:solidFill>
                            <a:schemeClr val="tx2"/>
                          </a:solidFill>
                          <a:effectLst/>
                          <a:latin typeface="Arial" panose="020B0604020202020204" pitchFamily="34" charset="0"/>
                          <a:cs typeface="Arial" panose="020B0604020202020204" pitchFamily="34" charset="0"/>
                        </a:rPr>
                        <a:t>275</a:t>
                      </a:r>
                    </a:p>
                  </a:txBody>
                  <a:tcPr marL="7188" marR="7188" marT="71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8" name="Picture 7"/>
          <p:cNvPicPr>
            <a:picLocks noChangeAspect="1"/>
          </p:cNvPicPr>
          <p:nvPr/>
        </p:nvPicPr>
        <p:blipFill>
          <a:blip r:embed="rId2"/>
          <a:stretch>
            <a:fillRect/>
          </a:stretch>
        </p:blipFill>
        <p:spPr>
          <a:xfrm>
            <a:off x="215900" y="1193801"/>
            <a:ext cx="8296287" cy="4000367"/>
          </a:xfrm>
          <a:prstGeom prst="rect">
            <a:avLst/>
          </a:prstGeom>
        </p:spPr>
      </p:pic>
    </p:spTree>
    <p:extLst>
      <p:ext uri="{BB962C8B-B14F-4D97-AF65-F5344CB8AC3E}">
        <p14:creationId xmlns:p14="http://schemas.microsoft.com/office/powerpoint/2010/main" val="888836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0" y="84494"/>
            <a:ext cx="8229600" cy="782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85000"/>
              </a:lnSpc>
              <a:spcBef>
                <a:spcPct val="0"/>
              </a:spcBef>
              <a:spcAft>
                <a:spcPct val="0"/>
              </a:spcAft>
              <a:defRPr sz="4400" b="1">
                <a:solidFill>
                  <a:schemeClr val="accent2"/>
                </a:solidFill>
                <a:latin typeface="+mj-lt"/>
                <a:ea typeface="ＭＳ Ｐゴシック" pitchFamily="34" charset="-128"/>
                <a:cs typeface="ＭＳ Ｐゴシック" charset="0"/>
              </a:defRPr>
            </a:lvl1pPr>
            <a:lvl2pPr algn="l" rtl="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cs typeface="ＭＳ Ｐゴシック" charset="0"/>
              </a:defRPr>
            </a:lvl2pPr>
            <a:lvl3pPr algn="l" rtl="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cs typeface="ＭＳ Ｐゴシック" charset="0"/>
              </a:defRPr>
            </a:lvl3pPr>
            <a:lvl4pPr algn="l" rtl="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cs typeface="ＭＳ Ｐゴシック" charset="0"/>
              </a:defRPr>
            </a:lvl4pPr>
            <a:lvl5pPr algn="l" rtl="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cs typeface="ＭＳ Ｐゴシック" charset="0"/>
              </a:defRPr>
            </a:lvl5pPr>
            <a:lvl6pPr marL="457200" algn="l" rtl="0" fontAlgn="base">
              <a:lnSpc>
                <a:spcPct val="85000"/>
              </a:lnSpc>
              <a:spcBef>
                <a:spcPct val="0"/>
              </a:spcBef>
              <a:spcAft>
                <a:spcPct val="0"/>
              </a:spcAft>
              <a:defRPr sz="4400" b="1">
                <a:solidFill>
                  <a:schemeClr val="accent2"/>
                </a:solidFill>
                <a:latin typeface="Arial" charset="0"/>
              </a:defRPr>
            </a:lvl6pPr>
            <a:lvl7pPr marL="914400" algn="l" rtl="0" fontAlgn="base">
              <a:lnSpc>
                <a:spcPct val="85000"/>
              </a:lnSpc>
              <a:spcBef>
                <a:spcPct val="0"/>
              </a:spcBef>
              <a:spcAft>
                <a:spcPct val="0"/>
              </a:spcAft>
              <a:defRPr sz="4400" b="1">
                <a:solidFill>
                  <a:schemeClr val="accent2"/>
                </a:solidFill>
                <a:latin typeface="Arial" charset="0"/>
              </a:defRPr>
            </a:lvl7pPr>
            <a:lvl8pPr marL="1371600" algn="l" rtl="0" fontAlgn="base">
              <a:lnSpc>
                <a:spcPct val="85000"/>
              </a:lnSpc>
              <a:spcBef>
                <a:spcPct val="0"/>
              </a:spcBef>
              <a:spcAft>
                <a:spcPct val="0"/>
              </a:spcAft>
              <a:defRPr sz="4400" b="1">
                <a:solidFill>
                  <a:schemeClr val="accent2"/>
                </a:solidFill>
                <a:latin typeface="Arial" charset="0"/>
              </a:defRPr>
            </a:lvl8pPr>
            <a:lvl9pPr marL="1828800" algn="l" rtl="0" fontAlgn="base">
              <a:lnSpc>
                <a:spcPct val="85000"/>
              </a:lnSpc>
              <a:spcBef>
                <a:spcPct val="0"/>
              </a:spcBef>
              <a:spcAft>
                <a:spcPct val="0"/>
              </a:spcAft>
              <a:defRPr sz="4400" b="1">
                <a:solidFill>
                  <a:schemeClr val="accent2"/>
                </a:solidFill>
                <a:latin typeface="Arial" charset="0"/>
              </a:defRPr>
            </a:lvl9pPr>
          </a:lstStyle>
          <a:p>
            <a:pPr algn="ctr" eaLnBrk="1" hangingPunct="1">
              <a:lnSpc>
                <a:spcPct val="100000"/>
              </a:lnSpc>
            </a:pPr>
            <a:r>
              <a:rPr lang="en-US" sz="2800" dirty="0">
                <a:solidFill>
                  <a:srgbClr val="002060"/>
                </a:solidFill>
                <a:latin typeface="Arial" panose="020B0604020202020204" pitchFamily="34" charset="0"/>
                <a:cs typeface="Arial" panose="020B0604020202020204" pitchFamily="34" charset="0"/>
              </a:rPr>
              <a:t>Recent Disenrollment </a:t>
            </a:r>
            <a:r>
              <a:rPr lang="en-US" sz="2800" dirty="0" smtClean="0">
                <a:solidFill>
                  <a:srgbClr val="002060"/>
                </a:solidFill>
                <a:latin typeface="Arial" panose="020B0604020202020204" pitchFamily="34" charset="0"/>
                <a:cs typeface="Arial" panose="020B0604020202020204" pitchFamily="34" charset="0"/>
              </a:rPr>
              <a:t>Snapshot</a:t>
            </a:r>
            <a:endParaRPr lang="en-US" altLang="en-US" sz="2800" kern="0" dirty="0" smtClean="0">
              <a:solidFill>
                <a:srgbClr val="002060"/>
              </a:solidFill>
              <a:ea typeface="ＭＳ Ｐゴシック" charset="-128"/>
            </a:endParaRPr>
          </a:p>
        </p:txBody>
      </p:sp>
      <p:sp>
        <p:nvSpPr>
          <p:cNvPr id="6" name="Content Placeholder 2"/>
          <p:cNvSpPr txBox="1">
            <a:spLocks/>
          </p:cNvSpPr>
          <p:nvPr/>
        </p:nvSpPr>
        <p:spPr>
          <a:xfrm>
            <a:off x="228600" y="979897"/>
            <a:ext cx="8686800" cy="5416386"/>
          </a:xfrm>
          <a:prstGeom prst="rect">
            <a:avLst/>
          </a:prstGeom>
        </p:spPr>
        <p:txBody>
          <a:bodyPr/>
          <a:lstStyle>
            <a:lvl1pPr marL="342900" indent="-342900" algn="l" rtl="0" eaLnBrk="0" fontAlgn="base" hangingPunct="0">
              <a:lnSpc>
                <a:spcPct val="85000"/>
              </a:lnSpc>
              <a:spcBef>
                <a:spcPct val="40000"/>
              </a:spcBef>
              <a:spcAft>
                <a:spcPct val="0"/>
              </a:spcAft>
              <a:buClr>
                <a:srgbClr val="CC0000"/>
              </a:buClr>
              <a:buFont typeface="Arial" charset="0"/>
              <a:buChar char="■"/>
              <a:defRPr sz="2800" b="1">
                <a:solidFill>
                  <a:schemeClr val="accent2"/>
                </a:solidFill>
                <a:latin typeface="+mn-lt"/>
                <a:ea typeface="MS PGothic" pitchFamily="34"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2pPr>
            <a:lvl3pPr marL="11430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3pPr>
            <a:lvl4pPr marL="16002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4pPr>
            <a:lvl5pPr marL="20574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5pPr>
            <a:lvl6pPr marL="2514600" indent="-228600" algn="l" rtl="0" fontAlgn="base">
              <a:lnSpc>
                <a:spcPct val="85000"/>
              </a:lnSpc>
              <a:spcBef>
                <a:spcPct val="40000"/>
              </a:spcBef>
              <a:spcAft>
                <a:spcPct val="0"/>
              </a:spcAft>
              <a:buClr>
                <a:srgbClr val="CC0000"/>
              </a:buClr>
              <a:buChar char="»"/>
              <a:defRPr sz="2800" b="1">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b="1">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b="1">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b="1">
                <a:solidFill>
                  <a:schemeClr val="accent2"/>
                </a:solidFill>
                <a:latin typeface="+mn-lt"/>
              </a:defRPr>
            </a:lvl9pPr>
          </a:lstStyle>
          <a:p>
            <a:pPr marL="342900" lvl="1" indent="-342900">
              <a:buFont typeface="Arial" charset="0"/>
              <a:buChar char="■"/>
            </a:pPr>
            <a:r>
              <a:rPr lang="en-US" sz="2400" b="0" dirty="0" smtClean="0">
                <a:solidFill>
                  <a:srgbClr val="002060"/>
                </a:solidFill>
              </a:rPr>
              <a:t>For people who enrolled  between October 2016 and June 2017, 17.9% </a:t>
            </a:r>
            <a:r>
              <a:rPr lang="en-US" sz="2400" b="0" dirty="0" err="1" smtClean="0">
                <a:solidFill>
                  <a:srgbClr val="002060"/>
                </a:solidFill>
              </a:rPr>
              <a:t>disenrolled</a:t>
            </a:r>
            <a:r>
              <a:rPr lang="en-US" sz="2400" b="0" dirty="0" smtClean="0">
                <a:solidFill>
                  <a:srgbClr val="002060"/>
                </a:solidFill>
              </a:rPr>
              <a:t> within the first 3 months </a:t>
            </a:r>
          </a:p>
          <a:p>
            <a:pPr marL="342900" lvl="1" indent="-342900">
              <a:buFont typeface="Arial" charset="0"/>
              <a:buChar char="■"/>
            </a:pPr>
            <a:endParaRPr lang="en-US" sz="2400" b="0" dirty="0" smtClean="0">
              <a:solidFill>
                <a:srgbClr val="002060"/>
              </a:solidFill>
            </a:endParaRPr>
          </a:p>
          <a:p>
            <a:pPr marL="342900" lvl="1" indent="-342900">
              <a:buFont typeface="Arial" charset="0"/>
              <a:buChar char="■"/>
            </a:pPr>
            <a:r>
              <a:rPr lang="en-US" sz="2400" b="0" dirty="0" smtClean="0">
                <a:solidFill>
                  <a:srgbClr val="002060"/>
                </a:solidFill>
              </a:rPr>
              <a:t>For people who enrolled between October 2016 and June 2017, 11.1% </a:t>
            </a:r>
            <a:r>
              <a:rPr lang="en-US" sz="2400" b="0" dirty="0" err="1">
                <a:solidFill>
                  <a:srgbClr val="002060"/>
                </a:solidFill>
              </a:rPr>
              <a:t>d</a:t>
            </a:r>
            <a:r>
              <a:rPr lang="en-US" sz="2400" b="0" dirty="0" err="1" smtClean="0">
                <a:solidFill>
                  <a:srgbClr val="002060"/>
                </a:solidFill>
              </a:rPr>
              <a:t>isenrolled</a:t>
            </a:r>
            <a:r>
              <a:rPr lang="en-US" sz="2400" b="0" dirty="0" smtClean="0">
                <a:solidFill>
                  <a:srgbClr val="002060"/>
                </a:solidFill>
              </a:rPr>
              <a:t> sometime after 3 months</a:t>
            </a:r>
          </a:p>
          <a:p>
            <a:pPr marL="342900" lvl="1" indent="-342900">
              <a:buFont typeface="Arial" charset="0"/>
              <a:buChar char="■"/>
            </a:pPr>
            <a:endParaRPr lang="en-US" sz="2400" b="0" dirty="0">
              <a:solidFill>
                <a:srgbClr val="002060"/>
              </a:solidFill>
            </a:endParaRPr>
          </a:p>
          <a:p>
            <a:pPr marL="342900" lvl="1" indent="-342900">
              <a:buFont typeface="Arial" charset="0"/>
              <a:buChar char="■"/>
            </a:pPr>
            <a:r>
              <a:rPr lang="en-US" sz="2400" b="0" dirty="0" smtClean="0">
                <a:solidFill>
                  <a:srgbClr val="002060"/>
                </a:solidFill>
              </a:rPr>
              <a:t>70.2% of individuals from these enrollment cohorts were still enrolled or had re-enrolled in September 2017</a:t>
            </a:r>
          </a:p>
          <a:p>
            <a:pPr marL="393700" lvl="2" indent="0">
              <a:buNone/>
            </a:pPr>
            <a:endParaRPr lang="en-US" sz="1800" b="0" dirty="0">
              <a:solidFill>
                <a:srgbClr val="002060"/>
              </a:solidFill>
            </a:endParaRPr>
          </a:p>
          <a:p>
            <a:pPr marL="393700" lvl="2" indent="0">
              <a:buNone/>
            </a:pPr>
            <a:endParaRPr lang="en-US" sz="1800" b="0" dirty="0">
              <a:solidFill>
                <a:srgbClr val="002060"/>
              </a:solidFill>
            </a:endParaRPr>
          </a:p>
          <a:p>
            <a:pPr marL="0" lvl="1" indent="0">
              <a:buNone/>
            </a:pPr>
            <a:endParaRPr lang="en-US" sz="1800" b="0" dirty="0" smtClean="0">
              <a:solidFill>
                <a:srgbClr val="002060"/>
              </a:solidFill>
            </a:endParaRPr>
          </a:p>
          <a:p>
            <a:pPr marL="0" indent="0">
              <a:buNone/>
            </a:pPr>
            <a:endParaRPr lang="en-US" sz="1800" b="0" dirty="0">
              <a:solidFill>
                <a:srgbClr val="002060"/>
              </a:solidFill>
            </a:endParaRPr>
          </a:p>
          <a:p>
            <a:endParaRPr lang="en-US" sz="1400" b="0" dirty="0" smtClean="0">
              <a:solidFill>
                <a:srgbClr val="002060"/>
              </a:solidFill>
            </a:endParaRPr>
          </a:p>
          <a:p>
            <a:pPr marL="457200" lvl="1" indent="0">
              <a:buNone/>
            </a:pPr>
            <a:endParaRPr lang="en-US" sz="1400" b="0" u="sng" dirty="0" smtClean="0">
              <a:solidFill>
                <a:srgbClr val="002060"/>
              </a:solidFill>
            </a:endParaRPr>
          </a:p>
          <a:p>
            <a:pPr lvl="1"/>
            <a:endParaRPr lang="en-US" sz="1400" b="0" u="sng" dirty="0">
              <a:solidFill>
                <a:srgbClr val="002060"/>
              </a:solidFill>
            </a:endParaRPr>
          </a:p>
        </p:txBody>
      </p:sp>
    </p:spTree>
    <p:extLst>
      <p:ext uri="{BB962C8B-B14F-4D97-AF65-F5344CB8AC3E}">
        <p14:creationId xmlns:p14="http://schemas.microsoft.com/office/powerpoint/2010/main" val="30170925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84841"/>
            <a:ext cx="8053675" cy="430887"/>
          </a:xfrm>
        </p:spPr>
        <p:txBody>
          <a:bodyPr/>
          <a:lstStyle/>
          <a:p>
            <a:pPr algn="ctr"/>
            <a:r>
              <a:rPr lang="en-US" sz="2800" dirty="0" smtClean="0">
                <a:solidFill>
                  <a:srgbClr val="002060"/>
                </a:solidFill>
                <a:latin typeface="Arial" panose="020B0604020202020204" pitchFamily="34" charset="0"/>
                <a:ea typeface="MS PGothic" pitchFamily="34" charset="-128"/>
                <a:cs typeface="Arial" panose="020B0604020202020204" pitchFamily="34" charset="0"/>
              </a:rPr>
              <a:t>Opt-Outs: Demonstration </a:t>
            </a:r>
            <a:r>
              <a:rPr lang="en-US" sz="2800" dirty="0">
                <a:solidFill>
                  <a:srgbClr val="002060"/>
                </a:solidFill>
                <a:latin typeface="Arial" panose="020B0604020202020204" pitchFamily="34" charset="0"/>
                <a:ea typeface="MS PGothic" pitchFamily="34" charset="-128"/>
                <a:cs typeface="Arial" panose="020B0604020202020204" pitchFamily="34" charset="0"/>
              </a:rPr>
              <a:t>Year 4 </a:t>
            </a:r>
            <a:endParaRPr lang="en-US" dirty="0">
              <a:solidFill>
                <a:srgbClr val="002060"/>
              </a:solidFill>
              <a:latin typeface="Arial" panose="020B0604020202020204" pitchFamily="34" charset="0"/>
              <a:cs typeface="Arial" panose="020B0604020202020204" pitchFamily="34" charset="0"/>
            </a:endParaRPr>
          </a:p>
        </p:txBody>
      </p:sp>
      <p:sp>
        <p:nvSpPr>
          <p:cNvPr id="6" name="Rectangle 5"/>
          <p:cNvSpPr/>
          <p:nvPr/>
        </p:nvSpPr>
        <p:spPr>
          <a:xfrm>
            <a:off x="170022" y="5705067"/>
            <a:ext cx="8803955" cy="938719"/>
          </a:xfrm>
          <a:prstGeom prst="rect">
            <a:avLst/>
          </a:prstGeom>
        </p:spPr>
        <p:txBody>
          <a:bodyPr wrap="square">
            <a:spAutoFit/>
          </a:bodyPr>
          <a:lstStyle/>
          <a:p>
            <a:r>
              <a:rPr lang="en-US" sz="1100" dirty="0" smtClean="0">
                <a:solidFill>
                  <a:srgbClr val="002060"/>
                </a:solidFill>
                <a:cs typeface="Arial" panose="020B0604020202020204" pitchFamily="34" charset="0"/>
              </a:rPr>
              <a:t>*</a:t>
            </a:r>
            <a:r>
              <a:rPr lang="en-US" sz="1100" dirty="0">
                <a:solidFill>
                  <a:srgbClr val="002060"/>
                </a:solidFill>
                <a:cs typeface="Arial" panose="020B0604020202020204" pitchFamily="34" charset="0"/>
              </a:rPr>
              <a:t>Auto-assignment effective dates (Round 8: 1/1/2017; Round 9: </a:t>
            </a:r>
            <a:r>
              <a:rPr lang="en-US" sz="1100" dirty="0" smtClean="0">
                <a:solidFill>
                  <a:srgbClr val="002060"/>
                </a:solidFill>
                <a:cs typeface="Arial" panose="020B0604020202020204" pitchFamily="34" charset="0"/>
              </a:rPr>
              <a:t>4/1/2017; Round 10: 7/1/2017).</a:t>
            </a:r>
          </a:p>
          <a:p>
            <a:endParaRPr lang="en-US" sz="1100" dirty="0">
              <a:solidFill>
                <a:srgbClr val="002060"/>
              </a:solidFill>
              <a:cs typeface="Arial" panose="020B0604020202020204" pitchFamily="34" charset="0"/>
            </a:endParaRPr>
          </a:p>
          <a:p>
            <a:r>
              <a:rPr lang="en-US" sz="1100" dirty="0" smtClean="0">
                <a:solidFill>
                  <a:srgbClr val="002060"/>
                </a:solidFill>
                <a:cs typeface="Arial" panose="020B0604020202020204" pitchFamily="34" charset="0"/>
              </a:rPr>
              <a:t>Note:  </a:t>
            </a:r>
            <a:r>
              <a:rPr lang="en-US" sz="1100" dirty="0">
                <a:solidFill>
                  <a:srgbClr val="002060"/>
                </a:solidFill>
                <a:cs typeface="Arial" panose="020B0604020202020204" pitchFamily="34" charset="0"/>
              </a:rPr>
              <a:t>Data in the graph reflect current month information about enrollments. Monthly data may vary slightly from the previous reports due to enrollment status changes that have occurred since previous reports were issued</a:t>
            </a:r>
            <a:r>
              <a:rPr lang="en-US" sz="1100" dirty="0" smtClean="0">
                <a:solidFill>
                  <a:srgbClr val="002060"/>
                </a:solidFill>
                <a:cs typeface="Arial" panose="020B0604020202020204" pitchFamily="34" charset="0"/>
              </a:rPr>
              <a:t>. </a:t>
            </a:r>
            <a:endParaRPr lang="en-US" sz="1100" dirty="0">
              <a:solidFill>
                <a:srgbClr val="002060"/>
              </a:solidFill>
              <a:cs typeface="Arial" panose="020B0604020202020204" pitchFamily="34" charset="0"/>
            </a:endParaRPr>
          </a:p>
          <a:p>
            <a:endParaRPr lang="en-US" sz="1100" dirty="0">
              <a:solidFill>
                <a:srgbClr val="002060"/>
              </a:solidFill>
              <a:cs typeface="Arial" panose="020B0604020202020204" pitchFamily="34" charset="0"/>
            </a:endParaRPr>
          </a:p>
        </p:txBody>
      </p:sp>
      <p:pic>
        <p:nvPicPr>
          <p:cNvPr id="3" name="Picture 2"/>
          <p:cNvPicPr>
            <a:picLocks noChangeAspect="1"/>
          </p:cNvPicPr>
          <p:nvPr/>
        </p:nvPicPr>
        <p:blipFill>
          <a:blip r:embed="rId2"/>
          <a:stretch>
            <a:fillRect/>
          </a:stretch>
        </p:blipFill>
        <p:spPr>
          <a:xfrm>
            <a:off x="139025" y="905387"/>
            <a:ext cx="8700070" cy="4602389"/>
          </a:xfrm>
          <a:prstGeom prst="rect">
            <a:avLst/>
          </a:prstGeom>
        </p:spPr>
      </p:pic>
    </p:spTree>
    <p:extLst>
      <p:ext uri="{BB962C8B-B14F-4D97-AF65-F5344CB8AC3E}">
        <p14:creationId xmlns:p14="http://schemas.microsoft.com/office/powerpoint/2010/main" val="30270347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425" y="196247"/>
            <a:ext cx="7950466" cy="861774"/>
          </a:xfrm>
        </p:spPr>
        <p:txBody>
          <a:bodyPr/>
          <a:lstStyle/>
          <a:p>
            <a:r>
              <a:rPr lang="en-US" sz="2800" dirty="0" smtClean="0">
                <a:solidFill>
                  <a:srgbClr val="002060"/>
                </a:solidFill>
                <a:latin typeface="Arial" panose="020B0604020202020204" pitchFamily="34" charset="0"/>
                <a:cs typeface="Arial" panose="020B0604020202020204" pitchFamily="34" charset="0"/>
              </a:rPr>
              <a:t>Most Opt-Outs Requested in Demonstration Year 1</a:t>
            </a:r>
            <a:endParaRPr lang="en-US" sz="2800" dirty="0">
              <a:solidFill>
                <a:srgbClr val="002060"/>
              </a:solidFill>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2"/>
          <a:stretch>
            <a:fillRect/>
          </a:stretch>
        </p:blipFill>
        <p:spPr>
          <a:xfrm>
            <a:off x="483685" y="1345507"/>
            <a:ext cx="8261258" cy="3785025"/>
          </a:xfrm>
          <a:prstGeom prst="rect">
            <a:avLst/>
          </a:prstGeom>
        </p:spPr>
      </p:pic>
      <p:pic>
        <p:nvPicPr>
          <p:cNvPr id="7" name="Picture 6"/>
          <p:cNvPicPr>
            <a:picLocks noChangeAspect="1"/>
          </p:cNvPicPr>
          <p:nvPr/>
        </p:nvPicPr>
        <p:blipFill>
          <a:blip r:embed="rId3"/>
          <a:stretch>
            <a:fillRect/>
          </a:stretch>
        </p:blipFill>
        <p:spPr>
          <a:xfrm>
            <a:off x="1081310" y="5296637"/>
            <a:ext cx="6269965" cy="726708"/>
          </a:xfrm>
          <a:prstGeom prst="rect">
            <a:avLst/>
          </a:prstGeom>
        </p:spPr>
      </p:pic>
    </p:spTree>
    <p:extLst>
      <p:ext uri="{BB962C8B-B14F-4D97-AF65-F5344CB8AC3E}">
        <p14:creationId xmlns:p14="http://schemas.microsoft.com/office/powerpoint/2010/main" val="2911549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0" y="84493"/>
            <a:ext cx="8229600" cy="782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85000"/>
              </a:lnSpc>
              <a:spcBef>
                <a:spcPct val="0"/>
              </a:spcBef>
              <a:spcAft>
                <a:spcPct val="0"/>
              </a:spcAft>
              <a:defRPr sz="4400" b="1">
                <a:solidFill>
                  <a:schemeClr val="accent2"/>
                </a:solidFill>
                <a:latin typeface="+mj-lt"/>
                <a:ea typeface="ＭＳ Ｐゴシック" pitchFamily="34" charset="-128"/>
                <a:cs typeface="ＭＳ Ｐゴシック" charset="0"/>
              </a:defRPr>
            </a:lvl1pPr>
            <a:lvl2pPr algn="l" rtl="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cs typeface="ＭＳ Ｐゴシック" charset="0"/>
              </a:defRPr>
            </a:lvl2pPr>
            <a:lvl3pPr algn="l" rtl="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cs typeface="ＭＳ Ｐゴシック" charset="0"/>
              </a:defRPr>
            </a:lvl3pPr>
            <a:lvl4pPr algn="l" rtl="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cs typeface="ＭＳ Ｐゴシック" charset="0"/>
              </a:defRPr>
            </a:lvl4pPr>
            <a:lvl5pPr algn="l" rtl="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cs typeface="ＭＳ Ｐゴシック" charset="0"/>
              </a:defRPr>
            </a:lvl5pPr>
            <a:lvl6pPr marL="457200" algn="l" rtl="0" fontAlgn="base">
              <a:lnSpc>
                <a:spcPct val="85000"/>
              </a:lnSpc>
              <a:spcBef>
                <a:spcPct val="0"/>
              </a:spcBef>
              <a:spcAft>
                <a:spcPct val="0"/>
              </a:spcAft>
              <a:defRPr sz="4400" b="1">
                <a:solidFill>
                  <a:schemeClr val="accent2"/>
                </a:solidFill>
                <a:latin typeface="Arial" charset="0"/>
              </a:defRPr>
            </a:lvl6pPr>
            <a:lvl7pPr marL="914400" algn="l" rtl="0" fontAlgn="base">
              <a:lnSpc>
                <a:spcPct val="85000"/>
              </a:lnSpc>
              <a:spcBef>
                <a:spcPct val="0"/>
              </a:spcBef>
              <a:spcAft>
                <a:spcPct val="0"/>
              </a:spcAft>
              <a:defRPr sz="4400" b="1">
                <a:solidFill>
                  <a:schemeClr val="accent2"/>
                </a:solidFill>
                <a:latin typeface="Arial" charset="0"/>
              </a:defRPr>
            </a:lvl7pPr>
            <a:lvl8pPr marL="1371600" algn="l" rtl="0" fontAlgn="base">
              <a:lnSpc>
                <a:spcPct val="85000"/>
              </a:lnSpc>
              <a:spcBef>
                <a:spcPct val="0"/>
              </a:spcBef>
              <a:spcAft>
                <a:spcPct val="0"/>
              </a:spcAft>
              <a:defRPr sz="4400" b="1">
                <a:solidFill>
                  <a:schemeClr val="accent2"/>
                </a:solidFill>
                <a:latin typeface="Arial" charset="0"/>
              </a:defRPr>
            </a:lvl8pPr>
            <a:lvl9pPr marL="1828800" algn="l" rtl="0" fontAlgn="base">
              <a:lnSpc>
                <a:spcPct val="85000"/>
              </a:lnSpc>
              <a:spcBef>
                <a:spcPct val="0"/>
              </a:spcBef>
              <a:spcAft>
                <a:spcPct val="0"/>
              </a:spcAft>
              <a:defRPr sz="4400" b="1">
                <a:solidFill>
                  <a:schemeClr val="accent2"/>
                </a:solidFill>
                <a:latin typeface="Arial" charset="0"/>
              </a:defRPr>
            </a:lvl9pPr>
          </a:lstStyle>
          <a:p>
            <a:pPr eaLnBrk="1" hangingPunct="1">
              <a:lnSpc>
                <a:spcPct val="100000"/>
              </a:lnSpc>
            </a:pPr>
            <a:r>
              <a:rPr lang="en-US" altLang="en-US" sz="2800" kern="0" dirty="0" smtClean="0">
                <a:solidFill>
                  <a:srgbClr val="002060"/>
                </a:solidFill>
                <a:ea typeface="ＭＳ Ｐゴシック" charset="-128"/>
              </a:rPr>
              <a:t>One Care Updates</a:t>
            </a:r>
          </a:p>
        </p:txBody>
      </p:sp>
      <p:sp>
        <p:nvSpPr>
          <p:cNvPr id="6" name="Content Placeholder 2"/>
          <p:cNvSpPr txBox="1">
            <a:spLocks/>
          </p:cNvSpPr>
          <p:nvPr/>
        </p:nvSpPr>
        <p:spPr>
          <a:xfrm>
            <a:off x="228600" y="980388"/>
            <a:ext cx="8686800" cy="5302773"/>
          </a:xfrm>
          <a:prstGeom prst="rect">
            <a:avLst/>
          </a:prstGeom>
        </p:spPr>
        <p:txBody>
          <a:bodyPr/>
          <a:lstStyle>
            <a:lvl1pPr marL="342900" indent="-342900" algn="l" rtl="0" eaLnBrk="0" fontAlgn="base" hangingPunct="0">
              <a:lnSpc>
                <a:spcPct val="85000"/>
              </a:lnSpc>
              <a:spcBef>
                <a:spcPct val="40000"/>
              </a:spcBef>
              <a:spcAft>
                <a:spcPct val="0"/>
              </a:spcAft>
              <a:buClr>
                <a:srgbClr val="CC0000"/>
              </a:buClr>
              <a:buFont typeface="Arial" charset="0"/>
              <a:buChar char="■"/>
              <a:defRPr sz="2800" b="1">
                <a:solidFill>
                  <a:schemeClr val="accent2"/>
                </a:solidFill>
                <a:latin typeface="+mn-lt"/>
                <a:ea typeface="MS PGothic" pitchFamily="34"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2pPr>
            <a:lvl3pPr marL="11430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3pPr>
            <a:lvl4pPr marL="16002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4pPr>
            <a:lvl5pPr marL="20574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5pPr>
            <a:lvl6pPr marL="2514600" indent="-228600" algn="l" rtl="0" fontAlgn="base">
              <a:lnSpc>
                <a:spcPct val="85000"/>
              </a:lnSpc>
              <a:spcBef>
                <a:spcPct val="40000"/>
              </a:spcBef>
              <a:spcAft>
                <a:spcPct val="0"/>
              </a:spcAft>
              <a:buClr>
                <a:srgbClr val="CC0000"/>
              </a:buClr>
              <a:buChar char="»"/>
              <a:defRPr sz="2800" b="1">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b="1">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b="1">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b="1">
                <a:solidFill>
                  <a:schemeClr val="accent2"/>
                </a:solidFill>
                <a:latin typeface="+mn-lt"/>
              </a:defRPr>
            </a:lvl9pPr>
          </a:lstStyle>
          <a:p>
            <a:pPr marL="342900" lvl="1" indent="-342900">
              <a:buFont typeface="Arial" charset="0"/>
              <a:buChar char="■"/>
            </a:pPr>
            <a:r>
              <a:rPr lang="en-US" sz="2400" b="0" dirty="0" smtClean="0">
                <a:solidFill>
                  <a:srgbClr val="002060"/>
                </a:solidFill>
              </a:rPr>
              <a:t>Online enrollment:</a:t>
            </a:r>
          </a:p>
          <a:p>
            <a:pPr marL="736600" lvl="2" indent="-342900">
              <a:spcAft>
                <a:spcPts val="600"/>
              </a:spcAft>
              <a:buFont typeface="Arial" panose="020B0604020202020204" pitchFamily="34" charset="0"/>
              <a:buChar char="•"/>
            </a:pPr>
            <a:r>
              <a:rPr lang="en-US" sz="2400" b="0" dirty="0">
                <a:solidFill>
                  <a:srgbClr val="002060"/>
                </a:solidFill>
              </a:rPr>
              <a:t>Members </a:t>
            </a:r>
            <a:r>
              <a:rPr lang="en-US" sz="2400" b="0" dirty="0" smtClean="0">
                <a:solidFill>
                  <a:srgbClr val="002060"/>
                </a:solidFill>
              </a:rPr>
              <a:t>can now enroll in One Care online</a:t>
            </a:r>
          </a:p>
          <a:p>
            <a:pPr marL="736600" lvl="2" indent="-342900">
              <a:spcAft>
                <a:spcPts val="600"/>
              </a:spcAft>
              <a:buFont typeface="Arial" panose="020B0604020202020204" pitchFamily="34" charset="0"/>
              <a:buChar char="•"/>
            </a:pPr>
            <a:r>
              <a:rPr lang="en-US" sz="2400" b="0" dirty="0" smtClean="0">
                <a:solidFill>
                  <a:srgbClr val="002060"/>
                </a:solidFill>
              </a:rPr>
              <a:t>To </a:t>
            </a:r>
            <a:r>
              <a:rPr lang="en-US" sz="2400" b="0" dirty="0">
                <a:solidFill>
                  <a:srgbClr val="002060"/>
                </a:solidFill>
              </a:rPr>
              <a:t>enroll, visit the One Care website at </a:t>
            </a:r>
            <a:r>
              <a:rPr lang="en-US" sz="2400" dirty="0"/>
              <a:t> </a:t>
            </a:r>
            <a:r>
              <a:rPr lang="en-US" sz="2400" u="sng" dirty="0">
                <a:hlinkClick r:id="rId3"/>
              </a:rPr>
              <a:t>www.mass.gov/one-care</a:t>
            </a:r>
            <a:r>
              <a:rPr lang="en-US" altLang="en-US" sz="2400" b="0" dirty="0">
                <a:solidFill>
                  <a:srgbClr val="002060"/>
                </a:solidFill>
                <a:cs typeface="Arial" panose="020B0604020202020204" pitchFamily="34" charset="0"/>
              </a:rPr>
              <a:t> and click on “I’m ready to enroll in One Care!”</a:t>
            </a:r>
            <a:endParaRPr lang="en-US" sz="2400" b="0" dirty="0">
              <a:solidFill>
                <a:srgbClr val="002060"/>
              </a:solidFill>
            </a:endParaRPr>
          </a:p>
          <a:p>
            <a:pPr marL="342900" lvl="1" indent="-342900">
              <a:buFont typeface="Arial" charset="0"/>
              <a:buChar char="■"/>
            </a:pPr>
            <a:endParaRPr lang="en-US" sz="2400" dirty="0" smtClean="0">
              <a:solidFill>
                <a:srgbClr val="002060"/>
              </a:solidFill>
            </a:endParaRPr>
          </a:p>
          <a:p>
            <a:pPr marL="342900" lvl="1" indent="-342900">
              <a:buFont typeface="Arial" charset="0"/>
              <a:buChar char="■"/>
            </a:pPr>
            <a:r>
              <a:rPr lang="en-US" sz="2400" b="0" dirty="0" smtClean="0">
                <a:solidFill>
                  <a:srgbClr val="002060"/>
                </a:solidFill>
              </a:rPr>
              <a:t>Update </a:t>
            </a:r>
            <a:r>
              <a:rPr lang="en-US" sz="2400" b="0" dirty="0">
                <a:solidFill>
                  <a:srgbClr val="002060"/>
                </a:solidFill>
              </a:rPr>
              <a:t>on </a:t>
            </a:r>
            <a:r>
              <a:rPr lang="en-US" sz="2400" b="0" dirty="0" err="1" smtClean="0">
                <a:solidFill>
                  <a:srgbClr val="002060"/>
                </a:solidFill>
              </a:rPr>
              <a:t>MassHealth</a:t>
            </a:r>
            <a:r>
              <a:rPr lang="en-US" sz="2400" b="0" dirty="0" smtClean="0">
                <a:solidFill>
                  <a:srgbClr val="002060"/>
                </a:solidFill>
              </a:rPr>
              <a:t> Redeterminations</a:t>
            </a:r>
          </a:p>
          <a:p>
            <a:pPr marL="342900" lvl="1" indent="-342900">
              <a:buFont typeface="Arial" charset="0"/>
              <a:buChar char="■"/>
            </a:pPr>
            <a:endParaRPr lang="en-US" sz="1800" dirty="0">
              <a:solidFill>
                <a:srgbClr val="002060"/>
              </a:solidFill>
            </a:endParaRPr>
          </a:p>
          <a:p>
            <a:pPr marL="0" lvl="1" indent="0">
              <a:buNone/>
            </a:pPr>
            <a:endParaRPr lang="en-US" sz="1800" b="0" dirty="0" smtClean="0">
              <a:solidFill>
                <a:srgbClr val="002060"/>
              </a:solidFill>
            </a:endParaRPr>
          </a:p>
          <a:p>
            <a:pPr marL="0" indent="0">
              <a:buNone/>
            </a:pPr>
            <a:endParaRPr lang="en-US" sz="1800" b="0" dirty="0">
              <a:solidFill>
                <a:srgbClr val="002060"/>
              </a:solidFill>
            </a:endParaRPr>
          </a:p>
          <a:p>
            <a:endParaRPr lang="en-US" sz="1400" b="0" dirty="0" smtClean="0">
              <a:solidFill>
                <a:srgbClr val="002060"/>
              </a:solidFill>
            </a:endParaRPr>
          </a:p>
          <a:p>
            <a:pPr marL="457200" lvl="1" indent="0">
              <a:buNone/>
            </a:pPr>
            <a:endParaRPr lang="en-US" sz="1400" b="0" u="sng" dirty="0" smtClean="0">
              <a:solidFill>
                <a:srgbClr val="002060"/>
              </a:solidFill>
            </a:endParaRPr>
          </a:p>
          <a:p>
            <a:pPr lvl="1"/>
            <a:endParaRPr lang="en-US" sz="1400" b="0" u="sng" dirty="0">
              <a:solidFill>
                <a:srgbClr val="002060"/>
              </a:solidFill>
            </a:endParaRPr>
          </a:p>
        </p:txBody>
      </p:sp>
    </p:spTree>
    <p:extLst>
      <p:ext uri="{BB962C8B-B14F-4D97-AF65-F5344CB8AC3E}">
        <p14:creationId xmlns:p14="http://schemas.microsoft.com/office/powerpoint/2010/main" val="11069465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THINKCELLPRESENTATIONDONOTDELETE" val="&lt;?xml version=&quot;1.0&quot; encoding=&quot;UTF-16&quot; standalone=&quot;yes&quot;?&gt;&#10;&lt;root reqver=&quot;21047&quot;&gt;&lt;version val=&quot;23256&quot;/&gt;&lt;CPresentation id=&quot;1&quot;&gt;&lt;m_precDefaultNumber&gt;&lt;m_bNumberIsYear val=&quot;1&quot;/&gt;&lt;m_chMinusSymbol&gt;-&lt;/m_chMinusSymbol&gt;&lt;m_chDecimalSymbol17909&gt;.&lt;/m_chDecimalSymbol17909&gt;&lt;m_nGroupingDigits17909 val=&quot;3&quot;/&gt;&lt;m_chGroupingSymbol17909&gt;,&lt;/m_chGroupingSymbol17909&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bNumberIsYear val=&quot;0&quot;/&gt;&lt;m_strFormatTime&gt;%d-%1-%Y&lt;/m_strFormatTime&gt;&lt;/m_precDefaultDate&gt;&lt;m_precDefaultYear/&gt;&lt;m_precDefaultQuarter&gt;&lt;m_bNumberIsYear val=&quot;0&quot;/&gt;&lt;m_strFormatTime&gt;Q%5&lt;/m_strFormatTime&gt;&lt;/m_precDefaultQuarter&gt;&lt;m_precDefaultMonth&gt;&lt;m_bNumberIsYear val=&quot;0&quot;/&gt;&lt;m_strFormatTime&gt;%1&lt;/m_strFormatTime&gt;&lt;/m_precDefaultMonth&gt;&lt;m_precDefaultWeek&gt;&lt;m_bNumberIsYear val=&quot;0&quot;/&gt;&lt;m_strFormatTime&gt;%4&lt;/m_strFormatTime&gt;&lt;/m_precDefaultWeek&gt;&lt;m_precDefaultDay&gt;&lt;m_bNumberIsYear val=&quot;0&quot;/&gt;&lt;m_strFormatTime&gt;%d&lt;/m_strFormatTime&gt;&lt;/m_precDefaultDay&gt;&lt;m_mruColor&gt;&lt;m_vecMRU length=&quot;0&quot;/&gt;&lt;/m_mruColor&gt;&lt;m_eweekdayFirstOfWeek val=&quot;2&quot;/&gt;&lt;m_eweekdayFirstOfWorkweek val=&quot;2&quot;/&gt;&lt;m_eweekdayFirstOfWeekend val=&quot;7&quot;/&gt;&lt;/CPresentation&gt;&lt;/root&gt;"/>
  <p:tag name="ISNEWSLIDENUMBER" val="False"/>
  <p:tag name="PREVIOUSNAME" val="C:\Users\Alexia Cesar\Documents\MassHealth\Final docs\2. Strategy reference deck\20160129 - MassHealth - Strategy reference deck - vF.pptx"/>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NAME" val="Moon"/>
</p:tagLst>
</file>

<file path=ppt/tags/tag21.xml><?xml version="1.0" encoding="utf-8"?>
<p:tagLst xmlns:a="http://schemas.openxmlformats.org/drawingml/2006/main" xmlns:r="http://schemas.openxmlformats.org/officeDocument/2006/relationships" xmlns:p="http://schemas.openxmlformats.org/presentationml/2006/main">
  <p:tag name="NAME" val="Moon"/>
</p:tagLst>
</file>

<file path=ppt/tags/tag22.xml><?xml version="1.0" encoding="utf-8"?>
<p:tagLst xmlns:a="http://schemas.openxmlformats.org/drawingml/2006/main" xmlns:r="http://schemas.openxmlformats.org/officeDocument/2006/relationships" xmlns:p="http://schemas.openxmlformats.org/presentationml/2006/main">
  <p:tag name="NAME" val="Moon"/>
</p:tagLst>
</file>

<file path=ppt/tags/tag23.xml><?xml version="1.0" encoding="utf-8"?>
<p:tagLst xmlns:a="http://schemas.openxmlformats.org/drawingml/2006/main" xmlns:r="http://schemas.openxmlformats.org/officeDocument/2006/relationships" xmlns:p="http://schemas.openxmlformats.org/presentationml/2006/main">
  <p:tag name="NAME" val="Moon"/>
</p:tagLst>
</file>

<file path=ppt/tags/tag24.xml><?xml version="1.0" encoding="utf-8"?>
<p:tagLst xmlns:a="http://schemas.openxmlformats.org/drawingml/2006/main" xmlns:r="http://schemas.openxmlformats.org/officeDocument/2006/relationships" xmlns:p="http://schemas.openxmlformats.org/presentationml/2006/main">
  <p:tag name="NAME" val="Moon"/>
</p:tagLst>
</file>

<file path=ppt/tags/tag25.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26.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27.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28.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29.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31.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32.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33.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34.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RM_CF_DG1140">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668</Words>
  <Application>Microsoft Office PowerPoint</Application>
  <PresentationFormat>On-screen Show (4:3)</PresentationFormat>
  <Paragraphs>112</Paragraphs>
  <Slides>10</Slides>
  <Notes>2</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10</vt:i4>
      </vt:variant>
    </vt:vector>
  </HeadingPairs>
  <TitlesOfParts>
    <vt:vector size="13" baseType="lpstr">
      <vt:lpstr>SRM_CF_DG1140</vt:lpstr>
      <vt:lpstr>1_SRM_CF_DG1140</vt:lpstr>
      <vt:lpstr>think-cell Slide</vt:lpstr>
      <vt:lpstr> </vt:lpstr>
      <vt:lpstr>One Care Rating Category Definitions </vt:lpstr>
      <vt:lpstr>Total Enrollment</vt:lpstr>
      <vt:lpstr>Enrollment Over Time: Demonstration Year 4 </vt:lpstr>
      <vt:lpstr>New Monthly Enrollments Over Time, By Plan:  Demonstration Year 4 </vt:lpstr>
      <vt:lpstr>PowerPoint Presentation</vt:lpstr>
      <vt:lpstr>Opt-Outs: Demonstration Year 4 </vt:lpstr>
      <vt:lpstr>Most Opt-Outs Requested in Demonstration Year 1</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2016-01-29T17:32:38Z</dcterms:created>
  <dcterms:modified xsi:type="dcterms:W3CDTF">2017-11-06T19:24:40Z</dcterms:modified>
</cp:coreProperties>
</file>