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35" r:id="rId2"/>
    <p:sldMasterId id="2147484033" r:id="rId3"/>
  </p:sldMasterIdLst>
  <p:notesMasterIdLst>
    <p:notesMasterId r:id="rId18"/>
  </p:notesMasterIdLst>
  <p:handoutMasterIdLst>
    <p:handoutMasterId r:id="rId19"/>
  </p:handoutMasterIdLst>
  <p:sldIdLst>
    <p:sldId id="798" r:id="rId4"/>
    <p:sldId id="865" r:id="rId5"/>
    <p:sldId id="913" r:id="rId6"/>
    <p:sldId id="916" r:id="rId7"/>
    <p:sldId id="915" r:id="rId8"/>
    <p:sldId id="911" r:id="rId9"/>
    <p:sldId id="910" r:id="rId10"/>
    <p:sldId id="918" r:id="rId11"/>
    <p:sldId id="919" r:id="rId12"/>
    <p:sldId id="920" r:id="rId13"/>
    <p:sldId id="921" r:id="rId14"/>
    <p:sldId id="922" r:id="rId15"/>
    <p:sldId id="907" r:id="rId16"/>
    <p:sldId id="807" r:id="rId17"/>
  </p:sldIdLst>
  <p:sldSz cx="9144000" cy="6858000" type="screen4x3"/>
  <p:notesSz cx="7010400" cy="9296400"/>
  <p:defaultTextStyle>
    <a:defPPr>
      <a:defRPr lang="en-US"/>
    </a:defPPr>
    <a:lvl1pPr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llwood, Malinda (EHS)" initials="EM" lastIdx="6" clrIdx="0"/>
  <p:cmAuthor id="1" name="EOHHS" initials="E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0000"/>
    <a:srgbClr val="CBCBD3"/>
    <a:srgbClr val="5F5F5F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4" autoAdjust="0"/>
    <p:restoredTop sz="85899" autoAdjust="0"/>
  </p:normalViewPr>
  <p:slideViewPr>
    <p:cSldViewPr snapToObjects="1">
      <p:cViewPr>
        <p:scale>
          <a:sx n="106" d="100"/>
          <a:sy n="106" d="100"/>
        </p:scale>
        <p:origin x="-60" y="780"/>
      </p:cViewPr>
      <p:guideLst>
        <p:guide orient="horz" pos="1152"/>
        <p:guide pos="3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1980" y="165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R:\Duals\CMI%20Contract\Rate%20Methodologies\MOU%20Finance%20Structure%20Meeting%20-%20Sept%202%202015\LTSS%20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753348228804446E-2"/>
          <c:y val="0.13279608502116219"/>
          <c:w val="0.93002451646414896"/>
          <c:h val="0.635448643369046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12 months pre-enrollment</c:v>
                </c:pt>
                <c:pt idx="1">
                  <c:v>12 months post-enrollment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280</c:v>
                </c:pt>
                <c:pt idx="1">
                  <c:v>259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9465984"/>
        <c:axId val="89467520"/>
      </c:barChart>
      <c:catAx>
        <c:axId val="894659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9467520"/>
        <c:crosses val="autoZero"/>
        <c:auto val="1"/>
        <c:lblAlgn val="ctr"/>
        <c:lblOffset val="100"/>
        <c:noMultiLvlLbl val="0"/>
      </c:catAx>
      <c:valAx>
        <c:axId val="894675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94659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numFmt formatCode="#,##0" sourceLinked="0"/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12 months pre-enrollment</c:v>
                </c:pt>
                <c:pt idx="1">
                  <c:v>12 months post-enrollment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1250</c:v>
                </c:pt>
                <c:pt idx="1">
                  <c:v>1170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9914368"/>
        <c:axId val="89903872"/>
      </c:barChart>
      <c:catAx>
        <c:axId val="899143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9903872"/>
        <c:crosses val="autoZero"/>
        <c:auto val="1"/>
        <c:lblAlgn val="ctr"/>
        <c:lblOffset val="100"/>
        <c:noMultiLvlLbl val="0"/>
      </c:catAx>
      <c:valAx>
        <c:axId val="899038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99143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Sheet1!$I$3</c:f>
              <c:strCache>
                <c:ptCount val="1"/>
                <c:pt idx="0">
                  <c:v>Same LTSS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>
                    <a:latin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Sheet1!$H$4:$H$5</c:f>
              <c:strCache>
                <c:ptCount val="2"/>
                <c:pt idx="0">
                  <c:v>CCA</c:v>
                </c:pt>
                <c:pt idx="1">
                  <c:v>Tufts</c:v>
                </c:pt>
              </c:strCache>
            </c:strRef>
          </c:cat>
          <c:val>
            <c:numRef>
              <c:f>Sheet1!$I$4:$I$5</c:f>
              <c:numCache>
                <c:formatCode>0%</c:formatCode>
                <c:ptCount val="2"/>
                <c:pt idx="0">
                  <c:v>7.7429260802807695E-2</c:v>
                </c:pt>
                <c:pt idx="1">
                  <c:v>6.25E-2</c:v>
                </c:pt>
              </c:numCache>
            </c:numRef>
          </c:val>
        </c:ser>
        <c:ser>
          <c:idx val="1"/>
          <c:order val="1"/>
          <c:tx>
            <c:strRef>
              <c:f>Sheet1!$J$3</c:f>
              <c:strCache>
                <c:ptCount val="1"/>
                <c:pt idx="0">
                  <c:v>Increased LTSS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  <a:latin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Sheet1!$H$4:$H$5</c:f>
              <c:strCache>
                <c:ptCount val="2"/>
                <c:pt idx="0">
                  <c:v>CCA</c:v>
                </c:pt>
                <c:pt idx="1">
                  <c:v>Tufts</c:v>
                </c:pt>
              </c:strCache>
            </c:strRef>
          </c:cat>
          <c:val>
            <c:numRef>
              <c:f>Sheet1!$J$4:$J$5</c:f>
              <c:numCache>
                <c:formatCode>0%</c:formatCode>
                <c:ptCount val="2"/>
                <c:pt idx="0">
                  <c:v>6.18556701030928E-2</c:v>
                </c:pt>
                <c:pt idx="1">
                  <c:v>8.2644628099173598E-2</c:v>
                </c:pt>
              </c:numCache>
            </c:numRef>
          </c:val>
        </c:ser>
        <c:ser>
          <c:idx val="2"/>
          <c:order val="2"/>
          <c:tx>
            <c:strRef>
              <c:f>Sheet1!$K$3</c:f>
              <c:strCache>
                <c:ptCount val="1"/>
                <c:pt idx="0">
                  <c:v>New LTSS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>
                    <a:latin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Sheet1!$H$4:$H$5</c:f>
              <c:strCache>
                <c:ptCount val="2"/>
                <c:pt idx="0">
                  <c:v>CCA</c:v>
                </c:pt>
                <c:pt idx="1">
                  <c:v>Tufts</c:v>
                </c:pt>
              </c:strCache>
            </c:strRef>
          </c:cat>
          <c:val>
            <c:numRef>
              <c:f>Sheet1!$K$4:$K$5</c:f>
              <c:numCache>
                <c:formatCode>0%</c:formatCode>
                <c:ptCount val="2"/>
                <c:pt idx="0">
                  <c:v>0.34</c:v>
                </c:pt>
                <c:pt idx="1">
                  <c:v>0.223657024793388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1465728"/>
        <c:axId val="81467264"/>
      </c:barChart>
      <c:catAx>
        <c:axId val="814657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/>
                <a:cs typeface="Arial"/>
              </a:defRPr>
            </a:pPr>
            <a:endParaRPr lang="en-US"/>
          </a:p>
        </c:txPr>
        <c:crossAx val="81467264"/>
        <c:crosses val="autoZero"/>
        <c:auto val="1"/>
        <c:lblAlgn val="ctr"/>
        <c:lblOffset val="100"/>
        <c:noMultiLvlLbl val="0"/>
      </c:catAx>
      <c:valAx>
        <c:axId val="8146726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/>
                <a:cs typeface="Arial"/>
              </a:defRPr>
            </a:pPr>
            <a:endParaRPr lang="en-US"/>
          </a:p>
        </c:txPr>
        <c:crossAx val="8146572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  <c:txPr>
        <a:bodyPr/>
        <a:lstStyle/>
        <a:p>
          <a:pPr>
            <a:defRPr sz="1200">
              <a:latin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0.52912</cdr:x>
      <cdr:y>0.74563</cdr:y>
    </cdr:from>
    <cdr:to>
      <cdr:x>0.63729</cdr:x>
      <cdr:y>0.81827</cdr:y>
    </cdr:to>
    <cdr:sp macro="" textlink="">
      <cdr:nvSpPr>
        <cdr:cNvPr id="3" name="Rectangle 8"/>
        <cdr:cNvSpPr txBox="1"/>
      </cdr:nvSpPr>
      <cdr:spPr>
        <a:xfrm xmlns:a="http://schemas.openxmlformats.org/drawingml/2006/main">
          <a:off x="2312898" y="3791363"/>
          <a:ext cx="472831" cy="369357"/>
        </a:xfrm>
        <a:prstGeom xmlns:a="http://schemas.openxmlformats.org/drawingml/2006/main" prst="rect">
          <a:avLst/>
        </a:prstGeom>
        <a:solidFill xmlns:a="http://schemas.openxmlformats.org/drawingml/2006/main">
          <a:schemeClr val="bg2"/>
        </a:solidFill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  <a:extLst xmlns:a="http://schemas.openxmlformats.org/drawingml/2006/main"/>
      </cdr:spPr>
      <cdr:txBody>
        <a:bodyPr xmlns:a="http://schemas.openxmlformats.org/drawingml/2006/main" vert="horz" wrap="square" lIns="0" tIns="0" rIns="0" bIns="0" numCol="1" anchor="t" anchorCtr="0" compatLnSpc="1">
          <a:prstTxWarp prst="textNoShape">
            <a:avLst/>
          </a:prstTxWarp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4505" algn="l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09080" algn="l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63625" algn="l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18168" algn="l" rtl="0" fontAlgn="base">
            <a:spcBef>
              <a:spcPct val="0"/>
            </a:spcBef>
            <a:spcAft>
              <a:spcPct val="0"/>
            </a:spcAft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72710" algn="l" defTabSz="909080" rtl="0" eaLnBrk="1" latinLnBrk="0" hangingPunct="1"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27251" algn="l" defTabSz="909080" rtl="0" eaLnBrk="1" latinLnBrk="0" hangingPunct="1"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181795" algn="l" defTabSz="909080" rtl="0" eaLnBrk="1" latinLnBrk="0" hangingPunct="1"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36336" algn="l" defTabSz="909080" rtl="0" eaLnBrk="1" latinLnBrk="0" hangingPunct="1">
            <a:defRPr sz="16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spcAft>
              <a:spcPts val="300"/>
            </a:spcAft>
          </a:pPr>
          <a:r>
            <a:rPr lang="en-US" sz="1200" b="1" dirty="0" smtClean="0"/>
            <a:t>15% in FFS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E81D1537-6B1B-4201-898D-E5E02B97862F}" type="datetimeFigureOut">
              <a:rPr lang="en-US" altLang="en-US"/>
              <a:pPr>
                <a:defRPr/>
              </a:pPr>
              <a:t>10/27/2017</a:t>
            </a:fld>
            <a:endParaRPr lang="en-US" altLang="en-US" dirty="0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ACE02D3A-A584-4882-8BC4-83D78986FA4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234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>
            <a:lvl1pPr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b" anchorCtr="0" compatLnSpc="1">
            <a:prstTxWarp prst="textNoShape">
              <a:avLst/>
            </a:prstTxWarp>
          </a:bodyPr>
          <a:lstStyle>
            <a:lvl1pPr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b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45C1E652-0180-43F7-B847-50860E20547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40404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287CCC5-5083-439B-9424-2ABB6A287DC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E826B1B-52FD-4040-9B35-6491BF735DB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b="0" dirty="0" smtClean="0">
                <a:solidFill>
                  <a:srgbClr val="FF0000"/>
                </a:solidFill>
              </a:rPr>
              <a:t>Include update on shared learning? UMMS to do?</a:t>
            </a:r>
          </a:p>
          <a:p>
            <a:pPr eaLnBrk="1" hangingPunct="1"/>
            <a:endParaRPr lang="en-US" altLang="en-US" baseline="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09" indent="-285734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2937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111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287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461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635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8811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5985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8AA5141-9F36-4713-B5DE-18FFDCF664FD}" type="slidenum">
              <a:rPr lang="en-US" altLang="en-US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120000"/>
              </a:lnSpc>
            </a:pPr>
            <a:endParaRPr lang="en-US" altLang="en-US" dirty="0" smtClean="0"/>
          </a:p>
        </p:txBody>
      </p:sp>
      <p:sp>
        <p:nvSpPr>
          <p:cNvPr id="33797" name="Footer Placeholder 1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318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09" indent="-285734" defTabSz="9318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2937" indent="-228587" defTabSz="9318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111" indent="-228587" defTabSz="9318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287" indent="-228587" defTabSz="9318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461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635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8811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5985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670" eaLnBrk="0" hangingPunct="0"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4064" indent="-286179" defTabSz="931670" eaLnBrk="0" hangingPunct="0"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4715" indent="-228943" defTabSz="931670" eaLnBrk="0" hangingPunct="0"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2600" indent="-228943" defTabSz="931670" eaLnBrk="0" hangingPunct="0"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60486" indent="-228943" defTabSz="931670" eaLnBrk="0" hangingPunct="0"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8372" indent="-228943" defTabSz="93167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6258" indent="-228943" defTabSz="93167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34144" indent="-228943" defTabSz="93167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92029" indent="-228943" defTabSz="93167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/>
            <a:fld id="{EACEE263-42D7-48C5-A864-463DB268C9A7}" type="slidenum">
              <a:rPr lang="en-US" altLang="en-US" sz="1200" b="0">
                <a:solidFill>
                  <a:schemeClr val="tx1"/>
                </a:solidFill>
              </a:rPr>
              <a:pPr eaLnBrk="1" hangingPunct="1"/>
              <a:t>4</a:t>
            </a:fld>
            <a:endParaRPr lang="en-US" altLang="en-US" sz="12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C1E652-0180-43F7-B847-50860E205478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159837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E826B1B-52FD-4040-9B35-6491BF735DB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>
              <a:solidFill>
                <a:srgbClr val="C0504D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4538" indent="-287338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4588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3375" indent="-230188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0575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77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49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21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93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9AFF9E16-0E49-4C85-95B3-EF17F0E62F44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14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18829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C1FAA-CD78-47B1-BAD6-4032B3D66D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96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AE73F-DBDC-443C-9E62-AC0A81DD45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422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99F81-45FC-4E42-B214-B273A6F4F8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316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F6FD4-E3DA-4758-B685-D000E3FEE4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291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B10CD-3106-435E-A3A6-13B3636FF7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772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F2828-1E6C-4CC7-89C5-3000E8B2D4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164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0CBFA-DF8B-4036-B47D-7F164860A1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1479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90C29-E71F-4164-8487-41596456DE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501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8C686-A778-42FF-B538-24FADFAD9B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82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3478A-FE8B-4DA9-AE41-17F437AA66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006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E6EFD-F2E3-4CF8-B30C-61A833C1AD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318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ABD63-BEE5-4F07-BBB7-5A83508F8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237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8FBAE-7640-4A80-A347-553666A2CD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8141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3234D-6170-43EC-879F-A22D9BEFC9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580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1D13-F5A2-4204-81C5-0796E9468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2377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90A49-B2AB-444E-9BDC-0AF3FBF35C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0330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40195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3582C-A5A7-429D-AA5C-44DECADB6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186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59541-775F-4120-B4D8-5832CA54F05A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0299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99996-7403-461D-911D-E4E89BB71D4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3510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4CA86-ABC2-47CB-943D-BF0742A80A7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500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75640-D13A-40D7-94FB-EF3DD4B73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9338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2F1E5-60DC-49FB-984E-ECE6007604B8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7129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3EE37-626C-4385-A752-F7826DB521A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9972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5EE0A-C865-4227-9BE2-589614D7DEE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0649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4486-BE0F-410A-A1BB-D2D8BC99172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2235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B0469-4159-4D7B-9CB6-F33FDDB2D6F4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3450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88012-D34A-4B85-A03A-F4865D36A4F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2859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C1546-5EE3-4698-9B7B-F0CF1B08194E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3016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EED73-BE65-445B-A3F0-D331D103F69B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351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D3E34-6010-44D3-928D-8E0F6E90B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294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440A7-480B-40A1-9852-ED9387277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345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DD66E-2497-448D-88D4-0B6C0ADE6C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19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919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91361-8DAF-4856-B7C6-F8B84E1393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43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CA9EA-8EE3-4BC3-A07E-DC4BF168FE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260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A74B3DE5-65C4-40A6-A4BA-E4AA441D90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 b="1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44EBA18F-3E7D-4C66-B15E-1794394933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053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 smtClean="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3CCB7CCF-7DC9-4FD4-91F9-45D0F3C61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704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5" r:id="rId2"/>
    <p:sldLayoutId id="2147484036" r:id="rId3"/>
    <p:sldLayoutId id="2147484037" r:id="rId4"/>
    <p:sldLayoutId id="2147484038" r:id="rId5"/>
    <p:sldLayoutId id="2147484039" r:id="rId6"/>
    <p:sldLayoutId id="2147484040" r:id="rId7"/>
    <p:sldLayoutId id="2147484041" r:id="rId8"/>
    <p:sldLayoutId id="2147484042" r:id="rId9"/>
    <p:sldLayoutId id="2147484043" r:id="rId10"/>
    <p:sldLayoutId id="2147484044" r:id="rId11"/>
    <p:sldLayoutId id="2147484045" r:id="rId12"/>
    <p:sldLayoutId id="2147484046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ＭＳ Ｐゴシック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pitchFamily="34" charset="0"/>
        <a:buChar char="■"/>
        <a:defRPr sz="2800" b="1">
          <a:solidFill>
            <a:schemeClr val="accent2"/>
          </a:solidFill>
          <a:latin typeface="+mn-lt"/>
          <a:ea typeface="ＭＳ Ｐゴシック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ＭＳ Ｐゴシック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package" Target="../embeddings/Microsoft_Excel_Worksheet3.xlsx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ss.gov/eohhs/docs/masshealth/onecare/eip-survey-2-report.pdf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onecar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onecar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Relationship Id="rId4" Type="http://schemas.openxmlformats.org/officeDocument/2006/relationships/hyperlink" Target="mailto:OneCare@state.ma.u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15153" y="3124200"/>
            <a:ext cx="6400800" cy="838200"/>
          </a:xfrm>
        </p:spPr>
        <p:txBody>
          <a:bodyPr/>
          <a:lstStyle/>
          <a:p>
            <a:pPr eaLnBrk="1" hangingPunct="1"/>
            <a:r>
              <a:rPr lang="en-US" altLang="en-US" sz="2800" b="0" dirty="0" smtClean="0"/>
              <a:t>MassHealth Demonstration </a:t>
            </a:r>
            <a:br>
              <a:rPr lang="en-US" altLang="en-US" sz="2800" b="0" dirty="0" smtClean="0"/>
            </a:br>
            <a:r>
              <a:rPr lang="en-US" altLang="en-US" sz="2800" b="0" dirty="0" smtClean="0"/>
              <a:t>to Integrate Care for Dual Eligibles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304800" y="2133600"/>
            <a:ext cx="8382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333399"/>
                </a:solidFill>
              </a:rPr>
              <a:t>One Care: MassHealth plus Medicare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86871" y="4343400"/>
            <a:ext cx="7315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Font typeface="Arial" charset="0"/>
              <a:buNone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9300" indent="-2921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9pPr>
          </a:lstStyle>
          <a:p>
            <a:pPr eaLnBrk="1" hangingPunct="1"/>
            <a:r>
              <a:rPr lang="en-US" altLang="en-US" sz="2400" b="0" kern="0" dirty="0" smtClean="0"/>
              <a:t>Implementation Council Meeting</a:t>
            </a:r>
            <a:endParaRPr lang="en-US" altLang="en-US" sz="2400" b="0" kern="0" dirty="0"/>
          </a:p>
          <a:p>
            <a:pPr eaLnBrk="1" hangingPunct="1"/>
            <a:r>
              <a:rPr lang="en-US" altLang="en-US" sz="2400" b="0" kern="0" dirty="0" smtClean="0"/>
              <a:t>October 16, 2015 1:30 PM </a:t>
            </a:r>
            <a:r>
              <a:rPr lang="en-US" altLang="en-US" sz="2400" b="0" kern="0" dirty="0"/>
              <a:t>– </a:t>
            </a:r>
            <a:r>
              <a:rPr lang="en-US" altLang="en-US" sz="2400" b="0" kern="0" dirty="0" smtClean="0"/>
              <a:t>3:30 </a:t>
            </a:r>
            <a:r>
              <a:rPr lang="en-US" altLang="en-US" sz="2400" b="0" kern="0" dirty="0"/>
              <a:t>PM</a:t>
            </a:r>
          </a:p>
          <a:p>
            <a:pPr eaLnBrk="1" hangingPunct="1"/>
            <a:r>
              <a:rPr lang="en-US" altLang="en-US" sz="2400" b="0" kern="0" dirty="0"/>
              <a:t>250 Washington St. </a:t>
            </a:r>
            <a:endParaRPr lang="en-US" altLang="en-US" sz="2400" b="0" kern="0" dirty="0" smtClean="0"/>
          </a:p>
          <a:p>
            <a:pPr eaLnBrk="1" hangingPunct="1"/>
            <a:r>
              <a:rPr lang="en-US" altLang="en-US" sz="2400" b="0" kern="0" dirty="0" smtClean="0"/>
              <a:t>Public Health </a:t>
            </a:r>
            <a:r>
              <a:rPr lang="en-US" altLang="en-US" sz="2400" b="0" kern="0" dirty="0"/>
              <a:t>Conference Room, 2nd </a:t>
            </a:r>
            <a:r>
              <a:rPr lang="en-US" altLang="en-US" sz="2400" b="0" kern="0" dirty="0" smtClean="0"/>
              <a:t>Floor</a:t>
            </a:r>
          </a:p>
          <a:p>
            <a:pPr eaLnBrk="1" hangingPunct="1"/>
            <a:r>
              <a:rPr lang="en-US" altLang="en-US" sz="2400" b="0" kern="0" dirty="0" smtClean="0"/>
              <a:t>Boston, MA</a:t>
            </a:r>
            <a:endParaRPr lang="en-US" altLang="en-US" sz="2400" b="0" kern="0" dirty="0"/>
          </a:p>
        </p:txBody>
      </p:sp>
    </p:spTree>
    <p:extLst>
      <p:ext uri="{BB962C8B-B14F-4D97-AF65-F5344CB8AC3E}">
        <p14:creationId xmlns:p14="http://schemas.microsoft.com/office/powerpoint/2010/main" val="214344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545" y="234864"/>
            <a:ext cx="6736455" cy="596653"/>
          </a:xfrm>
        </p:spPr>
        <p:txBody>
          <a:bodyPr/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One Care Has </a:t>
            </a:r>
            <a:r>
              <a:rPr lang="en-US" sz="2800" dirty="0"/>
              <a:t>H</a:t>
            </a:r>
            <a:r>
              <a:rPr lang="en-US" sz="2800" dirty="0" smtClean="0"/>
              <a:t>ad </a:t>
            </a:r>
            <a:r>
              <a:rPr lang="en-US" sz="2800" dirty="0"/>
              <a:t>S</a:t>
            </a:r>
            <a:r>
              <a:rPr lang="en-US" sz="2800" dirty="0" smtClean="0"/>
              <a:t>ignificant </a:t>
            </a:r>
            <a:r>
              <a:rPr lang="en-US" sz="2800" dirty="0"/>
              <a:t>I</a:t>
            </a:r>
            <a:r>
              <a:rPr lang="en-US" sz="2800" dirty="0" smtClean="0"/>
              <a:t>mpact </a:t>
            </a:r>
            <a:r>
              <a:rPr lang="en-US" sz="2800" dirty="0"/>
              <a:t>O</a:t>
            </a:r>
            <a:r>
              <a:rPr lang="en-US" sz="2800" dirty="0" smtClean="0"/>
              <a:t>n </a:t>
            </a:r>
            <a:r>
              <a:rPr lang="en-US" sz="2800" dirty="0"/>
              <a:t>H</a:t>
            </a:r>
            <a:r>
              <a:rPr lang="en-US" sz="2800" dirty="0" smtClean="0"/>
              <a:t>ighest </a:t>
            </a:r>
            <a:r>
              <a:rPr lang="en-US" sz="2800" dirty="0"/>
              <a:t>U</a:t>
            </a:r>
            <a:r>
              <a:rPr lang="en-US" sz="2800" dirty="0" smtClean="0"/>
              <a:t>tilizers</a:t>
            </a:r>
            <a:br>
              <a:rPr lang="en-US" sz="2800" dirty="0" smtClean="0"/>
            </a:b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1" name="Rectangle 8"/>
          <p:cNvSpPr txBox="1"/>
          <p:nvPr/>
        </p:nvSpPr>
        <p:spPr>
          <a:xfrm>
            <a:off x="449748" y="843948"/>
            <a:ext cx="8427775" cy="635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6"/>
              </a:spcAft>
            </a:pPr>
            <a:endParaRPr lang="en-US" sz="1600" b="1" dirty="0" smtClean="0"/>
          </a:p>
          <a:p>
            <a:pPr>
              <a:spcAft>
                <a:spcPts val="306"/>
              </a:spcAft>
            </a:pPr>
            <a:r>
              <a:rPr lang="en-US" sz="1600" b="1" dirty="0" smtClean="0"/>
              <a:t>CCA’s cost (12 mos. pre- and post-enrollment) for 10 highest spend members</a:t>
            </a:r>
            <a:r>
              <a:rPr lang="en-US" sz="1600" b="1" baseline="30000" dirty="0" smtClean="0"/>
              <a:t>1</a:t>
            </a:r>
          </a:p>
          <a:p>
            <a:pPr>
              <a:spcAft>
                <a:spcPts val="306"/>
              </a:spcAft>
            </a:pPr>
            <a:endParaRPr lang="en-US" sz="1600" baseline="30000" dirty="0" smtClean="0"/>
          </a:p>
        </p:txBody>
      </p:sp>
      <p:sp>
        <p:nvSpPr>
          <p:cNvPr id="22" name="Rectangle 8"/>
          <p:cNvSpPr txBox="1"/>
          <p:nvPr/>
        </p:nvSpPr>
        <p:spPr>
          <a:xfrm>
            <a:off x="649662" y="5486400"/>
            <a:ext cx="8018985" cy="847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306"/>
              </a:spcAft>
            </a:pPr>
            <a:r>
              <a:rPr lang="en-US" sz="1400" b="0" dirty="0"/>
              <a:t>Cost reductions due to decreased inpatient/acute and skilled nursing facility utilization</a:t>
            </a:r>
          </a:p>
          <a:p>
            <a:pPr lvl="1">
              <a:spcAft>
                <a:spcPts val="306"/>
              </a:spcAft>
            </a:pPr>
            <a:r>
              <a:rPr lang="en-US" sz="1400" b="0" dirty="0"/>
              <a:t>Investments in care management, primary care, and community-based LTSS to achieve reductions</a:t>
            </a:r>
          </a:p>
          <a:p>
            <a:pPr lvl="1">
              <a:spcAft>
                <a:spcPts val="306"/>
              </a:spcAft>
            </a:pPr>
            <a:r>
              <a:rPr lang="en-US" sz="1400" b="0" dirty="0"/>
              <a:t>8 of 10 highest cost members had reduced cost</a:t>
            </a:r>
          </a:p>
          <a:p>
            <a:pPr lvl="1">
              <a:spcAft>
                <a:spcPts val="306"/>
              </a:spcAft>
            </a:pPr>
            <a:r>
              <a:rPr lang="en-US" sz="1400" b="0" dirty="0"/>
              <a:t>For all 10, average cost reduction of -38%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12835"/>
              </p:ext>
            </p:extLst>
          </p:nvPr>
        </p:nvGraphicFramePr>
        <p:xfrm>
          <a:off x="1219200" y="5062721"/>
          <a:ext cx="7104620" cy="2138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Worksheet" r:id="rId4" imgW="6962677" imgH="209520" progId="Excel.Sheet.12">
                  <p:embed/>
                </p:oleObj>
              </mc:Choice>
              <mc:Fallback>
                <p:oleObj name="Worksheet" r:id="rId4" imgW="6962677" imgH="2095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19200" y="5062721"/>
                        <a:ext cx="7104620" cy="2138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572" y="1394012"/>
            <a:ext cx="7879175" cy="3730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1494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545" y="234863"/>
            <a:ext cx="8794113" cy="603337"/>
          </a:xfrm>
        </p:spPr>
        <p:txBody>
          <a:bodyPr/>
          <a:lstStyle/>
          <a:p>
            <a:pPr>
              <a:spcAft>
                <a:spcPts val="306"/>
              </a:spcAft>
            </a:pPr>
            <a:r>
              <a:rPr lang="en-US" sz="2800" dirty="0"/>
              <a:t>Insights </a:t>
            </a:r>
            <a:r>
              <a:rPr lang="en-US" sz="2800" dirty="0" smtClean="0"/>
              <a:t>From </a:t>
            </a:r>
            <a:r>
              <a:rPr lang="en-US" sz="2800" dirty="0"/>
              <a:t>E</a:t>
            </a:r>
            <a:r>
              <a:rPr lang="en-US" sz="2800" dirty="0" smtClean="0"/>
              <a:t>xperience </a:t>
            </a:r>
            <a:r>
              <a:rPr lang="en-US" sz="2800" dirty="0"/>
              <a:t>T</a:t>
            </a:r>
            <a:r>
              <a:rPr lang="en-US" sz="2800" dirty="0" smtClean="0"/>
              <a:t>o Date …</a:t>
            </a:r>
            <a:endParaRPr lang="en-US" sz="2800" dirty="0"/>
          </a:p>
        </p:txBody>
      </p:sp>
      <p:sp>
        <p:nvSpPr>
          <p:cNvPr id="13" name="Rectangle 8"/>
          <p:cNvSpPr txBox="1"/>
          <p:nvPr/>
        </p:nvSpPr>
        <p:spPr>
          <a:xfrm>
            <a:off x="398481" y="1314038"/>
            <a:ext cx="8511170" cy="4335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Aft>
                <a:spcPts val="918"/>
              </a:spcAft>
              <a:buFont typeface="Wingdings" panose="05000000000000000000" pitchFamily="2" charset="2"/>
              <a:buChar char="§"/>
            </a:pPr>
            <a:r>
              <a:rPr lang="en-US" sz="1800" b="0" dirty="0" smtClean="0"/>
              <a:t>Significant pent-up demand and unmet needs for new members</a:t>
            </a:r>
          </a:p>
          <a:p>
            <a:pPr lvl="1">
              <a:spcAft>
                <a:spcPts val="918"/>
              </a:spcAft>
              <a:buFont typeface="Wingdings" panose="05000000000000000000" pitchFamily="2" charset="2"/>
              <a:buChar char="§"/>
            </a:pPr>
            <a:endParaRPr lang="en-US" sz="1800" b="0" dirty="0" smtClean="0"/>
          </a:p>
          <a:p>
            <a:pPr lvl="1">
              <a:spcAft>
                <a:spcPts val="918"/>
              </a:spcAft>
              <a:buFont typeface="Wingdings" panose="05000000000000000000" pitchFamily="2" charset="2"/>
              <a:buChar char="§"/>
            </a:pPr>
            <a:r>
              <a:rPr lang="en-US" sz="1800" b="0" dirty="0" smtClean="0"/>
              <a:t>Upfront investments (care coordination, increased medical, BH and LTSS care) required, but savings take 12-18 months to realize</a:t>
            </a:r>
          </a:p>
          <a:p>
            <a:pPr lvl="1">
              <a:spcAft>
                <a:spcPts val="918"/>
              </a:spcAft>
              <a:buFont typeface="Wingdings" panose="05000000000000000000" pitchFamily="2" charset="2"/>
              <a:buChar char="§"/>
            </a:pPr>
            <a:endParaRPr lang="en-US" sz="1800" b="0" dirty="0" smtClean="0"/>
          </a:p>
          <a:p>
            <a:pPr lvl="1">
              <a:spcAft>
                <a:spcPts val="918"/>
              </a:spcAft>
              <a:buFont typeface="Wingdings" panose="05000000000000000000" pitchFamily="2" charset="2"/>
              <a:buChar char="§"/>
            </a:pPr>
            <a:r>
              <a:rPr lang="en-US" sz="1800" b="0" dirty="0" smtClean="0"/>
              <a:t>Claims </a:t>
            </a:r>
            <a:r>
              <a:rPr lang="en-US" sz="1800" b="0" dirty="0"/>
              <a:t>history is significantly underestimating the population’s functional limitations, behavioral health conditions, and other </a:t>
            </a:r>
            <a:r>
              <a:rPr lang="en-US" sz="1800" b="0" dirty="0" smtClean="0"/>
              <a:t>needs </a:t>
            </a:r>
            <a:endParaRPr lang="en-US" sz="1800" b="0" dirty="0"/>
          </a:p>
          <a:p>
            <a:pPr lvl="1">
              <a:spcAft>
                <a:spcPts val="918"/>
              </a:spcAft>
              <a:buFont typeface="Wingdings" panose="05000000000000000000" pitchFamily="2" charset="2"/>
              <a:buChar char="§"/>
            </a:pPr>
            <a:endParaRPr lang="en-US" sz="1800" b="0" dirty="0" smtClean="0"/>
          </a:p>
          <a:p>
            <a:pPr lvl="1">
              <a:spcAft>
                <a:spcPts val="918"/>
              </a:spcAft>
              <a:buFont typeface="Wingdings" panose="05000000000000000000" pitchFamily="2" charset="2"/>
              <a:buChar char="§"/>
            </a:pPr>
            <a:r>
              <a:rPr lang="en-US" sz="1800" b="0" dirty="0" smtClean="0"/>
              <a:t>Investments </a:t>
            </a:r>
            <a:r>
              <a:rPr lang="en-US" sz="1800" b="0" dirty="0"/>
              <a:t>in care management are critical to success of model – key to making </a:t>
            </a:r>
            <a:r>
              <a:rPr lang="en-US" sz="1800" b="0" dirty="0" smtClean="0"/>
              <a:t>person-level </a:t>
            </a:r>
            <a:r>
              <a:rPr lang="en-US" sz="1800" b="0" dirty="0"/>
              <a:t>connections</a:t>
            </a:r>
          </a:p>
          <a:p>
            <a:pPr lvl="1">
              <a:spcAft>
                <a:spcPts val="918"/>
              </a:spcAft>
              <a:buFont typeface="Wingdings" panose="05000000000000000000" pitchFamily="2" charset="2"/>
              <a:buChar char="§"/>
            </a:pPr>
            <a:endParaRPr lang="en-US" sz="1800" b="0" dirty="0" smtClean="0"/>
          </a:p>
          <a:p>
            <a:pPr lvl="1">
              <a:spcAft>
                <a:spcPts val="918"/>
              </a:spcAft>
              <a:buFont typeface="Wingdings" panose="05000000000000000000" pitchFamily="2" charset="2"/>
              <a:buChar char="§"/>
            </a:pPr>
            <a:r>
              <a:rPr lang="en-US" sz="1800" b="0" dirty="0" smtClean="0"/>
              <a:t>Expanded </a:t>
            </a:r>
            <a:r>
              <a:rPr lang="en-US" sz="1800" b="0" dirty="0"/>
              <a:t>services are diverting enrollees from more acute and expensive </a:t>
            </a:r>
            <a:r>
              <a:rPr lang="en-US" sz="1800" b="0" dirty="0" smtClean="0"/>
              <a:t>care (ex. Crisis Stabilization Units)</a:t>
            </a:r>
          </a:p>
          <a:p>
            <a:pPr lvl="1">
              <a:spcAft>
                <a:spcPts val="918"/>
              </a:spcAft>
              <a:buFont typeface="Wingdings" panose="05000000000000000000" pitchFamily="2" charset="2"/>
              <a:buChar char="§"/>
            </a:pPr>
            <a:r>
              <a:rPr lang="en-US" sz="1800" b="0" dirty="0" smtClean="0"/>
              <a:t>CCA building own Crisis Stabilization Units – up-front cost with long-term savings</a:t>
            </a:r>
          </a:p>
        </p:txBody>
      </p:sp>
    </p:spTree>
    <p:extLst>
      <p:ext uri="{BB962C8B-B14F-4D97-AF65-F5344CB8AC3E}">
        <p14:creationId xmlns:p14="http://schemas.microsoft.com/office/powerpoint/2010/main" val="52248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545" y="234863"/>
            <a:ext cx="8794113" cy="527137"/>
          </a:xfrm>
        </p:spPr>
        <p:txBody>
          <a:bodyPr/>
          <a:lstStyle/>
          <a:p>
            <a:r>
              <a:rPr lang="en-US" sz="2800" dirty="0" smtClean="0"/>
              <a:t>Early Successes from One Care Plans-</a:t>
            </a:r>
            <a:br>
              <a:rPr lang="en-US" sz="2800" dirty="0" smtClean="0"/>
            </a:br>
            <a:r>
              <a:rPr lang="en-US" sz="2800" dirty="0" smtClean="0"/>
              <a:t>Endnotes</a:t>
            </a:r>
            <a:endParaRPr lang="en-US" sz="2800" dirty="0"/>
          </a:p>
        </p:txBody>
      </p:sp>
      <p:sp>
        <p:nvSpPr>
          <p:cNvPr id="41" name="Rectangle 8"/>
          <p:cNvSpPr txBox="1"/>
          <p:nvPr/>
        </p:nvSpPr>
        <p:spPr>
          <a:xfrm>
            <a:off x="381000" y="914400"/>
            <a:ext cx="8037417" cy="4962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619" lvl="1" indent="0">
              <a:spcAft>
                <a:spcPts val="306"/>
              </a:spcAft>
              <a:buNone/>
            </a:pPr>
            <a:endParaRPr lang="en-US" sz="1800" b="0" baseline="30000" dirty="0"/>
          </a:p>
          <a:p>
            <a:pPr marL="1619" lvl="1" indent="0">
              <a:spcAft>
                <a:spcPts val="306"/>
              </a:spcAft>
              <a:buNone/>
            </a:pPr>
            <a:r>
              <a:rPr lang="en-US" altLang="en-US" sz="1800" b="0" i="1" baseline="30000" dirty="0"/>
              <a:t>1 </a:t>
            </a:r>
            <a:r>
              <a:rPr lang="en-US" sz="1800" b="0" i="1" dirty="0"/>
              <a:t>Charts based on data from </a:t>
            </a:r>
            <a:r>
              <a:rPr lang="en-US" altLang="en-US" sz="1800" b="0" i="1" dirty="0"/>
              <a:t>“Early Review of One Care Performance.” Commonwealth Care Alliance.  August 14, 2015.  </a:t>
            </a:r>
            <a:r>
              <a:rPr lang="en-US" sz="1800" b="0" i="1" dirty="0"/>
              <a:t>Data based on analysis of  4,559 individuals continuously enrolled for 12+ months through December 2014 preceded by 12+ months continuously eligible for MassHealth and Medicare.  Part D claims excluded from analysis due to limitations on data availability.  Medicare claims may be incomplete.</a:t>
            </a:r>
          </a:p>
          <a:p>
            <a:pPr marL="1619" lvl="1" indent="0">
              <a:spcAft>
                <a:spcPts val="306"/>
              </a:spcAft>
              <a:buNone/>
            </a:pPr>
            <a:endParaRPr lang="en-US" sz="1800" b="0" i="1" dirty="0"/>
          </a:p>
          <a:p>
            <a:pPr marL="1619" lvl="1" indent="0">
              <a:spcAft>
                <a:spcPts val="306"/>
              </a:spcAft>
              <a:buNone/>
            </a:pPr>
            <a:r>
              <a:rPr lang="en-US" altLang="en-US" sz="1800" b="0" i="1" baseline="30000" dirty="0"/>
              <a:t>2</a:t>
            </a:r>
            <a:r>
              <a:rPr lang="en-US" altLang="en-US" sz="1800" b="0" i="1" dirty="0"/>
              <a:t> The One Care Early Indicators Project, “Findings from the One Care Member Experience Survey (2014),” May 2015. Available at </a:t>
            </a:r>
            <a:r>
              <a:rPr lang="en-US" altLang="en-US" sz="1800" b="0" i="1" dirty="0">
                <a:hlinkClick r:id="rId2"/>
              </a:rPr>
              <a:t>http://www.mass.gov/eohhs/docs/masshealth/onecare/eip-survey-2-report.pdf</a:t>
            </a:r>
            <a:r>
              <a:rPr lang="en-US" altLang="en-US" sz="1800" b="0" i="1" dirty="0"/>
              <a:t> </a:t>
            </a:r>
          </a:p>
          <a:p>
            <a:pPr marL="1619" lvl="1" indent="0">
              <a:spcAft>
                <a:spcPts val="306"/>
              </a:spcAft>
              <a:buNone/>
            </a:pPr>
            <a:endParaRPr lang="en-US" altLang="en-US" sz="1800" b="0" i="1" baseline="30000" dirty="0"/>
          </a:p>
          <a:p>
            <a:pPr marL="1619" lvl="1" indent="0">
              <a:spcAft>
                <a:spcPts val="306"/>
              </a:spcAft>
              <a:buNone/>
            </a:pPr>
            <a:r>
              <a:rPr lang="en-US" altLang="en-US" sz="1800" b="0" i="1" baseline="30000" dirty="0"/>
              <a:t>3 </a:t>
            </a:r>
            <a:r>
              <a:rPr lang="en-US" sz="1800" b="0" i="1" dirty="0"/>
              <a:t>Medicare Advantage and Prescription Drug Plan CAHPS for 2015 conducted in Spring 2015, as reported in </a:t>
            </a:r>
            <a:r>
              <a:rPr lang="en-US" altLang="en-US" sz="1800" b="0" i="1" dirty="0"/>
              <a:t>“Early Review of One Care Performance.” Commonwealth Care Alliance.  August 14, 2015.</a:t>
            </a:r>
            <a:endParaRPr lang="en-US" altLang="en-US" sz="1800" b="0" i="1" baseline="30000" dirty="0"/>
          </a:p>
          <a:p>
            <a:pPr marL="1619" lvl="1" indent="0">
              <a:spcAft>
                <a:spcPts val="306"/>
              </a:spcAft>
              <a:buNone/>
            </a:pPr>
            <a:endParaRPr lang="en-US" altLang="en-US" sz="1800" b="0" i="1" baseline="30000" dirty="0"/>
          </a:p>
          <a:p>
            <a:pPr marL="1619" lvl="1" indent="0">
              <a:spcAft>
                <a:spcPts val="306"/>
              </a:spcAft>
              <a:buNone/>
            </a:pPr>
            <a:r>
              <a:rPr lang="en-US" altLang="en-US" sz="1800" b="0" i="1" baseline="30000" dirty="0"/>
              <a:t>4 </a:t>
            </a:r>
            <a:r>
              <a:rPr lang="en-US" altLang="en-US" sz="1800" b="0" i="1" dirty="0"/>
              <a:t>“Early Review of One Care Performance.” Commonwealth Care Alliance.  August 14, 2015.</a:t>
            </a:r>
            <a:endParaRPr lang="en-US" altLang="en-US" sz="1800" b="0" i="1" baseline="30000" dirty="0"/>
          </a:p>
          <a:p>
            <a:pPr marL="1619" lvl="1" indent="0">
              <a:spcAft>
                <a:spcPts val="306"/>
              </a:spcAft>
              <a:buNone/>
            </a:pPr>
            <a:endParaRPr lang="en-US" altLang="en-US" sz="1800" b="0" i="1" baseline="30000" dirty="0"/>
          </a:p>
          <a:p>
            <a:pPr marL="1619" lvl="1" indent="0">
              <a:spcAft>
                <a:spcPts val="306"/>
              </a:spcAft>
              <a:buNone/>
            </a:pPr>
            <a:r>
              <a:rPr lang="en-US" altLang="en-US" sz="1800" b="0" i="1" baseline="30000" dirty="0"/>
              <a:t>5</a:t>
            </a:r>
            <a:r>
              <a:rPr lang="en-US" altLang="en-US" sz="1800" b="0" i="1" dirty="0"/>
              <a:t> Information provided by Tufts Health Plan – Network Health, August 24, 2015.</a:t>
            </a:r>
          </a:p>
          <a:p>
            <a:pPr marL="1619" lvl="1" indent="0">
              <a:spcAft>
                <a:spcPts val="306"/>
              </a:spcAft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87506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A0CDADD-04C1-4152-ADEA-94CFE2AB235D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4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DC207F8-4571-4B71-8E88-F6AB81696BF5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5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215227C4-FF5F-4055-8787-7F0B1FD30C5C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6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B12C7DE9-A72B-4DC8-9486-A62088D04E98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7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FF06D120-2CE5-43B5-8515-0EA57A0E46B7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8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705600" cy="762000"/>
          </a:xfrm>
          <a:noFill/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Enrollee </a:t>
            </a:r>
            <a:r>
              <a:rPr lang="en-US" altLang="en-US" sz="2800" dirty="0"/>
              <a:t>Assessment and </a:t>
            </a:r>
            <a:r>
              <a:rPr lang="en-US" altLang="en-US" sz="2800" dirty="0" smtClean="0"/>
              <a:t>LTS Coordinator Referral </a:t>
            </a:r>
            <a:r>
              <a:rPr lang="en-US" altLang="en-US" sz="2800" dirty="0"/>
              <a:t>Quarterly </a:t>
            </a:r>
            <a:r>
              <a:rPr lang="en-US" altLang="en-US" sz="2800" dirty="0" smtClean="0"/>
              <a:t>Report: January - March 2015</a:t>
            </a:r>
            <a:r>
              <a:rPr lang="en-US" altLang="en-US" sz="2800" b="0" dirty="0"/>
              <a:t/>
            </a:r>
            <a:br>
              <a:rPr lang="en-US" altLang="en-US" sz="2800" b="0" dirty="0"/>
            </a:br>
            <a:endParaRPr lang="en-US" altLang="en-US" sz="28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752600"/>
            <a:ext cx="8382000" cy="4876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US" sz="2400" b="0" dirty="0"/>
              <a:t>T</a:t>
            </a:r>
            <a:r>
              <a:rPr lang="en-US" sz="2400" b="0" dirty="0" smtClean="0"/>
              <a:t>he One Care enrollee assessment and LTS Coordinator (LTS-C) referral report for individuals who enrolled in One Care on January 1, February 1, and March 1, of 2015 is now available.</a:t>
            </a:r>
          </a:p>
          <a:p>
            <a:pPr lvl="1">
              <a:lnSpc>
                <a:spcPct val="120000"/>
              </a:lnSpc>
            </a:pPr>
            <a:r>
              <a:rPr lang="en-US" sz="2400" b="0" dirty="0" smtClean="0"/>
              <a:t>MassHealth will post the report on the One Care website at: </a:t>
            </a:r>
            <a:r>
              <a:rPr lang="en-US" altLang="en-US" sz="2400" dirty="0">
                <a:hlinkClick r:id="rId3"/>
              </a:rPr>
              <a:t>www.mass.gov/masshealth/</a:t>
            </a:r>
            <a:r>
              <a:rPr lang="en-US" altLang="en-US" sz="2400" dirty="0" smtClean="0">
                <a:hlinkClick r:id="rId3"/>
              </a:rPr>
              <a:t>onecare</a:t>
            </a:r>
            <a:r>
              <a:rPr lang="en-US" altLang="en-US" sz="2400" dirty="0" smtClean="0"/>
              <a:t>, </a:t>
            </a:r>
            <a:r>
              <a:rPr lang="en-US" altLang="en-US" sz="2400" b="0" dirty="0" smtClean="0"/>
              <a:t>in the “One Care News and Community” </a:t>
            </a:r>
            <a:r>
              <a:rPr lang="en-US" altLang="en-US" sz="2400" b="0" dirty="0"/>
              <a:t>s</a:t>
            </a:r>
            <a:r>
              <a:rPr lang="en-US" altLang="en-US" sz="2400" b="0" dirty="0" smtClean="0"/>
              <a:t>ection. </a:t>
            </a:r>
          </a:p>
          <a:p>
            <a:pPr lvl="1">
              <a:lnSpc>
                <a:spcPct val="120000"/>
              </a:lnSpc>
            </a:pPr>
            <a:endParaRPr lang="en-US" altLang="en-US" sz="2400" b="0" dirty="0" smtClean="0"/>
          </a:p>
          <a:p>
            <a:pPr>
              <a:lnSpc>
                <a:spcPct val="120000"/>
              </a:lnSpc>
            </a:pPr>
            <a:r>
              <a:rPr lang="en-US" sz="2400" b="0" dirty="0" smtClean="0"/>
              <a:t>This quarter included the highest </a:t>
            </a:r>
            <a:r>
              <a:rPr lang="en-US" sz="2400" b="0" dirty="0"/>
              <a:t>assessment completion </a:t>
            </a:r>
            <a:r>
              <a:rPr lang="en-US" sz="2400" b="0" dirty="0" smtClean="0"/>
              <a:t>rates by the plans to date, and an increase both in the number of members with an identified need for LTSS, and the number of members being offered an LTS-C.</a:t>
            </a:r>
            <a:endParaRPr lang="en-US" altLang="en-US" sz="2200" b="0" dirty="0"/>
          </a:p>
        </p:txBody>
      </p:sp>
      <p:sp>
        <p:nvSpPr>
          <p:cNvPr id="5130" name="Rectangle 3"/>
          <p:cNvSpPr>
            <a:spLocks noChangeArrowheads="1"/>
          </p:cNvSpPr>
          <p:nvPr/>
        </p:nvSpPr>
        <p:spPr bwMode="auto">
          <a:xfrm>
            <a:off x="381000" y="1600200"/>
            <a:ext cx="8382000" cy="2590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800100" indent="-3429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1600" b="0" dirty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52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762000"/>
            <a:ext cx="8686800" cy="5181600"/>
          </a:xfrm>
        </p:spPr>
        <p:txBody>
          <a:bodyPr/>
          <a:lstStyle/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Visit us at </a:t>
            </a:r>
            <a:r>
              <a:rPr lang="en-US" altLang="en-US" dirty="0" smtClean="0">
                <a:hlinkClick r:id="rId3"/>
              </a:rPr>
              <a:t>www.mass.gov/masshealth/onecare</a:t>
            </a:r>
            <a:r>
              <a:rPr lang="en-US" altLang="en-US" dirty="0" smtClean="0"/>
              <a:t> </a:t>
            </a:r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Email us at </a:t>
            </a:r>
            <a:r>
              <a:rPr lang="en-US" altLang="en-US" dirty="0" smtClean="0">
                <a:hlinkClick r:id="rId4"/>
              </a:rPr>
              <a:t>OneCare@state.ma.us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898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 txBox="1">
            <a:spLocks noGrp="1" noChangeArrowheads="1"/>
          </p:cNvSpPr>
          <p:nvPr/>
        </p:nvSpPr>
        <p:spPr bwMode="auto">
          <a:xfrm>
            <a:off x="7391400" y="5562600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4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DC207F8-4571-4B71-8E88-F6AB81696BF5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5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215227C4-FF5F-4055-8787-7F0B1FD30C5C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6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400" dirty="0">
              <a:solidFill>
                <a:srgbClr val="000066"/>
              </a:solidFill>
            </a:endParaRPr>
          </a:p>
        </p:txBody>
      </p:sp>
      <p:sp>
        <p:nvSpPr>
          <p:cNvPr id="5127" name="Rectangle 6"/>
          <p:cNvSpPr txBox="1">
            <a:spLocks noGrp="1" noChangeArrowheads="1"/>
          </p:cNvSpPr>
          <p:nvPr/>
        </p:nvSpPr>
        <p:spPr bwMode="auto">
          <a:xfrm>
            <a:off x="7391400" y="4724400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416675" cy="609601"/>
          </a:xfrm>
          <a:noFill/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Agenda for Today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136651"/>
            <a:ext cx="8382000" cy="5492749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/>
              <a:t>Fallon Total Care (FTC) Closure </a:t>
            </a:r>
            <a:r>
              <a:rPr lang="en-US" altLang="en-US" sz="2400" b="0" dirty="0" smtClean="0"/>
              <a:t>Wrap-Up</a:t>
            </a:r>
            <a:endParaRPr lang="en-US" altLang="en-US" sz="2400" b="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/>
              <a:t>LTS </a:t>
            </a:r>
            <a:r>
              <a:rPr lang="en-US" altLang="en-US" sz="2400" b="0" dirty="0"/>
              <a:t>Coordinator Discussions with Tufts and </a:t>
            </a:r>
            <a:r>
              <a:rPr lang="en-US" altLang="en-US" sz="2400" b="0" dirty="0" smtClean="0"/>
              <a:t>CBOs</a:t>
            </a:r>
            <a:endParaRPr lang="en-US" altLang="en-US" sz="2400" b="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/>
              <a:t>Moving Forward - Enhanced Outreach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/>
              <a:t>Early Successes from One Care Plans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/>
              <a:t>One </a:t>
            </a:r>
            <a:r>
              <a:rPr lang="en-US" altLang="en-US" sz="2400" b="0" dirty="0"/>
              <a:t>Care Enrollee Assessment and </a:t>
            </a:r>
            <a:r>
              <a:rPr lang="en-US" altLang="en-US" sz="2400" b="0" dirty="0" smtClean="0"/>
              <a:t>LTS Coordinator </a:t>
            </a:r>
            <a:r>
              <a:rPr lang="en-US" altLang="en-US" sz="2400" b="0" dirty="0"/>
              <a:t>Referral Quarterly Reports </a:t>
            </a:r>
            <a:endParaRPr lang="en-US" altLang="en-US" sz="2400" b="0" dirty="0" smtClean="0"/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400" b="0" dirty="0"/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400" b="0" dirty="0" smtClean="0"/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400" b="0" dirty="0" smtClean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400" b="0" dirty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400" b="0" dirty="0" smtClean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400" b="0" dirty="0">
              <a:solidFill>
                <a:srgbClr val="333399"/>
              </a:solidFill>
            </a:endParaRP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endParaRPr lang="en-US" altLang="en-US" sz="2400" b="0" dirty="0" smtClean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400" b="0" dirty="0" smtClean="0">
              <a:solidFill>
                <a:srgbClr val="333399"/>
              </a:solidFill>
            </a:endParaRP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200" b="0" dirty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200" b="0" dirty="0">
              <a:solidFill>
                <a:srgbClr val="333399"/>
              </a:solidFill>
            </a:endParaRPr>
          </a:p>
        </p:txBody>
      </p:sp>
      <p:sp>
        <p:nvSpPr>
          <p:cNvPr id="5130" name="Rectangle 3"/>
          <p:cNvSpPr>
            <a:spLocks noChangeArrowheads="1"/>
          </p:cNvSpPr>
          <p:nvPr/>
        </p:nvSpPr>
        <p:spPr bwMode="auto">
          <a:xfrm>
            <a:off x="381000" y="990601"/>
            <a:ext cx="8382000" cy="3505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800100" indent="-3429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1600" b="0" dirty="0">
              <a:solidFill>
                <a:srgbClr val="333399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E6EFD-F2E3-4CF8-B30C-61A833C1ADD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75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48AC796F-7C00-4C30-8EC2-5B262A790F99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 b="0">
              <a:solidFill>
                <a:srgbClr val="000066"/>
              </a:solidFill>
            </a:endParaRPr>
          </a:p>
        </p:txBody>
      </p:sp>
      <p:sp>
        <p:nvSpPr>
          <p:cNvPr id="15363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9E3D21D-9B58-4211-847C-89969ACA851A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 b="0">
              <a:solidFill>
                <a:srgbClr val="000066"/>
              </a:solidFill>
            </a:endParaRPr>
          </a:p>
        </p:txBody>
      </p:sp>
      <p:sp>
        <p:nvSpPr>
          <p:cNvPr id="15364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472FBA43-6D40-43AC-9BA7-F02299319DCF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 b="0">
              <a:solidFill>
                <a:srgbClr val="000066"/>
              </a:solidFill>
            </a:endParaRPr>
          </a:p>
        </p:txBody>
      </p:sp>
      <p:sp>
        <p:nvSpPr>
          <p:cNvPr id="15365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4044731A-B28D-46D5-89A4-E81712194C82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 b="0">
              <a:solidFill>
                <a:srgbClr val="000066"/>
              </a:solidFill>
            </a:endParaRPr>
          </a:p>
        </p:txBody>
      </p:sp>
      <p:sp>
        <p:nvSpPr>
          <p:cNvPr id="15366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EEB8B8D-BFF8-461C-8DCF-8AF23E22D87F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 b="0">
              <a:solidFill>
                <a:srgbClr val="000066"/>
              </a:solidFill>
            </a:endParaRPr>
          </a:p>
        </p:txBody>
      </p:sp>
      <p:sp>
        <p:nvSpPr>
          <p:cNvPr id="15367" name="Slide Number Placeholder 3"/>
          <p:cNvSpPr txBox="1">
            <a:spLocks noGrp="1"/>
          </p:cNvSpPr>
          <p:nvPr/>
        </p:nvSpPr>
        <p:spPr bwMode="auto">
          <a:xfrm>
            <a:off x="7391400" y="577965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400" b="0">
              <a:solidFill>
                <a:srgbClr val="000066"/>
              </a:solidFill>
            </a:endParaRPr>
          </a:p>
        </p:txBody>
      </p:sp>
      <p:sp>
        <p:nvSpPr>
          <p:cNvPr id="1536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6416675" cy="533400"/>
          </a:xfrm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FTC Closure Wrap-Up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838200"/>
            <a:ext cx="8382000" cy="5883274"/>
          </a:xfrm>
        </p:spPr>
        <p:txBody>
          <a:bodyPr>
            <a:normAutofit lnSpcReduction="10000"/>
          </a:bodyPr>
          <a:lstStyle/>
          <a:p>
            <a:pPr marL="342900" lvl="1" indent="-342900">
              <a:lnSpc>
                <a:spcPct val="120000"/>
              </a:lnSpc>
              <a:spcBef>
                <a:spcPts val="0"/>
              </a:spcBef>
              <a:buFont typeface="Arial" charset="0"/>
              <a:buChar char="■"/>
              <a:defRPr/>
            </a:pPr>
            <a:r>
              <a:rPr lang="en-US" sz="1600" b="0" dirty="0" smtClean="0"/>
              <a:t>FTC member transition breakdown (note that exact numbers may change):</a:t>
            </a:r>
          </a:p>
          <a:p>
            <a:pPr marL="736600" lvl="2" indent="-342900">
              <a:lnSpc>
                <a:spcPct val="120000"/>
              </a:lnSpc>
              <a:spcBef>
                <a:spcPts val="0"/>
              </a:spcBef>
              <a:buFont typeface="Arial" charset="0"/>
              <a:buChar char="■"/>
              <a:defRPr/>
            </a:pPr>
            <a:r>
              <a:rPr lang="en-US" sz="1600" b="0" dirty="0" smtClean="0"/>
              <a:t>~ 610 members transitioned from FTC into another One Care plan for effective enrollment dates between August 1 and November 1.</a:t>
            </a:r>
          </a:p>
          <a:p>
            <a:pPr marL="736600" lvl="2" indent="-342900">
              <a:lnSpc>
                <a:spcPct val="120000"/>
              </a:lnSpc>
              <a:spcBef>
                <a:spcPts val="0"/>
              </a:spcBef>
              <a:buFont typeface="Arial" charset="0"/>
              <a:buChar char="■"/>
              <a:defRPr/>
            </a:pPr>
            <a:r>
              <a:rPr lang="en-US" sz="1600" b="0" dirty="0" smtClean="0"/>
              <a:t>~ 4,700 members transitioned back into Fee For Service.</a:t>
            </a:r>
          </a:p>
          <a:p>
            <a:pPr marL="736600" lvl="2" indent="-342900">
              <a:lnSpc>
                <a:spcPct val="120000"/>
              </a:lnSpc>
              <a:spcBef>
                <a:spcPts val="0"/>
              </a:spcBef>
              <a:buFont typeface="Arial" charset="0"/>
              <a:buChar char="■"/>
              <a:defRPr/>
            </a:pPr>
            <a:endParaRPr lang="en-US" sz="1600" b="0" dirty="0" smtClean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600" b="0" dirty="0" smtClean="0">
                <a:solidFill>
                  <a:srgbClr val="333399"/>
                </a:solidFill>
              </a:rPr>
              <a:t>We have shared the direct contact information for our One Care contract management team with the customer </a:t>
            </a:r>
            <a:r>
              <a:rPr lang="en-US" sz="1600" b="0" dirty="0">
                <a:solidFill>
                  <a:srgbClr val="333399"/>
                </a:solidFill>
              </a:rPr>
              <a:t>service center, </a:t>
            </a:r>
            <a:r>
              <a:rPr lang="en-US" sz="1600" b="0" dirty="0" smtClean="0">
                <a:solidFill>
                  <a:srgbClr val="333399"/>
                </a:solidFill>
              </a:rPr>
              <a:t>Implementation Council, SHINE, the OCO, and other stakeholders to escalate any access to care issues that may arise for former FTC members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sz="1600" b="0" dirty="0" smtClean="0">
              <a:solidFill>
                <a:srgbClr val="333399"/>
              </a:solidFill>
            </a:endParaRPr>
          </a:p>
          <a:p>
            <a:pPr marL="342900" lvl="1" indent="-342900">
              <a:lnSpc>
                <a:spcPct val="120000"/>
              </a:lnSpc>
              <a:spcBef>
                <a:spcPts val="0"/>
              </a:spcBef>
              <a:buFont typeface="Arial" charset="0"/>
              <a:buChar char="■"/>
              <a:defRPr/>
            </a:pPr>
            <a:r>
              <a:rPr lang="en-US" sz="1600" b="0" dirty="0">
                <a:solidFill>
                  <a:srgbClr val="333399"/>
                </a:solidFill>
              </a:rPr>
              <a:t>On October 1, we sent another targeted mailing to identified high-risk individuals with behavioral health needs to let them know about the availability of DMH services as a resource through this process. </a:t>
            </a: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endParaRPr lang="en-US" sz="1600" b="0" dirty="0" smtClean="0">
              <a:solidFill>
                <a:srgbClr val="333399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endParaRPr lang="en-US" sz="1600" b="0" dirty="0">
              <a:solidFill>
                <a:srgbClr val="333399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600" b="0" dirty="0" smtClean="0">
                <a:solidFill>
                  <a:srgbClr val="333399"/>
                </a:solidFill>
              </a:rPr>
              <a:t>MassHealth is working with UMMS to consider how to track and evaluate the experiences of FTC members as they transition to different coverage, and post-transition perspectives on One Care.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600" b="0" dirty="0" smtClean="0">
                <a:solidFill>
                  <a:srgbClr val="333399"/>
                </a:solidFill>
              </a:rPr>
              <a:t>MassHealth has also asked CMS’ evaluator to consider how to capture the experience of FTC members in the One Care evaluation </a:t>
            </a:r>
            <a:endParaRPr lang="en-US" sz="1600" b="0" dirty="0">
              <a:solidFill>
                <a:srgbClr val="333399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endParaRPr lang="en-US" sz="1600" b="0" dirty="0"/>
          </a:p>
          <a:p>
            <a:pPr marL="457200" lvl="1" indent="0">
              <a:buFontTx/>
              <a:buNone/>
              <a:defRPr/>
            </a:pPr>
            <a:endParaRPr lang="en-US" sz="1900" b="0" dirty="0" smtClean="0"/>
          </a:p>
          <a:p>
            <a:pPr>
              <a:defRPr/>
            </a:pPr>
            <a:endParaRPr lang="en-US" sz="1900" b="0" dirty="0" smtClean="0"/>
          </a:p>
        </p:txBody>
      </p:sp>
      <p:sp>
        <p:nvSpPr>
          <p:cNvPr id="15370" name="Rectangle 3"/>
          <p:cNvSpPr>
            <a:spLocks noChangeArrowheads="1"/>
          </p:cNvSpPr>
          <p:nvPr/>
        </p:nvSpPr>
        <p:spPr bwMode="auto">
          <a:xfrm>
            <a:off x="381000" y="990600"/>
            <a:ext cx="8382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800100" indent="-3429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600" b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9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152400"/>
            <a:ext cx="6400800" cy="838200"/>
          </a:xfrm>
        </p:spPr>
        <p:txBody>
          <a:bodyPr>
            <a:normAutofit/>
          </a:bodyPr>
          <a:lstStyle/>
          <a:p>
            <a:r>
              <a:rPr lang="en-US" altLang="en-US" sz="2800" dirty="0" smtClean="0"/>
              <a:t>LTS Coordinator Discussions with Tufts and CBOs</a:t>
            </a:r>
          </a:p>
        </p:txBody>
      </p:sp>
      <p:sp>
        <p:nvSpPr>
          <p:cNvPr id="11269" name="Rectangle 3"/>
          <p:cNvSpPr>
            <a:spLocks noChangeArrowheads="1"/>
          </p:cNvSpPr>
          <p:nvPr/>
        </p:nvSpPr>
        <p:spPr bwMode="auto">
          <a:xfrm>
            <a:off x="228600" y="1219200"/>
            <a:ext cx="86868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>
                <a:solidFill>
                  <a:srgbClr val="333399"/>
                </a:solidFill>
              </a:rPr>
              <a:t>MassHealth continues discussions with Tufts Health Plan and their contracted Community-Based Organizations (CBOs) about the provision of the Long-Term Supports (LTS) Coordinators in Tufts Health Plan</a:t>
            </a: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>
                <a:solidFill>
                  <a:srgbClr val="333399"/>
                </a:solidFill>
              </a:rPr>
              <a:t>Tufts and the CBOs have been working to strengthen their relationships and to improve communications</a:t>
            </a:r>
          </a:p>
          <a:p>
            <a:pPr marL="0" indent="0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altLang="en-US" sz="1800" b="0" dirty="0" smtClean="0"/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/>
              <a:t>By the end of October, Tufts has committed to:</a:t>
            </a:r>
          </a:p>
          <a:p>
            <a:pPr lvl="2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/>
              <a:t>R</a:t>
            </a:r>
            <a:r>
              <a:rPr lang="en-US" altLang="en-US" sz="1800" b="0" dirty="0" smtClean="0"/>
              <a:t>esolving any outstanding billing and payment issues with the CBOs</a:t>
            </a:r>
            <a:endParaRPr lang="en-US" altLang="en-US" sz="1800" b="0" dirty="0"/>
          </a:p>
          <a:p>
            <a:pPr lvl="2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/>
              <a:t>Working with the CBOs to finalize contract amendments  </a:t>
            </a: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altLang="en-US" sz="1800" b="0" dirty="0" smtClean="0"/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/>
              <a:t>MassHealth will reconvene a joint </a:t>
            </a:r>
            <a:r>
              <a:rPr lang="en-US" altLang="en-US" sz="1800" b="0" dirty="0"/>
              <a:t>meeting </a:t>
            </a:r>
            <a:r>
              <a:rPr lang="en-US" altLang="en-US" sz="1800" b="0" dirty="0" smtClean="0"/>
              <a:t>in mid-November with </a:t>
            </a:r>
            <a:r>
              <a:rPr lang="en-US" altLang="en-US" sz="1800" b="0" dirty="0" smtClean="0">
                <a:solidFill>
                  <a:srgbClr val="333399"/>
                </a:solidFill>
              </a:rPr>
              <a:t>Tufts </a:t>
            </a:r>
            <a:r>
              <a:rPr lang="en-US" altLang="en-US" sz="1800" b="0" dirty="0">
                <a:solidFill>
                  <a:srgbClr val="333399"/>
                </a:solidFill>
              </a:rPr>
              <a:t>and </a:t>
            </a:r>
            <a:r>
              <a:rPr lang="en-US" altLang="en-US" sz="1800" b="0" dirty="0" smtClean="0">
                <a:solidFill>
                  <a:srgbClr val="333399"/>
                </a:solidFill>
              </a:rPr>
              <a:t>the CBOs to discuss progress</a:t>
            </a: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altLang="en-US" sz="1800" b="0" dirty="0" smtClean="0"/>
          </a:p>
          <a:p>
            <a:pPr marL="457200" lvl="1" indent="0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altLang="en-US" sz="1800" b="0" dirty="0" smtClean="0"/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altLang="en-US" sz="1800" dirty="0" smtClean="0"/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en-US" sz="1800" b="0" dirty="0"/>
          </a:p>
          <a:p>
            <a:pPr lvl="1">
              <a:lnSpc>
                <a:spcPct val="95000"/>
              </a:lnSpc>
              <a:spcBef>
                <a:spcPts val="600"/>
              </a:spcBef>
            </a:pPr>
            <a:endParaRPr lang="en-US" altLang="en-US" sz="1800" b="0" dirty="0" smtClean="0"/>
          </a:p>
          <a:p>
            <a:pPr lvl="1">
              <a:lnSpc>
                <a:spcPct val="95000"/>
              </a:lnSpc>
            </a:pPr>
            <a:endParaRPr lang="en-US" altLang="en-US" sz="2000" b="0" dirty="0"/>
          </a:p>
          <a:p>
            <a:pPr lvl="1">
              <a:lnSpc>
                <a:spcPct val="95000"/>
              </a:lnSpc>
              <a:buFontTx/>
              <a:buNone/>
            </a:pPr>
            <a:endParaRPr lang="en-US" altLang="en-US" sz="2000" b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EDD66E-2497-448D-88D4-0B6C0ADE6C3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274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685800"/>
          </a:xfrm>
        </p:spPr>
        <p:txBody>
          <a:bodyPr/>
          <a:lstStyle/>
          <a:p>
            <a:r>
              <a:rPr lang="en-US" altLang="en-US" sz="2800" dirty="0" smtClean="0"/>
              <a:t>Moving Forward – Enhanced Outreach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99801"/>
            <a:ext cx="8382000" cy="4876800"/>
          </a:xfrm>
        </p:spPr>
        <p:txBody>
          <a:bodyPr/>
          <a:lstStyle/>
          <a:p>
            <a:r>
              <a:rPr lang="en-US" sz="1800" b="0" dirty="0"/>
              <a:t>We need to maintain integrated </a:t>
            </a:r>
            <a:r>
              <a:rPr lang="en-US" sz="1800" b="0" dirty="0">
                <a:solidFill>
                  <a:srgbClr val="333399"/>
                </a:solidFill>
              </a:rPr>
              <a:t>care options in light of losses felt from FTC’s </a:t>
            </a:r>
            <a:r>
              <a:rPr lang="en-US" sz="1800" b="0" dirty="0"/>
              <a:t>withdrawal from One Care</a:t>
            </a:r>
          </a:p>
          <a:p>
            <a:pPr lvl="1"/>
            <a:r>
              <a:rPr lang="en-US" sz="1800" b="0" dirty="0" smtClean="0"/>
              <a:t>Includes </a:t>
            </a:r>
            <a:r>
              <a:rPr lang="en-US" sz="1800" b="0" dirty="0"/>
              <a:t>up to 500 </a:t>
            </a:r>
            <a:r>
              <a:rPr lang="en-US" sz="1800" b="0" dirty="0" smtClean="0"/>
              <a:t>additional enrollments </a:t>
            </a:r>
            <a:r>
              <a:rPr lang="en-US" sz="1800" b="0" dirty="0"/>
              <a:t>with Tufts in Worcester County</a:t>
            </a:r>
          </a:p>
          <a:p>
            <a:pPr>
              <a:buAutoNum type="arabicParenR"/>
            </a:pPr>
            <a:endParaRPr lang="en-US" sz="1800" b="0" dirty="0"/>
          </a:p>
          <a:p>
            <a:r>
              <a:rPr lang="en-US" sz="1800" b="0" dirty="0"/>
              <a:t>Tufts </a:t>
            </a:r>
            <a:r>
              <a:rPr lang="en-US" sz="1800" b="0" dirty="0" smtClean="0"/>
              <a:t>wants </a:t>
            </a:r>
            <a:r>
              <a:rPr lang="en-US" sz="1800" b="0" dirty="0"/>
              <a:t>to expand its footprint in Suffolk </a:t>
            </a:r>
            <a:r>
              <a:rPr lang="en-US" sz="1800" b="0" dirty="0" smtClean="0"/>
              <a:t>County</a:t>
            </a:r>
          </a:p>
          <a:p>
            <a:pPr lvl="1"/>
            <a:r>
              <a:rPr lang="en-US" sz="1800" b="0" dirty="0" smtClean="0"/>
              <a:t>Will help </a:t>
            </a:r>
            <a:r>
              <a:rPr lang="en-US" sz="1800" b="0" dirty="0"/>
              <a:t>to offset the market challenges of adding up to 500 Worcester County new enrollees so </a:t>
            </a:r>
            <a:r>
              <a:rPr lang="en-US" sz="1800" b="0" dirty="0" smtClean="0"/>
              <a:t>quickly</a:t>
            </a:r>
            <a:endParaRPr lang="en-US" sz="1800" b="0" dirty="0"/>
          </a:p>
          <a:p>
            <a:pPr lvl="1"/>
            <a:r>
              <a:rPr lang="en-US" sz="1800" b="0" dirty="0" smtClean="0"/>
              <a:t>Enhanced outreach approach, including passive </a:t>
            </a:r>
            <a:r>
              <a:rPr lang="en-US" sz="1800" b="0" dirty="0"/>
              <a:t>enrollment of </a:t>
            </a:r>
            <a:r>
              <a:rPr lang="en-US" sz="1800" b="0" dirty="0" smtClean="0"/>
              <a:t>750 members </a:t>
            </a:r>
            <a:r>
              <a:rPr lang="en-US" sz="1800" b="0" dirty="0"/>
              <a:t>into </a:t>
            </a:r>
            <a:r>
              <a:rPr lang="en-US" sz="1800" b="0" dirty="0" smtClean="0"/>
              <a:t>Tufts </a:t>
            </a:r>
            <a:r>
              <a:rPr lang="en-US" sz="1800" b="0" dirty="0"/>
              <a:t>in Suffolk County for </a:t>
            </a:r>
            <a:r>
              <a:rPr lang="en-US" sz="1800" b="0" dirty="0" smtClean="0"/>
              <a:t>January 2016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endParaRPr lang="en-US" sz="1800" b="0" dirty="0"/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800" b="0" dirty="0" smtClean="0"/>
              <a:t>MassHealth will be partnering with Tufts on a new enhanced outreach strategy: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800" b="0" dirty="0" smtClean="0"/>
              <a:t>Targeting local communities with large numbers of members selected for passive enrollment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800" b="0" dirty="0" smtClean="0"/>
              <a:t>Goal is to reduce the percent of members who opt out </a:t>
            </a:r>
            <a:endParaRPr lang="en-US" sz="2200" dirty="0"/>
          </a:p>
          <a:p>
            <a:pPr lvl="1"/>
            <a:endParaRPr lang="en-US" sz="1800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E6EFD-F2E3-4CF8-B30C-61A833C1ADD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46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685800"/>
          </a:xfrm>
        </p:spPr>
        <p:txBody>
          <a:bodyPr/>
          <a:lstStyle/>
          <a:p>
            <a:r>
              <a:rPr lang="en-US" sz="2800" dirty="0" smtClean="0"/>
              <a:t>Community-Based </a:t>
            </a:r>
            <a:r>
              <a:rPr lang="en-US" sz="2800" dirty="0"/>
              <a:t>O</a:t>
            </a:r>
            <a:r>
              <a:rPr lang="en-US" sz="2800" dirty="0" smtClean="0"/>
              <a:t>utreach Events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199"/>
            <a:ext cx="8382000" cy="5502275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b="0" dirty="0" smtClean="0"/>
              <a:t>MassHealth will be working with Tufts Health Plan to host at least </a:t>
            </a:r>
            <a:r>
              <a:rPr lang="en-US" sz="1400" b="0" dirty="0"/>
              <a:t>three community-based events in </a:t>
            </a:r>
            <a:r>
              <a:rPr lang="en-US" sz="1400" b="0" dirty="0" smtClean="0"/>
              <a:t>targeted communities between </a:t>
            </a:r>
            <a:r>
              <a:rPr lang="en-US" sz="1400" b="0" dirty="0"/>
              <a:t>November 9</a:t>
            </a:r>
            <a:r>
              <a:rPr lang="en-US" sz="1400" b="0" baseline="30000" dirty="0"/>
              <a:t>th</a:t>
            </a:r>
            <a:r>
              <a:rPr lang="en-US" sz="1400" b="0" dirty="0"/>
              <a:t> and December </a:t>
            </a:r>
            <a:r>
              <a:rPr lang="en-US" sz="1400" b="0" dirty="0" smtClean="0"/>
              <a:t>19</a:t>
            </a:r>
            <a:r>
              <a:rPr lang="en-US" sz="1400" b="0" baseline="30000" dirty="0" smtClean="0"/>
              <a:t>th</a:t>
            </a:r>
            <a:r>
              <a:rPr lang="en-US" sz="1400" b="0" dirty="0" smtClean="0"/>
              <a:t>, 2015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sz="1400" b="0" dirty="0" smtClean="0"/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b="0" dirty="0" smtClean="0"/>
              <a:t>Using members’ zip codes, </a:t>
            </a:r>
            <a:r>
              <a:rPr lang="en-US" sz="1400" b="0" dirty="0"/>
              <a:t>MassHealth </a:t>
            </a:r>
            <a:r>
              <a:rPr lang="en-US" sz="1400" b="0" dirty="0" smtClean="0"/>
              <a:t>has identified </a:t>
            </a:r>
            <a:r>
              <a:rPr lang="en-US" sz="1400" b="0" dirty="0"/>
              <a:t>four </a:t>
            </a:r>
            <a:r>
              <a:rPr lang="en-US" sz="1400" b="0" dirty="0" smtClean="0"/>
              <a:t>target communities </a:t>
            </a:r>
            <a:r>
              <a:rPr lang="en-US" sz="1400" b="0" dirty="0"/>
              <a:t>in Suffolk county with </a:t>
            </a:r>
            <a:r>
              <a:rPr lang="en-US" sz="1400" b="0" dirty="0" smtClean="0"/>
              <a:t>a significant number </a:t>
            </a:r>
            <a:r>
              <a:rPr lang="en-US" sz="1400" b="0" dirty="0"/>
              <a:t>of members </a:t>
            </a:r>
            <a:r>
              <a:rPr lang="en-US" sz="1400" b="0" dirty="0" smtClean="0"/>
              <a:t>selected for passive enrollment:</a:t>
            </a:r>
            <a:endParaRPr lang="en-US" sz="1400" b="0" dirty="0"/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b="0" dirty="0"/>
              <a:t>Chelsea/Revere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b="0" dirty="0"/>
              <a:t>Dorchester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b="0" dirty="0"/>
              <a:t>Roxbury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b="0" dirty="0"/>
              <a:t>Downtown </a:t>
            </a:r>
            <a:r>
              <a:rPr lang="en-US" sz="1400" b="0" dirty="0" smtClean="0"/>
              <a:t>Boston</a:t>
            </a:r>
            <a:endParaRPr lang="en-US" sz="1400" b="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sz="1400" b="0" dirty="0"/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b="0" dirty="0"/>
              <a:t>These events will give members the opportunity to learn more about One Care and Tufts Health </a:t>
            </a:r>
            <a:r>
              <a:rPr lang="en-US" sz="1400" b="0" dirty="0" smtClean="0"/>
              <a:t>Plan </a:t>
            </a:r>
            <a:r>
              <a:rPr lang="en-US" sz="1400" b="0" dirty="0"/>
              <a:t>and the ability to ask questions </a:t>
            </a:r>
            <a:r>
              <a:rPr lang="en-US" sz="1400" b="0" dirty="0" smtClean="0"/>
              <a:t>face-to-face </a:t>
            </a:r>
            <a:r>
              <a:rPr lang="en-US" sz="1400" b="0" dirty="0"/>
              <a:t>prior to </a:t>
            </a:r>
            <a:r>
              <a:rPr lang="en-US" sz="1400" b="0" dirty="0" smtClean="0"/>
              <a:t>enrollment</a:t>
            </a:r>
            <a:endParaRPr lang="en-US" sz="1400" b="0" dirty="0"/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b="0" dirty="0" smtClean="0"/>
              <a:t>The events will </a:t>
            </a:r>
            <a:r>
              <a:rPr lang="en-US" sz="1400" b="0" dirty="0"/>
              <a:t>include a presentation by Tufts Health </a:t>
            </a:r>
            <a:r>
              <a:rPr lang="en-US" sz="1400" b="0" dirty="0" smtClean="0"/>
              <a:t>Plan, </a:t>
            </a:r>
            <a:r>
              <a:rPr lang="en-US" sz="1400" b="0" dirty="0"/>
              <a:t>and </a:t>
            </a:r>
            <a:r>
              <a:rPr lang="en-US" sz="1400" b="0" dirty="0" smtClean="0"/>
              <a:t>incentives for member attendance, such as door prizes or </a:t>
            </a:r>
            <a:r>
              <a:rPr lang="en-US" sz="1400" b="0" dirty="0"/>
              <a:t>a raffle </a:t>
            </a: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endParaRPr lang="en-US" sz="1400" b="0" dirty="0"/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b="0" dirty="0" smtClean="0"/>
              <a:t>We are also reaching out to consumers, such as Tufts’ Consumer Advisory Board, to </a:t>
            </a:r>
            <a:r>
              <a:rPr lang="en-US" sz="1400" b="0" dirty="0"/>
              <a:t>help </a:t>
            </a:r>
            <a:r>
              <a:rPr lang="en-US" sz="1400" b="0" dirty="0" smtClean="0"/>
              <a:t>plan the events </a:t>
            </a:r>
            <a:r>
              <a:rPr lang="en-US" sz="1400" b="0" dirty="0"/>
              <a:t>and </a:t>
            </a:r>
            <a:r>
              <a:rPr lang="en-US" sz="1400" b="0" dirty="0" smtClean="0"/>
              <a:t>to ensure that peers (currently enrolled One Care members) can be </a:t>
            </a:r>
            <a:r>
              <a:rPr lang="en-US" sz="1400" b="0" dirty="0"/>
              <a:t>present to </a:t>
            </a:r>
            <a:r>
              <a:rPr lang="en-US" sz="1400" b="0" dirty="0" smtClean="0"/>
              <a:t>answer members’ questions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400" b="0" dirty="0" smtClean="0"/>
              <a:t>We welcome assistance and attendance from Implementation Council members with this new enhanced outreach approach</a:t>
            </a:r>
            <a:endParaRPr lang="en-US" sz="1400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E6EFD-F2E3-4CF8-B30C-61A833C1ADD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380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609600"/>
          </a:xfrm>
        </p:spPr>
        <p:txBody>
          <a:bodyPr/>
          <a:lstStyle/>
          <a:p>
            <a:r>
              <a:rPr lang="en-US" sz="2800" dirty="0" smtClean="0"/>
              <a:t>Additional Enhanced Outreach Efforts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82000" cy="5105400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sz="1500" b="0" dirty="0" smtClean="0"/>
              <a:t>MassHealth’s outreach efforts will also involve the following: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en-US" sz="1500" b="0" dirty="0" smtClean="0"/>
          </a:p>
          <a:p>
            <a:pPr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500" b="0" dirty="0" smtClean="0"/>
              <a:t>Considering targeted outreach to providers that serve large numbers of selected members</a:t>
            </a:r>
            <a:endParaRPr lang="en-US" sz="1500" b="0" dirty="0"/>
          </a:p>
          <a:p>
            <a:pPr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en-US" sz="1500" b="0" dirty="0" smtClean="0"/>
          </a:p>
          <a:p>
            <a:pPr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500" b="0" dirty="0" smtClean="0"/>
              <a:t>Finding existing community </a:t>
            </a:r>
            <a:r>
              <a:rPr lang="en-US" sz="1500" b="0" dirty="0"/>
              <a:t>events (for both consumers and providers) happening in Suffolk county over the </a:t>
            </a:r>
            <a:r>
              <a:rPr lang="en-US" sz="1500" b="0" dirty="0" smtClean="0"/>
              <a:t>next two </a:t>
            </a:r>
            <a:r>
              <a:rPr lang="en-US" sz="1500" b="0" dirty="0"/>
              <a:t>months </a:t>
            </a:r>
            <a:r>
              <a:rPr lang="en-US" sz="1500" b="0" dirty="0" smtClean="0"/>
              <a:t>where we can bring information about One Care to members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en-US" sz="1500" b="0" dirty="0"/>
          </a:p>
          <a:p>
            <a:pPr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500" b="0" dirty="0" smtClean="0"/>
              <a:t>Identifying additional community spaces (e.g., libraries and pharmacies) for One Care posters or other materials about </a:t>
            </a:r>
            <a:r>
              <a:rPr lang="en-US" sz="1500" b="0" dirty="0"/>
              <a:t>One </a:t>
            </a:r>
            <a:r>
              <a:rPr lang="en-US" sz="1500" b="0" dirty="0" smtClean="0"/>
              <a:t>Care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500" b="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sz="1500" b="0" dirty="0" smtClean="0"/>
              <a:t>We would like input and assistance from the Implementation Council on these strategies: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500" b="0" dirty="0" smtClean="0"/>
              <a:t>Staffing </a:t>
            </a:r>
            <a:r>
              <a:rPr lang="en-US" sz="1500" b="0" dirty="0"/>
              <a:t>and publicizing events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500" b="0" dirty="0"/>
              <a:t>Suggestions for additional community events </a:t>
            </a:r>
            <a:r>
              <a:rPr lang="en-US" sz="1500" b="0" dirty="0" smtClean="0"/>
              <a:t>(for both consumers and providers) in </a:t>
            </a:r>
            <a:r>
              <a:rPr lang="en-US" sz="1500" b="0" dirty="0"/>
              <a:t>Suffolk </a:t>
            </a:r>
            <a:r>
              <a:rPr lang="en-US" sz="1500" b="0" dirty="0" smtClean="0"/>
              <a:t>county in November and December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500" b="0" dirty="0" smtClean="0"/>
              <a:t>Identifying </a:t>
            </a:r>
            <a:r>
              <a:rPr lang="en-US" sz="1500" b="0" dirty="0"/>
              <a:t>spaces in communities where we could place One Care materials and information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500" b="0" dirty="0" smtClean="0"/>
              <a:t>Additional </a:t>
            </a:r>
            <a:r>
              <a:rPr lang="en-US" sz="1500" b="0" dirty="0"/>
              <a:t>ideas you have about outreach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400" b="0" dirty="0" smtClean="0"/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400" b="0" dirty="0" smtClean="0"/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600" b="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E6EFD-F2E3-4CF8-B30C-61A833C1ADD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581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545" y="152400"/>
            <a:ext cx="6736455" cy="298327"/>
          </a:xfrm>
        </p:spPr>
        <p:txBody>
          <a:bodyPr/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One Care is Showing </a:t>
            </a:r>
            <a:r>
              <a:rPr lang="en-US" sz="2800" dirty="0"/>
              <a:t>E</a:t>
            </a:r>
            <a:r>
              <a:rPr lang="en-US" sz="2800" dirty="0" smtClean="0"/>
              <a:t>arly </a:t>
            </a:r>
            <a:r>
              <a:rPr lang="en-US" sz="2800" dirty="0"/>
              <a:t>S</a:t>
            </a:r>
            <a:r>
              <a:rPr lang="en-US" sz="2800" dirty="0" smtClean="0"/>
              <a:t>igns of Success</a:t>
            </a:r>
            <a:endParaRPr lang="en-US" sz="2800" dirty="0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845155949"/>
              </p:ext>
            </p:extLst>
          </p:nvPr>
        </p:nvGraphicFramePr>
        <p:xfrm>
          <a:off x="459571" y="1600200"/>
          <a:ext cx="4074169" cy="2814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952582096"/>
              </p:ext>
            </p:extLst>
          </p:nvPr>
        </p:nvGraphicFramePr>
        <p:xfrm>
          <a:off x="4650671" y="1638011"/>
          <a:ext cx="4074169" cy="2814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8"/>
          <p:cNvSpPr txBox="1"/>
          <p:nvPr/>
        </p:nvSpPr>
        <p:spPr>
          <a:xfrm>
            <a:off x="515032" y="1097435"/>
            <a:ext cx="401870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6"/>
              </a:spcAft>
            </a:pPr>
            <a:r>
              <a:rPr lang="en-US" sz="1400" b="1" dirty="0" smtClean="0"/>
              <a:t>CCA Inpatient utilization after 12 mos.</a:t>
            </a:r>
            <a:r>
              <a:rPr lang="en-US" sz="1400" b="1" baseline="30000" dirty="0" smtClean="0"/>
              <a:t>1</a:t>
            </a:r>
          </a:p>
          <a:p>
            <a:pPr>
              <a:spcAft>
                <a:spcPts val="306"/>
              </a:spcAft>
            </a:pPr>
            <a:r>
              <a:rPr lang="en-US" sz="1400" b="0" dirty="0" smtClean="0"/>
              <a:t>Admits/1,000 member months</a:t>
            </a:r>
          </a:p>
          <a:p>
            <a:pPr>
              <a:spcAft>
                <a:spcPts val="306"/>
              </a:spcAft>
            </a:pPr>
            <a:endParaRPr lang="en-US" sz="1200" dirty="0" smtClean="0"/>
          </a:p>
        </p:txBody>
      </p:sp>
      <p:sp>
        <p:nvSpPr>
          <p:cNvPr id="7" name="Rectangle 8"/>
          <p:cNvSpPr txBox="1"/>
          <p:nvPr/>
        </p:nvSpPr>
        <p:spPr>
          <a:xfrm>
            <a:off x="4848646" y="1097435"/>
            <a:ext cx="4018708" cy="404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6"/>
              </a:spcAft>
            </a:pPr>
            <a:r>
              <a:rPr lang="en-US" sz="1400" b="1" dirty="0" smtClean="0"/>
              <a:t>CCA ED utilization after 12 mos.</a:t>
            </a:r>
            <a:r>
              <a:rPr lang="en-US" sz="1400" b="1" baseline="30000" dirty="0"/>
              <a:t> </a:t>
            </a:r>
            <a:r>
              <a:rPr lang="en-US" sz="1400" b="1" baseline="30000" dirty="0" smtClean="0"/>
              <a:t>1</a:t>
            </a:r>
            <a:endParaRPr lang="en-US" sz="1400" b="1" dirty="0" smtClean="0"/>
          </a:p>
          <a:p>
            <a:pPr>
              <a:spcAft>
                <a:spcPts val="306"/>
              </a:spcAft>
            </a:pPr>
            <a:r>
              <a:rPr lang="en-US" sz="1400" b="0" dirty="0" smtClean="0"/>
              <a:t>Visits/1,000 member months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842262" y="2118626"/>
            <a:ext cx="0" cy="926494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56767" y="2118626"/>
            <a:ext cx="1885494" cy="0"/>
          </a:xfrm>
          <a:prstGeom prst="line">
            <a:avLst/>
          </a:prstGeom>
          <a:ln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3382227" y="1937215"/>
            <a:ext cx="920069" cy="362823"/>
          </a:xfrm>
          <a:prstGeom prst="ellipse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93296" tIns="46648" rIns="93296" bIns="46648" rtlCol="0" anchor="ctr"/>
          <a:lstStyle/>
          <a:p>
            <a:pPr algn="ctr"/>
            <a:r>
              <a:rPr lang="en-US" sz="1600" b="0" dirty="0" smtClean="0">
                <a:solidFill>
                  <a:schemeClr val="tx1"/>
                </a:solidFill>
              </a:rPr>
              <a:t>(7.5%)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8014971" y="1917778"/>
            <a:ext cx="0" cy="926494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129477" y="1917778"/>
            <a:ext cx="1885494" cy="0"/>
          </a:xfrm>
          <a:prstGeom prst="line">
            <a:avLst/>
          </a:prstGeom>
          <a:ln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7554936" y="1736366"/>
            <a:ext cx="920069" cy="362823"/>
          </a:xfrm>
          <a:prstGeom prst="ellipse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93296" tIns="46648" rIns="93296" bIns="46648" rtlCol="0" anchor="ctr"/>
          <a:lstStyle/>
          <a:p>
            <a:pPr algn="ctr"/>
            <a:r>
              <a:rPr lang="en-US" sz="1600" b="0" dirty="0" smtClean="0">
                <a:solidFill>
                  <a:schemeClr val="tx1"/>
                </a:solidFill>
              </a:rPr>
              <a:t>(6.4%)</a:t>
            </a:r>
          </a:p>
        </p:txBody>
      </p:sp>
      <p:sp>
        <p:nvSpPr>
          <p:cNvPr id="18" name="Rectangle 8"/>
          <p:cNvSpPr txBox="1"/>
          <p:nvPr/>
        </p:nvSpPr>
        <p:spPr>
          <a:xfrm>
            <a:off x="263602" y="5181600"/>
            <a:ext cx="8738181" cy="1838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6"/>
              </a:spcAft>
            </a:pPr>
            <a:r>
              <a:rPr lang="en-US" sz="1400" b="0" dirty="0" smtClean="0"/>
              <a:t>Other measures of impact:</a:t>
            </a:r>
          </a:p>
          <a:p>
            <a:pPr lvl="1">
              <a:spcAft>
                <a:spcPts val="306"/>
              </a:spcAft>
            </a:pPr>
            <a:r>
              <a:rPr lang="en-US" sz="1400" b="0" dirty="0" smtClean="0"/>
              <a:t>82% of enrollees satisfied with One Care, only 6% dissatisfied</a:t>
            </a:r>
            <a:r>
              <a:rPr lang="en-US" sz="1400" b="0" baseline="30000" dirty="0" smtClean="0"/>
              <a:t>2</a:t>
            </a:r>
          </a:p>
          <a:p>
            <a:pPr lvl="1">
              <a:spcAft>
                <a:spcPts val="306"/>
              </a:spcAft>
            </a:pPr>
            <a:r>
              <a:rPr lang="en-US" sz="1400" b="0" dirty="0"/>
              <a:t>CCA’s One Care </a:t>
            </a:r>
            <a:r>
              <a:rPr lang="en-US" sz="1400" b="0" dirty="0" smtClean="0"/>
              <a:t>Spring 2015 CAHPS (member experience survey) scores used for Medicare Advantage Star Ratings beat </a:t>
            </a:r>
            <a:r>
              <a:rPr lang="en-US" sz="1400" b="0" dirty="0"/>
              <a:t>those of </a:t>
            </a:r>
            <a:r>
              <a:rPr lang="en-US" sz="1400" b="0" dirty="0" smtClean="0"/>
              <a:t>their mature </a:t>
            </a:r>
            <a:r>
              <a:rPr lang="en-US" sz="1400" b="0" dirty="0"/>
              <a:t>integrated </a:t>
            </a:r>
            <a:r>
              <a:rPr lang="en-US" sz="1400" b="0" dirty="0" smtClean="0"/>
              <a:t>elder D-SNP</a:t>
            </a:r>
            <a:r>
              <a:rPr lang="en-US" sz="1400" b="0" baseline="30000" dirty="0" smtClean="0"/>
              <a:t>3</a:t>
            </a:r>
            <a:endParaRPr lang="en-US" sz="1400" b="0" baseline="30000" dirty="0"/>
          </a:p>
          <a:p>
            <a:pPr lvl="1">
              <a:spcAft>
                <a:spcPts val="306"/>
              </a:spcAft>
            </a:pPr>
            <a:r>
              <a:rPr lang="en-US" sz="1400" b="0" dirty="0" smtClean="0"/>
              <a:t>Nurse/care coordinators finding significant levels of “under-care”</a:t>
            </a:r>
          </a:p>
          <a:p>
            <a:pPr lvl="1">
              <a:spcAft>
                <a:spcPts val="306"/>
              </a:spcAft>
            </a:pPr>
            <a:r>
              <a:rPr lang="en-US" sz="1400" b="0" dirty="0" smtClean="0"/>
              <a:t>Significant advocate and enrollee buy-in; many anecdotes of lives improved</a:t>
            </a:r>
          </a:p>
          <a:p>
            <a:pPr lvl="1">
              <a:spcAft>
                <a:spcPts val="306"/>
              </a:spcAft>
            </a:pPr>
            <a:endParaRPr lang="en-US" sz="1200" b="0" dirty="0"/>
          </a:p>
          <a:p>
            <a:pPr lvl="1">
              <a:spcAft>
                <a:spcPts val="306"/>
              </a:spcAft>
            </a:pPr>
            <a:endParaRPr lang="en-US" sz="1200" dirty="0" smtClean="0"/>
          </a:p>
          <a:p>
            <a:pPr lvl="1">
              <a:spcAft>
                <a:spcPts val="306"/>
              </a:spcAft>
            </a:pPr>
            <a:endParaRPr lang="en-US" sz="1200" dirty="0" smtClean="0"/>
          </a:p>
        </p:txBody>
      </p:sp>
      <p:sp>
        <p:nvSpPr>
          <p:cNvPr id="19" name="Rectangle 8"/>
          <p:cNvSpPr txBox="1"/>
          <p:nvPr/>
        </p:nvSpPr>
        <p:spPr>
          <a:xfrm>
            <a:off x="629417" y="4472218"/>
            <a:ext cx="7943800" cy="549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6"/>
              </a:spcAft>
            </a:pPr>
            <a:r>
              <a:rPr lang="en-US" sz="1400" b="0" i="1" dirty="0"/>
              <a:t>Note: plans make significant upfront investments in care coordination and other services but observe impact over 12-18 month period. Given rolling enrollment, many One Care members have been in the program &lt; 12 months</a:t>
            </a:r>
          </a:p>
        </p:txBody>
      </p:sp>
    </p:spTree>
    <p:extLst>
      <p:ext uri="{BB962C8B-B14F-4D97-AF65-F5344CB8AC3E}">
        <p14:creationId xmlns:p14="http://schemas.microsoft.com/office/powerpoint/2010/main" val="1595586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545" y="234864"/>
            <a:ext cx="7346055" cy="596653"/>
          </a:xfrm>
        </p:spPr>
        <p:txBody>
          <a:bodyPr/>
          <a:lstStyle/>
          <a:p>
            <a:r>
              <a:rPr lang="en-US" sz="2400" dirty="0" smtClean="0"/>
              <a:t>One Care </a:t>
            </a:r>
            <a:r>
              <a:rPr lang="en-US" sz="2400" dirty="0"/>
              <a:t>I</a:t>
            </a:r>
            <a:r>
              <a:rPr lang="en-US" sz="2400" dirty="0" smtClean="0"/>
              <a:t>s Increasing </a:t>
            </a:r>
            <a:r>
              <a:rPr lang="en-US" sz="2400" dirty="0"/>
              <a:t>A</a:t>
            </a:r>
            <a:r>
              <a:rPr lang="en-US" sz="2400" dirty="0" smtClean="0"/>
              <a:t>ccess to Community-based LTSS; FFS Underestimates Needs</a:t>
            </a:r>
            <a:endParaRPr lang="en-US" sz="2400" dirty="0"/>
          </a:p>
        </p:txBody>
      </p:sp>
      <p:sp>
        <p:nvSpPr>
          <p:cNvPr id="6" name="Rectangle 8"/>
          <p:cNvSpPr txBox="1"/>
          <p:nvPr/>
        </p:nvSpPr>
        <p:spPr>
          <a:xfrm>
            <a:off x="204100" y="831517"/>
            <a:ext cx="4875899" cy="922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6"/>
              </a:spcAft>
            </a:pPr>
            <a:endParaRPr lang="en-US" sz="1800" b="1" dirty="0" smtClean="0"/>
          </a:p>
          <a:p>
            <a:pPr>
              <a:spcAft>
                <a:spcPts val="306"/>
              </a:spcAft>
            </a:pPr>
            <a:r>
              <a:rPr lang="en-US" sz="1800" b="0" dirty="0" smtClean="0"/>
              <a:t>One Care enrollees get more LTSS* than in FFS</a:t>
            </a:r>
            <a:r>
              <a:rPr lang="en-US" sz="1800" b="0" baseline="30000" dirty="0" smtClean="0"/>
              <a:t>1,5</a:t>
            </a:r>
          </a:p>
          <a:p>
            <a:pPr>
              <a:spcAft>
                <a:spcPts val="306"/>
              </a:spcAft>
            </a:pPr>
            <a:endParaRPr lang="en-US" sz="1600" b="1" baseline="30000" dirty="0" smtClean="0"/>
          </a:p>
        </p:txBody>
      </p:sp>
      <p:sp>
        <p:nvSpPr>
          <p:cNvPr id="18" name="Rectangle 8"/>
          <p:cNvSpPr txBox="1"/>
          <p:nvPr/>
        </p:nvSpPr>
        <p:spPr>
          <a:xfrm>
            <a:off x="5261243" y="1036520"/>
            <a:ext cx="3714624" cy="6177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6"/>
              </a:spcAft>
            </a:pPr>
            <a:r>
              <a:rPr lang="en-US" sz="1800" b="0" dirty="0" smtClean="0"/>
              <a:t>Historical FFS utilization underestimates needs:</a:t>
            </a:r>
          </a:p>
          <a:p>
            <a:pPr>
              <a:spcAft>
                <a:spcPts val="306"/>
              </a:spcAft>
            </a:pPr>
            <a:endParaRPr lang="en-US" sz="1800" b="0" dirty="0" smtClean="0"/>
          </a:p>
          <a:p>
            <a:pPr lvl="2">
              <a:spcAft>
                <a:spcPts val="306"/>
              </a:spcAft>
            </a:pPr>
            <a:r>
              <a:rPr lang="en-US" sz="1800" b="0" dirty="0" smtClean="0"/>
              <a:t>CCA’s PMPM costs increased by 1.3% for members already receiving LTSS; for members without LTSS in FFS, PMPMs increased by 23.6%</a:t>
            </a:r>
            <a:r>
              <a:rPr lang="en-US" sz="1800" b="0" baseline="30000" dirty="0" smtClean="0"/>
              <a:t>1</a:t>
            </a:r>
          </a:p>
          <a:p>
            <a:pPr lvl="2">
              <a:spcAft>
                <a:spcPts val="306"/>
              </a:spcAft>
            </a:pPr>
            <a:endParaRPr lang="en-US" sz="1800" b="0" baseline="30000" dirty="0" smtClean="0"/>
          </a:p>
          <a:p>
            <a:pPr lvl="2">
              <a:spcAft>
                <a:spcPts val="306"/>
              </a:spcAft>
            </a:pPr>
            <a:r>
              <a:rPr lang="en-US" sz="1800" b="0" dirty="0" smtClean="0"/>
              <a:t>25.5% of CCA’s enrollees had their MassHealth rating category increased post-assessment</a:t>
            </a:r>
            <a:r>
              <a:rPr lang="en-US" sz="1800" b="0" baseline="30000" dirty="0" smtClean="0"/>
              <a:t>4</a:t>
            </a:r>
            <a:endParaRPr lang="en-US" sz="1800" b="0" baseline="30000" dirty="0"/>
          </a:p>
          <a:p>
            <a:pPr lvl="2">
              <a:spcAft>
                <a:spcPts val="306"/>
              </a:spcAft>
            </a:pPr>
            <a:endParaRPr lang="en-US" sz="1800" b="0" dirty="0" smtClean="0"/>
          </a:p>
          <a:p>
            <a:pPr lvl="2">
              <a:spcAft>
                <a:spcPts val="306"/>
              </a:spcAft>
            </a:pPr>
            <a:r>
              <a:rPr lang="en-US" sz="1800" b="0" dirty="0" smtClean="0"/>
              <a:t>Tufts connected 68% of enrollees to resources such as fuel assistance, financial assistance, or improved housing</a:t>
            </a:r>
            <a:r>
              <a:rPr lang="en-US" sz="1800" b="0" baseline="30000" dirty="0" smtClean="0"/>
              <a:t>5</a:t>
            </a:r>
            <a:r>
              <a:rPr lang="en-US" sz="1800" b="0" dirty="0" smtClean="0"/>
              <a:t> </a:t>
            </a:r>
          </a:p>
          <a:p>
            <a:pPr lvl="1">
              <a:spcAft>
                <a:spcPts val="306"/>
              </a:spcAft>
            </a:pPr>
            <a:endParaRPr lang="en-US" sz="1400" dirty="0"/>
          </a:p>
          <a:p>
            <a:pPr lvl="1">
              <a:spcAft>
                <a:spcPts val="306"/>
              </a:spcAft>
            </a:pPr>
            <a:endParaRPr lang="en-US" sz="1400" dirty="0" smtClean="0"/>
          </a:p>
          <a:p>
            <a:pPr lvl="1">
              <a:spcAft>
                <a:spcPts val="306"/>
              </a:spcAft>
            </a:pPr>
            <a:endParaRPr lang="en-US" sz="1400" dirty="0"/>
          </a:p>
          <a:p>
            <a:pPr lvl="1">
              <a:spcAft>
                <a:spcPts val="306"/>
              </a:spcAft>
            </a:pPr>
            <a:endParaRPr lang="en-US" sz="1400" dirty="0" smtClean="0"/>
          </a:p>
          <a:p>
            <a:pPr lvl="1">
              <a:spcAft>
                <a:spcPts val="306"/>
              </a:spcAft>
            </a:pPr>
            <a:endParaRPr lang="en-US" sz="1400" dirty="0"/>
          </a:p>
          <a:p>
            <a:pPr lvl="1">
              <a:spcAft>
                <a:spcPts val="306"/>
              </a:spcAft>
            </a:pPr>
            <a:endParaRPr lang="en-US" sz="1400" dirty="0" smtClean="0"/>
          </a:p>
          <a:p>
            <a:pPr lvl="1">
              <a:spcAft>
                <a:spcPts val="306"/>
              </a:spcAft>
            </a:pPr>
            <a:endParaRPr lang="en-US" sz="1400" dirty="0" smtClean="0"/>
          </a:p>
        </p:txBody>
      </p:sp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7137569"/>
              </p:ext>
            </p:extLst>
          </p:nvPr>
        </p:nvGraphicFramePr>
        <p:xfrm>
          <a:off x="405769" y="1669955"/>
          <a:ext cx="4460232" cy="5188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" name="Left Brace 21"/>
          <p:cNvSpPr/>
          <p:nvPr/>
        </p:nvSpPr>
        <p:spPr>
          <a:xfrm>
            <a:off x="3267687" y="4865719"/>
            <a:ext cx="144848" cy="1032101"/>
          </a:xfrm>
          <a:prstGeom prst="leftBrac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3296" tIns="46648" rIns="93296" bIns="46648"/>
          <a:lstStyle/>
          <a:p>
            <a:endParaRPr lang="en-US"/>
          </a:p>
        </p:txBody>
      </p:sp>
      <p:sp>
        <p:nvSpPr>
          <p:cNvPr id="23" name="Rectangle 8"/>
          <p:cNvSpPr txBox="1"/>
          <p:nvPr/>
        </p:nvSpPr>
        <p:spPr>
          <a:xfrm>
            <a:off x="889993" y="5327786"/>
            <a:ext cx="482481" cy="31393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>
              <a:spcAft>
                <a:spcPts val="306"/>
              </a:spcAft>
            </a:pPr>
            <a:r>
              <a:rPr lang="en-US" sz="1200" dirty="0"/>
              <a:t>14% in FFS</a:t>
            </a:r>
          </a:p>
        </p:txBody>
      </p:sp>
      <p:sp>
        <p:nvSpPr>
          <p:cNvPr id="8" name="Left Brace 7"/>
          <p:cNvSpPr/>
          <p:nvPr/>
        </p:nvSpPr>
        <p:spPr>
          <a:xfrm>
            <a:off x="1372474" y="4904593"/>
            <a:ext cx="144848" cy="1002946"/>
          </a:xfrm>
          <a:prstGeom prst="leftBrac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3296" tIns="46648" rIns="93296" bIns="46648"/>
          <a:lstStyle/>
          <a:p>
            <a:endParaRPr lang="en-US"/>
          </a:p>
        </p:txBody>
      </p:sp>
      <p:sp>
        <p:nvSpPr>
          <p:cNvPr id="9" name="Rectangle 8"/>
          <p:cNvSpPr txBox="1"/>
          <p:nvPr/>
        </p:nvSpPr>
        <p:spPr>
          <a:xfrm>
            <a:off x="5194042" y="5892277"/>
            <a:ext cx="3752972" cy="470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Aft>
                <a:spcPts val="306"/>
              </a:spcAft>
            </a:pPr>
            <a:r>
              <a:rPr lang="en-US" sz="1200" i="1" dirty="0"/>
              <a:t>*</a:t>
            </a:r>
            <a:r>
              <a:rPr lang="en-US" sz="1200" b="0" i="1" dirty="0"/>
              <a:t>Differences between plans’ LTSS increases are not adjusted for enrollment mix or member care planning preferences</a:t>
            </a:r>
            <a:endParaRPr lang="en-US" sz="1200" b="0" i="1" baseline="30000" dirty="0"/>
          </a:p>
        </p:txBody>
      </p:sp>
    </p:spTree>
    <p:extLst>
      <p:ext uri="{BB962C8B-B14F-4D97-AF65-F5344CB8AC3E}">
        <p14:creationId xmlns:p14="http://schemas.microsoft.com/office/powerpoint/2010/main" val="391641505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3_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63986</TotalTime>
  <Words>1490</Words>
  <Application>Microsoft Office PowerPoint</Application>
  <PresentationFormat>On-screen Show (4:3)</PresentationFormat>
  <Paragraphs>189</Paragraphs>
  <Slides>14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Default Design</vt:lpstr>
      <vt:lpstr>3_Default Design</vt:lpstr>
      <vt:lpstr>1_Default Design</vt:lpstr>
      <vt:lpstr>Worksheet</vt:lpstr>
      <vt:lpstr>MassHealth Demonstration  to Integrate Care for Dual Eligibles</vt:lpstr>
      <vt:lpstr>Agenda for Today</vt:lpstr>
      <vt:lpstr>FTC Closure Wrap-Up</vt:lpstr>
      <vt:lpstr>LTS Coordinator Discussions with Tufts and CBOs</vt:lpstr>
      <vt:lpstr>Moving Forward – Enhanced Outreach</vt:lpstr>
      <vt:lpstr>Community-Based Outreach Events</vt:lpstr>
      <vt:lpstr>Additional Enhanced Outreach Efforts</vt:lpstr>
      <vt:lpstr> One Care is Showing Early Signs of Success</vt:lpstr>
      <vt:lpstr>One Care Is Increasing Access to Community-based LTSS; FFS Underestimates Needs</vt:lpstr>
      <vt:lpstr> One Care Has Had Significant Impact On Highest Utilizers </vt:lpstr>
      <vt:lpstr>Insights From Experience To Date …</vt:lpstr>
      <vt:lpstr>Early Successes from One Care Plans- Endnotes</vt:lpstr>
      <vt:lpstr>Enrollee Assessment and LTS Coordinator Referral Quarterly Report: January - March 2015 </vt:lpstr>
      <vt:lpstr>PowerPoint Presentation</vt:lpstr>
    </vt:vector>
  </TitlesOfParts>
  <Company>EHS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lcolella</dc:creator>
  <cp:lastModifiedBy>Jenna</cp:lastModifiedBy>
  <cp:revision>1603</cp:revision>
  <cp:lastPrinted>2015-10-16T16:33:39Z</cp:lastPrinted>
  <dcterms:created xsi:type="dcterms:W3CDTF">2014-07-23T15:53:35Z</dcterms:created>
  <dcterms:modified xsi:type="dcterms:W3CDTF">2017-10-27T13:16:54Z</dcterms:modified>
</cp:coreProperties>
</file>