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35" r:id="rId2"/>
    <p:sldMasterId id="2147484033" r:id="rId3"/>
    <p:sldMasterId id="2147484047" r:id="rId4"/>
  </p:sldMasterIdLst>
  <p:notesMasterIdLst>
    <p:notesMasterId r:id="rId25"/>
  </p:notesMasterIdLst>
  <p:handoutMasterIdLst>
    <p:handoutMasterId r:id="rId26"/>
  </p:handoutMasterIdLst>
  <p:sldIdLst>
    <p:sldId id="798" r:id="rId5"/>
    <p:sldId id="865" r:id="rId6"/>
    <p:sldId id="903" r:id="rId7"/>
    <p:sldId id="904" r:id="rId8"/>
    <p:sldId id="905" r:id="rId9"/>
    <p:sldId id="906" r:id="rId10"/>
    <p:sldId id="907" r:id="rId11"/>
    <p:sldId id="908" r:id="rId12"/>
    <p:sldId id="909" r:id="rId13"/>
    <p:sldId id="910" r:id="rId14"/>
    <p:sldId id="911" r:id="rId15"/>
    <p:sldId id="898" r:id="rId16"/>
    <p:sldId id="902" r:id="rId17"/>
    <p:sldId id="913" r:id="rId18"/>
    <p:sldId id="897" r:id="rId19"/>
    <p:sldId id="893" r:id="rId20"/>
    <p:sldId id="894" r:id="rId21"/>
    <p:sldId id="912" r:id="rId22"/>
    <p:sldId id="914" r:id="rId23"/>
    <p:sldId id="807" r:id="rId24"/>
  </p:sldIdLst>
  <p:sldSz cx="9144000" cy="6858000" type="screen4x3"/>
  <p:notesSz cx="7010400" cy="9296400"/>
  <p:defaultTextStyle>
    <a:defPPr>
      <a:defRPr lang="en-US"/>
    </a:defPPr>
    <a:lvl1pPr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1pPr>
    <a:lvl2pPr marL="4572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2pPr>
    <a:lvl3pPr marL="9144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3pPr>
    <a:lvl4pPr marL="13716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4pPr>
    <a:lvl5pPr marL="18288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aylor, Erin (EHS)" initials="EET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000000"/>
    <a:srgbClr val="CBCBD3"/>
    <a:srgbClr val="5F5F5F"/>
    <a:srgbClr val="4D4D4D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18" autoAdjust="0"/>
    <p:restoredTop sz="88967" autoAdjust="0"/>
  </p:normalViewPr>
  <p:slideViewPr>
    <p:cSldViewPr snapToObjects="1">
      <p:cViewPr>
        <p:scale>
          <a:sx n="80" d="100"/>
          <a:sy n="80" d="100"/>
        </p:scale>
        <p:origin x="-642" y="126"/>
      </p:cViewPr>
      <p:guideLst>
        <p:guide orient="horz" pos="1152"/>
        <p:guide pos="3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>
        <p:scale>
          <a:sx n="100" d="100"/>
          <a:sy n="100" d="100"/>
        </p:scale>
        <p:origin x="-2544" y="174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E81D1537-6B1B-4201-898D-E5E02B97862F}" type="datetimeFigureOut">
              <a:rPr lang="en-US" altLang="en-US"/>
              <a:pPr>
                <a:defRPr/>
              </a:pPr>
              <a:t>10/30/2017</a:t>
            </a:fld>
            <a:endParaRPr lang="en-US" altLang="en-US" dirty="0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ACE02D3A-A584-4882-8BC4-83D78986FA4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234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t" anchorCtr="0" compatLnSpc="1">
            <a:prstTxWarp prst="textNoShape">
              <a:avLst/>
            </a:prstTxWarp>
          </a:bodyPr>
          <a:lstStyle>
            <a:lvl1pPr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t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b" anchorCtr="0" compatLnSpc="1">
            <a:prstTxWarp prst="textNoShape">
              <a:avLst/>
            </a:prstTxWarp>
          </a:bodyPr>
          <a:lstStyle>
            <a:lvl1pPr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b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fld id="{45C1E652-0180-43F7-B847-50860E2054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40404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287CCC5-5083-439B-9424-2ABB6A287DCB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E826B1B-52FD-4040-9B35-6491BF735DBB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 smtClean="0">
              <a:latin typeface="Arial" pitchFamily="34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4538" indent="-287338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4588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3375" indent="-230188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60575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77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49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321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93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9AFF9E16-0E49-4C85-95B3-EF17F0E62F44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20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E826B1B-52FD-4040-9B35-6491BF735DBB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E826B1B-52FD-4040-9B35-6491BF735DBB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12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E826B1B-52FD-4040-9B35-6491BF735DBB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13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E826B1B-52FD-4040-9B35-6491BF735DBB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14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E826B1B-52FD-4040-9B35-6491BF735DBB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15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768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873" indent="-285721" defTabSz="931768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2883" indent="-228577" defTabSz="931768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036" indent="-228577" defTabSz="931768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189" indent="-228577" defTabSz="931768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343" indent="-228577" defTabSz="931768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496" indent="-228577" defTabSz="931768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8649" indent="-228577" defTabSz="931768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5802" indent="-228577" defTabSz="931768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16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768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873" indent="-285721" defTabSz="931768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2883" indent="-228577" defTabSz="931768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036" indent="-228577" defTabSz="931768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189" indent="-228577" defTabSz="931768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343" indent="-228577" defTabSz="931768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496" indent="-228577" defTabSz="931768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8649" indent="-228577" defTabSz="931768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5802" indent="-228577" defTabSz="931768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17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E826B1B-52FD-4040-9B35-6491BF735DBB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18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8829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C1FAA-CD78-47B1-BAD6-4032B3D66D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96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AE73F-DBDC-443C-9E62-AC0A81DD45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422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99F81-45FC-4E42-B214-B273A6F4F8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316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F6FD4-E3DA-4758-B685-D000E3FEE4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291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B10CD-3106-435E-A3A6-13B3636FF7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772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F2828-1E6C-4CC7-89C5-3000E8B2D4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164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0CBFA-DF8B-4036-B47D-7F164860A1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147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90C29-E71F-4164-8487-41596456DE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501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8C686-A778-42FF-B538-24FADFAD9B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2821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3478A-FE8B-4DA9-AE41-17F437AA66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006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E6EFD-F2E3-4CF8-B30C-61A833C1AD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31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ABD63-BEE5-4F07-BBB7-5A83508F8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2374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8FBAE-7640-4A80-A347-553666A2CD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814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3234D-6170-43EC-879F-A22D9BEFC9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580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11D13-F5A2-4204-81C5-0796E94682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2377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90A49-B2AB-444E-9BDC-0AF3FBF35C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033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40195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3582C-A5A7-429D-AA5C-44DECADB6B3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186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59541-775F-4120-B4D8-5832CA54F05A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0299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99996-7403-461D-911D-E4E89BB71D4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3510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4CA86-ABC2-47CB-943D-BF0742A80A7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50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C75640-D13A-40D7-94FB-EF3DD4B73B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9338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2F1E5-60DC-49FB-984E-ECE6007604B8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7129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3EE37-626C-4385-A752-F7826DB521A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9972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5EE0A-C865-4227-9BE2-589614D7DEE9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064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C4486-BE0F-410A-A1BB-D2D8BC99172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2235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B0469-4159-4D7B-9CB6-F33FDDB2D6F4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450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88012-D34A-4B85-A03A-F4865D36A4F9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2859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C1546-5EE3-4698-9B7B-F0CF1B08194E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3016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EED73-BE65-445B-A3F0-D331D103F69B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517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64211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03346-BCB5-41D8-9F64-88CB6D256D6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768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D3E34-6010-44D3-928D-8E0F6E90B0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2943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3487D-36FD-466D-B87F-C1BC14C880AA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7284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D3A29-100B-4779-89FD-FBF202DD196D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187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F78CE-1E3F-4888-A1D3-FB4536E0EBAE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4556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B1BF8-71EF-4C55-A557-06D83E77D4D1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3460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A1BBA-F122-4705-8C71-0060C8E1BE9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7576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B6020-8CF8-4635-9EFA-F38FE9387C37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2995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DB32E-B8FF-44DE-966C-5DF2541BBC99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8490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509947-D448-4DFD-86C3-7C8E7363DDE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1986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DC442-1620-4D34-81D8-42FB5D0822F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6394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AA660-560A-4A40-AEF3-873A13240C64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34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440A7-480B-40A1-9852-ED9387277E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34534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41CB7-C110-4F61-A798-45668720D662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345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DD66E-2497-448D-88D4-0B6C0ADE6C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1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195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91361-8DAF-4856-B7C6-F8B84E1393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433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CA9EA-8EE3-4BC3-A07E-DC4BF168FE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260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A74B3DE5-65C4-40A6-A4BA-E4AA441D90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charset="0"/>
        <a:buChar char="■"/>
        <a:defRPr sz="2800" b="1">
          <a:solidFill>
            <a:schemeClr val="accent2"/>
          </a:solidFill>
          <a:latin typeface="+mn-lt"/>
          <a:ea typeface="MS PGothic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MS PGothic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44EBA18F-3E7D-4C66-B15E-1794394933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05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charset="0"/>
        <a:buChar char="■"/>
        <a:defRPr sz="2800">
          <a:solidFill>
            <a:schemeClr val="accent2"/>
          </a:solidFill>
          <a:latin typeface="+mn-lt"/>
          <a:ea typeface="MS PGothic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>
          <a:solidFill>
            <a:schemeClr val="accent2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>
          <a:solidFill>
            <a:schemeClr val="accent2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>
          <a:solidFill>
            <a:schemeClr val="accent2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MS PGothic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 smtClean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3CCB7CCF-7DC9-4FD4-91F9-45D0F3C61B3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04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35" r:id="rId2"/>
    <p:sldLayoutId id="2147484036" r:id="rId3"/>
    <p:sldLayoutId id="2147484037" r:id="rId4"/>
    <p:sldLayoutId id="2147484038" r:id="rId5"/>
    <p:sldLayoutId id="2147484039" r:id="rId6"/>
    <p:sldLayoutId id="2147484040" r:id="rId7"/>
    <p:sldLayoutId id="2147484041" r:id="rId8"/>
    <p:sldLayoutId id="2147484042" r:id="rId9"/>
    <p:sldLayoutId id="2147484043" r:id="rId10"/>
    <p:sldLayoutId id="2147484044" r:id="rId11"/>
    <p:sldLayoutId id="2147484045" r:id="rId12"/>
    <p:sldLayoutId id="2147484046" r:id="rId13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ＭＳ Ｐゴシック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pitchFamily="34" charset="0"/>
        <a:buChar char="■"/>
        <a:defRPr sz="2800" b="1">
          <a:solidFill>
            <a:schemeClr val="accent2"/>
          </a:solidFill>
          <a:latin typeface="+mn-lt"/>
          <a:ea typeface="ＭＳ Ｐゴシック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ＭＳ Ｐゴシック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0226C8BD-05BD-4170-96D5-2F10FF692FDD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5929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57" r:id="rId10"/>
    <p:sldLayoutId id="2147484058" r:id="rId11"/>
    <p:sldLayoutId id="2147484059" r:id="rId12"/>
    <p:sldLayoutId id="2147484060" r:id="rId13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ＭＳ Ｐゴシック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charset="0"/>
        <a:buChar char="■"/>
        <a:defRPr sz="2800" b="1">
          <a:solidFill>
            <a:schemeClr val="accent2"/>
          </a:solidFill>
          <a:latin typeface="+mn-lt"/>
          <a:ea typeface="ＭＳ Ｐゴシック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masshealth/onecar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4" Type="http://schemas.openxmlformats.org/officeDocument/2006/relationships/hyperlink" Target="mailto:OneCare@state.ma.u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ms.gov/Medicare-Medicaid-Coordination/Medicare-and-Medicaid-Coordination/Medicare-Medicaid-Coordination-Office/FinancialAlignmentInitiative/Downloads/MASS_RR_memo.pdf" TargetMode="External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3429000"/>
            <a:ext cx="6400800" cy="838200"/>
          </a:xfrm>
        </p:spPr>
        <p:txBody>
          <a:bodyPr/>
          <a:lstStyle/>
          <a:p>
            <a:pPr eaLnBrk="1" hangingPunct="1"/>
            <a:r>
              <a:rPr lang="en-US" altLang="en-US" sz="2800" b="0" dirty="0" smtClean="0"/>
              <a:t>MassHealth Demonstration </a:t>
            </a:r>
            <a:br>
              <a:rPr lang="en-US" altLang="en-US" sz="2800" b="0" dirty="0" smtClean="0"/>
            </a:br>
            <a:r>
              <a:rPr lang="en-US" altLang="en-US" sz="2800" b="0" dirty="0" smtClean="0"/>
              <a:t>to Integrate Care for Dual Eligibles</a:t>
            </a:r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304800" y="2133600"/>
            <a:ext cx="838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9300" indent="-2921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3600" dirty="0">
                <a:solidFill>
                  <a:srgbClr val="333399"/>
                </a:solidFill>
              </a:rPr>
              <a:t>One Care: MassHealth plus Medicare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04800" y="4648200"/>
            <a:ext cx="7315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None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9300" indent="-2921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6pPr>
            <a:lvl7pPr marL="29718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7pPr>
            <a:lvl8pPr marL="34290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8pPr>
            <a:lvl9pPr marL="38862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2200" b="0" kern="0" dirty="0" smtClean="0"/>
              <a:t>MassHealth Updates to the Implementation Council </a:t>
            </a:r>
          </a:p>
          <a:p>
            <a:pPr eaLnBrk="1" hangingPunct="1"/>
            <a:r>
              <a:rPr lang="en-US" altLang="en-US" sz="2200" b="0" kern="0" dirty="0" smtClean="0"/>
              <a:t>October 17, 2014,1:00 PM – 3:00 PM</a:t>
            </a:r>
          </a:p>
          <a:p>
            <a:pPr eaLnBrk="1" hangingPunct="1"/>
            <a:r>
              <a:rPr lang="en-US" altLang="en-US" sz="2200" b="0" kern="0" dirty="0" smtClean="0"/>
              <a:t>State Transportation Building</a:t>
            </a:r>
          </a:p>
          <a:p>
            <a:pPr eaLnBrk="1" hangingPunct="1"/>
            <a:r>
              <a:rPr lang="en-US" altLang="en-US" sz="2200" b="0" kern="0" dirty="0" smtClean="0"/>
              <a:t>Boston, MA</a:t>
            </a:r>
            <a:endParaRPr lang="en-US" altLang="en-US" sz="2200" b="0" kern="0" dirty="0"/>
          </a:p>
        </p:txBody>
      </p:sp>
    </p:spTree>
    <p:extLst>
      <p:ext uri="{BB962C8B-B14F-4D97-AF65-F5344CB8AC3E}">
        <p14:creationId xmlns:p14="http://schemas.microsoft.com/office/powerpoint/2010/main" val="214344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8382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Complaints Monitoring</a:t>
            </a:r>
            <a:endParaRPr lang="en-US" sz="280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458200" cy="4495800"/>
          </a:xfrm>
        </p:spPr>
        <p:txBody>
          <a:bodyPr>
            <a:normAutofit/>
          </a:bodyPr>
          <a:lstStyle/>
          <a:p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a continuous basis, the One Care Contract Management team addresses network adequacy</a:t>
            </a:r>
            <a:b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concerns reported:</a:t>
            </a:r>
          </a:p>
          <a:p>
            <a:pPr lvl="1">
              <a:buFont typeface="Arial" panose="020B0604020202020204" pitchFamily="34" charset="0"/>
              <a:buChar char="–"/>
            </a:pP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Directly from members to MassHealth</a:t>
            </a:r>
          </a:p>
          <a:p>
            <a:pPr lvl="1">
              <a:buFont typeface="Arial" panose="020B0604020202020204" pitchFamily="34" charset="0"/>
              <a:buChar char="–"/>
            </a:pP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Directly from members to 1-800-Medicare</a:t>
            </a:r>
          </a:p>
          <a:p>
            <a:pPr lvl="1">
              <a:buFont typeface="Arial" panose="020B0604020202020204" pitchFamily="34" charset="0"/>
              <a:buChar char="–"/>
            </a:pP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One Care Ombudsman </a:t>
            </a:r>
            <a:endParaRPr lang="en-US" sz="2400" b="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sz="2400" b="0" dirty="0" smtClean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39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6096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 of Network Monitoring</a:t>
            </a:r>
            <a:endParaRPr lang="en-US" sz="2800" b="1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382000" cy="4419600"/>
          </a:xfrm>
        </p:spPr>
        <p:txBody>
          <a:bodyPr>
            <a:normAutofit/>
          </a:bodyPr>
          <a:lstStyle/>
          <a:p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nsure One Care members have access to adequate provider networks</a:t>
            </a:r>
          </a:p>
          <a:p>
            <a:pPr lvl="0"/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early </a:t>
            </a:r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warning of significant network changes</a:t>
            </a:r>
          </a:p>
          <a:p>
            <a:pPr lvl="0"/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nderstand </a:t>
            </a:r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many providers are leaving </a:t>
            </a: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plan’s </a:t>
            </a:r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 and why</a:t>
            </a:r>
          </a:p>
          <a:p>
            <a:pPr lvl="0"/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dentify </a:t>
            </a:r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address potential weaknesses in </a:t>
            </a: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plan’s network or relationships with providers</a:t>
            </a:r>
            <a:endParaRPr lang="en-US" sz="2400" b="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</a:t>
            </a:r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dialogue between the plans </a:t>
            </a: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One Care contact management team around maintaining strong provider networks </a:t>
            </a:r>
            <a:endParaRPr lang="en-US" sz="2400" b="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24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A0CDADD-04C1-4152-ADEA-94CFE2AB235D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4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DC207F8-4571-4B71-8E88-F6AB81696BF5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5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215227C4-FF5F-4055-8787-7F0B1FD30C5C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6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B12C7DE9-A72B-4DC8-9486-A62088D04E98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7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FF06D120-2CE5-43B5-8515-0EA57A0E46B7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8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C66C3D75-E0AF-4849-B02F-30FC0A514246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6324600" cy="609600"/>
          </a:xfrm>
          <a:noFill/>
        </p:spPr>
        <p:txBody>
          <a:bodyPr anchor="t"/>
          <a:lstStyle/>
          <a:p>
            <a:pPr eaLnBrk="1" hangingPunct="1"/>
            <a:r>
              <a:rPr lang="en-US" altLang="en-US" sz="2800" dirty="0" smtClean="0"/>
              <a:t>Auto-Assignment Capacity Determinations</a:t>
            </a:r>
          </a:p>
        </p:txBody>
      </p:sp>
      <p:sp>
        <p:nvSpPr>
          <p:cNvPr id="5130" name="Rectangle 3"/>
          <p:cNvSpPr>
            <a:spLocks noChangeArrowheads="1"/>
          </p:cNvSpPr>
          <p:nvPr/>
        </p:nvSpPr>
        <p:spPr bwMode="auto">
          <a:xfrm>
            <a:off x="381000" y="1371600"/>
            <a:ext cx="8382000" cy="534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10000"/>
          </a:bodyPr>
          <a:lstStyle>
            <a:lvl1pPr marL="342900" indent="-342900"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800100" indent="-3429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0" indent="0"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n-US" altLang="en-US" sz="2400" b="0" dirty="0">
                <a:solidFill>
                  <a:srgbClr val="333399"/>
                </a:solidFill>
              </a:rPr>
              <a:t>MassHealth and the One Care plans </a:t>
            </a:r>
            <a:r>
              <a:rPr lang="en-US" altLang="en-US" sz="2400" b="0" dirty="0" smtClean="0">
                <a:solidFill>
                  <a:srgbClr val="333399"/>
                </a:solidFill>
              </a:rPr>
              <a:t>collaboratively determine </a:t>
            </a:r>
            <a:r>
              <a:rPr lang="en-US" altLang="en-US" sz="2400" b="0" dirty="0">
                <a:solidFill>
                  <a:srgbClr val="333399"/>
                </a:solidFill>
              </a:rPr>
              <a:t>the number of </a:t>
            </a:r>
            <a:r>
              <a:rPr lang="en-US" altLang="en-US" sz="2400" b="0" dirty="0" smtClean="0">
                <a:solidFill>
                  <a:srgbClr val="333399"/>
                </a:solidFill>
              </a:rPr>
              <a:t>auto-assignments:</a:t>
            </a:r>
          </a:p>
          <a:p>
            <a:pPr marL="0" indent="0"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n-US" altLang="en-US" sz="2400" b="0" dirty="0" smtClean="0">
                <a:solidFill>
                  <a:srgbClr val="333399"/>
                </a:solidFill>
              </a:rPr>
              <a:t>1) Plan’s </a:t>
            </a:r>
            <a:r>
              <a:rPr lang="en-US" altLang="en-US" sz="2400" b="0" dirty="0">
                <a:solidFill>
                  <a:srgbClr val="333399"/>
                </a:solidFill>
              </a:rPr>
              <a:t>capacity to accept passive </a:t>
            </a:r>
            <a:r>
              <a:rPr lang="en-US" altLang="en-US" sz="2400" b="0" dirty="0" smtClean="0">
                <a:solidFill>
                  <a:srgbClr val="333399"/>
                </a:solidFill>
              </a:rPr>
              <a:t>enrollments: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Readiness Review network capacity determination</a:t>
            </a:r>
          </a:p>
          <a:p>
            <a:pPr lvl="2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Primary information source for first 3 rounds of auto-assignment</a:t>
            </a:r>
          </a:p>
          <a:p>
            <a:pPr lvl="2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Plan staffing capacity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Plan contract management reporting</a:t>
            </a:r>
          </a:p>
          <a:p>
            <a:pPr lvl="2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Systems</a:t>
            </a:r>
            <a:r>
              <a:rPr lang="en-US" altLang="en-US" sz="2400" b="0" dirty="0">
                <a:solidFill>
                  <a:srgbClr val="333399"/>
                </a:solidFill>
              </a:rPr>
              <a:t>, staffing, appeals and grievances, service denial reports, etc.</a:t>
            </a:r>
          </a:p>
          <a:p>
            <a:pPr lvl="2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Hard-to-reach enrollees</a:t>
            </a:r>
          </a:p>
          <a:p>
            <a:pPr lvl="2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Assessment data reporting tool implemented late Spring 2014</a:t>
            </a:r>
          </a:p>
          <a:p>
            <a:pPr lvl="3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>
                <a:solidFill>
                  <a:srgbClr val="333399"/>
                </a:solidFill>
              </a:rPr>
              <a:t>Prior to Round 4, </a:t>
            </a:r>
            <a:r>
              <a:rPr lang="en-US" altLang="en-US" sz="2400" b="0" dirty="0" smtClean="0">
                <a:solidFill>
                  <a:srgbClr val="333399"/>
                </a:solidFill>
              </a:rPr>
              <a:t>assessment statistics </a:t>
            </a:r>
            <a:r>
              <a:rPr lang="en-US" altLang="en-US" sz="2400" b="0" dirty="0">
                <a:solidFill>
                  <a:srgbClr val="333399"/>
                </a:solidFill>
              </a:rPr>
              <a:t>not available for planning</a:t>
            </a:r>
          </a:p>
          <a:p>
            <a:pPr lvl="2" eaLnBrk="1" hangingPunct="1">
              <a:lnSpc>
                <a:spcPct val="100000"/>
              </a:lnSpc>
              <a:spcBef>
                <a:spcPct val="50000"/>
              </a:spcBef>
            </a:pPr>
            <a:endParaRPr lang="en-US" altLang="en-US" sz="2400" b="0" dirty="0" smtClean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87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A0CDADD-04C1-4152-ADEA-94CFE2AB235D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4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DC207F8-4571-4B71-8E88-F6AB81696BF5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5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215227C4-FF5F-4055-8787-7F0B1FD30C5C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6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B12C7DE9-A72B-4DC8-9486-A62088D04E98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7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FF06D120-2CE5-43B5-8515-0EA57A0E46B7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8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C66C3D75-E0AF-4849-B02F-30FC0A514246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6324600" cy="609600"/>
          </a:xfrm>
          <a:noFill/>
        </p:spPr>
        <p:txBody>
          <a:bodyPr anchor="t"/>
          <a:lstStyle/>
          <a:p>
            <a:pPr eaLnBrk="1" hangingPunct="1"/>
            <a:r>
              <a:rPr lang="en-US" altLang="en-US" sz="2800" dirty="0" smtClean="0"/>
              <a:t>Auto-Assignment Capacity Determinations </a:t>
            </a:r>
            <a:r>
              <a:rPr lang="en-US" altLang="en-US" sz="2800" i="1" dirty="0" smtClean="0"/>
              <a:t>(cont’d)</a:t>
            </a:r>
          </a:p>
        </p:txBody>
      </p:sp>
      <p:sp>
        <p:nvSpPr>
          <p:cNvPr id="5130" name="Rectangle 3"/>
          <p:cNvSpPr>
            <a:spLocks noChangeArrowheads="1"/>
          </p:cNvSpPr>
          <p:nvPr/>
        </p:nvSpPr>
        <p:spPr bwMode="auto">
          <a:xfrm>
            <a:off x="381000" y="1524000"/>
            <a:ext cx="83820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10000"/>
          </a:bodyPr>
          <a:lstStyle>
            <a:lvl1pPr marL="342900" indent="-342900"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800100" indent="-3429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0" indent="0"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n-US" altLang="en-US" sz="2400" b="0" dirty="0" smtClean="0">
                <a:solidFill>
                  <a:srgbClr val="333399"/>
                </a:solidFill>
              </a:rPr>
              <a:t>2) Rating </a:t>
            </a:r>
            <a:r>
              <a:rPr lang="en-US" altLang="en-US" sz="2400" b="0" dirty="0">
                <a:solidFill>
                  <a:srgbClr val="333399"/>
                </a:solidFill>
              </a:rPr>
              <a:t>category </a:t>
            </a:r>
            <a:endParaRPr lang="en-US" altLang="en-US" sz="2400" b="0" dirty="0" smtClean="0">
              <a:solidFill>
                <a:srgbClr val="333399"/>
              </a:solidFill>
            </a:endParaRP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Plans’ enrollment distribution compared </a:t>
            </a:r>
            <a:r>
              <a:rPr lang="en-US" altLang="en-US" sz="2400" b="0" dirty="0">
                <a:solidFill>
                  <a:srgbClr val="333399"/>
                </a:solidFill>
              </a:rPr>
              <a:t>to the distribution </a:t>
            </a:r>
            <a:r>
              <a:rPr lang="en-US" altLang="en-US" sz="2400" b="0" dirty="0" smtClean="0">
                <a:solidFill>
                  <a:srgbClr val="333399"/>
                </a:solidFill>
              </a:rPr>
              <a:t>in </a:t>
            </a:r>
            <a:r>
              <a:rPr lang="en-US" altLang="en-US" sz="2400" b="0" dirty="0">
                <a:solidFill>
                  <a:srgbClr val="333399"/>
                </a:solidFill>
              </a:rPr>
              <a:t>the eligible </a:t>
            </a:r>
            <a:r>
              <a:rPr lang="en-US" altLang="en-US" sz="2400" b="0" dirty="0" smtClean="0">
                <a:solidFill>
                  <a:srgbClr val="333399"/>
                </a:solidFill>
              </a:rPr>
              <a:t>population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Round 1: </a:t>
            </a:r>
            <a:r>
              <a:rPr lang="en-US" altLang="en-US" sz="2400" b="0" dirty="0">
                <a:solidFill>
                  <a:srgbClr val="333399"/>
                </a:solidFill>
              </a:rPr>
              <a:t>Individuals in C1 rating category </a:t>
            </a:r>
            <a:r>
              <a:rPr lang="en-US" altLang="en-US" sz="2400" b="0" dirty="0" smtClean="0">
                <a:solidFill>
                  <a:srgbClr val="333399"/>
                </a:solidFill>
              </a:rPr>
              <a:t>only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Rounds 2, 3, and 4: Individuals in C1, C2, and C3 rating categories </a:t>
            </a:r>
            <a:endParaRPr lang="en-US" altLang="en-US" sz="2400" b="0" dirty="0">
              <a:solidFill>
                <a:srgbClr val="333399"/>
              </a:solidFill>
            </a:endParaRPr>
          </a:p>
          <a:p>
            <a:pPr marL="0" indent="0"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n-US" altLang="en-US" sz="2400" b="0" dirty="0" smtClean="0">
                <a:solidFill>
                  <a:srgbClr val="333399"/>
                </a:solidFill>
              </a:rPr>
              <a:t>3) Projected </a:t>
            </a:r>
            <a:r>
              <a:rPr lang="en-US" altLang="en-US" sz="2400" b="0" dirty="0">
                <a:solidFill>
                  <a:srgbClr val="333399"/>
                </a:solidFill>
              </a:rPr>
              <a:t>number of opt-outs and </a:t>
            </a:r>
            <a:r>
              <a:rPr lang="en-US" altLang="en-US" sz="2400" b="0" dirty="0" smtClean="0">
                <a:solidFill>
                  <a:srgbClr val="333399"/>
                </a:solidFill>
              </a:rPr>
              <a:t>cancelations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Assumptions about how many auto-assignments would result in enrollments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Round 1 experience informed Round 3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Round 1 &amp; 2 experience informed Round 4</a:t>
            </a:r>
            <a:endParaRPr lang="en-US" altLang="en-US" sz="2400" b="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37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A0CDADD-04C1-4152-ADEA-94CFE2AB235D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4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DC207F8-4571-4B71-8E88-F6AB81696BF5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5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215227C4-FF5F-4055-8787-7F0B1FD30C5C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6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B12C7DE9-A72B-4DC8-9486-A62088D04E98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7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FF06D120-2CE5-43B5-8515-0EA57A0E46B7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8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C66C3D75-E0AF-4849-B02F-30FC0A514246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6324600" cy="609600"/>
          </a:xfrm>
          <a:noFill/>
        </p:spPr>
        <p:txBody>
          <a:bodyPr anchor="t"/>
          <a:lstStyle/>
          <a:p>
            <a:pPr eaLnBrk="1" hangingPunct="1"/>
            <a:r>
              <a:rPr lang="en-US" altLang="en-US" sz="2800" dirty="0" smtClean="0"/>
              <a:t>Timeline for Auto-Assignments</a:t>
            </a:r>
          </a:p>
        </p:txBody>
      </p:sp>
      <p:sp>
        <p:nvSpPr>
          <p:cNvPr id="5130" name="Rectangle 3"/>
          <p:cNvSpPr>
            <a:spLocks noChangeArrowheads="1"/>
          </p:cNvSpPr>
          <p:nvPr/>
        </p:nvSpPr>
        <p:spPr bwMode="auto">
          <a:xfrm>
            <a:off x="381000" y="1143000"/>
            <a:ext cx="8382000" cy="557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10000"/>
          </a:bodyPr>
          <a:lstStyle>
            <a:lvl1pPr marL="342900" indent="-342900"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800100" indent="-3429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Four months lead time prior to auto-assignment effective date: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200" b="0" dirty="0" smtClean="0">
                <a:solidFill>
                  <a:srgbClr val="333399"/>
                </a:solidFill>
              </a:rPr>
              <a:t>Member data analysis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200" b="0" dirty="0">
                <a:solidFill>
                  <a:srgbClr val="333399"/>
                </a:solidFill>
              </a:rPr>
              <a:t>Collaboration with </a:t>
            </a:r>
            <a:r>
              <a:rPr lang="en-US" altLang="en-US" sz="2200" b="0" dirty="0" smtClean="0">
                <a:solidFill>
                  <a:srgbClr val="333399"/>
                </a:solidFill>
              </a:rPr>
              <a:t>plans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200" b="0" dirty="0" smtClean="0">
                <a:solidFill>
                  <a:srgbClr val="333399"/>
                </a:solidFill>
              </a:rPr>
              <a:t>Systems processing </a:t>
            </a:r>
            <a:endParaRPr lang="en-US" altLang="en-US" sz="2200" b="0" dirty="0">
              <a:solidFill>
                <a:srgbClr val="333399"/>
              </a:solidFill>
            </a:endParaRP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200" b="0" dirty="0" smtClean="0">
                <a:solidFill>
                  <a:srgbClr val="333399"/>
                </a:solidFill>
              </a:rPr>
              <a:t>Member mailing process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200" b="0" dirty="0" smtClean="0">
                <a:solidFill>
                  <a:srgbClr val="333399"/>
                </a:solidFill>
              </a:rPr>
              <a:t>Members receive notices 60 days and 30 days prior to effective date 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For Round 1, planning September 2013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For Round 2, planning December 2013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For Round 3, planning March 2014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200" b="0" dirty="0" smtClean="0">
                <a:solidFill>
                  <a:srgbClr val="333399"/>
                </a:solidFill>
              </a:rPr>
              <a:t>90-day assessment period for Q1 enrollees ended March 2014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For Round 4, planning July 2014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200" b="0" dirty="0" smtClean="0">
                <a:solidFill>
                  <a:srgbClr val="333399"/>
                </a:solidFill>
              </a:rPr>
              <a:t>90-day assessment period for Q2 (Round 1) ended June 2014</a:t>
            </a:r>
            <a:endParaRPr lang="en-US" altLang="en-US" sz="2200" b="0" dirty="0">
              <a:solidFill>
                <a:srgbClr val="333399"/>
              </a:solidFill>
            </a:endParaRP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endParaRPr lang="en-US" altLang="en-US" sz="2400" b="0" dirty="0" smtClean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12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A0CDADD-04C1-4152-ADEA-94CFE2AB235D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4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DC207F8-4571-4B71-8E88-F6AB81696BF5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5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215227C4-FF5F-4055-8787-7F0B1FD30C5C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6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B12C7DE9-A72B-4DC8-9486-A62088D04E98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7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FF06D120-2CE5-43B5-8515-0EA57A0E46B7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8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C66C3D75-E0AF-4849-B02F-30FC0A514246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6324600" cy="609600"/>
          </a:xfrm>
          <a:noFill/>
        </p:spPr>
        <p:txBody>
          <a:bodyPr anchor="t"/>
          <a:lstStyle/>
          <a:p>
            <a:pPr eaLnBrk="1" hangingPunct="1"/>
            <a:r>
              <a:rPr lang="en-US" altLang="en-US" sz="2800" dirty="0" smtClean="0"/>
              <a:t>Intelligent Assignment</a:t>
            </a:r>
          </a:p>
        </p:txBody>
      </p:sp>
      <p:sp>
        <p:nvSpPr>
          <p:cNvPr id="5130" name="Rectangle 3"/>
          <p:cNvSpPr>
            <a:spLocks noChangeArrowheads="1"/>
          </p:cNvSpPr>
          <p:nvPr/>
        </p:nvSpPr>
        <p:spPr bwMode="auto">
          <a:xfrm>
            <a:off x="152400" y="1219200"/>
            <a:ext cx="8763000" cy="550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/>
          </a:bodyPr>
          <a:lstStyle>
            <a:lvl1pPr marL="342900" indent="-342900"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800100" indent="-3429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During planning period, </a:t>
            </a:r>
            <a:r>
              <a:rPr lang="en-US" altLang="en-US" sz="2400" b="0" dirty="0">
                <a:solidFill>
                  <a:srgbClr val="333399"/>
                </a:solidFill>
              </a:rPr>
              <a:t>One Care plans send an updated provider file to </a:t>
            </a:r>
            <a:r>
              <a:rPr lang="en-US" altLang="en-US" sz="2400" b="0" dirty="0" smtClean="0">
                <a:solidFill>
                  <a:srgbClr val="333399"/>
                </a:solidFill>
              </a:rPr>
              <a:t>MassHealth</a:t>
            </a:r>
            <a:endParaRPr lang="en-US" altLang="en-US" sz="2400" b="0" dirty="0">
              <a:solidFill>
                <a:srgbClr val="3333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MassHealth uses (MassHealth and Medicare cross-overs) claims history and plans’ provider network files to match individuals to a One Care plan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400" b="0" dirty="0" smtClean="0">
                <a:solidFill>
                  <a:srgbClr val="333399"/>
                </a:solidFill>
              </a:rPr>
              <a:t>Match criteria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200" b="0" dirty="0" smtClean="0">
                <a:solidFill>
                  <a:srgbClr val="333399"/>
                </a:solidFill>
              </a:rPr>
              <a:t>A </a:t>
            </a:r>
            <a:r>
              <a:rPr lang="en-US" altLang="en-US" sz="2200" b="0" dirty="0">
                <a:solidFill>
                  <a:srgbClr val="333399"/>
                </a:solidFill>
              </a:rPr>
              <a:t>visit since 7/1/2012 to a provider identified by plan as a PCP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200" b="0" dirty="0" smtClean="0">
                <a:solidFill>
                  <a:srgbClr val="333399"/>
                </a:solidFill>
              </a:rPr>
              <a:t>Services </a:t>
            </a:r>
            <a:r>
              <a:rPr lang="en-US" altLang="en-US" sz="2200" b="0" dirty="0">
                <a:solidFill>
                  <a:srgbClr val="333399"/>
                </a:solidFill>
              </a:rPr>
              <a:t>provided on 3+ separate dates of service since 7/1/2012 by a behavioral health provider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200" b="0" dirty="0" smtClean="0">
                <a:solidFill>
                  <a:srgbClr val="333399"/>
                </a:solidFill>
              </a:rPr>
              <a:t>Services </a:t>
            </a:r>
            <a:r>
              <a:rPr lang="en-US" altLang="en-US" sz="2200" b="0" dirty="0">
                <a:solidFill>
                  <a:srgbClr val="333399"/>
                </a:solidFill>
              </a:rPr>
              <a:t>provided on 3+ separate dates of service since 7/1/2012 by an LTSS provider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200" b="0" dirty="0" smtClean="0">
                <a:solidFill>
                  <a:srgbClr val="333399"/>
                </a:solidFill>
              </a:rPr>
              <a:t>For </a:t>
            </a:r>
            <a:r>
              <a:rPr lang="en-US" altLang="en-US" sz="2200" b="0" dirty="0">
                <a:solidFill>
                  <a:srgbClr val="333399"/>
                </a:solidFill>
              </a:rPr>
              <a:t>members with claims activity but no PCP match to any plan, opportunity for a One Care plan to establish a PCP relationship</a:t>
            </a:r>
          </a:p>
        </p:txBody>
      </p:sp>
    </p:spTree>
    <p:extLst>
      <p:ext uri="{BB962C8B-B14F-4D97-AF65-F5344CB8AC3E}">
        <p14:creationId xmlns:p14="http://schemas.microsoft.com/office/powerpoint/2010/main" val="44275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4676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295400"/>
            <a:ext cx="8534400" cy="5486400"/>
          </a:xfrm>
        </p:spPr>
        <p:txBody>
          <a:bodyPr>
            <a:normAutofit/>
          </a:bodyPr>
          <a:lstStyle/>
          <a:p>
            <a:pPr>
              <a:lnSpc>
                <a:spcPct val="105000"/>
              </a:lnSpc>
            </a:pPr>
            <a:r>
              <a:rPr lang="en-US" altLang="en-US" sz="2200" b="0" dirty="0" smtClean="0">
                <a:ea typeface="ＭＳ Ｐゴシック" charset="-128"/>
              </a:rPr>
              <a:t>The volume of “hard-to-reach” enrollees has been higher than anticipated</a:t>
            </a:r>
          </a:p>
          <a:p>
            <a:pPr lvl="1">
              <a:lnSpc>
                <a:spcPct val="105000"/>
              </a:lnSpc>
            </a:pPr>
            <a:r>
              <a:rPr lang="en-US" altLang="en-US" sz="2200" b="0" dirty="0" smtClean="0">
                <a:ea typeface="ＭＳ Ｐゴシック" charset="-128"/>
              </a:rPr>
              <a:t>Other states have shared similar concerns</a:t>
            </a:r>
          </a:p>
          <a:p>
            <a:pPr lvl="1">
              <a:lnSpc>
                <a:spcPct val="105000"/>
              </a:lnSpc>
            </a:pPr>
            <a:r>
              <a:rPr lang="en-US" altLang="en-US" sz="2200" b="0" dirty="0">
                <a:ea typeface="ＭＳ Ｐゴシック" charset="-128"/>
              </a:rPr>
              <a:t>Most hard-to-reach people are enrolled through auto-assignment, but some enrolled through self-selection</a:t>
            </a:r>
          </a:p>
          <a:p>
            <a:pPr lvl="1">
              <a:lnSpc>
                <a:spcPct val="105000"/>
              </a:lnSpc>
            </a:pPr>
            <a:r>
              <a:rPr lang="en-US" altLang="en-US" sz="2200" b="0" dirty="0">
                <a:ea typeface="ＭＳ Ｐゴシック" charset="-128"/>
              </a:rPr>
              <a:t>For members not utilizing care, plans don’t have provider relationships to leverage </a:t>
            </a:r>
            <a:r>
              <a:rPr lang="en-US" altLang="en-US" sz="2200" b="0" dirty="0" smtClean="0">
                <a:ea typeface="ＭＳ Ｐゴシック" charset="-128"/>
              </a:rPr>
              <a:t>connections</a:t>
            </a:r>
            <a:endParaRPr lang="en-US" altLang="en-US" sz="2200" b="0" dirty="0">
              <a:ea typeface="ＭＳ Ｐゴシック" charset="-128"/>
            </a:endParaRPr>
          </a:p>
          <a:p>
            <a:pPr lvl="1">
              <a:lnSpc>
                <a:spcPct val="105000"/>
              </a:lnSpc>
            </a:pPr>
            <a:r>
              <a:rPr lang="en-US" altLang="en-US" sz="2200" b="0" dirty="0">
                <a:ea typeface="ＭＳ Ｐゴシック" charset="-128"/>
              </a:rPr>
              <a:t>Some people are experiencing homelessness or living in temporary housing, and may not receive information</a:t>
            </a:r>
          </a:p>
          <a:p>
            <a:pPr lvl="1">
              <a:lnSpc>
                <a:spcPct val="105000"/>
              </a:lnSpc>
            </a:pPr>
            <a:r>
              <a:rPr lang="en-US" altLang="en-US" sz="2200" b="0" dirty="0">
                <a:ea typeface="ＭＳ Ｐゴシック" charset="-128"/>
              </a:rPr>
              <a:t>Some members may not read or understand </a:t>
            </a:r>
            <a:r>
              <a:rPr lang="en-US" altLang="en-US" sz="2200" b="0" dirty="0" smtClean="0">
                <a:ea typeface="ＭＳ Ｐゴシック" charset="-128"/>
              </a:rPr>
              <a:t>notices</a:t>
            </a:r>
          </a:p>
          <a:p>
            <a:pPr lvl="1">
              <a:lnSpc>
                <a:spcPct val="105000"/>
              </a:lnSpc>
            </a:pPr>
            <a:r>
              <a:rPr lang="en-US" sz="2200" b="0" dirty="0" smtClean="0"/>
              <a:t>Limited options to update members’ demographic </a:t>
            </a:r>
            <a:r>
              <a:rPr lang="en-US" sz="2200" b="0" dirty="0"/>
              <a:t>information </a:t>
            </a:r>
            <a:r>
              <a:rPr lang="en-US" sz="2200" b="0" dirty="0" smtClean="0"/>
              <a:t>in </a:t>
            </a:r>
            <a:r>
              <a:rPr lang="en-US" sz="2200" b="0" dirty="0" err="1" smtClean="0"/>
              <a:t>MassHealth’s</a:t>
            </a:r>
            <a:r>
              <a:rPr lang="en-US" sz="2200" b="0" dirty="0" smtClean="0"/>
              <a:t> system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" y="304800"/>
            <a:ext cx="7010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+mj-lt"/>
                <a:ea typeface="ＭＳ Ｐゴシック" pitchFamily="34" charset="-128"/>
                <a:cs typeface="ＭＳ Ｐゴシック" charset="0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US" altLang="en-US" sz="2800" kern="0" dirty="0" smtClean="0">
                <a:ea typeface="ＭＳ Ｐゴシック" charset="-128"/>
              </a:rPr>
              <a:t>Enrollees who are Hard to Reach</a:t>
            </a:r>
          </a:p>
        </p:txBody>
      </p:sp>
    </p:spTree>
    <p:extLst>
      <p:ext uri="{BB962C8B-B14F-4D97-AF65-F5344CB8AC3E}">
        <p14:creationId xmlns:p14="http://schemas.microsoft.com/office/powerpoint/2010/main" val="40740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4676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219201"/>
            <a:ext cx="8534400" cy="56388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5000"/>
              </a:lnSpc>
            </a:pPr>
            <a:r>
              <a:rPr lang="en-US" altLang="en-US" sz="2600" b="0" dirty="0" smtClean="0">
                <a:ea typeface="ＭＳ Ｐゴシック" charset="-128"/>
              </a:rPr>
              <a:t>Plans have identified and shared with MassHealth some effective ways of finding harder-to-reach members, including 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Using </a:t>
            </a:r>
            <a:r>
              <a:rPr lang="en-US" altLang="en-US" sz="2400" b="0" dirty="0">
                <a:ea typeface="ＭＳ Ｐゴシック" charset="-128"/>
              </a:rPr>
              <a:t>claims history and Rx data to reach out to </a:t>
            </a:r>
            <a:r>
              <a:rPr lang="en-US" altLang="en-US" sz="2400" b="0" dirty="0" smtClean="0">
                <a:ea typeface="ＭＳ Ｐゴシック" charset="-128"/>
              </a:rPr>
              <a:t>providers 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Working </a:t>
            </a:r>
            <a:r>
              <a:rPr lang="en-US" altLang="en-US" sz="2400" b="0" dirty="0">
                <a:ea typeface="ＭＳ Ｐゴシック" charset="-128"/>
              </a:rPr>
              <a:t>in collaboration with contracted behavioral health provider </a:t>
            </a:r>
            <a:r>
              <a:rPr lang="en-US" altLang="en-US" sz="2400" b="0" dirty="0" smtClean="0">
                <a:ea typeface="ＭＳ Ｐゴシック" charset="-128"/>
              </a:rPr>
              <a:t>networks, group </a:t>
            </a:r>
            <a:r>
              <a:rPr lang="en-US" altLang="en-US" sz="2400" b="0" dirty="0">
                <a:ea typeface="ＭＳ Ｐゴシック" charset="-128"/>
              </a:rPr>
              <a:t>adult foster care, </a:t>
            </a:r>
            <a:r>
              <a:rPr lang="en-US" altLang="en-US" sz="2400" b="0" dirty="0" smtClean="0">
                <a:ea typeface="ＭＳ Ｐゴシック" charset="-128"/>
              </a:rPr>
              <a:t>behavioral </a:t>
            </a:r>
            <a:r>
              <a:rPr lang="en-US" altLang="en-US" sz="2400" b="0" dirty="0">
                <a:ea typeface="ＭＳ Ｐゴシック" charset="-128"/>
              </a:rPr>
              <a:t>health </a:t>
            </a:r>
            <a:r>
              <a:rPr lang="en-US" altLang="en-US" sz="2400" b="0" dirty="0" smtClean="0">
                <a:ea typeface="ＭＳ Ｐゴシック" charset="-128"/>
              </a:rPr>
              <a:t>caseworkers, health </a:t>
            </a:r>
            <a:r>
              <a:rPr lang="en-US" altLang="en-US" sz="2400" b="0" dirty="0">
                <a:ea typeface="ＭＳ Ｐゴシック" charset="-128"/>
              </a:rPr>
              <a:t>home </a:t>
            </a:r>
            <a:r>
              <a:rPr lang="en-US" altLang="en-US" sz="2400" b="0" dirty="0" smtClean="0">
                <a:ea typeface="ＭＳ Ｐゴシック" charset="-128"/>
              </a:rPr>
              <a:t>staffers, and other providers to locate members</a:t>
            </a:r>
            <a:endParaRPr lang="en-US" altLang="en-US" sz="2400" b="0" dirty="0">
              <a:ea typeface="ＭＳ Ｐゴシック" charset="-128"/>
            </a:endParaRPr>
          </a:p>
          <a:p>
            <a:pPr lvl="1"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Sending </a:t>
            </a:r>
            <a:r>
              <a:rPr lang="en-US" altLang="en-US" sz="2400" b="0" dirty="0">
                <a:ea typeface="ＭＳ Ｐゴシック" charset="-128"/>
              </a:rPr>
              <a:t>a </a:t>
            </a:r>
            <a:r>
              <a:rPr lang="en-US" altLang="en-US" sz="2400" b="0" dirty="0" smtClean="0">
                <a:ea typeface="ＭＳ Ｐゴシック" charset="-128"/>
              </a:rPr>
              <a:t>“PCP </a:t>
            </a:r>
            <a:r>
              <a:rPr lang="en-US" altLang="en-US" sz="2400" b="0" dirty="0">
                <a:ea typeface="ＭＳ Ｐゴシック" charset="-128"/>
              </a:rPr>
              <a:t>not </a:t>
            </a:r>
            <a:r>
              <a:rPr lang="en-US" altLang="en-US" sz="2400" b="0" dirty="0" smtClean="0">
                <a:ea typeface="ＭＳ Ｐゴシック" charset="-128"/>
              </a:rPr>
              <a:t>assigned” </a:t>
            </a:r>
            <a:r>
              <a:rPr lang="en-US" altLang="en-US" sz="2400" b="0" dirty="0">
                <a:ea typeface="ＭＳ Ｐゴシック" charset="-128"/>
              </a:rPr>
              <a:t>letter, or a </a:t>
            </a:r>
            <a:r>
              <a:rPr lang="en-US" altLang="en-US" sz="2400" b="0" dirty="0" smtClean="0">
                <a:ea typeface="ＭＳ Ｐゴシック" charset="-128"/>
              </a:rPr>
              <a:t>“PCP assigned” </a:t>
            </a:r>
            <a:r>
              <a:rPr lang="en-US" altLang="en-US" sz="2400" b="0" dirty="0">
                <a:ea typeface="ＭＳ Ｐゴシック" charset="-128"/>
              </a:rPr>
              <a:t>letter – sometimes this results in a call back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Partnering with pharmacies and leaving a “please contact us” card for members when a script is filled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Calling members early in the month before cell phone minutes run out on prepaid phone services</a:t>
            </a:r>
          </a:p>
          <a:p>
            <a:pPr>
              <a:lnSpc>
                <a:spcPct val="105000"/>
              </a:lnSpc>
            </a:pPr>
            <a:r>
              <a:rPr lang="en-US" altLang="en-US" sz="2600" b="0" dirty="0" smtClean="0">
                <a:ea typeface="ＭＳ Ｐゴシック" charset="-128"/>
              </a:rPr>
              <a:t>MassHealth is interested in discussion on this topic and ideas from the Implementation Council on other ways to try to find hard-to-reach members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" y="304800"/>
            <a:ext cx="7010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+mj-lt"/>
                <a:ea typeface="ＭＳ Ｐゴシック" pitchFamily="34" charset="-128"/>
                <a:cs typeface="ＭＳ Ｐゴシック" charset="0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US" altLang="en-US" sz="2800" kern="0" dirty="0">
                <a:ea typeface="ＭＳ Ｐゴシック" charset="-128"/>
              </a:rPr>
              <a:t>Enrollees who are Hard to Reach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en-US" sz="2800" i="1" kern="0" dirty="0" smtClean="0">
                <a:ea typeface="ＭＳ Ｐゴシック" charset="-128"/>
              </a:rPr>
              <a:t>(cont’d)</a:t>
            </a:r>
          </a:p>
        </p:txBody>
      </p:sp>
    </p:spTree>
    <p:extLst>
      <p:ext uri="{BB962C8B-B14F-4D97-AF65-F5344CB8AC3E}">
        <p14:creationId xmlns:p14="http://schemas.microsoft.com/office/powerpoint/2010/main" val="309903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A0CDADD-04C1-4152-ADEA-94CFE2AB235D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4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DC207F8-4571-4B71-8E88-F6AB81696BF5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5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215227C4-FF5F-4055-8787-7F0B1FD30C5C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6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B12C7DE9-A72B-4DC8-9486-A62088D04E98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7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FF06D120-2CE5-43B5-8515-0EA57A0E46B7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8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C66C3D75-E0AF-4849-B02F-30FC0A514246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6324600" cy="838200"/>
          </a:xfrm>
          <a:noFill/>
        </p:spPr>
        <p:txBody>
          <a:bodyPr anchor="t"/>
          <a:lstStyle/>
          <a:p>
            <a:pPr eaLnBrk="1" hangingPunct="1"/>
            <a:r>
              <a:rPr lang="en-US" altLang="en-US" sz="2800" dirty="0" smtClean="0"/>
              <a:t>Looking Ahead</a:t>
            </a:r>
          </a:p>
        </p:txBody>
      </p:sp>
      <p:sp>
        <p:nvSpPr>
          <p:cNvPr id="5130" name="Rectangle 3"/>
          <p:cNvSpPr>
            <a:spLocks noChangeArrowheads="1"/>
          </p:cNvSpPr>
          <p:nvPr/>
        </p:nvSpPr>
        <p:spPr bwMode="auto">
          <a:xfrm>
            <a:off x="381000" y="914400"/>
            <a:ext cx="83820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marL="342900" indent="-342900"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800100" indent="-3429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000" b="0" dirty="0" smtClean="0">
                <a:solidFill>
                  <a:srgbClr val="333399"/>
                </a:solidFill>
              </a:rPr>
              <a:t>Data Reporting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</a:pPr>
            <a:r>
              <a:rPr lang="en-US" altLang="en-US" sz="2000" b="0" dirty="0" smtClean="0">
                <a:solidFill>
                  <a:srgbClr val="333399"/>
                </a:solidFill>
              </a:rPr>
              <a:t>In November, MassHealth will present draft layout of plan data in response to the Implementation Council’s September 2014 request for additional data reporting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</a:pPr>
            <a:r>
              <a:rPr lang="en-US" altLang="en-US" sz="2000" b="0" dirty="0" smtClean="0">
                <a:solidFill>
                  <a:srgbClr val="333399"/>
                </a:solidFill>
              </a:rPr>
              <a:t>Timeline for data reporting from various sources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</a:pPr>
            <a:r>
              <a:rPr lang="en-US" altLang="en-US" sz="2000" b="0" dirty="0" smtClean="0">
                <a:solidFill>
                  <a:srgbClr val="333399"/>
                </a:solidFill>
              </a:rPr>
              <a:t>EIP workgroup reviewing in-depth results from Survey 2, Cohort 1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sz="2000" b="0" dirty="0" smtClean="0">
                <a:solidFill>
                  <a:srgbClr val="333399"/>
                </a:solidFill>
              </a:rPr>
              <a:t>Encounter Data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</a:pPr>
            <a:r>
              <a:rPr lang="en-US" altLang="en-US" sz="2000" b="0" dirty="0" smtClean="0">
                <a:solidFill>
                  <a:srgbClr val="333399"/>
                </a:solidFill>
              </a:rPr>
              <a:t>MassHealth presented on Encounter Data at the September 2014 Implementation Council meeting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</a:pPr>
            <a:r>
              <a:rPr lang="en-US" altLang="en-US" sz="2000" b="0" dirty="0" smtClean="0">
                <a:solidFill>
                  <a:srgbClr val="333399"/>
                </a:solidFill>
              </a:rPr>
              <a:t>Data will be reported from October 2013 start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</a:pPr>
            <a:r>
              <a:rPr lang="en-US" altLang="en-US" sz="2000" b="0" dirty="0" smtClean="0">
                <a:solidFill>
                  <a:srgbClr val="333399"/>
                </a:solidFill>
              </a:rPr>
              <a:t>Ex: Community vs. Facility-based LTSS utilization; hospital utilization; expansion service utilization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</a:pPr>
            <a:r>
              <a:rPr lang="en-US" altLang="en-US" sz="2000" b="0" dirty="0">
                <a:solidFill>
                  <a:srgbClr val="333399"/>
                </a:solidFill>
              </a:rPr>
              <a:t>MassHealth </a:t>
            </a:r>
            <a:r>
              <a:rPr lang="en-US" altLang="en-US" sz="2000" b="0" dirty="0" smtClean="0">
                <a:solidFill>
                  <a:srgbClr val="333399"/>
                </a:solidFill>
              </a:rPr>
              <a:t>requests suggestions from the Implementation Council </a:t>
            </a:r>
            <a:r>
              <a:rPr lang="en-US" altLang="en-US" sz="2000" b="0" dirty="0">
                <a:solidFill>
                  <a:srgbClr val="333399"/>
                </a:solidFill>
              </a:rPr>
              <a:t>on what we should look at when we begin receiving encounter </a:t>
            </a:r>
            <a:r>
              <a:rPr lang="en-US" altLang="en-US" sz="2000" b="0" dirty="0" smtClean="0">
                <a:solidFill>
                  <a:srgbClr val="333399"/>
                </a:solidFill>
              </a:rPr>
              <a:t>data. </a:t>
            </a:r>
          </a:p>
        </p:txBody>
      </p:sp>
    </p:spTree>
    <p:extLst>
      <p:ext uri="{BB962C8B-B14F-4D97-AF65-F5344CB8AC3E}">
        <p14:creationId xmlns:p14="http://schemas.microsoft.com/office/powerpoint/2010/main" val="310917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A0CDADD-04C1-4152-ADEA-94CFE2AB235D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4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DC207F8-4571-4B71-8E88-F6AB81696BF5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5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215227C4-FF5F-4055-8787-7F0B1FD30C5C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6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B12C7DE9-A72B-4DC8-9486-A62088D04E98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7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FF06D120-2CE5-43B5-8515-0EA57A0E46B7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8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C66C3D75-E0AF-4849-B02F-30FC0A514246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6324600" cy="838200"/>
          </a:xfrm>
          <a:noFill/>
        </p:spPr>
        <p:txBody>
          <a:bodyPr anchor="t"/>
          <a:lstStyle/>
          <a:p>
            <a:pPr eaLnBrk="1" hangingPunct="1"/>
            <a:r>
              <a:rPr lang="en-US" altLang="en-US" sz="2800" dirty="0" smtClean="0"/>
              <a:t>Looking Ahead </a:t>
            </a:r>
            <a:r>
              <a:rPr lang="en-US" altLang="en-US" sz="2800" i="1" dirty="0" smtClean="0"/>
              <a:t>(cont’d)</a:t>
            </a:r>
          </a:p>
        </p:txBody>
      </p:sp>
      <p:sp>
        <p:nvSpPr>
          <p:cNvPr id="5130" name="Rectangle 3"/>
          <p:cNvSpPr>
            <a:spLocks noChangeArrowheads="1"/>
          </p:cNvSpPr>
          <p:nvPr/>
        </p:nvSpPr>
        <p:spPr bwMode="auto">
          <a:xfrm>
            <a:off x="228600" y="1066801"/>
            <a:ext cx="8534400" cy="5654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342900" indent="-342900"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800100" indent="-3429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en-US" altLang="en-US" sz="2000" b="0" dirty="0" smtClean="0">
                <a:solidFill>
                  <a:srgbClr val="333399"/>
                </a:solidFill>
              </a:rPr>
              <a:t>Behavioral Health 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</a:pPr>
            <a:r>
              <a:rPr lang="en-US" altLang="en-US" sz="2000" b="0" dirty="0" smtClean="0">
                <a:solidFill>
                  <a:srgbClr val="333399"/>
                </a:solidFill>
              </a:rPr>
              <a:t>MassHealth is interested in hearing from the Implementation Council challenges and opportunities around meeting the behavioral health needs of enrollees (e.g., members unwilling to engage in care planning process)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</a:pPr>
            <a:r>
              <a:rPr lang="en-US" altLang="en-US" sz="2000" b="0" dirty="0" smtClean="0">
                <a:solidFill>
                  <a:srgbClr val="333399"/>
                </a:solidFill>
              </a:rPr>
              <a:t>MassHealth understands that the Council has requested that the plans present on this topic in November</a:t>
            </a:r>
            <a:endParaRPr lang="en-US" altLang="en-US" sz="2000" b="0" dirty="0">
              <a:solidFill>
                <a:srgbClr val="3333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en-US" altLang="en-US" sz="2000" b="0" dirty="0" smtClean="0">
                <a:solidFill>
                  <a:srgbClr val="333399"/>
                </a:solidFill>
              </a:rPr>
              <a:t>Enrollment Data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</a:pPr>
            <a:r>
              <a:rPr lang="en-US" altLang="en-US" sz="2000" b="0" dirty="0">
                <a:solidFill>
                  <a:srgbClr val="333399"/>
                </a:solidFill>
              </a:rPr>
              <a:t>MassHealth releases monthly enrollment </a:t>
            </a:r>
            <a:r>
              <a:rPr lang="en-US" altLang="en-US" sz="2000" b="0" dirty="0" smtClean="0">
                <a:solidFill>
                  <a:srgbClr val="333399"/>
                </a:solidFill>
              </a:rPr>
              <a:t>reports to the stakeholder email list and posts on the One Care website (under “News and Community”)</a:t>
            </a:r>
            <a:endParaRPr lang="en-US" altLang="en-US" sz="2000" b="0" dirty="0">
              <a:solidFill>
                <a:srgbClr val="333399"/>
              </a:solidFill>
            </a:endParaRP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</a:pPr>
            <a:r>
              <a:rPr lang="en-US" altLang="en-US" sz="2000" b="0" dirty="0" smtClean="0">
                <a:solidFill>
                  <a:srgbClr val="333399"/>
                </a:solidFill>
              </a:rPr>
              <a:t>EIP </a:t>
            </a:r>
            <a:r>
              <a:rPr lang="en-US" altLang="en-US" sz="2000" b="0" dirty="0">
                <a:solidFill>
                  <a:srgbClr val="333399"/>
                </a:solidFill>
              </a:rPr>
              <a:t>Monthly Enrollment </a:t>
            </a:r>
            <a:r>
              <a:rPr lang="en-US" altLang="en-US" sz="2000" b="0" dirty="0" smtClean="0">
                <a:solidFill>
                  <a:srgbClr val="333399"/>
                </a:solidFill>
              </a:rPr>
              <a:t>Reports contain additional detail</a:t>
            </a:r>
            <a:r>
              <a:rPr lang="en-US" altLang="en-US" sz="2000" b="0" dirty="0">
                <a:solidFill>
                  <a:srgbClr val="333399"/>
                </a:solidFill>
              </a:rPr>
              <a:t>, tables, and </a:t>
            </a:r>
            <a:r>
              <a:rPr lang="en-US" altLang="en-US" sz="2000" b="0" dirty="0" smtClean="0">
                <a:solidFill>
                  <a:srgbClr val="333399"/>
                </a:solidFill>
              </a:rPr>
              <a:t>graphics (also available </a:t>
            </a:r>
            <a:r>
              <a:rPr lang="en-US" altLang="en-US" sz="2000" b="0" dirty="0">
                <a:solidFill>
                  <a:srgbClr val="333399"/>
                </a:solidFill>
              </a:rPr>
              <a:t>on One Care </a:t>
            </a:r>
            <a:r>
              <a:rPr lang="en-US" altLang="en-US" sz="2000" b="0" dirty="0" smtClean="0">
                <a:solidFill>
                  <a:srgbClr val="333399"/>
                </a:solidFill>
              </a:rPr>
              <a:t>website)</a:t>
            </a:r>
            <a:endParaRPr lang="en-US" altLang="en-US" sz="2000" b="0" dirty="0">
              <a:solidFill>
                <a:srgbClr val="333399"/>
              </a:solidFill>
            </a:endParaRP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</a:pPr>
            <a:r>
              <a:rPr lang="en-US" altLang="en-US" sz="2000" b="0" dirty="0">
                <a:solidFill>
                  <a:srgbClr val="333399"/>
                </a:solidFill>
              </a:rPr>
              <a:t>MassHealth welcomes suggestions on what kind of enrollment data the Implementation Council wants to hear about in </a:t>
            </a:r>
            <a:r>
              <a:rPr lang="en-US" altLang="en-US" sz="2000" b="0" dirty="0" err="1">
                <a:solidFill>
                  <a:srgbClr val="333399"/>
                </a:solidFill>
              </a:rPr>
              <a:t>MassHealth’s</a:t>
            </a:r>
            <a:r>
              <a:rPr lang="en-US" altLang="en-US" sz="2000" b="0" dirty="0">
                <a:solidFill>
                  <a:srgbClr val="333399"/>
                </a:solidFill>
              </a:rPr>
              <a:t> Updates at the monthly meetings.</a:t>
            </a:r>
          </a:p>
        </p:txBody>
      </p:sp>
    </p:spTree>
    <p:extLst>
      <p:ext uri="{BB962C8B-B14F-4D97-AF65-F5344CB8AC3E}">
        <p14:creationId xmlns:p14="http://schemas.microsoft.com/office/powerpoint/2010/main" val="188876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A0CDADD-04C1-4152-ADEA-94CFE2AB235D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4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DC207F8-4571-4B71-8E88-F6AB81696BF5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5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215227C4-FF5F-4055-8787-7F0B1FD30C5C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6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B12C7DE9-A72B-4DC8-9486-A62088D04E98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7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FF06D120-2CE5-43B5-8515-0EA57A0E46B7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8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C66C3D75-E0AF-4849-B02F-30FC0A514246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6324600" cy="609600"/>
          </a:xfrm>
          <a:noFill/>
        </p:spPr>
        <p:txBody>
          <a:bodyPr anchor="t"/>
          <a:lstStyle/>
          <a:p>
            <a:pPr eaLnBrk="1" hangingPunct="1"/>
            <a:r>
              <a:rPr lang="en-US" altLang="en-US" sz="2800" dirty="0" smtClean="0"/>
              <a:t>Agenda for MassHealth Updates</a:t>
            </a:r>
          </a:p>
        </p:txBody>
      </p:sp>
      <p:sp>
        <p:nvSpPr>
          <p:cNvPr id="5130" name="Rectangle 3"/>
          <p:cNvSpPr>
            <a:spLocks noChangeArrowheads="1"/>
          </p:cNvSpPr>
          <p:nvPr/>
        </p:nvSpPr>
        <p:spPr bwMode="auto">
          <a:xfrm>
            <a:off x="381000" y="1447800"/>
            <a:ext cx="8382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800100" indent="-3429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b="0" dirty="0" smtClean="0">
                <a:solidFill>
                  <a:srgbClr val="333399"/>
                </a:solidFill>
              </a:rPr>
              <a:t>Network Adequacy</a:t>
            </a:r>
            <a:endParaRPr lang="en-US" altLang="en-US" b="0" i="1" dirty="0" smtClean="0">
              <a:solidFill>
                <a:srgbClr val="3333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b="0" dirty="0" smtClean="0">
                <a:solidFill>
                  <a:srgbClr val="333399"/>
                </a:solidFill>
              </a:rPr>
              <a:t>Auto-Assignment Process 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b="0" dirty="0" smtClean="0">
                <a:solidFill>
                  <a:srgbClr val="333399"/>
                </a:solidFill>
              </a:rPr>
              <a:t>Hard-to-Reach Enrollees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b="0" dirty="0" smtClean="0">
                <a:solidFill>
                  <a:srgbClr val="333399"/>
                </a:solidFill>
              </a:rPr>
              <a:t>Looking Ahead</a:t>
            </a:r>
            <a:endParaRPr lang="en-US" altLang="en-US" b="0" dirty="0">
              <a:solidFill>
                <a:srgbClr val="3333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endParaRPr lang="en-US" altLang="en-US" b="0" dirty="0" smtClean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75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762000"/>
            <a:ext cx="8686800" cy="5181600"/>
          </a:xfrm>
        </p:spPr>
        <p:txBody>
          <a:bodyPr/>
          <a:lstStyle/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r>
              <a:rPr lang="en-US" altLang="en-US" dirty="0" smtClean="0"/>
              <a:t>Visit us at </a:t>
            </a:r>
            <a:r>
              <a:rPr lang="en-US" altLang="en-US" dirty="0" smtClean="0">
                <a:hlinkClick r:id="rId3"/>
              </a:rPr>
              <a:t>www.mass.gov/masshealth/onecare</a:t>
            </a:r>
            <a:r>
              <a:rPr lang="en-US" altLang="en-US" dirty="0" smtClean="0"/>
              <a:t> </a:t>
            </a:r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r>
              <a:rPr lang="en-US" altLang="en-US" dirty="0" smtClean="0"/>
              <a:t>Email us at </a:t>
            </a:r>
            <a:r>
              <a:rPr lang="en-US" altLang="en-US" dirty="0" smtClean="0">
                <a:hlinkClick r:id="rId4"/>
              </a:rPr>
              <a:t>OneCare@state.ma.us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48983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8382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One Care Network Adequacy Monitoring</a:t>
            </a:r>
            <a:endParaRPr lang="en-US" sz="280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0037"/>
            <a:ext cx="8229600" cy="46021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Readiness Review Process</a:t>
            </a:r>
          </a:p>
          <a:p>
            <a:pPr>
              <a:lnSpc>
                <a:spcPct val="90000"/>
              </a:lnSpc>
            </a:pP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Medicare Adequacy </a:t>
            </a:r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</a:p>
          <a:p>
            <a:pPr>
              <a:lnSpc>
                <a:spcPct val="90000"/>
              </a:lnSpc>
            </a:pP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MassHealth Adequacy Test</a:t>
            </a:r>
          </a:p>
          <a:p>
            <a:pPr>
              <a:lnSpc>
                <a:spcPct val="90000"/>
              </a:lnSpc>
            </a:pP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Contractual </a:t>
            </a:r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eporting</a:t>
            </a:r>
          </a:p>
          <a:p>
            <a:pPr>
              <a:lnSpc>
                <a:spcPct val="90000"/>
              </a:lnSpc>
            </a:pP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of network related complaints</a:t>
            </a:r>
            <a:endParaRPr lang="en-US" sz="2400" b="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83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6096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Provider Network Readiness Review</a:t>
            </a:r>
            <a:endParaRPr lang="en-US" sz="2800" b="1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82000" cy="54102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sz="28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Mandatory before plans could begin accepting enrollments</a:t>
            </a:r>
          </a:p>
          <a:p>
            <a:pPr>
              <a:lnSpc>
                <a:spcPct val="110000"/>
              </a:lnSpc>
            </a:pPr>
            <a:r>
              <a:rPr lang="en-US" sz="28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Plans had to pass </a:t>
            </a:r>
          </a:p>
          <a:p>
            <a:pPr lvl="1">
              <a:lnSpc>
                <a:spcPct val="110000"/>
              </a:lnSpc>
            </a:pPr>
            <a:r>
              <a:rPr lang="en-US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Medicare network </a:t>
            </a:r>
            <a:r>
              <a:rPr lang="en-US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dequacy test, and </a:t>
            </a:r>
          </a:p>
          <a:p>
            <a:pPr lvl="1">
              <a:lnSpc>
                <a:spcPct val="110000"/>
              </a:lnSpc>
            </a:pPr>
            <a:r>
              <a:rPr lang="en-US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MassHealth network adequacy test </a:t>
            </a:r>
          </a:p>
          <a:p>
            <a:pPr>
              <a:lnSpc>
                <a:spcPct val="110000"/>
              </a:lnSpc>
            </a:pPr>
            <a:r>
              <a:rPr lang="en-US" sz="28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Plans were required demonstrate their capacity and ability to meet the provider network needs of members</a:t>
            </a:r>
          </a:p>
          <a:p>
            <a:pPr>
              <a:lnSpc>
                <a:spcPct val="110000"/>
              </a:lnSpc>
            </a:pPr>
            <a:r>
              <a:rPr lang="en-US" sz="28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provider network portion was just a part of the overall One Care readiness review conducted by MassHealth and CMS starting in 2012</a:t>
            </a:r>
            <a:endParaRPr lang="en-US" sz="1900" b="0" dirty="0" smtClean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  <a:hlinkClick r:id=""/>
            </a:endParaRPr>
          </a:p>
          <a:p>
            <a:pPr marL="0" indent="0">
              <a:buNone/>
            </a:pPr>
            <a:endParaRPr lang="en-US" sz="1900" b="0" dirty="0" smtClean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  <a:hlinkClick r:id=""/>
            </a:endParaRPr>
          </a:p>
          <a:p>
            <a:pPr marL="0" indent="0">
              <a:buNone/>
            </a:pPr>
            <a:endParaRPr lang="en-US" sz="1900" b="0" dirty="0" smtClean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  <a:hlinkClick r:id=""/>
            </a:endParaRPr>
          </a:p>
          <a:p>
            <a:pPr marL="0" indent="0">
              <a:buNone/>
            </a:pPr>
            <a:r>
              <a:rPr lang="en-US" sz="19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  <a:hlinkClick r:id=""/>
              </a:rPr>
              <a:t>http</a:t>
            </a:r>
            <a:r>
              <a:rPr lang="en-US" sz="19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en-US" sz="19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www.cms.gov/Medicare-Medicaid-Coordination/Medicare-and-Medicaid-Coordination/Medicare-Medicaid-Coordination-Office/FinancialAlignmentInitiative/Downloads/MASS_RR_memo.pdf</a:t>
            </a:r>
            <a:endParaRPr lang="en-US" sz="1900" b="0" dirty="0" smtClean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800" b="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00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762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Medicare Network Adequacy Test</a:t>
            </a:r>
            <a:endParaRPr lang="en-US" sz="2800" dirty="0">
              <a:solidFill>
                <a:srgbClr val="3333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458200" cy="5181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0" u="sng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Requirements</a:t>
            </a:r>
            <a:r>
              <a:rPr lang="en-US" sz="2400" b="0" u="sng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400" b="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Plans must meet or exceed a </a:t>
            </a:r>
            <a:r>
              <a:rPr lang="en-US" sz="2400" b="0" u="sng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number</a:t>
            </a:r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required provider and facility types (tests 32 provider types and 22 facility types ex. oncology, outpatient dialysis</a:t>
            </a: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/>
            <a:endParaRPr lang="en-US" sz="2400" b="0" dirty="0" smtClean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Plans </a:t>
            </a:r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demonstrate at least 90% of their members have access to one or more required providers/facilities within a </a:t>
            </a: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calculated </a:t>
            </a:r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and </a:t>
            </a: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distance</a:t>
            </a:r>
          </a:p>
          <a:p>
            <a:pPr lvl="0"/>
            <a:endParaRPr lang="en-US" sz="2400" b="0" dirty="0" smtClean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b="0" u="sng" dirty="0" smtClean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44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7620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Medicare Network Adequacy Test </a:t>
            </a:r>
            <a:r>
              <a:rPr lang="en-US" altLang="en-US" sz="2800" i="1" dirty="0" smtClean="0"/>
              <a:t>(</a:t>
            </a:r>
            <a:r>
              <a:rPr lang="en-US" altLang="en-US" sz="2800" i="1" dirty="0"/>
              <a:t>cont’d</a:t>
            </a:r>
            <a:r>
              <a:rPr lang="en-US" altLang="en-US" sz="2800" i="1" dirty="0" smtClean="0"/>
              <a:t>)</a:t>
            </a:r>
            <a:endParaRPr lang="en-US" sz="280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820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0" u="sng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Method: </a:t>
            </a:r>
            <a:endParaRPr lang="en-US" sz="2400" b="0" dirty="0" smtClean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Plans upload templates to CMS</a:t>
            </a:r>
          </a:p>
          <a:p>
            <a:pPr lvl="0"/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CMS runs the information through a system to evaluate data based on established requirements</a:t>
            </a:r>
          </a:p>
          <a:p>
            <a:pPr marL="0" indent="0">
              <a:buNone/>
            </a:pPr>
            <a:endParaRPr lang="en-US" sz="2400" b="0" dirty="0" smtClean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0" u="sng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Frequency: </a:t>
            </a:r>
            <a:endParaRPr lang="en-US" sz="2400" b="0" dirty="0" smtClean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the readiness review and annually thereafter at Medicare’s discretion</a:t>
            </a:r>
          </a:p>
          <a:p>
            <a:endParaRPr lang="en-US" b="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78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6416675" cy="7620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MassHealth Network Adequacy Test</a:t>
            </a:r>
            <a:r>
              <a:rPr lang="en-US" sz="2800" dirty="0" smtClean="0">
                <a:solidFill>
                  <a:srgbClr val="333399"/>
                </a:solidFill>
              </a:rPr>
              <a:t/>
            </a:r>
            <a:br>
              <a:rPr lang="en-US" sz="2800" dirty="0" smtClean="0">
                <a:solidFill>
                  <a:srgbClr val="333399"/>
                </a:solidFill>
              </a:rPr>
            </a:br>
            <a:endParaRPr lang="en-US" sz="2800" dirty="0">
              <a:solidFill>
                <a:srgbClr val="3333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3371"/>
            <a:ext cx="8229600" cy="54646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0" u="sng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Requirements</a:t>
            </a:r>
            <a:r>
              <a:rPr lang="en-US" sz="2400" b="0" u="sng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400" b="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Within a 15-mile or 30 minute radius from the Enrollee’s zip code </a:t>
            </a: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residence, </a:t>
            </a:r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plan must have contracted with</a:t>
            </a: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buFont typeface="Arial" panose="020B0604020202020204" pitchFamily="34" charset="0"/>
              <a:buChar char="–"/>
            </a:pPr>
            <a:r>
              <a:rPr lang="en-US" sz="22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22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least two PCPs</a:t>
            </a:r>
          </a:p>
          <a:p>
            <a:pPr lvl="1">
              <a:buFont typeface="Arial" panose="020B0604020202020204" pitchFamily="34" charset="0"/>
              <a:buChar char="–"/>
            </a:pPr>
            <a:r>
              <a:rPr lang="en-US" sz="22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hospitals (when feasible)</a:t>
            </a:r>
          </a:p>
          <a:p>
            <a:pPr lvl="1">
              <a:buFont typeface="Arial" panose="020B0604020202020204" pitchFamily="34" charset="0"/>
              <a:buChar char="–"/>
            </a:pPr>
            <a:r>
              <a:rPr lang="en-US" sz="22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nursing facilities*</a:t>
            </a:r>
          </a:p>
          <a:p>
            <a:pPr lvl="1">
              <a:buFont typeface="Arial" panose="020B0604020202020204" pitchFamily="34" charset="0"/>
              <a:buChar char="–"/>
            </a:pPr>
            <a:r>
              <a:rPr lang="en-US" sz="22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outpatient behavioral health providers </a:t>
            </a:r>
          </a:p>
          <a:p>
            <a:pPr lvl="1">
              <a:buFont typeface="Arial" panose="020B0604020202020204" pitchFamily="34" charset="0"/>
              <a:buChar char="–"/>
            </a:pPr>
            <a:r>
              <a:rPr lang="en-US" sz="22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choice of two community LTSS providers per covered service* </a:t>
            </a:r>
            <a:endParaRPr lang="en-US" sz="2200" b="0" dirty="0" smtClean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Reasonable </a:t>
            </a:r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geographic coverage of all other provider types (ex. </a:t>
            </a: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vision, transportation)</a:t>
            </a:r>
          </a:p>
          <a:p>
            <a:endParaRPr lang="en-US" b="0" dirty="0">
              <a:solidFill>
                <a:srgbClr val="33339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7348" y="6208465"/>
            <a:ext cx="6645275" cy="537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600" b="0" i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*A </a:t>
            </a:r>
            <a:r>
              <a:rPr lang="en-US" sz="1600" b="0" i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choice of one provider may be offered with good cause and approval (ex. lack of a certain provider type in the region</a:t>
            </a:r>
            <a:r>
              <a:rPr lang="en-US" sz="1800" b="0" i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55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6705600" cy="11430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Contractual Requirements and Reporting</a:t>
            </a:r>
            <a:endParaRPr lang="en-US" sz="280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382000" cy="434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0" u="sng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Method:</a:t>
            </a:r>
          </a:p>
          <a:p>
            <a:pPr lvl="0"/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Plans provide MassHealth with maps and provider lists demonstrating they have met the requirements </a:t>
            </a:r>
          </a:p>
          <a:p>
            <a:pPr marL="0" indent="0">
              <a:buNone/>
            </a:pPr>
            <a:endParaRPr lang="en-US" sz="2400" b="0" u="sng" dirty="0" smtClean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0" u="sng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Frequency: </a:t>
            </a:r>
          </a:p>
          <a:p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the readiness review and annually thereafter</a:t>
            </a:r>
            <a:endParaRPr lang="en-US" sz="2400" b="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10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6781800" cy="1143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Contractual Requirements and Reporting </a:t>
            </a:r>
            <a:r>
              <a:rPr lang="en-US" altLang="en-US" sz="2800" i="1" dirty="0"/>
              <a:t>(cont’d)</a:t>
            </a:r>
            <a:endParaRPr lang="en-US" sz="2800" dirty="0">
              <a:solidFill>
                <a:srgbClr val="3333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382000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0" u="sng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Plans </a:t>
            </a:r>
            <a:r>
              <a:rPr lang="en-US" sz="2400" b="0" u="sng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</a:t>
            </a:r>
            <a:r>
              <a:rPr lang="en-US" sz="2400" b="0" u="sng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Immediately Report:</a:t>
            </a:r>
            <a:endParaRPr lang="en-US" sz="2400" b="0" u="sng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 </a:t>
            </a:r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significant Provider Network </a:t>
            </a:r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changes</a:t>
            </a:r>
            <a:endParaRPr lang="en-US" sz="2400" b="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b="0" dirty="0" smtClean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0" u="sng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Plans </a:t>
            </a:r>
            <a:r>
              <a:rPr lang="en-US" sz="2400" b="0" u="sng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</a:t>
            </a:r>
            <a:r>
              <a:rPr lang="en-US" sz="2400" b="0" u="sng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Annually Report:</a:t>
            </a:r>
            <a:endParaRPr lang="en-US" sz="2400" b="0" u="sng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b="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Provider </a:t>
            </a:r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turnover rates</a:t>
            </a:r>
          </a:p>
          <a:p>
            <a:pPr lvl="0"/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out of network providers the plan has used</a:t>
            </a:r>
          </a:p>
          <a:p>
            <a:pPr lvl="0"/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explanation of any trends regarding their use of out of network providers beyond the continuity of care period</a:t>
            </a:r>
          </a:p>
          <a:p>
            <a:pPr lvl="0"/>
            <a:r>
              <a:rPr lang="en-US" sz="2400" b="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plan, next steps, and timeline around self-identified areas in need of improvement</a:t>
            </a:r>
          </a:p>
          <a:p>
            <a:endParaRPr lang="en-US" sz="2400" b="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32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3_Default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58230</TotalTime>
  <Words>1389</Words>
  <Application>Microsoft Office PowerPoint</Application>
  <PresentationFormat>On-screen Show (4:3)</PresentationFormat>
  <Paragraphs>213</Paragraphs>
  <Slides>20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Default Design</vt:lpstr>
      <vt:lpstr>3_Default Design</vt:lpstr>
      <vt:lpstr>1_Default Design</vt:lpstr>
      <vt:lpstr>2_Default Design</vt:lpstr>
      <vt:lpstr>MassHealth Demonstration  to Integrate Care for Dual Eligibles</vt:lpstr>
      <vt:lpstr>Agenda for MassHealth Updates</vt:lpstr>
      <vt:lpstr>Overview of One Care Network Adequacy Monitoring</vt:lpstr>
      <vt:lpstr>Provider Network Readiness Review</vt:lpstr>
      <vt:lpstr>The Medicare Network Adequacy Test</vt:lpstr>
      <vt:lpstr>The Medicare Network Adequacy Test (cont’d)</vt:lpstr>
      <vt:lpstr>The MassHealth Network Adequacy Test </vt:lpstr>
      <vt:lpstr>Additional Contractual Requirements and Reporting</vt:lpstr>
      <vt:lpstr>Additional Contractual Requirements and Reporting (cont’d)</vt:lpstr>
      <vt:lpstr>Complaints Monitoring</vt:lpstr>
      <vt:lpstr>Goals of Network Monitoring</vt:lpstr>
      <vt:lpstr>Auto-Assignment Capacity Determinations</vt:lpstr>
      <vt:lpstr>Auto-Assignment Capacity Determinations (cont’d)</vt:lpstr>
      <vt:lpstr>Timeline for Auto-Assignments</vt:lpstr>
      <vt:lpstr>Intelligent Assignment</vt:lpstr>
      <vt:lpstr>PowerPoint Presentation</vt:lpstr>
      <vt:lpstr>PowerPoint Presentation</vt:lpstr>
      <vt:lpstr>Looking Ahead</vt:lpstr>
      <vt:lpstr>Looking Ahead (cont’d)</vt:lpstr>
      <vt:lpstr>PowerPoint Presentation</vt:lpstr>
    </vt:vector>
  </TitlesOfParts>
  <Company>EHS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lcolella</dc:creator>
  <cp:lastModifiedBy>Jenna</cp:lastModifiedBy>
  <cp:revision>1292</cp:revision>
  <cp:lastPrinted>2014-10-17T15:29:17Z</cp:lastPrinted>
  <dcterms:created xsi:type="dcterms:W3CDTF">2014-07-23T15:53:35Z</dcterms:created>
  <dcterms:modified xsi:type="dcterms:W3CDTF">2017-10-30T15:55:46Z</dcterms:modified>
</cp:coreProperties>
</file>