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  <p:sldMasterId id="2147484033" r:id="rId3"/>
    <p:sldMasterId id="2147484047" r:id="rId4"/>
  </p:sldMasterIdLst>
  <p:notesMasterIdLst>
    <p:notesMasterId r:id="rId25"/>
  </p:notesMasterIdLst>
  <p:handoutMasterIdLst>
    <p:handoutMasterId r:id="rId26"/>
  </p:handoutMasterIdLst>
  <p:sldIdLst>
    <p:sldId id="798" r:id="rId5"/>
    <p:sldId id="865" r:id="rId6"/>
    <p:sldId id="903" r:id="rId7"/>
    <p:sldId id="904" r:id="rId8"/>
    <p:sldId id="905" r:id="rId9"/>
    <p:sldId id="906" r:id="rId10"/>
    <p:sldId id="907" r:id="rId11"/>
    <p:sldId id="908" r:id="rId12"/>
    <p:sldId id="909" r:id="rId13"/>
    <p:sldId id="910" r:id="rId14"/>
    <p:sldId id="911" r:id="rId15"/>
    <p:sldId id="898" r:id="rId16"/>
    <p:sldId id="902" r:id="rId17"/>
    <p:sldId id="913" r:id="rId18"/>
    <p:sldId id="897" r:id="rId19"/>
    <p:sldId id="893" r:id="rId20"/>
    <p:sldId id="894" r:id="rId21"/>
    <p:sldId id="912" r:id="rId22"/>
    <p:sldId id="914" r:id="rId23"/>
    <p:sldId id="807" r:id="rId24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ylor, Erin (EHS)" initials="EE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00"/>
    <a:srgbClr val="CBCBD3"/>
    <a:srgbClr val="5F5F5F"/>
    <a:srgbClr val="4D4D4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8" autoAdjust="0"/>
    <p:restoredTop sz="88967" autoAdjust="0"/>
  </p:normalViewPr>
  <p:slideViewPr>
    <p:cSldViewPr snapToObjects="1">
      <p:cViewPr>
        <p:scale>
          <a:sx n="80" d="100"/>
          <a:sy n="80" d="100"/>
        </p:scale>
        <p:origin x="-642" y="126"/>
      </p:cViewPr>
      <p:guideLst>
        <p:guide orient="horz" pos="115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544" y="174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81D1537-6B1B-4201-898D-E5E02B97862F}" type="datetimeFigureOut">
              <a:rPr lang="en-US" altLang="en-US"/>
              <a:pPr>
                <a:defRPr/>
              </a:pPr>
              <a:t>10/30/2017</a:t>
            </a:fld>
            <a:endParaRPr lang="en-US" alt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ACE02D3A-A584-4882-8BC4-83D78986F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3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5C1E652-0180-43F7-B847-50860E205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0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7CCC5-5083-439B-9424-2ABB6A287DC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538" indent="-28733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588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3375" indent="-23018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575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77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49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21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93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AFF9E16-0E49-4C85-95B3-EF17F0E62F44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20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768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873" indent="-285721" defTabSz="931768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2883" indent="-228577" defTabSz="931768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036" indent="-228577" defTabSz="931768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189" indent="-228577" defTabSz="931768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343" indent="-228577" defTabSz="931768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496" indent="-228577" defTabSz="931768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8649" indent="-228577" defTabSz="931768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5802" indent="-228577" defTabSz="931768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16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768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873" indent="-285721" defTabSz="931768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2883" indent="-228577" defTabSz="931768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036" indent="-228577" defTabSz="931768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189" indent="-228577" defTabSz="931768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343" indent="-228577" defTabSz="931768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496" indent="-228577" defTabSz="931768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8649" indent="-228577" defTabSz="931768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5802" indent="-228577" defTabSz="931768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17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1FAA-CD78-47B1-BAD6-4032B3D6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73F-DBDC-443C-9E62-AC0A81DD4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2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9F81-45FC-4E42-B214-B273A6F4F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6FD4-E3DA-4758-B685-D000E3FE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EFD-F2E3-4CF8-B30C-61A833C1A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3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01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582C-A5A7-429D-AA5C-44DECADB6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18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41-775F-4120-B4D8-5832CA54F0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9996-7403-461D-911D-E4E89BB71D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CA86-ABC2-47CB-943D-BF0742A80A7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5640-D13A-40D7-94FB-EF3DD4B73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3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1E5-60DC-49FB-984E-ECE6007604B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E37-626C-4385-A752-F7826DB521A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E0A-C865-4227-9BE2-589614D7DEE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6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4486-BE0F-410A-A1BB-D2D8BC99172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2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0469-4159-4D7B-9CB6-F33FDDB2D6F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8012-D34A-4B85-A03A-F4865D36A4F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8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1546-5EE3-4698-9B7B-F0CF1B08194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01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ED73-BE65-445B-A3F0-D331D103F69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64211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03346-BCB5-41D8-9F64-88CB6D256D6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6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3E34-6010-44D3-928D-8E0F6E90B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43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3487D-36FD-466D-B87F-C1BC14C880A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284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D3A29-100B-4779-89FD-FBF202DD196D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87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F78CE-1E3F-4888-A1D3-FB4536E0EBA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556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B1BF8-71EF-4C55-A557-06D83E77D4D1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460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A1BBA-F122-4705-8C71-0060C8E1BE9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576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B6020-8CF8-4635-9EFA-F38FE9387C37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995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DB32E-B8FF-44DE-966C-5DF2541BBC9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490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09947-D448-4DFD-86C3-7C8E7363DDE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986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C442-1620-4D34-81D8-42FB5D0822F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394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AA660-560A-4A40-AEF3-873A13240C6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3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40A7-480B-40A1-9852-ED938727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41CB7-C110-4F61-A798-45668720D662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4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66E-2497-448D-88D4-0B6C0ADE6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9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1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1361-8DAF-4856-B7C6-F8B84E13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A9EA-8EE3-4BC3-A07E-DC4BF168F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A74B3DE5-65C4-40A6-A4BA-E4AA441D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smtClean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3CCB7CCF-7DC9-4FD4-91F9-45D0F3C61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04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0226C8BD-05BD-4170-96D5-2F10FF692FDD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92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  <p:sldLayoutId id="2147484059" r:id="rId12"/>
    <p:sldLayoutId id="214748406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OneCare@state.ma.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s.gov/Medicare-Medicaid-Coordination/Medicare-and-Medicaid-Coordination/Medicare-Medicaid-Coordination-Office/FinancialAlignmentInitiative/Downloads/MASS_RR_memo.pdf" TargetMode="External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4290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/>
              <a:t>MassHealth Demonstration 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to Integrate Care for Dual Eligibles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21336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One Care: MassHealth plus Medicare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4648200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None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200" b="0" kern="0" dirty="0" smtClean="0"/>
              <a:t>MassHealth Updates to the Implementation Council </a:t>
            </a:r>
          </a:p>
          <a:p>
            <a:pPr eaLnBrk="1" hangingPunct="1"/>
            <a:r>
              <a:rPr lang="en-US" altLang="en-US" sz="2200" b="0" kern="0" dirty="0" smtClean="0"/>
              <a:t>October 17, 2014,1:00 PM – 3:00 PM</a:t>
            </a:r>
          </a:p>
          <a:p>
            <a:pPr eaLnBrk="1" hangingPunct="1"/>
            <a:r>
              <a:rPr lang="en-US" altLang="en-US" sz="2200" b="0" kern="0" dirty="0" smtClean="0"/>
              <a:t>State Transportation Building</a:t>
            </a:r>
          </a:p>
          <a:p>
            <a:pPr eaLnBrk="1" hangingPunct="1"/>
            <a:r>
              <a:rPr lang="en-US" altLang="en-US" sz="2200" b="0" kern="0" dirty="0" smtClean="0"/>
              <a:t>Boston, MA</a:t>
            </a:r>
            <a:endParaRPr lang="en-US" altLang="en-US" sz="2200" b="0" kern="0" dirty="0"/>
          </a:p>
        </p:txBody>
      </p:sp>
    </p:spTree>
    <p:extLst>
      <p:ext uri="{BB962C8B-B14F-4D97-AF65-F5344CB8AC3E}">
        <p14:creationId xmlns:p14="http://schemas.microsoft.com/office/powerpoint/2010/main" val="2143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838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Complaints Monitoring</a:t>
            </a:r>
            <a:endParaRPr lang="en-US" sz="28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495800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 continuous basis, the One Care Contract Management team addresses network adequacy</a:t>
            </a:r>
            <a:b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concerns reported: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 from members to MassHealth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 from members to 1-800-Medicare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One Care Ombudsman </a:t>
            </a:r>
            <a:endParaRPr lang="en-US" sz="2400" b="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 of Network Monitoring</a:t>
            </a:r>
            <a:endParaRPr lang="en-US" sz="28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419600"/>
          </a:xfrm>
        </p:spPr>
        <p:txBody>
          <a:bodyPr>
            <a:normAutofit/>
          </a:bodyPr>
          <a:lstStyle/>
          <a:p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nsure One Care members have access to adequate provider networks</a:t>
            </a:r>
          </a:p>
          <a:p>
            <a:pPr lvl="0"/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early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warning of significant network changes</a:t>
            </a:r>
          </a:p>
          <a:p>
            <a:pPr lvl="0"/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nderstand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providers are leaving 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plan’s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and why</a:t>
            </a:r>
          </a:p>
          <a:p>
            <a:pPr lvl="0"/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dentify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address potential weaknesses in 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plan’s network or relationships with providers</a:t>
            </a:r>
            <a:endParaRPr lang="en-US" sz="2400" b="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dialogue between the plans 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One Care contact management team around maintaining strong provider networks </a:t>
            </a:r>
            <a:endParaRPr lang="en-US" sz="2400" b="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2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324600" cy="6096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Auto-Assignment Capacity Determinations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1371600"/>
            <a:ext cx="83820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sz="2400" b="0" dirty="0">
                <a:solidFill>
                  <a:srgbClr val="333399"/>
                </a:solidFill>
              </a:rPr>
              <a:t>MassHealth and the One Care plans </a:t>
            </a:r>
            <a:r>
              <a:rPr lang="en-US" altLang="en-US" sz="2400" b="0" dirty="0" smtClean="0">
                <a:solidFill>
                  <a:srgbClr val="333399"/>
                </a:solidFill>
              </a:rPr>
              <a:t>collaboratively determine </a:t>
            </a:r>
            <a:r>
              <a:rPr lang="en-US" altLang="en-US" sz="2400" b="0" dirty="0">
                <a:solidFill>
                  <a:srgbClr val="333399"/>
                </a:solidFill>
              </a:rPr>
              <a:t>the number of </a:t>
            </a:r>
            <a:r>
              <a:rPr lang="en-US" altLang="en-US" sz="2400" b="0" dirty="0" smtClean="0">
                <a:solidFill>
                  <a:srgbClr val="333399"/>
                </a:solidFill>
              </a:rPr>
              <a:t>auto-assignments:</a:t>
            </a: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sz="2400" b="0" dirty="0" smtClean="0">
                <a:solidFill>
                  <a:srgbClr val="333399"/>
                </a:solidFill>
              </a:rPr>
              <a:t>1) Plan’s </a:t>
            </a:r>
            <a:r>
              <a:rPr lang="en-US" altLang="en-US" sz="2400" b="0" dirty="0">
                <a:solidFill>
                  <a:srgbClr val="333399"/>
                </a:solidFill>
              </a:rPr>
              <a:t>capacity to accept passive </a:t>
            </a:r>
            <a:r>
              <a:rPr lang="en-US" altLang="en-US" sz="2400" b="0" dirty="0" smtClean="0">
                <a:solidFill>
                  <a:srgbClr val="333399"/>
                </a:solidFill>
              </a:rPr>
              <a:t>enrollments: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Readiness Review network capacity determination</a:t>
            </a:r>
          </a:p>
          <a:p>
            <a:pPr lvl="2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Primary information source for first 3 rounds of auto-assignment</a:t>
            </a:r>
          </a:p>
          <a:p>
            <a:pPr lvl="2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Plan staffing capacity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Plan contract management reporting</a:t>
            </a:r>
          </a:p>
          <a:p>
            <a:pPr lvl="2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Systems</a:t>
            </a:r>
            <a:r>
              <a:rPr lang="en-US" altLang="en-US" sz="2400" b="0" dirty="0">
                <a:solidFill>
                  <a:srgbClr val="333399"/>
                </a:solidFill>
              </a:rPr>
              <a:t>, staffing, appeals and grievances, service denial reports, etc.</a:t>
            </a:r>
          </a:p>
          <a:p>
            <a:pPr lvl="2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Hard-to-reach enrollees</a:t>
            </a:r>
          </a:p>
          <a:p>
            <a:pPr lvl="2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Assessment data reporting tool implemented late Spring 2014</a:t>
            </a:r>
          </a:p>
          <a:p>
            <a:pPr lvl="3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rgbClr val="333399"/>
                </a:solidFill>
              </a:rPr>
              <a:t>Prior to Round 4, </a:t>
            </a:r>
            <a:r>
              <a:rPr lang="en-US" altLang="en-US" sz="2400" b="0" dirty="0" smtClean="0">
                <a:solidFill>
                  <a:srgbClr val="333399"/>
                </a:solidFill>
              </a:rPr>
              <a:t>assessment statistics </a:t>
            </a:r>
            <a:r>
              <a:rPr lang="en-US" altLang="en-US" sz="2400" b="0" dirty="0">
                <a:solidFill>
                  <a:srgbClr val="333399"/>
                </a:solidFill>
              </a:rPr>
              <a:t>not available for planning</a:t>
            </a:r>
          </a:p>
          <a:p>
            <a:pPr lvl="2"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324600" cy="6096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Auto-Assignment Capacity Determinations </a:t>
            </a:r>
            <a:r>
              <a:rPr lang="en-US" altLang="en-US" sz="2800" i="1" dirty="0" smtClean="0"/>
              <a:t>(cont’d)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1524000"/>
            <a:ext cx="8382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sz="2400" b="0" dirty="0" smtClean="0">
                <a:solidFill>
                  <a:srgbClr val="333399"/>
                </a:solidFill>
              </a:rPr>
              <a:t>2) Rating </a:t>
            </a:r>
            <a:r>
              <a:rPr lang="en-US" altLang="en-US" sz="2400" b="0" dirty="0">
                <a:solidFill>
                  <a:srgbClr val="333399"/>
                </a:solidFill>
              </a:rPr>
              <a:t>category </a:t>
            </a:r>
            <a:endParaRPr lang="en-US" altLang="en-US" sz="2400" b="0" dirty="0" smtClean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Plans’ enrollment distribution compared </a:t>
            </a:r>
            <a:r>
              <a:rPr lang="en-US" altLang="en-US" sz="2400" b="0" dirty="0">
                <a:solidFill>
                  <a:srgbClr val="333399"/>
                </a:solidFill>
              </a:rPr>
              <a:t>to the distribution </a:t>
            </a:r>
            <a:r>
              <a:rPr lang="en-US" altLang="en-US" sz="2400" b="0" dirty="0" smtClean="0">
                <a:solidFill>
                  <a:srgbClr val="333399"/>
                </a:solidFill>
              </a:rPr>
              <a:t>in </a:t>
            </a:r>
            <a:r>
              <a:rPr lang="en-US" altLang="en-US" sz="2400" b="0" dirty="0">
                <a:solidFill>
                  <a:srgbClr val="333399"/>
                </a:solidFill>
              </a:rPr>
              <a:t>the eligible </a:t>
            </a:r>
            <a:r>
              <a:rPr lang="en-US" altLang="en-US" sz="2400" b="0" dirty="0" smtClean="0">
                <a:solidFill>
                  <a:srgbClr val="333399"/>
                </a:solidFill>
              </a:rPr>
              <a:t>population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Round 1: </a:t>
            </a:r>
            <a:r>
              <a:rPr lang="en-US" altLang="en-US" sz="2400" b="0" dirty="0">
                <a:solidFill>
                  <a:srgbClr val="333399"/>
                </a:solidFill>
              </a:rPr>
              <a:t>Individuals in C1 rating category </a:t>
            </a:r>
            <a:r>
              <a:rPr lang="en-US" altLang="en-US" sz="2400" b="0" dirty="0" smtClean="0">
                <a:solidFill>
                  <a:srgbClr val="333399"/>
                </a:solidFill>
              </a:rPr>
              <a:t>only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Rounds 2, 3, and 4: Individuals in C1, C2, and C3 rating categories </a:t>
            </a:r>
            <a:endParaRPr lang="en-US" altLang="en-US" sz="2400" b="0" dirty="0">
              <a:solidFill>
                <a:srgbClr val="333399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sz="2400" b="0" dirty="0" smtClean="0">
                <a:solidFill>
                  <a:srgbClr val="333399"/>
                </a:solidFill>
              </a:rPr>
              <a:t>3) Projected </a:t>
            </a:r>
            <a:r>
              <a:rPr lang="en-US" altLang="en-US" sz="2400" b="0" dirty="0">
                <a:solidFill>
                  <a:srgbClr val="333399"/>
                </a:solidFill>
              </a:rPr>
              <a:t>number of opt-outs and </a:t>
            </a:r>
            <a:r>
              <a:rPr lang="en-US" altLang="en-US" sz="2400" b="0" dirty="0" smtClean="0">
                <a:solidFill>
                  <a:srgbClr val="333399"/>
                </a:solidFill>
              </a:rPr>
              <a:t>cancelations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Assumptions about how many auto-assignments would result in enrollments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Round 1 experience informed Round 3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Round 1 &amp; 2 experience informed Round 4</a:t>
            </a:r>
            <a:endParaRPr lang="en-US" altLang="en-US" sz="2400" b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37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324600" cy="6096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Timeline for Auto-Assignments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1143000"/>
            <a:ext cx="83820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Four months lead time prior to auto-assignment effective date: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200" b="0" dirty="0" smtClean="0">
                <a:solidFill>
                  <a:srgbClr val="333399"/>
                </a:solidFill>
              </a:rPr>
              <a:t>Member data analysis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200" b="0" dirty="0">
                <a:solidFill>
                  <a:srgbClr val="333399"/>
                </a:solidFill>
              </a:rPr>
              <a:t>Collaboration with </a:t>
            </a:r>
            <a:r>
              <a:rPr lang="en-US" altLang="en-US" sz="2200" b="0" dirty="0" smtClean="0">
                <a:solidFill>
                  <a:srgbClr val="333399"/>
                </a:solidFill>
              </a:rPr>
              <a:t>plans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200" b="0" dirty="0" smtClean="0">
                <a:solidFill>
                  <a:srgbClr val="333399"/>
                </a:solidFill>
              </a:rPr>
              <a:t>Systems processing </a:t>
            </a:r>
            <a:endParaRPr lang="en-US" altLang="en-US" sz="2200" b="0" dirty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200" b="0" dirty="0" smtClean="0">
                <a:solidFill>
                  <a:srgbClr val="333399"/>
                </a:solidFill>
              </a:rPr>
              <a:t>Member mailing process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200" b="0" dirty="0" smtClean="0">
                <a:solidFill>
                  <a:srgbClr val="333399"/>
                </a:solidFill>
              </a:rPr>
              <a:t>Members receive notices 60 days and 30 days prior to effective date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For Round 1, planning September 2013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For Round 2, planning December 2013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For Round 3, planning March 2014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200" b="0" dirty="0" smtClean="0">
                <a:solidFill>
                  <a:srgbClr val="333399"/>
                </a:solidFill>
              </a:rPr>
              <a:t>90-day assessment period for Q1 enrollees ended March 2014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For Round 4, planning July 2014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200" b="0" dirty="0" smtClean="0">
                <a:solidFill>
                  <a:srgbClr val="333399"/>
                </a:solidFill>
              </a:rPr>
              <a:t>90-day assessment period for Q2 (Round 1) ended June 2014</a:t>
            </a:r>
            <a:endParaRPr lang="en-US" altLang="en-US" sz="2200" b="0" dirty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324600" cy="6096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Intelligent Assignment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152400" y="1219200"/>
            <a:ext cx="8763000" cy="550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During planning period, </a:t>
            </a:r>
            <a:r>
              <a:rPr lang="en-US" altLang="en-US" sz="2400" b="0" dirty="0">
                <a:solidFill>
                  <a:srgbClr val="333399"/>
                </a:solidFill>
              </a:rPr>
              <a:t>One Care plans send an updated provider file to </a:t>
            </a:r>
            <a:r>
              <a:rPr lang="en-US" altLang="en-US" sz="2400" b="0" dirty="0" smtClean="0">
                <a:solidFill>
                  <a:srgbClr val="333399"/>
                </a:solidFill>
              </a:rPr>
              <a:t>MassHealth</a:t>
            </a:r>
            <a:endParaRPr lang="en-US" altLang="en-US" sz="24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MassHealth uses (MassHealth and Medicare cross-overs) claims history and plans’ provider network files to match individuals to a One Care plan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Match criteria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200" b="0" dirty="0" smtClean="0">
                <a:solidFill>
                  <a:srgbClr val="333399"/>
                </a:solidFill>
              </a:rPr>
              <a:t>A </a:t>
            </a:r>
            <a:r>
              <a:rPr lang="en-US" altLang="en-US" sz="2200" b="0" dirty="0">
                <a:solidFill>
                  <a:srgbClr val="333399"/>
                </a:solidFill>
              </a:rPr>
              <a:t>visit since 7/1/2012 to a provider identified by plan as a PCP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200" b="0" dirty="0" smtClean="0">
                <a:solidFill>
                  <a:srgbClr val="333399"/>
                </a:solidFill>
              </a:rPr>
              <a:t>Services </a:t>
            </a:r>
            <a:r>
              <a:rPr lang="en-US" altLang="en-US" sz="2200" b="0" dirty="0">
                <a:solidFill>
                  <a:srgbClr val="333399"/>
                </a:solidFill>
              </a:rPr>
              <a:t>provided on 3+ separate dates of service since 7/1/2012 by a behavioral health provider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200" b="0" dirty="0" smtClean="0">
                <a:solidFill>
                  <a:srgbClr val="333399"/>
                </a:solidFill>
              </a:rPr>
              <a:t>Services </a:t>
            </a:r>
            <a:r>
              <a:rPr lang="en-US" altLang="en-US" sz="2200" b="0" dirty="0">
                <a:solidFill>
                  <a:srgbClr val="333399"/>
                </a:solidFill>
              </a:rPr>
              <a:t>provided on 3+ separate dates of service since 7/1/2012 by an LTSS provider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200" b="0" dirty="0" smtClean="0">
                <a:solidFill>
                  <a:srgbClr val="333399"/>
                </a:solidFill>
              </a:rPr>
              <a:t>For </a:t>
            </a:r>
            <a:r>
              <a:rPr lang="en-US" altLang="en-US" sz="2200" b="0" dirty="0">
                <a:solidFill>
                  <a:srgbClr val="333399"/>
                </a:solidFill>
              </a:rPr>
              <a:t>members with claims activity but no PCP match to any plan, opportunity for a One Care plan to establish a PCP relationship</a:t>
            </a:r>
          </a:p>
        </p:txBody>
      </p:sp>
    </p:spTree>
    <p:extLst>
      <p:ext uri="{BB962C8B-B14F-4D97-AF65-F5344CB8AC3E}">
        <p14:creationId xmlns:p14="http://schemas.microsoft.com/office/powerpoint/2010/main" val="44275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4676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95400"/>
            <a:ext cx="8534400" cy="5486400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en-US" altLang="en-US" sz="2200" b="0" dirty="0" smtClean="0">
                <a:ea typeface="ＭＳ Ｐゴシック" charset="-128"/>
              </a:rPr>
              <a:t>The volume of “hard-to-reach” enrollees has been higher than anticipated</a:t>
            </a:r>
          </a:p>
          <a:p>
            <a:pPr lvl="1">
              <a:lnSpc>
                <a:spcPct val="105000"/>
              </a:lnSpc>
            </a:pPr>
            <a:r>
              <a:rPr lang="en-US" altLang="en-US" sz="2200" b="0" dirty="0" smtClean="0">
                <a:ea typeface="ＭＳ Ｐゴシック" charset="-128"/>
              </a:rPr>
              <a:t>Other states have shared similar concerns</a:t>
            </a:r>
          </a:p>
          <a:p>
            <a:pPr lvl="1">
              <a:lnSpc>
                <a:spcPct val="105000"/>
              </a:lnSpc>
            </a:pPr>
            <a:r>
              <a:rPr lang="en-US" altLang="en-US" sz="2200" b="0" dirty="0">
                <a:ea typeface="ＭＳ Ｐゴシック" charset="-128"/>
              </a:rPr>
              <a:t>Most hard-to-reach people are enrolled through auto-assignment, but some enrolled through self-selection</a:t>
            </a:r>
          </a:p>
          <a:p>
            <a:pPr lvl="1">
              <a:lnSpc>
                <a:spcPct val="105000"/>
              </a:lnSpc>
            </a:pPr>
            <a:r>
              <a:rPr lang="en-US" altLang="en-US" sz="2200" b="0" dirty="0">
                <a:ea typeface="ＭＳ Ｐゴシック" charset="-128"/>
              </a:rPr>
              <a:t>For members not utilizing care, plans don’t have provider relationships to leverage </a:t>
            </a:r>
            <a:r>
              <a:rPr lang="en-US" altLang="en-US" sz="2200" b="0" dirty="0" smtClean="0">
                <a:ea typeface="ＭＳ Ｐゴシック" charset="-128"/>
              </a:rPr>
              <a:t>connections</a:t>
            </a:r>
            <a:endParaRPr lang="en-US" altLang="en-US" sz="2200" b="0" dirty="0">
              <a:ea typeface="ＭＳ Ｐゴシック" charset="-128"/>
            </a:endParaRPr>
          </a:p>
          <a:p>
            <a:pPr lvl="1">
              <a:lnSpc>
                <a:spcPct val="105000"/>
              </a:lnSpc>
            </a:pPr>
            <a:r>
              <a:rPr lang="en-US" altLang="en-US" sz="2200" b="0" dirty="0">
                <a:ea typeface="ＭＳ Ｐゴシック" charset="-128"/>
              </a:rPr>
              <a:t>Some people are experiencing homelessness or living in temporary housing, and may not receive information</a:t>
            </a:r>
          </a:p>
          <a:p>
            <a:pPr lvl="1">
              <a:lnSpc>
                <a:spcPct val="105000"/>
              </a:lnSpc>
            </a:pPr>
            <a:r>
              <a:rPr lang="en-US" altLang="en-US" sz="2200" b="0" dirty="0">
                <a:ea typeface="ＭＳ Ｐゴシック" charset="-128"/>
              </a:rPr>
              <a:t>Some members may not read or understand </a:t>
            </a:r>
            <a:r>
              <a:rPr lang="en-US" altLang="en-US" sz="2200" b="0" dirty="0" smtClean="0">
                <a:ea typeface="ＭＳ Ｐゴシック" charset="-128"/>
              </a:rPr>
              <a:t>notices</a:t>
            </a:r>
          </a:p>
          <a:p>
            <a:pPr lvl="1">
              <a:lnSpc>
                <a:spcPct val="105000"/>
              </a:lnSpc>
            </a:pPr>
            <a:r>
              <a:rPr lang="en-US" sz="2200" b="0" dirty="0" smtClean="0"/>
              <a:t>Limited options to update members’ demographic </a:t>
            </a:r>
            <a:r>
              <a:rPr lang="en-US" sz="2200" b="0" dirty="0"/>
              <a:t>information </a:t>
            </a:r>
            <a:r>
              <a:rPr lang="en-US" sz="2200" b="0" dirty="0" smtClean="0"/>
              <a:t>in </a:t>
            </a:r>
            <a:r>
              <a:rPr lang="en-US" sz="2200" b="0" dirty="0" err="1" smtClean="0"/>
              <a:t>MassHealth’s</a:t>
            </a:r>
            <a:r>
              <a:rPr lang="en-US" sz="2200" b="0" dirty="0" smtClean="0"/>
              <a:t> system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7010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kern="0" dirty="0" smtClean="0">
                <a:ea typeface="ＭＳ Ｐゴシック" charset="-128"/>
              </a:rPr>
              <a:t>Enrollees who are Hard to Reach</a:t>
            </a:r>
          </a:p>
        </p:txBody>
      </p:sp>
    </p:spTree>
    <p:extLst>
      <p:ext uri="{BB962C8B-B14F-4D97-AF65-F5344CB8AC3E}">
        <p14:creationId xmlns:p14="http://schemas.microsoft.com/office/powerpoint/2010/main" val="4074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4676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1"/>
            <a:ext cx="8534400" cy="5638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5000"/>
              </a:lnSpc>
            </a:pPr>
            <a:r>
              <a:rPr lang="en-US" altLang="en-US" sz="2600" b="0" dirty="0" smtClean="0">
                <a:ea typeface="ＭＳ Ｐゴシック" charset="-128"/>
              </a:rPr>
              <a:t>Plans have identified and shared with MassHealth some effective ways of finding harder-to-reach members, including 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Using </a:t>
            </a:r>
            <a:r>
              <a:rPr lang="en-US" altLang="en-US" sz="2400" b="0" dirty="0">
                <a:ea typeface="ＭＳ Ｐゴシック" charset="-128"/>
              </a:rPr>
              <a:t>claims history and Rx data to reach out to </a:t>
            </a:r>
            <a:r>
              <a:rPr lang="en-US" altLang="en-US" sz="2400" b="0" dirty="0" smtClean="0">
                <a:ea typeface="ＭＳ Ｐゴシック" charset="-128"/>
              </a:rPr>
              <a:t>providers 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Working </a:t>
            </a:r>
            <a:r>
              <a:rPr lang="en-US" altLang="en-US" sz="2400" b="0" dirty="0">
                <a:ea typeface="ＭＳ Ｐゴシック" charset="-128"/>
              </a:rPr>
              <a:t>in collaboration with contracted behavioral health provider </a:t>
            </a:r>
            <a:r>
              <a:rPr lang="en-US" altLang="en-US" sz="2400" b="0" dirty="0" smtClean="0">
                <a:ea typeface="ＭＳ Ｐゴシック" charset="-128"/>
              </a:rPr>
              <a:t>networks, group </a:t>
            </a:r>
            <a:r>
              <a:rPr lang="en-US" altLang="en-US" sz="2400" b="0" dirty="0">
                <a:ea typeface="ＭＳ Ｐゴシック" charset="-128"/>
              </a:rPr>
              <a:t>adult foster care, </a:t>
            </a:r>
            <a:r>
              <a:rPr lang="en-US" altLang="en-US" sz="2400" b="0" dirty="0" smtClean="0">
                <a:ea typeface="ＭＳ Ｐゴシック" charset="-128"/>
              </a:rPr>
              <a:t>behavioral </a:t>
            </a:r>
            <a:r>
              <a:rPr lang="en-US" altLang="en-US" sz="2400" b="0" dirty="0">
                <a:ea typeface="ＭＳ Ｐゴシック" charset="-128"/>
              </a:rPr>
              <a:t>health </a:t>
            </a:r>
            <a:r>
              <a:rPr lang="en-US" altLang="en-US" sz="2400" b="0" dirty="0" smtClean="0">
                <a:ea typeface="ＭＳ Ｐゴシック" charset="-128"/>
              </a:rPr>
              <a:t>caseworkers, health </a:t>
            </a:r>
            <a:r>
              <a:rPr lang="en-US" altLang="en-US" sz="2400" b="0" dirty="0">
                <a:ea typeface="ＭＳ Ｐゴシック" charset="-128"/>
              </a:rPr>
              <a:t>home </a:t>
            </a:r>
            <a:r>
              <a:rPr lang="en-US" altLang="en-US" sz="2400" b="0" dirty="0" smtClean="0">
                <a:ea typeface="ＭＳ Ｐゴシック" charset="-128"/>
              </a:rPr>
              <a:t>staffers, and other providers to locate members</a:t>
            </a:r>
            <a:endParaRPr lang="en-US" altLang="en-US" sz="2400" b="0" dirty="0">
              <a:ea typeface="ＭＳ Ｐゴシック" charset="-128"/>
            </a:endParaRP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Sending </a:t>
            </a:r>
            <a:r>
              <a:rPr lang="en-US" altLang="en-US" sz="2400" b="0" dirty="0">
                <a:ea typeface="ＭＳ Ｐゴシック" charset="-128"/>
              </a:rPr>
              <a:t>a </a:t>
            </a:r>
            <a:r>
              <a:rPr lang="en-US" altLang="en-US" sz="2400" b="0" dirty="0" smtClean="0">
                <a:ea typeface="ＭＳ Ｐゴシック" charset="-128"/>
              </a:rPr>
              <a:t>“PCP </a:t>
            </a:r>
            <a:r>
              <a:rPr lang="en-US" altLang="en-US" sz="2400" b="0" dirty="0">
                <a:ea typeface="ＭＳ Ｐゴシック" charset="-128"/>
              </a:rPr>
              <a:t>not </a:t>
            </a:r>
            <a:r>
              <a:rPr lang="en-US" altLang="en-US" sz="2400" b="0" dirty="0" smtClean="0">
                <a:ea typeface="ＭＳ Ｐゴシック" charset="-128"/>
              </a:rPr>
              <a:t>assigned” </a:t>
            </a:r>
            <a:r>
              <a:rPr lang="en-US" altLang="en-US" sz="2400" b="0" dirty="0">
                <a:ea typeface="ＭＳ Ｐゴシック" charset="-128"/>
              </a:rPr>
              <a:t>letter, or a </a:t>
            </a:r>
            <a:r>
              <a:rPr lang="en-US" altLang="en-US" sz="2400" b="0" dirty="0" smtClean="0">
                <a:ea typeface="ＭＳ Ｐゴシック" charset="-128"/>
              </a:rPr>
              <a:t>“PCP assigned” </a:t>
            </a:r>
            <a:r>
              <a:rPr lang="en-US" altLang="en-US" sz="2400" b="0" dirty="0">
                <a:ea typeface="ＭＳ Ｐゴシック" charset="-128"/>
              </a:rPr>
              <a:t>letter – sometimes this results in a call back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Partnering with pharmacies and leaving a “please contact us” card for members when a script is filled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Calling members early in the month before cell phone minutes run out on prepaid phone services</a:t>
            </a:r>
          </a:p>
          <a:p>
            <a:pPr>
              <a:lnSpc>
                <a:spcPct val="105000"/>
              </a:lnSpc>
            </a:pPr>
            <a:r>
              <a:rPr lang="en-US" altLang="en-US" sz="2600" b="0" dirty="0" smtClean="0">
                <a:ea typeface="ＭＳ Ｐゴシック" charset="-128"/>
              </a:rPr>
              <a:t>MassHealth is interested in discussion on this topic and ideas from the Implementation Council on other ways to try to find hard-to-reach members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7010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kern="0" dirty="0">
                <a:ea typeface="ＭＳ Ｐゴシック" charset="-128"/>
              </a:rPr>
              <a:t>Enrollees who are Hard to Reach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800" i="1" kern="0" dirty="0" smtClean="0">
                <a:ea typeface="ＭＳ Ｐゴシック" charset="-128"/>
              </a:rPr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30990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324600" cy="8382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Looking Ahead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914400"/>
            <a:ext cx="8382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Data Reporting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In November, MassHealth will present draft layout of plan data in response to the Implementation Council’s September 2014 request for additional data reporting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Timeline for data reporting from various sources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EIP workgroup reviewing in-depth results from Survey 2, Cohort 1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Encounter Data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MassHealth presented on Encounter Data at the September 2014 Implementation Council meeting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Data will be reported from October 2013 start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Ex: Community vs. Facility-based LTSS utilization; hospital utilization; expansion service utilization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>
                <a:solidFill>
                  <a:srgbClr val="333399"/>
                </a:solidFill>
              </a:rPr>
              <a:t>MassHealth </a:t>
            </a:r>
            <a:r>
              <a:rPr lang="en-US" altLang="en-US" sz="2000" b="0" dirty="0" smtClean="0">
                <a:solidFill>
                  <a:srgbClr val="333399"/>
                </a:solidFill>
              </a:rPr>
              <a:t>requests suggestions from the Implementation Council </a:t>
            </a:r>
            <a:r>
              <a:rPr lang="en-US" altLang="en-US" sz="2000" b="0" dirty="0">
                <a:solidFill>
                  <a:srgbClr val="333399"/>
                </a:solidFill>
              </a:rPr>
              <a:t>on what we should look at when we begin receiving encounter </a:t>
            </a:r>
            <a:r>
              <a:rPr lang="en-US" altLang="en-US" sz="2000" b="0" dirty="0" smtClean="0">
                <a:solidFill>
                  <a:srgbClr val="333399"/>
                </a:solidFill>
              </a:rPr>
              <a:t>data. </a:t>
            </a:r>
          </a:p>
        </p:txBody>
      </p:sp>
    </p:spTree>
    <p:extLst>
      <p:ext uri="{BB962C8B-B14F-4D97-AF65-F5344CB8AC3E}">
        <p14:creationId xmlns:p14="http://schemas.microsoft.com/office/powerpoint/2010/main" val="31091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324600" cy="8382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Looking Ahead </a:t>
            </a:r>
            <a:r>
              <a:rPr lang="en-US" altLang="en-US" sz="2800" i="1" dirty="0" smtClean="0"/>
              <a:t>(cont’d)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228600" y="1066801"/>
            <a:ext cx="8534400" cy="5654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Behavioral Health 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MassHealth is interested in hearing from the Implementation Council challenges and opportunities around meeting the behavioral health needs of enrollees (e.g., members unwilling to engage in care planning process)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MassHealth understands that the Council has requested that the plans present on this topic in November</a:t>
            </a:r>
            <a:endParaRPr lang="en-US" altLang="en-US" sz="20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Enrollment Data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>
                <a:solidFill>
                  <a:srgbClr val="333399"/>
                </a:solidFill>
              </a:rPr>
              <a:t>MassHealth releases monthly enrollment </a:t>
            </a:r>
            <a:r>
              <a:rPr lang="en-US" altLang="en-US" sz="2000" b="0" dirty="0" smtClean="0">
                <a:solidFill>
                  <a:srgbClr val="333399"/>
                </a:solidFill>
              </a:rPr>
              <a:t>reports to the stakeholder email list and posts on the One Care website (under “News and Community”)</a:t>
            </a:r>
            <a:endParaRPr lang="en-US" altLang="en-US" sz="2000" b="0" dirty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 smtClean="0">
                <a:solidFill>
                  <a:srgbClr val="333399"/>
                </a:solidFill>
              </a:rPr>
              <a:t>EIP </a:t>
            </a:r>
            <a:r>
              <a:rPr lang="en-US" altLang="en-US" sz="2000" b="0" dirty="0">
                <a:solidFill>
                  <a:srgbClr val="333399"/>
                </a:solidFill>
              </a:rPr>
              <a:t>Monthly Enrollment </a:t>
            </a:r>
            <a:r>
              <a:rPr lang="en-US" altLang="en-US" sz="2000" b="0" dirty="0" smtClean="0">
                <a:solidFill>
                  <a:srgbClr val="333399"/>
                </a:solidFill>
              </a:rPr>
              <a:t>Reports contain additional detail</a:t>
            </a:r>
            <a:r>
              <a:rPr lang="en-US" altLang="en-US" sz="2000" b="0" dirty="0">
                <a:solidFill>
                  <a:srgbClr val="333399"/>
                </a:solidFill>
              </a:rPr>
              <a:t>, tables, and </a:t>
            </a:r>
            <a:r>
              <a:rPr lang="en-US" altLang="en-US" sz="2000" b="0" dirty="0" smtClean="0">
                <a:solidFill>
                  <a:srgbClr val="333399"/>
                </a:solidFill>
              </a:rPr>
              <a:t>graphics (also available </a:t>
            </a:r>
            <a:r>
              <a:rPr lang="en-US" altLang="en-US" sz="2000" b="0" dirty="0">
                <a:solidFill>
                  <a:srgbClr val="333399"/>
                </a:solidFill>
              </a:rPr>
              <a:t>on One Care </a:t>
            </a:r>
            <a:r>
              <a:rPr lang="en-US" altLang="en-US" sz="2000" b="0" dirty="0" smtClean="0">
                <a:solidFill>
                  <a:srgbClr val="333399"/>
                </a:solidFill>
              </a:rPr>
              <a:t>website)</a:t>
            </a:r>
            <a:endParaRPr lang="en-US" altLang="en-US" sz="2000" b="0" dirty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b="0" dirty="0">
                <a:solidFill>
                  <a:srgbClr val="333399"/>
                </a:solidFill>
              </a:rPr>
              <a:t>MassHealth welcomes suggestions on what kind of enrollment data the Implementation Council wants to hear about in </a:t>
            </a:r>
            <a:r>
              <a:rPr lang="en-US" altLang="en-US" sz="2000" b="0" dirty="0" err="1">
                <a:solidFill>
                  <a:srgbClr val="333399"/>
                </a:solidFill>
              </a:rPr>
              <a:t>MassHealth’s</a:t>
            </a:r>
            <a:r>
              <a:rPr lang="en-US" altLang="en-US" sz="2000" b="0" dirty="0">
                <a:solidFill>
                  <a:srgbClr val="333399"/>
                </a:solidFill>
              </a:rPr>
              <a:t> Updates at the monthly meetings.</a:t>
            </a:r>
          </a:p>
        </p:txBody>
      </p:sp>
    </p:spTree>
    <p:extLst>
      <p:ext uri="{BB962C8B-B14F-4D97-AF65-F5344CB8AC3E}">
        <p14:creationId xmlns:p14="http://schemas.microsoft.com/office/powerpoint/2010/main" val="18887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324600" cy="6096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Agenda for MassHealth Updates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1447800"/>
            <a:ext cx="838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Network Adequacy</a:t>
            </a:r>
            <a:endParaRPr lang="en-US" altLang="en-US" b="0" i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Auto-Assignment Process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Hard-to-Reach Enrollees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Looking Ahead</a:t>
            </a:r>
            <a:endParaRPr lang="en-US" altLang="en-US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b="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181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Visit us at </a:t>
            </a:r>
            <a:r>
              <a:rPr lang="en-US" altLang="en-US" dirty="0" smtClean="0">
                <a:hlinkClick r:id="rId3"/>
              </a:rPr>
              <a:t>www.mass.gov/masshealth/onecare</a:t>
            </a:r>
            <a:r>
              <a:rPr lang="en-US" altLang="en-US" dirty="0" smtClean="0"/>
              <a:t> </a:t>
            </a:r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Email us at </a:t>
            </a:r>
            <a:r>
              <a:rPr lang="en-US" altLang="en-US" dirty="0" smtClean="0">
                <a:hlinkClick r:id="rId4"/>
              </a:rPr>
              <a:t>OneCare@state.ma.us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838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One Care Network Adequacy Monitoring</a:t>
            </a:r>
            <a:endParaRPr lang="en-US" sz="28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602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 Review Process</a:t>
            </a:r>
          </a:p>
          <a:p>
            <a:pPr>
              <a:lnSpc>
                <a:spcPct val="90000"/>
              </a:lnSpc>
            </a:pP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Adequacy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</a:p>
          <a:p>
            <a:pPr>
              <a:lnSpc>
                <a:spcPct val="90000"/>
              </a:lnSpc>
            </a:pP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MassHealth Adequacy Test</a:t>
            </a:r>
          </a:p>
          <a:p>
            <a:pPr>
              <a:lnSpc>
                <a:spcPct val="90000"/>
              </a:lnSpc>
            </a:pP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Contractual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eporting</a:t>
            </a:r>
          </a:p>
          <a:p>
            <a:pPr>
              <a:lnSpc>
                <a:spcPct val="90000"/>
              </a:lnSpc>
            </a:pP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of network related complaints</a:t>
            </a:r>
            <a:endParaRPr lang="en-US" sz="2400" b="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83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Network Readiness Review</a:t>
            </a:r>
            <a:endParaRPr lang="en-US" sz="28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 before plans could begin accepting enrollments</a:t>
            </a:r>
          </a:p>
          <a:p>
            <a:pPr>
              <a:lnSpc>
                <a:spcPct val="110000"/>
              </a:lnSpc>
            </a:pPr>
            <a:r>
              <a:rPr lang="en-US" sz="28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had to pass </a:t>
            </a:r>
          </a:p>
          <a:p>
            <a:pPr lvl="1">
              <a:lnSpc>
                <a:spcPct val="110000"/>
              </a:lnSpc>
            </a:pPr>
            <a:r>
              <a:rPr lang="en-US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network </a:t>
            </a:r>
            <a:r>
              <a:rPr lang="en-US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dequacy test, and </a:t>
            </a:r>
          </a:p>
          <a:p>
            <a:pPr lvl="1">
              <a:lnSpc>
                <a:spcPct val="110000"/>
              </a:lnSpc>
            </a:pPr>
            <a:r>
              <a:rPr lang="en-US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MassHealth network adequacy test </a:t>
            </a:r>
          </a:p>
          <a:p>
            <a:pPr>
              <a:lnSpc>
                <a:spcPct val="110000"/>
              </a:lnSpc>
            </a:pPr>
            <a:r>
              <a:rPr lang="en-US" sz="28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were required demonstrate their capacity and ability to meet the provider network needs of members</a:t>
            </a:r>
          </a:p>
          <a:p>
            <a:pPr>
              <a:lnSpc>
                <a:spcPct val="110000"/>
              </a:lnSpc>
            </a:pPr>
            <a:r>
              <a:rPr lang="en-US" sz="28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provider network portion was just a part of the overall One Care readiness review conducted by MassHealth and CMS starting in 2012</a:t>
            </a:r>
            <a:endParaRPr lang="en-US" sz="1900" b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  <a:hlinkClick r:id=""/>
            </a:endParaRPr>
          </a:p>
          <a:p>
            <a:pPr marL="0" indent="0">
              <a:buNone/>
            </a:pPr>
            <a:endParaRPr lang="en-US" sz="1900" b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  <a:hlinkClick r:id=""/>
            </a:endParaRPr>
          </a:p>
          <a:p>
            <a:pPr marL="0" indent="0">
              <a:buNone/>
            </a:pPr>
            <a:endParaRPr lang="en-US" sz="1900" b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  <a:hlinkClick r:id=""/>
            </a:endParaRPr>
          </a:p>
          <a:p>
            <a:pPr marL="0" indent="0">
              <a:buNone/>
            </a:pPr>
            <a:r>
              <a:rPr lang="en-US" sz="19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  <a:hlinkClick r:id=""/>
              </a:rPr>
              <a:t>http</a:t>
            </a:r>
            <a:r>
              <a:rPr lang="en-US" sz="19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19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www.cms.gov/Medicare-Medicaid-Coordination/Medicare-and-Medicaid-Coordination/Medicare-Medicaid-Coordination-Office/FinancialAlignmentInitiative/Downloads/MASS_RR_memo.pdf</a:t>
            </a:r>
            <a:endParaRPr lang="en-US" sz="1900" b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Medicare Network Adequacy Test</a:t>
            </a:r>
            <a:endParaRPr lang="en-US" sz="2800" dirty="0">
              <a:solidFill>
                <a:srgbClr val="33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en-US" sz="2400" b="0" u="sng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400" b="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must meet or exceed a </a:t>
            </a:r>
            <a:r>
              <a:rPr lang="en-US" sz="2400" b="0" u="sng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number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required provider and facility types (tests 32 provider types and 22 facility types ex. oncology, outpatient dialysis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en-US" sz="2400" b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 at least 90% of their members have access to one or more required providers/facilities within a 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calculated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and 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</a:p>
          <a:p>
            <a:pPr lvl="0"/>
            <a:endParaRPr lang="en-US" sz="2400" b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0" u="sng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762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Medicare Network Adequacy Test </a:t>
            </a:r>
            <a:r>
              <a:rPr lang="en-US" altLang="en-US" sz="2800" i="1" dirty="0" smtClean="0"/>
              <a:t>(</a:t>
            </a:r>
            <a:r>
              <a:rPr lang="en-US" altLang="en-US" sz="2800" i="1" dirty="0"/>
              <a:t>cont’d</a:t>
            </a:r>
            <a:r>
              <a:rPr lang="en-US" altLang="en-US" sz="2800" i="1" dirty="0" smtClean="0"/>
              <a:t>)</a:t>
            </a:r>
            <a:endParaRPr lang="en-US" sz="28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Method: </a:t>
            </a:r>
            <a:endParaRPr lang="en-US" sz="2400" b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upload templates to CMS</a:t>
            </a:r>
          </a:p>
          <a:p>
            <a:pPr lvl="0"/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CMS runs the information through a system to evaluate data based on established requirements</a:t>
            </a:r>
          </a:p>
          <a:p>
            <a:pPr marL="0" indent="0">
              <a:buNone/>
            </a:pPr>
            <a:endParaRPr lang="en-US" sz="2400" b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Frequency: </a:t>
            </a:r>
            <a:endParaRPr lang="en-US" sz="2400" b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readiness review and annually thereafter at Medicare’s discretion</a:t>
            </a:r>
          </a:p>
          <a:p>
            <a:endParaRPr lang="en-US" b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6416675" cy="762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MassHealth Network Adequacy Test</a:t>
            </a:r>
            <a:r>
              <a:rPr lang="en-US" sz="2800" dirty="0" smtClean="0">
                <a:solidFill>
                  <a:srgbClr val="333399"/>
                </a:solidFill>
              </a:rPr>
              <a:t/>
            </a:r>
            <a:br>
              <a:rPr lang="en-US" sz="2800" dirty="0" smtClean="0">
                <a:solidFill>
                  <a:srgbClr val="333399"/>
                </a:solidFill>
              </a:rPr>
            </a:br>
            <a:endParaRPr lang="en-US" sz="2800" dirty="0">
              <a:solidFill>
                <a:srgbClr val="33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3371"/>
            <a:ext cx="8229600" cy="5464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en-US" sz="2400" b="0" u="sng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400" b="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a 15-mile or 30 minute radius from the Enrollee’s zip code 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residence,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plan must have contracted with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2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2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least two PCPs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2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hospitals (when feasible)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2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nursing facilities*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2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outpatient behavioral health providers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2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choice of two community LTSS providers per covered service* </a:t>
            </a:r>
            <a:endParaRPr lang="en-US" sz="2200" b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Reasonable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geographic coverage of all other provider types (ex. 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vision, transportation)</a:t>
            </a:r>
          </a:p>
          <a:p>
            <a:endParaRPr lang="en-US" b="0" dirty="0">
              <a:solidFill>
                <a:srgbClr val="33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348" y="6208465"/>
            <a:ext cx="6645275" cy="537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b="0" i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*A </a:t>
            </a:r>
            <a:r>
              <a:rPr lang="en-US" sz="1600" b="0" i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 of one provider may be offered with good cause and approval (ex. lack of a certain provider type in the region</a:t>
            </a:r>
            <a:r>
              <a:rPr lang="en-US" sz="1800" b="0" i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705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Contractual Requirements and Reporting</a:t>
            </a:r>
            <a:endParaRPr lang="en-US" sz="28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Method:</a:t>
            </a:r>
          </a:p>
          <a:p>
            <a:pPr lvl="0"/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provide MassHealth with maps and provider lists demonstrating they have met the requirements </a:t>
            </a:r>
          </a:p>
          <a:p>
            <a:pPr marL="0" indent="0">
              <a:buNone/>
            </a:pPr>
            <a:endParaRPr lang="en-US" sz="2400" b="0" u="sng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Frequency: </a:t>
            </a:r>
          </a:p>
          <a:p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readiness review and annually thereafter</a:t>
            </a:r>
            <a:endParaRPr lang="en-US" sz="2400" b="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1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67818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Contractual Requirements and Reporting </a:t>
            </a:r>
            <a:r>
              <a:rPr lang="en-US" altLang="en-US" sz="2800" i="1" dirty="0"/>
              <a:t>(cont’d)</a:t>
            </a:r>
            <a:endParaRPr lang="en-US" sz="2800" dirty="0">
              <a:solidFill>
                <a:srgbClr val="33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</a:t>
            </a:r>
            <a:r>
              <a:rPr lang="en-US" sz="2400" b="0" u="sng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sz="2400" b="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Immediately Report:</a:t>
            </a:r>
            <a:endParaRPr lang="en-US" sz="2400" b="0" u="sng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Provider Network </a:t>
            </a:r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endParaRPr lang="en-US" sz="2400" b="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</a:t>
            </a:r>
            <a:r>
              <a:rPr lang="en-US" sz="2400" b="0" u="sng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sz="2400" b="0" u="sng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Annually Report:</a:t>
            </a:r>
            <a:endParaRPr lang="en-US" sz="2400" b="0" u="sng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b="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</a:t>
            </a:r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turnover rates</a:t>
            </a:r>
          </a:p>
          <a:p>
            <a:pPr lvl="0"/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out of network providers the plan has used</a:t>
            </a:r>
          </a:p>
          <a:p>
            <a:pPr lvl="0"/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explanation of any trends regarding their use of out of network providers beyond the continuity of care period</a:t>
            </a:r>
          </a:p>
          <a:p>
            <a:pPr lvl="0"/>
            <a:r>
              <a:rPr lang="en-US" sz="2400" b="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plan, next steps, and timeline around self-identified areas in need of improvement</a:t>
            </a:r>
          </a:p>
          <a:p>
            <a:endParaRPr lang="en-US" sz="2400" b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3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58230</TotalTime>
  <Words>1389</Words>
  <Application>Microsoft Office PowerPoint</Application>
  <PresentationFormat>On-screen Show (4:3)</PresentationFormat>
  <Paragraphs>213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Default Design</vt:lpstr>
      <vt:lpstr>3_Default Design</vt:lpstr>
      <vt:lpstr>1_Default Design</vt:lpstr>
      <vt:lpstr>2_Default Design</vt:lpstr>
      <vt:lpstr>MassHealth Demonstration  to Integrate Care for Dual Eligibles</vt:lpstr>
      <vt:lpstr>Agenda for MassHealth Updates</vt:lpstr>
      <vt:lpstr>Overview of One Care Network Adequacy Monitoring</vt:lpstr>
      <vt:lpstr>Provider Network Readiness Review</vt:lpstr>
      <vt:lpstr>The Medicare Network Adequacy Test</vt:lpstr>
      <vt:lpstr>The Medicare Network Adequacy Test (cont’d)</vt:lpstr>
      <vt:lpstr>The MassHealth Network Adequacy Test </vt:lpstr>
      <vt:lpstr>Additional Contractual Requirements and Reporting</vt:lpstr>
      <vt:lpstr>Additional Contractual Requirements and Reporting (cont’d)</vt:lpstr>
      <vt:lpstr>Complaints Monitoring</vt:lpstr>
      <vt:lpstr>Goals of Network Monitoring</vt:lpstr>
      <vt:lpstr>Auto-Assignment Capacity Determinations</vt:lpstr>
      <vt:lpstr>Auto-Assignment Capacity Determinations (cont’d)</vt:lpstr>
      <vt:lpstr>Timeline for Auto-Assignments</vt:lpstr>
      <vt:lpstr>Intelligent Assignment</vt:lpstr>
      <vt:lpstr>PowerPoint Presentation</vt:lpstr>
      <vt:lpstr>PowerPoint Presentation</vt:lpstr>
      <vt:lpstr>Looking Ahead</vt:lpstr>
      <vt:lpstr>Looking Ahead (cont’d)</vt:lpstr>
      <vt:lpstr>PowerPoint Presentation</vt:lpstr>
    </vt:vector>
  </TitlesOfParts>
  <Company>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lcolella</dc:creator>
  <cp:lastModifiedBy>Jenna</cp:lastModifiedBy>
  <cp:revision>1292</cp:revision>
  <cp:lastPrinted>2014-10-17T15:29:17Z</cp:lastPrinted>
  <dcterms:created xsi:type="dcterms:W3CDTF">2014-07-23T15:53:35Z</dcterms:created>
  <dcterms:modified xsi:type="dcterms:W3CDTF">2017-10-30T15:55:46Z</dcterms:modified>
</cp:coreProperties>
</file>