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</p:sldMasterIdLst>
  <p:notesMasterIdLst>
    <p:notesMasterId r:id="rId15"/>
  </p:notesMasterIdLst>
  <p:handoutMasterIdLst>
    <p:handoutMasterId r:id="rId16"/>
  </p:handoutMasterIdLst>
  <p:sldIdLst>
    <p:sldId id="798" r:id="rId4"/>
    <p:sldId id="865" r:id="rId5"/>
    <p:sldId id="893" r:id="rId6"/>
    <p:sldId id="897" r:id="rId7"/>
    <p:sldId id="899" r:id="rId8"/>
    <p:sldId id="906" r:id="rId9"/>
    <p:sldId id="895" r:id="rId10"/>
    <p:sldId id="887" r:id="rId11"/>
    <p:sldId id="903" r:id="rId12"/>
    <p:sldId id="889" r:id="rId13"/>
    <p:sldId id="807" r:id="rId14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lwood, Malinda (EHS)" initials="EM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19" autoAdjust="0"/>
    <p:restoredTop sz="85899" autoAdjust="0"/>
  </p:normalViewPr>
  <p:slideViewPr>
    <p:cSldViewPr snapToObjects="1">
      <p:cViewPr>
        <p:scale>
          <a:sx n="69" d="100"/>
          <a:sy n="69" d="100"/>
        </p:scale>
        <p:origin x="-990" y="-72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980" y="165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10/27/2017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3107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11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baseline="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5763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8AA5141-9F36-4713-B5DE-18FFDCF664FD}" type="slidenum">
              <a:rPr lang="en-US" altLang="en-US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120000"/>
              </a:lnSpc>
            </a:pPr>
            <a:endParaRPr lang="en-US" altLang="en-US" dirty="0" smtClean="0"/>
          </a:p>
        </p:txBody>
      </p:sp>
      <p:sp>
        <p:nvSpPr>
          <p:cNvPr id="33797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>
              <a:solidFill>
                <a:srgbClr val="C0504D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022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0224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8AA5141-9F36-4713-B5DE-18FFDCF664FD}" type="slidenum">
              <a:rPr lang="en-US" altLang="en-US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120000"/>
              </a:lnSpc>
            </a:pPr>
            <a:endParaRPr lang="en-US" altLang="en-US" dirty="0" smtClean="0"/>
          </a:p>
        </p:txBody>
      </p:sp>
      <p:sp>
        <p:nvSpPr>
          <p:cNvPr id="33797" name="Footer Placeholder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09" indent="-285734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293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111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287" indent="-228587" defTabSz="93181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46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63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8811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5985" indent="-228587" defTabSz="93181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4064" indent="-286179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4715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2600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60486" indent="-228943" defTabSz="931670" eaLnBrk="0" hangingPunct="0"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8372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6258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34144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92029" indent="-228943" defTabSz="93167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/>
            <a:fld id="{EACEE263-42D7-48C5-A864-463DB268C9A7}" type="slidenum">
              <a:rPr lang="en-US" altLang="en-US" sz="1200" b="0">
                <a:solidFill>
                  <a:schemeClr val="tx1"/>
                </a:solidFill>
              </a:rPr>
              <a:pPr eaLnBrk="1" hangingPunct="1"/>
              <a:t>8</a:t>
            </a:fld>
            <a:endParaRPr lang="en-US" altLang="en-US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576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6482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</a:t>
            </a:r>
            <a:endParaRPr lang="en-US" altLang="en-US" sz="2400" b="0" kern="0" dirty="0"/>
          </a:p>
          <a:p>
            <a:pPr eaLnBrk="1" hangingPunct="1"/>
            <a:r>
              <a:rPr lang="en-US" altLang="en-US" sz="2400" b="0" kern="0" dirty="0" smtClean="0"/>
              <a:t>September 11, 2015 1:00 PM </a:t>
            </a:r>
            <a:r>
              <a:rPr lang="en-US" altLang="en-US" sz="2400" b="0" kern="0" dirty="0"/>
              <a:t>– 3:00 PM</a:t>
            </a:r>
          </a:p>
          <a:p>
            <a:pPr eaLnBrk="1" hangingPunct="1"/>
            <a:r>
              <a:rPr lang="en-US" altLang="en-US" sz="2400" b="0" kern="0" dirty="0" smtClean="0"/>
              <a:t>1 </a:t>
            </a:r>
            <a:r>
              <a:rPr lang="en-US" altLang="en-US" sz="2400" b="0" kern="0" dirty="0" err="1" smtClean="0"/>
              <a:t>Ashburton</a:t>
            </a:r>
            <a:r>
              <a:rPr lang="en-US" altLang="en-US" sz="2400" b="0" kern="0" dirty="0" smtClean="0"/>
              <a:t> Place, 21</a:t>
            </a:r>
            <a:r>
              <a:rPr lang="en-US" altLang="en-US" sz="2400" b="0" kern="0" baseline="30000" dirty="0" smtClean="0"/>
              <a:t>st</a:t>
            </a:r>
            <a:r>
              <a:rPr lang="en-US" altLang="en-US" sz="2400" b="0" kern="0" dirty="0" smtClean="0"/>
              <a:t> 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533400"/>
          </a:xfrm>
        </p:spPr>
        <p:txBody>
          <a:bodyPr/>
          <a:lstStyle/>
          <a:p>
            <a:r>
              <a:rPr lang="en-US" sz="2800" dirty="0" smtClean="0"/>
              <a:t>Next One Care Open Meeting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10540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endParaRPr lang="en-US" sz="2000" b="0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en-US" sz="2000" b="0" dirty="0"/>
          </a:p>
          <a:p>
            <a:pPr marL="0" indent="0" algn="ctr">
              <a:lnSpc>
                <a:spcPct val="100000"/>
              </a:lnSpc>
              <a:buNone/>
            </a:pPr>
            <a:endParaRPr lang="en-US" sz="2400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/>
              <a:t>Wednesday, September 23, 2015 </a:t>
            </a:r>
            <a:br>
              <a:rPr lang="en-US" sz="2400" dirty="0" smtClean="0"/>
            </a:br>
            <a:r>
              <a:rPr lang="en-US" sz="2400" dirty="0" smtClean="0"/>
              <a:t>10:00 </a:t>
            </a:r>
            <a:r>
              <a:rPr lang="en-US" sz="2400" dirty="0"/>
              <a:t>A</a:t>
            </a:r>
            <a:r>
              <a:rPr lang="en-US" sz="2400" dirty="0" smtClean="0"/>
              <a:t>M </a:t>
            </a:r>
            <a:r>
              <a:rPr lang="en-US" sz="2400" dirty="0"/>
              <a:t>– </a:t>
            </a:r>
            <a:r>
              <a:rPr lang="en-US" sz="2400" dirty="0" smtClean="0"/>
              <a:t>12:00 PM</a:t>
            </a:r>
            <a:br>
              <a:rPr lang="en-US" sz="2400" dirty="0" smtClean="0"/>
            </a:br>
            <a:r>
              <a:rPr lang="en-US" sz="2400" dirty="0" smtClean="0"/>
              <a:t>Worcester </a:t>
            </a:r>
            <a:r>
              <a:rPr lang="en-US" sz="2400" dirty="0"/>
              <a:t>Public Library</a:t>
            </a:r>
          </a:p>
          <a:p>
            <a:pPr marL="0" indent="0" algn="ctr">
              <a:buNone/>
            </a:pPr>
            <a:r>
              <a:rPr lang="en-US" sz="2400" dirty="0" smtClean="0"/>
              <a:t>3 </a:t>
            </a:r>
            <a:r>
              <a:rPr lang="en-US" sz="2400" dirty="0"/>
              <a:t>Salem Square</a:t>
            </a:r>
          </a:p>
          <a:p>
            <a:pPr marL="0" indent="0" algn="ctr">
              <a:buNone/>
            </a:pPr>
            <a:r>
              <a:rPr lang="en-US" sz="2400" dirty="0"/>
              <a:t>Saxe Room</a:t>
            </a:r>
          </a:p>
          <a:p>
            <a:pPr marL="0" indent="0" algn="ctr">
              <a:buNone/>
            </a:pPr>
            <a:r>
              <a:rPr lang="en-US" sz="2400" dirty="0" smtClean="0"/>
              <a:t>Worcester</a:t>
            </a:r>
            <a:r>
              <a:rPr lang="en-US" sz="2400" dirty="0"/>
              <a:t>, MA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400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en-US" sz="2000" b="0" dirty="0"/>
          </a:p>
          <a:p>
            <a:pPr marL="0" indent="0" algn="ctr">
              <a:lnSpc>
                <a:spcPct val="100000"/>
              </a:lnSpc>
              <a:buNone/>
            </a:pPr>
            <a:endParaRPr lang="en-US" sz="2000" b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94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5562600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4724400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416675" cy="609601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Today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36651"/>
            <a:ext cx="8382000" cy="5492749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One Care Finance and Extension Updates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/>
              <a:t>Fallon Total Care (FTC) Closure Information</a:t>
            </a: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One Care Plans’ Enrollment Status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/>
              <a:t>LTS Coordinator Discussions with Tufts and </a:t>
            </a:r>
            <a:r>
              <a:rPr lang="en-US" altLang="en-US" sz="2400" b="0" dirty="0" smtClean="0"/>
              <a:t>CBOs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Where we go from here: Growing One Care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sz="2400" b="0" dirty="0" smtClean="0">
                <a:solidFill>
                  <a:srgbClr val="333399"/>
                </a:solidFill>
              </a:rPr>
              <a:t>Next One Care Open Meeting</a:t>
            </a:r>
            <a:endParaRPr lang="en-US" altLang="en-US" sz="2400" b="0" dirty="0" smtClean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>
              <a:solidFill>
                <a:srgbClr val="333399"/>
              </a:solidFill>
            </a:endParaRP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None/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400" b="0" dirty="0" smtClean="0">
              <a:solidFill>
                <a:srgbClr val="333399"/>
              </a:solidFill>
            </a:endParaRP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90601"/>
            <a:ext cx="8382000" cy="3505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6416675" cy="685800"/>
          </a:xfrm>
        </p:spPr>
        <p:txBody>
          <a:bodyPr/>
          <a:lstStyle/>
          <a:p>
            <a:r>
              <a:rPr lang="en-US" sz="2800" dirty="0" smtClean="0"/>
              <a:t>One Care Finance and Extension Updates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918" y="1374852"/>
            <a:ext cx="8382000" cy="5483148"/>
          </a:xfrm>
        </p:spPr>
        <p:txBody>
          <a:bodyPr/>
          <a:lstStyle/>
          <a:p>
            <a:r>
              <a:rPr lang="en-US" sz="2000" b="0" dirty="0" smtClean="0"/>
              <a:t>Pursuant to the Commonwealth’s Memorandum of Understanding (MOU), CMS convened a meeting on September 2nd to evaluate </a:t>
            </a:r>
            <a:r>
              <a:rPr lang="en-US" sz="2000" b="0" dirty="0"/>
              <a:t>the </a:t>
            </a:r>
            <a:r>
              <a:rPr lang="en-US" sz="2000" b="0" dirty="0" smtClean="0"/>
              <a:t>financial structure and payment parameters of One Care</a:t>
            </a:r>
          </a:p>
          <a:p>
            <a:pPr lvl="1"/>
            <a:r>
              <a:rPr lang="en-US" sz="2000" b="0" dirty="0" smtClean="0"/>
              <a:t>Participants included leadership from CMS, the federal Office </a:t>
            </a:r>
            <a:r>
              <a:rPr lang="en-US" sz="2000" b="0" dirty="0"/>
              <a:t>of Management and </a:t>
            </a:r>
            <a:r>
              <a:rPr lang="en-US" sz="2000" b="0" dirty="0" smtClean="0"/>
              <a:t>Budget, the federal Office of the Actuary, and MassHealth, along with brief presentations from Dennis Heaphy and Olivia Richard </a:t>
            </a:r>
          </a:p>
          <a:p>
            <a:pPr lvl="1"/>
            <a:endParaRPr lang="en-US" sz="1400" b="0" dirty="0" smtClean="0"/>
          </a:p>
          <a:p>
            <a:r>
              <a:rPr lang="en-US" sz="2000" b="0" dirty="0" smtClean="0"/>
              <a:t>MassHealth and CMS are actively working through follow-up items from this meeting, and will provide more information soon</a:t>
            </a:r>
          </a:p>
          <a:p>
            <a:endParaRPr lang="en-US" sz="1400" b="0" dirty="0">
              <a:solidFill>
                <a:srgbClr val="FF0000"/>
              </a:solidFill>
            </a:endParaRPr>
          </a:p>
          <a:p>
            <a:r>
              <a:rPr lang="en-US" sz="2000" b="0" dirty="0"/>
              <a:t>On August 28, 2015, MassHealth submitted a non-binding Letter of Intent to CMS to extend the One Care demonstration for an additional two years (through 2018</a:t>
            </a:r>
            <a:r>
              <a:rPr lang="en-US" sz="2000" b="0" dirty="0" smtClean="0"/>
              <a:t>) </a:t>
            </a:r>
          </a:p>
          <a:p>
            <a:pPr lvl="1"/>
            <a:r>
              <a:rPr lang="en-US" sz="2000" b="0" dirty="0" smtClean="0"/>
              <a:t>One </a:t>
            </a:r>
            <a:r>
              <a:rPr lang="en-US" sz="2000" b="0" dirty="0"/>
              <a:t>Care is currently authorized through December 31, </a:t>
            </a:r>
            <a:r>
              <a:rPr lang="en-US" sz="2000" b="0" dirty="0" smtClean="0"/>
              <a:t>2016</a:t>
            </a:r>
            <a:endParaRPr lang="en-US" sz="2000" b="0" dirty="0"/>
          </a:p>
          <a:p>
            <a:pPr lvl="1"/>
            <a:r>
              <a:rPr lang="en-US" sz="2000" b="0" dirty="0" err="1"/>
              <a:t>MassHealth’s</a:t>
            </a:r>
            <a:r>
              <a:rPr lang="en-US" sz="2000" b="0" dirty="0"/>
              <a:t> Letter of Intent </a:t>
            </a:r>
            <a:r>
              <a:rPr lang="en-US" sz="2000" b="0" dirty="0" smtClean="0"/>
              <a:t>is posted </a:t>
            </a:r>
            <a:r>
              <a:rPr lang="en-US" sz="2000" b="0" dirty="0"/>
              <a:t>on our website under “Related Information” at: </a:t>
            </a:r>
            <a:r>
              <a:rPr lang="en-US" sz="2000" b="0" u="sng" dirty="0">
                <a:hlinkClick r:id="rId3"/>
              </a:rPr>
              <a:t>http://www.mass.gov/masshealth/duals</a:t>
            </a:r>
            <a:r>
              <a:rPr lang="en-US" sz="2000" b="0" u="sng" dirty="0"/>
              <a:t>. </a:t>
            </a:r>
            <a:endParaRPr lang="en-US" sz="2000" b="0" dirty="0"/>
          </a:p>
          <a:p>
            <a:endParaRPr lang="en-US" sz="2000" b="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34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48AC796F-7C00-4C30-8EC2-5B262A790F99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4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79E3D21D-9B58-4211-847C-89969ACA851A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4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416675" cy="838200"/>
          </a:xfrm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Fallon Total Care (FTC) Closure Information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578474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 smtClean="0"/>
              <a:t>Member Information: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 smtClean="0"/>
              <a:t>On July 28</a:t>
            </a:r>
            <a:r>
              <a:rPr lang="en-US" sz="3700" b="0" baseline="30000" dirty="0" smtClean="0"/>
              <a:t>th</a:t>
            </a:r>
            <a:r>
              <a:rPr lang="en-US" sz="3700" b="0" dirty="0" smtClean="0"/>
              <a:t>, </a:t>
            </a:r>
            <a:r>
              <a:rPr lang="en-US" sz="3700" b="0" dirty="0"/>
              <a:t>FTC sent a letter to its members about the </a:t>
            </a:r>
            <a:r>
              <a:rPr lang="en-US" sz="3700" b="0" dirty="0" smtClean="0"/>
              <a:t>closure that included information about  the transition, preliminary coverage options, and who to call for help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 smtClean="0"/>
              <a:t>FTC also hosted enrollment/information sessions in Worcester (Aug. 17</a:t>
            </a:r>
            <a:r>
              <a:rPr lang="en-US" sz="3700" b="0" baseline="30000" dirty="0" smtClean="0"/>
              <a:t>th</a:t>
            </a:r>
            <a:r>
              <a:rPr lang="en-US" sz="3700" b="0" dirty="0" smtClean="0"/>
              <a:t>) and Springfield (Aug. 19</a:t>
            </a:r>
            <a:r>
              <a:rPr lang="en-US" sz="3700" b="0" baseline="30000" dirty="0" smtClean="0"/>
              <a:t>th</a:t>
            </a:r>
            <a:r>
              <a:rPr lang="en-US" sz="3700" b="0" dirty="0" smtClean="0"/>
              <a:t>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/>
              <a:t>On August 31, 2015, MassHealth and the Centers for Medicare &amp; Medicaid Services (CMS) sent a joint letter </a:t>
            </a:r>
            <a:r>
              <a:rPr lang="en-US" sz="3700" b="0" dirty="0" smtClean="0"/>
              <a:t>to FTC </a:t>
            </a:r>
            <a:r>
              <a:rPr lang="en-US" sz="3700" b="0" dirty="0"/>
              <a:t>members that included additional information about </a:t>
            </a:r>
            <a:r>
              <a:rPr lang="en-US" sz="3700" b="0" dirty="0" smtClean="0"/>
              <a:t>coverage options</a:t>
            </a:r>
            <a:endParaRPr lang="en-US" sz="3700" b="0" dirty="0">
              <a:solidFill>
                <a:srgbClr val="333399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 smtClean="0"/>
              <a:t>Members </a:t>
            </a:r>
            <a:r>
              <a:rPr lang="en-US" sz="3700" b="0" dirty="0"/>
              <a:t>who take no action will be </a:t>
            </a:r>
            <a:r>
              <a:rPr lang="en-US" sz="3700" b="0" dirty="0" smtClean="0"/>
              <a:t>automatically enrolled </a:t>
            </a:r>
            <a:r>
              <a:rPr lang="en-US" sz="3700" b="0" dirty="0"/>
              <a:t>in Original </a:t>
            </a:r>
            <a:r>
              <a:rPr lang="en-US" sz="3700" b="0" dirty="0" smtClean="0"/>
              <a:t>Medicare and MassHealth </a:t>
            </a:r>
            <a:r>
              <a:rPr lang="en-US" sz="3700" b="0" dirty="0"/>
              <a:t>fee for service, and in the</a:t>
            </a:r>
            <a:r>
              <a:rPr lang="en-US" sz="3700" dirty="0"/>
              <a:t> </a:t>
            </a:r>
            <a:r>
              <a:rPr lang="en-US" sz="3700" b="0" dirty="0"/>
              <a:t>Humana Preferred Rx Plan (PDP), plan # </a:t>
            </a:r>
            <a:r>
              <a:rPr lang="en-US" sz="3700" b="0" dirty="0" smtClean="0"/>
              <a:t>S5884-102 for prescription coverage</a:t>
            </a:r>
            <a:endParaRPr lang="en-US" sz="3100" b="0" dirty="0" smtClean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n-US" sz="3700" b="0" dirty="0" smtClean="0">
                <a:solidFill>
                  <a:srgbClr val="333399"/>
                </a:solidFill>
              </a:rPr>
              <a:t>MassHealth created a new page on the One Care website with information related to FTC’s closing. </a:t>
            </a:r>
          </a:p>
          <a:p>
            <a:pPr marL="800100" lvl="3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charset="0"/>
              <a:buChar char="■"/>
              <a:defRPr/>
            </a:pPr>
            <a:r>
              <a:rPr lang="en-US" sz="3700" b="0" dirty="0" smtClean="0"/>
              <a:t>Visit the One Care website at </a:t>
            </a:r>
            <a:r>
              <a:rPr lang="en-US" sz="3700" b="0" u="sng" dirty="0" smtClean="0">
                <a:hlinkClick r:id="rId3"/>
              </a:rPr>
              <a:t>www.mass.gov/masshealth/onecare</a:t>
            </a:r>
            <a:r>
              <a:rPr lang="en-US" sz="3700" b="0" dirty="0" smtClean="0"/>
              <a:t>, and go to “News and Community” to access the new page</a:t>
            </a:r>
            <a:endParaRPr lang="en-US" sz="1900" b="0" dirty="0" smtClean="0"/>
          </a:p>
          <a:p>
            <a:pPr>
              <a:defRPr/>
            </a:pPr>
            <a:endParaRPr lang="en-US" sz="1900" u="sng" dirty="0" smtClean="0"/>
          </a:p>
        </p:txBody>
      </p:sp>
      <p:sp>
        <p:nvSpPr>
          <p:cNvPr id="15370" name="Rectangle 3"/>
          <p:cNvSpPr>
            <a:spLocks noChangeArrowheads="1"/>
          </p:cNvSpPr>
          <p:nvPr/>
        </p:nvSpPr>
        <p:spPr bwMode="auto">
          <a:xfrm>
            <a:off x="381000" y="990600"/>
            <a:ext cx="838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1600" b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21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FontTx/>
                <a:buNone/>
              </a:pPr>
              <a:t>5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435932" y="5638800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416675" cy="7620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Continuity for FTC Members’ Prior Authorizations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1"/>
            <a:ext cx="8382000" cy="5654674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dirty="0" smtClean="0"/>
              <a:t>MassHealth Services: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MassHealth will honor service authorizations from Fallon Total Care for at least 90 days from October 1, 2015 (MassHealth services are mostly long-term services and supports and transportation) 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Certain </a:t>
            </a:r>
            <a:r>
              <a:rPr lang="en-US" sz="1600" b="0" dirty="0"/>
              <a:t>authorizations will remain in place for at least 6 months from October 1, </a:t>
            </a:r>
            <a:r>
              <a:rPr lang="en-US" sz="1600" b="0" dirty="0" smtClean="0"/>
              <a:t>2015.  They are: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/>
              <a:t>Personal Care Attendant services (PCA)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Durable medical equipment (DME)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Oxygen and respiratory therapy equipment 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Renal dialysis services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endParaRPr lang="en-US" sz="1600" dirty="0" smtClean="0"/>
          </a:p>
          <a:p>
            <a:pPr lvl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dirty="0" smtClean="0"/>
              <a:t>Medicare Services: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Members </a:t>
            </a:r>
            <a:r>
              <a:rPr lang="en-US" sz="1600" b="0" dirty="0"/>
              <a:t>may need to work with their health care provider to get authorization for certain health care </a:t>
            </a:r>
            <a:r>
              <a:rPr lang="en-US" sz="1600" b="0" dirty="0" smtClean="0"/>
              <a:t>services covered by Medicare (generally, inpatient/outpatient hospitals and doctor visits)</a:t>
            </a:r>
          </a:p>
          <a:p>
            <a:pPr lvl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Medicare Part D</a:t>
            </a:r>
          </a:p>
          <a:p>
            <a:pPr lvl="2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Humana (and any Medicare Part D plan) will provide access to at least one 30-day supply of the Part D drugs members currently take during their first 90 days in the plan, if, for example:</a:t>
            </a:r>
          </a:p>
          <a:p>
            <a:pPr lvl="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the drugs are not on the plan’s formulary, </a:t>
            </a:r>
          </a:p>
          <a:p>
            <a:pPr lvl="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the plan’s rules do not let the member get the amount ordered by their doctor, or </a:t>
            </a:r>
          </a:p>
          <a:p>
            <a:pPr lvl="3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600" b="0" dirty="0" smtClean="0"/>
              <a:t>if the drug requires prior approval by the plan</a:t>
            </a:r>
            <a:endParaRPr lang="en-US" altLang="en-US" sz="1600" b="0" dirty="0">
              <a:solidFill>
                <a:srgbClr val="333399"/>
              </a:solidFill>
            </a:endParaRP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90601"/>
            <a:ext cx="8382000" cy="25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00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8AC796F-7C00-4C30-8EC2-5B262A790F99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9E3D21D-9B58-4211-847C-89969ACA851A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72FBA43-6D40-43AC-9BA7-F02299319DCF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044731A-B28D-46D5-89A4-E81712194C82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EEB8B8D-BFF8-461C-8DCF-8AF23E22D87F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7" name="Slide Number Placeholder 3"/>
          <p:cNvSpPr txBox="1">
            <a:spLocks noGrp="1"/>
          </p:cNvSpPr>
          <p:nvPr/>
        </p:nvSpPr>
        <p:spPr bwMode="auto">
          <a:xfrm>
            <a:off x="7391400" y="577965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400" b="0">
              <a:solidFill>
                <a:srgbClr val="000066"/>
              </a:solidFill>
            </a:endParaRPr>
          </a:p>
        </p:txBody>
      </p:sp>
      <p:sp>
        <p:nvSpPr>
          <p:cNvPr id="1536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416675" cy="838200"/>
          </a:xfrm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FTC Closure:</a:t>
            </a:r>
            <a:br>
              <a:rPr lang="en-US" altLang="en-US" sz="2800" dirty="0" smtClean="0"/>
            </a:br>
            <a:r>
              <a:rPr lang="en-US" altLang="en-US" sz="2800" dirty="0" smtClean="0"/>
              <a:t> Ongoing Work and Next Steps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578474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MassHealth will continue working with </a:t>
            </a:r>
            <a:r>
              <a:rPr lang="en-US" sz="1600" b="0" dirty="0">
                <a:solidFill>
                  <a:srgbClr val="333399"/>
                </a:solidFill>
              </a:rPr>
              <a:t>stakeholders, including members of the Implementation </a:t>
            </a:r>
            <a:r>
              <a:rPr lang="en-US" sz="1600" b="0" dirty="0" smtClean="0">
                <a:solidFill>
                  <a:srgbClr val="333399"/>
                </a:solidFill>
              </a:rPr>
              <a:t>Council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MassHealth appreciates the helpful suggestions and input provided by stakeholders on </a:t>
            </a:r>
            <a:r>
              <a:rPr lang="en-US" sz="1600" b="0" dirty="0">
                <a:solidFill>
                  <a:srgbClr val="333399"/>
                </a:solidFill>
              </a:rPr>
              <a:t>member outreach, notices, </a:t>
            </a:r>
            <a:r>
              <a:rPr lang="en-US" sz="1600" b="0" dirty="0" smtClean="0">
                <a:solidFill>
                  <a:srgbClr val="333399"/>
                </a:solidFill>
              </a:rPr>
              <a:t>continuity </a:t>
            </a:r>
            <a:r>
              <a:rPr lang="en-US" sz="1600" b="0" dirty="0">
                <a:solidFill>
                  <a:srgbClr val="333399"/>
                </a:solidFill>
              </a:rPr>
              <a:t>of care, and other </a:t>
            </a:r>
            <a:r>
              <a:rPr lang="en-US" sz="1600" b="0" dirty="0" smtClean="0">
                <a:solidFill>
                  <a:srgbClr val="333399"/>
                </a:solidFill>
              </a:rPr>
              <a:t>transition processes </a:t>
            </a:r>
            <a:endParaRPr lang="en-US" sz="1600" b="0" dirty="0">
              <a:solidFill>
                <a:srgbClr val="333399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en-US" sz="1600" b="0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>
                <a:solidFill>
                  <a:srgbClr val="333399"/>
                </a:solidFill>
              </a:rPr>
              <a:t>FTC has also been working closely with providers in their network to keep them informed about the transition and to partner with them on transition support for </a:t>
            </a:r>
            <a:r>
              <a:rPr lang="en-US" sz="1600" b="0" dirty="0" smtClean="0">
                <a:solidFill>
                  <a:srgbClr val="333399"/>
                </a:solidFill>
              </a:rPr>
              <a:t>members </a:t>
            </a:r>
            <a:endParaRPr lang="en-US" sz="1600" b="0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600" b="0" dirty="0">
              <a:solidFill>
                <a:srgbClr val="333399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>
                <a:solidFill>
                  <a:srgbClr val="333399"/>
                </a:solidFill>
              </a:rPr>
              <a:t>Next Steps: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>
                <a:solidFill>
                  <a:srgbClr val="333399"/>
                </a:solidFill>
              </a:rPr>
              <a:t>MassHealth will </a:t>
            </a:r>
            <a:r>
              <a:rPr lang="en-US" sz="1600" b="0" dirty="0" smtClean="0">
                <a:solidFill>
                  <a:srgbClr val="333399"/>
                </a:solidFill>
              </a:rPr>
              <a:t>send a targeted </a:t>
            </a:r>
            <a:r>
              <a:rPr lang="en-US" sz="1600" b="0" dirty="0">
                <a:solidFill>
                  <a:srgbClr val="333399"/>
                </a:solidFill>
              </a:rPr>
              <a:t>mailing </a:t>
            </a:r>
            <a:r>
              <a:rPr lang="en-US" sz="1600" b="0" dirty="0" smtClean="0">
                <a:solidFill>
                  <a:srgbClr val="333399"/>
                </a:solidFill>
              </a:rPr>
              <a:t>to </a:t>
            </a:r>
            <a:r>
              <a:rPr lang="en-US" sz="1600" b="0" dirty="0">
                <a:solidFill>
                  <a:srgbClr val="333399"/>
                </a:solidFill>
              </a:rPr>
              <a:t>FTC </a:t>
            </a:r>
            <a:r>
              <a:rPr lang="en-US" sz="1600" b="0" dirty="0" smtClean="0">
                <a:solidFill>
                  <a:srgbClr val="333399"/>
                </a:solidFill>
              </a:rPr>
              <a:t>members in Worcester County </a:t>
            </a:r>
            <a:r>
              <a:rPr lang="en-US" sz="1600" b="0" dirty="0">
                <a:solidFill>
                  <a:srgbClr val="333399"/>
                </a:solidFill>
              </a:rPr>
              <a:t>whose primary care providers are also in Tufts Health </a:t>
            </a:r>
            <a:r>
              <a:rPr lang="en-US" sz="1600" b="0" dirty="0" smtClean="0">
                <a:solidFill>
                  <a:srgbClr val="333399"/>
                </a:solidFill>
              </a:rPr>
              <a:t>Plan - </a:t>
            </a:r>
            <a:r>
              <a:rPr lang="en-US" sz="1600" b="0" dirty="0">
                <a:solidFill>
                  <a:srgbClr val="333399"/>
                </a:solidFill>
              </a:rPr>
              <a:t>Network Health </a:t>
            </a:r>
            <a:endParaRPr lang="en-US" sz="1600" b="0" dirty="0" smtClean="0">
              <a:solidFill>
                <a:srgbClr val="333399"/>
              </a:solidFill>
            </a:endParaRP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Targeted outreach session in late September for these members</a:t>
            </a:r>
            <a:endParaRPr lang="en-US" sz="1600" b="0" dirty="0">
              <a:solidFill>
                <a:srgbClr val="333399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endParaRPr lang="en-US" sz="1600" b="0" dirty="0">
              <a:solidFill>
                <a:srgbClr val="333399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>
                <a:solidFill>
                  <a:srgbClr val="333399"/>
                </a:solidFill>
              </a:rPr>
              <a:t>MassHealth is also working to ensure a smooth transition for high-risk members, and to connect them with additional services where possible, </a:t>
            </a:r>
            <a:r>
              <a:rPr lang="en-US" sz="1600" b="0" dirty="0" smtClean="0">
                <a:solidFill>
                  <a:srgbClr val="333399"/>
                </a:solidFill>
              </a:rPr>
              <a:t>including: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Prior HCBS Waiver programs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SCO (members age 65+)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PACE (members </a:t>
            </a:r>
            <a:r>
              <a:rPr lang="en-US" sz="1600" b="0" dirty="0">
                <a:solidFill>
                  <a:srgbClr val="333399"/>
                </a:solidFill>
              </a:rPr>
              <a:t>ages </a:t>
            </a:r>
            <a:r>
              <a:rPr lang="en-US" sz="1600" b="0" dirty="0" smtClean="0">
                <a:solidFill>
                  <a:srgbClr val="333399"/>
                </a:solidFill>
              </a:rPr>
              <a:t>55+ at facility level of care)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1600" b="0" dirty="0" smtClean="0">
                <a:solidFill>
                  <a:srgbClr val="333399"/>
                </a:solidFill>
              </a:rPr>
              <a:t>Elder Affairs Home Care Program (members ages 60+) and other State Agency services</a:t>
            </a:r>
            <a:endParaRPr lang="en-US" sz="1600" b="0" dirty="0"/>
          </a:p>
          <a:p>
            <a:pPr marL="457200" lvl="1" indent="0">
              <a:buFontTx/>
              <a:buNone/>
              <a:defRPr/>
            </a:pPr>
            <a:endParaRPr lang="en-US" sz="1900" b="0" dirty="0" smtClean="0"/>
          </a:p>
          <a:p>
            <a:pPr>
              <a:defRPr/>
            </a:pPr>
            <a:endParaRPr lang="en-US" sz="1900" u="sng" dirty="0" smtClean="0"/>
          </a:p>
        </p:txBody>
      </p:sp>
      <p:sp>
        <p:nvSpPr>
          <p:cNvPr id="15370" name="Rectangle 3"/>
          <p:cNvSpPr>
            <a:spLocks noChangeArrowheads="1"/>
          </p:cNvSpPr>
          <p:nvPr/>
        </p:nvSpPr>
        <p:spPr bwMode="auto">
          <a:xfrm>
            <a:off x="381000" y="990600"/>
            <a:ext cx="838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600" b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8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6416675" cy="7620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One Care Plans’ Enrollment Status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4864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en-US" sz="1900" b="0" dirty="0"/>
              <a:t>Commonwealth Care Alliance (CCA) </a:t>
            </a:r>
            <a:endParaRPr lang="en-US" sz="1900" b="0" dirty="0" smtClean="0"/>
          </a:p>
          <a:p>
            <a:pPr lvl="1">
              <a:lnSpc>
                <a:spcPct val="110000"/>
              </a:lnSpc>
            </a:pPr>
            <a:r>
              <a:rPr lang="en-US" sz="1900" b="0" dirty="0" smtClean="0"/>
              <a:t>As </a:t>
            </a:r>
            <a:r>
              <a:rPr lang="en-US" sz="1900" b="0" dirty="0"/>
              <a:t>of August 7, 2015, </a:t>
            </a:r>
            <a:r>
              <a:rPr lang="en-US" sz="1900" b="0" dirty="0" smtClean="0"/>
              <a:t>CCA is at capacity and is temporarily not </a:t>
            </a:r>
            <a:r>
              <a:rPr lang="en-US" sz="1900" b="0" dirty="0"/>
              <a:t>accepting enrollment of new </a:t>
            </a:r>
            <a:r>
              <a:rPr lang="en-US" sz="1900" b="0" dirty="0" smtClean="0"/>
              <a:t>One Care members </a:t>
            </a:r>
            <a:endParaRPr lang="en-US" sz="1900" b="0" dirty="0"/>
          </a:p>
          <a:p>
            <a:pPr lvl="2">
              <a:lnSpc>
                <a:spcPct val="110000"/>
              </a:lnSpc>
            </a:pPr>
            <a:r>
              <a:rPr lang="en-US" sz="1900" b="0" dirty="0" smtClean="0"/>
              <a:t>Does not affect </a:t>
            </a:r>
            <a:r>
              <a:rPr lang="en-US" sz="1900" b="0" dirty="0"/>
              <a:t>current </a:t>
            </a:r>
            <a:r>
              <a:rPr lang="en-US" sz="1900" b="0" dirty="0" smtClean="0"/>
              <a:t>CCA members </a:t>
            </a:r>
            <a:r>
              <a:rPr lang="en-US" sz="1900" b="0" dirty="0"/>
              <a:t>or One Care members who </a:t>
            </a:r>
            <a:r>
              <a:rPr lang="en-US" sz="1900" b="0" dirty="0" smtClean="0"/>
              <a:t>had previously been enrolled </a:t>
            </a:r>
            <a:r>
              <a:rPr lang="en-US" sz="1900" b="0" dirty="0"/>
              <a:t>in </a:t>
            </a:r>
            <a:r>
              <a:rPr lang="en-US" sz="1900" b="0" dirty="0" smtClean="0"/>
              <a:t>CCA and </a:t>
            </a:r>
            <a:r>
              <a:rPr lang="en-US" sz="1900" b="0" dirty="0"/>
              <a:t>who wish to </a:t>
            </a:r>
            <a:r>
              <a:rPr lang="en-US" sz="1900" b="0" dirty="0" smtClean="0"/>
              <a:t>re-enroll</a:t>
            </a:r>
          </a:p>
          <a:p>
            <a:pPr lvl="2">
              <a:lnSpc>
                <a:spcPct val="110000"/>
              </a:lnSpc>
            </a:pPr>
            <a:r>
              <a:rPr lang="en-US" sz="1900" b="0" dirty="0" smtClean="0"/>
              <a:t>Does not affect CCA’s Senior Care Options (SCO) plan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900" b="0" dirty="0" smtClean="0"/>
          </a:p>
          <a:p>
            <a:pPr>
              <a:lnSpc>
                <a:spcPct val="110000"/>
              </a:lnSpc>
            </a:pPr>
            <a:r>
              <a:rPr lang="en-US" sz="1900" b="0" dirty="0" smtClean="0"/>
              <a:t>Tufts Health Plan – Network Health (Tufts)</a:t>
            </a:r>
          </a:p>
          <a:p>
            <a:pPr lvl="1">
              <a:lnSpc>
                <a:spcPct val="110000"/>
              </a:lnSpc>
            </a:pPr>
            <a:r>
              <a:rPr lang="en-US" sz="1900" b="0" dirty="0" smtClean="0"/>
              <a:t>Tufts accepting up to 500 new members in Worcester County through December 31, 2015</a:t>
            </a:r>
          </a:p>
          <a:p>
            <a:pPr lvl="2">
              <a:lnSpc>
                <a:spcPct val="110000"/>
              </a:lnSpc>
            </a:pPr>
            <a:r>
              <a:rPr lang="en-US" sz="1900" b="0" dirty="0" smtClean="0"/>
              <a:t>No impact for current Tufts’ One Care members or other Tufts Medicaid products</a:t>
            </a:r>
          </a:p>
          <a:p>
            <a:pPr lvl="1">
              <a:lnSpc>
                <a:spcPct val="110000"/>
              </a:lnSpc>
            </a:pPr>
            <a:r>
              <a:rPr lang="en-US" sz="1900" b="0" dirty="0" smtClean="0"/>
              <a:t>No limit on Suffolk County enrollments into Tufts’ One Care plan</a:t>
            </a:r>
          </a:p>
          <a:p>
            <a:pPr lvl="1">
              <a:lnSpc>
                <a:spcPct val="110000"/>
              </a:lnSpc>
            </a:pPr>
            <a:endParaRPr lang="en-US" sz="1900" b="0" dirty="0" smtClean="0"/>
          </a:p>
          <a:p>
            <a:pPr>
              <a:lnSpc>
                <a:spcPct val="110000"/>
              </a:lnSpc>
            </a:pPr>
            <a:r>
              <a:rPr lang="en-US" sz="1900" b="0" dirty="0" smtClean="0"/>
              <a:t>MassHealth will post updates on the One Care website at </a:t>
            </a:r>
            <a:r>
              <a:rPr lang="en-US" sz="2000" dirty="0" smtClean="0">
                <a:hlinkClick r:id="rId3"/>
              </a:rPr>
              <a:t>www.mass.gov/masshealth/onecare</a:t>
            </a:r>
            <a:r>
              <a:rPr lang="en-US" sz="2000" dirty="0"/>
              <a:t> </a:t>
            </a:r>
            <a:r>
              <a:rPr lang="en-US" sz="1900" b="0" dirty="0" smtClean="0"/>
              <a:t>under the “One Care Plans” section on the availability of both CCA and Tufts as One Care plan enrollment options </a:t>
            </a:r>
            <a:endParaRPr lang="en-US" sz="1900" u="sng" dirty="0" smtClean="0"/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2200" b="0" dirty="0">
              <a:solidFill>
                <a:srgbClr val="333399"/>
              </a:solidFill>
            </a:endParaRP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990601"/>
            <a:ext cx="8382000" cy="2590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endParaRPr lang="en-US" altLang="en-US" sz="1600" b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4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152400"/>
            <a:ext cx="6400800" cy="838200"/>
          </a:xfrm>
        </p:spPr>
        <p:txBody>
          <a:bodyPr>
            <a:normAutofit/>
          </a:bodyPr>
          <a:lstStyle/>
          <a:p>
            <a:r>
              <a:rPr lang="en-US" altLang="en-US" sz="2800" dirty="0" smtClean="0"/>
              <a:t>LTS Coordinator Discussions with Tufts and CBOs</a:t>
            </a: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228600" y="1219200"/>
            <a:ext cx="8686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MassHealth has been having ongoing discussions with Tufts Health Plan and their contracted Community-Based Organizations (CBOs) to discuss the provision of the Long-Term Supports (LTS) Coordinators in Tufts Health Plan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>
                <a:solidFill>
                  <a:srgbClr val="333399"/>
                </a:solidFill>
              </a:rPr>
              <a:t>On September 8</a:t>
            </a:r>
            <a:r>
              <a:rPr lang="en-US" altLang="en-US" sz="1800" b="0" baseline="30000" dirty="0" smtClean="0">
                <a:solidFill>
                  <a:srgbClr val="333399"/>
                </a:solidFill>
              </a:rPr>
              <a:t>th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, </a:t>
            </a:r>
            <a:r>
              <a:rPr lang="en-US" altLang="en-US" sz="1800" b="0" dirty="0" err="1" smtClean="0">
                <a:solidFill>
                  <a:srgbClr val="333399"/>
                </a:solidFill>
              </a:rPr>
              <a:t>MassHealth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 hosted a joint meeting with Tufts and CBOs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>
                <a:solidFill>
                  <a:srgbClr val="333399"/>
                </a:solidFill>
              </a:rPr>
              <a:t>D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iscussion topics included: </a:t>
            </a:r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/>
              <a:t>Billing/Payments</a:t>
            </a:r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Communication</a:t>
            </a:r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Authorization process</a:t>
            </a:r>
          </a:p>
          <a:p>
            <a:pPr lvl="2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Program approach   </a:t>
            </a:r>
            <a:endParaRPr lang="en-US" altLang="en-US" sz="1800" b="0" dirty="0"/>
          </a:p>
          <a:p>
            <a:pPr marL="914400" lvl="2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sz="1800" b="0" dirty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Next steps: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Ongoing meetings and discussions with Tufts and CBOs</a:t>
            </a:r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altLang="en-US" sz="1800" b="0" dirty="0" smtClean="0"/>
              <a:t>MassHealth will reconvene a joint </a:t>
            </a:r>
            <a:r>
              <a:rPr lang="en-US" altLang="en-US" sz="1800" b="0" dirty="0"/>
              <a:t>meeting in 6 weeks with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Tufts </a:t>
            </a:r>
            <a:r>
              <a:rPr lang="en-US" altLang="en-US" sz="1800" b="0" dirty="0">
                <a:solidFill>
                  <a:srgbClr val="333399"/>
                </a:solidFill>
              </a:rPr>
              <a:t>and their contracted </a:t>
            </a:r>
            <a:r>
              <a:rPr lang="en-US" altLang="en-US" sz="1800" b="0" dirty="0" smtClean="0">
                <a:solidFill>
                  <a:srgbClr val="333399"/>
                </a:solidFill>
              </a:rPr>
              <a:t>CBOs</a:t>
            </a:r>
            <a:endParaRPr lang="en-US" altLang="en-US" sz="1800" b="0" dirty="0" smtClean="0"/>
          </a:p>
          <a:p>
            <a:pPr marL="457200" lvl="1" indent="0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altLang="en-US" sz="1800" b="0" dirty="0" smtClean="0"/>
          </a:p>
          <a:p>
            <a:pPr lvl="1"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/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altLang="en-US" sz="1800" dirty="0" smtClean="0"/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1800" b="0" dirty="0"/>
          </a:p>
          <a:p>
            <a:pPr lvl="1">
              <a:lnSpc>
                <a:spcPct val="95000"/>
              </a:lnSpc>
              <a:spcBef>
                <a:spcPts val="600"/>
              </a:spcBef>
            </a:pPr>
            <a:endParaRPr lang="en-US" altLang="en-US" sz="1800" b="0" dirty="0" smtClean="0"/>
          </a:p>
          <a:p>
            <a:pPr lvl="1">
              <a:lnSpc>
                <a:spcPct val="95000"/>
              </a:lnSpc>
            </a:pPr>
            <a:endParaRPr lang="en-US" altLang="en-US" sz="2000" b="0" dirty="0"/>
          </a:p>
          <a:p>
            <a:pPr lvl="1">
              <a:lnSpc>
                <a:spcPct val="95000"/>
              </a:lnSpc>
              <a:buFontTx/>
              <a:buNone/>
            </a:pPr>
            <a:endParaRPr lang="en-US" altLang="en-US" sz="2000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EDD66E-2497-448D-88D4-0B6C0ADE6C3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3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6629400" cy="685800"/>
          </a:xfrm>
        </p:spPr>
        <p:txBody>
          <a:bodyPr/>
          <a:lstStyle/>
          <a:p>
            <a:r>
              <a:rPr lang="en-US" sz="2800" dirty="0" smtClean="0"/>
              <a:t>Where we go from here: </a:t>
            </a:r>
            <a:br>
              <a:rPr lang="en-US" sz="2800" dirty="0" smtClean="0"/>
            </a:br>
            <a:r>
              <a:rPr lang="en-US" sz="2800" dirty="0" smtClean="0"/>
              <a:t>Growing One Care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334000"/>
          </a:xfrm>
        </p:spPr>
        <p:txBody>
          <a:bodyPr/>
          <a:lstStyle/>
          <a:p>
            <a:pPr>
              <a:buAutoNum type="arabicParenR"/>
            </a:pPr>
            <a:r>
              <a:rPr lang="en-US" sz="1800" b="0" dirty="0" smtClean="0"/>
              <a:t>Based on discussions with CMS, we hope to come up with a financial construction that better supports diversionary behavioral health and community support services, complex care management, and administrative costs.</a:t>
            </a:r>
          </a:p>
          <a:p>
            <a:pPr>
              <a:buAutoNum type="arabicParenR"/>
            </a:pPr>
            <a:endParaRPr lang="en-US" sz="1800" b="0" dirty="0" smtClean="0"/>
          </a:p>
          <a:p>
            <a:pPr>
              <a:buAutoNum type="arabicParenR"/>
            </a:pPr>
            <a:r>
              <a:rPr lang="en-US" sz="1800" b="0" dirty="0" smtClean="0"/>
              <a:t>We need to maintain options for losses felt from Fallon’s withdrawal from One Care</a:t>
            </a:r>
          </a:p>
          <a:p>
            <a:pPr lvl="1"/>
            <a:r>
              <a:rPr lang="en-US" sz="1800" b="0" dirty="0" smtClean="0"/>
              <a:t>Includes up to 500 enrollments with Tufts in Worcester County</a:t>
            </a:r>
          </a:p>
          <a:p>
            <a:pPr>
              <a:buAutoNum type="arabicParenR"/>
            </a:pPr>
            <a:endParaRPr lang="en-US" sz="1800" b="0" dirty="0" smtClean="0"/>
          </a:p>
          <a:p>
            <a:pPr>
              <a:buAutoNum type="arabicParenR"/>
            </a:pPr>
            <a:r>
              <a:rPr lang="en-US" sz="1800" b="0" dirty="0" smtClean="0"/>
              <a:t>Tufts has expressed interest in expanding its footprint in Suffolk County</a:t>
            </a:r>
          </a:p>
          <a:p>
            <a:pPr lvl="1"/>
            <a:r>
              <a:rPr lang="en-US" sz="1800" b="0" dirty="0" smtClean="0"/>
              <a:t>Will help to offset the downsides of up to 500 Worcester County new enrollees</a:t>
            </a:r>
          </a:p>
          <a:p>
            <a:pPr lvl="1"/>
            <a:r>
              <a:rPr lang="en-US" sz="1800" b="0" dirty="0" smtClean="0"/>
              <a:t>Will likely involve a different approach to passive enrollment</a:t>
            </a:r>
          </a:p>
          <a:p>
            <a:pPr marL="0" indent="0">
              <a:buNone/>
            </a:pPr>
            <a:endParaRPr lang="en-US" sz="1800" b="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0" dirty="0" smtClean="0">
                <a:solidFill>
                  <a:srgbClr val="FF0000"/>
                </a:solidFill>
              </a:rPr>
              <a:t>4) </a:t>
            </a:r>
            <a:r>
              <a:rPr lang="en-US" sz="1800" b="0" dirty="0" smtClean="0"/>
              <a:t>Tufts interested in expanding into Norfolk County in 2016</a:t>
            </a:r>
            <a:endParaRPr lang="en-US" sz="1800" b="0" dirty="0"/>
          </a:p>
          <a:p>
            <a:pPr marL="0" indent="0">
              <a:buNone/>
            </a:pPr>
            <a:endParaRPr lang="en-US" sz="1800" b="0" dirty="0" smtClean="0"/>
          </a:p>
          <a:p>
            <a:pPr marL="0" indent="0">
              <a:buNone/>
            </a:pPr>
            <a:r>
              <a:rPr lang="en-US" sz="1800" dirty="0" smtClean="0"/>
              <a:t>This combination of things should stabilize the Demonstration, reopen enrollment, and put us in a better position going into a 2 year extension.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8620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63063</TotalTime>
  <Words>1171</Words>
  <Application>Microsoft Office PowerPoint</Application>
  <PresentationFormat>On-screen Show (4:3)</PresentationFormat>
  <Paragraphs>157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3_Default Design</vt:lpstr>
      <vt:lpstr>1_Default Design</vt:lpstr>
      <vt:lpstr>MassHealth Demonstration  to Integrate Care for Dual Eligibles</vt:lpstr>
      <vt:lpstr>Agenda for Today</vt:lpstr>
      <vt:lpstr>One Care Finance and Extension Updates</vt:lpstr>
      <vt:lpstr>Fallon Total Care (FTC) Closure Information</vt:lpstr>
      <vt:lpstr>Continuity for FTC Members’ Prior Authorizations</vt:lpstr>
      <vt:lpstr>FTC Closure:  Ongoing Work and Next Steps</vt:lpstr>
      <vt:lpstr>One Care Plans’ Enrollment Status</vt:lpstr>
      <vt:lpstr>LTS Coordinator Discussions with Tufts and CBOs</vt:lpstr>
      <vt:lpstr>Where we go from here:  Growing One Care</vt:lpstr>
      <vt:lpstr>Next One Care Open Meeting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1563</cp:revision>
  <cp:lastPrinted>2015-09-11T15:59:04Z</cp:lastPrinted>
  <dcterms:created xsi:type="dcterms:W3CDTF">2014-07-23T15:53:35Z</dcterms:created>
  <dcterms:modified xsi:type="dcterms:W3CDTF">2017-10-27T13:18:06Z</dcterms:modified>
</cp:coreProperties>
</file>