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bookmarkIdSeed="2">
  <p:sldMasterIdLst>
    <p:sldMasterId id="2147483648" r:id="rId4"/>
    <p:sldMasterId id="2147483684" r:id="rId5"/>
  </p:sldMasterIdLst>
  <p:notesMasterIdLst>
    <p:notesMasterId r:id="rId14"/>
  </p:notesMasterIdLst>
  <p:sldIdLst>
    <p:sldId id="280" r:id="rId6"/>
    <p:sldId id="2147470774" r:id="rId7"/>
    <p:sldId id="2147483550" r:id="rId8"/>
    <p:sldId id="2147472518" r:id="rId9"/>
    <p:sldId id="2147483549" r:id="rId10"/>
    <p:sldId id="2147472519" r:id="rId11"/>
    <p:sldId id="2147483548" r:id="rId12"/>
    <p:sldId id="214748359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6069C05-2306-E0C8-7228-B6597CEBFB4C}" name="Pantridge, Caroline (EHS)" initials="P(" userId="S::caroline.pantridge@mass.gov::079f9d59-477b-4b91-923b-3b651d3449e3" providerId="AD"/>
  <p188:author id="{EB8D0C08-9AEB-87D2-E959-1087E75B0B61}" name="Moniz, Jenna (EHS)" initials="MJ(" userId="S::Jenna.Moniz@mass.gov::92c5bc76-8f91-44fe-bf47-9547aec4022e" providerId="AD"/>
  <p188:author id="{1B32102E-4C1F-2F6D-53A3-0C2C5317EA9E}" name="Harner, Nick (EHS)" initials="HN(" userId="S::Nick.Harner@mass.gov::b78327be-22fb-42bf-9302-c03be9b88551" providerId="AD"/>
  <p188:author id="{B7F5B033-935A-3EED-8CDC-D7F084FA0DD6}" name="Pantridge, Caroline (EHS)" initials="CP" userId="S::Caroline.Pantridge@mass.gov::079f9d59-477b-4b91-923b-3b651d3449e3" providerId="AD"/>
  <p188:author id="{3188E534-602F-352D-B058-E2775A2EB419}" name="Feitelberg, Hannah Walsh (EHS)" initials="F(" userId="S::hannah.w.feitelberg@mass.gov::5dd10b91-8b68-42ca-99f3-8f16047d1211" providerId="AD"/>
  <p188:author id="{992CE33A-50AD-F37C-C06D-EC34A37AB5BB}" name="Hassan, Soha (EHS)" initials="HS" userId="S::soha.hassan@mass.gov::e61c8cb6-d4b1-4c92-b538-0f343f518bcf" providerId="AD"/>
  <p188:author id="{B54FE559-13A0-7C0D-D254-86CD12491FE9}" name="Shaughnessy, Linda (EHS)" initials="LS" userId="S::linda.shaughnessy@mass.gov::2f959296-f2b5-4e71-bf4b-bf7917d8362c" providerId="AD"/>
  <p188:author id="{3A100B5A-42C3-5C7D-ADDE-AFBDFE4DE893}" name="Walsh, Hannah E (EHS)" initials="W(" userId="S::hannah.e.walsh@mass.gov::5dd10b91-8b68-42ca-99f3-8f16047d1211" providerId="AD"/>
  <p188:author id="{3A1E895B-1095-1E7B-729C-049E08F128E4}" name="Guimaraes, Erica (EHS)" initials="EG" userId="S::Erica.Guimaraes2@mass.gov::0808da74-bedf-4e54-abd0-0a45f365625d" providerId="AD"/>
  <p188:author id="{AE7D375C-996E-D3EC-1BF0-926B1C0A22CB}" name="Harner, Nick (EHS)" initials="H(" userId="S::nick.harner@mass.gov::b78327be-22fb-42bf-9302-c03be9b88551" providerId="AD"/>
  <p188:author id="{DA11C75C-8F9C-4F68-D102-BD22C5FB5D4E}" name="Abamegal, Elshaddai (EHS)" initials="" userId="S::Elshaddai.Abamegal@mass.gov::741d4e6f-e414-495c-a8d2-527d35ad3010" providerId="AD"/>
  <p188:author id="{86A0896F-C259-E399-2EBB-7CC7276A8222}" name="Alam, Raisa (EHS)" initials="A(" userId="S::raisa.alam@mass.gov::dfcc5103-4792-44f1-bcf2-eff922ebbe12" providerId="AD"/>
  <p188:author id="{02320C71-37EA-A656-347B-86993A57871B}" name="Siegel, Rachel (EHS)" initials="RS" userId="S::Rachel.Siegel@mass.gov::8d06f58b-c622-4657-965c-4c865ed5fdc7" providerId="AD"/>
  <p188:author id="{80ED6378-C412-DE6B-B751-97B1132E1EC2}" name="Qin, Sarah (EHS)" initials="Q(" userId="S::sarah.qin@mass.gov::1d0c70a7-f927-4b79-b90e-05f25af639ca" providerId="AD"/>
  <p188:author id="{318CF092-83E7-0A6E-E376-01930C0FD340}" name="Bhuiya, Nazmim (EHS)" initials="BN(" userId="S::Nazmim.Bhuiya2@mass.gov::11e6bf75-486a-4014-a4ac-5c9bb4570b65" providerId="AD"/>
  <p188:author id="{A5CD5CB5-80C8-7B7A-2693-D9BB76E41A63}" name="Fox, Katharine (EHS)" initials="F(" userId="S::katharine.fox@mass.gov::0359022c-893a-4f9d-b3f8-beee3bc05969" providerId="AD"/>
  <p188:author id="{64E933B6-2EF5-DEF1-7A80-D8E3202AD872}" name="Alam, Raisa (EHS)" initials="RA" userId="S::Raisa.Alam@mass.gov::dfcc5103-4792-44f1-bcf2-eff922ebbe12" providerId="AD"/>
  <p188:author id="{458DD3C0-CE09-738E-642D-7C54FD9F5FA3}" name="Walsh, Hannah E (EHS)" initials="WHE(" userId="S::Hannah.E.Walsh@mass.gov::5dd10b91-8b68-42ca-99f3-8f16047d1211" providerId="AD"/>
  <p188:author id="{B5B506C3-404B-533B-D483-2D3344DE6FA3}" name="Fox, Katharine (EHS)" initials="KF" userId="S::Katharine.Fox@mass.gov::0359022c-893a-4f9d-b3f8-beee3bc05969" providerId="AD"/>
  <p188:author id="{6FDAE9E1-17C8-1E01-325F-4AD80E7EF2E1}" name="Filice, Clara (EHS)" initials="F(" userId="S::clara.filice@mass.gov::eb971bc6-281e-4972-ac12-4d27cb66db03" providerId="AD"/>
  <p188:author id="{1266F7E3-145D-1028-A2D2-E386620936EF}" name="Mohammed, Amiena (EHS)" initials="MA" userId="S::amiena.mohammed@mass.gov::7ae25dd7-ec60-4f2f-adcb-2c972efb3d72" providerId="AD"/>
  <p188:author id="{3E6EC3E7-4562-5D6E-A1DC-F614EAF14E00}" name="Siegel, Rachel (EHS)" initials="S(" userId="S::rachel.siegel@mass.gov::8d06f58b-c622-4657-965c-4c865ed5fdc7" providerId="AD"/>
  <p188:author id="{1B6458EB-8652-D447-401A-2C26AAA8B30B}" name="Guimaraes, Erica (EHS)" initials="G(" userId="S::erica.guimaraes2@mass.gov::0808da74-bedf-4e54-abd0-0a45f365625d" providerId="AD"/>
  <p188:author id="{8962EAEC-6D50-9622-F1B3-ADCF7F1988E6}" name="Hannon, Meaghan (EHS)" initials="H(" userId="S::meaghan.hannon@mass.gov::34cbf2a1-3dba-4088-80ef-9350a4e21079" providerId="AD"/>
  <p188:author id="{397177FF-9FB2-ED5E-DCBD-D81F8EC58E6B}" name="Bhuiya, Nazmim (EHS)" initials="B(" userId="S::nazmim.bhuiya2@mass.gov::11e6bf75-486a-4014-a4ac-5c9bb4570b6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558F"/>
    <a:srgbClr val="F6C51B"/>
    <a:srgbClr val="388557"/>
    <a:srgbClr val="489BE4"/>
    <a:srgbClr val="E7E9EE"/>
    <a:srgbClr val="C1DDF6"/>
    <a:srgbClr val="CED9D1"/>
    <a:srgbClr val="D0E0D6"/>
    <a:srgbClr val="AEC3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9" d="100"/>
          <a:sy n="99" d="100"/>
        </p:scale>
        <p:origin x="91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715E9C-45D7-6B46-B889-5B19C3613062}" type="datetimeFigureOut">
              <a:rPr lang="en-US" smtClean="0"/>
              <a:t>6/11/2025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F4FAFB-434A-4242-BC58-B84766535A9B}" type="slidenum">
              <a:rPr lang="en-US" smtClean="0"/>
              <a:t>‹#›</a:t>
            </a:fld>
            <a:endParaRPr lang="en-US"/>
          </a:p>
        </p:txBody>
      </p:sp>
    </p:spTree>
    <p:extLst>
      <p:ext uri="{BB962C8B-B14F-4D97-AF65-F5344CB8AC3E}">
        <p14:creationId xmlns:p14="http://schemas.microsoft.com/office/powerpoint/2010/main" val="3078735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xml"/><Relationship Id="rId4" Type="http://schemas.openxmlformats.org/officeDocument/2006/relationships/image" Target="../media/image2.sv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2.xml"/><Relationship Id="rId4" Type="http://schemas.openxmlformats.org/officeDocument/2006/relationships/image" Target="../media/image3.emf"/></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2.xml"/><Relationship Id="rId1" Type="http://schemas.openxmlformats.org/officeDocument/2006/relationships/tags" Target="../tags/tag3.xml"/><Relationship Id="rId4" Type="http://schemas.openxmlformats.org/officeDocument/2006/relationships/image" Target="../media/image2.sv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1842879"/>
            <a:ext cx="8940800" cy="1484736"/>
          </a:xfrm>
        </p:spPr>
        <p:txBody>
          <a:bodyPr wrap="square" lIns="0" tIns="0" rIns="0" bIns="182880" anchor="b" anchorCtr="0">
            <a:noAutofit/>
          </a:bodyPr>
          <a:lstStyle>
            <a:lvl1pPr algn="l">
              <a:lnSpc>
                <a:spcPct val="90000"/>
              </a:lnSpc>
              <a:defRPr sz="3200">
                <a:solidFill>
                  <a:schemeClr val="tx1"/>
                </a:solidFill>
                <a:latin typeface="Arial" panose="020B0604020202020204" pitchFamily="34" charset="0"/>
                <a:cs typeface="Arial" panose="020B0604020202020204" pitchFamily="34" charset="0"/>
              </a:defRPr>
            </a:lvl1pPr>
          </a:lstStyle>
          <a:p>
            <a:r>
              <a:rPr lang="en-US"/>
              <a:t>Click to edit Master title style</a:t>
            </a:r>
          </a:p>
        </p:txBody>
      </p:sp>
      <p:pic>
        <p:nvPicPr>
          <p:cNvPr id="27" name="Graphic 26" descr="Mass Health logo">
            <a:extLst>
              <a:ext uri="{FF2B5EF4-FFF2-40B4-BE49-F238E27FC236}">
                <a16:creationId xmlns:a16="http://schemas.microsoft.com/office/drawing/2014/main" id="{67A0A5C5-DD3D-920A-4584-557AAB32C1EF}"/>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609602" y="455876"/>
            <a:ext cx="3092817" cy="1150674"/>
          </a:xfrm>
          <a:prstGeom prst="rect">
            <a:avLst/>
          </a:prstGeom>
        </p:spPr>
      </p:pic>
      <p:grpSp>
        <p:nvGrpSpPr>
          <p:cNvPr id="25" name="Group 24">
            <a:extLst>
              <a:ext uri="{FF2B5EF4-FFF2-40B4-BE49-F238E27FC236}">
                <a16:creationId xmlns:a16="http://schemas.microsoft.com/office/drawing/2014/main" id="{F603D4E7-F46E-7FA0-DDD0-D0F329B6EB0D}"/>
              </a:ext>
              <a:ext uri="{C183D7F6-B498-43B3-948B-1728B52AA6E4}">
                <adec:decorative xmlns:adec="http://schemas.microsoft.com/office/drawing/2017/decorative" val="1"/>
              </a:ext>
            </a:extLst>
          </p:cNvPr>
          <p:cNvGrpSpPr/>
          <p:nvPr userDrawn="1"/>
        </p:nvGrpSpPr>
        <p:grpSpPr>
          <a:xfrm>
            <a:off x="0" y="6172200"/>
            <a:ext cx="12192000" cy="685800"/>
            <a:chOff x="0" y="3245968"/>
            <a:chExt cx="9144000" cy="436455"/>
          </a:xfrm>
        </p:grpSpPr>
        <p:sp>
          <p:nvSpPr>
            <p:cNvPr id="19" name="TitleTopPlaceholde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20" name="TitleTopPlaceholde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21" name="TitleTopPlaceholde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5" name="TitleTopPlaceholder">
              <a:extLst>
                <a:ext uri="{FF2B5EF4-FFF2-40B4-BE49-F238E27FC236}">
                  <a16:creationId xmlns:a16="http://schemas.microsoft.com/office/drawing/2014/main" id="{5CD24ECE-844A-B69A-3FBF-DC55310FE548}"/>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cxnSp>
        <p:nvCxnSpPr>
          <p:cNvPr id="30" name="Straight Connector 29">
            <a:extLst>
              <a:ext uri="{FF2B5EF4-FFF2-40B4-BE49-F238E27FC236}">
                <a16:creationId xmlns:a16="http://schemas.microsoft.com/office/drawing/2014/main" id="{16173EFF-A86B-8C71-EFA8-B07511DAA06A}"/>
              </a:ext>
              <a:ext uri="{C183D7F6-B498-43B3-948B-1728B52AA6E4}">
                <adec:decorative xmlns:adec="http://schemas.microsoft.com/office/drawing/2017/decorative" val="1"/>
              </a:ext>
            </a:extLst>
          </p:cNvPr>
          <p:cNvCxnSpPr>
            <a:cxnSpLocks/>
          </p:cNvCxnSpPr>
          <p:nvPr userDrawn="1"/>
        </p:nvCxnSpPr>
        <p:spPr>
          <a:xfrm>
            <a:off x="1828800" y="3327614"/>
            <a:ext cx="10363200" cy="0"/>
          </a:xfrm>
          <a:prstGeom prst="line">
            <a:avLst/>
          </a:prstGeom>
          <a:ln w="25400" cap="flat">
            <a:solidFill>
              <a:schemeClr val="accent3"/>
            </a:solidFill>
            <a:round/>
          </a:ln>
        </p:spPr>
        <p:style>
          <a:lnRef idx="1">
            <a:schemeClr val="accent1"/>
          </a:lnRef>
          <a:fillRef idx="0">
            <a:schemeClr val="accent1"/>
          </a:fillRef>
          <a:effectRef idx="0">
            <a:schemeClr val="accent1"/>
          </a:effectRef>
          <a:fontRef idx="minor">
            <a:schemeClr val="tx1"/>
          </a:fontRef>
        </p:style>
      </p:cxnSp>
      <p:sp>
        <p:nvSpPr>
          <p:cNvPr id="3" name="Subtitle 2"/>
          <p:cNvSpPr>
            <a:spLocks noGrp="1"/>
          </p:cNvSpPr>
          <p:nvPr>
            <p:ph type="subTitle" idx="1" hasCustomPrompt="1"/>
          </p:nvPr>
        </p:nvSpPr>
        <p:spPr>
          <a:xfrm>
            <a:off x="1828800" y="3563234"/>
            <a:ext cx="8940800" cy="955266"/>
          </a:xfrm>
        </p:spPr>
        <p:txBody>
          <a:bodyPr wrap="square" lIns="0" tIns="0" rIns="0" bIns="0" anchor="t" anchorCtr="0">
            <a:noAutofit/>
          </a:bodyPr>
          <a:lstStyle>
            <a:lvl1pPr marL="0" indent="0" algn="l">
              <a:buNone/>
              <a:defRPr sz="2200" b="0">
                <a:solidFill>
                  <a:schemeClr val="tx2"/>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a:t>Click to edit Master subtitle style of one, two, or three lines</a:t>
            </a:r>
          </a:p>
        </p:txBody>
      </p:sp>
      <p:sp>
        <p:nvSpPr>
          <p:cNvPr id="42" name="Text Placeholder 41">
            <a:extLst>
              <a:ext uri="{FF2B5EF4-FFF2-40B4-BE49-F238E27FC236}">
                <a16:creationId xmlns:a16="http://schemas.microsoft.com/office/drawing/2014/main" id="{81AA2A9D-3288-2723-56E6-DA0BCAA1E078}"/>
              </a:ext>
            </a:extLst>
          </p:cNvPr>
          <p:cNvSpPr>
            <a:spLocks noGrp="1"/>
          </p:cNvSpPr>
          <p:nvPr>
            <p:ph type="body" sz="quarter" idx="12" hasCustomPrompt="1"/>
          </p:nvPr>
        </p:nvSpPr>
        <p:spPr>
          <a:xfrm>
            <a:off x="1828800" y="4822797"/>
            <a:ext cx="8940800" cy="752763"/>
          </a:xfrm>
        </p:spPr>
        <p:txBody>
          <a:bodyPr/>
          <a:lstStyle>
            <a:lvl1pPr marL="0" indent="0">
              <a:spcAft>
                <a:spcPts val="0"/>
              </a:spcAft>
              <a:buNone/>
              <a:defRPr sz="1500">
                <a:solidFill>
                  <a:schemeClr val="tx2"/>
                </a:solidFill>
              </a:defRPr>
            </a:lvl1pPr>
            <a:lvl2pPr marL="342900" indent="0">
              <a:buNone/>
              <a:defRPr sz="1600">
                <a:solidFill>
                  <a:schemeClr val="tx2"/>
                </a:solidFill>
              </a:defRPr>
            </a:lvl2pPr>
            <a:lvl3pPr marL="687388" indent="0">
              <a:buNone/>
              <a:defRPr sz="1600">
                <a:solidFill>
                  <a:schemeClr val="tx2"/>
                </a:solidFill>
              </a:defRPr>
            </a:lvl3pPr>
            <a:lvl4pPr marL="1028700" indent="0">
              <a:buNone/>
              <a:defRPr sz="1600">
                <a:solidFill>
                  <a:schemeClr val="tx2"/>
                </a:solidFill>
              </a:defRPr>
            </a:lvl4pPr>
            <a:lvl5pPr marL="1371600" indent="0">
              <a:buNone/>
              <a:defRPr sz="1600">
                <a:solidFill>
                  <a:schemeClr val="tx2"/>
                </a:solidFill>
              </a:defRPr>
            </a:lvl5pPr>
          </a:lstStyle>
          <a:p>
            <a:pPr lvl="0"/>
            <a:r>
              <a:rPr lang="en-US"/>
              <a:t>Click to edit Master text style – add presenter name or other information</a:t>
            </a:r>
            <a:br>
              <a:rPr lang="en-US"/>
            </a:br>
            <a:r>
              <a:rPr lang="en-US"/>
              <a:t>up to three lines of text</a:t>
            </a:r>
          </a:p>
        </p:txBody>
      </p:sp>
      <p:sp>
        <p:nvSpPr>
          <p:cNvPr id="11" name="Rectangle 10" hidden="1"/>
          <p:cNvSpPr/>
          <p:nvPr userDrawn="1">
            <p:custDataLst>
              <p:tags r:id="rId1"/>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2800" b="1" i="0" baseline="0">
              <a:latin typeface="Arial"/>
              <a:ea typeface="+mj-ea"/>
              <a:cs typeface="Arial"/>
              <a:sym typeface="Arial"/>
            </a:endParaRPr>
          </a:p>
        </p:txBody>
      </p:sp>
    </p:spTree>
    <p:extLst>
      <p:ext uri="{BB962C8B-B14F-4D97-AF65-F5344CB8AC3E}">
        <p14:creationId xmlns:p14="http://schemas.microsoft.com/office/powerpoint/2010/main" val="412897180"/>
      </p:ext>
    </p:extLst>
  </p:cSld>
  <p:clrMapOvr>
    <a:masterClrMapping/>
  </p:clrMapOvr>
  <p:extLst>
    <p:ext uri="{DCECCB84-F9BA-43D5-87BE-67443E8EF086}">
      <p15:sldGuideLst xmlns:p15="http://schemas.microsoft.com/office/powerpoint/2012/main">
        <p15:guide id="3" pos="1152" userDrawn="1">
          <p15:clr>
            <a:srgbClr val="FBAE40"/>
          </p15:clr>
        </p15:guide>
        <p15:guide id="5" pos="6784"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9_Title and Content - Lt. Blue - 4 column ve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0"/>
            <a:ext cx="9018661" cy="1106977"/>
          </a:xfrm>
        </p:spPr>
        <p:txBody>
          <a:bodyPr>
            <a:normAutofit/>
          </a:bodyPr>
          <a:lstStyle>
            <a:lvl1pPr>
              <a:defRPr sz="3000"/>
            </a:lvl1pPr>
          </a:lstStyle>
          <a:p>
            <a:r>
              <a:rPr lang="en-US"/>
              <a:t>Click to edit Master title style – </a:t>
            </a:r>
            <a:br>
              <a:rPr lang="en-US"/>
            </a:br>
            <a:r>
              <a:rPr lang="en-US"/>
              <a:t>up to two lines</a:t>
            </a:r>
          </a:p>
        </p:txBody>
      </p:sp>
      <p:pic>
        <p:nvPicPr>
          <p:cNvPr id="20" name="Graphic 19" descr="Mass Health logo">
            <a:extLst>
              <a:ext uri="{FF2B5EF4-FFF2-40B4-BE49-F238E27FC236}">
                <a16:creationId xmlns:a16="http://schemas.microsoft.com/office/drawing/2014/main" id="{0B90408E-33AD-DEBE-20D0-13E3C8981F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4967" y="248206"/>
            <a:ext cx="1612900" cy="600075"/>
          </a:xfrm>
          <a:prstGeom prst="rect">
            <a:avLst/>
          </a:prstGeom>
        </p:spPr>
      </p:pic>
      <p:sp>
        <p:nvSpPr>
          <p:cNvPr id="7" name="TitleTopPlaceholder">
            <a:extLst>
              <a:ext uri="{FF2B5EF4-FFF2-40B4-BE49-F238E27FC236}">
                <a16:creationId xmlns:a16="http://schemas.microsoft.com/office/drawing/2014/main" id="{56B68513-787C-A1A4-D528-0AF0C6B7EFFE}"/>
              </a:ext>
              <a:ext uri="{C183D7F6-B498-43B3-948B-1728B52AA6E4}">
                <adec:decorative xmlns:adec="http://schemas.microsoft.com/office/drawing/2017/decorative" val="1"/>
              </a:ext>
            </a:extLst>
          </p:cNvPr>
          <p:cNvSpPr>
            <a:spLocks noChangeArrowheads="1"/>
          </p:cNvSpPr>
          <p:nvPr userDrawn="1"/>
        </p:nvSpPr>
        <p:spPr bwMode="ltGray">
          <a:xfrm>
            <a:off x="0" y="1600200"/>
            <a:ext cx="12192000" cy="4572000"/>
          </a:xfrm>
          <a:prstGeom prst="rect">
            <a:avLst/>
          </a:prstGeom>
          <a:solidFill>
            <a:schemeClr val="accent3">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599" y="1943100"/>
            <a:ext cx="2511552" cy="3886200"/>
          </a:xfrm>
        </p:spPr>
        <p:txBody>
          <a:bodyPr/>
          <a:lstStyle>
            <a:lvl1pPr>
              <a:defRPr sz="1600"/>
            </a:lvl1pPr>
            <a:lvl2pPr marL="514350" indent="-171450">
              <a:tabLst/>
              <a:defRPr sz="1500"/>
            </a:lvl2pPr>
            <a:lvl3pPr marL="803275" indent="-177800">
              <a:tabLst/>
              <a:defRPr sz="14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10" name="Content Placeholder 2">
            <a:extLst>
              <a:ext uri="{FF2B5EF4-FFF2-40B4-BE49-F238E27FC236}">
                <a16:creationId xmlns:a16="http://schemas.microsoft.com/office/drawing/2014/main" id="{485E4477-2FCE-D550-9AC3-127DCE497949}"/>
              </a:ext>
            </a:extLst>
          </p:cNvPr>
          <p:cNvSpPr>
            <a:spLocks noGrp="1"/>
          </p:cNvSpPr>
          <p:nvPr>
            <p:ph idx="13"/>
          </p:nvPr>
        </p:nvSpPr>
        <p:spPr>
          <a:xfrm>
            <a:off x="3430015" y="1943100"/>
            <a:ext cx="2511552" cy="3886200"/>
          </a:xfrm>
        </p:spPr>
        <p:txBody>
          <a:bodyPr/>
          <a:lstStyle>
            <a:lvl1pPr>
              <a:defRPr sz="1600"/>
            </a:lvl1pPr>
            <a:lvl2pPr marL="514350" indent="-171450">
              <a:tabLst/>
              <a:defRPr sz="1500"/>
            </a:lvl2pPr>
            <a:lvl3pPr marL="803275" indent="-177800">
              <a:tabLst/>
              <a:defRPr sz="14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16" name="Content Placeholder 2">
            <a:extLst>
              <a:ext uri="{FF2B5EF4-FFF2-40B4-BE49-F238E27FC236}">
                <a16:creationId xmlns:a16="http://schemas.microsoft.com/office/drawing/2014/main" id="{35DC5AFC-525E-9D1D-8C25-E1F357901770}"/>
              </a:ext>
            </a:extLst>
          </p:cNvPr>
          <p:cNvSpPr>
            <a:spLocks noGrp="1"/>
          </p:cNvSpPr>
          <p:nvPr>
            <p:ph idx="14"/>
          </p:nvPr>
        </p:nvSpPr>
        <p:spPr>
          <a:xfrm>
            <a:off x="6250431" y="1943100"/>
            <a:ext cx="2511552" cy="3886200"/>
          </a:xfrm>
        </p:spPr>
        <p:txBody>
          <a:bodyPr/>
          <a:lstStyle>
            <a:lvl1pPr>
              <a:defRPr sz="1600"/>
            </a:lvl1pPr>
            <a:lvl2pPr marL="514350" indent="-171450">
              <a:tabLst/>
              <a:defRPr sz="1500"/>
            </a:lvl2pPr>
            <a:lvl3pPr marL="803275" indent="-177800">
              <a:tabLst/>
              <a:defRPr sz="1400"/>
            </a:lvl3pPr>
            <a:lvl4pPr>
              <a:defRPr sz="1400"/>
            </a:lvl4pPr>
            <a:lvl5pPr>
              <a:defRPr sz="1200"/>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C6C58485-560D-CB2E-F459-753E69228FF3}"/>
              </a:ext>
            </a:extLst>
          </p:cNvPr>
          <p:cNvSpPr>
            <a:spLocks noGrp="1"/>
          </p:cNvSpPr>
          <p:nvPr>
            <p:ph idx="15"/>
          </p:nvPr>
        </p:nvSpPr>
        <p:spPr>
          <a:xfrm>
            <a:off x="9070847" y="1943100"/>
            <a:ext cx="2511552" cy="3886200"/>
          </a:xfrm>
        </p:spPr>
        <p:txBody>
          <a:bodyPr/>
          <a:lstStyle>
            <a:lvl1pPr>
              <a:defRPr sz="1600"/>
            </a:lvl1pPr>
            <a:lvl2pPr marL="514350" indent="-171450">
              <a:tabLst/>
              <a:defRPr sz="1500"/>
            </a:lvl2pPr>
            <a:lvl3pPr marL="803275" indent="-177800">
              <a:tabLst/>
              <a:defRPr sz="1400"/>
            </a:lvl3pPr>
            <a:lvl4pPr>
              <a:defRPr sz="1400"/>
            </a:lvl4pPr>
            <a:lvl5pPr>
              <a:defRPr sz="1200"/>
            </a:lvl5pPr>
          </a:lstStyle>
          <a:p>
            <a:pPr lvl="0"/>
            <a:r>
              <a:rPr lang="en-US"/>
              <a:t>Click to edit Master text styles</a:t>
            </a:r>
          </a:p>
          <a:p>
            <a:pPr lvl="1"/>
            <a:r>
              <a:rPr lang="en-US"/>
              <a:t>Second level</a:t>
            </a:r>
          </a:p>
          <a:p>
            <a:pPr lvl="2"/>
            <a:r>
              <a:rPr lang="en-US"/>
              <a:t>Third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0" y="6242052"/>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0" y="6242052"/>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5" y="6242052"/>
            <a:ext cx="515815" cy="273049"/>
          </a:xfrm>
        </p:spPr>
        <p:txBody>
          <a:bodyPr/>
          <a:lstStyle/>
          <a:p>
            <a:fld id="{339812A2-7357-D74C-8951-60089343E303}" type="slidenum">
              <a:rPr lang="en-US" smtClean="0"/>
              <a:t>‹#›</a:t>
            </a:fld>
            <a:endParaRPr lang="en-US"/>
          </a:p>
        </p:txBody>
      </p:sp>
    </p:spTree>
    <p:extLst>
      <p:ext uri="{BB962C8B-B14F-4D97-AF65-F5344CB8AC3E}">
        <p14:creationId xmlns:p14="http://schemas.microsoft.com/office/powerpoint/2010/main" val="1927196948"/>
      </p:ext>
    </p:extLst>
  </p:cSld>
  <p:clrMapOvr>
    <a:masterClrMapping/>
  </p:clrMapOvr>
  <p:extLst>
    <p:ext uri="{DCECCB84-F9BA-43D5-87BE-67443E8EF086}">
      <p15:sldGuideLst xmlns:p15="http://schemas.microsoft.com/office/powerpoint/2012/main">
        <p15:guide id="1" orient="horz" pos="1224" userDrawn="1">
          <p15:clr>
            <a:srgbClr val="FBAE40"/>
          </p15:clr>
        </p15:guide>
        <p15:guide id="2" orient="horz" pos="3672"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0_Title and Content - Lt. Blue - 4 column horiz.">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0"/>
            <a:ext cx="9018661" cy="1106977"/>
          </a:xfrm>
        </p:spPr>
        <p:txBody>
          <a:bodyPr>
            <a:normAutofit/>
          </a:bodyPr>
          <a:lstStyle>
            <a:lvl1pPr>
              <a:defRPr sz="3000"/>
            </a:lvl1pPr>
          </a:lstStyle>
          <a:p>
            <a:r>
              <a:rPr lang="en-US"/>
              <a:t>Click to edit Master title style – </a:t>
            </a:r>
            <a:br>
              <a:rPr lang="en-US"/>
            </a:br>
            <a:r>
              <a:rPr lang="en-US"/>
              <a:t>up to two lines</a:t>
            </a:r>
          </a:p>
        </p:txBody>
      </p:sp>
      <p:pic>
        <p:nvPicPr>
          <p:cNvPr id="20" name="Graphic 19" descr="Mass Health logo">
            <a:extLst>
              <a:ext uri="{FF2B5EF4-FFF2-40B4-BE49-F238E27FC236}">
                <a16:creationId xmlns:a16="http://schemas.microsoft.com/office/drawing/2014/main" id="{0B90408E-33AD-DEBE-20D0-13E3C8981F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4967" y="248206"/>
            <a:ext cx="1612900" cy="600075"/>
          </a:xfrm>
          <a:prstGeom prst="rect">
            <a:avLst/>
          </a:prstGeom>
        </p:spPr>
      </p:pic>
      <p:sp>
        <p:nvSpPr>
          <p:cNvPr id="7" name="TitleTopPlaceholder">
            <a:extLst>
              <a:ext uri="{FF2B5EF4-FFF2-40B4-BE49-F238E27FC236}">
                <a16:creationId xmlns:a16="http://schemas.microsoft.com/office/drawing/2014/main" id="{443EF30E-5F2B-EF4B-210C-7278EDE1E907}"/>
              </a:ext>
              <a:ext uri="{C183D7F6-B498-43B3-948B-1728B52AA6E4}">
                <adec:decorative xmlns:adec="http://schemas.microsoft.com/office/drawing/2017/decorative" val="1"/>
              </a:ext>
            </a:extLst>
          </p:cNvPr>
          <p:cNvSpPr>
            <a:spLocks noChangeArrowheads="1"/>
          </p:cNvSpPr>
          <p:nvPr userDrawn="1"/>
        </p:nvSpPr>
        <p:spPr bwMode="ltGray">
          <a:xfrm>
            <a:off x="0" y="1600200"/>
            <a:ext cx="12192000" cy="4572000"/>
          </a:xfrm>
          <a:prstGeom prst="rect">
            <a:avLst/>
          </a:prstGeom>
          <a:solidFill>
            <a:schemeClr val="accent3">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599" y="1943100"/>
            <a:ext cx="10972800" cy="914400"/>
          </a:xfrm>
        </p:spPr>
        <p:txBody>
          <a:bodyPr/>
          <a:lstStyle>
            <a:lvl1pPr>
              <a:defRPr sz="2000"/>
            </a:lvl1pPr>
            <a:lvl2pPr marL="577850" indent="-234950">
              <a:tabLst/>
              <a:defRPr sz="1800"/>
            </a:lvl2pPr>
            <a:lvl3pPr marL="803275" indent="-177800">
              <a:tabLst/>
              <a:defRPr sz="1400"/>
            </a:lvl3pPr>
            <a:lvl4pPr>
              <a:defRPr sz="1600"/>
            </a:lvl4pPr>
            <a:lvl5pPr>
              <a:defRPr sz="1600"/>
            </a:lvl5pPr>
          </a:lstStyle>
          <a:p>
            <a:pPr lvl="0"/>
            <a:r>
              <a:rPr lang="en-US"/>
              <a:t>Click to edit Master text styles</a:t>
            </a:r>
          </a:p>
          <a:p>
            <a:pPr lvl="1"/>
            <a:r>
              <a:rPr lang="en-US"/>
              <a:t>Second level</a:t>
            </a:r>
          </a:p>
        </p:txBody>
      </p:sp>
      <p:sp>
        <p:nvSpPr>
          <p:cNvPr id="10" name="Content Placeholder 2">
            <a:extLst>
              <a:ext uri="{FF2B5EF4-FFF2-40B4-BE49-F238E27FC236}">
                <a16:creationId xmlns:a16="http://schemas.microsoft.com/office/drawing/2014/main" id="{485E4477-2FCE-D550-9AC3-127DCE497949}"/>
              </a:ext>
            </a:extLst>
          </p:cNvPr>
          <p:cNvSpPr>
            <a:spLocks noGrp="1"/>
          </p:cNvSpPr>
          <p:nvPr>
            <p:ph idx="13"/>
          </p:nvPr>
        </p:nvSpPr>
        <p:spPr>
          <a:xfrm>
            <a:off x="609598" y="2933699"/>
            <a:ext cx="10972801" cy="914400"/>
          </a:xfrm>
        </p:spPr>
        <p:txBody>
          <a:bodyPr/>
          <a:lstStyle>
            <a:lvl1pPr>
              <a:defRPr sz="2000"/>
            </a:lvl1pPr>
            <a:lvl2pPr marL="577850" indent="-234950">
              <a:tabLst/>
              <a:defRPr sz="1800"/>
            </a:lvl2pPr>
            <a:lvl3pPr marL="803275" indent="-177800">
              <a:tabLst/>
              <a:defRPr sz="1400"/>
            </a:lvl3pPr>
            <a:lvl4pPr>
              <a:defRPr sz="1600"/>
            </a:lvl4pPr>
            <a:lvl5pPr>
              <a:defRPr sz="1600"/>
            </a:lvl5pPr>
          </a:lstStyle>
          <a:p>
            <a:pPr lvl="0"/>
            <a:r>
              <a:rPr lang="en-US"/>
              <a:t>Click to edit Master text styles</a:t>
            </a:r>
          </a:p>
          <a:p>
            <a:pPr lvl="1"/>
            <a:r>
              <a:rPr lang="en-US"/>
              <a:t>Second level</a:t>
            </a:r>
          </a:p>
        </p:txBody>
      </p:sp>
      <p:sp>
        <p:nvSpPr>
          <p:cNvPr id="16" name="Content Placeholder 2">
            <a:extLst>
              <a:ext uri="{FF2B5EF4-FFF2-40B4-BE49-F238E27FC236}">
                <a16:creationId xmlns:a16="http://schemas.microsoft.com/office/drawing/2014/main" id="{35DC5AFC-525E-9D1D-8C25-E1F357901770}"/>
              </a:ext>
            </a:extLst>
          </p:cNvPr>
          <p:cNvSpPr>
            <a:spLocks noGrp="1"/>
          </p:cNvSpPr>
          <p:nvPr>
            <p:ph idx="14"/>
          </p:nvPr>
        </p:nvSpPr>
        <p:spPr>
          <a:xfrm>
            <a:off x="609600" y="3924298"/>
            <a:ext cx="10972800" cy="914400"/>
          </a:xfrm>
        </p:spPr>
        <p:txBody>
          <a:bodyPr/>
          <a:lstStyle>
            <a:lvl1pPr>
              <a:defRPr sz="2000"/>
            </a:lvl1pPr>
            <a:lvl2pPr marL="577850" indent="-234950">
              <a:tabLst/>
              <a:defRPr sz="1800"/>
            </a:lvl2pPr>
            <a:lvl3pPr marL="803275" indent="-177800">
              <a:tabLst/>
              <a:defRPr sz="1400"/>
            </a:lvl3pPr>
            <a:lvl4pPr>
              <a:defRPr sz="1400"/>
            </a:lvl4pPr>
            <a:lvl5pPr>
              <a:defRPr sz="1200"/>
            </a:lvl5pPr>
          </a:lstStyle>
          <a:p>
            <a:pPr lvl="0"/>
            <a:r>
              <a:rPr lang="en-US"/>
              <a:t>Click to edit Master text styles</a:t>
            </a:r>
          </a:p>
          <a:p>
            <a:pPr lvl="1"/>
            <a:r>
              <a:rPr lang="en-US"/>
              <a:t>Second level</a:t>
            </a:r>
          </a:p>
        </p:txBody>
      </p:sp>
      <p:sp>
        <p:nvSpPr>
          <p:cNvPr id="4" name="Content Placeholder 2">
            <a:extLst>
              <a:ext uri="{FF2B5EF4-FFF2-40B4-BE49-F238E27FC236}">
                <a16:creationId xmlns:a16="http://schemas.microsoft.com/office/drawing/2014/main" id="{C6C58485-560D-CB2E-F459-753E69228FF3}"/>
              </a:ext>
            </a:extLst>
          </p:cNvPr>
          <p:cNvSpPr>
            <a:spLocks noGrp="1"/>
          </p:cNvSpPr>
          <p:nvPr>
            <p:ph idx="15"/>
          </p:nvPr>
        </p:nvSpPr>
        <p:spPr>
          <a:xfrm>
            <a:off x="609600" y="4914898"/>
            <a:ext cx="10972800" cy="914400"/>
          </a:xfrm>
        </p:spPr>
        <p:txBody>
          <a:bodyPr/>
          <a:lstStyle>
            <a:lvl1pPr>
              <a:defRPr sz="2000"/>
            </a:lvl1pPr>
            <a:lvl2pPr marL="577850" indent="-234950">
              <a:tabLst/>
              <a:defRPr sz="1800"/>
            </a:lvl2pPr>
            <a:lvl3pPr marL="803275" indent="-177800">
              <a:tabLst/>
              <a:defRPr sz="1400"/>
            </a:lvl3pPr>
            <a:lvl4pPr>
              <a:defRPr sz="1400"/>
            </a:lvl4pPr>
            <a:lvl5pPr>
              <a:defRPr sz="1200"/>
            </a:lvl5pPr>
          </a:lstStyle>
          <a:p>
            <a:pPr lvl="0"/>
            <a:r>
              <a:rPr lang="en-US"/>
              <a:t>Click to edit Master text styles</a:t>
            </a:r>
          </a:p>
          <a:p>
            <a:pPr lvl="1"/>
            <a:r>
              <a:rPr lang="en-US"/>
              <a:t>Second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0" y="6242052"/>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0" y="6242052"/>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5" y="6242052"/>
            <a:ext cx="515815" cy="273049"/>
          </a:xfrm>
        </p:spPr>
        <p:txBody>
          <a:bodyPr/>
          <a:lstStyle/>
          <a:p>
            <a:fld id="{339812A2-7357-D74C-8951-60089343E303}" type="slidenum">
              <a:rPr lang="en-US" smtClean="0"/>
              <a:t>‹#›</a:t>
            </a:fld>
            <a:endParaRPr lang="en-US"/>
          </a:p>
        </p:txBody>
      </p:sp>
    </p:spTree>
    <p:extLst>
      <p:ext uri="{BB962C8B-B14F-4D97-AF65-F5344CB8AC3E}">
        <p14:creationId xmlns:p14="http://schemas.microsoft.com/office/powerpoint/2010/main" val="1053358431"/>
      </p:ext>
    </p:extLst>
  </p:cSld>
  <p:clrMapOvr>
    <a:masterClrMapping/>
  </p:clrMapOvr>
  <p:extLst>
    <p:ext uri="{DCECCB84-F9BA-43D5-87BE-67443E8EF086}">
      <p15:sldGuideLst xmlns:p15="http://schemas.microsoft.com/office/powerpoint/2012/main">
        <p15:guide id="1" orient="horz" pos="1224" userDrawn="1">
          <p15:clr>
            <a:srgbClr val="FBAE40"/>
          </p15:clr>
        </p15:guide>
        <p15:guide id="2" orient="horz" pos="3672"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1_Title and Content - Lt./Dk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0"/>
            <a:ext cx="9018661" cy="1106977"/>
          </a:xfrm>
        </p:spPr>
        <p:txBody>
          <a:bodyPr>
            <a:normAutofit/>
          </a:bodyPr>
          <a:lstStyle>
            <a:lvl1pPr>
              <a:defRPr sz="3000"/>
            </a:lvl1pPr>
          </a:lstStyle>
          <a:p>
            <a:r>
              <a:rPr lang="en-US"/>
              <a:t>Click to edit Master title style – </a:t>
            </a:r>
            <a:br>
              <a:rPr lang="en-US"/>
            </a:br>
            <a:r>
              <a:rPr lang="en-US"/>
              <a:t>up to two lines</a:t>
            </a:r>
          </a:p>
        </p:txBody>
      </p:sp>
      <p:pic>
        <p:nvPicPr>
          <p:cNvPr id="20" name="Graphic 19" descr="Mass Health logo">
            <a:extLst>
              <a:ext uri="{FF2B5EF4-FFF2-40B4-BE49-F238E27FC236}">
                <a16:creationId xmlns:a16="http://schemas.microsoft.com/office/drawing/2014/main" id="{0B90408E-33AD-DEBE-20D0-13E3C8981F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4967" y="248206"/>
            <a:ext cx="1612900" cy="600075"/>
          </a:xfrm>
          <a:prstGeom prst="rect">
            <a:avLst/>
          </a:prstGeom>
        </p:spPr>
      </p:pic>
      <p:sp>
        <p:nvSpPr>
          <p:cNvPr id="4" name="TitleTopPlaceholder">
            <a:extLst>
              <a:ext uri="{FF2B5EF4-FFF2-40B4-BE49-F238E27FC236}">
                <a16:creationId xmlns:a16="http://schemas.microsoft.com/office/drawing/2014/main" id="{5A64D8DE-9279-EA5C-8469-30CA76FD2671}"/>
              </a:ext>
              <a:ext uri="{C183D7F6-B498-43B3-948B-1728B52AA6E4}">
                <adec:decorative xmlns:adec="http://schemas.microsoft.com/office/drawing/2017/decorative" val="1"/>
              </a:ext>
            </a:extLst>
          </p:cNvPr>
          <p:cNvSpPr>
            <a:spLocks noChangeArrowheads="1"/>
          </p:cNvSpPr>
          <p:nvPr userDrawn="1"/>
        </p:nvSpPr>
        <p:spPr bwMode="ltGray">
          <a:xfrm>
            <a:off x="0" y="1600200"/>
            <a:ext cx="8534400" cy="4572000"/>
          </a:xfrm>
          <a:prstGeom prst="rect">
            <a:avLst/>
          </a:prstGeom>
          <a:solidFill>
            <a:schemeClr val="accent3">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601" y="1943100"/>
            <a:ext cx="7309503"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TopPlaceholder">
            <a:extLst>
              <a:ext uri="{FF2B5EF4-FFF2-40B4-BE49-F238E27FC236}">
                <a16:creationId xmlns:a16="http://schemas.microsoft.com/office/drawing/2014/main" id="{5CCFAA88-B418-281C-32E6-D37FB025D555}"/>
              </a:ext>
              <a:ext uri="{C183D7F6-B498-43B3-948B-1728B52AA6E4}">
                <adec:decorative xmlns:adec="http://schemas.microsoft.com/office/drawing/2017/decorative" val="1"/>
              </a:ext>
            </a:extLst>
          </p:cNvPr>
          <p:cNvSpPr>
            <a:spLocks noChangeArrowheads="1"/>
          </p:cNvSpPr>
          <p:nvPr userDrawn="1"/>
        </p:nvSpPr>
        <p:spPr bwMode="ltGray">
          <a:xfrm>
            <a:off x="8238146" y="1600200"/>
            <a:ext cx="3965249" cy="4572000"/>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9" name="Content Placeholder 8">
            <a:extLst>
              <a:ext uri="{FF2B5EF4-FFF2-40B4-BE49-F238E27FC236}">
                <a16:creationId xmlns:a16="http://schemas.microsoft.com/office/drawing/2014/main" id="{BF99276F-AA5F-3D68-6053-A76E039CFBD0}"/>
              </a:ext>
            </a:extLst>
          </p:cNvPr>
          <p:cNvSpPr>
            <a:spLocks noGrp="1"/>
          </p:cNvSpPr>
          <p:nvPr>
            <p:ph sz="quarter" idx="13"/>
          </p:nvPr>
        </p:nvSpPr>
        <p:spPr>
          <a:xfrm>
            <a:off x="8853443" y="1943101"/>
            <a:ext cx="2728956" cy="2329797"/>
          </a:xfrm>
        </p:spPr>
        <p:txBody>
          <a:bodyPr/>
          <a:lstStyle>
            <a:lvl1pPr>
              <a:defRPr sz="1800">
                <a:solidFill>
                  <a:schemeClr val="bg1"/>
                </a:solidFill>
              </a:defRPr>
            </a:lvl1pPr>
            <a:lvl2pPr>
              <a:defRPr sz="1600">
                <a:solidFill>
                  <a:schemeClr val="bg1"/>
                </a:solidFill>
              </a:defRPr>
            </a:lvl2pPr>
            <a:lvl3pPr>
              <a:defRPr sz="1400">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6" name="Content Placeholder 15">
            <a:extLst>
              <a:ext uri="{FF2B5EF4-FFF2-40B4-BE49-F238E27FC236}">
                <a16:creationId xmlns:a16="http://schemas.microsoft.com/office/drawing/2014/main" id="{D5EB5B9D-764B-4058-086C-43A139A43EE1}"/>
              </a:ext>
            </a:extLst>
          </p:cNvPr>
          <p:cNvSpPr>
            <a:spLocks noGrp="1"/>
          </p:cNvSpPr>
          <p:nvPr>
            <p:ph sz="quarter" idx="14"/>
          </p:nvPr>
        </p:nvSpPr>
        <p:spPr>
          <a:xfrm>
            <a:off x="8853443" y="4498294"/>
            <a:ext cx="2738160" cy="1331007"/>
          </a:xfrm>
        </p:spPr>
        <p:txBody>
          <a:bodyPr/>
          <a:lstStyle>
            <a:lvl1pPr marL="0" indent="0" algn="ctr">
              <a:buNone/>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0" y="6242052"/>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0" y="6242052"/>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5" y="6242052"/>
            <a:ext cx="515815" cy="273049"/>
          </a:xfrm>
        </p:spPr>
        <p:txBody>
          <a:bodyPr/>
          <a:lstStyle/>
          <a:p>
            <a:fld id="{339812A2-7357-D74C-8951-60089343E303}" type="slidenum">
              <a:rPr lang="en-US" smtClean="0"/>
              <a:t>‹#›</a:t>
            </a:fld>
            <a:endParaRPr lang="en-US"/>
          </a:p>
        </p:txBody>
      </p:sp>
    </p:spTree>
    <p:extLst>
      <p:ext uri="{BB962C8B-B14F-4D97-AF65-F5344CB8AC3E}">
        <p14:creationId xmlns:p14="http://schemas.microsoft.com/office/powerpoint/2010/main" val="4220229771"/>
      </p:ext>
    </p:extLst>
  </p:cSld>
  <p:clrMapOvr>
    <a:masterClrMapping/>
  </p:clrMapOvr>
  <p:extLst>
    <p:ext uri="{DCECCB84-F9BA-43D5-87BE-67443E8EF086}">
      <p15:sldGuideLst xmlns:p15="http://schemas.microsoft.com/office/powerpoint/2012/main">
        <p15:guide id="1" orient="horz" pos="3672" userDrawn="1">
          <p15:clr>
            <a:srgbClr val="FBAE40"/>
          </p15:clr>
        </p15:guide>
        <p15:guide id="2" orient="horz" pos="1224" userDrawn="1">
          <p15:clr>
            <a:srgbClr val="FBAE40"/>
          </p15:clr>
        </p15:guide>
        <p15:guide id="3" pos="4032" userDrawn="1">
          <p15:clr>
            <a:srgbClr val="FBAE40"/>
          </p15:clr>
        </p15:guide>
        <p15:guide id="4" pos="5184" userDrawn="1">
          <p15:clr>
            <a:srgbClr val="FBAE40"/>
          </p15:clr>
        </p15:guide>
        <p15:guide id="5" orient="horz" pos="3888" userDrawn="1">
          <p15:clr>
            <a:srgbClr val="FBAE40"/>
          </p15:clr>
        </p15:guide>
        <p15:guide id="6" pos="5568"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3_Title and Content - Lt./Dk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0"/>
            <a:ext cx="9018661" cy="1106977"/>
          </a:xfrm>
        </p:spPr>
        <p:txBody>
          <a:bodyPr>
            <a:normAutofit/>
          </a:bodyPr>
          <a:lstStyle>
            <a:lvl1pPr>
              <a:defRPr sz="3000"/>
            </a:lvl1pPr>
          </a:lstStyle>
          <a:p>
            <a:r>
              <a:rPr lang="en-US"/>
              <a:t>Click to edit Master title style – </a:t>
            </a:r>
            <a:br>
              <a:rPr lang="en-US"/>
            </a:br>
            <a:r>
              <a:rPr lang="en-US"/>
              <a:t>up to two lines</a:t>
            </a:r>
          </a:p>
        </p:txBody>
      </p:sp>
      <p:pic>
        <p:nvPicPr>
          <p:cNvPr id="20" name="Graphic 19" descr="Mass Health logo">
            <a:extLst>
              <a:ext uri="{FF2B5EF4-FFF2-40B4-BE49-F238E27FC236}">
                <a16:creationId xmlns:a16="http://schemas.microsoft.com/office/drawing/2014/main" id="{0B90408E-33AD-DEBE-20D0-13E3C8981F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4967" y="248206"/>
            <a:ext cx="1612900" cy="600075"/>
          </a:xfrm>
          <a:prstGeom prst="rect">
            <a:avLst/>
          </a:prstGeom>
        </p:spPr>
      </p:pic>
      <p:sp>
        <p:nvSpPr>
          <p:cNvPr id="7" name="TitleTopPlaceholder">
            <a:extLst>
              <a:ext uri="{FF2B5EF4-FFF2-40B4-BE49-F238E27FC236}">
                <a16:creationId xmlns:a16="http://schemas.microsoft.com/office/drawing/2014/main" id="{5CCFAA88-B418-281C-32E6-D37FB025D555}"/>
              </a:ext>
              <a:ext uri="{C183D7F6-B498-43B3-948B-1728B52AA6E4}">
                <adec:decorative xmlns:adec="http://schemas.microsoft.com/office/drawing/2017/decorative" val="1"/>
              </a:ext>
            </a:extLst>
          </p:cNvPr>
          <p:cNvSpPr>
            <a:spLocks noChangeArrowheads="1"/>
          </p:cNvSpPr>
          <p:nvPr userDrawn="1"/>
        </p:nvSpPr>
        <p:spPr bwMode="ltGray">
          <a:xfrm>
            <a:off x="-5697" y="1600200"/>
            <a:ext cx="3965249" cy="4572000"/>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9" name="Content Placeholder 8">
            <a:extLst>
              <a:ext uri="{FF2B5EF4-FFF2-40B4-BE49-F238E27FC236}">
                <a16:creationId xmlns:a16="http://schemas.microsoft.com/office/drawing/2014/main" id="{BF99276F-AA5F-3D68-6053-A76E039CFBD0}"/>
              </a:ext>
            </a:extLst>
          </p:cNvPr>
          <p:cNvSpPr>
            <a:spLocks noGrp="1"/>
          </p:cNvSpPr>
          <p:nvPr>
            <p:ph sz="quarter" idx="13"/>
          </p:nvPr>
        </p:nvSpPr>
        <p:spPr>
          <a:xfrm>
            <a:off x="609601" y="1943101"/>
            <a:ext cx="2728956" cy="2329797"/>
          </a:xfrm>
        </p:spPr>
        <p:txBody>
          <a:bodyPr/>
          <a:lstStyle>
            <a:lvl1pPr>
              <a:defRPr sz="1800">
                <a:solidFill>
                  <a:schemeClr val="bg1"/>
                </a:solidFill>
              </a:defRPr>
            </a:lvl1pPr>
            <a:lvl2pPr>
              <a:defRPr sz="1600">
                <a:solidFill>
                  <a:schemeClr val="bg1"/>
                </a:solidFill>
              </a:defRPr>
            </a:lvl2pPr>
            <a:lvl3pPr>
              <a:defRPr sz="1400">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6" name="Content Placeholder 15">
            <a:extLst>
              <a:ext uri="{FF2B5EF4-FFF2-40B4-BE49-F238E27FC236}">
                <a16:creationId xmlns:a16="http://schemas.microsoft.com/office/drawing/2014/main" id="{D5EB5B9D-764B-4058-086C-43A139A43EE1}"/>
              </a:ext>
            </a:extLst>
          </p:cNvPr>
          <p:cNvSpPr>
            <a:spLocks noGrp="1"/>
          </p:cNvSpPr>
          <p:nvPr>
            <p:ph sz="quarter" idx="14"/>
          </p:nvPr>
        </p:nvSpPr>
        <p:spPr>
          <a:xfrm>
            <a:off x="609600" y="4498294"/>
            <a:ext cx="2738160" cy="1331007"/>
          </a:xfrm>
        </p:spPr>
        <p:txBody>
          <a:bodyPr/>
          <a:lstStyle>
            <a:lvl1pPr marL="0" indent="0" algn="ctr">
              <a:buNone/>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4" name="TitleTopPlaceholder">
            <a:extLst>
              <a:ext uri="{FF2B5EF4-FFF2-40B4-BE49-F238E27FC236}">
                <a16:creationId xmlns:a16="http://schemas.microsoft.com/office/drawing/2014/main" id="{5A64D8DE-9279-EA5C-8469-30CA76FD2671}"/>
              </a:ext>
              <a:ext uri="{C183D7F6-B498-43B3-948B-1728B52AA6E4}">
                <adec:decorative xmlns:adec="http://schemas.microsoft.com/office/drawing/2017/decorative" val="1"/>
              </a:ext>
            </a:extLst>
          </p:cNvPr>
          <p:cNvSpPr>
            <a:spLocks noChangeArrowheads="1"/>
          </p:cNvSpPr>
          <p:nvPr userDrawn="1"/>
        </p:nvSpPr>
        <p:spPr bwMode="ltGray">
          <a:xfrm>
            <a:off x="3953853" y="1600200"/>
            <a:ext cx="8238147" cy="4572000"/>
          </a:xfrm>
          <a:prstGeom prst="rect">
            <a:avLst/>
          </a:prstGeom>
          <a:solidFill>
            <a:schemeClr val="accent3">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4565646" y="1943100"/>
            <a:ext cx="7016753"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0" y="6242052"/>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0" y="6242052"/>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5" y="6242052"/>
            <a:ext cx="515815" cy="273049"/>
          </a:xfrm>
        </p:spPr>
        <p:txBody>
          <a:bodyPr/>
          <a:lstStyle/>
          <a:p>
            <a:fld id="{339812A2-7357-D74C-8951-60089343E303}" type="slidenum">
              <a:rPr lang="en-US" smtClean="0"/>
              <a:t>‹#›</a:t>
            </a:fld>
            <a:endParaRPr lang="en-US"/>
          </a:p>
        </p:txBody>
      </p:sp>
    </p:spTree>
    <p:extLst>
      <p:ext uri="{BB962C8B-B14F-4D97-AF65-F5344CB8AC3E}">
        <p14:creationId xmlns:p14="http://schemas.microsoft.com/office/powerpoint/2010/main" val="1426775739"/>
      </p:ext>
    </p:extLst>
  </p:cSld>
  <p:clrMapOvr>
    <a:masterClrMapping/>
  </p:clrMapOvr>
  <p:extLst>
    <p:ext uri="{DCECCB84-F9BA-43D5-87BE-67443E8EF086}">
      <p15:sldGuideLst xmlns:p15="http://schemas.microsoft.com/office/powerpoint/2012/main">
        <p15:guide id="1" orient="horz" pos="3672" userDrawn="1">
          <p15:clr>
            <a:srgbClr val="FBAE40"/>
          </p15:clr>
        </p15:guide>
        <p15:guide id="2" orient="horz" pos="1224" userDrawn="1">
          <p15:clr>
            <a:srgbClr val="FBAE40"/>
          </p15:clr>
        </p15:guide>
        <p15:guide id="3" pos="4032" userDrawn="1">
          <p15:clr>
            <a:srgbClr val="FBAE40"/>
          </p15:clr>
        </p15:guide>
        <p15:guide id="4" pos="5184" userDrawn="1">
          <p15:clr>
            <a:srgbClr val="FBAE40"/>
          </p15:clr>
        </p15:guide>
        <p15:guide id="5" orient="horz" pos="3888" userDrawn="1">
          <p15:clr>
            <a:srgbClr val="FBAE40"/>
          </p15:clr>
        </p15:guide>
        <p15:guide id="6" pos="5568"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2_Title and Content - Lt. Green - 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0"/>
            <a:ext cx="9018661" cy="1106977"/>
          </a:xfrm>
        </p:spPr>
        <p:txBody>
          <a:bodyPr>
            <a:normAutofit/>
          </a:bodyPr>
          <a:lstStyle>
            <a:lvl1pPr>
              <a:defRPr sz="3000"/>
            </a:lvl1pPr>
          </a:lstStyle>
          <a:p>
            <a:r>
              <a:rPr lang="en-US"/>
              <a:t>Click to edit Master title style – </a:t>
            </a:r>
            <a:br>
              <a:rPr lang="en-US"/>
            </a:br>
            <a:r>
              <a:rPr lang="en-US"/>
              <a:t>up to two lines</a:t>
            </a:r>
          </a:p>
        </p:txBody>
      </p:sp>
      <p:pic>
        <p:nvPicPr>
          <p:cNvPr id="20" name="Graphic 19" descr="Mass Health logo">
            <a:extLst>
              <a:ext uri="{FF2B5EF4-FFF2-40B4-BE49-F238E27FC236}">
                <a16:creationId xmlns:a16="http://schemas.microsoft.com/office/drawing/2014/main" id="{0B90408E-33AD-DEBE-20D0-13E3C8981F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4967" y="248206"/>
            <a:ext cx="1612900" cy="600075"/>
          </a:xfrm>
          <a:prstGeom prst="rect">
            <a:avLst/>
          </a:prstGeom>
        </p:spPr>
      </p:pic>
      <p:sp>
        <p:nvSpPr>
          <p:cNvPr id="4" name="TitleTopPlaceholder">
            <a:extLst>
              <a:ext uri="{FF2B5EF4-FFF2-40B4-BE49-F238E27FC236}">
                <a16:creationId xmlns:a16="http://schemas.microsoft.com/office/drawing/2014/main" id="{5A64D8DE-9279-EA5C-8469-30CA76FD2671}"/>
              </a:ext>
              <a:ext uri="{C183D7F6-B498-43B3-948B-1728B52AA6E4}">
                <adec:decorative xmlns:adec="http://schemas.microsoft.com/office/drawing/2017/decorative" val="1"/>
              </a:ext>
            </a:extLst>
          </p:cNvPr>
          <p:cNvSpPr>
            <a:spLocks noChangeArrowheads="1"/>
          </p:cNvSpPr>
          <p:nvPr userDrawn="1"/>
        </p:nvSpPr>
        <p:spPr bwMode="ltGray">
          <a:xfrm>
            <a:off x="0" y="1600200"/>
            <a:ext cx="12192000" cy="4572000"/>
          </a:xfrm>
          <a:prstGeom prst="rect">
            <a:avLst/>
          </a:prstGeom>
          <a:solidFill>
            <a:schemeClr val="accent5">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600" y="1943100"/>
            <a:ext cx="10972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0" y="6242052"/>
            <a:ext cx="6113929" cy="273049"/>
          </a:xfrm>
        </p:spPr>
        <p:txBody>
          <a:bodyPr/>
          <a:lstStyle/>
          <a:p>
            <a:endParaRPr lang="en-US"/>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5" y="6242052"/>
            <a:ext cx="515815" cy="273049"/>
          </a:xfrm>
        </p:spPr>
        <p:txBody>
          <a:bodyPr/>
          <a:lstStyle/>
          <a:p>
            <a:fld id="{339812A2-7357-D74C-8951-60089343E303}" type="slidenum">
              <a:rPr lang="en-US" smtClean="0"/>
              <a:t>‹#›</a:t>
            </a:fld>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0" y="6242052"/>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Tree>
    <p:extLst>
      <p:ext uri="{BB962C8B-B14F-4D97-AF65-F5344CB8AC3E}">
        <p14:creationId xmlns:p14="http://schemas.microsoft.com/office/powerpoint/2010/main" val="4051713258"/>
      </p:ext>
    </p:extLst>
  </p:cSld>
  <p:clrMapOvr>
    <a:masterClrMapping/>
  </p:clrMapOvr>
  <p:extLst>
    <p:ext uri="{DCECCB84-F9BA-43D5-87BE-67443E8EF086}">
      <p15:sldGuideLst xmlns:p15="http://schemas.microsoft.com/office/powerpoint/2012/main">
        <p15:guide id="1" orient="horz" pos="216" userDrawn="1">
          <p15:clr>
            <a:srgbClr val="FBAE40"/>
          </p15:clr>
        </p15:guide>
        <p15:guide id="2" orient="horz" pos="1224"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3_Title and Content - Lt. Green - 2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0"/>
            <a:ext cx="9018661" cy="1106977"/>
          </a:xfrm>
        </p:spPr>
        <p:txBody>
          <a:bodyPr>
            <a:normAutofit/>
          </a:bodyPr>
          <a:lstStyle>
            <a:lvl1pPr>
              <a:defRPr sz="3000"/>
            </a:lvl1pPr>
          </a:lstStyle>
          <a:p>
            <a:r>
              <a:rPr lang="en-US"/>
              <a:t>Click to edit Master title style – </a:t>
            </a:r>
            <a:br>
              <a:rPr lang="en-US"/>
            </a:br>
            <a:r>
              <a:rPr lang="en-US"/>
              <a:t>up to two lines</a:t>
            </a:r>
          </a:p>
        </p:txBody>
      </p:sp>
      <p:pic>
        <p:nvPicPr>
          <p:cNvPr id="20" name="Graphic 19" descr="Mass Health logo">
            <a:extLst>
              <a:ext uri="{FF2B5EF4-FFF2-40B4-BE49-F238E27FC236}">
                <a16:creationId xmlns:a16="http://schemas.microsoft.com/office/drawing/2014/main" id="{0B90408E-33AD-DEBE-20D0-13E3C8981F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4967" y="248206"/>
            <a:ext cx="1612900" cy="600075"/>
          </a:xfrm>
          <a:prstGeom prst="rect">
            <a:avLst/>
          </a:prstGeom>
        </p:spPr>
      </p:pic>
      <p:sp>
        <p:nvSpPr>
          <p:cNvPr id="4" name="TitleTopPlaceholder">
            <a:extLst>
              <a:ext uri="{FF2B5EF4-FFF2-40B4-BE49-F238E27FC236}">
                <a16:creationId xmlns:a16="http://schemas.microsoft.com/office/drawing/2014/main" id="{5A64D8DE-9279-EA5C-8469-30CA76FD2671}"/>
              </a:ext>
              <a:ext uri="{C183D7F6-B498-43B3-948B-1728B52AA6E4}">
                <adec:decorative xmlns:adec="http://schemas.microsoft.com/office/drawing/2017/decorative" val="1"/>
              </a:ext>
            </a:extLst>
          </p:cNvPr>
          <p:cNvSpPr>
            <a:spLocks noChangeArrowheads="1"/>
          </p:cNvSpPr>
          <p:nvPr userDrawn="1"/>
        </p:nvSpPr>
        <p:spPr bwMode="ltGray">
          <a:xfrm>
            <a:off x="0" y="1600200"/>
            <a:ext cx="12192000" cy="4572000"/>
          </a:xfrm>
          <a:prstGeom prst="rect">
            <a:avLst/>
          </a:prstGeom>
          <a:solidFill>
            <a:schemeClr val="accent5">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600" y="1943100"/>
            <a:ext cx="5181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2">
            <a:extLst>
              <a:ext uri="{FF2B5EF4-FFF2-40B4-BE49-F238E27FC236}">
                <a16:creationId xmlns:a16="http://schemas.microsoft.com/office/drawing/2014/main" id="{5291B293-BE9F-4944-030A-99791892D29F}"/>
              </a:ext>
            </a:extLst>
          </p:cNvPr>
          <p:cNvSpPr>
            <a:spLocks noGrp="1"/>
          </p:cNvSpPr>
          <p:nvPr>
            <p:ph idx="13"/>
          </p:nvPr>
        </p:nvSpPr>
        <p:spPr>
          <a:xfrm>
            <a:off x="6400800" y="1943100"/>
            <a:ext cx="5181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0" y="6242052"/>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0" y="6242052"/>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5" y="6242052"/>
            <a:ext cx="515815" cy="273049"/>
          </a:xfrm>
        </p:spPr>
        <p:txBody>
          <a:bodyPr/>
          <a:lstStyle/>
          <a:p>
            <a:fld id="{339812A2-7357-D74C-8951-60089343E303}" type="slidenum">
              <a:rPr lang="en-US" smtClean="0"/>
              <a:t>‹#›</a:t>
            </a:fld>
            <a:endParaRPr lang="en-US"/>
          </a:p>
        </p:txBody>
      </p:sp>
    </p:spTree>
    <p:extLst>
      <p:ext uri="{BB962C8B-B14F-4D97-AF65-F5344CB8AC3E}">
        <p14:creationId xmlns:p14="http://schemas.microsoft.com/office/powerpoint/2010/main" val="2491128670"/>
      </p:ext>
    </p:extLst>
  </p:cSld>
  <p:clrMapOvr>
    <a:masterClrMapping/>
  </p:clrMapOvr>
  <p:extLst>
    <p:ext uri="{DCECCB84-F9BA-43D5-87BE-67443E8EF086}">
      <p15:sldGuideLst xmlns:p15="http://schemas.microsoft.com/office/powerpoint/2012/main">
        <p15:guide id="1" orient="horz" pos="216" userDrawn="1">
          <p15:clr>
            <a:srgbClr val="FBAE40"/>
          </p15:clr>
        </p15:guide>
        <p15:guide id="2" orient="horz" pos="1224"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4_Title and Content - Lt. Green -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0"/>
            <a:ext cx="9018661" cy="1106977"/>
          </a:xfrm>
        </p:spPr>
        <p:txBody>
          <a:bodyPr>
            <a:normAutofit/>
          </a:bodyPr>
          <a:lstStyle>
            <a:lvl1pPr>
              <a:defRPr sz="3000"/>
            </a:lvl1pPr>
          </a:lstStyle>
          <a:p>
            <a:r>
              <a:rPr lang="en-US"/>
              <a:t>Click to edit Master title style – </a:t>
            </a:r>
            <a:br>
              <a:rPr lang="en-US"/>
            </a:br>
            <a:r>
              <a:rPr lang="en-US"/>
              <a:t>up to two lines</a:t>
            </a:r>
          </a:p>
        </p:txBody>
      </p:sp>
      <p:pic>
        <p:nvPicPr>
          <p:cNvPr id="20" name="Graphic 19" descr="Mass Health logo">
            <a:extLst>
              <a:ext uri="{FF2B5EF4-FFF2-40B4-BE49-F238E27FC236}">
                <a16:creationId xmlns:a16="http://schemas.microsoft.com/office/drawing/2014/main" id="{0B90408E-33AD-DEBE-20D0-13E3C8981F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4967" y="248206"/>
            <a:ext cx="1612900" cy="600075"/>
          </a:xfrm>
          <a:prstGeom prst="rect">
            <a:avLst/>
          </a:prstGeom>
        </p:spPr>
      </p:pic>
      <p:sp>
        <p:nvSpPr>
          <p:cNvPr id="4" name="TitleTopPlaceholder">
            <a:extLst>
              <a:ext uri="{FF2B5EF4-FFF2-40B4-BE49-F238E27FC236}">
                <a16:creationId xmlns:a16="http://schemas.microsoft.com/office/drawing/2014/main" id="{8F4C5FA5-219A-9787-12FD-08ECEAAB0213}"/>
              </a:ext>
              <a:ext uri="{C183D7F6-B498-43B3-948B-1728B52AA6E4}">
                <adec:decorative xmlns:adec="http://schemas.microsoft.com/office/drawing/2017/decorative" val="1"/>
              </a:ext>
            </a:extLst>
          </p:cNvPr>
          <p:cNvSpPr>
            <a:spLocks noChangeArrowheads="1"/>
          </p:cNvSpPr>
          <p:nvPr userDrawn="1"/>
        </p:nvSpPr>
        <p:spPr bwMode="ltGray">
          <a:xfrm>
            <a:off x="0" y="1600200"/>
            <a:ext cx="12192000" cy="4572000"/>
          </a:xfrm>
          <a:prstGeom prst="rect">
            <a:avLst/>
          </a:prstGeom>
          <a:solidFill>
            <a:schemeClr val="accent5">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600" y="1943100"/>
            <a:ext cx="3352800" cy="388620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485E4477-2FCE-D550-9AC3-127DCE497949}"/>
              </a:ext>
            </a:extLst>
          </p:cNvPr>
          <p:cNvSpPr>
            <a:spLocks noGrp="1"/>
          </p:cNvSpPr>
          <p:nvPr>
            <p:ph idx="13"/>
          </p:nvPr>
        </p:nvSpPr>
        <p:spPr>
          <a:xfrm>
            <a:off x="4425865" y="1943100"/>
            <a:ext cx="3352800" cy="388620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2">
            <a:extLst>
              <a:ext uri="{FF2B5EF4-FFF2-40B4-BE49-F238E27FC236}">
                <a16:creationId xmlns:a16="http://schemas.microsoft.com/office/drawing/2014/main" id="{35DC5AFC-525E-9D1D-8C25-E1F357901770}"/>
              </a:ext>
            </a:extLst>
          </p:cNvPr>
          <p:cNvSpPr>
            <a:spLocks noGrp="1"/>
          </p:cNvSpPr>
          <p:nvPr>
            <p:ph idx="14"/>
          </p:nvPr>
        </p:nvSpPr>
        <p:spPr>
          <a:xfrm>
            <a:off x="8229600" y="1943100"/>
            <a:ext cx="3352800" cy="388620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0" y="6242052"/>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0" y="6242052"/>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5" y="6242052"/>
            <a:ext cx="515815" cy="273049"/>
          </a:xfrm>
        </p:spPr>
        <p:txBody>
          <a:bodyPr/>
          <a:lstStyle/>
          <a:p>
            <a:fld id="{339812A2-7357-D74C-8951-60089343E303}" type="slidenum">
              <a:rPr lang="en-US" smtClean="0"/>
              <a:t>‹#›</a:t>
            </a:fld>
            <a:endParaRPr lang="en-US"/>
          </a:p>
        </p:txBody>
      </p:sp>
    </p:spTree>
    <p:extLst>
      <p:ext uri="{BB962C8B-B14F-4D97-AF65-F5344CB8AC3E}">
        <p14:creationId xmlns:p14="http://schemas.microsoft.com/office/powerpoint/2010/main" val="2095402152"/>
      </p:ext>
    </p:extLst>
  </p:cSld>
  <p:clrMapOvr>
    <a:masterClrMapping/>
  </p:clrMapOvr>
  <p:extLst>
    <p:ext uri="{DCECCB84-F9BA-43D5-87BE-67443E8EF086}">
      <p15:sldGuideLst xmlns:p15="http://schemas.microsoft.com/office/powerpoint/2012/main">
        <p15:guide id="1" orient="horz" pos="216" userDrawn="1">
          <p15:clr>
            <a:srgbClr val="FBAE40"/>
          </p15:clr>
        </p15:guide>
        <p15:guide id="2" orient="horz" pos="1224"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5_Title and Content - Lt. Green _4 column ve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0"/>
            <a:ext cx="9018661" cy="1106977"/>
          </a:xfrm>
        </p:spPr>
        <p:txBody>
          <a:bodyPr>
            <a:normAutofit/>
          </a:bodyPr>
          <a:lstStyle>
            <a:lvl1pPr>
              <a:defRPr sz="3000"/>
            </a:lvl1pPr>
          </a:lstStyle>
          <a:p>
            <a:r>
              <a:rPr lang="en-US"/>
              <a:t>Click to edit Master title style – </a:t>
            </a:r>
            <a:br>
              <a:rPr lang="en-US"/>
            </a:br>
            <a:r>
              <a:rPr lang="en-US"/>
              <a:t>up to two lines</a:t>
            </a:r>
          </a:p>
        </p:txBody>
      </p:sp>
      <p:pic>
        <p:nvPicPr>
          <p:cNvPr id="20" name="Graphic 19" descr="Mass Health logo">
            <a:extLst>
              <a:ext uri="{FF2B5EF4-FFF2-40B4-BE49-F238E27FC236}">
                <a16:creationId xmlns:a16="http://schemas.microsoft.com/office/drawing/2014/main" id="{0B90408E-33AD-DEBE-20D0-13E3C8981F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4967" y="248206"/>
            <a:ext cx="1612900" cy="600075"/>
          </a:xfrm>
          <a:prstGeom prst="rect">
            <a:avLst/>
          </a:prstGeom>
        </p:spPr>
      </p:pic>
      <p:sp>
        <p:nvSpPr>
          <p:cNvPr id="7" name="TitleTopPlaceholder">
            <a:extLst>
              <a:ext uri="{FF2B5EF4-FFF2-40B4-BE49-F238E27FC236}">
                <a16:creationId xmlns:a16="http://schemas.microsoft.com/office/drawing/2014/main" id="{56B68513-787C-A1A4-D528-0AF0C6B7EFFE}"/>
              </a:ext>
              <a:ext uri="{C183D7F6-B498-43B3-948B-1728B52AA6E4}">
                <adec:decorative xmlns:adec="http://schemas.microsoft.com/office/drawing/2017/decorative" val="1"/>
              </a:ext>
            </a:extLst>
          </p:cNvPr>
          <p:cNvSpPr>
            <a:spLocks noChangeArrowheads="1"/>
          </p:cNvSpPr>
          <p:nvPr userDrawn="1"/>
        </p:nvSpPr>
        <p:spPr bwMode="ltGray">
          <a:xfrm>
            <a:off x="0" y="1600200"/>
            <a:ext cx="12192000" cy="4572000"/>
          </a:xfrm>
          <a:prstGeom prst="rect">
            <a:avLst/>
          </a:prstGeom>
          <a:solidFill>
            <a:schemeClr val="accent5">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599" y="1943100"/>
            <a:ext cx="2511552" cy="3886200"/>
          </a:xfrm>
        </p:spPr>
        <p:txBody>
          <a:bodyPr/>
          <a:lstStyle>
            <a:lvl1pPr>
              <a:defRPr sz="1600"/>
            </a:lvl1pPr>
            <a:lvl2pPr marL="514350" indent="-171450">
              <a:tabLst/>
              <a:defRPr sz="1500"/>
            </a:lvl2pPr>
            <a:lvl3pPr marL="803275" indent="-177800">
              <a:tabLst/>
              <a:defRPr sz="14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10" name="Content Placeholder 2">
            <a:extLst>
              <a:ext uri="{FF2B5EF4-FFF2-40B4-BE49-F238E27FC236}">
                <a16:creationId xmlns:a16="http://schemas.microsoft.com/office/drawing/2014/main" id="{485E4477-2FCE-D550-9AC3-127DCE497949}"/>
              </a:ext>
            </a:extLst>
          </p:cNvPr>
          <p:cNvSpPr>
            <a:spLocks noGrp="1"/>
          </p:cNvSpPr>
          <p:nvPr>
            <p:ph idx="13"/>
          </p:nvPr>
        </p:nvSpPr>
        <p:spPr>
          <a:xfrm>
            <a:off x="3430015" y="1943100"/>
            <a:ext cx="2511552" cy="3886200"/>
          </a:xfrm>
        </p:spPr>
        <p:txBody>
          <a:bodyPr/>
          <a:lstStyle>
            <a:lvl1pPr>
              <a:defRPr sz="1600"/>
            </a:lvl1pPr>
            <a:lvl2pPr marL="514350" indent="-171450">
              <a:tabLst/>
              <a:defRPr sz="1500"/>
            </a:lvl2pPr>
            <a:lvl3pPr marL="803275" indent="-177800">
              <a:tabLst/>
              <a:defRPr sz="14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16" name="Content Placeholder 2">
            <a:extLst>
              <a:ext uri="{FF2B5EF4-FFF2-40B4-BE49-F238E27FC236}">
                <a16:creationId xmlns:a16="http://schemas.microsoft.com/office/drawing/2014/main" id="{35DC5AFC-525E-9D1D-8C25-E1F357901770}"/>
              </a:ext>
            </a:extLst>
          </p:cNvPr>
          <p:cNvSpPr>
            <a:spLocks noGrp="1"/>
          </p:cNvSpPr>
          <p:nvPr>
            <p:ph idx="14"/>
          </p:nvPr>
        </p:nvSpPr>
        <p:spPr>
          <a:xfrm>
            <a:off x="6250431" y="1943100"/>
            <a:ext cx="2511552" cy="3886200"/>
          </a:xfrm>
        </p:spPr>
        <p:txBody>
          <a:bodyPr/>
          <a:lstStyle>
            <a:lvl1pPr>
              <a:defRPr sz="1600"/>
            </a:lvl1pPr>
            <a:lvl2pPr marL="514350" indent="-171450">
              <a:tabLst/>
              <a:defRPr sz="1500"/>
            </a:lvl2pPr>
            <a:lvl3pPr marL="803275" indent="-177800">
              <a:tabLst/>
              <a:defRPr sz="1400"/>
            </a:lvl3pPr>
            <a:lvl4pPr>
              <a:defRPr sz="1400"/>
            </a:lvl4pPr>
            <a:lvl5pPr>
              <a:defRPr sz="1200"/>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C6C58485-560D-CB2E-F459-753E69228FF3}"/>
              </a:ext>
            </a:extLst>
          </p:cNvPr>
          <p:cNvSpPr>
            <a:spLocks noGrp="1"/>
          </p:cNvSpPr>
          <p:nvPr>
            <p:ph idx="15"/>
          </p:nvPr>
        </p:nvSpPr>
        <p:spPr>
          <a:xfrm>
            <a:off x="9070847" y="1943100"/>
            <a:ext cx="2511552" cy="3886200"/>
          </a:xfrm>
        </p:spPr>
        <p:txBody>
          <a:bodyPr/>
          <a:lstStyle>
            <a:lvl1pPr>
              <a:defRPr sz="1600"/>
            </a:lvl1pPr>
            <a:lvl2pPr marL="514350" indent="-171450">
              <a:tabLst/>
              <a:defRPr sz="1500"/>
            </a:lvl2pPr>
            <a:lvl3pPr marL="803275" indent="-177800">
              <a:tabLst/>
              <a:defRPr sz="1400"/>
            </a:lvl3pPr>
            <a:lvl4pPr>
              <a:defRPr sz="1400"/>
            </a:lvl4pPr>
            <a:lvl5pPr>
              <a:defRPr sz="1200"/>
            </a:lvl5pPr>
          </a:lstStyle>
          <a:p>
            <a:pPr lvl="0"/>
            <a:r>
              <a:rPr lang="en-US"/>
              <a:t>Click to edit Master text styles</a:t>
            </a:r>
          </a:p>
          <a:p>
            <a:pPr lvl="1"/>
            <a:r>
              <a:rPr lang="en-US"/>
              <a:t>Second level</a:t>
            </a:r>
          </a:p>
          <a:p>
            <a:pPr lvl="2"/>
            <a:r>
              <a:rPr lang="en-US"/>
              <a:t>Third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0" y="6242052"/>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0" y="6242052"/>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5" y="6242052"/>
            <a:ext cx="515815" cy="273049"/>
          </a:xfrm>
        </p:spPr>
        <p:txBody>
          <a:bodyPr/>
          <a:lstStyle/>
          <a:p>
            <a:fld id="{339812A2-7357-D74C-8951-60089343E303}" type="slidenum">
              <a:rPr lang="en-US" smtClean="0"/>
              <a:t>‹#›</a:t>
            </a:fld>
            <a:endParaRPr lang="en-US"/>
          </a:p>
        </p:txBody>
      </p:sp>
    </p:spTree>
    <p:extLst>
      <p:ext uri="{BB962C8B-B14F-4D97-AF65-F5344CB8AC3E}">
        <p14:creationId xmlns:p14="http://schemas.microsoft.com/office/powerpoint/2010/main" val="3854827280"/>
      </p:ext>
    </p:extLst>
  </p:cSld>
  <p:clrMapOvr>
    <a:masterClrMapping/>
  </p:clrMapOvr>
  <p:extLst>
    <p:ext uri="{DCECCB84-F9BA-43D5-87BE-67443E8EF086}">
      <p15:sldGuideLst xmlns:p15="http://schemas.microsoft.com/office/powerpoint/2012/main">
        <p15:guide id="1" orient="horz" pos="1224" userDrawn="1">
          <p15:clr>
            <a:srgbClr val="FBAE40"/>
          </p15:clr>
        </p15:guide>
        <p15:guide id="2" orient="horz" pos="3672"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6_Title and Content - Lt. Green - 4 column horiz.">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0"/>
            <a:ext cx="9018661" cy="1106977"/>
          </a:xfrm>
        </p:spPr>
        <p:txBody>
          <a:bodyPr>
            <a:normAutofit/>
          </a:bodyPr>
          <a:lstStyle>
            <a:lvl1pPr>
              <a:defRPr sz="3000"/>
            </a:lvl1pPr>
          </a:lstStyle>
          <a:p>
            <a:r>
              <a:rPr lang="en-US"/>
              <a:t>Click to edit Master title style – </a:t>
            </a:r>
            <a:br>
              <a:rPr lang="en-US"/>
            </a:br>
            <a:r>
              <a:rPr lang="en-US"/>
              <a:t>up to two lines</a:t>
            </a:r>
          </a:p>
        </p:txBody>
      </p:sp>
      <p:pic>
        <p:nvPicPr>
          <p:cNvPr id="20" name="Graphic 19" descr="Mass Health logo">
            <a:extLst>
              <a:ext uri="{FF2B5EF4-FFF2-40B4-BE49-F238E27FC236}">
                <a16:creationId xmlns:a16="http://schemas.microsoft.com/office/drawing/2014/main" id="{0B90408E-33AD-DEBE-20D0-13E3C8981F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4967" y="248206"/>
            <a:ext cx="1612900" cy="600075"/>
          </a:xfrm>
          <a:prstGeom prst="rect">
            <a:avLst/>
          </a:prstGeom>
        </p:spPr>
      </p:pic>
      <p:sp>
        <p:nvSpPr>
          <p:cNvPr id="7" name="TitleTopPlaceholder">
            <a:extLst>
              <a:ext uri="{FF2B5EF4-FFF2-40B4-BE49-F238E27FC236}">
                <a16:creationId xmlns:a16="http://schemas.microsoft.com/office/drawing/2014/main" id="{443EF30E-5F2B-EF4B-210C-7278EDE1E907}"/>
              </a:ext>
              <a:ext uri="{C183D7F6-B498-43B3-948B-1728B52AA6E4}">
                <adec:decorative xmlns:adec="http://schemas.microsoft.com/office/drawing/2017/decorative" val="1"/>
              </a:ext>
            </a:extLst>
          </p:cNvPr>
          <p:cNvSpPr>
            <a:spLocks noChangeArrowheads="1"/>
          </p:cNvSpPr>
          <p:nvPr userDrawn="1"/>
        </p:nvSpPr>
        <p:spPr bwMode="ltGray">
          <a:xfrm>
            <a:off x="0" y="1600200"/>
            <a:ext cx="12192000" cy="4572000"/>
          </a:xfrm>
          <a:prstGeom prst="rect">
            <a:avLst/>
          </a:prstGeom>
          <a:solidFill>
            <a:schemeClr val="accent5">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599" y="1943100"/>
            <a:ext cx="10972800" cy="914400"/>
          </a:xfrm>
        </p:spPr>
        <p:txBody>
          <a:bodyPr/>
          <a:lstStyle>
            <a:lvl1pPr>
              <a:defRPr sz="2000"/>
            </a:lvl1pPr>
            <a:lvl2pPr marL="577850" indent="-234950">
              <a:tabLst/>
              <a:defRPr sz="1800"/>
            </a:lvl2pPr>
            <a:lvl3pPr marL="803275" indent="-177800">
              <a:tabLst/>
              <a:defRPr sz="1400"/>
            </a:lvl3pPr>
            <a:lvl4pPr>
              <a:defRPr sz="1600"/>
            </a:lvl4pPr>
            <a:lvl5pPr>
              <a:defRPr sz="1600"/>
            </a:lvl5pPr>
          </a:lstStyle>
          <a:p>
            <a:pPr lvl="0"/>
            <a:r>
              <a:rPr lang="en-US"/>
              <a:t>Click to edit Master text styles</a:t>
            </a:r>
          </a:p>
          <a:p>
            <a:pPr lvl="1"/>
            <a:r>
              <a:rPr lang="en-US"/>
              <a:t>Second level</a:t>
            </a:r>
          </a:p>
        </p:txBody>
      </p:sp>
      <p:sp>
        <p:nvSpPr>
          <p:cNvPr id="10" name="Content Placeholder 2">
            <a:extLst>
              <a:ext uri="{FF2B5EF4-FFF2-40B4-BE49-F238E27FC236}">
                <a16:creationId xmlns:a16="http://schemas.microsoft.com/office/drawing/2014/main" id="{485E4477-2FCE-D550-9AC3-127DCE497949}"/>
              </a:ext>
            </a:extLst>
          </p:cNvPr>
          <p:cNvSpPr>
            <a:spLocks noGrp="1"/>
          </p:cNvSpPr>
          <p:nvPr>
            <p:ph idx="13"/>
          </p:nvPr>
        </p:nvSpPr>
        <p:spPr>
          <a:xfrm>
            <a:off x="609598" y="2933699"/>
            <a:ext cx="10972801" cy="914400"/>
          </a:xfrm>
        </p:spPr>
        <p:txBody>
          <a:bodyPr/>
          <a:lstStyle>
            <a:lvl1pPr>
              <a:defRPr sz="2000"/>
            </a:lvl1pPr>
            <a:lvl2pPr marL="577850" indent="-234950">
              <a:tabLst/>
              <a:defRPr sz="1800"/>
            </a:lvl2pPr>
            <a:lvl3pPr marL="803275" indent="-177800">
              <a:tabLst/>
              <a:defRPr sz="1400"/>
            </a:lvl3pPr>
            <a:lvl4pPr>
              <a:defRPr sz="1600"/>
            </a:lvl4pPr>
            <a:lvl5pPr>
              <a:defRPr sz="1600"/>
            </a:lvl5pPr>
          </a:lstStyle>
          <a:p>
            <a:pPr lvl="0"/>
            <a:r>
              <a:rPr lang="en-US"/>
              <a:t>Click to edit Master text styles</a:t>
            </a:r>
          </a:p>
          <a:p>
            <a:pPr lvl="1"/>
            <a:r>
              <a:rPr lang="en-US"/>
              <a:t>Second level</a:t>
            </a:r>
          </a:p>
        </p:txBody>
      </p:sp>
      <p:sp>
        <p:nvSpPr>
          <p:cNvPr id="16" name="Content Placeholder 2">
            <a:extLst>
              <a:ext uri="{FF2B5EF4-FFF2-40B4-BE49-F238E27FC236}">
                <a16:creationId xmlns:a16="http://schemas.microsoft.com/office/drawing/2014/main" id="{35DC5AFC-525E-9D1D-8C25-E1F357901770}"/>
              </a:ext>
            </a:extLst>
          </p:cNvPr>
          <p:cNvSpPr>
            <a:spLocks noGrp="1"/>
          </p:cNvSpPr>
          <p:nvPr>
            <p:ph idx="14"/>
          </p:nvPr>
        </p:nvSpPr>
        <p:spPr>
          <a:xfrm>
            <a:off x="609600" y="3924298"/>
            <a:ext cx="10972800" cy="914400"/>
          </a:xfrm>
        </p:spPr>
        <p:txBody>
          <a:bodyPr/>
          <a:lstStyle>
            <a:lvl1pPr>
              <a:defRPr sz="2000"/>
            </a:lvl1pPr>
            <a:lvl2pPr marL="577850" indent="-234950">
              <a:tabLst/>
              <a:defRPr sz="1800"/>
            </a:lvl2pPr>
            <a:lvl3pPr marL="803275" indent="-177800">
              <a:tabLst/>
              <a:defRPr sz="1400"/>
            </a:lvl3pPr>
            <a:lvl4pPr>
              <a:defRPr sz="1400"/>
            </a:lvl4pPr>
            <a:lvl5pPr>
              <a:defRPr sz="1200"/>
            </a:lvl5pPr>
          </a:lstStyle>
          <a:p>
            <a:pPr lvl="0"/>
            <a:r>
              <a:rPr lang="en-US"/>
              <a:t>Click to edit Master text styles</a:t>
            </a:r>
          </a:p>
          <a:p>
            <a:pPr lvl="1"/>
            <a:r>
              <a:rPr lang="en-US"/>
              <a:t>Second level</a:t>
            </a:r>
          </a:p>
        </p:txBody>
      </p:sp>
      <p:sp>
        <p:nvSpPr>
          <p:cNvPr id="4" name="Content Placeholder 2">
            <a:extLst>
              <a:ext uri="{FF2B5EF4-FFF2-40B4-BE49-F238E27FC236}">
                <a16:creationId xmlns:a16="http://schemas.microsoft.com/office/drawing/2014/main" id="{C6C58485-560D-CB2E-F459-753E69228FF3}"/>
              </a:ext>
            </a:extLst>
          </p:cNvPr>
          <p:cNvSpPr>
            <a:spLocks noGrp="1"/>
          </p:cNvSpPr>
          <p:nvPr>
            <p:ph idx="15"/>
          </p:nvPr>
        </p:nvSpPr>
        <p:spPr>
          <a:xfrm>
            <a:off x="609600" y="4914898"/>
            <a:ext cx="10972800" cy="914400"/>
          </a:xfrm>
        </p:spPr>
        <p:txBody>
          <a:bodyPr/>
          <a:lstStyle>
            <a:lvl1pPr>
              <a:defRPr sz="2000"/>
            </a:lvl1pPr>
            <a:lvl2pPr marL="577850" indent="-234950">
              <a:tabLst/>
              <a:defRPr sz="1800"/>
            </a:lvl2pPr>
            <a:lvl3pPr marL="803275" indent="-177800">
              <a:tabLst/>
              <a:defRPr sz="1400"/>
            </a:lvl3pPr>
            <a:lvl4pPr>
              <a:defRPr sz="1400"/>
            </a:lvl4pPr>
            <a:lvl5pPr>
              <a:defRPr sz="1200"/>
            </a:lvl5pPr>
          </a:lstStyle>
          <a:p>
            <a:pPr lvl="0"/>
            <a:r>
              <a:rPr lang="en-US"/>
              <a:t>Click to edit Master text styles</a:t>
            </a:r>
          </a:p>
          <a:p>
            <a:pPr lvl="1"/>
            <a:r>
              <a:rPr lang="en-US"/>
              <a:t>Second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0" y="6242052"/>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0" y="6242052"/>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5" y="6242052"/>
            <a:ext cx="515815" cy="273049"/>
          </a:xfrm>
        </p:spPr>
        <p:txBody>
          <a:bodyPr/>
          <a:lstStyle/>
          <a:p>
            <a:fld id="{339812A2-7357-D74C-8951-60089343E303}" type="slidenum">
              <a:rPr lang="en-US" smtClean="0"/>
              <a:t>‹#›</a:t>
            </a:fld>
            <a:endParaRPr lang="en-US"/>
          </a:p>
        </p:txBody>
      </p:sp>
    </p:spTree>
    <p:extLst>
      <p:ext uri="{BB962C8B-B14F-4D97-AF65-F5344CB8AC3E}">
        <p14:creationId xmlns:p14="http://schemas.microsoft.com/office/powerpoint/2010/main" val="2547216882"/>
      </p:ext>
    </p:extLst>
  </p:cSld>
  <p:clrMapOvr>
    <a:masterClrMapping/>
  </p:clrMapOvr>
  <p:extLst>
    <p:ext uri="{DCECCB84-F9BA-43D5-87BE-67443E8EF086}">
      <p15:sldGuideLst xmlns:p15="http://schemas.microsoft.com/office/powerpoint/2012/main">
        <p15:guide id="1" orient="horz" pos="1224" userDrawn="1">
          <p15:clr>
            <a:srgbClr val="FBAE40"/>
          </p15:clr>
        </p15:guide>
        <p15:guide id="2" orient="horz" pos="3672"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7_Title and Content - Lt./Dk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0"/>
            <a:ext cx="9018661" cy="1106977"/>
          </a:xfrm>
        </p:spPr>
        <p:txBody>
          <a:bodyPr>
            <a:normAutofit/>
          </a:bodyPr>
          <a:lstStyle>
            <a:lvl1pPr>
              <a:defRPr sz="3000"/>
            </a:lvl1pPr>
          </a:lstStyle>
          <a:p>
            <a:r>
              <a:rPr lang="en-US"/>
              <a:t>Click to edit Master title style – </a:t>
            </a:r>
            <a:br>
              <a:rPr lang="en-US"/>
            </a:br>
            <a:r>
              <a:rPr lang="en-US"/>
              <a:t>up to two lines</a:t>
            </a:r>
          </a:p>
        </p:txBody>
      </p:sp>
      <p:pic>
        <p:nvPicPr>
          <p:cNvPr id="20" name="Graphic 19" descr="Mass Health logo">
            <a:extLst>
              <a:ext uri="{FF2B5EF4-FFF2-40B4-BE49-F238E27FC236}">
                <a16:creationId xmlns:a16="http://schemas.microsoft.com/office/drawing/2014/main" id="{0B90408E-33AD-DEBE-20D0-13E3C8981F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4967" y="248206"/>
            <a:ext cx="1612900" cy="600075"/>
          </a:xfrm>
          <a:prstGeom prst="rect">
            <a:avLst/>
          </a:prstGeom>
        </p:spPr>
      </p:pic>
      <p:sp>
        <p:nvSpPr>
          <p:cNvPr id="4" name="TitleTopPlaceholder">
            <a:extLst>
              <a:ext uri="{FF2B5EF4-FFF2-40B4-BE49-F238E27FC236}">
                <a16:creationId xmlns:a16="http://schemas.microsoft.com/office/drawing/2014/main" id="{5A64D8DE-9279-EA5C-8469-30CA76FD2671}"/>
              </a:ext>
              <a:ext uri="{C183D7F6-B498-43B3-948B-1728B52AA6E4}">
                <adec:decorative xmlns:adec="http://schemas.microsoft.com/office/drawing/2017/decorative" val="1"/>
              </a:ext>
            </a:extLst>
          </p:cNvPr>
          <p:cNvSpPr>
            <a:spLocks noChangeArrowheads="1"/>
          </p:cNvSpPr>
          <p:nvPr userDrawn="1"/>
        </p:nvSpPr>
        <p:spPr bwMode="ltGray">
          <a:xfrm>
            <a:off x="0" y="1600200"/>
            <a:ext cx="8534400" cy="4572000"/>
          </a:xfrm>
          <a:prstGeom prst="rect">
            <a:avLst/>
          </a:prstGeom>
          <a:solidFill>
            <a:schemeClr val="accent5">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601" y="1943100"/>
            <a:ext cx="7309503"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TopPlaceholder">
            <a:extLst>
              <a:ext uri="{FF2B5EF4-FFF2-40B4-BE49-F238E27FC236}">
                <a16:creationId xmlns:a16="http://schemas.microsoft.com/office/drawing/2014/main" id="{5CCFAA88-B418-281C-32E6-D37FB025D555}"/>
              </a:ext>
              <a:ext uri="{C183D7F6-B498-43B3-948B-1728B52AA6E4}">
                <adec:decorative xmlns:adec="http://schemas.microsoft.com/office/drawing/2017/decorative" val="1"/>
              </a:ext>
            </a:extLst>
          </p:cNvPr>
          <p:cNvSpPr>
            <a:spLocks noChangeArrowheads="1"/>
          </p:cNvSpPr>
          <p:nvPr userDrawn="1"/>
        </p:nvSpPr>
        <p:spPr bwMode="ltGray">
          <a:xfrm>
            <a:off x="8238146" y="1600200"/>
            <a:ext cx="3965249" cy="4572000"/>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9" name="Content Placeholder 8">
            <a:extLst>
              <a:ext uri="{FF2B5EF4-FFF2-40B4-BE49-F238E27FC236}">
                <a16:creationId xmlns:a16="http://schemas.microsoft.com/office/drawing/2014/main" id="{BF99276F-AA5F-3D68-6053-A76E039CFBD0}"/>
              </a:ext>
            </a:extLst>
          </p:cNvPr>
          <p:cNvSpPr>
            <a:spLocks noGrp="1"/>
          </p:cNvSpPr>
          <p:nvPr>
            <p:ph sz="quarter" idx="13"/>
          </p:nvPr>
        </p:nvSpPr>
        <p:spPr>
          <a:xfrm>
            <a:off x="8853443" y="1943101"/>
            <a:ext cx="2728956" cy="2329797"/>
          </a:xfrm>
        </p:spPr>
        <p:txBody>
          <a:bodyPr/>
          <a:lstStyle>
            <a:lvl1pPr>
              <a:defRPr sz="1800">
                <a:solidFill>
                  <a:schemeClr val="bg1"/>
                </a:solidFill>
              </a:defRPr>
            </a:lvl1pPr>
            <a:lvl2pPr>
              <a:defRPr sz="1600">
                <a:solidFill>
                  <a:schemeClr val="bg1"/>
                </a:solidFill>
              </a:defRPr>
            </a:lvl2pPr>
            <a:lvl3pPr>
              <a:defRPr sz="1400">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6" name="Content Placeholder 15">
            <a:extLst>
              <a:ext uri="{FF2B5EF4-FFF2-40B4-BE49-F238E27FC236}">
                <a16:creationId xmlns:a16="http://schemas.microsoft.com/office/drawing/2014/main" id="{D5EB5B9D-764B-4058-086C-43A139A43EE1}"/>
              </a:ext>
            </a:extLst>
          </p:cNvPr>
          <p:cNvSpPr>
            <a:spLocks noGrp="1"/>
          </p:cNvSpPr>
          <p:nvPr>
            <p:ph sz="quarter" idx="14"/>
          </p:nvPr>
        </p:nvSpPr>
        <p:spPr>
          <a:xfrm>
            <a:off x="8853443" y="4498294"/>
            <a:ext cx="2738160" cy="1448511"/>
          </a:xfrm>
        </p:spPr>
        <p:txBody>
          <a:bodyPr/>
          <a:lstStyle>
            <a:lvl1pPr marL="0" indent="0" algn="ctr">
              <a:buNone/>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0" y="6242052"/>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0" y="6242052"/>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5" y="6242052"/>
            <a:ext cx="515815" cy="273049"/>
          </a:xfrm>
        </p:spPr>
        <p:txBody>
          <a:bodyPr/>
          <a:lstStyle/>
          <a:p>
            <a:fld id="{339812A2-7357-D74C-8951-60089343E303}" type="slidenum">
              <a:rPr lang="en-US" smtClean="0"/>
              <a:t>‹#›</a:t>
            </a:fld>
            <a:endParaRPr lang="en-US"/>
          </a:p>
        </p:txBody>
      </p:sp>
    </p:spTree>
    <p:extLst>
      <p:ext uri="{BB962C8B-B14F-4D97-AF65-F5344CB8AC3E}">
        <p14:creationId xmlns:p14="http://schemas.microsoft.com/office/powerpoint/2010/main" val="3183715052"/>
      </p:ext>
    </p:extLst>
  </p:cSld>
  <p:clrMapOvr>
    <a:masterClrMapping/>
  </p:clrMapOvr>
  <p:extLst>
    <p:ext uri="{DCECCB84-F9BA-43D5-87BE-67443E8EF086}">
      <p15:sldGuideLst xmlns:p15="http://schemas.microsoft.com/office/powerpoint/2012/main">
        <p15:guide id="1" orient="horz" pos="216" userDrawn="1">
          <p15:clr>
            <a:srgbClr val="FBAE40"/>
          </p15:clr>
        </p15:guide>
        <p15:guide id="2" orient="horz" pos="1224" userDrawn="1">
          <p15:clr>
            <a:srgbClr val="FBAE40"/>
          </p15:clr>
        </p15:guide>
        <p15:guide id="3" pos="4032" userDrawn="1">
          <p15:clr>
            <a:srgbClr val="FBAE40"/>
          </p15:clr>
        </p15:guide>
        <p15:guide id="4" pos="5184" userDrawn="1">
          <p15:clr>
            <a:srgbClr val="FBAE40"/>
          </p15:clr>
        </p15:guide>
        <p15:guide id="5" orient="horz" pos="3888"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 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0"/>
            <a:ext cx="9018661" cy="1106977"/>
          </a:xfrm>
        </p:spPr>
        <p:txBody>
          <a:bodyPr>
            <a:normAutofit/>
          </a:bodyPr>
          <a:lstStyle>
            <a:lvl1pPr>
              <a:defRPr sz="3000">
                <a:solidFill>
                  <a:schemeClr val="tx1"/>
                </a:solidFill>
              </a:defRPr>
            </a:lvl1pPr>
          </a:lstStyle>
          <a:p>
            <a:r>
              <a:rPr lang="en-US"/>
              <a:t>Click to edit Master title style – </a:t>
            </a:r>
            <a:br>
              <a:rPr lang="en-US"/>
            </a:br>
            <a:r>
              <a:rPr lang="en-US"/>
              <a:t>up to two lines</a:t>
            </a:r>
          </a:p>
        </p:txBody>
      </p:sp>
      <p:pic>
        <p:nvPicPr>
          <p:cNvPr id="20" name="Graphic 19" descr="Mass Health logo">
            <a:extLst>
              <a:ext uri="{FF2B5EF4-FFF2-40B4-BE49-F238E27FC236}">
                <a16:creationId xmlns:a16="http://schemas.microsoft.com/office/drawing/2014/main" id="{0B90408E-33AD-DEBE-20D0-13E3C8981F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4967" y="248206"/>
            <a:ext cx="1612900" cy="600075"/>
          </a:xfrm>
          <a:prstGeom prst="rect">
            <a:avLst/>
          </a:prstGeom>
        </p:spPr>
      </p:pic>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0" y="6242052"/>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0" y="6242052"/>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5" y="6242052"/>
            <a:ext cx="515815" cy="273049"/>
          </a:xfrm>
        </p:spPr>
        <p:txBody>
          <a:bodyPr/>
          <a:lstStyle/>
          <a:p>
            <a:fld id="{339812A2-7357-D74C-8951-60089343E303}" type="slidenum">
              <a:rPr lang="en-US" smtClean="0"/>
              <a:t>‹#›</a:t>
            </a:fld>
            <a:endParaRPr lang="en-US"/>
          </a:p>
        </p:txBody>
      </p:sp>
    </p:spTree>
    <p:extLst>
      <p:ext uri="{BB962C8B-B14F-4D97-AF65-F5344CB8AC3E}">
        <p14:creationId xmlns:p14="http://schemas.microsoft.com/office/powerpoint/2010/main" val="811811441"/>
      </p:ext>
    </p:extLst>
  </p:cSld>
  <p:clrMapOvr>
    <a:masterClrMapping/>
  </p:clrMapOvr>
  <p:extLst>
    <p:ext uri="{DCECCB84-F9BA-43D5-87BE-67443E8EF086}">
      <p15:sldGuideLst xmlns:p15="http://schemas.microsoft.com/office/powerpoint/2012/main">
        <p15:guide id="1" orient="horz" pos="21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4_Title and Content - Lt./Dk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0"/>
            <a:ext cx="9018661" cy="1106977"/>
          </a:xfrm>
        </p:spPr>
        <p:txBody>
          <a:bodyPr>
            <a:normAutofit/>
          </a:bodyPr>
          <a:lstStyle>
            <a:lvl1pPr>
              <a:defRPr sz="3000"/>
            </a:lvl1pPr>
          </a:lstStyle>
          <a:p>
            <a:r>
              <a:rPr lang="en-US"/>
              <a:t>Click to edit Master title style – </a:t>
            </a:r>
            <a:br>
              <a:rPr lang="en-US"/>
            </a:br>
            <a:r>
              <a:rPr lang="en-US"/>
              <a:t>up to two lines</a:t>
            </a:r>
          </a:p>
        </p:txBody>
      </p:sp>
      <p:pic>
        <p:nvPicPr>
          <p:cNvPr id="20" name="Graphic 19" descr="Mass Health logo">
            <a:extLst>
              <a:ext uri="{FF2B5EF4-FFF2-40B4-BE49-F238E27FC236}">
                <a16:creationId xmlns:a16="http://schemas.microsoft.com/office/drawing/2014/main" id="{0B90408E-33AD-DEBE-20D0-13E3C8981F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4967" y="248206"/>
            <a:ext cx="1612900" cy="600075"/>
          </a:xfrm>
          <a:prstGeom prst="rect">
            <a:avLst/>
          </a:prstGeom>
        </p:spPr>
      </p:pic>
      <p:sp>
        <p:nvSpPr>
          <p:cNvPr id="7" name="TitleTopPlaceholder">
            <a:extLst>
              <a:ext uri="{FF2B5EF4-FFF2-40B4-BE49-F238E27FC236}">
                <a16:creationId xmlns:a16="http://schemas.microsoft.com/office/drawing/2014/main" id="{5CCFAA88-B418-281C-32E6-D37FB025D555}"/>
              </a:ext>
              <a:ext uri="{C183D7F6-B498-43B3-948B-1728B52AA6E4}">
                <adec:decorative xmlns:adec="http://schemas.microsoft.com/office/drawing/2017/decorative" val="1"/>
              </a:ext>
            </a:extLst>
          </p:cNvPr>
          <p:cNvSpPr>
            <a:spLocks noChangeArrowheads="1"/>
          </p:cNvSpPr>
          <p:nvPr userDrawn="1"/>
        </p:nvSpPr>
        <p:spPr bwMode="ltGray">
          <a:xfrm>
            <a:off x="-5697" y="1600200"/>
            <a:ext cx="3965249" cy="4572000"/>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9" name="Content Placeholder 8">
            <a:extLst>
              <a:ext uri="{FF2B5EF4-FFF2-40B4-BE49-F238E27FC236}">
                <a16:creationId xmlns:a16="http://schemas.microsoft.com/office/drawing/2014/main" id="{BF99276F-AA5F-3D68-6053-A76E039CFBD0}"/>
              </a:ext>
            </a:extLst>
          </p:cNvPr>
          <p:cNvSpPr>
            <a:spLocks noGrp="1"/>
          </p:cNvSpPr>
          <p:nvPr>
            <p:ph sz="quarter" idx="13"/>
          </p:nvPr>
        </p:nvSpPr>
        <p:spPr>
          <a:xfrm>
            <a:off x="609601" y="1943101"/>
            <a:ext cx="2728956" cy="2329797"/>
          </a:xfrm>
        </p:spPr>
        <p:txBody>
          <a:bodyPr/>
          <a:lstStyle>
            <a:lvl1pPr>
              <a:defRPr sz="1800">
                <a:solidFill>
                  <a:schemeClr val="bg1"/>
                </a:solidFill>
              </a:defRPr>
            </a:lvl1pPr>
            <a:lvl2pPr>
              <a:defRPr sz="1600">
                <a:solidFill>
                  <a:schemeClr val="bg1"/>
                </a:solidFill>
              </a:defRPr>
            </a:lvl2pPr>
            <a:lvl3pPr>
              <a:defRPr sz="1400">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6" name="Content Placeholder 15">
            <a:extLst>
              <a:ext uri="{FF2B5EF4-FFF2-40B4-BE49-F238E27FC236}">
                <a16:creationId xmlns:a16="http://schemas.microsoft.com/office/drawing/2014/main" id="{D5EB5B9D-764B-4058-086C-43A139A43EE1}"/>
              </a:ext>
            </a:extLst>
          </p:cNvPr>
          <p:cNvSpPr>
            <a:spLocks noGrp="1"/>
          </p:cNvSpPr>
          <p:nvPr>
            <p:ph sz="quarter" idx="14"/>
          </p:nvPr>
        </p:nvSpPr>
        <p:spPr>
          <a:xfrm>
            <a:off x="609600" y="4498294"/>
            <a:ext cx="2738160" cy="1331007"/>
          </a:xfrm>
        </p:spPr>
        <p:txBody>
          <a:bodyPr/>
          <a:lstStyle>
            <a:lvl1pPr marL="0" indent="0" algn="ctr">
              <a:buNone/>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4" name="TitleTopPlaceholder">
            <a:extLst>
              <a:ext uri="{FF2B5EF4-FFF2-40B4-BE49-F238E27FC236}">
                <a16:creationId xmlns:a16="http://schemas.microsoft.com/office/drawing/2014/main" id="{5A64D8DE-9279-EA5C-8469-30CA76FD2671}"/>
              </a:ext>
              <a:ext uri="{C183D7F6-B498-43B3-948B-1728B52AA6E4}">
                <adec:decorative xmlns:adec="http://schemas.microsoft.com/office/drawing/2017/decorative" val="1"/>
              </a:ext>
            </a:extLst>
          </p:cNvPr>
          <p:cNvSpPr>
            <a:spLocks noChangeArrowheads="1"/>
          </p:cNvSpPr>
          <p:nvPr userDrawn="1"/>
        </p:nvSpPr>
        <p:spPr bwMode="ltGray">
          <a:xfrm>
            <a:off x="3953853" y="1600200"/>
            <a:ext cx="8238147" cy="4572000"/>
          </a:xfrm>
          <a:prstGeom prst="rect">
            <a:avLst/>
          </a:prstGeom>
          <a:solidFill>
            <a:schemeClr val="accent5">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4565646" y="1943100"/>
            <a:ext cx="7016753"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0" y="6242052"/>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0" y="6242052"/>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5" y="6242052"/>
            <a:ext cx="515815" cy="273049"/>
          </a:xfrm>
        </p:spPr>
        <p:txBody>
          <a:bodyPr/>
          <a:lstStyle/>
          <a:p>
            <a:fld id="{339812A2-7357-D74C-8951-60089343E303}" type="slidenum">
              <a:rPr lang="en-US" smtClean="0"/>
              <a:t>‹#›</a:t>
            </a:fld>
            <a:endParaRPr lang="en-US"/>
          </a:p>
        </p:txBody>
      </p:sp>
    </p:spTree>
    <p:extLst>
      <p:ext uri="{BB962C8B-B14F-4D97-AF65-F5344CB8AC3E}">
        <p14:creationId xmlns:p14="http://schemas.microsoft.com/office/powerpoint/2010/main" val="4108440169"/>
      </p:ext>
    </p:extLst>
  </p:cSld>
  <p:clrMapOvr>
    <a:masterClrMapping/>
  </p:clrMapOvr>
  <p:extLst>
    <p:ext uri="{DCECCB84-F9BA-43D5-87BE-67443E8EF086}">
      <p15:sldGuideLst xmlns:p15="http://schemas.microsoft.com/office/powerpoint/2012/main">
        <p15:guide id="1" orient="horz" pos="3672" userDrawn="1">
          <p15:clr>
            <a:srgbClr val="FBAE40"/>
          </p15:clr>
        </p15:guide>
        <p15:guide id="2" orient="horz" pos="1224" userDrawn="1">
          <p15:clr>
            <a:srgbClr val="FBAE40"/>
          </p15:clr>
        </p15:guide>
        <p15:guide id="3" pos="4032" userDrawn="1">
          <p15:clr>
            <a:srgbClr val="FBAE40"/>
          </p15:clr>
        </p15:guide>
        <p15:guide id="4" pos="5184" userDrawn="1">
          <p15:clr>
            <a:srgbClr val="FBAE40"/>
          </p15:clr>
        </p15:guide>
        <p15:guide id="5" orient="horz" pos="3888" userDrawn="1">
          <p15:clr>
            <a:srgbClr val="FBAE40"/>
          </p15:clr>
        </p15:guide>
        <p15:guide id="6" pos="5568"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Header - Blue">
    <p:spTree>
      <p:nvGrpSpPr>
        <p:cNvPr id="1" name=""/>
        <p:cNvGrpSpPr/>
        <p:nvPr/>
      </p:nvGrpSpPr>
      <p:grpSpPr>
        <a:xfrm>
          <a:off x="0" y="0"/>
          <a:ext cx="0" cy="0"/>
          <a:chOff x="0" y="0"/>
          <a:chExt cx="0" cy="0"/>
        </a:xfrm>
      </p:grpSpPr>
      <p:sp>
        <p:nvSpPr>
          <p:cNvPr id="13" name="TitleTopPlaceholder">
            <a:extLst>
              <a:ext uri="{FF2B5EF4-FFF2-40B4-BE49-F238E27FC236}">
                <a16:creationId xmlns:a16="http://schemas.microsoft.com/office/drawing/2014/main" id="{31345203-E685-3C67-43FD-81C39E92401C}"/>
              </a:ext>
              <a:ext uri="{C183D7F6-B498-43B3-948B-1728B52AA6E4}">
                <adec:decorative xmlns:adec="http://schemas.microsoft.com/office/drawing/2017/decorative" val="1"/>
              </a:ext>
            </a:extLst>
          </p:cNvPr>
          <p:cNvSpPr>
            <a:spLocks noChangeArrowheads="1"/>
          </p:cNvSpPr>
          <p:nvPr userDrawn="1"/>
        </p:nvSpPr>
        <p:spPr bwMode="ltGray">
          <a:xfrm>
            <a:off x="0" y="1257300"/>
            <a:ext cx="12192000" cy="3924300"/>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2" name="Title 1">
            <a:extLst>
              <a:ext uri="{FF2B5EF4-FFF2-40B4-BE49-F238E27FC236}">
                <a16:creationId xmlns:a16="http://schemas.microsoft.com/office/drawing/2014/main" id="{6783BD8F-BD00-703B-5270-50690B9BDC56}"/>
              </a:ext>
            </a:extLst>
          </p:cNvPr>
          <p:cNvSpPr>
            <a:spLocks noGrp="1"/>
          </p:cNvSpPr>
          <p:nvPr>
            <p:ph type="title"/>
          </p:nvPr>
        </p:nvSpPr>
        <p:spPr>
          <a:xfrm>
            <a:off x="609600" y="1257301"/>
            <a:ext cx="10972800" cy="3913790"/>
          </a:xfrm>
        </p:spPr>
        <p:txBody>
          <a:bodyPr bIns="0" anchor="ctr" anchorCtr="0"/>
          <a:lstStyle>
            <a:lvl1pPr algn="ctr">
              <a:defRPr sz="3600">
                <a:solidFill>
                  <a:schemeClr val="bg1"/>
                </a:solidFill>
              </a:defRPr>
            </a:lvl1pPr>
          </a:lstStyle>
          <a:p>
            <a:r>
              <a:rPr lang="en-US"/>
              <a:t>Click to edit Master title style</a:t>
            </a:r>
          </a:p>
        </p:txBody>
      </p:sp>
      <p:grpSp>
        <p:nvGrpSpPr>
          <p:cNvPr id="16" name="Group 15">
            <a:extLst>
              <a:ext uri="{FF2B5EF4-FFF2-40B4-BE49-F238E27FC236}">
                <a16:creationId xmlns:a16="http://schemas.microsoft.com/office/drawing/2014/main" id="{02B92C03-9F54-43DB-28FE-ADBEE9B9F145}"/>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7" name="TitleTopPlaceholder">
              <a:extLst>
                <a:ext uri="{FF2B5EF4-FFF2-40B4-BE49-F238E27FC236}">
                  <a16:creationId xmlns:a16="http://schemas.microsoft.com/office/drawing/2014/main" id="{4F66C294-EF62-423A-814A-C76AB20EE45D}"/>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8" name="TitleTopPlaceholder">
              <a:extLst>
                <a:ext uri="{FF2B5EF4-FFF2-40B4-BE49-F238E27FC236}">
                  <a16:creationId xmlns:a16="http://schemas.microsoft.com/office/drawing/2014/main" id="{3EC6D75C-BFA9-5C12-603D-89B0261B995C}"/>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9" name="TitleTopPlaceholder">
              <a:extLst>
                <a:ext uri="{FF2B5EF4-FFF2-40B4-BE49-F238E27FC236}">
                  <a16:creationId xmlns:a16="http://schemas.microsoft.com/office/drawing/2014/main" id="{8848D607-7609-9D4D-C79C-069778D8DBB3}"/>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20" name="TitleTopPlaceholder">
              <a:extLst>
                <a:ext uri="{FF2B5EF4-FFF2-40B4-BE49-F238E27FC236}">
                  <a16:creationId xmlns:a16="http://schemas.microsoft.com/office/drawing/2014/main" id="{A565404D-D419-2B04-6B1B-945C2388CBE7}"/>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09B66F13-7FFD-E2AA-4E73-45E92CB0D9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442947-F2A5-66E5-7D5F-7837D006B685}"/>
              </a:ext>
            </a:extLst>
          </p:cNvPr>
          <p:cNvSpPr>
            <a:spLocks noGrp="1"/>
          </p:cNvSpPr>
          <p:nvPr>
            <p:ph type="sldNum" sz="quarter" idx="12"/>
          </p:nvPr>
        </p:nvSpPr>
        <p:spPr/>
        <p:txBody>
          <a:bodyPr/>
          <a:lstStyle/>
          <a:p>
            <a:fld id="{339812A2-7357-D74C-8951-60089343E303}" type="slidenum">
              <a:rPr lang="en-US" smtClean="0"/>
              <a:t>‹#›</a:t>
            </a:fld>
            <a:endParaRPr lang="en-US"/>
          </a:p>
        </p:txBody>
      </p:sp>
    </p:spTree>
    <p:extLst>
      <p:ext uri="{BB962C8B-B14F-4D97-AF65-F5344CB8AC3E}">
        <p14:creationId xmlns:p14="http://schemas.microsoft.com/office/powerpoint/2010/main" val="19957437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ection Header - Green">
    <p:spTree>
      <p:nvGrpSpPr>
        <p:cNvPr id="1" name=""/>
        <p:cNvGrpSpPr/>
        <p:nvPr/>
      </p:nvGrpSpPr>
      <p:grpSpPr>
        <a:xfrm>
          <a:off x="0" y="0"/>
          <a:ext cx="0" cy="0"/>
          <a:chOff x="0" y="0"/>
          <a:chExt cx="0" cy="0"/>
        </a:xfrm>
      </p:grpSpPr>
      <p:sp>
        <p:nvSpPr>
          <p:cNvPr id="13" name="TitleTopPlaceholder">
            <a:extLst>
              <a:ext uri="{FF2B5EF4-FFF2-40B4-BE49-F238E27FC236}">
                <a16:creationId xmlns:a16="http://schemas.microsoft.com/office/drawing/2014/main" id="{31345203-E685-3C67-43FD-81C39E92401C}"/>
              </a:ext>
              <a:ext uri="{C183D7F6-B498-43B3-948B-1728B52AA6E4}">
                <adec:decorative xmlns:adec="http://schemas.microsoft.com/office/drawing/2017/decorative" val="1"/>
              </a:ext>
            </a:extLst>
          </p:cNvPr>
          <p:cNvSpPr>
            <a:spLocks noChangeArrowheads="1"/>
          </p:cNvSpPr>
          <p:nvPr userDrawn="1"/>
        </p:nvSpPr>
        <p:spPr bwMode="ltGray">
          <a:xfrm>
            <a:off x="0" y="1257300"/>
            <a:ext cx="12192000" cy="3924300"/>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2" name="Title 1">
            <a:extLst>
              <a:ext uri="{FF2B5EF4-FFF2-40B4-BE49-F238E27FC236}">
                <a16:creationId xmlns:a16="http://schemas.microsoft.com/office/drawing/2014/main" id="{6783BD8F-BD00-703B-5270-50690B9BDC56}"/>
              </a:ext>
            </a:extLst>
          </p:cNvPr>
          <p:cNvSpPr>
            <a:spLocks noGrp="1"/>
          </p:cNvSpPr>
          <p:nvPr>
            <p:ph type="title"/>
          </p:nvPr>
        </p:nvSpPr>
        <p:spPr>
          <a:xfrm>
            <a:off x="609600" y="1257301"/>
            <a:ext cx="10972800" cy="3913790"/>
          </a:xfrm>
        </p:spPr>
        <p:txBody>
          <a:bodyPr bIns="0" anchor="ctr" anchorCtr="0"/>
          <a:lstStyle>
            <a:lvl1pPr algn="ctr">
              <a:defRPr sz="3600">
                <a:solidFill>
                  <a:schemeClr val="bg1"/>
                </a:solidFill>
              </a:defRPr>
            </a:lvl1pPr>
          </a:lstStyle>
          <a:p>
            <a:r>
              <a:rPr lang="en-US"/>
              <a:t>Click to edit Master title style</a:t>
            </a:r>
          </a:p>
        </p:txBody>
      </p:sp>
      <p:grpSp>
        <p:nvGrpSpPr>
          <p:cNvPr id="16" name="Group 15">
            <a:extLst>
              <a:ext uri="{FF2B5EF4-FFF2-40B4-BE49-F238E27FC236}">
                <a16:creationId xmlns:a16="http://schemas.microsoft.com/office/drawing/2014/main" id="{02B92C03-9F54-43DB-28FE-ADBEE9B9F145}"/>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7" name="TitleTopPlaceholder">
              <a:extLst>
                <a:ext uri="{FF2B5EF4-FFF2-40B4-BE49-F238E27FC236}">
                  <a16:creationId xmlns:a16="http://schemas.microsoft.com/office/drawing/2014/main" id="{4F66C294-EF62-423A-814A-C76AB20EE45D}"/>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8" name="TitleTopPlaceholder">
              <a:extLst>
                <a:ext uri="{FF2B5EF4-FFF2-40B4-BE49-F238E27FC236}">
                  <a16:creationId xmlns:a16="http://schemas.microsoft.com/office/drawing/2014/main" id="{3EC6D75C-BFA9-5C12-603D-89B0261B995C}"/>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9" name="TitleTopPlaceholder">
              <a:extLst>
                <a:ext uri="{FF2B5EF4-FFF2-40B4-BE49-F238E27FC236}">
                  <a16:creationId xmlns:a16="http://schemas.microsoft.com/office/drawing/2014/main" id="{8848D607-7609-9D4D-C79C-069778D8DBB3}"/>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20" name="TitleTopPlaceholder">
              <a:extLst>
                <a:ext uri="{FF2B5EF4-FFF2-40B4-BE49-F238E27FC236}">
                  <a16:creationId xmlns:a16="http://schemas.microsoft.com/office/drawing/2014/main" id="{A565404D-D419-2B04-6B1B-945C2388CBE7}"/>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09B66F13-7FFD-E2AA-4E73-45E92CB0D9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442947-F2A5-66E5-7D5F-7837D006B685}"/>
              </a:ext>
            </a:extLst>
          </p:cNvPr>
          <p:cNvSpPr>
            <a:spLocks noGrp="1"/>
          </p:cNvSpPr>
          <p:nvPr>
            <p:ph type="sldNum" sz="quarter" idx="12"/>
          </p:nvPr>
        </p:nvSpPr>
        <p:spPr/>
        <p:txBody>
          <a:bodyPr/>
          <a:lstStyle/>
          <a:p>
            <a:fld id="{339812A2-7357-D74C-8951-60089343E303}" type="slidenum">
              <a:rPr lang="en-US" smtClean="0"/>
              <a:t>‹#›</a:t>
            </a:fld>
            <a:endParaRPr lang="en-US"/>
          </a:p>
        </p:txBody>
      </p:sp>
    </p:spTree>
    <p:extLst>
      <p:ext uri="{BB962C8B-B14F-4D97-AF65-F5344CB8AC3E}">
        <p14:creationId xmlns:p14="http://schemas.microsoft.com/office/powerpoint/2010/main" val="22263615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2179" y="1636"/>
          <a:ext cx="2116"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4" name="Object 3" hidden="1"/>
                      <p:cNvPicPr/>
                      <p:nvPr/>
                    </p:nvPicPr>
                    <p:blipFill>
                      <a:blip r:embed="rId4"/>
                      <a:stretch>
                        <a:fillRect/>
                      </a:stretch>
                    </p:blipFill>
                    <p:spPr>
                      <a:xfrm>
                        <a:off x="2179" y="1636"/>
                        <a:ext cx="2116" cy="1587"/>
                      </a:xfrm>
                      <a:prstGeom prst="rect">
                        <a:avLst/>
                      </a:prstGeom>
                    </p:spPr>
                  </p:pic>
                </p:oleObj>
              </mc:Fallback>
            </mc:AlternateContent>
          </a:graphicData>
        </a:graphic>
      </p:graphicFrame>
      <p:sp>
        <p:nvSpPr>
          <p:cNvPr id="2" name="Holder 2"/>
          <p:cNvSpPr>
            <a:spLocks noGrp="1"/>
          </p:cNvSpPr>
          <p:nvPr>
            <p:ph type="title"/>
          </p:nvPr>
        </p:nvSpPr>
        <p:spPr/>
        <p:txBody>
          <a:bodyPr lIns="0" tIns="0" rIns="0" bIns="0"/>
          <a:lstStyle/>
          <a:p>
            <a:endParaRPr/>
          </a:p>
        </p:txBody>
      </p:sp>
      <p:sp>
        <p:nvSpPr>
          <p:cNvPr id="5" name="Rectangle 286"/>
          <p:cNvSpPr>
            <a:spLocks noGrp="1" noChangeArrowheads="1"/>
          </p:cNvSpPr>
          <p:nvPr>
            <p:ph idx="10" hasCustomPrompt="1"/>
          </p:nvPr>
        </p:nvSpPr>
        <p:spPr bwMode="auto">
          <a:xfrm>
            <a:off x="345441" y="908025"/>
            <a:ext cx="10769600" cy="116185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217692" indent="-217692">
              <a:spcAft>
                <a:spcPts val="459"/>
              </a:spcAft>
              <a:buFont typeface="Wingdings" panose="05000000000000000000" pitchFamily="2" charset="2"/>
              <a:buChar char="§"/>
              <a:defRPr baseline="0"/>
            </a:lvl1pPr>
            <a:lvl3pPr>
              <a:spcAft>
                <a:spcPts val="459"/>
              </a:spcAft>
              <a:defRPr baseline="0"/>
            </a:lvl3pPr>
            <a:lvl4pPr>
              <a:spcAft>
                <a:spcPts val="459"/>
              </a:spcAft>
              <a:buSzPct val="100000"/>
              <a:defRPr baseline="0"/>
            </a:lvl4pPr>
            <a:lvl5pPr>
              <a:spcAft>
                <a:spcPts val="459"/>
              </a:spcAft>
              <a:defRPr baseline="0"/>
            </a:lvl5pPr>
          </a:lstStyle>
          <a:p>
            <a:pPr lvl="0"/>
            <a:r>
              <a:rPr lang="en-US" noProof="0"/>
              <a:t>First Level</a:t>
            </a:r>
          </a:p>
          <a:p>
            <a:pPr lvl="2"/>
            <a:r>
              <a:rPr lang="en-US" noProof="0"/>
              <a:t>Second Level</a:t>
            </a:r>
          </a:p>
          <a:p>
            <a:pPr lvl="3"/>
            <a:r>
              <a:rPr lang="en-US" noProof="0"/>
              <a:t>Third Level</a:t>
            </a:r>
          </a:p>
          <a:p>
            <a:pPr lvl="4"/>
            <a:r>
              <a:rPr lang="en-US" noProof="0"/>
              <a:t>Fourth Level</a:t>
            </a:r>
          </a:p>
        </p:txBody>
      </p:sp>
    </p:spTree>
    <p:extLst>
      <p:ext uri="{BB962C8B-B14F-4D97-AF65-F5344CB8AC3E}">
        <p14:creationId xmlns:p14="http://schemas.microsoft.com/office/powerpoint/2010/main" val="230124817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1842879"/>
            <a:ext cx="8940800" cy="1484736"/>
          </a:xfrm>
        </p:spPr>
        <p:txBody>
          <a:bodyPr wrap="square" lIns="0" tIns="0" rIns="0" bIns="182880" anchor="b" anchorCtr="0">
            <a:noAutofit/>
          </a:bodyPr>
          <a:lstStyle>
            <a:lvl1pPr algn="l">
              <a:lnSpc>
                <a:spcPct val="90000"/>
              </a:lnSpc>
              <a:defRPr sz="3200">
                <a:solidFill>
                  <a:schemeClr val="tx1"/>
                </a:solidFill>
                <a:latin typeface="Arial" panose="020B0604020202020204" pitchFamily="34" charset="0"/>
                <a:cs typeface="Arial" panose="020B0604020202020204" pitchFamily="34" charset="0"/>
              </a:defRPr>
            </a:lvl1pPr>
          </a:lstStyle>
          <a:p>
            <a:r>
              <a:rPr lang="en-US"/>
              <a:t>Click to edit Master title style</a:t>
            </a:r>
          </a:p>
        </p:txBody>
      </p:sp>
      <p:pic>
        <p:nvPicPr>
          <p:cNvPr id="27" name="Graphic 26" descr="Mass Health logo">
            <a:extLst>
              <a:ext uri="{FF2B5EF4-FFF2-40B4-BE49-F238E27FC236}">
                <a16:creationId xmlns:a16="http://schemas.microsoft.com/office/drawing/2014/main" id="{67A0A5C5-DD3D-920A-4584-557AAB32C1EF}"/>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609604" y="455876"/>
            <a:ext cx="3092817" cy="1150674"/>
          </a:xfrm>
          <a:prstGeom prst="rect">
            <a:avLst/>
          </a:prstGeom>
        </p:spPr>
      </p:pic>
      <p:grpSp>
        <p:nvGrpSpPr>
          <p:cNvPr id="25" name="Group 24">
            <a:extLst>
              <a:ext uri="{FF2B5EF4-FFF2-40B4-BE49-F238E27FC236}">
                <a16:creationId xmlns:a16="http://schemas.microsoft.com/office/drawing/2014/main" id="{F603D4E7-F46E-7FA0-DDD0-D0F329B6EB0D}"/>
              </a:ext>
              <a:ext uri="{C183D7F6-B498-43B3-948B-1728B52AA6E4}">
                <adec:decorative xmlns:adec="http://schemas.microsoft.com/office/drawing/2017/decorative" val="1"/>
              </a:ext>
            </a:extLst>
          </p:cNvPr>
          <p:cNvGrpSpPr/>
          <p:nvPr userDrawn="1"/>
        </p:nvGrpSpPr>
        <p:grpSpPr>
          <a:xfrm>
            <a:off x="0" y="6172200"/>
            <a:ext cx="12192000" cy="685800"/>
            <a:chOff x="0" y="3245968"/>
            <a:chExt cx="9144000" cy="436455"/>
          </a:xfrm>
        </p:grpSpPr>
        <p:sp>
          <p:nvSpPr>
            <p:cNvPr id="19" name="TitleTopPlaceholde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20" name="TitleTopPlaceholde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21" name="TitleTopPlaceholde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5" name="TitleTopPlaceholder">
              <a:extLst>
                <a:ext uri="{FF2B5EF4-FFF2-40B4-BE49-F238E27FC236}">
                  <a16:creationId xmlns:a16="http://schemas.microsoft.com/office/drawing/2014/main" id="{5CD24ECE-844A-B69A-3FBF-DC55310FE548}"/>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cxnSp>
        <p:nvCxnSpPr>
          <p:cNvPr id="30" name="Straight Connector 29">
            <a:extLst>
              <a:ext uri="{FF2B5EF4-FFF2-40B4-BE49-F238E27FC236}">
                <a16:creationId xmlns:a16="http://schemas.microsoft.com/office/drawing/2014/main" id="{16173EFF-A86B-8C71-EFA8-B07511DAA06A}"/>
              </a:ext>
              <a:ext uri="{C183D7F6-B498-43B3-948B-1728B52AA6E4}">
                <adec:decorative xmlns:adec="http://schemas.microsoft.com/office/drawing/2017/decorative" val="1"/>
              </a:ext>
            </a:extLst>
          </p:cNvPr>
          <p:cNvCxnSpPr>
            <a:cxnSpLocks/>
          </p:cNvCxnSpPr>
          <p:nvPr userDrawn="1"/>
        </p:nvCxnSpPr>
        <p:spPr>
          <a:xfrm>
            <a:off x="1828800" y="3327614"/>
            <a:ext cx="10363200" cy="0"/>
          </a:xfrm>
          <a:prstGeom prst="line">
            <a:avLst/>
          </a:prstGeom>
          <a:ln w="25400" cap="flat">
            <a:solidFill>
              <a:schemeClr val="accent3"/>
            </a:solidFill>
            <a:round/>
          </a:ln>
        </p:spPr>
        <p:style>
          <a:lnRef idx="1">
            <a:schemeClr val="accent1"/>
          </a:lnRef>
          <a:fillRef idx="0">
            <a:schemeClr val="accent1"/>
          </a:fillRef>
          <a:effectRef idx="0">
            <a:schemeClr val="accent1"/>
          </a:effectRef>
          <a:fontRef idx="minor">
            <a:schemeClr val="tx1"/>
          </a:fontRef>
        </p:style>
      </p:cxnSp>
      <p:sp>
        <p:nvSpPr>
          <p:cNvPr id="3" name="Subtitle 2"/>
          <p:cNvSpPr>
            <a:spLocks noGrp="1"/>
          </p:cNvSpPr>
          <p:nvPr>
            <p:ph type="subTitle" idx="1" hasCustomPrompt="1"/>
          </p:nvPr>
        </p:nvSpPr>
        <p:spPr>
          <a:xfrm>
            <a:off x="1828800" y="3563234"/>
            <a:ext cx="8940800" cy="955266"/>
          </a:xfrm>
        </p:spPr>
        <p:txBody>
          <a:bodyPr wrap="square" lIns="0" tIns="0" rIns="0" bIns="0" anchor="t" anchorCtr="0">
            <a:noAutofit/>
          </a:bodyPr>
          <a:lstStyle>
            <a:lvl1pPr marL="0" indent="0" algn="l">
              <a:buNone/>
              <a:defRPr sz="2200" b="0">
                <a:solidFill>
                  <a:schemeClr val="tx2"/>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a:t>Click to edit Master subtitle style of one, two, or three lines</a:t>
            </a:r>
          </a:p>
        </p:txBody>
      </p:sp>
      <p:sp>
        <p:nvSpPr>
          <p:cNvPr id="42" name="Text Placeholder 41">
            <a:extLst>
              <a:ext uri="{FF2B5EF4-FFF2-40B4-BE49-F238E27FC236}">
                <a16:creationId xmlns:a16="http://schemas.microsoft.com/office/drawing/2014/main" id="{81AA2A9D-3288-2723-56E6-DA0BCAA1E078}"/>
              </a:ext>
            </a:extLst>
          </p:cNvPr>
          <p:cNvSpPr>
            <a:spLocks noGrp="1"/>
          </p:cNvSpPr>
          <p:nvPr>
            <p:ph type="body" sz="quarter" idx="12" hasCustomPrompt="1"/>
          </p:nvPr>
        </p:nvSpPr>
        <p:spPr>
          <a:xfrm>
            <a:off x="1828800" y="4822799"/>
            <a:ext cx="8940800" cy="752763"/>
          </a:xfrm>
        </p:spPr>
        <p:txBody>
          <a:bodyPr/>
          <a:lstStyle>
            <a:lvl1pPr marL="0" indent="0">
              <a:spcAft>
                <a:spcPts val="0"/>
              </a:spcAft>
              <a:buNone/>
              <a:defRPr sz="1500">
                <a:solidFill>
                  <a:schemeClr val="tx2"/>
                </a:solidFill>
              </a:defRPr>
            </a:lvl1pPr>
            <a:lvl2pPr marL="342900" indent="0">
              <a:buNone/>
              <a:defRPr sz="1600">
                <a:solidFill>
                  <a:schemeClr val="tx2"/>
                </a:solidFill>
              </a:defRPr>
            </a:lvl2pPr>
            <a:lvl3pPr marL="687388" indent="0">
              <a:buNone/>
              <a:defRPr sz="1600">
                <a:solidFill>
                  <a:schemeClr val="tx2"/>
                </a:solidFill>
              </a:defRPr>
            </a:lvl3pPr>
            <a:lvl4pPr marL="1028700" indent="0">
              <a:buNone/>
              <a:defRPr sz="1600">
                <a:solidFill>
                  <a:schemeClr val="tx2"/>
                </a:solidFill>
              </a:defRPr>
            </a:lvl4pPr>
            <a:lvl5pPr marL="1371600" indent="0">
              <a:buNone/>
              <a:defRPr sz="1600">
                <a:solidFill>
                  <a:schemeClr val="tx2"/>
                </a:solidFill>
              </a:defRPr>
            </a:lvl5pPr>
          </a:lstStyle>
          <a:p>
            <a:pPr lvl="0"/>
            <a:r>
              <a:rPr lang="en-US"/>
              <a:t>Click to edit Master text style – add presenter name or other information</a:t>
            </a:r>
            <a:br>
              <a:rPr lang="en-US"/>
            </a:br>
            <a:r>
              <a:rPr lang="en-US"/>
              <a:t>up to three lines of text</a:t>
            </a:r>
          </a:p>
        </p:txBody>
      </p:sp>
      <p:sp>
        <p:nvSpPr>
          <p:cNvPr id="11" name="Rectangle 10" hidden="1"/>
          <p:cNvSpPr/>
          <p:nvPr userDrawn="1">
            <p:custDataLst>
              <p:tags r:id="rId1"/>
            </p:custDataLst>
          </p:nvPr>
        </p:nvSpPr>
        <p:spPr>
          <a:xfrm>
            <a:off x="1"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2800" b="1" i="0" baseline="0">
              <a:latin typeface="Arial"/>
              <a:ea typeface="+mj-ea"/>
              <a:cs typeface="Arial"/>
              <a:sym typeface="Arial"/>
            </a:endParaRPr>
          </a:p>
        </p:txBody>
      </p:sp>
    </p:spTree>
    <p:extLst>
      <p:ext uri="{BB962C8B-B14F-4D97-AF65-F5344CB8AC3E}">
        <p14:creationId xmlns:p14="http://schemas.microsoft.com/office/powerpoint/2010/main" val="2689771836"/>
      </p:ext>
    </p:extLst>
  </p:cSld>
  <p:clrMapOvr>
    <a:masterClrMapping/>
  </p:clrMapOvr>
  <p:extLst>
    <p:ext uri="{DCECCB84-F9BA-43D5-87BE-67443E8EF086}">
      <p15:sldGuideLst xmlns:p15="http://schemas.microsoft.com/office/powerpoint/2012/main">
        <p15:guide id="3" pos="1152">
          <p15:clr>
            <a:srgbClr val="FBAE40"/>
          </p15:clr>
        </p15:guide>
        <p15:guide id="5" pos="6784">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Title and Content - 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1"/>
            <a:ext cx="9018661" cy="1106977"/>
          </a:xfrm>
        </p:spPr>
        <p:txBody>
          <a:bodyPr>
            <a:normAutofit/>
          </a:bodyPr>
          <a:lstStyle>
            <a:lvl1pPr>
              <a:defRPr sz="3000">
                <a:solidFill>
                  <a:schemeClr val="tx1"/>
                </a:solidFill>
              </a:defRPr>
            </a:lvl1pPr>
          </a:lstStyle>
          <a:p>
            <a:r>
              <a:rPr lang="en-US"/>
              <a:t>Click to edit Master title style – </a:t>
            </a:r>
            <a:br>
              <a:rPr lang="en-US"/>
            </a:br>
            <a:r>
              <a:rPr lang="en-US"/>
              <a:t>up to two lines</a:t>
            </a: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1" y="6242054"/>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2" y="6242054"/>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6" y="6242054"/>
            <a:ext cx="515815" cy="273049"/>
          </a:xfrm>
        </p:spPr>
        <p:txBody>
          <a:bodyPr/>
          <a:lstStyle/>
          <a:p>
            <a:fld id="{339812A2-7357-D74C-8951-60089343E303}" type="slidenum">
              <a:rPr lang="en-US" smtClean="0"/>
              <a:t>‹#›</a:t>
            </a:fld>
            <a:endParaRPr lang="en-US"/>
          </a:p>
        </p:txBody>
      </p:sp>
      <p:grpSp>
        <p:nvGrpSpPr>
          <p:cNvPr id="9" name="Group 8">
            <a:extLst>
              <a:ext uri="{FF2B5EF4-FFF2-40B4-BE49-F238E27FC236}">
                <a16:creationId xmlns:a16="http://schemas.microsoft.com/office/drawing/2014/main" id="{8EEAEA93-122E-8A44-0132-C15F63C6964E}"/>
              </a:ext>
            </a:extLst>
          </p:cNvPr>
          <p:cNvGrpSpPr/>
          <p:nvPr userDrawn="1"/>
        </p:nvGrpSpPr>
        <p:grpSpPr>
          <a:xfrm>
            <a:off x="9971773" y="154004"/>
            <a:ext cx="1934678" cy="808522"/>
            <a:chOff x="9971773" y="154004"/>
            <a:chExt cx="1934678" cy="808522"/>
          </a:xfrm>
        </p:grpSpPr>
        <p:sp>
          <p:nvSpPr>
            <p:cNvPr id="7" name="Rectangle 6">
              <a:extLst>
                <a:ext uri="{FF2B5EF4-FFF2-40B4-BE49-F238E27FC236}">
                  <a16:creationId xmlns:a16="http://schemas.microsoft.com/office/drawing/2014/main" id="{38959875-2EAB-497F-0F20-38395767F65D}"/>
                </a:ext>
              </a:extLst>
            </p:cNvPr>
            <p:cNvSpPr/>
            <p:nvPr userDrawn="1"/>
          </p:nvSpPr>
          <p:spPr>
            <a:xfrm>
              <a:off x="9971773" y="154004"/>
              <a:ext cx="1934678" cy="8085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Mass Health logo">
              <a:extLst>
                <a:ext uri="{FF2B5EF4-FFF2-40B4-BE49-F238E27FC236}">
                  <a16:creationId xmlns:a16="http://schemas.microsoft.com/office/drawing/2014/main" id="{92AD3093-F1C5-C768-4D9C-8EA5F42B721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61748" y="219023"/>
              <a:ext cx="1209675" cy="600075"/>
            </a:xfrm>
            <a:prstGeom prst="rect">
              <a:avLst/>
            </a:prstGeom>
          </p:spPr>
        </p:pic>
      </p:grpSp>
    </p:spTree>
    <p:extLst>
      <p:ext uri="{BB962C8B-B14F-4D97-AF65-F5344CB8AC3E}">
        <p14:creationId xmlns:p14="http://schemas.microsoft.com/office/powerpoint/2010/main" val="305093958"/>
      </p:ext>
    </p:extLst>
  </p:cSld>
  <p:clrMapOvr>
    <a:masterClrMapping/>
  </p:clrMapOvr>
  <p:extLst>
    <p:ext uri="{DCECCB84-F9BA-43D5-87BE-67443E8EF086}">
      <p15:sldGuideLst xmlns:p15="http://schemas.microsoft.com/office/powerpoint/2012/main">
        <p15:guide id="1" orient="horz" pos="216">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Title and Content - 2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1"/>
            <a:ext cx="9018661" cy="1106977"/>
          </a:xfrm>
        </p:spPr>
        <p:txBody>
          <a:bodyPr>
            <a:normAutofit/>
          </a:bodyPr>
          <a:lstStyle>
            <a:lvl1pPr>
              <a:defRPr sz="3000"/>
            </a:lvl1pPr>
          </a:lstStyle>
          <a:p>
            <a:r>
              <a:rPr lang="en-US"/>
              <a:t>Click to edit Master title style – </a:t>
            </a:r>
            <a:br>
              <a:rPr lang="en-US"/>
            </a:br>
            <a:r>
              <a:rPr lang="en-US"/>
              <a:t>up to two lines</a:t>
            </a: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600" y="1600200"/>
            <a:ext cx="5181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1AFCCEE9-D086-CD9A-279E-9A741E417E10}"/>
              </a:ext>
            </a:extLst>
          </p:cNvPr>
          <p:cNvSpPr>
            <a:spLocks noGrp="1"/>
          </p:cNvSpPr>
          <p:nvPr>
            <p:ph idx="13"/>
          </p:nvPr>
        </p:nvSpPr>
        <p:spPr>
          <a:xfrm>
            <a:off x="6400802" y="1600200"/>
            <a:ext cx="5181599" cy="4572000"/>
          </a:xfrm>
          <a:noFill/>
        </p:spPr>
        <p:txBody>
          <a:bodyPr lIns="0" tIns="0" rIns="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1" y="6242054"/>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2" y="6242054"/>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6" y="6242054"/>
            <a:ext cx="515815" cy="273049"/>
          </a:xfrm>
        </p:spPr>
        <p:txBody>
          <a:bodyPr/>
          <a:lstStyle/>
          <a:p>
            <a:fld id="{339812A2-7357-D74C-8951-60089343E303}" type="slidenum">
              <a:rPr lang="en-US" smtClean="0"/>
              <a:t>‹#›</a:t>
            </a:fld>
            <a:endParaRPr lang="en-US"/>
          </a:p>
        </p:txBody>
      </p:sp>
      <p:grpSp>
        <p:nvGrpSpPr>
          <p:cNvPr id="7" name="Group 6">
            <a:extLst>
              <a:ext uri="{FF2B5EF4-FFF2-40B4-BE49-F238E27FC236}">
                <a16:creationId xmlns:a16="http://schemas.microsoft.com/office/drawing/2014/main" id="{56F26FB6-086C-8F44-0F0C-95C6755D835C}"/>
              </a:ext>
            </a:extLst>
          </p:cNvPr>
          <p:cNvGrpSpPr/>
          <p:nvPr userDrawn="1"/>
        </p:nvGrpSpPr>
        <p:grpSpPr>
          <a:xfrm>
            <a:off x="9971773" y="154004"/>
            <a:ext cx="1934678" cy="808522"/>
            <a:chOff x="9971773" y="154004"/>
            <a:chExt cx="1934678" cy="808522"/>
          </a:xfrm>
        </p:grpSpPr>
        <p:sp>
          <p:nvSpPr>
            <p:cNvPr id="8" name="Rectangle 7">
              <a:extLst>
                <a:ext uri="{FF2B5EF4-FFF2-40B4-BE49-F238E27FC236}">
                  <a16:creationId xmlns:a16="http://schemas.microsoft.com/office/drawing/2014/main" id="{4C601F03-030C-65E0-CCEC-C231EB278ED1}"/>
                </a:ext>
              </a:extLst>
            </p:cNvPr>
            <p:cNvSpPr/>
            <p:nvPr userDrawn="1"/>
          </p:nvSpPr>
          <p:spPr>
            <a:xfrm>
              <a:off x="9971773" y="154004"/>
              <a:ext cx="1934678" cy="8085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Mass Health logo">
              <a:extLst>
                <a:ext uri="{FF2B5EF4-FFF2-40B4-BE49-F238E27FC236}">
                  <a16:creationId xmlns:a16="http://schemas.microsoft.com/office/drawing/2014/main" id="{D228F47A-E6AB-00DC-B31A-9B9A17A4A29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61748" y="219023"/>
              <a:ext cx="1209675" cy="600075"/>
            </a:xfrm>
            <a:prstGeom prst="rect">
              <a:avLst/>
            </a:prstGeom>
          </p:spPr>
        </p:pic>
      </p:grpSp>
    </p:spTree>
    <p:extLst>
      <p:ext uri="{BB962C8B-B14F-4D97-AF65-F5344CB8AC3E}">
        <p14:creationId xmlns:p14="http://schemas.microsoft.com/office/powerpoint/2010/main" val="416873863"/>
      </p:ext>
    </p:extLst>
  </p:cSld>
  <p:clrMapOvr>
    <a:masterClrMapping/>
  </p:clrMapOvr>
  <p:extLst>
    <p:ext uri="{DCECCB84-F9BA-43D5-87BE-67443E8EF086}">
      <p15:sldGuideLst xmlns:p15="http://schemas.microsoft.com/office/powerpoint/2012/main">
        <p15:guide id="1" orient="horz" pos="216">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Title and Content -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1"/>
            <a:ext cx="9018661" cy="1106977"/>
          </a:xfrm>
        </p:spPr>
        <p:txBody>
          <a:bodyPr>
            <a:normAutofit/>
          </a:bodyPr>
          <a:lstStyle>
            <a:lvl1pPr>
              <a:defRPr sz="3000"/>
            </a:lvl1pPr>
          </a:lstStyle>
          <a:p>
            <a:r>
              <a:rPr lang="en-US"/>
              <a:t>Click to edit Master title style – </a:t>
            </a:r>
            <a:br>
              <a:rPr lang="en-US"/>
            </a:br>
            <a:r>
              <a:rPr lang="en-US"/>
              <a:t>up to two lines</a:t>
            </a: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600" y="1600200"/>
            <a:ext cx="3352800" cy="457200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485E4477-2FCE-D550-9AC3-127DCE497949}"/>
              </a:ext>
            </a:extLst>
          </p:cNvPr>
          <p:cNvSpPr>
            <a:spLocks noGrp="1"/>
          </p:cNvSpPr>
          <p:nvPr>
            <p:ph idx="13"/>
          </p:nvPr>
        </p:nvSpPr>
        <p:spPr>
          <a:xfrm>
            <a:off x="4425865" y="1600200"/>
            <a:ext cx="3352800" cy="457200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2">
            <a:extLst>
              <a:ext uri="{FF2B5EF4-FFF2-40B4-BE49-F238E27FC236}">
                <a16:creationId xmlns:a16="http://schemas.microsoft.com/office/drawing/2014/main" id="{35DC5AFC-525E-9D1D-8C25-E1F357901770}"/>
              </a:ext>
            </a:extLst>
          </p:cNvPr>
          <p:cNvSpPr>
            <a:spLocks noGrp="1"/>
          </p:cNvSpPr>
          <p:nvPr>
            <p:ph idx="14"/>
          </p:nvPr>
        </p:nvSpPr>
        <p:spPr>
          <a:xfrm>
            <a:off x="8229600" y="1600200"/>
            <a:ext cx="3352800" cy="457200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1" y="6242054"/>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2" y="6242054"/>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6" y="6242054"/>
            <a:ext cx="515815" cy="273049"/>
          </a:xfrm>
        </p:spPr>
        <p:txBody>
          <a:bodyPr/>
          <a:lstStyle/>
          <a:p>
            <a:fld id="{339812A2-7357-D74C-8951-60089343E303}" type="slidenum">
              <a:rPr lang="en-US" smtClean="0"/>
              <a:t>‹#›</a:t>
            </a:fld>
            <a:endParaRPr lang="en-US"/>
          </a:p>
        </p:txBody>
      </p:sp>
      <p:grpSp>
        <p:nvGrpSpPr>
          <p:cNvPr id="4" name="Group 3">
            <a:extLst>
              <a:ext uri="{FF2B5EF4-FFF2-40B4-BE49-F238E27FC236}">
                <a16:creationId xmlns:a16="http://schemas.microsoft.com/office/drawing/2014/main" id="{FE384031-01E3-D057-5E20-DF35B1D332DE}"/>
              </a:ext>
            </a:extLst>
          </p:cNvPr>
          <p:cNvGrpSpPr/>
          <p:nvPr userDrawn="1"/>
        </p:nvGrpSpPr>
        <p:grpSpPr>
          <a:xfrm>
            <a:off x="9971773" y="154004"/>
            <a:ext cx="1934678" cy="808522"/>
            <a:chOff x="9971773" y="154004"/>
            <a:chExt cx="1934678" cy="808522"/>
          </a:xfrm>
        </p:grpSpPr>
        <p:sp>
          <p:nvSpPr>
            <p:cNvPr id="7" name="Rectangle 6">
              <a:extLst>
                <a:ext uri="{FF2B5EF4-FFF2-40B4-BE49-F238E27FC236}">
                  <a16:creationId xmlns:a16="http://schemas.microsoft.com/office/drawing/2014/main" id="{55BBC82B-069B-2FA9-CB94-DF4AC286D8F9}"/>
                </a:ext>
              </a:extLst>
            </p:cNvPr>
            <p:cNvSpPr/>
            <p:nvPr userDrawn="1"/>
          </p:nvSpPr>
          <p:spPr>
            <a:xfrm>
              <a:off x="9971773" y="154004"/>
              <a:ext cx="1934678" cy="8085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Mass Health logo">
              <a:extLst>
                <a:ext uri="{FF2B5EF4-FFF2-40B4-BE49-F238E27FC236}">
                  <a16:creationId xmlns:a16="http://schemas.microsoft.com/office/drawing/2014/main" id="{EED48A69-36A9-5CAA-2A12-7499E7E3159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61748" y="219023"/>
              <a:ext cx="1209675" cy="600075"/>
            </a:xfrm>
            <a:prstGeom prst="rect">
              <a:avLst/>
            </a:prstGeom>
          </p:spPr>
        </p:pic>
      </p:grpSp>
    </p:spTree>
    <p:extLst>
      <p:ext uri="{BB962C8B-B14F-4D97-AF65-F5344CB8AC3E}">
        <p14:creationId xmlns:p14="http://schemas.microsoft.com/office/powerpoint/2010/main" val="3037234230"/>
      </p:ext>
    </p:extLst>
  </p:cSld>
  <p:clrMapOvr>
    <a:masterClrMapping/>
  </p:clrMapOvr>
  <p:extLst>
    <p:ext uri="{DCECCB84-F9BA-43D5-87BE-67443E8EF086}">
      <p15:sldGuideLst xmlns:p15="http://schemas.microsoft.com/office/powerpoint/2012/main">
        <p15:guide id="1" orient="horz" pos="216">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_Title and Content - 4 column ve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1"/>
            <a:ext cx="9018661" cy="1106977"/>
          </a:xfrm>
        </p:spPr>
        <p:txBody>
          <a:bodyPr>
            <a:normAutofit/>
          </a:bodyPr>
          <a:lstStyle>
            <a:lvl1pPr>
              <a:defRPr sz="3000"/>
            </a:lvl1pPr>
          </a:lstStyle>
          <a:p>
            <a:r>
              <a:rPr lang="en-US"/>
              <a:t>Click to edit Master title style – </a:t>
            </a:r>
            <a:br>
              <a:rPr lang="en-US"/>
            </a:br>
            <a:r>
              <a:rPr lang="en-US"/>
              <a:t>up to two lines</a:t>
            </a: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599" y="1600200"/>
            <a:ext cx="2511552" cy="4572000"/>
          </a:xfrm>
        </p:spPr>
        <p:txBody>
          <a:bodyPr/>
          <a:lstStyle>
            <a:lvl1pPr>
              <a:defRPr sz="1600"/>
            </a:lvl1pPr>
            <a:lvl2pPr marL="514350" indent="-171450">
              <a:tabLst/>
              <a:defRPr sz="1500"/>
            </a:lvl2pPr>
            <a:lvl3pPr marL="803275" indent="-177800">
              <a:tabLst/>
              <a:defRPr sz="14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10" name="Content Placeholder 2">
            <a:extLst>
              <a:ext uri="{FF2B5EF4-FFF2-40B4-BE49-F238E27FC236}">
                <a16:creationId xmlns:a16="http://schemas.microsoft.com/office/drawing/2014/main" id="{485E4477-2FCE-D550-9AC3-127DCE497949}"/>
              </a:ext>
            </a:extLst>
          </p:cNvPr>
          <p:cNvSpPr>
            <a:spLocks noGrp="1"/>
          </p:cNvSpPr>
          <p:nvPr>
            <p:ph idx="13"/>
          </p:nvPr>
        </p:nvSpPr>
        <p:spPr>
          <a:xfrm>
            <a:off x="3430015" y="1600200"/>
            <a:ext cx="2511552" cy="4572000"/>
          </a:xfrm>
        </p:spPr>
        <p:txBody>
          <a:bodyPr/>
          <a:lstStyle>
            <a:lvl1pPr>
              <a:defRPr sz="1600"/>
            </a:lvl1pPr>
            <a:lvl2pPr marL="514350" indent="-171450">
              <a:tabLst/>
              <a:defRPr sz="1500"/>
            </a:lvl2pPr>
            <a:lvl3pPr marL="803275" indent="-177800">
              <a:tabLst/>
              <a:defRPr sz="14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16" name="Content Placeholder 2">
            <a:extLst>
              <a:ext uri="{FF2B5EF4-FFF2-40B4-BE49-F238E27FC236}">
                <a16:creationId xmlns:a16="http://schemas.microsoft.com/office/drawing/2014/main" id="{35DC5AFC-525E-9D1D-8C25-E1F357901770}"/>
              </a:ext>
            </a:extLst>
          </p:cNvPr>
          <p:cNvSpPr>
            <a:spLocks noGrp="1"/>
          </p:cNvSpPr>
          <p:nvPr>
            <p:ph idx="14"/>
          </p:nvPr>
        </p:nvSpPr>
        <p:spPr>
          <a:xfrm>
            <a:off x="6250431" y="1600200"/>
            <a:ext cx="2511552" cy="4572000"/>
          </a:xfrm>
        </p:spPr>
        <p:txBody>
          <a:bodyPr/>
          <a:lstStyle>
            <a:lvl1pPr>
              <a:defRPr sz="1600"/>
            </a:lvl1pPr>
            <a:lvl2pPr marL="514350" indent="-171450">
              <a:tabLst/>
              <a:defRPr sz="1500"/>
            </a:lvl2pPr>
            <a:lvl3pPr marL="803275" indent="-177800">
              <a:tabLst/>
              <a:defRPr sz="1400"/>
            </a:lvl3pPr>
            <a:lvl4pPr>
              <a:defRPr sz="1400"/>
            </a:lvl4pPr>
            <a:lvl5pPr>
              <a:defRPr sz="1200"/>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C6C58485-560D-CB2E-F459-753E69228FF3}"/>
              </a:ext>
            </a:extLst>
          </p:cNvPr>
          <p:cNvSpPr>
            <a:spLocks noGrp="1"/>
          </p:cNvSpPr>
          <p:nvPr>
            <p:ph idx="15"/>
          </p:nvPr>
        </p:nvSpPr>
        <p:spPr>
          <a:xfrm>
            <a:off x="9070847" y="1600200"/>
            <a:ext cx="2511552" cy="4572000"/>
          </a:xfrm>
        </p:spPr>
        <p:txBody>
          <a:bodyPr/>
          <a:lstStyle>
            <a:lvl1pPr>
              <a:defRPr sz="1600"/>
            </a:lvl1pPr>
            <a:lvl2pPr marL="514350" indent="-171450">
              <a:tabLst/>
              <a:defRPr sz="1500"/>
            </a:lvl2pPr>
            <a:lvl3pPr marL="803275" indent="-177800">
              <a:tabLst/>
              <a:defRPr sz="1400"/>
            </a:lvl3pPr>
            <a:lvl4pPr>
              <a:defRPr sz="1400"/>
            </a:lvl4pPr>
            <a:lvl5pPr>
              <a:defRPr sz="1200"/>
            </a:lvl5pPr>
          </a:lstStyle>
          <a:p>
            <a:pPr lvl="0"/>
            <a:r>
              <a:rPr lang="en-US"/>
              <a:t>Click to edit Master text styles</a:t>
            </a:r>
          </a:p>
          <a:p>
            <a:pPr lvl="1"/>
            <a:r>
              <a:rPr lang="en-US"/>
              <a:t>Second level</a:t>
            </a:r>
          </a:p>
          <a:p>
            <a:pPr lvl="2"/>
            <a:r>
              <a:rPr lang="en-US"/>
              <a:t>Third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1" y="6242054"/>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2" y="6242054"/>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6" y="6242054"/>
            <a:ext cx="515815" cy="273049"/>
          </a:xfrm>
        </p:spPr>
        <p:txBody>
          <a:bodyPr/>
          <a:lstStyle/>
          <a:p>
            <a:fld id="{339812A2-7357-D74C-8951-60089343E303}" type="slidenum">
              <a:rPr lang="en-US" smtClean="0"/>
              <a:t>‹#›</a:t>
            </a:fld>
            <a:endParaRPr lang="en-US"/>
          </a:p>
        </p:txBody>
      </p:sp>
      <p:grpSp>
        <p:nvGrpSpPr>
          <p:cNvPr id="7" name="Group 6">
            <a:extLst>
              <a:ext uri="{FF2B5EF4-FFF2-40B4-BE49-F238E27FC236}">
                <a16:creationId xmlns:a16="http://schemas.microsoft.com/office/drawing/2014/main" id="{88ECEC5C-0074-E7E9-700E-C7014EAABD99}"/>
              </a:ext>
            </a:extLst>
          </p:cNvPr>
          <p:cNvGrpSpPr/>
          <p:nvPr userDrawn="1"/>
        </p:nvGrpSpPr>
        <p:grpSpPr>
          <a:xfrm>
            <a:off x="9971773" y="154004"/>
            <a:ext cx="1934678" cy="808522"/>
            <a:chOff x="9971773" y="154004"/>
            <a:chExt cx="1934678" cy="808522"/>
          </a:xfrm>
        </p:grpSpPr>
        <p:sp>
          <p:nvSpPr>
            <p:cNvPr id="8" name="Rectangle 7">
              <a:extLst>
                <a:ext uri="{FF2B5EF4-FFF2-40B4-BE49-F238E27FC236}">
                  <a16:creationId xmlns:a16="http://schemas.microsoft.com/office/drawing/2014/main" id="{F1AB6442-E0E7-D246-4C23-3B8261885A9D}"/>
                </a:ext>
              </a:extLst>
            </p:cNvPr>
            <p:cNvSpPr/>
            <p:nvPr userDrawn="1"/>
          </p:nvSpPr>
          <p:spPr>
            <a:xfrm>
              <a:off x="9971773" y="154004"/>
              <a:ext cx="1934678" cy="8085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Mass Health logo">
              <a:extLst>
                <a:ext uri="{FF2B5EF4-FFF2-40B4-BE49-F238E27FC236}">
                  <a16:creationId xmlns:a16="http://schemas.microsoft.com/office/drawing/2014/main" id="{413B4CD2-B0F7-E478-0805-C68986E3B7E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61748" y="219023"/>
              <a:ext cx="1209675" cy="600075"/>
            </a:xfrm>
            <a:prstGeom prst="rect">
              <a:avLst/>
            </a:prstGeom>
          </p:spPr>
        </p:pic>
      </p:grpSp>
    </p:spTree>
    <p:extLst>
      <p:ext uri="{BB962C8B-B14F-4D97-AF65-F5344CB8AC3E}">
        <p14:creationId xmlns:p14="http://schemas.microsoft.com/office/powerpoint/2010/main" val="1486531681"/>
      </p:ext>
    </p:extLst>
  </p:cSld>
  <p:clrMapOvr>
    <a:masterClrMapping/>
  </p:clrMapOvr>
  <p:extLst>
    <p:ext uri="{DCECCB84-F9BA-43D5-87BE-67443E8EF086}">
      <p15:sldGuideLst xmlns:p15="http://schemas.microsoft.com/office/powerpoint/2012/main">
        <p15:guide id="1" orient="horz" pos="216">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5_Title and Content - 4 column horiz.">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1"/>
            <a:ext cx="9018661" cy="1106977"/>
          </a:xfrm>
        </p:spPr>
        <p:txBody>
          <a:bodyPr>
            <a:normAutofit/>
          </a:bodyPr>
          <a:lstStyle>
            <a:lvl1pPr>
              <a:defRPr sz="3000"/>
            </a:lvl1pPr>
          </a:lstStyle>
          <a:p>
            <a:r>
              <a:rPr lang="en-US"/>
              <a:t>Click to edit Master title style – </a:t>
            </a:r>
            <a:br>
              <a:rPr lang="en-US"/>
            </a:br>
            <a:r>
              <a:rPr lang="en-US"/>
              <a:t>up to two lines</a:t>
            </a: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599" y="1600199"/>
            <a:ext cx="10972800" cy="914400"/>
          </a:xfrm>
        </p:spPr>
        <p:txBody>
          <a:bodyPr/>
          <a:lstStyle>
            <a:lvl1pPr>
              <a:defRPr sz="2000"/>
            </a:lvl1pPr>
            <a:lvl2pPr marL="577850" indent="-234950">
              <a:tabLst/>
              <a:defRPr sz="1800"/>
            </a:lvl2pPr>
            <a:lvl3pPr marL="803275" indent="-177800">
              <a:tabLst/>
              <a:defRPr sz="1400"/>
            </a:lvl3pPr>
            <a:lvl4pPr>
              <a:defRPr sz="1600"/>
            </a:lvl4pPr>
            <a:lvl5pPr>
              <a:defRPr sz="1600"/>
            </a:lvl5pPr>
          </a:lstStyle>
          <a:p>
            <a:pPr lvl="0"/>
            <a:r>
              <a:rPr lang="en-US"/>
              <a:t>Click to edit Master text styles</a:t>
            </a:r>
          </a:p>
          <a:p>
            <a:pPr lvl="1"/>
            <a:r>
              <a:rPr lang="en-US"/>
              <a:t>Second level</a:t>
            </a:r>
          </a:p>
        </p:txBody>
      </p:sp>
      <p:sp>
        <p:nvSpPr>
          <p:cNvPr id="10" name="Content Placeholder 2">
            <a:extLst>
              <a:ext uri="{FF2B5EF4-FFF2-40B4-BE49-F238E27FC236}">
                <a16:creationId xmlns:a16="http://schemas.microsoft.com/office/drawing/2014/main" id="{485E4477-2FCE-D550-9AC3-127DCE497949}"/>
              </a:ext>
            </a:extLst>
          </p:cNvPr>
          <p:cNvSpPr>
            <a:spLocks noGrp="1"/>
          </p:cNvSpPr>
          <p:nvPr>
            <p:ph idx="13"/>
          </p:nvPr>
        </p:nvSpPr>
        <p:spPr>
          <a:xfrm>
            <a:off x="609600" y="2819399"/>
            <a:ext cx="10972801" cy="914400"/>
          </a:xfrm>
        </p:spPr>
        <p:txBody>
          <a:bodyPr/>
          <a:lstStyle>
            <a:lvl1pPr>
              <a:defRPr sz="2000"/>
            </a:lvl1pPr>
            <a:lvl2pPr marL="577850" indent="-234950">
              <a:tabLst/>
              <a:defRPr sz="1800"/>
            </a:lvl2pPr>
            <a:lvl3pPr marL="803275" indent="-177800">
              <a:tabLst/>
              <a:defRPr sz="1400"/>
            </a:lvl3pPr>
            <a:lvl4pPr>
              <a:defRPr sz="1600"/>
            </a:lvl4pPr>
            <a:lvl5pPr>
              <a:defRPr sz="1600"/>
            </a:lvl5pPr>
          </a:lstStyle>
          <a:p>
            <a:pPr lvl="0"/>
            <a:r>
              <a:rPr lang="en-US"/>
              <a:t>Click to edit Master text styles</a:t>
            </a:r>
          </a:p>
          <a:p>
            <a:pPr lvl="1"/>
            <a:r>
              <a:rPr lang="en-US"/>
              <a:t>Second level</a:t>
            </a:r>
          </a:p>
        </p:txBody>
      </p:sp>
      <p:sp>
        <p:nvSpPr>
          <p:cNvPr id="16" name="Content Placeholder 2">
            <a:extLst>
              <a:ext uri="{FF2B5EF4-FFF2-40B4-BE49-F238E27FC236}">
                <a16:creationId xmlns:a16="http://schemas.microsoft.com/office/drawing/2014/main" id="{35DC5AFC-525E-9D1D-8C25-E1F357901770}"/>
              </a:ext>
            </a:extLst>
          </p:cNvPr>
          <p:cNvSpPr>
            <a:spLocks noGrp="1"/>
          </p:cNvSpPr>
          <p:nvPr>
            <p:ph idx="14"/>
          </p:nvPr>
        </p:nvSpPr>
        <p:spPr>
          <a:xfrm>
            <a:off x="609600" y="4038599"/>
            <a:ext cx="10972800" cy="914400"/>
          </a:xfrm>
        </p:spPr>
        <p:txBody>
          <a:bodyPr/>
          <a:lstStyle>
            <a:lvl1pPr>
              <a:defRPr sz="2000"/>
            </a:lvl1pPr>
            <a:lvl2pPr marL="577850" indent="-234950">
              <a:tabLst/>
              <a:defRPr sz="1800"/>
            </a:lvl2pPr>
            <a:lvl3pPr marL="803275" indent="-177800">
              <a:tabLst/>
              <a:defRPr sz="1400"/>
            </a:lvl3pPr>
            <a:lvl4pPr>
              <a:defRPr sz="1400"/>
            </a:lvl4pPr>
            <a:lvl5pPr>
              <a:defRPr sz="1200"/>
            </a:lvl5pPr>
          </a:lstStyle>
          <a:p>
            <a:pPr lvl="0"/>
            <a:r>
              <a:rPr lang="en-US"/>
              <a:t>Click to edit Master text styles</a:t>
            </a:r>
          </a:p>
          <a:p>
            <a:pPr lvl="1"/>
            <a:r>
              <a:rPr lang="en-US"/>
              <a:t>Second level</a:t>
            </a:r>
          </a:p>
        </p:txBody>
      </p:sp>
      <p:sp>
        <p:nvSpPr>
          <p:cNvPr id="4" name="Content Placeholder 2">
            <a:extLst>
              <a:ext uri="{FF2B5EF4-FFF2-40B4-BE49-F238E27FC236}">
                <a16:creationId xmlns:a16="http://schemas.microsoft.com/office/drawing/2014/main" id="{C6C58485-560D-CB2E-F459-753E69228FF3}"/>
              </a:ext>
            </a:extLst>
          </p:cNvPr>
          <p:cNvSpPr>
            <a:spLocks noGrp="1"/>
          </p:cNvSpPr>
          <p:nvPr>
            <p:ph idx="15"/>
          </p:nvPr>
        </p:nvSpPr>
        <p:spPr>
          <a:xfrm>
            <a:off x="609600" y="5257800"/>
            <a:ext cx="10972800" cy="914400"/>
          </a:xfrm>
        </p:spPr>
        <p:txBody>
          <a:bodyPr/>
          <a:lstStyle>
            <a:lvl1pPr>
              <a:defRPr sz="2000"/>
            </a:lvl1pPr>
            <a:lvl2pPr marL="577850" indent="-234950">
              <a:tabLst/>
              <a:defRPr sz="1800"/>
            </a:lvl2pPr>
            <a:lvl3pPr marL="803275" indent="-177800">
              <a:tabLst/>
              <a:defRPr sz="1400"/>
            </a:lvl3pPr>
            <a:lvl4pPr>
              <a:defRPr sz="1400"/>
            </a:lvl4pPr>
            <a:lvl5pPr>
              <a:defRPr sz="1200"/>
            </a:lvl5pPr>
          </a:lstStyle>
          <a:p>
            <a:pPr lvl="0"/>
            <a:r>
              <a:rPr lang="en-US"/>
              <a:t>Click to edit Master text styles</a:t>
            </a:r>
          </a:p>
          <a:p>
            <a:pPr lvl="1"/>
            <a:r>
              <a:rPr lang="en-US"/>
              <a:t>Second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1" y="6242054"/>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2" y="6242054"/>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6" y="6242054"/>
            <a:ext cx="515815" cy="273049"/>
          </a:xfrm>
        </p:spPr>
        <p:txBody>
          <a:bodyPr/>
          <a:lstStyle/>
          <a:p>
            <a:fld id="{339812A2-7357-D74C-8951-60089343E303}" type="slidenum">
              <a:rPr lang="en-US" smtClean="0"/>
              <a:t>‹#›</a:t>
            </a:fld>
            <a:endParaRPr lang="en-US"/>
          </a:p>
        </p:txBody>
      </p:sp>
      <p:grpSp>
        <p:nvGrpSpPr>
          <p:cNvPr id="7" name="Group 6">
            <a:extLst>
              <a:ext uri="{FF2B5EF4-FFF2-40B4-BE49-F238E27FC236}">
                <a16:creationId xmlns:a16="http://schemas.microsoft.com/office/drawing/2014/main" id="{08992E84-E24B-C9ED-8E2A-B5726414AB11}"/>
              </a:ext>
            </a:extLst>
          </p:cNvPr>
          <p:cNvGrpSpPr/>
          <p:nvPr userDrawn="1"/>
        </p:nvGrpSpPr>
        <p:grpSpPr>
          <a:xfrm>
            <a:off x="9971773" y="154004"/>
            <a:ext cx="1934678" cy="808522"/>
            <a:chOff x="9971773" y="154004"/>
            <a:chExt cx="1934678" cy="808522"/>
          </a:xfrm>
        </p:grpSpPr>
        <p:sp>
          <p:nvSpPr>
            <p:cNvPr id="8" name="Rectangle 7">
              <a:extLst>
                <a:ext uri="{FF2B5EF4-FFF2-40B4-BE49-F238E27FC236}">
                  <a16:creationId xmlns:a16="http://schemas.microsoft.com/office/drawing/2014/main" id="{91854E2F-7FFB-01BE-EDE0-C039E22970CF}"/>
                </a:ext>
              </a:extLst>
            </p:cNvPr>
            <p:cNvSpPr/>
            <p:nvPr userDrawn="1"/>
          </p:nvSpPr>
          <p:spPr>
            <a:xfrm>
              <a:off x="9971773" y="154004"/>
              <a:ext cx="1934678" cy="8085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Mass Health logo">
              <a:extLst>
                <a:ext uri="{FF2B5EF4-FFF2-40B4-BE49-F238E27FC236}">
                  <a16:creationId xmlns:a16="http://schemas.microsoft.com/office/drawing/2014/main" id="{58FD322F-13B8-7170-61D1-88DFAAD4737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61748" y="219023"/>
              <a:ext cx="1209675" cy="600075"/>
            </a:xfrm>
            <a:prstGeom prst="rect">
              <a:avLst/>
            </a:prstGeom>
          </p:spPr>
        </p:pic>
      </p:grpSp>
    </p:spTree>
    <p:extLst>
      <p:ext uri="{BB962C8B-B14F-4D97-AF65-F5344CB8AC3E}">
        <p14:creationId xmlns:p14="http://schemas.microsoft.com/office/powerpoint/2010/main" val="4063110682"/>
      </p:ext>
    </p:extLst>
  </p:cSld>
  <p:clrMapOvr>
    <a:masterClrMapping/>
  </p:clrMapOvr>
  <p:extLst>
    <p:ext uri="{DCECCB84-F9BA-43D5-87BE-67443E8EF086}">
      <p15:sldGuideLst xmlns:p15="http://schemas.microsoft.com/office/powerpoint/2012/main">
        <p15:guide id="1" orient="horz" pos="216">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Content - 2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0"/>
            <a:ext cx="9018661" cy="1106977"/>
          </a:xfrm>
        </p:spPr>
        <p:txBody>
          <a:bodyPr>
            <a:normAutofit/>
          </a:bodyPr>
          <a:lstStyle>
            <a:lvl1pPr>
              <a:defRPr sz="3000"/>
            </a:lvl1pPr>
          </a:lstStyle>
          <a:p>
            <a:r>
              <a:rPr lang="en-US"/>
              <a:t>Click to edit Master title style – </a:t>
            </a:r>
            <a:br>
              <a:rPr lang="en-US"/>
            </a:br>
            <a:r>
              <a:rPr lang="en-US"/>
              <a:t>up to two lines</a:t>
            </a:r>
          </a:p>
        </p:txBody>
      </p:sp>
      <p:pic>
        <p:nvPicPr>
          <p:cNvPr id="20" name="Graphic 19" descr="Mass Health logo">
            <a:extLst>
              <a:ext uri="{FF2B5EF4-FFF2-40B4-BE49-F238E27FC236}">
                <a16:creationId xmlns:a16="http://schemas.microsoft.com/office/drawing/2014/main" id="{0B90408E-33AD-DEBE-20D0-13E3C8981F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4967" y="248206"/>
            <a:ext cx="1612900" cy="600075"/>
          </a:xfrm>
          <a:prstGeom prst="rect">
            <a:avLst/>
          </a:prstGeom>
        </p:spPr>
      </p:pic>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600" y="1600200"/>
            <a:ext cx="5181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1AFCCEE9-D086-CD9A-279E-9A741E417E10}"/>
              </a:ext>
            </a:extLst>
          </p:cNvPr>
          <p:cNvSpPr>
            <a:spLocks noGrp="1"/>
          </p:cNvSpPr>
          <p:nvPr>
            <p:ph idx="13"/>
          </p:nvPr>
        </p:nvSpPr>
        <p:spPr>
          <a:xfrm>
            <a:off x="6400801" y="1600200"/>
            <a:ext cx="5181599" cy="4572000"/>
          </a:xfrm>
          <a:noFill/>
        </p:spPr>
        <p:txBody>
          <a:bodyPr lIns="0" tIns="0" rIns="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0" y="6242052"/>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0" y="6242052"/>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5" y="6242052"/>
            <a:ext cx="515815" cy="273049"/>
          </a:xfrm>
        </p:spPr>
        <p:txBody>
          <a:bodyPr/>
          <a:lstStyle/>
          <a:p>
            <a:fld id="{339812A2-7357-D74C-8951-60089343E303}" type="slidenum">
              <a:rPr lang="en-US" smtClean="0"/>
              <a:t>‹#›</a:t>
            </a:fld>
            <a:endParaRPr lang="en-US"/>
          </a:p>
        </p:txBody>
      </p:sp>
    </p:spTree>
    <p:extLst>
      <p:ext uri="{BB962C8B-B14F-4D97-AF65-F5344CB8AC3E}">
        <p14:creationId xmlns:p14="http://schemas.microsoft.com/office/powerpoint/2010/main" val="2155891971"/>
      </p:ext>
    </p:extLst>
  </p:cSld>
  <p:clrMapOvr>
    <a:masterClrMapping/>
  </p:clrMapOvr>
  <p:extLst>
    <p:ext uri="{DCECCB84-F9BA-43D5-87BE-67443E8EF086}">
      <p15:sldGuideLst xmlns:p15="http://schemas.microsoft.com/office/powerpoint/2012/main">
        <p15:guide id="1" orient="horz" pos="216"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6_Title and Content - Lt. Blue - 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1"/>
            <a:ext cx="9018661" cy="1106977"/>
          </a:xfrm>
        </p:spPr>
        <p:txBody>
          <a:bodyPr>
            <a:normAutofit/>
          </a:bodyPr>
          <a:lstStyle>
            <a:lvl1pPr>
              <a:defRPr sz="3000"/>
            </a:lvl1pPr>
          </a:lstStyle>
          <a:p>
            <a:r>
              <a:rPr lang="en-US"/>
              <a:t>Click to edit Master title style – </a:t>
            </a:r>
            <a:br>
              <a:rPr lang="en-US"/>
            </a:br>
            <a:r>
              <a:rPr lang="en-US"/>
              <a:t>up to two lines</a:t>
            </a:r>
          </a:p>
        </p:txBody>
      </p:sp>
      <p:sp>
        <p:nvSpPr>
          <p:cNvPr id="4" name="TitleTopPlaceholder">
            <a:extLst>
              <a:ext uri="{FF2B5EF4-FFF2-40B4-BE49-F238E27FC236}">
                <a16:creationId xmlns:a16="http://schemas.microsoft.com/office/drawing/2014/main" id="{5A64D8DE-9279-EA5C-8469-30CA76FD2671}"/>
              </a:ext>
              <a:ext uri="{C183D7F6-B498-43B3-948B-1728B52AA6E4}">
                <adec:decorative xmlns:adec="http://schemas.microsoft.com/office/drawing/2017/decorative" val="1"/>
              </a:ext>
            </a:extLst>
          </p:cNvPr>
          <p:cNvSpPr>
            <a:spLocks noChangeArrowheads="1"/>
          </p:cNvSpPr>
          <p:nvPr userDrawn="1"/>
        </p:nvSpPr>
        <p:spPr bwMode="ltGray">
          <a:xfrm>
            <a:off x="0" y="1600200"/>
            <a:ext cx="12192000" cy="4572000"/>
          </a:xfrm>
          <a:prstGeom prst="rect">
            <a:avLst/>
          </a:prstGeom>
          <a:solidFill>
            <a:schemeClr val="accent3">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600" y="1943100"/>
            <a:ext cx="10972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1" y="6242054"/>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2" y="6242054"/>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6" y="6242054"/>
            <a:ext cx="515815" cy="273049"/>
          </a:xfrm>
        </p:spPr>
        <p:txBody>
          <a:bodyPr/>
          <a:lstStyle/>
          <a:p>
            <a:fld id="{339812A2-7357-D74C-8951-60089343E303}" type="slidenum">
              <a:rPr lang="en-US" smtClean="0"/>
              <a:t>‹#›</a:t>
            </a:fld>
            <a:endParaRPr lang="en-US"/>
          </a:p>
        </p:txBody>
      </p:sp>
      <p:grpSp>
        <p:nvGrpSpPr>
          <p:cNvPr id="7" name="Group 6">
            <a:extLst>
              <a:ext uri="{FF2B5EF4-FFF2-40B4-BE49-F238E27FC236}">
                <a16:creationId xmlns:a16="http://schemas.microsoft.com/office/drawing/2014/main" id="{19DEBEE0-59E4-95B5-9BD5-ED064FCF2619}"/>
              </a:ext>
            </a:extLst>
          </p:cNvPr>
          <p:cNvGrpSpPr/>
          <p:nvPr userDrawn="1"/>
        </p:nvGrpSpPr>
        <p:grpSpPr>
          <a:xfrm>
            <a:off x="9971773" y="154004"/>
            <a:ext cx="1934678" cy="808522"/>
            <a:chOff x="9971773" y="154004"/>
            <a:chExt cx="1934678" cy="808522"/>
          </a:xfrm>
        </p:grpSpPr>
        <p:sp>
          <p:nvSpPr>
            <p:cNvPr id="8" name="Rectangle 7">
              <a:extLst>
                <a:ext uri="{FF2B5EF4-FFF2-40B4-BE49-F238E27FC236}">
                  <a16:creationId xmlns:a16="http://schemas.microsoft.com/office/drawing/2014/main" id="{C4BDC498-B808-ED79-F8BB-EDD2D321D54E}"/>
                </a:ext>
              </a:extLst>
            </p:cNvPr>
            <p:cNvSpPr/>
            <p:nvPr userDrawn="1"/>
          </p:nvSpPr>
          <p:spPr>
            <a:xfrm>
              <a:off x="9971773" y="154004"/>
              <a:ext cx="1934678" cy="8085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Mass Health logo">
              <a:extLst>
                <a:ext uri="{FF2B5EF4-FFF2-40B4-BE49-F238E27FC236}">
                  <a16:creationId xmlns:a16="http://schemas.microsoft.com/office/drawing/2014/main" id="{FFED8273-C431-72DE-B7EA-269549D102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61748" y="219023"/>
              <a:ext cx="1209675" cy="600075"/>
            </a:xfrm>
            <a:prstGeom prst="rect">
              <a:avLst/>
            </a:prstGeom>
          </p:spPr>
        </p:pic>
      </p:grpSp>
    </p:spTree>
    <p:extLst>
      <p:ext uri="{BB962C8B-B14F-4D97-AF65-F5344CB8AC3E}">
        <p14:creationId xmlns:p14="http://schemas.microsoft.com/office/powerpoint/2010/main" val="1367620590"/>
      </p:ext>
    </p:extLst>
  </p:cSld>
  <p:clrMapOvr>
    <a:masterClrMapping/>
  </p:clrMapOvr>
  <p:extLst>
    <p:ext uri="{DCECCB84-F9BA-43D5-87BE-67443E8EF086}">
      <p15:sldGuideLst xmlns:p15="http://schemas.microsoft.com/office/powerpoint/2012/main">
        <p15:guide id="1" orient="horz" pos="216">
          <p15:clr>
            <a:srgbClr val="FBAE40"/>
          </p15:clr>
        </p15:guide>
        <p15:guide id="2" orient="horz" pos="1224">
          <p15:clr>
            <a:srgbClr val="FBAE40"/>
          </p15:clr>
        </p15:guide>
        <p15:guide id="3" orient="horz" pos="3672">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7_Title and Content  - Lt. Blue - 2 column Content - Lt. Blue - 2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1"/>
            <a:ext cx="9018661" cy="1106977"/>
          </a:xfrm>
        </p:spPr>
        <p:txBody>
          <a:bodyPr>
            <a:normAutofit/>
          </a:bodyPr>
          <a:lstStyle>
            <a:lvl1pPr>
              <a:defRPr sz="3000"/>
            </a:lvl1pPr>
          </a:lstStyle>
          <a:p>
            <a:r>
              <a:rPr lang="en-US"/>
              <a:t>Click to edit Master title style – </a:t>
            </a:r>
            <a:br>
              <a:rPr lang="en-US"/>
            </a:br>
            <a:r>
              <a:rPr lang="en-US"/>
              <a:t>up to two lines</a:t>
            </a:r>
          </a:p>
        </p:txBody>
      </p:sp>
      <p:sp>
        <p:nvSpPr>
          <p:cNvPr id="4" name="TitleTopPlaceholder">
            <a:extLst>
              <a:ext uri="{FF2B5EF4-FFF2-40B4-BE49-F238E27FC236}">
                <a16:creationId xmlns:a16="http://schemas.microsoft.com/office/drawing/2014/main" id="{5A64D8DE-9279-EA5C-8469-30CA76FD2671}"/>
              </a:ext>
              <a:ext uri="{C183D7F6-B498-43B3-948B-1728B52AA6E4}">
                <adec:decorative xmlns:adec="http://schemas.microsoft.com/office/drawing/2017/decorative" val="1"/>
              </a:ext>
            </a:extLst>
          </p:cNvPr>
          <p:cNvSpPr>
            <a:spLocks noChangeArrowheads="1"/>
          </p:cNvSpPr>
          <p:nvPr userDrawn="1"/>
        </p:nvSpPr>
        <p:spPr bwMode="ltGray">
          <a:xfrm>
            <a:off x="0" y="1600200"/>
            <a:ext cx="12192000" cy="4572000"/>
          </a:xfrm>
          <a:prstGeom prst="rect">
            <a:avLst/>
          </a:prstGeom>
          <a:solidFill>
            <a:schemeClr val="accent3">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600" y="1943100"/>
            <a:ext cx="5181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2">
            <a:extLst>
              <a:ext uri="{FF2B5EF4-FFF2-40B4-BE49-F238E27FC236}">
                <a16:creationId xmlns:a16="http://schemas.microsoft.com/office/drawing/2014/main" id="{5291B293-BE9F-4944-030A-99791892D29F}"/>
              </a:ext>
            </a:extLst>
          </p:cNvPr>
          <p:cNvSpPr>
            <a:spLocks noGrp="1"/>
          </p:cNvSpPr>
          <p:nvPr>
            <p:ph idx="13"/>
          </p:nvPr>
        </p:nvSpPr>
        <p:spPr>
          <a:xfrm>
            <a:off x="6400800" y="1943100"/>
            <a:ext cx="5181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1" y="6242054"/>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2" y="6242054"/>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6" y="6242054"/>
            <a:ext cx="515815" cy="273049"/>
          </a:xfrm>
        </p:spPr>
        <p:txBody>
          <a:bodyPr/>
          <a:lstStyle/>
          <a:p>
            <a:fld id="{339812A2-7357-D74C-8951-60089343E303}" type="slidenum">
              <a:rPr lang="en-US" smtClean="0"/>
              <a:t>‹#›</a:t>
            </a:fld>
            <a:endParaRPr lang="en-US"/>
          </a:p>
        </p:txBody>
      </p:sp>
      <p:grpSp>
        <p:nvGrpSpPr>
          <p:cNvPr id="8" name="Group 7">
            <a:extLst>
              <a:ext uri="{FF2B5EF4-FFF2-40B4-BE49-F238E27FC236}">
                <a16:creationId xmlns:a16="http://schemas.microsoft.com/office/drawing/2014/main" id="{FF8C5F01-211F-656B-BF80-5B3D83438069}"/>
              </a:ext>
            </a:extLst>
          </p:cNvPr>
          <p:cNvGrpSpPr/>
          <p:nvPr userDrawn="1"/>
        </p:nvGrpSpPr>
        <p:grpSpPr>
          <a:xfrm>
            <a:off x="9971773" y="154004"/>
            <a:ext cx="1934678" cy="808522"/>
            <a:chOff x="9971773" y="154004"/>
            <a:chExt cx="1934678" cy="808522"/>
          </a:xfrm>
        </p:grpSpPr>
        <p:sp>
          <p:nvSpPr>
            <p:cNvPr id="9" name="Rectangle 8">
              <a:extLst>
                <a:ext uri="{FF2B5EF4-FFF2-40B4-BE49-F238E27FC236}">
                  <a16:creationId xmlns:a16="http://schemas.microsoft.com/office/drawing/2014/main" id="{84144BC4-ED03-B468-EABF-FEA6150604F4}"/>
                </a:ext>
              </a:extLst>
            </p:cNvPr>
            <p:cNvSpPr/>
            <p:nvPr userDrawn="1"/>
          </p:nvSpPr>
          <p:spPr>
            <a:xfrm>
              <a:off x="9971773" y="154004"/>
              <a:ext cx="1934678" cy="8085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descr="Mass Health logo">
              <a:extLst>
                <a:ext uri="{FF2B5EF4-FFF2-40B4-BE49-F238E27FC236}">
                  <a16:creationId xmlns:a16="http://schemas.microsoft.com/office/drawing/2014/main" id="{31A77D89-6683-2058-E2D6-7F2C0797BE0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61748" y="219023"/>
              <a:ext cx="1209675" cy="600075"/>
            </a:xfrm>
            <a:prstGeom prst="rect">
              <a:avLst/>
            </a:prstGeom>
          </p:spPr>
        </p:pic>
      </p:grpSp>
    </p:spTree>
    <p:extLst>
      <p:ext uri="{BB962C8B-B14F-4D97-AF65-F5344CB8AC3E}">
        <p14:creationId xmlns:p14="http://schemas.microsoft.com/office/powerpoint/2010/main" val="958756484"/>
      </p:ext>
    </p:extLst>
  </p:cSld>
  <p:clrMapOvr>
    <a:masterClrMapping/>
  </p:clrMapOvr>
  <p:extLst>
    <p:ext uri="{DCECCB84-F9BA-43D5-87BE-67443E8EF086}">
      <p15:sldGuideLst xmlns:p15="http://schemas.microsoft.com/office/powerpoint/2012/main">
        <p15:guide id="1" orient="horz" pos="216">
          <p15:clr>
            <a:srgbClr val="FBAE40"/>
          </p15:clr>
        </p15:guide>
        <p15:guide id="2" orient="horz" pos="1224">
          <p15:clr>
            <a:srgbClr val="FBAE40"/>
          </p15:clr>
        </p15:guide>
        <p15:guide id="3" orient="horz" pos="3672">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8_Title and Content - Lt. Blue -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1"/>
            <a:ext cx="9018661" cy="1106977"/>
          </a:xfrm>
        </p:spPr>
        <p:txBody>
          <a:bodyPr>
            <a:normAutofit/>
          </a:bodyPr>
          <a:lstStyle>
            <a:lvl1pPr>
              <a:defRPr sz="3000"/>
            </a:lvl1pPr>
          </a:lstStyle>
          <a:p>
            <a:r>
              <a:rPr lang="en-US"/>
              <a:t>Click to edit Master title style – </a:t>
            </a:r>
            <a:br>
              <a:rPr lang="en-US"/>
            </a:br>
            <a:r>
              <a:rPr lang="en-US"/>
              <a:t>up to two lines</a:t>
            </a:r>
          </a:p>
        </p:txBody>
      </p:sp>
      <p:sp>
        <p:nvSpPr>
          <p:cNvPr id="4" name="TitleTopPlaceholder">
            <a:extLst>
              <a:ext uri="{FF2B5EF4-FFF2-40B4-BE49-F238E27FC236}">
                <a16:creationId xmlns:a16="http://schemas.microsoft.com/office/drawing/2014/main" id="{8F4C5FA5-219A-9787-12FD-08ECEAAB0213}"/>
              </a:ext>
              <a:ext uri="{C183D7F6-B498-43B3-948B-1728B52AA6E4}">
                <adec:decorative xmlns:adec="http://schemas.microsoft.com/office/drawing/2017/decorative" val="1"/>
              </a:ext>
            </a:extLst>
          </p:cNvPr>
          <p:cNvSpPr>
            <a:spLocks noChangeArrowheads="1"/>
          </p:cNvSpPr>
          <p:nvPr userDrawn="1"/>
        </p:nvSpPr>
        <p:spPr bwMode="ltGray">
          <a:xfrm>
            <a:off x="0" y="1600200"/>
            <a:ext cx="12192000" cy="4572000"/>
          </a:xfrm>
          <a:prstGeom prst="rect">
            <a:avLst/>
          </a:prstGeom>
          <a:solidFill>
            <a:schemeClr val="accent3">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600" y="1943100"/>
            <a:ext cx="3352800" cy="388620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485E4477-2FCE-D550-9AC3-127DCE497949}"/>
              </a:ext>
            </a:extLst>
          </p:cNvPr>
          <p:cNvSpPr>
            <a:spLocks noGrp="1"/>
          </p:cNvSpPr>
          <p:nvPr>
            <p:ph idx="13"/>
          </p:nvPr>
        </p:nvSpPr>
        <p:spPr>
          <a:xfrm>
            <a:off x="4425865" y="1943100"/>
            <a:ext cx="3352800" cy="388620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2">
            <a:extLst>
              <a:ext uri="{FF2B5EF4-FFF2-40B4-BE49-F238E27FC236}">
                <a16:creationId xmlns:a16="http://schemas.microsoft.com/office/drawing/2014/main" id="{35DC5AFC-525E-9D1D-8C25-E1F357901770}"/>
              </a:ext>
            </a:extLst>
          </p:cNvPr>
          <p:cNvSpPr>
            <a:spLocks noGrp="1"/>
          </p:cNvSpPr>
          <p:nvPr>
            <p:ph idx="14"/>
          </p:nvPr>
        </p:nvSpPr>
        <p:spPr>
          <a:xfrm>
            <a:off x="8229600" y="1943100"/>
            <a:ext cx="3352800" cy="388620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1" y="6242054"/>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2" y="6242054"/>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6" y="6242054"/>
            <a:ext cx="515815" cy="273049"/>
          </a:xfrm>
        </p:spPr>
        <p:txBody>
          <a:bodyPr/>
          <a:lstStyle/>
          <a:p>
            <a:fld id="{339812A2-7357-D74C-8951-60089343E303}" type="slidenum">
              <a:rPr lang="en-US" smtClean="0"/>
              <a:t>‹#›</a:t>
            </a:fld>
            <a:endParaRPr lang="en-US"/>
          </a:p>
        </p:txBody>
      </p:sp>
      <p:grpSp>
        <p:nvGrpSpPr>
          <p:cNvPr id="7" name="Group 6">
            <a:extLst>
              <a:ext uri="{FF2B5EF4-FFF2-40B4-BE49-F238E27FC236}">
                <a16:creationId xmlns:a16="http://schemas.microsoft.com/office/drawing/2014/main" id="{A531B4C4-DC79-2BFA-2258-64A67E293C3F}"/>
              </a:ext>
            </a:extLst>
          </p:cNvPr>
          <p:cNvGrpSpPr/>
          <p:nvPr userDrawn="1"/>
        </p:nvGrpSpPr>
        <p:grpSpPr>
          <a:xfrm>
            <a:off x="9971773" y="154004"/>
            <a:ext cx="1934678" cy="808522"/>
            <a:chOff x="9971773" y="154004"/>
            <a:chExt cx="1934678" cy="808522"/>
          </a:xfrm>
        </p:grpSpPr>
        <p:sp>
          <p:nvSpPr>
            <p:cNvPr id="8" name="Rectangle 7">
              <a:extLst>
                <a:ext uri="{FF2B5EF4-FFF2-40B4-BE49-F238E27FC236}">
                  <a16:creationId xmlns:a16="http://schemas.microsoft.com/office/drawing/2014/main" id="{2310260B-EC09-F4C9-0C5F-C3887C7E75B6}"/>
                </a:ext>
              </a:extLst>
            </p:cNvPr>
            <p:cNvSpPr/>
            <p:nvPr userDrawn="1"/>
          </p:nvSpPr>
          <p:spPr>
            <a:xfrm>
              <a:off x="9971773" y="154004"/>
              <a:ext cx="1934678" cy="8085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Mass Health logo">
              <a:extLst>
                <a:ext uri="{FF2B5EF4-FFF2-40B4-BE49-F238E27FC236}">
                  <a16:creationId xmlns:a16="http://schemas.microsoft.com/office/drawing/2014/main" id="{AACD0BE2-FBE2-9CEA-7270-12AC592B4F8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61748" y="219023"/>
              <a:ext cx="1209675" cy="600075"/>
            </a:xfrm>
            <a:prstGeom prst="rect">
              <a:avLst/>
            </a:prstGeom>
          </p:spPr>
        </p:pic>
      </p:grpSp>
    </p:spTree>
    <p:extLst>
      <p:ext uri="{BB962C8B-B14F-4D97-AF65-F5344CB8AC3E}">
        <p14:creationId xmlns:p14="http://schemas.microsoft.com/office/powerpoint/2010/main" val="1196861529"/>
      </p:ext>
    </p:extLst>
  </p:cSld>
  <p:clrMapOvr>
    <a:masterClrMapping/>
  </p:clrMapOvr>
  <p:extLst>
    <p:ext uri="{DCECCB84-F9BA-43D5-87BE-67443E8EF086}">
      <p15:sldGuideLst xmlns:p15="http://schemas.microsoft.com/office/powerpoint/2012/main">
        <p15:guide id="1" orient="horz" pos="216">
          <p15:clr>
            <a:srgbClr val="FBAE40"/>
          </p15:clr>
        </p15:guide>
        <p15:guide id="2" orient="horz" pos="1224">
          <p15:clr>
            <a:srgbClr val="FBAE40"/>
          </p15:clr>
        </p15:guide>
        <p15:guide id="3" orient="horz" pos="3672">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9_Title and Content - Lt. Blue - 4 column ve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1"/>
            <a:ext cx="9018661" cy="1106977"/>
          </a:xfrm>
        </p:spPr>
        <p:txBody>
          <a:bodyPr>
            <a:normAutofit/>
          </a:bodyPr>
          <a:lstStyle>
            <a:lvl1pPr>
              <a:defRPr sz="3000"/>
            </a:lvl1pPr>
          </a:lstStyle>
          <a:p>
            <a:r>
              <a:rPr lang="en-US"/>
              <a:t>Click to edit Master title style – </a:t>
            </a:r>
            <a:br>
              <a:rPr lang="en-US"/>
            </a:br>
            <a:r>
              <a:rPr lang="en-US"/>
              <a:t>up to two lines</a:t>
            </a:r>
          </a:p>
        </p:txBody>
      </p:sp>
      <p:sp>
        <p:nvSpPr>
          <p:cNvPr id="7" name="TitleTopPlaceholder">
            <a:extLst>
              <a:ext uri="{FF2B5EF4-FFF2-40B4-BE49-F238E27FC236}">
                <a16:creationId xmlns:a16="http://schemas.microsoft.com/office/drawing/2014/main" id="{56B68513-787C-A1A4-D528-0AF0C6B7EFFE}"/>
              </a:ext>
              <a:ext uri="{C183D7F6-B498-43B3-948B-1728B52AA6E4}">
                <adec:decorative xmlns:adec="http://schemas.microsoft.com/office/drawing/2017/decorative" val="1"/>
              </a:ext>
            </a:extLst>
          </p:cNvPr>
          <p:cNvSpPr>
            <a:spLocks noChangeArrowheads="1"/>
          </p:cNvSpPr>
          <p:nvPr userDrawn="1"/>
        </p:nvSpPr>
        <p:spPr bwMode="ltGray">
          <a:xfrm>
            <a:off x="0" y="1600200"/>
            <a:ext cx="12192000" cy="4572000"/>
          </a:xfrm>
          <a:prstGeom prst="rect">
            <a:avLst/>
          </a:prstGeom>
          <a:solidFill>
            <a:schemeClr val="accent3">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599" y="1943100"/>
            <a:ext cx="2511552" cy="3886200"/>
          </a:xfrm>
        </p:spPr>
        <p:txBody>
          <a:bodyPr/>
          <a:lstStyle>
            <a:lvl1pPr>
              <a:defRPr sz="1600"/>
            </a:lvl1pPr>
            <a:lvl2pPr marL="514350" indent="-171450">
              <a:tabLst/>
              <a:defRPr sz="1500"/>
            </a:lvl2pPr>
            <a:lvl3pPr marL="803275" indent="-177800">
              <a:tabLst/>
              <a:defRPr sz="14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10" name="Content Placeholder 2">
            <a:extLst>
              <a:ext uri="{FF2B5EF4-FFF2-40B4-BE49-F238E27FC236}">
                <a16:creationId xmlns:a16="http://schemas.microsoft.com/office/drawing/2014/main" id="{485E4477-2FCE-D550-9AC3-127DCE497949}"/>
              </a:ext>
            </a:extLst>
          </p:cNvPr>
          <p:cNvSpPr>
            <a:spLocks noGrp="1"/>
          </p:cNvSpPr>
          <p:nvPr>
            <p:ph idx="13"/>
          </p:nvPr>
        </p:nvSpPr>
        <p:spPr>
          <a:xfrm>
            <a:off x="3430015" y="1943100"/>
            <a:ext cx="2511552" cy="3886200"/>
          </a:xfrm>
        </p:spPr>
        <p:txBody>
          <a:bodyPr/>
          <a:lstStyle>
            <a:lvl1pPr>
              <a:defRPr sz="1600"/>
            </a:lvl1pPr>
            <a:lvl2pPr marL="514350" indent="-171450">
              <a:tabLst/>
              <a:defRPr sz="1500"/>
            </a:lvl2pPr>
            <a:lvl3pPr marL="803275" indent="-177800">
              <a:tabLst/>
              <a:defRPr sz="14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16" name="Content Placeholder 2">
            <a:extLst>
              <a:ext uri="{FF2B5EF4-FFF2-40B4-BE49-F238E27FC236}">
                <a16:creationId xmlns:a16="http://schemas.microsoft.com/office/drawing/2014/main" id="{35DC5AFC-525E-9D1D-8C25-E1F357901770}"/>
              </a:ext>
            </a:extLst>
          </p:cNvPr>
          <p:cNvSpPr>
            <a:spLocks noGrp="1"/>
          </p:cNvSpPr>
          <p:nvPr>
            <p:ph idx="14"/>
          </p:nvPr>
        </p:nvSpPr>
        <p:spPr>
          <a:xfrm>
            <a:off x="6250431" y="1943100"/>
            <a:ext cx="2511552" cy="3886200"/>
          </a:xfrm>
        </p:spPr>
        <p:txBody>
          <a:bodyPr/>
          <a:lstStyle>
            <a:lvl1pPr>
              <a:defRPr sz="1600"/>
            </a:lvl1pPr>
            <a:lvl2pPr marL="514350" indent="-171450">
              <a:tabLst/>
              <a:defRPr sz="1500"/>
            </a:lvl2pPr>
            <a:lvl3pPr marL="803275" indent="-177800">
              <a:tabLst/>
              <a:defRPr sz="1400"/>
            </a:lvl3pPr>
            <a:lvl4pPr>
              <a:defRPr sz="1400"/>
            </a:lvl4pPr>
            <a:lvl5pPr>
              <a:defRPr sz="1200"/>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C6C58485-560D-CB2E-F459-753E69228FF3}"/>
              </a:ext>
            </a:extLst>
          </p:cNvPr>
          <p:cNvSpPr>
            <a:spLocks noGrp="1"/>
          </p:cNvSpPr>
          <p:nvPr>
            <p:ph idx="15"/>
          </p:nvPr>
        </p:nvSpPr>
        <p:spPr>
          <a:xfrm>
            <a:off x="9070847" y="1943100"/>
            <a:ext cx="2511552" cy="3886200"/>
          </a:xfrm>
        </p:spPr>
        <p:txBody>
          <a:bodyPr/>
          <a:lstStyle>
            <a:lvl1pPr>
              <a:defRPr sz="1600"/>
            </a:lvl1pPr>
            <a:lvl2pPr marL="514350" indent="-171450">
              <a:tabLst/>
              <a:defRPr sz="1500"/>
            </a:lvl2pPr>
            <a:lvl3pPr marL="803275" indent="-177800">
              <a:tabLst/>
              <a:defRPr sz="1400"/>
            </a:lvl3pPr>
            <a:lvl4pPr>
              <a:defRPr sz="1400"/>
            </a:lvl4pPr>
            <a:lvl5pPr>
              <a:defRPr sz="1200"/>
            </a:lvl5pPr>
          </a:lstStyle>
          <a:p>
            <a:pPr lvl="0"/>
            <a:r>
              <a:rPr lang="en-US"/>
              <a:t>Click to edit Master text styles</a:t>
            </a:r>
          </a:p>
          <a:p>
            <a:pPr lvl="1"/>
            <a:r>
              <a:rPr lang="en-US"/>
              <a:t>Second level</a:t>
            </a:r>
          </a:p>
          <a:p>
            <a:pPr lvl="2"/>
            <a:r>
              <a:rPr lang="en-US"/>
              <a:t>Third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1" y="6242054"/>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2" y="6242054"/>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6" y="6242054"/>
            <a:ext cx="515815" cy="273049"/>
          </a:xfrm>
        </p:spPr>
        <p:txBody>
          <a:bodyPr/>
          <a:lstStyle/>
          <a:p>
            <a:fld id="{339812A2-7357-D74C-8951-60089343E303}" type="slidenum">
              <a:rPr lang="en-US" smtClean="0"/>
              <a:t>‹#›</a:t>
            </a:fld>
            <a:endParaRPr lang="en-US"/>
          </a:p>
        </p:txBody>
      </p:sp>
      <p:grpSp>
        <p:nvGrpSpPr>
          <p:cNvPr id="8" name="Group 7">
            <a:extLst>
              <a:ext uri="{FF2B5EF4-FFF2-40B4-BE49-F238E27FC236}">
                <a16:creationId xmlns:a16="http://schemas.microsoft.com/office/drawing/2014/main" id="{6F4DC9E0-0977-B584-A658-9A1613A8A0EE}"/>
              </a:ext>
            </a:extLst>
          </p:cNvPr>
          <p:cNvGrpSpPr/>
          <p:nvPr userDrawn="1"/>
        </p:nvGrpSpPr>
        <p:grpSpPr>
          <a:xfrm>
            <a:off x="9971773" y="154004"/>
            <a:ext cx="1934678" cy="808522"/>
            <a:chOff x="9971773" y="154004"/>
            <a:chExt cx="1934678" cy="808522"/>
          </a:xfrm>
        </p:grpSpPr>
        <p:sp>
          <p:nvSpPr>
            <p:cNvPr id="9" name="Rectangle 8">
              <a:extLst>
                <a:ext uri="{FF2B5EF4-FFF2-40B4-BE49-F238E27FC236}">
                  <a16:creationId xmlns:a16="http://schemas.microsoft.com/office/drawing/2014/main" id="{88751C67-ED98-5E95-5CF0-F04596A85F11}"/>
                </a:ext>
              </a:extLst>
            </p:cNvPr>
            <p:cNvSpPr/>
            <p:nvPr userDrawn="1"/>
          </p:nvSpPr>
          <p:spPr>
            <a:xfrm>
              <a:off x="9971773" y="154004"/>
              <a:ext cx="1934678" cy="8085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Graphic 16" descr="Mass Health logo">
              <a:extLst>
                <a:ext uri="{FF2B5EF4-FFF2-40B4-BE49-F238E27FC236}">
                  <a16:creationId xmlns:a16="http://schemas.microsoft.com/office/drawing/2014/main" id="{6E9C5A23-17B3-489B-7422-959D2696233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61748" y="219023"/>
              <a:ext cx="1209675" cy="600075"/>
            </a:xfrm>
            <a:prstGeom prst="rect">
              <a:avLst/>
            </a:prstGeom>
          </p:spPr>
        </p:pic>
      </p:grpSp>
    </p:spTree>
    <p:extLst>
      <p:ext uri="{BB962C8B-B14F-4D97-AF65-F5344CB8AC3E}">
        <p14:creationId xmlns:p14="http://schemas.microsoft.com/office/powerpoint/2010/main" val="2433749212"/>
      </p:ext>
    </p:extLst>
  </p:cSld>
  <p:clrMapOvr>
    <a:masterClrMapping/>
  </p:clrMapOvr>
  <p:extLst>
    <p:ext uri="{DCECCB84-F9BA-43D5-87BE-67443E8EF086}">
      <p15:sldGuideLst xmlns:p15="http://schemas.microsoft.com/office/powerpoint/2012/main">
        <p15:guide id="1" orient="horz" pos="1224">
          <p15:clr>
            <a:srgbClr val="FBAE40"/>
          </p15:clr>
        </p15:guide>
        <p15:guide id="2" orient="horz" pos="3672">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0_Title and Content - Lt. Blue - 4 column horiz.">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1"/>
            <a:ext cx="9018661" cy="1106977"/>
          </a:xfrm>
        </p:spPr>
        <p:txBody>
          <a:bodyPr>
            <a:normAutofit/>
          </a:bodyPr>
          <a:lstStyle>
            <a:lvl1pPr>
              <a:defRPr sz="3000"/>
            </a:lvl1pPr>
          </a:lstStyle>
          <a:p>
            <a:r>
              <a:rPr lang="en-US"/>
              <a:t>Click to edit Master title style – </a:t>
            </a:r>
            <a:br>
              <a:rPr lang="en-US"/>
            </a:br>
            <a:r>
              <a:rPr lang="en-US"/>
              <a:t>up to two lines</a:t>
            </a:r>
          </a:p>
        </p:txBody>
      </p:sp>
      <p:sp>
        <p:nvSpPr>
          <p:cNvPr id="7" name="TitleTopPlaceholder">
            <a:extLst>
              <a:ext uri="{FF2B5EF4-FFF2-40B4-BE49-F238E27FC236}">
                <a16:creationId xmlns:a16="http://schemas.microsoft.com/office/drawing/2014/main" id="{443EF30E-5F2B-EF4B-210C-7278EDE1E907}"/>
              </a:ext>
              <a:ext uri="{C183D7F6-B498-43B3-948B-1728B52AA6E4}">
                <adec:decorative xmlns:adec="http://schemas.microsoft.com/office/drawing/2017/decorative" val="1"/>
              </a:ext>
            </a:extLst>
          </p:cNvPr>
          <p:cNvSpPr>
            <a:spLocks noChangeArrowheads="1"/>
          </p:cNvSpPr>
          <p:nvPr userDrawn="1"/>
        </p:nvSpPr>
        <p:spPr bwMode="ltGray">
          <a:xfrm>
            <a:off x="0" y="1600200"/>
            <a:ext cx="12192000" cy="4572000"/>
          </a:xfrm>
          <a:prstGeom prst="rect">
            <a:avLst/>
          </a:prstGeom>
          <a:solidFill>
            <a:schemeClr val="accent3">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599" y="1943100"/>
            <a:ext cx="10972800" cy="914400"/>
          </a:xfrm>
        </p:spPr>
        <p:txBody>
          <a:bodyPr/>
          <a:lstStyle>
            <a:lvl1pPr>
              <a:defRPr sz="2000"/>
            </a:lvl1pPr>
            <a:lvl2pPr marL="577850" indent="-234950">
              <a:tabLst/>
              <a:defRPr sz="1800"/>
            </a:lvl2pPr>
            <a:lvl3pPr marL="803275" indent="-177800">
              <a:tabLst/>
              <a:defRPr sz="1400"/>
            </a:lvl3pPr>
            <a:lvl4pPr>
              <a:defRPr sz="1600"/>
            </a:lvl4pPr>
            <a:lvl5pPr>
              <a:defRPr sz="1600"/>
            </a:lvl5pPr>
          </a:lstStyle>
          <a:p>
            <a:pPr lvl="0"/>
            <a:r>
              <a:rPr lang="en-US"/>
              <a:t>Click to edit Master text styles</a:t>
            </a:r>
          </a:p>
          <a:p>
            <a:pPr lvl="1"/>
            <a:r>
              <a:rPr lang="en-US"/>
              <a:t>Second level</a:t>
            </a:r>
          </a:p>
        </p:txBody>
      </p:sp>
      <p:sp>
        <p:nvSpPr>
          <p:cNvPr id="10" name="Content Placeholder 2">
            <a:extLst>
              <a:ext uri="{FF2B5EF4-FFF2-40B4-BE49-F238E27FC236}">
                <a16:creationId xmlns:a16="http://schemas.microsoft.com/office/drawing/2014/main" id="{485E4477-2FCE-D550-9AC3-127DCE497949}"/>
              </a:ext>
            </a:extLst>
          </p:cNvPr>
          <p:cNvSpPr>
            <a:spLocks noGrp="1"/>
          </p:cNvSpPr>
          <p:nvPr>
            <p:ph idx="13"/>
          </p:nvPr>
        </p:nvSpPr>
        <p:spPr>
          <a:xfrm>
            <a:off x="609600" y="2933699"/>
            <a:ext cx="10972801" cy="914400"/>
          </a:xfrm>
        </p:spPr>
        <p:txBody>
          <a:bodyPr/>
          <a:lstStyle>
            <a:lvl1pPr>
              <a:defRPr sz="2000"/>
            </a:lvl1pPr>
            <a:lvl2pPr marL="577850" indent="-234950">
              <a:tabLst/>
              <a:defRPr sz="1800"/>
            </a:lvl2pPr>
            <a:lvl3pPr marL="803275" indent="-177800">
              <a:tabLst/>
              <a:defRPr sz="1400"/>
            </a:lvl3pPr>
            <a:lvl4pPr>
              <a:defRPr sz="1600"/>
            </a:lvl4pPr>
            <a:lvl5pPr>
              <a:defRPr sz="1600"/>
            </a:lvl5pPr>
          </a:lstStyle>
          <a:p>
            <a:pPr lvl="0"/>
            <a:r>
              <a:rPr lang="en-US"/>
              <a:t>Click to edit Master text styles</a:t>
            </a:r>
          </a:p>
          <a:p>
            <a:pPr lvl="1"/>
            <a:r>
              <a:rPr lang="en-US"/>
              <a:t>Second level</a:t>
            </a:r>
          </a:p>
        </p:txBody>
      </p:sp>
      <p:sp>
        <p:nvSpPr>
          <p:cNvPr id="16" name="Content Placeholder 2">
            <a:extLst>
              <a:ext uri="{FF2B5EF4-FFF2-40B4-BE49-F238E27FC236}">
                <a16:creationId xmlns:a16="http://schemas.microsoft.com/office/drawing/2014/main" id="{35DC5AFC-525E-9D1D-8C25-E1F357901770}"/>
              </a:ext>
            </a:extLst>
          </p:cNvPr>
          <p:cNvSpPr>
            <a:spLocks noGrp="1"/>
          </p:cNvSpPr>
          <p:nvPr>
            <p:ph idx="14"/>
          </p:nvPr>
        </p:nvSpPr>
        <p:spPr>
          <a:xfrm>
            <a:off x="609600" y="3924298"/>
            <a:ext cx="10972800" cy="914400"/>
          </a:xfrm>
        </p:spPr>
        <p:txBody>
          <a:bodyPr/>
          <a:lstStyle>
            <a:lvl1pPr>
              <a:defRPr sz="2000"/>
            </a:lvl1pPr>
            <a:lvl2pPr marL="577850" indent="-234950">
              <a:tabLst/>
              <a:defRPr sz="1800"/>
            </a:lvl2pPr>
            <a:lvl3pPr marL="803275" indent="-177800">
              <a:tabLst/>
              <a:defRPr sz="1400"/>
            </a:lvl3pPr>
            <a:lvl4pPr>
              <a:defRPr sz="1400"/>
            </a:lvl4pPr>
            <a:lvl5pPr>
              <a:defRPr sz="1200"/>
            </a:lvl5pPr>
          </a:lstStyle>
          <a:p>
            <a:pPr lvl="0"/>
            <a:r>
              <a:rPr lang="en-US"/>
              <a:t>Click to edit Master text styles</a:t>
            </a:r>
          </a:p>
          <a:p>
            <a:pPr lvl="1"/>
            <a:r>
              <a:rPr lang="en-US"/>
              <a:t>Second level</a:t>
            </a:r>
          </a:p>
        </p:txBody>
      </p:sp>
      <p:sp>
        <p:nvSpPr>
          <p:cNvPr id="4" name="Content Placeholder 2">
            <a:extLst>
              <a:ext uri="{FF2B5EF4-FFF2-40B4-BE49-F238E27FC236}">
                <a16:creationId xmlns:a16="http://schemas.microsoft.com/office/drawing/2014/main" id="{C6C58485-560D-CB2E-F459-753E69228FF3}"/>
              </a:ext>
            </a:extLst>
          </p:cNvPr>
          <p:cNvSpPr>
            <a:spLocks noGrp="1"/>
          </p:cNvSpPr>
          <p:nvPr>
            <p:ph idx="15"/>
          </p:nvPr>
        </p:nvSpPr>
        <p:spPr>
          <a:xfrm>
            <a:off x="609600" y="4914898"/>
            <a:ext cx="10972800" cy="914400"/>
          </a:xfrm>
        </p:spPr>
        <p:txBody>
          <a:bodyPr/>
          <a:lstStyle>
            <a:lvl1pPr>
              <a:defRPr sz="2000"/>
            </a:lvl1pPr>
            <a:lvl2pPr marL="577850" indent="-234950">
              <a:tabLst/>
              <a:defRPr sz="1800"/>
            </a:lvl2pPr>
            <a:lvl3pPr marL="803275" indent="-177800">
              <a:tabLst/>
              <a:defRPr sz="1400"/>
            </a:lvl3pPr>
            <a:lvl4pPr>
              <a:defRPr sz="1400"/>
            </a:lvl4pPr>
            <a:lvl5pPr>
              <a:defRPr sz="1200"/>
            </a:lvl5pPr>
          </a:lstStyle>
          <a:p>
            <a:pPr lvl="0"/>
            <a:r>
              <a:rPr lang="en-US"/>
              <a:t>Click to edit Master text styles</a:t>
            </a:r>
          </a:p>
          <a:p>
            <a:pPr lvl="1"/>
            <a:r>
              <a:rPr lang="en-US"/>
              <a:t>Second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1" y="6242054"/>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2" y="6242054"/>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6" y="6242054"/>
            <a:ext cx="515815" cy="273049"/>
          </a:xfrm>
        </p:spPr>
        <p:txBody>
          <a:bodyPr/>
          <a:lstStyle/>
          <a:p>
            <a:fld id="{339812A2-7357-D74C-8951-60089343E303}" type="slidenum">
              <a:rPr lang="en-US" smtClean="0"/>
              <a:t>‹#›</a:t>
            </a:fld>
            <a:endParaRPr lang="en-US"/>
          </a:p>
        </p:txBody>
      </p:sp>
      <p:grpSp>
        <p:nvGrpSpPr>
          <p:cNvPr id="8" name="Group 7">
            <a:extLst>
              <a:ext uri="{FF2B5EF4-FFF2-40B4-BE49-F238E27FC236}">
                <a16:creationId xmlns:a16="http://schemas.microsoft.com/office/drawing/2014/main" id="{C59F93CE-BCA1-E826-05E7-986E0F5919C9}"/>
              </a:ext>
            </a:extLst>
          </p:cNvPr>
          <p:cNvGrpSpPr/>
          <p:nvPr userDrawn="1"/>
        </p:nvGrpSpPr>
        <p:grpSpPr>
          <a:xfrm>
            <a:off x="9971773" y="154004"/>
            <a:ext cx="1934678" cy="808522"/>
            <a:chOff x="9971773" y="154004"/>
            <a:chExt cx="1934678" cy="808522"/>
          </a:xfrm>
        </p:grpSpPr>
        <p:sp>
          <p:nvSpPr>
            <p:cNvPr id="9" name="Rectangle 8">
              <a:extLst>
                <a:ext uri="{FF2B5EF4-FFF2-40B4-BE49-F238E27FC236}">
                  <a16:creationId xmlns:a16="http://schemas.microsoft.com/office/drawing/2014/main" id="{C10A1195-A7DC-6FD2-1ABD-DACB54BB56D9}"/>
                </a:ext>
              </a:extLst>
            </p:cNvPr>
            <p:cNvSpPr/>
            <p:nvPr userDrawn="1"/>
          </p:nvSpPr>
          <p:spPr>
            <a:xfrm>
              <a:off x="9971773" y="154004"/>
              <a:ext cx="1934678" cy="8085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Graphic 16" descr="Mass Health logo">
              <a:extLst>
                <a:ext uri="{FF2B5EF4-FFF2-40B4-BE49-F238E27FC236}">
                  <a16:creationId xmlns:a16="http://schemas.microsoft.com/office/drawing/2014/main" id="{913DA8AF-248E-959E-0058-9BA5B169F1A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61748" y="219023"/>
              <a:ext cx="1209675" cy="600075"/>
            </a:xfrm>
            <a:prstGeom prst="rect">
              <a:avLst/>
            </a:prstGeom>
          </p:spPr>
        </p:pic>
      </p:grpSp>
    </p:spTree>
    <p:extLst>
      <p:ext uri="{BB962C8B-B14F-4D97-AF65-F5344CB8AC3E}">
        <p14:creationId xmlns:p14="http://schemas.microsoft.com/office/powerpoint/2010/main" val="563537825"/>
      </p:ext>
    </p:extLst>
  </p:cSld>
  <p:clrMapOvr>
    <a:masterClrMapping/>
  </p:clrMapOvr>
  <p:extLst>
    <p:ext uri="{DCECCB84-F9BA-43D5-87BE-67443E8EF086}">
      <p15:sldGuideLst xmlns:p15="http://schemas.microsoft.com/office/powerpoint/2012/main">
        <p15:guide id="1" orient="horz" pos="1224">
          <p15:clr>
            <a:srgbClr val="FBAE40"/>
          </p15:clr>
        </p15:guide>
        <p15:guide id="2" orient="horz" pos="3672">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1_Title and Content - Lt./Dk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1"/>
            <a:ext cx="9018661" cy="1106977"/>
          </a:xfrm>
        </p:spPr>
        <p:txBody>
          <a:bodyPr>
            <a:normAutofit/>
          </a:bodyPr>
          <a:lstStyle>
            <a:lvl1pPr>
              <a:defRPr sz="3000"/>
            </a:lvl1pPr>
          </a:lstStyle>
          <a:p>
            <a:r>
              <a:rPr lang="en-US"/>
              <a:t>Click to edit Master title style – </a:t>
            </a:r>
            <a:br>
              <a:rPr lang="en-US"/>
            </a:br>
            <a:r>
              <a:rPr lang="en-US"/>
              <a:t>up to two lines</a:t>
            </a:r>
          </a:p>
        </p:txBody>
      </p:sp>
      <p:pic>
        <p:nvPicPr>
          <p:cNvPr id="20" name="Graphic 19" descr="Mass Health logo">
            <a:extLst>
              <a:ext uri="{FF2B5EF4-FFF2-40B4-BE49-F238E27FC236}">
                <a16:creationId xmlns:a16="http://schemas.microsoft.com/office/drawing/2014/main" id="{0B90408E-33AD-DEBE-20D0-13E3C8981F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4967" y="248208"/>
            <a:ext cx="1612900" cy="600075"/>
          </a:xfrm>
          <a:prstGeom prst="rect">
            <a:avLst/>
          </a:prstGeom>
        </p:spPr>
      </p:pic>
      <p:sp>
        <p:nvSpPr>
          <p:cNvPr id="4" name="TitleTopPlaceholder">
            <a:extLst>
              <a:ext uri="{FF2B5EF4-FFF2-40B4-BE49-F238E27FC236}">
                <a16:creationId xmlns:a16="http://schemas.microsoft.com/office/drawing/2014/main" id="{5A64D8DE-9279-EA5C-8469-30CA76FD2671}"/>
              </a:ext>
              <a:ext uri="{C183D7F6-B498-43B3-948B-1728B52AA6E4}">
                <adec:decorative xmlns:adec="http://schemas.microsoft.com/office/drawing/2017/decorative" val="1"/>
              </a:ext>
            </a:extLst>
          </p:cNvPr>
          <p:cNvSpPr>
            <a:spLocks noChangeArrowheads="1"/>
          </p:cNvSpPr>
          <p:nvPr userDrawn="1"/>
        </p:nvSpPr>
        <p:spPr bwMode="ltGray">
          <a:xfrm>
            <a:off x="0" y="1600200"/>
            <a:ext cx="8534400" cy="4572000"/>
          </a:xfrm>
          <a:prstGeom prst="rect">
            <a:avLst/>
          </a:prstGeom>
          <a:solidFill>
            <a:schemeClr val="accent3">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602" y="1943100"/>
            <a:ext cx="7309503"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TopPlaceholder">
            <a:extLst>
              <a:ext uri="{FF2B5EF4-FFF2-40B4-BE49-F238E27FC236}">
                <a16:creationId xmlns:a16="http://schemas.microsoft.com/office/drawing/2014/main" id="{5CCFAA88-B418-281C-32E6-D37FB025D555}"/>
              </a:ext>
              <a:ext uri="{C183D7F6-B498-43B3-948B-1728B52AA6E4}">
                <adec:decorative xmlns:adec="http://schemas.microsoft.com/office/drawing/2017/decorative" val="1"/>
              </a:ext>
            </a:extLst>
          </p:cNvPr>
          <p:cNvSpPr>
            <a:spLocks noChangeArrowheads="1"/>
          </p:cNvSpPr>
          <p:nvPr userDrawn="1"/>
        </p:nvSpPr>
        <p:spPr bwMode="ltGray">
          <a:xfrm>
            <a:off x="8238148" y="1600200"/>
            <a:ext cx="3965249" cy="4572000"/>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9" name="Content Placeholder 8">
            <a:extLst>
              <a:ext uri="{FF2B5EF4-FFF2-40B4-BE49-F238E27FC236}">
                <a16:creationId xmlns:a16="http://schemas.microsoft.com/office/drawing/2014/main" id="{BF99276F-AA5F-3D68-6053-A76E039CFBD0}"/>
              </a:ext>
            </a:extLst>
          </p:cNvPr>
          <p:cNvSpPr>
            <a:spLocks noGrp="1"/>
          </p:cNvSpPr>
          <p:nvPr>
            <p:ph sz="quarter" idx="13"/>
          </p:nvPr>
        </p:nvSpPr>
        <p:spPr>
          <a:xfrm>
            <a:off x="8853443" y="1943103"/>
            <a:ext cx="2728956" cy="2329797"/>
          </a:xfrm>
        </p:spPr>
        <p:txBody>
          <a:bodyPr/>
          <a:lstStyle>
            <a:lvl1pPr>
              <a:defRPr sz="1800">
                <a:solidFill>
                  <a:schemeClr val="bg1"/>
                </a:solidFill>
              </a:defRPr>
            </a:lvl1pPr>
            <a:lvl2pPr>
              <a:defRPr sz="1600">
                <a:solidFill>
                  <a:schemeClr val="bg1"/>
                </a:solidFill>
              </a:defRPr>
            </a:lvl2pPr>
            <a:lvl3pPr>
              <a:defRPr sz="1400">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6" name="Content Placeholder 15">
            <a:extLst>
              <a:ext uri="{FF2B5EF4-FFF2-40B4-BE49-F238E27FC236}">
                <a16:creationId xmlns:a16="http://schemas.microsoft.com/office/drawing/2014/main" id="{D5EB5B9D-764B-4058-086C-43A139A43EE1}"/>
              </a:ext>
            </a:extLst>
          </p:cNvPr>
          <p:cNvSpPr>
            <a:spLocks noGrp="1"/>
          </p:cNvSpPr>
          <p:nvPr>
            <p:ph sz="quarter" idx="14"/>
          </p:nvPr>
        </p:nvSpPr>
        <p:spPr>
          <a:xfrm>
            <a:off x="8853443" y="4498296"/>
            <a:ext cx="2738160" cy="1331007"/>
          </a:xfrm>
        </p:spPr>
        <p:txBody>
          <a:bodyPr/>
          <a:lstStyle>
            <a:lvl1pPr marL="0" indent="0" algn="ctr">
              <a:buNone/>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1" y="6242054"/>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2" y="6242054"/>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6" y="6242054"/>
            <a:ext cx="515815" cy="273049"/>
          </a:xfrm>
        </p:spPr>
        <p:txBody>
          <a:bodyPr/>
          <a:lstStyle/>
          <a:p>
            <a:fld id="{339812A2-7357-D74C-8951-60089343E303}" type="slidenum">
              <a:rPr lang="en-US" smtClean="0"/>
              <a:t>‹#›</a:t>
            </a:fld>
            <a:endParaRPr lang="en-US"/>
          </a:p>
        </p:txBody>
      </p:sp>
    </p:spTree>
    <p:extLst>
      <p:ext uri="{BB962C8B-B14F-4D97-AF65-F5344CB8AC3E}">
        <p14:creationId xmlns:p14="http://schemas.microsoft.com/office/powerpoint/2010/main" val="3817156009"/>
      </p:ext>
    </p:extLst>
  </p:cSld>
  <p:clrMapOvr>
    <a:masterClrMapping/>
  </p:clrMapOvr>
  <p:extLst>
    <p:ext uri="{DCECCB84-F9BA-43D5-87BE-67443E8EF086}">
      <p15:sldGuideLst xmlns:p15="http://schemas.microsoft.com/office/powerpoint/2012/main">
        <p15:guide id="1" orient="horz" pos="3672">
          <p15:clr>
            <a:srgbClr val="FBAE40"/>
          </p15:clr>
        </p15:guide>
        <p15:guide id="2" orient="horz" pos="1224">
          <p15:clr>
            <a:srgbClr val="FBAE40"/>
          </p15:clr>
        </p15:guide>
        <p15:guide id="3" pos="4032">
          <p15:clr>
            <a:srgbClr val="FBAE40"/>
          </p15:clr>
        </p15:guide>
        <p15:guide id="4" pos="5184">
          <p15:clr>
            <a:srgbClr val="FBAE40"/>
          </p15:clr>
        </p15:guide>
        <p15:guide id="5" orient="horz" pos="3888">
          <p15:clr>
            <a:srgbClr val="FBAE40"/>
          </p15:clr>
        </p15:guide>
        <p15:guide id="6" pos="5568">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3_Title and Content - Lt./Dk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1"/>
            <a:ext cx="9018661" cy="1106977"/>
          </a:xfrm>
        </p:spPr>
        <p:txBody>
          <a:bodyPr>
            <a:normAutofit/>
          </a:bodyPr>
          <a:lstStyle>
            <a:lvl1pPr>
              <a:defRPr sz="3000"/>
            </a:lvl1pPr>
          </a:lstStyle>
          <a:p>
            <a:r>
              <a:rPr lang="en-US"/>
              <a:t>Click to edit Master title style – </a:t>
            </a:r>
            <a:br>
              <a:rPr lang="en-US"/>
            </a:br>
            <a:r>
              <a:rPr lang="en-US"/>
              <a:t>up to two lines</a:t>
            </a:r>
          </a:p>
        </p:txBody>
      </p:sp>
      <p:pic>
        <p:nvPicPr>
          <p:cNvPr id="20" name="Graphic 19" descr="Mass Health logo">
            <a:extLst>
              <a:ext uri="{FF2B5EF4-FFF2-40B4-BE49-F238E27FC236}">
                <a16:creationId xmlns:a16="http://schemas.microsoft.com/office/drawing/2014/main" id="{0B90408E-33AD-DEBE-20D0-13E3C8981F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4967" y="248208"/>
            <a:ext cx="1612900" cy="600075"/>
          </a:xfrm>
          <a:prstGeom prst="rect">
            <a:avLst/>
          </a:prstGeom>
        </p:spPr>
      </p:pic>
      <p:sp>
        <p:nvSpPr>
          <p:cNvPr id="7" name="TitleTopPlaceholder">
            <a:extLst>
              <a:ext uri="{FF2B5EF4-FFF2-40B4-BE49-F238E27FC236}">
                <a16:creationId xmlns:a16="http://schemas.microsoft.com/office/drawing/2014/main" id="{5CCFAA88-B418-281C-32E6-D37FB025D555}"/>
              </a:ext>
              <a:ext uri="{C183D7F6-B498-43B3-948B-1728B52AA6E4}">
                <adec:decorative xmlns:adec="http://schemas.microsoft.com/office/drawing/2017/decorative" val="1"/>
              </a:ext>
            </a:extLst>
          </p:cNvPr>
          <p:cNvSpPr>
            <a:spLocks noChangeArrowheads="1"/>
          </p:cNvSpPr>
          <p:nvPr userDrawn="1"/>
        </p:nvSpPr>
        <p:spPr bwMode="ltGray">
          <a:xfrm>
            <a:off x="-5697" y="1600200"/>
            <a:ext cx="3965249" cy="4572000"/>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9" name="Content Placeholder 8">
            <a:extLst>
              <a:ext uri="{FF2B5EF4-FFF2-40B4-BE49-F238E27FC236}">
                <a16:creationId xmlns:a16="http://schemas.microsoft.com/office/drawing/2014/main" id="{BF99276F-AA5F-3D68-6053-A76E039CFBD0}"/>
              </a:ext>
            </a:extLst>
          </p:cNvPr>
          <p:cNvSpPr>
            <a:spLocks noGrp="1"/>
          </p:cNvSpPr>
          <p:nvPr>
            <p:ph sz="quarter" idx="13"/>
          </p:nvPr>
        </p:nvSpPr>
        <p:spPr>
          <a:xfrm>
            <a:off x="609602" y="1943103"/>
            <a:ext cx="2728956" cy="2329797"/>
          </a:xfrm>
        </p:spPr>
        <p:txBody>
          <a:bodyPr/>
          <a:lstStyle>
            <a:lvl1pPr>
              <a:defRPr sz="1800">
                <a:solidFill>
                  <a:schemeClr val="bg1"/>
                </a:solidFill>
              </a:defRPr>
            </a:lvl1pPr>
            <a:lvl2pPr>
              <a:defRPr sz="1600">
                <a:solidFill>
                  <a:schemeClr val="bg1"/>
                </a:solidFill>
              </a:defRPr>
            </a:lvl2pPr>
            <a:lvl3pPr>
              <a:defRPr sz="1400">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6" name="Content Placeholder 15">
            <a:extLst>
              <a:ext uri="{FF2B5EF4-FFF2-40B4-BE49-F238E27FC236}">
                <a16:creationId xmlns:a16="http://schemas.microsoft.com/office/drawing/2014/main" id="{D5EB5B9D-764B-4058-086C-43A139A43EE1}"/>
              </a:ext>
            </a:extLst>
          </p:cNvPr>
          <p:cNvSpPr>
            <a:spLocks noGrp="1"/>
          </p:cNvSpPr>
          <p:nvPr>
            <p:ph sz="quarter" idx="14"/>
          </p:nvPr>
        </p:nvSpPr>
        <p:spPr>
          <a:xfrm>
            <a:off x="609600" y="4498296"/>
            <a:ext cx="2738160" cy="1331007"/>
          </a:xfrm>
        </p:spPr>
        <p:txBody>
          <a:bodyPr/>
          <a:lstStyle>
            <a:lvl1pPr marL="0" indent="0" algn="ctr">
              <a:buNone/>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4" name="TitleTopPlaceholder">
            <a:extLst>
              <a:ext uri="{FF2B5EF4-FFF2-40B4-BE49-F238E27FC236}">
                <a16:creationId xmlns:a16="http://schemas.microsoft.com/office/drawing/2014/main" id="{5A64D8DE-9279-EA5C-8469-30CA76FD2671}"/>
              </a:ext>
              <a:ext uri="{C183D7F6-B498-43B3-948B-1728B52AA6E4}">
                <adec:decorative xmlns:adec="http://schemas.microsoft.com/office/drawing/2017/decorative" val="1"/>
              </a:ext>
            </a:extLst>
          </p:cNvPr>
          <p:cNvSpPr>
            <a:spLocks noChangeArrowheads="1"/>
          </p:cNvSpPr>
          <p:nvPr userDrawn="1"/>
        </p:nvSpPr>
        <p:spPr bwMode="ltGray">
          <a:xfrm>
            <a:off x="3953853" y="1600200"/>
            <a:ext cx="8238147" cy="4572000"/>
          </a:xfrm>
          <a:prstGeom prst="rect">
            <a:avLst/>
          </a:prstGeom>
          <a:solidFill>
            <a:schemeClr val="accent3">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4565648" y="1943100"/>
            <a:ext cx="7016753"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1" y="6242054"/>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2" y="6242054"/>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6" y="6242054"/>
            <a:ext cx="515815" cy="273049"/>
          </a:xfrm>
        </p:spPr>
        <p:txBody>
          <a:bodyPr/>
          <a:lstStyle/>
          <a:p>
            <a:fld id="{339812A2-7357-D74C-8951-60089343E303}" type="slidenum">
              <a:rPr lang="en-US" smtClean="0"/>
              <a:t>‹#›</a:t>
            </a:fld>
            <a:endParaRPr lang="en-US"/>
          </a:p>
        </p:txBody>
      </p:sp>
    </p:spTree>
    <p:extLst>
      <p:ext uri="{BB962C8B-B14F-4D97-AF65-F5344CB8AC3E}">
        <p14:creationId xmlns:p14="http://schemas.microsoft.com/office/powerpoint/2010/main" val="3747774976"/>
      </p:ext>
    </p:extLst>
  </p:cSld>
  <p:clrMapOvr>
    <a:masterClrMapping/>
  </p:clrMapOvr>
  <p:extLst>
    <p:ext uri="{DCECCB84-F9BA-43D5-87BE-67443E8EF086}">
      <p15:sldGuideLst xmlns:p15="http://schemas.microsoft.com/office/powerpoint/2012/main">
        <p15:guide id="1" orient="horz" pos="3672">
          <p15:clr>
            <a:srgbClr val="FBAE40"/>
          </p15:clr>
        </p15:guide>
        <p15:guide id="2" orient="horz" pos="1224">
          <p15:clr>
            <a:srgbClr val="FBAE40"/>
          </p15:clr>
        </p15:guide>
        <p15:guide id="3" pos="4032">
          <p15:clr>
            <a:srgbClr val="FBAE40"/>
          </p15:clr>
        </p15:guide>
        <p15:guide id="4" pos="5184">
          <p15:clr>
            <a:srgbClr val="FBAE40"/>
          </p15:clr>
        </p15:guide>
        <p15:guide id="5" orient="horz" pos="3888">
          <p15:clr>
            <a:srgbClr val="FBAE40"/>
          </p15:clr>
        </p15:guide>
        <p15:guide id="6" pos="5568">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2_Title and Content - Lt. Green - 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1"/>
            <a:ext cx="9018661" cy="1106977"/>
          </a:xfrm>
        </p:spPr>
        <p:txBody>
          <a:bodyPr>
            <a:normAutofit/>
          </a:bodyPr>
          <a:lstStyle>
            <a:lvl1pPr>
              <a:defRPr sz="3000"/>
            </a:lvl1pPr>
          </a:lstStyle>
          <a:p>
            <a:r>
              <a:rPr lang="en-US"/>
              <a:t>Click to edit Master title style – </a:t>
            </a:r>
            <a:br>
              <a:rPr lang="en-US"/>
            </a:br>
            <a:r>
              <a:rPr lang="en-US"/>
              <a:t>up to two lines</a:t>
            </a:r>
          </a:p>
        </p:txBody>
      </p:sp>
      <p:sp>
        <p:nvSpPr>
          <p:cNvPr id="4" name="TitleTopPlaceholder">
            <a:extLst>
              <a:ext uri="{FF2B5EF4-FFF2-40B4-BE49-F238E27FC236}">
                <a16:creationId xmlns:a16="http://schemas.microsoft.com/office/drawing/2014/main" id="{5A64D8DE-9279-EA5C-8469-30CA76FD2671}"/>
              </a:ext>
              <a:ext uri="{C183D7F6-B498-43B3-948B-1728B52AA6E4}">
                <adec:decorative xmlns:adec="http://schemas.microsoft.com/office/drawing/2017/decorative" val="1"/>
              </a:ext>
            </a:extLst>
          </p:cNvPr>
          <p:cNvSpPr>
            <a:spLocks noChangeArrowheads="1"/>
          </p:cNvSpPr>
          <p:nvPr userDrawn="1"/>
        </p:nvSpPr>
        <p:spPr bwMode="ltGray">
          <a:xfrm>
            <a:off x="0" y="1600200"/>
            <a:ext cx="12192000" cy="4572000"/>
          </a:xfrm>
          <a:prstGeom prst="rect">
            <a:avLst/>
          </a:prstGeom>
          <a:solidFill>
            <a:schemeClr val="accent5">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600" y="1943100"/>
            <a:ext cx="10972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1" y="6242054"/>
            <a:ext cx="6113929" cy="273049"/>
          </a:xfrm>
        </p:spPr>
        <p:txBody>
          <a:bodyPr/>
          <a:lstStyle/>
          <a:p>
            <a:endParaRPr lang="en-US"/>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6" y="6242054"/>
            <a:ext cx="515815" cy="273049"/>
          </a:xfrm>
        </p:spPr>
        <p:txBody>
          <a:bodyPr/>
          <a:lstStyle/>
          <a:p>
            <a:fld id="{339812A2-7357-D74C-8951-60089343E303}" type="slidenum">
              <a:rPr lang="en-US" smtClean="0"/>
              <a:t>‹#›</a:t>
            </a:fld>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2" y="6242054"/>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grpSp>
        <p:nvGrpSpPr>
          <p:cNvPr id="7" name="Group 6">
            <a:extLst>
              <a:ext uri="{FF2B5EF4-FFF2-40B4-BE49-F238E27FC236}">
                <a16:creationId xmlns:a16="http://schemas.microsoft.com/office/drawing/2014/main" id="{C86FBB6D-5335-A4F2-5811-B756BA43790D}"/>
              </a:ext>
            </a:extLst>
          </p:cNvPr>
          <p:cNvGrpSpPr/>
          <p:nvPr userDrawn="1"/>
        </p:nvGrpSpPr>
        <p:grpSpPr>
          <a:xfrm>
            <a:off x="9971773" y="154004"/>
            <a:ext cx="1934678" cy="808522"/>
            <a:chOff x="9971773" y="154004"/>
            <a:chExt cx="1934678" cy="808522"/>
          </a:xfrm>
        </p:grpSpPr>
        <p:sp>
          <p:nvSpPr>
            <p:cNvPr id="8" name="Rectangle 7">
              <a:extLst>
                <a:ext uri="{FF2B5EF4-FFF2-40B4-BE49-F238E27FC236}">
                  <a16:creationId xmlns:a16="http://schemas.microsoft.com/office/drawing/2014/main" id="{4E526081-539D-78D5-BD1D-A16234B1BEA6}"/>
                </a:ext>
              </a:extLst>
            </p:cNvPr>
            <p:cNvSpPr/>
            <p:nvPr userDrawn="1"/>
          </p:nvSpPr>
          <p:spPr>
            <a:xfrm>
              <a:off x="9971773" y="154004"/>
              <a:ext cx="1934678" cy="8085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Mass Health logo">
              <a:extLst>
                <a:ext uri="{FF2B5EF4-FFF2-40B4-BE49-F238E27FC236}">
                  <a16:creationId xmlns:a16="http://schemas.microsoft.com/office/drawing/2014/main" id="{45C3FF37-C631-E38E-A68D-6DBE485E26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61748" y="219023"/>
              <a:ext cx="1209675" cy="600075"/>
            </a:xfrm>
            <a:prstGeom prst="rect">
              <a:avLst/>
            </a:prstGeom>
          </p:spPr>
        </p:pic>
      </p:grpSp>
    </p:spTree>
    <p:extLst>
      <p:ext uri="{BB962C8B-B14F-4D97-AF65-F5344CB8AC3E}">
        <p14:creationId xmlns:p14="http://schemas.microsoft.com/office/powerpoint/2010/main" val="980275911"/>
      </p:ext>
    </p:extLst>
  </p:cSld>
  <p:clrMapOvr>
    <a:masterClrMapping/>
  </p:clrMapOvr>
  <p:extLst>
    <p:ext uri="{DCECCB84-F9BA-43D5-87BE-67443E8EF086}">
      <p15:sldGuideLst xmlns:p15="http://schemas.microsoft.com/office/powerpoint/2012/main">
        <p15:guide id="1" orient="horz" pos="216">
          <p15:clr>
            <a:srgbClr val="FBAE40"/>
          </p15:clr>
        </p15:guide>
        <p15:guide id="2" orient="horz" pos="1224">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3_Title and Content - Lt. Green - 2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1"/>
            <a:ext cx="9018661" cy="1106977"/>
          </a:xfrm>
        </p:spPr>
        <p:txBody>
          <a:bodyPr>
            <a:normAutofit/>
          </a:bodyPr>
          <a:lstStyle>
            <a:lvl1pPr>
              <a:defRPr sz="3000"/>
            </a:lvl1pPr>
          </a:lstStyle>
          <a:p>
            <a:r>
              <a:rPr lang="en-US"/>
              <a:t>Click to edit Master title style – </a:t>
            </a:r>
            <a:br>
              <a:rPr lang="en-US"/>
            </a:br>
            <a:r>
              <a:rPr lang="en-US"/>
              <a:t>up to two lines</a:t>
            </a:r>
          </a:p>
        </p:txBody>
      </p:sp>
      <p:sp>
        <p:nvSpPr>
          <p:cNvPr id="4" name="TitleTopPlaceholder">
            <a:extLst>
              <a:ext uri="{FF2B5EF4-FFF2-40B4-BE49-F238E27FC236}">
                <a16:creationId xmlns:a16="http://schemas.microsoft.com/office/drawing/2014/main" id="{5A64D8DE-9279-EA5C-8469-30CA76FD2671}"/>
              </a:ext>
              <a:ext uri="{C183D7F6-B498-43B3-948B-1728B52AA6E4}">
                <adec:decorative xmlns:adec="http://schemas.microsoft.com/office/drawing/2017/decorative" val="1"/>
              </a:ext>
            </a:extLst>
          </p:cNvPr>
          <p:cNvSpPr>
            <a:spLocks noChangeArrowheads="1"/>
          </p:cNvSpPr>
          <p:nvPr userDrawn="1"/>
        </p:nvSpPr>
        <p:spPr bwMode="ltGray">
          <a:xfrm>
            <a:off x="0" y="1600200"/>
            <a:ext cx="12192000" cy="4572000"/>
          </a:xfrm>
          <a:prstGeom prst="rect">
            <a:avLst/>
          </a:prstGeom>
          <a:solidFill>
            <a:schemeClr val="accent5">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600" y="1943100"/>
            <a:ext cx="5181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2">
            <a:extLst>
              <a:ext uri="{FF2B5EF4-FFF2-40B4-BE49-F238E27FC236}">
                <a16:creationId xmlns:a16="http://schemas.microsoft.com/office/drawing/2014/main" id="{5291B293-BE9F-4944-030A-99791892D29F}"/>
              </a:ext>
            </a:extLst>
          </p:cNvPr>
          <p:cNvSpPr>
            <a:spLocks noGrp="1"/>
          </p:cNvSpPr>
          <p:nvPr>
            <p:ph idx="13"/>
          </p:nvPr>
        </p:nvSpPr>
        <p:spPr>
          <a:xfrm>
            <a:off x="6400800" y="1943100"/>
            <a:ext cx="5181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1" y="6242054"/>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2" y="6242054"/>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6" y="6242054"/>
            <a:ext cx="515815" cy="273049"/>
          </a:xfrm>
        </p:spPr>
        <p:txBody>
          <a:bodyPr/>
          <a:lstStyle/>
          <a:p>
            <a:fld id="{339812A2-7357-D74C-8951-60089343E303}" type="slidenum">
              <a:rPr lang="en-US" smtClean="0"/>
              <a:t>‹#›</a:t>
            </a:fld>
            <a:endParaRPr lang="en-US"/>
          </a:p>
        </p:txBody>
      </p:sp>
      <p:grpSp>
        <p:nvGrpSpPr>
          <p:cNvPr id="8" name="Group 7">
            <a:extLst>
              <a:ext uri="{FF2B5EF4-FFF2-40B4-BE49-F238E27FC236}">
                <a16:creationId xmlns:a16="http://schemas.microsoft.com/office/drawing/2014/main" id="{7F307849-E7E8-7293-0770-7EBD17178036}"/>
              </a:ext>
            </a:extLst>
          </p:cNvPr>
          <p:cNvGrpSpPr/>
          <p:nvPr userDrawn="1"/>
        </p:nvGrpSpPr>
        <p:grpSpPr>
          <a:xfrm>
            <a:off x="9971773" y="154004"/>
            <a:ext cx="1934678" cy="808522"/>
            <a:chOff x="9971773" y="154004"/>
            <a:chExt cx="1934678" cy="808522"/>
          </a:xfrm>
        </p:grpSpPr>
        <p:sp>
          <p:nvSpPr>
            <p:cNvPr id="9" name="Rectangle 8">
              <a:extLst>
                <a:ext uri="{FF2B5EF4-FFF2-40B4-BE49-F238E27FC236}">
                  <a16:creationId xmlns:a16="http://schemas.microsoft.com/office/drawing/2014/main" id="{838F5EC5-A2AA-028F-7C8D-FFEF015F890B}"/>
                </a:ext>
              </a:extLst>
            </p:cNvPr>
            <p:cNvSpPr/>
            <p:nvPr userDrawn="1"/>
          </p:nvSpPr>
          <p:spPr>
            <a:xfrm>
              <a:off x="9971773" y="154004"/>
              <a:ext cx="1934678" cy="8085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descr="Mass Health logo">
              <a:extLst>
                <a:ext uri="{FF2B5EF4-FFF2-40B4-BE49-F238E27FC236}">
                  <a16:creationId xmlns:a16="http://schemas.microsoft.com/office/drawing/2014/main" id="{23B92054-BCEA-7D09-14DB-3A04A871171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61748" y="219023"/>
              <a:ext cx="1209675" cy="600075"/>
            </a:xfrm>
            <a:prstGeom prst="rect">
              <a:avLst/>
            </a:prstGeom>
          </p:spPr>
        </p:pic>
      </p:grpSp>
    </p:spTree>
    <p:extLst>
      <p:ext uri="{BB962C8B-B14F-4D97-AF65-F5344CB8AC3E}">
        <p14:creationId xmlns:p14="http://schemas.microsoft.com/office/powerpoint/2010/main" val="3652152346"/>
      </p:ext>
    </p:extLst>
  </p:cSld>
  <p:clrMapOvr>
    <a:masterClrMapping/>
  </p:clrMapOvr>
  <p:extLst>
    <p:ext uri="{DCECCB84-F9BA-43D5-87BE-67443E8EF086}">
      <p15:sldGuideLst xmlns:p15="http://schemas.microsoft.com/office/powerpoint/2012/main">
        <p15:guide id="1" orient="horz" pos="216">
          <p15:clr>
            <a:srgbClr val="FBAE40"/>
          </p15:clr>
        </p15:guide>
        <p15:guide id="2" orient="horz" pos="1224">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4_Title and Content - Lt. Green -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1"/>
            <a:ext cx="9018661" cy="1106977"/>
          </a:xfrm>
        </p:spPr>
        <p:txBody>
          <a:bodyPr>
            <a:normAutofit/>
          </a:bodyPr>
          <a:lstStyle>
            <a:lvl1pPr>
              <a:defRPr sz="3000"/>
            </a:lvl1pPr>
          </a:lstStyle>
          <a:p>
            <a:r>
              <a:rPr lang="en-US"/>
              <a:t>Click to edit Master title style – </a:t>
            </a:r>
            <a:br>
              <a:rPr lang="en-US"/>
            </a:br>
            <a:r>
              <a:rPr lang="en-US"/>
              <a:t>up to two lines</a:t>
            </a:r>
          </a:p>
        </p:txBody>
      </p:sp>
      <p:sp>
        <p:nvSpPr>
          <p:cNvPr id="4" name="TitleTopPlaceholder">
            <a:extLst>
              <a:ext uri="{FF2B5EF4-FFF2-40B4-BE49-F238E27FC236}">
                <a16:creationId xmlns:a16="http://schemas.microsoft.com/office/drawing/2014/main" id="{8F4C5FA5-219A-9787-12FD-08ECEAAB0213}"/>
              </a:ext>
              <a:ext uri="{C183D7F6-B498-43B3-948B-1728B52AA6E4}">
                <adec:decorative xmlns:adec="http://schemas.microsoft.com/office/drawing/2017/decorative" val="1"/>
              </a:ext>
            </a:extLst>
          </p:cNvPr>
          <p:cNvSpPr>
            <a:spLocks noChangeArrowheads="1"/>
          </p:cNvSpPr>
          <p:nvPr userDrawn="1"/>
        </p:nvSpPr>
        <p:spPr bwMode="ltGray">
          <a:xfrm>
            <a:off x="0" y="1600200"/>
            <a:ext cx="12192000" cy="4572000"/>
          </a:xfrm>
          <a:prstGeom prst="rect">
            <a:avLst/>
          </a:prstGeom>
          <a:solidFill>
            <a:schemeClr val="accent5">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600" y="1943100"/>
            <a:ext cx="3352800" cy="388620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485E4477-2FCE-D550-9AC3-127DCE497949}"/>
              </a:ext>
            </a:extLst>
          </p:cNvPr>
          <p:cNvSpPr>
            <a:spLocks noGrp="1"/>
          </p:cNvSpPr>
          <p:nvPr>
            <p:ph idx="13"/>
          </p:nvPr>
        </p:nvSpPr>
        <p:spPr>
          <a:xfrm>
            <a:off x="4425865" y="1943100"/>
            <a:ext cx="3352800" cy="388620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2">
            <a:extLst>
              <a:ext uri="{FF2B5EF4-FFF2-40B4-BE49-F238E27FC236}">
                <a16:creationId xmlns:a16="http://schemas.microsoft.com/office/drawing/2014/main" id="{35DC5AFC-525E-9D1D-8C25-E1F357901770}"/>
              </a:ext>
            </a:extLst>
          </p:cNvPr>
          <p:cNvSpPr>
            <a:spLocks noGrp="1"/>
          </p:cNvSpPr>
          <p:nvPr>
            <p:ph idx="14"/>
          </p:nvPr>
        </p:nvSpPr>
        <p:spPr>
          <a:xfrm>
            <a:off x="8229600" y="1943100"/>
            <a:ext cx="3352800" cy="388620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1" y="6242054"/>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2" y="6242054"/>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6" y="6242054"/>
            <a:ext cx="515815" cy="273049"/>
          </a:xfrm>
        </p:spPr>
        <p:txBody>
          <a:bodyPr/>
          <a:lstStyle/>
          <a:p>
            <a:fld id="{339812A2-7357-D74C-8951-60089343E303}" type="slidenum">
              <a:rPr lang="en-US" smtClean="0"/>
              <a:t>‹#›</a:t>
            </a:fld>
            <a:endParaRPr lang="en-US"/>
          </a:p>
        </p:txBody>
      </p:sp>
      <p:grpSp>
        <p:nvGrpSpPr>
          <p:cNvPr id="7" name="Group 6">
            <a:extLst>
              <a:ext uri="{FF2B5EF4-FFF2-40B4-BE49-F238E27FC236}">
                <a16:creationId xmlns:a16="http://schemas.microsoft.com/office/drawing/2014/main" id="{3B91A2E4-B996-5FBB-3487-0DD6D3CBD444}"/>
              </a:ext>
            </a:extLst>
          </p:cNvPr>
          <p:cNvGrpSpPr/>
          <p:nvPr userDrawn="1"/>
        </p:nvGrpSpPr>
        <p:grpSpPr>
          <a:xfrm>
            <a:off x="9971773" y="154004"/>
            <a:ext cx="1934678" cy="808522"/>
            <a:chOff x="9971773" y="154004"/>
            <a:chExt cx="1934678" cy="808522"/>
          </a:xfrm>
        </p:grpSpPr>
        <p:sp>
          <p:nvSpPr>
            <p:cNvPr id="8" name="Rectangle 7">
              <a:extLst>
                <a:ext uri="{FF2B5EF4-FFF2-40B4-BE49-F238E27FC236}">
                  <a16:creationId xmlns:a16="http://schemas.microsoft.com/office/drawing/2014/main" id="{113E386E-1DC8-64FF-D66C-24A2792E35A8}"/>
                </a:ext>
              </a:extLst>
            </p:cNvPr>
            <p:cNvSpPr/>
            <p:nvPr userDrawn="1"/>
          </p:nvSpPr>
          <p:spPr>
            <a:xfrm>
              <a:off x="9971773" y="154004"/>
              <a:ext cx="1934678" cy="8085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Mass Health logo">
              <a:extLst>
                <a:ext uri="{FF2B5EF4-FFF2-40B4-BE49-F238E27FC236}">
                  <a16:creationId xmlns:a16="http://schemas.microsoft.com/office/drawing/2014/main" id="{EA962183-4DCE-EA72-3DBB-94DBBD7B1D0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61748" y="219023"/>
              <a:ext cx="1209675" cy="600075"/>
            </a:xfrm>
            <a:prstGeom prst="rect">
              <a:avLst/>
            </a:prstGeom>
          </p:spPr>
        </p:pic>
      </p:grpSp>
    </p:spTree>
    <p:extLst>
      <p:ext uri="{BB962C8B-B14F-4D97-AF65-F5344CB8AC3E}">
        <p14:creationId xmlns:p14="http://schemas.microsoft.com/office/powerpoint/2010/main" val="2595891132"/>
      </p:ext>
    </p:extLst>
  </p:cSld>
  <p:clrMapOvr>
    <a:masterClrMapping/>
  </p:clrMapOvr>
  <p:extLst>
    <p:ext uri="{DCECCB84-F9BA-43D5-87BE-67443E8EF086}">
      <p15:sldGuideLst xmlns:p15="http://schemas.microsoft.com/office/powerpoint/2012/main">
        <p15:guide id="1" orient="horz" pos="216">
          <p15:clr>
            <a:srgbClr val="FBAE40"/>
          </p15:clr>
        </p15:guide>
        <p15:guide id="2" orient="horz" pos="122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and Content -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0"/>
            <a:ext cx="9018661" cy="1106977"/>
          </a:xfrm>
        </p:spPr>
        <p:txBody>
          <a:bodyPr>
            <a:normAutofit/>
          </a:bodyPr>
          <a:lstStyle>
            <a:lvl1pPr>
              <a:defRPr sz="3000"/>
            </a:lvl1pPr>
          </a:lstStyle>
          <a:p>
            <a:r>
              <a:rPr lang="en-US"/>
              <a:t>Click to edit Master title style – </a:t>
            </a:r>
            <a:br>
              <a:rPr lang="en-US"/>
            </a:br>
            <a:r>
              <a:rPr lang="en-US"/>
              <a:t>up to two lines</a:t>
            </a:r>
          </a:p>
        </p:txBody>
      </p:sp>
      <p:pic>
        <p:nvPicPr>
          <p:cNvPr id="20" name="Graphic 19" descr="Mass Health logo">
            <a:extLst>
              <a:ext uri="{FF2B5EF4-FFF2-40B4-BE49-F238E27FC236}">
                <a16:creationId xmlns:a16="http://schemas.microsoft.com/office/drawing/2014/main" id="{0B90408E-33AD-DEBE-20D0-13E3C8981F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4967" y="248206"/>
            <a:ext cx="1612900" cy="600075"/>
          </a:xfrm>
          <a:prstGeom prst="rect">
            <a:avLst/>
          </a:prstGeom>
        </p:spPr>
      </p:pic>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600" y="1600200"/>
            <a:ext cx="3352800" cy="457200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485E4477-2FCE-D550-9AC3-127DCE497949}"/>
              </a:ext>
            </a:extLst>
          </p:cNvPr>
          <p:cNvSpPr>
            <a:spLocks noGrp="1"/>
          </p:cNvSpPr>
          <p:nvPr>
            <p:ph idx="13"/>
          </p:nvPr>
        </p:nvSpPr>
        <p:spPr>
          <a:xfrm>
            <a:off x="4425865" y="1600200"/>
            <a:ext cx="3352800" cy="457200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2">
            <a:extLst>
              <a:ext uri="{FF2B5EF4-FFF2-40B4-BE49-F238E27FC236}">
                <a16:creationId xmlns:a16="http://schemas.microsoft.com/office/drawing/2014/main" id="{35DC5AFC-525E-9D1D-8C25-E1F357901770}"/>
              </a:ext>
            </a:extLst>
          </p:cNvPr>
          <p:cNvSpPr>
            <a:spLocks noGrp="1"/>
          </p:cNvSpPr>
          <p:nvPr>
            <p:ph idx="14"/>
          </p:nvPr>
        </p:nvSpPr>
        <p:spPr>
          <a:xfrm>
            <a:off x="8229600" y="1600200"/>
            <a:ext cx="3352800" cy="457200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0" y="6242052"/>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0" y="6242052"/>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5" y="6242052"/>
            <a:ext cx="515815" cy="273049"/>
          </a:xfrm>
        </p:spPr>
        <p:txBody>
          <a:bodyPr/>
          <a:lstStyle/>
          <a:p>
            <a:fld id="{339812A2-7357-D74C-8951-60089343E303}" type="slidenum">
              <a:rPr lang="en-US" smtClean="0"/>
              <a:t>‹#›</a:t>
            </a:fld>
            <a:endParaRPr lang="en-US"/>
          </a:p>
        </p:txBody>
      </p:sp>
    </p:spTree>
    <p:extLst>
      <p:ext uri="{BB962C8B-B14F-4D97-AF65-F5344CB8AC3E}">
        <p14:creationId xmlns:p14="http://schemas.microsoft.com/office/powerpoint/2010/main" val="3507963417"/>
      </p:ext>
    </p:extLst>
  </p:cSld>
  <p:clrMapOvr>
    <a:masterClrMapping/>
  </p:clrMapOvr>
  <p:extLst>
    <p:ext uri="{DCECCB84-F9BA-43D5-87BE-67443E8EF086}">
      <p15:sldGuideLst xmlns:p15="http://schemas.microsoft.com/office/powerpoint/2012/main">
        <p15:guide id="1" orient="horz" pos="216"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5_Title and Content - Lt. Green _4 column ve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1"/>
            <a:ext cx="9018661" cy="1106977"/>
          </a:xfrm>
        </p:spPr>
        <p:txBody>
          <a:bodyPr>
            <a:normAutofit/>
          </a:bodyPr>
          <a:lstStyle>
            <a:lvl1pPr>
              <a:defRPr sz="3000"/>
            </a:lvl1pPr>
          </a:lstStyle>
          <a:p>
            <a:r>
              <a:rPr lang="en-US"/>
              <a:t>Click to edit Master title style – </a:t>
            </a:r>
            <a:br>
              <a:rPr lang="en-US"/>
            </a:br>
            <a:r>
              <a:rPr lang="en-US"/>
              <a:t>up to two lines</a:t>
            </a:r>
          </a:p>
        </p:txBody>
      </p:sp>
      <p:sp>
        <p:nvSpPr>
          <p:cNvPr id="7" name="TitleTopPlaceholder">
            <a:extLst>
              <a:ext uri="{FF2B5EF4-FFF2-40B4-BE49-F238E27FC236}">
                <a16:creationId xmlns:a16="http://schemas.microsoft.com/office/drawing/2014/main" id="{56B68513-787C-A1A4-D528-0AF0C6B7EFFE}"/>
              </a:ext>
              <a:ext uri="{C183D7F6-B498-43B3-948B-1728B52AA6E4}">
                <adec:decorative xmlns:adec="http://schemas.microsoft.com/office/drawing/2017/decorative" val="1"/>
              </a:ext>
            </a:extLst>
          </p:cNvPr>
          <p:cNvSpPr>
            <a:spLocks noChangeArrowheads="1"/>
          </p:cNvSpPr>
          <p:nvPr userDrawn="1"/>
        </p:nvSpPr>
        <p:spPr bwMode="ltGray">
          <a:xfrm>
            <a:off x="0" y="1600200"/>
            <a:ext cx="12192000" cy="4572000"/>
          </a:xfrm>
          <a:prstGeom prst="rect">
            <a:avLst/>
          </a:prstGeom>
          <a:solidFill>
            <a:schemeClr val="accent5">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599" y="1943100"/>
            <a:ext cx="2511552" cy="3886200"/>
          </a:xfrm>
        </p:spPr>
        <p:txBody>
          <a:bodyPr/>
          <a:lstStyle>
            <a:lvl1pPr>
              <a:defRPr sz="1600"/>
            </a:lvl1pPr>
            <a:lvl2pPr marL="514350" indent="-171450">
              <a:tabLst/>
              <a:defRPr sz="1500"/>
            </a:lvl2pPr>
            <a:lvl3pPr marL="803275" indent="-177800">
              <a:tabLst/>
              <a:defRPr sz="14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10" name="Content Placeholder 2">
            <a:extLst>
              <a:ext uri="{FF2B5EF4-FFF2-40B4-BE49-F238E27FC236}">
                <a16:creationId xmlns:a16="http://schemas.microsoft.com/office/drawing/2014/main" id="{485E4477-2FCE-D550-9AC3-127DCE497949}"/>
              </a:ext>
            </a:extLst>
          </p:cNvPr>
          <p:cNvSpPr>
            <a:spLocks noGrp="1"/>
          </p:cNvSpPr>
          <p:nvPr>
            <p:ph idx="13"/>
          </p:nvPr>
        </p:nvSpPr>
        <p:spPr>
          <a:xfrm>
            <a:off x="3430015" y="1943100"/>
            <a:ext cx="2511552" cy="3886200"/>
          </a:xfrm>
        </p:spPr>
        <p:txBody>
          <a:bodyPr/>
          <a:lstStyle>
            <a:lvl1pPr>
              <a:defRPr sz="1600"/>
            </a:lvl1pPr>
            <a:lvl2pPr marL="514350" indent="-171450">
              <a:tabLst/>
              <a:defRPr sz="1500"/>
            </a:lvl2pPr>
            <a:lvl3pPr marL="803275" indent="-177800">
              <a:tabLst/>
              <a:defRPr sz="14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16" name="Content Placeholder 2">
            <a:extLst>
              <a:ext uri="{FF2B5EF4-FFF2-40B4-BE49-F238E27FC236}">
                <a16:creationId xmlns:a16="http://schemas.microsoft.com/office/drawing/2014/main" id="{35DC5AFC-525E-9D1D-8C25-E1F357901770}"/>
              </a:ext>
            </a:extLst>
          </p:cNvPr>
          <p:cNvSpPr>
            <a:spLocks noGrp="1"/>
          </p:cNvSpPr>
          <p:nvPr>
            <p:ph idx="14"/>
          </p:nvPr>
        </p:nvSpPr>
        <p:spPr>
          <a:xfrm>
            <a:off x="6250431" y="1943100"/>
            <a:ext cx="2511552" cy="3886200"/>
          </a:xfrm>
        </p:spPr>
        <p:txBody>
          <a:bodyPr/>
          <a:lstStyle>
            <a:lvl1pPr>
              <a:defRPr sz="1600"/>
            </a:lvl1pPr>
            <a:lvl2pPr marL="514350" indent="-171450">
              <a:tabLst/>
              <a:defRPr sz="1500"/>
            </a:lvl2pPr>
            <a:lvl3pPr marL="803275" indent="-177800">
              <a:tabLst/>
              <a:defRPr sz="1400"/>
            </a:lvl3pPr>
            <a:lvl4pPr>
              <a:defRPr sz="1400"/>
            </a:lvl4pPr>
            <a:lvl5pPr>
              <a:defRPr sz="1200"/>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C6C58485-560D-CB2E-F459-753E69228FF3}"/>
              </a:ext>
            </a:extLst>
          </p:cNvPr>
          <p:cNvSpPr>
            <a:spLocks noGrp="1"/>
          </p:cNvSpPr>
          <p:nvPr>
            <p:ph idx="15"/>
          </p:nvPr>
        </p:nvSpPr>
        <p:spPr>
          <a:xfrm>
            <a:off x="9070847" y="1943100"/>
            <a:ext cx="2511552" cy="3886200"/>
          </a:xfrm>
        </p:spPr>
        <p:txBody>
          <a:bodyPr/>
          <a:lstStyle>
            <a:lvl1pPr>
              <a:defRPr sz="1600"/>
            </a:lvl1pPr>
            <a:lvl2pPr marL="514350" indent="-171450">
              <a:tabLst/>
              <a:defRPr sz="1500"/>
            </a:lvl2pPr>
            <a:lvl3pPr marL="803275" indent="-177800">
              <a:tabLst/>
              <a:defRPr sz="1400"/>
            </a:lvl3pPr>
            <a:lvl4pPr>
              <a:defRPr sz="1400"/>
            </a:lvl4pPr>
            <a:lvl5pPr>
              <a:defRPr sz="1200"/>
            </a:lvl5pPr>
          </a:lstStyle>
          <a:p>
            <a:pPr lvl="0"/>
            <a:r>
              <a:rPr lang="en-US"/>
              <a:t>Click to edit Master text styles</a:t>
            </a:r>
          </a:p>
          <a:p>
            <a:pPr lvl="1"/>
            <a:r>
              <a:rPr lang="en-US"/>
              <a:t>Second level</a:t>
            </a:r>
          </a:p>
          <a:p>
            <a:pPr lvl="2"/>
            <a:r>
              <a:rPr lang="en-US"/>
              <a:t>Third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1" y="6242054"/>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2" y="6242054"/>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6" y="6242054"/>
            <a:ext cx="515815" cy="273049"/>
          </a:xfrm>
        </p:spPr>
        <p:txBody>
          <a:bodyPr/>
          <a:lstStyle/>
          <a:p>
            <a:fld id="{339812A2-7357-D74C-8951-60089343E303}" type="slidenum">
              <a:rPr lang="en-US" smtClean="0"/>
              <a:t>‹#›</a:t>
            </a:fld>
            <a:endParaRPr lang="en-US"/>
          </a:p>
        </p:txBody>
      </p:sp>
      <p:grpSp>
        <p:nvGrpSpPr>
          <p:cNvPr id="8" name="Group 7">
            <a:extLst>
              <a:ext uri="{FF2B5EF4-FFF2-40B4-BE49-F238E27FC236}">
                <a16:creationId xmlns:a16="http://schemas.microsoft.com/office/drawing/2014/main" id="{4ED63607-DCCE-6714-2DD2-9596D61BD874}"/>
              </a:ext>
            </a:extLst>
          </p:cNvPr>
          <p:cNvGrpSpPr/>
          <p:nvPr userDrawn="1"/>
        </p:nvGrpSpPr>
        <p:grpSpPr>
          <a:xfrm>
            <a:off x="9971773" y="154004"/>
            <a:ext cx="1934678" cy="808522"/>
            <a:chOff x="9971773" y="154004"/>
            <a:chExt cx="1934678" cy="808522"/>
          </a:xfrm>
        </p:grpSpPr>
        <p:sp>
          <p:nvSpPr>
            <p:cNvPr id="9" name="Rectangle 8">
              <a:extLst>
                <a:ext uri="{FF2B5EF4-FFF2-40B4-BE49-F238E27FC236}">
                  <a16:creationId xmlns:a16="http://schemas.microsoft.com/office/drawing/2014/main" id="{7BEEB837-50EB-4577-EA91-7548F047587C}"/>
                </a:ext>
              </a:extLst>
            </p:cNvPr>
            <p:cNvSpPr/>
            <p:nvPr userDrawn="1"/>
          </p:nvSpPr>
          <p:spPr>
            <a:xfrm>
              <a:off x="9971773" y="154004"/>
              <a:ext cx="1934678" cy="8085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Graphic 16" descr="Mass Health logo">
              <a:extLst>
                <a:ext uri="{FF2B5EF4-FFF2-40B4-BE49-F238E27FC236}">
                  <a16:creationId xmlns:a16="http://schemas.microsoft.com/office/drawing/2014/main" id="{139FE6A5-1951-C306-9A19-35E87761259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61748" y="219023"/>
              <a:ext cx="1209675" cy="600075"/>
            </a:xfrm>
            <a:prstGeom prst="rect">
              <a:avLst/>
            </a:prstGeom>
          </p:spPr>
        </p:pic>
      </p:grpSp>
    </p:spTree>
    <p:extLst>
      <p:ext uri="{BB962C8B-B14F-4D97-AF65-F5344CB8AC3E}">
        <p14:creationId xmlns:p14="http://schemas.microsoft.com/office/powerpoint/2010/main" val="1633517235"/>
      </p:ext>
    </p:extLst>
  </p:cSld>
  <p:clrMapOvr>
    <a:masterClrMapping/>
  </p:clrMapOvr>
  <p:extLst>
    <p:ext uri="{DCECCB84-F9BA-43D5-87BE-67443E8EF086}">
      <p15:sldGuideLst xmlns:p15="http://schemas.microsoft.com/office/powerpoint/2012/main">
        <p15:guide id="1" orient="horz" pos="1224">
          <p15:clr>
            <a:srgbClr val="FBAE40"/>
          </p15:clr>
        </p15:guide>
        <p15:guide id="2" orient="horz" pos="3672">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6_Title and Content - Lt. Green - 4 column horiz.">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1"/>
            <a:ext cx="9018661" cy="1106977"/>
          </a:xfrm>
        </p:spPr>
        <p:txBody>
          <a:bodyPr>
            <a:normAutofit/>
          </a:bodyPr>
          <a:lstStyle>
            <a:lvl1pPr>
              <a:defRPr sz="3000"/>
            </a:lvl1pPr>
          </a:lstStyle>
          <a:p>
            <a:r>
              <a:rPr lang="en-US"/>
              <a:t>Click to edit Master title style – </a:t>
            </a:r>
            <a:br>
              <a:rPr lang="en-US"/>
            </a:br>
            <a:r>
              <a:rPr lang="en-US"/>
              <a:t>up to two lines</a:t>
            </a:r>
          </a:p>
        </p:txBody>
      </p:sp>
      <p:sp>
        <p:nvSpPr>
          <p:cNvPr id="7" name="TitleTopPlaceholder">
            <a:extLst>
              <a:ext uri="{FF2B5EF4-FFF2-40B4-BE49-F238E27FC236}">
                <a16:creationId xmlns:a16="http://schemas.microsoft.com/office/drawing/2014/main" id="{443EF30E-5F2B-EF4B-210C-7278EDE1E907}"/>
              </a:ext>
              <a:ext uri="{C183D7F6-B498-43B3-948B-1728B52AA6E4}">
                <adec:decorative xmlns:adec="http://schemas.microsoft.com/office/drawing/2017/decorative" val="1"/>
              </a:ext>
            </a:extLst>
          </p:cNvPr>
          <p:cNvSpPr>
            <a:spLocks noChangeArrowheads="1"/>
          </p:cNvSpPr>
          <p:nvPr userDrawn="1"/>
        </p:nvSpPr>
        <p:spPr bwMode="ltGray">
          <a:xfrm>
            <a:off x="0" y="1600200"/>
            <a:ext cx="12192000" cy="4572000"/>
          </a:xfrm>
          <a:prstGeom prst="rect">
            <a:avLst/>
          </a:prstGeom>
          <a:solidFill>
            <a:schemeClr val="accent5">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599" y="1943100"/>
            <a:ext cx="10972800" cy="914400"/>
          </a:xfrm>
        </p:spPr>
        <p:txBody>
          <a:bodyPr/>
          <a:lstStyle>
            <a:lvl1pPr>
              <a:defRPr sz="2000"/>
            </a:lvl1pPr>
            <a:lvl2pPr marL="577850" indent="-234950">
              <a:tabLst/>
              <a:defRPr sz="1800"/>
            </a:lvl2pPr>
            <a:lvl3pPr marL="803275" indent="-177800">
              <a:tabLst/>
              <a:defRPr sz="1400"/>
            </a:lvl3pPr>
            <a:lvl4pPr>
              <a:defRPr sz="1600"/>
            </a:lvl4pPr>
            <a:lvl5pPr>
              <a:defRPr sz="1600"/>
            </a:lvl5pPr>
          </a:lstStyle>
          <a:p>
            <a:pPr lvl="0"/>
            <a:r>
              <a:rPr lang="en-US"/>
              <a:t>Click to edit Master text styles</a:t>
            </a:r>
          </a:p>
          <a:p>
            <a:pPr lvl="1"/>
            <a:r>
              <a:rPr lang="en-US"/>
              <a:t>Second level</a:t>
            </a:r>
          </a:p>
        </p:txBody>
      </p:sp>
      <p:sp>
        <p:nvSpPr>
          <p:cNvPr id="10" name="Content Placeholder 2">
            <a:extLst>
              <a:ext uri="{FF2B5EF4-FFF2-40B4-BE49-F238E27FC236}">
                <a16:creationId xmlns:a16="http://schemas.microsoft.com/office/drawing/2014/main" id="{485E4477-2FCE-D550-9AC3-127DCE497949}"/>
              </a:ext>
            </a:extLst>
          </p:cNvPr>
          <p:cNvSpPr>
            <a:spLocks noGrp="1"/>
          </p:cNvSpPr>
          <p:nvPr>
            <p:ph idx="13"/>
          </p:nvPr>
        </p:nvSpPr>
        <p:spPr>
          <a:xfrm>
            <a:off x="609600" y="2933699"/>
            <a:ext cx="10972801" cy="914400"/>
          </a:xfrm>
        </p:spPr>
        <p:txBody>
          <a:bodyPr/>
          <a:lstStyle>
            <a:lvl1pPr>
              <a:defRPr sz="2000"/>
            </a:lvl1pPr>
            <a:lvl2pPr marL="577850" indent="-234950">
              <a:tabLst/>
              <a:defRPr sz="1800"/>
            </a:lvl2pPr>
            <a:lvl3pPr marL="803275" indent="-177800">
              <a:tabLst/>
              <a:defRPr sz="1400"/>
            </a:lvl3pPr>
            <a:lvl4pPr>
              <a:defRPr sz="1600"/>
            </a:lvl4pPr>
            <a:lvl5pPr>
              <a:defRPr sz="1600"/>
            </a:lvl5pPr>
          </a:lstStyle>
          <a:p>
            <a:pPr lvl="0"/>
            <a:r>
              <a:rPr lang="en-US"/>
              <a:t>Click to edit Master text styles</a:t>
            </a:r>
          </a:p>
          <a:p>
            <a:pPr lvl="1"/>
            <a:r>
              <a:rPr lang="en-US"/>
              <a:t>Second level</a:t>
            </a:r>
          </a:p>
        </p:txBody>
      </p:sp>
      <p:sp>
        <p:nvSpPr>
          <p:cNvPr id="16" name="Content Placeholder 2">
            <a:extLst>
              <a:ext uri="{FF2B5EF4-FFF2-40B4-BE49-F238E27FC236}">
                <a16:creationId xmlns:a16="http://schemas.microsoft.com/office/drawing/2014/main" id="{35DC5AFC-525E-9D1D-8C25-E1F357901770}"/>
              </a:ext>
            </a:extLst>
          </p:cNvPr>
          <p:cNvSpPr>
            <a:spLocks noGrp="1"/>
          </p:cNvSpPr>
          <p:nvPr>
            <p:ph idx="14"/>
          </p:nvPr>
        </p:nvSpPr>
        <p:spPr>
          <a:xfrm>
            <a:off x="609600" y="3924298"/>
            <a:ext cx="10972800" cy="914400"/>
          </a:xfrm>
        </p:spPr>
        <p:txBody>
          <a:bodyPr/>
          <a:lstStyle>
            <a:lvl1pPr>
              <a:defRPr sz="2000"/>
            </a:lvl1pPr>
            <a:lvl2pPr marL="577850" indent="-234950">
              <a:tabLst/>
              <a:defRPr sz="1800"/>
            </a:lvl2pPr>
            <a:lvl3pPr marL="803275" indent="-177800">
              <a:tabLst/>
              <a:defRPr sz="1400"/>
            </a:lvl3pPr>
            <a:lvl4pPr>
              <a:defRPr sz="1400"/>
            </a:lvl4pPr>
            <a:lvl5pPr>
              <a:defRPr sz="1200"/>
            </a:lvl5pPr>
          </a:lstStyle>
          <a:p>
            <a:pPr lvl="0"/>
            <a:r>
              <a:rPr lang="en-US"/>
              <a:t>Click to edit Master text styles</a:t>
            </a:r>
          </a:p>
          <a:p>
            <a:pPr lvl="1"/>
            <a:r>
              <a:rPr lang="en-US"/>
              <a:t>Second level</a:t>
            </a:r>
          </a:p>
        </p:txBody>
      </p:sp>
      <p:sp>
        <p:nvSpPr>
          <p:cNvPr id="4" name="Content Placeholder 2">
            <a:extLst>
              <a:ext uri="{FF2B5EF4-FFF2-40B4-BE49-F238E27FC236}">
                <a16:creationId xmlns:a16="http://schemas.microsoft.com/office/drawing/2014/main" id="{C6C58485-560D-CB2E-F459-753E69228FF3}"/>
              </a:ext>
            </a:extLst>
          </p:cNvPr>
          <p:cNvSpPr>
            <a:spLocks noGrp="1"/>
          </p:cNvSpPr>
          <p:nvPr>
            <p:ph idx="15"/>
          </p:nvPr>
        </p:nvSpPr>
        <p:spPr>
          <a:xfrm>
            <a:off x="609600" y="4914898"/>
            <a:ext cx="10972800" cy="914400"/>
          </a:xfrm>
        </p:spPr>
        <p:txBody>
          <a:bodyPr/>
          <a:lstStyle>
            <a:lvl1pPr>
              <a:defRPr sz="2000"/>
            </a:lvl1pPr>
            <a:lvl2pPr marL="577850" indent="-234950">
              <a:tabLst/>
              <a:defRPr sz="1800"/>
            </a:lvl2pPr>
            <a:lvl3pPr marL="803275" indent="-177800">
              <a:tabLst/>
              <a:defRPr sz="1400"/>
            </a:lvl3pPr>
            <a:lvl4pPr>
              <a:defRPr sz="1400"/>
            </a:lvl4pPr>
            <a:lvl5pPr>
              <a:defRPr sz="1200"/>
            </a:lvl5pPr>
          </a:lstStyle>
          <a:p>
            <a:pPr lvl="0"/>
            <a:r>
              <a:rPr lang="en-US"/>
              <a:t>Click to edit Master text styles</a:t>
            </a:r>
          </a:p>
          <a:p>
            <a:pPr lvl="1"/>
            <a:r>
              <a:rPr lang="en-US"/>
              <a:t>Second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1" y="6242054"/>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2" y="6242054"/>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6" y="6242054"/>
            <a:ext cx="515815" cy="273049"/>
          </a:xfrm>
        </p:spPr>
        <p:txBody>
          <a:bodyPr/>
          <a:lstStyle/>
          <a:p>
            <a:fld id="{339812A2-7357-D74C-8951-60089343E303}" type="slidenum">
              <a:rPr lang="en-US" smtClean="0"/>
              <a:t>‹#›</a:t>
            </a:fld>
            <a:endParaRPr lang="en-US"/>
          </a:p>
        </p:txBody>
      </p:sp>
      <p:grpSp>
        <p:nvGrpSpPr>
          <p:cNvPr id="8" name="Group 7">
            <a:extLst>
              <a:ext uri="{FF2B5EF4-FFF2-40B4-BE49-F238E27FC236}">
                <a16:creationId xmlns:a16="http://schemas.microsoft.com/office/drawing/2014/main" id="{14A9FE80-CA47-9976-E6AF-EC4079709E45}"/>
              </a:ext>
            </a:extLst>
          </p:cNvPr>
          <p:cNvGrpSpPr/>
          <p:nvPr userDrawn="1"/>
        </p:nvGrpSpPr>
        <p:grpSpPr>
          <a:xfrm>
            <a:off x="9971773" y="154004"/>
            <a:ext cx="1934678" cy="808522"/>
            <a:chOff x="9971773" y="154004"/>
            <a:chExt cx="1934678" cy="808522"/>
          </a:xfrm>
        </p:grpSpPr>
        <p:sp>
          <p:nvSpPr>
            <p:cNvPr id="9" name="Rectangle 8">
              <a:extLst>
                <a:ext uri="{FF2B5EF4-FFF2-40B4-BE49-F238E27FC236}">
                  <a16:creationId xmlns:a16="http://schemas.microsoft.com/office/drawing/2014/main" id="{6849BC8D-8926-1154-2594-373F8807D731}"/>
                </a:ext>
              </a:extLst>
            </p:cNvPr>
            <p:cNvSpPr/>
            <p:nvPr userDrawn="1"/>
          </p:nvSpPr>
          <p:spPr>
            <a:xfrm>
              <a:off x="9971773" y="154004"/>
              <a:ext cx="1934678" cy="8085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Graphic 16" descr="Mass Health logo">
              <a:extLst>
                <a:ext uri="{FF2B5EF4-FFF2-40B4-BE49-F238E27FC236}">
                  <a16:creationId xmlns:a16="http://schemas.microsoft.com/office/drawing/2014/main" id="{F87B838D-4CAE-426D-38E4-AC9CB36990D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61748" y="219023"/>
              <a:ext cx="1209675" cy="600075"/>
            </a:xfrm>
            <a:prstGeom prst="rect">
              <a:avLst/>
            </a:prstGeom>
          </p:spPr>
        </p:pic>
      </p:grpSp>
    </p:spTree>
    <p:extLst>
      <p:ext uri="{BB962C8B-B14F-4D97-AF65-F5344CB8AC3E}">
        <p14:creationId xmlns:p14="http://schemas.microsoft.com/office/powerpoint/2010/main" val="2939318189"/>
      </p:ext>
    </p:extLst>
  </p:cSld>
  <p:clrMapOvr>
    <a:masterClrMapping/>
  </p:clrMapOvr>
  <p:extLst>
    <p:ext uri="{DCECCB84-F9BA-43D5-87BE-67443E8EF086}">
      <p15:sldGuideLst xmlns:p15="http://schemas.microsoft.com/office/powerpoint/2012/main">
        <p15:guide id="1" orient="horz" pos="1224">
          <p15:clr>
            <a:srgbClr val="FBAE40"/>
          </p15:clr>
        </p15:guide>
        <p15:guide id="2" orient="horz" pos="3672">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7_Title and Content - Lt./Dk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1"/>
            <a:ext cx="9018661" cy="1106977"/>
          </a:xfrm>
        </p:spPr>
        <p:txBody>
          <a:bodyPr>
            <a:normAutofit/>
          </a:bodyPr>
          <a:lstStyle>
            <a:lvl1pPr>
              <a:defRPr sz="3000"/>
            </a:lvl1pPr>
          </a:lstStyle>
          <a:p>
            <a:r>
              <a:rPr lang="en-US"/>
              <a:t>Click to edit Master title style – </a:t>
            </a:r>
            <a:br>
              <a:rPr lang="en-US"/>
            </a:br>
            <a:r>
              <a:rPr lang="en-US"/>
              <a:t>up to two lines</a:t>
            </a:r>
          </a:p>
        </p:txBody>
      </p:sp>
      <p:sp>
        <p:nvSpPr>
          <p:cNvPr id="4" name="TitleTopPlaceholder">
            <a:extLst>
              <a:ext uri="{FF2B5EF4-FFF2-40B4-BE49-F238E27FC236}">
                <a16:creationId xmlns:a16="http://schemas.microsoft.com/office/drawing/2014/main" id="{5A64D8DE-9279-EA5C-8469-30CA76FD2671}"/>
              </a:ext>
              <a:ext uri="{C183D7F6-B498-43B3-948B-1728B52AA6E4}">
                <adec:decorative xmlns:adec="http://schemas.microsoft.com/office/drawing/2017/decorative" val="1"/>
              </a:ext>
            </a:extLst>
          </p:cNvPr>
          <p:cNvSpPr>
            <a:spLocks noChangeArrowheads="1"/>
          </p:cNvSpPr>
          <p:nvPr userDrawn="1"/>
        </p:nvSpPr>
        <p:spPr bwMode="ltGray">
          <a:xfrm>
            <a:off x="0" y="1600200"/>
            <a:ext cx="8534400" cy="4572000"/>
          </a:xfrm>
          <a:prstGeom prst="rect">
            <a:avLst/>
          </a:prstGeom>
          <a:solidFill>
            <a:schemeClr val="accent5">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602" y="1943100"/>
            <a:ext cx="7309503"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TopPlaceholder">
            <a:extLst>
              <a:ext uri="{FF2B5EF4-FFF2-40B4-BE49-F238E27FC236}">
                <a16:creationId xmlns:a16="http://schemas.microsoft.com/office/drawing/2014/main" id="{5CCFAA88-B418-281C-32E6-D37FB025D555}"/>
              </a:ext>
              <a:ext uri="{C183D7F6-B498-43B3-948B-1728B52AA6E4}">
                <adec:decorative xmlns:adec="http://schemas.microsoft.com/office/drawing/2017/decorative" val="1"/>
              </a:ext>
            </a:extLst>
          </p:cNvPr>
          <p:cNvSpPr>
            <a:spLocks noChangeArrowheads="1"/>
          </p:cNvSpPr>
          <p:nvPr userDrawn="1"/>
        </p:nvSpPr>
        <p:spPr bwMode="ltGray">
          <a:xfrm>
            <a:off x="8238148" y="1600200"/>
            <a:ext cx="3965249" cy="4572000"/>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9" name="Content Placeholder 8">
            <a:extLst>
              <a:ext uri="{FF2B5EF4-FFF2-40B4-BE49-F238E27FC236}">
                <a16:creationId xmlns:a16="http://schemas.microsoft.com/office/drawing/2014/main" id="{BF99276F-AA5F-3D68-6053-A76E039CFBD0}"/>
              </a:ext>
            </a:extLst>
          </p:cNvPr>
          <p:cNvSpPr>
            <a:spLocks noGrp="1"/>
          </p:cNvSpPr>
          <p:nvPr>
            <p:ph sz="quarter" idx="13"/>
          </p:nvPr>
        </p:nvSpPr>
        <p:spPr>
          <a:xfrm>
            <a:off x="8853443" y="1943103"/>
            <a:ext cx="2728956" cy="2329797"/>
          </a:xfrm>
        </p:spPr>
        <p:txBody>
          <a:bodyPr/>
          <a:lstStyle>
            <a:lvl1pPr>
              <a:defRPr sz="1800">
                <a:solidFill>
                  <a:schemeClr val="bg1"/>
                </a:solidFill>
              </a:defRPr>
            </a:lvl1pPr>
            <a:lvl2pPr>
              <a:defRPr sz="1600">
                <a:solidFill>
                  <a:schemeClr val="bg1"/>
                </a:solidFill>
              </a:defRPr>
            </a:lvl2pPr>
            <a:lvl3pPr>
              <a:defRPr sz="1400">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6" name="Content Placeholder 15">
            <a:extLst>
              <a:ext uri="{FF2B5EF4-FFF2-40B4-BE49-F238E27FC236}">
                <a16:creationId xmlns:a16="http://schemas.microsoft.com/office/drawing/2014/main" id="{D5EB5B9D-764B-4058-086C-43A139A43EE1}"/>
              </a:ext>
            </a:extLst>
          </p:cNvPr>
          <p:cNvSpPr>
            <a:spLocks noGrp="1"/>
          </p:cNvSpPr>
          <p:nvPr>
            <p:ph sz="quarter" idx="14"/>
          </p:nvPr>
        </p:nvSpPr>
        <p:spPr>
          <a:xfrm>
            <a:off x="8853443" y="4498296"/>
            <a:ext cx="2738160" cy="1448511"/>
          </a:xfrm>
        </p:spPr>
        <p:txBody>
          <a:bodyPr/>
          <a:lstStyle>
            <a:lvl1pPr marL="0" indent="0" algn="ctr">
              <a:buNone/>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1" y="6242054"/>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2" y="6242054"/>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6" y="6242054"/>
            <a:ext cx="515815" cy="273049"/>
          </a:xfrm>
        </p:spPr>
        <p:txBody>
          <a:bodyPr/>
          <a:lstStyle/>
          <a:p>
            <a:fld id="{339812A2-7357-D74C-8951-60089343E303}" type="slidenum">
              <a:rPr lang="en-US" smtClean="0"/>
              <a:t>‹#›</a:t>
            </a:fld>
            <a:endParaRPr lang="en-US"/>
          </a:p>
        </p:txBody>
      </p:sp>
      <p:grpSp>
        <p:nvGrpSpPr>
          <p:cNvPr id="8" name="Group 7">
            <a:extLst>
              <a:ext uri="{FF2B5EF4-FFF2-40B4-BE49-F238E27FC236}">
                <a16:creationId xmlns:a16="http://schemas.microsoft.com/office/drawing/2014/main" id="{BF0E4047-E88A-5305-89A3-10A1AF85B596}"/>
              </a:ext>
            </a:extLst>
          </p:cNvPr>
          <p:cNvGrpSpPr/>
          <p:nvPr userDrawn="1"/>
        </p:nvGrpSpPr>
        <p:grpSpPr>
          <a:xfrm>
            <a:off x="9971773" y="154004"/>
            <a:ext cx="1934678" cy="808522"/>
            <a:chOff x="9971773" y="154004"/>
            <a:chExt cx="1934678" cy="808522"/>
          </a:xfrm>
        </p:grpSpPr>
        <p:sp>
          <p:nvSpPr>
            <p:cNvPr id="10" name="Rectangle 9">
              <a:extLst>
                <a:ext uri="{FF2B5EF4-FFF2-40B4-BE49-F238E27FC236}">
                  <a16:creationId xmlns:a16="http://schemas.microsoft.com/office/drawing/2014/main" id="{EF245D43-7077-BF50-7C2D-AC89C81B801B}"/>
                </a:ext>
              </a:extLst>
            </p:cNvPr>
            <p:cNvSpPr/>
            <p:nvPr userDrawn="1"/>
          </p:nvSpPr>
          <p:spPr>
            <a:xfrm>
              <a:off x="9971773" y="154004"/>
              <a:ext cx="1934678" cy="8085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Graphic 16" descr="Mass Health logo">
              <a:extLst>
                <a:ext uri="{FF2B5EF4-FFF2-40B4-BE49-F238E27FC236}">
                  <a16:creationId xmlns:a16="http://schemas.microsoft.com/office/drawing/2014/main" id="{FDDDDE04-4D04-D071-F76C-ED73C51458A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61748" y="219023"/>
              <a:ext cx="1209675" cy="600075"/>
            </a:xfrm>
            <a:prstGeom prst="rect">
              <a:avLst/>
            </a:prstGeom>
          </p:spPr>
        </p:pic>
      </p:grpSp>
    </p:spTree>
    <p:extLst>
      <p:ext uri="{BB962C8B-B14F-4D97-AF65-F5344CB8AC3E}">
        <p14:creationId xmlns:p14="http://schemas.microsoft.com/office/powerpoint/2010/main" val="2796330678"/>
      </p:ext>
    </p:extLst>
  </p:cSld>
  <p:clrMapOvr>
    <a:masterClrMapping/>
  </p:clrMapOvr>
  <p:extLst>
    <p:ext uri="{DCECCB84-F9BA-43D5-87BE-67443E8EF086}">
      <p15:sldGuideLst xmlns:p15="http://schemas.microsoft.com/office/powerpoint/2012/main">
        <p15:guide id="1" orient="horz" pos="216">
          <p15:clr>
            <a:srgbClr val="FBAE40"/>
          </p15:clr>
        </p15:guide>
        <p15:guide id="2" orient="horz" pos="1224">
          <p15:clr>
            <a:srgbClr val="FBAE40"/>
          </p15:clr>
        </p15:guide>
        <p15:guide id="3" pos="4032">
          <p15:clr>
            <a:srgbClr val="FBAE40"/>
          </p15:clr>
        </p15:guide>
        <p15:guide id="4" pos="5184">
          <p15:clr>
            <a:srgbClr val="FBAE40"/>
          </p15:clr>
        </p15:guide>
        <p15:guide id="5" orient="horz" pos="3888">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4_Title and Content - Lt./Dk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1"/>
            <a:ext cx="9018661" cy="1106977"/>
          </a:xfrm>
        </p:spPr>
        <p:txBody>
          <a:bodyPr>
            <a:normAutofit/>
          </a:bodyPr>
          <a:lstStyle>
            <a:lvl1pPr>
              <a:defRPr sz="3000"/>
            </a:lvl1pPr>
          </a:lstStyle>
          <a:p>
            <a:r>
              <a:rPr lang="en-US"/>
              <a:t>Click to edit Master title style – </a:t>
            </a:r>
            <a:br>
              <a:rPr lang="en-US"/>
            </a:br>
            <a:r>
              <a:rPr lang="en-US"/>
              <a:t>up to two lines</a:t>
            </a:r>
          </a:p>
        </p:txBody>
      </p:sp>
      <p:sp>
        <p:nvSpPr>
          <p:cNvPr id="7" name="TitleTopPlaceholder">
            <a:extLst>
              <a:ext uri="{FF2B5EF4-FFF2-40B4-BE49-F238E27FC236}">
                <a16:creationId xmlns:a16="http://schemas.microsoft.com/office/drawing/2014/main" id="{5CCFAA88-B418-281C-32E6-D37FB025D555}"/>
              </a:ext>
              <a:ext uri="{C183D7F6-B498-43B3-948B-1728B52AA6E4}">
                <adec:decorative xmlns:adec="http://schemas.microsoft.com/office/drawing/2017/decorative" val="1"/>
              </a:ext>
            </a:extLst>
          </p:cNvPr>
          <p:cNvSpPr>
            <a:spLocks noChangeArrowheads="1"/>
          </p:cNvSpPr>
          <p:nvPr userDrawn="1"/>
        </p:nvSpPr>
        <p:spPr bwMode="ltGray">
          <a:xfrm>
            <a:off x="-5697" y="1600200"/>
            <a:ext cx="3965249" cy="4572000"/>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9" name="Content Placeholder 8">
            <a:extLst>
              <a:ext uri="{FF2B5EF4-FFF2-40B4-BE49-F238E27FC236}">
                <a16:creationId xmlns:a16="http://schemas.microsoft.com/office/drawing/2014/main" id="{BF99276F-AA5F-3D68-6053-A76E039CFBD0}"/>
              </a:ext>
            </a:extLst>
          </p:cNvPr>
          <p:cNvSpPr>
            <a:spLocks noGrp="1"/>
          </p:cNvSpPr>
          <p:nvPr>
            <p:ph sz="quarter" idx="13"/>
          </p:nvPr>
        </p:nvSpPr>
        <p:spPr>
          <a:xfrm>
            <a:off x="609602" y="1943103"/>
            <a:ext cx="2728956" cy="2329797"/>
          </a:xfrm>
        </p:spPr>
        <p:txBody>
          <a:bodyPr/>
          <a:lstStyle>
            <a:lvl1pPr>
              <a:defRPr sz="1800">
                <a:solidFill>
                  <a:schemeClr val="bg1"/>
                </a:solidFill>
              </a:defRPr>
            </a:lvl1pPr>
            <a:lvl2pPr>
              <a:defRPr sz="1600">
                <a:solidFill>
                  <a:schemeClr val="bg1"/>
                </a:solidFill>
              </a:defRPr>
            </a:lvl2pPr>
            <a:lvl3pPr>
              <a:defRPr sz="1400">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6" name="Content Placeholder 15">
            <a:extLst>
              <a:ext uri="{FF2B5EF4-FFF2-40B4-BE49-F238E27FC236}">
                <a16:creationId xmlns:a16="http://schemas.microsoft.com/office/drawing/2014/main" id="{D5EB5B9D-764B-4058-086C-43A139A43EE1}"/>
              </a:ext>
            </a:extLst>
          </p:cNvPr>
          <p:cNvSpPr>
            <a:spLocks noGrp="1"/>
          </p:cNvSpPr>
          <p:nvPr>
            <p:ph sz="quarter" idx="14"/>
          </p:nvPr>
        </p:nvSpPr>
        <p:spPr>
          <a:xfrm>
            <a:off x="609600" y="4498296"/>
            <a:ext cx="2738160" cy="1331007"/>
          </a:xfrm>
        </p:spPr>
        <p:txBody>
          <a:bodyPr/>
          <a:lstStyle>
            <a:lvl1pPr marL="0" indent="0" algn="ctr">
              <a:buNone/>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4" name="TitleTopPlaceholder">
            <a:extLst>
              <a:ext uri="{FF2B5EF4-FFF2-40B4-BE49-F238E27FC236}">
                <a16:creationId xmlns:a16="http://schemas.microsoft.com/office/drawing/2014/main" id="{5A64D8DE-9279-EA5C-8469-30CA76FD2671}"/>
              </a:ext>
              <a:ext uri="{C183D7F6-B498-43B3-948B-1728B52AA6E4}">
                <adec:decorative xmlns:adec="http://schemas.microsoft.com/office/drawing/2017/decorative" val="1"/>
              </a:ext>
            </a:extLst>
          </p:cNvPr>
          <p:cNvSpPr>
            <a:spLocks noChangeArrowheads="1"/>
          </p:cNvSpPr>
          <p:nvPr userDrawn="1"/>
        </p:nvSpPr>
        <p:spPr bwMode="ltGray">
          <a:xfrm>
            <a:off x="3953853" y="1600200"/>
            <a:ext cx="8238147" cy="4572000"/>
          </a:xfrm>
          <a:prstGeom prst="rect">
            <a:avLst/>
          </a:prstGeom>
          <a:solidFill>
            <a:schemeClr val="accent5">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4565648" y="1943100"/>
            <a:ext cx="7016753"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1" y="6242054"/>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2" y="6242054"/>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6" y="6242054"/>
            <a:ext cx="515815" cy="273049"/>
          </a:xfrm>
        </p:spPr>
        <p:txBody>
          <a:bodyPr/>
          <a:lstStyle/>
          <a:p>
            <a:fld id="{339812A2-7357-D74C-8951-60089343E303}" type="slidenum">
              <a:rPr lang="en-US" smtClean="0"/>
              <a:t>‹#›</a:t>
            </a:fld>
            <a:endParaRPr lang="en-US"/>
          </a:p>
        </p:txBody>
      </p:sp>
      <p:grpSp>
        <p:nvGrpSpPr>
          <p:cNvPr id="8" name="Group 7">
            <a:extLst>
              <a:ext uri="{FF2B5EF4-FFF2-40B4-BE49-F238E27FC236}">
                <a16:creationId xmlns:a16="http://schemas.microsoft.com/office/drawing/2014/main" id="{2EC4EB41-DAD1-0730-7F28-848ECF28E878}"/>
              </a:ext>
            </a:extLst>
          </p:cNvPr>
          <p:cNvGrpSpPr/>
          <p:nvPr userDrawn="1"/>
        </p:nvGrpSpPr>
        <p:grpSpPr>
          <a:xfrm>
            <a:off x="9971773" y="154004"/>
            <a:ext cx="1934678" cy="808522"/>
            <a:chOff x="9971773" y="154004"/>
            <a:chExt cx="1934678" cy="808522"/>
          </a:xfrm>
        </p:grpSpPr>
        <p:sp>
          <p:nvSpPr>
            <p:cNvPr id="10" name="Rectangle 9">
              <a:extLst>
                <a:ext uri="{FF2B5EF4-FFF2-40B4-BE49-F238E27FC236}">
                  <a16:creationId xmlns:a16="http://schemas.microsoft.com/office/drawing/2014/main" id="{B57E0DA8-2BC3-EB50-BF5C-1DE868309D78}"/>
                </a:ext>
              </a:extLst>
            </p:cNvPr>
            <p:cNvSpPr/>
            <p:nvPr userDrawn="1"/>
          </p:nvSpPr>
          <p:spPr>
            <a:xfrm>
              <a:off x="9971773" y="154004"/>
              <a:ext cx="1934678" cy="8085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Graphic 16" descr="Mass Health logo">
              <a:extLst>
                <a:ext uri="{FF2B5EF4-FFF2-40B4-BE49-F238E27FC236}">
                  <a16:creationId xmlns:a16="http://schemas.microsoft.com/office/drawing/2014/main" id="{E85DF683-C2EF-30A7-59F2-21AB5E1017C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61748" y="219023"/>
              <a:ext cx="1209675" cy="600075"/>
            </a:xfrm>
            <a:prstGeom prst="rect">
              <a:avLst/>
            </a:prstGeom>
          </p:spPr>
        </p:pic>
      </p:grpSp>
    </p:spTree>
    <p:extLst>
      <p:ext uri="{BB962C8B-B14F-4D97-AF65-F5344CB8AC3E}">
        <p14:creationId xmlns:p14="http://schemas.microsoft.com/office/powerpoint/2010/main" val="4174535032"/>
      </p:ext>
    </p:extLst>
  </p:cSld>
  <p:clrMapOvr>
    <a:masterClrMapping/>
  </p:clrMapOvr>
  <p:extLst>
    <p:ext uri="{DCECCB84-F9BA-43D5-87BE-67443E8EF086}">
      <p15:sldGuideLst xmlns:p15="http://schemas.microsoft.com/office/powerpoint/2012/main">
        <p15:guide id="1" orient="horz" pos="3672">
          <p15:clr>
            <a:srgbClr val="FBAE40"/>
          </p15:clr>
        </p15:guide>
        <p15:guide id="2" orient="horz" pos="1224">
          <p15:clr>
            <a:srgbClr val="FBAE40"/>
          </p15:clr>
        </p15:guide>
        <p15:guide id="3" pos="4032">
          <p15:clr>
            <a:srgbClr val="FBAE40"/>
          </p15:clr>
        </p15:guide>
        <p15:guide id="4" pos="5184">
          <p15:clr>
            <a:srgbClr val="FBAE40"/>
          </p15:clr>
        </p15:guide>
        <p15:guide id="5" orient="horz" pos="3888">
          <p15:clr>
            <a:srgbClr val="FBAE40"/>
          </p15:clr>
        </p15:guide>
        <p15:guide id="6" pos="5568">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Section Header - Blue">
    <p:spTree>
      <p:nvGrpSpPr>
        <p:cNvPr id="1" name=""/>
        <p:cNvGrpSpPr/>
        <p:nvPr/>
      </p:nvGrpSpPr>
      <p:grpSpPr>
        <a:xfrm>
          <a:off x="0" y="0"/>
          <a:ext cx="0" cy="0"/>
          <a:chOff x="0" y="0"/>
          <a:chExt cx="0" cy="0"/>
        </a:xfrm>
      </p:grpSpPr>
      <p:sp>
        <p:nvSpPr>
          <p:cNvPr id="13" name="TitleTopPlaceholder">
            <a:extLst>
              <a:ext uri="{FF2B5EF4-FFF2-40B4-BE49-F238E27FC236}">
                <a16:creationId xmlns:a16="http://schemas.microsoft.com/office/drawing/2014/main" id="{31345203-E685-3C67-43FD-81C39E92401C}"/>
              </a:ext>
              <a:ext uri="{C183D7F6-B498-43B3-948B-1728B52AA6E4}">
                <adec:decorative xmlns:adec="http://schemas.microsoft.com/office/drawing/2017/decorative" val="1"/>
              </a:ext>
            </a:extLst>
          </p:cNvPr>
          <p:cNvSpPr>
            <a:spLocks noChangeArrowheads="1"/>
          </p:cNvSpPr>
          <p:nvPr userDrawn="1"/>
        </p:nvSpPr>
        <p:spPr bwMode="ltGray">
          <a:xfrm>
            <a:off x="0" y="1257300"/>
            <a:ext cx="12192000" cy="3924300"/>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2" name="Title 1">
            <a:extLst>
              <a:ext uri="{FF2B5EF4-FFF2-40B4-BE49-F238E27FC236}">
                <a16:creationId xmlns:a16="http://schemas.microsoft.com/office/drawing/2014/main" id="{6783BD8F-BD00-703B-5270-50690B9BDC56}"/>
              </a:ext>
            </a:extLst>
          </p:cNvPr>
          <p:cNvSpPr>
            <a:spLocks noGrp="1"/>
          </p:cNvSpPr>
          <p:nvPr>
            <p:ph type="title"/>
          </p:nvPr>
        </p:nvSpPr>
        <p:spPr>
          <a:xfrm>
            <a:off x="609600" y="1257301"/>
            <a:ext cx="10972800" cy="3913790"/>
          </a:xfrm>
        </p:spPr>
        <p:txBody>
          <a:bodyPr bIns="0" anchor="ctr" anchorCtr="0"/>
          <a:lstStyle>
            <a:lvl1pPr algn="ctr">
              <a:defRPr sz="3600">
                <a:solidFill>
                  <a:schemeClr val="bg1"/>
                </a:solidFill>
              </a:defRPr>
            </a:lvl1pPr>
          </a:lstStyle>
          <a:p>
            <a:r>
              <a:rPr lang="en-US"/>
              <a:t>Click to edit Master title style</a:t>
            </a:r>
          </a:p>
        </p:txBody>
      </p:sp>
      <p:grpSp>
        <p:nvGrpSpPr>
          <p:cNvPr id="16" name="Group 15">
            <a:extLst>
              <a:ext uri="{FF2B5EF4-FFF2-40B4-BE49-F238E27FC236}">
                <a16:creationId xmlns:a16="http://schemas.microsoft.com/office/drawing/2014/main" id="{02B92C03-9F54-43DB-28FE-ADBEE9B9F145}"/>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7" name="TitleTopPlaceholder">
              <a:extLst>
                <a:ext uri="{FF2B5EF4-FFF2-40B4-BE49-F238E27FC236}">
                  <a16:creationId xmlns:a16="http://schemas.microsoft.com/office/drawing/2014/main" id="{4F66C294-EF62-423A-814A-C76AB20EE45D}"/>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8" name="TitleTopPlaceholder">
              <a:extLst>
                <a:ext uri="{FF2B5EF4-FFF2-40B4-BE49-F238E27FC236}">
                  <a16:creationId xmlns:a16="http://schemas.microsoft.com/office/drawing/2014/main" id="{3EC6D75C-BFA9-5C12-603D-89B0261B995C}"/>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9" name="TitleTopPlaceholder">
              <a:extLst>
                <a:ext uri="{FF2B5EF4-FFF2-40B4-BE49-F238E27FC236}">
                  <a16:creationId xmlns:a16="http://schemas.microsoft.com/office/drawing/2014/main" id="{8848D607-7609-9D4D-C79C-069778D8DBB3}"/>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20" name="TitleTopPlaceholder">
              <a:extLst>
                <a:ext uri="{FF2B5EF4-FFF2-40B4-BE49-F238E27FC236}">
                  <a16:creationId xmlns:a16="http://schemas.microsoft.com/office/drawing/2014/main" id="{A565404D-D419-2B04-6B1B-945C2388CBE7}"/>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09B66F13-7FFD-E2AA-4E73-45E92CB0D9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442947-F2A5-66E5-7D5F-7837D006B685}"/>
              </a:ext>
            </a:extLst>
          </p:cNvPr>
          <p:cNvSpPr>
            <a:spLocks noGrp="1"/>
          </p:cNvSpPr>
          <p:nvPr>
            <p:ph type="sldNum" sz="quarter" idx="12"/>
          </p:nvPr>
        </p:nvSpPr>
        <p:spPr/>
        <p:txBody>
          <a:bodyPr/>
          <a:lstStyle/>
          <a:p>
            <a:fld id="{339812A2-7357-D74C-8951-60089343E303}" type="slidenum">
              <a:rPr lang="en-US" smtClean="0"/>
              <a:t>‹#›</a:t>
            </a:fld>
            <a:endParaRPr lang="en-US"/>
          </a:p>
        </p:txBody>
      </p:sp>
      <p:grpSp>
        <p:nvGrpSpPr>
          <p:cNvPr id="3" name="Group 2">
            <a:extLst>
              <a:ext uri="{FF2B5EF4-FFF2-40B4-BE49-F238E27FC236}">
                <a16:creationId xmlns:a16="http://schemas.microsoft.com/office/drawing/2014/main" id="{85484A10-6358-51E0-40D9-85C9BCE3F9A0}"/>
              </a:ext>
            </a:extLst>
          </p:cNvPr>
          <p:cNvGrpSpPr/>
          <p:nvPr userDrawn="1"/>
        </p:nvGrpSpPr>
        <p:grpSpPr>
          <a:xfrm>
            <a:off x="9971773" y="154004"/>
            <a:ext cx="1934678" cy="808522"/>
            <a:chOff x="9971773" y="154004"/>
            <a:chExt cx="1934678" cy="808522"/>
          </a:xfrm>
        </p:grpSpPr>
        <p:sp>
          <p:nvSpPr>
            <p:cNvPr id="4" name="Rectangle 3">
              <a:extLst>
                <a:ext uri="{FF2B5EF4-FFF2-40B4-BE49-F238E27FC236}">
                  <a16:creationId xmlns:a16="http://schemas.microsoft.com/office/drawing/2014/main" id="{56C6E7D2-60FB-1E9A-0D46-406D6D311219}"/>
                </a:ext>
              </a:extLst>
            </p:cNvPr>
            <p:cNvSpPr/>
            <p:nvPr userDrawn="1"/>
          </p:nvSpPr>
          <p:spPr>
            <a:xfrm>
              <a:off x="9971773" y="154004"/>
              <a:ext cx="1934678" cy="8085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Mass Health logo">
              <a:extLst>
                <a:ext uri="{FF2B5EF4-FFF2-40B4-BE49-F238E27FC236}">
                  <a16:creationId xmlns:a16="http://schemas.microsoft.com/office/drawing/2014/main" id="{19E53D35-9DAD-A34F-43E8-581CDEB6369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61748" y="219023"/>
              <a:ext cx="1209675" cy="600075"/>
            </a:xfrm>
            <a:prstGeom prst="rect">
              <a:avLst/>
            </a:prstGeom>
          </p:spPr>
        </p:pic>
      </p:grpSp>
    </p:spTree>
    <p:extLst>
      <p:ext uri="{BB962C8B-B14F-4D97-AF65-F5344CB8AC3E}">
        <p14:creationId xmlns:p14="http://schemas.microsoft.com/office/powerpoint/2010/main" val="256652946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Section Header - Green">
    <p:spTree>
      <p:nvGrpSpPr>
        <p:cNvPr id="1" name=""/>
        <p:cNvGrpSpPr/>
        <p:nvPr/>
      </p:nvGrpSpPr>
      <p:grpSpPr>
        <a:xfrm>
          <a:off x="0" y="0"/>
          <a:ext cx="0" cy="0"/>
          <a:chOff x="0" y="0"/>
          <a:chExt cx="0" cy="0"/>
        </a:xfrm>
      </p:grpSpPr>
      <p:sp>
        <p:nvSpPr>
          <p:cNvPr id="13" name="TitleTopPlaceholder">
            <a:extLst>
              <a:ext uri="{FF2B5EF4-FFF2-40B4-BE49-F238E27FC236}">
                <a16:creationId xmlns:a16="http://schemas.microsoft.com/office/drawing/2014/main" id="{31345203-E685-3C67-43FD-81C39E92401C}"/>
              </a:ext>
              <a:ext uri="{C183D7F6-B498-43B3-948B-1728B52AA6E4}">
                <adec:decorative xmlns:adec="http://schemas.microsoft.com/office/drawing/2017/decorative" val="1"/>
              </a:ext>
            </a:extLst>
          </p:cNvPr>
          <p:cNvSpPr>
            <a:spLocks noChangeArrowheads="1"/>
          </p:cNvSpPr>
          <p:nvPr userDrawn="1"/>
        </p:nvSpPr>
        <p:spPr bwMode="ltGray">
          <a:xfrm>
            <a:off x="0" y="1257300"/>
            <a:ext cx="12192000" cy="3924300"/>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2" name="Title 1">
            <a:extLst>
              <a:ext uri="{FF2B5EF4-FFF2-40B4-BE49-F238E27FC236}">
                <a16:creationId xmlns:a16="http://schemas.microsoft.com/office/drawing/2014/main" id="{6783BD8F-BD00-703B-5270-50690B9BDC56}"/>
              </a:ext>
            </a:extLst>
          </p:cNvPr>
          <p:cNvSpPr>
            <a:spLocks noGrp="1"/>
          </p:cNvSpPr>
          <p:nvPr>
            <p:ph type="title"/>
          </p:nvPr>
        </p:nvSpPr>
        <p:spPr>
          <a:xfrm>
            <a:off x="609600" y="1257301"/>
            <a:ext cx="10972800" cy="3913790"/>
          </a:xfrm>
        </p:spPr>
        <p:txBody>
          <a:bodyPr bIns="0" anchor="ctr" anchorCtr="0"/>
          <a:lstStyle>
            <a:lvl1pPr algn="ctr">
              <a:defRPr sz="3600">
                <a:solidFill>
                  <a:schemeClr val="bg1"/>
                </a:solidFill>
              </a:defRPr>
            </a:lvl1pPr>
          </a:lstStyle>
          <a:p>
            <a:r>
              <a:rPr lang="en-US"/>
              <a:t>Click to edit Master title style</a:t>
            </a:r>
          </a:p>
        </p:txBody>
      </p:sp>
      <p:grpSp>
        <p:nvGrpSpPr>
          <p:cNvPr id="16" name="Group 15">
            <a:extLst>
              <a:ext uri="{FF2B5EF4-FFF2-40B4-BE49-F238E27FC236}">
                <a16:creationId xmlns:a16="http://schemas.microsoft.com/office/drawing/2014/main" id="{02B92C03-9F54-43DB-28FE-ADBEE9B9F145}"/>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7" name="TitleTopPlaceholder">
              <a:extLst>
                <a:ext uri="{FF2B5EF4-FFF2-40B4-BE49-F238E27FC236}">
                  <a16:creationId xmlns:a16="http://schemas.microsoft.com/office/drawing/2014/main" id="{4F66C294-EF62-423A-814A-C76AB20EE45D}"/>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8" name="TitleTopPlaceholder">
              <a:extLst>
                <a:ext uri="{FF2B5EF4-FFF2-40B4-BE49-F238E27FC236}">
                  <a16:creationId xmlns:a16="http://schemas.microsoft.com/office/drawing/2014/main" id="{3EC6D75C-BFA9-5C12-603D-89B0261B995C}"/>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9" name="TitleTopPlaceholder">
              <a:extLst>
                <a:ext uri="{FF2B5EF4-FFF2-40B4-BE49-F238E27FC236}">
                  <a16:creationId xmlns:a16="http://schemas.microsoft.com/office/drawing/2014/main" id="{8848D607-7609-9D4D-C79C-069778D8DBB3}"/>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20" name="TitleTopPlaceholder">
              <a:extLst>
                <a:ext uri="{FF2B5EF4-FFF2-40B4-BE49-F238E27FC236}">
                  <a16:creationId xmlns:a16="http://schemas.microsoft.com/office/drawing/2014/main" id="{A565404D-D419-2B04-6B1B-945C2388CBE7}"/>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09B66F13-7FFD-E2AA-4E73-45E92CB0D9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442947-F2A5-66E5-7D5F-7837D006B685}"/>
              </a:ext>
            </a:extLst>
          </p:cNvPr>
          <p:cNvSpPr>
            <a:spLocks noGrp="1"/>
          </p:cNvSpPr>
          <p:nvPr>
            <p:ph type="sldNum" sz="quarter" idx="12"/>
          </p:nvPr>
        </p:nvSpPr>
        <p:spPr/>
        <p:txBody>
          <a:bodyPr/>
          <a:lstStyle/>
          <a:p>
            <a:fld id="{339812A2-7357-D74C-8951-60089343E303}" type="slidenum">
              <a:rPr lang="en-US" smtClean="0"/>
              <a:t>‹#›</a:t>
            </a:fld>
            <a:endParaRPr lang="en-US"/>
          </a:p>
        </p:txBody>
      </p:sp>
      <p:grpSp>
        <p:nvGrpSpPr>
          <p:cNvPr id="3" name="Group 2">
            <a:extLst>
              <a:ext uri="{FF2B5EF4-FFF2-40B4-BE49-F238E27FC236}">
                <a16:creationId xmlns:a16="http://schemas.microsoft.com/office/drawing/2014/main" id="{873B9788-753D-827D-D911-D7C37D0D7438}"/>
              </a:ext>
            </a:extLst>
          </p:cNvPr>
          <p:cNvGrpSpPr/>
          <p:nvPr userDrawn="1"/>
        </p:nvGrpSpPr>
        <p:grpSpPr>
          <a:xfrm>
            <a:off x="9971773" y="154004"/>
            <a:ext cx="1934678" cy="808522"/>
            <a:chOff x="9971773" y="154004"/>
            <a:chExt cx="1934678" cy="808522"/>
          </a:xfrm>
        </p:grpSpPr>
        <p:sp>
          <p:nvSpPr>
            <p:cNvPr id="4" name="Rectangle 3">
              <a:extLst>
                <a:ext uri="{FF2B5EF4-FFF2-40B4-BE49-F238E27FC236}">
                  <a16:creationId xmlns:a16="http://schemas.microsoft.com/office/drawing/2014/main" id="{F219F77D-7606-490F-6FA8-8DE0945BBBCB}"/>
                </a:ext>
              </a:extLst>
            </p:cNvPr>
            <p:cNvSpPr/>
            <p:nvPr userDrawn="1"/>
          </p:nvSpPr>
          <p:spPr>
            <a:xfrm>
              <a:off x="9971773" y="154004"/>
              <a:ext cx="1934678" cy="8085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Mass Health logo">
              <a:extLst>
                <a:ext uri="{FF2B5EF4-FFF2-40B4-BE49-F238E27FC236}">
                  <a16:creationId xmlns:a16="http://schemas.microsoft.com/office/drawing/2014/main" id="{44D7CBB2-F752-6491-ABD9-84E71B7E67C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61748" y="219023"/>
              <a:ext cx="1209675" cy="600075"/>
            </a:xfrm>
            <a:prstGeom prst="rect">
              <a:avLst/>
            </a:prstGeom>
          </p:spPr>
        </p:pic>
      </p:grpSp>
    </p:spTree>
    <p:extLst>
      <p:ext uri="{BB962C8B-B14F-4D97-AF65-F5344CB8AC3E}">
        <p14:creationId xmlns:p14="http://schemas.microsoft.com/office/powerpoint/2010/main" val="2888218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itle and Content - 4 column ve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0"/>
            <a:ext cx="9018661" cy="1106977"/>
          </a:xfrm>
        </p:spPr>
        <p:txBody>
          <a:bodyPr>
            <a:normAutofit/>
          </a:bodyPr>
          <a:lstStyle>
            <a:lvl1pPr>
              <a:defRPr sz="3000"/>
            </a:lvl1pPr>
          </a:lstStyle>
          <a:p>
            <a:r>
              <a:rPr lang="en-US"/>
              <a:t>Click to edit Master title style – </a:t>
            </a:r>
            <a:br>
              <a:rPr lang="en-US"/>
            </a:br>
            <a:r>
              <a:rPr lang="en-US"/>
              <a:t>up to two lines</a:t>
            </a:r>
          </a:p>
        </p:txBody>
      </p:sp>
      <p:pic>
        <p:nvPicPr>
          <p:cNvPr id="20" name="Graphic 19" descr="Mass Health logo">
            <a:extLst>
              <a:ext uri="{FF2B5EF4-FFF2-40B4-BE49-F238E27FC236}">
                <a16:creationId xmlns:a16="http://schemas.microsoft.com/office/drawing/2014/main" id="{0B90408E-33AD-DEBE-20D0-13E3C8981F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4967" y="248206"/>
            <a:ext cx="1612900" cy="600075"/>
          </a:xfrm>
          <a:prstGeom prst="rect">
            <a:avLst/>
          </a:prstGeom>
        </p:spPr>
      </p:pic>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599" y="1600200"/>
            <a:ext cx="2511552" cy="4572000"/>
          </a:xfrm>
        </p:spPr>
        <p:txBody>
          <a:bodyPr/>
          <a:lstStyle>
            <a:lvl1pPr>
              <a:defRPr sz="1600"/>
            </a:lvl1pPr>
            <a:lvl2pPr marL="514350" indent="-171450">
              <a:tabLst/>
              <a:defRPr sz="1500"/>
            </a:lvl2pPr>
            <a:lvl3pPr marL="803275" indent="-177800">
              <a:tabLst/>
              <a:defRPr sz="14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10" name="Content Placeholder 2">
            <a:extLst>
              <a:ext uri="{FF2B5EF4-FFF2-40B4-BE49-F238E27FC236}">
                <a16:creationId xmlns:a16="http://schemas.microsoft.com/office/drawing/2014/main" id="{485E4477-2FCE-D550-9AC3-127DCE497949}"/>
              </a:ext>
            </a:extLst>
          </p:cNvPr>
          <p:cNvSpPr>
            <a:spLocks noGrp="1"/>
          </p:cNvSpPr>
          <p:nvPr>
            <p:ph idx="13"/>
          </p:nvPr>
        </p:nvSpPr>
        <p:spPr>
          <a:xfrm>
            <a:off x="3430015" y="1600200"/>
            <a:ext cx="2511552" cy="4572000"/>
          </a:xfrm>
        </p:spPr>
        <p:txBody>
          <a:bodyPr/>
          <a:lstStyle>
            <a:lvl1pPr>
              <a:defRPr sz="1600"/>
            </a:lvl1pPr>
            <a:lvl2pPr marL="514350" indent="-171450">
              <a:tabLst/>
              <a:defRPr sz="1500"/>
            </a:lvl2pPr>
            <a:lvl3pPr marL="803275" indent="-177800">
              <a:tabLst/>
              <a:defRPr sz="14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16" name="Content Placeholder 2">
            <a:extLst>
              <a:ext uri="{FF2B5EF4-FFF2-40B4-BE49-F238E27FC236}">
                <a16:creationId xmlns:a16="http://schemas.microsoft.com/office/drawing/2014/main" id="{35DC5AFC-525E-9D1D-8C25-E1F357901770}"/>
              </a:ext>
            </a:extLst>
          </p:cNvPr>
          <p:cNvSpPr>
            <a:spLocks noGrp="1"/>
          </p:cNvSpPr>
          <p:nvPr>
            <p:ph idx="14"/>
          </p:nvPr>
        </p:nvSpPr>
        <p:spPr>
          <a:xfrm>
            <a:off x="6250431" y="1600200"/>
            <a:ext cx="2511552" cy="4572000"/>
          </a:xfrm>
        </p:spPr>
        <p:txBody>
          <a:bodyPr/>
          <a:lstStyle>
            <a:lvl1pPr>
              <a:defRPr sz="1600"/>
            </a:lvl1pPr>
            <a:lvl2pPr marL="514350" indent="-171450">
              <a:tabLst/>
              <a:defRPr sz="1500"/>
            </a:lvl2pPr>
            <a:lvl3pPr marL="803275" indent="-177800">
              <a:tabLst/>
              <a:defRPr sz="1400"/>
            </a:lvl3pPr>
            <a:lvl4pPr>
              <a:defRPr sz="1400"/>
            </a:lvl4pPr>
            <a:lvl5pPr>
              <a:defRPr sz="1200"/>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C6C58485-560D-CB2E-F459-753E69228FF3}"/>
              </a:ext>
            </a:extLst>
          </p:cNvPr>
          <p:cNvSpPr>
            <a:spLocks noGrp="1"/>
          </p:cNvSpPr>
          <p:nvPr>
            <p:ph idx="15"/>
          </p:nvPr>
        </p:nvSpPr>
        <p:spPr>
          <a:xfrm>
            <a:off x="9070847" y="1600200"/>
            <a:ext cx="2511552" cy="4572000"/>
          </a:xfrm>
        </p:spPr>
        <p:txBody>
          <a:bodyPr/>
          <a:lstStyle>
            <a:lvl1pPr>
              <a:defRPr sz="1600"/>
            </a:lvl1pPr>
            <a:lvl2pPr marL="514350" indent="-171450">
              <a:tabLst/>
              <a:defRPr sz="1500"/>
            </a:lvl2pPr>
            <a:lvl3pPr marL="803275" indent="-177800">
              <a:tabLst/>
              <a:defRPr sz="1400"/>
            </a:lvl3pPr>
            <a:lvl4pPr>
              <a:defRPr sz="1400"/>
            </a:lvl4pPr>
            <a:lvl5pPr>
              <a:defRPr sz="1200"/>
            </a:lvl5pPr>
          </a:lstStyle>
          <a:p>
            <a:pPr lvl="0"/>
            <a:r>
              <a:rPr lang="en-US"/>
              <a:t>Click to edit Master text styles</a:t>
            </a:r>
          </a:p>
          <a:p>
            <a:pPr lvl="1"/>
            <a:r>
              <a:rPr lang="en-US"/>
              <a:t>Second level</a:t>
            </a:r>
          </a:p>
          <a:p>
            <a:pPr lvl="2"/>
            <a:r>
              <a:rPr lang="en-US"/>
              <a:t>Third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0" y="6242052"/>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0" y="6242052"/>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5" y="6242052"/>
            <a:ext cx="515815" cy="273049"/>
          </a:xfrm>
        </p:spPr>
        <p:txBody>
          <a:bodyPr/>
          <a:lstStyle/>
          <a:p>
            <a:fld id="{339812A2-7357-D74C-8951-60089343E303}" type="slidenum">
              <a:rPr lang="en-US" smtClean="0"/>
              <a:t>‹#›</a:t>
            </a:fld>
            <a:endParaRPr lang="en-US"/>
          </a:p>
        </p:txBody>
      </p:sp>
    </p:spTree>
    <p:extLst>
      <p:ext uri="{BB962C8B-B14F-4D97-AF65-F5344CB8AC3E}">
        <p14:creationId xmlns:p14="http://schemas.microsoft.com/office/powerpoint/2010/main" val="975156279"/>
      </p:ext>
    </p:extLst>
  </p:cSld>
  <p:clrMapOvr>
    <a:masterClrMapping/>
  </p:clrMapOvr>
  <p:extLst>
    <p:ext uri="{DCECCB84-F9BA-43D5-87BE-67443E8EF086}">
      <p15:sldGuideLst xmlns:p15="http://schemas.microsoft.com/office/powerpoint/2012/main">
        <p15:guide id="1" orient="horz" pos="216"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Title and Content - 4 column horiz.">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0"/>
            <a:ext cx="9018661" cy="1106977"/>
          </a:xfrm>
        </p:spPr>
        <p:txBody>
          <a:bodyPr>
            <a:normAutofit/>
          </a:bodyPr>
          <a:lstStyle>
            <a:lvl1pPr>
              <a:defRPr sz="3000"/>
            </a:lvl1pPr>
          </a:lstStyle>
          <a:p>
            <a:r>
              <a:rPr lang="en-US"/>
              <a:t>Click to edit Master title style – </a:t>
            </a:r>
            <a:br>
              <a:rPr lang="en-US"/>
            </a:br>
            <a:r>
              <a:rPr lang="en-US"/>
              <a:t>up to two lines</a:t>
            </a:r>
          </a:p>
        </p:txBody>
      </p:sp>
      <p:pic>
        <p:nvPicPr>
          <p:cNvPr id="20" name="Graphic 19" descr="Mass Health logo">
            <a:extLst>
              <a:ext uri="{FF2B5EF4-FFF2-40B4-BE49-F238E27FC236}">
                <a16:creationId xmlns:a16="http://schemas.microsoft.com/office/drawing/2014/main" id="{0B90408E-33AD-DEBE-20D0-13E3C8981F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4967" y="248206"/>
            <a:ext cx="1612900" cy="600075"/>
          </a:xfrm>
          <a:prstGeom prst="rect">
            <a:avLst/>
          </a:prstGeom>
        </p:spPr>
      </p:pic>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599" y="1600199"/>
            <a:ext cx="10972800" cy="914400"/>
          </a:xfrm>
        </p:spPr>
        <p:txBody>
          <a:bodyPr/>
          <a:lstStyle>
            <a:lvl1pPr>
              <a:defRPr sz="2000"/>
            </a:lvl1pPr>
            <a:lvl2pPr marL="577850" indent="-234950">
              <a:tabLst/>
              <a:defRPr sz="1800"/>
            </a:lvl2pPr>
            <a:lvl3pPr marL="803275" indent="-177800">
              <a:tabLst/>
              <a:defRPr sz="1400"/>
            </a:lvl3pPr>
            <a:lvl4pPr>
              <a:defRPr sz="1600"/>
            </a:lvl4pPr>
            <a:lvl5pPr>
              <a:defRPr sz="1600"/>
            </a:lvl5pPr>
          </a:lstStyle>
          <a:p>
            <a:pPr lvl="0"/>
            <a:r>
              <a:rPr lang="en-US"/>
              <a:t>Click to edit Master text styles</a:t>
            </a:r>
          </a:p>
          <a:p>
            <a:pPr lvl="1"/>
            <a:r>
              <a:rPr lang="en-US"/>
              <a:t>Second level</a:t>
            </a:r>
          </a:p>
        </p:txBody>
      </p:sp>
      <p:sp>
        <p:nvSpPr>
          <p:cNvPr id="10" name="Content Placeholder 2">
            <a:extLst>
              <a:ext uri="{FF2B5EF4-FFF2-40B4-BE49-F238E27FC236}">
                <a16:creationId xmlns:a16="http://schemas.microsoft.com/office/drawing/2014/main" id="{485E4477-2FCE-D550-9AC3-127DCE497949}"/>
              </a:ext>
            </a:extLst>
          </p:cNvPr>
          <p:cNvSpPr>
            <a:spLocks noGrp="1"/>
          </p:cNvSpPr>
          <p:nvPr>
            <p:ph idx="13"/>
          </p:nvPr>
        </p:nvSpPr>
        <p:spPr>
          <a:xfrm>
            <a:off x="609598" y="2819399"/>
            <a:ext cx="10972801" cy="914400"/>
          </a:xfrm>
        </p:spPr>
        <p:txBody>
          <a:bodyPr/>
          <a:lstStyle>
            <a:lvl1pPr>
              <a:defRPr sz="2000"/>
            </a:lvl1pPr>
            <a:lvl2pPr marL="577850" indent="-234950">
              <a:tabLst/>
              <a:defRPr sz="1800"/>
            </a:lvl2pPr>
            <a:lvl3pPr marL="803275" indent="-177800">
              <a:tabLst/>
              <a:defRPr sz="1400"/>
            </a:lvl3pPr>
            <a:lvl4pPr>
              <a:defRPr sz="1600"/>
            </a:lvl4pPr>
            <a:lvl5pPr>
              <a:defRPr sz="1600"/>
            </a:lvl5pPr>
          </a:lstStyle>
          <a:p>
            <a:pPr lvl="0"/>
            <a:r>
              <a:rPr lang="en-US"/>
              <a:t>Click to edit Master text styles</a:t>
            </a:r>
          </a:p>
          <a:p>
            <a:pPr lvl="1"/>
            <a:r>
              <a:rPr lang="en-US"/>
              <a:t>Second level</a:t>
            </a:r>
          </a:p>
        </p:txBody>
      </p:sp>
      <p:sp>
        <p:nvSpPr>
          <p:cNvPr id="16" name="Content Placeholder 2">
            <a:extLst>
              <a:ext uri="{FF2B5EF4-FFF2-40B4-BE49-F238E27FC236}">
                <a16:creationId xmlns:a16="http://schemas.microsoft.com/office/drawing/2014/main" id="{35DC5AFC-525E-9D1D-8C25-E1F357901770}"/>
              </a:ext>
            </a:extLst>
          </p:cNvPr>
          <p:cNvSpPr>
            <a:spLocks noGrp="1"/>
          </p:cNvSpPr>
          <p:nvPr>
            <p:ph idx="14"/>
          </p:nvPr>
        </p:nvSpPr>
        <p:spPr>
          <a:xfrm>
            <a:off x="609600" y="4038599"/>
            <a:ext cx="10972800" cy="914400"/>
          </a:xfrm>
        </p:spPr>
        <p:txBody>
          <a:bodyPr/>
          <a:lstStyle>
            <a:lvl1pPr>
              <a:defRPr sz="2000"/>
            </a:lvl1pPr>
            <a:lvl2pPr marL="577850" indent="-234950">
              <a:tabLst/>
              <a:defRPr sz="1800"/>
            </a:lvl2pPr>
            <a:lvl3pPr marL="803275" indent="-177800">
              <a:tabLst/>
              <a:defRPr sz="1400"/>
            </a:lvl3pPr>
            <a:lvl4pPr>
              <a:defRPr sz="1400"/>
            </a:lvl4pPr>
            <a:lvl5pPr>
              <a:defRPr sz="1200"/>
            </a:lvl5pPr>
          </a:lstStyle>
          <a:p>
            <a:pPr lvl="0"/>
            <a:r>
              <a:rPr lang="en-US"/>
              <a:t>Click to edit Master text styles</a:t>
            </a:r>
          </a:p>
          <a:p>
            <a:pPr lvl="1"/>
            <a:r>
              <a:rPr lang="en-US"/>
              <a:t>Second level</a:t>
            </a:r>
          </a:p>
        </p:txBody>
      </p:sp>
      <p:sp>
        <p:nvSpPr>
          <p:cNvPr id="4" name="Content Placeholder 2">
            <a:extLst>
              <a:ext uri="{FF2B5EF4-FFF2-40B4-BE49-F238E27FC236}">
                <a16:creationId xmlns:a16="http://schemas.microsoft.com/office/drawing/2014/main" id="{C6C58485-560D-CB2E-F459-753E69228FF3}"/>
              </a:ext>
            </a:extLst>
          </p:cNvPr>
          <p:cNvSpPr>
            <a:spLocks noGrp="1"/>
          </p:cNvSpPr>
          <p:nvPr>
            <p:ph idx="15"/>
          </p:nvPr>
        </p:nvSpPr>
        <p:spPr>
          <a:xfrm>
            <a:off x="609600" y="5257800"/>
            <a:ext cx="10972800" cy="914400"/>
          </a:xfrm>
        </p:spPr>
        <p:txBody>
          <a:bodyPr/>
          <a:lstStyle>
            <a:lvl1pPr>
              <a:defRPr sz="2000"/>
            </a:lvl1pPr>
            <a:lvl2pPr marL="577850" indent="-234950">
              <a:tabLst/>
              <a:defRPr sz="1800"/>
            </a:lvl2pPr>
            <a:lvl3pPr marL="803275" indent="-177800">
              <a:tabLst/>
              <a:defRPr sz="1400"/>
            </a:lvl3pPr>
            <a:lvl4pPr>
              <a:defRPr sz="1400"/>
            </a:lvl4pPr>
            <a:lvl5pPr>
              <a:defRPr sz="1200"/>
            </a:lvl5pPr>
          </a:lstStyle>
          <a:p>
            <a:pPr lvl="0"/>
            <a:r>
              <a:rPr lang="en-US"/>
              <a:t>Click to edit Master text styles</a:t>
            </a:r>
          </a:p>
          <a:p>
            <a:pPr lvl="1"/>
            <a:r>
              <a:rPr lang="en-US"/>
              <a:t>Second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0" y="6242052"/>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0" y="6242052"/>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5" y="6242052"/>
            <a:ext cx="515815" cy="273049"/>
          </a:xfrm>
        </p:spPr>
        <p:txBody>
          <a:bodyPr/>
          <a:lstStyle/>
          <a:p>
            <a:fld id="{339812A2-7357-D74C-8951-60089343E303}" type="slidenum">
              <a:rPr lang="en-US" smtClean="0"/>
              <a:t>‹#›</a:t>
            </a:fld>
            <a:endParaRPr lang="en-US"/>
          </a:p>
        </p:txBody>
      </p:sp>
    </p:spTree>
    <p:extLst>
      <p:ext uri="{BB962C8B-B14F-4D97-AF65-F5344CB8AC3E}">
        <p14:creationId xmlns:p14="http://schemas.microsoft.com/office/powerpoint/2010/main" val="3032940555"/>
      </p:ext>
    </p:extLst>
  </p:cSld>
  <p:clrMapOvr>
    <a:masterClrMapping/>
  </p:clrMapOvr>
  <p:extLst>
    <p:ext uri="{DCECCB84-F9BA-43D5-87BE-67443E8EF086}">
      <p15:sldGuideLst xmlns:p15="http://schemas.microsoft.com/office/powerpoint/2012/main">
        <p15:guide id="1" orient="horz" pos="216"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Title and Content - Lt. Blue - 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0"/>
            <a:ext cx="9018661" cy="1106977"/>
          </a:xfrm>
        </p:spPr>
        <p:txBody>
          <a:bodyPr>
            <a:normAutofit/>
          </a:bodyPr>
          <a:lstStyle>
            <a:lvl1pPr>
              <a:defRPr sz="3000"/>
            </a:lvl1pPr>
          </a:lstStyle>
          <a:p>
            <a:r>
              <a:rPr lang="en-US"/>
              <a:t>Click to edit Master title style – </a:t>
            </a:r>
            <a:br>
              <a:rPr lang="en-US"/>
            </a:br>
            <a:r>
              <a:rPr lang="en-US"/>
              <a:t>up to two lines</a:t>
            </a:r>
          </a:p>
        </p:txBody>
      </p:sp>
      <p:pic>
        <p:nvPicPr>
          <p:cNvPr id="20" name="Graphic 19" descr="Mass Health logo">
            <a:extLst>
              <a:ext uri="{FF2B5EF4-FFF2-40B4-BE49-F238E27FC236}">
                <a16:creationId xmlns:a16="http://schemas.microsoft.com/office/drawing/2014/main" id="{0B90408E-33AD-DEBE-20D0-13E3C8981F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4967" y="248206"/>
            <a:ext cx="1612900" cy="600075"/>
          </a:xfrm>
          <a:prstGeom prst="rect">
            <a:avLst/>
          </a:prstGeom>
        </p:spPr>
      </p:pic>
      <p:sp>
        <p:nvSpPr>
          <p:cNvPr id="4" name="TitleTopPlaceholder">
            <a:extLst>
              <a:ext uri="{FF2B5EF4-FFF2-40B4-BE49-F238E27FC236}">
                <a16:creationId xmlns:a16="http://schemas.microsoft.com/office/drawing/2014/main" id="{5A64D8DE-9279-EA5C-8469-30CA76FD2671}"/>
              </a:ext>
              <a:ext uri="{C183D7F6-B498-43B3-948B-1728B52AA6E4}">
                <adec:decorative xmlns:adec="http://schemas.microsoft.com/office/drawing/2017/decorative" val="1"/>
              </a:ext>
            </a:extLst>
          </p:cNvPr>
          <p:cNvSpPr>
            <a:spLocks noChangeArrowheads="1"/>
          </p:cNvSpPr>
          <p:nvPr userDrawn="1"/>
        </p:nvSpPr>
        <p:spPr bwMode="ltGray">
          <a:xfrm>
            <a:off x="0" y="1600200"/>
            <a:ext cx="12192000" cy="4572000"/>
          </a:xfrm>
          <a:prstGeom prst="rect">
            <a:avLst/>
          </a:prstGeom>
          <a:solidFill>
            <a:schemeClr val="accent3">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600" y="1943100"/>
            <a:ext cx="10972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0" y="6242052"/>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0" y="6242052"/>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5" y="6242052"/>
            <a:ext cx="515815" cy="273049"/>
          </a:xfrm>
        </p:spPr>
        <p:txBody>
          <a:bodyPr/>
          <a:lstStyle/>
          <a:p>
            <a:fld id="{339812A2-7357-D74C-8951-60089343E303}" type="slidenum">
              <a:rPr lang="en-US" smtClean="0"/>
              <a:t>‹#›</a:t>
            </a:fld>
            <a:endParaRPr lang="en-US"/>
          </a:p>
        </p:txBody>
      </p:sp>
    </p:spTree>
    <p:extLst>
      <p:ext uri="{BB962C8B-B14F-4D97-AF65-F5344CB8AC3E}">
        <p14:creationId xmlns:p14="http://schemas.microsoft.com/office/powerpoint/2010/main" val="914277900"/>
      </p:ext>
    </p:extLst>
  </p:cSld>
  <p:clrMapOvr>
    <a:masterClrMapping/>
  </p:clrMapOvr>
  <p:extLst>
    <p:ext uri="{DCECCB84-F9BA-43D5-87BE-67443E8EF086}">
      <p15:sldGuideLst xmlns:p15="http://schemas.microsoft.com/office/powerpoint/2012/main">
        <p15:guide id="1" orient="horz" pos="216" userDrawn="1">
          <p15:clr>
            <a:srgbClr val="FBAE40"/>
          </p15:clr>
        </p15:guide>
        <p15:guide id="2" orient="horz" pos="1224" userDrawn="1">
          <p15:clr>
            <a:srgbClr val="FBAE40"/>
          </p15:clr>
        </p15:guide>
        <p15:guide id="3" orient="horz" pos="3672"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7_Title and Content  - Lt. Blue - 2 column Content - Lt. Blue - 2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0"/>
            <a:ext cx="9018661" cy="1106977"/>
          </a:xfrm>
        </p:spPr>
        <p:txBody>
          <a:bodyPr>
            <a:normAutofit/>
          </a:bodyPr>
          <a:lstStyle>
            <a:lvl1pPr>
              <a:defRPr sz="3000"/>
            </a:lvl1pPr>
          </a:lstStyle>
          <a:p>
            <a:r>
              <a:rPr lang="en-US"/>
              <a:t>Click to edit Master title style – </a:t>
            </a:r>
            <a:br>
              <a:rPr lang="en-US"/>
            </a:br>
            <a:r>
              <a:rPr lang="en-US"/>
              <a:t>up to two lines</a:t>
            </a:r>
          </a:p>
        </p:txBody>
      </p:sp>
      <p:pic>
        <p:nvPicPr>
          <p:cNvPr id="20" name="Graphic 19" descr="Mass Health logo">
            <a:extLst>
              <a:ext uri="{FF2B5EF4-FFF2-40B4-BE49-F238E27FC236}">
                <a16:creationId xmlns:a16="http://schemas.microsoft.com/office/drawing/2014/main" id="{0B90408E-33AD-DEBE-20D0-13E3C8981F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4967" y="248206"/>
            <a:ext cx="1612900" cy="600075"/>
          </a:xfrm>
          <a:prstGeom prst="rect">
            <a:avLst/>
          </a:prstGeom>
        </p:spPr>
      </p:pic>
      <p:sp>
        <p:nvSpPr>
          <p:cNvPr id="4" name="TitleTopPlaceholder">
            <a:extLst>
              <a:ext uri="{FF2B5EF4-FFF2-40B4-BE49-F238E27FC236}">
                <a16:creationId xmlns:a16="http://schemas.microsoft.com/office/drawing/2014/main" id="{5A64D8DE-9279-EA5C-8469-30CA76FD2671}"/>
              </a:ext>
              <a:ext uri="{C183D7F6-B498-43B3-948B-1728B52AA6E4}">
                <adec:decorative xmlns:adec="http://schemas.microsoft.com/office/drawing/2017/decorative" val="1"/>
              </a:ext>
            </a:extLst>
          </p:cNvPr>
          <p:cNvSpPr>
            <a:spLocks noChangeArrowheads="1"/>
          </p:cNvSpPr>
          <p:nvPr userDrawn="1"/>
        </p:nvSpPr>
        <p:spPr bwMode="ltGray">
          <a:xfrm>
            <a:off x="0" y="1600200"/>
            <a:ext cx="12192000" cy="4572000"/>
          </a:xfrm>
          <a:prstGeom prst="rect">
            <a:avLst/>
          </a:prstGeom>
          <a:solidFill>
            <a:schemeClr val="accent3">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600" y="1943100"/>
            <a:ext cx="5181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2">
            <a:extLst>
              <a:ext uri="{FF2B5EF4-FFF2-40B4-BE49-F238E27FC236}">
                <a16:creationId xmlns:a16="http://schemas.microsoft.com/office/drawing/2014/main" id="{5291B293-BE9F-4944-030A-99791892D29F}"/>
              </a:ext>
            </a:extLst>
          </p:cNvPr>
          <p:cNvSpPr>
            <a:spLocks noGrp="1"/>
          </p:cNvSpPr>
          <p:nvPr>
            <p:ph idx="13"/>
          </p:nvPr>
        </p:nvSpPr>
        <p:spPr>
          <a:xfrm>
            <a:off x="6400800" y="1943100"/>
            <a:ext cx="5181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0" y="6242052"/>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0" y="6242052"/>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5" y="6242052"/>
            <a:ext cx="515815" cy="273049"/>
          </a:xfrm>
        </p:spPr>
        <p:txBody>
          <a:bodyPr/>
          <a:lstStyle/>
          <a:p>
            <a:fld id="{339812A2-7357-D74C-8951-60089343E303}" type="slidenum">
              <a:rPr lang="en-US" smtClean="0"/>
              <a:t>‹#›</a:t>
            </a:fld>
            <a:endParaRPr lang="en-US"/>
          </a:p>
        </p:txBody>
      </p:sp>
    </p:spTree>
    <p:extLst>
      <p:ext uri="{BB962C8B-B14F-4D97-AF65-F5344CB8AC3E}">
        <p14:creationId xmlns:p14="http://schemas.microsoft.com/office/powerpoint/2010/main" val="1679663379"/>
      </p:ext>
    </p:extLst>
  </p:cSld>
  <p:clrMapOvr>
    <a:masterClrMapping/>
  </p:clrMapOvr>
  <p:extLst>
    <p:ext uri="{DCECCB84-F9BA-43D5-87BE-67443E8EF086}">
      <p15:sldGuideLst xmlns:p15="http://schemas.microsoft.com/office/powerpoint/2012/main">
        <p15:guide id="1" orient="horz" pos="216" userDrawn="1">
          <p15:clr>
            <a:srgbClr val="FBAE40"/>
          </p15:clr>
        </p15:guide>
        <p15:guide id="2" orient="horz" pos="1224" userDrawn="1">
          <p15:clr>
            <a:srgbClr val="FBAE40"/>
          </p15:clr>
        </p15:guide>
        <p15:guide id="3" orient="horz" pos="3672"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_Title and Content - Lt. Blue -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87FB-17E3-34B0-A33D-C681FA511CD5}"/>
              </a:ext>
            </a:extLst>
          </p:cNvPr>
          <p:cNvSpPr>
            <a:spLocks noGrp="1"/>
          </p:cNvSpPr>
          <p:nvPr>
            <p:ph type="title" hasCustomPrompt="1"/>
          </p:nvPr>
        </p:nvSpPr>
        <p:spPr>
          <a:xfrm>
            <a:off x="609600" y="343040"/>
            <a:ext cx="9018661" cy="1106977"/>
          </a:xfrm>
        </p:spPr>
        <p:txBody>
          <a:bodyPr>
            <a:normAutofit/>
          </a:bodyPr>
          <a:lstStyle>
            <a:lvl1pPr>
              <a:defRPr sz="3000"/>
            </a:lvl1pPr>
          </a:lstStyle>
          <a:p>
            <a:r>
              <a:rPr lang="en-US"/>
              <a:t>Click to edit Master title style – </a:t>
            </a:r>
            <a:br>
              <a:rPr lang="en-US"/>
            </a:br>
            <a:r>
              <a:rPr lang="en-US"/>
              <a:t>up to two lines</a:t>
            </a:r>
          </a:p>
        </p:txBody>
      </p:sp>
      <p:pic>
        <p:nvPicPr>
          <p:cNvPr id="20" name="Graphic 19" descr="Mass Health logo">
            <a:extLst>
              <a:ext uri="{FF2B5EF4-FFF2-40B4-BE49-F238E27FC236}">
                <a16:creationId xmlns:a16="http://schemas.microsoft.com/office/drawing/2014/main" id="{0B90408E-33AD-DEBE-20D0-13E3C8981F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4967" y="248206"/>
            <a:ext cx="1612900" cy="600075"/>
          </a:xfrm>
          <a:prstGeom prst="rect">
            <a:avLst/>
          </a:prstGeom>
        </p:spPr>
      </p:pic>
      <p:sp>
        <p:nvSpPr>
          <p:cNvPr id="4" name="TitleTopPlaceholder">
            <a:extLst>
              <a:ext uri="{FF2B5EF4-FFF2-40B4-BE49-F238E27FC236}">
                <a16:creationId xmlns:a16="http://schemas.microsoft.com/office/drawing/2014/main" id="{8F4C5FA5-219A-9787-12FD-08ECEAAB0213}"/>
              </a:ext>
              <a:ext uri="{C183D7F6-B498-43B3-948B-1728B52AA6E4}">
                <adec:decorative xmlns:adec="http://schemas.microsoft.com/office/drawing/2017/decorative" val="1"/>
              </a:ext>
            </a:extLst>
          </p:cNvPr>
          <p:cNvSpPr>
            <a:spLocks noChangeArrowheads="1"/>
          </p:cNvSpPr>
          <p:nvPr userDrawn="1"/>
        </p:nvSpPr>
        <p:spPr bwMode="ltGray">
          <a:xfrm>
            <a:off x="0" y="1600200"/>
            <a:ext cx="12192000" cy="4572000"/>
          </a:xfrm>
          <a:prstGeom prst="rect">
            <a:avLst/>
          </a:prstGeom>
          <a:solidFill>
            <a:schemeClr val="accent3">
              <a:lumMod val="20000"/>
              <a:lumOff val="80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3" name="Content Placeholder 2">
            <a:extLst>
              <a:ext uri="{FF2B5EF4-FFF2-40B4-BE49-F238E27FC236}">
                <a16:creationId xmlns:a16="http://schemas.microsoft.com/office/drawing/2014/main" id="{4D6DCE8D-DFE0-C2F5-C93A-68A230565AD1}"/>
              </a:ext>
            </a:extLst>
          </p:cNvPr>
          <p:cNvSpPr>
            <a:spLocks noGrp="1"/>
          </p:cNvSpPr>
          <p:nvPr>
            <p:ph idx="1"/>
          </p:nvPr>
        </p:nvSpPr>
        <p:spPr>
          <a:xfrm>
            <a:off x="609600" y="1943100"/>
            <a:ext cx="3352800" cy="388620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485E4477-2FCE-D550-9AC3-127DCE497949}"/>
              </a:ext>
            </a:extLst>
          </p:cNvPr>
          <p:cNvSpPr>
            <a:spLocks noGrp="1"/>
          </p:cNvSpPr>
          <p:nvPr>
            <p:ph idx="13"/>
          </p:nvPr>
        </p:nvSpPr>
        <p:spPr>
          <a:xfrm>
            <a:off x="4425865" y="1943100"/>
            <a:ext cx="3352800" cy="388620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2">
            <a:extLst>
              <a:ext uri="{FF2B5EF4-FFF2-40B4-BE49-F238E27FC236}">
                <a16:creationId xmlns:a16="http://schemas.microsoft.com/office/drawing/2014/main" id="{35DC5AFC-525E-9D1D-8C25-E1F357901770}"/>
              </a:ext>
            </a:extLst>
          </p:cNvPr>
          <p:cNvSpPr>
            <a:spLocks noGrp="1"/>
          </p:cNvSpPr>
          <p:nvPr>
            <p:ph idx="14"/>
          </p:nvPr>
        </p:nvSpPr>
        <p:spPr>
          <a:xfrm>
            <a:off x="8229600" y="1943100"/>
            <a:ext cx="3352800" cy="388620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4132E984-B234-A149-0E9A-D97DDAB1D34D}"/>
              </a:ext>
              <a:ext uri="{C183D7F6-B498-43B3-948B-1728B52AA6E4}">
                <adec:decorative xmlns:adec="http://schemas.microsoft.com/office/drawing/2017/decorative" val="1"/>
              </a:ext>
            </a:extLst>
          </p:cNvPr>
          <p:cNvGrpSpPr/>
          <p:nvPr userDrawn="1"/>
        </p:nvGrpSpPr>
        <p:grpSpPr>
          <a:xfrm>
            <a:off x="0" y="6629400"/>
            <a:ext cx="12192000" cy="228600"/>
            <a:chOff x="0" y="3245968"/>
            <a:chExt cx="9144000" cy="436455"/>
          </a:xfrm>
        </p:grpSpPr>
        <p:sp>
          <p:nvSpPr>
            <p:cNvPr id="12" name="TitleTopPlaceholder">
              <a:extLst>
                <a:ext uri="{FF2B5EF4-FFF2-40B4-BE49-F238E27FC236}">
                  <a16:creationId xmlns:a16="http://schemas.microsoft.com/office/drawing/2014/main" id="{307C680D-D5D2-E4F2-2D93-8798A08A7552}"/>
                </a:ext>
              </a:extLst>
            </p:cNvPr>
            <p:cNvSpPr>
              <a:spLocks noChangeArrowheads="1"/>
            </p:cNvSpPr>
            <p:nvPr userDrawn="1"/>
          </p:nvSpPr>
          <p:spPr bwMode="ltGray">
            <a:xfrm>
              <a:off x="0" y="3245968"/>
              <a:ext cx="1371600" cy="435773"/>
            </a:xfrm>
            <a:prstGeom prst="rect">
              <a:avLst/>
            </a:prstGeom>
            <a:solidFill>
              <a:schemeClr val="accent4"/>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3" name="TitleTopPlaceholder">
              <a:extLst>
                <a:ext uri="{FF2B5EF4-FFF2-40B4-BE49-F238E27FC236}">
                  <a16:creationId xmlns:a16="http://schemas.microsoft.com/office/drawing/2014/main" id="{49810D8B-6502-8072-1F0A-C609AC114485}"/>
                </a:ext>
              </a:extLst>
            </p:cNvPr>
            <p:cNvSpPr>
              <a:spLocks noChangeArrowheads="1"/>
            </p:cNvSpPr>
            <p:nvPr userDrawn="1"/>
          </p:nvSpPr>
          <p:spPr bwMode="ltGray">
            <a:xfrm>
              <a:off x="1371600" y="3245968"/>
              <a:ext cx="2743200" cy="436455"/>
            </a:xfrm>
            <a:prstGeom prst="rect">
              <a:avLst/>
            </a:prstGeom>
            <a:solidFill>
              <a:schemeClr val="accent3"/>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5A10A8C4-5DCC-4251-5E40-48C3F9031E87}"/>
                </a:ext>
              </a:extLst>
            </p:cNvPr>
            <p:cNvSpPr>
              <a:spLocks noChangeArrowheads="1"/>
            </p:cNvSpPr>
            <p:nvPr userDrawn="1"/>
          </p:nvSpPr>
          <p:spPr bwMode="ltGray">
            <a:xfrm>
              <a:off x="4114800" y="3245968"/>
              <a:ext cx="685800" cy="436455"/>
            </a:xfrm>
            <a:prstGeom prst="rect">
              <a:avLst/>
            </a:prstGeom>
            <a:solidFill>
              <a:schemeClr val="accent1"/>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7B86EC7B-9983-A320-DD2D-872A3D6B8F70}"/>
                </a:ext>
              </a:extLst>
            </p:cNvPr>
            <p:cNvSpPr>
              <a:spLocks noChangeArrowheads="1"/>
            </p:cNvSpPr>
            <p:nvPr userDrawn="1"/>
          </p:nvSpPr>
          <p:spPr bwMode="ltGray">
            <a:xfrm>
              <a:off x="4800600" y="3245968"/>
              <a:ext cx="4343400" cy="436455"/>
            </a:xfrm>
            <a:prstGeom prst="rect">
              <a:avLst/>
            </a:prstGeom>
            <a:solidFill>
              <a:schemeClr val="accent2"/>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5" name="Footer Placeholder 4">
            <a:extLst>
              <a:ext uri="{FF2B5EF4-FFF2-40B4-BE49-F238E27FC236}">
                <a16:creationId xmlns:a16="http://schemas.microsoft.com/office/drawing/2014/main" id="{5A065E11-DD5C-2D0E-2D60-86BBB1CBB11F}"/>
              </a:ext>
            </a:extLst>
          </p:cNvPr>
          <p:cNvSpPr>
            <a:spLocks noGrp="1"/>
          </p:cNvSpPr>
          <p:nvPr>
            <p:ph type="ftr" sz="quarter" idx="11"/>
          </p:nvPr>
        </p:nvSpPr>
        <p:spPr>
          <a:xfrm>
            <a:off x="609600" y="6242052"/>
            <a:ext cx="6113929" cy="273049"/>
          </a:xfrm>
        </p:spPr>
        <p:txBody>
          <a:bodyPr/>
          <a:lstStyle/>
          <a:p>
            <a:endParaRPr lang="en-US"/>
          </a:p>
        </p:txBody>
      </p:sp>
      <p:sp>
        <p:nvSpPr>
          <p:cNvPr id="18" name="Footer Placeholder 4">
            <a:extLst>
              <a:ext uri="{FF2B5EF4-FFF2-40B4-BE49-F238E27FC236}">
                <a16:creationId xmlns:a16="http://schemas.microsoft.com/office/drawing/2014/main" id="{D2DBE555-89E3-58FE-80CD-6B16D472BC52}"/>
              </a:ext>
            </a:extLst>
          </p:cNvPr>
          <p:cNvSpPr txBox="1">
            <a:spLocks/>
          </p:cNvSpPr>
          <p:nvPr userDrawn="1"/>
        </p:nvSpPr>
        <p:spPr>
          <a:xfrm>
            <a:off x="6740770" y="6242052"/>
            <a:ext cx="4243753" cy="273049"/>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a:t>Confidential for policy development purposes only</a:t>
            </a:r>
          </a:p>
        </p:txBody>
      </p:sp>
      <p:sp>
        <p:nvSpPr>
          <p:cNvPr id="6" name="Slide Number Placeholder 5">
            <a:extLst>
              <a:ext uri="{FF2B5EF4-FFF2-40B4-BE49-F238E27FC236}">
                <a16:creationId xmlns:a16="http://schemas.microsoft.com/office/drawing/2014/main" id="{009DF019-4E4E-33F4-DDB7-3FBAE01FE42E}"/>
              </a:ext>
            </a:extLst>
          </p:cNvPr>
          <p:cNvSpPr>
            <a:spLocks noGrp="1"/>
          </p:cNvSpPr>
          <p:nvPr>
            <p:ph type="sldNum" sz="quarter" idx="12"/>
          </p:nvPr>
        </p:nvSpPr>
        <p:spPr>
          <a:xfrm>
            <a:off x="11066585" y="6242052"/>
            <a:ext cx="515815" cy="273049"/>
          </a:xfrm>
        </p:spPr>
        <p:txBody>
          <a:bodyPr/>
          <a:lstStyle/>
          <a:p>
            <a:fld id="{339812A2-7357-D74C-8951-60089343E303}" type="slidenum">
              <a:rPr lang="en-US" smtClean="0"/>
              <a:t>‹#›</a:t>
            </a:fld>
            <a:endParaRPr lang="en-US"/>
          </a:p>
        </p:txBody>
      </p:sp>
    </p:spTree>
    <p:extLst>
      <p:ext uri="{BB962C8B-B14F-4D97-AF65-F5344CB8AC3E}">
        <p14:creationId xmlns:p14="http://schemas.microsoft.com/office/powerpoint/2010/main" val="2379933055"/>
      </p:ext>
    </p:extLst>
  </p:cSld>
  <p:clrMapOvr>
    <a:masterClrMapping/>
  </p:clrMapOvr>
  <p:extLst>
    <p:ext uri="{DCECCB84-F9BA-43D5-87BE-67443E8EF086}">
      <p15:sldGuideLst xmlns:p15="http://schemas.microsoft.com/office/powerpoint/2012/main">
        <p15:guide id="1" orient="horz" pos="216" userDrawn="1">
          <p15:clr>
            <a:srgbClr val="FBAE40"/>
          </p15:clr>
        </p15:guide>
        <p15:guide id="2" orient="horz" pos="1224" userDrawn="1">
          <p15:clr>
            <a:srgbClr val="FBAE40"/>
          </p15:clr>
        </p15:guide>
        <p15:guide id="3" orient="horz" pos="3672"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2.sv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18" Type="http://schemas.openxmlformats.org/officeDocument/2006/relationships/slideLayout" Target="../slideLayouts/slideLayout41.xml"/><Relationship Id="rId3" Type="http://schemas.openxmlformats.org/officeDocument/2006/relationships/slideLayout" Target="../slideLayouts/slideLayout26.xml"/><Relationship Id="rId21" Type="http://schemas.openxmlformats.org/officeDocument/2006/relationships/slideLayout" Target="../slideLayouts/slideLayout44.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17" Type="http://schemas.openxmlformats.org/officeDocument/2006/relationships/slideLayout" Target="../slideLayouts/slideLayout40.xml"/><Relationship Id="rId25" Type="http://schemas.openxmlformats.org/officeDocument/2006/relationships/image" Target="../media/image2.svg"/><Relationship Id="rId2" Type="http://schemas.openxmlformats.org/officeDocument/2006/relationships/slideLayout" Target="../slideLayouts/slideLayout25.xml"/><Relationship Id="rId16" Type="http://schemas.openxmlformats.org/officeDocument/2006/relationships/slideLayout" Target="../slideLayouts/slideLayout39.xml"/><Relationship Id="rId20" Type="http://schemas.openxmlformats.org/officeDocument/2006/relationships/slideLayout" Target="../slideLayouts/slideLayout43.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24" Type="http://schemas.openxmlformats.org/officeDocument/2006/relationships/image" Target="../media/image1.png"/><Relationship Id="rId5" Type="http://schemas.openxmlformats.org/officeDocument/2006/relationships/slideLayout" Target="../slideLayouts/slideLayout28.xml"/><Relationship Id="rId15" Type="http://schemas.openxmlformats.org/officeDocument/2006/relationships/slideLayout" Target="../slideLayouts/slideLayout38.xml"/><Relationship Id="rId23" Type="http://schemas.openxmlformats.org/officeDocument/2006/relationships/theme" Target="../theme/theme2.xml"/><Relationship Id="rId10" Type="http://schemas.openxmlformats.org/officeDocument/2006/relationships/slideLayout" Target="../slideLayouts/slideLayout33.xml"/><Relationship Id="rId19" Type="http://schemas.openxmlformats.org/officeDocument/2006/relationships/slideLayout" Target="../slideLayouts/slideLayout42.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 Id="rId22"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890B3D-C748-8F75-6FD9-076CB302BF6B}"/>
              </a:ext>
            </a:extLst>
          </p:cNvPr>
          <p:cNvSpPr>
            <a:spLocks noGrp="1"/>
          </p:cNvSpPr>
          <p:nvPr>
            <p:ph type="title"/>
          </p:nvPr>
        </p:nvSpPr>
        <p:spPr>
          <a:xfrm>
            <a:off x="609601" y="342901"/>
            <a:ext cx="8995873" cy="914399"/>
          </a:xfrm>
          <a:prstGeom prst="rect">
            <a:avLst/>
          </a:prstGeom>
        </p:spPr>
        <p:txBody>
          <a:bodyPr vert="horz" lIns="0" tIns="0" rIns="0" bIns="0" rtlCol="0" anchor="t" anchorCtr="0">
            <a:noAutofit/>
          </a:bodyPr>
          <a:lstStyle/>
          <a:p>
            <a:r>
              <a:rPr lang="en-US"/>
              <a:t>Click to edit Master title style</a:t>
            </a:r>
          </a:p>
        </p:txBody>
      </p:sp>
      <p:pic>
        <p:nvPicPr>
          <p:cNvPr id="9" name="Graphic 8" descr="Mass Health logo">
            <a:extLst>
              <a:ext uri="{FF2B5EF4-FFF2-40B4-BE49-F238E27FC236}">
                <a16:creationId xmlns:a16="http://schemas.microsoft.com/office/drawing/2014/main" id="{3A8FA7A8-424C-9BEF-F920-83671AFD2F2C}"/>
              </a:ext>
            </a:extLst>
          </p:cNvPr>
          <p:cNvPicPr>
            <a:picLocks noChangeAspect="1"/>
          </p:cNvPicPr>
          <p:nvPr userDrawn="1"/>
        </p:nvPicPr>
        <p:blipFill>
          <a:blip r:embed="rId25">
            <a:extLst>
              <a:ext uri="{96DAC541-7B7A-43D3-8B79-37D633B846F1}">
                <asvg:svgBlip xmlns:asvg="http://schemas.microsoft.com/office/drawing/2016/SVG/main" r:embed="rId26"/>
              </a:ext>
            </a:extLst>
          </a:blip>
          <a:stretch>
            <a:fillRect/>
          </a:stretch>
        </p:blipFill>
        <p:spPr>
          <a:xfrm>
            <a:off x="10104967" y="248206"/>
            <a:ext cx="1612900" cy="600075"/>
          </a:xfrm>
          <a:prstGeom prst="rect">
            <a:avLst/>
          </a:prstGeom>
        </p:spPr>
      </p:pic>
      <p:sp>
        <p:nvSpPr>
          <p:cNvPr id="3" name="Text Placeholder 2">
            <a:extLst>
              <a:ext uri="{FF2B5EF4-FFF2-40B4-BE49-F238E27FC236}">
                <a16:creationId xmlns:a16="http://schemas.microsoft.com/office/drawing/2014/main" id="{3FEE86D7-9C3C-DE28-89D8-1D14C1CBD498}"/>
              </a:ext>
            </a:extLst>
          </p:cNvPr>
          <p:cNvSpPr>
            <a:spLocks noGrp="1"/>
          </p:cNvSpPr>
          <p:nvPr>
            <p:ph type="body" idx="1"/>
          </p:nvPr>
        </p:nvSpPr>
        <p:spPr>
          <a:xfrm>
            <a:off x="609600" y="1600201"/>
            <a:ext cx="10972800" cy="4576763"/>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A0E24484-95A4-9987-A791-4B93CA670655}"/>
              </a:ext>
            </a:extLst>
          </p:cNvPr>
          <p:cNvSpPr>
            <a:spLocks noGrp="1"/>
          </p:cNvSpPr>
          <p:nvPr>
            <p:ph type="ftr" sz="quarter" idx="3"/>
          </p:nvPr>
        </p:nvSpPr>
        <p:spPr>
          <a:xfrm>
            <a:off x="609600" y="6242052"/>
            <a:ext cx="5486400" cy="273049"/>
          </a:xfrm>
          <a:prstGeom prst="rect">
            <a:avLst/>
          </a:prstGeom>
        </p:spPr>
        <p:txBody>
          <a:bodyPr vert="horz" lIns="0" tIns="0" rIns="0" bIns="0" rtlCol="0" anchor="b" anchorCtr="0"/>
          <a:lstStyle>
            <a:lvl1pPr algn="l">
              <a:defRPr sz="10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40C28F5-BE36-01BC-5AE7-928CB6E2AB49}"/>
              </a:ext>
            </a:extLst>
          </p:cNvPr>
          <p:cNvSpPr>
            <a:spLocks noGrp="1"/>
          </p:cNvSpPr>
          <p:nvPr>
            <p:ph type="sldNum" sz="quarter" idx="4"/>
          </p:nvPr>
        </p:nvSpPr>
        <p:spPr>
          <a:xfrm>
            <a:off x="11049963" y="6242052"/>
            <a:ext cx="532436" cy="273049"/>
          </a:xfrm>
          <a:prstGeom prst="rect">
            <a:avLst/>
          </a:prstGeom>
        </p:spPr>
        <p:txBody>
          <a:bodyPr vert="horz" lIns="0" tIns="0" rIns="0" bIns="0" rtlCol="0" anchor="b" anchorCtr="0"/>
          <a:lstStyle>
            <a:lvl1pPr algn="r">
              <a:defRPr sz="1000">
                <a:solidFill>
                  <a:schemeClr val="tx1">
                    <a:tint val="75000"/>
                  </a:schemeClr>
                </a:solidFill>
              </a:defRPr>
            </a:lvl1pPr>
          </a:lstStyle>
          <a:p>
            <a:fld id="{339812A2-7357-D74C-8951-60089343E303}" type="slidenum">
              <a:rPr lang="en-US" smtClean="0"/>
              <a:pPr/>
              <a:t>‹#›</a:t>
            </a:fld>
            <a:endParaRPr lang="en-US"/>
          </a:p>
        </p:txBody>
      </p:sp>
    </p:spTree>
    <p:extLst>
      <p:ext uri="{BB962C8B-B14F-4D97-AF65-F5344CB8AC3E}">
        <p14:creationId xmlns:p14="http://schemas.microsoft.com/office/powerpoint/2010/main" val="3922548976"/>
      </p:ext>
    </p:extLst>
  </p:cSld>
  <p:clrMap bg1="lt1" tx1="dk1" bg2="lt2" tx2="dk2" accent1="accent1" accent2="accent2" accent3="accent3" accent4="accent4" accent5="accent5" accent6="accent6" hlink="hlink" folHlink="folHlink"/>
  <p:sldLayoutIdLst>
    <p:sldLayoutId id="2147483660" r:id="rId1"/>
    <p:sldLayoutId id="2147483650" r:id="rId2"/>
    <p:sldLayoutId id="2147483663" r:id="rId3"/>
    <p:sldLayoutId id="2147483665" r:id="rId4"/>
    <p:sldLayoutId id="2147483674" r:id="rId5"/>
    <p:sldLayoutId id="2147483675" r:id="rId6"/>
    <p:sldLayoutId id="2147483673" r:id="rId7"/>
    <p:sldLayoutId id="2147483664" r:id="rId8"/>
    <p:sldLayoutId id="2147483666" r:id="rId9"/>
    <p:sldLayoutId id="2147483676" r:id="rId10"/>
    <p:sldLayoutId id="2147483677" r:id="rId11"/>
    <p:sldLayoutId id="2147483670" r:id="rId12"/>
    <p:sldLayoutId id="2147483681" r:id="rId13"/>
    <p:sldLayoutId id="2147483662" r:id="rId14"/>
    <p:sldLayoutId id="2147483671" r:id="rId15"/>
    <p:sldLayoutId id="2147483672" r:id="rId16"/>
    <p:sldLayoutId id="2147483678" r:id="rId17"/>
    <p:sldLayoutId id="2147483679" r:id="rId18"/>
    <p:sldLayoutId id="2147483680" r:id="rId19"/>
    <p:sldLayoutId id="2147483682" r:id="rId20"/>
    <p:sldLayoutId id="2147483651" r:id="rId21"/>
    <p:sldLayoutId id="2147483661" r:id="rId22"/>
    <p:sldLayoutId id="2147483683" r:id="rId23"/>
  </p:sldLayoutIdLst>
  <p:hf hdr="0" dt="0"/>
  <p:txStyles>
    <p:titleStyle>
      <a:lvl1pPr algn="l" defTabSz="685800" rtl="0" eaLnBrk="1" latinLnBrk="0" hangingPunct="1">
        <a:lnSpc>
          <a:spcPct val="90000"/>
        </a:lnSpc>
        <a:spcBef>
          <a:spcPct val="0"/>
        </a:spcBef>
        <a:buNone/>
        <a:defRPr sz="3000" b="1" kern="1200">
          <a:solidFill>
            <a:schemeClr val="tx1"/>
          </a:solidFill>
          <a:latin typeface="+mj-lt"/>
          <a:ea typeface="+mj-ea"/>
          <a:cs typeface="+mj-cs"/>
        </a:defRPr>
      </a:lvl1pPr>
    </p:titleStyle>
    <p:bodyStyle>
      <a:lvl1pPr marL="231775" indent="-231775" algn="l" defTabSz="685800" rtl="0" eaLnBrk="1" latinLnBrk="0" hangingPunct="1">
        <a:lnSpc>
          <a:spcPct val="90000"/>
        </a:lnSpc>
        <a:spcBef>
          <a:spcPts val="0"/>
        </a:spcBef>
        <a:spcAft>
          <a:spcPts val="1000"/>
        </a:spcAft>
        <a:buFont typeface="Wingdings" pitchFamily="2" charset="2"/>
        <a:buChar char="§"/>
        <a:tabLst/>
        <a:defRPr sz="2200" kern="1200">
          <a:solidFill>
            <a:schemeClr val="tx1"/>
          </a:solidFill>
          <a:latin typeface="+mn-lt"/>
          <a:ea typeface="+mn-ea"/>
          <a:cs typeface="+mn-cs"/>
        </a:defRPr>
      </a:lvl1pPr>
      <a:lvl2pPr marL="571500" indent="-228600" algn="l" defTabSz="685800" rtl="0" eaLnBrk="1" latinLnBrk="0" hangingPunct="1">
        <a:lnSpc>
          <a:spcPct val="90000"/>
        </a:lnSpc>
        <a:spcBef>
          <a:spcPts val="0"/>
        </a:spcBef>
        <a:spcAft>
          <a:spcPts val="1000"/>
        </a:spcAft>
        <a:buFont typeface="Arial" panose="020B0604020202020204" pitchFamily="34" charset="0"/>
        <a:buChar char="•"/>
        <a:tabLst/>
        <a:defRPr sz="2000" kern="1200">
          <a:solidFill>
            <a:schemeClr val="tx1"/>
          </a:solidFill>
          <a:latin typeface="+mn-lt"/>
          <a:ea typeface="+mn-ea"/>
          <a:cs typeface="+mn-cs"/>
        </a:defRPr>
      </a:lvl2pPr>
      <a:lvl3pPr marL="862013" indent="-174625" algn="l" defTabSz="685800" rtl="0" eaLnBrk="1" latinLnBrk="0" hangingPunct="1">
        <a:lnSpc>
          <a:spcPct val="90000"/>
        </a:lnSpc>
        <a:spcBef>
          <a:spcPts val="0"/>
        </a:spcBef>
        <a:spcAft>
          <a:spcPts val="700"/>
        </a:spcAft>
        <a:buFont typeface="System Font Regular"/>
        <a:buChar char="–"/>
        <a:tabLst/>
        <a:defRPr sz="1800" kern="1200">
          <a:solidFill>
            <a:schemeClr val="tx1"/>
          </a:solidFill>
          <a:latin typeface="+mn-lt"/>
          <a:ea typeface="+mn-ea"/>
          <a:cs typeface="+mn-cs"/>
        </a:defRPr>
      </a:lvl3pPr>
      <a:lvl4pPr marL="1203325" indent="-174625" algn="l" defTabSz="685800" rtl="0" eaLnBrk="1" latinLnBrk="0" hangingPunct="1">
        <a:lnSpc>
          <a:spcPct val="90000"/>
        </a:lnSpc>
        <a:spcBef>
          <a:spcPts val="0"/>
        </a:spcBef>
        <a:spcAft>
          <a:spcPts val="700"/>
        </a:spcAft>
        <a:buSzPct val="100000"/>
        <a:buFont typeface="Wingdings" pitchFamily="2" charset="2"/>
        <a:buChar char="§"/>
        <a:tabLst/>
        <a:defRPr sz="1600" kern="1200">
          <a:solidFill>
            <a:schemeClr val="tx1"/>
          </a:solidFill>
          <a:latin typeface="+mn-lt"/>
          <a:ea typeface="+mn-ea"/>
          <a:cs typeface="+mn-cs"/>
        </a:defRPr>
      </a:lvl4pPr>
      <a:lvl5pPr marL="1543050" indent="-171450" algn="l" defTabSz="685800" rtl="0" eaLnBrk="1" latinLnBrk="0" hangingPunct="1">
        <a:lnSpc>
          <a:spcPct val="90000"/>
        </a:lnSpc>
        <a:spcBef>
          <a:spcPts val="0"/>
        </a:spcBef>
        <a:spcAft>
          <a:spcPts val="500"/>
        </a:spcAft>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3840" userDrawn="1">
          <p15:clr>
            <a:srgbClr val="F26B43"/>
          </p15:clr>
        </p15:guide>
        <p15:guide id="3" orient="horz" pos="240" userDrawn="1">
          <p15:clr>
            <a:srgbClr val="F26B43"/>
          </p15:clr>
        </p15:guide>
        <p15:guide id="4" pos="384" userDrawn="1">
          <p15:clr>
            <a:srgbClr val="F26B43"/>
          </p15:clr>
        </p15:guide>
        <p15:guide id="5" pos="7296" userDrawn="1">
          <p15:clr>
            <a:srgbClr val="F26B43"/>
          </p15:clr>
        </p15:guide>
        <p15:guide id="6" orient="horz" pos="4104" userDrawn="1">
          <p15:clr>
            <a:srgbClr val="F26B43"/>
          </p15:clr>
        </p15:guide>
        <p15:guide id="7" orient="horz" pos="1008" userDrawn="1">
          <p15:clr>
            <a:srgbClr val="F26B43"/>
          </p15:clr>
        </p15:guide>
        <p15:guide id="8" orient="horz" pos="792" userDrawn="1">
          <p15:clr>
            <a:srgbClr val="F26B43"/>
          </p15:clr>
        </p15:guide>
        <p15:guide id="9" orient="horz" pos="3888"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890B3D-C748-8F75-6FD9-076CB302BF6B}"/>
              </a:ext>
            </a:extLst>
          </p:cNvPr>
          <p:cNvSpPr>
            <a:spLocks noGrp="1"/>
          </p:cNvSpPr>
          <p:nvPr>
            <p:ph type="title"/>
          </p:nvPr>
        </p:nvSpPr>
        <p:spPr>
          <a:xfrm>
            <a:off x="609602" y="342903"/>
            <a:ext cx="8995873" cy="914399"/>
          </a:xfrm>
          <a:prstGeom prst="rect">
            <a:avLst/>
          </a:prstGeom>
        </p:spPr>
        <p:txBody>
          <a:bodyPr vert="horz" lIns="0" tIns="0" rIns="0" bIns="0" rtlCol="0" anchor="t" anchorCtr="0">
            <a:noAutofit/>
          </a:bodyPr>
          <a:lstStyle/>
          <a:p>
            <a:r>
              <a:rPr lang="en-US"/>
              <a:t>Click to edit Master title style</a:t>
            </a:r>
          </a:p>
        </p:txBody>
      </p:sp>
      <p:pic>
        <p:nvPicPr>
          <p:cNvPr id="9" name="Graphic 8" descr="Mass Health logo">
            <a:extLst>
              <a:ext uri="{FF2B5EF4-FFF2-40B4-BE49-F238E27FC236}">
                <a16:creationId xmlns:a16="http://schemas.microsoft.com/office/drawing/2014/main" id="{3A8FA7A8-424C-9BEF-F920-83671AFD2F2C}"/>
              </a:ext>
            </a:extLst>
          </p:cNvPr>
          <p:cNvPicPr>
            <a:picLocks noChangeAspect="1"/>
          </p:cNvPicPr>
          <p:nvPr userDrawn="1"/>
        </p:nvPicPr>
        <p:blipFill>
          <a:blip r:embed="rId24">
            <a:extLst>
              <a:ext uri="{96DAC541-7B7A-43D3-8B79-37D633B846F1}">
                <asvg:svgBlip xmlns:asvg="http://schemas.microsoft.com/office/drawing/2016/SVG/main" r:embed="rId25"/>
              </a:ext>
            </a:extLst>
          </a:blip>
          <a:stretch>
            <a:fillRect/>
          </a:stretch>
        </p:blipFill>
        <p:spPr>
          <a:xfrm>
            <a:off x="10104967" y="248208"/>
            <a:ext cx="1612900" cy="600075"/>
          </a:xfrm>
          <a:prstGeom prst="rect">
            <a:avLst/>
          </a:prstGeom>
        </p:spPr>
      </p:pic>
      <p:sp>
        <p:nvSpPr>
          <p:cNvPr id="3" name="Text Placeholder 2">
            <a:extLst>
              <a:ext uri="{FF2B5EF4-FFF2-40B4-BE49-F238E27FC236}">
                <a16:creationId xmlns:a16="http://schemas.microsoft.com/office/drawing/2014/main" id="{3FEE86D7-9C3C-DE28-89D8-1D14C1CBD498}"/>
              </a:ext>
            </a:extLst>
          </p:cNvPr>
          <p:cNvSpPr>
            <a:spLocks noGrp="1"/>
          </p:cNvSpPr>
          <p:nvPr>
            <p:ph type="body" idx="1"/>
          </p:nvPr>
        </p:nvSpPr>
        <p:spPr>
          <a:xfrm>
            <a:off x="609600" y="1600201"/>
            <a:ext cx="10972800" cy="4576763"/>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A0E24484-95A4-9987-A791-4B93CA670655}"/>
              </a:ext>
            </a:extLst>
          </p:cNvPr>
          <p:cNvSpPr>
            <a:spLocks noGrp="1"/>
          </p:cNvSpPr>
          <p:nvPr>
            <p:ph type="ftr" sz="quarter" idx="3"/>
          </p:nvPr>
        </p:nvSpPr>
        <p:spPr>
          <a:xfrm>
            <a:off x="609600" y="6242054"/>
            <a:ext cx="5486400" cy="273049"/>
          </a:xfrm>
          <a:prstGeom prst="rect">
            <a:avLst/>
          </a:prstGeom>
        </p:spPr>
        <p:txBody>
          <a:bodyPr vert="horz" lIns="0" tIns="0" rIns="0" bIns="0" rtlCol="0" anchor="b" anchorCtr="0"/>
          <a:lstStyle>
            <a:lvl1pPr algn="l">
              <a:defRPr sz="10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40C28F5-BE36-01BC-5AE7-928CB6E2AB49}"/>
              </a:ext>
            </a:extLst>
          </p:cNvPr>
          <p:cNvSpPr>
            <a:spLocks noGrp="1"/>
          </p:cNvSpPr>
          <p:nvPr>
            <p:ph type="sldNum" sz="quarter" idx="4"/>
          </p:nvPr>
        </p:nvSpPr>
        <p:spPr>
          <a:xfrm>
            <a:off x="11049963" y="6242054"/>
            <a:ext cx="532436" cy="273049"/>
          </a:xfrm>
          <a:prstGeom prst="rect">
            <a:avLst/>
          </a:prstGeom>
        </p:spPr>
        <p:txBody>
          <a:bodyPr vert="horz" lIns="0" tIns="0" rIns="0" bIns="0" rtlCol="0" anchor="b" anchorCtr="0"/>
          <a:lstStyle>
            <a:lvl1pPr algn="r">
              <a:defRPr sz="1000">
                <a:solidFill>
                  <a:schemeClr val="tx1">
                    <a:tint val="75000"/>
                  </a:schemeClr>
                </a:solidFill>
              </a:defRPr>
            </a:lvl1pPr>
          </a:lstStyle>
          <a:p>
            <a:fld id="{339812A2-7357-D74C-8951-60089343E303}" type="slidenum">
              <a:rPr lang="en-US" smtClean="0"/>
              <a:pPr/>
              <a:t>‹#›</a:t>
            </a:fld>
            <a:endParaRPr lang="en-US"/>
          </a:p>
        </p:txBody>
      </p:sp>
    </p:spTree>
    <p:extLst>
      <p:ext uri="{BB962C8B-B14F-4D97-AF65-F5344CB8AC3E}">
        <p14:creationId xmlns:p14="http://schemas.microsoft.com/office/powerpoint/2010/main" val="10697397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 id="2147483702" r:id="rId18"/>
    <p:sldLayoutId id="2147483703" r:id="rId19"/>
    <p:sldLayoutId id="2147483704" r:id="rId20"/>
    <p:sldLayoutId id="2147483705" r:id="rId21"/>
    <p:sldLayoutId id="2147483706" r:id="rId22"/>
  </p:sldLayoutIdLst>
  <p:hf hdr="0" dt="0"/>
  <p:txStyles>
    <p:titleStyle>
      <a:lvl1pPr algn="l" defTabSz="685800" rtl="0" eaLnBrk="1" latinLnBrk="0" hangingPunct="1">
        <a:lnSpc>
          <a:spcPct val="90000"/>
        </a:lnSpc>
        <a:spcBef>
          <a:spcPct val="0"/>
        </a:spcBef>
        <a:buNone/>
        <a:defRPr sz="3000" b="1" kern="1200">
          <a:solidFill>
            <a:schemeClr val="tx1"/>
          </a:solidFill>
          <a:latin typeface="+mj-lt"/>
          <a:ea typeface="+mj-ea"/>
          <a:cs typeface="+mj-cs"/>
        </a:defRPr>
      </a:lvl1pPr>
    </p:titleStyle>
    <p:bodyStyle>
      <a:lvl1pPr marL="231775" indent="-231775" algn="l" defTabSz="685800" rtl="0" eaLnBrk="1" latinLnBrk="0" hangingPunct="1">
        <a:lnSpc>
          <a:spcPct val="90000"/>
        </a:lnSpc>
        <a:spcBef>
          <a:spcPts val="0"/>
        </a:spcBef>
        <a:spcAft>
          <a:spcPts val="1000"/>
        </a:spcAft>
        <a:buFont typeface="Wingdings" pitchFamily="2" charset="2"/>
        <a:buChar char="§"/>
        <a:tabLst/>
        <a:defRPr sz="2200" kern="1200">
          <a:solidFill>
            <a:schemeClr val="tx1"/>
          </a:solidFill>
          <a:latin typeface="+mn-lt"/>
          <a:ea typeface="+mn-ea"/>
          <a:cs typeface="+mn-cs"/>
        </a:defRPr>
      </a:lvl1pPr>
      <a:lvl2pPr marL="571500" indent="-228600" algn="l" defTabSz="685800" rtl="0" eaLnBrk="1" latinLnBrk="0" hangingPunct="1">
        <a:lnSpc>
          <a:spcPct val="90000"/>
        </a:lnSpc>
        <a:spcBef>
          <a:spcPts val="0"/>
        </a:spcBef>
        <a:spcAft>
          <a:spcPts val="1000"/>
        </a:spcAft>
        <a:buFont typeface="Arial" panose="020B0604020202020204" pitchFamily="34" charset="0"/>
        <a:buChar char="•"/>
        <a:tabLst/>
        <a:defRPr sz="2000" kern="1200">
          <a:solidFill>
            <a:schemeClr val="tx1"/>
          </a:solidFill>
          <a:latin typeface="+mn-lt"/>
          <a:ea typeface="+mn-ea"/>
          <a:cs typeface="+mn-cs"/>
        </a:defRPr>
      </a:lvl2pPr>
      <a:lvl3pPr marL="862013" indent="-174625" algn="l" defTabSz="685800" rtl="0" eaLnBrk="1" latinLnBrk="0" hangingPunct="1">
        <a:lnSpc>
          <a:spcPct val="90000"/>
        </a:lnSpc>
        <a:spcBef>
          <a:spcPts val="0"/>
        </a:spcBef>
        <a:spcAft>
          <a:spcPts val="700"/>
        </a:spcAft>
        <a:buFont typeface="System Font Regular"/>
        <a:buChar char="–"/>
        <a:tabLst/>
        <a:defRPr sz="1800" kern="1200">
          <a:solidFill>
            <a:schemeClr val="tx1"/>
          </a:solidFill>
          <a:latin typeface="+mn-lt"/>
          <a:ea typeface="+mn-ea"/>
          <a:cs typeface="+mn-cs"/>
        </a:defRPr>
      </a:lvl3pPr>
      <a:lvl4pPr marL="1203325" indent="-174625" algn="l" defTabSz="685800" rtl="0" eaLnBrk="1" latinLnBrk="0" hangingPunct="1">
        <a:lnSpc>
          <a:spcPct val="90000"/>
        </a:lnSpc>
        <a:spcBef>
          <a:spcPts val="0"/>
        </a:spcBef>
        <a:spcAft>
          <a:spcPts val="700"/>
        </a:spcAft>
        <a:buSzPct val="100000"/>
        <a:buFont typeface="Wingdings" pitchFamily="2" charset="2"/>
        <a:buChar char="§"/>
        <a:tabLst/>
        <a:defRPr sz="1600" kern="1200">
          <a:solidFill>
            <a:schemeClr val="tx1"/>
          </a:solidFill>
          <a:latin typeface="+mn-lt"/>
          <a:ea typeface="+mn-ea"/>
          <a:cs typeface="+mn-cs"/>
        </a:defRPr>
      </a:lvl4pPr>
      <a:lvl5pPr marL="1543050" indent="-171450" algn="l" defTabSz="685800" rtl="0" eaLnBrk="1" latinLnBrk="0" hangingPunct="1">
        <a:lnSpc>
          <a:spcPct val="90000"/>
        </a:lnSpc>
        <a:spcBef>
          <a:spcPts val="0"/>
        </a:spcBef>
        <a:spcAft>
          <a:spcPts val="500"/>
        </a:spcAft>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3840">
          <p15:clr>
            <a:srgbClr val="F26B43"/>
          </p15:clr>
        </p15:guide>
        <p15:guide id="3" orient="horz" pos="240">
          <p15:clr>
            <a:srgbClr val="F26B43"/>
          </p15:clr>
        </p15:guide>
        <p15:guide id="4" pos="384">
          <p15:clr>
            <a:srgbClr val="F26B43"/>
          </p15:clr>
        </p15:guide>
        <p15:guide id="5" pos="7296">
          <p15:clr>
            <a:srgbClr val="F26B43"/>
          </p15:clr>
        </p15:guide>
        <p15:guide id="6" orient="horz" pos="4104">
          <p15:clr>
            <a:srgbClr val="F26B43"/>
          </p15:clr>
        </p15:guide>
        <p15:guide id="7" orient="horz" pos="1008">
          <p15:clr>
            <a:srgbClr val="F26B43"/>
          </p15:clr>
        </p15:guide>
        <p15:guide id="8" orient="horz" pos="792">
          <p15:clr>
            <a:srgbClr val="F26B43"/>
          </p15:clr>
        </p15:guide>
        <p15:guide id="9" orient="horz" pos="388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F4969-2253-9A23-71C0-8BCBD63A581D}"/>
              </a:ext>
            </a:extLst>
          </p:cNvPr>
          <p:cNvSpPr>
            <a:spLocks noGrp="1"/>
          </p:cNvSpPr>
          <p:nvPr>
            <p:ph type="title"/>
          </p:nvPr>
        </p:nvSpPr>
        <p:spPr>
          <a:xfrm>
            <a:off x="3215384" y="2478382"/>
            <a:ext cx="8100797" cy="1107568"/>
          </a:xfrm>
        </p:spPr>
        <p:txBody>
          <a:bodyPr/>
          <a:lstStyle/>
          <a:p>
            <a:pPr algn="l"/>
            <a:r>
              <a:rPr lang="en-US" sz="3200" dirty="0"/>
              <a:t>MassHealth </a:t>
            </a:r>
            <a:br>
              <a:rPr lang="en-US" sz="3200" dirty="0"/>
            </a:br>
            <a:r>
              <a:rPr lang="en-US" sz="3200" dirty="0"/>
              <a:t>RELD SOGI Golden Table Introduction</a:t>
            </a:r>
            <a:endParaRPr lang="en-US" dirty="0"/>
          </a:p>
        </p:txBody>
      </p:sp>
      <p:sp>
        <p:nvSpPr>
          <p:cNvPr id="4" name="Footer Placeholder 3">
            <a:extLst>
              <a:ext uri="{FF2B5EF4-FFF2-40B4-BE49-F238E27FC236}">
                <a16:creationId xmlns:a16="http://schemas.microsoft.com/office/drawing/2014/main" id="{047E0984-765F-803F-0168-92B88B78A3D3}"/>
              </a:ext>
            </a:extLst>
          </p:cNvPr>
          <p:cNvSpPr>
            <a:spLocks noGrp="1"/>
          </p:cNvSpPr>
          <p:nvPr>
            <p:ph type="ftr" sz="quarter" idx="11"/>
          </p:nvPr>
        </p:nvSpPr>
        <p:spPr>
          <a:xfrm>
            <a:off x="3214577" y="3909884"/>
            <a:ext cx="4114800" cy="273049"/>
          </a:xfrm>
        </p:spPr>
        <p:txBody>
          <a:bodyPr/>
          <a:lstStyle/>
          <a:p>
            <a:r>
              <a:rPr lang="en-US" sz="1800" b="1" dirty="0">
                <a:solidFill>
                  <a:schemeClr val="bg2"/>
                </a:solidFill>
                <a:cs typeface="Arial"/>
              </a:rPr>
              <a:t>May 2025</a:t>
            </a:r>
          </a:p>
        </p:txBody>
      </p:sp>
      <p:sp>
        <p:nvSpPr>
          <p:cNvPr id="5" name="Slide Number Placeholder 4">
            <a:extLst>
              <a:ext uri="{FF2B5EF4-FFF2-40B4-BE49-F238E27FC236}">
                <a16:creationId xmlns:a16="http://schemas.microsoft.com/office/drawing/2014/main" id="{AC14A7C7-22C0-E80B-853E-0D03D0EFE4F9}"/>
              </a:ext>
            </a:extLst>
          </p:cNvPr>
          <p:cNvSpPr>
            <a:spLocks noGrp="1"/>
          </p:cNvSpPr>
          <p:nvPr>
            <p:ph type="sldNum" sz="quarter" idx="12"/>
          </p:nvPr>
        </p:nvSpPr>
        <p:spPr/>
        <p:txBody>
          <a:bodyPr/>
          <a:lstStyle/>
          <a:p>
            <a:fld id="{339812A2-7357-D74C-8951-60089343E303}" type="slidenum">
              <a:rPr lang="en-US" smtClean="0"/>
              <a:t>1</a:t>
            </a:fld>
            <a:endParaRPr lang="en-US"/>
          </a:p>
        </p:txBody>
      </p:sp>
      <p:cxnSp>
        <p:nvCxnSpPr>
          <p:cNvPr id="9" name="Straight Connector 8">
            <a:extLst>
              <a:ext uri="{FF2B5EF4-FFF2-40B4-BE49-F238E27FC236}">
                <a16:creationId xmlns:a16="http://schemas.microsoft.com/office/drawing/2014/main" id="{23105C6E-4FD5-677F-FB76-4EDC3ECFE384}"/>
              </a:ext>
            </a:extLst>
          </p:cNvPr>
          <p:cNvCxnSpPr>
            <a:cxnSpLocks/>
          </p:cNvCxnSpPr>
          <p:nvPr/>
        </p:nvCxnSpPr>
        <p:spPr>
          <a:xfrm>
            <a:off x="3051758" y="-37736"/>
            <a:ext cx="0" cy="6895736"/>
          </a:xfrm>
          <a:prstGeom prst="line">
            <a:avLst/>
          </a:prstGeom>
          <a:ln w="38100">
            <a:solidFill>
              <a:srgbClr val="FFC000"/>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B1B6B870-7A88-B499-6E80-BF45495EFC43}"/>
              </a:ext>
            </a:extLst>
          </p:cNvPr>
          <p:cNvCxnSpPr/>
          <p:nvPr/>
        </p:nvCxnSpPr>
        <p:spPr>
          <a:xfrm>
            <a:off x="3214577" y="3786972"/>
            <a:ext cx="4731488"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1113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2FA03-149D-EB24-FF9A-63F42CAB5071}"/>
              </a:ext>
            </a:extLst>
          </p:cNvPr>
          <p:cNvSpPr>
            <a:spLocks noGrp="1"/>
          </p:cNvSpPr>
          <p:nvPr>
            <p:ph type="title"/>
          </p:nvPr>
        </p:nvSpPr>
        <p:spPr/>
        <p:txBody>
          <a:bodyPr/>
          <a:lstStyle/>
          <a:p>
            <a:r>
              <a:rPr lang="en-US" sz="2400" dirty="0">
                <a:latin typeface="+mn-lt"/>
              </a:rPr>
              <a:t>Material in this presentation is for informational purposes only.</a:t>
            </a:r>
            <a:br>
              <a:rPr lang="en-US" sz="2400" dirty="0">
                <a:latin typeface="+mn-lt"/>
              </a:rPr>
            </a:br>
            <a:br>
              <a:rPr lang="en-US" sz="2400" dirty="0">
                <a:latin typeface="+mn-lt"/>
              </a:rPr>
            </a:br>
            <a:r>
              <a:rPr lang="en-US" sz="2400" i="1" dirty="0">
                <a:latin typeface="+mn-lt"/>
              </a:rPr>
              <a:t>Draft- policy in development.</a:t>
            </a:r>
            <a:br>
              <a:rPr lang="en-US" sz="2400" i="1" dirty="0">
                <a:latin typeface="+mn-lt"/>
              </a:rPr>
            </a:br>
            <a:br>
              <a:rPr lang="en-US" sz="2400" i="1" dirty="0">
                <a:latin typeface="+mn-lt"/>
              </a:rPr>
            </a:br>
            <a:r>
              <a:rPr lang="en-US" sz="1800" dirty="0">
                <a:effectLst/>
                <a:latin typeface="+mn-lt"/>
                <a:ea typeface="Calibri" panose="020F0502020204030204" pitchFamily="34" charset="0"/>
                <a:cs typeface="Times New Roman" panose="02020603050405020304" pitchFamily="18" charset="0"/>
              </a:rPr>
              <a:t>The content in this presentation was originally shared as part of the </a:t>
            </a:r>
            <a:r>
              <a:rPr lang="en-US" sz="1800" dirty="0">
                <a:effectLst/>
                <a:latin typeface="+mn-lt"/>
                <a:ea typeface="Times New Roman" panose="02020603050405020304" pitchFamily="18" charset="0"/>
                <a:cs typeface="Times New Roman" panose="02020603050405020304" pitchFamily="18" charset="0"/>
              </a:rPr>
              <a:t>Quality and Equity Incentive Program (QEIP) Office Hours in March 2025. Content has been revised as of May 2025.</a:t>
            </a:r>
            <a:endParaRPr lang="en-US" sz="2400" i="1" dirty="0">
              <a:latin typeface="+mn-lt"/>
            </a:endParaRPr>
          </a:p>
        </p:txBody>
      </p:sp>
      <p:sp>
        <p:nvSpPr>
          <p:cNvPr id="4" name="Slide Number Placeholder 3">
            <a:extLst>
              <a:ext uri="{FF2B5EF4-FFF2-40B4-BE49-F238E27FC236}">
                <a16:creationId xmlns:a16="http://schemas.microsoft.com/office/drawing/2014/main" id="{DBD58022-346B-EFB9-24CC-FAB1405B595A}"/>
              </a:ext>
            </a:extLst>
          </p:cNvPr>
          <p:cNvSpPr>
            <a:spLocks noGrp="1"/>
          </p:cNvSpPr>
          <p:nvPr>
            <p:ph type="sldNum" sz="quarter" idx="12"/>
          </p:nvPr>
        </p:nvSpPr>
        <p:spPr/>
        <p:txBody>
          <a:bodyPr/>
          <a:lstStyle/>
          <a:p>
            <a:fld id="{339812A2-7357-D74C-8951-60089343E303}" type="slidenum">
              <a:rPr lang="en-US" smtClean="0"/>
              <a:t>2</a:t>
            </a:fld>
            <a:endParaRPr lang="en-US"/>
          </a:p>
        </p:txBody>
      </p:sp>
    </p:spTree>
    <p:extLst>
      <p:ext uri="{BB962C8B-B14F-4D97-AF65-F5344CB8AC3E}">
        <p14:creationId xmlns:p14="http://schemas.microsoft.com/office/powerpoint/2010/main" val="1073080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itle 2">
            <a:extLst>
              <a:ext uri="{FF2B5EF4-FFF2-40B4-BE49-F238E27FC236}">
                <a16:creationId xmlns:a16="http://schemas.microsoft.com/office/drawing/2014/main" id="{CEED8858-DD09-95F9-504D-A3FA96DD4C36}"/>
              </a:ext>
            </a:extLst>
          </p:cNvPr>
          <p:cNvSpPr txBox="1">
            <a:spLocks/>
          </p:cNvSpPr>
          <p:nvPr/>
        </p:nvSpPr>
        <p:spPr>
          <a:xfrm>
            <a:off x="551691" y="238607"/>
            <a:ext cx="10823446" cy="365760"/>
          </a:xfrm>
          <a:prstGeom prst="rect">
            <a:avLst/>
          </a:prstGeom>
        </p:spPr>
        <p:txBody>
          <a:bodyPr vert="horz" wrap="square" lIns="0" tIns="0" rIns="0" bIns="0" rtlCol="0" anchor="t" anchorCtr="0">
            <a:noAutofit/>
          </a:bodyPr>
          <a:lstStyle>
            <a:lvl1pPr marL="0" algn="l" defTabSz="914378" rtl="0" eaLnBrk="1" latinLnBrk="0" hangingPunct="1">
              <a:spcBef>
                <a:spcPct val="0"/>
              </a:spcBef>
              <a:buNone/>
              <a:defRPr lang="en-US" sz="1800" b="1" i="0" kern="1200" noProof="0" dirty="0">
                <a:solidFill>
                  <a:schemeClr val="tx1">
                    <a:lumMod val="85000"/>
                    <a:lumOff val="15000"/>
                  </a:schemeClr>
                </a:solidFill>
                <a:latin typeface="+mj-lt"/>
                <a:ea typeface="Open Sans" panose="020B0606030504020204" pitchFamily="34" charset="0"/>
                <a:cs typeface="Open Sans" panose="020B0606030504020204" pitchFamily="34" charset="0"/>
              </a:defRPr>
            </a:lvl1pPr>
          </a:lstStyle>
          <a:p>
            <a:pPr marL="0" marR="0" lvl="0" indent="0" algn="l" defTabSz="914378"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a:ln>
                  <a:noFill/>
                </a:ln>
                <a:solidFill>
                  <a:sysClr val="windowText" lastClr="000000"/>
                </a:solidFill>
                <a:effectLst/>
                <a:uLnTx/>
                <a:uFillTx/>
                <a:latin typeface="Arial" panose="020B0604020202020204"/>
                <a:ea typeface="Open Sans" panose="020B0606030504020204" pitchFamily="34" charset="0"/>
                <a:cs typeface="Open Sans" panose="020B0606030504020204" pitchFamily="34" charset="0"/>
              </a:rPr>
              <a:t>Golden Table Introduction and Impact</a:t>
            </a:r>
          </a:p>
        </p:txBody>
      </p:sp>
      <p:sp>
        <p:nvSpPr>
          <p:cNvPr id="89" name="Rectangle 88">
            <a:extLst>
              <a:ext uri="{FF2B5EF4-FFF2-40B4-BE49-F238E27FC236}">
                <a16:creationId xmlns:a16="http://schemas.microsoft.com/office/drawing/2014/main" id="{80C859B4-031A-4D4F-75A4-AE4CF6A09E38}"/>
              </a:ext>
            </a:extLst>
          </p:cNvPr>
          <p:cNvSpPr/>
          <p:nvPr/>
        </p:nvSpPr>
        <p:spPr bwMode="gray">
          <a:xfrm>
            <a:off x="632965" y="832303"/>
            <a:ext cx="10947137" cy="974580"/>
          </a:xfrm>
          <a:prstGeom prst="rect">
            <a:avLst/>
          </a:prstGeom>
          <a:noFill/>
          <a:ln w="19050" algn="ctr">
            <a:solidFill>
              <a:srgbClr val="199643"/>
            </a:solidFill>
            <a:prstDash val="solid"/>
            <a:miter lim="800000"/>
            <a:headEnd/>
            <a:tailEnd/>
          </a:ln>
        </p:spPr>
        <p:txBody>
          <a:bodyPr wrap="square" lIns="182880" tIns="91440" rIns="182880" bIns="0" rtlCol="0" anchor="ctr"/>
          <a:lstStyle/>
          <a:p>
            <a:pPr marL="0" marR="0" lvl="0" indent="0" algn="ctr" defTabSz="914400" rtl="0" eaLnBrk="1" fontAlgn="auto" latinLnBrk="0" hangingPunct="1">
              <a:lnSpc>
                <a:spcPct val="150000"/>
              </a:lnSpc>
              <a:spcBef>
                <a:spcPts val="1200"/>
              </a:spcBef>
              <a:spcAft>
                <a:spcPts val="0"/>
              </a:spcAft>
              <a:buClrTx/>
              <a:buSzTx/>
              <a:buFontTx/>
              <a:buNone/>
              <a:tabLst/>
              <a:defRPr/>
            </a:pPr>
            <a:r>
              <a:rPr kumimoji="0" lang="en-US" sz="1200" b="0" i="0" u="none" strike="noStrike" kern="0" cap="none" spc="0" normalizeH="0" baseline="0" noProof="0">
                <a:ln>
                  <a:noFill/>
                </a:ln>
                <a:solidFill>
                  <a:prstClr val="black"/>
                </a:solidFill>
                <a:effectLst/>
                <a:uLnTx/>
                <a:uFillTx/>
                <a:latin typeface="Arial" panose="020B0604020202020204"/>
                <a:ea typeface="+mn-ea"/>
                <a:cs typeface="+mn-cs"/>
              </a:rPr>
              <a:t>This presentation will </a:t>
            </a:r>
            <a:r>
              <a:rPr kumimoji="0" lang="en-US" sz="1200" b="1" i="0" u="none" strike="noStrike" kern="0" cap="none" spc="0" normalizeH="0" baseline="0" noProof="0">
                <a:ln>
                  <a:noFill/>
                </a:ln>
                <a:solidFill>
                  <a:prstClr val="black"/>
                </a:solidFill>
                <a:effectLst/>
                <a:uLnTx/>
                <a:uFillTx/>
                <a:latin typeface="Arial" panose="020B0604020202020204"/>
                <a:ea typeface="+mn-ea"/>
                <a:cs typeface="+mn-cs"/>
              </a:rPr>
              <a:t>socialize the </a:t>
            </a:r>
            <a:r>
              <a:rPr kumimoji="0" lang="en-US" sz="1200" b="0" i="0" u="none" strike="noStrike" kern="0" cap="none" spc="0" normalizeH="0" baseline="0" noProof="0">
                <a:ln>
                  <a:noFill/>
                </a:ln>
                <a:solidFill>
                  <a:prstClr val="black"/>
                </a:solidFill>
                <a:effectLst/>
                <a:uLnTx/>
                <a:uFillTx/>
                <a:latin typeface="Arial" panose="020B0604020202020204"/>
                <a:ea typeface="+mn-ea"/>
                <a:cs typeface="+mn-cs"/>
              </a:rPr>
              <a:t>MassHealth Race, Ethnicity, Language, Disability, Sexual Orientation, and Gender Identity </a:t>
            </a:r>
            <a:r>
              <a:rPr kumimoji="0" lang="en-US" sz="1200" b="1" i="0" u="none" strike="noStrike" kern="0" cap="none" spc="0" normalizeH="0" baseline="0" noProof="0">
                <a:ln>
                  <a:noFill/>
                </a:ln>
                <a:solidFill>
                  <a:prstClr val="black"/>
                </a:solidFill>
                <a:effectLst/>
                <a:uLnTx/>
                <a:uFillTx/>
                <a:latin typeface="Arial" panose="020B0604020202020204"/>
                <a:ea typeface="+mn-ea"/>
                <a:cs typeface="+mn-cs"/>
              </a:rPr>
              <a:t>(RELD SOGI) Golden Table </a:t>
            </a:r>
            <a:r>
              <a:rPr kumimoji="0" lang="en-US" sz="1200" b="0" i="0" u="none" strike="noStrike" kern="0" cap="none" spc="0" normalizeH="0" baseline="0" noProof="0">
                <a:ln>
                  <a:noFill/>
                </a:ln>
                <a:solidFill>
                  <a:prstClr val="black"/>
                </a:solidFill>
                <a:effectLst/>
                <a:uLnTx/>
                <a:uFillTx/>
                <a:latin typeface="Arial" panose="020B0604020202020204"/>
                <a:ea typeface="+mn-ea"/>
                <a:cs typeface="+mn-cs"/>
              </a:rPr>
              <a:t>and </a:t>
            </a:r>
            <a:r>
              <a:rPr kumimoji="0" lang="en-US" sz="1200" b="1" i="0" u="none" strike="noStrike" kern="0" cap="none" spc="0" normalizeH="0" baseline="0" noProof="0">
                <a:ln>
                  <a:noFill/>
                </a:ln>
                <a:solidFill>
                  <a:prstClr val="black"/>
                </a:solidFill>
                <a:effectLst/>
                <a:uLnTx/>
                <a:uFillTx/>
                <a:latin typeface="Arial" panose="020B0604020202020204"/>
                <a:ea typeface="+mn-ea"/>
                <a:cs typeface="+mn-cs"/>
              </a:rPr>
              <a:t>describe, how the Golden Table logic selects the “best” available RELD SOGI records for each MassHealth member.</a:t>
            </a:r>
            <a:endParaRPr kumimoji="0" lang="en-US" sz="12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90" name="Rectangle 89">
            <a:extLst>
              <a:ext uri="{FF2B5EF4-FFF2-40B4-BE49-F238E27FC236}">
                <a16:creationId xmlns:a16="http://schemas.microsoft.com/office/drawing/2014/main" id="{1E811196-1A24-31D9-8F93-9D84402BD931}"/>
              </a:ext>
            </a:extLst>
          </p:cNvPr>
          <p:cNvSpPr/>
          <p:nvPr/>
        </p:nvSpPr>
        <p:spPr>
          <a:xfrm>
            <a:off x="632966" y="1948194"/>
            <a:ext cx="10947137" cy="1271729"/>
          </a:xfrm>
          <a:prstGeom prst="rect">
            <a:avLst/>
          </a:prstGeom>
          <a:noFill/>
          <a:ln w="12700" cap="flat" cmpd="sng" algn="ctr">
            <a:solidFill>
              <a:srgbClr val="FFFFFF">
                <a:lumMod val="85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panose="020B0604020202020204"/>
              <a:ea typeface="+mn-ea"/>
              <a:cs typeface="+mn-cs"/>
            </a:endParaRPr>
          </a:p>
        </p:txBody>
      </p:sp>
      <p:sp>
        <p:nvSpPr>
          <p:cNvPr id="91" name="Rectangle 90">
            <a:extLst>
              <a:ext uri="{FF2B5EF4-FFF2-40B4-BE49-F238E27FC236}">
                <a16:creationId xmlns:a16="http://schemas.microsoft.com/office/drawing/2014/main" id="{DC3EA4F9-DC10-EFCA-F55B-26D906919B15}"/>
              </a:ext>
            </a:extLst>
          </p:cNvPr>
          <p:cNvSpPr/>
          <p:nvPr/>
        </p:nvSpPr>
        <p:spPr>
          <a:xfrm>
            <a:off x="632966" y="3405669"/>
            <a:ext cx="5471704" cy="2860379"/>
          </a:xfrm>
          <a:prstGeom prst="rect">
            <a:avLst/>
          </a:prstGeom>
          <a:solidFill>
            <a:srgbClr val="6691FF">
              <a:lumMod val="20000"/>
              <a:lumOff val="80000"/>
              <a:alpha val="25000"/>
            </a:srgbClr>
          </a:solidFill>
          <a:ln w="25400" cap="flat" cmpd="sng" algn="ctr">
            <a:noFill/>
            <a:prstDash val="solid"/>
          </a:ln>
          <a:effectLst/>
        </p:spPr>
        <p:txBody>
          <a:bodyPr tIns="365760" rtlCol="0" anchor="t"/>
          <a:lstStyle/>
          <a:p>
            <a:pPr marL="171450" marR="0" lvl="0" indent="-171450" algn="l" defTabSz="914400" rtl="0" eaLnBrk="1" fontAlgn="auto" latinLnBrk="0" hangingPunct="1">
              <a:lnSpc>
                <a:spcPct val="100000"/>
              </a:lnSpc>
              <a:spcBef>
                <a:spcPts val="600"/>
              </a:spcBef>
              <a:spcAft>
                <a:spcPts val="0"/>
              </a:spcAft>
              <a:buClr>
                <a:prstClr val="black"/>
              </a:buClr>
              <a:buSzTx/>
              <a:buFont typeface="Arial" panose="020B0604020202020204" pitchFamily="34" charset="0"/>
              <a:buChar char="•"/>
              <a:tabLst/>
              <a:defRPr/>
            </a:pPr>
            <a:r>
              <a:rPr kumimoji="0" lang="en-US" sz="1400" b="0" i="0" u="none" strike="noStrike" kern="0" cap="none" spc="0" normalizeH="0" baseline="0" noProof="0" dirty="0">
                <a:ln>
                  <a:noFill/>
                </a:ln>
                <a:solidFill>
                  <a:prstClr val="black"/>
                </a:solidFill>
                <a:effectLst/>
                <a:uLnTx/>
                <a:uFillTx/>
                <a:latin typeface="Arial" panose="020B0604020202020204"/>
                <a:ea typeface="Open Sans Light" panose="020B0306030504020204" pitchFamily="34" charset="0"/>
                <a:cs typeface="Open Sans Light" panose="020B0306030504020204" pitchFamily="34" charset="0"/>
              </a:rPr>
              <a:t>MassHealth built a </a:t>
            </a:r>
            <a:r>
              <a:rPr kumimoji="0" lang="en-US" sz="1400" b="1" i="0" u="none" strike="noStrike" kern="0" cap="none" spc="0" normalizeH="0" baseline="0" noProof="0" dirty="0">
                <a:ln>
                  <a:noFill/>
                </a:ln>
                <a:solidFill>
                  <a:prstClr val="black"/>
                </a:solidFill>
                <a:effectLst/>
                <a:uLnTx/>
                <a:uFillTx/>
                <a:latin typeface="Arial" panose="020B0604020202020204"/>
                <a:ea typeface="Open Sans Light" panose="020B0306030504020204" pitchFamily="34" charset="0"/>
                <a:cs typeface="Open Sans Light" panose="020B0306030504020204" pitchFamily="34" charset="0"/>
              </a:rPr>
              <a:t>RELD SOGI Golden Table that stores a single member record for each RELD SOGI element </a:t>
            </a:r>
            <a:r>
              <a:rPr kumimoji="0" lang="en-US" sz="1400" b="0" i="0" u="none" strike="noStrike" kern="0" cap="none" spc="0" normalizeH="0" baseline="0" noProof="0" dirty="0">
                <a:ln>
                  <a:noFill/>
                </a:ln>
                <a:solidFill>
                  <a:prstClr val="black"/>
                </a:solidFill>
                <a:effectLst/>
                <a:uLnTx/>
                <a:uFillTx/>
                <a:latin typeface="Arial" panose="020B0604020202020204"/>
                <a:ea typeface="Open Sans Light" panose="020B0306030504020204" pitchFamily="34" charset="0"/>
                <a:cs typeface="Open Sans Light" panose="020B0306030504020204" pitchFamily="34" charset="0"/>
              </a:rPr>
              <a:t>(for each MassHealth member).</a:t>
            </a:r>
          </a:p>
          <a:p>
            <a:pPr marL="171450" marR="0" lvl="0" indent="-171450" algn="l" defTabSz="914400" rtl="0" eaLnBrk="1" fontAlgn="auto" latinLnBrk="0" hangingPunct="1">
              <a:lnSpc>
                <a:spcPct val="100000"/>
              </a:lnSpc>
              <a:spcBef>
                <a:spcPts val="600"/>
              </a:spcBef>
              <a:spcAft>
                <a:spcPts val="0"/>
              </a:spcAft>
              <a:buClr>
                <a:prstClr val="black"/>
              </a:buClr>
              <a:buSzTx/>
              <a:buFont typeface="Arial" panose="020B0604020202020204" pitchFamily="34" charset="0"/>
              <a:buChar char="•"/>
              <a:tabLst/>
              <a:defRPr/>
            </a:pPr>
            <a:r>
              <a:rPr kumimoji="0" lang="en-US" sz="1400" b="0" i="0" u="none" strike="noStrike" kern="0" cap="none" spc="0" normalizeH="0" baseline="0" noProof="0" dirty="0">
                <a:ln>
                  <a:noFill/>
                </a:ln>
                <a:solidFill>
                  <a:prstClr val="black"/>
                </a:solidFill>
                <a:effectLst/>
                <a:uLnTx/>
                <a:uFillTx/>
                <a:latin typeface="Arial" panose="020B0604020202020204"/>
                <a:ea typeface="Open Sans Light" panose="020B0306030504020204" pitchFamily="34" charset="0"/>
                <a:cs typeface="Open Sans Light" panose="020B0306030504020204" pitchFamily="34" charset="0"/>
              </a:rPr>
              <a:t>The “best” available records for each member are selected based on a </a:t>
            </a:r>
            <a:r>
              <a:rPr kumimoji="0" lang="en-US" sz="1400" b="1" i="0" u="none" strike="noStrike" kern="0" cap="none" spc="0" normalizeH="0" baseline="0" noProof="0" dirty="0">
                <a:ln>
                  <a:noFill/>
                </a:ln>
                <a:solidFill>
                  <a:prstClr val="black"/>
                </a:solidFill>
                <a:effectLst/>
                <a:uLnTx/>
                <a:uFillTx/>
                <a:latin typeface="Arial" panose="020B0604020202020204"/>
                <a:ea typeface="Open Sans Light" panose="020B0306030504020204" pitchFamily="34" charset="0"/>
                <a:cs typeface="Open Sans Light" panose="020B0306030504020204" pitchFamily="34" charset="0"/>
              </a:rPr>
              <a:t>set of business rules unique to each data element (e.g., race) </a:t>
            </a:r>
            <a:r>
              <a:rPr kumimoji="0" lang="en-US" sz="1400" b="0" i="0" u="none" strike="noStrike" kern="0" cap="none" spc="0" normalizeH="0" baseline="0" noProof="0" dirty="0">
                <a:ln>
                  <a:noFill/>
                </a:ln>
                <a:solidFill>
                  <a:prstClr val="black"/>
                </a:solidFill>
                <a:effectLst/>
                <a:uLnTx/>
                <a:uFillTx/>
                <a:latin typeface="Arial" panose="020B0604020202020204"/>
                <a:ea typeface="Open Sans Light" panose="020B0306030504020204" pitchFamily="34" charset="0"/>
                <a:cs typeface="Open Sans Light" panose="020B0306030504020204" pitchFamily="34" charset="0"/>
              </a:rPr>
              <a:t>and stored in the MassHealth Data Warehouse (MH DW).</a:t>
            </a:r>
          </a:p>
          <a:p>
            <a:pPr marL="171450" marR="0" lvl="0" indent="-171450" algn="l" defTabSz="914400" rtl="0" eaLnBrk="1" fontAlgn="auto" latinLnBrk="0" hangingPunct="1">
              <a:lnSpc>
                <a:spcPct val="100000"/>
              </a:lnSpc>
              <a:spcBef>
                <a:spcPts val="600"/>
              </a:spcBef>
              <a:spcAft>
                <a:spcPts val="0"/>
              </a:spcAft>
              <a:buClr>
                <a:prstClr val="black"/>
              </a:buClr>
              <a:buSzTx/>
              <a:buFont typeface="Arial" panose="020B0604020202020204" pitchFamily="34" charset="0"/>
              <a:buChar char="•"/>
              <a:tabLst/>
              <a:defRPr/>
            </a:pPr>
            <a:r>
              <a:rPr kumimoji="0" lang="en-US" sz="1400" b="0" i="0" u="none" strike="noStrike" kern="0" cap="none" spc="0" normalizeH="0" baseline="0" noProof="0" dirty="0">
                <a:ln>
                  <a:noFill/>
                </a:ln>
                <a:solidFill>
                  <a:prstClr val="black"/>
                </a:solidFill>
                <a:effectLst/>
                <a:uLnTx/>
                <a:uFillTx/>
                <a:latin typeface="Arial" panose="020B0604020202020204"/>
                <a:ea typeface="Open Sans Light" panose="020B0306030504020204" pitchFamily="34" charset="0"/>
                <a:cs typeface="Open Sans Light" panose="020B0306030504020204" pitchFamily="34" charset="0"/>
              </a:rPr>
              <a:t>The Golden Table Pilot is live in the MHDW. Enhancements are expected through Summer 2025. </a:t>
            </a:r>
          </a:p>
        </p:txBody>
      </p:sp>
      <p:sp>
        <p:nvSpPr>
          <p:cNvPr id="92" name="Rectangle 91">
            <a:extLst>
              <a:ext uri="{FF2B5EF4-FFF2-40B4-BE49-F238E27FC236}">
                <a16:creationId xmlns:a16="http://schemas.microsoft.com/office/drawing/2014/main" id="{24216778-15A1-8E1B-DDB8-92793F694D80}"/>
              </a:ext>
            </a:extLst>
          </p:cNvPr>
          <p:cNvSpPr/>
          <p:nvPr/>
        </p:nvSpPr>
        <p:spPr>
          <a:xfrm>
            <a:off x="6096000" y="3395160"/>
            <a:ext cx="5471704" cy="2860378"/>
          </a:xfrm>
          <a:prstGeom prst="rect">
            <a:avLst/>
          </a:prstGeom>
          <a:solidFill>
            <a:srgbClr val="FFC30A">
              <a:lumMod val="20000"/>
              <a:lumOff val="80000"/>
              <a:alpha val="25000"/>
            </a:srgbClr>
          </a:solidFill>
          <a:ln w="25400" cap="flat" cmpd="sng" algn="ctr">
            <a:noFill/>
            <a:prstDash val="solid"/>
          </a:ln>
          <a:effectLst/>
        </p:spPr>
        <p:txBody>
          <a:bodyPr lIns="91440" tIns="365760" rIns="91440" bIns="45720" rtlCol="0" anchor="t"/>
          <a:lstStyle/>
          <a:p>
            <a:pPr marL="171450" marR="0" lvl="0" indent="-171450" algn="l" defTabSz="914378" rtl="0" eaLnBrk="1" fontAlgn="auto" latinLnBrk="0" hangingPunct="1">
              <a:lnSpc>
                <a:spcPct val="100000"/>
              </a:lnSpc>
              <a:spcBef>
                <a:spcPts val="600"/>
              </a:spcBef>
              <a:spcAft>
                <a:spcPts val="0"/>
              </a:spcAft>
              <a:buClrTx/>
              <a:buSzTx/>
              <a:buFont typeface="Arial" panose="020B0604020202020204" pitchFamily="34" charset="0"/>
              <a:buChar char="•"/>
              <a:tabLst/>
              <a:defRPr sz="1800"/>
            </a:pPr>
            <a:r>
              <a:rPr kumimoji="0" lang="en-US" sz="1400" b="0" i="0" u="none" strike="noStrike" kern="0" cap="none" spc="0" normalizeH="0" baseline="0" noProof="0" dirty="0">
                <a:ln>
                  <a:noFill/>
                </a:ln>
                <a:solidFill>
                  <a:srgbClr val="000000"/>
                </a:solidFill>
                <a:effectLst/>
                <a:uLnTx/>
                <a:uFillTx/>
                <a:latin typeface="Arial" panose="020B0604020202020204"/>
                <a:ea typeface="Open Sans Light"/>
                <a:cs typeface="Open Sans Light"/>
              </a:rPr>
              <a:t>The Golden Table can be an </a:t>
            </a:r>
            <a:r>
              <a:rPr kumimoji="0" lang="en-US" sz="1400" b="1" i="0" u="none" strike="noStrike" kern="0" cap="none" spc="0" normalizeH="0" baseline="0" noProof="0" dirty="0">
                <a:ln>
                  <a:noFill/>
                </a:ln>
                <a:solidFill>
                  <a:srgbClr val="000000"/>
                </a:solidFill>
                <a:effectLst/>
                <a:uLnTx/>
                <a:uFillTx/>
                <a:latin typeface="Arial" panose="020B0604020202020204"/>
                <a:ea typeface="Open Sans Light"/>
                <a:cs typeface="Open Sans Light"/>
              </a:rPr>
              <a:t>instrumental tool in identifying and reducing disparities </a:t>
            </a:r>
            <a:r>
              <a:rPr kumimoji="0" lang="en-US" sz="1400" b="0" i="0" u="none" strike="noStrike" kern="0" cap="none" spc="0" normalizeH="0" baseline="0" noProof="0" dirty="0">
                <a:ln>
                  <a:noFill/>
                </a:ln>
                <a:solidFill>
                  <a:srgbClr val="000000"/>
                </a:solidFill>
                <a:effectLst/>
                <a:uLnTx/>
                <a:uFillTx/>
                <a:latin typeface="Arial" panose="020B0604020202020204"/>
                <a:ea typeface="Open Sans Light"/>
                <a:cs typeface="Open Sans Light"/>
              </a:rPr>
              <a:t>in the MassHealth population.</a:t>
            </a:r>
          </a:p>
          <a:p>
            <a:pPr marL="171450" marR="0" lvl="0" indent="-171450" algn="l" defTabSz="914378" rtl="0" eaLnBrk="1" fontAlgn="auto" latinLnBrk="0" hangingPunct="1">
              <a:lnSpc>
                <a:spcPct val="100000"/>
              </a:lnSpc>
              <a:spcBef>
                <a:spcPts val="600"/>
              </a:spcBef>
              <a:spcAft>
                <a:spcPts val="0"/>
              </a:spcAft>
              <a:buClrTx/>
              <a:buSzTx/>
              <a:buFont typeface="Arial" panose="020B0604020202020204" pitchFamily="34" charset="0"/>
              <a:buChar char="•"/>
              <a:tabLst/>
              <a:defRPr sz="1800"/>
            </a:pPr>
            <a:r>
              <a:rPr kumimoji="0" lang="en-US" sz="1400" b="0" i="0" u="none" strike="noStrike" kern="0" cap="none" spc="0" normalizeH="0" baseline="0" noProof="0" dirty="0">
                <a:ln>
                  <a:noFill/>
                </a:ln>
                <a:solidFill>
                  <a:srgbClr val="000000"/>
                </a:solidFill>
                <a:effectLst/>
                <a:uLnTx/>
                <a:uFillTx/>
                <a:latin typeface="Arial" panose="020B0604020202020204"/>
                <a:ea typeface="Open Sans Light"/>
                <a:cs typeface="Open Sans Light"/>
              </a:rPr>
              <a:t>A key component of this effort includes </a:t>
            </a:r>
            <a:r>
              <a:rPr kumimoji="0" lang="en-US" sz="1400" b="1" i="0" u="none" strike="noStrike" kern="0" cap="none" spc="0" normalizeH="0" baseline="0" noProof="0" dirty="0">
                <a:ln>
                  <a:noFill/>
                </a:ln>
                <a:solidFill>
                  <a:srgbClr val="000000"/>
                </a:solidFill>
                <a:effectLst/>
                <a:uLnTx/>
                <a:uFillTx/>
                <a:latin typeface="Arial" panose="020B0604020202020204"/>
                <a:ea typeface="Open Sans Light"/>
                <a:cs typeface="Open Sans Light"/>
              </a:rPr>
              <a:t>using the golden records to evaluate </a:t>
            </a:r>
            <a:r>
              <a:rPr lang="en-US" sz="1400" b="1" kern="0" dirty="0">
                <a:solidFill>
                  <a:srgbClr val="000000"/>
                </a:solidFill>
                <a:latin typeface="Arial" panose="020B0604020202020204"/>
                <a:ea typeface="Open Sans Light"/>
                <a:cs typeface="Open Sans Light"/>
              </a:rPr>
              <a:t>entities</a:t>
            </a:r>
            <a:r>
              <a:rPr kumimoji="0" lang="en-US" sz="1400" b="1" i="0" u="none" strike="noStrike" kern="0" cap="none" spc="0" normalizeH="0" baseline="0" noProof="0" dirty="0">
                <a:ln>
                  <a:noFill/>
                </a:ln>
                <a:solidFill>
                  <a:srgbClr val="000000"/>
                </a:solidFill>
                <a:effectLst/>
                <a:uLnTx/>
                <a:uFillTx/>
                <a:latin typeface="Arial" panose="020B0604020202020204"/>
                <a:ea typeface="Open Sans Light"/>
                <a:cs typeface="Open Sans Light"/>
              </a:rPr>
              <a:t> </a:t>
            </a:r>
            <a:r>
              <a:rPr kumimoji="0" lang="en-US" sz="1400" b="0" i="0" u="none" strike="noStrike" kern="0" cap="none" spc="0" normalizeH="0" baseline="0" noProof="0" dirty="0">
                <a:ln>
                  <a:noFill/>
                </a:ln>
                <a:solidFill>
                  <a:srgbClr val="000000"/>
                </a:solidFill>
                <a:effectLst/>
                <a:uLnTx/>
                <a:uFillTx/>
                <a:latin typeface="Arial" panose="020B0604020202020204"/>
                <a:ea typeface="Open Sans Light"/>
                <a:cs typeface="Open Sans Light"/>
              </a:rPr>
              <a:t>across critical Quality and Equity Incentive Program (QEIP) measures.</a:t>
            </a:r>
            <a:endParaRPr lang="en-US" sz="1400" b="0" i="0" u="none" strike="noStrike" kern="0" cap="none" spc="0" normalizeH="0" baseline="0" noProof="0" dirty="0">
              <a:ln>
                <a:noFill/>
              </a:ln>
              <a:solidFill>
                <a:srgbClr val="000000"/>
              </a:solidFill>
              <a:effectLst/>
              <a:uLnTx/>
              <a:uFillTx/>
              <a:latin typeface="Arial" panose="020B0604020202020204"/>
              <a:ea typeface="Open Sans Light"/>
              <a:cs typeface="Open Sans Light"/>
            </a:endParaRPr>
          </a:p>
        </p:txBody>
      </p:sp>
      <p:sp>
        <p:nvSpPr>
          <p:cNvPr id="93" name="Arrow: Down 92">
            <a:extLst>
              <a:ext uri="{FF2B5EF4-FFF2-40B4-BE49-F238E27FC236}">
                <a16:creationId xmlns:a16="http://schemas.microsoft.com/office/drawing/2014/main" id="{ED28C1DE-3AC5-259D-6306-68E51A8EDB75}"/>
              </a:ext>
            </a:extLst>
          </p:cNvPr>
          <p:cNvSpPr>
            <a:spLocks noChangeAspect="1"/>
          </p:cNvSpPr>
          <p:nvPr/>
        </p:nvSpPr>
        <p:spPr>
          <a:xfrm>
            <a:off x="3279970" y="3274664"/>
            <a:ext cx="441534" cy="365760"/>
          </a:xfrm>
          <a:prstGeom prst="downArrow">
            <a:avLst/>
          </a:prstGeom>
          <a:solidFill>
            <a:srgbClr val="6691FF"/>
          </a:solidFill>
          <a:ln w="25400" cap="flat" cmpd="sng" algn="ctr">
            <a:solidFill>
              <a:sysClr val="window" lastClr="FFFFFF"/>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1" i="0" u="none" strike="noStrike" kern="0" cap="none" spc="0" normalizeH="0" baseline="0" noProof="0">
              <a:ln>
                <a:noFill/>
              </a:ln>
              <a:solidFill>
                <a:srgbClr val="000000"/>
              </a:solidFill>
              <a:effectLst/>
              <a:uLnTx/>
              <a:uFillTx/>
              <a:latin typeface="Arial" panose="020B0604020202020204"/>
              <a:ea typeface="+mn-ea"/>
              <a:cs typeface="+mn-cs"/>
            </a:endParaRPr>
          </a:p>
        </p:txBody>
      </p:sp>
      <p:sp>
        <p:nvSpPr>
          <p:cNvPr id="94" name="Arrow: Down 26">
            <a:extLst>
              <a:ext uri="{FF2B5EF4-FFF2-40B4-BE49-F238E27FC236}">
                <a16:creationId xmlns:a16="http://schemas.microsoft.com/office/drawing/2014/main" id="{9B219F2D-ED74-C9FB-B1BA-6FB80171BFDD}"/>
              </a:ext>
            </a:extLst>
          </p:cNvPr>
          <p:cNvSpPr>
            <a:spLocks noChangeAspect="1"/>
          </p:cNvSpPr>
          <p:nvPr/>
        </p:nvSpPr>
        <p:spPr>
          <a:xfrm>
            <a:off x="8484553" y="3274664"/>
            <a:ext cx="441534" cy="365760"/>
          </a:xfrm>
          <a:prstGeom prst="downArrow">
            <a:avLst/>
          </a:prstGeom>
          <a:solidFill>
            <a:srgbClr val="FFC30A"/>
          </a:solidFill>
          <a:ln w="25400" cap="flat" cmpd="sng" algn="ctr">
            <a:solidFill>
              <a:sysClr val="window" lastClr="FFFFFF"/>
            </a:solidFill>
            <a:prstDash val="solid"/>
          </a:ln>
          <a:effectLst/>
        </p:spPr>
        <p:txBody>
          <a:bodyPr rtlCol="0" anchor="ctr"/>
          <a:lstStyle/>
          <a:p>
            <a:pPr marL="0" marR="0" lvl="0" indent="0" algn="ctr" defTabSz="914378" rtl="0" eaLnBrk="1" fontAlgn="auto" latinLnBrk="0" hangingPunct="1">
              <a:lnSpc>
                <a:spcPct val="100000"/>
              </a:lnSpc>
              <a:spcBef>
                <a:spcPts val="0"/>
              </a:spcBef>
              <a:spcAft>
                <a:spcPts val="0"/>
              </a:spcAft>
              <a:buClrTx/>
              <a:buSzTx/>
              <a:buFontTx/>
              <a:buNone/>
              <a:tabLst/>
              <a:defRPr/>
            </a:pPr>
            <a:endParaRPr kumimoji="0" lang="en-US" sz="1350" b="1" i="0" u="none" strike="noStrike" kern="0" cap="none" spc="0" normalizeH="0" baseline="0" noProof="0">
              <a:ln>
                <a:noFill/>
              </a:ln>
              <a:solidFill>
                <a:srgbClr val="000000"/>
              </a:solidFill>
              <a:effectLst/>
              <a:uLnTx/>
              <a:uFillTx/>
              <a:latin typeface="Arial" panose="020B0604020202020204"/>
              <a:ea typeface="Verdana" pitchFamily="34" charset="0"/>
              <a:cs typeface="Verdana" pitchFamily="34" charset="0"/>
            </a:endParaRPr>
          </a:p>
        </p:txBody>
      </p:sp>
      <p:sp>
        <p:nvSpPr>
          <p:cNvPr id="95" name="Rectangle 94">
            <a:extLst>
              <a:ext uri="{FF2B5EF4-FFF2-40B4-BE49-F238E27FC236}">
                <a16:creationId xmlns:a16="http://schemas.microsoft.com/office/drawing/2014/main" id="{F9F47CB8-BAB5-C465-8A92-C2050CDE1EA1}"/>
              </a:ext>
            </a:extLst>
          </p:cNvPr>
          <p:cNvSpPr/>
          <p:nvPr/>
        </p:nvSpPr>
        <p:spPr bwMode="gray">
          <a:xfrm>
            <a:off x="4850382" y="677091"/>
            <a:ext cx="2491235" cy="320040"/>
          </a:xfrm>
          <a:prstGeom prst="rect">
            <a:avLst/>
          </a:prstGeom>
          <a:solidFill>
            <a:srgbClr val="199643"/>
          </a:solidFill>
          <a:ln w="19050" algn="ctr">
            <a:solidFill>
              <a:srgbClr val="199643"/>
            </a:solidFill>
            <a:miter lim="800000"/>
            <a:headEnd/>
            <a:tailEnd/>
          </a:ln>
        </p:spPr>
        <p:txBody>
          <a:bodyPr wrap="square" lIns="0" tIns="0" rIns="0" bIns="0" rtlCol="0" anchor="ct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0" lang="en-US" sz="1400" b="1" i="0" u="none" strike="noStrike" kern="0" cap="none" spc="0" normalizeH="0" baseline="0" noProof="0">
                <a:ln>
                  <a:noFill/>
                </a:ln>
                <a:solidFill>
                  <a:prstClr val="white"/>
                </a:solidFill>
                <a:effectLst/>
                <a:uLnTx/>
                <a:uFillTx/>
                <a:latin typeface="Arial" panose="020B0604020202020204"/>
                <a:ea typeface="+mn-ea"/>
                <a:cs typeface="+mn-cs"/>
              </a:rPr>
              <a:t>Presentation Purpose</a:t>
            </a:r>
            <a:endParaRPr kumimoji="0" lang="en-US" sz="1500" b="1" i="0" u="none" strike="noStrike" kern="0" cap="none" spc="0" normalizeH="0" baseline="0" noProof="0">
              <a:ln>
                <a:noFill/>
              </a:ln>
              <a:solidFill>
                <a:prstClr val="white"/>
              </a:solidFill>
              <a:effectLst/>
              <a:uLnTx/>
              <a:uFillTx/>
              <a:latin typeface="Arial" panose="020B0604020202020204"/>
              <a:ea typeface="+mn-ea"/>
              <a:cs typeface="+mn-cs"/>
            </a:endParaRPr>
          </a:p>
        </p:txBody>
      </p:sp>
      <p:grpSp>
        <p:nvGrpSpPr>
          <p:cNvPr id="96" name="Group 95">
            <a:extLst>
              <a:ext uri="{FF2B5EF4-FFF2-40B4-BE49-F238E27FC236}">
                <a16:creationId xmlns:a16="http://schemas.microsoft.com/office/drawing/2014/main" id="{43B58E1E-5797-6507-3760-654782EE6400}"/>
              </a:ext>
            </a:extLst>
          </p:cNvPr>
          <p:cNvGrpSpPr/>
          <p:nvPr/>
        </p:nvGrpSpPr>
        <p:grpSpPr>
          <a:xfrm>
            <a:off x="894697" y="2223233"/>
            <a:ext cx="10416663" cy="928670"/>
            <a:chOff x="894697" y="2357986"/>
            <a:chExt cx="10416663" cy="928670"/>
          </a:xfrm>
        </p:grpSpPr>
        <p:sp>
          <p:nvSpPr>
            <p:cNvPr id="97" name="TextBox 96">
              <a:extLst>
                <a:ext uri="{FF2B5EF4-FFF2-40B4-BE49-F238E27FC236}">
                  <a16:creationId xmlns:a16="http://schemas.microsoft.com/office/drawing/2014/main" id="{A9F19E19-A57F-6713-E0C1-379ADB27D7B5}"/>
                </a:ext>
              </a:extLst>
            </p:cNvPr>
            <p:cNvSpPr txBox="1"/>
            <p:nvPr/>
          </p:nvSpPr>
          <p:spPr>
            <a:xfrm>
              <a:off x="4409969" y="2357986"/>
              <a:ext cx="3372063" cy="440570"/>
            </a:xfrm>
            <a:prstGeom prst="rect">
              <a:avLst/>
            </a:prstGeom>
            <a:solidFill>
              <a:srgbClr val="FFFFFF"/>
            </a:solidFill>
          </p:spPr>
          <p:txBody>
            <a:bodyPr wrap="square" lIns="0" tIns="0" rIns="0" bIns="0" rtlCol="0">
              <a:spAutoFit/>
            </a:bodyPr>
            <a:lstStyle/>
            <a:p>
              <a:pPr marL="1466" marR="0" lvl="0" indent="0" algn="ctr" defTabSz="914400" rtl="0" eaLnBrk="1" fontAlgn="auto" latinLnBrk="0" hangingPunct="1">
                <a:lnSpc>
                  <a:spcPct val="106000"/>
                </a:lnSpc>
                <a:spcBef>
                  <a:spcPct val="80000"/>
                </a:spcBef>
                <a:spcAft>
                  <a:spcPts val="0"/>
                </a:spcAft>
                <a:buClr>
                  <a:srgbClr val="000000"/>
                </a:buClr>
                <a:buSzTx/>
                <a:buFontTx/>
                <a:buNone/>
                <a:tabLst/>
                <a:defRPr/>
              </a:pPr>
              <a:r>
                <a:rPr kumimoji="0" lang="en-US" sz="1400" b="1" i="0" u="none" strike="noStrike" kern="0" cap="none" spc="250" normalizeH="0" baseline="0" noProof="0" dirty="0">
                  <a:ln>
                    <a:noFill/>
                  </a:ln>
                  <a:solidFill>
                    <a:srgbClr val="000000"/>
                  </a:solidFill>
                  <a:effectLst/>
                  <a:uLnTx/>
                  <a:uFillTx/>
                  <a:latin typeface="Arial" panose="020B0604020202020204"/>
                  <a:ea typeface="+mn-ea"/>
                  <a:cs typeface="Calibri" panose="020F0502020204030204" pitchFamily="34" charset="0"/>
                </a:rPr>
                <a:t>MassHealth’s RELD SOGI Golden Table</a:t>
              </a:r>
            </a:p>
          </p:txBody>
        </p:sp>
        <p:sp>
          <p:nvSpPr>
            <p:cNvPr id="98" name="TextBox 97">
              <a:extLst>
                <a:ext uri="{FF2B5EF4-FFF2-40B4-BE49-F238E27FC236}">
                  <a16:creationId xmlns:a16="http://schemas.microsoft.com/office/drawing/2014/main" id="{4829E62A-F2C8-19EE-D8D1-855540750347}"/>
                </a:ext>
              </a:extLst>
            </p:cNvPr>
            <p:cNvSpPr txBox="1"/>
            <p:nvPr/>
          </p:nvSpPr>
          <p:spPr>
            <a:xfrm>
              <a:off x="2392632" y="3052687"/>
              <a:ext cx="2216210" cy="212174"/>
            </a:xfrm>
            <a:prstGeom prst="rect">
              <a:avLst/>
            </a:prstGeom>
            <a:noFill/>
          </p:spPr>
          <p:txBody>
            <a:bodyPr wrap="square" lIns="0" tIns="0" rIns="0" bIns="0" rtlCol="0">
              <a:spAutoFit/>
            </a:bodyPr>
            <a:lstStyle/>
            <a:p>
              <a:pPr marL="1466" marR="0" lvl="0" indent="0" algn="ctr" defTabSz="914400" rtl="0" eaLnBrk="1" fontAlgn="auto" latinLnBrk="0" hangingPunct="1">
                <a:lnSpc>
                  <a:spcPct val="106000"/>
                </a:lnSpc>
                <a:spcBef>
                  <a:spcPts val="0"/>
                </a:spcBef>
                <a:spcAft>
                  <a:spcPts val="0"/>
                </a:spcAft>
                <a:buClr>
                  <a:srgbClr val="000000"/>
                </a:buClr>
                <a:buSzTx/>
                <a:buFontTx/>
                <a:buNone/>
                <a:tabLst/>
                <a:defRPr/>
              </a:pPr>
              <a:r>
                <a:rPr kumimoji="0" lang="en-US" sz="1400" b="1" i="0" u="none" strike="noStrike" kern="0" cap="none" spc="0" normalizeH="0" baseline="0" noProof="0">
                  <a:ln>
                    <a:noFill/>
                  </a:ln>
                  <a:solidFill>
                    <a:srgbClr val="000000"/>
                  </a:solidFill>
                  <a:effectLst/>
                  <a:uLnTx/>
                  <a:uFillTx/>
                  <a:latin typeface="Arial" panose="020B0604020202020204"/>
                  <a:ea typeface="+mn-ea"/>
                  <a:cs typeface="Calibri" panose="020F0502020204030204" pitchFamily="34" charset="0"/>
                </a:rPr>
                <a:t>BACKGROUND</a:t>
              </a:r>
            </a:p>
          </p:txBody>
        </p:sp>
        <p:sp>
          <p:nvSpPr>
            <p:cNvPr id="99" name="TextBox 98">
              <a:extLst>
                <a:ext uri="{FF2B5EF4-FFF2-40B4-BE49-F238E27FC236}">
                  <a16:creationId xmlns:a16="http://schemas.microsoft.com/office/drawing/2014/main" id="{879B832E-C816-878A-DB64-34A1171CC77F}"/>
                </a:ext>
              </a:extLst>
            </p:cNvPr>
            <p:cNvSpPr txBox="1"/>
            <p:nvPr/>
          </p:nvSpPr>
          <p:spPr>
            <a:xfrm>
              <a:off x="7524767" y="3068968"/>
              <a:ext cx="2361107" cy="217688"/>
            </a:xfrm>
            <a:prstGeom prst="rect">
              <a:avLst/>
            </a:prstGeom>
            <a:noFill/>
          </p:spPr>
          <p:txBody>
            <a:bodyPr wrap="square" lIns="0" tIns="0" rIns="0" bIns="0" rtlCol="0">
              <a:spAutoFit/>
            </a:bodyPr>
            <a:lstStyle/>
            <a:p>
              <a:pPr marL="1466" marR="0" lvl="0" indent="0" algn="ctr" defTabSz="914400" rtl="0" eaLnBrk="1" fontAlgn="auto" latinLnBrk="0" hangingPunct="1">
                <a:lnSpc>
                  <a:spcPct val="106000"/>
                </a:lnSpc>
                <a:spcBef>
                  <a:spcPts val="0"/>
                </a:spcBef>
                <a:spcAft>
                  <a:spcPts val="0"/>
                </a:spcAft>
                <a:buClr>
                  <a:srgbClr val="000000"/>
                </a:buClr>
                <a:buSzTx/>
                <a:buFontTx/>
                <a:buNone/>
                <a:tabLst/>
                <a:defRPr/>
              </a:pPr>
              <a:r>
                <a:rPr kumimoji="0" lang="en-US" sz="1400" b="1" i="0" u="none" strike="noStrike" kern="0" cap="none" spc="0" normalizeH="0" baseline="0" noProof="0" dirty="0">
                  <a:ln>
                    <a:noFill/>
                  </a:ln>
                  <a:solidFill>
                    <a:srgbClr val="000000"/>
                  </a:solidFill>
                  <a:effectLst/>
                  <a:uLnTx/>
                  <a:uFillTx/>
                  <a:latin typeface="Arial" panose="020B0604020202020204"/>
                  <a:ea typeface="+mn-ea"/>
                  <a:cs typeface="Calibri" panose="020F0502020204030204" pitchFamily="34" charset="0"/>
                </a:rPr>
                <a:t>IMPACT</a:t>
              </a:r>
            </a:p>
          </p:txBody>
        </p:sp>
        <p:sp>
          <p:nvSpPr>
            <p:cNvPr id="100" name="Rectangle 99">
              <a:extLst>
                <a:ext uri="{FF2B5EF4-FFF2-40B4-BE49-F238E27FC236}">
                  <a16:creationId xmlns:a16="http://schemas.microsoft.com/office/drawing/2014/main" id="{CA286EF9-E610-A4E6-9265-300D36C91518}"/>
                </a:ext>
              </a:extLst>
            </p:cNvPr>
            <p:cNvSpPr/>
            <p:nvPr/>
          </p:nvSpPr>
          <p:spPr>
            <a:xfrm>
              <a:off x="894697" y="2875866"/>
              <a:ext cx="5212080" cy="108636"/>
            </a:xfrm>
            <a:prstGeom prst="rect">
              <a:avLst/>
            </a:prstGeom>
            <a:solidFill>
              <a:srgbClr val="6691FF"/>
            </a:solidFill>
            <a:ln w="12700" cap="flat" cmpd="sng" algn="ctr">
              <a:solidFill>
                <a:srgbClr val="FFFFFF"/>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panose="020B0604020202020204"/>
                <a:ea typeface="+mn-ea"/>
                <a:cs typeface="+mn-cs"/>
              </a:endParaRPr>
            </a:p>
          </p:txBody>
        </p:sp>
        <p:sp>
          <p:nvSpPr>
            <p:cNvPr id="101" name="Rectangle 100">
              <a:extLst>
                <a:ext uri="{FF2B5EF4-FFF2-40B4-BE49-F238E27FC236}">
                  <a16:creationId xmlns:a16="http://schemas.microsoft.com/office/drawing/2014/main" id="{197CC394-7BF4-4315-7C4D-41EE965F85B6}"/>
                </a:ext>
              </a:extLst>
            </p:cNvPr>
            <p:cNvSpPr/>
            <p:nvPr/>
          </p:nvSpPr>
          <p:spPr>
            <a:xfrm>
              <a:off x="6099280" y="2875866"/>
              <a:ext cx="5212080" cy="108636"/>
            </a:xfrm>
            <a:prstGeom prst="rect">
              <a:avLst/>
            </a:prstGeom>
            <a:solidFill>
              <a:srgbClr val="FFC30A"/>
            </a:solidFill>
            <a:ln w="12700" cap="flat" cmpd="sng" algn="ctr">
              <a:solidFill>
                <a:srgbClr val="FFFFFF"/>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panose="020B0604020202020204"/>
                <a:ea typeface="+mn-ea"/>
                <a:cs typeface="+mn-cs"/>
              </a:endParaRPr>
            </a:p>
          </p:txBody>
        </p:sp>
        <p:sp>
          <p:nvSpPr>
            <p:cNvPr id="102" name="General_Fill_34">
              <a:extLst>
                <a:ext uri="{FF2B5EF4-FFF2-40B4-BE49-F238E27FC236}">
                  <a16:creationId xmlns:a16="http://schemas.microsoft.com/office/drawing/2014/main" id="{147A318D-7284-89A6-1469-B84A8EF82692}"/>
                </a:ext>
              </a:extLst>
            </p:cNvPr>
            <p:cNvSpPr>
              <a:spLocks noChangeAspect="1" noEditPoints="1"/>
            </p:cNvSpPr>
            <p:nvPr/>
          </p:nvSpPr>
          <p:spPr bwMode="auto">
            <a:xfrm>
              <a:off x="3276600" y="2359980"/>
              <a:ext cx="457200" cy="457200"/>
            </a:xfrm>
            <a:custGeom>
              <a:avLst/>
              <a:gdLst>
                <a:gd name="T0" fmla="*/ 277 w 512"/>
                <a:gd name="T1" fmla="*/ 394 h 512"/>
                <a:gd name="T2" fmla="*/ 149 w 512"/>
                <a:gd name="T3" fmla="*/ 202 h 512"/>
                <a:gd name="T4" fmla="*/ 170 w 512"/>
                <a:gd name="T5" fmla="*/ 224 h 512"/>
                <a:gd name="T6" fmla="*/ 266 w 512"/>
                <a:gd name="T7" fmla="*/ 234 h 512"/>
                <a:gd name="T8" fmla="*/ 170 w 512"/>
                <a:gd name="T9" fmla="*/ 245 h 512"/>
                <a:gd name="T10" fmla="*/ 170 w 512"/>
                <a:gd name="T11" fmla="*/ 224 h 512"/>
                <a:gd name="T12" fmla="*/ 256 w 512"/>
                <a:gd name="T13" fmla="*/ 266 h 512"/>
                <a:gd name="T14" fmla="*/ 256 w 512"/>
                <a:gd name="T15" fmla="*/ 288 h 512"/>
                <a:gd name="T16" fmla="*/ 160 w 512"/>
                <a:gd name="T17" fmla="*/ 277 h 512"/>
                <a:gd name="T18" fmla="*/ 170 w 512"/>
                <a:gd name="T19" fmla="*/ 309 h 512"/>
                <a:gd name="T20" fmla="*/ 266 w 512"/>
                <a:gd name="T21" fmla="*/ 320 h 512"/>
                <a:gd name="T22" fmla="*/ 170 w 512"/>
                <a:gd name="T23" fmla="*/ 330 h 512"/>
                <a:gd name="T24" fmla="*/ 170 w 512"/>
                <a:gd name="T25" fmla="*/ 309 h 512"/>
                <a:gd name="T26" fmla="*/ 256 w 512"/>
                <a:gd name="T27" fmla="*/ 352 h 512"/>
                <a:gd name="T28" fmla="*/ 256 w 512"/>
                <a:gd name="T29" fmla="*/ 373 h 512"/>
                <a:gd name="T30" fmla="*/ 160 w 512"/>
                <a:gd name="T31" fmla="*/ 362 h 512"/>
                <a:gd name="T32" fmla="*/ 256 w 512"/>
                <a:gd name="T33" fmla="*/ 0 h 512"/>
                <a:gd name="T34" fmla="*/ 256 w 512"/>
                <a:gd name="T35" fmla="*/ 512 h 512"/>
                <a:gd name="T36" fmla="*/ 256 w 512"/>
                <a:gd name="T37" fmla="*/ 0 h 512"/>
                <a:gd name="T38" fmla="*/ 288 w 512"/>
                <a:gd name="T39" fmla="*/ 416 h 512"/>
                <a:gd name="T40" fmla="*/ 128 w 512"/>
                <a:gd name="T41" fmla="*/ 405 h 512"/>
                <a:gd name="T42" fmla="*/ 138 w 512"/>
                <a:gd name="T43" fmla="*/ 181 h 512"/>
                <a:gd name="T44" fmla="*/ 298 w 512"/>
                <a:gd name="T45" fmla="*/ 192 h 512"/>
                <a:gd name="T46" fmla="*/ 341 w 512"/>
                <a:gd name="T47" fmla="*/ 362 h 512"/>
                <a:gd name="T48" fmla="*/ 320 w 512"/>
                <a:gd name="T49" fmla="*/ 362 h 512"/>
                <a:gd name="T50" fmla="*/ 181 w 512"/>
                <a:gd name="T51" fmla="*/ 160 h 512"/>
                <a:gd name="T52" fmla="*/ 181 w 512"/>
                <a:gd name="T53" fmla="*/ 138 h 512"/>
                <a:gd name="T54" fmla="*/ 341 w 512"/>
                <a:gd name="T55" fmla="*/ 149 h 512"/>
                <a:gd name="T56" fmla="*/ 384 w 512"/>
                <a:gd name="T57" fmla="*/ 320 h 512"/>
                <a:gd name="T58" fmla="*/ 362 w 512"/>
                <a:gd name="T59" fmla="*/ 320 h 512"/>
                <a:gd name="T60" fmla="*/ 224 w 512"/>
                <a:gd name="T61" fmla="*/ 117 h 512"/>
                <a:gd name="T62" fmla="*/ 224 w 512"/>
                <a:gd name="T63" fmla="*/ 96 h 512"/>
                <a:gd name="T64" fmla="*/ 384 w 512"/>
                <a:gd name="T65" fmla="*/ 106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12" h="512">
                  <a:moveTo>
                    <a:pt x="149" y="394"/>
                  </a:moveTo>
                  <a:cubicBezTo>
                    <a:pt x="277" y="394"/>
                    <a:pt x="277" y="394"/>
                    <a:pt x="277" y="394"/>
                  </a:cubicBezTo>
                  <a:cubicBezTo>
                    <a:pt x="277" y="202"/>
                    <a:pt x="277" y="202"/>
                    <a:pt x="277" y="202"/>
                  </a:cubicBezTo>
                  <a:cubicBezTo>
                    <a:pt x="149" y="202"/>
                    <a:pt x="149" y="202"/>
                    <a:pt x="149" y="202"/>
                  </a:cubicBezTo>
                  <a:lnTo>
                    <a:pt x="149" y="394"/>
                  </a:lnTo>
                  <a:close/>
                  <a:moveTo>
                    <a:pt x="170" y="224"/>
                  </a:moveTo>
                  <a:cubicBezTo>
                    <a:pt x="256" y="224"/>
                    <a:pt x="256" y="224"/>
                    <a:pt x="256" y="224"/>
                  </a:cubicBezTo>
                  <a:cubicBezTo>
                    <a:pt x="262" y="224"/>
                    <a:pt x="266" y="228"/>
                    <a:pt x="266" y="234"/>
                  </a:cubicBezTo>
                  <a:cubicBezTo>
                    <a:pt x="266" y="240"/>
                    <a:pt x="262" y="245"/>
                    <a:pt x="256" y="245"/>
                  </a:cubicBezTo>
                  <a:cubicBezTo>
                    <a:pt x="170" y="245"/>
                    <a:pt x="170" y="245"/>
                    <a:pt x="170" y="245"/>
                  </a:cubicBezTo>
                  <a:cubicBezTo>
                    <a:pt x="164" y="245"/>
                    <a:pt x="160" y="240"/>
                    <a:pt x="160" y="234"/>
                  </a:cubicBezTo>
                  <a:cubicBezTo>
                    <a:pt x="160" y="228"/>
                    <a:pt x="164" y="224"/>
                    <a:pt x="170" y="224"/>
                  </a:cubicBezTo>
                  <a:close/>
                  <a:moveTo>
                    <a:pt x="170" y="266"/>
                  </a:moveTo>
                  <a:cubicBezTo>
                    <a:pt x="256" y="266"/>
                    <a:pt x="256" y="266"/>
                    <a:pt x="256" y="266"/>
                  </a:cubicBezTo>
                  <a:cubicBezTo>
                    <a:pt x="262" y="266"/>
                    <a:pt x="266" y="271"/>
                    <a:pt x="266" y="277"/>
                  </a:cubicBezTo>
                  <a:cubicBezTo>
                    <a:pt x="266" y="283"/>
                    <a:pt x="262" y="288"/>
                    <a:pt x="256" y="288"/>
                  </a:cubicBezTo>
                  <a:cubicBezTo>
                    <a:pt x="170" y="288"/>
                    <a:pt x="170" y="288"/>
                    <a:pt x="170" y="288"/>
                  </a:cubicBezTo>
                  <a:cubicBezTo>
                    <a:pt x="164" y="288"/>
                    <a:pt x="160" y="283"/>
                    <a:pt x="160" y="277"/>
                  </a:cubicBezTo>
                  <a:cubicBezTo>
                    <a:pt x="160" y="271"/>
                    <a:pt x="164" y="266"/>
                    <a:pt x="170" y="266"/>
                  </a:cubicBezTo>
                  <a:close/>
                  <a:moveTo>
                    <a:pt x="170" y="309"/>
                  </a:moveTo>
                  <a:cubicBezTo>
                    <a:pt x="256" y="309"/>
                    <a:pt x="256" y="309"/>
                    <a:pt x="256" y="309"/>
                  </a:cubicBezTo>
                  <a:cubicBezTo>
                    <a:pt x="262" y="309"/>
                    <a:pt x="266" y="314"/>
                    <a:pt x="266" y="320"/>
                  </a:cubicBezTo>
                  <a:cubicBezTo>
                    <a:pt x="266" y="326"/>
                    <a:pt x="262" y="330"/>
                    <a:pt x="256" y="330"/>
                  </a:cubicBezTo>
                  <a:cubicBezTo>
                    <a:pt x="170" y="330"/>
                    <a:pt x="170" y="330"/>
                    <a:pt x="170" y="330"/>
                  </a:cubicBezTo>
                  <a:cubicBezTo>
                    <a:pt x="164" y="330"/>
                    <a:pt x="160" y="326"/>
                    <a:pt x="160" y="320"/>
                  </a:cubicBezTo>
                  <a:cubicBezTo>
                    <a:pt x="160" y="314"/>
                    <a:pt x="164" y="309"/>
                    <a:pt x="170" y="309"/>
                  </a:cubicBezTo>
                  <a:close/>
                  <a:moveTo>
                    <a:pt x="170" y="352"/>
                  </a:moveTo>
                  <a:cubicBezTo>
                    <a:pt x="256" y="352"/>
                    <a:pt x="256" y="352"/>
                    <a:pt x="256" y="352"/>
                  </a:cubicBezTo>
                  <a:cubicBezTo>
                    <a:pt x="262" y="352"/>
                    <a:pt x="266" y="356"/>
                    <a:pt x="266" y="362"/>
                  </a:cubicBezTo>
                  <a:cubicBezTo>
                    <a:pt x="266" y="368"/>
                    <a:pt x="262" y="373"/>
                    <a:pt x="256" y="373"/>
                  </a:cubicBezTo>
                  <a:cubicBezTo>
                    <a:pt x="170" y="373"/>
                    <a:pt x="170" y="373"/>
                    <a:pt x="170" y="373"/>
                  </a:cubicBezTo>
                  <a:cubicBezTo>
                    <a:pt x="164" y="373"/>
                    <a:pt x="160" y="368"/>
                    <a:pt x="160" y="362"/>
                  </a:cubicBezTo>
                  <a:cubicBezTo>
                    <a:pt x="160" y="356"/>
                    <a:pt x="164" y="352"/>
                    <a:pt x="170" y="352"/>
                  </a:cubicBezTo>
                  <a:close/>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moveTo>
                    <a:pt x="298" y="405"/>
                  </a:moveTo>
                  <a:cubicBezTo>
                    <a:pt x="298" y="411"/>
                    <a:pt x="294" y="416"/>
                    <a:pt x="288" y="416"/>
                  </a:cubicBezTo>
                  <a:cubicBezTo>
                    <a:pt x="138" y="416"/>
                    <a:pt x="138" y="416"/>
                    <a:pt x="138" y="416"/>
                  </a:cubicBezTo>
                  <a:cubicBezTo>
                    <a:pt x="132" y="416"/>
                    <a:pt x="128" y="411"/>
                    <a:pt x="128" y="405"/>
                  </a:cubicBezTo>
                  <a:cubicBezTo>
                    <a:pt x="128" y="192"/>
                    <a:pt x="128" y="192"/>
                    <a:pt x="128" y="192"/>
                  </a:cubicBezTo>
                  <a:cubicBezTo>
                    <a:pt x="128" y="186"/>
                    <a:pt x="132" y="181"/>
                    <a:pt x="138" y="181"/>
                  </a:cubicBezTo>
                  <a:cubicBezTo>
                    <a:pt x="288" y="181"/>
                    <a:pt x="288" y="181"/>
                    <a:pt x="288" y="181"/>
                  </a:cubicBezTo>
                  <a:cubicBezTo>
                    <a:pt x="294" y="181"/>
                    <a:pt x="298" y="186"/>
                    <a:pt x="298" y="192"/>
                  </a:cubicBezTo>
                  <a:lnTo>
                    <a:pt x="298" y="405"/>
                  </a:lnTo>
                  <a:close/>
                  <a:moveTo>
                    <a:pt x="341" y="362"/>
                  </a:moveTo>
                  <a:cubicBezTo>
                    <a:pt x="341" y="368"/>
                    <a:pt x="336" y="373"/>
                    <a:pt x="330" y="373"/>
                  </a:cubicBezTo>
                  <a:cubicBezTo>
                    <a:pt x="324" y="373"/>
                    <a:pt x="320" y="368"/>
                    <a:pt x="320" y="362"/>
                  </a:cubicBezTo>
                  <a:cubicBezTo>
                    <a:pt x="320" y="160"/>
                    <a:pt x="320" y="160"/>
                    <a:pt x="320" y="160"/>
                  </a:cubicBezTo>
                  <a:cubicBezTo>
                    <a:pt x="181" y="160"/>
                    <a:pt x="181" y="160"/>
                    <a:pt x="181" y="160"/>
                  </a:cubicBezTo>
                  <a:cubicBezTo>
                    <a:pt x="175" y="160"/>
                    <a:pt x="170" y="155"/>
                    <a:pt x="170" y="149"/>
                  </a:cubicBezTo>
                  <a:cubicBezTo>
                    <a:pt x="170" y="143"/>
                    <a:pt x="175" y="138"/>
                    <a:pt x="181" y="138"/>
                  </a:cubicBezTo>
                  <a:cubicBezTo>
                    <a:pt x="330" y="138"/>
                    <a:pt x="330" y="138"/>
                    <a:pt x="330" y="138"/>
                  </a:cubicBezTo>
                  <a:cubicBezTo>
                    <a:pt x="336" y="138"/>
                    <a:pt x="341" y="143"/>
                    <a:pt x="341" y="149"/>
                  </a:cubicBezTo>
                  <a:lnTo>
                    <a:pt x="341" y="362"/>
                  </a:lnTo>
                  <a:close/>
                  <a:moveTo>
                    <a:pt x="384" y="320"/>
                  </a:moveTo>
                  <a:cubicBezTo>
                    <a:pt x="384" y="326"/>
                    <a:pt x="379" y="330"/>
                    <a:pt x="373" y="330"/>
                  </a:cubicBezTo>
                  <a:cubicBezTo>
                    <a:pt x="367" y="330"/>
                    <a:pt x="362" y="326"/>
                    <a:pt x="362" y="320"/>
                  </a:cubicBezTo>
                  <a:cubicBezTo>
                    <a:pt x="362" y="117"/>
                    <a:pt x="362" y="117"/>
                    <a:pt x="362" y="117"/>
                  </a:cubicBezTo>
                  <a:cubicBezTo>
                    <a:pt x="224" y="117"/>
                    <a:pt x="224" y="117"/>
                    <a:pt x="224" y="117"/>
                  </a:cubicBezTo>
                  <a:cubicBezTo>
                    <a:pt x="218" y="117"/>
                    <a:pt x="213" y="112"/>
                    <a:pt x="213" y="106"/>
                  </a:cubicBezTo>
                  <a:cubicBezTo>
                    <a:pt x="213" y="100"/>
                    <a:pt x="218" y="96"/>
                    <a:pt x="224" y="96"/>
                  </a:cubicBezTo>
                  <a:cubicBezTo>
                    <a:pt x="373" y="96"/>
                    <a:pt x="373" y="96"/>
                    <a:pt x="373" y="96"/>
                  </a:cubicBezTo>
                  <a:cubicBezTo>
                    <a:pt x="379" y="96"/>
                    <a:pt x="384" y="100"/>
                    <a:pt x="384" y="106"/>
                  </a:cubicBezTo>
                  <a:lnTo>
                    <a:pt x="384" y="320"/>
                  </a:lnTo>
                  <a:close/>
                </a:path>
              </a:pathLst>
            </a:custGeom>
            <a:solidFill>
              <a:srgbClr val="6691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103" name="Freeform 364">
              <a:extLst>
                <a:ext uri="{FF2B5EF4-FFF2-40B4-BE49-F238E27FC236}">
                  <a16:creationId xmlns:a16="http://schemas.microsoft.com/office/drawing/2014/main" id="{390C43FE-BA91-3AE8-8477-F0A04303E5E3}"/>
                </a:ext>
              </a:extLst>
            </p:cNvPr>
            <p:cNvSpPr>
              <a:spLocks noChangeAspect="1" noEditPoints="1"/>
            </p:cNvSpPr>
            <p:nvPr/>
          </p:nvSpPr>
          <p:spPr bwMode="auto">
            <a:xfrm>
              <a:off x="8465431" y="2359980"/>
              <a:ext cx="458544" cy="457200"/>
            </a:xfrm>
            <a:custGeom>
              <a:avLst/>
              <a:gdLst>
                <a:gd name="T0" fmla="*/ 0 w 512"/>
                <a:gd name="T1" fmla="*/ 256 h 512"/>
                <a:gd name="T2" fmla="*/ 512 w 512"/>
                <a:gd name="T3" fmla="*/ 256 h 512"/>
                <a:gd name="T4" fmla="*/ 117 w 512"/>
                <a:gd name="T5" fmla="*/ 362 h 512"/>
                <a:gd name="T6" fmla="*/ 96 w 512"/>
                <a:gd name="T7" fmla="*/ 362 h 512"/>
                <a:gd name="T8" fmla="*/ 106 w 512"/>
                <a:gd name="T9" fmla="*/ 330 h 512"/>
                <a:gd name="T10" fmla="*/ 117 w 512"/>
                <a:gd name="T11" fmla="*/ 362 h 512"/>
                <a:gd name="T12" fmla="*/ 149 w 512"/>
                <a:gd name="T13" fmla="*/ 373 h 512"/>
                <a:gd name="T14" fmla="*/ 138 w 512"/>
                <a:gd name="T15" fmla="*/ 320 h 512"/>
                <a:gd name="T16" fmla="*/ 160 w 512"/>
                <a:gd name="T17" fmla="*/ 320 h 512"/>
                <a:gd name="T18" fmla="*/ 202 w 512"/>
                <a:gd name="T19" fmla="*/ 362 h 512"/>
                <a:gd name="T20" fmla="*/ 181 w 512"/>
                <a:gd name="T21" fmla="*/ 362 h 512"/>
                <a:gd name="T22" fmla="*/ 192 w 512"/>
                <a:gd name="T23" fmla="*/ 277 h 512"/>
                <a:gd name="T24" fmla="*/ 202 w 512"/>
                <a:gd name="T25" fmla="*/ 362 h 512"/>
                <a:gd name="T26" fmla="*/ 234 w 512"/>
                <a:gd name="T27" fmla="*/ 373 h 512"/>
                <a:gd name="T28" fmla="*/ 224 w 512"/>
                <a:gd name="T29" fmla="*/ 277 h 512"/>
                <a:gd name="T30" fmla="*/ 245 w 512"/>
                <a:gd name="T31" fmla="*/ 277 h 512"/>
                <a:gd name="T32" fmla="*/ 288 w 512"/>
                <a:gd name="T33" fmla="*/ 362 h 512"/>
                <a:gd name="T34" fmla="*/ 266 w 512"/>
                <a:gd name="T35" fmla="*/ 362 h 512"/>
                <a:gd name="T36" fmla="*/ 277 w 512"/>
                <a:gd name="T37" fmla="*/ 266 h 512"/>
                <a:gd name="T38" fmla="*/ 288 w 512"/>
                <a:gd name="T39" fmla="*/ 362 h 512"/>
                <a:gd name="T40" fmla="*/ 320 w 512"/>
                <a:gd name="T41" fmla="*/ 373 h 512"/>
                <a:gd name="T42" fmla="*/ 309 w 512"/>
                <a:gd name="T43" fmla="*/ 245 h 512"/>
                <a:gd name="T44" fmla="*/ 330 w 512"/>
                <a:gd name="T45" fmla="*/ 245 h 512"/>
                <a:gd name="T46" fmla="*/ 373 w 512"/>
                <a:gd name="T47" fmla="*/ 362 h 512"/>
                <a:gd name="T48" fmla="*/ 352 w 512"/>
                <a:gd name="T49" fmla="*/ 362 h 512"/>
                <a:gd name="T50" fmla="*/ 362 w 512"/>
                <a:gd name="T51" fmla="*/ 202 h 512"/>
                <a:gd name="T52" fmla="*/ 373 w 512"/>
                <a:gd name="T53" fmla="*/ 362 h 512"/>
                <a:gd name="T54" fmla="*/ 384 w 512"/>
                <a:gd name="T55" fmla="*/ 181 h 512"/>
                <a:gd name="T56" fmla="*/ 373 w 512"/>
                <a:gd name="T57" fmla="*/ 153 h 512"/>
                <a:gd name="T58" fmla="*/ 277 w 512"/>
                <a:gd name="T59" fmla="*/ 245 h 512"/>
                <a:gd name="T60" fmla="*/ 113 w 512"/>
                <a:gd name="T61" fmla="*/ 307 h 512"/>
                <a:gd name="T62" fmla="*/ 98 w 512"/>
                <a:gd name="T63" fmla="*/ 305 h 512"/>
                <a:gd name="T64" fmla="*/ 185 w 512"/>
                <a:gd name="T65" fmla="*/ 226 h 512"/>
                <a:gd name="T66" fmla="*/ 273 w 512"/>
                <a:gd name="T67" fmla="*/ 224 h 512"/>
                <a:gd name="T68" fmla="*/ 341 w 512"/>
                <a:gd name="T69" fmla="*/ 138 h 512"/>
                <a:gd name="T70" fmla="*/ 341 w 512"/>
                <a:gd name="T71" fmla="*/ 117 h 512"/>
                <a:gd name="T72" fmla="*/ 388 w 512"/>
                <a:gd name="T73" fmla="*/ 118 h 512"/>
                <a:gd name="T74" fmla="*/ 394 w 512"/>
                <a:gd name="T75" fmla="*/ 128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12" h="512">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moveTo>
                    <a:pt x="117" y="362"/>
                  </a:moveTo>
                  <a:cubicBezTo>
                    <a:pt x="117" y="368"/>
                    <a:pt x="112" y="373"/>
                    <a:pt x="106" y="373"/>
                  </a:cubicBezTo>
                  <a:cubicBezTo>
                    <a:pt x="100" y="373"/>
                    <a:pt x="96" y="368"/>
                    <a:pt x="96" y="362"/>
                  </a:cubicBezTo>
                  <a:cubicBezTo>
                    <a:pt x="96" y="341"/>
                    <a:pt x="96" y="341"/>
                    <a:pt x="96" y="341"/>
                  </a:cubicBezTo>
                  <a:cubicBezTo>
                    <a:pt x="96" y="335"/>
                    <a:pt x="100" y="330"/>
                    <a:pt x="106" y="330"/>
                  </a:cubicBezTo>
                  <a:cubicBezTo>
                    <a:pt x="112" y="330"/>
                    <a:pt x="117" y="335"/>
                    <a:pt x="117" y="341"/>
                  </a:cubicBezTo>
                  <a:lnTo>
                    <a:pt x="117" y="362"/>
                  </a:lnTo>
                  <a:close/>
                  <a:moveTo>
                    <a:pt x="160" y="362"/>
                  </a:moveTo>
                  <a:cubicBezTo>
                    <a:pt x="160" y="368"/>
                    <a:pt x="155" y="373"/>
                    <a:pt x="149" y="373"/>
                  </a:cubicBezTo>
                  <a:cubicBezTo>
                    <a:pt x="143" y="373"/>
                    <a:pt x="138" y="368"/>
                    <a:pt x="138" y="362"/>
                  </a:cubicBezTo>
                  <a:cubicBezTo>
                    <a:pt x="138" y="320"/>
                    <a:pt x="138" y="320"/>
                    <a:pt x="138" y="320"/>
                  </a:cubicBezTo>
                  <a:cubicBezTo>
                    <a:pt x="138" y="314"/>
                    <a:pt x="143" y="309"/>
                    <a:pt x="149" y="309"/>
                  </a:cubicBezTo>
                  <a:cubicBezTo>
                    <a:pt x="155" y="309"/>
                    <a:pt x="160" y="314"/>
                    <a:pt x="160" y="320"/>
                  </a:cubicBezTo>
                  <a:lnTo>
                    <a:pt x="160" y="362"/>
                  </a:lnTo>
                  <a:close/>
                  <a:moveTo>
                    <a:pt x="202" y="362"/>
                  </a:moveTo>
                  <a:cubicBezTo>
                    <a:pt x="202" y="368"/>
                    <a:pt x="198" y="373"/>
                    <a:pt x="192" y="373"/>
                  </a:cubicBezTo>
                  <a:cubicBezTo>
                    <a:pt x="186" y="373"/>
                    <a:pt x="181" y="368"/>
                    <a:pt x="181" y="362"/>
                  </a:cubicBezTo>
                  <a:cubicBezTo>
                    <a:pt x="181" y="288"/>
                    <a:pt x="181" y="288"/>
                    <a:pt x="181" y="288"/>
                  </a:cubicBezTo>
                  <a:cubicBezTo>
                    <a:pt x="181" y="282"/>
                    <a:pt x="186" y="277"/>
                    <a:pt x="192" y="277"/>
                  </a:cubicBezTo>
                  <a:cubicBezTo>
                    <a:pt x="198" y="277"/>
                    <a:pt x="202" y="282"/>
                    <a:pt x="202" y="288"/>
                  </a:cubicBezTo>
                  <a:lnTo>
                    <a:pt x="202" y="362"/>
                  </a:lnTo>
                  <a:close/>
                  <a:moveTo>
                    <a:pt x="245" y="362"/>
                  </a:moveTo>
                  <a:cubicBezTo>
                    <a:pt x="245" y="368"/>
                    <a:pt x="240" y="373"/>
                    <a:pt x="234" y="373"/>
                  </a:cubicBezTo>
                  <a:cubicBezTo>
                    <a:pt x="228" y="373"/>
                    <a:pt x="224" y="368"/>
                    <a:pt x="224" y="362"/>
                  </a:cubicBezTo>
                  <a:cubicBezTo>
                    <a:pt x="224" y="277"/>
                    <a:pt x="224" y="277"/>
                    <a:pt x="224" y="277"/>
                  </a:cubicBezTo>
                  <a:cubicBezTo>
                    <a:pt x="224" y="271"/>
                    <a:pt x="228" y="266"/>
                    <a:pt x="234" y="266"/>
                  </a:cubicBezTo>
                  <a:cubicBezTo>
                    <a:pt x="240" y="266"/>
                    <a:pt x="245" y="271"/>
                    <a:pt x="245" y="277"/>
                  </a:cubicBezTo>
                  <a:lnTo>
                    <a:pt x="245" y="362"/>
                  </a:lnTo>
                  <a:close/>
                  <a:moveTo>
                    <a:pt x="288" y="362"/>
                  </a:moveTo>
                  <a:cubicBezTo>
                    <a:pt x="288" y="368"/>
                    <a:pt x="283" y="373"/>
                    <a:pt x="277" y="373"/>
                  </a:cubicBezTo>
                  <a:cubicBezTo>
                    <a:pt x="271" y="373"/>
                    <a:pt x="266" y="368"/>
                    <a:pt x="266" y="362"/>
                  </a:cubicBezTo>
                  <a:cubicBezTo>
                    <a:pt x="266" y="277"/>
                    <a:pt x="266" y="277"/>
                    <a:pt x="266" y="277"/>
                  </a:cubicBezTo>
                  <a:cubicBezTo>
                    <a:pt x="266" y="271"/>
                    <a:pt x="271" y="266"/>
                    <a:pt x="277" y="266"/>
                  </a:cubicBezTo>
                  <a:cubicBezTo>
                    <a:pt x="283" y="266"/>
                    <a:pt x="288" y="271"/>
                    <a:pt x="288" y="277"/>
                  </a:cubicBezTo>
                  <a:lnTo>
                    <a:pt x="288" y="362"/>
                  </a:lnTo>
                  <a:close/>
                  <a:moveTo>
                    <a:pt x="330" y="362"/>
                  </a:moveTo>
                  <a:cubicBezTo>
                    <a:pt x="330" y="368"/>
                    <a:pt x="326" y="373"/>
                    <a:pt x="320" y="373"/>
                  </a:cubicBezTo>
                  <a:cubicBezTo>
                    <a:pt x="314" y="373"/>
                    <a:pt x="309" y="368"/>
                    <a:pt x="309" y="362"/>
                  </a:cubicBezTo>
                  <a:cubicBezTo>
                    <a:pt x="309" y="245"/>
                    <a:pt x="309" y="245"/>
                    <a:pt x="309" y="245"/>
                  </a:cubicBezTo>
                  <a:cubicBezTo>
                    <a:pt x="309" y="239"/>
                    <a:pt x="314" y="234"/>
                    <a:pt x="320" y="234"/>
                  </a:cubicBezTo>
                  <a:cubicBezTo>
                    <a:pt x="326" y="234"/>
                    <a:pt x="330" y="239"/>
                    <a:pt x="330" y="245"/>
                  </a:cubicBezTo>
                  <a:lnTo>
                    <a:pt x="330" y="362"/>
                  </a:lnTo>
                  <a:close/>
                  <a:moveTo>
                    <a:pt x="373" y="362"/>
                  </a:moveTo>
                  <a:cubicBezTo>
                    <a:pt x="373" y="368"/>
                    <a:pt x="368" y="373"/>
                    <a:pt x="362" y="373"/>
                  </a:cubicBezTo>
                  <a:cubicBezTo>
                    <a:pt x="356" y="373"/>
                    <a:pt x="352" y="368"/>
                    <a:pt x="352" y="362"/>
                  </a:cubicBezTo>
                  <a:cubicBezTo>
                    <a:pt x="352" y="213"/>
                    <a:pt x="352" y="213"/>
                    <a:pt x="352" y="213"/>
                  </a:cubicBezTo>
                  <a:cubicBezTo>
                    <a:pt x="352" y="207"/>
                    <a:pt x="356" y="202"/>
                    <a:pt x="362" y="202"/>
                  </a:cubicBezTo>
                  <a:cubicBezTo>
                    <a:pt x="368" y="202"/>
                    <a:pt x="373" y="207"/>
                    <a:pt x="373" y="213"/>
                  </a:cubicBezTo>
                  <a:lnTo>
                    <a:pt x="373" y="362"/>
                  </a:lnTo>
                  <a:close/>
                  <a:moveTo>
                    <a:pt x="394" y="170"/>
                  </a:moveTo>
                  <a:cubicBezTo>
                    <a:pt x="394" y="176"/>
                    <a:pt x="390" y="181"/>
                    <a:pt x="384" y="181"/>
                  </a:cubicBezTo>
                  <a:cubicBezTo>
                    <a:pt x="378" y="181"/>
                    <a:pt x="373" y="176"/>
                    <a:pt x="373" y="170"/>
                  </a:cubicBezTo>
                  <a:cubicBezTo>
                    <a:pt x="373" y="153"/>
                    <a:pt x="373" y="153"/>
                    <a:pt x="373" y="153"/>
                  </a:cubicBezTo>
                  <a:cubicBezTo>
                    <a:pt x="285" y="242"/>
                    <a:pt x="285" y="242"/>
                    <a:pt x="285" y="242"/>
                  </a:cubicBezTo>
                  <a:cubicBezTo>
                    <a:pt x="283" y="244"/>
                    <a:pt x="280" y="245"/>
                    <a:pt x="277" y="245"/>
                  </a:cubicBezTo>
                  <a:cubicBezTo>
                    <a:pt x="195" y="245"/>
                    <a:pt x="195" y="245"/>
                    <a:pt x="195" y="245"/>
                  </a:cubicBezTo>
                  <a:cubicBezTo>
                    <a:pt x="113" y="307"/>
                    <a:pt x="113" y="307"/>
                    <a:pt x="113" y="307"/>
                  </a:cubicBezTo>
                  <a:cubicBezTo>
                    <a:pt x="111" y="308"/>
                    <a:pt x="109" y="309"/>
                    <a:pt x="106" y="309"/>
                  </a:cubicBezTo>
                  <a:cubicBezTo>
                    <a:pt x="103" y="309"/>
                    <a:pt x="100" y="308"/>
                    <a:pt x="98" y="305"/>
                  </a:cubicBezTo>
                  <a:cubicBezTo>
                    <a:pt x="94" y="300"/>
                    <a:pt x="95" y="293"/>
                    <a:pt x="100" y="290"/>
                  </a:cubicBezTo>
                  <a:cubicBezTo>
                    <a:pt x="185" y="226"/>
                    <a:pt x="185" y="226"/>
                    <a:pt x="185" y="226"/>
                  </a:cubicBezTo>
                  <a:cubicBezTo>
                    <a:pt x="187" y="224"/>
                    <a:pt x="189" y="224"/>
                    <a:pt x="192" y="224"/>
                  </a:cubicBezTo>
                  <a:cubicBezTo>
                    <a:pt x="273" y="224"/>
                    <a:pt x="273" y="224"/>
                    <a:pt x="273" y="224"/>
                  </a:cubicBezTo>
                  <a:cubicBezTo>
                    <a:pt x="358" y="138"/>
                    <a:pt x="358" y="138"/>
                    <a:pt x="358" y="138"/>
                  </a:cubicBezTo>
                  <a:cubicBezTo>
                    <a:pt x="341" y="138"/>
                    <a:pt x="341" y="138"/>
                    <a:pt x="341" y="138"/>
                  </a:cubicBezTo>
                  <a:cubicBezTo>
                    <a:pt x="335" y="138"/>
                    <a:pt x="330" y="134"/>
                    <a:pt x="330" y="128"/>
                  </a:cubicBezTo>
                  <a:cubicBezTo>
                    <a:pt x="330" y="122"/>
                    <a:pt x="335" y="117"/>
                    <a:pt x="341" y="117"/>
                  </a:cubicBezTo>
                  <a:cubicBezTo>
                    <a:pt x="384" y="117"/>
                    <a:pt x="384" y="117"/>
                    <a:pt x="384" y="117"/>
                  </a:cubicBezTo>
                  <a:cubicBezTo>
                    <a:pt x="385" y="117"/>
                    <a:pt x="386" y="117"/>
                    <a:pt x="388" y="118"/>
                  </a:cubicBezTo>
                  <a:cubicBezTo>
                    <a:pt x="390" y="119"/>
                    <a:pt x="392" y="121"/>
                    <a:pt x="394" y="124"/>
                  </a:cubicBezTo>
                  <a:cubicBezTo>
                    <a:pt x="394" y="125"/>
                    <a:pt x="394" y="126"/>
                    <a:pt x="394" y="128"/>
                  </a:cubicBezTo>
                  <a:lnTo>
                    <a:pt x="394" y="170"/>
                  </a:lnTo>
                  <a:close/>
                </a:path>
              </a:pathLst>
            </a:custGeom>
            <a:solidFill>
              <a:srgbClr val="FFC30A"/>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prstClr val="black"/>
                </a:solidFill>
                <a:effectLst/>
                <a:uLnTx/>
                <a:uFillTx/>
                <a:latin typeface="Arial" panose="020B0604020202020204"/>
                <a:ea typeface="+mn-ea"/>
                <a:cs typeface="+mn-cs"/>
              </a:endParaRPr>
            </a:p>
          </p:txBody>
        </p:sp>
      </p:grpSp>
    </p:spTree>
    <p:extLst>
      <p:ext uri="{BB962C8B-B14F-4D97-AF65-F5344CB8AC3E}">
        <p14:creationId xmlns:p14="http://schemas.microsoft.com/office/powerpoint/2010/main" val="1514690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 name="Cylinder 332">
            <a:extLst>
              <a:ext uri="{FF2B5EF4-FFF2-40B4-BE49-F238E27FC236}">
                <a16:creationId xmlns:a16="http://schemas.microsoft.com/office/drawing/2014/main" id="{D1B4813C-499B-6BED-DD16-963872ED598C}"/>
              </a:ext>
            </a:extLst>
          </p:cNvPr>
          <p:cNvSpPr/>
          <p:nvPr/>
        </p:nvSpPr>
        <p:spPr>
          <a:xfrm>
            <a:off x="4931302" y="1682819"/>
            <a:ext cx="3737538" cy="4270966"/>
          </a:xfrm>
          <a:prstGeom prst="can">
            <a:avLst>
              <a:gd name="adj" fmla="val 13733"/>
            </a:avLst>
          </a:prstGeom>
          <a:solidFill>
            <a:srgbClr val="808080">
              <a:lumMod val="20000"/>
              <a:lumOff val="80000"/>
            </a:srgbClr>
          </a:solidFill>
          <a:ln w="25400" cap="flat" cmpd="sng" algn="ctr">
            <a:solidFill>
              <a:srgbClr val="808080"/>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rial" panose="020B0604020202020204"/>
              <a:ea typeface="+mn-ea"/>
              <a:cs typeface="+mn-cs"/>
            </a:endParaRPr>
          </a:p>
        </p:txBody>
      </p:sp>
      <p:sp>
        <p:nvSpPr>
          <p:cNvPr id="334" name="Rectangle: Folded Corner 333">
            <a:extLst>
              <a:ext uri="{FF2B5EF4-FFF2-40B4-BE49-F238E27FC236}">
                <a16:creationId xmlns:a16="http://schemas.microsoft.com/office/drawing/2014/main" id="{4E48010C-2EFE-298D-9EA0-41BDBADDD789}"/>
              </a:ext>
            </a:extLst>
          </p:cNvPr>
          <p:cNvSpPr/>
          <p:nvPr/>
        </p:nvSpPr>
        <p:spPr bwMode="auto">
          <a:xfrm>
            <a:off x="972942" y="2057543"/>
            <a:ext cx="1019056" cy="1343165"/>
          </a:xfrm>
          <a:prstGeom prst="foldedCorner">
            <a:avLst/>
          </a:prstGeom>
          <a:solidFill>
            <a:srgbClr val="6691FF">
              <a:lumMod val="20000"/>
              <a:lumOff val="80000"/>
            </a:srgbClr>
          </a:solidFill>
          <a:ln w="6350">
            <a:solidFill>
              <a:srgbClr val="75787B"/>
            </a:solidFill>
            <a:miter lim="800000"/>
            <a:headEnd/>
            <a:tailEnd/>
          </a:ln>
          <a:effectLst/>
        </p:spPr>
        <p:txBody>
          <a:bodyPr wrap="none" rtlCol="0" anchor="ctr"/>
          <a:lstStyle>
            <a:defPPr>
              <a:defRPr lang="en-US"/>
            </a:defPPr>
            <a:lvl1pPr algn="l" rtl="0" fontAlgn="base">
              <a:spcBef>
                <a:spcPct val="0"/>
              </a:spcBef>
              <a:spcAft>
                <a:spcPct val="0"/>
              </a:spcAft>
              <a:defRPr sz="1632" kern="1200">
                <a:solidFill>
                  <a:schemeClr val="tx1"/>
                </a:solidFill>
                <a:latin typeface="Arial" charset="0"/>
                <a:ea typeface="+mn-ea"/>
                <a:cs typeface="+mn-cs"/>
              </a:defRPr>
            </a:lvl1pPr>
            <a:lvl2pPr marL="454464" algn="l" rtl="0" fontAlgn="base">
              <a:spcBef>
                <a:spcPct val="0"/>
              </a:spcBef>
              <a:spcAft>
                <a:spcPct val="0"/>
              </a:spcAft>
              <a:defRPr sz="1632" kern="1200">
                <a:solidFill>
                  <a:schemeClr val="tx1"/>
                </a:solidFill>
                <a:latin typeface="Arial" charset="0"/>
                <a:ea typeface="+mn-ea"/>
                <a:cs typeface="+mn-cs"/>
              </a:defRPr>
            </a:lvl2pPr>
            <a:lvl3pPr marL="909034" algn="l" rtl="0" fontAlgn="base">
              <a:spcBef>
                <a:spcPct val="0"/>
              </a:spcBef>
              <a:spcAft>
                <a:spcPct val="0"/>
              </a:spcAft>
              <a:defRPr sz="1632" kern="1200">
                <a:solidFill>
                  <a:schemeClr val="tx1"/>
                </a:solidFill>
                <a:latin typeface="Arial" charset="0"/>
                <a:ea typeface="+mn-ea"/>
                <a:cs typeface="+mn-cs"/>
              </a:defRPr>
            </a:lvl3pPr>
            <a:lvl4pPr marL="1363562" algn="l" rtl="0" fontAlgn="base">
              <a:spcBef>
                <a:spcPct val="0"/>
              </a:spcBef>
              <a:spcAft>
                <a:spcPct val="0"/>
              </a:spcAft>
              <a:defRPr sz="1632" kern="1200">
                <a:solidFill>
                  <a:schemeClr val="tx1"/>
                </a:solidFill>
                <a:latin typeface="Arial" charset="0"/>
                <a:ea typeface="+mn-ea"/>
                <a:cs typeface="+mn-cs"/>
              </a:defRPr>
            </a:lvl4pPr>
            <a:lvl5pPr marL="1818088" algn="l" rtl="0" fontAlgn="base">
              <a:spcBef>
                <a:spcPct val="0"/>
              </a:spcBef>
              <a:spcAft>
                <a:spcPct val="0"/>
              </a:spcAft>
              <a:defRPr sz="1632" kern="1200">
                <a:solidFill>
                  <a:schemeClr val="tx1"/>
                </a:solidFill>
                <a:latin typeface="Arial" charset="0"/>
                <a:ea typeface="+mn-ea"/>
                <a:cs typeface="+mn-cs"/>
              </a:defRPr>
            </a:lvl5pPr>
            <a:lvl6pPr marL="2272606" algn="l" defTabSz="909034" rtl="0" eaLnBrk="1" latinLnBrk="0" hangingPunct="1">
              <a:defRPr sz="1632" kern="1200">
                <a:solidFill>
                  <a:schemeClr val="tx1"/>
                </a:solidFill>
                <a:latin typeface="Arial" charset="0"/>
                <a:ea typeface="+mn-ea"/>
                <a:cs typeface="+mn-cs"/>
              </a:defRPr>
            </a:lvl6pPr>
            <a:lvl7pPr marL="2727131" algn="l" defTabSz="909034" rtl="0" eaLnBrk="1" latinLnBrk="0" hangingPunct="1">
              <a:defRPr sz="1632" kern="1200">
                <a:solidFill>
                  <a:schemeClr val="tx1"/>
                </a:solidFill>
                <a:latin typeface="Arial" charset="0"/>
                <a:ea typeface="+mn-ea"/>
                <a:cs typeface="+mn-cs"/>
              </a:defRPr>
            </a:lvl7pPr>
            <a:lvl8pPr marL="3181650" algn="l" defTabSz="909034" rtl="0" eaLnBrk="1" latinLnBrk="0" hangingPunct="1">
              <a:defRPr sz="1632" kern="1200">
                <a:solidFill>
                  <a:schemeClr val="tx1"/>
                </a:solidFill>
                <a:latin typeface="Arial" charset="0"/>
                <a:ea typeface="+mn-ea"/>
                <a:cs typeface="+mn-cs"/>
              </a:defRPr>
            </a:lvl8pPr>
            <a:lvl9pPr marL="3636175" algn="l" defTabSz="909034" rtl="0" eaLnBrk="1" latinLnBrk="0" hangingPunct="1">
              <a:defRPr sz="1632" kern="1200">
                <a:solidFill>
                  <a:schemeClr val="tx1"/>
                </a:solidFill>
                <a:latin typeface="Arial" charset="0"/>
                <a:ea typeface="+mn-ea"/>
                <a:cs typeface="+mn-cs"/>
              </a:defRPr>
            </a:lvl9pPr>
          </a:lstStyle>
          <a:p>
            <a:pPr marL="58738" marR="0" lvl="0" indent="0" algn="ctr" defTabSz="896112"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a:p>
            <a:pPr marL="58738" marR="0" lvl="0" indent="0" algn="ctr" defTabSz="896112"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Medicaid </a:t>
            </a:r>
          </a:p>
          <a:p>
            <a:pPr marL="58738" marR="0" lvl="0" indent="0" algn="ctr" defTabSz="896112" rtl="0" eaLnBrk="1" fontAlgn="base" latinLnBrk="0" hangingPunct="1">
              <a:lnSpc>
                <a:spcPct val="100000"/>
              </a:lnSpc>
              <a:spcBef>
                <a:spcPct val="0"/>
              </a:spcBef>
              <a:spcAft>
                <a:spcPts val="60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Applications</a:t>
            </a:r>
          </a:p>
          <a:p>
            <a:pPr marL="58738" marR="0" lvl="0" indent="0" algn="ctr" defTabSz="896112"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(Paper, </a:t>
            </a:r>
          </a:p>
          <a:p>
            <a:pPr marL="58738" marR="0" lvl="0" indent="0" algn="ctr" defTabSz="896112"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electronic)</a:t>
            </a:r>
          </a:p>
        </p:txBody>
      </p:sp>
      <p:sp>
        <p:nvSpPr>
          <p:cNvPr id="335" name="Cylinder 334">
            <a:extLst>
              <a:ext uri="{FF2B5EF4-FFF2-40B4-BE49-F238E27FC236}">
                <a16:creationId xmlns:a16="http://schemas.microsoft.com/office/drawing/2014/main" id="{55B9FEB1-4AD1-7144-FB26-B2FC93725F68}"/>
              </a:ext>
            </a:extLst>
          </p:cNvPr>
          <p:cNvSpPr/>
          <p:nvPr/>
        </p:nvSpPr>
        <p:spPr bwMode="auto">
          <a:xfrm>
            <a:off x="2266780" y="2059632"/>
            <a:ext cx="828873" cy="1364277"/>
          </a:xfrm>
          <a:prstGeom prst="can">
            <a:avLst/>
          </a:prstGeom>
          <a:solidFill>
            <a:srgbClr val="6691FF">
              <a:lumMod val="20000"/>
              <a:lumOff val="80000"/>
            </a:srgbClr>
          </a:solidFill>
          <a:ln w="6350">
            <a:solidFill>
              <a:srgbClr val="75787B"/>
            </a:solidFill>
            <a:miter lim="800000"/>
            <a:headEnd/>
            <a:tailEnd/>
          </a:ln>
          <a:effectLst/>
        </p:spPr>
        <p:txBody>
          <a:bodyPr wrap="none" rtlCol="0" anchor="ctr"/>
          <a:lstStyle>
            <a:defPPr>
              <a:defRPr lang="en-US"/>
            </a:defPPr>
            <a:lvl1pPr algn="l" rtl="0" fontAlgn="base">
              <a:spcBef>
                <a:spcPct val="0"/>
              </a:spcBef>
              <a:spcAft>
                <a:spcPct val="0"/>
              </a:spcAft>
              <a:defRPr sz="1632" kern="1200">
                <a:solidFill>
                  <a:schemeClr val="tx1"/>
                </a:solidFill>
                <a:latin typeface="Arial" charset="0"/>
                <a:ea typeface="+mn-ea"/>
                <a:cs typeface="+mn-cs"/>
              </a:defRPr>
            </a:lvl1pPr>
            <a:lvl2pPr marL="454464" algn="l" rtl="0" fontAlgn="base">
              <a:spcBef>
                <a:spcPct val="0"/>
              </a:spcBef>
              <a:spcAft>
                <a:spcPct val="0"/>
              </a:spcAft>
              <a:defRPr sz="1632" kern="1200">
                <a:solidFill>
                  <a:schemeClr val="tx1"/>
                </a:solidFill>
                <a:latin typeface="Arial" charset="0"/>
                <a:ea typeface="+mn-ea"/>
                <a:cs typeface="+mn-cs"/>
              </a:defRPr>
            </a:lvl2pPr>
            <a:lvl3pPr marL="909034" algn="l" rtl="0" fontAlgn="base">
              <a:spcBef>
                <a:spcPct val="0"/>
              </a:spcBef>
              <a:spcAft>
                <a:spcPct val="0"/>
              </a:spcAft>
              <a:defRPr sz="1632" kern="1200">
                <a:solidFill>
                  <a:schemeClr val="tx1"/>
                </a:solidFill>
                <a:latin typeface="Arial" charset="0"/>
                <a:ea typeface="+mn-ea"/>
                <a:cs typeface="+mn-cs"/>
              </a:defRPr>
            </a:lvl3pPr>
            <a:lvl4pPr marL="1363562" algn="l" rtl="0" fontAlgn="base">
              <a:spcBef>
                <a:spcPct val="0"/>
              </a:spcBef>
              <a:spcAft>
                <a:spcPct val="0"/>
              </a:spcAft>
              <a:defRPr sz="1632" kern="1200">
                <a:solidFill>
                  <a:schemeClr val="tx1"/>
                </a:solidFill>
                <a:latin typeface="Arial" charset="0"/>
                <a:ea typeface="+mn-ea"/>
                <a:cs typeface="+mn-cs"/>
              </a:defRPr>
            </a:lvl4pPr>
            <a:lvl5pPr marL="1818088" algn="l" rtl="0" fontAlgn="base">
              <a:spcBef>
                <a:spcPct val="0"/>
              </a:spcBef>
              <a:spcAft>
                <a:spcPct val="0"/>
              </a:spcAft>
              <a:defRPr sz="1632" kern="1200">
                <a:solidFill>
                  <a:schemeClr val="tx1"/>
                </a:solidFill>
                <a:latin typeface="Arial" charset="0"/>
                <a:ea typeface="+mn-ea"/>
                <a:cs typeface="+mn-cs"/>
              </a:defRPr>
            </a:lvl5pPr>
            <a:lvl6pPr marL="2272606" algn="l" defTabSz="909034" rtl="0" eaLnBrk="1" latinLnBrk="0" hangingPunct="1">
              <a:defRPr sz="1632" kern="1200">
                <a:solidFill>
                  <a:schemeClr val="tx1"/>
                </a:solidFill>
                <a:latin typeface="Arial" charset="0"/>
                <a:ea typeface="+mn-ea"/>
                <a:cs typeface="+mn-cs"/>
              </a:defRPr>
            </a:lvl6pPr>
            <a:lvl7pPr marL="2727131" algn="l" defTabSz="909034" rtl="0" eaLnBrk="1" latinLnBrk="0" hangingPunct="1">
              <a:defRPr sz="1632" kern="1200">
                <a:solidFill>
                  <a:schemeClr val="tx1"/>
                </a:solidFill>
                <a:latin typeface="Arial" charset="0"/>
                <a:ea typeface="+mn-ea"/>
                <a:cs typeface="+mn-cs"/>
              </a:defRPr>
            </a:lvl7pPr>
            <a:lvl8pPr marL="3181650" algn="l" defTabSz="909034" rtl="0" eaLnBrk="1" latinLnBrk="0" hangingPunct="1">
              <a:defRPr sz="1632" kern="1200">
                <a:solidFill>
                  <a:schemeClr val="tx1"/>
                </a:solidFill>
                <a:latin typeface="Arial" charset="0"/>
                <a:ea typeface="+mn-ea"/>
                <a:cs typeface="+mn-cs"/>
              </a:defRPr>
            </a:lvl8pPr>
            <a:lvl9pPr marL="3636175" algn="l" defTabSz="909034" rtl="0" eaLnBrk="1" latinLnBrk="0" hangingPunct="1">
              <a:defRPr sz="1632" kern="1200">
                <a:solidFill>
                  <a:schemeClr val="tx1"/>
                </a:solidFill>
                <a:latin typeface="Arial" charset="0"/>
                <a:ea typeface="+mn-ea"/>
                <a:cs typeface="+mn-cs"/>
              </a:defRPr>
            </a:lvl9pPr>
          </a:lstStyle>
          <a:p>
            <a:pPr marL="58738" marR="0" lvl="0" indent="0" algn="ctr" defTabSz="896112"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Eligibility</a:t>
            </a:r>
          </a:p>
          <a:p>
            <a:pPr marL="58738" marR="0" lvl="0" indent="0" algn="ctr" defTabSz="896112"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Systems</a:t>
            </a:r>
          </a:p>
        </p:txBody>
      </p:sp>
      <p:sp>
        <p:nvSpPr>
          <p:cNvPr id="336" name="Rectangle 335">
            <a:extLst>
              <a:ext uri="{FF2B5EF4-FFF2-40B4-BE49-F238E27FC236}">
                <a16:creationId xmlns:a16="http://schemas.microsoft.com/office/drawing/2014/main" id="{086CE251-87D0-5D5A-7C8E-23E6C1E64942}"/>
              </a:ext>
            </a:extLst>
          </p:cNvPr>
          <p:cNvSpPr/>
          <p:nvPr/>
        </p:nvSpPr>
        <p:spPr bwMode="auto">
          <a:xfrm>
            <a:off x="1023810" y="4019809"/>
            <a:ext cx="3365681" cy="1995979"/>
          </a:xfrm>
          <a:prstGeom prst="rect">
            <a:avLst/>
          </a:prstGeom>
          <a:solidFill>
            <a:srgbClr val="E0E9FF"/>
          </a:solidFill>
          <a:ln w="6350">
            <a:solidFill>
              <a:srgbClr val="75787B"/>
            </a:solidFill>
            <a:miter lim="800000"/>
            <a:headEnd/>
            <a:tailEnd/>
          </a:ln>
          <a:effectLst/>
        </p:spPr>
        <p:txBody>
          <a:bodyPr wrap="none" rtlCol="0" anchor="t"/>
          <a:lstStyle>
            <a:defPPr>
              <a:defRPr lang="en-US"/>
            </a:defPPr>
            <a:lvl1pPr algn="l" rtl="0" fontAlgn="base">
              <a:spcBef>
                <a:spcPct val="0"/>
              </a:spcBef>
              <a:spcAft>
                <a:spcPct val="0"/>
              </a:spcAft>
              <a:defRPr sz="1632" kern="1200">
                <a:solidFill>
                  <a:schemeClr val="tx1"/>
                </a:solidFill>
                <a:latin typeface="Arial" charset="0"/>
                <a:ea typeface="+mn-ea"/>
                <a:cs typeface="+mn-cs"/>
              </a:defRPr>
            </a:lvl1pPr>
            <a:lvl2pPr marL="454464" algn="l" rtl="0" fontAlgn="base">
              <a:spcBef>
                <a:spcPct val="0"/>
              </a:spcBef>
              <a:spcAft>
                <a:spcPct val="0"/>
              </a:spcAft>
              <a:defRPr sz="1632" kern="1200">
                <a:solidFill>
                  <a:schemeClr val="tx1"/>
                </a:solidFill>
                <a:latin typeface="Arial" charset="0"/>
                <a:ea typeface="+mn-ea"/>
                <a:cs typeface="+mn-cs"/>
              </a:defRPr>
            </a:lvl2pPr>
            <a:lvl3pPr marL="909034" algn="l" rtl="0" fontAlgn="base">
              <a:spcBef>
                <a:spcPct val="0"/>
              </a:spcBef>
              <a:spcAft>
                <a:spcPct val="0"/>
              </a:spcAft>
              <a:defRPr sz="1632" kern="1200">
                <a:solidFill>
                  <a:schemeClr val="tx1"/>
                </a:solidFill>
                <a:latin typeface="Arial" charset="0"/>
                <a:ea typeface="+mn-ea"/>
                <a:cs typeface="+mn-cs"/>
              </a:defRPr>
            </a:lvl3pPr>
            <a:lvl4pPr marL="1363562" algn="l" rtl="0" fontAlgn="base">
              <a:spcBef>
                <a:spcPct val="0"/>
              </a:spcBef>
              <a:spcAft>
                <a:spcPct val="0"/>
              </a:spcAft>
              <a:defRPr sz="1632" kern="1200">
                <a:solidFill>
                  <a:schemeClr val="tx1"/>
                </a:solidFill>
                <a:latin typeface="Arial" charset="0"/>
                <a:ea typeface="+mn-ea"/>
                <a:cs typeface="+mn-cs"/>
              </a:defRPr>
            </a:lvl4pPr>
            <a:lvl5pPr marL="1818088" algn="l" rtl="0" fontAlgn="base">
              <a:spcBef>
                <a:spcPct val="0"/>
              </a:spcBef>
              <a:spcAft>
                <a:spcPct val="0"/>
              </a:spcAft>
              <a:defRPr sz="1632" kern="1200">
                <a:solidFill>
                  <a:schemeClr val="tx1"/>
                </a:solidFill>
                <a:latin typeface="Arial" charset="0"/>
                <a:ea typeface="+mn-ea"/>
                <a:cs typeface="+mn-cs"/>
              </a:defRPr>
            </a:lvl5pPr>
            <a:lvl6pPr marL="2272606" algn="l" defTabSz="909034" rtl="0" eaLnBrk="1" latinLnBrk="0" hangingPunct="1">
              <a:defRPr sz="1632" kern="1200">
                <a:solidFill>
                  <a:schemeClr val="tx1"/>
                </a:solidFill>
                <a:latin typeface="Arial" charset="0"/>
                <a:ea typeface="+mn-ea"/>
                <a:cs typeface="+mn-cs"/>
              </a:defRPr>
            </a:lvl6pPr>
            <a:lvl7pPr marL="2727131" algn="l" defTabSz="909034" rtl="0" eaLnBrk="1" latinLnBrk="0" hangingPunct="1">
              <a:defRPr sz="1632" kern="1200">
                <a:solidFill>
                  <a:schemeClr val="tx1"/>
                </a:solidFill>
                <a:latin typeface="Arial" charset="0"/>
                <a:ea typeface="+mn-ea"/>
                <a:cs typeface="+mn-cs"/>
              </a:defRPr>
            </a:lvl7pPr>
            <a:lvl8pPr marL="3181650" algn="l" defTabSz="909034" rtl="0" eaLnBrk="1" latinLnBrk="0" hangingPunct="1">
              <a:defRPr sz="1632" kern="1200">
                <a:solidFill>
                  <a:schemeClr val="tx1"/>
                </a:solidFill>
                <a:latin typeface="Arial" charset="0"/>
                <a:ea typeface="+mn-ea"/>
                <a:cs typeface="+mn-cs"/>
              </a:defRPr>
            </a:lvl8pPr>
            <a:lvl9pPr marL="3636175" algn="l" defTabSz="909034" rtl="0" eaLnBrk="1" latinLnBrk="0" hangingPunct="1">
              <a:defRPr sz="1632" kern="1200">
                <a:solidFill>
                  <a:schemeClr val="tx1"/>
                </a:solidFill>
                <a:latin typeface="Arial" charset="0"/>
                <a:ea typeface="+mn-ea"/>
                <a:cs typeface="+mn-cs"/>
              </a:defRPr>
            </a:lvl9pPr>
          </a:lstStyle>
          <a:p>
            <a:pPr marL="58738" marR="0" lvl="0" indent="0" algn="ctr" defTabSz="896112"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Point of Care </a:t>
            </a:r>
          </a:p>
          <a:p>
            <a:pPr marL="58738" marR="0" lvl="0" indent="0" algn="ctr" defTabSz="896112"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Organizations &amp; Systems</a:t>
            </a:r>
          </a:p>
          <a:p>
            <a:pPr marL="287338" marR="0" lvl="0" indent="-228600" algn="l" defTabSz="896112" rtl="0" eaLnBrk="1" fontAlgn="base" latinLnBrk="0" hangingPunct="1">
              <a:lnSpc>
                <a:spcPct val="100000"/>
              </a:lnSpc>
              <a:spcBef>
                <a:spcPct val="0"/>
              </a:spcBef>
              <a:spcAft>
                <a:spcPts val="600"/>
              </a:spcAft>
              <a:buClrTx/>
              <a:buSzTx/>
              <a:buFont typeface="+mj-lt"/>
              <a:buAutoNum type="arabicPeriod"/>
              <a:tabLst/>
              <a:defRPr/>
            </a:pPr>
            <a:endParaRPr kumimoji="0" lang="en-US" sz="3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58738" marR="0" lvl="0" indent="0" algn="l" defTabSz="896112"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58738" marR="0" lvl="0" indent="0" algn="ctr" defTabSz="896112" rtl="0" eaLnBrk="1" fontAlgn="base" latinLnBrk="0" hangingPunct="1">
              <a:lnSpc>
                <a:spcPct val="100000"/>
              </a:lnSpc>
              <a:spcBef>
                <a:spcPct val="0"/>
              </a:spcBef>
              <a:spcAft>
                <a:spcPct val="0"/>
              </a:spcAft>
              <a:buClrTx/>
              <a:buSzTx/>
              <a:buFontTx/>
              <a:buNone/>
              <a:tabLst/>
              <a:defRPr/>
            </a:pPr>
            <a:endParaRPr kumimoji="0" lang="en-US" sz="14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37" name="Cylinder 336">
            <a:extLst>
              <a:ext uri="{FF2B5EF4-FFF2-40B4-BE49-F238E27FC236}">
                <a16:creationId xmlns:a16="http://schemas.microsoft.com/office/drawing/2014/main" id="{9B8B807F-8EC7-0B23-9756-E66B466B82EA}"/>
              </a:ext>
            </a:extLst>
          </p:cNvPr>
          <p:cNvSpPr/>
          <p:nvPr/>
        </p:nvSpPr>
        <p:spPr bwMode="auto">
          <a:xfrm>
            <a:off x="3370435" y="2059633"/>
            <a:ext cx="1019056" cy="1364277"/>
          </a:xfrm>
          <a:prstGeom prst="can">
            <a:avLst/>
          </a:prstGeom>
          <a:solidFill>
            <a:srgbClr val="6691FF">
              <a:lumMod val="20000"/>
              <a:lumOff val="80000"/>
            </a:srgbClr>
          </a:solidFill>
          <a:ln w="6350">
            <a:solidFill>
              <a:srgbClr val="75787B"/>
            </a:solidFill>
            <a:miter lim="800000"/>
            <a:headEnd/>
            <a:tailEnd/>
          </a:ln>
          <a:effectLst/>
        </p:spPr>
        <p:txBody>
          <a:bodyPr wrap="none" rtlCol="0" anchor="t"/>
          <a:lstStyle>
            <a:defPPr>
              <a:defRPr lang="en-US"/>
            </a:defPPr>
            <a:lvl1pPr algn="l" rtl="0" fontAlgn="base">
              <a:spcBef>
                <a:spcPct val="0"/>
              </a:spcBef>
              <a:spcAft>
                <a:spcPct val="0"/>
              </a:spcAft>
              <a:defRPr sz="1632" kern="1200">
                <a:solidFill>
                  <a:schemeClr val="tx1"/>
                </a:solidFill>
                <a:latin typeface="Arial" charset="0"/>
                <a:ea typeface="+mn-ea"/>
                <a:cs typeface="+mn-cs"/>
              </a:defRPr>
            </a:lvl1pPr>
            <a:lvl2pPr marL="454464" algn="l" rtl="0" fontAlgn="base">
              <a:spcBef>
                <a:spcPct val="0"/>
              </a:spcBef>
              <a:spcAft>
                <a:spcPct val="0"/>
              </a:spcAft>
              <a:defRPr sz="1632" kern="1200">
                <a:solidFill>
                  <a:schemeClr val="tx1"/>
                </a:solidFill>
                <a:latin typeface="Arial" charset="0"/>
                <a:ea typeface="+mn-ea"/>
                <a:cs typeface="+mn-cs"/>
              </a:defRPr>
            </a:lvl2pPr>
            <a:lvl3pPr marL="909034" algn="l" rtl="0" fontAlgn="base">
              <a:spcBef>
                <a:spcPct val="0"/>
              </a:spcBef>
              <a:spcAft>
                <a:spcPct val="0"/>
              </a:spcAft>
              <a:defRPr sz="1632" kern="1200">
                <a:solidFill>
                  <a:schemeClr val="tx1"/>
                </a:solidFill>
                <a:latin typeface="Arial" charset="0"/>
                <a:ea typeface="+mn-ea"/>
                <a:cs typeface="+mn-cs"/>
              </a:defRPr>
            </a:lvl3pPr>
            <a:lvl4pPr marL="1363562" algn="l" rtl="0" fontAlgn="base">
              <a:spcBef>
                <a:spcPct val="0"/>
              </a:spcBef>
              <a:spcAft>
                <a:spcPct val="0"/>
              </a:spcAft>
              <a:defRPr sz="1632" kern="1200">
                <a:solidFill>
                  <a:schemeClr val="tx1"/>
                </a:solidFill>
                <a:latin typeface="Arial" charset="0"/>
                <a:ea typeface="+mn-ea"/>
                <a:cs typeface="+mn-cs"/>
              </a:defRPr>
            </a:lvl4pPr>
            <a:lvl5pPr marL="1818088" algn="l" rtl="0" fontAlgn="base">
              <a:spcBef>
                <a:spcPct val="0"/>
              </a:spcBef>
              <a:spcAft>
                <a:spcPct val="0"/>
              </a:spcAft>
              <a:defRPr sz="1632" kern="1200">
                <a:solidFill>
                  <a:schemeClr val="tx1"/>
                </a:solidFill>
                <a:latin typeface="Arial" charset="0"/>
                <a:ea typeface="+mn-ea"/>
                <a:cs typeface="+mn-cs"/>
              </a:defRPr>
            </a:lvl5pPr>
            <a:lvl6pPr marL="2272606" algn="l" defTabSz="909034" rtl="0" eaLnBrk="1" latinLnBrk="0" hangingPunct="1">
              <a:defRPr sz="1632" kern="1200">
                <a:solidFill>
                  <a:schemeClr val="tx1"/>
                </a:solidFill>
                <a:latin typeface="Arial" charset="0"/>
                <a:ea typeface="+mn-ea"/>
                <a:cs typeface="+mn-cs"/>
              </a:defRPr>
            </a:lvl6pPr>
            <a:lvl7pPr marL="2727131" algn="l" defTabSz="909034" rtl="0" eaLnBrk="1" latinLnBrk="0" hangingPunct="1">
              <a:defRPr sz="1632" kern="1200">
                <a:solidFill>
                  <a:schemeClr val="tx1"/>
                </a:solidFill>
                <a:latin typeface="Arial" charset="0"/>
                <a:ea typeface="+mn-ea"/>
                <a:cs typeface="+mn-cs"/>
              </a:defRPr>
            </a:lvl7pPr>
            <a:lvl8pPr marL="3181650" algn="l" defTabSz="909034" rtl="0" eaLnBrk="1" latinLnBrk="0" hangingPunct="1">
              <a:defRPr sz="1632" kern="1200">
                <a:solidFill>
                  <a:schemeClr val="tx1"/>
                </a:solidFill>
                <a:latin typeface="Arial" charset="0"/>
                <a:ea typeface="+mn-ea"/>
                <a:cs typeface="+mn-cs"/>
              </a:defRPr>
            </a:lvl8pPr>
            <a:lvl9pPr marL="3636175" algn="l" defTabSz="909034" rtl="0" eaLnBrk="1" latinLnBrk="0" hangingPunct="1">
              <a:defRPr sz="1632" kern="1200">
                <a:solidFill>
                  <a:schemeClr val="tx1"/>
                </a:solidFill>
                <a:latin typeface="Arial" charset="0"/>
                <a:ea typeface="+mn-ea"/>
                <a:cs typeface="+mn-cs"/>
              </a:defRPr>
            </a:lvl9pPr>
          </a:lstStyle>
          <a:p>
            <a:pPr marL="58738" marR="0" lvl="0" indent="0" algn="ctr" defTabSz="896112" rtl="0" eaLnBrk="1" fontAlgn="base" latinLnBrk="0" hangingPunct="1">
              <a:lnSpc>
                <a:spcPct val="100000"/>
              </a:lnSpc>
              <a:spcBef>
                <a:spcPts val="10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Medicaid</a:t>
            </a:r>
          </a:p>
          <a:p>
            <a:pPr marL="58738" marR="0" lvl="0" indent="0" algn="ctr" defTabSz="896112" rtl="0" eaLnBrk="1" fontAlgn="base" latinLnBrk="0" hangingPunct="1">
              <a:lnSpc>
                <a:spcPct val="100000"/>
              </a:lnSpc>
              <a:spcBef>
                <a:spcPts val="10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Management </a:t>
            </a:r>
          </a:p>
          <a:p>
            <a:pPr marL="58738" marR="0" lvl="0" indent="0" algn="ctr" defTabSz="896112" rtl="0" eaLnBrk="1" fontAlgn="base" latinLnBrk="0" hangingPunct="1">
              <a:lnSpc>
                <a:spcPct val="100000"/>
              </a:lnSpc>
              <a:spcBef>
                <a:spcPts val="10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Information</a:t>
            </a:r>
          </a:p>
          <a:p>
            <a:pPr marL="58738" marR="0" lvl="0" indent="0" algn="ctr" defTabSz="896112" rtl="0" eaLnBrk="1" fontAlgn="base" latinLnBrk="0" hangingPunct="1">
              <a:lnSpc>
                <a:spcPct val="100000"/>
              </a:lnSpc>
              <a:spcBef>
                <a:spcPts val="10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System </a:t>
            </a:r>
          </a:p>
          <a:p>
            <a:pPr marL="58738" marR="0" lvl="0" indent="0" algn="ctr" defTabSz="896112" rtl="0" eaLnBrk="1" fontAlgn="base" latinLnBrk="0" hangingPunct="1">
              <a:lnSpc>
                <a:spcPct val="100000"/>
              </a:lnSpc>
              <a:spcBef>
                <a:spcPts val="10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(MMIS)</a:t>
            </a:r>
          </a:p>
        </p:txBody>
      </p:sp>
      <p:sp>
        <p:nvSpPr>
          <p:cNvPr id="338" name="Rectangle 337">
            <a:extLst>
              <a:ext uri="{FF2B5EF4-FFF2-40B4-BE49-F238E27FC236}">
                <a16:creationId xmlns:a16="http://schemas.microsoft.com/office/drawing/2014/main" id="{FFDE1EF9-82FA-0CFD-203E-FC4BD609F961}"/>
              </a:ext>
            </a:extLst>
          </p:cNvPr>
          <p:cNvSpPr/>
          <p:nvPr/>
        </p:nvSpPr>
        <p:spPr bwMode="auto">
          <a:xfrm>
            <a:off x="6082877" y="2557095"/>
            <a:ext cx="1535806" cy="457200"/>
          </a:xfrm>
          <a:prstGeom prst="rect">
            <a:avLst/>
          </a:prstGeom>
          <a:solidFill>
            <a:srgbClr val="DCF1DC"/>
          </a:solidFill>
          <a:ln w="6350">
            <a:solidFill>
              <a:srgbClr val="75787B"/>
            </a:solidFill>
            <a:miter lim="800000"/>
            <a:headEnd/>
            <a:tailEnd/>
          </a:ln>
          <a:effectLst/>
        </p:spPr>
        <p:txBody>
          <a:bodyPr wrap="none"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896112"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a:ea typeface="+mn-ea"/>
                <a:cs typeface="Arial" panose="020B0604020202020204" pitchFamily="34" charset="0"/>
              </a:rPr>
              <a:t>MMIS Data Tables</a:t>
            </a:r>
          </a:p>
        </p:txBody>
      </p:sp>
      <p:cxnSp>
        <p:nvCxnSpPr>
          <p:cNvPr id="339" name="Connector: Elbow 338">
            <a:extLst>
              <a:ext uri="{FF2B5EF4-FFF2-40B4-BE49-F238E27FC236}">
                <a16:creationId xmlns:a16="http://schemas.microsoft.com/office/drawing/2014/main" id="{7835FD17-14A8-BA68-543D-8C4FA5C3B504}"/>
              </a:ext>
            </a:extLst>
          </p:cNvPr>
          <p:cNvCxnSpPr>
            <a:cxnSpLocks/>
            <a:endCxn id="350" idx="1"/>
          </p:cNvCxnSpPr>
          <p:nvPr/>
        </p:nvCxnSpPr>
        <p:spPr>
          <a:xfrm flipV="1">
            <a:off x="4389491" y="4342567"/>
            <a:ext cx="1695405" cy="539299"/>
          </a:xfrm>
          <a:prstGeom prst="bentConnector3">
            <a:avLst>
              <a:gd name="adj1" fmla="val 50000"/>
            </a:avLst>
          </a:prstGeom>
          <a:noFill/>
          <a:ln w="57150" cap="flat" cmpd="sng" algn="ctr">
            <a:solidFill>
              <a:srgbClr val="808080"/>
            </a:solidFill>
            <a:prstDash val="solid"/>
            <a:tailEnd type="triangle"/>
          </a:ln>
          <a:effectLst/>
        </p:spPr>
      </p:cxnSp>
      <p:cxnSp>
        <p:nvCxnSpPr>
          <p:cNvPr id="340" name="Connector: Elbow 339">
            <a:extLst>
              <a:ext uri="{FF2B5EF4-FFF2-40B4-BE49-F238E27FC236}">
                <a16:creationId xmlns:a16="http://schemas.microsoft.com/office/drawing/2014/main" id="{432F0D3C-4035-42FA-8A4A-E44DB0073CF6}"/>
              </a:ext>
            </a:extLst>
          </p:cNvPr>
          <p:cNvCxnSpPr>
            <a:cxnSpLocks/>
            <a:endCxn id="351" idx="1"/>
          </p:cNvCxnSpPr>
          <p:nvPr/>
        </p:nvCxnSpPr>
        <p:spPr>
          <a:xfrm flipV="1">
            <a:off x="4405558" y="4871728"/>
            <a:ext cx="1679338" cy="5570"/>
          </a:xfrm>
          <a:prstGeom prst="bentConnector3">
            <a:avLst>
              <a:gd name="adj1" fmla="val 50000"/>
            </a:avLst>
          </a:prstGeom>
          <a:noFill/>
          <a:ln w="57150" cap="flat" cmpd="sng" algn="ctr">
            <a:solidFill>
              <a:srgbClr val="808080"/>
            </a:solidFill>
            <a:prstDash val="solid"/>
            <a:tailEnd type="triangle"/>
          </a:ln>
          <a:effectLst/>
        </p:spPr>
      </p:cxnSp>
      <p:cxnSp>
        <p:nvCxnSpPr>
          <p:cNvPr id="341" name="Connector: Elbow 340">
            <a:extLst>
              <a:ext uri="{FF2B5EF4-FFF2-40B4-BE49-F238E27FC236}">
                <a16:creationId xmlns:a16="http://schemas.microsoft.com/office/drawing/2014/main" id="{B21446AC-0CEA-AEB7-F227-34074E2CAED5}"/>
              </a:ext>
            </a:extLst>
          </p:cNvPr>
          <p:cNvCxnSpPr>
            <a:cxnSpLocks/>
            <a:endCxn id="352" idx="1"/>
          </p:cNvCxnSpPr>
          <p:nvPr/>
        </p:nvCxnSpPr>
        <p:spPr>
          <a:xfrm>
            <a:off x="4386309" y="4881866"/>
            <a:ext cx="1698587" cy="519794"/>
          </a:xfrm>
          <a:prstGeom prst="bentConnector3">
            <a:avLst>
              <a:gd name="adj1" fmla="val 50000"/>
            </a:avLst>
          </a:prstGeom>
          <a:noFill/>
          <a:ln w="57150" cap="flat" cmpd="sng" algn="ctr">
            <a:solidFill>
              <a:srgbClr val="808080"/>
            </a:solidFill>
            <a:prstDash val="solid"/>
            <a:tailEnd type="triangle"/>
          </a:ln>
          <a:effectLst/>
        </p:spPr>
      </p:cxnSp>
      <p:cxnSp>
        <p:nvCxnSpPr>
          <p:cNvPr id="342" name="Straight Arrow Connector 341">
            <a:extLst>
              <a:ext uri="{FF2B5EF4-FFF2-40B4-BE49-F238E27FC236}">
                <a16:creationId xmlns:a16="http://schemas.microsoft.com/office/drawing/2014/main" id="{E9FC1374-6A5F-FB4A-6598-3B77ACAC04C5}"/>
              </a:ext>
            </a:extLst>
          </p:cNvPr>
          <p:cNvCxnSpPr>
            <a:cxnSpLocks/>
            <a:endCxn id="338" idx="1"/>
          </p:cNvCxnSpPr>
          <p:nvPr/>
        </p:nvCxnSpPr>
        <p:spPr>
          <a:xfrm flipV="1">
            <a:off x="4386309" y="2785695"/>
            <a:ext cx="1696568" cy="8313"/>
          </a:xfrm>
          <a:prstGeom prst="straightConnector1">
            <a:avLst/>
          </a:prstGeom>
          <a:noFill/>
          <a:ln w="57150" cap="flat" cmpd="sng" algn="ctr">
            <a:solidFill>
              <a:srgbClr val="808080"/>
            </a:solidFill>
            <a:prstDash val="solid"/>
            <a:tailEnd type="triangle"/>
          </a:ln>
          <a:effectLst/>
        </p:spPr>
      </p:cxnSp>
      <p:cxnSp>
        <p:nvCxnSpPr>
          <p:cNvPr id="343" name="Straight Arrow Connector 342">
            <a:extLst>
              <a:ext uri="{FF2B5EF4-FFF2-40B4-BE49-F238E27FC236}">
                <a16:creationId xmlns:a16="http://schemas.microsoft.com/office/drawing/2014/main" id="{88087508-5F09-4CEE-9143-749E7092D1B4}"/>
              </a:ext>
            </a:extLst>
          </p:cNvPr>
          <p:cNvCxnSpPr>
            <a:cxnSpLocks/>
          </p:cNvCxnSpPr>
          <p:nvPr/>
        </p:nvCxnSpPr>
        <p:spPr>
          <a:xfrm flipV="1">
            <a:off x="1991998" y="2589534"/>
            <a:ext cx="274782" cy="2387"/>
          </a:xfrm>
          <a:prstGeom prst="straightConnector1">
            <a:avLst/>
          </a:prstGeom>
          <a:noFill/>
          <a:ln w="57150" cap="flat" cmpd="sng" algn="ctr">
            <a:solidFill>
              <a:srgbClr val="808080"/>
            </a:solidFill>
            <a:prstDash val="solid"/>
            <a:tailEnd type="triangle"/>
          </a:ln>
          <a:effectLst/>
        </p:spPr>
      </p:cxnSp>
      <p:cxnSp>
        <p:nvCxnSpPr>
          <p:cNvPr id="344" name="Straight Arrow Connector 343">
            <a:extLst>
              <a:ext uri="{FF2B5EF4-FFF2-40B4-BE49-F238E27FC236}">
                <a16:creationId xmlns:a16="http://schemas.microsoft.com/office/drawing/2014/main" id="{5BEE6A89-5589-25D1-5C50-C3C008D450AF}"/>
              </a:ext>
            </a:extLst>
          </p:cNvPr>
          <p:cNvCxnSpPr>
            <a:cxnSpLocks/>
          </p:cNvCxnSpPr>
          <p:nvPr/>
        </p:nvCxnSpPr>
        <p:spPr>
          <a:xfrm flipV="1">
            <a:off x="3100860" y="2588191"/>
            <a:ext cx="269575" cy="298"/>
          </a:xfrm>
          <a:prstGeom prst="straightConnector1">
            <a:avLst/>
          </a:prstGeom>
          <a:noFill/>
          <a:ln w="57150" cap="flat" cmpd="sng" algn="ctr">
            <a:solidFill>
              <a:srgbClr val="808080"/>
            </a:solidFill>
            <a:prstDash val="solid"/>
            <a:tailEnd type="triangle"/>
          </a:ln>
          <a:effectLst/>
        </p:spPr>
      </p:cxnSp>
      <p:sp>
        <p:nvSpPr>
          <p:cNvPr id="345" name="TextBox 344">
            <a:extLst>
              <a:ext uri="{FF2B5EF4-FFF2-40B4-BE49-F238E27FC236}">
                <a16:creationId xmlns:a16="http://schemas.microsoft.com/office/drawing/2014/main" id="{D31D1B79-1D96-E996-A687-475866DEA33D}"/>
              </a:ext>
            </a:extLst>
          </p:cNvPr>
          <p:cNvSpPr txBox="1"/>
          <p:nvPr/>
        </p:nvSpPr>
        <p:spPr bwMode="auto">
          <a:xfrm>
            <a:off x="4931302" y="1710328"/>
            <a:ext cx="3737538" cy="457194"/>
          </a:xfrm>
          <a:prstGeom prst="rect">
            <a:avLst/>
          </a:prstGeom>
          <a:noFill/>
          <a:ln w="9525">
            <a:noFill/>
            <a:miter lim="800000"/>
            <a:headEnd/>
            <a:tailEnd/>
          </a:ln>
          <a:effectLst/>
        </p:spPr>
        <p:txBody>
          <a:bodyPr vert="horz" wrap="square" lIns="74679" tIns="74679" rIns="74679" bIns="74679" numCol="1" rtlCol="0" anchor="ctr" anchorCtr="0" compatLnSpc="1">
            <a:prstTxWarp prst="textNoShape">
              <a:avLst/>
            </a:prstTxWarp>
            <a:noAutofit/>
          </a:bodyPr>
          <a:lstStyle>
            <a:defPPr>
              <a:defRPr lang="en-US"/>
            </a:defPPr>
            <a:lvl1pPr algn="l" rtl="0" fontAlgn="base">
              <a:spcBef>
                <a:spcPct val="0"/>
              </a:spcBef>
              <a:spcAft>
                <a:spcPct val="0"/>
              </a:spcAft>
              <a:defRPr sz="1632" kern="1200">
                <a:solidFill>
                  <a:schemeClr val="tx1"/>
                </a:solidFill>
                <a:latin typeface="Arial" charset="0"/>
                <a:ea typeface="+mn-ea"/>
                <a:cs typeface="+mn-cs"/>
              </a:defRPr>
            </a:lvl1pPr>
            <a:lvl2pPr marL="454464" algn="l" rtl="0" fontAlgn="base">
              <a:spcBef>
                <a:spcPct val="0"/>
              </a:spcBef>
              <a:spcAft>
                <a:spcPct val="0"/>
              </a:spcAft>
              <a:defRPr sz="1632" kern="1200">
                <a:solidFill>
                  <a:schemeClr val="tx1"/>
                </a:solidFill>
                <a:latin typeface="Arial" charset="0"/>
                <a:ea typeface="+mn-ea"/>
                <a:cs typeface="+mn-cs"/>
              </a:defRPr>
            </a:lvl2pPr>
            <a:lvl3pPr marL="909034" algn="l" rtl="0" fontAlgn="base">
              <a:spcBef>
                <a:spcPct val="0"/>
              </a:spcBef>
              <a:spcAft>
                <a:spcPct val="0"/>
              </a:spcAft>
              <a:defRPr sz="1632" kern="1200">
                <a:solidFill>
                  <a:schemeClr val="tx1"/>
                </a:solidFill>
                <a:latin typeface="Arial" charset="0"/>
                <a:ea typeface="+mn-ea"/>
                <a:cs typeface="+mn-cs"/>
              </a:defRPr>
            </a:lvl3pPr>
            <a:lvl4pPr marL="1363562" algn="l" rtl="0" fontAlgn="base">
              <a:spcBef>
                <a:spcPct val="0"/>
              </a:spcBef>
              <a:spcAft>
                <a:spcPct val="0"/>
              </a:spcAft>
              <a:defRPr sz="1632" kern="1200">
                <a:solidFill>
                  <a:schemeClr val="tx1"/>
                </a:solidFill>
                <a:latin typeface="Arial" charset="0"/>
                <a:ea typeface="+mn-ea"/>
                <a:cs typeface="+mn-cs"/>
              </a:defRPr>
            </a:lvl4pPr>
            <a:lvl5pPr marL="1818088" algn="l" rtl="0" fontAlgn="base">
              <a:spcBef>
                <a:spcPct val="0"/>
              </a:spcBef>
              <a:spcAft>
                <a:spcPct val="0"/>
              </a:spcAft>
              <a:defRPr sz="1632" kern="1200">
                <a:solidFill>
                  <a:schemeClr val="tx1"/>
                </a:solidFill>
                <a:latin typeface="Arial" charset="0"/>
                <a:ea typeface="+mn-ea"/>
                <a:cs typeface="+mn-cs"/>
              </a:defRPr>
            </a:lvl5pPr>
            <a:lvl6pPr marL="2272606" algn="l" defTabSz="909034" rtl="0" eaLnBrk="1" latinLnBrk="0" hangingPunct="1">
              <a:defRPr sz="1632" kern="1200">
                <a:solidFill>
                  <a:schemeClr val="tx1"/>
                </a:solidFill>
                <a:latin typeface="Arial" charset="0"/>
                <a:ea typeface="+mn-ea"/>
                <a:cs typeface="+mn-cs"/>
              </a:defRPr>
            </a:lvl6pPr>
            <a:lvl7pPr marL="2727131" algn="l" defTabSz="909034" rtl="0" eaLnBrk="1" latinLnBrk="0" hangingPunct="1">
              <a:defRPr sz="1632" kern="1200">
                <a:solidFill>
                  <a:schemeClr val="tx1"/>
                </a:solidFill>
                <a:latin typeface="Arial" charset="0"/>
                <a:ea typeface="+mn-ea"/>
                <a:cs typeface="+mn-cs"/>
              </a:defRPr>
            </a:lvl7pPr>
            <a:lvl8pPr marL="3181650" algn="l" defTabSz="909034" rtl="0" eaLnBrk="1" latinLnBrk="0" hangingPunct="1">
              <a:defRPr sz="1632" kern="1200">
                <a:solidFill>
                  <a:schemeClr val="tx1"/>
                </a:solidFill>
                <a:latin typeface="Arial" charset="0"/>
                <a:ea typeface="+mn-ea"/>
                <a:cs typeface="+mn-cs"/>
              </a:defRPr>
            </a:lvl8pPr>
            <a:lvl9pPr marL="3636175" algn="l" defTabSz="909034" rtl="0" eaLnBrk="1" latinLnBrk="0" hangingPunct="1">
              <a:defRPr sz="1632" kern="1200">
                <a:solidFill>
                  <a:schemeClr val="tx1"/>
                </a:solidFill>
                <a:latin typeface="Arial" charset="0"/>
                <a:ea typeface="+mn-ea"/>
                <a:cs typeface="+mn-cs"/>
              </a:defRPr>
            </a:lvl9pPr>
          </a:lstStyle>
          <a:p>
            <a:pPr marL="0" marR="0" lvl="0" indent="0" algn="ctr" defTabSz="896112"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 </a:t>
            </a:r>
            <a:r>
              <a:rPr kumimoji="0" lang="en-US" sz="1400" b="1"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MassHealth</a:t>
            </a:r>
            <a:r>
              <a:rPr kumimoji="0" lang="en-US" sz="1200" b="1"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 Data Warehouse (MH DW)</a:t>
            </a:r>
            <a:endParaRPr kumimoji="0" lang="en-US" sz="1100" b="1"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46" name="Rectangle 345">
            <a:extLst>
              <a:ext uri="{FF2B5EF4-FFF2-40B4-BE49-F238E27FC236}">
                <a16:creationId xmlns:a16="http://schemas.microsoft.com/office/drawing/2014/main" id="{FDBCB249-ADB3-83E2-1990-484F4DC49F0D}"/>
              </a:ext>
            </a:extLst>
          </p:cNvPr>
          <p:cNvSpPr/>
          <p:nvPr/>
        </p:nvSpPr>
        <p:spPr bwMode="gray">
          <a:xfrm>
            <a:off x="874418" y="1913561"/>
            <a:ext cx="3628213" cy="1629616"/>
          </a:xfrm>
          <a:prstGeom prst="rect">
            <a:avLst/>
          </a:prstGeom>
          <a:noFill/>
          <a:ln w="19050" algn="ctr">
            <a:solidFill>
              <a:srgbClr val="6691FF"/>
            </a:solid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endParaRPr kumimoji="0" lang="en-US" sz="1600" b="1" i="0" u="none" strike="noStrike" kern="0" cap="none" spc="0" normalizeH="0" baseline="0" noProof="0">
              <a:ln>
                <a:noFill/>
              </a:ln>
              <a:solidFill>
                <a:prstClr val="white"/>
              </a:solidFill>
              <a:effectLst/>
              <a:uLnTx/>
              <a:uFillTx/>
              <a:latin typeface="Arial" panose="020B0604020202020204"/>
              <a:ea typeface="+mn-ea"/>
              <a:cs typeface="+mn-cs"/>
            </a:endParaRPr>
          </a:p>
        </p:txBody>
      </p:sp>
      <p:sp>
        <p:nvSpPr>
          <p:cNvPr id="347" name="Rectangle 346">
            <a:extLst>
              <a:ext uri="{FF2B5EF4-FFF2-40B4-BE49-F238E27FC236}">
                <a16:creationId xmlns:a16="http://schemas.microsoft.com/office/drawing/2014/main" id="{B93BD743-E094-8139-0569-9644DBC061AD}"/>
              </a:ext>
            </a:extLst>
          </p:cNvPr>
          <p:cNvSpPr/>
          <p:nvPr/>
        </p:nvSpPr>
        <p:spPr bwMode="gray">
          <a:xfrm>
            <a:off x="874418" y="3925235"/>
            <a:ext cx="3628213" cy="2090553"/>
          </a:xfrm>
          <a:prstGeom prst="rect">
            <a:avLst/>
          </a:prstGeom>
          <a:noFill/>
          <a:ln w="19050" algn="ctr">
            <a:solidFill>
              <a:srgbClr val="6691FF"/>
            </a:solid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endParaRPr kumimoji="0" lang="en-US" sz="1600" b="1" i="0" u="none" strike="noStrike" kern="0" cap="none" spc="0" normalizeH="0" baseline="0" noProof="0">
              <a:ln>
                <a:noFill/>
              </a:ln>
              <a:solidFill>
                <a:prstClr val="white"/>
              </a:solidFill>
              <a:effectLst/>
              <a:uLnTx/>
              <a:uFillTx/>
              <a:latin typeface="Arial" panose="020B0604020202020204"/>
              <a:ea typeface="+mn-ea"/>
              <a:cs typeface="+mn-cs"/>
            </a:endParaRPr>
          </a:p>
        </p:txBody>
      </p:sp>
      <p:sp>
        <p:nvSpPr>
          <p:cNvPr id="348" name="Rectangle 347">
            <a:extLst>
              <a:ext uri="{FF2B5EF4-FFF2-40B4-BE49-F238E27FC236}">
                <a16:creationId xmlns:a16="http://schemas.microsoft.com/office/drawing/2014/main" id="{D862CDB3-EA36-2EE6-FF37-543EC50C43AD}"/>
              </a:ext>
            </a:extLst>
          </p:cNvPr>
          <p:cNvSpPr/>
          <p:nvPr/>
        </p:nvSpPr>
        <p:spPr bwMode="gray">
          <a:xfrm>
            <a:off x="874418" y="1609623"/>
            <a:ext cx="3628213" cy="303219"/>
          </a:xfrm>
          <a:prstGeom prst="rect">
            <a:avLst/>
          </a:prstGeom>
          <a:solidFill>
            <a:srgbClr val="6691FF"/>
          </a:solidFill>
          <a:ln w="19050" algn="ctr">
            <a:solidFill>
              <a:srgbClr val="6691FF"/>
            </a:solid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400" b="0" i="0" u="none" strike="noStrike" kern="0" cap="none" spc="0" normalizeH="0" baseline="0" noProof="0">
                <a:ln>
                  <a:noFill/>
                </a:ln>
                <a:solidFill>
                  <a:prstClr val="white"/>
                </a:solidFill>
                <a:effectLst/>
                <a:uLnTx/>
                <a:uFillTx/>
                <a:latin typeface="Arial" panose="020B0604020202020204"/>
                <a:ea typeface="+mn-ea"/>
                <a:cs typeface="Arial" panose="020B0604020202020204" pitchFamily="34" charset="0"/>
              </a:rPr>
              <a:t>RELD SOGI Data </a:t>
            </a:r>
            <a:r>
              <a:rPr kumimoji="0" lang="en-US" sz="1400" b="1" i="0" u="none" strike="noStrike" kern="0" cap="none" spc="0" normalizeH="0" baseline="0" noProof="0">
                <a:ln>
                  <a:noFill/>
                </a:ln>
                <a:solidFill>
                  <a:prstClr val="white"/>
                </a:solidFill>
                <a:effectLst/>
                <a:uLnTx/>
                <a:uFillTx/>
                <a:latin typeface="Arial" panose="020B0604020202020204"/>
                <a:ea typeface="+mn-ea"/>
                <a:cs typeface="Arial" panose="020B0604020202020204" pitchFamily="34" charset="0"/>
              </a:rPr>
              <a:t>Ingestion Pathway 1</a:t>
            </a:r>
          </a:p>
        </p:txBody>
      </p:sp>
      <p:sp>
        <p:nvSpPr>
          <p:cNvPr id="349" name="Rectangle 348">
            <a:extLst>
              <a:ext uri="{FF2B5EF4-FFF2-40B4-BE49-F238E27FC236}">
                <a16:creationId xmlns:a16="http://schemas.microsoft.com/office/drawing/2014/main" id="{3D3B0091-68C6-4083-A3D2-85AE91B878D8}"/>
              </a:ext>
            </a:extLst>
          </p:cNvPr>
          <p:cNvSpPr/>
          <p:nvPr/>
        </p:nvSpPr>
        <p:spPr bwMode="gray">
          <a:xfrm>
            <a:off x="874418" y="3628588"/>
            <a:ext cx="3628213" cy="303219"/>
          </a:xfrm>
          <a:prstGeom prst="rect">
            <a:avLst/>
          </a:prstGeom>
          <a:solidFill>
            <a:srgbClr val="6691FF"/>
          </a:solidFill>
          <a:ln w="19050" algn="ctr">
            <a:solidFill>
              <a:srgbClr val="6691FF"/>
            </a:solid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400" b="0" i="0" u="none" strike="noStrike" kern="0" cap="none" spc="0" normalizeH="0" baseline="0" noProof="0">
                <a:ln>
                  <a:noFill/>
                </a:ln>
                <a:solidFill>
                  <a:prstClr val="white"/>
                </a:solidFill>
                <a:effectLst/>
                <a:uLnTx/>
                <a:uFillTx/>
                <a:latin typeface="Arial" panose="020B0604020202020204"/>
                <a:ea typeface="+mn-ea"/>
                <a:cs typeface="Arial" panose="020B0604020202020204" pitchFamily="34" charset="0"/>
              </a:rPr>
              <a:t>RELD SOGI Data </a:t>
            </a:r>
            <a:r>
              <a:rPr kumimoji="0" lang="en-US" sz="1400" b="1" i="0" u="none" strike="noStrike" kern="0" cap="none" spc="0" normalizeH="0" baseline="0" noProof="0">
                <a:ln>
                  <a:noFill/>
                </a:ln>
                <a:solidFill>
                  <a:prstClr val="white"/>
                </a:solidFill>
                <a:effectLst/>
                <a:uLnTx/>
                <a:uFillTx/>
                <a:latin typeface="Arial" panose="020B0604020202020204"/>
                <a:ea typeface="+mn-ea"/>
                <a:cs typeface="Arial" panose="020B0604020202020204" pitchFamily="34" charset="0"/>
              </a:rPr>
              <a:t>Ingestion Pathway 2</a:t>
            </a:r>
          </a:p>
        </p:txBody>
      </p:sp>
      <p:sp>
        <p:nvSpPr>
          <p:cNvPr id="350" name="Rectangle 349">
            <a:extLst>
              <a:ext uri="{FF2B5EF4-FFF2-40B4-BE49-F238E27FC236}">
                <a16:creationId xmlns:a16="http://schemas.microsoft.com/office/drawing/2014/main" id="{04A018AE-15E7-3636-2B42-68E1161CDB2F}"/>
              </a:ext>
            </a:extLst>
          </p:cNvPr>
          <p:cNvSpPr/>
          <p:nvPr/>
        </p:nvSpPr>
        <p:spPr bwMode="auto">
          <a:xfrm>
            <a:off x="6084896" y="4113967"/>
            <a:ext cx="1535807" cy="457200"/>
          </a:xfrm>
          <a:prstGeom prst="rect">
            <a:avLst/>
          </a:prstGeom>
          <a:solidFill>
            <a:srgbClr val="DCF1DC"/>
          </a:solidFill>
          <a:ln w="6350">
            <a:solidFill>
              <a:srgbClr val="75787B"/>
            </a:solidFill>
            <a:miter lim="800000"/>
            <a:headEnd/>
            <a:tailEnd/>
          </a:ln>
          <a:effectLst/>
        </p:spPr>
        <p:txBody>
          <a:bodyPr wrap="none"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896112"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a:ea typeface="+mn-ea"/>
                <a:cs typeface="Arial" panose="020B0604020202020204" pitchFamily="34" charset="0"/>
              </a:rPr>
              <a:t>MCE Data Tables</a:t>
            </a:r>
          </a:p>
        </p:txBody>
      </p:sp>
      <p:sp>
        <p:nvSpPr>
          <p:cNvPr id="351" name="Rectangle 350">
            <a:extLst>
              <a:ext uri="{FF2B5EF4-FFF2-40B4-BE49-F238E27FC236}">
                <a16:creationId xmlns:a16="http://schemas.microsoft.com/office/drawing/2014/main" id="{DC43FD19-AE7A-90E2-8320-7F460DFFDFAB}"/>
              </a:ext>
            </a:extLst>
          </p:cNvPr>
          <p:cNvSpPr/>
          <p:nvPr/>
        </p:nvSpPr>
        <p:spPr bwMode="auto">
          <a:xfrm>
            <a:off x="6084896" y="4643128"/>
            <a:ext cx="1535809" cy="457200"/>
          </a:xfrm>
          <a:prstGeom prst="rect">
            <a:avLst/>
          </a:prstGeom>
          <a:solidFill>
            <a:srgbClr val="DCF1DC"/>
          </a:solidFill>
          <a:ln w="6350">
            <a:solidFill>
              <a:srgbClr val="75787B"/>
            </a:solidFill>
            <a:miter lim="800000"/>
            <a:headEnd/>
            <a:tailEnd/>
          </a:ln>
          <a:effectLst/>
        </p:spPr>
        <p:txBody>
          <a:bodyPr wrap="none"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896112"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a:ea typeface="+mn-ea"/>
                <a:cs typeface="Arial" panose="020B0604020202020204" pitchFamily="34" charset="0"/>
              </a:rPr>
              <a:t>Acute Hospital </a:t>
            </a:r>
          </a:p>
          <a:p>
            <a:pPr marL="0" marR="0" lvl="0" indent="0" algn="ctr" defTabSz="896112"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a:ea typeface="+mn-ea"/>
                <a:cs typeface="Arial" panose="020B0604020202020204" pitchFamily="34" charset="0"/>
              </a:rPr>
              <a:t>Data Tables</a:t>
            </a:r>
          </a:p>
        </p:txBody>
      </p:sp>
      <p:sp>
        <p:nvSpPr>
          <p:cNvPr id="352" name="Rectangle 351">
            <a:extLst>
              <a:ext uri="{FF2B5EF4-FFF2-40B4-BE49-F238E27FC236}">
                <a16:creationId xmlns:a16="http://schemas.microsoft.com/office/drawing/2014/main" id="{DA42BD51-A240-55F3-13DB-0C40A7C184DA}"/>
              </a:ext>
            </a:extLst>
          </p:cNvPr>
          <p:cNvSpPr/>
          <p:nvPr/>
        </p:nvSpPr>
        <p:spPr bwMode="auto">
          <a:xfrm>
            <a:off x="6084896" y="5173060"/>
            <a:ext cx="1535809" cy="457200"/>
          </a:xfrm>
          <a:prstGeom prst="rect">
            <a:avLst/>
          </a:prstGeom>
          <a:solidFill>
            <a:srgbClr val="DCF1DC"/>
          </a:solidFill>
          <a:ln w="6350">
            <a:solidFill>
              <a:srgbClr val="75787B"/>
            </a:solidFill>
            <a:miter lim="800000"/>
            <a:headEnd/>
            <a:tailEnd/>
          </a:ln>
          <a:effectLst/>
        </p:spPr>
        <p:txBody>
          <a:bodyPr wrap="none"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896112"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a:ea typeface="+mn-ea"/>
                <a:cs typeface="Arial" panose="020B0604020202020204" pitchFamily="34" charset="0"/>
              </a:rPr>
              <a:t>CBHC Data Tables</a:t>
            </a:r>
          </a:p>
        </p:txBody>
      </p:sp>
      <p:grpSp>
        <p:nvGrpSpPr>
          <p:cNvPr id="353" name="Graphic 4">
            <a:extLst>
              <a:ext uri="{FF2B5EF4-FFF2-40B4-BE49-F238E27FC236}">
                <a16:creationId xmlns:a16="http://schemas.microsoft.com/office/drawing/2014/main" id="{1032DBED-F24E-07B2-F54E-97766AD58577}"/>
              </a:ext>
            </a:extLst>
          </p:cNvPr>
          <p:cNvGrpSpPr/>
          <p:nvPr/>
        </p:nvGrpSpPr>
        <p:grpSpPr>
          <a:xfrm>
            <a:off x="1429387" y="4562408"/>
            <a:ext cx="457200" cy="457200"/>
            <a:chOff x="9887149" y="2371173"/>
            <a:chExt cx="361670" cy="361333"/>
          </a:xfrm>
          <a:solidFill>
            <a:srgbClr val="6691FF"/>
          </a:solidFill>
        </p:grpSpPr>
        <p:sp>
          <p:nvSpPr>
            <p:cNvPr id="354" name="Graphic 4">
              <a:extLst>
                <a:ext uri="{FF2B5EF4-FFF2-40B4-BE49-F238E27FC236}">
                  <a16:creationId xmlns:a16="http://schemas.microsoft.com/office/drawing/2014/main" id="{2860BAF3-5FC1-CF24-42BB-64A7227D3DAF}"/>
                </a:ext>
              </a:extLst>
            </p:cNvPr>
            <p:cNvSpPr/>
            <p:nvPr/>
          </p:nvSpPr>
          <p:spPr>
            <a:xfrm>
              <a:off x="9887149" y="2371173"/>
              <a:ext cx="361670" cy="361333"/>
            </a:xfrm>
            <a:custGeom>
              <a:avLst/>
              <a:gdLst>
                <a:gd name="connsiteX0" fmla="*/ 180835 w 361670"/>
                <a:gd name="connsiteY0" fmla="*/ 349204 h 361333"/>
                <a:gd name="connsiteX1" fmla="*/ 12780 w 361670"/>
                <a:gd name="connsiteY1" fmla="*/ 181305 h 361333"/>
                <a:gd name="connsiteX2" fmla="*/ 180835 w 361670"/>
                <a:gd name="connsiteY2" fmla="*/ 13406 h 361333"/>
                <a:gd name="connsiteX3" fmla="*/ 348890 w 361670"/>
                <a:gd name="connsiteY3" fmla="*/ 181305 h 361333"/>
                <a:gd name="connsiteX4" fmla="*/ 180835 w 361670"/>
                <a:gd name="connsiteY4" fmla="*/ 349204 h 361333"/>
                <a:gd name="connsiteX5" fmla="*/ 180835 w 361670"/>
                <a:gd name="connsiteY5" fmla="*/ 0 h 361333"/>
                <a:gd name="connsiteX6" fmla="*/ 0 w 361670"/>
                <a:gd name="connsiteY6" fmla="*/ 180667 h 361333"/>
                <a:gd name="connsiteX7" fmla="*/ 180835 w 361670"/>
                <a:gd name="connsiteY7" fmla="*/ 361333 h 361333"/>
                <a:gd name="connsiteX8" fmla="*/ 361670 w 361670"/>
                <a:gd name="connsiteY8" fmla="*/ 180667 h 361333"/>
                <a:gd name="connsiteX9" fmla="*/ 180835 w 361670"/>
                <a:gd name="connsiteY9" fmla="*/ 0 h 3613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61670" h="361333">
                  <a:moveTo>
                    <a:pt x="180835" y="349204"/>
                  </a:moveTo>
                  <a:cubicBezTo>
                    <a:pt x="88181" y="349204"/>
                    <a:pt x="12780" y="273873"/>
                    <a:pt x="12780" y="181305"/>
                  </a:cubicBezTo>
                  <a:cubicBezTo>
                    <a:pt x="12780" y="88738"/>
                    <a:pt x="88181" y="13406"/>
                    <a:pt x="180835" y="13406"/>
                  </a:cubicBezTo>
                  <a:cubicBezTo>
                    <a:pt x="273489" y="13406"/>
                    <a:pt x="348890" y="88738"/>
                    <a:pt x="348890" y="181305"/>
                  </a:cubicBezTo>
                  <a:cubicBezTo>
                    <a:pt x="348890" y="273873"/>
                    <a:pt x="273489" y="349204"/>
                    <a:pt x="180835" y="349204"/>
                  </a:cubicBezTo>
                  <a:moveTo>
                    <a:pt x="180835" y="0"/>
                  </a:moveTo>
                  <a:cubicBezTo>
                    <a:pt x="80513" y="0"/>
                    <a:pt x="0" y="81077"/>
                    <a:pt x="0" y="180667"/>
                  </a:cubicBezTo>
                  <a:cubicBezTo>
                    <a:pt x="0" y="280895"/>
                    <a:pt x="81152" y="361333"/>
                    <a:pt x="180835" y="361333"/>
                  </a:cubicBezTo>
                  <a:cubicBezTo>
                    <a:pt x="281157" y="361333"/>
                    <a:pt x="361670" y="280257"/>
                    <a:pt x="361670" y="180667"/>
                  </a:cubicBezTo>
                  <a:cubicBezTo>
                    <a:pt x="361670" y="81077"/>
                    <a:pt x="281157" y="0"/>
                    <a:pt x="180835" y="0"/>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355" name="Graphic 4">
              <a:extLst>
                <a:ext uri="{FF2B5EF4-FFF2-40B4-BE49-F238E27FC236}">
                  <a16:creationId xmlns:a16="http://schemas.microsoft.com/office/drawing/2014/main" id="{8FED34B2-8AB7-AE69-AEC1-EBECDEF1FAEB}"/>
                </a:ext>
              </a:extLst>
            </p:cNvPr>
            <p:cNvSpPr/>
            <p:nvPr/>
          </p:nvSpPr>
          <p:spPr>
            <a:xfrm>
              <a:off x="10046898" y="2479701"/>
              <a:ext cx="42173" cy="42134"/>
            </a:xfrm>
            <a:custGeom>
              <a:avLst/>
              <a:gdLst>
                <a:gd name="connsiteX0" fmla="*/ 35783 w 42173"/>
                <a:gd name="connsiteY0" fmla="*/ 14683 h 42134"/>
                <a:gd name="connsiteX1" fmla="*/ 27476 w 42173"/>
                <a:gd name="connsiteY1" fmla="*/ 14683 h 42134"/>
                <a:gd name="connsiteX2" fmla="*/ 27476 w 42173"/>
                <a:gd name="connsiteY2" fmla="*/ 6384 h 42134"/>
                <a:gd name="connsiteX3" fmla="*/ 21086 w 42173"/>
                <a:gd name="connsiteY3" fmla="*/ 0 h 42134"/>
                <a:gd name="connsiteX4" fmla="*/ 14696 w 42173"/>
                <a:gd name="connsiteY4" fmla="*/ 6384 h 42134"/>
                <a:gd name="connsiteX5" fmla="*/ 14696 w 42173"/>
                <a:gd name="connsiteY5" fmla="*/ 14683 h 42134"/>
                <a:gd name="connsiteX6" fmla="*/ 6390 w 42173"/>
                <a:gd name="connsiteY6" fmla="*/ 14683 h 42134"/>
                <a:gd name="connsiteX7" fmla="*/ 0 w 42173"/>
                <a:gd name="connsiteY7" fmla="*/ 21067 h 42134"/>
                <a:gd name="connsiteX8" fmla="*/ 6390 w 42173"/>
                <a:gd name="connsiteY8" fmla="*/ 27451 h 42134"/>
                <a:gd name="connsiteX9" fmla="*/ 14696 w 42173"/>
                <a:gd name="connsiteY9" fmla="*/ 27451 h 42134"/>
                <a:gd name="connsiteX10" fmla="*/ 14696 w 42173"/>
                <a:gd name="connsiteY10" fmla="*/ 35750 h 42134"/>
                <a:gd name="connsiteX11" fmla="*/ 21086 w 42173"/>
                <a:gd name="connsiteY11" fmla="*/ 42134 h 42134"/>
                <a:gd name="connsiteX12" fmla="*/ 27476 w 42173"/>
                <a:gd name="connsiteY12" fmla="*/ 35750 h 42134"/>
                <a:gd name="connsiteX13" fmla="*/ 27476 w 42173"/>
                <a:gd name="connsiteY13" fmla="*/ 27451 h 42134"/>
                <a:gd name="connsiteX14" fmla="*/ 35783 w 42173"/>
                <a:gd name="connsiteY14" fmla="*/ 27451 h 42134"/>
                <a:gd name="connsiteX15" fmla="*/ 42173 w 42173"/>
                <a:gd name="connsiteY15" fmla="*/ 21067 h 42134"/>
                <a:gd name="connsiteX16" fmla="*/ 35783 w 42173"/>
                <a:gd name="connsiteY16" fmla="*/ 14683 h 4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173" h="42134">
                  <a:moveTo>
                    <a:pt x="35783" y="14683"/>
                  </a:moveTo>
                  <a:lnTo>
                    <a:pt x="27476" y="14683"/>
                  </a:lnTo>
                  <a:lnTo>
                    <a:pt x="27476" y="6384"/>
                  </a:lnTo>
                  <a:cubicBezTo>
                    <a:pt x="27476" y="2554"/>
                    <a:pt x="24920" y="0"/>
                    <a:pt x="21086" y="0"/>
                  </a:cubicBezTo>
                  <a:cubicBezTo>
                    <a:pt x="17253" y="0"/>
                    <a:pt x="14696" y="2554"/>
                    <a:pt x="14696" y="6384"/>
                  </a:cubicBezTo>
                  <a:lnTo>
                    <a:pt x="14696" y="14683"/>
                  </a:lnTo>
                  <a:lnTo>
                    <a:pt x="6390" y="14683"/>
                  </a:lnTo>
                  <a:cubicBezTo>
                    <a:pt x="2555" y="14683"/>
                    <a:pt x="0" y="17237"/>
                    <a:pt x="0" y="21067"/>
                  </a:cubicBezTo>
                  <a:cubicBezTo>
                    <a:pt x="0" y="24898"/>
                    <a:pt x="2555" y="27451"/>
                    <a:pt x="6390" y="27451"/>
                  </a:cubicBezTo>
                  <a:lnTo>
                    <a:pt x="14696" y="27451"/>
                  </a:lnTo>
                  <a:lnTo>
                    <a:pt x="14696" y="35750"/>
                  </a:lnTo>
                  <a:cubicBezTo>
                    <a:pt x="14696" y="39581"/>
                    <a:pt x="17253" y="42134"/>
                    <a:pt x="21086" y="42134"/>
                  </a:cubicBezTo>
                  <a:cubicBezTo>
                    <a:pt x="24920" y="42134"/>
                    <a:pt x="27476" y="39581"/>
                    <a:pt x="27476" y="35750"/>
                  </a:cubicBezTo>
                  <a:lnTo>
                    <a:pt x="27476" y="27451"/>
                  </a:lnTo>
                  <a:lnTo>
                    <a:pt x="35783" y="27451"/>
                  </a:lnTo>
                  <a:cubicBezTo>
                    <a:pt x="39617" y="27451"/>
                    <a:pt x="42173" y="24898"/>
                    <a:pt x="42173" y="21067"/>
                  </a:cubicBezTo>
                  <a:cubicBezTo>
                    <a:pt x="42173" y="17237"/>
                    <a:pt x="38978" y="14683"/>
                    <a:pt x="35783" y="14683"/>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356" name="Graphic 4">
              <a:extLst>
                <a:ext uri="{FF2B5EF4-FFF2-40B4-BE49-F238E27FC236}">
                  <a16:creationId xmlns:a16="http://schemas.microsoft.com/office/drawing/2014/main" id="{432BE1C4-DE54-2C73-746C-5ECD924E2930}"/>
                </a:ext>
              </a:extLst>
            </p:cNvPr>
            <p:cNvSpPr/>
            <p:nvPr/>
          </p:nvSpPr>
          <p:spPr>
            <a:xfrm>
              <a:off x="9966384" y="2450335"/>
              <a:ext cx="202659" cy="203010"/>
            </a:xfrm>
            <a:custGeom>
              <a:avLst/>
              <a:gdLst>
                <a:gd name="connsiteX0" fmla="*/ 183392 w 202659"/>
                <a:gd name="connsiteY0" fmla="*/ 190243 h 203010"/>
                <a:gd name="connsiteX1" fmla="*/ 137384 w 202659"/>
                <a:gd name="connsiteY1" fmla="*/ 190243 h 203010"/>
                <a:gd name="connsiteX2" fmla="*/ 137384 w 202659"/>
                <a:gd name="connsiteY2" fmla="*/ 137894 h 203010"/>
                <a:gd name="connsiteX3" fmla="*/ 130994 w 202659"/>
                <a:gd name="connsiteY3" fmla="*/ 131510 h 203010"/>
                <a:gd name="connsiteX4" fmla="*/ 72207 w 202659"/>
                <a:gd name="connsiteY4" fmla="*/ 131510 h 203010"/>
                <a:gd name="connsiteX5" fmla="*/ 65817 w 202659"/>
                <a:gd name="connsiteY5" fmla="*/ 137894 h 203010"/>
                <a:gd name="connsiteX6" fmla="*/ 65817 w 202659"/>
                <a:gd name="connsiteY6" fmla="*/ 190243 h 203010"/>
                <a:gd name="connsiteX7" fmla="*/ 19809 w 202659"/>
                <a:gd name="connsiteY7" fmla="*/ 190243 h 203010"/>
                <a:gd name="connsiteX8" fmla="*/ 19809 w 202659"/>
                <a:gd name="connsiteY8" fmla="*/ 56817 h 203010"/>
                <a:gd name="connsiteX9" fmla="*/ 57509 w 202659"/>
                <a:gd name="connsiteY9" fmla="*/ 56817 h 203010"/>
                <a:gd name="connsiteX10" fmla="*/ 63899 w 202659"/>
                <a:gd name="connsiteY10" fmla="*/ 50433 h 203010"/>
                <a:gd name="connsiteX11" fmla="*/ 63899 w 202659"/>
                <a:gd name="connsiteY11" fmla="*/ 12768 h 203010"/>
                <a:gd name="connsiteX12" fmla="*/ 139301 w 202659"/>
                <a:gd name="connsiteY12" fmla="*/ 12768 h 203010"/>
                <a:gd name="connsiteX13" fmla="*/ 139301 w 202659"/>
                <a:gd name="connsiteY13" fmla="*/ 50433 h 203010"/>
                <a:gd name="connsiteX14" fmla="*/ 145691 w 202659"/>
                <a:gd name="connsiteY14" fmla="*/ 56817 h 203010"/>
                <a:gd name="connsiteX15" fmla="*/ 183392 w 202659"/>
                <a:gd name="connsiteY15" fmla="*/ 56817 h 203010"/>
                <a:gd name="connsiteX16" fmla="*/ 183392 w 202659"/>
                <a:gd name="connsiteY16" fmla="*/ 190243 h 203010"/>
                <a:gd name="connsiteX17" fmla="*/ 95210 w 202659"/>
                <a:gd name="connsiteY17" fmla="*/ 190243 h 203010"/>
                <a:gd name="connsiteX18" fmla="*/ 78597 w 202659"/>
                <a:gd name="connsiteY18" fmla="*/ 190243 h 203010"/>
                <a:gd name="connsiteX19" fmla="*/ 78597 w 202659"/>
                <a:gd name="connsiteY19" fmla="*/ 144278 h 203010"/>
                <a:gd name="connsiteX20" fmla="*/ 95210 w 202659"/>
                <a:gd name="connsiteY20" fmla="*/ 144278 h 203010"/>
                <a:gd name="connsiteX21" fmla="*/ 95210 w 202659"/>
                <a:gd name="connsiteY21" fmla="*/ 190243 h 203010"/>
                <a:gd name="connsiteX22" fmla="*/ 124604 w 202659"/>
                <a:gd name="connsiteY22" fmla="*/ 190243 h 203010"/>
                <a:gd name="connsiteX23" fmla="*/ 107990 w 202659"/>
                <a:gd name="connsiteY23" fmla="*/ 190243 h 203010"/>
                <a:gd name="connsiteX24" fmla="*/ 107990 w 202659"/>
                <a:gd name="connsiteY24" fmla="*/ 144278 h 203010"/>
                <a:gd name="connsiteX25" fmla="*/ 124604 w 202659"/>
                <a:gd name="connsiteY25" fmla="*/ 144278 h 203010"/>
                <a:gd name="connsiteX26" fmla="*/ 124604 w 202659"/>
                <a:gd name="connsiteY26" fmla="*/ 190243 h 203010"/>
                <a:gd name="connsiteX27" fmla="*/ 196810 w 202659"/>
                <a:gd name="connsiteY27" fmla="*/ 44049 h 203010"/>
                <a:gd name="connsiteX28" fmla="*/ 189782 w 202659"/>
                <a:gd name="connsiteY28" fmla="*/ 44049 h 203010"/>
                <a:gd name="connsiteX29" fmla="*/ 152081 w 202659"/>
                <a:gd name="connsiteY29" fmla="*/ 44049 h 203010"/>
                <a:gd name="connsiteX30" fmla="*/ 152081 w 202659"/>
                <a:gd name="connsiteY30" fmla="*/ 6384 h 203010"/>
                <a:gd name="connsiteX31" fmla="*/ 145691 w 202659"/>
                <a:gd name="connsiteY31" fmla="*/ 0 h 203010"/>
                <a:gd name="connsiteX32" fmla="*/ 57509 w 202659"/>
                <a:gd name="connsiteY32" fmla="*/ 0 h 203010"/>
                <a:gd name="connsiteX33" fmla="*/ 51119 w 202659"/>
                <a:gd name="connsiteY33" fmla="*/ 6384 h 203010"/>
                <a:gd name="connsiteX34" fmla="*/ 51119 w 202659"/>
                <a:gd name="connsiteY34" fmla="*/ 44049 h 203010"/>
                <a:gd name="connsiteX35" fmla="*/ 13419 w 202659"/>
                <a:gd name="connsiteY35" fmla="*/ 44049 h 203010"/>
                <a:gd name="connsiteX36" fmla="*/ 6390 w 202659"/>
                <a:gd name="connsiteY36" fmla="*/ 44049 h 203010"/>
                <a:gd name="connsiteX37" fmla="*/ 0 w 202659"/>
                <a:gd name="connsiteY37" fmla="*/ 50433 h 203010"/>
                <a:gd name="connsiteX38" fmla="*/ 6390 w 202659"/>
                <a:gd name="connsiteY38" fmla="*/ 56817 h 203010"/>
                <a:gd name="connsiteX39" fmla="*/ 7030 w 202659"/>
                <a:gd name="connsiteY39" fmla="*/ 56817 h 203010"/>
                <a:gd name="connsiteX40" fmla="*/ 7030 w 202659"/>
                <a:gd name="connsiteY40" fmla="*/ 196627 h 203010"/>
                <a:gd name="connsiteX41" fmla="*/ 13419 w 202659"/>
                <a:gd name="connsiteY41" fmla="*/ 203011 h 203010"/>
                <a:gd name="connsiteX42" fmla="*/ 189143 w 202659"/>
                <a:gd name="connsiteY42" fmla="*/ 203011 h 203010"/>
                <a:gd name="connsiteX43" fmla="*/ 195533 w 202659"/>
                <a:gd name="connsiteY43" fmla="*/ 196627 h 203010"/>
                <a:gd name="connsiteX44" fmla="*/ 195533 w 202659"/>
                <a:gd name="connsiteY44" fmla="*/ 56817 h 203010"/>
                <a:gd name="connsiteX45" fmla="*/ 196172 w 202659"/>
                <a:gd name="connsiteY45" fmla="*/ 56817 h 203010"/>
                <a:gd name="connsiteX46" fmla="*/ 202561 w 202659"/>
                <a:gd name="connsiteY46" fmla="*/ 50433 h 203010"/>
                <a:gd name="connsiteX47" fmla="*/ 196810 w 202659"/>
                <a:gd name="connsiteY47" fmla="*/ 44049 h 203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02659" h="203010">
                  <a:moveTo>
                    <a:pt x="183392" y="190243"/>
                  </a:moveTo>
                  <a:lnTo>
                    <a:pt x="137384" y="190243"/>
                  </a:lnTo>
                  <a:lnTo>
                    <a:pt x="137384" y="137894"/>
                  </a:lnTo>
                  <a:cubicBezTo>
                    <a:pt x="137384" y="134064"/>
                    <a:pt x="134828" y="131510"/>
                    <a:pt x="130994" y="131510"/>
                  </a:cubicBezTo>
                  <a:lnTo>
                    <a:pt x="72207" y="131510"/>
                  </a:lnTo>
                  <a:cubicBezTo>
                    <a:pt x="68373" y="131510"/>
                    <a:pt x="65817" y="134064"/>
                    <a:pt x="65817" y="137894"/>
                  </a:cubicBezTo>
                  <a:lnTo>
                    <a:pt x="65817" y="190243"/>
                  </a:lnTo>
                  <a:lnTo>
                    <a:pt x="19809" y="190243"/>
                  </a:lnTo>
                  <a:lnTo>
                    <a:pt x="19809" y="56817"/>
                  </a:lnTo>
                  <a:lnTo>
                    <a:pt x="57509" y="56817"/>
                  </a:lnTo>
                  <a:cubicBezTo>
                    <a:pt x="61344" y="56817"/>
                    <a:pt x="63899" y="54264"/>
                    <a:pt x="63899" y="50433"/>
                  </a:cubicBezTo>
                  <a:lnTo>
                    <a:pt x="63899" y="12768"/>
                  </a:lnTo>
                  <a:lnTo>
                    <a:pt x="139301" y="12768"/>
                  </a:lnTo>
                  <a:lnTo>
                    <a:pt x="139301" y="50433"/>
                  </a:lnTo>
                  <a:cubicBezTo>
                    <a:pt x="139301" y="54264"/>
                    <a:pt x="141857" y="56817"/>
                    <a:pt x="145691" y="56817"/>
                  </a:cubicBezTo>
                  <a:lnTo>
                    <a:pt x="183392" y="56817"/>
                  </a:lnTo>
                  <a:lnTo>
                    <a:pt x="183392" y="190243"/>
                  </a:lnTo>
                  <a:close/>
                  <a:moveTo>
                    <a:pt x="95210" y="190243"/>
                  </a:moveTo>
                  <a:lnTo>
                    <a:pt x="78597" y="190243"/>
                  </a:lnTo>
                  <a:lnTo>
                    <a:pt x="78597" y="144278"/>
                  </a:lnTo>
                  <a:lnTo>
                    <a:pt x="95210" y="144278"/>
                  </a:lnTo>
                  <a:lnTo>
                    <a:pt x="95210" y="190243"/>
                  </a:lnTo>
                  <a:close/>
                  <a:moveTo>
                    <a:pt x="124604" y="190243"/>
                  </a:moveTo>
                  <a:lnTo>
                    <a:pt x="107990" y="190243"/>
                  </a:lnTo>
                  <a:lnTo>
                    <a:pt x="107990" y="144278"/>
                  </a:lnTo>
                  <a:lnTo>
                    <a:pt x="124604" y="144278"/>
                  </a:lnTo>
                  <a:lnTo>
                    <a:pt x="124604" y="190243"/>
                  </a:lnTo>
                  <a:close/>
                  <a:moveTo>
                    <a:pt x="196810" y="44049"/>
                  </a:moveTo>
                  <a:lnTo>
                    <a:pt x="189782" y="44049"/>
                  </a:lnTo>
                  <a:lnTo>
                    <a:pt x="152081" y="44049"/>
                  </a:lnTo>
                  <a:lnTo>
                    <a:pt x="152081" y="6384"/>
                  </a:lnTo>
                  <a:cubicBezTo>
                    <a:pt x="152081" y="2554"/>
                    <a:pt x="149525" y="0"/>
                    <a:pt x="145691" y="0"/>
                  </a:cubicBezTo>
                  <a:lnTo>
                    <a:pt x="57509" y="0"/>
                  </a:lnTo>
                  <a:cubicBezTo>
                    <a:pt x="53676" y="0"/>
                    <a:pt x="51119" y="2554"/>
                    <a:pt x="51119" y="6384"/>
                  </a:cubicBezTo>
                  <a:lnTo>
                    <a:pt x="51119" y="44049"/>
                  </a:lnTo>
                  <a:lnTo>
                    <a:pt x="13419" y="44049"/>
                  </a:lnTo>
                  <a:lnTo>
                    <a:pt x="6390" y="44049"/>
                  </a:lnTo>
                  <a:cubicBezTo>
                    <a:pt x="2556" y="44049"/>
                    <a:pt x="0" y="46603"/>
                    <a:pt x="0" y="50433"/>
                  </a:cubicBezTo>
                  <a:cubicBezTo>
                    <a:pt x="0" y="54264"/>
                    <a:pt x="2556" y="56817"/>
                    <a:pt x="6390" y="56817"/>
                  </a:cubicBezTo>
                  <a:lnTo>
                    <a:pt x="7030" y="56817"/>
                  </a:lnTo>
                  <a:lnTo>
                    <a:pt x="7030" y="196627"/>
                  </a:lnTo>
                  <a:cubicBezTo>
                    <a:pt x="7030" y="200457"/>
                    <a:pt x="9585" y="203011"/>
                    <a:pt x="13419" y="203011"/>
                  </a:cubicBezTo>
                  <a:lnTo>
                    <a:pt x="189143" y="203011"/>
                  </a:lnTo>
                  <a:cubicBezTo>
                    <a:pt x="192977" y="203011"/>
                    <a:pt x="195533" y="200457"/>
                    <a:pt x="195533" y="196627"/>
                  </a:cubicBezTo>
                  <a:lnTo>
                    <a:pt x="195533" y="56817"/>
                  </a:lnTo>
                  <a:lnTo>
                    <a:pt x="196172" y="56817"/>
                  </a:lnTo>
                  <a:cubicBezTo>
                    <a:pt x="200005" y="56817"/>
                    <a:pt x="202561" y="54264"/>
                    <a:pt x="202561" y="50433"/>
                  </a:cubicBezTo>
                  <a:cubicBezTo>
                    <a:pt x="203200" y="46603"/>
                    <a:pt x="200644" y="44049"/>
                    <a:pt x="196810" y="44049"/>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357" name="Graphic 4">
              <a:extLst>
                <a:ext uri="{FF2B5EF4-FFF2-40B4-BE49-F238E27FC236}">
                  <a16:creationId xmlns:a16="http://schemas.microsoft.com/office/drawing/2014/main" id="{62B703E1-9E2F-EDEB-FCE5-5244256F4ACB}"/>
                </a:ext>
              </a:extLst>
            </p:cNvPr>
            <p:cNvSpPr/>
            <p:nvPr/>
          </p:nvSpPr>
          <p:spPr>
            <a:xfrm>
              <a:off x="10000890" y="2521835"/>
              <a:ext cx="16683" cy="16598"/>
            </a:xfrm>
            <a:custGeom>
              <a:avLst/>
              <a:gdLst>
                <a:gd name="connsiteX0" fmla="*/ 8307 w 16683"/>
                <a:gd name="connsiteY0" fmla="*/ 0 h 16598"/>
                <a:gd name="connsiteX1" fmla="*/ 0 w 16683"/>
                <a:gd name="connsiteY1" fmla="*/ 8299 h 16598"/>
                <a:gd name="connsiteX2" fmla="*/ 8307 w 16683"/>
                <a:gd name="connsiteY2" fmla="*/ 16598 h 16598"/>
                <a:gd name="connsiteX3" fmla="*/ 16614 w 16683"/>
                <a:gd name="connsiteY3" fmla="*/ 8299 h 16598"/>
                <a:gd name="connsiteX4" fmla="*/ 8307 w 16683"/>
                <a:gd name="connsiteY4" fmla="*/ 0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83" h="16598">
                  <a:moveTo>
                    <a:pt x="8307" y="0"/>
                  </a:moveTo>
                  <a:cubicBezTo>
                    <a:pt x="3834" y="0"/>
                    <a:pt x="0" y="3830"/>
                    <a:pt x="0" y="8299"/>
                  </a:cubicBezTo>
                  <a:cubicBezTo>
                    <a:pt x="0" y="12768"/>
                    <a:pt x="3834" y="16598"/>
                    <a:pt x="8307" y="16598"/>
                  </a:cubicBezTo>
                  <a:cubicBezTo>
                    <a:pt x="12780" y="16598"/>
                    <a:pt x="16614" y="12768"/>
                    <a:pt x="16614" y="8299"/>
                  </a:cubicBezTo>
                  <a:cubicBezTo>
                    <a:pt x="17253" y="3830"/>
                    <a:pt x="13419" y="0"/>
                    <a:pt x="8307" y="0"/>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358" name="Graphic 4">
              <a:extLst>
                <a:ext uri="{FF2B5EF4-FFF2-40B4-BE49-F238E27FC236}">
                  <a16:creationId xmlns:a16="http://schemas.microsoft.com/office/drawing/2014/main" id="{AF9C1646-ED21-3200-16A9-A1BBBEEE17D2}"/>
                </a:ext>
              </a:extLst>
            </p:cNvPr>
            <p:cNvSpPr/>
            <p:nvPr/>
          </p:nvSpPr>
          <p:spPr>
            <a:xfrm>
              <a:off x="10030283" y="2521835"/>
              <a:ext cx="16614" cy="16598"/>
            </a:xfrm>
            <a:custGeom>
              <a:avLst/>
              <a:gdLst>
                <a:gd name="connsiteX0" fmla="*/ 8307 w 16614"/>
                <a:gd name="connsiteY0" fmla="*/ 0 h 16598"/>
                <a:gd name="connsiteX1" fmla="*/ 0 w 16614"/>
                <a:gd name="connsiteY1" fmla="*/ 8299 h 16598"/>
                <a:gd name="connsiteX2" fmla="*/ 8307 w 16614"/>
                <a:gd name="connsiteY2" fmla="*/ 16598 h 16598"/>
                <a:gd name="connsiteX3" fmla="*/ 16614 w 16614"/>
                <a:gd name="connsiteY3" fmla="*/ 8299 h 16598"/>
                <a:gd name="connsiteX4" fmla="*/ 8307 w 16614"/>
                <a:gd name="connsiteY4" fmla="*/ 0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14" h="16598">
                  <a:moveTo>
                    <a:pt x="8307" y="0"/>
                  </a:moveTo>
                  <a:cubicBezTo>
                    <a:pt x="3835" y="0"/>
                    <a:pt x="0" y="3830"/>
                    <a:pt x="0" y="8299"/>
                  </a:cubicBezTo>
                  <a:cubicBezTo>
                    <a:pt x="0" y="12768"/>
                    <a:pt x="3835" y="16598"/>
                    <a:pt x="8307" y="16598"/>
                  </a:cubicBezTo>
                  <a:cubicBezTo>
                    <a:pt x="12780" y="16598"/>
                    <a:pt x="16614" y="12768"/>
                    <a:pt x="16614" y="8299"/>
                  </a:cubicBezTo>
                  <a:cubicBezTo>
                    <a:pt x="16614" y="3830"/>
                    <a:pt x="12780" y="0"/>
                    <a:pt x="8307" y="0"/>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359" name="Graphic 4">
              <a:extLst>
                <a:ext uri="{FF2B5EF4-FFF2-40B4-BE49-F238E27FC236}">
                  <a16:creationId xmlns:a16="http://schemas.microsoft.com/office/drawing/2014/main" id="{045EBB2E-D2EF-DB88-748D-5A676B337736}"/>
                </a:ext>
              </a:extLst>
            </p:cNvPr>
            <p:cNvSpPr/>
            <p:nvPr/>
          </p:nvSpPr>
          <p:spPr>
            <a:xfrm>
              <a:off x="10000890" y="2550563"/>
              <a:ext cx="16683" cy="16598"/>
            </a:xfrm>
            <a:custGeom>
              <a:avLst/>
              <a:gdLst>
                <a:gd name="connsiteX0" fmla="*/ 8307 w 16683"/>
                <a:gd name="connsiteY0" fmla="*/ 0 h 16598"/>
                <a:gd name="connsiteX1" fmla="*/ 0 w 16683"/>
                <a:gd name="connsiteY1" fmla="*/ 8299 h 16598"/>
                <a:gd name="connsiteX2" fmla="*/ 8307 w 16683"/>
                <a:gd name="connsiteY2" fmla="*/ 16598 h 16598"/>
                <a:gd name="connsiteX3" fmla="*/ 16614 w 16683"/>
                <a:gd name="connsiteY3" fmla="*/ 8299 h 16598"/>
                <a:gd name="connsiteX4" fmla="*/ 8307 w 16683"/>
                <a:gd name="connsiteY4" fmla="*/ 0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83" h="16598">
                  <a:moveTo>
                    <a:pt x="8307" y="0"/>
                  </a:moveTo>
                  <a:cubicBezTo>
                    <a:pt x="3834" y="0"/>
                    <a:pt x="0" y="3830"/>
                    <a:pt x="0" y="8299"/>
                  </a:cubicBezTo>
                  <a:cubicBezTo>
                    <a:pt x="0" y="12768"/>
                    <a:pt x="3834" y="16598"/>
                    <a:pt x="8307" y="16598"/>
                  </a:cubicBezTo>
                  <a:cubicBezTo>
                    <a:pt x="12780" y="16598"/>
                    <a:pt x="16614" y="12768"/>
                    <a:pt x="16614" y="8299"/>
                  </a:cubicBezTo>
                  <a:cubicBezTo>
                    <a:pt x="17253" y="3830"/>
                    <a:pt x="13419" y="0"/>
                    <a:pt x="8307" y="0"/>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360" name="Graphic 4">
              <a:extLst>
                <a:ext uri="{FF2B5EF4-FFF2-40B4-BE49-F238E27FC236}">
                  <a16:creationId xmlns:a16="http://schemas.microsoft.com/office/drawing/2014/main" id="{BFE9319C-5775-E9CA-0FAF-F06B90228080}"/>
                </a:ext>
              </a:extLst>
            </p:cNvPr>
            <p:cNvSpPr/>
            <p:nvPr/>
          </p:nvSpPr>
          <p:spPr>
            <a:xfrm>
              <a:off x="10000890" y="2579291"/>
              <a:ext cx="16613" cy="16598"/>
            </a:xfrm>
            <a:custGeom>
              <a:avLst/>
              <a:gdLst>
                <a:gd name="connsiteX0" fmla="*/ 8307 w 16613"/>
                <a:gd name="connsiteY0" fmla="*/ 0 h 16598"/>
                <a:gd name="connsiteX1" fmla="*/ 0 w 16613"/>
                <a:gd name="connsiteY1" fmla="*/ 8299 h 16598"/>
                <a:gd name="connsiteX2" fmla="*/ 8307 w 16613"/>
                <a:gd name="connsiteY2" fmla="*/ 16598 h 16598"/>
                <a:gd name="connsiteX3" fmla="*/ 16614 w 16613"/>
                <a:gd name="connsiteY3" fmla="*/ 8299 h 16598"/>
                <a:gd name="connsiteX4" fmla="*/ 8307 w 16613"/>
                <a:gd name="connsiteY4" fmla="*/ 0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13" h="16598">
                  <a:moveTo>
                    <a:pt x="8307" y="0"/>
                  </a:moveTo>
                  <a:cubicBezTo>
                    <a:pt x="3834" y="0"/>
                    <a:pt x="0" y="3830"/>
                    <a:pt x="0" y="8299"/>
                  </a:cubicBezTo>
                  <a:cubicBezTo>
                    <a:pt x="0" y="12768"/>
                    <a:pt x="3834" y="16598"/>
                    <a:pt x="8307" y="16598"/>
                  </a:cubicBezTo>
                  <a:cubicBezTo>
                    <a:pt x="12780" y="16598"/>
                    <a:pt x="16614" y="12768"/>
                    <a:pt x="16614" y="8299"/>
                  </a:cubicBezTo>
                  <a:cubicBezTo>
                    <a:pt x="16614" y="3830"/>
                    <a:pt x="13419" y="0"/>
                    <a:pt x="8307" y="0"/>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361" name="Graphic 4">
              <a:extLst>
                <a:ext uri="{FF2B5EF4-FFF2-40B4-BE49-F238E27FC236}">
                  <a16:creationId xmlns:a16="http://schemas.microsoft.com/office/drawing/2014/main" id="{ED34C7CE-B4A6-972C-9DBE-1258A88DE4FB}"/>
                </a:ext>
              </a:extLst>
            </p:cNvPr>
            <p:cNvSpPr/>
            <p:nvPr/>
          </p:nvSpPr>
          <p:spPr>
            <a:xfrm>
              <a:off x="10000890" y="2607380"/>
              <a:ext cx="16613" cy="16598"/>
            </a:xfrm>
            <a:custGeom>
              <a:avLst/>
              <a:gdLst>
                <a:gd name="connsiteX0" fmla="*/ 8307 w 16613"/>
                <a:gd name="connsiteY0" fmla="*/ 0 h 16598"/>
                <a:gd name="connsiteX1" fmla="*/ 0 w 16613"/>
                <a:gd name="connsiteY1" fmla="*/ 8299 h 16598"/>
                <a:gd name="connsiteX2" fmla="*/ 8307 w 16613"/>
                <a:gd name="connsiteY2" fmla="*/ 16598 h 16598"/>
                <a:gd name="connsiteX3" fmla="*/ 16614 w 16613"/>
                <a:gd name="connsiteY3" fmla="*/ 8299 h 16598"/>
                <a:gd name="connsiteX4" fmla="*/ 8307 w 16613"/>
                <a:gd name="connsiteY4" fmla="*/ 0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13" h="16598">
                  <a:moveTo>
                    <a:pt x="8307" y="0"/>
                  </a:moveTo>
                  <a:cubicBezTo>
                    <a:pt x="3834" y="0"/>
                    <a:pt x="0" y="3830"/>
                    <a:pt x="0" y="8299"/>
                  </a:cubicBezTo>
                  <a:cubicBezTo>
                    <a:pt x="0" y="12768"/>
                    <a:pt x="3834" y="16598"/>
                    <a:pt x="8307" y="16598"/>
                  </a:cubicBezTo>
                  <a:cubicBezTo>
                    <a:pt x="12780" y="16598"/>
                    <a:pt x="16614" y="12768"/>
                    <a:pt x="16614" y="8299"/>
                  </a:cubicBezTo>
                  <a:cubicBezTo>
                    <a:pt x="16614" y="3830"/>
                    <a:pt x="13419" y="0"/>
                    <a:pt x="8307" y="0"/>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362" name="Graphic 4">
              <a:extLst>
                <a:ext uri="{FF2B5EF4-FFF2-40B4-BE49-F238E27FC236}">
                  <a16:creationId xmlns:a16="http://schemas.microsoft.com/office/drawing/2014/main" id="{A69EA665-6C98-11D0-0B7D-7CA66349FDDA}"/>
                </a:ext>
              </a:extLst>
            </p:cNvPr>
            <p:cNvSpPr/>
            <p:nvPr/>
          </p:nvSpPr>
          <p:spPr>
            <a:xfrm>
              <a:off x="10118395" y="2521835"/>
              <a:ext cx="16683" cy="16598"/>
            </a:xfrm>
            <a:custGeom>
              <a:avLst/>
              <a:gdLst>
                <a:gd name="connsiteX0" fmla="*/ 8377 w 16683"/>
                <a:gd name="connsiteY0" fmla="*/ 16598 h 16598"/>
                <a:gd name="connsiteX1" fmla="*/ 16683 w 16683"/>
                <a:gd name="connsiteY1" fmla="*/ 8299 h 16598"/>
                <a:gd name="connsiteX2" fmla="*/ 8377 w 16683"/>
                <a:gd name="connsiteY2" fmla="*/ 0 h 16598"/>
                <a:gd name="connsiteX3" fmla="*/ 70 w 16683"/>
                <a:gd name="connsiteY3" fmla="*/ 8299 h 16598"/>
                <a:gd name="connsiteX4" fmla="*/ 8377 w 16683"/>
                <a:gd name="connsiteY4" fmla="*/ 16598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83" h="16598">
                  <a:moveTo>
                    <a:pt x="8377" y="16598"/>
                  </a:moveTo>
                  <a:cubicBezTo>
                    <a:pt x="12850" y="16598"/>
                    <a:pt x="16683" y="12768"/>
                    <a:pt x="16683" y="8299"/>
                  </a:cubicBezTo>
                  <a:cubicBezTo>
                    <a:pt x="16683" y="3830"/>
                    <a:pt x="12850" y="0"/>
                    <a:pt x="8377" y="0"/>
                  </a:cubicBezTo>
                  <a:cubicBezTo>
                    <a:pt x="3903" y="0"/>
                    <a:pt x="70" y="3830"/>
                    <a:pt x="70" y="8299"/>
                  </a:cubicBezTo>
                  <a:cubicBezTo>
                    <a:pt x="-569" y="12768"/>
                    <a:pt x="3265" y="16598"/>
                    <a:pt x="8377" y="16598"/>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363" name="Graphic 4">
              <a:extLst>
                <a:ext uri="{FF2B5EF4-FFF2-40B4-BE49-F238E27FC236}">
                  <a16:creationId xmlns:a16="http://schemas.microsoft.com/office/drawing/2014/main" id="{DEB8E219-ECA7-F6C0-15C3-57E6014CFDAD}"/>
                </a:ext>
              </a:extLst>
            </p:cNvPr>
            <p:cNvSpPr/>
            <p:nvPr/>
          </p:nvSpPr>
          <p:spPr>
            <a:xfrm>
              <a:off x="10118395" y="2551201"/>
              <a:ext cx="16683" cy="16598"/>
            </a:xfrm>
            <a:custGeom>
              <a:avLst/>
              <a:gdLst>
                <a:gd name="connsiteX0" fmla="*/ 8377 w 16683"/>
                <a:gd name="connsiteY0" fmla="*/ 16598 h 16598"/>
                <a:gd name="connsiteX1" fmla="*/ 16683 w 16683"/>
                <a:gd name="connsiteY1" fmla="*/ 8299 h 16598"/>
                <a:gd name="connsiteX2" fmla="*/ 8377 w 16683"/>
                <a:gd name="connsiteY2" fmla="*/ 0 h 16598"/>
                <a:gd name="connsiteX3" fmla="*/ 70 w 16683"/>
                <a:gd name="connsiteY3" fmla="*/ 8299 h 16598"/>
                <a:gd name="connsiteX4" fmla="*/ 8377 w 16683"/>
                <a:gd name="connsiteY4" fmla="*/ 16598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83" h="16598">
                  <a:moveTo>
                    <a:pt x="8377" y="16598"/>
                  </a:moveTo>
                  <a:cubicBezTo>
                    <a:pt x="12850" y="16598"/>
                    <a:pt x="16683" y="12768"/>
                    <a:pt x="16683" y="8299"/>
                  </a:cubicBezTo>
                  <a:cubicBezTo>
                    <a:pt x="16683" y="3830"/>
                    <a:pt x="12850" y="0"/>
                    <a:pt x="8377" y="0"/>
                  </a:cubicBezTo>
                  <a:cubicBezTo>
                    <a:pt x="3903" y="0"/>
                    <a:pt x="70" y="3830"/>
                    <a:pt x="70" y="8299"/>
                  </a:cubicBezTo>
                  <a:cubicBezTo>
                    <a:pt x="-569" y="12768"/>
                    <a:pt x="3265" y="16598"/>
                    <a:pt x="8377" y="16598"/>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364" name="Graphic 4">
              <a:extLst>
                <a:ext uri="{FF2B5EF4-FFF2-40B4-BE49-F238E27FC236}">
                  <a16:creationId xmlns:a16="http://schemas.microsoft.com/office/drawing/2014/main" id="{0608219A-A8E5-60B5-C515-CB9F830D19EE}"/>
                </a:ext>
              </a:extLst>
            </p:cNvPr>
            <p:cNvSpPr/>
            <p:nvPr/>
          </p:nvSpPr>
          <p:spPr>
            <a:xfrm>
              <a:off x="10089071" y="2521835"/>
              <a:ext cx="16613" cy="16598"/>
            </a:xfrm>
            <a:custGeom>
              <a:avLst/>
              <a:gdLst>
                <a:gd name="connsiteX0" fmla="*/ 8306 w 16613"/>
                <a:gd name="connsiteY0" fmla="*/ 0 h 16598"/>
                <a:gd name="connsiteX1" fmla="*/ 0 w 16613"/>
                <a:gd name="connsiteY1" fmla="*/ 8299 h 16598"/>
                <a:gd name="connsiteX2" fmla="*/ 8306 w 16613"/>
                <a:gd name="connsiteY2" fmla="*/ 16598 h 16598"/>
                <a:gd name="connsiteX3" fmla="*/ 16614 w 16613"/>
                <a:gd name="connsiteY3" fmla="*/ 8299 h 16598"/>
                <a:gd name="connsiteX4" fmla="*/ 8306 w 16613"/>
                <a:gd name="connsiteY4" fmla="*/ 0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13" h="16598">
                  <a:moveTo>
                    <a:pt x="8306" y="0"/>
                  </a:moveTo>
                  <a:cubicBezTo>
                    <a:pt x="3834" y="0"/>
                    <a:pt x="0" y="3830"/>
                    <a:pt x="0" y="8299"/>
                  </a:cubicBezTo>
                  <a:cubicBezTo>
                    <a:pt x="0" y="12768"/>
                    <a:pt x="3834" y="16598"/>
                    <a:pt x="8306" y="16598"/>
                  </a:cubicBezTo>
                  <a:cubicBezTo>
                    <a:pt x="12780" y="16598"/>
                    <a:pt x="16614" y="12768"/>
                    <a:pt x="16614" y="8299"/>
                  </a:cubicBezTo>
                  <a:cubicBezTo>
                    <a:pt x="16614" y="3830"/>
                    <a:pt x="12780" y="0"/>
                    <a:pt x="8306" y="0"/>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365" name="Graphic 4">
              <a:extLst>
                <a:ext uri="{FF2B5EF4-FFF2-40B4-BE49-F238E27FC236}">
                  <a16:creationId xmlns:a16="http://schemas.microsoft.com/office/drawing/2014/main" id="{C0CF50E7-155B-C3F0-EB02-694CD57D376E}"/>
                </a:ext>
              </a:extLst>
            </p:cNvPr>
            <p:cNvSpPr/>
            <p:nvPr/>
          </p:nvSpPr>
          <p:spPr>
            <a:xfrm>
              <a:off x="10089071" y="2550563"/>
              <a:ext cx="16613" cy="16598"/>
            </a:xfrm>
            <a:custGeom>
              <a:avLst/>
              <a:gdLst>
                <a:gd name="connsiteX0" fmla="*/ 8306 w 16613"/>
                <a:gd name="connsiteY0" fmla="*/ 0 h 16598"/>
                <a:gd name="connsiteX1" fmla="*/ 0 w 16613"/>
                <a:gd name="connsiteY1" fmla="*/ 8299 h 16598"/>
                <a:gd name="connsiteX2" fmla="*/ 8306 w 16613"/>
                <a:gd name="connsiteY2" fmla="*/ 16598 h 16598"/>
                <a:gd name="connsiteX3" fmla="*/ 16614 w 16613"/>
                <a:gd name="connsiteY3" fmla="*/ 8299 h 16598"/>
                <a:gd name="connsiteX4" fmla="*/ 8306 w 16613"/>
                <a:gd name="connsiteY4" fmla="*/ 0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13" h="16598">
                  <a:moveTo>
                    <a:pt x="8306" y="0"/>
                  </a:moveTo>
                  <a:cubicBezTo>
                    <a:pt x="3834" y="0"/>
                    <a:pt x="0" y="3830"/>
                    <a:pt x="0" y="8299"/>
                  </a:cubicBezTo>
                  <a:cubicBezTo>
                    <a:pt x="0" y="12768"/>
                    <a:pt x="3834" y="16598"/>
                    <a:pt x="8306" y="16598"/>
                  </a:cubicBezTo>
                  <a:cubicBezTo>
                    <a:pt x="12780" y="16598"/>
                    <a:pt x="16614" y="12768"/>
                    <a:pt x="16614" y="8299"/>
                  </a:cubicBezTo>
                  <a:cubicBezTo>
                    <a:pt x="16614" y="3830"/>
                    <a:pt x="12780" y="0"/>
                    <a:pt x="8306" y="0"/>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366" name="Graphic 4">
              <a:extLst>
                <a:ext uri="{FF2B5EF4-FFF2-40B4-BE49-F238E27FC236}">
                  <a16:creationId xmlns:a16="http://schemas.microsoft.com/office/drawing/2014/main" id="{1A78E046-A7B9-9A9F-067E-15537299F181}"/>
                </a:ext>
              </a:extLst>
            </p:cNvPr>
            <p:cNvSpPr/>
            <p:nvPr/>
          </p:nvSpPr>
          <p:spPr>
            <a:xfrm>
              <a:off x="10118465" y="2579291"/>
              <a:ext cx="16613" cy="16598"/>
            </a:xfrm>
            <a:custGeom>
              <a:avLst/>
              <a:gdLst>
                <a:gd name="connsiteX0" fmla="*/ 8307 w 16613"/>
                <a:gd name="connsiteY0" fmla="*/ 16598 h 16598"/>
                <a:gd name="connsiteX1" fmla="*/ 16614 w 16613"/>
                <a:gd name="connsiteY1" fmla="*/ 8299 h 16598"/>
                <a:gd name="connsiteX2" fmla="*/ 8307 w 16613"/>
                <a:gd name="connsiteY2" fmla="*/ 0 h 16598"/>
                <a:gd name="connsiteX3" fmla="*/ 0 w 16613"/>
                <a:gd name="connsiteY3" fmla="*/ 8299 h 16598"/>
                <a:gd name="connsiteX4" fmla="*/ 8307 w 16613"/>
                <a:gd name="connsiteY4" fmla="*/ 16598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13" h="16598">
                  <a:moveTo>
                    <a:pt x="8307" y="16598"/>
                  </a:moveTo>
                  <a:cubicBezTo>
                    <a:pt x="12780" y="16598"/>
                    <a:pt x="16614" y="12768"/>
                    <a:pt x="16614" y="8299"/>
                  </a:cubicBezTo>
                  <a:cubicBezTo>
                    <a:pt x="16614" y="3830"/>
                    <a:pt x="12780" y="0"/>
                    <a:pt x="8307" y="0"/>
                  </a:cubicBezTo>
                  <a:cubicBezTo>
                    <a:pt x="3834" y="0"/>
                    <a:pt x="0" y="3830"/>
                    <a:pt x="0" y="8299"/>
                  </a:cubicBezTo>
                  <a:cubicBezTo>
                    <a:pt x="0" y="12768"/>
                    <a:pt x="3195" y="16598"/>
                    <a:pt x="8307" y="16598"/>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367" name="Graphic 4">
              <a:extLst>
                <a:ext uri="{FF2B5EF4-FFF2-40B4-BE49-F238E27FC236}">
                  <a16:creationId xmlns:a16="http://schemas.microsoft.com/office/drawing/2014/main" id="{CCFDB6B7-CC22-6288-5118-877FE4995879}"/>
                </a:ext>
              </a:extLst>
            </p:cNvPr>
            <p:cNvSpPr/>
            <p:nvPr/>
          </p:nvSpPr>
          <p:spPr>
            <a:xfrm>
              <a:off x="10118465" y="2608019"/>
              <a:ext cx="16613" cy="16598"/>
            </a:xfrm>
            <a:custGeom>
              <a:avLst/>
              <a:gdLst>
                <a:gd name="connsiteX0" fmla="*/ 8307 w 16613"/>
                <a:gd name="connsiteY0" fmla="*/ 16598 h 16598"/>
                <a:gd name="connsiteX1" fmla="*/ 16614 w 16613"/>
                <a:gd name="connsiteY1" fmla="*/ 8299 h 16598"/>
                <a:gd name="connsiteX2" fmla="*/ 8307 w 16613"/>
                <a:gd name="connsiteY2" fmla="*/ 0 h 16598"/>
                <a:gd name="connsiteX3" fmla="*/ 0 w 16613"/>
                <a:gd name="connsiteY3" fmla="*/ 8299 h 16598"/>
                <a:gd name="connsiteX4" fmla="*/ 8307 w 16613"/>
                <a:gd name="connsiteY4" fmla="*/ 16598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13" h="16598">
                  <a:moveTo>
                    <a:pt x="8307" y="16598"/>
                  </a:moveTo>
                  <a:cubicBezTo>
                    <a:pt x="12780" y="16598"/>
                    <a:pt x="16614" y="12768"/>
                    <a:pt x="16614" y="8299"/>
                  </a:cubicBezTo>
                  <a:cubicBezTo>
                    <a:pt x="16614" y="3830"/>
                    <a:pt x="12780" y="0"/>
                    <a:pt x="8307" y="0"/>
                  </a:cubicBezTo>
                  <a:cubicBezTo>
                    <a:pt x="3834" y="0"/>
                    <a:pt x="0" y="3830"/>
                    <a:pt x="0" y="8299"/>
                  </a:cubicBezTo>
                  <a:cubicBezTo>
                    <a:pt x="0" y="12768"/>
                    <a:pt x="3195" y="16598"/>
                    <a:pt x="8307" y="16598"/>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368" name="Graphic 4">
              <a:extLst>
                <a:ext uri="{FF2B5EF4-FFF2-40B4-BE49-F238E27FC236}">
                  <a16:creationId xmlns:a16="http://schemas.microsoft.com/office/drawing/2014/main" id="{CA9BCF89-7E06-01F1-796D-0FFAEF4721F5}"/>
                </a:ext>
              </a:extLst>
            </p:cNvPr>
            <p:cNvSpPr/>
            <p:nvPr/>
          </p:nvSpPr>
          <p:spPr>
            <a:xfrm>
              <a:off x="10030283" y="2550563"/>
              <a:ext cx="16614" cy="16598"/>
            </a:xfrm>
            <a:custGeom>
              <a:avLst/>
              <a:gdLst>
                <a:gd name="connsiteX0" fmla="*/ 8307 w 16614"/>
                <a:gd name="connsiteY0" fmla="*/ 0 h 16598"/>
                <a:gd name="connsiteX1" fmla="*/ 0 w 16614"/>
                <a:gd name="connsiteY1" fmla="*/ 8299 h 16598"/>
                <a:gd name="connsiteX2" fmla="*/ 8307 w 16614"/>
                <a:gd name="connsiteY2" fmla="*/ 16598 h 16598"/>
                <a:gd name="connsiteX3" fmla="*/ 16614 w 16614"/>
                <a:gd name="connsiteY3" fmla="*/ 8299 h 16598"/>
                <a:gd name="connsiteX4" fmla="*/ 8307 w 16614"/>
                <a:gd name="connsiteY4" fmla="*/ 0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14" h="16598">
                  <a:moveTo>
                    <a:pt x="8307" y="0"/>
                  </a:moveTo>
                  <a:cubicBezTo>
                    <a:pt x="3835" y="0"/>
                    <a:pt x="0" y="3830"/>
                    <a:pt x="0" y="8299"/>
                  </a:cubicBezTo>
                  <a:cubicBezTo>
                    <a:pt x="0" y="12768"/>
                    <a:pt x="3835" y="16598"/>
                    <a:pt x="8307" y="16598"/>
                  </a:cubicBezTo>
                  <a:cubicBezTo>
                    <a:pt x="12780" y="16598"/>
                    <a:pt x="16614" y="12768"/>
                    <a:pt x="16614" y="8299"/>
                  </a:cubicBezTo>
                  <a:cubicBezTo>
                    <a:pt x="16614" y="3830"/>
                    <a:pt x="12780" y="0"/>
                    <a:pt x="8307" y="0"/>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369" name="Graphic 4">
              <a:extLst>
                <a:ext uri="{FF2B5EF4-FFF2-40B4-BE49-F238E27FC236}">
                  <a16:creationId xmlns:a16="http://schemas.microsoft.com/office/drawing/2014/main" id="{BAD015B8-0627-9DF4-7B9A-3E9DAC7AE302}"/>
                </a:ext>
              </a:extLst>
            </p:cNvPr>
            <p:cNvSpPr/>
            <p:nvPr/>
          </p:nvSpPr>
          <p:spPr>
            <a:xfrm>
              <a:off x="10059678" y="2550563"/>
              <a:ext cx="16613" cy="16598"/>
            </a:xfrm>
            <a:custGeom>
              <a:avLst/>
              <a:gdLst>
                <a:gd name="connsiteX0" fmla="*/ 8306 w 16613"/>
                <a:gd name="connsiteY0" fmla="*/ 0 h 16598"/>
                <a:gd name="connsiteX1" fmla="*/ 0 w 16613"/>
                <a:gd name="connsiteY1" fmla="*/ 8299 h 16598"/>
                <a:gd name="connsiteX2" fmla="*/ 8306 w 16613"/>
                <a:gd name="connsiteY2" fmla="*/ 16598 h 16598"/>
                <a:gd name="connsiteX3" fmla="*/ 16614 w 16613"/>
                <a:gd name="connsiteY3" fmla="*/ 8299 h 16598"/>
                <a:gd name="connsiteX4" fmla="*/ 8306 w 16613"/>
                <a:gd name="connsiteY4" fmla="*/ 0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13" h="16598">
                  <a:moveTo>
                    <a:pt x="8306" y="0"/>
                  </a:moveTo>
                  <a:cubicBezTo>
                    <a:pt x="3834" y="0"/>
                    <a:pt x="0" y="3830"/>
                    <a:pt x="0" y="8299"/>
                  </a:cubicBezTo>
                  <a:cubicBezTo>
                    <a:pt x="0" y="12768"/>
                    <a:pt x="3834" y="16598"/>
                    <a:pt x="8306" y="16598"/>
                  </a:cubicBezTo>
                  <a:cubicBezTo>
                    <a:pt x="12780" y="16598"/>
                    <a:pt x="16614" y="12768"/>
                    <a:pt x="16614" y="8299"/>
                  </a:cubicBezTo>
                  <a:cubicBezTo>
                    <a:pt x="16614" y="3830"/>
                    <a:pt x="12780" y="0"/>
                    <a:pt x="8306" y="0"/>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grpSp>
      <p:sp>
        <p:nvSpPr>
          <p:cNvPr id="370" name="Text Placeholder 1">
            <a:extLst>
              <a:ext uri="{FF2B5EF4-FFF2-40B4-BE49-F238E27FC236}">
                <a16:creationId xmlns:a16="http://schemas.microsoft.com/office/drawing/2014/main" id="{5C6CFF9C-E57B-FBE0-D121-8C636D919F9F}"/>
              </a:ext>
            </a:extLst>
          </p:cNvPr>
          <p:cNvSpPr txBox="1">
            <a:spLocks/>
          </p:cNvSpPr>
          <p:nvPr/>
        </p:nvSpPr>
        <p:spPr>
          <a:xfrm>
            <a:off x="2299171" y="5113292"/>
            <a:ext cx="917919" cy="814213"/>
          </a:xfrm>
          <a:prstGeom prst="rect">
            <a:avLst/>
          </a:prstGeom>
        </p:spPr>
        <p:txBody>
          <a:bodyPr anchor="ctr"/>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400"/>
              </a:spcBef>
              <a:spcAft>
                <a:spcPts val="0"/>
              </a:spcAft>
              <a:buClrTx/>
              <a:buSzTx/>
              <a:buFont typeface="Arial" panose="020B0604020202020204" pitchFamily="34" charset="0"/>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Managed Care Entities (MCEs)</a:t>
            </a:r>
          </a:p>
        </p:txBody>
      </p:sp>
      <p:sp>
        <p:nvSpPr>
          <p:cNvPr id="371" name="Text Placeholder 1">
            <a:extLst>
              <a:ext uri="{FF2B5EF4-FFF2-40B4-BE49-F238E27FC236}">
                <a16:creationId xmlns:a16="http://schemas.microsoft.com/office/drawing/2014/main" id="{B5D5D8DB-65D6-F15B-3BAD-ABC96A3721A3}"/>
              </a:ext>
            </a:extLst>
          </p:cNvPr>
          <p:cNvSpPr txBox="1">
            <a:spLocks/>
          </p:cNvSpPr>
          <p:nvPr/>
        </p:nvSpPr>
        <p:spPr>
          <a:xfrm>
            <a:off x="1215542" y="5113292"/>
            <a:ext cx="884891" cy="814213"/>
          </a:xfrm>
          <a:prstGeom prst="rect">
            <a:avLst/>
          </a:prstGeom>
        </p:spPr>
        <p:txBody>
          <a:bodyPr anchor="ctr"/>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400"/>
              </a:spcBef>
              <a:spcAft>
                <a:spcPts val="0"/>
              </a:spcAft>
              <a:buClrTx/>
              <a:buSzTx/>
              <a:buFont typeface="Arial" panose="020B0604020202020204" pitchFamily="34" charset="0"/>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Acute Hospitals</a:t>
            </a:r>
          </a:p>
        </p:txBody>
      </p:sp>
      <p:sp>
        <p:nvSpPr>
          <p:cNvPr id="372" name="Text Placeholder 1">
            <a:extLst>
              <a:ext uri="{FF2B5EF4-FFF2-40B4-BE49-F238E27FC236}">
                <a16:creationId xmlns:a16="http://schemas.microsoft.com/office/drawing/2014/main" id="{097EBCAE-6A8E-6982-3EC9-DBFDB9A6DFED}"/>
              </a:ext>
            </a:extLst>
          </p:cNvPr>
          <p:cNvSpPr txBox="1">
            <a:spLocks/>
          </p:cNvSpPr>
          <p:nvPr/>
        </p:nvSpPr>
        <p:spPr>
          <a:xfrm>
            <a:off x="3320698" y="5113292"/>
            <a:ext cx="917919" cy="814213"/>
          </a:xfrm>
          <a:prstGeom prst="rect">
            <a:avLst/>
          </a:prstGeom>
        </p:spPr>
        <p:txBody>
          <a:bodyPr anchor="ctr"/>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400"/>
              </a:spcBef>
              <a:spcAft>
                <a:spcPts val="0"/>
              </a:spcAft>
              <a:buClrTx/>
              <a:buSzTx/>
              <a:buFont typeface="Arial" panose="020B0604020202020204" pitchFamily="34" charset="0"/>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Community Behavioral Health Centers (CBHCs)</a:t>
            </a:r>
          </a:p>
        </p:txBody>
      </p:sp>
      <p:grpSp>
        <p:nvGrpSpPr>
          <p:cNvPr id="373" name="Graphic 4">
            <a:extLst>
              <a:ext uri="{FF2B5EF4-FFF2-40B4-BE49-F238E27FC236}">
                <a16:creationId xmlns:a16="http://schemas.microsoft.com/office/drawing/2014/main" id="{330F4BEF-716A-1CF7-B1DA-CFBF2856F695}"/>
              </a:ext>
            </a:extLst>
          </p:cNvPr>
          <p:cNvGrpSpPr/>
          <p:nvPr/>
        </p:nvGrpSpPr>
        <p:grpSpPr>
          <a:xfrm>
            <a:off x="2529530" y="4562408"/>
            <a:ext cx="457200" cy="457200"/>
            <a:chOff x="1515054" y="1885990"/>
            <a:chExt cx="362309" cy="362610"/>
          </a:xfrm>
          <a:solidFill>
            <a:srgbClr val="6691FF"/>
          </a:solidFill>
        </p:grpSpPr>
        <p:sp>
          <p:nvSpPr>
            <p:cNvPr id="429" name="Graphic 4">
              <a:extLst>
                <a:ext uri="{FF2B5EF4-FFF2-40B4-BE49-F238E27FC236}">
                  <a16:creationId xmlns:a16="http://schemas.microsoft.com/office/drawing/2014/main" id="{2A20D96A-096D-2D51-01DF-81B3F1D423C2}"/>
                </a:ext>
              </a:extLst>
            </p:cNvPr>
            <p:cNvSpPr/>
            <p:nvPr/>
          </p:nvSpPr>
          <p:spPr>
            <a:xfrm>
              <a:off x="1515054" y="1885990"/>
              <a:ext cx="362309" cy="362610"/>
            </a:xfrm>
            <a:custGeom>
              <a:avLst/>
              <a:gdLst>
                <a:gd name="connsiteX0" fmla="*/ 180835 w 362309"/>
                <a:gd name="connsiteY0" fmla="*/ 0 h 362610"/>
                <a:gd name="connsiteX1" fmla="*/ 0 w 362309"/>
                <a:gd name="connsiteY1" fmla="*/ 181305 h 362610"/>
                <a:gd name="connsiteX2" fmla="*/ 180835 w 362309"/>
                <a:gd name="connsiteY2" fmla="*/ 362610 h 362610"/>
                <a:gd name="connsiteX3" fmla="*/ 362309 w 362309"/>
                <a:gd name="connsiteY3" fmla="*/ 181305 h 362610"/>
                <a:gd name="connsiteX4" fmla="*/ 180835 w 362309"/>
                <a:gd name="connsiteY4" fmla="*/ 0 h 362610"/>
                <a:gd name="connsiteX5" fmla="*/ 180835 w 362309"/>
                <a:gd name="connsiteY5" fmla="*/ 0 h 362610"/>
                <a:gd name="connsiteX6" fmla="*/ 180835 w 362309"/>
                <a:gd name="connsiteY6" fmla="*/ 348565 h 362610"/>
                <a:gd name="connsiteX7" fmla="*/ 12780 w 362309"/>
                <a:gd name="connsiteY7" fmla="*/ 180028 h 362610"/>
                <a:gd name="connsiteX8" fmla="*/ 181474 w 362309"/>
                <a:gd name="connsiteY8" fmla="*/ 11491 h 362610"/>
                <a:gd name="connsiteX9" fmla="*/ 349529 w 362309"/>
                <a:gd name="connsiteY9" fmla="*/ 180028 h 362610"/>
                <a:gd name="connsiteX10" fmla="*/ 349529 w 362309"/>
                <a:gd name="connsiteY10" fmla="*/ 180028 h 362610"/>
                <a:gd name="connsiteX11" fmla="*/ 180835 w 362309"/>
                <a:gd name="connsiteY11" fmla="*/ 348565 h 3626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62309" h="362610">
                  <a:moveTo>
                    <a:pt x="180835" y="0"/>
                  </a:moveTo>
                  <a:cubicBezTo>
                    <a:pt x="80513" y="0"/>
                    <a:pt x="0" y="81077"/>
                    <a:pt x="0" y="181305"/>
                  </a:cubicBezTo>
                  <a:cubicBezTo>
                    <a:pt x="0" y="281534"/>
                    <a:pt x="81152" y="362610"/>
                    <a:pt x="180835" y="362610"/>
                  </a:cubicBezTo>
                  <a:cubicBezTo>
                    <a:pt x="280518" y="362610"/>
                    <a:pt x="362309" y="281534"/>
                    <a:pt x="362309" y="181305"/>
                  </a:cubicBezTo>
                  <a:cubicBezTo>
                    <a:pt x="361670" y="80438"/>
                    <a:pt x="280518" y="0"/>
                    <a:pt x="180835" y="0"/>
                  </a:cubicBezTo>
                  <a:lnTo>
                    <a:pt x="180835" y="0"/>
                  </a:lnTo>
                  <a:close/>
                  <a:moveTo>
                    <a:pt x="180835" y="348565"/>
                  </a:moveTo>
                  <a:cubicBezTo>
                    <a:pt x="87542" y="348565"/>
                    <a:pt x="12780" y="273235"/>
                    <a:pt x="12780" y="180028"/>
                  </a:cubicBezTo>
                  <a:cubicBezTo>
                    <a:pt x="12780" y="86822"/>
                    <a:pt x="88181" y="11491"/>
                    <a:pt x="181474" y="11491"/>
                  </a:cubicBezTo>
                  <a:cubicBezTo>
                    <a:pt x="274767" y="11491"/>
                    <a:pt x="349529" y="86822"/>
                    <a:pt x="349529" y="180028"/>
                  </a:cubicBezTo>
                  <a:cubicBezTo>
                    <a:pt x="349529" y="180028"/>
                    <a:pt x="349529" y="180028"/>
                    <a:pt x="349529" y="180028"/>
                  </a:cubicBezTo>
                  <a:cubicBezTo>
                    <a:pt x="348891" y="273235"/>
                    <a:pt x="273489" y="348565"/>
                    <a:pt x="180835" y="348565"/>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30" name="Graphic 4">
              <a:extLst>
                <a:ext uri="{FF2B5EF4-FFF2-40B4-BE49-F238E27FC236}">
                  <a16:creationId xmlns:a16="http://schemas.microsoft.com/office/drawing/2014/main" id="{07D8CA04-0083-6B95-83FE-EE9BC3B997DB}"/>
                </a:ext>
              </a:extLst>
            </p:cNvPr>
            <p:cNvSpPr/>
            <p:nvPr/>
          </p:nvSpPr>
          <p:spPr>
            <a:xfrm>
              <a:off x="1675441" y="2102168"/>
              <a:ext cx="12779" cy="13007"/>
            </a:xfrm>
            <a:custGeom>
              <a:avLst/>
              <a:gdLst>
                <a:gd name="connsiteX0" fmla="*/ 1917 w 12779"/>
                <a:gd name="connsiteY0" fmla="*/ 11092 h 13007"/>
                <a:gd name="connsiteX1" fmla="*/ 3834 w 12779"/>
                <a:gd name="connsiteY1" fmla="*/ 12369 h 13007"/>
                <a:gd name="connsiteX2" fmla="*/ 6390 w 12779"/>
                <a:gd name="connsiteY2" fmla="*/ 13007 h 13007"/>
                <a:gd name="connsiteX3" fmla="*/ 8946 w 12779"/>
                <a:gd name="connsiteY3" fmla="*/ 12369 h 13007"/>
                <a:gd name="connsiteX4" fmla="*/ 10863 w 12779"/>
                <a:gd name="connsiteY4" fmla="*/ 11092 h 13007"/>
                <a:gd name="connsiteX5" fmla="*/ 12141 w 12779"/>
                <a:gd name="connsiteY5" fmla="*/ 9177 h 13007"/>
                <a:gd name="connsiteX6" fmla="*/ 12780 w 12779"/>
                <a:gd name="connsiteY6" fmla="*/ 6623 h 13007"/>
                <a:gd name="connsiteX7" fmla="*/ 12780 w 12779"/>
                <a:gd name="connsiteY7" fmla="*/ 5347 h 13007"/>
                <a:gd name="connsiteX8" fmla="*/ 10863 w 12779"/>
                <a:gd name="connsiteY8" fmla="*/ 2155 h 13007"/>
                <a:gd name="connsiteX9" fmla="*/ 10224 w 12779"/>
                <a:gd name="connsiteY9" fmla="*/ 1516 h 13007"/>
                <a:gd name="connsiteX10" fmla="*/ 8946 w 12779"/>
                <a:gd name="connsiteY10" fmla="*/ 878 h 13007"/>
                <a:gd name="connsiteX11" fmla="*/ 7668 w 12779"/>
                <a:gd name="connsiteY11" fmla="*/ 239 h 13007"/>
                <a:gd name="connsiteX12" fmla="*/ 1917 w 12779"/>
                <a:gd name="connsiteY12" fmla="*/ 2155 h 13007"/>
                <a:gd name="connsiteX13" fmla="*/ 0 w 12779"/>
                <a:gd name="connsiteY13" fmla="*/ 6623 h 13007"/>
                <a:gd name="connsiteX14" fmla="*/ 639 w 12779"/>
                <a:gd name="connsiteY14" fmla="*/ 9177 h 13007"/>
                <a:gd name="connsiteX15" fmla="*/ 1917 w 12779"/>
                <a:gd name="connsiteY15" fmla="*/ 11092 h 13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779" h="13007">
                  <a:moveTo>
                    <a:pt x="1917" y="11092"/>
                  </a:moveTo>
                  <a:cubicBezTo>
                    <a:pt x="2556" y="11731"/>
                    <a:pt x="3195" y="12369"/>
                    <a:pt x="3834" y="12369"/>
                  </a:cubicBezTo>
                  <a:cubicBezTo>
                    <a:pt x="4473" y="13007"/>
                    <a:pt x="5751" y="13007"/>
                    <a:pt x="6390" y="13007"/>
                  </a:cubicBezTo>
                  <a:cubicBezTo>
                    <a:pt x="7029" y="13007"/>
                    <a:pt x="8307" y="13007"/>
                    <a:pt x="8946" y="12369"/>
                  </a:cubicBezTo>
                  <a:cubicBezTo>
                    <a:pt x="9585" y="11731"/>
                    <a:pt x="10224" y="11731"/>
                    <a:pt x="10863" y="11092"/>
                  </a:cubicBezTo>
                  <a:cubicBezTo>
                    <a:pt x="11502" y="10454"/>
                    <a:pt x="12141" y="9815"/>
                    <a:pt x="12141" y="9177"/>
                  </a:cubicBezTo>
                  <a:cubicBezTo>
                    <a:pt x="12141" y="8539"/>
                    <a:pt x="12780" y="7262"/>
                    <a:pt x="12780" y="6623"/>
                  </a:cubicBezTo>
                  <a:cubicBezTo>
                    <a:pt x="12780" y="5985"/>
                    <a:pt x="12780" y="5985"/>
                    <a:pt x="12780" y="5347"/>
                  </a:cubicBezTo>
                  <a:cubicBezTo>
                    <a:pt x="12780" y="4070"/>
                    <a:pt x="12141" y="2793"/>
                    <a:pt x="10863" y="2155"/>
                  </a:cubicBezTo>
                  <a:lnTo>
                    <a:pt x="10224" y="1516"/>
                  </a:lnTo>
                  <a:cubicBezTo>
                    <a:pt x="9585" y="1516"/>
                    <a:pt x="9585" y="878"/>
                    <a:pt x="8946" y="878"/>
                  </a:cubicBezTo>
                  <a:cubicBezTo>
                    <a:pt x="8307" y="878"/>
                    <a:pt x="8307" y="878"/>
                    <a:pt x="7668" y="239"/>
                  </a:cubicBezTo>
                  <a:cubicBezTo>
                    <a:pt x="5751" y="-399"/>
                    <a:pt x="3195" y="239"/>
                    <a:pt x="1917" y="2155"/>
                  </a:cubicBezTo>
                  <a:cubicBezTo>
                    <a:pt x="639" y="3431"/>
                    <a:pt x="0" y="4708"/>
                    <a:pt x="0" y="6623"/>
                  </a:cubicBezTo>
                  <a:cubicBezTo>
                    <a:pt x="0" y="7262"/>
                    <a:pt x="0" y="8539"/>
                    <a:pt x="639" y="9177"/>
                  </a:cubicBezTo>
                  <a:cubicBezTo>
                    <a:pt x="1278" y="9177"/>
                    <a:pt x="1278" y="10454"/>
                    <a:pt x="1917" y="11092"/>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31" name="Graphic 4">
              <a:extLst>
                <a:ext uri="{FF2B5EF4-FFF2-40B4-BE49-F238E27FC236}">
                  <a16:creationId xmlns:a16="http://schemas.microsoft.com/office/drawing/2014/main" id="{F1E1FB46-E7DD-E78C-0ABB-FA5634593705}"/>
                </a:ext>
              </a:extLst>
            </p:cNvPr>
            <p:cNvSpPr/>
            <p:nvPr/>
          </p:nvSpPr>
          <p:spPr>
            <a:xfrm>
              <a:off x="1675441" y="2129859"/>
              <a:ext cx="12779" cy="12768"/>
            </a:xfrm>
            <a:custGeom>
              <a:avLst/>
              <a:gdLst>
                <a:gd name="connsiteX0" fmla="*/ 6390 w 12779"/>
                <a:gd name="connsiteY0" fmla="*/ 12768 h 12768"/>
                <a:gd name="connsiteX1" fmla="*/ 10863 w 12779"/>
                <a:gd name="connsiteY1" fmla="*/ 10853 h 12768"/>
                <a:gd name="connsiteX2" fmla="*/ 12780 w 12779"/>
                <a:gd name="connsiteY2" fmla="*/ 6384 h 12768"/>
                <a:gd name="connsiteX3" fmla="*/ 12141 w 12779"/>
                <a:gd name="connsiteY3" fmla="*/ 3830 h 12768"/>
                <a:gd name="connsiteX4" fmla="*/ 10863 w 12779"/>
                <a:gd name="connsiteY4" fmla="*/ 1915 h 12768"/>
                <a:gd name="connsiteX5" fmla="*/ 1917 w 12779"/>
                <a:gd name="connsiteY5" fmla="*/ 1915 h 12768"/>
                <a:gd name="connsiteX6" fmla="*/ 1917 w 12779"/>
                <a:gd name="connsiteY6" fmla="*/ 1915 h 12768"/>
                <a:gd name="connsiteX7" fmla="*/ 639 w 12779"/>
                <a:gd name="connsiteY7" fmla="*/ 3830 h 12768"/>
                <a:gd name="connsiteX8" fmla="*/ 0 w 12779"/>
                <a:gd name="connsiteY8" fmla="*/ 6384 h 12768"/>
                <a:gd name="connsiteX9" fmla="*/ 1917 w 12779"/>
                <a:gd name="connsiteY9" fmla="*/ 10853 h 12768"/>
                <a:gd name="connsiteX10" fmla="*/ 6390 w 12779"/>
                <a:gd name="connsiteY10" fmla="*/ 12768 h 12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779" h="12768">
                  <a:moveTo>
                    <a:pt x="6390" y="12768"/>
                  </a:moveTo>
                  <a:cubicBezTo>
                    <a:pt x="8307" y="12768"/>
                    <a:pt x="9585" y="12130"/>
                    <a:pt x="10863" y="10853"/>
                  </a:cubicBezTo>
                  <a:cubicBezTo>
                    <a:pt x="12141" y="9576"/>
                    <a:pt x="12780" y="8299"/>
                    <a:pt x="12780" y="6384"/>
                  </a:cubicBezTo>
                  <a:cubicBezTo>
                    <a:pt x="12780" y="5746"/>
                    <a:pt x="12780" y="4469"/>
                    <a:pt x="12141" y="3830"/>
                  </a:cubicBezTo>
                  <a:cubicBezTo>
                    <a:pt x="12141" y="3192"/>
                    <a:pt x="11502" y="2554"/>
                    <a:pt x="10863" y="1915"/>
                  </a:cubicBezTo>
                  <a:cubicBezTo>
                    <a:pt x="8307" y="-638"/>
                    <a:pt x="4473" y="-638"/>
                    <a:pt x="1917" y="1915"/>
                  </a:cubicBezTo>
                  <a:cubicBezTo>
                    <a:pt x="1917" y="1915"/>
                    <a:pt x="1917" y="1915"/>
                    <a:pt x="1917" y="1915"/>
                  </a:cubicBezTo>
                  <a:cubicBezTo>
                    <a:pt x="1278" y="2554"/>
                    <a:pt x="639" y="3192"/>
                    <a:pt x="639" y="3830"/>
                  </a:cubicBezTo>
                  <a:cubicBezTo>
                    <a:pt x="0" y="4469"/>
                    <a:pt x="0" y="5746"/>
                    <a:pt x="0" y="6384"/>
                  </a:cubicBezTo>
                  <a:cubicBezTo>
                    <a:pt x="0" y="8299"/>
                    <a:pt x="639" y="9576"/>
                    <a:pt x="1917" y="10853"/>
                  </a:cubicBezTo>
                  <a:cubicBezTo>
                    <a:pt x="3195" y="12130"/>
                    <a:pt x="4473" y="12768"/>
                    <a:pt x="6390" y="12768"/>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32" name="Graphic 4">
              <a:extLst>
                <a:ext uri="{FF2B5EF4-FFF2-40B4-BE49-F238E27FC236}">
                  <a16:creationId xmlns:a16="http://schemas.microsoft.com/office/drawing/2014/main" id="{ED40DFB7-3A9E-CDAA-E160-013E247B3E48}"/>
                </a:ext>
              </a:extLst>
            </p:cNvPr>
            <p:cNvSpPr/>
            <p:nvPr/>
          </p:nvSpPr>
          <p:spPr>
            <a:xfrm>
              <a:off x="1647964" y="2102408"/>
              <a:ext cx="12779" cy="12768"/>
            </a:xfrm>
            <a:custGeom>
              <a:avLst/>
              <a:gdLst>
                <a:gd name="connsiteX0" fmla="*/ 3834 w 12779"/>
                <a:gd name="connsiteY0" fmla="*/ 12130 h 12768"/>
                <a:gd name="connsiteX1" fmla="*/ 6390 w 12779"/>
                <a:gd name="connsiteY1" fmla="*/ 12768 h 12768"/>
                <a:gd name="connsiteX2" fmla="*/ 10863 w 12779"/>
                <a:gd name="connsiteY2" fmla="*/ 10853 h 12768"/>
                <a:gd name="connsiteX3" fmla="*/ 12141 w 12779"/>
                <a:gd name="connsiteY3" fmla="*/ 8938 h 12768"/>
                <a:gd name="connsiteX4" fmla="*/ 12780 w 12779"/>
                <a:gd name="connsiteY4" fmla="*/ 6384 h 12768"/>
                <a:gd name="connsiteX5" fmla="*/ 10863 w 12779"/>
                <a:gd name="connsiteY5" fmla="*/ 1915 h 12768"/>
                <a:gd name="connsiteX6" fmla="*/ 1917 w 12779"/>
                <a:gd name="connsiteY6" fmla="*/ 1915 h 12768"/>
                <a:gd name="connsiteX7" fmla="*/ 0 w 12779"/>
                <a:gd name="connsiteY7" fmla="*/ 6384 h 12768"/>
                <a:gd name="connsiteX8" fmla="*/ 1917 w 12779"/>
                <a:gd name="connsiteY8" fmla="*/ 10853 h 12768"/>
                <a:gd name="connsiteX9" fmla="*/ 3834 w 12779"/>
                <a:gd name="connsiteY9" fmla="*/ 12130 h 12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9" h="12768">
                  <a:moveTo>
                    <a:pt x="3834" y="12130"/>
                  </a:moveTo>
                  <a:cubicBezTo>
                    <a:pt x="4473" y="12768"/>
                    <a:pt x="5751" y="12768"/>
                    <a:pt x="6390" y="12768"/>
                  </a:cubicBezTo>
                  <a:cubicBezTo>
                    <a:pt x="8307" y="12768"/>
                    <a:pt x="9585" y="12130"/>
                    <a:pt x="10863" y="10853"/>
                  </a:cubicBezTo>
                  <a:cubicBezTo>
                    <a:pt x="11502" y="10214"/>
                    <a:pt x="12141" y="9576"/>
                    <a:pt x="12141" y="8938"/>
                  </a:cubicBezTo>
                  <a:cubicBezTo>
                    <a:pt x="12141" y="8299"/>
                    <a:pt x="12780" y="7661"/>
                    <a:pt x="12780" y="6384"/>
                  </a:cubicBezTo>
                  <a:cubicBezTo>
                    <a:pt x="12780" y="4469"/>
                    <a:pt x="12141" y="3192"/>
                    <a:pt x="10863" y="1915"/>
                  </a:cubicBezTo>
                  <a:cubicBezTo>
                    <a:pt x="8307" y="-638"/>
                    <a:pt x="4473" y="-638"/>
                    <a:pt x="1917" y="1915"/>
                  </a:cubicBezTo>
                  <a:cubicBezTo>
                    <a:pt x="639" y="3192"/>
                    <a:pt x="0" y="4469"/>
                    <a:pt x="0" y="6384"/>
                  </a:cubicBezTo>
                  <a:cubicBezTo>
                    <a:pt x="0" y="8299"/>
                    <a:pt x="639" y="9576"/>
                    <a:pt x="1917" y="10853"/>
                  </a:cubicBezTo>
                  <a:cubicBezTo>
                    <a:pt x="1917" y="10853"/>
                    <a:pt x="2556" y="11491"/>
                    <a:pt x="3834" y="12130"/>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33" name="Graphic 4">
              <a:extLst>
                <a:ext uri="{FF2B5EF4-FFF2-40B4-BE49-F238E27FC236}">
                  <a16:creationId xmlns:a16="http://schemas.microsoft.com/office/drawing/2014/main" id="{5F812E68-ACA9-D46A-179D-F10AD6A5589E}"/>
                </a:ext>
              </a:extLst>
            </p:cNvPr>
            <p:cNvSpPr/>
            <p:nvPr/>
          </p:nvSpPr>
          <p:spPr>
            <a:xfrm>
              <a:off x="1647325" y="2074318"/>
              <a:ext cx="12779" cy="12767"/>
            </a:xfrm>
            <a:custGeom>
              <a:avLst/>
              <a:gdLst>
                <a:gd name="connsiteX0" fmla="*/ 1917 w 12779"/>
                <a:gd name="connsiteY0" fmla="*/ 10853 h 12767"/>
                <a:gd name="connsiteX1" fmla="*/ 6390 w 12779"/>
                <a:gd name="connsiteY1" fmla="*/ 12768 h 12767"/>
                <a:gd name="connsiteX2" fmla="*/ 12780 w 12779"/>
                <a:gd name="connsiteY2" fmla="*/ 6384 h 12767"/>
                <a:gd name="connsiteX3" fmla="*/ 10863 w 12779"/>
                <a:gd name="connsiteY3" fmla="*/ 1915 h 12767"/>
                <a:gd name="connsiteX4" fmla="*/ 1917 w 12779"/>
                <a:gd name="connsiteY4" fmla="*/ 1915 h 12767"/>
                <a:gd name="connsiteX5" fmla="*/ 0 w 12779"/>
                <a:gd name="connsiteY5" fmla="*/ 6384 h 12767"/>
                <a:gd name="connsiteX6" fmla="*/ 639 w 12779"/>
                <a:gd name="connsiteY6" fmla="*/ 8938 h 12767"/>
                <a:gd name="connsiteX7" fmla="*/ 1917 w 12779"/>
                <a:gd name="connsiteY7" fmla="*/ 10853 h 12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79" h="12767">
                  <a:moveTo>
                    <a:pt x="1917" y="10853"/>
                  </a:moveTo>
                  <a:cubicBezTo>
                    <a:pt x="3195" y="12130"/>
                    <a:pt x="4473" y="12768"/>
                    <a:pt x="6390" y="12768"/>
                  </a:cubicBezTo>
                  <a:cubicBezTo>
                    <a:pt x="10224" y="12768"/>
                    <a:pt x="12780" y="9576"/>
                    <a:pt x="12780" y="6384"/>
                  </a:cubicBezTo>
                  <a:cubicBezTo>
                    <a:pt x="12780" y="4469"/>
                    <a:pt x="12141" y="3192"/>
                    <a:pt x="10863" y="1915"/>
                  </a:cubicBezTo>
                  <a:cubicBezTo>
                    <a:pt x="8307" y="-638"/>
                    <a:pt x="4473" y="-638"/>
                    <a:pt x="1917" y="1915"/>
                  </a:cubicBezTo>
                  <a:cubicBezTo>
                    <a:pt x="639" y="3192"/>
                    <a:pt x="0" y="4469"/>
                    <a:pt x="0" y="6384"/>
                  </a:cubicBezTo>
                  <a:cubicBezTo>
                    <a:pt x="0" y="7022"/>
                    <a:pt x="0" y="8299"/>
                    <a:pt x="639" y="8938"/>
                  </a:cubicBezTo>
                  <a:cubicBezTo>
                    <a:pt x="1278" y="9576"/>
                    <a:pt x="1278" y="10214"/>
                    <a:pt x="1917" y="10853"/>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34" name="Graphic 4">
              <a:extLst>
                <a:ext uri="{FF2B5EF4-FFF2-40B4-BE49-F238E27FC236}">
                  <a16:creationId xmlns:a16="http://schemas.microsoft.com/office/drawing/2014/main" id="{C53CC006-A9D7-0448-C0CE-3B0EB75F034D}"/>
                </a:ext>
              </a:extLst>
            </p:cNvPr>
            <p:cNvSpPr/>
            <p:nvPr/>
          </p:nvSpPr>
          <p:spPr>
            <a:xfrm>
              <a:off x="1675441" y="2074318"/>
              <a:ext cx="12779" cy="12767"/>
            </a:xfrm>
            <a:custGeom>
              <a:avLst/>
              <a:gdLst>
                <a:gd name="connsiteX0" fmla="*/ 1917 w 12779"/>
                <a:gd name="connsiteY0" fmla="*/ 10853 h 12767"/>
                <a:gd name="connsiteX1" fmla="*/ 6390 w 12779"/>
                <a:gd name="connsiteY1" fmla="*/ 12768 h 12767"/>
                <a:gd name="connsiteX2" fmla="*/ 10863 w 12779"/>
                <a:gd name="connsiteY2" fmla="*/ 10853 h 12767"/>
                <a:gd name="connsiteX3" fmla="*/ 10863 w 12779"/>
                <a:gd name="connsiteY3" fmla="*/ 1915 h 12767"/>
                <a:gd name="connsiteX4" fmla="*/ 1917 w 12779"/>
                <a:gd name="connsiteY4" fmla="*/ 1915 h 12767"/>
                <a:gd name="connsiteX5" fmla="*/ 1917 w 12779"/>
                <a:gd name="connsiteY5" fmla="*/ 1915 h 12767"/>
                <a:gd name="connsiteX6" fmla="*/ 0 w 12779"/>
                <a:gd name="connsiteY6" fmla="*/ 6384 h 12767"/>
                <a:gd name="connsiteX7" fmla="*/ 639 w 12779"/>
                <a:gd name="connsiteY7" fmla="*/ 8938 h 12767"/>
                <a:gd name="connsiteX8" fmla="*/ 1917 w 12779"/>
                <a:gd name="connsiteY8" fmla="*/ 10853 h 12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779" h="12767">
                  <a:moveTo>
                    <a:pt x="1917" y="10853"/>
                  </a:moveTo>
                  <a:cubicBezTo>
                    <a:pt x="3195" y="12130"/>
                    <a:pt x="4473" y="12768"/>
                    <a:pt x="6390" y="12768"/>
                  </a:cubicBezTo>
                  <a:cubicBezTo>
                    <a:pt x="8307" y="12768"/>
                    <a:pt x="9585" y="12130"/>
                    <a:pt x="10863" y="10853"/>
                  </a:cubicBezTo>
                  <a:cubicBezTo>
                    <a:pt x="13419" y="8299"/>
                    <a:pt x="13419" y="4469"/>
                    <a:pt x="10863" y="1915"/>
                  </a:cubicBezTo>
                  <a:cubicBezTo>
                    <a:pt x="8307" y="-638"/>
                    <a:pt x="4473" y="-638"/>
                    <a:pt x="1917" y="1915"/>
                  </a:cubicBezTo>
                  <a:cubicBezTo>
                    <a:pt x="1917" y="1915"/>
                    <a:pt x="1917" y="1915"/>
                    <a:pt x="1917" y="1915"/>
                  </a:cubicBezTo>
                  <a:cubicBezTo>
                    <a:pt x="639" y="3192"/>
                    <a:pt x="0" y="4469"/>
                    <a:pt x="0" y="6384"/>
                  </a:cubicBezTo>
                  <a:cubicBezTo>
                    <a:pt x="0" y="7022"/>
                    <a:pt x="0" y="8299"/>
                    <a:pt x="639" y="8938"/>
                  </a:cubicBezTo>
                  <a:cubicBezTo>
                    <a:pt x="639" y="9576"/>
                    <a:pt x="1278" y="10214"/>
                    <a:pt x="1917" y="10853"/>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35" name="Graphic 4">
              <a:extLst>
                <a:ext uri="{FF2B5EF4-FFF2-40B4-BE49-F238E27FC236}">
                  <a16:creationId xmlns:a16="http://schemas.microsoft.com/office/drawing/2014/main" id="{9908B0D6-7C3F-563A-6D70-8E3AAA00D1FA}"/>
                </a:ext>
              </a:extLst>
            </p:cNvPr>
            <p:cNvSpPr/>
            <p:nvPr/>
          </p:nvSpPr>
          <p:spPr>
            <a:xfrm>
              <a:off x="1675441" y="2046203"/>
              <a:ext cx="12779" cy="12793"/>
            </a:xfrm>
            <a:custGeom>
              <a:avLst/>
              <a:gdLst>
                <a:gd name="connsiteX0" fmla="*/ 6390 w 12779"/>
                <a:gd name="connsiteY0" fmla="*/ 12794 h 12793"/>
                <a:gd name="connsiteX1" fmla="*/ 12780 w 12779"/>
                <a:gd name="connsiteY1" fmla="*/ 6410 h 12793"/>
                <a:gd name="connsiteX2" fmla="*/ 10863 w 12779"/>
                <a:gd name="connsiteY2" fmla="*/ 1941 h 12793"/>
                <a:gd name="connsiteX3" fmla="*/ 8946 w 12779"/>
                <a:gd name="connsiteY3" fmla="*/ 664 h 12793"/>
                <a:gd name="connsiteX4" fmla="*/ 1917 w 12779"/>
                <a:gd name="connsiteY4" fmla="*/ 1941 h 12793"/>
                <a:gd name="connsiteX5" fmla="*/ 0 w 12779"/>
                <a:gd name="connsiteY5" fmla="*/ 6410 h 12793"/>
                <a:gd name="connsiteX6" fmla="*/ 1917 w 12779"/>
                <a:gd name="connsiteY6" fmla="*/ 10879 h 12793"/>
                <a:gd name="connsiteX7" fmla="*/ 6390 w 12779"/>
                <a:gd name="connsiteY7" fmla="*/ 12794 h 127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79" h="12793">
                  <a:moveTo>
                    <a:pt x="6390" y="12794"/>
                  </a:moveTo>
                  <a:cubicBezTo>
                    <a:pt x="10224" y="12794"/>
                    <a:pt x="12780" y="10240"/>
                    <a:pt x="12780" y="6410"/>
                  </a:cubicBezTo>
                  <a:cubicBezTo>
                    <a:pt x="12780" y="4495"/>
                    <a:pt x="12141" y="3218"/>
                    <a:pt x="10863" y="1941"/>
                  </a:cubicBezTo>
                  <a:cubicBezTo>
                    <a:pt x="10224" y="1303"/>
                    <a:pt x="9585" y="664"/>
                    <a:pt x="8946" y="664"/>
                  </a:cubicBezTo>
                  <a:cubicBezTo>
                    <a:pt x="6390" y="-613"/>
                    <a:pt x="3834" y="26"/>
                    <a:pt x="1917" y="1941"/>
                  </a:cubicBezTo>
                  <a:cubicBezTo>
                    <a:pt x="639" y="3218"/>
                    <a:pt x="0" y="4495"/>
                    <a:pt x="0" y="6410"/>
                  </a:cubicBezTo>
                  <a:cubicBezTo>
                    <a:pt x="0" y="8325"/>
                    <a:pt x="639" y="9602"/>
                    <a:pt x="1917" y="10879"/>
                  </a:cubicBezTo>
                  <a:cubicBezTo>
                    <a:pt x="3195" y="12155"/>
                    <a:pt x="4473" y="12794"/>
                    <a:pt x="6390" y="12794"/>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36" name="Graphic 4">
              <a:extLst>
                <a:ext uri="{FF2B5EF4-FFF2-40B4-BE49-F238E27FC236}">
                  <a16:creationId xmlns:a16="http://schemas.microsoft.com/office/drawing/2014/main" id="{FE4D3597-54F0-5F4E-C895-F622D5829321}"/>
                </a:ext>
              </a:extLst>
            </p:cNvPr>
            <p:cNvSpPr/>
            <p:nvPr/>
          </p:nvSpPr>
          <p:spPr>
            <a:xfrm>
              <a:off x="1647325" y="2046228"/>
              <a:ext cx="12779" cy="12767"/>
            </a:xfrm>
            <a:custGeom>
              <a:avLst/>
              <a:gdLst>
                <a:gd name="connsiteX0" fmla="*/ 1917 w 12779"/>
                <a:gd name="connsiteY0" fmla="*/ 10853 h 12767"/>
                <a:gd name="connsiteX1" fmla="*/ 3834 w 12779"/>
                <a:gd name="connsiteY1" fmla="*/ 12130 h 12767"/>
                <a:gd name="connsiteX2" fmla="*/ 6390 w 12779"/>
                <a:gd name="connsiteY2" fmla="*/ 12768 h 12767"/>
                <a:gd name="connsiteX3" fmla="*/ 10863 w 12779"/>
                <a:gd name="connsiteY3" fmla="*/ 10853 h 12767"/>
                <a:gd name="connsiteX4" fmla="*/ 12780 w 12779"/>
                <a:gd name="connsiteY4" fmla="*/ 6384 h 12767"/>
                <a:gd name="connsiteX5" fmla="*/ 6390 w 12779"/>
                <a:gd name="connsiteY5" fmla="*/ 0 h 12767"/>
                <a:gd name="connsiteX6" fmla="*/ 3834 w 12779"/>
                <a:gd name="connsiteY6" fmla="*/ 638 h 12767"/>
                <a:gd name="connsiteX7" fmla="*/ 1917 w 12779"/>
                <a:gd name="connsiteY7" fmla="*/ 1915 h 12767"/>
                <a:gd name="connsiteX8" fmla="*/ 0 w 12779"/>
                <a:gd name="connsiteY8" fmla="*/ 6384 h 12767"/>
                <a:gd name="connsiteX9" fmla="*/ 639 w 12779"/>
                <a:gd name="connsiteY9" fmla="*/ 8938 h 12767"/>
                <a:gd name="connsiteX10" fmla="*/ 1917 w 12779"/>
                <a:gd name="connsiteY10" fmla="*/ 10853 h 12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779" h="12767">
                  <a:moveTo>
                    <a:pt x="1917" y="10853"/>
                  </a:moveTo>
                  <a:cubicBezTo>
                    <a:pt x="2556" y="11491"/>
                    <a:pt x="3195" y="12130"/>
                    <a:pt x="3834" y="12130"/>
                  </a:cubicBezTo>
                  <a:cubicBezTo>
                    <a:pt x="4473" y="12130"/>
                    <a:pt x="5751" y="12768"/>
                    <a:pt x="6390" y="12768"/>
                  </a:cubicBezTo>
                  <a:cubicBezTo>
                    <a:pt x="8307" y="12768"/>
                    <a:pt x="9585" y="12130"/>
                    <a:pt x="10863" y="10853"/>
                  </a:cubicBezTo>
                  <a:cubicBezTo>
                    <a:pt x="12141" y="9576"/>
                    <a:pt x="12780" y="8299"/>
                    <a:pt x="12780" y="6384"/>
                  </a:cubicBezTo>
                  <a:cubicBezTo>
                    <a:pt x="12780" y="2554"/>
                    <a:pt x="10224" y="0"/>
                    <a:pt x="6390" y="0"/>
                  </a:cubicBezTo>
                  <a:cubicBezTo>
                    <a:pt x="5751" y="0"/>
                    <a:pt x="4473" y="0"/>
                    <a:pt x="3834" y="638"/>
                  </a:cubicBezTo>
                  <a:cubicBezTo>
                    <a:pt x="3195" y="638"/>
                    <a:pt x="2556" y="1277"/>
                    <a:pt x="1917" y="1915"/>
                  </a:cubicBezTo>
                  <a:cubicBezTo>
                    <a:pt x="639" y="3192"/>
                    <a:pt x="0" y="4469"/>
                    <a:pt x="0" y="6384"/>
                  </a:cubicBezTo>
                  <a:cubicBezTo>
                    <a:pt x="0" y="7022"/>
                    <a:pt x="0" y="8299"/>
                    <a:pt x="639" y="8938"/>
                  </a:cubicBezTo>
                  <a:cubicBezTo>
                    <a:pt x="1278" y="9576"/>
                    <a:pt x="1278" y="10214"/>
                    <a:pt x="1917" y="10853"/>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37" name="Graphic 4">
              <a:extLst>
                <a:ext uri="{FF2B5EF4-FFF2-40B4-BE49-F238E27FC236}">
                  <a16:creationId xmlns:a16="http://schemas.microsoft.com/office/drawing/2014/main" id="{85F3A432-901D-336A-C681-0EEAE4C3BF38}"/>
                </a:ext>
              </a:extLst>
            </p:cNvPr>
            <p:cNvSpPr/>
            <p:nvPr/>
          </p:nvSpPr>
          <p:spPr>
            <a:xfrm>
              <a:off x="1647325" y="2018139"/>
              <a:ext cx="12779" cy="12767"/>
            </a:xfrm>
            <a:custGeom>
              <a:avLst/>
              <a:gdLst>
                <a:gd name="connsiteX0" fmla="*/ 1917 w 12779"/>
                <a:gd name="connsiteY0" fmla="*/ 10853 h 12767"/>
                <a:gd name="connsiteX1" fmla="*/ 3834 w 12779"/>
                <a:gd name="connsiteY1" fmla="*/ 12130 h 12767"/>
                <a:gd name="connsiteX2" fmla="*/ 6390 w 12779"/>
                <a:gd name="connsiteY2" fmla="*/ 12768 h 12767"/>
                <a:gd name="connsiteX3" fmla="*/ 12141 w 12779"/>
                <a:gd name="connsiteY3" fmla="*/ 8938 h 12767"/>
                <a:gd name="connsiteX4" fmla="*/ 12780 w 12779"/>
                <a:gd name="connsiteY4" fmla="*/ 6384 h 12767"/>
                <a:gd name="connsiteX5" fmla="*/ 6390 w 12779"/>
                <a:gd name="connsiteY5" fmla="*/ 0 h 12767"/>
                <a:gd name="connsiteX6" fmla="*/ 1917 w 12779"/>
                <a:gd name="connsiteY6" fmla="*/ 1915 h 12767"/>
                <a:gd name="connsiteX7" fmla="*/ 639 w 12779"/>
                <a:gd name="connsiteY7" fmla="*/ 3830 h 12767"/>
                <a:gd name="connsiteX8" fmla="*/ 0 w 12779"/>
                <a:gd name="connsiteY8" fmla="*/ 6384 h 12767"/>
                <a:gd name="connsiteX9" fmla="*/ 639 w 12779"/>
                <a:gd name="connsiteY9" fmla="*/ 8938 h 12767"/>
                <a:gd name="connsiteX10" fmla="*/ 1917 w 12779"/>
                <a:gd name="connsiteY10" fmla="*/ 10853 h 12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779" h="12767">
                  <a:moveTo>
                    <a:pt x="1917" y="10853"/>
                  </a:moveTo>
                  <a:cubicBezTo>
                    <a:pt x="2556" y="11491"/>
                    <a:pt x="3195" y="12130"/>
                    <a:pt x="3834" y="12130"/>
                  </a:cubicBezTo>
                  <a:cubicBezTo>
                    <a:pt x="4473" y="12768"/>
                    <a:pt x="5751" y="12768"/>
                    <a:pt x="6390" y="12768"/>
                  </a:cubicBezTo>
                  <a:cubicBezTo>
                    <a:pt x="8946" y="12768"/>
                    <a:pt x="11502" y="11491"/>
                    <a:pt x="12141" y="8938"/>
                  </a:cubicBezTo>
                  <a:cubicBezTo>
                    <a:pt x="12141" y="8299"/>
                    <a:pt x="12780" y="7661"/>
                    <a:pt x="12780" y="6384"/>
                  </a:cubicBezTo>
                  <a:cubicBezTo>
                    <a:pt x="12780" y="2554"/>
                    <a:pt x="10224" y="0"/>
                    <a:pt x="6390" y="0"/>
                  </a:cubicBezTo>
                  <a:cubicBezTo>
                    <a:pt x="4473" y="0"/>
                    <a:pt x="3195" y="638"/>
                    <a:pt x="1917" y="1915"/>
                  </a:cubicBezTo>
                  <a:cubicBezTo>
                    <a:pt x="1278" y="2554"/>
                    <a:pt x="639" y="3192"/>
                    <a:pt x="639" y="3830"/>
                  </a:cubicBezTo>
                  <a:cubicBezTo>
                    <a:pt x="0" y="4469"/>
                    <a:pt x="0" y="5746"/>
                    <a:pt x="0" y="6384"/>
                  </a:cubicBezTo>
                  <a:cubicBezTo>
                    <a:pt x="0" y="7022"/>
                    <a:pt x="0" y="8299"/>
                    <a:pt x="639" y="8938"/>
                  </a:cubicBezTo>
                  <a:cubicBezTo>
                    <a:pt x="1278" y="10214"/>
                    <a:pt x="1278" y="10853"/>
                    <a:pt x="1917" y="10853"/>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38" name="Graphic 4">
              <a:extLst>
                <a:ext uri="{FF2B5EF4-FFF2-40B4-BE49-F238E27FC236}">
                  <a16:creationId xmlns:a16="http://schemas.microsoft.com/office/drawing/2014/main" id="{C8C61A53-EF54-344D-3CE9-47E71AC80966}"/>
                </a:ext>
              </a:extLst>
            </p:cNvPr>
            <p:cNvSpPr/>
            <p:nvPr/>
          </p:nvSpPr>
          <p:spPr>
            <a:xfrm>
              <a:off x="1675441" y="2018538"/>
              <a:ext cx="12779" cy="12368"/>
            </a:xfrm>
            <a:custGeom>
              <a:avLst/>
              <a:gdLst>
                <a:gd name="connsiteX0" fmla="*/ 1917 w 12779"/>
                <a:gd name="connsiteY0" fmla="*/ 10454 h 12368"/>
                <a:gd name="connsiteX1" fmla="*/ 3834 w 12779"/>
                <a:gd name="connsiteY1" fmla="*/ 11731 h 12368"/>
                <a:gd name="connsiteX2" fmla="*/ 6390 w 12779"/>
                <a:gd name="connsiteY2" fmla="*/ 12369 h 12368"/>
                <a:gd name="connsiteX3" fmla="*/ 8946 w 12779"/>
                <a:gd name="connsiteY3" fmla="*/ 11731 h 12368"/>
                <a:gd name="connsiteX4" fmla="*/ 10863 w 12779"/>
                <a:gd name="connsiteY4" fmla="*/ 10454 h 12368"/>
                <a:gd name="connsiteX5" fmla="*/ 12141 w 12779"/>
                <a:gd name="connsiteY5" fmla="*/ 8539 h 12368"/>
                <a:gd name="connsiteX6" fmla="*/ 12780 w 12779"/>
                <a:gd name="connsiteY6" fmla="*/ 5985 h 12368"/>
                <a:gd name="connsiteX7" fmla="*/ 10863 w 12779"/>
                <a:gd name="connsiteY7" fmla="*/ 1516 h 12368"/>
                <a:gd name="connsiteX8" fmla="*/ 10224 w 12779"/>
                <a:gd name="connsiteY8" fmla="*/ 878 h 12368"/>
                <a:gd name="connsiteX9" fmla="*/ 8946 w 12779"/>
                <a:gd name="connsiteY9" fmla="*/ 239 h 12368"/>
                <a:gd name="connsiteX10" fmla="*/ 7668 w 12779"/>
                <a:gd name="connsiteY10" fmla="*/ 239 h 12368"/>
                <a:gd name="connsiteX11" fmla="*/ 1917 w 12779"/>
                <a:gd name="connsiteY11" fmla="*/ 2155 h 12368"/>
                <a:gd name="connsiteX12" fmla="*/ 0 w 12779"/>
                <a:gd name="connsiteY12" fmla="*/ 6623 h 12368"/>
                <a:gd name="connsiteX13" fmla="*/ 639 w 12779"/>
                <a:gd name="connsiteY13" fmla="*/ 9177 h 12368"/>
                <a:gd name="connsiteX14" fmla="*/ 1917 w 12779"/>
                <a:gd name="connsiteY14" fmla="*/ 10454 h 1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779" h="12368">
                  <a:moveTo>
                    <a:pt x="1917" y="10454"/>
                  </a:moveTo>
                  <a:cubicBezTo>
                    <a:pt x="2556" y="11092"/>
                    <a:pt x="3195" y="11731"/>
                    <a:pt x="3834" y="11731"/>
                  </a:cubicBezTo>
                  <a:cubicBezTo>
                    <a:pt x="4473" y="12369"/>
                    <a:pt x="5751" y="12369"/>
                    <a:pt x="6390" y="12369"/>
                  </a:cubicBezTo>
                  <a:cubicBezTo>
                    <a:pt x="7029" y="12369"/>
                    <a:pt x="8307" y="12369"/>
                    <a:pt x="8946" y="11731"/>
                  </a:cubicBezTo>
                  <a:cubicBezTo>
                    <a:pt x="9585" y="11731"/>
                    <a:pt x="10224" y="11092"/>
                    <a:pt x="10863" y="10454"/>
                  </a:cubicBezTo>
                  <a:cubicBezTo>
                    <a:pt x="11502" y="9815"/>
                    <a:pt x="12141" y="9177"/>
                    <a:pt x="12141" y="8539"/>
                  </a:cubicBezTo>
                  <a:cubicBezTo>
                    <a:pt x="12141" y="7900"/>
                    <a:pt x="12780" y="6623"/>
                    <a:pt x="12780" y="5985"/>
                  </a:cubicBezTo>
                  <a:cubicBezTo>
                    <a:pt x="12780" y="4070"/>
                    <a:pt x="12141" y="2793"/>
                    <a:pt x="10863" y="1516"/>
                  </a:cubicBezTo>
                  <a:lnTo>
                    <a:pt x="10224" y="878"/>
                  </a:lnTo>
                  <a:lnTo>
                    <a:pt x="8946" y="239"/>
                  </a:lnTo>
                  <a:lnTo>
                    <a:pt x="7668" y="239"/>
                  </a:lnTo>
                  <a:cubicBezTo>
                    <a:pt x="5751" y="-399"/>
                    <a:pt x="3195" y="239"/>
                    <a:pt x="1917" y="2155"/>
                  </a:cubicBezTo>
                  <a:cubicBezTo>
                    <a:pt x="639" y="3431"/>
                    <a:pt x="0" y="4708"/>
                    <a:pt x="0" y="6623"/>
                  </a:cubicBezTo>
                  <a:cubicBezTo>
                    <a:pt x="0" y="7262"/>
                    <a:pt x="0" y="8539"/>
                    <a:pt x="639" y="9177"/>
                  </a:cubicBezTo>
                  <a:cubicBezTo>
                    <a:pt x="639" y="9815"/>
                    <a:pt x="1278" y="10454"/>
                    <a:pt x="1917" y="10454"/>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39" name="Graphic 4">
              <a:extLst>
                <a:ext uri="{FF2B5EF4-FFF2-40B4-BE49-F238E27FC236}">
                  <a16:creationId xmlns:a16="http://schemas.microsoft.com/office/drawing/2014/main" id="{04C689F1-1BC2-E78B-239F-5C7D80C1B2E9}"/>
                </a:ext>
              </a:extLst>
            </p:cNvPr>
            <p:cNvSpPr/>
            <p:nvPr/>
          </p:nvSpPr>
          <p:spPr>
            <a:xfrm>
              <a:off x="1675441" y="1990688"/>
              <a:ext cx="12779" cy="12767"/>
            </a:xfrm>
            <a:custGeom>
              <a:avLst/>
              <a:gdLst>
                <a:gd name="connsiteX0" fmla="*/ 3834 w 12779"/>
                <a:gd name="connsiteY0" fmla="*/ 12130 h 12767"/>
                <a:gd name="connsiteX1" fmla="*/ 6390 w 12779"/>
                <a:gd name="connsiteY1" fmla="*/ 12768 h 12767"/>
                <a:gd name="connsiteX2" fmla="*/ 8946 w 12779"/>
                <a:gd name="connsiteY2" fmla="*/ 12130 h 12767"/>
                <a:gd name="connsiteX3" fmla="*/ 10863 w 12779"/>
                <a:gd name="connsiteY3" fmla="*/ 10853 h 12767"/>
                <a:gd name="connsiteX4" fmla="*/ 12780 w 12779"/>
                <a:gd name="connsiteY4" fmla="*/ 6384 h 12767"/>
                <a:gd name="connsiteX5" fmla="*/ 6390 w 12779"/>
                <a:gd name="connsiteY5" fmla="*/ 0 h 12767"/>
                <a:gd name="connsiteX6" fmla="*/ 1917 w 12779"/>
                <a:gd name="connsiteY6" fmla="*/ 1915 h 12767"/>
                <a:gd name="connsiteX7" fmla="*/ 639 w 12779"/>
                <a:gd name="connsiteY7" fmla="*/ 3830 h 12767"/>
                <a:gd name="connsiteX8" fmla="*/ 0 w 12779"/>
                <a:gd name="connsiteY8" fmla="*/ 6384 h 12767"/>
                <a:gd name="connsiteX9" fmla="*/ 1917 w 12779"/>
                <a:gd name="connsiteY9" fmla="*/ 10853 h 12767"/>
                <a:gd name="connsiteX10" fmla="*/ 3834 w 12779"/>
                <a:gd name="connsiteY10" fmla="*/ 12130 h 12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779" h="12767">
                  <a:moveTo>
                    <a:pt x="3834" y="12130"/>
                  </a:moveTo>
                  <a:cubicBezTo>
                    <a:pt x="4473" y="12130"/>
                    <a:pt x="5751" y="12768"/>
                    <a:pt x="6390" y="12768"/>
                  </a:cubicBezTo>
                  <a:cubicBezTo>
                    <a:pt x="7029" y="12768"/>
                    <a:pt x="8307" y="12768"/>
                    <a:pt x="8946" y="12130"/>
                  </a:cubicBezTo>
                  <a:cubicBezTo>
                    <a:pt x="9585" y="11491"/>
                    <a:pt x="10224" y="11491"/>
                    <a:pt x="10863" y="10853"/>
                  </a:cubicBezTo>
                  <a:cubicBezTo>
                    <a:pt x="12141" y="9576"/>
                    <a:pt x="12780" y="8299"/>
                    <a:pt x="12780" y="6384"/>
                  </a:cubicBezTo>
                  <a:cubicBezTo>
                    <a:pt x="12780" y="2554"/>
                    <a:pt x="9585" y="0"/>
                    <a:pt x="6390" y="0"/>
                  </a:cubicBezTo>
                  <a:cubicBezTo>
                    <a:pt x="4473" y="0"/>
                    <a:pt x="3195" y="638"/>
                    <a:pt x="1917" y="1915"/>
                  </a:cubicBezTo>
                  <a:cubicBezTo>
                    <a:pt x="1278" y="2554"/>
                    <a:pt x="639" y="3192"/>
                    <a:pt x="639" y="3830"/>
                  </a:cubicBezTo>
                  <a:cubicBezTo>
                    <a:pt x="0" y="4469"/>
                    <a:pt x="0" y="5107"/>
                    <a:pt x="0" y="6384"/>
                  </a:cubicBezTo>
                  <a:cubicBezTo>
                    <a:pt x="0" y="8299"/>
                    <a:pt x="639" y="9576"/>
                    <a:pt x="1917" y="10853"/>
                  </a:cubicBezTo>
                  <a:cubicBezTo>
                    <a:pt x="2556" y="11491"/>
                    <a:pt x="3195" y="12130"/>
                    <a:pt x="3834" y="12130"/>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40" name="Graphic 4">
              <a:extLst>
                <a:ext uri="{FF2B5EF4-FFF2-40B4-BE49-F238E27FC236}">
                  <a16:creationId xmlns:a16="http://schemas.microsoft.com/office/drawing/2014/main" id="{6AA5206E-0534-9C10-19AE-A66BD9E1C781}"/>
                </a:ext>
              </a:extLst>
            </p:cNvPr>
            <p:cNvSpPr/>
            <p:nvPr/>
          </p:nvSpPr>
          <p:spPr>
            <a:xfrm>
              <a:off x="1647964" y="1990688"/>
              <a:ext cx="12779" cy="12768"/>
            </a:xfrm>
            <a:custGeom>
              <a:avLst/>
              <a:gdLst>
                <a:gd name="connsiteX0" fmla="*/ 3834 w 12779"/>
                <a:gd name="connsiteY0" fmla="*/ 12130 h 12768"/>
                <a:gd name="connsiteX1" fmla="*/ 6390 w 12779"/>
                <a:gd name="connsiteY1" fmla="*/ 12768 h 12768"/>
                <a:gd name="connsiteX2" fmla="*/ 10863 w 12779"/>
                <a:gd name="connsiteY2" fmla="*/ 10853 h 12768"/>
                <a:gd name="connsiteX3" fmla="*/ 12780 w 12779"/>
                <a:gd name="connsiteY3" fmla="*/ 6384 h 12768"/>
                <a:gd name="connsiteX4" fmla="*/ 12141 w 12779"/>
                <a:gd name="connsiteY4" fmla="*/ 3830 h 12768"/>
                <a:gd name="connsiteX5" fmla="*/ 10863 w 12779"/>
                <a:gd name="connsiteY5" fmla="*/ 1915 h 12768"/>
                <a:gd name="connsiteX6" fmla="*/ 1917 w 12779"/>
                <a:gd name="connsiteY6" fmla="*/ 1915 h 12768"/>
                <a:gd name="connsiteX7" fmla="*/ 0 w 12779"/>
                <a:gd name="connsiteY7" fmla="*/ 6384 h 12768"/>
                <a:gd name="connsiteX8" fmla="*/ 1917 w 12779"/>
                <a:gd name="connsiteY8" fmla="*/ 10853 h 12768"/>
                <a:gd name="connsiteX9" fmla="*/ 3834 w 12779"/>
                <a:gd name="connsiteY9" fmla="*/ 12130 h 12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9" h="12768">
                  <a:moveTo>
                    <a:pt x="3834" y="12130"/>
                  </a:moveTo>
                  <a:cubicBezTo>
                    <a:pt x="4473" y="12130"/>
                    <a:pt x="5751" y="12768"/>
                    <a:pt x="6390" y="12768"/>
                  </a:cubicBezTo>
                  <a:cubicBezTo>
                    <a:pt x="8307" y="12768"/>
                    <a:pt x="9585" y="12130"/>
                    <a:pt x="10863" y="10853"/>
                  </a:cubicBezTo>
                  <a:cubicBezTo>
                    <a:pt x="12141" y="9576"/>
                    <a:pt x="12780" y="8299"/>
                    <a:pt x="12780" y="6384"/>
                  </a:cubicBezTo>
                  <a:cubicBezTo>
                    <a:pt x="12780" y="5746"/>
                    <a:pt x="12780" y="4469"/>
                    <a:pt x="12141" y="3830"/>
                  </a:cubicBezTo>
                  <a:cubicBezTo>
                    <a:pt x="11502" y="3192"/>
                    <a:pt x="11502" y="2554"/>
                    <a:pt x="10863" y="1915"/>
                  </a:cubicBezTo>
                  <a:cubicBezTo>
                    <a:pt x="8307" y="-638"/>
                    <a:pt x="4473" y="-638"/>
                    <a:pt x="1917" y="1915"/>
                  </a:cubicBezTo>
                  <a:cubicBezTo>
                    <a:pt x="639" y="3192"/>
                    <a:pt x="0" y="4469"/>
                    <a:pt x="0" y="6384"/>
                  </a:cubicBezTo>
                  <a:cubicBezTo>
                    <a:pt x="0" y="8299"/>
                    <a:pt x="639" y="9576"/>
                    <a:pt x="1917" y="10853"/>
                  </a:cubicBezTo>
                  <a:cubicBezTo>
                    <a:pt x="1917" y="11491"/>
                    <a:pt x="2556" y="12130"/>
                    <a:pt x="3834" y="12130"/>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41" name="Graphic 4">
              <a:extLst>
                <a:ext uri="{FF2B5EF4-FFF2-40B4-BE49-F238E27FC236}">
                  <a16:creationId xmlns:a16="http://schemas.microsoft.com/office/drawing/2014/main" id="{E6165285-258A-E6C4-B275-D2B7E035AEBA}"/>
                </a:ext>
              </a:extLst>
            </p:cNvPr>
            <p:cNvSpPr/>
            <p:nvPr/>
          </p:nvSpPr>
          <p:spPr>
            <a:xfrm>
              <a:off x="1731033" y="2101769"/>
              <a:ext cx="12779" cy="12608"/>
            </a:xfrm>
            <a:custGeom>
              <a:avLst/>
              <a:gdLst>
                <a:gd name="connsiteX0" fmla="*/ 1917 w 12779"/>
                <a:gd name="connsiteY0" fmla="*/ 1915 h 12608"/>
                <a:gd name="connsiteX1" fmla="*/ 0 w 12779"/>
                <a:gd name="connsiteY1" fmla="*/ 6384 h 12608"/>
                <a:gd name="connsiteX2" fmla="*/ 639 w 12779"/>
                <a:gd name="connsiteY2" fmla="*/ 8938 h 12608"/>
                <a:gd name="connsiteX3" fmla="*/ 1917 w 12779"/>
                <a:gd name="connsiteY3" fmla="*/ 10853 h 12608"/>
                <a:gd name="connsiteX4" fmla="*/ 3834 w 12779"/>
                <a:gd name="connsiteY4" fmla="*/ 12130 h 12608"/>
                <a:gd name="connsiteX5" fmla="*/ 8946 w 12779"/>
                <a:gd name="connsiteY5" fmla="*/ 12130 h 12608"/>
                <a:gd name="connsiteX6" fmla="*/ 10863 w 12779"/>
                <a:gd name="connsiteY6" fmla="*/ 10853 h 12608"/>
                <a:gd name="connsiteX7" fmla="*/ 12141 w 12779"/>
                <a:gd name="connsiteY7" fmla="*/ 8938 h 12608"/>
                <a:gd name="connsiteX8" fmla="*/ 12780 w 12779"/>
                <a:gd name="connsiteY8" fmla="*/ 6384 h 12608"/>
                <a:gd name="connsiteX9" fmla="*/ 6390 w 12779"/>
                <a:gd name="connsiteY9" fmla="*/ 0 h 12608"/>
                <a:gd name="connsiteX10" fmla="*/ 1917 w 12779"/>
                <a:gd name="connsiteY10" fmla="*/ 1915 h 12608"/>
                <a:gd name="connsiteX11" fmla="*/ 1917 w 12779"/>
                <a:gd name="connsiteY11" fmla="*/ 1915 h 12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779" h="12608">
                  <a:moveTo>
                    <a:pt x="1917" y="1915"/>
                  </a:moveTo>
                  <a:cubicBezTo>
                    <a:pt x="639" y="3192"/>
                    <a:pt x="0" y="4469"/>
                    <a:pt x="0" y="6384"/>
                  </a:cubicBezTo>
                  <a:cubicBezTo>
                    <a:pt x="0" y="7022"/>
                    <a:pt x="0" y="8299"/>
                    <a:pt x="639" y="8938"/>
                  </a:cubicBezTo>
                  <a:cubicBezTo>
                    <a:pt x="639" y="9576"/>
                    <a:pt x="1278" y="10214"/>
                    <a:pt x="1917" y="10853"/>
                  </a:cubicBezTo>
                  <a:cubicBezTo>
                    <a:pt x="2556" y="11491"/>
                    <a:pt x="3195" y="12130"/>
                    <a:pt x="3834" y="12130"/>
                  </a:cubicBezTo>
                  <a:cubicBezTo>
                    <a:pt x="5112" y="12768"/>
                    <a:pt x="7029" y="12768"/>
                    <a:pt x="8946" y="12130"/>
                  </a:cubicBezTo>
                  <a:cubicBezTo>
                    <a:pt x="9585" y="12130"/>
                    <a:pt x="10224" y="11491"/>
                    <a:pt x="10863" y="10853"/>
                  </a:cubicBezTo>
                  <a:cubicBezTo>
                    <a:pt x="11502" y="10214"/>
                    <a:pt x="12141" y="9576"/>
                    <a:pt x="12141" y="8938"/>
                  </a:cubicBezTo>
                  <a:cubicBezTo>
                    <a:pt x="12780" y="8299"/>
                    <a:pt x="12780" y="7661"/>
                    <a:pt x="12780" y="6384"/>
                  </a:cubicBezTo>
                  <a:cubicBezTo>
                    <a:pt x="12780" y="2554"/>
                    <a:pt x="10224" y="0"/>
                    <a:pt x="6390" y="0"/>
                  </a:cubicBezTo>
                  <a:cubicBezTo>
                    <a:pt x="5112" y="0"/>
                    <a:pt x="3195" y="638"/>
                    <a:pt x="1917" y="1915"/>
                  </a:cubicBezTo>
                  <a:lnTo>
                    <a:pt x="1917" y="1915"/>
                  </a:ln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42" name="Graphic 4">
              <a:extLst>
                <a:ext uri="{FF2B5EF4-FFF2-40B4-BE49-F238E27FC236}">
                  <a16:creationId xmlns:a16="http://schemas.microsoft.com/office/drawing/2014/main" id="{217D5CDD-46B7-6F32-3937-9E38AAAA953F}"/>
                </a:ext>
              </a:extLst>
            </p:cNvPr>
            <p:cNvSpPr/>
            <p:nvPr/>
          </p:nvSpPr>
          <p:spPr>
            <a:xfrm>
              <a:off x="1731033" y="2074318"/>
              <a:ext cx="12779" cy="12767"/>
            </a:xfrm>
            <a:custGeom>
              <a:avLst/>
              <a:gdLst>
                <a:gd name="connsiteX0" fmla="*/ 6390 w 12779"/>
                <a:gd name="connsiteY0" fmla="*/ 12768 h 12767"/>
                <a:gd name="connsiteX1" fmla="*/ 10863 w 12779"/>
                <a:gd name="connsiteY1" fmla="*/ 10853 h 12767"/>
                <a:gd name="connsiteX2" fmla="*/ 12141 w 12779"/>
                <a:gd name="connsiteY2" fmla="*/ 8938 h 12767"/>
                <a:gd name="connsiteX3" fmla="*/ 12780 w 12779"/>
                <a:gd name="connsiteY3" fmla="*/ 6384 h 12767"/>
                <a:gd name="connsiteX4" fmla="*/ 10863 w 12779"/>
                <a:gd name="connsiteY4" fmla="*/ 1915 h 12767"/>
                <a:gd name="connsiteX5" fmla="*/ 1917 w 12779"/>
                <a:gd name="connsiteY5" fmla="*/ 1915 h 12767"/>
                <a:gd name="connsiteX6" fmla="*/ 1917 w 12779"/>
                <a:gd name="connsiteY6" fmla="*/ 1915 h 12767"/>
                <a:gd name="connsiteX7" fmla="*/ 1917 w 12779"/>
                <a:gd name="connsiteY7" fmla="*/ 10853 h 12767"/>
                <a:gd name="connsiteX8" fmla="*/ 6390 w 12779"/>
                <a:gd name="connsiteY8" fmla="*/ 12768 h 12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779" h="12767">
                  <a:moveTo>
                    <a:pt x="6390" y="12768"/>
                  </a:moveTo>
                  <a:cubicBezTo>
                    <a:pt x="8307" y="12768"/>
                    <a:pt x="9585" y="12130"/>
                    <a:pt x="10863" y="10853"/>
                  </a:cubicBezTo>
                  <a:cubicBezTo>
                    <a:pt x="11502" y="10214"/>
                    <a:pt x="12141" y="9576"/>
                    <a:pt x="12141" y="8938"/>
                  </a:cubicBezTo>
                  <a:cubicBezTo>
                    <a:pt x="12780" y="8299"/>
                    <a:pt x="12780" y="7661"/>
                    <a:pt x="12780" y="6384"/>
                  </a:cubicBezTo>
                  <a:cubicBezTo>
                    <a:pt x="12780" y="4469"/>
                    <a:pt x="12141" y="3192"/>
                    <a:pt x="10863" y="1915"/>
                  </a:cubicBezTo>
                  <a:cubicBezTo>
                    <a:pt x="8307" y="-638"/>
                    <a:pt x="4473" y="-638"/>
                    <a:pt x="1917" y="1915"/>
                  </a:cubicBezTo>
                  <a:cubicBezTo>
                    <a:pt x="1917" y="1915"/>
                    <a:pt x="1917" y="1915"/>
                    <a:pt x="1917" y="1915"/>
                  </a:cubicBezTo>
                  <a:cubicBezTo>
                    <a:pt x="-639" y="4469"/>
                    <a:pt x="-639" y="8299"/>
                    <a:pt x="1917" y="10853"/>
                  </a:cubicBezTo>
                  <a:cubicBezTo>
                    <a:pt x="3195" y="12130"/>
                    <a:pt x="5112" y="12768"/>
                    <a:pt x="6390" y="12768"/>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43" name="Graphic 4">
              <a:extLst>
                <a:ext uri="{FF2B5EF4-FFF2-40B4-BE49-F238E27FC236}">
                  <a16:creationId xmlns:a16="http://schemas.microsoft.com/office/drawing/2014/main" id="{7E00F8DD-0F5A-3FEB-C874-6A1D4A1918E3}"/>
                </a:ext>
              </a:extLst>
            </p:cNvPr>
            <p:cNvSpPr/>
            <p:nvPr/>
          </p:nvSpPr>
          <p:spPr>
            <a:xfrm>
              <a:off x="1731033" y="2046228"/>
              <a:ext cx="12779" cy="12767"/>
            </a:xfrm>
            <a:custGeom>
              <a:avLst/>
              <a:gdLst>
                <a:gd name="connsiteX0" fmla="*/ 6390 w 12779"/>
                <a:gd name="connsiteY0" fmla="*/ 12768 h 12767"/>
                <a:gd name="connsiteX1" fmla="*/ 12780 w 12779"/>
                <a:gd name="connsiteY1" fmla="*/ 6384 h 12767"/>
                <a:gd name="connsiteX2" fmla="*/ 10863 w 12779"/>
                <a:gd name="connsiteY2" fmla="*/ 1915 h 12767"/>
                <a:gd name="connsiteX3" fmla="*/ 1917 w 12779"/>
                <a:gd name="connsiteY3" fmla="*/ 1915 h 12767"/>
                <a:gd name="connsiteX4" fmla="*/ 1917 w 12779"/>
                <a:gd name="connsiteY4" fmla="*/ 1915 h 12767"/>
                <a:gd name="connsiteX5" fmla="*/ 0 w 12779"/>
                <a:gd name="connsiteY5" fmla="*/ 6384 h 12767"/>
                <a:gd name="connsiteX6" fmla="*/ 6390 w 12779"/>
                <a:gd name="connsiteY6" fmla="*/ 12768 h 12767"/>
                <a:gd name="connsiteX7" fmla="*/ 6390 w 12779"/>
                <a:gd name="connsiteY7" fmla="*/ 12768 h 12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79" h="12767">
                  <a:moveTo>
                    <a:pt x="6390" y="12768"/>
                  </a:moveTo>
                  <a:cubicBezTo>
                    <a:pt x="10224" y="12768"/>
                    <a:pt x="12780" y="10214"/>
                    <a:pt x="12780" y="6384"/>
                  </a:cubicBezTo>
                  <a:cubicBezTo>
                    <a:pt x="12780" y="4469"/>
                    <a:pt x="12141" y="3192"/>
                    <a:pt x="10863" y="1915"/>
                  </a:cubicBezTo>
                  <a:cubicBezTo>
                    <a:pt x="8307" y="-638"/>
                    <a:pt x="4473" y="-638"/>
                    <a:pt x="1917" y="1915"/>
                  </a:cubicBezTo>
                  <a:cubicBezTo>
                    <a:pt x="1917" y="1915"/>
                    <a:pt x="1917" y="1915"/>
                    <a:pt x="1917" y="1915"/>
                  </a:cubicBezTo>
                  <a:cubicBezTo>
                    <a:pt x="639" y="3192"/>
                    <a:pt x="0" y="4469"/>
                    <a:pt x="0" y="6384"/>
                  </a:cubicBezTo>
                  <a:cubicBezTo>
                    <a:pt x="0" y="10214"/>
                    <a:pt x="3195" y="12768"/>
                    <a:pt x="6390" y="12768"/>
                  </a:cubicBezTo>
                  <a:lnTo>
                    <a:pt x="6390" y="12768"/>
                  </a:ln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44" name="Graphic 4">
              <a:extLst>
                <a:ext uri="{FF2B5EF4-FFF2-40B4-BE49-F238E27FC236}">
                  <a16:creationId xmlns:a16="http://schemas.microsoft.com/office/drawing/2014/main" id="{B1492A21-A45E-CA1B-86B8-E95DB6D5F60A}"/>
                </a:ext>
              </a:extLst>
            </p:cNvPr>
            <p:cNvSpPr/>
            <p:nvPr/>
          </p:nvSpPr>
          <p:spPr>
            <a:xfrm>
              <a:off x="1619849" y="1962598"/>
              <a:ext cx="152080" cy="207479"/>
            </a:xfrm>
            <a:custGeom>
              <a:avLst/>
              <a:gdLst>
                <a:gd name="connsiteX0" fmla="*/ 145690 w 152080"/>
                <a:gd name="connsiteY0" fmla="*/ 55541 h 207479"/>
                <a:gd name="connsiteX1" fmla="*/ 96488 w 152080"/>
                <a:gd name="connsiteY1" fmla="*/ 55541 h 207479"/>
                <a:gd name="connsiteX2" fmla="*/ 96488 w 152080"/>
                <a:gd name="connsiteY2" fmla="*/ 6384 h 207479"/>
                <a:gd name="connsiteX3" fmla="*/ 90098 w 152080"/>
                <a:gd name="connsiteY3" fmla="*/ 0 h 207479"/>
                <a:gd name="connsiteX4" fmla="*/ 6390 w 152080"/>
                <a:gd name="connsiteY4" fmla="*/ 0 h 207479"/>
                <a:gd name="connsiteX5" fmla="*/ 0 w 152080"/>
                <a:gd name="connsiteY5" fmla="*/ 6384 h 207479"/>
                <a:gd name="connsiteX6" fmla="*/ 0 w 152080"/>
                <a:gd name="connsiteY6" fmla="*/ 201095 h 207479"/>
                <a:gd name="connsiteX7" fmla="*/ 6390 w 152080"/>
                <a:gd name="connsiteY7" fmla="*/ 207479 h 207479"/>
                <a:gd name="connsiteX8" fmla="*/ 145690 w 152080"/>
                <a:gd name="connsiteY8" fmla="*/ 207479 h 207479"/>
                <a:gd name="connsiteX9" fmla="*/ 152080 w 152080"/>
                <a:gd name="connsiteY9" fmla="*/ 201095 h 207479"/>
                <a:gd name="connsiteX10" fmla="*/ 152080 w 152080"/>
                <a:gd name="connsiteY10" fmla="*/ 61925 h 207479"/>
                <a:gd name="connsiteX11" fmla="*/ 145690 w 152080"/>
                <a:gd name="connsiteY11" fmla="*/ 55541 h 207479"/>
                <a:gd name="connsiteX12" fmla="*/ 12780 w 152080"/>
                <a:gd name="connsiteY12" fmla="*/ 12768 h 207479"/>
                <a:gd name="connsiteX13" fmla="*/ 83708 w 152080"/>
                <a:gd name="connsiteY13" fmla="*/ 12768 h 207479"/>
                <a:gd name="connsiteX14" fmla="*/ 83708 w 152080"/>
                <a:gd name="connsiteY14" fmla="*/ 194711 h 207479"/>
                <a:gd name="connsiteX15" fmla="*/ 40896 w 152080"/>
                <a:gd name="connsiteY15" fmla="*/ 194711 h 207479"/>
                <a:gd name="connsiteX16" fmla="*/ 40896 w 152080"/>
                <a:gd name="connsiteY16" fmla="*/ 173644 h 207479"/>
                <a:gd name="connsiteX17" fmla="*/ 34506 w 152080"/>
                <a:gd name="connsiteY17" fmla="*/ 167260 h 207479"/>
                <a:gd name="connsiteX18" fmla="*/ 28116 w 152080"/>
                <a:gd name="connsiteY18" fmla="*/ 173644 h 207479"/>
                <a:gd name="connsiteX19" fmla="*/ 28116 w 152080"/>
                <a:gd name="connsiteY19" fmla="*/ 195350 h 207479"/>
                <a:gd name="connsiteX20" fmla="*/ 12780 w 152080"/>
                <a:gd name="connsiteY20" fmla="*/ 195350 h 207479"/>
                <a:gd name="connsiteX21" fmla="*/ 12780 w 152080"/>
                <a:gd name="connsiteY21" fmla="*/ 12768 h 207479"/>
                <a:gd name="connsiteX22" fmla="*/ 139301 w 152080"/>
                <a:gd name="connsiteY22" fmla="*/ 195350 h 207479"/>
                <a:gd name="connsiteX23" fmla="*/ 123965 w 152080"/>
                <a:gd name="connsiteY23" fmla="*/ 195350 h 207479"/>
                <a:gd name="connsiteX24" fmla="*/ 123965 w 152080"/>
                <a:gd name="connsiteY24" fmla="*/ 173644 h 207479"/>
                <a:gd name="connsiteX25" fmla="*/ 117575 w 152080"/>
                <a:gd name="connsiteY25" fmla="*/ 167260 h 207479"/>
                <a:gd name="connsiteX26" fmla="*/ 111185 w 152080"/>
                <a:gd name="connsiteY26" fmla="*/ 173644 h 207479"/>
                <a:gd name="connsiteX27" fmla="*/ 111185 w 152080"/>
                <a:gd name="connsiteY27" fmla="*/ 195350 h 207479"/>
                <a:gd name="connsiteX28" fmla="*/ 95849 w 152080"/>
                <a:gd name="connsiteY28" fmla="*/ 195350 h 207479"/>
                <a:gd name="connsiteX29" fmla="*/ 95849 w 152080"/>
                <a:gd name="connsiteY29" fmla="*/ 68947 h 207479"/>
                <a:gd name="connsiteX30" fmla="*/ 138662 w 152080"/>
                <a:gd name="connsiteY30" fmla="*/ 68947 h 207479"/>
                <a:gd name="connsiteX31" fmla="*/ 139301 w 152080"/>
                <a:gd name="connsiteY31" fmla="*/ 195350 h 207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52080" h="207479">
                  <a:moveTo>
                    <a:pt x="145690" y="55541"/>
                  </a:moveTo>
                  <a:lnTo>
                    <a:pt x="96488" y="55541"/>
                  </a:lnTo>
                  <a:lnTo>
                    <a:pt x="96488" y="6384"/>
                  </a:lnTo>
                  <a:cubicBezTo>
                    <a:pt x="96488" y="2554"/>
                    <a:pt x="93932" y="0"/>
                    <a:pt x="90098" y="0"/>
                  </a:cubicBezTo>
                  <a:lnTo>
                    <a:pt x="6390" y="0"/>
                  </a:lnTo>
                  <a:cubicBezTo>
                    <a:pt x="2556" y="0"/>
                    <a:pt x="0" y="2554"/>
                    <a:pt x="0" y="6384"/>
                  </a:cubicBezTo>
                  <a:lnTo>
                    <a:pt x="0" y="201095"/>
                  </a:lnTo>
                  <a:cubicBezTo>
                    <a:pt x="0" y="204926"/>
                    <a:pt x="2556" y="207479"/>
                    <a:pt x="6390" y="207479"/>
                  </a:cubicBezTo>
                  <a:lnTo>
                    <a:pt x="145690" y="207479"/>
                  </a:lnTo>
                  <a:cubicBezTo>
                    <a:pt x="149524" y="207479"/>
                    <a:pt x="152080" y="204926"/>
                    <a:pt x="152080" y="201095"/>
                  </a:cubicBezTo>
                  <a:lnTo>
                    <a:pt x="152080" y="61925"/>
                  </a:lnTo>
                  <a:cubicBezTo>
                    <a:pt x="152080" y="58733"/>
                    <a:pt x="149524" y="55541"/>
                    <a:pt x="145690" y="55541"/>
                  </a:cubicBezTo>
                  <a:close/>
                  <a:moveTo>
                    <a:pt x="12780" y="12768"/>
                  </a:moveTo>
                  <a:lnTo>
                    <a:pt x="83708" y="12768"/>
                  </a:lnTo>
                  <a:lnTo>
                    <a:pt x="83708" y="194711"/>
                  </a:lnTo>
                  <a:lnTo>
                    <a:pt x="40896" y="194711"/>
                  </a:lnTo>
                  <a:lnTo>
                    <a:pt x="40896" y="173644"/>
                  </a:lnTo>
                  <a:cubicBezTo>
                    <a:pt x="40896" y="169814"/>
                    <a:pt x="38340" y="167260"/>
                    <a:pt x="34506" y="167260"/>
                  </a:cubicBezTo>
                  <a:cubicBezTo>
                    <a:pt x="30672" y="167260"/>
                    <a:pt x="28116" y="169814"/>
                    <a:pt x="28116" y="173644"/>
                  </a:cubicBezTo>
                  <a:lnTo>
                    <a:pt x="28116" y="195350"/>
                  </a:lnTo>
                  <a:lnTo>
                    <a:pt x="12780" y="195350"/>
                  </a:lnTo>
                  <a:lnTo>
                    <a:pt x="12780" y="12768"/>
                  </a:lnTo>
                  <a:close/>
                  <a:moveTo>
                    <a:pt x="139301" y="195350"/>
                  </a:moveTo>
                  <a:lnTo>
                    <a:pt x="123965" y="195350"/>
                  </a:lnTo>
                  <a:lnTo>
                    <a:pt x="123965" y="173644"/>
                  </a:lnTo>
                  <a:cubicBezTo>
                    <a:pt x="123965" y="169814"/>
                    <a:pt x="121409" y="167260"/>
                    <a:pt x="117575" y="167260"/>
                  </a:cubicBezTo>
                  <a:cubicBezTo>
                    <a:pt x="113741" y="167260"/>
                    <a:pt x="111185" y="169814"/>
                    <a:pt x="111185" y="173644"/>
                  </a:cubicBezTo>
                  <a:lnTo>
                    <a:pt x="111185" y="195350"/>
                  </a:lnTo>
                  <a:lnTo>
                    <a:pt x="95849" y="195350"/>
                  </a:lnTo>
                  <a:lnTo>
                    <a:pt x="95849" y="68947"/>
                  </a:lnTo>
                  <a:lnTo>
                    <a:pt x="138662" y="68947"/>
                  </a:lnTo>
                  <a:lnTo>
                    <a:pt x="139301" y="195350"/>
                  </a:ln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grpSp>
      <p:grpSp>
        <p:nvGrpSpPr>
          <p:cNvPr id="445" name="Graphic 4">
            <a:extLst>
              <a:ext uri="{FF2B5EF4-FFF2-40B4-BE49-F238E27FC236}">
                <a16:creationId xmlns:a16="http://schemas.microsoft.com/office/drawing/2014/main" id="{053E12CE-4D78-CDA0-A064-C38CE65F65C6}"/>
              </a:ext>
            </a:extLst>
          </p:cNvPr>
          <p:cNvGrpSpPr/>
          <p:nvPr/>
        </p:nvGrpSpPr>
        <p:grpSpPr>
          <a:xfrm>
            <a:off x="3551057" y="4562408"/>
            <a:ext cx="457200" cy="457200"/>
            <a:chOff x="2559808" y="2371173"/>
            <a:chExt cx="362313" cy="361971"/>
          </a:xfrm>
          <a:solidFill>
            <a:srgbClr val="6691FF"/>
          </a:solidFill>
        </p:grpSpPr>
        <p:sp>
          <p:nvSpPr>
            <p:cNvPr id="446" name="Graphic 4">
              <a:extLst>
                <a:ext uri="{FF2B5EF4-FFF2-40B4-BE49-F238E27FC236}">
                  <a16:creationId xmlns:a16="http://schemas.microsoft.com/office/drawing/2014/main" id="{AB39B16B-611C-BFE8-B69F-DCE14A33D37B}"/>
                </a:ext>
              </a:extLst>
            </p:cNvPr>
            <p:cNvSpPr/>
            <p:nvPr/>
          </p:nvSpPr>
          <p:spPr>
            <a:xfrm>
              <a:off x="2559808" y="2371173"/>
              <a:ext cx="362313" cy="361971"/>
            </a:xfrm>
            <a:custGeom>
              <a:avLst/>
              <a:gdLst>
                <a:gd name="connsiteX0" fmla="*/ 181474 w 362313"/>
                <a:gd name="connsiteY0" fmla="*/ 0 h 361971"/>
                <a:gd name="connsiteX1" fmla="*/ 0 w 362313"/>
                <a:gd name="connsiteY1" fmla="*/ 180667 h 361971"/>
                <a:gd name="connsiteX2" fmla="*/ 180835 w 362313"/>
                <a:gd name="connsiteY2" fmla="*/ 361972 h 361971"/>
                <a:gd name="connsiteX3" fmla="*/ 362309 w 362313"/>
                <a:gd name="connsiteY3" fmla="*/ 181305 h 361971"/>
                <a:gd name="connsiteX4" fmla="*/ 362309 w 362313"/>
                <a:gd name="connsiteY4" fmla="*/ 181305 h 361971"/>
                <a:gd name="connsiteX5" fmla="*/ 181474 w 362313"/>
                <a:gd name="connsiteY5" fmla="*/ 0 h 361971"/>
                <a:gd name="connsiteX6" fmla="*/ 181474 w 362313"/>
                <a:gd name="connsiteY6" fmla="*/ 349204 h 361971"/>
                <a:gd name="connsiteX7" fmla="*/ 12780 w 362313"/>
                <a:gd name="connsiteY7" fmla="*/ 181305 h 361971"/>
                <a:gd name="connsiteX8" fmla="*/ 180835 w 362313"/>
                <a:gd name="connsiteY8" fmla="*/ 12768 h 361971"/>
                <a:gd name="connsiteX9" fmla="*/ 349529 w 362313"/>
                <a:gd name="connsiteY9" fmla="*/ 180667 h 361971"/>
                <a:gd name="connsiteX10" fmla="*/ 349529 w 362313"/>
                <a:gd name="connsiteY10" fmla="*/ 180667 h 361971"/>
                <a:gd name="connsiteX11" fmla="*/ 181474 w 362313"/>
                <a:gd name="connsiteY11" fmla="*/ 349204 h 361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62313" h="361971">
                  <a:moveTo>
                    <a:pt x="181474" y="0"/>
                  </a:moveTo>
                  <a:cubicBezTo>
                    <a:pt x="81152" y="0"/>
                    <a:pt x="0" y="81077"/>
                    <a:pt x="0" y="180667"/>
                  </a:cubicBezTo>
                  <a:cubicBezTo>
                    <a:pt x="0" y="280895"/>
                    <a:pt x="81152" y="361972"/>
                    <a:pt x="180835" y="361972"/>
                  </a:cubicBezTo>
                  <a:cubicBezTo>
                    <a:pt x="281157" y="361972"/>
                    <a:pt x="362309" y="280895"/>
                    <a:pt x="362309" y="181305"/>
                  </a:cubicBezTo>
                  <a:cubicBezTo>
                    <a:pt x="362309" y="181305"/>
                    <a:pt x="362309" y="181305"/>
                    <a:pt x="362309" y="181305"/>
                  </a:cubicBezTo>
                  <a:cubicBezTo>
                    <a:pt x="362948" y="81077"/>
                    <a:pt x="281796" y="0"/>
                    <a:pt x="181474" y="0"/>
                  </a:cubicBezTo>
                  <a:close/>
                  <a:moveTo>
                    <a:pt x="181474" y="349204"/>
                  </a:moveTo>
                  <a:cubicBezTo>
                    <a:pt x="88181" y="349204"/>
                    <a:pt x="12780" y="273873"/>
                    <a:pt x="12780" y="181305"/>
                  </a:cubicBezTo>
                  <a:cubicBezTo>
                    <a:pt x="12780" y="88099"/>
                    <a:pt x="88181" y="12768"/>
                    <a:pt x="180835" y="12768"/>
                  </a:cubicBezTo>
                  <a:cubicBezTo>
                    <a:pt x="274128" y="12768"/>
                    <a:pt x="349529" y="88099"/>
                    <a:pt x="349529" y="180667"/>
                  </a:cubicBezTo>
                  <a:cubicBezTo>
                    <a:pt x="349529" y="180667"/>
                    <a:pt x="349529" y="180667"/>
                    <a:pt x="349529" y="180667"/>
                  </a:cubicBezTo>
                  <a:cubicBezTo>
                    <a:pt x="350168" y="273873"/>
                    <a:pt x="274767" y="349204"/>
                    <a:pt x="181474" y="349204"/>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47" name="Graphic 4">
              <a:extLst>
                <a:ext uri="{FF2B5EF4-FFF2-40B4-BE49-F238E27FC236}">
                  <a16:creationId xmlns:a16="http://schemas.microsoft.com/office/drawing/2014/main" id="{A9ACA7CD-80FB-1B63-E491-1B29C2F6DE00}"/>
                </a:ext>
              </a:extLst>
            </p:cNvPr>
            <p:cNvSpPr/>
            <p:nvPr/>
          </p:nvSpPr>
          <p:spPr>
            <a:xfrm>
              <a:off x="2658852" y="2442674"/>
              <a:ext cx="166138" cy="218970"/>
            </a:xfrm>
            <a:custGeom>
              <a:avLst/>
              <a:gdLst>
                <a:gd name="connsiteX0" fmla="*/ 129077 w 166138"/>
                <a:gd name="connsiteY0" fmla="*/ 136617 h 218970"/>
                <a:gd name="connsiteX1" fmla="*/ 120131 w 166138"/>
                <a:gd name="connsiteY1" fmla="*/ 136617 h 218970"/>
                <a:gd name="connsiteX2" fmla="*/ 102239 w 166138"/>
                <a:gd name="connsiteY2" fmla="*/ 154492 h 218970"/>
                <a:gd name="connsiteX3" fmla="*/ 102239 w 166138"/>
                <a:gd name="connsiteY3" fmla="*/ 6384 h 218970"/>
                <a:gd name="connsiteX4" fmla="*/ 95849 w 166138"/>
                <a:gd name="connsiteY4" fmla="*/ 0 h 218970"/>
                <a:gd name="connsiteX5" fmla="*/ 7029 w 166138"/>
                <a:gd name="connsiteY5" fmla="*/ 0 h 218970"/>
                <a:gd name="connsiteX6" fmla="*/ 3834 w 166138"/>
                <a:gd name="connsiteY6" fmla="*/ 638 h 218970"/>
                <a:gd name="connsiteX7" fmla="*/ 0 w 166138"/>
                <a:gd name="connsiteY7" fmla="*/ 6384 h 218970"/>
                <a:gd name="connsiteX8" fmla="*/ 0 w 166138"/>
                <a:gd name="connsiteY8" fmla="*/ 212587 h 218970"/>
                <a:gd name="connsiteX9" fmla="*/ 6390 w 166138"/>
                <a:gd name="connsiteY9" fmla="*/ 218971 h 218970"/>
                <a:gd name="connsiteX10" fmla="*/ 95849 w 166138"/>
                <a:gd name="connsiteY10" fmla="*/ 218971 h 218970"/>
                <a:gd name="connsiteX11" fmla="*/ 96488 w 166138"/>
                <a:gd name="connsiteY11" fmla="*/ 218971 h 218970"/>
                <a:gd name="connsiteX12" fmla="*/ 97127 w 166138"/>
                <a:gd name="connsiteY12" fmla="*/ 218971 h 218970"/>
                <a:gd name="connsiteX13" fmla="*/ 154636 w 166138"/>
                <a:gd name="connsiteY13" fmla="*/ 218971 h 218970"/>
                <a:gd name="connsiteX14" fmla="*/ 161026 w 166138"/>
                <a:gd name="connsiteY14" fmla="*/ 212587 h 218970"/>
                <a:gd name="connsiteX15" fmla="*/ 161026 w 166138"/>
                <a:gd name="connsiteY15" fmla="*/ 181944 h 218970"/>
                <a:gd name="connsiteX16" fmla="*/ 164221 w 166138"/>
                <a:gd name="connsiteY16" fmla="*/ 180028 h 218970"/>
                <a:gd name="connsiteX17" fmla="*/ 164221 w 166138"/>
                <a:gd name="connsiteY17" fmla="*/ 171091 h 218970"/>
                <a:gd name="connsiteX18" fmla="*/ 129077 w 166138"/>
                <a:gd name="connsiteY18" fmla="*/ 136617 h 218970"/>
                <a:gd name="connsiteX19" fmla="*/ 89459 w 166138"/>
                <a:gd name="connsiteY19" fmla="*/ 206203 h 218970"/>
                <a:gd name="connsiteX20" fmla="*/ 42174 w 166138"/>
                <a:gd name="connsiteY20" fmla="*/ 206203 h 218970"/>
                <a:gd name="connsiteX21" fmla="*/ 42174 w 166138"/>
                <a:gd name="connsiteY21" fmla="*/ 183220 h 218970"/>
                <a:gd name="connsiteX22" fmla="*/ 35784 w 166138"/>
                <a:gd name="connsiteY22" fmla="*/ 176836 h 218970"/>
                <a:gd name="connsiteX23" fmla="*/ 29394 w 166138"/>
                <a:gd name="connsiteY23" fmla="*/ 183220 h 218970"/>
                <a:gd name="connsiteX24" fmla="*/ 29394 w 166138"/>
                <a:gd name="connsiteY24" fmla="*/ 206203 h 218970"/>
                <a:gd name="connsiteX25" fmla="*/ 12780 w 166138"/>
                <a:gd name="connsiteY25" fmla="*/ 206203 h 218970"/>
                <a:gd name="connsiteX26" fmla="*/ 12780 w 166138"/>
                <a:gd name="connsiteY26" fmla="*/ 12768 h 218970"/>
                <a:gd name="connsiteX27" fmla="*/ 89459 w 166138"/>
                <a:gd name="connsiteY27" fmla="*/ 12768 h 218970"/>
                <a:gd name="connsiteX28" fmla="*/ 89459 w 166138"/>
                <a:gd name="connsiteY28" fmla="*/ 206203 h 218970"/>
                <a:gd name="connsiteX29" fmla="*/ 147608 w 166138"/>
                <a:gd name="connsiteY29" fmla="*/ 206203 h 218970"/>
                <a:gd name="connsiteX30" fmla="*/ 130994 w 166138"/>
                <a:gd name="connsiteY30" fmla="*/ 206203 h 218970"/>
                <a:gd name="connsiteX31" fmla="*/ 130994 w 166138"/>
                <a:gd name="connsiteY31" fmla="*/ 188966 h 218970"/>
                <a:gd name="connsiteX32" fmla="*/ 124604 w 166138"/>
                <a:gd name="connsiteY32" fmla="*/ 182582 h 218970"/>
                <a:gd name="connsiteX33" fmla="*/ 118214 w 166138"/>
                <a:gd name="connsiteY33" fmla="*/ 188966 h 218970"/>
                <a:gd name="connsiteX34" fmla="*/ 118214 w 166138"/>
                <a:gd name="connsiteY34" fmla="*/ 206203 h 218970"/>
                <a:gd name="connsiteX35" fmla="*/ 102239 w 166138"/>
                <a:gd name="connsiteY35" fmla="*/ 206203 h 218970"/>
                <a:gd name="connsiteX36" fmla="*/ 102239 w 166138"/>
                <a:gd name="connsiteY36" fmla="*/ 171729 h 218970"/>
                <a:gd name="connsiteX37" fmla="*/ 102878 w 166138"/>
                <a:gd name="connsiteY37" fmla="*/ 171729 h 218970"/>
                <a:gd name="connsiteX38" fmla="*/ 125243 w 166138"/>
                <a:gd name="connsiteY38" fmla="*/ 150024 h 218970"/>
                <a:gd name="connsiteX39" fmla="*/ 148246 w 166138"/>
                <a:gd name="connsiteY39" fmla="*/ 173006 h 218970"/>
                <a:gd name="connsiteX40" fmla="*/ 148246 w 166138"/>
                <a:gd name="connsiteY40" fmla="*/ 173006 h 218970"/>
                <a:gd name="connsiteX41" fmla="*/ 147608 w 166138"/>
                <a:gd name="connsiteY41" fmla="*/ 206203 h 218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66138" h="218970">
                  <a:moveTo>
                    <a:pt x="129077" y="136617"/>
                  </a:moveTo>
                  <a:cubicBezTo>
                    <a:pt x="126521" y="134064"/>
                    <a:pt x="122687" y="134064"/>
                    <a:pt x="120131" y="136617"/>
                  </a:cubicBezTo>
                  <a:lnTo>
                    <a:pt x="102239" y="154492"/>
                  </a:lnTo>
                  <a:lnTo>
                    <a:pt x="102239" y="6384"/>
                  </a:lnTo>
                  <a:cubicBezTo>
                    <a:pt x="102239" y="2554"/>
                    <a:pt x="99683" y="0"/>
                    <a:pt x="95849" y="0"/>
                  </a:cubicBezTo>
                  <a:cubicBezTo>
                    <a:pt x="62621" y="0"/>
                    <a:pt x="11502" y="0"/>
                    <a:pt x="7029" y="0"/>
                  </a:cubicBezTo>
                  <a:cubicBezTo>
                    <a:pt x="5751" y="0"/>
                    <a:pt x="5112" y="0"/>
                    <a:pt x="3834" y="638"/>
                  </a:cubicBezTo>
                  <a:cubicBezTo>
                    <a:pt x="1278" y="1915"/>
                    <a:pt x="0" y="3830"/>
                    <a:pt x="0" y="6384"/>
                  </a:cubicBezTo>
                  <a:lnTo>
                    <a:pt x="0" y="212587"/>
                  </a:lnTo>
                  <a:cubicBezTo>
                    <a:pt x="0" y="216417"/>
                    <a:pt x="2556" y="218971"/>
                    <a:pt x="6390" y="218971"/>
                  </a:cubicBezTo>
                  <a:lnTo>
                    <a:pt x="95849" y="218971"/>
                  </a:lnTo>
                  <a:lnTo>
                    <a:pt x="96488" y="218971"/>
                  </a:lnTo>
                  <a:lnTo>
                    <a:pt x="97127" y="218971"/>
                  </a:lnTo>
                  <a:lnTo>
                    <a:pt x="154636" y="218971"/>
                  </a:lnTo>
                  <a:cubicBezTo>
                    <a:pt x="158470" y="218971"/>
                    <a:pt x="161026" y="216417"/>
                    <a:pt x="161026" y="212587"/>
                  </a:cubicBezTo>
                  <a:lnTo>
                    <a:pt x="161026" y="181944"/>
                  </a:lnTo>
                  <a:cubicBezTo>
                    <a:pt x="162304" y="181944"/>
                    <a:pt x="163582" y="181305"/>
                    <a:pt x="164221" y="180028"/>
                  </a:cubicBezTo>
                  <a:cubicBezTo>
                    <a:pt x="166777" y="177475"/>
                    <a:pt x="166777" y="173644"/>
                    <a:pt x="164221" y="171091"/>
                  </a:cubicBezTo>
                  <a:lnTo>
                    <a:pt x="129077" y="136617"/>
                  </a:lnTo>
                  <a:close/>
                  <a:moveTo>
                    <a:pt x="89459" y="206203"/>
                  </a:moveTo>
                  <a:lnTo>
                    <a:pt x="42174" y="206203"/>
                  </a:lnTo>
                  <a:lnTo>
                    <a:pt x="42174" y="183220"/>
                  </a:lnTo>
                  <a:cubicBezTo>
                    <a:pt x="42174" y="179390"/>
                    <a:pt x="39617" y="176836"/>
                    <a:pt x="35784" y="176836"/>
                  </a:cubicBezTo>
                  <a:cubicBezTo>
                    <a:pt x="31950" y="176836"/>
                    <a:pt x="29394" y="179390"/>
                    <a:pt x="29394" y="183220"/>
                  </a:cubicBezTo>
                  <a:lnTo>
                    <a:pt x="29394" y="206203"/>
                  </a:lnTo>
                  <a:lnTo>
                    <a:pt x="12780" y="206203"/>
                  </a:lnTo>
                  <a:lnTo>
                    <a:pt x="12780" y="12768"/>
                  </a:lnTo>
                  <a:cubicBezTo>
                    <a:pt x="23004" y="12768"/>
                    <a:pt x="44730" y="12768"/>
                    <a:pt x="89459" y="12768"/>
                  </a:cubicBezTo>
                  <a:lnTo>
                    <a:pt x="89459" y="206203"/>
                  </a:lnTo>
                  <a:close/>
                  <a:moveTo>
                    <a:pt x="147608" y="206203"/>
                  </a:moveTo>
                  <a:lnTo>
                    <a:pt x="130994" y="206203"/>
                  </a:lnTo>
                  <a:lnTo>
                    <a:pt x="130994" y="188966"/>
                  </a:lnTo>
                  <a:cubicBezTo>
                    <a:pt x="130994" y="185135"/>
                    <a:pt x="128438" y="182582"/>
                    <a:pt x="124604" y="182582"/>
                  </a:cubicBezTo>
                  <a:cubicBezTo>
                    <a:pt x="120770" y="182582"/>
                    <a:pt x="118214" y="185135"/>
                    <a:pt x="118214" y="188966"/>
                  </a:cubicBezTo>
                  <a:lnTo>
                    <a:pt x="118214" y="206203"/>
                  </a:lnTo>
                  <a:lnTo>
                    <a:pt x="102239" y="206203"/>
                  </a:lnTo>
                  <a:lnTo>
                    <a:pt x="102239" y="171729"/>
                  </a:lnTo>
                  <a:lnTo>
                    <a:pt x="102878" y="171729"/>
                  </a:lnTo>
                  <a:lnTo>
                    <a:pt x="125243" y="150024"/>
                  </a:lnTo>
                  <a:lnTo>
                    <a:pt x="148246" y="173006"/>
                  </a:lnTo>
                  <a:lnTo>
                    <a:pt x="148246" y="173006"/>
                  </a:lnTo>
                  <a:lnTo>
                    <a:pt x="147608" y="206203"/>
                  </a:ln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48" name="Graphic 4">
              <a:extLst>
                <a:ext uri="{FF2B5EF4-FFF2-40B4-BE49-F238E27FC236}">
                  <a16:creationId xmlns:a16="http://schemas.microsoft.com/office/drawing/2014/main" id="{85F6988D-8D0F-9C0F-2929-8E6A2B8FF5C1}"/>
                </a:ext>
              </a:extLst>
            </p:cNvPr>
            <p:cNvSpPr/>
            <p:nvPr/>
          </p:nvSpPr>
          <p:spPr>
            <a:xfrm>
              <a:off x="2716362" y="2588867"/>
              <a:ext cx="15335" cy="15321"/>
            </a:xfrm>
            <a:custGeom>
              <a:avLst/>
              <a:gdLst>
                <a:gd name="connsiteX0" fmla="*/ 7668 w 15335"/>
                <a:gd name="connsiteY0" fmla="*/ 15322 h 15321"/>
                <a:gd name="connsiteX1" fmla="*/ 15336 w 15335"/>
                <a:gd name="connsiteY1" fmla="*/ 7661 h 15321"/>
                <a:gd name="connsiteX2" fmla="*/ 7668 w 15335"/>
                <a:gd name="connsiteY2" fmla="*/ 0 h 15321"/>
                <a:gd name="connsiteX3" fmla="*/ 0 w 15335"/>
                <a:gd name="connsiteY3" fmla="*/ 7661 h 15321"/>
                <a:gd name="connsiteX4" fmla="*/ 0 w 15335"/>
                <a:gd name="connsiteY4" fmla="*/ 7661 h 15321"/>
                <a:gd name="connsiteX5" fmla="*/ 7668 w 15335"/>
                <a:gd name="connsiteY5" fmla="*/ 15322 h 15321"/>
                <a:gd name="connsiteX6" fmla="*/ 7668 w 15335"/>
                <a:gd name="connsiteY6" fmla="*/ 15322 h 15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335" h="15321">
                  <a:moveTo>
                    <a:pt x="7668" y="15322"/>
                  </a:moveTo>
                  <a:cubicBezTo>
                    <a:pt x="11502" y="15322"/>
                    <a:pt x="15336" y="12130"/>
                    <a:pt x="15336" y="7661"/>
                  </a:cubicBezTo>
                  <a:cubicBezTo>
                    <a:pt x="15336" y="3830"/>
                    <a:pt x="12141" y="0"/>
                    <a:pt x="7668" y="0"/>
                  </a:cubicBezTo>
                  <a:cubicBezTo>
                    <a:pt x="3834" y="0"/>
                    <a:pt x="0" y="3192"/>
                    <a:pt x="0" y="7661"/>
                  </a:cubicBezTo>
                  <a:cubicBezTo>
                    <a:pt x="0" y="7661"/>
                    <a:pt x="0" y="7661"/>
                    <a:pt x="0" y="7661"/>
                  </a:cubicBezTo>
                  <a:cubicBezTo>
                    <a:pt x="0" y="11491"/>
                    <a:pt x="3195" y="15322"/>
                    <a:pt x="7668" y="15322"/>
                  </a:cubicBezTo>
                  <a:cubicBezTo>
                    <a:pt x="7668" y="15322"/>
                    <a:pt x="7668" y="15322"/>
                    <a:pt x="7668" y="15322"/>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49" name="Graphic 4">
              <a:extLst>
                <a:ext uri="{FF2B5EF4-FFF2-40B4-BE49-F238E27FC236}">
                  <a16:creationId xmlns:a16="http://schemas.microsoft.com/office/drawing/2014/main" id="{F9887390-1D4D-BD84-41A8-2ADC2E9AE2C5}"/>
                </a:ext>
              </a:extLst>
            </p:cNvPr>
            <p:cNvSpPr/>
            <p:nvPr/>
          </p:nvSpPr>
          <p:spPr>
            <a:xfrm>
              <a:off x="2716362" y="2618233"/>
              <a:ext cx="15335" cy="15321"/>
            </a:xfrm>
            <a:custGeom>
              <a:avLst/>
              <a:gdLst>
                <a:gd name="connsiteX0" fmla="*/ 7668 w 15335"/>
                <a:gd name="connsiteY0" fmla="*/ 15322 h 15321"/>
                <a:gd name="connsiteX1" fmla="*/ 15336 w 15335"/>
                <a:gd name="connsiteY1" fmla="*/ 7661 h 15321"/>
                <a:gd name="connsiteX2" fmla="*/ 7668 w 15335"/>
                <a:gd name="connsiteY2" fmla="*/ 0 h 15321"/>
                <a:gd name="connsiteX3" fmla="*/ 0 w 15335"/>
                <a:gd name="connsiteY3" fmla="*/ 7661 h 15321"/>
                <a:gd name="connsiteX4" fmla="*/ 7668 w 15335"/>
                <a:gd name="connsiteY4" fmla="*/ 15322 h 15321"/>
                <a:gd name="connsiteX5" fmla="*/ 7668 w 15335"/>
                <a:gd name="connsiteY5" fmla="*/ 15322 h 15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335" h="15321">
                  <a:moveTo>
                    <a:pt x="7668" y="15322"/>
                  </a:moveTo>
                  <a:cubicBezTo>
                    <a:pt x="11502" y="15322"/>
                    <a:pt x="15336" y="12130"/>
                    <a:pt x="15336" y="7661"/>
                  </a:cubicBezTo>
                  <a:cubicBezTo>
                    <a:pt x="15336" y="3192"/>
                    <a:pt x="12141" y="0"/>
                    <a:pt x="7668" y="0"/>
                  </a:cubicBezTo>
                  <a:cubicBezTo>
                    <a:pt x="3834" y="0"/>
                    <a:pt x="0" y="3192"/>
                    <a:pt x="0" y="7661"/>
                  </a:cubicBezTo>
                  <a:cubicBezTo>
                    <a:pt x="0" y="12130"/>
                    <a:pt x="3195" y="15322"/>
                    <a:pt x="7668" y="15322"/>
                  </a:cubicBezTo>
                  <a:cubicBezTo>
                    <a:pt x="7668" y="15322"/>
                    <a:pt x="7668" y="15322"/>
                    <a:pt x="7668" y="15322"/>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50" name="Graphic 4">
              <a:extLst>
                <a:ext uri="{FF2B5EF4-FFF2-40B4-BE49-F238E27FC236}">
                  <a16:creationId xmlns:a16="http://schemas.microsoft.com/office/drawing/2014/main" id="{131A81A6-BB0E-DCED-A078-480D00BC9D87}"/>
                </a:ext>
              </a:extLst>
            </p:cNvPr>
            <p:cNvSpPr/>
            <p:nvPr/>
          </p:nvSpPr>
          <p:spPr>
            <a:xfrm>
              <a:off x="2686968" y="2588867"/>
              <a:ext cx="15335" cy="15321"/>
            </a:xfrm>
            <a:custGeom>
              <a:avLst/>
              <a:gdLst>
                <a:gd name="connsiteX0" fmla="*/ 7668 w 15335"/>
                <a:gd name="connsiteY0" fmla="*/ 0 h 15321"/>
                <a:gd name="connsiteX1" fmla="*/ 0 w 15335"/>
                <a:gd name="connsiteY1" fmla="*/ 7661 h 15321"/>
                <a:gd name="connsiteX2" fmla="*/ 7668 w 15335"/>
                <a:gd name="connsiteY2" fmla="*/ 15322 h 15321"/>
                <a:gd name="connsiteX3" fmla="*/ 15336 w 15335"/>
                <a:gd name="connsiteY3" fmla="*/ 7661 h 15321"/>
                <a:gd name="connsiteX4" fmla="*/ 15336 w 15335"/>
                <a:gd name="connsiteY4" fmla="*/ 7661 h 15321"/>
                <a:gd name="connsiteX5" fmla="*/ 7668 w 15335"/>
                <a:gd name="connsiteY5" fmla="*/ 0 h 15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335" h="15321">
                  <a:moveTo>
                    <a:pt x="7668" y="0"/>
                  </a:moveTo>
                  <a:cubicBezTo>
                    <a:pt x="3834" y="0"/>
                    <a:pt x="0" y="3192"/>
                    <a:pt x="0" y="7661"/>
                  </a:cubicBezTo>
                  <a:cubicBezTo>
                    <a:pt x="0" y="12130"/>
                    <a:pt x="3195" y="15322"/>
                    <a:pt x="7668" y="15322"/>
                  </a:cubicBezTo>
                  <a:cubicBezTo>
                    <a:pt x="12141" y="15322"/>
                    <a:pt x="15336" y="12130"/>
                    <a:pt x="15336" y="7661"/>
                  </a:cubicBezTo>
                  <a:cubicBezTo>
                    <a:pt x="15336" y="7661"/>
                    <a:pt x="15336" y="7661"/>
                    <a:pt x="15336" y="7661"/>
                  </a:cubicBezTo>
                  <a:cubicBezTo>
                    <a:pt x="15336" y="3192"/>
                    <a:pt x="11502" y="0"/>
                    <a:pt x="7668" y="0"/>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51" name="Graphic 4">
              <a:extLst>
                <a:ext uri="{FF2B5EF4-FFF2-40B4-BE49-F238E27FC236}">
                  <a16:creationId xmlns:a16="http://schemas.microsoft.com/office/drawing/2014/main" id="{AC141488-A078-6F93-EEDB-BDAABF2EB50E}"/>
                </a:ext>
              </a:extLst>
            </p:cNvPr>
            <p:cNvSpPr/>
            <p:nvPr/>
          </p:nvSpPr>
          <p:spPr>
            <a:xfrm>
              <a:off x="2686968" y="2558862"/>
              <a:ext cx="15335" cy="15321"/>
            </a:xfrm>
            <a:custGeom>
              <a:avLst/>
              <a:gdLst>
                <a:gd name="connsiteX0" fmla="*/ 7668 w 15335"/>
                <a:gd name="connsiteY0" fmla="*/ 15322 h 15321"/>
                <a:gd name="connsiteX1" fmla="*/ 15336 w 15335"/>
                <a:gd name="connsiteY1" fmla="*/ 7661 h 15321"/>
                <a:gd name="connsiteX2" fmla="*/ 7668 w 15335"/>
                <a:gd name="connsiteY2" fmla="*/ 0 h 15321"/>
                <a:gd name="connsiteX3" fmla="*/ 0 w 15335"/>
                <a:gd name="connsiteY3" fmla="*/ 7661 h 15321"/>
                <a:gd name="connsiteX4" fmla="*/ 0 w 15335"/>
                <a:gd name="connsiteY4" fmla="*/ 7661 h 15321"/>
                <a:gd name="connsiteX5" fmla="*/ 7668 w 15335"/>
                <a:gd name="connsiteY5" fmla="*/ 15322 h 15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335" h="15321">
                  <a:moveTo>
                    <a:pt x="7668" y="15322"/>
                  </a:moveTo>
                  <a:cubicBezTo>
                    <a:pt x="11502" y="15322"/>
                    <a:pt x="15336" y="12130"/>
                    <a:pt x="15336" y="7661"/>
                  </a:cubicBezTo>
                  <a:cubicBezTo>
                    <a:pt x="15336" y="3830"/>
                    <a:pt x="12141" y="0"/>
                    <a:pt x="7668" y="0"/>
                  </a:cubicBezTo>
                  <a:cubicBezTo>
                    <a:pt x="3834" y="0"/>
                    <a:pt x="0" y="3192"/>
                    <a:pt x="0" y="7661"/>
                  </a:cubicBezTo>
                  <a:cubicBezTo>
                    <a:pt x="0" y="7661"/>
                    <a:pt x="0" y="7661"/>
                    <a:pt x="0" y="7661"/>
                  </a:cubicBezTo>
                  <a:cubicBezTo>
                    <a:pt x="0" y="12130"/>
                    <a:pt x="3195" y="15322"/>
                    <a:pt x="7668" y="15322"/>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52" name="Graphic 4">
              <a:extLst>
                <a:ext uri="{FF2B5EF4-FFF2-40B4-BE49-F238E27FC236}">
                  <a16:creationId xmlns:a16="http://schemas.microsoft.com/office/drawing/2014/main" id="{0DF3DA5A-50E8-2695-96C7-F73005D0745F}"/>
                </a:ext>
              </a:extLst>
            </p:cNvPr>
            <p:cNvSpPr/>
            <p:nvPr/>
          </p:nvSpPr>
          <p:spPr>
            <a:xfrm>
              <a:off x="2716362" y="2558862"/>
              <a:ext cx="15335" cy="15321"/>
            </a:xfrm>
            <a:custGeom>
              <a:avLst/>
              <a:gdLst>
                <a:gd name="connsiteX0" fmla="*/ 15336 w 15335"/>
                <a:gd name="connsiteY0" fmla="*/ 7661 h 15321"/>
                <a:gd name="connsiteX1" fmla="*/ 7668 w 15335"/>
                <a:gd name="connsiteY1" fmla="*/ 15322 h 15321"/>
                <a:gd name="connsiteX2" fmla="*/ 0 w 15335"/>
                <a:gd name="connsiteY2" fmla="*/ 7661 h 15321"/>
                <a:gd name="connsiteX3" fmla="*/ 7668 w 15335"/>
                <a:gd name="connsiteY3" fmla="*/ 0 h 15321"/>
                <a:gd name="connsiteX4" fmla="*/ 15336 w 15335"/>
                <a:gd name="connsiteY4" fmla="*/ 7661 h 15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35" h="15321">
                  <a:moveTo>
                    <a:pt x="15336" y="7661"/>
                  </a:moveTo>
                  <a:cubicBezTo>
                    <a:pt x="15336" y="11892"/>
                    <a:pt x="11903" y="15322"/>
                    <a:pt x="7668" y="15322"/>
                  </a:cubicBezTo>
                  <a:cubicBezTo>
                    <a:pt x="3433" y="15322"/>
                    <a:pt x="0" y="11892"/>
                    <a:pt x="0" y="7661"/>
                  </a:cubicBezTo>
                  <a:cubicBezTo>
                    <a:pt x="0" y="3430"/>
                    <a:pt x="3433" y="0"/>
                    <a:pt x="7668" y="0"/>
                  </a:cubicBezTo>
                  <a:cubicBezTo>
                    <a:pt x="11903" y="0"/>
                    <a:pt x="15336" y="3430"/>
                    <a:pt x="15336" y="7661"/>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53" name="Graphic 4">
              <a:extLst>
                <a:ext uri="{FF2B5EF4-FFF2-40B4-BE49-F238E27FC236}">
                  <a16:creationId xmlns:a16="http://schemas.microsoft.com/office/drawing/2014/main" id="{BB299933-65E8-3B96-ED3F-53AEFB3BAF85}"/>
                </a:ext>
              </a:extLst>
            </p:cNvPr>
            <p:cNvSpPr/>
            <p:nvPr/>
          </p:nvSpPr>
          <p:spPr>
            <a:xfrm>
              <a:off x="2716362" y="2529496"/>
              <a:ext cx="15335" cy="15321"/>
            </a:xfrm>
            <a:custGeom>
              <a:avLst/>
              <a:gdLst>
                <a:gd name="connsiteX0" fmla="*/ 15336 w 15335"/>
                <a:gd name="connsiteY0" fmla="*/ 7661 h 15321"/>
                <a:gd name="connsiteX1" fmla="*/ 7668 w 15335"/>
                <a:gd name="connsiteY1" fmla="*/ 15322 h 15321"/>
                <a:gd name="connsiteX2" fmla="*/ 0 w 15335"/>
                <a:gd name="connsiteY2" fmla="*/ 7661 h 15321"/>
                <a:gd name="connsiteX3" fmla="*/ 7668 w 15335"/>
                <a:gd name="connsiteY3" fmla="*/ 0 h 15321"/>
                <a:gd name="connsiteX4" fmla="*/ 15336 w 15335"/>
                <a:gd name="connsiteY4" fmla="*/ 7661 h 15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35" h="15321">
                  <a:moveTo>
                    <a:pt x="15336" y="7661"/>
                  </a:moveTo>
                  <a:cubicBezTo>
                    <a:pt x="15336" y="11892"/>
                    <a:pt x="11903" y="15322"/>
                    <a:pt x="7668" y="15322"/>
                  </a:cubicBezTo>
                  <a:cubicBezTo>
                    <a:pt x="3433" y="15322"/>
                    <a:pt x="0" y="11892"/>
                    <a:pt x="0" y="7661"/>
                  </a:cubicBezTo>
                  <a:cubicBezTo>
                    <a:pt x="0" y="3430"/>
                    <a:pt x="3433" y="0"/>
                    <a:pt x="7668" y="0"/>
                  </a:cubicBezTo>
                  <a:cubicBezTo>
                    <a:pt x="11903" y="0"/>
                    <a:pt x="15336" y="3430"/>
                    <a:pt x="15336" y="7661"/>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54" name="Graphic 4">
              <a:extLst>
                <a:ext uri="{FF2B5EF4-FFF2-40B4-BE49-F238E27FC236}">
                  <a16:creationId xmlns:a16="http://schemas.microsoft.com/office/drawing/2014/main" id="{02CEB466-13E8-779E-4DA8-C335BBADAD88}"/>
                </a:ext>
              </a:extLst>
            </p:cNvPr>
            <p:cNvSpPr/>
            <p:nvPr/>
          </p:nvSpPr>
          <p:spPr>
            <a:xfrm>
              <a:off x="2686968" y="2529496"/>
              <a:ext cx="15335" cy="15321"/>
            </a:xfrm>
            <a:custGeom>
              <a:avLst/>
              <a:gdLst>
                <a:gd name="connsiteX0" fmla="*/ 7668 w 15335"/>
                <a:gd name="connsiteY0" fmla="*/ 15322 h 15321"/>
                <a:gd name="connsiteX1" fmla="*/ 15336 w 15335"/>
                <a:gd name="connsiteY1" fmla="*/ 7661 h 15321"/>
                <a:gd name="connsiteX2" fmla="*/ 7668 w 15335"/>
                <a:gd name="connsiteY2" fmla="*/ 0 h 15321"/>
                <a:gd name="connsiteX3" fmla="*/ 0 w 15335"/>
                <a:gd name="connsiteY3" fmla="*/ 7661 h 15321"/>
                <a:gd name="connsiteX4" fmla="*/ 0 w 15335"/>
                <a:gd name="connsiteY4" fmla="*/ 7661 h 15321"/>
                <a:gd name="connsiteX5" fmla="*/ 7668 w 15335"/>
                <a:gd name="connsiteY5" fmla="*/ 15322 h 15321"/>
                <a:gd name="connsiteX6" fmla="*/ 7668 w 15335"/>
                <a:gd name="connsiteY6" fmla="*/ 15322 h 15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335" h="15321">
                  <a:moveTo>
                    <a:pt x="7668" y="15322"/>
                  </a:moveTo>
                  <a:cubicBezTo>
                    <a:pt x="11502" y="15322"/>
                    <a:pt x="15336" y="12130"/>
                    <a:pt x="15336" y="7661"/>
                  </a:cubicBezTo>
                  <a:cubicBezTo>
                    <a:pt x="15336" y="3192"/>
                    <a:pt x="12141" y="0"/>
                    <a:pt x="7668" y="0"/>
                  </a:cubicBezTo>
                  <a:cubicBezTo>
                    <a:pt x="3195" y="0"/>
                    <a:pt x="0" y="3192"/>
                    <a:pt x="0" y="7661"/>
                  </a:cubicBezTo>
                  <a:cubicBezTo>
                    <a:pt x="0" y="7661"/>
                    <a:pt x="0" y="7661"/>
                    <a:pt x="0" y="7661"/>
                  </a:cubicBezTo>
                  <a:cubicBezTo>
                    <a:pt x="0" y="12130"/>
                    <a:pt x="3195" y="15322"/>
                    <a:pt x="7668" y="15322"/>
                  </a:cubicBezTo>
                  <a:lnTo>
                    <a:pt x="7668" y="15322"/>
                  </a:ln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55" name="Graphic 4">
              <a:extLst>
                <a:ext uri="{FF2B5EF4-FFF2-40B4-BE49-F238E27FC236}">
                  <a16:creationId xmlns:a16="http://schemas.microsoft.com/office/drawing/2014/main" id="{342C7FA2-0C57-5483-46D9-EEF01AFE12E4}"/>
                </a:ext>
              </a:extLst>
            </p:cNvPr>
            <p:cNvSpPr/>
            <p:nvPr/>
          </p:nvSpPr>
          <p:spPr>
            <a:xfrm>
              <a:off x="2686968" y="2500130"/>
              <a:ext cx="15335" cy="15321"/>
            </a:xfrm>
            <a:custGeom>
              <a:avLst/>
              <a:gdLst>
                <a:gd name="connsiteX0" fmla="*/ 7668 w 15335"/>
                <a:gd name="connsiteY0" fmla="*/ 0 h 15321"/>
                <a:gd name="connsiteX1" fmla="*/ 0 w 15335"/>
                <a:gd name="connsiteY1" fmla="*/ 7661 h 15321"/>
                <a:gd name="connsiteX2" fmla="*/ 7668 w 15335"/>
                <a:gd name="connsiteY2" fmla="*/ 15322 h 15321"/>
                <a:gd name="connsiteX3" fmla="*/ 15336 w 15335"/>
                <a:gd name="connsiteY3" fmla="*/ 7661 h 15321"/>
                <a:gd name="connsiteX4" fmla="*/ 15336 w 15335"/>
                <a:gd name="connsiteY4" fmla="*/ 7661 h 15321"/>
                <a:gd name="connsiteX5" fmla="*/ 7668 w 15335"/>
                <a:gd name="connsiteY5" fmla="*/ 0 h 15321"/>
                <a:gd name="connsiteX6" fmla="*/ 7668 w 15335"/>
                <a:gd name="connsiteY6" fmla="*/ 0 h 15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335" h="15321">
                  <a:moveTo>
                    <a:pt x="7668" y="0"/>
                  </a:moveTo>
                  <a:cubicBezTo>
                    <a:pt x="3834" y="0"/>
                    <a:pt x="0" y="3192"/>
                    <a:pt x="0" y="7661"/>
                  </a:cubicBezTo>
                  <a:cubicBezTo>
                    <a:pt x="0" y="11491"/>
                    <a:pt x="3195" y="15322"/>
                    <a:pt x="7668" y="15322"/>
                  </a:cubicBezTo>
                  <a:cubicBezTo>
                    <a:pt x="11502" y="15322"/>
                    <a:pt x="15336" y="12130"/>
                    <a:pt x="15336" y="7661"/>
                  </a:cubicBezTo>
                  <a:cubicBezTo>
                    <a:pt x="15336" y="7661"/>
                    <a:pt x="15336" y="7661"/>
                    <a:pt x="15336" y="7661"/>
                  </a:cubicBezTo>
                  <a:cubicBezTo>
                    <a:pt x="14697" y="3192"/>
                    <a:pt x="11502" y="0"/>
                    <a:pt x="7668" y="0"/>
                  </a:cubicBezTo>
                  <a:cubicBezTo>
                    <a:pt x="7668" y="0"/>
                    <a:pt x="7668" y="0"/>
                    <a:pt x="7668" y="0"/>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56" name="Graphic 4">
              <a:extLst>
                <a:ext uri="{FF2B5EF4-FFF2-40B4-BE49-F238E27FC236}">
                  <a16:creationId xmlns:a16="http://schemas.microsoft.com/office/drawing/2014/main" id="{D9002702-41B0-A543-D7C3-25092056F232}"/>
                </a:ext>
              </a:extLst>
            </p:cNvPr>
            <p:cNvSpPr/>
            <p:nvPr/>
          </p:nvSpPr>
          <p:spPr>
            <a:xfrm>
              <a:off x="2716362" y="2500130"/>
              <a:ext cx="15335" cy="15321"/>
            </a:xfrm>
            <a:custGeom>
              <a:avLst/>
              <a:gdLst>
                <a:gd name="connsiteX0" fmla="*/ 15336 w 15335"/>
                <a:gd name="connsiteY0" fmla="*/ 7661 h 15321"/>
                <a:gd name="connsiteX1" fmla="*/ 7668 w 15335"/>
                <a:gd name="connsiteY1" fmla="*/ 15322 h 15321"/>
                <a:gd name="connsiteX2" fmla="*/ 0 w 15335"/>
                <a:gd name="connsiteY2" fmla="*/ 7661 h 15321"/>
                <a:gd name="connsiteX3" fmla="*/ 7668 w 15335"/>
                <a:gd name="connsiteY3" fmla="*/ 0 h 15321"/>
                <a:gd name="connsiteX4" fmla="*/ 15336 w 15335"/>
                <a:gd name="connsiteY4" fmla="*/ 7661 h 15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35" h="15321">
                  <a:moveTo>
                    <a:pt x="15336" y="7661"/>
                  </a:moveTo>
                  <a:cubicBezTo>
                    <a:pt x="15336" y="11892"/>
                    <a:pt x="11903" y="15322"/>
                    <a:pt x="7668" y="15322"/>
                  </a:cubicBezTo>
                  <a:cubicBezTo>
                    <a:pt x="3433" y="15322"/>
                    <a:pt x="0" y="11892"/>
                    <a:pt x="0" y="7661"/>
                  </a:cubicBezTo>
                  <a:cubicBezTo>
                    <a:pt x="0" y="3430"/>
                    <a:pt x="3433" y="0"/>
                    <a:pt x="7668" y="0"/>
                  </a:cubicBezTo>
                  <a:cubicBezTo>
                    <a:pt x="11903" y="0"/>
                    <a:pt x="15336" y="3430"/>
                    <a:pt x="15336" y="7661"/>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57" name="Graphic 4">
              <a:extLst>
                <a:ext uri="{FF2B5EF4-FFF2-40B4-BE49-F238E27FC236}">
                  <a16:creationId xmlns:a16="http://schemas.microsoft.com/office/drawing/2014/main" id="{E49CC8CC-295C-6DF8-0852-77E3E9C305E6}"/>
                </a:ext>
              </a:extLst>
            </p:cNvPr>
            <p:cNvSpPr/>
            <p:nvPr/>
          </p:nvSpPr>
          <p:spPr>
            <a:xfrm>
              <a:off x="2716362" y="2470125"/>
              <a:ext cx="15335" cy="15321"/>
            </a:xfrm>
            <a:custGeom>
              <a:avLst/>
              <a:gdLst>
                <a:gd name="connsiteX0" fmla="*/ 15336 w 15335"/>
                <a:gd name="connsiteY0" fmla="*/ 7661 h 15321"/>
                <a:gd name="connsiteX1" fmla="*/ 7668 w 15335"/>
                <a:gd name="connsiteY1" fmla="*/ 15322 h 15321"/>
                <a:gd name="connsiteX2" fmla="*/ 0 w 15335"/>
                <a:gd name="connsiteY2" fmla="*/ 7661 h 15321"/>
                <a:gd name="connsiteX3" fmla="*/ 7668 w 15335"/>
                <a:gd name="connsiteY3" fmla="*/ 0 h 15321"/>
                <a:gd name="connsiteX4" fmla="*/ 15336 w 15335"/>
                <a:gd name="connsiteY4" fmla="*/ 7661 h 15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35" h="15321">
                  <a:moveTo>
                    <a:pt x="15336" y="7661"/>
                  </a:moveTo>
                  <a:cubicBezTo>
                    <a:pt x="15336" y="11892"/>
                    <a:pt x="11903" y="15322"/>
                    <a:pt x="7668" y="15322"/>
                  </a:cubicBezTo>
                  <a:cubicBezTo>
                    <a:pt x="3433" y="15322"/>
                    <a:pt x="0" y="11892"/>
                    <a:pt x="0" y="7661"/>
                  </a:cubicBezTo>
                  <a:cubicBezTo>
                    <a:pt x="0" y="3430"/>
                    <a:pt x="3433" y="0"/>
                    <a:pt x="7668" y="0"/>
                  </a:cubicBezTo>
                  <a:cubicBezTo>
                    <a:pt x="11903" y="0"/>
                    <a:pt x="15336" y="3430"/>
                    <a:pt x="15336" y="7661"/>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58" name="Graphic 4">
              <a:extLst>
                <a:ext uri="{FF2B5EF4-FFF2-40B4-BE49-F238E27FC236}">
                  <a16:creationId xmlns:a16="http://schemas.microsoft.com/office/drawing/2014/main" id="{9E0DE0DD-B59B-A333-25AA-28A90D56B007}"/>
                </a:ext>
              </a:extLst>
            </p:cNvPr>
            <p:cNvSpPr/>
            <p:nvPr/>
          </p:nvSpPr>
          <p:spPr>
            <a:xfrm>
              <a:off x="2686968" y="2470125"/>
              <a:ext cx="15335" cy="15321"/>
            </a:xfrm>
            <a:custGeom>
              <a:avLst/>
              <a:gdLst>
                <a:gd name="connsiteX0" fmla="*/ 7668 w 15335"/>
                <a:gd name="connsiteY0" fmla="*/ 15322 h 15321"/>
                <a:gd name="connsiteX1" fmla="*/ 15336 w 15335"/>
                <a:gd name="connsiteY1" fmla="*/ 7661 h 15321"/>
                <a:gd name="connsiteX2" fmla="*/ 7668 w 15335"/>
                <a:gd name="connsiteY2" fmla="*/ 0 h 15321"/>
                <a:gd name="connsiteX3" fmla="*/ 0 w 15335"/>
                <a:gd name="connsiteY3" fmla="*/ 7661 h 15321"/>
                <a:gd name="connsiteX4" fmla="*/ 7668 w 15335"/>
                <a:gd name="connsiteY4" fmla="*/ 15322 h 15321"/>
                <a:gd name="connsiteX5" fmla="*/ 7668 w 15335"/>
                <a:gd name="connsiteY5" fmla="*/ 15322 h 15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335" h="15321">
                  <a:moveTo>
                    <a:pt x="7668" y="15322"/>
                  </a:moveTo>
                  <a:cubicBezTo>
                    <a:pt x="11502" y="15322"/>
                    <a:pt x="15336" y="12130"/>
                    <a:pt x="15336" y="7661"/>
                  </a:cubicBezTo>
                  <a:cubicBezTo>
                    <a:pt x="15336" y="3192"/>
                    <a:pt x="12141" y="0"/>
                    <a:pt x="7668" y="0"/>
                  </a:cubicBezTo>
                  <a:cubicBezTo>
                    <a:pt x="3834" y="0"/>
                    <a:pt x="0" y="3192"/>
                    <a:pt x="0" y="7661"/>
                  </a:cubicBezTo>
                  <a:cubicBezTo>
                    <a:pt x="0" y="12130"/>
                    <a:pt x="3195" y="15322"/>
                    <a:pt x="7668" y="15322"/>
                  </a:cubicBezTo>
                  <a:cubicBezTo>
                    <a:pt x="7029" y="15322"/>
                    <a:pt x="7668" y="15322"/>
                    <a:pt x="7668" y="15322"/>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grpSp>
      <p:sp>
        <p:nvSpPr>
          <p:cNvPr id="459" name="Speech Bubble: Rectangle 458">
            <a:extLst>
              <a:ext uri="{FF2B5EF4-FFF2-40B4-BE49-F238E27FC236}">
                <a16:creationId xmlns:a16="http://schemas.microsoft.com/office/drawing/2014/main" id="{048B7BD7-D484-755B-7886-D3ECB23D6D21}"/>
              </a:ext>
            </a:extLst>
          </p:cNvPr>
          <p:cNvSpPr/>
          <p:nvPr/>
        </p:nvSpPr>
        <p:spPr>
          <a:xfrm>
            <a:off x="9097511" y="2053171"/>
            <a:ext cx="2559849" cy="3530262"/>
          </a:xfrm>
          <a:prstGeom prst="wedgeRectCallout">
            <a:avLst>
              <a:gd name="adj1" fmla="val -61254"/>
              <a:gd name="adj2" fmla="val -24313"/>
            </a:avLst>
          </a:prstGeom>
          <a:solidFill>
            <a:srgbClr val="FFC30A">
              <a:lumMod val="20000"/>
              <a:lumOff val="80000"/>
            </a:srgbClr>
          </a:solidFill>
          <a:ln w="19050">
            <a:solidFill>
              <a:srgbClr val="FFC30A"/>
            </a:solidFill>
          </a:ln>
        </p:spPr>
        <p:txBody>
          <a:bodyPr wrap="square" lIns="182880" tIns="91440" rIns="91440" bIns="91440" anchor="t">
            <a:spAutoFit/>
          </a:bodyPr>
          <a:lstStyle/>
          <a:p>
            <a:pPr marL="0" marR="0" lvl="0" indent="0" algn="l" defTabSz="914400" rtl="0" eaLnBrk="1" fontAlgn="auto" latinLnBrk="0" hangingPunct="1">
              <a:lnSpc>
                <a:spcPct val="150000"/>
              </a:lnSpc>
              <a:spcBef>
                <a:spcPts val="60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Arial" panose="020B0604020202020204"/>
                <a:ea typeface="+mn-ea"/>
                <a:cs typeface="+mn-cs"/>
              </a:rPr>
              <a:t>Data is </a:t>
            </a:r>
            <a:r>
              <a:rPr kumimoji="0" lang="en-US" sz="1400" b="1" i="0" u="none" strike="noStrike" kern="0" cap="none" spc="0" normalizeH="0" baseline="0" noProof="0" dirty="0">
                <a:ln>
                  <a:noFill/>
                </a:ln>
                <a:solidFill>
                  <a:prstClr val="black"/>
                </a:solidFill>
                <a:effectLst/>
                <a:uLnTx/>
                <a:uFillTx/>
                <a:latin typeface="Arial" panose="020B0604020202020204"/>
                <a:ea typeface="+mn-ea"/>
                <a:cs typeface="+mn-cs"/>
              </a:rPr>
              <a:t>stored in siloed, source-specific tables </a:t>
            </a:r>
            <a:r>
              <a:rPr kumimoji="0" lang="en-US" sz="1400" b="0" i="0" u="none" strike="noStrike" kern="0" cap="none" spc="0" normalizeH="0" baseline="0" noProof="0" dirty="0">
                <a:ln>
                  <a:noFill/>
                </a:ln>
                <a:solidFill>
                  <a:prstClr val="black"/>
                </a:solidFill>
                <a:effectLst/>
                <a:uLnTx/>
                <a:uFillTx/>
                <a:latin typeface="Arial" panose="020B0604020202020204"/>
                <a:ea typeface="+mn-ea"/>
                <a:cs typeface="+mn-cs"/>
              </a:rPr>
              <a:t>for analysis.</a:t>
            </a:r>
          </a:p>
          <a:p>
            <a:pPr marL="0" marR="0" lvl="0" indent="0" algn="l" defTabSz="914400" rtl="0" eaLnBrk="1" fontAlgn="auto" latinLnBrk="0" hangingPunct="1">
              <a:lnSpc>
                <a:spcPct val="150000"/>
              </a:lnSpc>
              <a:spcBef>
                <a:spcPts val="60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Arial" panose="020B0604020202020204"/>
                <a:ea typeface="+mn-ea"/>
                <a:cs typeface="+mn-cs"/>
              </a:rPr>
              <a:t>In this state, data use is limited </a:t>
            </a:r>
            <a:r>
              <a:rPr kumimoji="0" lang="en-US" sz="1400" b="1" i="0" u="none" strike="noStrike" kern="0" cap="none" spc="0" normalizeH="0" baseline="0" noProof="0" dirty="0">
                <a:ln>
                  <a:noFill/>
                </a:ln>
                <a:solidFill>
                  <a:prstClr val="black"/>
                </a:solidFill>
                <a:effectLst/>
                <a:uLnTx/>
                <a:uFillTx/>
                <a:latin typeface="Arial" panose="020B0604020202020204"/>
                <a:ea typeface="+mn-ea"/>
                <a:cs typeface="+mn-cs"/>
              </a:rPr>
              <a:t>without the ability to consolidate and integrate sources.</a:t>
            </a:r>
            <a:endParaRPr kumimoji="0" lang="en-US" sz="1400" b="1" i="0" u="none" strike="noStrike" kern="0" cap="none" spc="0" normalizeH="0" baseline="0" noProof="0" dirty="0">
              <a:ln>
                <a:noFill/>
              </a:ln>
              <a:solidFill>
                <a:prstClr val="black"/>
              </a:solidFill>
              <a:effectLst/>
              <a:uLnTx/>
              <a:uFillTx/>
              <a:latin typeface="Arial" panose="020B0604020202020204"/>
              <a:ea typeface="+mn-ea"/>
              <a:cs typeface="Arial"/>
            </a:endParaRPr>
          </a:p>
          <a:p>
            <a:pPr marL="0" marR="0" lvl="0" indent="0" algn="l" defTabSz="914400" rtl="0" eaLnBrk="1" fontAlgn="auto" latinLnBrk="0" hangingPunct="1">
              <a:lnSpc>
                <a:spcPct val="150000"/>
              </a:lnSpc>
              <a:spcBef>
                <a:spcPts val="600"/>
              </a:spcBef>
              <a:spcAft>
                <a:spcPts val="0"/>
              </a:spcAft>
              <a:buClrTx/>
              <a:buSzTx/>
              <a:buFontTx/>
              <a:buNone/>
              <a:tabLst/>
              <a:defRPr/>
            </a:pPr>
            <a:r>
              <a:rPr kumimoji="0" lang="en-US" sz="1400" b="1" i="0" u="none" strike="noStrike" kern="0" cap="none" spc="0" normalizeH="0" baseline="0" noProof="0" dirty="0">
                <a:ln>
                  <a:noFill/>
                </a:ln>
                <a:solidFill>
                  <a:prstClr val="black"/>
                </a:solidFill>
                <a:effectLst/>
                <a:uLnTx/>
                <a:uFillTx/>
                <a:latin typeface="Arial" panose="020B0604020202020204"/>
                <a:ea typeface="+mn-ea"/>
                <a:cs typeface="+mn-cs"/>
              </a:rPr>
              <a:t>To solve for this, MassHealth developed a Golden Table.</a:t>
            </a:r>
            <a:endParaRPr kumimoji="0" lang="en-US" sz="1400" b="1" i="0" u="none" strike="noStrike" kern="0" cap="none" spc="0" normalizeH="0" baseline="0" noProof="0" dirty="0">
              <a:ln>
                <a:noFill/>
              </a:ln>
              <a:solidFill>
                <a:prstClr val="black"/>
              </a:solidFill>
              <a:effectLst/>
              <a:uLnTx/>
              <a:uFillTx/>
              <a:latin typeface="Arial" panose="020B0604020202020204"/>
              <a:ea typeface="+mn-ea"/>
              <a:cs typeface="Arial"/>
            </a:endParaRPr>
          </a:p>
        </p:txBody>
      </p:sp>
      <p:sp>
        <p:nvSpPr>
          <p:cNvPr id="460" name="Title 2">
            <a:extLst>
              <a:ext uri="{FF2B5EF4-FFF2-40B4-BE49-F238E27FC236}">
                <a16:creationId xmlns:a16="http://schemas.microsoft.com/office/drawing/2014/main" id="{05C22F72-A0F3-72BF-A179-E71E388495ED}"/>
              </a:ext>
            </a:extLst>
          </p:cNvPr>
          <p:cNvSpPr>
            <a:spLocks noGrp="1"/>
          </p:cNvSpPr>
          <p:nvPr>
            <p:ph type="title"/>
          </p:nvPr>
        </p:nvSpPr>
        <p:spPr>
          <a:xfrm>
            <a:off x="551691" y="238606"/>
            <a:ext cx="9807498" cy="563047"/>
          </a:xfrm>
        </p:spPr>
        <p:txBody>
          <a:bodyPr>
            <a:noAutofit/>
          </a:bodyPr>
          <a:lstStyle/>
          <a:p>
            <a:r>
              <a:rPr lang="en-US" sz="2000">
                <a:ea typeface="+mn-lt"/>
                <a:cs typeface="+mn-lt"/>
              </a:rPr>
              <a:t>MassHealth ingests RELD SOGI data from internal systems and external entities into the MH DW as part of operations and as required for MassHealth programs.</a:t>
            </a:r>
          </a:p>
        </p:txBody>
      </p:sp>
    </p:spTree>
    <p:extLst>
      <p:ext uri="{BB962C8B-B14F-4D97-AF65-F5344CB8AC3E}">
        <p14:creationId xmlns:p14="http://schemas.microsoft.com/office/powerpoint/2010/main" val="424100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BB361-053C-2A9B-10D6-5F4D5D1FA5E2}"/>
              </a:ext>
            </a:extLst>
          </p:cNvPr>
          <p:cNvSpPr>
            <a:spLocks noGrp="1"/>
          </p:cNvSpPr>
          <p:nvPr>
            <p:ph type="title"/>
          </p:nvPr>
        </p:nvSpPr>
        <p:spPr>
          <a:xfrm>
            <a:off x="532596" y="255070"/>
            <a:ext cx="9776061" cy="1106977"/>
          </a:xfrm>
        </p:spPr>
        <p:txBody>
          <a:bodyPr>
            <a:normAutofit/>
          </a:bodyPr>
          <a:lstStyle/>
          <a:p>
            <a:pPr defTabSz="685784">
              <a:lnSpc>
                <a:spcPct val="100000"/>
              </a:lnSpc>
              <a:defRPr/>
            </a:pPr>
            <a:r>
              <a:rPr lang="en-US" sz="2000">
                <a:solidFill>
                  <a:sysClr val="windowText" lastClr="000000"/>
                </a:solidFill>
                <a:latin typeface="Arial" panose="020B0604020202020204"/>
                <a:ea typeface="Open Sans" panose="020B0606030504020204" pitchFamily="34" charset="0"/>
                <a:cs typeface="Open Sans" panose="020B0606030504020204" pitchFamily="34" charset="0"/>
              </a:rPr>
              <a:t>The Golden Table logic looks at member records across all sources to select a single member record for each RELD SOGI data element.</a:t>
            </a:r>
          </a:p>
        </p:txBody>
      </p:sp>
      <p:cxnSp>
        <p:nvCxnSpPr>
          <p:cNvPr id="374" name="Straight Arrow Connector 373">
            <a:extLst>
              <a:ext uri="{FF2B5EF4-FFF2-40B4-BE49-F238E27FC236}">
                <a16:creationId xmlns:a16="http://schemas.microsoft.com/office/drawing/2014/main" id="{A5A02DD1-D1A4-A1CF-E1E3-7CC17770A1CB}"/>
              </a:ext>
            </a:extLst>
          </p:cNvPr>
          <p:cNvCxnSpPr>
            <a:cxnSpLocks/>
          </p:cNvCxnSpPr>
          <p:nvPr/>
        </p:nvCxnSpPr>
        <p:spPr>
          <a:xfrm>
            <a:off x="3256775" y="4470243"/>
            <a:ext cx="365303" cy="0"/>
          </a:xfrm>
          <a:prstGeom prst="straightConnector1">
            <a:avLst/>
          </a:prstGeom>
          <a:noFill/>
          <a:ln w="57150" cap="flat" cmpd="sng" algn="ctr">
            <a:solidFill>
              <a:sysClr val="windowText" lastClr="000000"/>
            </a:solidFill>
            <a:prstDash val="solid"/>
            <a:tailEnd type="triangle"/>
          </a:ln>
          <a:effectLst/>
        </p:spPr>
      </p:cxnSp>
      <p:cxnSp>
        <p:nvCxnSpPr>
          <p:cNvPr id="375" name="Straight Arrow Connector 374">
            <a:extLst>
              <a:ext uri="{FF2B5EF4-FFF2-40B4-BE49-F238E27FC236}">
                <a16:creationId xmlns:a16="http://schemas.microsoft.com/office/drawing/2014/main" id="{2D5CC5F7-21B2-C5C4-4DEA-4480C5A6C820}"/>
              </a:ext>
            </a:extLst>
          </p:cNvPr>
          <p:cNvCxnSpPr>
            <a:cxnSpLocks/>
          </p:cNvCxnSpPr>
          <p:nvPr/>
        </p:nvCxnSpPr>
        <p:spPr>
          <a:xfrm>
            <a:off x="6405081" y="4474368"/>
            <a:ext cx="365303" cy="0"/>
          </a:xfrm>
          <a:prstGeom prst="straightConnector1">
            <a:avLst/>
          </a:prstGeom>
          <a:noFill/>
          <a:ln w="57150" cap="flat" cmpd="sng" algn="ctr">
            <a:solidFill>
              <a:sysClr val="windowText" lastClr="000000"/>
            </a:solidFill>
            <a:prstDash val="solid"/>
            <a:tailEnd type="triangle"/>
          </a:ln>
          <a:effectLst/>
        </p:spPr>
      </p:cxnSp>
      <p:sp>
        <p:nvSpPr>
          <p:cNvPr id="376" name="Rectangle 375">
            <a:extLst>
              <a:ext uri="{FF2B5EF4-FFF2-40B4-BE49-F238E27FC236}">
                <a16:creationId xmlns:a16="http://schemas.microsoft.com/office/drawing/2014/main" id="{427A7805-9741-29BA-FE01-DDAD9D45BD7E}"/>
              </a:ext>
            </a:extLst>
          </p:cNvPr>
          <p:cNvSpPr/>
          <p:nvPr/>
        </p:nvSpPr>
        <p:spPr>
          <a:xfrm>
            <a:off x="1" y="1254139"/>
            <a:ext cx="12192000" cy="111745"/>
          </a:xfrm>
          <a:prstGeom prst="rect">
            <a:avLst/>
          </a:prstGeom>
          <a:solidFill>
            <a:sysClr val="window" lastClr="FFFFFF">
              <a:lumMod val="95000"/>
            </a:sysClr>
          </a:solidFill>
          <a:ln w="12700" cap="flat" cmpd="sng" algn="ctr">
            <a:noFill/>
            <a:prstDash val="solid"/>
          </a:ln>
          <a:effectLst/>
        </p:spPr>
        <p:txBody>
          <a:bodyPr lIns="36000" tIns="36000" rIns="36000" bIns="3600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rgbClr val="000000"/>
              </a:solidFill>
              <a:effectLst/>
              <a:uLnTx/>
              <a:uFillTx/>
              <a:latin typeface="Open Sans"/>
              <a:ea typeface="+mn-ea"/>
              <a:cs typeface="+mn-cs"/>
            </a:endParaRPr>
          </a:p>
        </p:txBody>
      </p:sp>
      <p:sp>
        <p:nvSpPr>
          <p:cNvPr id="377" name="Rectangle 376">
            <a:extLst>
              <a:ext uri="{FF2B5EF4-FFF2-40B4-BE49-F238E27FC236}">
                <a16:creationId xmlns:a16="http://schemas.microsoft.com/office/drawing/2014/main" id="{B3EA0666-6A28-F7E7-CEB2-94C549C9197C}"/>
              </a:ext>
            </a:extLst>
          </p:cNvPr>
          <p:cNvSpPr/>
          <p:nvPr/>
        </p:nvSpPr>
        <p:spPr>
          <a:xfrm>
            <a:off x="551691" y="2398069"/>
            <a:ext cx="2609856" cy="3891247"/>
          </a:xfrm>
          <a:prstGeom prst="rect">
            <a:avLst/>
          </a:prstGeom>
          <a:noFill/>
          <a:ln w="19050" cap="flat" cmpd="sng" algn="ctr">
            <a:solidFill>
              <a:srgbClr val="199643"/>
            </a:solidFill>
            <a:prstDash val="lgDash"/>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rial" panose="020B0604020202020204"/>
              <a:ea typeface="+mn-ea"/>
              <a:cs typeface="+mn-cs"/>
            </a:endParaRPr>
          </a:p>
        </p:txBody>
      </p:sp>
      <p:sp>
        <p:nvSpPr>
          <p:cNvPr id="378" name="TextBox 377">
            <a:extLst>
              <a:ext uri="{FF2B5EF4-FFF2-40B4-BE49-F238E27FC236}">
                <a16:creationId xmlns:a16="http://schemas.microsoft.com/office/drawing/2014/main" id="{132404B4-CCDC-D8AB-1250-015211EFCFA0}"/>
              </a:ext>
            </a:extLst>
          </p:cNvPr>
          <p:cNvSpPr txBox="1"/>
          <p:nvPr/>
        </p:nvSpPr>
        <p:spPr bwMode="auto">
          <a:xfrm>
            <a:off x="868079" y="2649442"/>
            <a:ext cx="1977081" cy="373677"/>
          </a:xfrm>
          <a:prstGeom prst="rect">
            <a:avLst/>
          </a:prstGeom>
          <a:noFill/>
          <a:ln w="38100">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rgbClr val="000000"/>
                </a:solidFill>
                <a:effectLst/>
                <a:uLnTx/>
                <a:uFillTx/>
                <a:latin typeface="Arial" panose="020B0604020202020204"/>
                <a:ea typeface="+mn-ea"/>
                <a:cs typeface="Arial" panose="020B0604020202020204" pitchFamily="34" charset="0"/>
              </a:rPr>
              <a:t>Member A Data</a:t>
            </a:r>
          </a:p>
        </p:txBody>
      </p:sp>
      <p:sp>
        <p:nvSpPr>
          <p:cNvPr id="379" name="Flowchart: Document 378">
            <a:extLst>
              <a:ext uri="{FF2B5EF4-FFF2-40B4-BE49-F238E27FC236}">
                <a16:creationId xmlns:a16="http://schemas.microsoft.com/office/drawing/2014/main" id="{6E23F00F-C7B5-8069-A88A-DEB05300B897}"/>
              </a:ext>
            </a:extLst>
          </p:cNvPr>
          <p:cNvSpPr/>
          <p:nvPr/>
        </p:nvSpPr>
        <p:spPr>
          <a:xfrm>
            <a:off x="700577" y="3074207"/>
            <a:ext cx="1371600" cy="1280160"/>
          </a:xfrm>
          <a:prstGeom prst="flowChartDocument">
            <a:avLst/>
          </a:prstGeom>
          <a:solidFill>
            <a:srgbClr val="19A319">
              <a:lumMod val="20000"/>
              <a:lumOff val="80000"/>
            </a:srgbClr>
          </a:solidFill>
          <a:ln w="25400" cap="flat" cmpd="sng" algn="ctr">
            <a:solidFill>
              <a:srgbClr val="19A319"/>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rial" panose="020B0604020202020204"/>
              <a:ea typeface="+mn-ea"/>
              <a:cs typeface="+mn-cs"/>
            </a:endParaRPr>
          </a:p>
        </p:txBody>
      </p:sp>
      <p:sp>
        <p:nvSpPr>
          <p:cNvPr id="380" name="TextBox 379">
            <a:extLst>
              <a:ext uri="{FF2B5EF4-FFF2-40B4-BE49-F238E27FC236}">
                <a16:creationId xmlns:a16="http://schemas.microsoft.com/office/drawing/2014/main" id="{DC49F289-46AC-1459-114A-5D6ADAC55887}"/>
              </a:ext>
            </a:extLst>
          </p:cNvPr>
          <p:cNvSpPr txBox="1"/>
          <p:nvPr/>
        </p:nvSpPr>
        <p:spPr bwMode="auto">
          <a:xfrm>
            <a:off x="894853" y="3119002"/>
            <a:ext cx="983049" cy="278715"/>
          </a:xfrm>
          <a:prstGeom prst="rect">
            <a:avLst/>
          </a:prstGeom>
          <a:solidFill>
            <a:srgbClr val="19A319">
              <a:lumMod val="20000"/>
              <a:lumOff val="80000"/>
            </a:srgbClr>
          </a:solid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rgbClr val="000000"/>
                </a:solidFill>
                <a:effectLst/>
                <a:uLnTx/>
                <a:uFillTx/>
                <a:latin typeface="Arial" panose="020B0604020202020204"/>
                <a:ea typeface="+mn-ea"/>
                <a:cs typeface="Arial" panose="020B0604020202020204" pitchFamily="34" charset="0"/>
              </a:rPr>
              <a:t>Record 1</a:t>
            </a:r>
          </a:p>
        </p:txBody>
      </p:sp>
      <p:grpSp>
        <p:nvGrpSpPr>
          <p:cNvPr id="381" name="Group 380">
            <a:extLst>
              <a:ext uri="{FF2B5EF4-FFF2-40B4-BE49-F238E27FC236}">
                <a16:creationId xmlns:a16="http://schemas.microsoft.com/office/drawing/2014/main" id="{F6A37328-5E00-157F-A265-E8584A12F0B6}"/>
              </a:ext>
            </a:extLst>
          </p:cNvPr>
          <p:cNvGrpSpPr/>
          <p:nvPr/>
        </p:nvGrpSpPr>
        <p:grpSpPr>
          <a:xfrm>
            <a:off x="1006948" y="3480098"/>
            <a:ext cx="1371600" cy="1280160"/>
            <a:chOff x="1056381" y="2603188"/>
            <a:chExt cx="1371600" cy="1280160"/>
          </a:xfrm>
        </p:grpSpPr>
        <p:sp>
          <p:nvSpPr>
            <p:cNvPr id="382" name="Flowchart: Document 381">
              <a:extLst>
                <a:ext uri="{FF2B5EF4-FFF2-40B4-BE49-F238E27FC236}">
                  <a16:creationId xmlns:a16="http://schemas.microsoft.com/office/drawing/2014/main" id="{57F8484C-F415-B6E6-855B-8A7A5E77EF25}"/>
                </a:ext>
              </a:extLst>
            </p:cNvPr>
            <p:cNvSpPr/>
            <p:nvPr/>
          </p:nvSpPr>
          <p:spPr>
            <a:xfrm>
              <a:off x="1056381" y="2603188"/>
              <a:ext cx="1371600" cy="1280160"/>
            </a:xfrm>
            <a:prstGeom prst="flowChartDocument">
              <a:avLst/>
            </a:prstGeom>
            <a:solidFill>
              <a:srgbClr val="19A319">
                <a:lumMod val="20000"/>
                <a:lumOff val="80000"/>
              </a:srgbClr>
            </a:solidFill>
            <a:ln w="25400" cap="flat" cmpd="sng" algn="ctr">
              <a:solidFill>
                <a:srgbClr val="19A319"/>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rial" panose="020B0604020202020204"/>
                <a:ea typeface="+mn-ea"/>
                <a:cs typeface="+mn-cs"/>
              </a:endParaRPr>
            </a:p>
          </p:txBody>
        </p:sp>
        <p:sp>
          <p:nvSpPr>
            <p:cNvPr id="383" name="TextBox 382">
              <a:extLst>
                <a:ext uri="{FF2B5EF4-FFF2-40B4-BE49-F238E27FC236}">
                  <a16:creationId xmlns:a16="http://schemas.microsoft.com/office/drawing/2014/main" id="{A3A123CA-407B-2846-4081-A9499C29B097}"/>
                </a:ext>
              </a:extLst>
            </p:cNvPr>
            <p:cNvSpPr txBox="1"/>
            <p:nvPr/>
          </p:nvSpPr>
          <p:spPr bwMode="auto">
            <a:xfrm>
              <a:off x="1250657" y="2645583"/>
              <a:ext cx="983049" cy="278715"/>
            </a:xfrm>
            <a:prstGeom prst="rect">
              <a:avLst/>
            </a:prstGeom>
            <a:solidFill>
              <a:srgbClr val="19A319">
                <a:lumMod val="20000"/>
                <a:lumOff val="80000"/>
              </a:srgbClr>
            </a:solid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rgbClr val="000000"/>
                  </a:solidFill>
                  <a:effectLst/>
                  <a:uLnTx/>
                  <a:uFillTx/>
                  <a:latin typeface="Arial" panose="020B0604020202020204"/>
                  <a:ea typeface="+mn-ea"/>
                  <a:cs typeface="Arial" panose="020B0604020202020204" pitchFamily="34" charset="0"/>
                </a:rPr>
                <a:t>Record 2</a:t>
              </a:r>
            </a:p>
          </p:txBody>
        </p:sp>
      </p:grpSp>
      <p:grpSp>
        <p:nvGrpSpPr>
          <p:cNvPr id="384" name="Group 383">
            <a:extLst>
              <a:ext uri="{FF2B5EF4-FFF2-40B4-BE49-F238E27FC236}">
                <a16:creationId xmlns:a16="http://schemas.microsoft.com/office/drawing/2014/main" id="{AA9A42A7-AA2F-FBBD-AC36-36C2940C36B7}"/>
              </a:ext>
            </a:extLst>
          </p:cNvPr>
          <p:cNvGrpSpPr/>
          <p:nvPr/>
        </p:nvGrpSpPr>
        <p:grpSpPr>
          <a:xfrm>
            <a:off x="1313319" y="3885989"/>
            <a:ext cx="1371600" cy="1280160"/>
            <a:chOff x="1383148" y="3092655"/>
            <a:chExt cx="1371600" cy="1280160"/>
          </a:xfrm>
        </p:grpSpPr>
        <p:sp>
          <p:nvSpPr>
            <p:cNvPr id="385" name="Flowchart: Document 384">
              <a:extLst>
                <a:ext uri="{FF2B5EF4-FFF2-40B4-BE49-F238E27FC236}">
                  <a16:creationId xmlns:a16="http://schemas.microsoft.com/office/drawing/2014/main" id="{D47AE835-53BF-7799-3662-A526208C6AF5}"/>
                </a:ext>
              </a:extLst>
            </p:cNvPr>
            <p:cNvSpPr/>
            <p:nvPr/>
          </p:nvSpPr>
          <p:spPr>
            <a:xfrm>
              <a:off x="1383148" y="3092655"/>
              <a:ext cx="1371600" cy="1280160"/>
            </a:xfrm>
            <a:prstGeom prst="flowChartDocument">
              <a:avLst/>
            </a:prstGeom>
            <a:solidFill>
              <a:srgbClr val="19A319">
                <a:lumMod val="20000"/>
                <a:lumOff val="80000"/>
              </a:srgbClr>
            </a:solidFill>
            <a:ln w="25400" cap="flat" cmpd="sng" algn="ctr">
              <a:solidFill>
                <a:srgbClr val="19A319"/>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rial" panose="020B0604020202020204"/>
                <a:ea typeface="+mn-ea"/>
                <a:cs typeface="+mn-cs"/>
              </a:endParaRPr>
            </a:p>
          </p:txBody>
        </p:sp>
        <p:sp>
          <p:nvSpPr>
            <p:cNvPr id="386" name="TextBox 385">
              <a:extLst>
                <a:ext uri="{FF2B5EF4-FFF2-40B4-BE49-F238E27FC236}">
                  <a16:creationId xmlns:a16="http://schemas.microsoft.com/office/drawing/2014/main" id="{D49816D5-84C2-697E-C789-3D2C8BA4EF97}"/>
                </a:ext>
              </a:extLst>
            </p:cNvPr>
            <p:cNvSpPr txBox="1"/>
            <p:nvPr/>
          </p:nvSpPr>
          <p:spPr bwMode="auto">
            <a:xfrm>
              <a:off x="1577424" y="3141340"/>
              <a:ext cx="983049" cy="278715"/>
            </a:xfrm>
            <a:prstGeom prst="rect">
              <a:avLst/>
            </a:prstGeom>
            <a:solidFill>
              <a:srgbClr val="19A319">
                <a:lumMod val="20000"/>
                <a:lumOff val="80000"/>
              </a:srgbClr>
            </a:solid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rgbClr val="000000"/>
                  </a:solidFill>
                  <a:effectLst/>
                  <a:uLnTx/>
                  <a:uFillTx/>
                  <a:latin typeface="Arial" panose="020B0604020202020204"/>
                  <a:ea typeface="+mn-ea"/>
                  <a:cs typeface="Arial" panose="020B0604020202020204" pitchFamily="34" charset="0"/>
                </a:rPr>
                <a:t>Record 3</a:t>
              </a:r>
            </a:p>
          </p:txBody>
        </p:sp>
      </p:grpSp>
      <p:grpSp>
        <p:nvGrpSpPr>
          <p:cNvPr id="387" name="Group 386">
            <a:extLst>
              <a:ext uri="{FF2B5EF4-FFF2-40B4-BE49-F238E27FC236}">
                <a16:creationId xmlns:a16="http://schemas.microsoft.com/office/drawing/2014/main" id="{25D499E7-0885-48C0-AF7D-DA90E95B77B7}"/>
              </a:ext>
            </a:extLst>
          </p:cNvPr>
          <p:cNvGrpSpPr/>
          <p:nvPr/>
        </p:nvGrpSpPr>
        <p:grpSpPr>
          <a:xfrm>
            <a:off x="1619691" y="4291879"/>
            <a:ext cx="1371600" cy="1280160"/>
            <a:chOff x="1709915" y="3742758"/>
            <a:chExt cx="1371600" cy="1280160"/>
          </a:xfrm>
        </p:grpSpPr>
        <p:sp>
          <p:nvSpPr>
            <p:cNvPr id="388" name="Flowchart: Document 387">
              <a:extLst>
                <a:ext uri="{FF2B5EF4-FFF2-40B4-BE49-F238E27FC236}">
                  <a16:creationId xmlns:a16="http://schemas.microsoft.com/office/drawing/2014/main" id="{63BB6166-378B-B8E7-98EC-7510BE895578}"/>
                </a:ext>
              </a:extLst>
            </p:cNvPr>
            <p:cNvSpPr/>
            <p:nvPr/>
          </p:nvSpPr>
          <p:spPr>
            <a:xfrm>
              <a:off x="1709915" y="3742758"/>
              <a:ext cx="1371600" cy="1280160"/>
            </a:xfrm>
            <a:prstGeom prst="flowChartDocument">
              <a:avLst/>
            </a:prstGeom>
            <a:solidFill>
              <a:srgbClr val="19A319">
                <a:lumMod val="20000"/>
                <a:lumOff val="80000"/>
              </a:srgbClr>
            </a:solidFill>
            <a:ln w="25400" cap="flat" cmpd="sng" algn="ctr">
              <a:solidFill>
                <a:srgbClr val="19A319"/>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rial" panose="020B0604020202020204"/>
                <a:ea typeface="+mn-ea"/>
                <a:cs typeface="+mn-cs"/>
              </a:endParaRPr>
            </a:p>
          </p:txBody>
        </p:sp>
        <p:sp>
          <p:nvSpPr>
            <p:cNvPr id="389" name="TextBox 388">
              <a:extLst>
                <a:ext uri="{FF2B5EF4-FFF2-40B4-BE49-F238E27FC236}">
                  <a16:creationId xmlns:a16="http://schemas.microsoft.com/office/drawing/2014/main" id="{C4FCD41C-10D3-7DC7-75B2-C4120C80F9B5}"/>
                </a:ext>
              </a:extLst>
            </p:cNvPr>
            <p:cNvSpPr txBox="1"/>
            <p:nvPr/>
          </p:nvSpPr>
          <p:spPr bwMode="auto">
            <a:xfrm>
              <a:off x="1904191" y="3785847"/>
              <a:ext cx="983049" cy="278715"/>
            </a:xfrm>
            <a:prstGeom prst="rect">
              <a:avLst/>
            </a:prstGeom>
            <a:solidFill>
              <a:srgbClr val="19A319">
                <a:lumMod val="20000"/>
                <a:lumOff val="80000"/>
              </a:srgbClr>
            </a:solid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rgbClr val="000000"/>
                  </a:solidFill>
                  <a:effectLst/>
                  <a:uLnTx/>
                  <a:uFillTx/>
                  <a:latin typeface="Arial" panose="020B0604020202020204"/>
                  <a:ea typeface="+mn-ea"/>
                  <a:cs typeface="Arial" panose="020B0604020202020204" pitchFamily="34" charset="0"/>
                </a:rPr>
                <a:t>Record 4</a:t>
              </a:r>
            </a:p>
          </p:txBody>
        </p:sp>
      </p:grpSp>
      <p:sp>
        <p:nvSpPr>
          <p:cNvPr id="390" name="Rectangle 389">
            <a:extLst>
              <a:ext uri="{FF2B5EF4-FFF2-40B4-BE49-F238E27FC236}">
                <a16:creationId xmlns:a16="http://schemas.microsoft.com/office/drawing/2014/main" id="{3F77A2F7-8BDC-07C7-CAED-B3C73D18A999}"/>
              </a:ext>
            </a:extLst>
          </p:cNvPr>
          <p:cNvSpPr/>
          <p:nvPr/>
        </p:nvSpPr>
        <p:spPr>
          <a:xfrm>
            <a:off x="745966" y="2224988"/>
            <a:ext cx="2266696" cy="404720"/>
          </a:xfrm>
          <a:prstGeom prst="rect">
            <a:avLst/>
          </a:prstGeom>
          <a:solidFill>
            <a:srgbClr val="199643"/>
          </a:solidFill>
          <a:ln w="25400" cap="flat" cmpd="sng" algn="ctr">
            <a:solidFill>
              <a:srgbClr val="199643"/>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a:ln>
                  <a:noFill/>
                </a:ln>
                <a:solidFill>
                  <a:prstClr val="white"/>
                </a:solidFill>
                <a:effectLst/>
                <a:uLnTx/>
                <a:uFillTx/>
                <a:latin typeface="Arial" panose="020B0604020202020204"/>
                <a:ea typeface="+mn-ea"/>
                <a:cs typeface="+mn-cs"/>
              </a:rPr>
              <a:t>MassHealth Data Warehouse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a:ln>
                  <a:noFill/>
                </a:ln>
                <a:solidFill>
                  <a:prstClr val="white"/>
                </a:solidFill>
                <a:effectLst/>
                <a:uLnTx/>
                <a:uFillTx/>
                <a:latin typeface="Arial" panose="020B0604020202020204"/>
                <a:ea typeface="+mn-ea"/>
                <a:cs typeface="+mn-cs"/>
              </a:rPr>
              <a:t>(MH DW)</a:t>
            </a:r>
          </a:p>
        </p:txBody>
      </p:sp>
      <p:grpSp>
        <p:nvGrpSpPr>
          <p:cNvPr id="391" name="Group 390">
            <a:extLst>
              <a:ext uri="{FF2B5EF4-FFF2-40B4-BE49-F238E27FC236}">
                <a16:creationId xmlns:a16="http://schemas.microsoft.com/office/drawing/2014/main" id="{3AFFB59A-D611-D60E-2F2D-E8A5E2C5D875}"/>
              </a:ext>
            </a:extLst>
          </p:cNvPr>
          <p:cNvGrpSpPr/>
          <p:nvPr/>
        </p:nvGrpSpPr>
        <p:grpSpPr>
          <a:xfrm>
            <a:off x="1645667" y="1052344"/>
            <a:ext cx="467295" cy="798967"/>
            <a:chOff x="1755735" y="1061975"/>
            <a:chExt cx="467295" cy="798967"/>
          </a:xfrm>
        </p:grpSpPr>
        <p:sp>
          <p:nvSpPr>
            <p:cNvPr id="392" name="Oval 391">
              <a:extLst>
                <a:ext uri="{FF2B5EF4-FFF2-40B4-BE49-F238E27FC236}">
                  <a16:creationId xmlns:a16="http://schemas.microsoft.com/office/drawing/2014/main" id="{668B2883-05F6-D4E5-4147-82B1F9D6CABD}"/>
                </a:ext>
              </a:extLst>
            </p:cNvPr>
            <p:cNvSpPr/>
            <p:nvPr/>
          </p:nvSpPr>
          <p:spPr>
            <a:xfrm>
              <a:off x="1755735" y="1061975"/>
              <a:ext cx="467295" cy="473151"/>
            </a:xfrm>
            <a:prstGeom prst="ellipse">
              <a:avLst/>
            </a:prstGeom>
            <a:solidFill>
              <a:sysClr val="window" lastClr="FFFFFF">
                <a:lumMod val="95000"/>
              </a:sysClr>
            </a:solidFill>
            <a:ln w="38100" cap="flat" cmpd="sng" algn="ctr">
              <a:solidFill>
                <a:srgbClr val="19A319"/>
              </a:solidFill>
              <a:prstDash val="solid"/>
            </a:ln>
            <a:effectLst/>
          </p:spPr>
          <p:txBody>
            <a:bodyPr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a:ln>
                    <a:noFill/>
                  </a:ln>
                  <a:solidFill>
                    <a:prstClr val="black"/>
                  </a:solidFill>
                  <a:effectLst/>
                  <a:uLnTx/>
                  <a:uFillTx/>
                  <a:latin typeface="Arial" panose="020B0604020202020204"/>
                  <a:ea typeface="Open Sans" panose="020B0606030504020204" pitchFamily="34" charset="0"/>
                  <a:cs typeface="Open Sans" panose="020B0606030504020204" pitchFamily="34" charset="0"/>
                </a:rPr>
                <a:t>1</a:t>
              </a:r>
            </a:p>
          </p:txBody>
        </p:sp>
        <p:sp>
          <p:nvSpPr>
            <p:cNvPr id="393" name="Isosceles Triangle 9">
              <a:extLst>
                <a:ext uri="{FF2B5EF4-FFF2-40B4-BE49-F238E27FC236}">
                  <a16:creationId xmlns:a16="http://schemas.microsoft.com/office/drawing/2014/main" id="{3D84CC2F-62D8-628E-C83D-0959F0CAE351}"/>
                </a:ext>
              </a:extLst>
            </p:cNvPr>
            <p:cNvSpPr/>
            <p:nvPr/>
          </p:nvSpPr>
          <p:spPr>
            <a:xfrm flipV="1">
              <a:off x="1852222" y="1687320"/>
              <a:ext cx="274320" cy="173622"/>
            </a:xfrm>
            <a:prstGeom prst="triangle">
              <a:avLst/>
            </a:prstGeom>
            <a:solidFill>
              <a:srgbClr val="19A319"/>
            </a:solidFill>
            <a:ln w="12700" cap="flat" cmpd="sng" algn="ctr">
              <a:noFill/>
              <a:prstDash val="solid"/>
            </a:ln>
            <a:effectLst/>
          </p:spPr>
          <p:txBody>
            <a:bodyPr lIns="36000" tIns="36000" rIns="36000" bIns="3600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grpSp>
      <p:grpSp>
        <p:nvGrpSpPr>
          <p:cNvPr id="394" name="Graphic 4">
            <a:extLst>
              <a:ext uri="{FF2B5EF4-FFF2-40B4-BE49-F238E27FC236}">
                <a16:creationId xmlns:a16="http://schemas.microsoft.com/office/drawing/2014/main" id="{83DBAAAF-0884-631C-C86C-B452454DBAE4}"/>
              </a:ext>
            </a:extLst>
          </p:cNvPr>
          <p:cNvGrpSpPr/>
          <p:nvPr/>
        </p:nvGrpSpPr>
        <p:grpSpPr>
          <a:xfrm>
            <a:off x="4722322" y="2224986"/>
            <a:ext cx="594363" cy="594361"/>
            <a:chOff x="1952125" y="2855717"/>
            <a:chExt cx="362313" cy="361971"/>
          </a:xfrm>
          <a:solidFill>
            <a:srgbClr val="6691FF"/>
          </a:solidFill>
        </p:grpSpPr>
        <p:sp>
          <p:nvSpPr>
            <p:cNvPr id="395" name="Graphic 4">
              <a:extLst>
                <a:ext uri="{FF2B5EF4-FFF2-40B4-BE49-F238E27FC236}">
                  <a16:creationId xmlns:a16="http://schemas.microsoft.com/office/drawing/2014/main" id="{F344561B-1BCE-97FC-9C20-3CBD4E29BE9D}"/>
                </a:ext>
              </a:extLst>
            </p:cNvPr>
            <p:cNvSpPr/>
            <p:nvPr/>
          </p:nvSpPr>
          <p:spPr>
            <a:xfrm>
              <a:off x="2047974" y="2955307"/>
              <a:ext cx="61087" cy="61286"/>
            </a:xfrm>
            <a:custGeom>
              <a:avLst/>
              <a:gdLst>
                <a:gd name="connsiteX0" fmla="*/ 54954 w 61087"/>
                <a:gd name="connsiteY0" fmla="*/ 12130 h 61286"/>
                <a:gd name="connsiteX1" fmla="*/ 35145 w 61087"/>
                <a:gd name="connsiteY1" fmla="*/ 0 h 61286"/>
                <a:gd name="connsiteX2" fmla="*/ 30672 w 61087"/>
                <a:gd name="connsiteY2" fmla="*/ 0 h 61286"/>
                <a:gd name="connsiteX3" fmla="*/ 0 w 61087"/>
                <a:gd name="connsiteY3" fmla="*/ 30643 h 61286"/>
                <a:gd name="connsiteX4" fmla="*/ 30672 w 61087"/>
                <a:gd name="connsiteY4" fmla="*/ 61286 h 61286"/>
                <a:gd name="connsiteX5" fmla="*/ 60704 w 61087"/>
                <a:gd name="connsiteY5" fmla="*/ 35112 h 61286"/>
                <a:gd name="connsiteX6" fmla="*/ 54954 w 61087"/>
                <a:gd name="connsiteY6" fmla="*/ 12130 h 61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087" h="61286">
                  <a:moveTo>
                    <a:pt x="54954" y="12130"/>
                  </a:moveTo>
                  <a:cubicBezTo>
                    <a:pt x="49841" y="5746"/>
                    <a:pt x="42813" y="1277"/>
                    <a:pt x="35145" y="0"/>
                  </a:cubicBezTo>
                  <a:cubicBezTo>
                    <a:pt x="33867" y="0"/>
                    <a:pt x="31950" y="0"/>
                    <a:pt x="30672" y="0"/>
                  </a:cubicBezTo>
                  <a:cubicBezTo>
                    <a:pt x="14058" y="0"/>
                    <a:pt x="0" y="14045"/>
                    <a:pt x="0" y="30643"/>
                  </a:cubicBezTo>
                  <a:cubicBezTo>
                    <a:pt x="0" y="47242"/>
                    <a:pt x="14058" y="61286"/>
                    <a:pt x="30672" y="61286"/>
                  </a:cubicBezTo>
                  <a:cubicBezTo>
                    <a:pt x="46008" y="61286"/>
                    <a:pt x="58788" y="49795"/>
                    <a:pt x="60704" y="35112"/>
                  </a:cubicBezTo>
                  <a:cubicBezTo>
                    <a:pt x="61982" y="26813"/>
                    <a:pt x="60065" y="18514"/>
                    <a:pt x="54954" y="12130"/>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396" name="Graphic 4">
              <a:extLst>
                <a:ext uri="{FF2B5EF4-FFF2-40B4-BE49-F238E27FC236}">
                  <a16:creationId xmlns:a16="http://schemas.microsoft.com/office/drawing/2014/main" id="{8A5C407B-8AC9-9599-3EA5-8A3ADFE03B46}"/>
                </a:ext>
              </a:extLst>
            </p:cNvPr>
            <p:cNvSpPr/>
            <p:nvPr/>
          </p:nvSpPr>
          <p:spPr>
            <a:xfrm>
              <a:off x="2183407" y="2999963"/>
              <a:ext cx="40325" cy="40285"/>
            </a:xfrm>
            <a:custGeom>
              <a:avLst/>
              <a:gdLst>
                <a:gd name="connsiteX0" fmla="*/ 19204 w 40325"/>
                <a:gd name="connsiteY0" fmla="*/ 32 h 40285"/>
                <a:gd name="connsiteX1" fmla="*/ 35 w 40325"/>
                <a:gd name="connsiteY1" fmla="*/ 21099 h 40285"/>
                <a:gd name="connsiteX2" fmla="*/ 21121 w 40325"/>
                <a:gd name="connsiteY2" fmla="*/ 40251 h 40285"/>
                <a:gd name="connsiteX3" fmla="*/ 40291 w 40325"/>
                <a:gd name="connsiteY3" fmla="*/ 19184 h 40285"/>
                <a:gd name="connsiteX4" fmla="*/ 19204 w 40325"/>
                <a:gd name="connsiteY4" fmla="*/ 32 h 40285"/>
                <a:gd name="connsiteX5" fmla="*/ 19204 w 40325"/>
                <a:gd name="connsiteY5" fmla="*/ 32 h 40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325" h="40285">
                  <a:moveTo>
                    <a:pt x="19204" y="32"/>
                  </a:moveTo>
                  <a:cubicBezTo>
                    <a:pt x="7702" y="671"/>
                    <a:pt x="-605" y="10247"/>
                    <a:pt x="35" y="21099"/>
                  </a:cubicBezTo>
                  <a:cubicBezTo>
                    <a:pt x="673" y="32591"/>
                    <a:pt x="10258" y="40890"/>
                    <a:pt x="21121" y="40251"/>
                  </a:cubicBezTo>
                  <a:cubicBezTo>
                    <a:pt x="32623" y="39613"/>
                    <a:pt x="40930" y="30037"/>
                    <a:pt x="40291" y="19184"/>
                  </a:cubicBezTo>
                  <a:cubicBezTo>
                    <a:pt x="39652" y="8331"/>
                    <a:pt x="30067" y="-606"/>
                    <a:pt x="19204" y="32"/>
                  </a:cubicBezTo>
                  <a:cubicBezTo>
                    <a:pt x="19204" y="32"/>
                    <a:pt x="19204" y="32"/>
                    <a:pt x="19204" y="32"/>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397" name="Graphic 4">
              <a:extLst>
                <a:ext uri="{FF2B5EF4-FFF2-40B4-BE49-F238E27FC236}">
                  <a16:creationId xmlns:a16="http://schemas.microsoft.com/office/drawing/2014/main" id="{65EB2AC5-41A9-5D03-792A-873E2F657BCE}"/>
                </a:ext>
              </a:extLst>
            </p:cNvPr>
            <p:cNvSpPr/>
            <p:nvPr/>
          </p:nvSpPr>
          <p:spPr>
            <a:xfrm>
              <a:off x="2109922" y="3079795"/>
              <a:ext cx="38408" cy="38338"/>
            </a:xfrm>
            <a:custGeom>
              <a:avLst/>
              <a:gdLst>
                <a:gd name="connsiteX0" fmla="*/ 19204 w 38408"/>
                <a:gd name="connsiteY0" fmla="*/ 0 h 38338"/>
                <a:gd name="connsiteX1" fmla="*/ 18565 w 38408"/>
                <a:gd name="connsiteY1" fmla="*/ 0 h 38338"/>
                <a:gd name="connsiteX2" fmla="*/ 35 w 38408"/>
                <a:gd name="connsiteY2" fmla="*/ 19790 h 38338"/>
                <a:gd name="connsiteX3" fmla="*/ 19843 w 38408"/>
                <a:gd name="connsiteY3" fmla="*/ 38304 h 38338"/>
                <a:gd name="connsiteX4" fmla="*/ 38374 w 38408"/>
                <a:gd name="connsiteY4" fmla="*/ 18514 h 38338"/>
                <a:gd name="connsiteX5" fmla="*/ 19204 w 38408"/>
                <a:gd name="connsiteY5" fmla="*/ 0 h 38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408" h="38338">
                  <a:moveTo>
                    <a:pt x="19204" y="0"/>
                  </a:moveTo>
                  <a:lnTo>
                    <a:pt x="18565" y="0"/>
                  </a:lnTo>
                  <a:cubicBezTo>
                    <a:pt x="7702" y="0"/>
                    <a:pt x="-604" y="8938"/>
                    <a:pt x="35" y="19790"/>
                  </a:cubicBezTo>
                  <a:cubicBezTo>
                    <a:pt x="673" y="30643"/>
                    <a:pt x="8980" y="38942"/>
                    <a:pt x="19843" y="38304"/>
                  </a:cubicBezTo>
                  <a:cubicBezTo>
                    <a:pt x="30706" y="38304"/>
                    <a:pt x="39013" y="29366"/>
                    <a:pt x="38374" y="18514"/>
                  </a:cubicBezTo>
                  <a:cubicBezTo>
                    <a:pt x="37735" y="8299"/>
                    <a:pt x="30067" y="638"/>
                    <a:pt x="19204" y="0"/>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398" name="Graphic 4">
              <a:extLst>
                <a:ext uri="{FF2B5EF4-FFF2-40B4-BE49-F238E27FC236}">
                  <a16:creationId xmlns:a16="http://schemas.microsoft.com/office/drawing/2014/main" id="{99A40CA4-D031-181E-F0DC-BC39E8C3D298}"/>
                </a:ext>
              </a:extLst>
            </p:cNvPr>
            <p:cNvSpPr/>
            <p:nvPr/>
          </p:nvSpPr>
          <p:spPr>
            <a:xfrm>
              <a:off x="2024331" y="2932325"/>
              <a:ext cx="109267" cy="110442"/>
            </a:xfrm>
            <a:custGeom>
              <a:avLst/>
              <a:gdLst>
                <a:gd name="connsiteX0" fmla="*/ 65177 w 109267"/>
                <a:gd name="connsiteY0" fmla="*/ 97675 h 110442"/>
                <a:gd name="connsiteX1" fmla="*/ 76679 w 109267"/>
                <a:gd name="connsiteY1" fmla="*/ 93206 h 110442"/>
                <a:gd name="connsiteX2" fmla="*/ 82430 w 109267"/>
                <a:gd name="connsiteY2" fmla="*/ 93206 h 110442"/>
                <a:gd name="connsiteX3" fmla="*/ 88820 w 109267"/>
                <a:gd name="connsiteY3" fmla="*/ 97036 h 110442"/>
                <a:gd name="connsiteX4" fmla="*/ 93932 w 109267"/>
                <a:gd name="connsiteY4" fmla="*/ 92568 h 110442"/>
                <a:gd name="connsiteX5" fmla="*/ 90737 w 109267"/>
                <a:gd name="connsiteY5" fmla="*/ 85545 h 110442"/>
                <a:gd name="connsiteX6" fmla="*/ 90737 w 109267"/>
                <a:gd name="connsiteY6" fmla="*/ 79800 h 110442"/>
                <a:gd name="connsiteX7" fmla="*/ 96488 w 109267"/>
                <a:gd name="connsiteY7" fmla="*/ 68947 h 110442"/>
                <a:gd name="connsiteX8" fmla="*/ 100961 w 109267"/>
                <a:gd name="connsiteY8" fmla="*/ 65755 h 110442"/>
                <a:gd name="connsiteX9" fmla="*/ 108629 w 109267"/>
                <a:gd name="connsiteY9" fmla="*/ 64478 h 110442"/>
                <a:gd name="connsiteX10" fmla="*/ 109268 w 109267"/>
                <a:gd name="connsiteY10" fmla="*/ 57456 h 110442"/>
                <a:gd name="connsiteX11" fmla="*/ 102878 w 109267"/>
                <a:gd name="connsiteY11" fmla="*/ 54264 h 110442"/>
                <a:gd name="connsiteX12" fmla="*/ 99683 w 109267"/>
                <a:gd name="connsiteY12" fmla="*/ 49795 h 110442"/>
                <a:gd name="connsiteX13" fmla="*/ 97766 w 109267"/>
                <a:gd name="connsiteY13" fmla="*/ 38304 h 110442"/>
                <a:gd name="connsiteX14" fmla="*/ 99044 w 109267"/>
                <a:gd name="connsiteY14" fmla="*/ 33197 h 110442"/>
                <a:gd name="connsiteX15" fmla="*/ 104156 w 109267"/>
                <a:gd name="connsiteY15" fmla="*/ 27451 h 110442"/>
                <a:gd name="connsiteX16" fmla="*/ 100322 w 109267"/>
                <a:gd name="connsiteY16" fmla="*/ 21706 h 110442"/>
                <a:gd name="connsiteX17" fmla="*/ 92654 w 109267"/>
                <a:gd name="connsiteY17" fmla="*/ 23621 h 110442"/>
                <a:gd name="connsiteX18" fmla="*/ 87542 w 109267"/>
                <a:gd name="connsiteY18" fmla="*/ 22344 h 110442"/>
                <a:gd name="connsiteX19" fmla="*/ 77957 w 109267"/>
                <a:gd name="connsiteY19" fmla="*/ 14683 h 110442"/>
                <a:gd name="connsiteX20" fmla="*/ 75401 w 109267"/>
                <a:gd name="connsiteY20" fmla="*/ 9576 h 110442"/>
                <a:gd name="connsiteX21" fmla="*/ 75401 w 109267"/>
                <a:gd name="connsiteY21" fmla="*/ 1915 h 110442"/>
                <a:gd name="connsiteX22" fmla="*/ 69011 w 109267"/>
                <a:gd name="connsiteY22" fmla="*/ 0 h 110442"/>
                <a:gd name="connsiteX23" fmla="*/ 64538 w 109267"/>
                <a:gd name="connsiteY23" fmla="*/ 5746 h 110442"/>
                <a:gd name="connsiteX24" fmla="*/ 59427 w 109267"/>
                <a:gd name="connsiteY24" fmla="*/ 8299 h 110442"/>
                <a:gd name="connsiteX25" fmla="*/ 47286 w 109267"/>
                <a:gd name="connsiteY25" fmla="*/ 8938 h 110442"/>
                <a:gd name="connsiteX26" fmla="*/ 42174 w 109267"/>
                <a:gd name="connsiteY26" fmla="*/ 7022 h 110442"/>
                <a:gd name="connsiteX27" fmla="*/ 37062 w 109267"/>
                <a:gd name="connsiteY27" fmla="*/ 1277 h 110442"/>
                <a:gd name="connsiteX28" fmla="*/ 30672 w 109267"/>
                <a:gd name="connsiteY28" fmla="*/ 3830 h 110442"/>
                <a:gd name="connsiteX29" fmla="*/ 31311 w 109267"/>
                <a:gd name="connsiteY29" fmla="*/ 11491 h 110442"/>
                <a:gd name="connsiteX30" fmla="*/ 29394 w 109267"/>
                <a:gd name="connsiteY30" fmla="*/ 16598 h 110442"/>
                <a:gd name="connsiteX31" fmla="*/ 20448 w 109267"/>
                <a:gd name="connsiteY31" fmla="*/ 24897 h 110442"/>
                <a:gd name="connsiteX32" fmla="*/ 15336 w 109267"/>
                <a:gd name="connsiteY32" fmla="*/ 26174 h 110442"/>
                <a:gd name="connsiteX33" fmla="*/ 7668 w 109267"/>
                <a:gd name="connsiteY33" fmla="*/ 24897 h 110442"/>
                <a:gd name="connsiteX34" fmla="*/ 4473 w 109267"/>
                <a:gd name="connsiteY34" fmla="*/ 31281 h 110442"/>
                <a:gd name="connsiteX35" fmla="*/ 9585 w 109267"/>
                <a:gd name="connsiteY35" fmla="*/ 37027 h 110442"/>
                <a:gd name="connsiteX36" fmla="*/ 11502 w 109267"/>
                <a:gd name="connsiteY36" fmla="*/ 42134 h 110442"/>
                <a:gd name="connsiteX37" fmla="*/ 9585 w 109267"/>
                <a:gd name="connsiteY37" fmla="*/ 54264 h 110442"/>
                <a:gd name="connsiteX38" fmla="*/ 6390 w 109267"/>
                <a:gd name="connsiteY38" fmla="*/ 58733 h 110442"/>
                <a:gd name="connsiteX39" fmla="*/ 0 w 109267"/>
                <a:gd name="connsiteY39" fmla="*/ 62563 h 110442"/>
                <a:gd name="connsiteX40" fmla="*/ 1278 w 109267"/>
                <a:gd name="connsiteY40" fmla="*/ 69585 h 110442"/>
                <a:gd name="connsiteX41" fmla="*/ 8946 w 109267"/>
                <a:gd name="connsiteY41" fmla="*/ 70224 h 110442"/>
                <a:gd name="connsiteX42" fmla="*/ 13419 w 109267"/>
                <a:gd name="connsiteY42" fmla="*/ 73416 h 110442"/>
                <a:gd name="connsiteX43" fmla="*/ 19809 w 109267"/>
                <a:gd name="connsiteY43" fmla="*/ 83630 h 110442"/>
                <a:gd name="connsiteX44" fmla="*/ 20448 w 109267"/>
                <a:gd name="connsiteY44" fmla="*/ 89376 h 110442"/>
                <a:gd name="connsiteX45" fmla="*/ 17892 w 109267"/>
                <a:gd name="connsiteY45" fmla="*/ 96398 h 110442"/>
                <a:gd name="connsiteX46" fmla="*/ 23643 w 109267"/>
                <a:gd name="connsiteY46" fmla="*/ 100867 h 110442"/>
                <a:gd name="connsiteX47" fmla="*/ 30033 w 109267"/>
                <a:gd name="connsiteY47" fmla="*/ 97036 h 110442"/>
                <a:gd name="connsiteX48" fmla="*/ 33228 w 109267"/>
                <a:gd name="connsiteY48" fmla="*/ 95760 h 110442"/>
                <a:gd name="connsiteX49" fmla="*/ 35145 w 109267"/>
                <a:gd name="connsiteY49" fmla="*/ 95760 h 110442"/>
                <a:gd name="connsiteX50" fmla="*/ 46647 w 109267"/>
                <a:gd name="connsiteY50" fmla="*/ 99590 h 110442"/>
                <a:gd name="connsiteX51" fmla="*/ 50481 w 109267"/>
                <a:gd name="connsiteY51" fmla="*/ 103420 h 110442"/>
                <a:gd name="connsiteX52" fmla="*/ 53037 w 109267"/>
                <a:gd name="connsiteY52" fmla="*/ 110443 h 110442"/>
                <a:gd name="connsiteX53" fmla="*/ 60066 w 109267"/>
                <a:gd name="connsiteY53" fmla="*/ 110443 h 110442"/>
                <a:gd name="connsiteX54" fmla="*/ 62622 w 109267"/>
                <a:gd name="connsiteY54" fmla="*/ 103420 h 110442"/>
                <a:gd name="connsiteX55" fmla="*/ 65177 w 109267"/>
                <a:gd name="connsiteY55" fmla="*/ 97675 h 110442"/>
                <a:gd name="connsiteX56" fmla="*/ 54314 w 109267"/>
                <a:gd name="connsiteY56" fmla="*/ 97036 h 110442"/>
                <a:gd name="connsiteX57" fmla="*/ 47925 w 109267"/>
                <a:gd name="connsiteY57" fmla="*/ 96398 h 110442"/>
                <a:gd name="connsiteX58" fmla="*/ 12141 w 109267"/>
                <a:gd name="connsiteY58" fmla="*/ 47241 h 110442"/>
                <a:gd name="connsiteX59" fmla="*/ 61343 w 109267"/>
                <a:gd name="connsiteY59" fmla="*/ 11491 h 110442"/>
                <a:gd name="connsiteX60" fmla="*/ 88820 w 109267"/>
                <a:gd name="connsiteY60" fmla="*/ 28089 h 110442"/>
                <a:gd name="connsiteX61" fmla="*/ 79874 w 109267"/>
                <a:gd name="connsiteY61" fmla="*/ 88737 h 110442"/>
                <a:gd name="connsiteX62" fmla="*/ 79874 w 109267"/>
                <a:gd name="connsiteY62" fmla="*/ 88737 h 110442"/>
                <a:gd name="connsiteX63" fmla="*/ 54314 w 109267"/>
                <a:gd name="connsiteY63" fmla="*/ 97036 h 110442"/>
                <a:gd name="connsiteX64" fmla="*/ 54314 w 109267"/>
                <a:gd name="connsiteY64" fmla="*/ 97036 h 1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109267" h="110442">
                  <a:moveTo>
                    <a:pt x="65177" y="97675"/>
                  </a:moveTo>
                  <a:lnTo>
                    <a:pt x="76679" y="93206"/>
                  </a:lnTo>
                  <a:cubicBezTo>
                    <a:pt x="78596" y="92568"/>
                    <a:pt x="80513" y="92568"/>
                    <a:pt x="82430" y="93206"/>
                  </a:cubicBezTo>
                  <a:lnTo>
                    <a:pt x="88820" y="97036"/>
                  </a:lnTo>
                  <a:lnTo>
                    <a:pt x="93932" y="92568"/>
                  </a:lnTo>
                  <a:lnTo>
                    <a:pt x="90737" y="85545"/>
                  </a:lnTo>
                  <a:cubicBezTo>
                    <a:pt x="90098" y="83630"/>
                    <a:pt x="90098" y="81715"/>
                    <a:pt x="90737" y="79800"/>
                  </a:cubicBezTo>
                  <a:lnTo>
                    <a:pt x="96488" y="68947"/>
                  </a:lnTo>
                  <a:cubicBezTo>
                    <a:pt x="97127" y="67032"/>
                    <a:pt x="99044" y="65755"/>
                    <a:pt x="100961" y="65755"/>
                  </a:cubicBezTo>
                  <a:lnTo>
                    <a:pt x="108629" y="64478"/>
                  </a:lnTo>
                  <a:lnTo>
                    <a:pt x="109268" y="57456"/>
                  </a:lnTo>
                  <a:lnTo>
                    <a:pt x="102878" y="54264"/>
                  </a:lnTo>
                  <a:cubicBezTo>
                    <a:pt x="100961" y="53625"/>
                    <a:pt x="99683" y="51710"/>
                    <a:pt x="99683" y="49795"/>
                  </a:cubicBezTo>
                  <a:lnTo>
                    <a:pt x="97766" y="38304"/>
                  </a:lnTo>
                  <a:cubicBezTo>
                    <a:pt x="97127" y="36389"/>
                    <a:pt x="97766" y="34473"/>
                    <a:pt x="99044" y="33197"/>
                  </a:cubicBezTo>
                  <a:lnTo>
                    <a:pt x="104156" y="27451"/>
                  </a:lnTo>
                  <a:lnTo>
                    <a:pt x="100322" y="21706"/>
                  </a:lnTo>
                  <a:lnTo>
                    <a:pt x="92654" y="23621"/>
                  </a:lnTo>
                  <a:cubicBezTo>
                    <a:pt x="90737" y="24259"/>
                    <a:pt x="88820" y="23621"/>
                    <a:pt x="87542" y="22344"/>
                  </a:cubicBezTo>
                  <a:lnTo>
                    <a:pt x="77957" y="14683"/>
                  </a:lnTo>
                  <a:cubicBezTo>
                    <a:pt x="76679" y="13406"/>
                    <a:pt x="75401" y="11491"/>
                    <a:pt x="75401" y="9576"/>
                  </a:cubicBezTo>
                  <a:lnTo>
                    <a:pt x="75401" y="1915"/>
                  </a:lnTo>
                  <a:lnTo>
                    <a:pt x="69011" y="0"/>
                  </a:lnTo>
                  <a:lnTo>
                    <a:pt x="64538" y="5746"/>
                  </a:lnTo>
                  <a:cubicBezTo>
                    <a:pt x="63261" y="7022"/>
                    <a:pt x="61343" y="8299"/>
                    <a:pt x="59427" y="8299"/>
                  </a:cubicBezTo>
                  <a:lnTo>
                    <a:pt x="47286" y="8938"/>
                  </a:lnTo>
                  <a:cubicBezTo>
                    <a:pt x="45369" y="8938"/>
                    <a:pt x="43452" y="8299"/>
                    <a:pt x="42174" y="7022"/>
                  </a:cubicBezTo>
                  <a:lnTo>
                    <a:pt x="37062" y="1277"/>
                  </a:lnTo>
                  <a:lnTo>
                    <a:pt x="30672" y="3830"/>
                  </a:lnTo>
                  <a:lnTo>
                    <a:pt x="31311" y="11491"/>
                  </a:lnTo>
                  <a:cubicBezTo>
                    <a:pt x="31311" y="13406"/>
                    <a:pt x="30672" y="15322"/>
                    <a:pt x="29394" y="16598"/>
                  </a:cubicBezTo>
                  <a:lnTo>
                    <a:pt x="20448" y="24897"/>
                  </a:lnTo>
                  <a:cubicBezTo>
                    <a:pt x="19170" y="26174"/>
                    <a:pt x="17253" y="26813"/>
                    <a:pt x="15336" y="26174"/>
                  </a:cubicBezTo>
                  <a:lnTo>
                    <a:pt x="7668" y="24897"/>
                  </a:lnTo>
                  <a:lnTo>
                    <a:pt x="4473" y="31281"/>
                  </a:lnTo>
                  <a:lnTo>
                    <a:pt x="9585" y="37027"/>
                  </a:lnTo>
                  <a:cubicBezTo>
                    <a:pt x="10863" y="38304"/>
                    <a:pt x="11502" y="40219"/>
                    <a:pt x="11502" y="42134"/>
                  </a:cubicBezTo>
                  <a:lnTo>
                    <a:pt x="9585" y="54264"/>
                  </a:lnTo>
                  <a:cubicBezTo>
                    <a:pt x="9585" y="56179"/>
                    <a:pt x="8307" y="58094"/>
                    <a:pt x="6390" y="58733"/>
                  </a:cubicBezTo>
                  <a:lnTo>
                    <a:pt x="0" y="62563"/>
                  </a:lnTo>
                  <a:lnTo>
                    <a:pt x="1278" y="69585"/>
                  </a:lnTo>
                  <a:lnTo>
                    <a:pt x="8946" y="70224"/>
                  </a:lnTo>
                  <a:cubicBezTo>
                    <a:pt x="10863" y="70224"/>
                    <a:pt x="12780" y="71500"/>
                    <a:pt x="13419" y="73416"/>
                  </a:cubicBezTo>
                  <a:lnTo>
                    <a:pt x="19809" y="83630"/>
                  </a:lnTo>
                  <a:cubicBezTo>
                    <a:pt x="21087" y="85545"/>
                    <a:pt x="21087" y="87460"/>
                    <a:pt x="20448" y="89376"/>
                  </a:cubicBezTo>
                  <a:lnTo>
                    <a:pt x="17892" y="96398"/>
                  </a:lnTo>
                  <a:lnTo>
                    <a:pt x="23643" y="100867"/>
                  </a:lnTo>
                  <a:lnTo>
                    <a:pt x="30033" y="97036"/>
                  </a:lnTo>
                  <a:cubicBezTo>
                    <a:pt x="31311" y="96398"/>
                    <a:pt x="31950" y="95760"/>
                    <a:pt x="33228" y="95760"/>
                  </a:cubicBezTo>
                  <a:cubicBezTo>
                    <a:pt x="33867" y="95760"/>
                    <a:pt x="34506" y="95760"/>
                    <a:pt x="35145" y="95760"/>
                  </a:cubicBezTo>
                  <a:lnTo>
                    <a:pt x="46647" y="99590"/>
                  </a:lnTo>
                  <a:cubicBezTo>
                    <a:pt x="48564" y="100228"/>
                    <a:pt x="49842" y="101505"/>
                    <a:pt x="50481" y="103420"/>
                  </a:cubicBezTo>
                  <a:lnTo>
                    <a:pt x="53037" y="110443"/>
                  </a:lnTo>
                  <a:lnTo>
                    <a:pt x="60066" y="110443"/>
                  </a:lnTo>
                  <a:lnTo>
                    <a:pt x="62622" y="103420"/>
                  </a:lnTo>
                  <a:cubicBezTo>
                    <a:pt x="62622" y="100228"/>
                    <a:pt x="63899" y="98952"/>
                    <a:pt x="65177" y="97675"/>
                  </a:cubicBezTo>
                  <a:close/>
                  <a:moveTo>
                    <a:pt x="54314" y="97036"/>
                  </a:moveTo>
                  <a:cubicBezTo>
                    <a:pt x="52398" y="97036"/>
                    <a:pt x="49842" y="97036"/>
                    <a:pt x="47925" y="96398"/>
                  </a:cubicBezTo>
                  <a:cubicBezTo>
                    <a:pt x="24282" y="92568"/>
                    <a:pt x="8307" y="70224"/>
                    <a:pt x="12141" y="47241"/>
                  </a:cubicBezTo>
                  <a:cubicBezTo>
                    <a:pt x="15975" y="23621"/>
                    <a:pt x="38340" y="7661"/>
                    <a:pt x="61343" y="11491"/>
                  </a:cubicBezTo>
                  <a:cubicBezTo>
                    <a:pt x="72206" y="13406"/>
                    <a:pt x="82430" y="19152"/>
                    <a:pt x="88820" y="28089"/>
                  </a:cubicBezTo>
                  <a:cubicBezTo>
                    <a:pt x="102878" y="47241"/>
                    <a:pt x="99044" y="74054"/>
                    <a:pt x="79874" y="88737"/>
                  </a:cubicBezTo>
                  <a:cubicBezTo>
                    <a:pt x="79874" y="88737"/>
                    <a:pt x="79874" y="88737"/>
                    <a:pt x="79874" y="88737"/>
                  </a:cubicBezTo>
                  <a:cubicBezTo>
                    <a:pt x="72845" y="93844"/>
                    <a:pt x="63899" y="97036"/>
                    <a:pt x="54314" y="97036"/>
                  </a:cubicBezTo>
                  <a:lnTo>
                    <a:pt x="54314" y="97036"/>
                  </a:ln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399" name="Graphic 4">
              <a:extLst>
                <a:ext uri="{FF2B5EF4-FFF2-40B4-BE49-F238E27FC236}">
                  <a16:creationId xmlns:a16="http://schemas.microsoft.com/office/drawing/2014/main" id="{055E893C-79EA-B23B-86C6-4306D672F70D}"/>
                </a:ext>
              </a:extLst>
            </p:cNvPr>
            <p:cNvSpPr/>
            <p:nvPr/>
          </p:nvSpPr>
          <p:spPr>
            <a:xfrm>
              <a:off x="2089509" y="3058728"/>
              <a:ext cx="82430" cy="82353"/>
            </a:xfrm>
            <a:custGeom>
              <a:avLst/>
              <a:gdLst>
                <a:gd name="connsiteX0" fmla="*/ 76679 w 82430"/>
                <a:gd name="connsiteY0" fmla="*/ 37027 h 82353"/>
                <a:gd name="connsiteX1" fmla="*/ 72845 w 82430"/>
                <a:gd name="connsiteY1" fmla="*/ 33197 h 82353"/>
                <a:gd name="connsiteX2" fmla="*/ 69011 w 82430"/>
                <a:gd name="connsiteY2" fmla="*/ 24897 h 82353"/>
                <a:gd name="connsiteX3" fmla="*/ 69011 w 82430"/>
                <a:gd name="connsiteY3" fmla="*/ 19152 h 82353"/>
                <a:gd name="connsiteX4" fmla="*/ 71567 w 82430"/>
                <a:gd name="connsiteY4" fmla="*/ 14683 h 82353"/>
                <a:gd name="connsiteX5" fmla="*/ 69011 w 82430"/>
                <a:gd name="connsiteY5" fmla="*/ 12130 h 82353"/>
                <a:gd name="connsiteX6" fmla="*/ 64538 w 82430"/>
                <a:gd name="connsiteY6" fmla="*/ 14045 h 82353"/>
                <a:gd name="connsiteX7" fmla="*/ 58788 w 82430"/>
                <a:gd name="connsiteY7" fmla="*/ 14045 h 82353"/>
                <a:gd name="connsiteX8" fmla="*/ 51119 w 82430"/>
                <a:gd name="connsiteY8" fmla="*/ 9576 h 82353"/>
                <a:gd name="connsiteX9" fmla="*/ 47925 w 82430"/>
                <a:gd name="connsiteY9" fmla="*/ 5107 h 82353"/>
                <a:gd name="connsiteX10" fmla="*/ 47285 w 82430"/>
                <a:gd name="connsiteY10" fmla="*/ 638 h 82353"/>
                <a:gd name="connsiteX11" fmla="*/ 44091 w 82430"/>
                <a:gd name="connsiteY11" fmla="*/ 0 h 82353"/>
                <a:gd name="connsiteX12" fmla="*/ 42174 w 82430"/>
                <a:gd name="connsiteY12" fmla="*/ 4469 h 82353"/>
                <a:gd name="connsiteX13" fmla="*/ 37701 w 82430"/>
                <a:gd name="connsiteY13" fmla="*/ 7661 h 82353"/>
                <a:gd name="connsiteX14" fmla="*/ 28755 w 82430"/>
                <a:gd name="connsiteY14" fmla="*/ 9576 h 82353"/>
                <a:gd name="connsiteX15" fmla="*/ 23643 w 82430"/>
                <a:gd name="connsiteY15" fmla="*/ 8299 h 82353"/>
                <a:gd name="connsiteX16" fmla="*/ 19809 w 82430"/>
                <a:gd name="connsiteY16" fmla="*/ 5107 h 82353"/>
                <a:gd name="connsiteX17" fmla="*/ 17253 w 82430"/>
                <a:gd name="connsiteY17" fmla="*/ 7022 h 82353"/>
                <a:gd name="connsiteX18" fmla="*/ 18531 w 82430"/>
                <a:gd name="connsiteY18" fmla="*/ 11491 h 82353"/>
                <a:gd name="connsiteX19" fmla="*/ 17253 w 82430"/>
                <a:gd name="connsiteY19" fmla="*/ 17237 h 82353"/>
                <a:gd name="connsiteX20" fmla="*/ 11502 w 82430"/>
                <a:gd name="connsiteY20" fmla="*/ 24259 h 82353"/>
                <a:gd name="connsiteX21" fmla="*/ 6390 w 82430"/>
                <a:gd name="connsiteY21" fmla="*/ 26813 h 82353"/>
                <a:gd name="connsiteX22" fmla="*/ 1278 w 82430"/>
                <a:gd name="connsiteY22" fmla="*/ 26813 h 82353"/>
                <a:gd name="connsiteX23" fmla="*/ 0 w 82430"/>
                <a:gd name="connsiteY23" fmla="*/ 30005 h 82353"/>
                <a:gd name="connsiteX24" fmla="*/ 3834 w 82430"/>
                <a:gd name="connsiteY24" fmla="*/ 32558 h 82353"/>
                <a:gd name="connsiteX25" fmla="*/ 6390 w 82430"/>
                <a:gd name="connsiteY25" fmla="*/ 37665 h 82353"/>
                <a:gd name="connsiteX26" fmla="*/ 7029 w 82430"/>
                <a:gd name="connsiteY26" fmla="*/ 47241 h 82353"/>
                <a:gd name="connsiteX27" fmla="*/ 5112 w 82430"/>
                <a:gd name="connsiteY27" fmla="*/ 52349 h 82353"/>
                <a:gd name="connsiteX28" fmla="*/ 1278 w 82430"/>
                <a:gd name="connsiteY28" fmla="*/ 55541 h 82353"/>
                <a:gd name="connsiteX29" fmla="*/ 2556 w 82430"/>
                <a:gd name="connsiteY29" fmla="*/ 58733 h 82353"/>
                <a:gd name="connsiteX30" fmla="*/ 7668 w 82430"/>
                <a:gd name="connsiteY30" fmla="*/ 58733 h 82353"/>
                <a:gd name="connsiteX31" fmla="*/ 12780 w 82430"/>
                <a:gd name="connsiteY31" fmla="*/ 60648 h 82353"/>
                <a:gd name="connsiteX32" fmla="*/ 19170 w 82430"/>
                <a:gd name="connsiteY32" fmla="*/ 67670 h 82353"/>
                <a:gd name="connsiteX33" fmla="*/ 20448 w 82430"/>
                <a:gd name="connsiteY33" fmla="*/ 72777 h 82353"/>
                <a:gd name="connsiteX34" fmla="*/ 19809 w 82430"/>
                <a:gd name="connsiteY34" fmla="*/ 77885 h 82353"/>
                <a:gd name="connsiteX35" fmla="*/ 23004 w 82430"/>
                <a:gd name="connsiteY35" fmla="*/ 79161 h 82353"/>
                <a:gd name="connsiteX36" fmla="*/ 26199 w 82430"/>
                <a:gd name="connsiteY36" fmla="*/ 75969 h 82353"/>
                <a:gd name="connsiteX37" fmla="*/ 30672 w 82430"/>
                <a:gd name="connsiteY37" fmla="*/ 74054 h 82353"/>
                <a:gd name="connsiteX38" fmla="*/ 31311 w 82430"/>
                <a:gd name="connsiteY38" fmla="*/ 74054 h 82353"/>
                <a:gd name="connsiteX39" fmla="*/ 40896 w 82430"/>
                <a:gd name="connsiteY39" fmla="*/ 75331 h 82353"/>
                <a:gd name="connsiteX40" fmla="*/ 45369 w 82430"/>
                <a:gd name="connsiteY40" fmla="*/ 78523 h 82353"/>
                <a:gd name="connsiteX41" fmla="*/ 47925 w 82430"/>
                <a:gd name="connsiteY41" fmla="*/ 82353 h 82353"/>
                <a:gd name="connsiteX42" fmla="*/ 51119 w 82430"/>
                <a:gd name="connsiteY42" fmla="*/ 81715 h 82353"/>
                <a:gd name="connsiteX43" fmla="*/ 51759 w 82430"/>
                <a:gd name="connsiteY43" fmla="*/ 76608 h 82353"/>
                <a:gd name="connsiteX44" fmla="*/ 54954 w 82430"/>
                <a:gd name="connsiteY44" fmla="*/ 72139 h 82353"/>
                <a:gd name="connsiteX45" fmla="*/ 62621 w 82430"/>
                <a:gd name="connsiteY45" fmla="*/ 67032 h 82353"/>
                <a:gd name="connsiteX46" fmla="*/ 68372 w 82430"/>
                <a:gd name="connsiteY46" fmla="*/ 66393 h 82353"/>
                <a:gd name="connsiteX47" fmla="*/ 72845 w 82430"/>
                <a:gd name="connsiteY47" fmla="*/ 67670 h 82353"/>
                <a:gd name="connsiteX48" fmla="*/ 74762 w 82430"/>
                <a:gd name="connsiteY48" fmla="*/ 65117 h 82353"/>
                <a:gd name="connsiteX49" fmla="*/ 72206 w 82430"/>
                <a:gd name="connsiteY49" fmla="*/ 61286 h 82353"/>
                <a:gd name="connsiteX50" fmla="*/ 71567 w 82430"/>
                <a:gd name="connsiteY50" fmla="*/ 55541 h 82353"/>
                <a:gd name="connsiteX51" fmla="*/ 74123 w 82430"/>
                <a:gd name="connsiteY51" fmla="*/ 46603 h 82353"/>
                <a:gd name="connsiteX52" fmla="*/ 77957 w 82430"/>
                <a:gd name="connsiteY52" fmla="*/ 42773 h 82353"/>
                <a:gd name="connsiteX53" fmla="*/ 82430 w 82430"/>
                <a:gd name="connsiteY53" fmla="*/ 40857 h 82353"/>
                <a:gd name="connsiteX54" fmla="*/ 82430 w 82430"/>
                <a:gd name="connsiteY54" fmla="*/ 37665 h 82353"/>
                <a:gd name="connsiteX55" fmla="*/ 76679 w 82430"/>
                <a:gd name="connsiteY55" fmla="*/ 37027 h 82353"/>
                <a:gd name="connsiteX56" fmla="*/ 41535 w 82430"/>
                <a:gd name="connsiteY56" fmla="*/ 74693 h 82353"/>
                <a:gd name="connsiteX57" fmla="*/ 40257 w 82430"/>
                <a:gd name="connsiteY57" fmla="*/ 74693 h 82353"/>
                <a:gd name="connsiteX58" fmla="*/ 7668 w 82430"/>
                <a:gd name="connsiteY58" fmla="*/ 40857 h 82353"/>
                <a:gd name="connsiteX59" fmla="*/ 38979 w 82430"/>
                <a:gd name="connsiteY59" fmla="*/ 8299 h 82353"/>
                <a:gd name="connsiteX60" fmla="*/ 73484 w 82430"/>
                <a:gd name="connsiteY60" fmla="*/ 40219 h 82353"/>
                <a:gd name="connsiteX61" fmla="*/ 41535 w 82430"/>
                <a:gd name="connsiteY61" fmla="*/ 74693 h 82353"/>
                <a:gd name="connsiteX62" fmla="*/ 41535 w 82430"/>
                <a:gd name="connsiteY62" fmla="*/ 74693 h 82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82430" h="82353">
                  <a:moveTo>
                    <a:pt x="76679" y="37027"/>
                  </a:moveTo>
                  <a:cubicBezTo>
                    <a:pt x="74762" y="36389"/>
                    <a:pt x="73484" y="35112"/>
                    <a:pt x="72845" y="33197"/>
                  </a:cubicBezTo>
                  <a:lnTo>
                    <a:pt x="69011" y="24897"/>
                  </a:lnTo>
                  <a:cubicBezTo>
                    <a:pt x="68372" y="22982"/>
                    <a:pt x="68372" y="21067"/>
                    <a:pt x="69011" y="19152"/>
                  </a:cubicBezTo>
                  <a:lnTo>
                    <a:pt x="71567" y="14683"/>
                  </a:lnTo>
                  <a:lnTo>
                    <a:pt x="69011" y="12130"/>
                  </a:lnTo>
                  <a:lnTo>
                    <a:pt x="64538" y="14045"/>
                  </a:lnTo>
                  <a:cubicBezTo>
                    <a:pt x="62621" y="14683"/>
                    <a:pt x="60704" y="14683"/>
                    <a:pt x="58788" y="14045"/>
                  </a:cubicBezTo>
                  <a:lnTo>
                    <a:pt x="51119" y="9576"/>
                  </a:lnTo>
                  <a:cubicBezTo>
                    <a:pt x="49203" y="8938"/>
                    <a:pt x="47925" y="7022"/>
                    <a:pt x="47925" y="5107"/>
                  </a:cubicBezTo>
                  <a:lnTo>
                    <a:pt x="47285" y="638"/>
                  </a:lnTo>
                  <a:lnTo>
                    <a:pt x="44091" y="0"/>
                  </a:lnTo>
                  <a:lnTo>
                    <a:pt x="42174" y="4469"/>
                  </a:lnTo>
                  <a:cubicBezTo>
                    <a:pt x="41535" y="6384"/>
                    <a:pt x="39618" y="7661"/>
                    <a:pt x="37701" y="7661"/>
                  </a:cubicBezTo>
                  <a:lnTo>
                    <a:pt x="28755" y="9576"/>
                  </a:lnTo>
                  <a:cubicBezTo>
                    <a:pt x="26838" y="10214"/>
                    <a:pt x="24921" y="9576"/>
                    <a:pt x="23643" y="8299"/>
                  </a:cubicBezTo>
                  <a:lnTo>
                    <a:pt x="19809" y="5107"/>
                  </a:lnTo>
                  <a:lnTo>
                    <a:pt x="17253" y="7022"/>
                  </a:lnTo>
                  <a:lnTo>
                    <a:pt x="18531" y="11491"/>
                  </a:lnTo>
                  <a:cubicBezTo>
                    <a:pt x="19170" y="13406"/>
                    <a:pt x="18531" y="15322"/>
                    <a:pt x="17253" y="17237"/>
                  </a:cubicBezTo>
                  <a:lnTo>
                    <a:pt x="11502" y="24259"/>
                  </a:lnTo>
                  <a:cubicBezTo>
                    <a:pt x="10224" y="25536"/>
                    <a:pt x="8307" y="26813"/>
                    <a:pt x="6390" y="26813"/>
                  </a:cubicBezTo>
                  <a:lnTo>
                    <a:pt x="1278" y="26813"/>
                  </a:lnTo>
                  <a:lnTo>
                    <a:pt x="0" y="30005"/>
                  </a:lnTo>
                  <a:lnTo>
                    <a:pt x="3834" y="32558"/>
                  </a:lnTo>
                  <a:cubicBezTo>
                    <a:pt x="5112" y="33835"/>
                    <a:pt x="6390" y="35750"/>
                    <a:pt x="6390" y="37665"/>
                  </a:cubicBezTo>
                  <a:lnTo>
                    <a:pt x="7029" y="47241"/>
                  </a:lnTo>
                  <a:cubicBezTo>
                    <a:pt x="7029" y="49157"/>
                    <a:pt x="6390" y="51072"/>
                    <a:pt x="5112" y="52349"/>
                  </a:cubicBezTo>
                  <a:lnTo>
                    <a:pt x="1278" y="55541"/>
                  </a:lnTo>
                  <a:lnTo>
                    <a:pt x="2556" y="58733"/>
                  </a:lnTo>
                  <a:lnTo>
                    <a:pt x="7668" y="58733"/>
                  </a:lnTo>
                  <a:cubicBezTo>
                    <a:pt x="9585" y="58733"/>
                    <a:pt x="11502" y="59371"/>
                    <a:pt x="12780" y="60648"/>
                  </a:cubicBezTo>
                  <a:lnTo>
                    <a:pt x="19170" y="67670"/>
                  </a:lnTo>
                  <a:cubicBezTo>
                    <a:pt x="20448" y="68947"/>
                    <a:pt x="21087" y="70862"/>
                    <a:pt x="20448" y="72777"/>
                  </a:cubicBezTo>
                  <a:lnTo>
                    <a:pt x="19809" y="77885"/>
                  </a:lnTo>
                  <a:lnTo>
                    <a:pt x="23004" y="79161"/>
                  </a:lnTo>
                  <a:lnTo>
                    <a:pt x="26199" y="75969"/>
                  </a:lnTo>
                  <a:cubicBezTo>
                    <a:pt x="27477" y="74693"/>
                    <a:pt x="28755" y="74054"/>
                    <a:pt x="30672" y="74054"/>
                  </a:cubicBezTo>
                  <a:lnTo>
                    <a:pt x="31311" y="74054"/>
                  </a:lnTo>
                  <a:lnTo>
                    <a:pt x="40896" y="75331"/>
                  </a:lnTo>
                  <a:cubicBezTo>
                    <a:pt x="42813" y="75331"/>
                    <a:pt x="44730" y="76608"/>
                    <a:pt x="45369" y="78523"/>
                  </a:cubicBezTo>
                  <a:lnTo>
                    <a:pt x="47925" y="82353"/>
                  </a:lnTo>
                  <a:lnTo>
                    <a:pt x="51119" y="81715"/>
                  </a:lnTo>
                  <a:lnTo>
                    <a:pt x="51759" y="76608"/>
                  </a:lnTo>
                  <a:cubicBezTo>
                    <a:pt x="51759" y="74693"/>
                    <a:pt x="53036" y="72777"/>
                    <a:pt x="54954" y="72139"/>
                  </a:cubicBezTo>
                  <a:lnTo>
                    <a:pt x="62621" y="67032"/>
                  </a:lnTo>
                  <a:cubicBezTo>
                    <a:pt x="64538" y="65755"/>
                    <a:pt x="66455" y="65755"/>
                    <a:pt x="68372" y="66393"/>
                  </a:cubicBezTo>
                  <a:lnTo>
                    <a:pt x="72845" y="67670"/>
                  </a:lnTo>
                  <a:lnTo>
                    <a:pt x="74762" y="65117"/>
                  </a:lnTo>
                  <a:lnTo>
                    <a:pt x="72206" y="61286"/>
                  </a:lnTo>
                  <a:cubicBezTo>
                    <a:pt x="70928" y="59371"/>
                    <a:pt x="70928" y="57456"/>
                    <a:pt x="71567" y="55541"/>
                  </a:cubicBezTo>
                  <a:lnTo>
                    <a:pt x="74123" y="46603"/>
                  </a:lnTo>
                  <a:cubicBezTo>
                    <a:pt x="74762" y="44688"/>
                    <a:pt x="76040" y="43411"/>
                    <a:pt x="77957" y="42773"/>
                  </a:cubicBezTo>
                  <a:lnTo>
                    <a:pt x="82430" y="40857"/>
                  </a:lnTo>
                  <a:lnTo>
                    <a:pt x="82430" y="37665"/>
                  </a:lnTo>
                  <a:lnTo>
                    <a:pt x="76679" y="37027"/>
                  </a:lnTo>
                  <a:close/>
                  <a:moveTo>
                    <a:pt x="41535" y="74693"/>
                  </a:moveTo>
                  <a:lnTo>
                    <a:pt x="40257" y="74693"/>
                  </a:lnTo>
                  <a:cubicBezTo>
                    <a:pt x="21726" y="74054"/>
                    <a:pt x="7668" y="59371"/>
                    <a:pt x="7668" y="40857"/>
                  </a:cubicBezTo>
                  <a:cubicBezTo>
                    <a:pt x="8307" y="23621"/>
                    <a:pt x="21726" y="9576"/>
                    <a:pt x="38979" y="8299"/>
                  </a:cubicBezTo>
                  <a:cubicBezTo>
                    <a:pt x="57509" y="7661"/>
                    <a:pt x="72845" y="21706"/>
                    <a:pt x="73484" y="40219"/>
                  </a:cubicBezTo>
                  <a:cubicBezTo>
                    <a:pt x="73484" y="58094"/>
                    <a:pt x="59426" y="74054"/>
                    <a:pt x="41535" y="74693"/>
                  </a:cubicBezTo>
                  <a:lnTo>
                    <a:pt x="41535" y="74693"/>
                  </a:ln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00" name="Graphic 4">
              <a:extLst>
                <a:ext uri="{FF2B5EF4-FFF2-40B4-BE49-F238E27FC236}">
                  <a16:creationId xmlns:a16="http://schemas.microsoft.com/office/drawing/2014/main" id="{0995312E-8BDF-1ED4-5B61-271F1BF24C30}"/>
                </a:ext>
              </a:extLst>
            </p:cNvPr>
            <p:cNvSpPr/>
            <p:nvPr/>
          </p:nvSpPr>
          <p:spPr>
            <a:xfrm>
              <a:off x="1952125" y="2855717"/>
              <a:ext cx="362313" cy="361971"/>
            </a:xfrm>
            <a:custGeom>
              <a:avLst/>
              <a:gdLst>
                <a:gd name="connsiteX0" fmla="*/ 181474 w 362313"/>
                <a:gd name="connsiteY0" fmla="*/ 0 h 361971"/>
                <a:gd name="connsiteX1" fmla="*/ 0 w 362313"/>
                <a:gd name="connsiteY1" fmla="*/ 180667 h 361971"/>
                <a:gd name="connsiteX2" fmla="*/ 180835 w 362313"/>
                <a:gd name="connsiteY2" fmla="*/ 361972 h 361971"/>
                <a:gd name="connsiteX3" fmla="*/ 362310 w 362313"/>
                <a:gd name="connsiteY3" fmla="*/ 181305 h 361971"/>
                <a:gd name="connsiteX4" fmla="*/ 362310 w 362313"/>
                <a:gd name="connsiteY4" fmla="*/ 181305 h 361971"/>
                <a:gd name="connsiteX5" fmla="*/ 181474 w 362313"/>
                <a:gd name="connsiteY5" fmla="*/ 0 h 361971"/>
                <a:gd name="connsiteX6" fmla="*/ 122048 w 362313"/>
                <a:gd name="connsiteY6" fmla="*/ 198542 h 361971"/>
                <a:gd name="connsiteX7" fmla="*/ 113741 w 362313"/>
                <a:gd name="connsiteY7" fmla="*/ 192796 h 361971"/>
                <a:gd name="connsiteX8" fmla="*/ 111185 w 362313"/>
                <a:gd name="connsiteY8" fmla="*/ 185774 h 361971"/>
                <a:gd name="connsiteX9" fmla="*/ 105434 w 362313"/>
                <a:gd name="connsiteY9" fmla="*/ 183859 h 361971"/>
                <a:gd name="connsiteX10" fmla="*/ 99044 w 362313"/>
                <a:gd name="connsiteY10" fmla="*/ 187689 h 361971"/>
                <a:gd name="connsiteX11" fmla="*/ 88820 w 362313"/>
                <a:gd name="connsiteY11" fmla="*/ 187051 h 361971"/>
                <a:gd name="connsiteX12" fmla="*/ 78596 w 362313"/>
                <a:gd name="connsiteY12" fmla="*/ 179390 h 361971"/>
                <a:gd name="connsiteX13" fmla="*/ 75401 w 362313"/>
                <a:gd name="connsiteY13" fmla="*/ 169814 h 361971"/>
                <a:gd name="connsiteX14" fmla="*/ 77957 w 362313"/>
                <a:gd name="connsiteY14" fmla="*/ 162792 h 361971"/>
                <a:gd name="connsiteX15" fmla="*/ 74762 w 362313"/>
                <a:gd name="connsiteY15" fmla="*/ 157684 h 361971"/>
                <a:gd name="connsiteX16" fmla="*/ 67094 w 362313"/>
                <a:gd name="connsiteY16" fmla="*/ 157046 h 361971"/>
                <a:gd name="connsiteX17" fmla="*/ 59426 w 362313"/>
                <a:gd name="connsiteY17" fmla="*/ 150024 h 361971"/>
                <a:gd name="connsiteX18" fmla="*/ 56870 w 362313"/>
                <a:gd name="connsiteY18" fmla="*/ 137256 h 361971"/>
                <a:gd name="connsiteX19" fmla="*/ 60704 w 362313"/>
                <a:gd name="connsiteY19" fmla="*/ 128318 h 361971"/>
                <a:gd name="connsiteX20" fmla="*/ 67094 w 362313"/>
                <a:gd name="connsiteY20" fmla="*/ 124488 h 361971"/>
                <a:gd name="connsiteX21" fmla="*/ 67733 w 362313"/>
                <a:gd name="connsiteY21" fmla="*/ 118742 h 361971"/>
                <a:gd name="connsiteX22" fmla="*/ 62621 w 362313"/>
                <a:gd name="connsiteY22" fmla="*/ 112996 h 361971"/>
                <a:gd name="connsiteX23" fmla="*/ 61343 w 362313"/>
                <a:gd name="connsiteY23" fmla="*/ 102782 h 361971"/>
                <a:gd name="connsiteX24" fmla="*/ 67733 w 362313"/>
                <a:gd name="connsiteY24" fmla="*/ 91291 h 361971"/>
                <a:gd name="connsiteX25" fmla="*/ 76679 w 362313"/>
                <a:gd name="connsiteY25" fmla="*/ 86822 h 361971"/>
                <a:gd name="connsiteX26" fmla="*/ 84347 w 362313"/>
                <a:gd name="connsiteY26" fmla="*/ 88099 h 361971"/>
                <a:gd name="connsiteX27" fmla="*/ 88820 w 362313"/>
                <a:gd name="connsiteY27" fmla="*/ 84268 h 361971"/>
                <a:gd name="connsiteX28" fmla="*/ 88181 w 362313"/>
                <a:gd name="connsiteY28" fmla="*/ 76608 h 361971"/>
                <a:gd name="connsiteX29" fmla="*/ 93293 w 362313"/>
                <a:gd name="connsiteY29" fmla="*/ 68308 h 361971"/>
                <a:gd name="connsiteX30" fmla="*/ 105434 w 362313"/>
                <a:gd name="connsiteY30" fmla="*/ 63201 h 361971"/>
                <a:gd name="connsiteX31" fmla="*/ 115019 w 362313"/>
                <a:gd name="connsiteY31" fmla="*/ 65755 h 361971"/>
                <a:gd name="connsiteX32" fmla="*/ 120131 w 362313"/>
                <a:gd name="connsiteY32" fmla="*/ 71500 h 361971"/>
                <a:gd name="connsiteX33" fmla="*/ 125882 w 362313"/>
                <a:gd name="connsiteY33" fmla="*/ 71500 h 361971"/>
                <a:gd name="connsiteX34" fmla="*/ 130355 w 362313"/>
                <a:gd name="connsiteY34" fmla="*/ 65755 h 361971"/>
                <a:gd name="connsiteX35" fmla="*/ 139940 w 362313"/>
                <a:gd name="connsiteY35" fmla="*/ 62563 h 361971"/>
                <a:gd name="connsiteX36" fmla="*/ 152080 w 362313"/>
                <a:gd name="connsiteY36" fmla="*/ 66393 h 361971"/>
                <a:gd name="connsiteX37" fmla="*/ 157832 w 362313"/>
                <a:gd name="connsiteY37" fmla="*/ 74692 h 361971"/>
                <a:gd name="connsiteX38" fmla="*/ 157832 w 362313"/>
                <a:gd name="connsiteY38" fmla="*/ 82353 h 361971"/>
                <a:gd name="connsiteX39" fmla="*/ 162304 w 362313"/>
                <a:gd name="connsiteY39" fmla="*/ 86184 h 361971"/>
                <a:gd name="connsiteX40" fmla="*/ 169333 w 362313"/>
                <a:gd name="connsiteY40" fmla="*/ 84268 h 361971"/>
                <a:gd name="connsiteX41" fmla="*/ 178918 w 362313"/>
                <a:gd name="connsiteY41" fmla="*/ 88099 h 361971"/>
                <a:gd name="connsiteX42" fmla="*/ 185947 w 362313"/>
                <a:gd name="connsiteY42" fmla="*/ 98952 h 361971"/>
                <a:gd name="connsiteX43" fmla="*/ 185308 w 362313"/>
                <a:gd name="connsiteY43" fmla="*/ 109166 h 361971"/>
                <a:gd name="connsiteX44" fmla="*/ 180835 w 362313"/>
                <a:gd name="connsiteY44" fmla="*/ 114912 h 361971"/>
                <a:gd name="connsiteX45" fmla="*/ 182113 w 362313"/>
                <a:gd name="connsiteY45" fmla="*/ 120657 h 361971"/>
                <a:gd name="connsiteX46" fmla="*/ 188503 w 362313"/>
                <a:gd name="connsiteY46" fmla="*/ 123849 h 361971"/>
                <a:gd name="connsiteX47" fmla="*/ 192976 w 362313"/>
                <a:gd name="connsiteY47" fmla="*/ 132787 h 361971"/>
                <a:gd name="connsiteX48" fmla="*/ 191059 w 362313"/>
                <a:gd name="connsiteY48" fmla="*/ 145555 h 361971"/>
                <a:gd name="connsiteX49" fmla="*/ 184030 w 362313"/>
                <a:gd name="connsiteY49" fmla="*/ 152577 h 361971"/>
                <a:gd name="connsiteX50" fmla="*/ 177001 w 362313"/>
                <a:gd name="connsiteY50" fmla="*/ 153854 h 361971"/>
                <a:gd name="connsiteX51" fmla="*/ 174445 w 362313"/>
                <a:gd name="connsiteY51" fmla="*/ 158961 h 361971"/>
                <a:gd name="connsiteX52" fmla="*/ 177640 w 362313"/>
                <a:gd name="connsiteY52" fmla="*/ 165984 h 361971"/>
                <a:gd name="connsiteX53" fmla="*/ 175723 w 362313"/>
                <a:gd name="connsiteY53" fmla="*/ 175560 h 361971"/>
                <a:gd name="connsiteX54" fmla="*/ 166138 w 362313"/>
                <a:gd name="connsiteY54" fmla="*/ 184497 h 361971"/>
                <a:gd name="connsiteX55" fmla="*/ 155914 w 362313"/>
                <a:gd name="connsiteY55" fmla="*/ 185774 h 361971"/>
                <a:gd name="connsiteX56" fmla="*/ 149524 w 362313"/>
                <a:gd name="connsiteY56" fmla="*/ 181944 h 361971"/>
                <a:gd name="connsiteX57" fmla="*/ 143774 w 362313"/>
                <a:gd name="connsiteY57" fmla="*/ 184497 h 361971"/>
                <a:gd name="connsiteX58" fmla="*/ 141857 w 362313"/>
                <a:gd name="connsiteY58" fmla="*/ 191519 h 361971"/>
                <a:gd name="connsiteX59" fmla="*/ 134189 w 362313"/>
                <a:gd name="connsiteY59" fmla="*/ 197903 h 361971"/>
                <a:gd name="connsiteX60" fmla="*/ 122048 w 362313"/>
                <a:gd name="connsiteY60" fmla="*/ 198542 h 361971"/>
                <a:gd name="connsiteX61" fmla="*/ 122048 w 362313"/>
                <a:gd name="connsiteY61" fmla="*/ 198542 h 361971"/>
                <a:gd name="connsiteX62" fmla="*/ 226843 w 362313"/>
                <a:gd name="connsiteY62" fmla="*/ 255359 h 361971"/>
                <a:gd name="connsiteX63" fmla="*/ 222370 w 362313"/>
                <a:gd name="connsiteY63" fmla="*/ 257274 h 361971"/>
                <a:gd name="connsiteX64" fmla="*/ 221731 w 362313"/>
                <a:gd name="connsiteY64" fmla="*/ 260466 h 361971"/>
                <a:gd name="connsiteX65" fmla="*/ 224287 w 362313"/>
                <a:gd name="connsiteY65" fmla="*/ 264935 h 361971"/>
                <a:gd name="connsiteX66" fmla="*/ 224287 w 362313"/>
                <a:gd name="connsiteY66" fmla="*/ 274511 h 361971"/>
                <a:gd name="connsiteX67" fmla="*/ 217897 w 362313"/>
                <a:gd name="connsiteY67" fmla="*/ 282172 h 361971"/>
                <a:gd name="connsiteX68" fmla="*/ 208951 w 362313"/>
                <a:gd name="connsiteY68" fmla="*/ 284725 h 361971"/>
                <a:gd name="connsiteX69" fmla="*/ 203839 w 362313"/>
                <a:gd name="connsiteY69" fmla="*/ 283449 h 361971"/>
                <a:gd name="connsiteX70" fmla="*/ 201283 w 362313"/>
                <a:gd name="connsiteY70" fmla="*/ 285364 h 361971"/>
                <a:gd name="connsiteX71" fmla="*/ 200644 w 362313"/>
                <a:gd name="connsiteY71" fmla="*/ 290471 h 361971"/>
                <a:gd name="connsiteX72" fmla="*/ 194254 w 362313"/>
                <a:gd name="connsiteY72" fmla="*/ 297493 h 361971"/>
                <a:gd name="connsiteX73" fmla="*/ 184669 w 362313"/>
                <a:gd name="connsiteY73" fmla="*/ 299409 h 361971"/>
                <a:gd name="connsiteX74" fmla="*/ 182752 w 362313"/>
                <a:gd name="connsiteY74" fmla="*/ 299409 h 361971"/>
                <a:gd name="connsiteX75" fmla="*/ 175723 w 362313"/>
                <a:gd name="connsiteY75" fmla="*/ 295578 h 361971"/>
                <a:gd name="connsiteX76" fmla="*/ 173167 w 362313"/>
                <a:gd name="connsiteY76" fmla="*/ 291109 h 361971"/>
                <a:gd name="connsiteX77" fmla="*/ 169972 w 362313"/>
                <a:gd name="connsiteY77" fmla="*/ 290471 h 361971"/>
                <a:gd name="connsiteX78" fmla="*/ 166138 w 362313"/>
                <a:gd name="connsiteY78" fmla="*/ 293663 h 361971"/>
                <a:gd name="connsiteX79" fmla="*/ 156553 w 362313"/>
                <a:gd name="connsiteY79" fmla="*/ 294940 h 361971"/>
                <a:gd name="connsiteX80" fmla="*/ 147608 w 362313"/>
                <a:gd name="connsiteY80" fmla="*/ 290471 h 361971"/>
                <a:gd name="connsiteX81" fmla="*/ 143135 w 362313"/>
                <a:gd name="connsiteY81" fmla="*/ 282172 h 361971"/>
                <a:gd name="connsiteX82" fmla="*/ 143774 w 362313"/>
                <a:gd name="connsiteY82" fmla="*/ 277065 h 361971"/>
                <a:gd name="connsiteX83" fmla="*/ 141857 w 362313"/>
                <a:gd name="connsiteY83" fmla="*/ 274511 h 361971"/>
                <a:gd name="connsiteX84" fmla="*/ 136745 w 362313"/>
                <a:gd name="connsiteY84" fmla="*/ 274511 h 361971"/>
                <a:gd name="connsiteX85" fmla="*/ 128438 w 362313"/>
                <a:gd name="connsiteY85" fmla="*/ 269404 h 361971"/>
                <a:gd name="connsiteX86" fmla="*/ 124604 w 362313"/>
                <a:gd name="connsiteY86" fmla="*/ 260466 h 361971"/>
                <a:gd name="connsiteX87" fmla="*/ 126521 w 362313"/>
                <a:gd name="connsiteY87" fmla="*/ 251529 h 361971"/>
                <a:gd name="connsiteX88" fmla="*/ 130355 w 362313"/>
                <a:gd name="connsiteY88" fmla="*/ 248337 h 361971"/>
                <a:gd name="connsiteX89" fmla="*/ 130355 w 362313"/>
                <a:gd name="connsiteY89" fmla="*/ 244506 h 361971"/>
                <a:gd name="connsiteX90" fmla="*/ 126521 w 362313"/>
                <a:gd name="connsiteY90" fmla="*/ 241314 h 361971"/>
                <a:gd name="connsiteX91" fmla="*/ 123326 w 362313"/>
                <a:gd name="connsiteY91" fmla="*/ 232377 h 361971"/>
                <a:gd name="connsiteX92" fmla="*/ 126521 w 362313"/>
                <a:gd name="connsiteY92" fmla="*/ 222801 h 361971"/>
                <a:gd name="connsiteX93" fmla="*/ 134189 w 362313"/>
                <a:gd name="connsiteY93" fmla="*/ 217055 h 361971"/>
                <a:gd name="connsiteX94" fmla="*/ 139301 w 362313"/>
                <a:gd name="connsiteY94" fmla="*/ 217055 h 361971"/>
                <a:gd name="connsiteX95" fmla="*/ 141218 w 362313"/>
                <a:gd name="connsiteY95" fmla="*/ 214502 h 361971"/>
                <a:gd name="connsiteX96" fmla="*/ 139940 w 362313"/>
                <a:gd name="connsiteY96" fmla="*/ 209395 h 361971"/>
                <a:gd name="connsiteX97" fmla="*/ 143774 w 362313"/>
                <a:gd name="connsiteY97" fmla="*/ 200457 h 361971"/>
                <a:gd name="connsiteX98" fmla="*/ 152080 w 362313"/>
                <a:gd name="connsiteY98" fmla="*/ 195350 h 361971"/>
                <a:gd name="connsiteX99" fmla="*/ 161665 w 362313"/>
                <a:gd name="connsiteY99" fmla="*/ 195988 h 361971"/>
                <a:gd name="connsiteX100" fmla="*/ 165499 w 362313"/>
                <a:gd name="connsiteY100" fmla="*/ 199180 h 361971"/>
                <a:gd name="connsiteX101" fmla="*/ 168694 w 362313"/>
                <a:gd name="connsiteY101" fmla="*/ 198542 h 361971"/>
                <a:gd name="connsiteX102" fmla="*/ 171250 w 362313"/>
                <a:gd name="connsiteY102" fmla="*/ 194073 h 361971"/>
                <a:gd name="connsiteX103" fmla="*/ 179557 w 362313"/>
                <a:gd name="connsiteY103" fmla="*/ 189604 h 361971"/>
                <a:gd name="connsiteX104" fmla="*/ 189142 w 362313"/>
                <a:gd name="connsiteY104" fmla="*/ 190881 h 361971"/>
                <a:gd name="connsiteX105" fmla="*/ 196171 w 362313"/>
                <a:gd name="connsiteY105" fmla="*/ 197265 h 361971"/>
                <a:gd name="connsiteX106" fmla="*/ 196810 w 362313"/>
                <a:gd name="connsiteY106" fmla="*/ 202372 h 361971"/>
                <a:gd name="connsiteX107" fmla="*/ 199366 w 362313"/>
                <a:gd name="connsiteY107" fmla="*/ 203649 h 361971"/>
                <a:gd name="connsiteX108" fmla="*/ 203839 w 362313"/>
                <a:gd name="connsiteY108" fmla="*/ 201734 h 361971"/>
                <a:gd name="connsiteX109" fmla="*/ 213424 w 362313"/>
                <a:gd name="connsiteY109" fmla="*/ 203649 h 361971"/>
                <a:gd name="connsiteX110" fmla="*/ 219814 w 362313"/>
                <a:gd name="connsiteY110" fmla="*/ 210671 h 361971"/>
                <a:gd name="connsiteX111" fmla="*/ 221092 w 362313"/>
                <a:gd name="connsiteY111" fmla="*/ 220247 h 361971"/>
                <a:gd name="connsiteX112" fmla="*/ 218536 w 362313"/>
                <a:gd name="connsiteY112" fmla="*/ 224716 h 361971"/>
                <a:gd name="connsiteX113" fmla="*/ 219814 w 362313"/>
                <a:gd name="connsiteY113" fmla="*/ 227908 h 361971"/>
                <a:gd name="connsiteX114" fmla="*/ 224926 w 362313"/>
                <a:gd name="connsiteY114" fmla="*/ 229185 h 361971"/>
                <a:gd name="connsiteX115" fmla="*/ 230677 w 362313"/>
                <a:gd name="connsiteY115" fmla="*/ 236846 h 361971"/>
                <a:gd name="connsiteX116" fmla="*/ 231316 w 362313"/>
                <a:gd name="connsiteY116" fmla="*/ 247060 h 361971"/>
                <a:gd name="connsiteX117" fmla="*/ 226843 w 362313"/>
                <a:gd name="connsiteY117" fmla="*/ 255359 h 361971"/>
                <a:gd name="connsiteX118" fmla="*/ 300327 w 362313"/>
                <a:gd name="connsiteY118" fmla="*/ 174921 h 361971"/>
                <a:gd name="connsiteX119" fmla="*/ 295854 w 362313"/>
                <a:gd name="connsiteY119" fmla="*/ 176836 h 361971"/>
                <a:gd name="connsiteX120" fmla="*/ 295215 w 362313"/>
                <a:gd name="connsiteY120" fmla="*/ 180028 h 361971"/>
                <a:gd name="connsiteX121" fmla="*/ 297771 w 362313"/>
                <a:gd name="connsiteY121" fmla="*/ 184497 h 361971"/>
                <a:gd name="connsiteX122" fmla="*/ 297132 w 362313"/>
                <a:gd name="connsiteY122" fmla="*/ 194073 h 361971"/>
                <a:gd name="connsiteX123" fmla="*/ 290742 w 362313"/>
                <a:gd name="connsiteY123" fmla="*/ 201734 h 361971"/>
                <a:gd name="connsiteX124" fmla="*/ 281796 w 362313"/>
                <a:gd name="connsiteY124" fmla="*/ 204287 h 361971"/>
                <a:gd name="connsiteX125" fmla="*/ 276684 w 362313"/>
                <a:gd name="connsiteY125" fmla="*/ 202372 h 361971"/>
                <a:gd name="connsiteX126" fmla="*/ 274128 w 362313"/>
                <a:gd name="connsiteY126" fmla="*/ 204287 h 361971"/>
                <a:gd name="connsiteX127" fmla="*/ 273489 w 362313"/>
                <a:gd name="connsiteY127" fmla="*/ 209395 h 361971"/>
                <a:gd name="connsiteX128" fmla="*/ 267099 w 362313"/>
                <a:gd name="connsiteY128" fmla="*/ 216417 h 361971"/>
                <a:gd name="connsiteX129" fmla="*/ 257514 w 362313"/>
                <a:gd name="connsiteY129" fmla="*/ 218332 h 361971"/>
                <a:gd name="connsiteX130" fmla="*/ 255597 w 362313"/>
                <a:gd name="connsiteY130" fmla="*/ 218332 h 361971"/>
                <a:gd name="connsiteX131" fmla="*/ 248569 w 362313"/>
                <a:gd name="connsiteY131" fmla="*/ 214502 h 361971"/>
                <a:gd name="connsiteX132" fmla="*/ 246013 w 362313"/>
                <a:gd name="connsiteY132" fmla="*/ 210033 h 361971"/>
                <a:gd name="connsiteX133" fmla="*/ 242818 w 362313"/>
                <a:gd name="connsiteY133" fmla="*/ 209395 h 361971"/>
                <a:gd name="connsiteX134" fmla="*/ 238984 w 362313"/>
                <a:gd name="connsiteY134" fmla="*/ 212587 h 361971"/>
                <a:gd name="connsiteX135" fmla="*/ 229399 w 362313"/>
                <a:gd name="connsiteY135" fmla="*/ 213863 h 361971"/>
                <a:gd name="connsiteX136" fmla="*/ 220453 w 362313"/>
                <a:gd name="connsiteY136" fmla="*/ 209395 h 361971"/>
                <a:gd name="connsiteX137" fmla="*/ 215980 w 362313"/>
                <a:gd name="connsiteY137" fmla="*/ 201095 h 361971"/>
                <a:gd name="connsiteX138" fmla="*/ 216619 w 362313"/>
                <a:gd name="connsiteY138" fmla="*/ 195988 h 361971"/>
                <a:gd name="connsiteX139" fmla="*/ 214702 w 362313"/>
                <a:gd name="connsiteY139" fmla="*/ 193435 h 361971"/>
                <a:gd name="connsiteX140" fmla="*/ 209590 w 362313"/>
                <a:gd name="connsiteY140" fmla="*/ 193435 h 361971"/>
                <a:gd name="connsiteX141" fmla="*/ 201283 w 362313"/>
                <a:gd name="connsiteY141" fmla="*/ 188327 h 361971"/>
                <a:gd name="connsiteX142" fmla="*/ 197449 w 362313"/>
                <a:gd name="connsiteY142" fmla="*/ 179390 h 361971"/>
                <a:gd name="connsiteX143" fmla="*/ 199366 w 362313"/>
                <a:gd name="connsiteY143" fmla="*/ 169814 h 361971"/>
                <a:gd name="connsiteX144" fmla="*/ 203200 w 362313"/>
                <a:gd name="connsiteY144" fmla="*/ 166622 h 361971"/>
                <a:gd name="connsiteX145" fmla="*/ 203200 w 362313"/>
                <a:gd name="connsiteY145" fmla="*/ 163430 h 361971"/>
                <a:gd name="connsiteX146" fmla="*/ 199366 w 362313"/>
                <a:gd name="connsiteY146" fmla="*/ 160238 h 361971"/>
                <a:gd name="connsiteX147" fmla="*/ 196171 w 362313"/>
                <a:gd name="connsiteY147" fmla="*/ 151300 h 361971"/>
                <a:gd name="connsiteX148" fmla="*/ 199366 w 362313"/>
                <a:gd name="connsiteY148" fmla="*/ 141724 h 361971"/>
                <a:gd name="connsiteX149" fmla="*/ 207034 w 362313"/>
                <a:gd name="connsiteY149" fmla="*/ 135979 h 361971"/>
                <a:gd name="connsiteX150" fmla="*/ 212146 w 362313"/>
                <a:gd name="connsiteY150" fmla="*/ 135979 h 361971"/>
                <a:gd name="connsiteX151" fmla="*/ 214063 w 362313"/>
                <a:gd name="connsiteY151" fmla="*/ 133425 h 361971"/>
                <a:gd name="connsiteX152" fmla="*/ 212785 w 362313"/>
                <a:gd name="connsiteY152" fmla="*/ 128318 h 361971"/>
                <a:gd name="connsiteX153" fmla="*/ 215980 w 362313"/>
                <a:gd name="connsiteY153" fmla="*/ 119380 h 361971"/>
                <a:gd name="connsiteX154" fmla="*/ 224287 w 362313"/>
                <a:gd name="connsiteY154" fmla="*/ 114273 h 361971"/>
                <a:gd name="connsiteX155" fmla="*/ 233872 w 362313"/>
                <a:gd name="connsiteY155" fmla="*/ 114912 h 361971"/>
                <a:gd name="connsiteX156" fmla="*/ 237706 w 362313"/>
                <a:gd name="connsiteY156" fmla="*/ 118104 h 361971"/>
                <a:gd name="connsiteX157" fmla="*/ 240901 w 362313"/>
                <a:gd name="connsiteY157" fmla="*/ 117465 h 361971"/>
                <a:gd name="connsiteX158" fmla="*/ 243457 w 362313"/>
                <a:gd name="connsiteY158" fmla="*/ 112996 h 361971"/>
                <a:gd name="connsiteX159" fmla="*/ 251763 w 362313"/>
                <a:gd name="connsiteY159" fmla="*/ 108528 h 361971"/>
                <a:gd name="connsiteX160" fmla="*/ 261348 w 362313"/>
                <a:gd name="connsiteY160" fmla="*/ 109804 h 361971"/>
                <a:gd name="connsiteX161" fmla="*/ 268377 w 362313"/>
                <a:gd name="connsiteY161" fmla="*/ 116188 h 361971"/>
                <a:gd name="connsiteX162" fmla="*/ 269655 w 362313"/>
                <a:gd name="connsiteY162" fmla="*/ 121296 h 361971"/>
                <a:gd name="connsiteX163" fmla="*/ 272211 w 362313"/>
                <a:gd name="connsiteY163" fmla="*/ 122572 h 361971"/>
                <a:gd name="connsiteX164" fmla="*/ 276684 w 362313"/>
                <a:gd name="connsiteY164" fmla="*/ 120657 h 361971"/>
                <a:gd name="connsiteX165" fmla="*/ 285630 w 362313"/>
                <a:gd name="connsiteY165" fmla="*/ 122572 h 361971"/>
                <a:gd name="connsiteX166" fmla="*/ 292659 w 362313"/>
                <a:gd name="connsiteY166" fmla="*/ 129595 h 361971"/>
                <a:gd name="connsiteX167" fmla="*/ 293937 w 362313"/>
                <a:gd name="connsiteY167" fmla="*/ 139171 h 361971"/>
                <a:gd name="connsiteX168" fmla="*/ 291381 w 362313"/>
                <a:gd name="connsiteY168" fmla="*/ 143640 h 361971"/>
                <a:gd name="connsiteX169" fmla="*/ 292659 w 362313"/>
                <a:gd name="connsiteY169" fmla="*/ 146832 h 361971"/>
                <a:gd name="connsiteX170" fmla="*/ 297771 w 362313"/>
                <a:gd name="connsiteY170" fmla="*/ 148108 h 361971"/>
                <a:gd name="connsiteX171" fmla="*/ 303522 w 362313"/>
                <a:gd name="connsiteY171" fmla="*/ 155769 h 361971"/>
                <a:gd name="connsiteX172" fmla="*/ 304161 w 362313"/>
                <a:gd name="connsiteY172" fmla="*/ 165984 h 361971"/>
                <a:gd name="connsiteX173" fmla="*/ 300327 w 362313"/>
                <a:gd name="connsiteY173" fmla="*/ 174921 h 361971"/>
                <a:gd name="connsiteX174" fmla="*/ 300327 w 362313"/>
                <a:gd name="connsiteY174" fmla="*/ 174921 h 361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Lst>
              <a:rect l="l" t="t" r="r" b="b"/>
              <a:pathLst>
                <a:path w="362313" h="361971">
                  <a:moveTo>
                    <a:pt x="181474" y="0"/>
                  </a:moveTo>
                  <a:cubicBezTo>
                    <a:pt x="81152" y="0"/>
                    <a:pt x="0" y="81076"/>
                    <a:pt x="0" y="180667"/>
                  </a:cubicBezTo>
                  <a:cubicBezTo>
                    <a:pt x="0" y="280895"/>
                    <a:pt x="81152" y="361972"/>
                    <a:pt x="180835" y="361972"/>
                  </a:cubicBezTo>
                  <a:cubicBezTo>
                    <a:pt x="281157" y="361972"/>
                    <a:pt x="362310" y="280895"/>
                    <a:pt x="362310" y="181305"/>
                  </a:cubicBezTo>
                  <a:cubicBezTo>
                    <a:pt x="362310" y="181305"/>
                    <a:pt x="362310" y="181305"/>
                    <a:pt x="362310" y="181305"/>
                  </a:cubicBezTo>
                  <a:cubicBezTo>
                    <a:pt x="362948" y="81076"/>
                    <a:pt x="281796" y="0"/>
                    <a:pt x="181474" y="0"/>
                  </a:cubicBezTo>
                  <a:close/>
                  <a:moveTo>
                    <a:pt x="122048" y="198542"/>
                  </a:moveTo>
                  <a:cubicBezTo>
                    <a:pt x="118214" y="198542"/>
                    <a:pt x="115019" y="196627"/>
                    <a:pt x="113741" y="192796"/>
                  </a:cubicBezTo>
                  <a:lnTo>
                    <a:pt x="111185" y="185774"/>
                  </a:lnTo>
                  <a:lnTo>
                    <a:pt x="105434" y="183859"/>
                  </a:lnTo>
                  <a:lnTo>
                    <a:pt x="99044" y="187689"/>
                  </a:lnTo>
                  <a:cubicBezTo>
                    <a:pt x="95849" y="189604"/>
                    <a:pt x="92015" y="189604"/>
                    <a:pt x="88820" y="187051"/>
                  </a:cubicBezTo>
                  <a:lnTo>
                    <a:pt x="78596" y="179390"/>
                  </a:lnTo>
                  <a:cubicBezTo>
                    <a:pt x="75401" y="176836"/>
                    <a:pt x="74762" y="173006"/>
                    <a:pt x="75401" y="169814"/>
                  </a:cubicBezTo>
                  <a:lnTo>
                    <a:pt x="77957" y="162792"/>
                  </a:lnTo>
                  <a:lnTo>
                    <a:pt x="74762" y="157684"/>
                  </a:lnTo>
                  <a:lnTo>
                    <a:pt x="67094" y="157046"/>
                  </a:lnTo>
                  <a:cubicBezTo>
                    <a:pt x="63260" y="156408"/>
                    <a:pt x="60704" y="153854"/>
                    <a:pt x="59426" y="150024"/>
                  </a:cubicBezTo>
                  <a:lnTo>
                    <a:pt x="56870" y="137256"/>
                  </a:lnTo>
                  <a:cubicBezTo>
                    <a:pt x="56231" y="133425"/>
                    <a:pt x="57509" y="130233"/>
                    <a:pt x="60704" y="128318"/>
                  </a:cubicBezTo>
                  <a:lnTo>
                    <a:pt x="67094" y="124488"/>
                  </a:lnTo>
                  <a:lnTo>
                    <a:pt x="67733" y="118742"/>
                  </a:lnTo>
                  <a:lnTo>
                    <a:pt x="62621" y="112996"/>
                  </a:lnTo>
                  <a:cubicBezTo>
                    <a:pt x="60065" y="110443"/>
                    <a:pt x="59426" y="105974"/>
                    <a:pt x="61343" y="102782"/>
                  </a:cubicBezTo>
                  <a:lnTo>
                    <a:pt x="67733" y="91291"/>
                  </a:lnTo>
                  <a:cubicBezTo>
                    <a:pt x="69650" y="88099"/>
                    <a:pt x="72845" y="86184"/>
                    <a:pt x="76679" y="86822"/>
                  </a:cubicBezTo>
                  <a:lnTo>
                    <a:pt x="84347" y="88099"/>
                  </a:lnTo>
                  <a:lnTo>
                    <a:pt x="88820" y="84268"/>
                  </a:lnTo>
                  <a:lnTo>
                    <a:pt x="88181" y="76608"/>
                  </a:lnTo>
                  <a:cubicBezTo>
                    <a:pt x="88181" y="72777"/>
                    <a:pt x="90098" y="69585"/>
                    <a:pt x="93293" y="68308"/>
                  </a:cubicBezTo>
                  <a:lnTo>
                    <a:pt x="105434" y="63201"/>
                  </a:lnTo>
                  <a:cubicBezTo>
                    <a:pt x="108629" y="61925"/>
                    <a:pt x="113102" y="62563"/>
                    <a:pt x="115019" y="65755"/>
                  </a:cubicBezTo>
                  <a:lnTo>
                    <a:pt x="120131" y="71500"/>
                  </a:lnTo>
                  <a:lnTo>
                    <a:pt x="125882" y="71500"/>
                  </a:lnTo>
                  <a:lnTo>
                    <a:pt x="130355" y="65755"/>
                  </a:lnTo>
                  <a:cubicBezTo>
                    <a:pt x="132272" y="62563"/>
                    <a:pt x="136745" y="61286"/>
                    <a:pt x="139940" y="62563"/>
                  </a:cubicBezTo>
                  <a:lnTo>
                    <a:pt x="152080" y="66393"/>
                  </a:lnTo>
                  <a:cubicBezTo>
                    <a:pt x="155914" y="67670"/>
                    <a:pt x="157832" y="70862"/>
                    <a:pt x="157832" y="74692"/>
                  </a:cubicBezTo>
                  <a:lnTo>
                    <a:pt x="157832" y="82353"/>
                  </a:lnTo>
                  <a:lnTo>
                    <a:pt x="162304" y="86184"/>
                  </a:lnTo>
                  <a:lnTo>
                    <a:pt x="169333" y="84268"/>
                  </a:lnTo>
                  <a:cubicBezTo>
                    <a:pt x="173167" y="83630"/>
                    <a:pt x="176362" y="84907"/>
                    <a:pt x="178918" y="88099"/>
                  </a:cubicBezTo>
                  <a:lnTo>
                    <a:pt x="185947" y="98952"/>
                  </a:lnTo>
                  <a:cubicBezTo>
                    <a:pt x="187864" y="102144"/>
                    <a:pt x="187864" y="105974"/>
                    <a:pt x="185308" y="109166"/>
                  </a:cubicBezTo>
                  <a:lnTo>
                    <a:pt x="180835" y="114912"/>
                  </a:lnTo>
                  <a:lnTo>
                    <a:pt x="182113" y="120657"/>
                  </a:lnTo>
                  <a:lnTo>
                    <a:pt x="188503" y="123849"/>
                  </a:lnTo>
                  <a:cubicBezTo>
                    <a:pt x="191698" y="125764"/>
                    <a:pt x="193615" y="128956"/>
                    <a:pt x="192976" y="132787"/>
                  </a:cubicBezTo>
                  <a:lnTo>
                    <a:pt x="191059" y="145555"/>
                  </a:lnTo>
                  <a:cubicBezTo>
                    <a:pt x="190420" y="149385"/>
                    <a:pt x="187864" y="151939"/>
                    <a:pt x="184030" y="152577"/>
                  </a:cubicBezTo>
                  <a:lnTo>
                    <a:pt x="177001" y="153854"/>
                  </a:lnTo>
                  <a:lnTo>
                    <a:pt x="174445" y="158961"/>
                  </a:lnTo>
                  <a:lnTo>
                    <a:pt x="177640" y="165984"/>
                  </a:lnTo>
                  <a:cubicBezTo>
                    <a:pt x="178918" y="169176"/>
                    <a:pt x="178279" y="173006"/>
                    <a:pt x="175723" y="175560"/>
                  </a:cubicBezTo>
                  <a:lnTo>
                    <a:pt x="166138" y="184497"/>
                  </a:lnTo>
                  <a:cubicBezTo>
                    <a:pt x="163582" y="187051"/>
                    <a:pt x="159109" y="187689"/>
                    <a:pt x="155914" y="185774"/>
                  </a:cubicBezTo>
                  <a:lnTo>
                    <a:pt x="149524" y="181944"/>
                  </a:lnTo>
                  <a:lnTo>
                    <a:pt x="143774" y="184497"/>
                  </a:lnTo>
                  <a:lnTo>
                    <a:pt x="141857" y="191519"/>
                  </a:lnTo>
                  <a:cubicBezTo>
                    <a:pt x="140579" y="195350"/>
                    <a:pt x="137384" y="197265"/>
                    <a:pt x="134189" y="197903"/>
                  </a:cubicBezTo>
                  <a:lnTo>
                    <a:pt x="122048" y="198542"/>
                  </a:lnTo>
                  <a:lnTo>
                    <a:pt x="122048" y="198542"/>
                  </a:lnTo>
                  <a:close/>
                  <a:moveTo>
                    <a:pt x="226843" y="255359"/>
                  </a:moveTo>
                  <a:lnTo>
                    <a:pt x="222370" y="257274"/>
                  </a:lnTo>
                  <a:lnTo>
                    <a:pt x="221731" y="260466"/>
                  </a:lnTo>
                  <a:lnTo>
                    <a:pt x="224287" y="264935"/>
                  </a:lnTo>
                  <a:cubicBezTo>
                    <a:pt x="226204" y="268127"/>
                    <a:pt x="226204" y="271319"/>
                    <a:pt x="224287" y="274511"/>
                  </a:cubicBezTo>
                  <a:lnTo>
                    <a:pt x="217897" y="282172"/>
                  </a:lnTo>
                  <a:cubicBezTo>
                    <a:pt x="215980" y="284725"/>
                    <a:pt x="212146" y="286002"/>
                    <a:pt x="208951" y="284725"/>
                  </a:cubicBezTo>
                  <a:lnTo>
                    <a:pt x="203839" y="283449"/>
                  </a:lnTo>
                  <a:lnTo>
                    <a:pt x="201283" y="285364"/>
                  </a:lnTo>
                  <a:lnTo>
                    <a:pt x="200644" y="290471"/>
                  </a:lnTo>
                  <a:cubicBezTo>
                    <a:pt x="200005" y="293663"/>
                    <a:pt x="197449" y="296855"/>
                    <a:pt x="194254" y="297493"/>
                  </a:cubicBezTo>
                  <a:lnTo>
                    <a:pt x="184669" y="299409"/>
                  </a:lnTo>
                  <a:cubicBezTo>
                    <a:pt x="184030" y="299409"/>
                    <a:pt x="183391" y="299409"/>
                    <a:pt x="182752" y="299409"/>
                  </a:cubicBezTo>
                  <a:cubicBezTo>
                    <a:pt x="180196" y="299409"/>
                    <a:pt x="177001" y="298132"/>
                    <a:pt x="175723" y="295578"/>
                  </a:cubicBezTo>
                  <a:lnTo>
                    <a:pt x="173167" y="291109"/>
                  </a:lnTo>
                  <a:lnTo>
                    <a:pt x="169972" y="290471"/>
                  </a:lnTo>
                  <a:lnTo>
                    <a:pt x="166138" y="293663"/>
                  </a:lnTo>
                  <a:cubicBezTo>
                    <a:pt x="163582" y="296217"/>
                    <a:pt x="159748" y="296855"/>
                    <a:pt x="156553" y="294940"/>
                  </a:cubicBezTo>
                  <a:lnTo>
                    <a:pt x="147608" y="290471"/>
                  </a:lnTo>
                  <a:cubicBezTo>
                    <a:pt x="144413" y="288556"/>
                    <a:pt x="143135" y="285364"/>
                    <a:pt x="143135" y="282172"/>
                  </a:cubicBezTo>
                  <a:lnTo>
                    <a:pt x="143774" y="277065"/>
                  </a:lnTo>
                  <a:lnTo>
                    <a:pt x="141857" y="274511"/>
                  </a:lnTo>
                  <a:lnTo>
                    <a:pt x="136745" y="274511"/>
                  </a:lnTo>
                  <a:cubicBezTo>
                    <a:pt x="133550" y="274511"/>
                    <a:pt x="129716" y="272596"/>
                    <a:pt x="128438" y="269404"/>
                  </a:cubicBezTo>
                  <a:lnTo>
                    <a:pt x="124604" y="260466"/>
                  </a:lnTo>
                  <a:cubicBezTo>
                    <a:pt x="123326" y="257274"/>
                    <a:pt x="123965" y="253444"/>
                    <a:pt x="126521" y="251529"/>
                  </a:cubicBezTo>
                  <a:lnTo>
                    <a:pt x="130355" y="248337"/>
                  </a:lnTo>
                  <a:lnTo>
                    <a:pt x="130355" y="244506"/>
                  </a:lnTo>
                  <a:lnTo>
                    <a:pt x="126521" y="241314"/>
                  </a:lnTo>
                  <a:cubicBezTo>
                    <a:pt x="123965" y="239399"/>
                    <a:pt x="122687" y="235569"/>
                    <a:pt x="123326" y="232377"/>
                  </a:cubicBezTo>
                  <a:lnTo>
                    <a:pt x="126521" y="222801"/>
                  </a:lnTo>
                  <a:cubicBezTo>
                    <a:pt x="127799" y="219609"/>
                    <a:pt x="130355" y="217055"/>
                    <a:pt x="134189" y="217055"/>
                  </a:cubicBezTo>
                  <a:lnTo>
                    <a:pt x="139301" y="217055"/>
                  </a:lnTo>
                  <a:lnTo>
                    <a:pt x="141218" y="214502"/>
                  </a:lnTo>
                  <a:lnTo>
                    <a:pt x="139940" y="209395"/>
                  </a:lnTo>
                  <a:cubicBezTo>
                    <a:pt x="139301" y="206203"/>
                    <a:pt x="140579" y="202372"/>
                    <a:pt x="143774" y="200457"/>
                  </a:cubicBezTo>
                  <a:lnTo>
                    <a:pt x="152080" y="195350"/>
                  </a:lnTo>
                  <a:cubicBezTo>
                    <a:pt x="155275" y="193435"/>
                    <a:pt x="159109" y="193435"/>
                    <a:pt x="161665" y="195988"/>
                  </a:cubicBezTo>
                  <a:lnTo>
                    <a:pt x="165499" y="199180"/>
                  </a:lnTo>
                  <a:lnTo>
                    <a:pt x="168694" y="198542"/>
                  </a:lnTo>
                  <a:lnTo>
                    <a:pt x="171250" y="194073"/>
                  </a:lnTo>
                  <a:cubicBezTo>
                    <a:pt x="172528" y="190881"/>
                    <a:pt x="176362" y="188966"/>
                    <a:pt x="179557" y="189604"/>
                  </a:cubicBezTo>
                  <a:lnTo>
                    <a:pt x="189142" y="190881"/>
                  </a:lnTo>
                  <a:cubicBezTo>
                    <a:pt x="192337" y="191519"/>
                    <a:pt x="195532" y="194073"/>
                    <a:pt x="196171" y="197265"/>
                  </a:cubicBezTo>
                  <a:lnTo>
                    <a:pt x="196810" y="202372"/>
                  </a:lnTo>
                  <a:lnTo>
                    <a:pt x="199366" y="203649"/>
                  </a:lnTo>
                  <a:lnTo>
                    <a:pt x="203839" y="201734"/>
                  </a:lnTo>
                  <a:cubicBezTo>
                    <a:pt x="207034" y="200457"/>
                    <a:pt x="210868" y="201095"/>
                    <a:pt x="213424" y="203649"/>
                  </a:cubicBezTo>
                  <a:lnTo>
                    <a:pt x="219814" y="210671"/>
                  </a:lnTo>
                  <a:cubicBezTo>
                    <a:pt x="222370" y="213225"/>
                    <a:pt x="222370" y="217055"/>
                    <a:pt x="221092" y="220247"/>
                  </a:cubicBezTo>
                  <a:lnTo>
                    <a:pt x="218536" y="224716"/>
                  </a:lnTo>
                  <a:lnTo>
                    <a:pt x="219814" y="227908"/>
                  </a:lnTo>
                  <a:lnTo>
                    <a:pt x="224926" y="229185"/>
                  </a:lnTo>
                  <a:cubicBezTo>
                    <a:pt x="228121" y="230462"/>
                    <a:pt x="230677" y="233015"/>
                    <a:pt x="230677" y="236846"/>
                  </a:cubicBezTo>
                  <a:lnTo>
                    <a:pt x="231316" y="247060"/>
                  </a:lnTo>
                  <a:cubicBezTo>
                    <a:pt x="231955" y="250890"/>
                    <a:pt x="230038" y="254082"/>
                    <a:pt x="226843" y="255359"/>
                  </a:cubicBezTo>
                  <a:close/>
                  <a:moveTo>
                    <a:pt x="300327" y="174921"/>
                  </a:moveTo>
                  <a:lnTo>
                    <a:pt x="295854" y="176836"/>
                  </a:lnTo>
                  <a:lnTo>
                    <a:pt x="295215" y="180028"/>
                  </a:lnTo>
                  <a:lnTo>
                    <a:pt x="297771" y="184497"/>
                  </a:lnTo>
                  <a:cubicBezTo>
                    <a:pt x="299688" y="187689"/>
                    <a:pt x="299049" y="191519"/>
                    <a:pt x="297132" y="194073"/>
                  </a:cubicBezTo>
                  <a:lnTo>
                    <a:pt x="290742" y="201734"/>
                  </a:lnTo>
                  <a:cubicBezTo>
                    <a:pt x="288825" y="204287"/>
                    <a:pt x="284991" y="205564"/>
                    <a:pt x="281796" y="204287"/>
                  </a:cubicBezTo>
                  <a:lnTo>
                    <a:pt x="276684" y="202372"/>
                  </a:lnTo>
                  <a:lnTo>
                    <a:pt x="274128" y="204287"/>
                  </a:lnTo>
                  <a:lnTo>
                    <a:pt x="273489" y="209395"/>
                  </a:lnTo>
                  <a:cubicBezTo>
                    <a:pt x="272850" y="212587"/>
                    <a:pt x="270294" y="215779"/>
                    <a:pt x="267099" y="216417"/>
                  </a:cubicBezTo>
                  <a:lnTo>
                    <a:pt x="257514" y="218332"/>
                  </a:lnTo>
                  <a:cubicBezTo>
                    <a:pt x="256876" y="218332"/>
                    <a:pt x="256237" y="218332"/>
                    <a:pt x="255597" y="218332"/>
                  </a:cubicBezTo>
                  <a:cubicBezTo>
                    <a:pt x="253042" y="218332"/>
                    <a:pt x="249847" y="217055"/>
                    <a:pt x="248569" y="214502"/>
                  </a:cubicBezTo>
                  <a:lnTo>
                    <a:pt x="246013" y="210033"/>
                  </a:lnTo>
                  <a:lnTo>
                    <a:pt x="242818" y="209395"/>
                  </a:lnTo>
                  <a:lnTo>
                    <a:pt x="238984" y="212587"/>
                  </a:lnTo>
                  <a:cubicBezTo>
                    <a:pt x="236428" y="215140"/>
                    <a:pt x="232594" y="215779"/>
                    <a:pt x="229399" y="213863"/>
                  </a:cubicBezTo>
                  <a:lnTo>
                    <a:pt x="220453" y="209395"/>
                  </a:lnTo>
                  <a:cubicBezTo>
                    <a:pt x="217258" y="207479"/>
                    <a:pt x="215980" y="204287"/>
                    <a:pt x="215980" y="201095"/>
                  </a:cubicBezTo>
                  <a:lnTo>
                    <a:pt x="216619" y="195988"/>
                  </a:lnTo>
                  <a:lnTo>
                    <a:pt x="214702" y="193435"/>
                  </a:lnTo>
                  <a:lnTo>
                    <a:pt x="209590" y="193435"/>
                  </a:lnTo>
                  <a:cubicBezTo>
                    <a:pt x="206395" y="193435"/>
                    <a:pt x="203200" y="191519"/>
                    <a:pt x="201283" y="188327"/>
                  </a:cubicBezTo>
                  <a:lnTo>
                    <a:pt x="197449" y="179390"/>
                  </a:lnTo>
                  <a:cubicBezTo>
                    <a:pt x="196171" y="176198"/>
                    <a:pt x="196810" y="172368"/>
                    <a:pt x="199366" y="169814"/>
                  </a:cubicBezTo>
                  <a:lnTo>
                    <a:pt x="203200" y="166622"/>
                  </a:lnTo>
                  <a:lnTo>
                    <a:pt x="203200" y="163430"/>
                  </a:lnTo>
                  <a:lnTo>
                    <a:pt x="199366" y="160238"/>
                  </a:lnTo>
                  <a:cubicBezTo>
                    <a:pt x="196810" y="158323"/>
                    <a:pt x="195532" y="154492"/>
                    <a:pt x="196171" y="151300"/>
                  </a:cubicBezTo>
                  <a:lnTo>
                    <a:pt x="199366" y="141724"/>
                  </a:lnTo>
                  <a:cubicBezTo>
                    <a:pt x="200644" y="138532"/>
                    <a:pt x="203200" y="135979"/>
                    <a:pt x="207034" y="135979"/>
                  </a:cubicBezTo>
                  <a:lnTo>
                    <a:pt x="212146" y="135979"/>
                  </a:lnTo>
                  <a:lnTo>
                    <a:pt x="214063" y="133425"/>
                  </a:lnTo>
                  <a:lnTo>
                    <a:pt x="212785" y="128318"/>
                  </a:lnTo>
                  <a:cubicBezTo>
                    <a:pt x="212146" y="125126"/>
                    <a:pt x="213424" y="121296"/>
                    <a:pt x="215980" y="119380"/>
                  </a:cubicBezTo>
                  <a:lnTo>
                    <a:pt x="224287" y="114273"/>
                  </a:lnTo>
                  <a:cubicBezTo>
                    <a:pt x="227482" y="112358"/>
                    <a:pt x="231316" y="112358"/>
                    <a:pt x="233872" y="114912"/>
                  </a:cubicBezTo>
                  <a:lnTo>
                    <a:pt x="237706" y="118104"/>
                  </a:lnTo>
                  <a:lnTo>
                    <a:pt x="240901" y="117465"/>
                  </a:lnTo>
                  <a:lnTo>
                    <a:pt x="243457" y="112996"/>
                  </a:lnTo>
                  <a:cubicBezTo>
                    <a:pt x="244735" y="109804"/>
                    <a:pt x="248569" y="107889"/>
                    <a:pt x="251763" y="108528"/>
                  </a:cubicBezTo>
                  <a:lnTo>
                    <a:pt x="261348" y="109804"/>
                  </a:lnTo>
                  <a:cubicBezTo>
                    <a:pt x="264543" y="110443"/>
                    <a:pt x="267738" y="112996"/>
                    <a:pt x="268377" y="116188"/>
                  </a:cubicBezTo>
                  <a:lnTo>
                    <a:pt x="269655" y="121296"/>
                  </a:lnTo>
                  <a:lnTo>
                    <a:pt x="272211" y="122572"/>
                  </a:lnTo>
                  <a:lnTo>
                    <a:pt x="276684" y="120657"/>
                  </a:lnTo>
                  <a:cubicBezTo>
                    <a:pt x="279879" y="119380"/>
                    <a:pt x="283713" y="120019"/>
                    <a:pt x="285630" y="122572"/>
                  </a:cubicBezTo>
                  <a:lnTo>
                    <a:pt x="292659" y="129595"/>
                  </a:lnTo>
                  <a:cubicBezTo>
                    <a:pt x="295215" y="132148"/>
                    <a:pt x="295215" y="135979"/>
                    <a:pt x="293937" y="139171"/>
                  </a:cubicBezTo>
                  <a:lnTo>
                    <a:pt x="291381" y="143640"/>
                  </a:lnTo>
                  <a:lnTo>
                    <a:pt x="292659" y="146832"/>
                  </a:lnTo>
                  <a:lnTo>
                    <a:pt x="297771" y="148108"/>
                  </a:lnTo>
                  <a:cubicBezTo>
                    <a:pt x="300966" y="149385"/>
                    <a:pt x="303522" y="151939"/>
                    <a:pt x="303522" y="155769"/>
                  </a:cubicBezTo>
                  <a:lnTo>
                    <a:pt x="304161" y="165984"/>
                  </a:lnTo>
                  <a:cubicBezTo>
                    <a:pt x="306078" y="170452"/>
                    <a:pt x="303522" y="173644"/>
                    <a:pt x="300327" y="174921"/>
                  </a:cubicBezTo>
                  <a:lnTo>
                    <a:pt x="300327" y="174921"/>
                  </a:ln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01" name="Graphic 4">
              <a:extLst>
                <a:ext uri="{FF2B5EF4-FFF2-40B4-BE49-F238E27FC236}">
                  <a16:creationId xmlns:a16="http://schemas.microsoft.com/office/drawing/2014/main" id="{5E347B1B-F5D3-7263-8997-8D7592F4D25A}"/>
                </a:ext>
              </a:extLst>
            </p:cNvPr>
            <p:cNvSpPr/>
            <p:nvPr/>
          </p:nvSpPr>
          <p:spPr>
            <a:xfrm>
              <a:off x="2163632" y="2977651"/>
              <a:ext cx="81791" cy="81715"/>
            </a:xfrm>
            <a:custGeom>
              <a:avLst/>
              <a:gdLst>
                <a:gd name="connsiteX0" fmla="*/ 76040 w 81791"/>
                <a:gd name="connsiteY0" fmla="*/ 37666 h 81715"/>
                <a:gd name="connsiteX1" fmla="*/ 72206 w 81791"/>
                <a:gd name="connsiteY1" fmla="*/ 33835 h 81715"/>
                <a:gd name="connsiteX2" fmla="*/ 69011 w 81791"/>
                <a:gd name="connsiteY2" fmla="*/ 24898 h 81715"/>
                <a:gd name="connsiteX3" fmla="*/ 69011 w 81791"/>
                <a:gd name="connsiteY3" fmla="*/ 19152 h 81715"/>
                <a:gd name="connsiteX4" fmla="*/ 71567 w 81791"/>
                <a:gd name="connsiteY4" fmla="*/ 14683 h 81715"/>
                <a:gd name="connsiteX5" fmla="*/ 69011 w 81791"/>
                <a:gd name="connsiteY5" fmla="*/ 12130 h 81715"/>
                <a:gd name="connsiteX6" fmla="*/ 64538 w 81791"/>
                <a:gd name="connsiteY6" fmla="*/ 14045 h 81715"/>
                <a:gd name="connsiteX7" fmla="*/ 58787 w 81791"/>
                <a:gd name="connsiteY7" fmla="*/ 14045 h 81715"/>
                <a:gd name="connsiteX8" fmla="*/ 50480 w 81791"/>
                <a:gd name="connsiteY8" fmla="*/ 9576 h 81715"/>
                <a:gd name="connsiteX9" fmla="*/ 47285 w 81791"/>
                <a:gd name="connsiteY9" fmla="*/ 5107 h 81715"/>
                <a:gd name="connsiteX10" fmla="*/ 46646 w 81791"/>
                <a:gd name="connsiteY10" fmla="*/ 638 h 81715"/>
                <a:gd name="connsiteX11" fmla="*/ 43451 w 81791"/>
                <a:gd name="connsiteY11" fmla="*/ 0 h 81715"/>
                <a:gd name="connsiteX12" fmla="*/ 41535 w 81791"/>
                <a:gd name="connsiteY12" fmla="*/ 4469 h 81715"/>
                <a:gd name="connsiteX13" fmla="*/ 37062 w 81791"/>
                <a:gd name="connsiteY13" fmla="*/ 7661 h 81715"/>
                <a:gd name="connsiteX14" fmla="*/ 28116 w 81791"/>
                <a:gd name="connsiteY14" fmla="*/ 9576 h 81715"/>
                <a:gd name="connsiteX15" fmla="*/ 23004 w 81791"/>
                <a:gd name="connsiteY15" fmla="*/ 8299 h 81715"/>
                <a:gd name="connsiteX16" fmla="*/ 19170 w 81791"/>
                <a:gd name="connsiteY16" fmla="*/ 5107 h 81715"/>
                <a:gd name="connsiteX17" fmla="*/ 16614 w 81791"/>
                <a:gd name="connsiteY17" fmla="*/ 7022 h 81715"/>
                <a:gd name="connsiteX18" fmla="*/ 17892 w 81791"/>
                <a:gd name="connsiteY18" fmla="*/ 11491 h 81715"/>
                <a:gd name="connsiteX19" fmla="*/ 16614 w 81791"/>
                <a:gd name="connsiteY19" fmla="*/ 17237 h 81715"/>
                <a:gd name="connsiteX20" fmla="*/ 10863 w 81791"/>
                <a:gd name="connsiteY20" fmla="*/ 24259 h 81715"/>
                <a:gd name="connsiteX21" fmla="*/ 5751 w 81791"/>
                <a:gd name="connsiteY21" fmla="*/ 26813 h 81715"/>
                <a:gd name="connsiteX22" fmla="*/ 639 w 81791"/>
                <a:gd name="connsiteY22" fmla="*/ 26813 h 81715"/>
                <a:gd name="connsiteX23" fmla="*/ 0 w 81791"/>
                <a:gd name="connsiteY23" fmla="*/ 30005 h 81715"/>
                <a:gd name="connsiteX24" fmla="*/ 3834 w 81791"/>
                <a:gd name="connsiteY24" fmla="*/ 32558 h 81715"/>
                <a:gd name="connsiteX25" fmla="*/ 6390 w 81791"/>
                <a:gd name="connsiteY25" fmla="*/ 37666 h 81715"/>
                <a:gd name="connsiteX26" fmla="*/ 7029 w 81791"/>
                <a:gd name="connsiteY26" fmla="*/ 47242 h 81715"/>
                <a:gd name="connsiteX27" fmla="*/ 5112 w 81791"/>
                <a:gd name="connsiteY27" fmla="*/ 52349 h 81715"/>
                <a:gd name="connsiteX28" fmla="*/ 1278 w 81791"/>
                <a:gd name="connsiteY28" fmla="*/ 55541 h 81715"/>
                <a:gd name="connsiteX29" fmla="*/ 2556 w 81791"/>
                <a:gd name="connsiteY29" fmla="*/ 58733 h 81715"/>
                <a:gd name="connsiteX30" fmla="*/ 7668 w 81791"/>
                <a:gd name="connsiteY30" fmla="*/ 58733 h 81715"/>
                <a:gd name="connsiteX31" fmla="*/ 12780 w 81791"/>
                <a:gd name="connsiteY31" fmla="*/ 60648 h 81715"/>
                <a:gd name="connsiteX32" fmla="*/ 19170 w 81791"/>
                <a:gd name="connsiteY32" fmla="*/ 67670 h 81715"/>
                <a:gd name="connsiteX33" fmla="*/ 20448 w 81791"/>
                <a:gd name="connsiteY33" fmla="*/ 72778 h 81715"/>
                <a:gd name="connsiteX34" fmla="*/ 19809 w 81791"/>
                <a:gd name="connsiteY34" fmla="*/ 77246 h 81715"/>
                <a:gd name="connsiteX35" fmla="*/ 23004 w 81791"/>
                <a:gd name="connsiteY35" fmla="*/ 78523 h 81715"/>
                <a:gd name="connsiteX36" fmla="*/ 26199 w 81791"/>
                <a:gd name="connsiteY36" fmla="*/ 75331 h 81715"/>
                <a:gd name="connsiteX37" fmla="*/ 30672 w 81791"/>
                <a:gd name="connsiteY37" fmla="*/ 73416 h 81715"/>
                <a:gd name="connsiteX38" fmla="*/ 31311 w 81791"/>
                <a:gd name="connsiteY38" fmla="*/ 73416 h 81715"/>
                <a:gd name="connsiteX39" fmla="*/ 40257 w 81791"/>
                <a:gd name="connsiteY39" fmla="*/ 74693 h 81715"/>
                <a:gd name="connsiteX40" fmla="*/ 44730 w 81791"/>
                <a:gd name="connsiteY40" fmla="*/ 77885 h 81715"/>
                <a:gd name="connsiteX41" fmla="*/ 47285 w 81791"/>
                <a:gd name="connsiteY41" fmla="*/ 81715 h 81715"/>
                <a:gd name="connsiteX42" fmla="*/ 50480 w 81791"/>
                <a:gd name="connsiteY42" fmla="*/ 81077 h 81715"/>
                <a:gd name="connsiteX43" fmla="*/ 51119 w 81791"/>
                <a:gd name="connsiteY43" fmla="*/ 76608 h 81715"/>
                <a:gd name="connsiteX44" fmla="*/ 54314 w 81791"/>
                <a:gd name="connsiteY44" fmla="*/ 72139 h 81715"/>
                <a:gd name="connsiteX45" fmla="*/ 61982 w 81791"/>
                <a:gd name="connsiteY45" fmla="*/ 67032 h 81715"/>
                <a:gd name="connsiteX46" fmla="*/ 67733 w 81791"/>
                <a:gd name="connsiteY46" fmla="*/ 66394 h 81715"/>
                <a:gd name="connsiteX47" fmla="*/ 72206 w 81791"/>
                <a:gd name="connsiteY47" fmla="*/ 67670 h 81715"/>
                <a:gd name="connsiteX48" fmla="*/ 74123 w 81791"/>
                <a:gd name="connsiteY48" fmla="*/ 65117 h 81715"/>
                <a:gd name="connsiteX49" fmla="*/ 71567 w 81791"/>
                <a:gd name="connsiteY49" fmla="*/ 61286 h 81715"/>
                <a:gd name="connsiteX50" fmla="*/ 70928 w 81791"/>
                <a:gd name="connsiteY50" fmla="*/ 55541 h 81715"/>
                <a:gd name="connsiteX51" fmla="*/ 73484 w 81791"/>
                <a:gd name="connsiteY51" fmla="*/ 46603 h 81715"/>
                <a:gd name="connsiteX52" fmla="*/ 77318 w 81791"/>
                <a:gd name="connsiteY52" fmla="*/ 42773 h 81715"/>
                <a:gd name="connsiteX53" fmla="*/ 81791 w 81791"/>
                <a:gd name="connsiteY53" fmla="*/ 40858 h 81715"/>
                <a:gd name="connsiteX54" fmla="*/ 81791 w 81791"/>
                <a:gd name="connsiteY54" fmla="*/ 37666 h 81715"/>
                <a:gd name="connsiteX55" fmla="*/ 76040 w 81791"/>
                <a:gd name="connsiteY55" fmla="*/ 37666 h 81715"/>
                <a:gd name="connsiteX56" fmla="*/ 40896 w 81791"/>
                <a:gd name="connsiteY56" fmla="*/ 75331 h 81715"/>
                <a:gd name="connsiteX57" fmla="*/ 39617 w 81791"/>
                <a:gd name="connsiteY57" fmla="*/ 75331 h 81715"/>
                <a:gd name="connsiteX58" fmla="*/ 6390 w 81791"/>
                <a:gd name="connsiteY58" fmla="*/ 43411 h 81715"/>
                <a:gd name="connsiteX59" fmla="*/ 38340 w 81791"/>
                <a:gd name="connsiteY59" fmla="*/ 8938 h 81715"/>
                <a:gd name="connsiteX60" fmla="*/ 38340 w 81791"/>
                <a:gd name="connsiteY60" fmla="*/ 8938 h 81715"/>
                <a:gd name="connsiteX61" fmla="*/ 73484 w 81791"/>
                <a:gd name="connsiteY61" fmla="*/ 40219 h 81715"/>
                <a:gd name="connsiteX62" fmla="*/ 42174 w 81791"/>
                <a:gd name="connsiteY62" fmla="*/ 75331 h 81715"/>
                <a:gd name="connsiteX63" fmla="*/ 40896 w 81791"/>
                <a:gd name="connsiteY63" fmla="*/ 75331 h 81715"/>
                <a:gd name="connsiteX64" fmla="*/ 40896 w 81791"/>
                <a:gd name="connsiteY64" fmla="*/ 75331 h 81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81791" h="81715">
                  <a:moveTo>
                    <a:pt x="76040" y="37666"/>
                  </a:moveTo>
                  <a:cubicBezTo>
                    <a:pt x="74123" y="37027"/>
                    <a:pt x="72845" y="35750"/>
                    <a:pt x="72206" y="33835"/>
                  </a:cubicBezTo>
                  <a:lnTo>
                    <a:pt x="69011" y="24898"/>
                  </a:lnTo>
                  <a:cubicBezTo>
                    <a:pt x="68372" y="22982"/>
                    <a:pt x="68372" y="21067"/>
                    <a:pt x="69011" y="19152"/>
                  </a:cubicBezTo>
                  <a:lnTo>
                    <a:pt x="71567" y="14683"/>
                  </a:lnTo>
                  <a:lnTo>
                    <a:pt x="69011" y="12130"/>
                  </a:lnTo>
                  <a:lnTo>
                    <a:pt x="64538" y="14045"/>
                  </a:lnTo>
                  <a:cubicBezTo>
                    <a:pt x="62621" y="14683"/>
                    <a:pt x="60704" y="14683"/>
                    <a:pt x="58787" y="14045"/>
                  </a:cubicBezTo>
                  <a:lnTo>
                    <a:pt x="50480" y="9576"/>
                  </a:lnTo>
                  <a:cubicBezTo>
                    <a:pt x="48564" y="8938"/>
                    <a:pt x="47285" y="7022"/>
                    <a:pt x="47285" y="5107"/>
                  </a:cubicBezTo>
                  <a:lnTo>
                    <a:pt x="46646" y="638"/>
                  </a:lnTo>
                  <a:lnTo>
                    <a:pt x="43451" y="0"/>
                  </a:lnTo>
                  <a:lnTo>
                    <a:pt x="41535" y="4469"/>
                  </a:lnTo>
                  <a:cubicBezTo>
                    <a:pt x="40896" y="6384"/>
                    <a:pt x="38979" y="7661"/>
                    <a:pt x="37062" y="7661"/>
                  </a:cubicBezTo>
                  <a:lnTo>
                    <a:pt x="28116" y="9576"/>
                  </a:lnTo>
                  <a:cubicBezTo>
                    <a:pt x="26199" y="10214"/>
                    <a:pt x="24282" y="9576"/>
                    <a:pt x="23004" y="8299"/>
                  </a:cubicBezTo>
                  <a:lnTo>
                    <a:pt x="19170" y="5107"/>
                  </a:lnTo>
                  <a:lnTo>
                    <a:pt x="16614" y="7022"/>
                  </a:lnTo>
                  <a:lnTo>
                    <a:pt x="17892" y="11491"/>
                  </a:lnTo>
                  <a:cubicBezTo>
                    <a:pt x="18531" y="13406"/>
                    <a:pt x="17892" y="15322"/>
                    <a:pt x="16614" y="17237"/>
                  </a:cubicBezTo>
                  <a:lnTo>
                    <a:pt x="10863" y="24259"/>
                  </a:lnTo>
                  <a:cubicBezTo>
                    <a:pt x="9585" y="25536"/>
                    <a:pt x="7668" y="26813"/>
                    <a:pt x="5751" y="26813"/>
                  </a:cubicBezTo>
                  <a:lnTo>
                    <a:pt x="639" y="26813"/>
                  </a:lnTo>
                  <a:lnTo>
                    <a:pt x="0" y="30005"/>
                  </a:lnTo>
                  <a:lnTo>
                    <a:pt x="3834" y="32558"/>
                  </a:lnTo>
                  <a:cubicBezTo>
                    <a:pt x="5112" y="33835"/>
                    <a:pt x="6390" y="35750"/>
                    <a:pt x="6390" y="37666"/>
                  </a:cubicBezTo>
                  <a:lnTo>
                    <a:pt x="7029" y="47242"/>
                  </a:lnTo>
                  <a:cubicBezTo>
                    <a:pt x="7029" y="49157"/>
                    <a:pt x="6390" y="51072"/>
                    <a:pt x="5112" y="52349"/>
                  </a:cubicBezTo>
                  <a:lnTo>
                    <a:pt x="1278" y="55541"/>
                  </a:lnTo>
                  <a:lnTo>
                    <a:pt x="2556" y="58733"/>
                  </a:lnTo>
                  <a:lnTo>
                    <a:pt x="7668" y="58733"/>
                  </a:lnTo>
                  <a:cubicBezTo>
                    <a:pt x="9585" y="58733"/>
                    <a:pt x="11502" y="59371"/>
                    <a:pt x="12780" y="60648"/>
                  </a:cubicBezTo>
                  <a:lnTo>
                    <a:pt x="19170" y="67670"/>
                  </a:lnTo>
                  <a:cubicBezTo>
                    <a:pt x="20448" y="68947"/>
                    <a:pt x="21087" y="70862"/>
                    <a:pt x="20448" y="72778"/>
                  </a:cubicBezTo>
                  <a:lnTo>
                    <a:pt x="19809" y="77246"/>
                  </a:lnTo>
                  <a:lnTo>
                    <a:pt x="23004" y="78523"/>
                  </a:lnTo>
                  <a:lnTo>
                    <a:pt x="26199" y="75331"/>
                  </a:lnTo>
                  <a:cubicBezTo>
                    <a:pt x="27477" y="74054"/>
                    <a:pt x="28755" y="73416"/>
                    <a:pt x="30672" y="73416"/>
                  </a:cubicBezTo>
                  <a:lnTo>
                    <a:pt x="31311" y="73416"/>
                  </a:lnTo>
                  <a:lnTo>
                    <a:pt x="40257" y="74693"/>
                  </a:lnTo>
                  <a:cubicBezTo>
                    <a:pt x="42174" y="74693"/>
                    <a:pt x="44091" y="75970"/>
                    <a:pt x="44730" y="77885"/>
                  </a:cubicBezTo>
                  <a:lnTo>
                    <a:pt x="47285" y="81715"/>
                  </a:lnTo>
                  <a:lnTo>
                    <a:pt x="50480" y="81077"/>
                  </a:lnTo>
                  <a:lnTo>
                    <a:pt x="51119" y="76608"/>
                  </a:lnTo>
                  <a:cubicBezTo>
                    <a:pt x="51119" y="74693"/>
                    <a:pt x="52397" y="72778"/>
                    <a:pt x="54314" y="72139"/>
                  </a:cubicBezTo>
                  <a:lnTo>
                    <a:pt x="61982" y="67032"/>
                  </a:lnTo>
                  <a:cubicBezTo>
                    <a:pt x="63899" y="65755"/>
                    <a:pt x="65816" y="65755"/>
                    <a:pt x="67733" y="66394"/>
                  </a:cubicBezTo>
                  <a:lnTo>
                    <a:pt x="72206" y="67670"/>
                  </a:lnTo>
                  <a:lnTo>
                    <a:pt x="74123" y="65117"/>
                  </a:lnTo>
                  <a:lnTo>
                    <a:pt x="71567" y="61286"/>
                  </a:lnTo>
                  <a:cubicBezTo>
                    <a:pt x="70289" y="59371"/>
                    <a:pt x="70289" y="57456"/>
                    <a:pt x="70928" y="55541"/>
                  </a:cubicBezTo>
                  <a:lnTo>
                    <a:pt x="73484" y="46603"/>
                  </a:lnTo>
                  <a:cubicBezTo>
                    <a:pt x="74123" y="44688"/>
                    <a:pt x="75401" y="43411"/>
                    <a:pt x="77318" y="42773"/>
                  </a:cubicBezTo>
                  <a:lnTo>
                    <a:pt x="81791" y="40858"/>
                  </a:lnTo>
                  <a:lnTo>
                    <a:pt x="81791" y="37666"/>
                  </a:lnTo>
                  <a:lnTo>
                    <a:pt x="76040" y="37666"/>
                  </a:lnTo>
                  <a:close/>
                  <a:moveTo>
                    <a:pt x="40896" y="75331"/>
                  </a:moveTo>
                  <a:lnTo>
                    <a:pt x="39617" y="75331"/>
                  </a:lnTo>
                  <a:cubicBezTo>
                    <a:pt x="21726" y="75331"/>
                    <a:pt x="7029" y="61286"/>
                    <a:pt x="6390" y="43411"/>
                  </a:cubicBezTo>
                  <a:cubicBezTo>
                    <a:pt x="5751" y="24898"/>
                    <a:pt x="19809" y="9576"/>
                    <a:pt x="38340" y="8938"/>
                  </a:cubicBezTo>
                  <a:lnTo>
                    <a:pt x="38340" y="8938"/>
                  </a:lnTo>
                  <a:cubicBezTo>
                    <a:pt x="56870" y="7661"/>
                    <a:pt x="72206" y="21706"/>
                    <a:pt x="73484" y="40219"/>
                  </a:cubicBezTo>
                  <a:cubicBezTo>
                    <a:pt x="74762" y="58733"/>
                    <a:pt x="60704" y="74054"/>
                    <a:pt x="42174" y="75331"/>
                  </a:cubicBezTo>
                  <a:cubicBezTo>
                    <a:pt x="41535" y="75331"/>
                    <a:pt x="40896" y="75331"/>
                    <a:pt x="40896" y="75331"/>
                  </a:cubicBezTo>
                  <a:lnTo>
                    <a:pt x="40896" y="75331"/>
                  </a:ln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grpSp>
      <p:grpSp>
        <p:nvGrpSpPr>
          <p:cNvPr id="402" name="Group 401">
            <a:extLst>
              <a:ext uri="{FF2B5EF4-FFF2-40B4-BE49-F238E27FC236}">
                <a16:creationId xmlns:a16="http://schemas.microsoft.com/office/drawing/2014/main" id="{C76EEE94-8865-1EBA-0DA5-CD8AD94CB172}"/>
              </a:ext>
            </a:extLst>
          </p:cNvPr>
          <p:cNvGrpSpPr/>
          <p:nvPr/>
        </p:nvGrpSpPr>
        <p:grpSpPr>
          <a:xfrm>
            <a:off x="3723225" y="2841546"/>
            <a:ext cx="2592547" cy="325140"/>
            <a:chOff x="3951215" y="2172465"/>
            <a:chExt cx="2592547" cy="325140"/>
          </a:xfrm>
        </p:grpSpPr>
        <p:cxnSp>
          <p:nvCxnSpPr>
            <p:cNvPr id="403" name="Straight Connector 402">
              <a:extLst>
                <a:ext uri="{FF2B5EF4-FFF2-40B4-BE49-F238E27FC236}">
                  <a16:creationId xmlns:a16="http://schemas.microsoft.com/office/drawing/2014/main" id="{1280D374-A224-81C3-758C-B45FB44C871A}"/>
                </a:ext>
              </a:extLst>
            </p:cNvPr>
            <p:cNvCxnSpPr>
              <a:cxnSpLocks/>
            </p:cNvCxnSpPr>
            <p:nvPr/>
          </p:nvCxnSpPr>
          <p:spPr>
            <a:xfrm>
              <a:off x="3951215" y="2353743"/>
              <a:ext cx="2592547" cy="20039"/>
            </a:xfrm>
            <a:prstGeom prst="line">
              <a:avLst/>
            </a:prstGeom>
            <a:noFill/>
            <a:ln w="38100" cap="flat" cmpd="sng" algn="ctr">
              <a:solidFill>
                <a:srgbClr val="6691FF"/>
              </a:solidFill>
              <a:prstDash val="solid"/>
            </a:ln>
            <a:effectLst/>
          </p:spPr>
        </p:cxnSp>
        <p:sp>
          <p:nvSpPr>
            <p:cNvPr id="404" name="Rectangle: Rounded Corners 403">
              <a:extLst>
                <a:ext uri="{FF2B5EF4-FFF2-40B4-BE49-F238E27FC236}">
                  <a16:creationId xmlns:a16="http://schemas.microsoft.com/office/drawing/2014/main" id="{5311EA0F-B1E6-2CEC-023E-2864C385CED2}"/>
                </a:ext>
              </a:extLst>
            </p:cNvPr>
            <p:cNvSpPr/>
            <p:nvPr/>
          </p:nvSpPr>
          <p:spPr>
            <a:xfrm>
              <a:off x="4287866" y="2172465"/>
              <a:ext cx="1932063" cy="325140"/>
            </a:xfrm>
            <a:prstGeom prst="roundRect">
              <a:avLst/>
            </a:prstGeom>
            <a:solidFill>
              <a:sysClr val="window" lastClr="FFFFFF"/>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prstClr val="black"/>
                  </a:solidFill>
                  <a:effectLst/>
                  <a:uLnTx/>
                  <a:uFillTx/>
                  <a:latin typeface="Arial" panose="020B0604020202020204"/>
                  <a:ea typeface="+mn-ea"/>
                  <a:cs typeface="+mn-cs"/>
                </a:rPr>
                <a:t>Golden Table Logic</a:t>
              </a:r>
            </a:p>
          </p:txBody>
        </p:sp>
      </p:grpSp>
      <p:sp>
        <p:nvSpPr>
          <p:cNvPr id="405" name="Rectangle 404">
            <a:extLst>
              <a:ext uri="{FF2B5EF4-FFF2-40B4-BE49-F238E27FC236}">
                <a16:creationId xmlns:a16="http://schemas.microsoft.com/office/drawing/2014/main" id="{0D630701-1714-6976-83B9-32DC8E12699A}"/>
              </a:ext>
            </a:extLst>
          </p:cNvPr>
          <p:cNvSpPr/>
          <p:nvPr/>
        </p:nvSpPr>
        <p:spPr>
          <a:xfrm>
            <a:off x="3723225" y="3200222"/>
            <a:ext cx="2592547" cy="3279973"/>
          </a:xfrm>
          <a:prstGeom prst="rect">
            <a:avLst/>
          </a:prstGeom>
          <a:noFill/>
          <a:ln w="25400" cap="flat" cmpd="sng" algn="ctr">
            <a:noFill/>
            <a:prstDash val="solid"/>
          </a:ln>
          <a:effectLst/>
        </p:spPr>
        <p:txBody>
          <a:bodyPr rtlCol="0" anchor="t"/>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0" lang="en-US" sz="1200" b="0" i="0" u="none" strike="noStrike" kern="0" cap="none" spc="0" normalizeH="0" baseline="0" noProof="0">
                <a:ln>
                  <a:noFill/>
                </a:ln>
                <a:solidFill>
                  <a:prstClr val="black"/>
                </a:solidFill>
                <a:effectLst/>
                <a:uLnTx/>
                <a:uFillTx/>
                <a:latin typeface="Arial" panose="020B0604020202020204"/>
                <a:ea typeface="+mn-ea"/>
                <a:cs typeface="+mn-cs"/>
              </a:rPr>
              <a:t>Golden Table logic is applied to member records using the Executive Office of Health and Human Services (EOHHS) Master Data Management (MDM) solution. </a:t>
            </a:r>
          </a:p>
          <a:p>
            <a:pPr marL="0" marR="0" lvl="0" indent="0" algn="ctr" defTabSz="914400" rtl="0" eaLnBrk="1" fontAlgn="auto" latinLnBrk="0" hangingPunct="1">
              <a:lnSpc>
                <a:spcPct val="100000"/>
              </a:lnSpc>
              <a:spcBef>
                <a:spcPts val="600"/>
              </a:spcBef>
              <a:spcAft>
                <a:spcPts val="0"/>
              </a:spcAft>
              <a:buClrTx/>
              <a:buSzTx/>
              <a:buFontTx/>
              <a:buNone/>
              <a:tabLst/>
              <a:defRPr/>
            </a:pPr>
            <a:endParaRPr kumimoji="0" lang="en-US" sz="1200" b="1" i="0" u="none" strike="noStrike" kern="0" cap="none" spc="0" normalizeH="0" baseline="0" noProof="0">
              <a:ln>
                <a:noFill/>
              </a:ln>
              <a:solidFill>
                <a:prstClr val="black"/>
              </a:solidFill>
              <a:effectLst/>
              <a:uLnTx/>
              <a:uFillTx/>
              <a:latin typeface="Arial" panose="020B0604020202020204"/>
              <a:ea typeface="+mn-ea"/>
              <a:cs typeface="+mn-cs"/>
            </a:endParaRPr>
          </a:p>
          <a:p>
            <a:pPr marL="0" marR="0" lvl="0" indent="0" algn="ctr" defTabSz="914400" rtl="0" eaLnBrk="1" fontAlgn="auto" latinLnBrk="0" hangingPunct="1">
              <a:lnSpc>
                <a:spcPct val="100000"/>
              </a:lnSpc>
              <a:spcBef>
                <a:spcPts val="600"/>
              </a:spcBef>
              <a:spcAft>
                <a:spcPts val="0"/>
              </a:spcAft>
              <a:buClrTx/>
              <a:buSzTx/>
              <a:buFontTx/>
              <a:buNone/>
              <a:tabLst/>
              <a:defRPr/>
            </a:pPr>
            <a:r>
              <a:rPr kumimoji="0" lang="en-US" sz="1200" b="1" i="0" u="none" strike="noStrike" kern="0" cap="none" spc="0" normalizeH="0" baseline="0" noProof="0">
                <a:ln>
                  <a:noFill/>
                </a:ln>
                <a:solidFill>
                  <a:prstClr val="black"/>
                </a:solidFill>
                <a:effectLst/>
                <a:uLnTx/>
                <a:uFillTx/>
                <a:latin typeface="Arial" panose="020B0604020202020204"/>
                <a:ea typeface="+mn-ea"/>
                <a:cs typeface="+mn-cs"/>
              </a:rPr>
              <a:t>Golden Table logic is informed by the following five factors </a:t>
            </a:r>
            <a:r>
              <a:rPr kumimoji="0" lang="en-US" sz="1200" b="1" i="1" u="none" strike="noStrike" kern="0" cap="none" spc="0" normalizeH="0" baseline="0" noProof="0">
                <a:ln>
                  <a:noFill/>
                </a:ln>
                <a:solidFill>
                  <a:prstClr val="black"/>
                </a:solidFill>
                <a:effectLst/>
                <a:uLnTx/>
                <a:uFillTx/>
                <a:latin typeface="Arial" panose="020B0604020202020204"/>
                <a:ea typeface="+mn-ea"/>
                <a:cs typeface="+mn-cs"/>
              </a:rPr>
              <a:t>(defined on following slides):</a:t>
            </a:r>
          </a:p>
          <a:p>
            <a:pPr marL="228600" marR="0" lvl="0" indent="-228600" algn="l" defTabSz="914400" rtl="0" eaLnBrk="1" fontAlgn="auto" latinLnBrk="0" hangingPunct="1">
              <a:lnSpc>
                <a:spcPct val="100000"/>
              </a:lnSpc>
              <a:spcBef>
                <a:spcPts val="600"/>
              </a:spcBef>
              <a:spcAft>
                <a:spcPts val="0"/>
              </a:spcAft>
              <a:buClrTx/>
              <a:buSzTx/>
              <a:buFontTx/>
              <a:buAutoNum type="arabicPeriod"/>
              <a:tabLst/>
              <a:defRPr/>
            </a:pPr>
            <a:r>
              <a:rPr kumimoji="0" lang="en-US" sz="1200" b="0" i="0" u="none" strike="noStrike" kern="0" cap="none" spc="0" normalizeH="0" baseline="0" noProof="0">
                <a:ln>
                  <a:noFill/>
                </a:ln>
                <a:solidFill>
                  <a:prstClr val="black"/>
                </a:solidFill>
                <a:effectLst/>
                <a:uLnTx/>
                <a:uFillTx/>
                <a:latin typeface="Arial" panose="020B0604020202020204"/>
                <a:ea typeface="+mn-ea"/>
                <a:cs typeface="+mn-cs"/>
              </a:rPr>
              <a:t>Source Prioritization</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kumimoji="0" lang="en-US" sz="1200" b="0" i="0" u="none" strike="noStrike" kern="0" cap="none" spc="0" normalizeH="0" baseline="0" noProof="0">
                <a:ln>
                  <a:noFill/>
                </a:ln>
                <a:solidFill>
                  <a:prstClr val="black"/>
                </a:solidFill>
                <a:effectLst/>
                <a:uLnTx/>
                <a:uFillTx/>
                <a:latin typeface="Arial" panose="020B0604020202020204"/>
                <a:ea typeface="+mn-ea"/>
                <a:cs typeface="+mn-cs"/>
              </a:rPr>
              <a:t>Data Integrity</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kumimoji="0" lang="en-US" sz="1200" b="0" i="0" u="none" strike="noStrike" kern="0" cap="none" spc="0" normalizeH="0" baseline="0" noProof="0">
                <a:ln>
                  <a:noFill/>
                </a:ln>
                <a:solidFill>
                  <a:prstClr val="black"/>
                </a:solidFill>
                <a:effectLst/>
                <a:uLnTx/>
                <a:uFillTx/>
                <a:latin typeface="Arial" panose="020B0604020202020204"/>
                <a:ea typeface="+mn-ea"/>
                <a:cs typeface="+mn-cs"/>
              </a:rPr>
              <a:t>Substantive Value Tiering</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kumimoji="0" lang="en-US" sz="1200" b="0" i="0" u="none" strike="noStrike" kern="0" cap="none" spc="0" normalizeH="0" baseline="0" noProof="0">
                <a:ln>
                  <a:noFill/>
                </a:ln>
                <a:solidFill>
                  <a:prstClr val="black"/>
                </a:solidFill>
                <a:effectLst/>
                <a:uLnTx/>
                <a:uFillTx/>
                <a:latin typeface="Arial" panose="020B0604020202020204"/>
                <a:ea typeface="+mn-ea"/>
                <a:cs typeface="+mn-cs"/>
              </a:rPr>
              <a:t>Recency</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kumimoji="0" lang="en-US" sz="1200" b="0" i="0" u="none" strike="noStrike" kern="0" cap="none" spc="0" normalizeH="0" baseline="0" noProof="0">
                <a:ln>
                  <a:noFill/>
                </a:ln>
                <a:solidFill>
                  <a:prstClr val="black"/>
                </a:solidFill>
                <a:effectLst/>
                <a:uLnTx/>
                <a:uFillTx/>
                <a:latin typeface="Arial" panose="020B0604020202020204"/>
                <a:ea typeface="+mn-ea"/>
                <a:cs typeface="+mn-cs"/>
              </a:rPr>
              <a:t>Element-Specific Tiebreakers</a:t>
            </a:r>
          </a:p>
        </p:txBody>
      </p:sp>
      <p:grpSp>
        <p:nvGrpSpPr>
          <p:cNvPr id="406" name="Group 405">
            <a:extLst>
              <a:ext uri="{FF2B5EF4-FFF2-40B4-BE49-F238E27FC236}">
                <a16:creationId xmlns:a16="http://schemas.microsoft.com/office/drawing/2014/main" id="{19A09C82-8951-2EF2-BDAD-CEF31DCC86F2}"/>
              </a:ext>
            </a:extLst>
          </p:cNvPr>
          <p:cNvGrpSpPr/>
          <p:nvPr/>
        </p:nvGrpSpPr>
        <p:grpSpPr>
          <a:xfrm>
            <a:off x="4779932" y="1052344"/>
            <a:ext cx="467295" cy="798967"/>
            <a:chOff x="4496146" y="1061975"/>
            <a:chExt cx="467295" cy="798967"/>
          </a:xfrm>
        </p:grpSpPr>
        <p:sp>
          <p:nvSpPr>
            <p:cNvPr id="407" name="Isosceles Triangle 406">
              <a:extLst>
                <a:ext uri="{FF2B5EF4-FFF2-40B4-BE49-F238E27FC236}">
                  <a16:creationId xmlns:a16="http://schemas.microsoft.com/office/drawing/2014/main" id="{F712D995-E916-75A6-3E61-7B67DC969E25}"/>
                </a:ext>
              </a:extLst>
            </p:cNvPr>
            <p:cNvSpPr/>
            <p:nvPr/>
          </p:nvSpPr>
          <p:spPr>
            <a:xfrm flipV="1">
              <a:off x="4592633" y="1687320"/>
              <a:ext cx="274320" cy="173622"/>
            </a:xfrm>
            <a:prstGeom prst="triangle">
              <a:avLst/>
            </a:prstGeom>
            <a:solidFill>
              <a:srgbClr val="6691FF"/>
            </a:solidFill>
            <a:ln w="12700" cap="flat" cmpd="sng" algn="ctr">
              <a:noFill/>
              <a:prstDash val="solid"/>
            </a:ln>
            <a:effectLst/>
          </p:spPr>
          <p:txBody>
            <a:bodyPr lIns="36000" tIns="36000" rIns="36000" bIns="3600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408" name="Oval 407">
              <a:extLst>
                <a:ext uri="{FF2B5EF4-FFF2-40B4-BE49-F238E27FC236}">
                  <a16:creationId xmlns:a16="http://schemas.microsoft.com/office/drawing/2014/main" id="{B8C5EED2-D0CA-299A-9BB4-E8D315AC44F5}"/>
                </a:ext>
              </a:extLst>
            </p:cNvPr>
            <p:cNvSpPr/>
            <p:nvPr/>
          </p:nvSpPr>
          <p:spPr>
            <a:xfrm>
              <a:off x="4496146" y="1061975"/>
              <a:ext cx="467295" cy="473151"/>
            </a:xfrm>
            <a:prstGeom prst="ellipse">
              <a:avLst/>
            </a:prstGeom>
            <a:solidFill>
              <a:sysClr val="window" lastClr="FFFFFF">
                <a:lumMod val="95000"/>
              </a:sysClr>
            </a:solidFill>
            <a:ln w="38100" cap="flat" cmpd="sng" algn="ctr">
              <a:solidFill>
                <a:srgbClr val="6691FF"/>
              </a:solidFill>
              <a:prstDash val="solid"/>
            </a:ln>
            <a:effectLst/>
          </p:spPr>
          <p:txBody>
            <a:bodyPr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a:ln>
                    <a:noFill/>
                  </a:ln>
                  <a:solidFill>
                    <a:prstClr val="black"/>
                  </a:solidFill>
                  <a:effectLst/>
                  <a:uLnTx/>
                  <a:uFillTx/>
                  <a:latin typeface="Arial" panose="020B0604020202020204"/>
                  <a:ea typeface="Open Sans" panose="020B0606030504020204" pitchFamily="34" charset="0"/>
                  <a:cs typeface="Open Sans" panose="020B0606030504020204" pitchFamily="34" charset="0"/>
                </a:rPr>
                <a:t>2</a:t>
              </a:r>
            </a:p>
          </p:txBody>
        </p:sp>
      </p:grpSp>
      <p:sp>
        <p:nvSpPr>
          <p:cNvPr id="409" name="Rectangle 408">
            <a:extLst>
              <a:ext uri="{FF2B5EF4-FFF2-40B4-BE49-F238E27FC236}">
                <a16:creationId xmlns:a16="http://schemas.microsoft.com/office/drawing/2014/main" id="{20B40752-DE5B-6A91-C788-8C3E0C8194A9}"/>
              </a:ext>
            </a:extLst>
          </p:cNvPr>
          <p:cNvSpPr/>
          <p:nvPr/>
        </p:nvSpPr>
        <p:spPr>
          <a:xfrm>
            <a:off x="9075681" y="3563572"/>
            <a:ext cx="2564628" cy="2546521"/>
          </a:xfrm>
          <a:prstGeom prst="rect">
            <a:avLst/>
          </a:prstGeom>
          <a:noFill/>
          <a:ln w="25400" cap="flat" cmpd="sng" algn="ctr">
            <a:noFill/>
            <a:prstDash val="solid"/>
          </a:ln>
          <a:effectLst/>
        </p:spPr>
        <p:txBody>
          <a:bodyPr rtlCol="0" anchor="t"/>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0" lang="en-US" sz="1200" b="0" i="0" u="none" strike="noStrike" kern="0" cap="none" spc="0" normalizeH="0" baseline="0" noProof="0">
                <a:ln>
                  <a:noFill/>
                </a:ln>
                <a:solidFill>
                  <a:prstClr val="black"/>
                </a:solidFill>
                <a:effectLst/>
                <a:uLnTx/>
                <a:uFillTx/>
                <a:latin typeface="Arial" panose="020B0604020202020204"/>
                <a:ea typeface="+mn-ea"/>
                <a:cs typeface="+mn-cs"/>
              </a:rPr>
              <a:t>The Golden Table data from each member’s golden record can be used to support MassHealth’s efforts to identify and reduce disparities.</a:t>
            </a:r>
          </a:p>
          <a:p>
            <a:pPr marL="0" marR="0" lvl="0" indent="0" algn="ctr" defTabSz="914400" rtl="0" eaLnBrk="1" fontAlgn="auto" latinLnBrk="0" hangingPunct="1">
              <a:lnSpc>
                <a:spcPct val="100000"/>
              </a:lnSpc>
              <a:spcBef>
                <a:spcPts val="600"/>
              </a:spcBef>
              <a:spcAft>
                <a:spcPts val="0"/>
              </a:spcAft>
              <a:buClrTx/>
              <a:buSzTx/>
              <a:buFontTx/>
              <a:buNone/>
              <a:tabLst/>
              <a:defRPr/>
            </a:pPr>
            <a:r>
              <a:rPr kumimoji="0" lang="en-US" sz="1200" b="0" i="0" u="none" strike="noStrike" kern="0" cap="none" spc="0" normalizeH="0" baseline="0" noProof="0">
                <a:ln>
                  <a:noFill/>
                </a:ln>
                <a:solidFill>
                  <a:prstClr val="black"/>
                </a:solidFill>
                <a:effectLst/>
                <a:uLnTx/>
                <a:uFillTx/>
                <a:latin typeface="Arial" panose="020B0604020202020204"/>
                <a:ea typeface="+mn-ea"/>
                <a:cs typeface="+mn-cs"/>
              </a:rPr>
              <a:t>The Golden Table will be refreshed at a predetermined cadence to allow for new data to be ingested and evaluated to update Golden Table values over time.</a:t>
            </a:r>
          </a:p>
        </p:txBody>
      </p:sp>
      <p:grpSp>
        <p:nvGrpSpPr>
          <p:cNvPr id="410" name="Graphic 4">
            <a:extLst>
              <a:ext uri="{FF2B5EF4-FFF2-40B4-BE49-F238E27FC236}">
                <a16:creationId xmlns:a16="http://schemas.microsoft.com/office/drawing/2014/main" id="{B4CFD2F2-801E-075F-0BE2-422E5FE2AE99}"/>
              </a:ext>
            </a:extLst>
          </p:cNvPr>
          <p:cNvGrpSpPr/>
          <p:nvPr/>
        </p:nvGrpSpPr>
        <p:grpSpPr>
          <a:xfrm>
            <a:off x="10060815" y="2224988"/>
            <a:ext cx="594360" cy="594360"/>
            <a:chOff x="5099808" y="2855717"/>
            <a:chExt cx="362309" cy="361971"/>
          </a:xfrm>
          <a:solidFill>
            <a:srgbClr val="808080"/>
          </a:solidFill>
        </p:grpSpPr>
        <p:sp>
          <p:nvSpPr>
            <p:cNvPr id="411" name="Graphic 4">
              <a:extLst>
                <a:ext uri="{FF2B5EF4-FFF2-40B4-BE49-F238E27FC236}">
                  <a16:creationId xmlns:a16="http://schemas.microsoft.com/office/drawing/2014/main" id="{17ECA9CA-7382-F39A-DBFC-A1337EFED794}"/>
                </a:ext>
              </a:extLst>
            </p:cNvPr>
            <p:cNvSpPr/>
            <p:nvPr/>
          </p:nvSpPr>
          <p:spPr>
            <a:xfrm>
              <a:off x="5189267" y="2950839"/>
              <a:ext cx="183391" cy="174921"/>
            </a:xfrm>
            <a:custGeom>
              <a:avLst/>
              <a:gdLst>
                <a:gd name="connsiteX0" fmla="*/ 115658 w 183391"/>
                <a:gd name="connsiteY0" fmla="*/ 54264 h 174921"/>
                <a:gd name="connsiteX1" fmla="*/ 91376 w 183391"/>
                <a:gd name="connsiteY1" fmla="*/ 0 h 174921"/>
                <a:gd name="connsiteX2" fmla="*/ 67094 w 183391"/>
                <a:gd name="connsiteY2" fmla="*/ 54264 h 174921"/>
                <a:gd name="connsiteX3" fmla="*/ 61982 w 183391"/>
                <a:gd name="connsiteY3" fmla="*/ 58094 h 174921"/>
                <a:gd name="connsiteX4" fmla="*/ 0 w 183391"/>
                <a:gd name="connsiteY4" fmla="*/ 64478 h 174921"/>
                <a:gd name="connsiteX5" fmla="*/ 42813 w 183391"/>
                <a:gd name="connsiteY5" fmla="*/ 107889 h 174921"/>
                <a:gd name="connsiteX6" fmla="*/ 44730 w 183391"/>
                <a:gd name="connsiteY6" fmla="*/ 113635 h 174921"/>
                <a:gd name="connsiteX7" fmla="*/ 32589 w 183391"/>
                <a:gd name="connsiteY7" fmla="*/ 174921 h 174921"/>
                <a:gd name="connsiteX8" fmla="*/ 88181 w 183391"/>
                <a:gd name="connsiteY8" fmla="*/ 144278 h 174921"/>
                <a:gd name="connsiteX9" fmla="*/ 91376 w 183391"/>
                <a:gd name="connsiteY9" fmla="*/ 143640 h 174921"/>
                <a:gd name="connsiteX10" fmla="*/ 94571 w 183391"/>
                <a:gd name="connsiteY10" fmla="*/ 144278 h 174921"/>
                <a:gd name="connsiteX11" fmla="*/ 150164 w 183391"/>
                <a:gd name="connsiteY11" fmla="*/ 174921 h 174921"/>
                <a:gd name="connsiteX12" fmla="*/ 138023 w 183391"/>
                <a:gd name="connsiteY12" fmla="*/ 113635 h 174921"/>
                <a:gd name="connsiteX13" fmla="*/ 139940 w 183391"/>
                <a:gd name="connsiteY13" fmla="*/ 107889 h 174921"/>
                <a:gd name="connsiteX14" fmla="*/ 183391 w 183391"/>
                <a:gd name="connsiteY14" fmla="*/ 64478 h 174921"/>
                <a:gd name="connsiteX15" fmla="*/ 121409 w 183391"/>
                <a:gd name="connsiteY15" fmla="*/ 58094 h 174921"/>
                <a:gd name="connsiteX16" fmla="*/ 115658 w 183391"/>
                <a:gd name="connsiteY16" fmla="*/ 54264 h 1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83391" h="174921">
                  <a:moveTo>
                    <a:pt x="115658" y="54264"/>
                  </a:moveTo>
                  <a:lnTo>
                    <a:pt x="91376" y="0"/>
                  </a:lnTo>
                  <a:lnTo>
                    <a:pt x="67094" y="54264"/>
                  </a:lnTo>
                  <a:cubicBezTo>
                    <a:pt x="66456" y="56179"/>
                    <a:pt x="63899" y="58094"/>
                    <a:pt x="61982" y="58094"/>
                  </a:cubicBezTo>
                  <a:lnTo>
                    <a:pt x="0" y="64478"/>
                  </a:lnTo>
                  <a:lnTo>
                    <a:pt x="42813" y="107889"/>
                  </a:lnTo>
                  <a:cubicBezTo>
                    <a:pt x="44091" y="109166"/>
                    <a:pt x="44730" y="111720"/>
                    <a:pt x="44730" y="113635"/>
                  </a:cubicBezTo>
                  <a:lnTo>
                    <a:pt x="32589" y="174921"/>
                  </a:lnTo>
                  <a:lnTo>
                    <a:pt x="88181" y="144278"/>
                  </a:lnTo>
                  <a:cubicBezTo>
                    <a:pt x="88820" y="143640"/>
                    <a:pt x="90098" y="143640"/>
                    <a:pt x="91376" y="143640"/>
                  </a:cubicBezTo>
                  <a:cubicBezTo>
                    <a:pt x="92654" y="143640"/>
                    <a:pt x="93293" y="143640"/>
                    <a:pt x="94571" y="144278"/>
                  </a:cubicBezTo>
                  <a:lnTo>
                    <a:pt x="150164" y="174921"/>
                  </a:lnTo>
                  <a:lnTo>
                    <a:pt x="138023" y="113635"/>
                  </a:lnTo>
                  <a:cubicBezTo>
                    <a:pt x="137384" y="111720"/>
                    <a:pt x="138023" y="109166"/>
                    <a:pt x="139940" y="107889"/>
                  </a:cubicBezTo>
                  <a:lnTo>
                    <a:pt x="183391" y="64478"/>
                  </a:lnTo>
                  <a:lnTo>
                    <a:pt x="121409" y="58094"/>
                  </a:lnTo>
                  <a:cubicBezTo>
                    <a:pt x="118214" y="58094"/>
                    <a:pt x="116297" y="56179"/>
                    <a:pt x="115658" y="54264"/>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412" name="Graphic 4">
              <a:extLst>
                <a:ext uri="{FF2B5EF4-FFF2-40B4-BE49-F238E27FC236}">
                  <a16:creationId xmlns:a16="http://schemas.microsoft.com/office/drawing/2014/main" id="{54E4BB14-8A25-4A82-EDCE-E2D2989D89A6}"/>
                </a:ext>
              </a:extLst>
            </p:cNvPr>
            <p:cNvSpPr/>
            <p:nvPr/>
          </p:nvSpPr>
          <p:spPr>
            <a:xfrm>
              <a:off x="5099808" y="2855717"/>
              <a:ext cx="362309" cy="361971"/>
            </a:xfrm>
            <a:custGeom>
              <a:avLst/>
              <a:gdLst>
                <a:gd name="connsiteX0" fmla="*/ 180836 w 362309"/>
                <a:gd name="connsiteY0" fmla="*/ 0 h 361971"/>
                <a:gd name="connsiteX1" fmla="*/ 0 w 362309"/>
                <a:gd name="connsiteY1" fmla="*/ 181305 h 361971"/>
                <a:gd name="connsiteX2" fmla="*/ 181474 w 362309"/>
                <a:gd name="connsiteY2" fmla="*/ 361972 h 361971"/>
                <a:gd name="connsiteX3" fmla="*/ 362310 w 362309"/>
                <a:gd name="connsiteY3" fmla="*/ 180667 h 361971"/>
                <a:gd name="connsiteX4" fmla="*/ 362310 w 362309"/>
                <a:gd name="connsiteY4" fmla="*/ 180667 h 361971"/>
                <a:gd name="connsiteX5" fmla="*/ 180836 w 362309"/>
                <a:gd name="connsiteY5" fmla="*/ 0 h 361971"/>
                <a:gd name="connsiteX6" fmla="*/ 180836 w 362309"/>
                <a:gd name="connsiteY6" fmla="*/ 0 h 361971"/>
                <a:gd name="connsiteX7" fmla="*/ 290103 w 362309"/>
                <a:gd name="connsiteY7" fmla="*/ 158961 h 361971"/>
                <a:gd name="connsiteX8" fmla="*/ 240262 w 362309"/>
                <a:gd name="connsiteY8" fmla="*/ 209395 h 361971"/>
                <a:gd name="connsiteX9" fmla="*/ 254320 w 362309"/>
                <a:gd name="connsiteY9" fmla="*/ 280895 h 361971"/>
                <a:gd name="connsiteX10" fmla="*/ 251764 w 362309"/>
                <a:gd name="connsiteY10" fmla="*/ 287279 h 361971"/>
                <a:gd name="connsiteX11" fmla="*/ 247930 w 362309"/>
                <a:gd name="connsiteY11" fmla="*/ 288556 h 361971"/>
                <a:gd name="connsiteX12" fmla="*/ 244735 w 362309"/>
                <a:gd name="connsiteY12" fmla="*/ 287917 h 361971"/>
                <a:gd name="connsiteX13" fmla="*/ 180196 w 362309"/>
                <a:gd name="connsiteY13" fmla="*/ 252167 h 361971"/>
                <a:gd name="connsiteX14" fmla="*/ 115658 w 362309"/>
                <a:gd name="connsiteY14" fmla="*/ 287917 h 361971"/>
                <a:gd name="connsiteX15" fmla="*/ 108629 w 362309"/>
                <a:gd name="connsiteY15" fmla="*/ 287279 h 361971"/>
                <a:gd name="connsiteX16" fmla="*/ 106073 w 362309"/>
                <a:gd name="connsiteY16" fmla="*/ 280895 h 361971"/>
                <a:gd name="connsiteX17" fmla="*/ 120131 w 362309"/>
                <a:gd name="connsiteY17" fmla="*/ 209395 h 361971"/>
                <a:gd name="connsiteX18" fmla="*/ 69650 w 362309"/>
                <a:gd name="connsiteY18" fmla="*/ 158961 h 361971"/>
                <a:gd name="connsiteX19" fmla="*/ 68372 w 362309"/>
                <a:gd name="connsiteY19" fmla="*/ 152577 h 361971"/>
                <a:gd name="connsiteX20" fmla="*/ 73484 w 362309"/>
                <a:gd name="connsiteY20" fmla="*/ 148108 h 361971"/>
                <a:gd name="connsiteX21" fmla="*/ 145052 w 362309"/>
                <a:gd name="connsiteY21" fmla="*/ 141086 h 361971"/>
                <a:gd name="connsiteX22" fmla="*/ 173806 w 362309"/>
                <a:gd name="connsiteY22" fmla="*/ 76608 h 361971"/>
                <a:gd name="connsiteX23" fmla="*/ 179557 w 362309"/>
                <a:gd name="connsiteY23" fmla="*/ 72777 h 361971"/>
                <a:gd name="connsiteX24" fmla="*/ 185308 w 362309"/>
                <a:gd name="connsiteY24" fmla="*/ 76608 h 361971"/>
                <a:gd name="connsiteX25" fmla="*/ 214063 w 362309"/>
                <a:gd name="connsiteY25" fmla="*/ 141086 h 361971"/>
                <a:gd name="connsiteX26" fmla="*/ 285630 w 362309"/>
                <a:gd name="connsiteY26" fmla="*/ 148108 h 361971"/>
                <a:gd name="connsiteX27" fmla="*/ 290742 w 362309"/>
                <a:gd name="connsiteY27" fmla="*/ 152577 h 361971"/>
                <a:gd name="connsiteX28" fmla="*/ 290103 w 362309"/>
                <a:gd name="connsiteY28" fmla="*/ 158961 h 361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62309" h="361971">
                  <a:moveTo>
                    <a:pt x="180836" y="0"/>
                  </a:moveTo>
                  <a:cubicBezTo>
                    <a:pt x="80513" y="0"/>
                    <a:pt x="0" y="81076"/>
                    <a:pt x="0" y="181305"/>
                  </a:cubicBezTo>
                  <a:cubicBezTo>
                    <a:pt x="0" y="281533"/>
                    <a:pt x="81152" y="361972"/>
                    <a:pt x="181474" y="361972"/>
                  </a:cubicBezTo>
                  <a:cubicBezTo>
                    <a:pt x="281796" y="361972"/>
                    <a:pt x="362310" y="280895"/>
                    <a:pt x="362310" y="180667"/>
                  </a:cubicBezTo>
                  <a:cubicBezTo>
                    <a:pt x="362310" y="180667"/>
                    <a:pt x="362310" y="180667"/>
                    <a:pt x="362310" y="180667"/>
                  </a:cubicBezTo>
                  <a:cubicBezTo>
                    <a:pt x="361671" y="80438"/>
                    <a:pt x="280518" y="0"/>
                    <a:pt x="180836" y="0"/>
                  </a:cubicBezTo>
                  <a:cubicBezTo>
                    <a:pt x="180836" y="0"/>
                    <a:pt x="180836" y="0"/>
                    <a:pt x="180836" y="0"/>
                  </a:cubicBezTo>
                  <a:close/>
                  <a:moveTo>
                    <a:pt x="290103" y="158961"/>
                  </a:moveTo>
                  <a:lnTo>
                    <a:pt x="240262" y="209395"/>
                  </a:lnTo>
                  <a:lnTo>
                    <a:pt x="254320" y="280895"/>
                  </a:lnTo>
                  <a:cubicBezTo>
                    <a:pt x="254959" y="283449"/>
                    <a:pt x="253681" y="286002"/>
                    <a:pt x="251764" y="287279"/>
                  </a:cubicBezTo>
                  <a:cubicBezTo>
                    <a:pt x="250486" y="287917"/>
                    <a:pt x="249208" y="288556"/>
                    <a:pt x="247930" y="288556"/>
                  </a:cubicBezTo>
                  <a:cubicBezTo>
                    <a:pt x="246652" y="288556"/>
                    <a:pt x="246013" y="288556"/>
                    <a:pt x="244735" y="287917"/>
                  </a:cubicBezTo>
                  <a:lnTo>
                    <a:pt x="180196" y="252167"/>
                  </a:lnTo>
                  <a:lnTo>
                    <a:pt x="115658" y="287917"/>
                  </a:lnTo>
                  <a:cubicBezTo>
                    <a:pt x="113741" y="289194"/>
                    <a:pt x="110546" y="289194"/>
                    <a:pt x="108629" y="287279"/>
                  </a:cubicBezTo>
                  <a:cubicBezTo>
                    <a:pt x="106712" y="286002"/>
                    <a:pt x="105434" y="283449"/>
                    <a:pt x="106073" y="280895"/>
                  </a:cubicBezTo>
                  <a:lnTo>
                    <a:pt x="120131" y="209395"/>
                  </a:lnTo>
                  <a:lnTo>
                    <a:pt x="69650" y="158961"/>
                  </a:lnTo>
                  <a:cubicBezTo>
                    <a:pt x="67734" y="157046"/>
                    <a:pt x="67094" y="154492"/>
                    <a:pt x="68372" y="152577"/>
                  </a:cubicBezTo>
                  <a:cubicBezTo>
                    <a:pt x="69012" y="150024"/>
                    <a:pt x="71567" y="148747"/>
                    <a:pt x="73484" y="148108"/>
                  </a:cubicBezTo>
                  <a:lnTo>
                    <a:pt x="145052" y="141086"/>
                  </a:lnTo>
                  <a:lnTo>
                    <a:pt x="173806" y="76608"/>
                  </a:lnTo>
                  <a:cubicBezTo>
                    <a:pt x="175084" y="74054"/>
                    <a:pt x="177001" y="72777"/>
                    <a:pt x="179557" y="72777"/>
                  </a:cubicBezTo>
                  <a:cubicBezTo>
                    <a:pt x="182113" y="72777"/>
                    <a:pt x="184669" y="74054"/>
                    <a:pt x="185308" y="76608"/>
                  </a:cubicBezTo>
                  <a:lnTo>
                    <a:pt x="214063" y="141086"/>
                  </a:lnTo>
                  <a:lnTo>
                    <a:pt x="285630" y="148108"/>
                  </a:lnTo>
                  <a:cubicBezTo>
                    <a:pt x="288186" y="148108"/>
                    <a:pt x="290103" y="150024"/>
                    <a:pt x="290742" y="152577"/>
                  </a:cubicBezTo>
                  <a:cubicBezTo>
                    <a:pt x="292659" y="154492"/>
                    <a:pt x="292020" y="157046"/>
                    <a:pt x="290103" y="158961"/>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grpSp>
      <p:cxnSp>
        <p:nvCxnSpPr>
          <p:cNvPr id="413" name="Straight Connector 412">
            <a:extLst>
              <a:ext uri="{FF2B5EF4-FFF2-40B4-BE49-F238E27FC236}">
                <a16:creationId xmlns:a16="http://schemas.microsoft.com/office/drawing/2014/main" id="{8ABBDF01-1F8F-98C9-A9F1-C63B967C6BC9}"/>
              </a:ext>
            </a:extLst>
          </p:cNvPr>
          <p:cNvCxnSpPr>
            <a:cxnSpLocks/>
          </p:cNvCxnSpPr>
          <p:nvPr/>
        </p:nvCxnSpPr>
        <p:spPr>
          <a:xfrm>
            <a:off x="9063842" y="3292721"/>
            <a:ext cx="2564628" cy="0"/>
          </a:xfrm>
          <a:prstGeom prst="line">
            <a:avLst/>
          </a:prstGeom>
          <a:noFill/>
          <a:ln w="38100" cap="flat" cmpd="sng" algn="ctr">
            <a:solidFill>
              <a:srgbClr val="808080"/>
            </a:solidFill>
            <a:prstDash val="solid"/>
          </a:ln>
          <a:effectLst/>
        </p:spPr>
      </p:cxnSp>
      <p:sp>
        <p:nvSpPr>
          <p:cNvPr id="414" name="Rectangle: Rounded Corners 413">
            <a:extLst>
              <a:ext uri="{FF2B5EF4-FFF2-40B4-BE49-F238E27FC236}">
                <a16:creationId xmlns:a16="http://schemas.microsoft.com/office/drawing/2014/main" id="{5D83829C-130A-30B2-3559-5E000923B72A}"/>
              </a:ext>
            </a:extLst>
          </p:cNvPr>
          <p:cNvSpPr/>
          <p:nvPr/>
        </p:nvSpPr>
        <p:spPr>
          <a:xfrm>
            <a:off x="9449467" y="2957563"/>
            <a:ext cx="1817056" cy="670319"/>
          </a:xfrm>
          <a:prstGeom prst="roundRect">
            <a:avLst/>
          </a:prstGeom>
          <a:solidFill>
            <a:sysClr val="window" lastClr="FFFFFF"/>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prstClr val="black"/>
                </a:solidFill>
                <a:effectLst/>
                <a:uLnTx/>
                <a:uFillTx/>
                <a:latin typeface="Arial" panose="020B0604020202020204"/>
                <a:ea typeface="+mn-ea"/>
                <a:cs typeface="+mn-cs"/>
              </a:rPr>
              <a:t>Identify &amp; Reduce Disparities</a:t>
            </a:r>
          </a:p>
        </p:txBody>
      </p:sp>
      <p:grpSp>
        <p:nvGrpSpPr>
          <p:cNvPr id="415" name="Group 414">
            <a:extLst>
              <a:ext uri="{FF2B5EF4-FFF2-40B4-BE49-F238E27FC236}">
                <a16:creationId xmlns:a16="http://schemas.microsoft.com/office/drawing/2014/main" id="{B307D932-ABE3-E6CA-A0B1-3B13A54075F5}"/>
              </a:ext>
            </a:extLst>
          </p:cNvPr>
          <p:cNvGrpSpPr/>
          <p:nvPr/>
        </p:nvGrpSpPr>
        <p:grpSpPr>
          <a:xfrm>
            <a:off x="10124348" y="1052344"/>
            <a:ext cx="467295" cy="798967"/>
            <a:chOff x="10036181" y="1061975"/>
            <a:chExt cx="467295" cy="798967"/>
          </a:xfrm>
        </p:grpSpPr>
        <p:sp>
          <p:nvSpPr>
            <p:cNvPr id="416" name="Isosceles Triangle 39">
              <a:extLst>
                <a:ext uri="{FF2B5EF4-FFF2-40B4-BE49-F238E27FC236}">
                  <a16:creationId xmlns:a16="http://schemas.microsoft.com/office/drawing/2014/main" id="{0DA0B593-3E13-2D4D-AE1B-5080D4576A41}"/>
                </a:ext>
              </a:extLst>
            </p:cNvPr>
            <p:cNvSpPr/>
            <p:nvPr/>
          </p:nvSpPr>
          <p:spPr>
            <a:xfrm flipV="1">
              <a:off x="10132668" y="1687320"/>
              <a:ext cx="274320" cy="173622"/>
            </a:xfrm>
            <a:prstGeom prst="triangle">
              <a:avLst/>
            </a:prstGeom>
            <a:solidFill>
              <a:srgbClr val="808080"/>
            </a:solidFill>
            <a:ln w="12700" cap="flat" cmpd="sng" algn="ctr">
              <a:noFill/>
              <a:prstDash val="solid"/>
            </a:ln>
            <a:effectLst/>
          </p:spPr>
          <p:txBody>
            <a:bodyPr lIns="36000" tIns="36000" rIns="36000" bIns="3600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417" name="Oval 416">
              <a:extLst>
                <a:ext uri="{FF2B5EF4-FFF2-40B4-BE49-F238E27FC236}">
                  <a16:creationId xmlns:a16="http://schemas.microsoft.com/office/drawing/2014/main" id="{38BA73FC-6798-5C2D-7747-2EFA57651C3D}"/>
                </a:ext>
              </a:extLst>
            </p:cNvPr>
            <p:cNvSpPr/>
            <p:nvPr/>
          </p:nvSpPr>
          <p:spPr>
            <a:xfrm>
              <a:off x="10036181" y="1061975"/>
              <a:ext cx="467295" cy="473151"/>
            </a:xfrm>
            <a:prstGeom prst="ellipse">
              <a:avLst/>
            </a:prstGeom>
            <a:solidFill>
              <a:sysClr val="window" lastClr="FFFFFF">
                <a:lumMod val="95000"/>
              </a:sysClr>
            </a:solidFill>
            <a:ln w="38100" cap="flat" cmpd="sng" algn="ctr">
              <a:solidFill>
                <a:srgbClr val="808080"/>
              </a:solidFill>
              <a:prstDash val="solid"/>
            </a:ln>
            <a:effectLst/>
          </p:spPr>
          <p:txBody>
            <a:bodyPr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a:ln>
                    <a:noFill/>
                  </a:ln>
                  <a:solidFill>
                    <a:prstClr val="black"/>
                  </a:solidFill>
                  <a:effectLst/>
                  <a:uLnTx/>
                  <a:uFillTx/>
                  <a:latin typeface="Arial" panose="020B0604020202020204"/>
                  <a:ea typeface="Open Sans" panose="020B0606030504020204" pitchFamily="34" charset="0"/>
                  <a:cs typeface="Open Sans" panose="020B0606030504020204" pitchFamily="34" charset="0"/>
                </a:rPr>
                <a:t>4</a:t>
              </a:r>
              <a:endParaRPr kumimoji="0" lang="en-US" sz="1000" b="1" i="0" u="none" strike="noStrike" kern="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grpSp>
      <p:grpSp>
        <p:nvGrpSpPr>
          <p:cNvPr id="418" name="Group 417">
            <a:extLst>
              <a:ext uri="{FF2B5EF4-FFF2-40B4-BE49-F238E27FC236}">
                <a16:creationId xmlns:a16="http://schemas.microsoft.com/office/drawing/2014/main" id="{FD9D25B6-B451-3A8B-8FAB-5683FFE6CFF8}"/>
              </a:ext>
            </a:extLst>
          </p:cNvPr>
          <p:cNvGrpSpPr/>
          <p:nvPr/>
        </p:nvGrpSpPr>
        <p:grpSpPr>
          <a:xfrm>
            <a:off x="7456160" y="1052344"/>
            <a:ext cx="467295" cy="798967"/>
            <a:chOff x="7247893" y="1061975"/>
            <a:chExt cx="467295" cy="798967"/>
          </a:xfrm>
        </p:grpSpPr>
        <p:sp>
          <p:nvSpPr>
            <p:cNvPr id="419" name="Oval 418">
              <a:extLst>
                <a:ext uri="{FF2B5EF4-FFF2-40B4-BE49-F238E27FC236}">
                  <a16:creationId xmlns:a16="http://schemas.microsoft.com/office/drawing/2014/main" id="{E4045F59-E0EF-D93C-76CC-228EF265E080}"/>
                </a:ext>
              </a:extLst>
            </p:cNvPr>
            <p:cNvSpPr/>
            <p:nvPr/>
          </p:nvSpPr>
          <p:spPr>
            <a:xfrm>
              <a:off x="7247893" y="1061975"/>
              <a:ext cx="467295" cy="473151"/>
            </a:xfrm>
            <a:prstGeom prst="ellipse">
              <a:avLst/>
            </a:prstGeom>
            <a:solidFill>
              <a:sysClr val="window" lastClr="FFFFFF">
                <a:lumMod val="95000"/>
              </a:sysClr>
            </a:solidFill>
            <a:ln w="38100" cap="flat" cmpd="sng" algn="ctr">
              <a:solidFill>
                <a:srgbClr val="FFC30A"/>
              </a:solidFill>
              <a:prstDash val="solid"/>
            </a:ln>
            <a:effectLst/>
          </p:spPr>
          <p:txBody>
            <a:bodyPr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a:ln>
                    <a:noFill/>
                  </a:ln>
                  <a:solidFill>
                    <a:prstClr val="black"/>
                  </a:solidFill>
                  <a:effectLst/>
                  <a:uLnTx/>
                  <a:uFillTx/>
                  <a:latin typeface="Arial" panose="020B0604020202020204"/>
                  <a:ea typeface="Open Sans" panose="020B0606030504020204" pitchFamily="34" charset="0"/>
                  <a:cs typeface="Open Sans" panose="020B0606030504020204" pitchFamily="34" charset="0"/>
                </a:rPr>
                <a:t>3</a:t>
              </a:r>
            </a:p>
          </p:txBody>
        </p:sp>
        <p:sp>
          <p:nvSpPr>
            <p:cNvPr id="420" name="Isosceles Triangle 48">
              <a:extLst>
                <a:ext uri="{FF2B5EF4-FFF2-40B4-BE49-F238E27FC236}">
                  <a16:creationId xmlns:a16="http://schemas.microsoft.com/office/drawing/2014/main" id="{5709B8C1-264B-C84C-5E0D-27DBD34A162D}"/>
                </a:ext>
              </a:extLst>
            </p:cNvPr>
            <p:cNvSpPr/>
            <p:nvPr/>
          </p:nvSpPr>
          <p:spPr>
            <a:xfrm flipV="1">
              <a:off x="7344380" y="1687320"/>
              <a:ext cx="274320" cy="173622"/>
            </a:xfrm>
            <a:prstGeom prst="triangle">
              <a:avLst/>
            </a:prstGeom>
            <a:solidFill>
              <a:srgbClr val="FFC30A"/>
            </a:solidFill>
            <a:ln w="12700" cap="flat" cmpd="sng" algn="ctr">
              <a:noFill/>
              <a:prstDash val="solid"/>
            </a:ln>
            <a:effectLst/>
          </p:spPr>
          <p:txBody>
            <a:bodyPr lIns="36000" tIns="36000" rIns="36000" bIns="3600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grpSp>
      <p:sp>
        <p:nvSpPr>
          <p:cNvPr id="421" name="Rectangle 420">
            <a:extLst>
              <a:ext uri="{FF2B5EF4-FFF2-40B4-BE49-F238E27FC236}">
                <a16:creationId xmlns:a16="http://schemas.microsoft.com/office/drawing/2014/main" id="{EE7690CA-8993-41AA-CF69-C9DD409E8632}"/>
              </a:ext>
            </a:extLst>
          </p:cNvPr>
          <p:cNvSpPr/>
          <p:nvPr/>
        </p:nvSpPr>
        <p:spPr>
          <a:xfrm>
            <a:off x="6880410" y="2429125"/>
            <a:ext cx="1636552" cy="3859707"/>
          </a:xfrm>
          <a:prstGeom prst="rect">
            <a:avLst/>
          </a:prstGeom>
          <a:noFill/>
          <a:ln w="19050" cap="flat" cmpd="sng" algn="ctr">
            <a:solidFill>
              <a:srgbClr val="FFC30A"/>
            </a:solidFill>
            <a:prstDash val="lgDash"/>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rial" panose="020B0604020202020204"/>
              <a:ea typeface="+mn-ea"/>
              <a:cs typeface="+mn-cs"/>
            </a:endParaRPr>
          </a:p>
        </p:txBody>
      </p:sp>
      <p:sp>
        <p:nvSpPr>
          <p:cNvPr id="422" name="TextBox 421">
            <a:extLst>
              <a:ext uri="{FF2B5EF4-FFF2-40B4-BE49-F238E27FC236}">
                <a16:creationId xmlns:a16="http://schemas.microsoft.com/office/drawing/2014/main" id="{9D9A69FD-C172-119A-E2B8-E5FA25845ADC}"/>
              </a:ext>
            </a:extLst>
          </p:cNvPr>
          <p:cNvSpPr txBox="1"/>
          <p:nvPr/>
        </p:nvSpPr>
        <p:spPr bwMode="auto">
          <a:xfrm>
            <a:off x="6874491" y="2836540"/>
            <a:ext cx="1636552" cy="369910"/>
          </a:xfrm>
          <a:prstGeom prst="rect">
            <a:avLst/>
          </a:prstGeom>
          <a:noFill/>
          <a:ln w="38100">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rgbClr val="000000"/>
                </a:solidFill>
                <a:effectLst/>
                <a:uLnTx/>
                <a:uFillTx/>
                <a:latin typeface="Arial" panose="020B0604020202020204"/>
                <a:ea typeface="+mn-ea"/>
                <a:cs typeface="Arial" panose="020B0604020202020204" pitchFamily="34" charset="0"/>
              </a:rPr>
              <a:t>Member A Data</a:t>
            </a:r>
          </a:p>
        </p:txBody>
      </p:sp>
      <p:grpSp>
        <p:nvGrpSpPr>
          <p:cNvPr id="423" name="Group 422">
            <a:extLst>
              <a:ext uri="{FF2B5EF4-FFF2-40B4-BE49-F238E27FC236}">
                <a16:creationId xmlns:a16="http://schemas.microsoft.com/office/drawing/2014/main" id="{1E198558-A554-7090-DCE4-78463F2F74DA}"/>
              </a:ext>
            </a:extLst>
          </p:cNvPr>
          <p:cNvGrpSpPr/>
          <p:nvPr/>
        </p:nvGrpSpPr>
        <p:grpSpPr>
          <a:xfrm>
            <a:off x="7011827" y="3246781"/>
            <a:ext cx="1371601" cy="1353950"/>
            <a:chOff x="2234511" y="4062630"/>
            <a:chExt cx="1371601" cy="1280160"/>
          </a:xfrm>
          <a:solidFill>
            <a:srgbClr val="6691FF">
              <a:lumMod val="20000"/>
              <a:lumOff val="80000"/>
            </a:srgbClr>
          </a:solidFill>
        </p:grpSpPr>
        <p:sp>
          <p:nvSpPr>
            <p:cNvPr id="424" name="Flowchart: Document 423">
              <a:extLst>
                <a:ext uri="{FF2B5EF4-FFF2-40B4-BE49-F238E27FC236}">
                  <a16:creationId xmlns:a16="http://schemas.microsoft.com/office/drawing/2014/main" id="{8820B70E-F404-42AF-62FD-61A67039210D}"/>
                </a:ext>
              </a:extLst>
            </p:cNvPr>
            <p:cNvSpPr/>
            <p:nvPr/>
          </p:nvSpPr>
          <p:spPr>
            <a:xfrm>
              <a:off x="2234511" y="4062630"/>
              <a:ext cx="1371600" cy="1280160"/>
            </a:xfrm>
            <a:prstGeom prst="flowChartDocument">
              <a:avLst/>
            </a:prstGeom>
            <a:solidFill>
              <a:srgbClr val="FFC30A">
                <a:lumMod val="20000"/>
                <a:lumOff val="80000"/>
              </a:srgbClr>
            </a:solidFill>
            <a:ln w="38100" cap="flat" cmpd="sng" algn="ctr">
              <a:solidFill>
                <a:srgbClr val="FFC30A">
                  <a:lumMod val="75000"/>
                </a:srgbClr>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rial" panose="020B0604020202020204"/>
                <a:ea typeface="+mn-ea"/>
                <a:cs typeface="+mn-cs"/>
              </a:endParaRPr>
            </a:p>
          </p:txBody>
        </p:sp>
        <p:sp>
          <p:nvSpPr>
            <p:cNvPr id="425" name="TextBox 424">
              <a:extLst>
                <a:ext uri="{FF2B5EF4-FFF2-40B4-BE49-F238E27FC236}">
                  <a16:creationId xmlns:a16="http://schemas.microsoft.com/office/drawing/2014/main" id="{D4A6258A-6586-9437-9B5E-0842AA73D95E}"/>
                </a:ext>
              </a:extLst>
            </p:cNvPr>
            <p:cNvSpPr txBox="1"/>
            <p:nvPr/>
          </p:nvSpPr>
          <p:spPr bwMode="auto">
            <a:xfrm>
              <a:off x="2234512" y="4180122"/>
              <a:ext cx="1371600" cy="877332"/>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rgbClr val="000000"/>
                  </a:solidFill>
                  <a:effectLst/>
                  <a:uLnTx/>
                  <a:uFillTx/>
                  <a:latin typeface="Arial" panose="020B0604020202020204"/>
                  <a:ea typeface="+mn-ea"/>
                  <a:cs typeface="Arial" panose="020B0604020202020204" pitchFamily="34" charset="0"/>
                </a:rPr>
                <a:t>Golden Record</a:t>
              </a:r>
            </a:p>
          </p:txBody>
        </p:sp>
      </p:grpSp>
      <p:sp>
        <p:nvSpPr>
          <p:cNvPr id="426" name="Rectangle 425">
            <a:extLst>
              <a:ext uri="{FF2B5EF4-FFF2-40B4-BE49-F238E27FC236}">
                <a16:creationId xmlns:a16="http://schemas.microsoft.com/office/drawing/2014/main" id="{A58CBAF0-5A2B-A14A-5C7F-A41D521ADF42}"/>
              </a:ext>
            </a:extLst>
          </p:cNvPr>
          <p:cNvSpPr/>
          <p:nvPr/>
        </p:nvSpPr>
        <p:spPr>
          <a:xfrm>
            <a:off x="7011827" y="2224987"/>
            <a:ext cx="1371600" cy="428049"/>
          </a:xfrm>
          <a:prstGeom prst="rect">
            <a:avLst/>
          </a:prstGeom>
          <a:solidFill>
            <a:srgbClr val="FFC30A"/>
          </a:solidFill>
          <a:ln w="25400" cap="flat" cmpd="sng" algn="ctr">
            <a:solidFill>
              <a:srgbClr val="FFC30A"/>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a:ln>
                  <a:noFill/>
                </a:ln>
                <a:solidFill>
                  <a:prstClr val="white"/>
                </a:solidFill>
                <a:effectLst/>
                <a:uLnTx/>
                <a:uFillTx/>
                <a:latin typeface="Arial" panose="020B0604020202020204"/>
                <a:ea typeface="+mn-ea"/>
                <a:cs typeface="+mn-cs"/>
              </a:rPr>
              <a:t>Golden Table within MH DW</a:t>
            </a:r>
          </a:p>
        </p:txBody>
      </p:sp>
      <p:sp>
        <p:nvSpPr>
          <p:cNvPr id="427" name="Rectangle 426">
            <a:extLst>
              <a:ext uri="{FF2B5EF4-FFF2-40B4-BE49-F238E27FC236}">
                <a16:creationId xmlns:a16="http://schemas.microsoft.com/office/drawing/2014/main" id="{A370F653-CA68-BF82-C5B5-3236508F558B}"/>
              </a:ext>
            </a:extLst>
          </p:cNvPr>
          <p:cNvSpPr/>
          <p:nvPr/>
        </p:nvSpPr>
        <p:spPr>
          <a:xfrm>
            <a:off x="6959628" y="4852244"/>
            <a:ext cx="1492046" cy="1439948"/>
          </a:xfrm>
          <a:prstGeom prst="rect">
            <a:avLst/>
          </a:prstGeom>
          <a:noFill/>
          <a:ln w="25400" cap="flat" cmpd="sng" algn="ctr">
            <a:noFill/>
            <a:prstDash val="solid"/>
          </a:ln>
          <a:effectLst/>
        </p:spPr>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prstClr val="black"/>
                </a:solidFill>
                <a:effectLst/>
                <a:uLnTx/>
                <a:uFillTx/>
                <a:latin typeface="Arial" panose="020B0604020202020204"/>
                <a:ea typeface="+mn-ea"/>
                <a:cs typeface="+mn-cs"/>
              </a:rPr>
              <a:t>The Golden Table record includes the member’s “best” available record for each data element across sources in the MH DW.</a:t>
            </a:r>
          </a:p>
        </p:txBody>
      </p:sp>
      <p:sp>
        <p:nvSpPr>
          <p:cNvPr id="428" name="Rectangle 427">
            <a:extLst>
              <a:ext uri="{FF2B5EF4-FFF2-40B4-BE49-F238E27FC236}">
                <a16:creationId xmlns:a16="http://schemas.microsoft.com/office/drawing/2014/main" id="{4B52426A-81B6-C5CD-1C51-FDB3E5F39665}"/>
              </a:ext>
            </a:extLst>
          </p:cNvPr>
          <p:cNvSpPr/>
          <p:nvPr/>
        </p:nvSpPr>
        <p:spPr>
          <a:xfrm>
            <a:off x="560346" y="5611433"/>
            <a:ext cx="2606896" cy="620106"/>
          </a:xfrm>
          <a:prstGeom prst="rect">
            <a:avLst/>
          </a:prstGeom>
          <a:noFill/>
          <a:ln w="25400" cap="flat" cmpd="sng" algn="ctr">
            <a:noFill/>
            <a:prstDash val="solid"/>
          </a:ln>
          <a:effectLst/>
        </p:spPr>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prstClr val="black"/>
                </a:solidFill>
                <a:effectLst/>
                <a:uLnTx/>
                <a:uFillTx/>
                <a:latin typeface="Arial" panose="020B0604020202020204"/>
                <a:ea typeface="+mn-ea"/>
                <a:cs typeface="+mn-cs"/>
              </a:rPr>
              <a:t>RELD SOGI data is ingested into the MH DW for MassHealth members across ~100 sources.</a:t>
            </a:r>
          </a:p>
        </p:txBody>
      </p:sp>
    </p:spTree>
    <p:extLst>
      <p:ext uri="{BB962C8B-B14F-4D97-AF65-F5344CB8AC3E}">
        <p14:creationId xmlns:p14="http://schemas.microsoft.com/office/powerpoint/2010/main" val="1481488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Arrow: Right 131">
            <a:extLst>
              <a:ext uri="{FF2B5EF4-FFF2-40B4-BE49-F238E27FC236}">
                <a16:creationId xmlns:a16="http://schemas.microsoft.com/office/drawing/2014/main" id="{ED6CD1B1-96F4-3EFC-5EDA-60D7F5662E84}"/>
              </a:ext>
            </a:extLst>
          </p:cNvPr>
          <p:cNvSpPr/>
          <p:nvPr/>
        </p:nvSpPr>
        <p:spPr>
          <a:xfrm>
            <a:off x="3383511" y="840611"/>
            <a:ext cx="5424978" cy="510435"/>
          </a:xfrm>
          <a:prstGeom prst="rightArrow">
            <a:avLst/>
          </a:prstGeom>
          <a:solidFill>
            <a:srgbClr val="808080"/>
          </a:solidFill>
          <a:ln w="9525" cap="flat" cmpd="sng" algn="ctr">
            <a:solidFill>
              <a:srgbClr val="808080"/>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a:ln>
                  <a:noFill/>
                </a:ln>
                <a:solidFill>
                  <a:prstClr val="white"/>
                </a:solidFill>
                <a:effectLst/>
                <a:uLnTx/>
                <a:uFillTx/>
                <a:latin typeface="Arial" panose="020B0604020202020204"/>
                <a:ea typeface="+mn-ea"/>
                <a:cs typeface="Arial" panose="020B0604020202020204" pitchFamily="34" charset="0"/>
              </a:rPr>
              <a:t>Golden Table Data Flow</a:t>
            </a:r>
          </a:p>
        </p:txBody>
      </p:sp>
      <p:sp>
        <p:nvSpPr>
          <p:cNvPr id="133" name="Arrow: Bent 132">
            <a:extLst>
              <a:ext uri="{FF2B5EF4-FFF2-40B4-BE49-F238E27FC236}">
                <a16:creationId xmlns:a16="http://schemas.microsoft.com/office/drawing/2014/main" id="{21EC6D59-42B5-2B15-4F40-8B0F4FDA42BD}"/>
              </a:ext>
            </a:extLst>
          </p:cNvPr>
          <p:cNvSpPr/>
          <p:nvPr/>
        </p:nvSpPr>
        <p:spPr>
          <a:xfrm>
            <a:off x="300355" y="860721"/>
            <a:ext cx="3038475" cy="1679168"/>
          </a:xfrm>
          <a:prstGeom prst="bentArrow">
            <a:avLst>
              <a:gd name="adj1" fmla="val 15342"/>
              <a:gd name="adj2" fmla="val 13968"/>
              <a:gd name="adj3" fmla="val 16840"/>
              <a:gd name="adj4" fmla="val 43750"/>
            </a:avLst>
          </a:prstGeom>
          <a:solidFill>
            <a:srgbClr val="808080"/>
          </a:solidFill>
          <a:ln w="9525" cap="flat" cmpd="sng" algn="ctr">
            <a:solidFill>
              <a:srgbClr val="808080"/>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a:ln>
                <a:noFill/>
              </a:ln>
              <a:solidFill>
                <a:prstClr val="black"/>
              </a:solidFill>
              <a:effectLst/>
              <a:uLnTx/>
              <a:uFillTx/>
              <a:latin typeface="Arial" panose="020B0604020202020204"/>
              <a:ea typeface="+mn-ea"/>
              <a:cs typeface="Arial" panose="020B0604020202020204" pitchFamily="34" charset="0"/>
            </a:endParaRPr>
          </a:p>
        </p:txBody>
      </p:sp>
      <p:sp>
        <p:nvSpPr>
          <p:cNvPr id="134" name="Arrow: Bent 133">
            <a:extLst>
              <a:ext uri="{FF2B5EF4-FFF2-40B4-BE49-F238E27FC236}">
                <a16:creationId xmlns:a16="http://schemas.microsoft.com/office/drawing/2014/main" id="{3C01E044-1848-6F92-EBD3-E8E2F42C49EC}"/>
              </a:ext>
            </a:extLst>
          </p:cNvPr>
          <p:cNvSpPr/>
          <p:nvPr/>
        </p:nvSpPr>
        <p:spPr>
          <a:xfrm rot="5400000">
            <a:off x="9645873" y="264813"/>
            <a:ext cx="1572303" cy="3025097"/>
          </a:xfrm>
          <a:prstGeom prst="bentArrow">
            <a:avLst>
              <a:gd name="adj1" fmla="val 16397"/>
              <a:gd name="adj2" fmla="val 15701"/>
              <a:gd name="adj3" fmla="val 16102"/>
              <a:gd name="adj4" fmla="val 32257"/>
            </a:avLst>
          </a:prstGeom>
          <a:solidFill>
            <a:srgbClr val="808080"/>
          </a:solidFill>
          <a:ln w="9525" cap="flat" cmpd="sng" algn="ctr">
            <a:solidFill>
              <a:srgbClr val="808080"/>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a:ln>
                <a:noFill/>
              </a:ln>
              <a:solidFill>
                <a:prstClr val="black"/>
              </a:solidFill>
              <a:effectLst/>
              <a:uLnTx/>
              <a:uFillTx/>
              <a:latin typeface="Arial" panose="020B0604020202020204"/>
              <a:ea typeface="+mn-ea"/>
              <a:cs typeface="Arial" panose="020B0604020202020204" pitchFamily="34" charset="0"/>
            </a:endParaRPr>
          </a:p>
        </p:txBody>
      </p:sp>
      <p:sp>
        <p:nvSpPr>
          <p:cNvPr id="135" name="Arrow: Bent 134">
            <a:extLst>
              <a:ext uri="{FF2B5EF4-FFF2-40B4-BE49-F238E27FC236}">
                <a16:creationId xmlns:a16="http://schemas.microsoft.com/office/drawing/2014/main" id="{D9F4B1D5-9D56-77C9-9251-6BEE9C1161BA}"/>
              </a:ext>
            </a:extLst>
          </p:cNvPr>
          <p:cNvSpPr/>
          <p:nvPr/>
        </p:nvSpPr>
        <p:spPr>
          <a:xfrm rot="10800000">
            <a:off x="8919476" y="4716924"/>
            <a:ext cx="2899767" cy="1661307"/>
          </a:xfrm>
          <a:prstGeom prst="bentArrow">
            <a:avLst>
              <a:gd name="adj1" fmla="val 15743"/>
              <a:gd name="adj2" fmla="val 15911"/>
              <a:gd name="adj3" fmla="val 17744"/>
              <a:gd name="adj4" fmla="val 32257"/>
            </a:avLst>
          </a:prstGeom>
          <a:solidFill>
            <a:srgbClr val="808080"/>
          </a:solidFill>
          <a:ln w="9525" cap="flat" cmpd="sng" algn="ctr">
            <a:solidFill>
              <a:srgbClr val="808080"/>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a:ln>
                <a:noFill/>
              </a:ln>
              <a:solidFill>
                <a:prstClr val="black"/>
              </a:solidFill>
              <a:effectLst/>
              <a:uLnTx/>
              <a:uFillTx/>
              <a:latin typeface="Arial" panose="020B0604020202020204"/>
              <a:ea typeface="+mn-ea"/>
              <a:cs typeface="Arial" panose="020B0604020202020204" pitchFamily="34" charset="0"/>
            </a:endParaRPr>
          </a:p>
        </p:txBody>
      </p:sp>
      <p:grpSp>
        <p:nvGrpSpPr>
          <p:cNvPr id="136" name="Graphic 4">
            <a:extLst>
              <a:ext uri="{FF2B5EF4-FFF2-40B4-BE49-F238E27FC236}">
                <a16:creationId xmlns:a16="http://schemas.microsoft.com/office/drawing/2014/main" id="{433AC969-2216-062E-1897-DFC2041209C4}"/>
              </a:ext>
            </a:extLst>
          </p:cNvPr>
          <p:cNvGrpSpPr>
            <a:grpSpLocks noChangeAspect="1"/>
          </p:cNvGrpSpPr>
          <p:nvPr/>
        </p:nvGrpSpPr>
        <p:grpSpPr>
          <a:xfrm>
            <a:off x="11555749" y="3249615"/>
            <a:ext cx="347064" cy="640080"/>
            <a:chOff x="8962596" y="4360422"/>
            <a:chExt cx="119535" cy="257912"/>
          </a:xfrm>
          <a:solidFill>
            <a:srgbClr val="808080"/>
          </a:solidFill>
        </p:grpSpPr>
        <p:sp>
          <p:nvSpPr>
            <p:cNvPr id="137" name="Graphic 4">
              <a:extLst>
                <a:ext uri="{FF2B5EF4-FFF2-40B4-BE49-F238E27FC236}">
                  <a16:creationId xmlns:a16="http://schemas.microsoft.com/office/drawing/2014/main" id="{C4412806-BCBB-1B09-34C3-68D1EA7E423C}"/>
                </a:ext>
              </a:extLst>
            </p:cNvPr>
            <p:cNvSpPr/>
            <p:nvPr/>
          </p:nvSpPr>
          <p:spPr>
            <a:xfrm>
              <a:off x="8962596" y="4426177"/>
              <a:ext cx="119535" cy="192157"/>
            </a:xfrm>
            <a:custGeom>
              <a:avLst/>
              <a:gdLst>
                <a:gd name="connsiteX0" fmla="*/ 60633 w 119535"/>
                <a:gd name="connsiteY0" fmla="*/ 0 h 192157"/>
                <a:gd name="connsiteX1" fmla="*/ 59355 w 119535"/>
                <a:gd name="connsiteY1" fmla="*/ 0 h 192157"/>
                <a:gd name="connsiteX2" fmla="*/ 8236 w 119535"/>
                <a:gd name="connsiteY2" fmla="*/ 24259 h 192157"/>
                <a:gd name="connsiteX3" fmla="*/ 3763 w 119535"/>
                <a:gd name="connsiteY3" fmla="*/ 74693 h 192157"/>
                <a:gd name="connsiteX4" fmla="*/ 30601 w 119535"/>
                <a:gd name="connsiteY4" fmla="*/ 143001 h 192157"/>
                <a:gd name="connsiteX5" fmla="*/ 29962 w 119535"/>
                <a:gd name="connsiteY5" fmla="*/ 146832 h 192157"/>
                <a:gd name="connsiteX6" fmla="*/ 36991 w 119535"/>
                <a:gd name="connsiteY6" fmla="*/ 187051 h 192157"/>
                <a:gd name="connsiteX7" fmla="*/ 43381 w 119535"/>
                <a:gd name="connsiteY7" fmla="*/ 192158 h 192157"/>
                <a:gd name="connsiteX8" fmla="*/ 75969 w 119535"/>
                <a:gd name="connsiteY8" fmla="*/ 192158 h 192157"/>
                <a:gd name="connsiteX9" fmla="*/ 82359 w 119535"/>
                <a:gd name="connsiteY9" fmla="*/ 187051 h 192157"/>
                <a:gd name="connsiteX10" fmla="*/ 89388 w 119535"/>
                <a:gd name="connsiteY10" fmla="*/ 146832 h 192157"/>
                <a:gd name="connsiteX11" fmla="*/ 88749 w 119535"/>
                <a:gd name="connsiteY11" fmla="*/ 143640 h 192157"/>
                <a:gd name="connsiteX12" fmla="*/ 115586 w 119535"/>
                <a:gd name="connsiteY12" fmla="*/ 74693 h 192157"/>
                <a:gd name="connsiteX13" fmla="*/ 111114 w 119535"/>
                <a:gd name="connsiteY13" fmla="*/ 23621 h 192157"/>
                <a:gd name="connsiteX14" fmla="*/ 60633 w 119535"/>
                <a:gd name="connsiteY14" fmla="*/ 0 h 192157"/>
                <a:gd name="connsiteX15" fmla="*/ 70218 w 119535"/>
                <a:gd name="connsiteY15" fmla="*/ 179390 h 192157"/>
                <a:gd name="connsiteX16" fmla="*/ 48492 w 119535"/>
                <a:gd name="connsiteY16" fmla="*/ 179390 h 192157"/>
                <a:gd name="connsiteX17" fmla="*/ 43381 w 119535"/>
                <a:gd name="connsiteY17" fmla="*/ 151939 h 192157"/>
                <a:gd name="connsiteX18" fmla="*/ 75330 w 119535"/>
                <a:gd name="connsiteY18" fmla="*/ 151939 h 192157"/>
                <a:gd name="connsiteX19" fmla="*/ 70218 w 119535"/>
                <a:gd name="connsiteY19" fmla="*/ 179390 h 192157"/>
                <a:gd name="connsiteX20" fmla="*/ 104724 w 119535"/>
                <a:gd name="connsiteY20" fmla="*/ 68947 h 192157"/>
                <a:gd name="connsiteX21" fmla="*/ 77247 w 119535"/>
                <a:gd name="connsiteY21" fmla="*/ 139171 h 192157"/>
                <a:gd name="connsiteX22" fmla="*/ 65745 w 119535"/>
                <a:gd name="connsiteY22" fmla="*/ 139171 h 192157"/>
                <a:gd name="connsiteX23" fmla="*/ 65745 w 119535"/>
                <a:gd name="connsiteY23" fmla="*/ 89376 h 192157"/>
                <a:gd name="connsiteX24" fmla="*/ 78525 w 119535"/>
                <a:gd name="connsiteY24" fmla="*/ 79800 h 192157"/>
                <a:gd name="connsiteX25" fmla="*/ 79164 w 119535"/>
                <a:gd name="connsiteY25" fmla="*/ 70862 h 192157"/>
                <a:gd name="connsiteX26" fmla="*/ 70857 w 119535"/>
                <a:gd name="connsiteY26" fmla="*/ 69585 h 192157"/>
                <a:gd name="connsiteX27" fmla="*/ 59355 w 119535"/>
                <a:gd name="connsiteY27" fmla="*/ 78523 h 192157"/>
                <a:gd name="connsiteX28" fmla="*/ 47853 w 119535"/>
                <a:gd name="connsiteY28" fmla="*/ 69585 h 192157"/>
                <a:gd name="connsiteX29" fmla="*/ 38907 w 119535"/>
                <a:gd name="connsiteY29" fmla="*/ 70224 h 192157"/>
                <a:gd name="connsiteX30" fmla="*/ 39547 w 119535"/>
                <a:gd name="connsiteY30" fmla="*/ 79161 h 192157"/>
                <a:gd name="connsiteX31" fmla="*/ 40186 w 119535"/>
                <a:gd name="connsiteY31" fmla="*/ 79800 h 192157"/>
                <a:gd name="connsiteX32" fmla="*/ 53604 w 119535"/>
                <a:gd name="connsiteY32" fmla="*/ 90014 h 192157"/>
                <a:gd name="connsiteX33" fmla="*/ 53604 w 119535"/>
                <a:gd name="connsiteY33" fmla="*/ 139171 h 192157"/>
                <a:gd name="connsiteX34" fmla="*/ 43381 w 119535"/>
                <a:gd name="connsiteY34" fmla="*/ 139171 h 192157"/>
                <a:gd name="connsiteX35" fmla="*/ 15904 w 119535"/>
                <a:gd name="connsiteY35" fmla="*/ 68947 h 192157"/>
                <a:gd name="connsiteX36" fmla="*/ 19737 w 119535"/>
                <a:gd name="connsiteY36" fmla="*/ 30643 h 192157"/>
                <a:gd name="connsiteX37" fmla="*/ 60633 w 119535"/>
                <a:gd name="connsiteY37" fmla="*/ 12768 h 192157"/>
                <a:gd name="connsiteX38" fmla="*/ 61912 w 119535"/>
                <a:gd name="connsiteY38" fmla="*/ 12768 h 192157"/>
                <a:gd name="connsiteX39" fmla="*/ 102807 w 119535"/>
                <a:gd name="connsiteY39" fmla="*/ 30643 h 192157"/>
                <a:gd name="connsiteX40" fmla="*/ 104724 w 119535"/>
                <a:gd name="connsiteY40" fmla="*/ 68947 h 192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19535" h="192157">
                  <a:moveTo>
                    <a:pt x="60633" y="0"/>
                  </a:moveTo>
                  <a:lnTo>
                    <a:pt x="59355" y="0"/>
                  </a:lnTo>
                  <a:cubicBezTo>
                    <a:pt x="29322" y="0"/>
                    <a:pt x="14626" y="12768"/>
                    <a:pt x="8236" y="24259"/>
                  </a:cubicBezTo>
                  <a:cubicBezTo>
                    <a:pt x="-710" y="39581"/>
                    <a:pt x="-2627" y="58094"/>
                    <a:pt x="3763" y="74693"/>
                  </a:cubicBezTo>
                  <a:cubicBezTo>
                    <a:pt x="24850" y="116827"/>
                    <a:pt x="29962" y="136617"/>
                    <a:pt x="30601" y="143001"/>
                  </a:cubicBezTo>
                  <a:cubicBezTo>
                    <a:pt x="29962" y="144278"/>
                    <a:pt x="29962" y="145555"/>
                    <a:pt x="29962" y="146832"/>
                  </a:cubicBezTo>
                  <a:lnTo>
                    <a:pt x="36991" y="187051"/>
                  </a:lnTo>
                  <a:cubicBezTo>
                    <a:pt x="37630" y="190243"/>
                    <a:pt x="40186" y="192158"/>
                    <a:pt x="43381" y="192158"/>
                  </a:cubicBezTo>
                  <a:lnTo>
                    <a:pt x="75969" y="192158"/>
                  </a:lnTo>
                  <a:cubicBezTo>
                    <a:pt x="79164" y="192158"/>
                    <a:pt x="81720" y="190243"/>
                    <a:pt x="82359" y="187051"/>
                  </a:cubicBezTo>
                  <a:lnTo>
                    <a:pt x="89388" y="146832"/>
                  </a:lnTo>
                  <a:cubicBezTo>
                    <a:pt x="89388" y="145555"/>
                    <a:pt x="89388" y="144916"/>
                    <a:pt x="88749" y="143640"/>
                  </a:cubicBezTo>
                  <a:cubicBezTo>
                    <a:pt x="89388" y="137894"/>
                    <a:pt x="93861" y="117465"/>
                    <a:pt x="115586" y="74693"/>
                  </a:cubicBezTo>
                  <a:cubicBezTo>
                    <a:pt x="121976" y="58094"/>
                    <a:pt x="120699" y="38942"/>
                    <a:pt x="111114" y="23621"/>
                  </a:cubicBezTo>
                  <a:cubicBezTo>
                    <a:pt x="104724" y="12768"/>
                    <a:pt x="90027" y="0"/>
                    <a:pt x="60633" y="0"/>
                  </a:cubicBezTo>
                  <a:close/>
                  <a:moveTo>
                    <a:pt x="70218" y="179390"/>
                  </a:moveTo>
                  <a:lnTo>
                    <a:pt x="48492" y="179390"/>
                  </a:lnTo>
                  <a:lnTo>
                    <a:pt x="43381" y="151939"/>
                  </a:lnTo>
                  <a:lnTo>
                    <a:pt x="75330" y="151939"/>
                  </a:lnTo>
                  <a:lnTo>
                    <a:pt x="70218" y="179390"/>
                  </a:lnTo>
                  <a:close/>
                  <a:moveTo>
                    <a:pt x="104724" y="68947"/>
                  </a:moveTo>
                  <a:cubicBezTo>
                    <a:pt x="84915" y="108528"/>
                    <a:pt x="78525" y="129595"/>
                    <a:pt x="77247" y="139171"/>
                  </a:cubicBezTo>
                  <a:lnTo>
                    <a:pt x="65745" y="139171"/>
                  </a:lnTo>
                  <a:lnTo>
                    <a:pt x="65745" y="89376"/>
                  </a:lnTo>
                  <a:lnTo>
                    <a:pt x="78525" y="79800"/>
                  </a:lnTo>
                  <a:cubicBezTo>
                    <a:pt x="81081" y="77246"/>
                    <a:pt x="81720" y="73416"/>
                    <a:pt x="79164" y="70862"/>
                  </a:cubicBezTo>
                  <a:cubicBezTo>
                    <a:pt x="77247" y="68309"/>
                    <a:pt x="73413" y="67670"/>
                    <a:pt x="70857" y="69585"/>
                  </a:cubicBezTo>
                  <a:lnTo>
                    <a:pt x="59355" y="78523"/>
                  </a:lnTo>
                  <a:lnTo>
                    <a:pt x="47853" y="69585"/>
                  </a:lnTo>
                  <a:cubicBezTo>
                    <a:pt x="45297" y="67032"/>
                    <a:pt x="41463" y="67670"/>
                    <a:pt x="38907" y="70224"/>
                  </a:cubicBezTo>
                  <a:cubicBezTo>
                    <a:pt x="36352" y="72777"/>
                    <a:pt x="36991" y="76608"/>
                    <a:pt x="39547" y="79161"/>
                  </a:cubicBezTo>
                  <a:cubicBezTo>
                    <a:pt x="39547" y="79161"/>
                    <a:pt x="40186" y="79800"/>
                    <a:pt x="40186" y="79800"/>
                  </a:cubicBezTo>
                  <a:lnTo>
                    <a:pt x="53604" y="90014"/>
                  </a:lnTo>
                  <a:lnTo>
                    <a:pt x="53604" y="139171"/>
                  </a:lnTo>
                  <a:lnTo>
                    <a:pt x="43381" y="139171"/>
                  </a:lnTo>
                  <a:cubicBezTo>
                    <a:pt x="41463" y="129595"/>
                    <a:pt x="35712" y="108528"/>
                    <a:pt x="15904" y="68947"/>
                  </a:cubicBezTo>
                  <a:cubicBezTo>
                    <a:pt x="10792" y="56179"/>
                    <a:pt x="12070" y="42134"/>
                    <a:pt x="19737" y="30643"/>
                  </a:cubicBezTo>
                  <a:cubicBezTo>
                    <a:pt x="27406" y="18513"/>
                    <a:pt x="40824" y="12768"/>
                    <a:pt x="60633" y="12768"/>
                  </a:cubicBezTo>
                  <a:lnTo>
                    <a:pt x="61912" y="12768"/>
                  </a:lnTo>
                  <a:cubicBezTo>
                    <a:pt x="81081" y="12768"/>
                    <a:pt x="95139" y="18513"/>
                    <a:pt x="102807" y="30643"/>
                  </a:cubicBezTo>
                  <a:cubicBezTo>
                    <a:pt x="107919" y="42134"/>
                    <a:pt x="109196" y="56179"/>
                    <a:pt x="104724" y="68947"/>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Arial" panose="020B0604020202020204" pitchFamily="34" charset="0"/>
              </a:endParaRPr>
            </a:p>
          </p:txBody>
        </p:sp>
        <p:sp>
          <p:nvSpPr>
            <p:cNvPr id="138" name="Graphic 4">
              <a:extLst>
                <a:ext uri="{FF2B5EF4-FFF2-40B4-BE49-F238E27FC236}">
                  <a16:creationId xmlns:a16="http://schemas.microsoft.com/office/drawing/2014/main" id="{F2DB56AB-AFBD-10CF-F66F-D3A9CE4DEBB0}"/>
                </a:ext>
              </a:extLst>
            </p:cNvPr>
            <p:cNvSpPr/>
            <p:nvPr/>
          </p:nvSpPr>
          <p:spPr>
            <a:xfrm>
              <a:off x="9014283" y="4360422"/>
              <a:ext cx="12779" cy="52348"/>
            </a:xfrm>
            <a:custGeom>
              <a:avLst/>
              <a:gdLst>
                <a:gd name="connsiteX0" fmla="*/ 6390 w 12779"/>
                <a:gd name="connsiteY0" fmla="*/ 52348 h 52348"/>
                <a:gd name="connsiteX1" fmla="*/ 12780 w 12779"/>
                <a:gd name="connsiteY1" fmla="*/ 45964 h 52348"/>
                <a:gd name="connsiteX2" fmla="*/ 12780 w 12779"/>
                <a:gd name="connsiteY2" fmla="*/ 6384 h 52348"/>
                <a:gd name="connsiteX3" fmla="*/ 6390 w 12779"/>
                <a:gd name="connsiteY3" fmla="*/ 0 h 52348"/>
                <a:gd name="connsiteX4" fmla="*/ 0 w 12779"/>
                <a:gd name="connsiteY4" fmla="*/ 6384 h 52348"/>
                <a:gd name="connsiteX5" fmla="*/ 0 w 12779"/>
                <a:gd name="connsiteY5" fmla="*/ 45964 h 52348"/>
                <a:gd name="connsiteX6" fmla="*/ 6390 w 12779"/>
                <a:gd name="connsiteY6" fmla="*/ 52348 h 52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79" h="52348">
                  <a:moveTo>
                    <a:pt x="6390" y="52348"/>
                  </a:moveTo>
                  <a:cubicBezTo>
                    <a:pt x="10225" y="52348"/>
                    <a:pt x="12780" y="49795"/>
                    <a:pt x="12780" y="45964"/>
                  </a:cubicBezTo>
                  <a:lnTo>
                    <a:pt x="12780" y="6384"/>
                  </a:lnTo>
                  <a:cubicBezTo>
                    <a:pt x="12780" y="2553"/>
                    <a:pt x="10225" y="0"/>
                    <a:pt x="6390" y="0"/>
                  </a:cubicBezTo>
                  <a:cubicBezTo>
                    <a:pt x="2556" y="0"/>
                    <a:pt x="0" y="2553"/>
                    <a:pt x="0" y="6384"/>
                  </a:cubicBezTo>
                  <a:lnTo>
                    <a:pt x="0" y="45964"/>
                  </a:lnTo>
                  <a:cubicBezTo>
                    <a:pt x="0" y="49156"/>
                    <a:pt x="3195" y="52348"/>
                    <a:pt x="6390" y="52348"/>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Arial" panose="020B0604020202020204" pitchFamily="34" charset="0"/>
              </a:endParaRPr>
            </a:p>
          </p:txBody>
        </p:sp>
        <p:sp>
          <p:nvSpPr>
            <p:cNvPr id="139" name="Graphic 4">
              <a:extLst>
                <a:ext uri="{FF2B5EF4-FFF2-40B4-BE49-F238E27FC236}">
                  <a16:creationId xmlns:a16="http://schemas.microsoft.com/office/drawing/2014/main" id="{F3365B3D-E296-0E66-6112-3CD5B019AFF7}"/>
                </a:ext>
              </a:extLst>
            </p:cNvPr>
            <p:cNvSpPr/>
            <p:nvPr/>
          </p:nvSpPr>
          <p:spPr>
            <a:xfrm>
              <a:off x="9048663" y="4370785"/>
              <a:ext cx="28092" cy="49007"/>
            </a:xfrm>
            <a:custGeom>
              <a:avLst/>
              <a:gdLst>
                <a:gd name="connsiteX0" fmla="*/ 3960 w 28092"/>
                <a:gd name="connsiteY0" fmla="*/ 48369 h 49007"/>
                <a:gd name="connsiteX1" fmla="*/ 6516 w 28092"/>
                <a:gd name="connsiteY1" fmla="*/ 49008 h 49007"/>
                <a:gd name="connsiteX2" fmla="*/ 12267 w 28092"/>
                <a:gd name="connsiteY2" fmla="*/ 45177 h 49007"/>
                <a:gd name="connsiteX3" fmla="*/ 27603 w 28092"/>
                <a:gd name="connsiteY3" fmla="*/ 8789 h 49007"/>
                <a:gd name="connsiteX4" fmla="*/ 24408 w 28092"/>
                <a:gd name="connsiteY4" fmla="*/ 489 h 49007"/>
                <a:gd name="connsiteX5" fmla="*/ 16101 w 28092"/>
                <a:gd name="connsiteY5" fmla="*/ 3681 h 49007"/>
                <a:gd name="connsiteX6" fmla="*/ 16101 w 28092"/>
                <a:gd name="connsiteY6" fmla="*/ 3681 h 49007"/>
                <a:gd name="connsiteX7" fmla="*/ 765 w 28092"/>
                <a:gd name="connsiteY7" fmla="*/ 40070 h 49007"/>
                <a:gd name="connsiteX8" fmla="*/ 3960 w 28092"/>
                <a:gd name="connsiteY8" fmla="*/ 48369 h 49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092" h="49007">
                  <a:moveTo>
                    <a:pt x="3960" y="48369"/>
                  </a:moveTo>
                  <a:cubicBezTo>
                    <a:pt x="4599" y="49008"/>
                    <a:pt x="5877" y="49008"/>
                    <a:pt x="6516" y="49008"/>
                  </a:cubicBezTo>
                  <a:cubicBezTo>
                    <a:pt x="9072" y="49008"/>
                    <a:pt x="11628" y="47731"/>
                    <a:pt x="12267" y="45177"/>
                  </a:cubicBezTo>
                  <a:lnTo>
                    <a:pt x="27603" y="8789"/>
                  </a:lnTo>
                  <a:cubicBezTo>
                    <a:pt x="28881" y="5597"/>
                    <a:pt x="27603" y="1766"/>
                    <a:pt x="24408" y="489"/>
                  </a:cubicBezTo>
                  <a:cubicBezTo>
                    <a:pt x="21213" y="-787"/>
                    <a:pt x="17379" y="489"/>
                    <a:pt x="16101" y="3681"/>
                  </a:cubicBezTo>
                  <a:lnTo>
                    <a:pt x="16101" y="3681"/>
                  </a:lnTo>
                  <a:lnTo>
                    <a:pt x="765" y="40070"/>
                  </a:lnTo>
                  <a:cubicBezTo>
                    <a:pt x="-1152" y="43262"/>
                    <a:pt x="765" y="47093"/>
                    <a:pt x="3960" y="48369"/>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Arial" panose="020B0604020202020204" pitchFamily="34" charset="0"/>
              </a:endParaRPr>
            </a:p>
          </p:txBody>
        </p:sp>
        <p:sp>
          <p:nvSpPr>
            <p:cNvPr id="140" name="Graphic 4">
              <a:extLst>
                <a:ext uri="{FF2B5EF4-FFF2-40B4-BE49-F238E27FC236}">
                  <a16:creationId xmlns:a16="http://schemas.microsoft.com/office/drawing/2014/main" id="{CDAB54A7-8140-A735-B9C7-0A1B28A62BFA}"/>
                </a:ext>
              </a:extLst>
            </p:cNvPr>
            <p:cNvSpPr/>
            <p:nvPr/>
          </p:nvSpPr>
          <p:spPr>
            <a:xfrm>
              <a:off x="8965869" y="4370785"/>
              <a:ext cx="27817" cy="49007"/>
            </a:xfrm>
            <a:custGeom>
              <a:avLst/>
              <a:gdLst>
                <a:gd name="connsiteX0" fmla="*/ 15826 w 27817"/>
                <a:gd name="connsiteY0" fmla="*/ 45177 h 49007"/>
                <a:gd name="connsiteX1" fmla="*/ 21577 w 27817"/>
                <a:gd name="connsiteY1" fmla="*/ 49008 h 49007"/>
                <a:gd name="connsiteX2" fmla="*/ 24133 w 27817"/>
                <a:gd name="connsiteY2" fmla="*/ 48369 h 49007"/>
                <a:gd name="connsiteX3" fmla="*/ 27328 w 27817"/>
                <a:gd name="connsiteY3" fmla="*/ 40070 h 49007"/>
                <a:gd name="connsiteX4" fmla="*/ 11992 w 27817"/>
                <a:gd name="connsiteY4" fmla="*/ 3681 h 49007"/>
                <a:gd name="connsiteX5" fmla="*/ 3685 w 27817"/>
                <a:gd name="connsiteY5" fmla="*/ 489 h 49007"/>
                <a:gd name="connsiteX6" fmla="*/ 490 w 27817"/>
                <a:gd name="connsiteY6" fmla="*/ 8789 h 49007"/>
                <a:gd name="connsiteX7" fmla="*/ 490 w 27817"/>
                <a:gd name="connsiteY7" fmla="*/ 8789 h 49007"/>
                <a:gd name="connsiteX8" fmla="*/ 15826 w 27817"/>
                <a:gd name="connsiteY8" fmla="*/ 45177 h 49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817" h="49007">
                  <a:moveTo>
                    <a:pt x="15826" y="45177"/>
                  </a:moveTo>
                  <a:cubicBezTo>
                    <a:pt x="17104" y="47731"/>
                    <a:pt x="19021" y="49008"/>
                    <a:pt x="21577" y="49008"/>
                  </a:cubicBezTo>
                  <a:cubicBezTo>
                    <a:pt x="22216" y="49008"/>
                    <a:pt x="23494" y="49008"/>
                    <a:pt x="24133" y="48369"/>
                  </a:cubicBezTo>
                  <a:cubicBezTo>
                    <a:pt x="27328" y="47093"/>
                    <a:pt x="28605" y="43262"/>
                    <a:pt x="27328" y="40070"/>
                  </a:cubicBezTo>
                  <a:lnTo>
                    <a:pt x="11992" y="3681"/>
                  </a:lnTo>
                  <a:cubicBezTo>
                    <a:pt x="10714" y="489"/>
                    <a:pt x="6880" y="-787"/>
                    <a:pt x="3685" y="489"/>
                  </a:cubicBezTo>
                  <a:cubicBezTo>
                    <a:pt x="490" y="1766"/>
                    <a:pt x="-788" y="5597"/>
                    <a:pt x="490" y="8789"/>
                  </a:cubicBezTo>
                  <a:lnTo>
                    <a:pt x="490" y="8789"/>
                  </a:lnTo>
                  <a:lnTo>
                    <a:pt x="15826" y="45177"/>
                  </a:ln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Arial" panose="020B0604020202020204" pitchFamily="34" charset="0"/>
              </a:endParaRPr>
            </a:p>
          </p:txBody>
        </p:sp>
      </p:grpSp>
      <p:sp>
        <p:nvSpPr>
          <p:cNvPr id="141" name="Arrow: Bent 140">
            <a:extLst>
              <a:ext uri="{FF2B5EF4-FFF2-40B4-BE49-F238E27FC236}">
                <a16:creationId xmlns:a16="http://schemas.microsoft.com/office/drawing/2014/main" id="{90F9FFF9-373E-28D6-A344-1C50458D44B7}"/>
              </a:ext>
            </a:extLst>
          </p:cNvPr>
          <p:cNvSpPr/>
          <p:nvPr/>
        </p:nvSpPr>
        <p:spPr>
          <a:xfrm rot="16200000">
            <a:off x="971389" y="3827759"/>
            <a:ext cx="1572303" cy="3226354"/>
          </a:xfrm>
          <a:prstGeom prst="bentArrow">
            <a:avLst>
              <a:gd name="adj1" fmla="val 17051"/>
              <a:gd name="adj2" fmla="val 18768"/>
              <a:gd name="adj3" fmla="val 20079"/>
              <a:gd name="adj4" fmla="val 32257"/>
            </a:avLst>
          </a:prstGeom>
          <a:solidFill>
            <a:srgbClr val="808080"/>
          </a:solidFill>
          <a:ln w="9525" cap="flat" cmpd="sng" algn="ctr">
            <a:solidFill>
              <a:srgbClr val="808080"/>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a:ln>
                <a:noFill/>
              </a:ln>
              <a:solidFill>
                <a:prstClr val="black"/>
              </a:solidFill>
              <a:effectLst/>
              <a:uLnTx/>
              <a:uFillTx/>
              <a:latin typeface="Arial" panose="020B0604020202020204"/>
              <a:ea typeface="+mn-ea"/>
              <a:cs typeface="Arial" panose="020B0604020202020204" pitchFamily="34" charset="0"/>
            </a:endParaRPr>
          </a:p>
        </p:txBody>
      </p:sp>
      <p:sp>
        <p:nvSpPr>
          <p:cNvPr id="142" name="Arrow: Left 141">
            <a:extLst>
              <a:ext uri="{FF2B5EF4-FFF2-40B4-BE49-F238E27FC236}">
                <a16:creationId xmlns:a16="http://schemas.microsoft.com/office/drawing/2014/main" id="{982838EB-52E5-CF36-9B0A-15C0CC7173A4}"/>
              </a:ext>
            </a:extLst>
          </p:cNvPr>
          <p:cNvSpPr/>
          <p:nvPr/>
        </p:nvSpPr>
        <p:spPr>
          <a:xfrm>
            <a:off x="3430595" y="5849814"/>
            <a:ext cx="5358521" cy="512064"/>
          </a:xfrm>
          <a:prstGeom prst="leftArrow">
            <a:avLst/>
          </a:prstGeom>
          <a:solidFill>
            <a:srgbClr val="808080"/>
          </a:solidFill>
          <a:ln w="9525" cap="flat" cmpd="sng" algn="ctr">
            <a:solidFill>
              <a:srgbClr val="808080"/>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a:ln>
                <a:noFill/>
              </a:ln>
              <a:solidFill>
                <a:prstClr val="black"/>
              </a:solidFill>
              <a:effectLst/>
              <a:uLnTx/>
              <a:uFillTx/>
              <a:latin typeface="Arial" panose="020B0604020202020204"/>
              <a:ea typeface="+mn-ea"/>
              <a:cs typeface="Arial" panose="020B0604020202020204" pitchFamily="34" charset="0"/>
            </a:endParaRPr>
          </a:p>
        </p:txBody>
      </p:sp>
      <p:grpSp>
        <p:nvGrpSpPr>
          <p:cNvPr id="143" name="Graphic 1100">
            <a:extLst>
              <a:ext uri="{FF2B5EF4-FFF2-40B4-BE49-F238E27FC236}">
                <a16:creationId xmlns:a16="http://schemas.microsoft.com/office/drawing/2014/main" id="{63C4EC71-EC70-08D4-86DA-050479875869}"/>
              </a:ext>
            </a:extLst>
          </p:cNvPr>
          <p:cNvGrpSpPr/>
          <p:nvPr/>
        </p:nvGrpSpPr>
        <p:grpSpPr>
          <a:xfrm>
            <a:off x="109887" y="3280804"/>
            <a:ext cx="640080" cy="640080"/>
            <a:chOff x="7802752" y="3828162"/>
            <a:chExt cx="361674" cy="361971"/>
          </a:xfrm>
          <a:solidFill>
            <a:srgbClr val="808080"/>
          </a:solidFill>
        </p:grpSpPr>
        <p:sp>
          <p:nvSpPr>
            <p:cNvPr id="144" name="Graphic 1100">
              <a:extLst>
                <a:ext uri="{FF2B5EF4-FFF2-40B4-BE49-F238E27FC236}">
                  <a16:creationId xmlns:a16="http://schemas.microsoft.com/office/drawing/2014/main" id="{DFD35963-A96B-4C19-08EA-485332494635}"/>
                </a:ext>
              </a:extLst>
            </p:cNvPr>
            <p:cNvSpPr/>
            <p:nvPr/>
          </p:nvSpPr>
          <p:spPr>
            <a:xfrm>
              <a:off x="7802752" y="3828162"/>
              <a:ext cx="361674" cy="361971"/>
            </a:xfrm>
            <a:custGeom>
              <a:avLst/>
              <a:gdLst>
                <a:gd name="connsiteX0" fmla="*/ 180836 w 361674"/>
                <a:gd name="connsiteY0" fmla="*/ 0 h 361971"/>
                <a:gd name="connsiteX1" fmla="*/ 0 w 361674"/>
                <a:gd name="connsiteY1" fmla="*/ 180667 h 361971"/>
                <a:gd name="connsiteX2" fmla="*/ 180836 w 361674"/>
                <a:gd name="connsiteY2" fmla="*/ 361971 h 361971"/>
                <a:gd name="connsiteX3" fmla="*/ 361670 w 361674"/>
                <a:gd name="connsiteY3" fmla="*/ 181305 h 361971"/>
                <a:gd name="connsiteX4" fmla="*/ 361670 w 361674"/>
                <a:gd name="connsiteY4" fmla="*/ 181305 h 361971"/>
                <a:gd name="connsiteX5" fmla="*/ 180836 w 361674"/>
                <a:gd name="connsiteY5" fmla="*/ 0 h 361971"/>
                <a:gd name="connsiteX6" fmla="*/ 180836 w 361674"/>
                <a:gd name="connsiteY6" fmla="*/ 349204 h 361971"/>
                <a:gd name="connsiteX7" fmla="*/ 12780 w 361674"/>
                <a:gd name="connsiteY7" fmla="*/ 181305 h 361971"/>
                <a:gd name="connsiteX8" fmla="*/ 180836 w 361674"/>
                <a:gd name="connsiteY8" fmla="*/ 12768 h 361971"/>
                <a:gd name="connsiteX9" fmla="*/ 348890 w 361674"/>
                <a:gd name="connsiteY9" fmla="*/ 180667 h 361971"/>
                <a:gd name="connsiteX10" fmla="*/ 348890 w 361674"/>
                <a:gd name="connsiteY10" fmla="*/ 180667 h 361971"/>
                <a:gd name="connsiteX11" fmla="*/ 180836 w 361674"/>
                <a:gd name="connsiteY11" fmla="*/ 349204 h 361971"/>
                <a:gd name="connsiteX12" fmla="*/ 180836 w 361674"/>
                <a:gd name="connsiteY12" fmla="*/ 349204 h 361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61674" h="361971">
                  <a:moveTo>
                    <a:pt x="180836" y="0"/>
                  </a:moveTo>
                  <a:cubicBezTo>
                    <a:pt x="80513" y="0"/>
                    <a:pt x="0" y="81076"/>
                    <a:pt x="0" y="180667"/>
                  </a:cubicBezTo>
                  <a:cubicBezTo>
                    <a:pt x="0" y="280895"/>
                    <a:pt x="81153" y="361971"/>
                    <a:pt x="180836" y="361971"/>
                  </a:cubicBezTo>
                  <a:cubicBezTo>
                    <a:pt x="281157" y="361971"/>
                    <a:pt x="361670" y="280895"/>
                    <a:pt x="361670" y="181305"/>
                  </a:cubicBezTo>
                  <a:lnTo>
                    <a:pt x="361670" y="181305"/>
                  </a:lnTo>
                  <a:cubicBezTo>
                    <a:pt x="362310" y="81076"/>
                    <a:pt x="281157" y="0"/>
                    <a:pt x="180836" y="0"/>
                  </a:cubicBezTo>
                  <a:close/>
                  <a:moveTo>
                    <a:pt x="180836" y="349204"/>
                  </a:moveTo>
                  <a:cubicBezTo>
                    <a:pt x="87543" y="349204"/>
                    <a:pt x="12780" y="273873"/>
                    <a:pt x="12780" y="181305"/>
                  </a:cubicBezTo>
                  <a:cubicBezTo>
                    <a:pt x="12780" y="88099"/>
                    <a:pt x="88181" y="12768"/>
                    <a:pt x="180836" y="12768"/>
                  </a:cubicBezTo>
                  <a:cubicBezTo>
                    <a:pt x="274128" y="12768"/>
                    <a:pt x="348890" y="88099"/>
                    <a:pt x="348890" y="180667"/>
                  </a:cubicBezTo>
                  <a:lnTo>
                    <a:pt x="348890" y="180667"/>
                  </a:lnTo>
                  <a:cubicBezTo>
                    <a:pt x="348890" y="273873"/>
                    <a:pt x="273490" y="349204"/>
                    <a:pt x="180836" y="349204"/>
                  </a:cubicBezTo>
                  <a:lnTo>
                    <a:pt x="180836" y="349204"/>
                  </a:lnTo>
                  <a:close/>
                </a:path>
              </a:pathLst>
            </a:custGeom>
            <a:grpFill/>
            <a:ln w="9525" cap="flat">
              <a:solidFill>
                <a:srgbClr val="808080"/>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145" name="Graphic 1100">
              <a:extLst>
                <a:ext uri="{FF2B5EF4-FFF2-40B4-BE49-F238E27FC236}">
                  <a16:creationId xmlns:a16="http://schemas.microsoft.com/office/drawing/2014/main" id="{C6BF82C2-DAF3-21C6-8594-80BD1132CE79}"/>
                </a:ext>
              </a:extLst>
            </p:cNvPr>
            <p:cNvSpPr/>
            <p:nvPr/>
          </p:nvSpPr>
          <p:spPr>
            <a:xfrm>
              <a:off x="7880709" y="3922645"/>
              <a:ext cx="208311" cy="160237"/>
            </a:xfrm>
            <a:custGeom>
              <a:avLst/>
              <a:gdLst>
                <a:gd name="connsiteX0" fmla="*/ 190420 w 208311"/>
                <a:gd name="connsiteY0" fmla="*/ 19152 h 160237"/>
                <a:gd name="connsiteX1" fmla="*/ 185308 w 208311"/>
                <a:gd name="connsiteY1" fmla="*/ 19152 h 160237"/>
                <a:gd name="connsiteX2" fmla="*/ 178918 w 208311"/>
                <a:gd name="connsiteY2" fmla="*/ 25536 h 160237"/>
                <a:gd name="connsiteX3" fmla="*/ 185308 w 208311"/>
                <a:gd name="connsiteY3" fmla="*/ 31920 h 160237"/>
                <a:gd name="connsiteX4" fmla="*/ 190420 w 208311"/>
                <a:gd name="connsiteY4" fmla="*/ 31920 h 160237"/>
                <a:gd name="connsiteX5" fmla="*/ 194893 w 208311"/>
                <a:gd name="connsiteY5" fmla="*/ 35750 h 160237"/>
                <a:gd name="connsiteX6" fmla="*/ 194893 w 208311"/>
                <a:gd name="connsiteY6" fmla="*/ 35750 h 160237"/>
                <a:gd name="connsiteX7" fmla="*/ 194893 w 208311"/>
                <a:gd name="connsiteY7" fmla="*/ 47241 h 160237"/>
                <a:gd name="connsiteX8" fmla="*/ 182752 w 208311"/>
                <a:gd name="connsiteY8" fmla="*/ 47241 h 160237"/>
                <a:gd name="connsiteX9" fmla="*/ 173806 w 208311"/>
                <a:gd name="connsiteY9" fmla="*/ 26813 h 160237"/>
                <a:gd name="connsiteX10" fmla="*/ 150802 w 208311"/>
                <a:gd name="connsiteY10" fmla="*/ 15960 h 160237"/>
                <a:gd name="connsiteX11" fmla="*/ 61343 w 208311"/>
                <a:gd name="connsiteY11" fmla="*/ 47880 h 160237"/>
                <a:gd name="connsiteX12" fmla="*/ 12140 w 208311"/>
                <a:gd name="connsiteY12" fmla="*/ 47880 h 160237"/>
                <a:gd name="connsiteX13" fmla="*/ 12140 w 208311"/>
                <a:gd name="connsiteY13" fmla="*/ 12768 h 160237"/>
                <a:gd name="connsiteX14" fmla="*/ 51119 w 208311"/>
                <a:gd name="connsiteY14" fmla="*/ 12768 h 160237"/>
                <a:gd name="connsiteX15" fmla="*/ 72845 w 208311"/>
                <a:gd name="connsiteY15" fmla="*/ 30643 h 160237"/>
                <a:gd name="connsiteX16" fmla="*/ 76679 w 208311"/>
                <a:gd name="connsiteY16" fmla="*/ 31920 h 160237"/>
                <a:gd name="connsiteX17" fmla="*/ 93932 w 208311"/>
                <a:gd name="connsiteY17" fmla="*/ 31920 h 160237"/>
                <a:gd name="connsiteX18" fmla="*/ 100322 w 208311"/>
                <a:gd name="connsiteY18" fmla="*/ 25536 h 160237"/>
                <a:gd name="connsiteX19" fmla="*/ 93932 w 208311"/>
                <a:gd name="connsiteY19" fmla="*/ 19152 h 160237"/>
                <a:gd name="connsiteX20" fmla="*/ 79235 w 208311"/>
                <a:gd name="connsiteY20" fmla="*/ 19152 h 160237"/>
                <a:gd name="connsiteX21" fmla="*/ 57509 w 208311"/>
                <a:gd name="connsiteY21" fmla="*/ 1277 h 160237"/>
                <a:gd name="connsiteX22" fmla="*/ 53675 w 208311"/>
                <a:gd name="connsiteY22" fmla="*/ 0 h 160237"/>
                <a:gd name="connsiteX23" fmla="*/ 12780 w 208311"/>
                <a:gd name="connsiteY23" fmla="*/ 0 h 160237"/>
                <a:gd name="connsiteX24" fmla="*/ 0 w 208311"/>
                <a:gd name="connsiteY24" fmla="*/ 12768 h 160237"/>
                <a:gd name="connsiteX25" fmla="*/ 0 w 208311"/>
                <a:gd name="connsiteY25" fmla="*/ 153854 h 160237"/>
                <a:gd name="connsiteX26" fmla="*/ 6390 w 208311"/>
                <a:gd name="connsiteY26" fmla="*/ 160238 h 160237"/>
                <a:gd name="connsiteX27" fmla="*/ 102878 w 208311"/>
                <a:gd name="connsiteY27" fmla="*/ 160238 h 160237"/>
                <a:gd name="connsiteX28" fmla="*/ 109268 w 208311"/>
                <a:gd name="connsiteY28" fmla="*/ 153854 h 160237"/>
                <a:gd name="connsiteX29" fmla="*/ 102878 w 208311"/>
                <a:gd name="connsiteY29" fmla="*/ 147470 h 160237"/>
                <a:gd name="connsiteX30" fmla="*/ 12780 w 208311"/>
                <a:gd name="connsiteY30" fmla="*/ 147470 h 160237"/>
                <a:gd name="connsiteX31" fmla="*/ 12780 w 208311"/>
                <a:gd name="connsiteY31" fmla="*/ 60009 h 160237"/>
                <a:gd name="connsiteX32" fmla="*/ 195532 w 208311"/>
                <a:gd name="connsiteY32" fmla="*/ 60009 h 160237"/>
                <a:gd name="connsiteX33" fmla="*/ 195532 w 208311"/>
                <a:gd name="connsiteY33" fmla="*/ 74693 h 160237"/>
                <a:gd name="connsiteX34" fmla="*/ 201922 w 208311"/>
                <a:gd name="connsiteY34" fmla="*/ 81077 h 160237"/>
                <a:gd name="connsiteX35" fmla="*/ 208312 w 208311"/>
                <a:gd name="connsiteY35" fmla="*/ 74693 h 160237"/>
                <a:gd name="connsiteX36" fmla="*/ 208312 w 208311"/>
                <a:gd name="connsiteY36" fmla="*/ 35750 h 160237"/>
                <a:gd name="connsiteX37" fmla="*/ 190420 w 208311"/>
                <a:gd name="connsiteY37" fmla="*/ 19152 h 160237"/>
                <a:gd name="connsiteX38" fmla="*/ 190420 w 208311"/>
                <a:gd name="connsiteY38" fmla="*/ 19152 h 160237"/>
                <a:gd name="connsiteX39" fmla="*/ 154636 w 208311"/>
                <a:gd name="connsiteY39" fmla="*/ 28089 h 160237"/>
                <a:gd name="connsiteX40" fmla="*/ 161665 w 208311"/>
                <a:gd name="connsiteY40" fmla="*/ 32558 h 160237"/>
                <a:gd name="connsiteX41" fmla="*/ 168694 w 208311"/>
                <a:gd name="connsiteY41" fmla="*/ 47880 h 160237"/>
                <a:gd name="connsiteX42" fmla="*/ 99683 w 208311"/>
                <a:gd name="connsiteY42" fmla="*/ 47880 h 160237"/>
                <a:gd name="connsiteX43" fmla="*/ 154636 w 208311"/>
                <a:gd name="connsiteY43" fmla="*/ 28089 h 160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208311" h="160237">
                  <a:moveTo>
                    <a:pt x="190420" y="19152"/>
                  </a:moveTo>
                  <a:lnTo>
                    <a:pt x="185308" y="19152"/>
                  </a:lnTo>
                  <a:cubicBezTo>
                    <a:pt x="181474" y="19152"/>
                    <a:pt x="178918" y="21705"/>
                    <a:pt x="178918" y="25536"/>
                  </a:cubicBezTo>
                  <a:cubicBezTo>
                    <a:pt x="178918" y="29366"/>
                    <a:pt x="181474" y="31920"/>
                    <a:pt x="185308" y="31920"/>
                  </a:cubicBezTo>
                  <a:lnTo>
                    <a:pt x="190420" y="31920"/>
                  </a:lnTo>
                  <a:cubicBezTo>
                    <a:pt x="192976" y="31920"/>
                    <a:pt x="194893" y="33835"/>
                    <a:pt x="194893" y="35750"/>
                  </a:cubicBezTo>
                  <a:lnTo>
                    <a:pt x="194893" y="35750"/>
                  </a:lnTo>
                  <a:lnTo>
                    <a:pt x="194893" y="47241"/>
                  </a:lnTo>
                  <a:lnTo>
                    <a:pt x="182752" y="47241"/>
                  </a:lnTo>
                  <a:lnTo>
                    <a:pt x="173806" y="26813"/>
                  </a:lnTo>
                  <a:cubicBezTo>
                    <a:pt x="170611" y="17875"/>
                    <a:pt x="160387" y="12768"/>
                    <a:pt x="150802" y="15960"/>
                  </a:cubicBezTo>
                  <a:lnTo>
                    <a:pt x="61343" y="47880"/>
                  </a:lnTo>
                  <a:lnTo>
                    <a:pt x="12140" y="47880"/>
                  </a:lnTo>
                  <a:lnTo>
                    <a:pt x="12140" y="12768"/>
                  </a:lnTo>
                  <a:lnTo>
                    <a:pt x="51119" y="12768"/>
                  </a:lnTo>
                  <a:lnTo>
                    <a:pt x="72845" y="30643"/>
                  </a:lnTo>
                  <a:cubicBezTo>
                    <a:pt x="74123" y="31281"/>
                    <a:pt x="75401" y="31920"/>
                    <a:pt x="76679" y="31920"/>
                  </a:cubicBezTo>
                  <a:lnTo>
                    <a:pt x="93932" y="31920"/>
                  </a:lnTo>
                  <a:cubicBezTo>
                    <a:pt x="97766" y="31920"/>
                    <a:pt x="100322" y="29366"/>
                    <a:pt x="100322" y="25536"/>
                  </a:cubicBezTo>
                  <a:cubicBezTo>
                    <a:pt x="100322" y="21705"/>
                    <a:pt x="97766" y="19152"/>
                    <a:pt x="93932" y="19152"/>
                  </a:cubicBezTo>
                  <a:lnTo>
                    <a:pt x="79235" y="19152"/>
                  </a:lnTo>
                  <a:lnTo>
                    <a:pt x="57509" y="1277"/>
                  </a:lnTo>
                  <a:cubicBezTo>
                    <a:pt x="56231" y="638"/>
                    <a:pt x="54953" y="0"/>
                    <a:pt x="53675" y="0"/>
                  </a:cubicBezTo>
                  <a:lnTo>
                    <a:pt x="12780" y="0"/>
                  </a:lnTo>
                  <a:cubicBezTo>
                    <a:pt x="5750" y="0"/>
                    <a:pt x="0" y="5745"/>
                    <a:pt x="0" y="12768"/>
                  </a:cubicBezTo>
                  <a:lnTo>
                    <a:pt x="0" y="153854"/>
                  </a:lnTo>
                  <a:cubicBezTo>
                    <a:pt x="0" y="157684"/>
                    <a:pt x="2555" y="160238"/>
                    <a:pt x="6390" y="160238"/>
                  </a:cubicBezTo>
                  <a:lnTo>
                    <a:pt x="102878" y="160238"/>
                  </a:lnTo>
                  <a:cubicBezTo>
                    <a:pt x="106712" y="160238"/>
                    <a:pt x="109268" y="157684"/>
                    <a:pt x="109268" y="153854"/>
                  </a:cubicBezTo>
                  <a:cubicBezTo>
                    <a:pt x="109268" y="150024"/>
                    <a:pt x="106712" y="147470"/>
                    <a:pt x="102878" y="147470"/>
                  </a:cubicBezTo>
                  <a:lnTo>
                    <a:pt x="12780" y="147470"/>
                  </a:lnTo>
                  <a:lnTo>
                    <a:pt x="12780" y="60009"/>
                  </a:lnTo>
                  <a:lnTo>
                    <a:pt x="195532" y="60009"/>
                  </a:lnTo>
                  <a:lnTo>
                    <a:pt x="195532" y="74693"/>
                  </a:lnTo>
                  <a:cubicBezTo>
                    <a:pt x="195532" y="78523"/>
                    <a:pt x="198088" y="81077"/>
                    <a:pt x="201922" y="81077"/>
                  </a:cubicBezTo>
                  <a:cubicBezTo>
                    <a:pt x="205756" y="81077"/>
                    <a:pt x="208312" y="78523"/>
                    <a:pt x="208312" y="74693"/>
                  </a:cubicBezTo>
                  <a:lnTo>
                    <a:pt x="208312" y="35750"/>
                  </a:lnTo>
                  <a:cubicBezTo>
                    <a:pt x="207033" y="26813"/>
                    <a:pt x="200005" y="19152"/>
                    <a:pt x="190420" y="19152"/>
                  </a:cubicBezTo>
                  <a:cubicBezTo>
                    <a:pt x="190420" y="19152"/>
                    <a:pt x="190420" y="19152"/>
                    <a:pt x="190420" y="19152"/>
                  </a:cubicBezTo>
                  <a:close/>
                  <a:moveTo>
                    <a:pt x="154636" y="28089"/>
                  </a:moveTo>
                  <a:cubicBezTo>
                    <a:pt x="157831" y="26813"/>
                    <a:pt x="160387" y="29366"/>
                    <a:pt x="161665" y="32558"/>
                  </a:cubicBezTo>
                  <a:lnTo>
                    <a:pt x="168694" y="47880"/>
                  </a:lnTo>
                  <a:lnTo>
                    <a:pt x="99683" y="47880"/>
                  </a:lnTo>
                  <a:lnTo>
                    <a:pt x="154636" y="28089"/>
                  </a:lnTo>
                  <a:close/>
                </a:path>
              </a:pathLst>
            </a:custGeom>
            <a:grpFill/>
            <a:ln w="9525" cap="flat">
              <a:solidFill>
                <a:srgbClr val="808080"/>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146" name="Graphic 1100">
              <a:extLst>
                <a:ext uri="{FF2B5EF4-FFF2-40B4-BE49-F238E27FC236}">
                  <a16:creationId xmlns:a16="http://schemas.microsoft.com/office/drawing/2014/main" id="{9916A16D-6705-9696-AFEC-DA021B137CE7}"/>
                </a:ext>
              </a:extLst>
            </p:cNvPr>
            <p:cNvSpPr/>
            <p:nvPr/>
          </p:nvSpPr>
          <p:spPr>
            <a:xfrm>
              <a:off x="7989338" y="3996699"/>
              <a:ext cx="98404" cy="98313"/>
            </a:xfrm>
            <a:custGeom>
              <a:avLst/>
              <a:gdLst>
                <a:gd name="connsiteX0" fmla="*/ 49202 w 98404"/>
                <a:gd name="connsiteY0" fmla="*/ 0 h 98313"/>
                <a:gd name="connsiteX1" fmla="*/ 0 w 98404"/>
                <a:gd name="connsiteY1" fmla="*/ 49157 h 98313"/>
                <a:gd name="connsiteX2" fmla="*/ 49202 w 98404"/>
                <a:gd name="connsiteY2" fmla="*/ 98313 h 98313"/>
                <a:gd name="connsiteX3" fmla="*/ 98404 w 98404"/>
                <a:gd name="connsiteY3" fmla="*/ 49157 h 98313"/>
                <a:gd name="connsiteX4" fmla="*/ 98404 w 98404"/>
                <a:gd name="connsiteY4" fmla="*/ 49157 h 98313"/>
                <a:gd name="connsiteX5" fmla="*/ 49202 w 98404"/>
                <a:gd name="connsiteY5" fmla="*/ 0 h 98313"/>
                <a:gd name="connsiteX6" fmla="*/ 49202 w 98404"/>
                <a:gd name="connsiteY6" fmla="*/ 85546 h 98313"/>
                <a:gd name="connsiteX7" fmla="*/ 12780 w 98404"/>
                <a:gd name="connsiteY7" fmla="*/ 49157 h 98313"/>
                <a:gd name="connsiteX8" fmla="*/ 49202 w 98404"/>
                <a:gd name="connsiteY8" fmla="*/ 12768 h 98313"/>
                <a:gd name="connsiteX9" fmla="*/ 85625 w 98404"/>
                <a:gd name="connsiteY9" fmla="*/ 49157 h 98313"/>
                <a:gd name="connsiteX10" fmla="*/ 85625 w 98404"/>
                <a:gd name="connsiteY10" fmla="*/ 49157 h 98313"/>
                <a:gd name="connsiteX11" fmla="*/ 49202 w 98404"/>
                <a:gd name="connsiteY11" fmla="*/ 85546 h 98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8404" h="98313">
                  <a:moveTo>
                    <a:pt x="49202" y="0"/>
                  </a:moveTo>
                  <a:cubicBezTo>
                    <a:pt x="21725" y="0"/>
                    <a:pt x="0" y="22344"/>
                    <a:pt x="0" y="49157"/>
                  </a:cubicBezTo>
                  <a:cubicBezTo>
                    <a:pt x="0" y="76608"/>
                    <a:pt x="22365" y="98313"/>
                    <a:pt x="49202" y="98313"/>
                  </a:cubicBezTo>
                  <a:cubicBezTo>
                    <a:pt x="76679" y="98313"/>
                    <a:pt x="98404" y="75970"/>
                    <a:pt x="98404" y="49157"/>
                  </a:cubicBezTo>
                  <a:lnTo>
                    <a:pt x="98404" y="49157"/>
                  </a:lnTo>
                  <a:cubicBezTo>
                    <a:pt x="98404" y="22344"/>
                    <a:pt x="76679" y="0"/>
                    <a:pt x="49202" y="0"/>
                  </a:cubicBezTo>
                  <a:close/>
                  <a:moveTo>
                    <a:pt x="49202" y="85546"/>
                  </a:moveTo>
                  <a:cubicBezTo>
                    <a:pt x="28755" y="85546"/>
                    <a:pt x="12780" y="68947"/>
                    <a:pt x="12780" y="49157"/>
                  </a:cubicBezTo>
                  <a:cubicBezTo>
                    <a:pt x="12780" y="28728"/>
                    <a:pt x="29394" y="12768"/>
                    <a:pt x="49202" y="12768"/>
                  </a:cubicBezTo>
                  <a:cubicBezTo>
                    <a:pt x="69650" y="12768"/>
                    <a:pt x="85625" y="29367"/>
                    <a:pt x="85625" y="49157"/>
                  </a:cubicBezTo>
                  <a:lnTo>
                    <a:pt x="85625" y="49157"/>
                  </a:lnTo>
                  <a:cubicBezTo>
                    <a:pt x="85625" y="69586"/>
                    <a:pt x="69650" y="85546"/>
                    <a:pt x="49202" y="85546"/>
                  </a:cubicBezTo>
                  <a:close/>
                </a:path>
              </a:pathLst>
            </a:custGeom>
            <a:grpFill/>
            <a:ln w="9525" cap="flat">
              <a:solidFill>
                <a:srgbClr val="808080"/>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147" name="Graphic 1100">
              <a:extLst>
                <a:ext uri="{FF2B5EF4-FFF2-40B4-BE49-F238E27FC236}">
                  <a16:creationId xmlns:a16="http://schemas.microsoft.com/office/drawing/2014/main" id="{0DA0CDE1-7F77-1FDD-A194-B17CB28EB8FB}"/>
                </a:ext>
              </a:extLst>
            </p:cNvPr>
            <p:cNvSpPr/>
            <p:nvPr/>
          </p:nvSpPr>
          <p:spPr>
            <a:xfrm>
              <a:off x="8032539" y="4015730"/>
              <a:ext cx="38590" cy="36509"/>
            </a:xfrm>
            <a:custGeom>
              <a:avLst/>
              <a:gdLst>
                <a:gd name="connsiteX0" fmla="*/ 14309 w 38590"/>
                <a:gd name="connsiteY0" fmla="*/ 23742 h 36509"/>
                <a:gd name="connsiteX1" fmla="*/ 18143 w 38590"/>
                <a:gd name="connsiteY1" fmla="*/ 7782 h 36509"/>
                <a:gd name="connsiteX2" fmla="*/ 13030 w 38590"/>
                <a:gd name="connsiteY2" fmla="*/ 121 h 36509"/>
                <a:gd name="connsiteX3" fmla="*/ 5363 w 38590"/>
                <a:gd name="connsiteY3" fmla="*/ 5228 h 36509"/>
                <a:gd name="connsiteX4" fmla="*/ 251 w 38590"/>
                <a:gd name="connsiteY4" fmla="*/ 28849 h 36509"/>
                <a:gd name="connsiteX5" fmla="*/ 1529 w 38590"/>
                <a:gd name="connsiteY5" fmla="*/ 33956 h 36509"/>
                <a:gd name="connsiteX6" fmla="*/ 6641 w 38590"/>
                <a:gd name="connsiteY6" fmla="*/ 36510 h 36509"/>
                <a:gd name="connsiteX7" fmla="*/ 32200 w 38590"/>
                <a:gd name="connsiteY7" fmla="*/ 36510 h 36509"/>
                <a:gd name="connsiteX8" fmla="*/ 38590 w 38590"/>
                <a:gd name="connsiteY8" fmla="*/ 30126 h 36509"/>
                <a:gd name="connsiteX9" fmla="*/ 32200 w 38590"/>
                <a:gd name="connsiteY9" fmla="*/ 23742 h 36509"/>
                <a:gd name="connsiteX10" fmla="*/ 14309 w 38590"/>
                <a:gd name="connsiteY10" fmla="*/ 23742 h 36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8590" h="36509">
                  <a:moveTo>
                    <a:pt x="14309" y="23742"/>
                  </a:moveTo>
                  <a:lnTo>
                    <a:pt x="18143" y="7782"/>
                  </a:lnTo>
                  <a:cubicBezTo>
                    <a:pt x="18782" y="3952"/>
                    <a:pt x="16864" y="760"/>
                    <a:pt x="13030" y="121"/>
                  </a:cubicBezTo>
                  <a:cubicBezTo>
                    <a:pt x="9197" y="-517"/>
                    <a:pt x="6002" y="1398"/>
                    <a:pt x="5363" y="5228"/>
                  </a:cubicBezTo>
                  <a:lnTo>
                    <a:pt x="251" y="28849"/>
                  </a:lnTo>
                  <a:cubicBezTo>
                    <a:pt x="-388" y="30764"/>
                    <a:pt x="251" y="32679"/>
                    <a:pt x="1529" y="33956"/>
                  </a:cubicBezTo>
                  <a:cubicBezTo>
                    <a:pt x="2807" y="35233"/>
                    <a:pt x="4724" y="36510"/>
                    <a:pt x="6641" y="36510"/>
                  </a:cubicBezTo>
                  <a:lnTo>
                    <a:pt x="32200" y="36510"/>
                  </a:lnTo>
                  <a:cubicBezTo>
                    <a:pt x="36034" y="36510"/>
                    <a:pt x="38590" y="33956"/>
                    <a:pt x="38590" y="30126"/>
                  </a:cubicBezTo>
                  <a:cubicBezTo>
                    <a:pt x="38590" y="26295"/>
                    <a:pt x="36034" y="23742"/>
                    <a:pt x="32200" y="23742"/>
                  </a:cubicBezTo>
                  <a:lnTo>
                    <a:pt x="14309" y="23742"/>
                  </a:lnTo>
                  <a:close/>
                </a:path>
              </a:pathLst>
            </a:custGeom>
            <a:grpFill/>
            <a:ln w="9525" cap="flat">
              <a:solidFill>
                <a:srgbClr val="808080"/>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grpSp>
      <p:grpSp>
        <p:nvGrpSpPr>
          <p:cNvPr id="148" name="Group 147">
            <a:extLst>
              <a:ext uri="{FF2B5EF4-FFF2-40B4-BE49-F238E27FC236}">
                <a16:creationId xmlns:a16="http://schemas.microsoft.com/office/drawing/2014/main" id="{F0863EE5-A72F-58B8-26D3-FA9C473E0EE5}"/>
              </a:ext>
            </a:extLst>
          </p:cNvPr>
          <p:cNvGrpSpPr/>
          <p:nvPr/>
        </p:nvGrpSpPr>
        <p:grpSpPr>
          <a:xfrm>
            <a:off x="1214966" y="1504736"/>
            <a:ext cx="9875784" cy="4270966"/>
            <a:chOff x="1158108" y="1499938"/>
            <a:chExt cx="9875784" cy="4270966"/>
          </a:xfrm>
        </p:grpSpPr>
        <p:sp>
          <p:nvSpPr>
            <p:cNvPr id="149" name="Cylinder 148">
              <a:extLst>
                <a:ext uri="{FF2B5EF4-FFF2-40B4-BE49-F238E27FC236}">
                  <a16:creationId xmlns:a16="http://schemas.microsoft.com/office/drawing/2014/main" id="{3922C922-AC48-4022-F0EA-829395F14195}"/>
                </a:ext>
              </a:extLst>
            </p:cNvPr>
            <p:cNvSpPr/>
            <p:nvPr/>
          </p:nvSpPr>
          <p:spPr>
            <a:xfrm>
              <a:off x="4931302" y="1499938"/>
              <a:ext cx="5818900" cy="4270966"/>
            </a:xfrm>
            <a:prstGeom prst="can">
              <a:avLst>
                <a:gd name="adj" fmla="val 13733"/>
              </a:avLst>
            </a:prstGeom>
            <a:solidFill>
              <a:srgbClr val="808080">
                <a:lumMod val="20000"/>
                <a:lumOff val="80000"/>
              </a:srgbClr>
            </a:solidFill>
            <a:ln w="25400" cap="flat" cmpd="sng" algn="ctr">
              <a:solidFill>
                <a:srgbClr val="808080"/>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rial" panose="020B0604020202020204"/>
                <a:ea typeface="+mn-ea"/>
                <a:cs typeface="+mn-cs"/>
              </a:endParaRPr>
            </a:p>
          </p:txBody>
        </p:sp>
        <p:grpSp>
          <p:nvGrpSpPr>
            <p:cNvPr id="150" name="Group 149">
              <a:extLst>
                <a:ext uri="{FF2B5EF4-FFF2-40B4-BE49-F238E27FC236}">
                  <a16:creationId xmlns:a16="http://schemas.microsoft.com/office/drawing/2014/main" id="{EEC9421F-B71B-0E1E-0B4B-AE5B059368AE}"/>
                </a:ext>
              </a:extLst>
            </p:cNvPr>
            <p:cNvGrpSpPr/>
            <p:nvPr/>
          </p:nvGrpSpPr>
          <p:grpSpPr>
            <a:xfrm>
              <a:off x="1158108" y="1609623"/>
              <a:ext cx="9875784" cy="3976829"/>
              <a:chOff x="874418" y="1609623"/>
              <a:chExt cx="9875784" cy="3976829"/>
            </a:xfrm>
          </p:grpSpPr>
          <p:sp>
            <p:nvSpPr>
              <p:cNvPr id="151" name="Rectangle: Folded Corner 150">
                <a:extLst>
                  <a:ext uri="{FF2B5EF4-FFF2-40B4-BE49-F238E27FC236}">
                    <a16:creationId xmlns:a16="http://schemas.microsoft.com/office/drawing/2014/main" id="{AD3C1387-24C6-B874-1D7A-23962C63D964}"/>
                  </a:ext>
                </a:extLst>
              </p:cNvPr>
              <p:cNvSpPr/>
              <p:nvPr/>
            </p:nvSpPr>
            <p:spPr bwMode="auto">
              <a:xfrm>
                <a:off x="972942" y="2057544"/>
                <a:ext cx="1019056" cy="1066068"/>
              </a:xfrm>
              <a:prstGeom prst="foldedCorner">
                <a:avLst/>
              </a:prstGeom>
              <a:solidFill>
                <a:srgbClr val="6691FF">
                  <a:lumMod val="20000"/>
                  <a:lumOff val="80000"/>
                </a:srgbClr>
              </a:solidFill>
              <a:ln w="6350">
                <a:solidFill>
                  <a:srgbClr val="75787B"/>
                </a:solidFill>
                <a:miter lim="800000"/>
                <a:headEnd/>
                <a:tailEnd/>
              </a:ln>
              <a:effectLst/>
            </p:spPr>
            <p:txBody>
              <a:bodyPr wrap="none" rtlCol="0" anchor="ctr"/>
              <a:lstStyle>
                <a:defPPr>
                  <a:defRPr lang="en-US"/>
                </a:defPPr>
                <a:lvl1pPr algn="l" rtl="0" fontAlgn="base">
                  <a:spcBef>
                    <a:spcPct val="0"/>
                  </a:spcBef>
                  <a:spcAft>
                    <a:spcPct val="0"/>
                  </a:spcAft>
                  <a:defRPr sz="1632" kern="1200">
                    <a:solidFill>
                      <a:schemeClr val="tx1"/>
                    </a:solidFill>
                    <a:latin typeface="Arial" charset="0"/>
                    <a:ea typeface="+mn-ea"/>
                    <a:cs typeface="+mn-cs"/>
                  </a:defRPr>
                </a:lvl1pPr>
                <a:lvl2pPr marL="454464" algn="l" rtl="0" fontAlgn="base">
                  <a:spcBef>
                    <a:spcPct val="0"/>
                  </a:spcBef>
                  <a:spcAft>
                    <a:spcPct val="0"/>
                  </a:spcAft>
                  <a:defRPr sz="1632" kern="1200">
                    <a:solidFill>
                      <a:schemeClr val="tx1"/>
                    </a:solidFill>
                    <a:latin typeface="Arial" charset="0"/>
                    <a:ea typeface="+mn-ea"/>
                    <a:cs typeface="+mn-cs"/>
                  </a:defRPr>
                </a:lvl2pPr>
                <a:lvl3pPr marL="909034" algn="l" rtl="0" fontAlgn="base">
                  <a:spcBef>
                    <a:spcPct val="0"/>
                  </a:spcBef>
                  <a:spcAft>
                    <a:spcPct val="0"/>
                  </a:spcAft>
                  <a:defRPr sz="1632" kern="1200">
                    <a:solidFill>
                      <a:schemeClr val="tx1"/>
                    </a:solidFill>
                    <a:latin typeface="Arial" charset="0"/>
                    <a:ea typeface="+mn-ea"/>
                    <a:cs typeface="+mn-cs"/>
                  </a:defRPr>
                </a:lvl3pPr>
                <a:lvl4pPr marL="1363562" algn="l" rtl="0" fontAlgn="base">
                  <a:spcBef>
                    <a:spcPct val="0"/>
                  </a:spcBef>
                  <a:spcAft>
                    <a:spcPct val="0"/>
                  </a:spcAft>
                  <a:defRPr sz="1632" kern="1200">
                    <a:solidFill>
                      <a:schemeClr val="tx1"/>
                    </a:solidFill>
                    <a:latin typeface="Arial" charset="0"/>
                    <a:ea typeface="+mn-ea"/>
                    <a:cs typeface="+mn-cs"/>
                  </a:defRPr>
                </a:lvl4pPr>
                <a:lvl5pPr marL="1818088" algn="l" rtl="0" fontAlgn="base">
                  <a:spcBef>
                    <a:spcPct val="0"/>
                  </a:spcBef>
                  <a:spcAft>
                    <a:spcPct val="0"/>
                  </a:spcAft>
                  <a:defRPr sz="1632" kern="1200">
                    <a:solidFill>
                      <a:schemeClr val="tx1"/>
                    </a:solidFill>
                    <a:latin typeface="Arial" charset="0"/>
                    <a:ea typeface="+mn-ea"/>
                    <a:cs typeface="+mn-cs"/>
                  </a:defRPr>
                </a:lvl5pPr>
                <a:lvl6pPr marL="2272606" algn="l" defTabSz="909034" rtl="0" eaLnBrk="1" latinLnBrk="0" hangingPunct="1">
                  <a:defRPr sz="1632" kern="1200">
                    <a:solidFill>
                      <a:schemeClr val="tx1"/>
                    </a:solidFill>
                    <a:latin typeface="Arial" charset="0"/>
                    <a:ea typeface="+mn-ea"/>
                    <a:cs typeface="+mn-cs"/>
                  </a:defRPr>
                </a:lvl6pPr>
                <a:lvl7pPr marL="2727131" algn="l" defTabSz="909034" rtl="0" eaLnBrk="1" latinLnBrk="0" hangingPunct="1">
                  <a:defRPr sz="1632" kern="1200">
                    <a:solidFill>
                      <a:schemeClr val="tx1"/>
                    </a:solidFill>
                    <a:latin typeface="Arial" charset="0"/>
                    <a:ea typeface="+mn-ea"/>
                    <a:cs typeface="+mn-cs"/>
                  </a:defRPr>
                </a:lvl7pPr>
                <a:lvl8pPr marL="3181650" algn="l" defTabSz="909034" rtl="0" eaLnBrk="1" latinLnBrk="0" hangingPunct="1">
                  <a:defRPr sz="1632" kern="1200">
                    <a:solidFill>
                      <a:schemeClr val="tx1"/>
                    </a:solidFill>
                    <a:latin typeface="Arial" charset="0"/>
                    <a:ea typeface="+mn-ea"/>
                    <a:cs typeface="+mn-cs"/>
                  </a:defRPr>
                </a:lvl8pPr>
                <a:lvl9pPr marL="3636175" algn="l" defTabSz="909034" rtl="0" eaLnBrk="1" latinLnBrk="0" hangingPunct="1">
                  <a:defRPr sz="1632" kern="1200">
                    <a:solidFill>
                      <a:schemeClr val="tx1"/>
                    </a:solidFill>
                    <a:latin typeface="Arial" charset="0"/>
                    <a:ea typeface="+mn-ea"/>
                    <a:cs typeface="+mn-cs"/>
                  </a:defRPr>
                </a:lvl9pPr>
              </a:lstStyle>
              <a:p>
                <a:pPr marL="58738" marR="0" lvl="0" indent="0" algn="ctr" defTabSz="896112"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a:p>
                <a:pPr marL="58738" marR="0" lvl="0" indent="0" algn="ctr" defTabSz="896112"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Medicaid </a:t>
                </a:r>
              </a:p>
              <a:p>
                <a:pPr marL="58738" marR="0" lvl="0" indent="0" algn="ctr" defTabSz="896112" rtl="0" eaLnBrk="1" fontAlgn="base" latinLnBrk="0" hangingPunct="1">
                  <a:lnSpc>
                    <a:spcPct val="100000"/>
                  </a:lnSpc>
                  <a:spcBef>
                    <a:spcPct val="0"/>
                  </a:spcBef>
                  <a:spcAft>
                    <a:spcPts val="60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Applications</a:t>
                </a:r>
              </a:p>
              <a:p>
                <a:pPr marL="58738" marR="0" lvl="0" indent="0" algn="ctr" defTabSz="896112"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(Paper, </a:t>
                </a:r>
              </a:p>
              <a:p>
                <a:pPr marL="58738" marR="0" lvl="0" indent="0" algn="ctr" defTabSz="896112"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electronic)</a:t>
                </a:r>
              </a:p>
            </p:txBody>
          </p:sp>
          <p:sp>
            <p:nvSpPr>
              <p:cNvPr id="152" name="Cylinder 151">
                <a:extLst>
                  <a:ext uri="{FF2B5EF4-FFF2-40B4-BE49-F238E27FC236}">
                    <a16:creationId xmlns:a16="http://schemas.microsoft.com/office/drawing/2014/main" id="{8A5FB3A8-031D-E43A-EBBC-6AE79325626E}"/>
                  </a:ext>
                </a:extLst>
              </p:cNvPr>
              <p:cNvSpPr/>
              <p:nvPr/>
            </p:nvSpPr>
            <p:spPr bwMode="auto">
              <a:xfrm>
                <a:off x="2266780" y="2059632"/>
                <a:ext cx="834080" cy="1061892"/>
              </a:xfrm>
              <a:prstGeom prst="can">
                <a:avLst/>
              </a:prstGeom>
              <a:solidFill>
                <a:srgbClr val="6691FF">
                  <a:lumMod val="20000"/>
                  <a:lumOff val="80000"/>
                </a:srgbClr>
              </a:solidFill>
              <a:ln w="6350">
                <a:solidFill>
                  <a:srgbClr val="75787B"/>
                </a:solidFill>
                <a:miter lim="800000"/>
                <a:headEnd/>
                <a:tailEnd/>
              </a:ln>
              <a:effectLst/>
            </p:spPr>
            <p:txBody>
              <a:bodyPr wrap="none" rtlCol="0" anchor="ctr"/>
              <a:lstStyle>
                <a:defPPr>
                  <a:defRPr lang="en-US"/>
                </a:defPPr>
                <a:lvl1pPr algn="l" rtl="0" fontAlgn="base">
                  <a:spcBef>
                    <a:spcPct val="0"/>
                  </a:spcBef>
                  <a:spcAft>
                    <a:spcPct val="0"/>
                  </a:spcAft>
                  <a:defRPr sz="1632" kern="1200">
                    <a:solidFill>
                      <a:schemeClr val="tx1"/>
                    </a:solidFill>
                    <a:latin typeface="Arial" charset="0"/>
                    <a:ea typeface="+mn-ea"/>
                    <a:cs typeface="+mn-cs"/>
                  </a:defRPr>
                </a:lvl1pPr>
                <a:lvl2pPr marL="454464" algn="l" rtl="0" fontAlgn="base">
                  <a:spcBef>
                    <a:spcPct val="0"/>
                  </a:spcBef>
                  <a:spcAft>
                    <a:spcPct val="0"/>
                  </a:spcAft>
                  <a:defRPr sz="1632" kern="1200">
                    <a:solidFill>
                      <a:schemeClr val="tx1"/>
                    </a:solidFill>
                    <a:latin typeface="Arial" charset="0"/>
                    <a:ea typeface="+mn-ea"/>
                    <a:cs typeface="+mn-cs"/>
                  </a:defRPr>
                </a:lvl2pPr>
                <a:lvl3pPr marL="909034" algn="l" rtl="0" fontAlgn="base">
                  <a:spcBef>
                    <a:spcPct val="0"/>
                  </a:spcBef>
                  <a:spcAft>
                    <a:spcPct val="0"/>
                  </a:spcAft>
                  <a:defRPr sz="1632" kern="1200">
                    <a:solidFill>
                      <a:schemeClr val="tx1"/>
                    </a:solidFill>
                    <a:latin typeface="Arial" charset="0"/>
                    <a:ea typeface="+mn-ea"/>
                    <a:cs typeface="+mn-cs"/>
                  </a:defRPr>
                </a:lvl3pPr>
                <a:lvl4pPr marL="1363562" algn="l" rtl="0" fontAlgn="base">
                  <a:spcBef>
                    <a:spcPct val="0"/>
                  </a:spcBef>
                  <a:spcAft>
                    <a:spcPct val="0"/>
                  </a:spcAft>
                  <a:defRPr sz="1632" kern="1200">
                    <a:solidFill>
                      <a:schemeClr val="tx1"/>
                    </a:solidFill>
                    <a:latin typeface="Arial" charset="0"/>
                    <a:ea typeface="+mn-ea"/>
                    <a:cs typeface="+mn-cs"/>
                  </a:defRPr>
                </a:lvl4pPr>
                <a:lvl5pPr marL="1818088" algn="l" rtl="0" fontAlgn="base">
                  <a:spcBef>
                    <a:spcPct val="0"/>
                  </a:spcBef>
                  <a:spcAft>
                    <a:spcPct val="0"/>
                  </a:spcAft>
                  <a:defRPr sz="1632" kern="1200">
                    <a:solidFill>
                      <a:schemeClr val="tx1"/>
                    </a:solidFill>
                    <a:latin typeface="Arial" charset="0"/>
                    <a:ea typeface="+mn-ea"/>
                    <a:cs typeface="+mn-cs"/>
                  </a:defRPr>
                </a:lvl5pPr>
                <a:lvl6pPr marL="2272606" algn="l" defTabSz="909034" rtl="0" eaLnBrk="1" latinLnBrk="0" hangingPunct="1">
                  <a:defRPr sz="1632" kern="1200">
                    <a:solidFill>
                      <a:schemeClr val="tx1"/>
                    </a:solidFill>
                    <a:latin typeface="Arial" charset="0"/>
                    <a:ea typeface="+mn-ea"/>
                    <a:cs typeface="+mn-cs"/>
                  </a:defRPr>
                </a:lvl6pPr>
                <a:lvl7pPr marL="2727131" algn="l" defTabSz="909034" rtl="0" eaLnBrk="1" latinLnBrk="0" hangingPunct="1">
                  <a:defRPr sz="1632" kern="1200">
                    <a:solidFill>
                      <a:schemeClr val="tx1"/>
                    </a:solidFill>
                    <a:latin typeface="Arial" charset="0"/>
                    <a:ea typeface="+mn-ea"/>
                    <a:cs typeface="+mn-cs"/>
                  </a:defRPr>
                </a:lvl7pPr>
                <a:lvl8pPr marL="3181650" algn="l" defTabSz="909034" rtl="0" eaLnBrk="1" latinLnBrk="0" hangingPunct="1">
                  <a:defRPr sz="1632" kern="1200">
                    <a:solidFill>
                      <a:schemeClr val="tx1"/>
                    </a:solidFill>
                    <a:latin typeface="Arial" charset="0"/>
                    <a:ea typeface="+mn-ea"/>
                    <a:cs typeface="+mn-cs"/>
                  </a:defRPr>
                </a:lvl8pPr>
                <a:lvl9pPr marL="3636175" algn="l" defTabSz="909034" rtl="0" eaLnBrk="1" latinLnBrk="0" hangingPunct="1">
                  <a:defRPr sz="1632" kern="1200">
                    <a:solidFill>
                      <a:schemeClr val="tx1"/>
                    </a:solidFill>
                    <a:latin typeface="Arial" charset="0"/>
                    <a:ea typeface="+mn-ea"/>
                    <a:cs typeface="+mn-cs"/>
                  </a:defRPr>
                </a:lvl9pPr>
              </a:lstStyle>
              <a:p>
                <a:pPr marL="58738" marR="0" lvl="0" indent="0" algn="ctr" defTabSz="896112"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Eligibility</a:t>
                </a:r>
              </a:p>
              <a:p>
                <a:pPr marL="58738" marR="0" lvl="0" indent="0" algn="ctr" defTabSz="896112"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Systems</a:t>
                </a:r>
              </a:p>
            </p:txBody>
          </p:sp>
          <p:sp>
            <p:nvSpPr>
              <p:cNvPr id="153" name="Rectangle 152">
                <a:extLst>
                  <a:ext uri="{FF2B5EF4-FFF2-40B4-BE49-F238E27FC236}">
                    <a16:creationId xmlns:a16="http://schemas.microsoft.com/office/drawing/2014/main" id="{6490716D-A91D-DF24-AEDF-4F85935DD089}"/>
                  </a:ext>
                </a:extLst>
              </p:cNvPr>
              <p:cNvSpPr/>
              <p:nvPr/>
            </p:nvSpPr>
            <p:spPr bwMode="auto">
              <a:xfrm>
                <a:off x="1023810" y="4019809"/>
                <a:ext cx="3365681" cy="1429317"/>
              </a:xfrm>
              <a:prstGeom prst="rect">
                <a:avLst/>
              </a:prstGeom>
              <a:solidFill>
                <a:srgbClr val="E0E9FF"/>
              </a:solidFill>
              <a:ln w="6350">
                <a:solidFill>
                  <a:srgbClr val="75787B"/>
                </a:solidFill>
                <a:miter lim="800000"/>
                <a:headEnd/>
                <a:tailEnd/>
              </a:ln>
              <a:effectLst/>
            </p:spPr>
            <p:txBody>
              <a:bodyPr wrap="none" rtlCol="0" anchor="t"/>
              <a:lstStyle>
                <a:defPPr>
                  <a:defRPr lang="en-US"/>
                </a:defPPr>
                <a:lvl1pPr algn="l" rtl="0" fontAlgn="base">
                  <a:spcBef>
                    <a:spcPct val="0"/>
                  </a:spcBef>
                  <a:spcAft>
                    <a:spcPct val="0"/>
                  </a:spcAft>
                  <a:defRPr sz="1632" kern="1200">
                    <a:solidFill>
                      <a:schemeClr val="tx1"/>
                    </a:solidFill>
                    <a:latin typeface="Arial" charset="0"/>
                    <a:ea typeface="+mn-ea"/>
                    <a:cs typeface="+mn-cs"/>
                  </a:defRPr>
                </a:lvl1pPr>
                <a:lvl2pPr marL="454464" algn="l" rtl="0" fontAlgn="base">
                  <a:spcBef>
                    <a:spcPct val="0"/>
                  </a:spcBef>
                  <a:spcAft>
                    <a:spcPct val="0"/>
                  </a:spcAft>
                  <a:defRPr sz="1632" kern="1200">
                    <a:solidFill>
                      <a:schemeClr val="tx1"/>
                    </a:solidFill>
                    <a:latin typeface="Arial" charset="0"/>
                    <a:ea typeface="+mn-ea"/>
                    <a:cs typeface="+mn-cs"/>
                  </a:defRPr>
                </a:lvl2pPr>
                <a:lvl3pPr marL="909034" algn="l" rtl="0" fontAlgn="base">
                  <a:spcBef>
                    <a:spcPct val="0"/>
                  </a:spcBef>
                  <a:spcAft>
                    <a:spcPct val="0"/>
                  </a:spcAft>
                  <a:defRPr sz="1632" kern="1200">
                    <a:solidFill>
                      <a:schemeClr val="tx1"/>
                    </a:solidFill>
                    <a:latin typeface="Arial" charset="0"/>
                    <a:ea typeface="+mn-ea"/>
                    <a:cs typeface="+mn-cs"/>
                  </a:defRPr>
                </a:lvl3pPr>
                <a:lvl4pPr marL="1363562" algn="l" rtl="0" fontAlgn="base">
                  <a:spcBef>
                    <a:spcPct val="0"/>
                  </a:spcBef>
                  <a:spcAft>
                    <a:spcPct val="0"/>
                  </a:spcAft>
                  <a:defRPr sz="1632" kern="1200">
                    <a:solidFill>
                      <a:schemeClr val="tx1"/>
                    </a:solidFill>
                    <a:latin typeface="Arial" charset="0"/>
                    <a:ea typeface="+mn-ea"/>
                    <a:cs typeface="+mn-cs"/>
                  </a:defRPr>
                </a:lvl4pPr>
                <a:lvl5pPr marL="1818088" algn="l" rtl="0" fontAlgn="base">
                  <a:spcBef>
                    <a:spcPct val="0"/>
                  </a:spcBef>
                  <a:spcAft>
                    <a:spcPct val="0"/>
                  </a:spcAft>
                  <a:defRPr sz="1632" kern="1200">
                    <a:solidFill>
                      <a:schemeClr val="tx1"/>
                    </a:solidFill>
                    <a:latin typeface="Arial" charset="0"/>
                    <a:ea typeface="+mn-ea"/>
                    <a:cs typeface="+mn-cs"/>
                  </a:defRPr>
                </a:lvl5pPr>
                <a:lvl6pPr marL="2272606" algn="l" defTabSz="909034" rtl="0" eaLnBrk="1" latinLnBrk="0" hangingPunct="1">
                  <a:defRPr sz="1632" kern="1200">
                    <a:solidFill>
                      <a:schemeClr val="tx1"/>
                    </a:solidFill>
                    <a:latin typeface="Arial" charset="0"/>
                    <a:ea typeface="+mn-ea"/>
                    <a:cs typeface="+mn-cs"/>
                  </a:defRPr>
                </a:lvl6pPr>
                <a:lvl7pPr marL="2727131" algn="l" defTabSz="909034" rtl="0" eaLnBrk="1" latinLnBrk="0" hangingPunct="1">
                  <a:defRPr sz="1632" kern="1200">
                    <a:solidFill>
                      <a:schemeClr val="tx1"/>
                    </a:solidFill>
                    <a:latin typeface="Arial" charset="0"/>
                    <a:ea typeface="+mn-ea"/>
                    <a:cs typeface="+mn-cs"/>
                  </a:defRPr>
                </a:lvl7pPr>
                <a:lvl8pPr marL="3181650" algn="l" defTabSz="909034" rtl="0" eaLnBrk="1" latinLnBrk="0" hangingPunct="1">
                  <a:defRPr sz="1632" kern="1200">
                    <a:solidFill>
                      <a:schemeClr val="tx1"/>
                    </a:solidFill>
                    <a:latin typeface="Arial" charset="0"/>
                    <a:ea typeface="+mn-ea"/>
                    <a:cs typeface="+mn-cs"/>
                  </a:defRPr>
                </a:lvl8pPr>
                <a:lvl9pPr marL="3636175" algn="l" defTabSz="909034" rtl="0" eaLnBrk="1" latinLnBrk="0" hangingPunct="1">
                  <a:defRPr sz="1632" kern="1200">
                    <a:solidFill>
                      <a:schemeClr val="tx1"/>
                    </a:solidFill>
                    <a:latin typeface="Arial" charset="0"/>
                    <a:ea typeface="+mn-ea"/>
                    <a:cs typeface="+mn-cs"/>
                  </a:defRPr>
                </a:lvl9pPr>
              </a:lstStyle>
              <a:p>
                <a:pPr marL="58738" marR="0" lvl="0" indent="0" algn="ctr" defTabSz="896112"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Point of Care </a:t>
                </a:r>
              </a:p>
              <a:p>
                <a:pPr marL="58738" marR="0" lvl="0" indent="0" algn="ctr" defTabSz="896112"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Organizations &amp; Systems</a:t>
                </a:r>
              </a:p>
              <a:p>
                <a:pPr marL="287338" marR="0" lvl="0" indent="-228600" algn="l" defTabSz="896112" rtl="0" eaLnBrk="1" fontAlgn="base" latinLnBrk="0" hangingPunct="1">
                  <a:lnSpc>
                    <a:spcPct val="100000"/>
                  </a:lnSpc>
                  <a:spcBef>
                    <a:spcPct val="0"/>
                  </a:spcBef>
                  <a:spcAft>
                    <a:spcPts val="600"/>
                  </a:spcAft>
                  <a:buClrTx/>
                  <a:buSzTx/>
                  <a:buFont typeface="+mj-lt"/>
                  <a:buAutoNum type="arabicPeriod"/>
                  <a:tabLst/>
                  <a:defRPr/>
                </a:pPr>
                <a:endParaRPr kumimoji="0" lang="en-US" sz="3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a:p>
                <a:pPr marL="58738" marR="0" lvl="0" indent="0" algn="l" defTabSz="896112"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a:p>
                <a:pPr marL="58738" marR="0" lvl="0" indent="0" algn="ctr" defTabSz="896112" rtl="0" eaLnBrk="1" fontAlgn="base" latinLnBrk="0" hangingPunct="1">
                  <a:lnSpc>
                    <a:spcPct val="100000"/>
                  </a:lnSpc>
                  <a:spcBef>
                    <a:spcPct val="0"/>
                  </a:spcBef>
                  <a:spcAft>
                    <a:spcPct val="0"/>
                  </a:spcAft>
                  <a:buClrTx/>
                  <a:buSzTx/>
                  <a:buFontTx/>
                  <a:buNone/>
                  <a:tabLst/>
                  <a:defRPr/>
                </a:pPr>
                <a:endParaRPr kumimoji="0" lang="en-US" sz="14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54" name="Cylinder 153">
                <a:extLst>
                  <a:ext uri="{FF2B5EF4-FFF2-40B4-BE49-F238E27FC236}">
                    <a16:creationId xmlns:a16="http://schemas.microsoft.com/office/drawing/2014/main" id="{DC5D4F35-ADFA-349A-47A5-32D6857C708A}"/>
                  </a:ext>
                </a:extLst>
              </p:cNvPr>
              <p:cNvSpPr/>
              <p:nvPr/>
            </p:nvSpPr>
            <p:spPr bwMode="auto">
              <a:xfrm>
                <a:off x="3370435" y="2059633"/>
                <a:ext cx="1019056" cy="1061891"/>
              </a:xfrm>
              <a:prstGeom prst="can">
                <a:avLst/>
              </a:prstGeom>
              <a:solidFill>
                <a:srgbClr val="6691FF">
                  <a:lumMod val="20000"/>
                  <a:lumOff val="80000"/>
                </a:srgbClr>
              </a:solidFill>
              <a:ln w="6350">
                <a:solidFill>
                  <a:srgbClr val="75787B"/>
                </a:solidFill>
                <a:miter lim="800000"/>
                <a:headEnd/>
                <a:tailEnd/>
              </a:ln>
              <a:effectLst/>
            </p:spPr>
            <p:txBody>
              <a:bodyPr wrap="none" rtlCol="0" anchor="t"/>
              <a:lstStyle>
                <a:defPPr>
                  <a:defRPr lang="en-US"/>
                </a:defPPr>
                <a:lvl1pPr algn="l" rtl="0" fontAlgn="base">
                  <a:spcBef>
                    <a:spcPct val="0"/>
                  </a:spcBef>
                  <a:spcAft>
                    <a:spcPct val="0"/>
                  </a:spcAft>
                  <a:defRPr sz="1632" kern="1200">
                    <a:solidFill>
                      <a:schemeClr val="tx1"/>
                    </a:solidFill>
                    <a:latin typeface="Arial" charset="0"/>
                    <a:ea typeface="+mn-ea"/>
                    <a:cs typeface="+mn-cs"/>
                  </a:defRPr>
                </a:lvl1pPr>
                <a:lvl2pPr marL="454464" algn="l" rtl="0" fontAlgn="base">
                  <a:spcBef>
                    <a:spcPct val="0"/>
                  </a:spcBef>
                  <a:spcAft>
                    <a:spcPct val="0"/>
                  </a:spcAft>
                  <a:defRPr sz="1632" kern="1200">
                    <a:solidFill>
                      <a:schemeClr val="tx1"/>
                    </a:solidFill>
                    <a:latin typeface="Arial" charset="0"/>
                    <a:ea typeface="+mn-ea"/>
                    <a:cs typeface="+mn-cs"/>
                  </a:defRPr>
                </a:lvl2pPr>
                <a:lvl3pPr marL="909034" algn="l" rtl="0" fontAlgn="base">
                  <a:spcBef>
                    <a:spcPct val="0"/>
                  </a:spcBef>
                  <a:spcAft>
                    <a:spcPct val="0"/>
                  </a:spcAft>
                  <a:defRPr sz="1632" kern="1200">
                    <a:solidFill>
                      <a:schemeClr val="tx1"/>
                    </a:solidFill>
                    <a:latin typeface="Arial" charset="0"/>
                    <a:ea typeface="+mn-ea"/>
                    <a:cs typeface="+mn-cs"/>
                  </a:defRPr>
                </a:lvl3pPr>
                <a:lvl4pPr marL="1363562" algn="l" rtl="0" fontAlgn="base">
                  <a:spcBef>
                    <a:spcPct val="0"/>
                  </a:spcBef>
                  <a:spcAft>
                    <a:spcPct val="0"/>
                  </a:spcAft>
                  <a:defRPr sz="1632" kern="1200">
                    <a:solidFill>
                      <a:schemeClr val="tx1"/>
                    </a:solidFill>
                    <a:latin typeface="Arial" charset="0"/>
                    <a:ea typeface="+mn-ea"/>
                    <a:cs typeface="+mn-cs"/>
                  </a:defRPr>
                </a:lvl4pPr>
                <a:lvl5pPr marL="1818088" algn="l" rtl="0" fontAlgn="base">
                  <a:spcBef>
                    <a:spcPct val="0"/>
                  </a:spcBef>
                  <a:spcAft>
                    <a:spcPct val="0"/>
                  </a:spcAft>
                  <a:defRPr sz="1632" kern="1200">
                    <a:solidFill>
                      <a:schemeClr val="tx1"/>
                    </a:solidFill>
                    <a:latin typeface="Arial" charset="0"/>
                    <a:ea typeface="+mn-ea"/>
                    <a:cs typeface="+mn-cs"/>
                  </a:defRPr>
                </a:lvl5pPr>
                <a:lvl6pPr marL="2272606" algn="l" defTabSz="909034" rtl="0" eaLnBrk="1" latinLnBrk="0" hangingPunct="1">
                  <a:defRPr sz="1632" kern="1200">
                    <a:solidFill>
                      <a:schemeClr val="tx1"/>
                    </a:solidFill>
                    <a:latin typeface="Arial" charset="0"/>
                    <a:ea typeface="+mn-ea"/>
                    <a:cs typeface="+mn-cs"/>
                  </a:defRPr>
                </a:lvl6pPr>
                <a:lvl7pPr marL="2727131" algn="l" defTabSz="909034" rtl="0" eaLnBrk="1" latinLnBrk="0" hangingPunct="1">
                  <a:defRPr sz="1632" kern="1200">
                    <a:solidFill>
                      <a:schemeClr val="tx1"/>
                    </a:solidFill>
                    <a:latin typeface="Arial" charset="0"/>
                    <a:ea typeface="+mn-ea"/>
                    <a:cs typeface="+mn-cs"/>
                  </a:defRPr>
                </a:lvl7pPr>
                <a:lvl8pPr marL="3181650" algn="l" defTabSz="909034" rtl="0" eaLnBrk="1" latinLnBrk="0" hangingPunct="1">
                  <a:defRPr sz="1632" kern="1200">
                    <a:solidFill>
                      <a:schemeClr val="tx1"/>
                    </a:solidFill>
                    <a:latin typeface="Arial" charset="0"/>
                    <a:ea typeface="+mn-ea"/>
                    <a:cs typeface="+mn-cs"/>
                  </a:defRPr>
                </a:lvl8pPr>
                <a:lvl9pPr marL="3636175" algn="l" defTabSz="909034" rtl="0" eaLnBrk="1" latinLnBrk="0" hangingPunct="1">
                  <a:defRPr sz="1632" kern="1200">
                    <a:solidFill>
                      <a:schemeClr val="tx1"/>
                    </a:solidFill>
                    <a:latin typeface="Arial" charset="0"/>
                    <a:ea typeface="+mn-ea"/>
                    <a:cs typeface="+mn-cs"/>
                  </a:defRPr>
                </a:lvl9pPr>
              </a:lstStyle>
              <a:p>
                <a:pPr marL="58738" marR="0" lvl="0" indent="0" algn="ctr" defTabSz="896112"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a:p>
                <a:pPr marL="58738" marR="0" lvl="0" indent="0" algn="ctr" defTabSz="896112"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MMIS</a:t>
                </a:r>
              </a:p>
            </p:txBody>
          </p:sp>
          <p:sp>
            <p:nvSpPr>
              <p:cNvPr id="155" name="Rectangle 154">
                <a:extLst>
                  <a:ext uri="{FF2B5EF4-FFF2-40B4-BE49-F238E27FC236}">
                    <a16:creationId xmlns:a16="http://schemas.microsoft.com/office/drawing/2014/main" id="{A7531821-2CD6-CC88-B694-9F65128BDFE5}"/>
                  </a:ext>
                </a:extLst>
              </p:cNvPr>
              <p:cNvSpPr/>
              <p:nvPr/>
            </p:nvSpPr>
            <p:spPr bwMode="auto">
              <a:xfrm>
                <a:off x="5806149" y="2374214"/>
                <a:ext cx="1535806" cy="457200"/>
              </a:xfrm>
              <a:prstGeom prst="rect">
                <a:avLst/>
              </a:prstGeom>
              <a:solidFill>
                <a:srgbClr val="DCF1DC"/>
              </a:solidFill>
              <a:ln w="6350">
                <a:solidFill>
                  <a:srgbClr val="75787B"/>
                </a:solidFill>
                <a:miter lim="800000"/>
                <a:headEnd/>
                <a:tailEnd/>
              </a:ln>
              <a:effectLst/>
            </p:spPr>
            <p:txBody>
              <a:bodyPr wrap="none"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896112"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a:ea typeface="+mn-ea"/>
                    <a:cs typeface="Arial" panose="020B0604020202020204" pitchFamily="34" charset="0"/>
                  </a:rPr>
                  <a:t>MMIS Data Tables</a:t>
                </a:r>
              </a:p>
            </p:txBody>
          </p:sp>
          <p:cxnSp>
            <p:nvCxnSpPr>
              <p:cNvPr id="156" name="Connector: Elbow 155">
                <a:extLst>
                  <a:ext uri="{FF2B5EF4-FFF2-40B4-BE49-F238E27FC236}">
                    <a16:creationId xmlns:a16="http://schemas.microsoft.com/office/drawing/2014/main" id="{5AB719AA-0CFD-E09B-D439-C9F42AE8839B}"/>
                  </a:ext>
                </a:extLst>
              </p:cNvPr>
              <p:cNvCxnSpPr>
                <a:cxnSpLocks/>
                <a:stCxn id="153" idx="3"/>
                <a:endCxn id="169" idx="1"/>
              </p:cNvCxnSpPr>
              <p:nvPr/>
            </p:nvCxnSpPr>
            <p:spPr>
              <a:xfrm flipV="1">
                <a:off x="4389491" y="4159686"/>
                <a:ext cx="1418677" cy="574782"/>
              </a:xfrm>
              <a:prstGeom prst="bentConnector3">
                <a:avLst>
                  <a:gd name="adj1" fmla="val 50000"/>
                </a:avLst>
              </a:prstGeom>
              <a:noFill/>
              <a:ln w="57150" cap="flat" cmpd="sng" algn="ctr">
                <a:solidFill>
                  <a:srgbClr val="808080"/>
                </a:solidFill>
                <a:prstDash val="solid"/>
                <a:tailEnd type="triangle"/>
              </a:ln>
              <a:effectLst/>
            </p:spPr>
          </p:cxnSp>
          <p:cxnSp>
            <p:nvCxnSpPr>
              <p:cNvPr id="157" name="Connector: Elbow 156">
                <a:extLst>
                  <a:ext uri="{FF2B5EF4-FFF2-40B4-BE49-F238E27FC236}">
                    <a16:creationId xmlns:a16="http://schemas.microsoft.com/office/drawing/2014/main" id="{81702485-C47A-1CB6-92AB-FDE1545D9921}"/>
                  </a:ext>
                </a:extLst>
              </p:cNvPr>
              <p:cNvCxnSpPr>
                <a:cxnSpLocks/>
                <a:stCxn id="153" idx="3"/>
                <a:endCxn id="170" idx="1"/>
              </p:cNvCxnSpPr>
              <p:nvPr/>
            </p:nvCxnSpPr>
            <p:spPr>
              <a:xfrm flipV="1">
                <a:off x="4389491" y="4688847"/>
                <a:ext cx="1418677" cy="45621"/>
              </a:xfrm>
              <a:prstGeom prst="bentConnector3">
                <a:avLst>
                  <a:gd name="adj1" fmla="val 50000"/>
                </a:avLst>
              </a:prstGeom>
              <a:noFill/>
              <a:ln w="57150" cap="flat" cmpd="sng" algn="ctr">
                <a:solidFill>
                  <a:srgbClr val="808080"/>
                </a:solidFill>
                <a:prstDash val="solid"/>
                <a:tailEnd type="triangle"/>
              </a:ln>
              <a:effectLst/>
            </p:spPr>
          </p:cxnSp>
          <p:cxnSp>
            <p:nvCxnSpPr>
              <p:cNvPr id="158" name="Connector: Elbow 157">
                <a:extLst>
                  <a:ext uri="{FF2B5EF4-FFF2-40B4-BE49-F238E27FC236}">
                    <a16:creationId xmlns:a16="http://schemas.microsoft.com/office/drawing/2014/main" id="{678A7055-B068-173F-511C-43185785D09D}"/>
                  </a:ext>
                </a:extLst>
              </p:cNvPr>
              <p:cNvCxnSpPr>
                <a:cxnSpLocks/>
                <a:stCxn id="153" idx="3"/>
                <a:endCxn id="171" idx="1"/>
              </p:cNvCxnSpPr>
              <p:nvPr/>
            </p:nvCxnSpPr>
            <p:spPr>
              <a:xfrm>
                <a:off x="4389491" y="4734468"/>
                <a:ext cx="1418677" cy="484311"/>
              </a:xfrm>
              <a:prstGeom prst="bentConnector3">
                <a:avLst>
                  <a:gd name="adj1" fmla="val 50000"/>
                </a:avLst>
              </a:prstGeom>
              <a:noFill/>
              <a:ln w="57150" cap="flat" cmpd="sng" algn="ctr">
                <a:solidFill>
                  <a:srgbClr val="808080"/>
                </a:solidFill>
                <a:prstDash val="solid"/>
                <a:tailEnd type="triangle"/>
              </a:ln>
              <a:effectLst/>
            </p:spPr>
          </p:cxnSp>
          <p:cxnSp>
            <p:nvCxnSpPr>
              <p:cNvPr id="159" name="Straight Arrow Connector 158">
                <a:extLst>
                  <a:ext uri="{FF2B5EF4-FFF2-40B4-BE49-F238E27FC236}">
                    <a16:creationId xmlns:a16="http://schemas.microsoft.com/office/drawing/2014/main" id="{772EE72C-D279-2A3E-C8C4-2CA1E879FA98}"/>
                  </a:ext>
                </a:extLst>
              </p:cNvPr>
              <p:cNvCxnSpPr>
                <a:cxnSpLocks/>
                <a:stCxn id="154" idx="4"/>
              </p:cNvCxnSpPr>
              <p:nvPr/>
            </p:nvCxnSpPr>
            <p:spPr>
              <a:xfrm>
                <a:off x="4389491" y="2590579"/>
                <a:ext cx="1391597" cy="0"/>
              </a:xfrm>
              <a:prstGeom prst="straightConnector1">
                <a:avLst/>
              </a:prstGeom>
              <a:noFill/>
              <a:ln w="57150" cap="flat" cmpd="sng" algn="ctr">
                <a:solidFill>
                  <a:srgbClr val="808080"/>
                </a:solidFill>
                <a:prstDash val="solid"/>
                <a:tailEnd type="triangle"/>
              </a:ln>
              <a:effectLst/>
            </p:spPr>
          </p:cxnSp>
          <p:cxnSp>
            <p:nvCxnSpPr>
              <p:cNvPr id="160" name="Straight Arrow Connector 159">
                <a:extLst>
                  <a:ext uri="{FF2B5EF4-FFF2-40B4-BE49-F238E27FC236}">
                    <a16:creationId xmlns:a16="http://schemas.microsoft.com/office/drawing/2014/main" id="{0A1FB9BB-B6BA-0695-3C9A-11FA35ED3CD0}"/>
                  </a:ext>
                </a:extLst>
              </p:cNvPr>
              <p:cNvCxnSpPr>
                <a:cxnSpLocks/>
              </p:cNvCxnSpPr>
              <p:nvPr/>
            </p:nvCxnSpPr>
            <p:spPr>
              <a:xfrm flipV="1">
                <a:off x="1991998" y="2589534"/>
                <a:ext cx="274782" cy="2387"/>
              </a:xfrm>
              <a:prstGeom prst="straightConnector1">
                <a:avLst/>
              </a:prstGeom>
              <a:noFill/>
              <a:ln w="57150" cap="flat" cmpd="sng" algn="ctr">
                <a:solidFill>
                  <a:srgbClr val="808080"/>
                </a:solidFill>
                <a:prstDash val="solid"/>
                <a:tailEnd type="triangle"/>
              </a:ln>
              <a:effectLst/>
            </p:spPr>
          </p:cxnSp>
          <p:cxnSp>
            <p:nvCxnSpPr>
              <p:cNvPr id="161" name="Straight Arrow Connector 160">
                <a:extLst>
                  <a:ext uri="{FF2B5EF4-FFF2-40B4-BE49-F238E27FC236}">
                    <a16:creationId xmlns:a16="http://schemas.microsoft.com/office/drawing/2014/main" id="{FFF6D3CC-1ABE-9450-BB1A-780F813FF698}"/>
                  </a:ext>
                </a:extLst>
              </p:cNvPr>
              <p:cNvCxnSpPr>
                <a:cxnSpLocks/>
              </p:cNvCxnSpPr>
              <p:nvPr/>
            </p:nvCxnSpPr>
            <p:spPr>
              <a:xfrm flipV="1">
                <a:off x="3100860" y="2588191"/>
                <a:ext cx="269575" cy="298"/>
              </a:xfrm>
              <a:prstGeom prst="straightConnector1">
                <a:avLst/>
              </a:prstGeom>
              <a:noFill/>
              <a:ln w="57150" cap="flat" cmpd="sng" algn="ctr">
                <a:solidFill>
                  <a:srgbClr val="808080"/>
                </a:solidFill>
                <a:prstDash val="solid"/>
                <a:tailEnd type="triangle"/>
              </a:ln>
              <a:effectLst/>
            </p:spPr>
          </p:cxnSp>
          <p:sp>
            <p:nvSpPr>
              <p:cNvPr id="162" name="TextBox 161">
                <a:extLst>
                  <a:ext uri="{FF2B5EF4-FFF2-40B4-BE49-F238E27FC236}">
                    <a16:creationId xmlns:a16="http://schemas.microsoft.com/office/drawing/2014/main" id="{60DDBF91-47FB-C204-20FF-3FEF6686A61C}"/>
                  </a:ext>
                </a:extLst>
              </p:cNvPr>
              <p:cNvSpPr txBox="1"/>
              <p:nvPr/>
            </p:nvSpPr>
            <p:spPr bwMode="auto">
              <a:xfrm>
                <a:off x="4931302" y="1611672"/>
                <a:ext cx="5818900" cy="397942"/>
              </a:xfrm>
              <a:prstGeom prst="rect">
                <a:avLst/>
              </a:prstGeom>
              <a:noFill/>
              <a:ln w="9525">
                <a:noFill/>
                <a:miter lim="800000"/>
                <a:headEnd/>
                <a:tailEnd/>
              </a:ln>
              <a:effectLst/>
            </p:spPr>
            <p:txBody>
              <a:bodyPr vert="horz" wrap="square" lIns="74679" tIns="74679" rIns="74679" bIns="74679" numCol="1" rtlCol="0" anchor="ctr" anchorCtr="0" compatLnSpc="1">
                <a:prstTxWarp prst="textNoShape">
                  <a:avLst/>
                </a:prstTxWarp>
                <a:noAutofit/>
              </a:bodyPr>
              <a:lstStyle>
                <a:defPPr>
                  <a:defRPr lang="en-US"/>
                </a:defPPr>
                <a:lvl1pPr algn="l" rtl="0" fontAlgn="base">
                  <a:spcBef>
                    <a:spcPct val="0"/>
                  </a:spcBef>
                  <a:spcAft>
                    <a:spcPct val="0"/>
                  </a:spcAft>
                  <a:defRPr sz="1632" kern="1200">
                    <a:solidFill>
                      <a:schemeClr val="tx1"/>
                    </a:solidFill>
                    <a:latin typeface="Arial" charset="0"/>
                    <a:ea typeface="+mn-ea"/>
                    <a:cs typeface="+mn-cs"/>
                  </a:defRPr>
                </a:lvl1pPr>
                <a:lvl2pPr marL="454464" algn="l" rtl="0" fontAlgn="base">
                  <a:spcBef>
                    <a:spcPct val="0"/>
                  </a:spcBef>
                  <a:spcAft>
                    <a:spcPct val="0"/>
                  </a:spcAft>
                  <a:defRPr sz="1632" kern="1200">
                    <a:solidFill>
                      <a:schemeClr val="tx1"/>
                    </a:solidFill>
                    <a:latin typeface="Arial" charset="0"/>
                    <a:ea typeface="+mn-ea"/>
                    <a:cs typeface="+mn-cs"/>
                  </a:defRPr>
                </a:lvl2pPr>
                <a:lvl3pPr marL="909034" algn="l" rtl="0" fontAlgn="base">
                  <a:spcBef>
                    <a:spcPct val="0"/>
                  </a:spcBef>
                  <a:spcAft>
                    <a:spcPct val="0"/>
                  </a:spcAft>
                  <a:defRPr sz="1632" kern="1200">
                    <a:solidFill>
                      <a:schemeClr val="tx1"/>
                    </a:solidFill>
                    <a:latin typeface="Arial" charset="0"/>
                    <a:ea typeface="+mn-ea"/>
                    <a:cs typeface="+mn-cs"/>
                  </a:defRPr>
                </a:lvl3pPr>
                <a:lvl4pPr marL="1363562" algn="l" rtl="0" fontAlgn="base">
                  <a:spcBef>
                    <a:spcPct val="0"/>
                  </a:spcBef>
                  <a:spcAft>
                    <a:spcPct val="0"/>
                  </a:spcAft>
                  <a:defRPr sz="1632" kern="1200">
                    <a:solidFill>
                      <a:schemeClr val="tx1"/>
                    </a:solidFill>
                    <a:latin typeface="Arial" charset="0"/>
                    <a:ea typeface="+mn-ea"/>
                    <a:cs typeface="+mn-cs"/>
                  </a:defRPr>
                </a:lvl4pPr>
                <a:lvl5pPr marL="1818088" algn="l" rtl="0" fontAlgn="base">
                  <a:spcBef>
                    <a:spcPct val="0"/>
                  </a:spcBef>
                  <a:spcAft>
                    <a:spcPct val="0"/>
                  </a:spcAft>
                  <a:defRPr sz="1632" kern="1200">
                    <a:solidFill>
                      <a:schemeClr val="tx1"/>
                    </a:solidFill>
                    <a:latin typeface="Arial" charset="0"/>
                    <a:ea typeface="+mn-ea"/>
                    <a:cs typeface="+mn-cs"/>
                  </a:defRPr>
                </a:lvl5pPr>
                <a:lvl6pPr marL="2272606" algn="l" defTabSz="909034" rtl="0" eaLnBrk="1" latinLnBrk="0" hangingPunct="1">
                  <a:defRPr sz="1632" kern="1200">
                    <a:solidFill>
                      <a:schemeClr val="tx1"/>
                    </a:solidFill>
                    <a:latin typeface="Arial" charset="0"/>
                    <a:ea typeface="+mn-ea"/>
                    <a:cs typeface="+mn-cs"/>
                  </a:defRPr>
                </a:lvl6pPr>
                <a:lvl7pPr marL="2727131" algn="l" defTabSz="909034" rtl="0" eaLnBrk="1" latinLnBrk="0" hangingPunct="1">
                  <a:defRPr sz="1632" kern="1200">
                    <a:solidFill>
                      <a:schemeClr val="tx1"/>
                    </a:solidFill>
                    <a:latin typeface="Arial" charset="0"/>
                    <a:ea typeface="+mn-ea"/>
                    <a:cs typeface="+mn-cs"/>
                  </a:defRPr>
                </a:lvl7pPr>
                <a:lvl8pPr marL="3181650" algn="l" defTabSz="909034" rtl="0" eaLnBrk="1" latinLnBrk="0" hangingPunct="1">
                  <a:defRPr sz="1632" kern="1200">
                    <a:solidFill>
                      <a:schemeClr val="tx1"/>
                    </a:solidFill>
                    <a:latin typeface="Arial" charset="0"/>
                    <a:ea typeface="+mn-ea"/>
                    <a:cs typeface="+mn-cs"/>
                  </a:defRPr>
                </a:lvl8pPr>
                <a:lvl9pPr marL="3636175" algn="l" defTabSz="909034" rtl="0" eaLnBrk="1" latinLnBrk="0" hangingPunct="1">
                  <a:defRPr sz="1632" kern="1200">
                    <a:solidFill>
                      <a:schemeClr val="tx1"/>
                    </a:solidFill>
                    <a:latin typeface="Arial" charset="0"/>
                    <a:ea typeface="+mn-ea"/>
                    <a:cs typeface="+mn-cs"/>
                  </a:defRPr>
                </a:lvl9pPr>
              </a:lstStyle>
              <a:p>
                <a:pPr marL="0" marR="0" lvl="0" indent="0" algn="ctr" defTabSz="896112"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 </a:t>
                </a:r>
                <a:r>
                  <a:rPr kumimoji="0" lang="en-US" sz="1400" b="1"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MassHealth</a:t>
                </a:r>
                <a:r>
                  <a:rPr kumimoji="0" lang="en-US" sz="1200" b="1"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 Data Warehouse</a:t>
                </a:r>
                <a:endParaRPr kumimoji="0" lang="en-US" sz="1100" b="1" i="0" u="none"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63" name="Rectangle 162">
                <a:extLst>
                  <a:ext uri="{FF2B5EF4-FFF2-40B4-BE49-F238E27FC236}">
                    <a16:creationId xmlns:a16="http://schemas.microsoft.com/office/drawing/2014/main" id="{7AB8A437-2327-8CA0-0B74-91A6858C33FE}"/>
                  </a:ext>
                </a:extLst>
              </p:cNvPr>
              <p:cNvSpPr/>
              <p:nvPr/>
            </p:nvSpPr>
            <p:spPr bwMode="gray">
              <a:xfrm>
                <a:off x="874418" y="1913561"/>
                <a:ext cx="3628213" cy="1282470"/>
              </a:xfrm>
              <a:prstGeom prst="rect">
                <a:avLst/>
              </a:prstGeom>
              <a:noFill/>
              <a:ln w="19050" algn="ctr">
                <a:solidFill>
                  <a:srgbClr val="6691FF"/>
                </a:solid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endParaRPr kumimoji="0" lang="en-US" sz="1600" b="1" i="0" u="none" strike="noStrike" kern="0" cap="none" spc="0" normalizeH="0" baseline="0" noProof="0">
                  <a:ln>
                    <a:noFill/>
                  </a:ln>
                  <a:solidFill>
                    <a:prstClr val="white"/>
                  </a:solidFill>
                  <a:effectLst/>
                  <a:uLnTx/>
                  <a:uFillTx/>
                  <a:latin typeface="Arial" panose="020B0604020202020204"/>
                  <a:ea typeface="+mn-ea"/>
                  <a:cs typeface="+mn-cs"/>
                </a:endParaRPr>
              </a:p>
            </p:txBody>
          </p:sp>
          <p:sp>
            <p:nvSpPr>
              <p:cNvPr id="164" name="Rectangle 163">
                <a:extLst>
                  <a:ext uri="{FF2B5EF4-FFF2-40B4-BE49-F238E27FC236}">
                    <a16:creationId xmlns:a16="http://schemas.microsoft.com/office/drawing/2014/main" id="{64099DA7-8FB0-7E6E-544A-8549D2FBE33D}"/>
                  </a:ext>
                </a:extLst>
              </p:cNvPr>
              <p:cNvSpPr/>
              <p:nvPr/>
            </p:nvSpPr>
            <p:spPr bwMode="gray">
              <a:xfrm>
                <a:off x="874418" y="3925236"/>
                <a:ext cx="3628213" cy="1661216"/>
              </a:xfrm>
              <a:prstGeom prst="rect">
                <a:avLst/>
              </a:prstGeom>
              <a:noFill/>
              <a:ln w="19050" algn="ctr">
                <a:solidFill>
                  <a:srgbClr val="6691FF"/>
                </a:solid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endParaRPr kumimoji="0" lang="en-US" sz="1600" b="1" i="0" u="none" strike="noStrike" kern="0" cap="none" spc="0" normalizeH="0" baseline="0" noProof="0">
                  <a:ln>
                    <a:noFill/>
                  </a:ln>
                  <a:solidFill>
                    <a:prstClr val="white"/>
                  </a:solidFill>
                  <a:effectLst/>
                  <a:uLnTx/>
                  <a:uFillTx/>
                  <a:latin typeface="Arial" panose="020B0604020202020204"/>
                  <a:ea typeface="+mn-ea"/>
                  <a:cs typeface="+mn-cs"/>
                </a:endParaRPr>
              </a:p>
            </p:txBody>
          </p:sp>
          <p:sp>
            <p:nvSpPr>
              <p:cNvPr id="165" name="Rectangle 164">
                <a:extLst>
                  <a:ext uri="{FF2B5EF4-FFF2-40B4-BE49-F238E27FC236}">
                    <a16:creationId xmlns:a16="http://schemas.microsoft.com/office/drawing/2014/main" id="{A44F41DD-965E-5F4B-F11C-3B16D53E784A}"/>
                  </a:ext>
                </a:extLst>
              </p:cNvPr>
              <p:cNvSpPr/>
              <p:nvPr/>
            </p:nvSpPr>
            <p:spPr bwMode="gray">
              <a:xfrm>
                <a:off x="874418" y="1609623"/>
                <a:ext cx="3628213" cy="303219"/>
              </a:xfrm>
              <a:prstGeom prst="rect">
                <a:avLst/>
              </a:prstGeom>
              <a:solidFill>
                <a:srgbClr val="6691FF"/>
              </a:solidFill>
              <a:ln w="19050" algn="ctr">
                <a:solidFill>
                  <a:srgbClr val="6691FF"/>
                </a:solid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400" b="0" i="0" u="none" strike="noStrike" kern="0" cap="none" spc="0" normalizeH="0" baseline="0" noProof="0">
                    <a:ln>
                      <a:noFill/>
                    </a:ln>
                    <a:solidFill>
                      <a:prstClr val="white"/>
                    </a:solidFill>
                    <a:effectLst/>
                    <a:uLnTx/>
                    <a:uFillTx/>
                    <a:latin typeface="Arial" panose="020B0604020202020204"/>
                    <a:ea typeface="+mn-ea"/>
                    <a:cs typeface="Arial" panose="020B0604020202020204" pitchFamily="34" charset="0"/>
                  </a:rPr>
                  <a:t>RELD SOGI Data </a:t>
                </a:r>
                <a:r>
                  <a:rPr kumimoji="0" lang="en-US" sz="1400" b="1" i="0" u="none" strike="noStrike" kern="0" cap="none" spc="0" normalizeH="0" baseline="0" noProof="0">
                    <a:ln>
                      <a:noFill/>
                    </a:ln>
                    <a:solidFill>
                      <a:prstClr val="white"/>
                    </a:solidFill>
                    <a:effectLst/>
                    <a:uLnTx/>
                    <a:uFillTx/>
                    <a:latin typeface="Arial" panose="020B0604020202020204"/>
                    <a:ea typeface="+mn-ea"/>
                    <a:cs typeface="Arial" panose="020B0604020202020204" pitchFamily="34" charset="0"/>
                  </a:rPr>
                  <a:t>Ingestion Pathway 1</a:t>
                </a:r>
              </a:p>
            </p:txBody>
          </p:sp>
          <p:sp>
            <p:nvSpPr>
              <p:cNvPr id="166" name="Rectangle 165">
                <a:extLst>
                  <a:ext uri="{FF2B5EF4-FFF2-40B4-BE49-F238E27FC236}">
                    <a16:creationId xmlns:a16="http://schemas.microsoft.com/office/drawing/2014/main" id="{D10A5421-DA61-91AD-2C8D-A85F56CF943C}"/>
                  </a:ext>
                </a:extLst>
              </p:cNvPr>
              <p:cNvSpPr/>
              <p:nvPr/>
            </p:nvSpPr>
            <p:spPr bwMode="gray">
              <a:xfrm>
                <a:off x="874418" y="3628588"/>
                <a:ext cx="3628213" cy="303219"/>
              </a:xfrm>
              <a:prstGeom prst="rect">
                <a:avLst/>
              </a:prstGeom>
              <a:solidFill>
                <a:srgbClr val="6691FF"/>
              </a:solidFill>
              <a:ln w="19050" algn="ctr">
                <a:solidFill>
                  <a:srgbClr val="6691FF"/>
                </a:solid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400" b="0" i="0" u="none" strike="noStrike" kern="0" cap="none" spc="0" normalizeH="0" baseline="0" noProof="0">
                    <a:ln>
                      <a:noFill/>
                    </a:ln>
                    <a:solidFill>
                      <a:prstClr val="white"/>
                    </a:solidFill>
                    <a:effectLst/>
                    <a:uLnTx/>
                    <a:uFillTx/>
                    <a:latin typeface="Arial" panose="020B0604020202020204"/>
                    <a:ea typeface="+mn-ea"/>
                    <a:cs typeface="Arial" panose="020B0604020202020204" pitchFamily="34" charset="0"/>
                  </a:rPr>
                  <a:t>RELD SOGI Data </a:t>
                </a:r>
                <a:r>
                  <a:rPr kumimoji="0" lang="en-US" sz="1400" b="1" i="0" u="none" strike="noStrike" kern="0" cap="none" spc="0" normalizeH="0" baseline="0" noProof="0">
                    <a:ln>
                      <a:noFill/>
                    </a:ln>
                    <a:solidFill>
                      <a:prstClr val="white"/>
                    </a:solidFill>
                    <a:effectLst/>
                    <a:uLnTx/>
                    <a:uFillTx/>
                    <a:latin typeface="Arial" panose="020B0604020202020204"/>
                    <a:ea typeface="+mn-ea"/>
                    <a:cs typeface="Arial" panose="020B0604020202020204" pitchFamily="34" charset="0"/>
                  </a:rPr>
                  <a:t>Ingestion Pathway 2</a:t>
                </a:r>
              </a:p>
            </p:txBody>
          </p:sp>
          <p:cxnSp>
            <p:nvCxnSpPr>
              <p:cNvPr id="167" name="Connector: Elbow 166">
                <a:extLst>
                  <a:ext uri="{FF2B5EF4-FFF2-40B4-BE49-F238E27FC236}">
                    <a16:creationId xmlns:a16="http://schemas.microsoft.com/office/drawing/2014/main" id="{1CD2CC2B-3E5D-2ABC-7373-41842074DF96}"/>
                  </a:ext>
                </a:extLst>
              </p:cNvPr>
              <p:cNvCxnSpPr>
                <a:cxnSpLocks/>
                <a:stCxn id="155" idx="3"/>
                <a:endCxn id="175" idx="0"/>
              </p:cNvCxnSpPr>
              <p:nvPr/>
            </p:nvCxnSpPr>
            <p:spPr>
              <a:xfrm>
                <a:off x="7341955" y="2602814"/>
                <a:ext cx="356306" cy="468465"/>
              </a:xfrm>
              <a:prstGeom prst="bentConnector2">
                <a:avLst/>
              </a:prstGeom>
              <a:noFill/>
              <a:ln w="57150" cap="flat" cmpd="sng" algn="ctr">
                <a:solidFill>
                  <a:srgbClr val="75787B"/>
                </a:solidFill>
                <a:prstDash val="solid"/>
                <a:tailEnd type="triangle"/>
              </a:ln>
              <a:effectLst/>
            </p:spPr>
          </p:cxnSp>
          <p:cxnSp>
            <p:nvCxnSpPr>
              <p:cNvPr id="168" name="Connector: Elbow 167">
                <a:extLst>
                  <a:ext uri="{FF2B5EF4-FFF2-40B4-BE49-F238E27FC236}">
                    <a16:creationId xmlns:a16="http://schemas.microsoft.com/office/drawing/2014/main" id="{A392A5E5-D7A0-3D30-93AF-B053C6107C82}"/>
                  </a:ext>
                </a:extLst>
              </p:cNvPr>
              <p:cNvCxnSpPr>
                <a:cxnSpLocks/>
                <a:stCxn id="170" idx="3"/>
                <a:endCxn id="175" idx="2"/>
              </p:cNvCxnSpPr>
              <p:nvPr/>
            </p:nvCxnSpPr>
            <p:spPr>
              <a:xfrm flipV="1">
                <a:off x="7343977" y="3734056"/>
                <a:ext cx="354284" cy="954791"/>
              </a:xfrm>
              <a:prstGeom prst="bentConnector2">
                <a:avLst/>
              </a:prstGeom>
              <a:noFill/>
              <a:ln w="57150" cap="flat" cmpd="sng" algn="ctr">
                <a:solidFill>
                  <a:srgbClr val="75787B"/>
                </a:solidFill>
                <a:prstDash val="solid"/>
                <a:tailEnd type="triangle"/>
              </a:ln>
              <a:effectLst/>
            </p:spPr>
          </p:cxnSp>
          <p:sp>
            <p:nvSpPr>
              <p:cNvPr id="169" name="Rectangle 168">
                <a:extLst>
                  <a:ext uri="{FF2B5EF4-FFF2-40B4-BE49-F238E27FC236}">
                    <a16:creationId xmlns:a16="http://schemas.microsoft.com/office/drawing/2014/main" id="{7AA10EF9-7ECC-542A-65D4-FB34093630B2}"/>
                  </a:ext>
                </a:extLst>
              </p:cNvPr>
              <p:cNvSpPr/>
              <p:nvPr/>
            </p:nvSpPr>
            <p:spPr bwMode="auto">
              <a:xfrm>
                <a:off x="5808168" y="3931086"/>
                <a:ext cx="1535807" cy="457200"/>
              </a:xfrm>
              <a:prstGeom prst="rect">
                <a:avLst/>
              </a:prstGeom>
              <a:solidFill>
                <a:srgbClr val="DCF1DC"/>
              </a:solidFill>
              <a:ln w="6350">
                <a:solidFill>
                  <a:srgbClr val="75787B"/>
                </a:solidFill>
                <a:miter lim="800000"/>
                <a:headEnd/>
                <a:tailEnd/>
              </a:ln>
              <a:effectLst/>
            </p:spPr>
            <p:txBody>
              <a:bodyPr wrap="none"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896112"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a:ea typeface="+mn-ea"/>
                    <a:cs typeface="Arial" panose="020B0604020202020204" pitchFamily="34" charset="0"/>
                  </a:rPr>
                  <a:t>MCE Data Tables</a:t>
                </a:r>
              </a:p>
            </p:txBody>
          </p:sp>
          <p:sp>
            <p:nvSpPr>
              <p:cNvPr id="170" name="Rectangle 169">
                <a:extLst>
                  <a:ext uri="{FF2B5EF4-FFF2-40B4-BE49-F238E27FC236}">
                    <a16:creationId xmlns:a16="http://schemas.microsoft.com/office/drawing/2014/main" id="{B1057B82-0D74-78DF-2A7C-CBFC629DCC17}"/>
                  </a:ext>
                </a:extLst>
              </p:cNvPr>
              <p:cNvSpPr/>
              <p:nvPr/>
            </p:nvSpPr>
            <p:spPr bwMode="auto">
              <a:xfrm>
                <a:off x="5808168" y="4460247"/>
                <a:ext cx="1535809" cy="457200"/>
              </a:xfrm>
              <a:prstGeom prst="rect">
                <a:avLst/>
              </a:prstGeom>
              <a:solidFill>
                <a:srgbClr val="DCF1DC"/>
              </a:solidFill>
              <a:ln w="6350">
                <a:solidFill>
                  <a:srgbClr val="75787B"/>
                </a:solidFill>
                <a:miter lim="800000"/>
                <a:headEnd/>
                <a:tailEnd/>
              </a:ln>
              <a:effectLst/>
            </p:spPr>
            <p:txBody>
              <a:bodyPr wrap="none"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896112"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a:ea typeface="+mn-ea"/>
                    <a:cs typeface="Arial" panose="020B0604020202020204" pitchFamily="34" charset="0"/>
                  </a:rPr>
                  <a:t>Acute Hospital </a:t>
                </a:r>
              </a:p>
              <a:p>
                <a:pPr marL="0" marR="0" lvl="0" indent="0" algn="ctr" defTabSz="896112"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a:ea typeface="+mn-ea"/>
                    <a:cs typeface="Arial" panose="020B0604020202020204" pitchFamily="34" charset="0"/>
                  </a:rPr>
                  <a:t>Data Tables</a:t>
                </a:r>
              </a:p>
            </p:txBody>
          </p:sp>
          <p:sp>
            <p:nvSpPr>
              <p:cNvPr id="171" name="Rectangle 170">
                <a:extLst>
                  <a:ext uri="{FF2B5EF4-FFF2-40B4-BE49-F238E27FC236}">
                    <a16:creationId xmlns:a16="http://schemas.microsoft.com/office/drawing/2014/main" id="{6ED66D29-3DD8-12B0-BE62-49F9DB1AD4AE}"/>
                  </a:ext>
                </a:extLst>
              </p:cNvPr>
              <p:cNvSpPr/>
              <p:nvPr/>
            </p:nvSpPr>
            <p:spPr bwMode="auto">
              <a:xfrm>
                <a:off x="5808168" y="4990179"/>
                <a:ext cx="1535809" cy="457200"/>
              </a:xfrm>
              <a:prstGeom prst="rect">
                <a:avLst/>
              </a:prstGeom>
              <a:solidFill>
                <a:srgbClr val="DCF1DC"/>
              </a:solidFill>
              <a:ln w="6350">
                <a:solidFill>
                  <a:srgbClr val="75787B"/>
                </a:solidFill>
                <a:miter lim="800000"/>
                <a:headEnd/>
                <a:tailEnd/>
              </a:ln>
              <a:effectLst/>
            </p:spPr>
            <p:txBody>
              <a:bodyPr wrap="none"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896112"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a:ea typeface="+mn-ea"/>
                    <a:cs typeface="Arial" panose="020B0604020202020204" pitchFamily="34" charset="0"/>
                  </a:rPr>
                  <a:t>CBHC Data Tables</a:t>
                </a:r>
              </a:p>
            </p:txBody>
          </p:sp>
          <p:cxnSp>
            <p:nvCxnSpPr>
              <p:cNvPr id="172" name="Straight Connector 171">
                <a:extLst>
                  <a:ext uri="{FF2B5EF4-FFF2-40B4-BE49-F238E27FC236}">
                    <a16:creationId xmlns:a16="http://schemas.microsoft.com/office/drawing/2014/main" id="{FD74AD71-63DB-0274-D284-E9570414E6B9}"/>
                  </a:ext>
                </a:extLst>
              </p:cNvPr>
              <p:cNvCxnSpPr>
                <a:cxnSpLocks/>
                <a:stCxn id="169" idx="3"/>
              </p:cNvCxnSpPr>
              <p:nvPr/>
            </p:nvCxnSpPr>
            <p:spPr>
              <a:xfrm>
                <a:off x="7343975" y="4159686"/>
                <a:ext cx="354285" cy="0"/>
              </a:xfrm>
              <a:prstGeom prst="line">
                <a:avLst/>
              </a:prstGeom>
              <a:noFill/>
              <a:ln w="57150" cap="flat" cmpd="sng" algn="ctr">
                <a:solidFill>
                  <a:srgbClr val="808080">
                    <a:shade val="95000"/>
                    <a:satMod val="105000"/>
                  </a:srgbClr>
                </a:solidFill>
                <a:prstDash val="solid"/>
              </a:ln>
              <a:effectLst/>
            </p:spPr>
          </p:cxnSp>
          <p:cxnSp>
            <p:nvCxnSpPr>
              <p:cNvPr id="173" name="Connector: Elbow 172">
                <a:extLst>
                  <a:ext uri="{FF2B5EF4-FFF2-40B4-BE49-F238E27FC236}">
                    <a16:creationId xmlns:a16="http://schemas.microsoft.com/office/drawing/2014/main" id="{BD3C6FA7-CD60-2AD6-D03D-108FADCCC46A}"/>
                  </a:ext>
                </a:extLst>
              </p:cNvPr>
              <p:cNvCxnSpPr>
                <a:cxnSpLocks/>
                <a:stCxn id="171" idx="3"/>
              </p:cNvCxnSpPr>
              <p:nvPr/>
            </p:nvCxnSpPr>
            <p:spPr>
              <a:xfrm flipV="1">
                <a:off x="7343977" y="4716924"/>
                <a:ext cx="354283" cy="501855"/>
              </a:xfrm>
              <a:prstGeom prst="bentConnector2">
                <a:avLst/>
              </a:prstGeom>
              <a:noFill/>
              <a:ln w="57150" cap="flat" cmpd="sng" algn="ctr">
                <a:solidFill>
                  <a:srgbClr val="808080">
                    <a:shade val="95000"/>
                    <a:satMod val="105000"/>
                  </a:srgbClr>
                </a:solidFill>
                <a:prstDash val="solid"/>
              </a:ln>
              <a:effectLst/>
            </p:spPr>
          </p:cxnSp>
          <p:sp>
            <p:nvSpPr>
              <p:cNvPr id="174" name="Rectangle 173">
                <a:extLst>
                  <a:ext uri="{FF2B5EF4-FFF2-40B4-BE49-F238E27FC236}">
                    <a16:creationId xmlns:a16="http://schemas.microsoft.com/office/drawing/2014/main" id="{0A2EA8F2-773D-FCB4-5483-C176DF256C1E}"/>
                  </a:ext>
                </a:extLst>
              </p:cNvPr>
              <p:cNvSpPr/>
              <p:nvPr/>
            </p:nvSpPr>
            <p:spPr bwMode="auto">
              <a:xfrm>
                <a:off x="8968781" y="2984292"/>
                <a:ext cx="1239305" cy="836749"/>
              </a:xfrm>
              <a:prstGeom prst="rect">
                <a:avLst/>
              </a:prstGeom>
              <a:gradFill flip="none" rotWithShape="1">
                <a:gsLst>
                  <a:gs pos="8000">
                    <a:srgbClr val="ECC448"/>
                  </a:gs>
                  <a:gs pos="24000">
                    <a:srgbClr val="FFF9DD"/>
                  </a:gs>
                  <a:gs pos="42000">
                    <a:srgbClr val="FEE258"/>
                  </a:gs>
                  <a:gs pos="100000">
                    <a:srgbClr val="ECC448"/>
                  </a:gs>
                </a:gsLst>
                <a:lin ang="18900000" scaled="1"/>
                <a:tileRect/>
              </a:gradFill>
              <a:ln w="38100">
                <a:noFill/>
                <a:miter lim="800000"/>
                <a:headEnd/>
                <a:tailEnd/>
              </a:ln>
              <a:effectLst/>
              <a:scene3d>
                <a:camera prst="orthographicFront"/>
                <a:lightRig rig="threePt" dir="t"/>
              </a:scene3d>
              <a:sp3d>
                <a:bevelT prst="angle"/>
              </a:sp3d>
            </p:spPr>
            <p:txBody>
              <a:bodyPr wrap="square"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896112"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panose="020B0604020202020204"/>
                    <a:ea typeface="+mn-ea"/>
                    <a:cs typeface="Arial" panose="020B0604020202020204" pitchFamily="34" charset="0"/>
                  </a:rPr>
                  <a:t>Golden Table</a:t>
                </a:r>
                <a:endParaRPr kumimoji="0" lang="en-US" sz="1200" b="0" i="0" u="none" strike="noStrike" kern="1200" cap="none" spc="0" normalizeH="0" baseline="0" noProof="0">
                  <a:ln>
                    <a:noFill/>
                  </a:ln>
                  <a:solidFill>
                    <a:srgbClr val="000000"/>
                  </a:solidFill>
                  <a:effectLst/>
                  <a:uLnTx/>
                  <a:uFillTx/>
                  <a:latin typeface="Arial" panose="020B0604020202020204"/>
                  <a:ea typeface="+mn-ea"/>
                  <a:cs typeface="Arial" panose="020B0604020202020204" pitchFamily="34" charset="0"/>
                </a:endParaRPr>
              </a:p>
            </p:txBody>
          </p:sp>
          <p:sp>
            <p:nvSpPr>
              <p:cNvPr id="175" name="Rectangle 174">
                <a:extLst>
                  <a:ext uri="{FF2B5EF4-FFF2-40B4-BE49-F238E27FC236}">
                    <a16:creationId xmlns:a16="http://schemas.microsoft.com/office/drawing/2014/main" id="{390E15D6-B10A-28D1-FD0E-719B70F4F279}"/>
                  </a:ext>
                </a:extLst>
              </p:cNvPr>
              <p:cNvSpPr/>
              <p:nvPr/>
            </p:nvSpPr>
            <p:spPr>
              <a:xfrm>
                <a:off x="7008002" y="3071279"/>
                <a:ext cx="1380517" cy="662777"/>
              </a:xfrm>
              <a:prstGeom prst="rect">
                <a:avLst/>
              </a:prstGeom>
              <a:solidFill>
                <a:srgbClr val="FFC30A">
                  <a:lumMod val="20000"/>
                  <a:lumOff val="80000"/>
                </a:srgbClr>
              </a:solidFill>
              <a:ln w="25400" cap="flat" cmpd="sng" algn="ctr">
                <a:solidFill>
                  <a:srgbClr val="FFC30A"/>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1" u="none" strike="noStrike" kern="0" cap="none" spc="0" normalizeH="0" baseline="0" noProof="0">
                    <a:ln>
                      <a:noFill/>
                    </a:ln>
                    <a:solidFill>
                      <a:prstClr val="black"/>
                    </a:solidFill>
                    <a:effectLst/>
                    <a:uLnTx/>
                    <a:uFillTx/>
                    <a:latin typeface="Arial" panose="020B0604020202020204"/>
                    <a:ea typeface="+mn-ea"/>
                    <a:cs typeface="+mn-cs"/>
                  </a:rPr>
                  <a:t>Golden Table Rules Engine</a:t>
                </a:r>
              </a:p>
            </p:txBody>
          </p:sp>
          <p:cxnSp>
            <p:nvCxnSpPr>
              <p:cNvPr id="176" name="Connector: Elbow 175">
                <a:extLst>
                  <a:ext uri="{FF2B5EF4-FFF2-40B4-BE49-F238E27FC236}">
                    <a16:creationId xmlns:a16="http://schemas.microsoft.com/office/drawing/2014/main" id="{59829115-117B-3863-BF85-7A180D919324}"/>
                  </a:ext>
                </a:extLst>
              </p:cNvPr>
              <p:cNvCxnSpPr>
                <a:cxnSpLocks/>
                <a:stCxn id="175" idx="3"/>
                <a:endCxn id="174" idx="1"/>
              </p:cNvCxnSpPr>
              <p:nvPr/>
            </p:nvCxnSpPr>
            <p:spPr>
              <a:xfrm flipV="1">
                <a:off x="8388519" y="3402667"/>
                <a:ext cx="580262" cy="1"/>
              </a:xfrm>
              <a:prstGeom prst="bentConnector3">
                <a:avLst>
                  <a:gd name="adj1" fmla="val 50000"/>
                </a:avLst>
              </a:prstGeom>
              <a:noFill/>
              <a:ln w="57150" cap="flat" cmpd="sng" algn="ctr">
                <a:solidFill>
                  <a:srgbClr val="FFC30A"/>
                </a:solidFill>
                <a:prstDash val="solid"/>
                <a:tailEnd type="triangle"/>
              </a:ln>
              <a:effectLst/>
            </p:spPr>
          </p:cxnSp>
          <p:grpSp>
            <p:nvGrpSpPr>
              <p:cNvPr id="177" name="Graphic 4">
                <a:extLst>
                  <a:ext uri="{FF2B5EF4-FFF2-40B4-BE49-F238E27FC236}">
                    <a16:creationId xmlns:a16="http://schemas.microsoft.com/office/drawing/2014/main" id="{7EDA8622-BD23-9DC6-EB7B-5F771C82F335}"/>
                  </a:ext>
                </a:extLst>
              </p:cNvPr>
              <p:cNvGrpSpPr/>
              <p:nvPr/>
            </p:nvGrpSpPr>
            <p:grpSpPr>
              <a:xfrm>
                <a:off x="1440133" y="4562408"/>
                <a:ext cx="457200" cy="457200"/>
                <a:chOff x="9887149" y="2371173"/>
                <a:chExt cx="361670" cy="361333"/>
              </a:xfrm>
              <a:solidFill>
                <a:srgbClr val="6691FF"/>
              </a:solidFill>
            </p:grpSpPr>
            <p:sp>
              <p:nvSpPr>
                <p:cNvPr id="217" name="Graphic 4">
                  <a:extLst>
                    <a:ext uri="{FF2B5EF4-FFF2-40B4-BE49-F238E27FC236}">
                      <a16:creationId xmlns:a16="http://schemas.microsoft.com/office/drawing/2014/main" id="{A812E3D0-05C9-4FB9-2140-CAE105D43F15}"/>
                    </a:ext>
                  </a:extLst>
                </p:cNvPr>
                <p:cNvSpPr/>
                <p:nvPr/>
              </p:nvSpPr>
              <p:spPr>
                <a:xfrm>
                  <a:off x="9887149" y="2371173"/>
                  <a:ext cx="361670" cy="361333"/>
                </a:xfrm>
                <a:custGeom>
                  <a:avLst/>
                  <a:gdLst>
                    <a:gd name="connsiteX0" fmla="*/ 180835 w 361670"/>
                    <a:gd name="connsiteY0" fmla="*/ 349204 h 361333"/>
                    <a:gd name="connsiteX1" fmla="*/ 12780 w 361670"/>
                    <a:gd name="connsiteY1" fmla="*/ 181305 h 361333"/>
                    <a:gd name="connsiteX2" fmla="*/ 180835 w 361670"/>
                    <a:gd name="connsiteY2" fmla="*/ 13406 h 361333"/>
                    <a:gd name="connsiteX3" fmla="*/ 348890 w 361670"/>
                    <a:gd name="connsiteY3" fmla="*/ 181305 h 361333"/>
                    <a:gd name="connsiteX4" fmla="*/ 180835 w 361670"/>
                    <a:gd name="connsiteY4" fmla="*/ 349204 h 361333"/>
                    <a:gd name="connsiteX5" fmla="*/ 180835 w 361670"/>
                    <a:gd name="connsiteY5" fmla="*/ 0 h 361333"/>
                    <a:gd name="connsiteX6" fmla="*/ 0 w 361670"/>
                    <a:gd name="connsiteY6" fmla="*/ 180667 h 361333"/>
                    <a:gd name="connsiteX7" fmla="*/ 180835 w 361670"/>
                    <a:gd name="connsiteY7" fmla="*/ 361333 h 361333"/>
                    <a:gd name="connsiteX8" fmla="*/ 361670 w 361670"/>
                    <a:gd name="connsiteY8" fmla="*/ 180667 h 361333"/>
                    <a:gd name="connsiteX9" fmla="*/ 180835 w 361670"/>
                    <a:gd name="connsiteY9" fmla="*/ 0 h 3613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61670" h="361333">
                      <a:moveTo>
                        <a:pt x="180835" y="349204"/>
                      </a:moveTo>
                      <a:cubicBezTo>
                        <a:pt x="88181" y="349204"/>
                        <a:pt x="12780" y="273873"/>
                        <a:pt x="12780" y="181305"/>
                      </a:cubicBezTo>
                      <a:cubicBezTo>
                        <a:pt x="12780" y="88738"/>
                        <a:pt x="88181" y="13406"/>
                        <a:pt x="180835" y="13406"/>
                      </a:cubicBezTo>
                      <a:cubicBezTo>
                        <a:pt x="273489" y="13406"/>
                        <a:pt x="348890" y="88738"/>
                        <a:pt x="348890" y="181305"/>
                      </a:cubicBezTo>
                      <a:cubicBezTo>
                        <a:pt x="348890" y="273873"/>
                        <a:pt x="273489" y="349204"/>
                        <a:pt x="180835" y="349204"/>
                      </a:cubicBezTo>
                      <a:moveTo>
                        <a:pt x="180835" y="0"/>
                      </a:moveTo>
                      <a:cubicBezTo>
                        <a:pt x="80513" y="0"/>
                        <a:pt x="0" y="81077"/>
                        <a:pt x="0" y="180667"/>
                      </a:cubicBezTo>
                      <a:cubicBezTo>
                        <a:pt x="0" y="280895"/>
                        <a:pt x="81152" y="361333"/>
                        <a:pt x="180835" y="361333"/>
                      </a:cubicBezTo>
                      <a:cubicBezTo>
                        <a:pt x="281157" y="361333"/>
                        <a:pt x="361670" y="280257"/>
                        <a:pt x="361670" y="180667"/>
                      </a:cubicBezTo>
                      <a:cubicBezTo>
                        <a:pt x="361670" y="81077"/>
                        <a:pt x="281157" y="0"/>
                        <a:pt x="180835" y="0"/>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18" name="Graphic 4">
                  <a:extLst>
                    <a:ext uri="{FF2B5EF4-FFF2-40B4-BE49-F238E27FC236}">
                      <a16:creationId xmlns:a16="http://schemas.microsoft.com/office/drawing/2014/main" id="{96022C20-5640-1B94-E63B-B24861805F59}"/>
                    </a:ext>
                  </a:extLst>
                </p:cNvPr>
                <p:cNvSpPr/>
                <p:nvPr/>
              </p:nvSpPr>
              <p:spPr>
                <a:xfrm>
                  <a:off x="10046898" y="2479701"/>
                  <a:ext cx="42173" cy="42134"/>
                </a:xfrm>
                <a:custGeom>
                  <a:avLst/>
                  <a:gdLst>
                    <a:gd name="connsiteX0" fmla="*/ 35783 w 42173"/>
                    <a:gd name="connsiteY0" fmla="*/ 14683 h 42134"/>
                    <a:gd name="connsiteX1" fmla="*/ 27476 w 42173"/>
                    <a:gd name="connsiteY1" fmla="*/ 14683 h 42134"/>
                    <a:gd name="connsiteX2" fmla="*/ 27476 w 42173"/>
                    <a:gd name="connsiteY2" fmla="*/ 6384 h 42134"/>
                    <a:gd name="connsiteX3" fmla="*/ 21086 w 42173"/>
                    <a:gd name="connsiteY3" fmla="*/ 0 h 42134"/>
                    <a:gd name="connsiteX4" fmla="*/ 14696 w 42173"/>
                    <a:gd name="connsiteY4" fmla="*/ 6384 h 42134"/>
                    <a:gd name="connsiteX5" fmla="*/ 14696 w 42173"/>
                    <a:gd name="connsiteY5" fmla="*/ 14683 h 42134"/>
                    <a:gd name="connsiteX6" fmla="*/ 6390 w 42173"/>
                    <a:gd name="connsiteY6" fmla="*/ 14683 h 42134"/>
                    <a:gd name="connsiteX7" fmla="*/ 0 w 42173"/>
                    <a:gd name="connsiteY7" fmla="*/ 21067 h 42134"/>
                    <a:gd name="connsiteX8" fmla="*/ 6390 w 42173"/>
                    <a:gd name="connsiteY8" fmla="*/ 27451 h 42134"/>
                    <a:gd name="connsiteX9" fmla="*/ 14696 w 42173"/>
                    <a:gd name="connsiteY9" fmla="*/ 27451 h 42134"/>
                    <a:gd name="connsiteX10" fmla="*/ 14696 w 42173"/>
                    <a:gd name="connsiteY10" fmla="*/ 35750 h 42134"/>
                    <a:gd name="connsiteX11" fmla="*/ 21086 w 42173"/>
                    <a:gd name="connsiteY11" fmla="*/ 42134 h 42134"/>
                    <a:gd name="connsiteX12" fmla="*/ 27476 w 42173"/>
                    <a:gd name="connsiteY12" fmla="*/ 35750 h 42134"/>
                    <a:gd name="connsiteX13" fmla="*/ 27476 w 42173"/>
                    <a:gd name="connsiteY13" fmla="*/ 27451 h 42134"/>
                    <a:gd name="connsiteX14" fmla="*/ 35783 w 42173"/>
                    <a:gd name="connsiteY14" fmla="*/ 27451 h 42134"/>
                    <a:gd name="connsiteX15" fmla="*/ 42173 w 42173"/>
                    <a:gd name="connsiteY15" fmla="*/ 21067 h 42134"/>
                    <a:gd name="connsiteX16" fmla="*/ 35783 w 42173"/>
                    <a:gd name="connsiteY16" fmla="*/ 14683 h 4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173" h="42134">
                      <a:moveTo>
                        <a:pt x="35783" y="14683"/>
                      </a:moveTo>
                      <a:lnTo>
                        <a:pt x="27476" y="14683"/>
                      </a:lnTo>
                      <a:lnTo>
                        <a:pt x="27476" y="6384"/>
                      </a:lnTo>
                      <a:cubicBezTo>
                        <a:pt x="27476" y="2554"/>
                        <a:pt x="24920" y="0"/>
                        <a:pt x="21086" y="0"/>
                      </a:cubicBezTo>
                      <a:cubicBezTo>
                        <a:pt x="17253" y="0"/>
                        <a:pt x="14696" y="2554"/>
                        <a:pt x="14696" y="6384"/>
                      </a:cubicBezTo>
                      <a:lnTo>
                        <a:pt x="14696" y="14683"/>
                      </a:lnTo>
                      <a:lnTo>
                        <a:pt x="6390" y="14683"/>
                      </a:lnTo>
                      <a:cubicBezTo>
                        <a:pt x="2555" y="14683"/>
                        <a:pt x="0" y="17237"/>
                        <a:pt x="0" y="21067"/>
                      </a:cubicBezTo>
                      <a:cubicBezTo>
                        <a:pt x="0" y="24898"/>
                        <a:pt x="2555" y="27451"/>
                        <a:pt x="6390" y="27451"/>
                      </a:cubicBezTo>
                      <a:lnTo>
                        <a:pt x="14696" y="27451"/>
                      </a:lnTo>
                      <a:lnTo>
                        <a:pt x="14696" y="35750"/>
                      </a:lnTo>
                      <a:cubicBezTo>
                        <a:pt x="14696" y="39581"/>
                        <a:pt x="17253" y="42134"/>
                        <a:pt x="21086" y="42134"/>
                      </a:cubicBezTo>
                      <a:cubicBezTo>
                        <a:pt x="24920" y="42134"/>
                        <a:pt x="27476" y="39581"/>
                        <a:pt x="27476" y="35750"/>
                      </a:cubicBezTo>
                      <a:lnTo>
                        <a:pt x="27476" y="27451"/>
                      </a:lnTo>
                      <a:lnTo>
                        <a:pt x="35783" y="27451"/>
                      </a:lnTo>
                      <a:cubicBezTo>
                        <a:pt x="39617" y="27451"/>
                        <a:pt x="42173" y="24898"/>
                        <a:pt x="42173" y="21067"/>
                      </a:cubicBezTo>
                      <a:cubicBezTo>
                        <a:pt x="42173" y="17237"/>
                        <a:pt x="38978" y="14683"/>
                        <a:pt x="35783" y="14683"/>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19" name="Graphic 4">
                  <a:extLst>
                    <a:ext uri="{FF2B5EF4-FFF2-40B4-BE49-F238E27FC236}">
                      <a16:creationId xmlns:a16="http://schemas.microsoft.com/office/drawing/2014/main" id="{007E1525-FE84-2641-C4FC-433A8DDBBA96}"/>
                    </a:ext>
                  </a:extLst>
                </p:cNvPr>
                <p:cNvSpPr/>
                <p:nvPr/>
              </p:nvSpPr>
              <p:spPr>
                <a:xfrm>
                  <a:off x="9966384" y="2450335"/>
                  <a:ext cx="202659" cy="203010"/>
                </a:xfrm>
                <a:custGeom>
                  <a:avLst/>
                  <a:gdLst>
                    <a:gd name="connsiteX0" fmla="*/ 183392 w 202659"/>
                    <a:gd name="connsiteY0" fmla="*/ 190243 h 203010"/>
                    <a:gd name="connsiteX1" fmla="*/ 137384 w 202659"/>
                    <a:gd name="connsiteY1" fmla="*/ 190243 h 203010"/>
                    <a:gd name="connsiteX2" fmla="*/ 137384 w 202659"/>
                    <a:gd name="connsiteY2" fmla="*/ 137894 h 203010"/>
                    <a:gd name="connsiteX3" fmla="*/ 130994 w 202659"/>
                    <a:gd name="connsiteY3" fmla="*/ 131510 h 203010"/>
                    <a:gd name="connsiteX4" fmla="*/ 72207 w 202659"/>
                    <a:gd name="connsiteY4" fmla="*/ 131510 h 203010"/>
                    <a:gd name="connsiteX5" fmla="*/ 65817 w 202659"/>
                    <a:gd name="connsiteY5" fmla="*/ 137894 h 203010"/>
                    <a:gd name="connsiteX6" fmla="*/ 65817 w 202659"/>
                    <a:gd name="connsiteY6" fmla="*/ 190243 h 203010"/>
                    <a:gd name="connsiteX7" fmla="*/ 19809 w 202659"/>
                    <a:gd name="connsiteY7" fmla="*/ 190243 h 203010"/>
                    <a:gd name="connsiteX8" fmla="*/ 19809 w 202659"/>
                    <a:gd name="connsiteY8" fmla="*/ 56817 h 203010"/>
                    <a:gd name="connsiteX9" fmla="*/ 57509 w 202659"/>
                    <a:gd name="connsiteY9" fmla="*/ 56817 h 203010"/>
                    <a:gd name="connsiteX10" fmla="*/ 63899 w 202659"/>
                    <a:gd name="connsiteY10" fmla="*/ 50433 h 203010"/>
                    <a:gd name="connsiteX11" fmla="*/ 63899 w 202659"/>
                    <a:gd name="connsiteY11" fmla="*/ 12768 h 203010"/>
                    <a:gd name="connsiteX12" fmla="*/ 139301 w 202659"/>
                    <a:gd name="connsiteY12" fmla="*/ 12768 h 203010"/>
                    <a:gd name="connsiteX13" fmla="*/ 139301 w 202659"/>
                    <a:gd name="connsiteY13" fmla="*/ 50433 h 203010"/>
                    <a:gd name="connsiteX14" fmla="*/ 145691 w 202659"/>
                    <a:gd name="connsiteY14" fmla="*/ 56817 h 203010"/>
                    <a:gd name="connsiteX15" fmla="*/ 183392 w 202659"/>
                    <a:gd name="connsiteY15" fmla="*/ 56817 h 203010"/>
                    <a:gd name="connsiteX16" fmla="*/ 183392 w 202659"/>
                    <a:gd name="connsiteY16" fmla="*/ 190243 h 203010"/>
                    <a:gd name="connsiteX17" fmla="*/ 95210 w 202659"/>
                    <a:gd name="connsiteY17" fmla="*/ 190243 h 203010"/>
                    <a:gd name="connsiteX18" fmla="*/ 78597 w 202659"/>
                    <a:gd name="connsiteY18" fmla="*/ 190243 h 203010"/>
                    <a:gd name="connsiteX19" fmla="*/ 78597 w 202659"/>
                    <a:gd name="connsiteY19" fmla="*/ 144278 h 203010"/>
                    <a:gd name="connsiteX20" fmla="*/ 95210 w 202659"/>
                    <a:gd name="connsiteY20" fmla="*/ 144278 h 203010"/>
                    <a:gd name="connsiteX21" fmla="*/ 95210 w 202659"/>
                    <a:gd name="connsiteY21" fmla="*/ 190243 h 203010"/>
                    <a:gd name="connsiteX22" fmla="*/ 124604 w 202659"/>
                    <a:gd name="connsiteY22" fmla="*/ 190243 h 203010"/>
                    <a:gd name="connsiteX23" fmla="*/ 107990 w 202659"/>
                    <a:gd name="connsiteY23" fmla="*/ 190243 h 203010"/>
                    <a:gd name="connsiteX24" fmla="*/ 107990 w 202659"/>
                    <a:gd name="connsiteY24" fmla="*/ 144278 h 203010"/>
                    <a:gd name="connsiteX25" fmla="*/ 124604 w 202659"/>
                    <a:gd name="connsiteY25" fmla="*/ 144278 h 203010"/>
                    <a:gd name="connsiteX26" fmla="*/ 124604 w 202659"/>
                    <a:gd name="connsiteY26" fmla="*/ 190243 h 203010"/>
                    <a:gd name="connsiteX27" fmla="*/ 196810 w 202659"/>
                    <a:gd name="connsiteY27" fmla="*/ 44049 h 203010"/>
                    <a:gd name="connsiteX28" fmla="*/ 189782 w 202659"/>
                    <a:gd name="connsiteY28" fmla="*/ 44049 h 203010"/>
                    <a:gd name="connsiteX29" fmla="*/ 152081 w 202659"/>
                    <a:gd name="connsiteY29" fmla="*/ 44049 h 203010"/>
                    <a:gd name="connsiteX30" fmla="*/ 152081 w 202659"/>
                    <a:gd name="connsiteY30" fmla="*/ 6384 h 203010"/>
                    <a:gd name="connsiteX31" fmla="*/ 145691 w 202659"/>
                    <a:gd name="connsiteY31" fmla="*/ 0 h 203010"/>
                    <a:gd name="connsiteX32" fmla="*/ 57509 w 202659"/>
                    <a:gd name="connsiteY32" fmla="*/ 0 h 203010"/>
                    <a:gd name="connsiteX33" fmla="*/ 51119 w 202659"/>
                    <a:gd name="connsiteY33" fmla="*/ 6384 h 203010"/>
                    <a:gd name="connsiteX34" fmla="*/ 51119 w 202659"/>
                    <a:gd name="connsiteY34" fmla="*/ 44049 h 203010"/>
                    <a:gd name="connsiteX35" fmla="*/ 13419 w 202659"/>
                    <a:gd name="connsiteY35" fmla="*/ 44049 h 203010"/>
                    <a:gd name="connsiteX36" fmla="*/ 6390 w 202659"/>
                    <a:gd name="connsiteY36" fmla="*/ 44049 h 203010"/>
                    <a:gd name="connsiteX37" fmla="*/ 0 w 202659"/>
                    <a:gd name="connsiteY37" fmla="*/ 50433 h 203010"/>
                    <a:gd name="connsiteX38" fmla="*/ 6390 w 202659"/>
                    <a:gd name="connsiteY38" fmla="*/ 56817 h 203010"/>
                    <a:gd name="connsiteX39" fmla="*/ 7030 w 202659"/>
                    <a:gd name="connsiteY39" fmla="*/ 56817 h 203010"/>
                    <a:gd name="connsiteX40" fmla="*/ 7030 w 202659"/>
                    <a:gd name="connsiteY40" fmla="*/ 196627 h 203010"/>
                    <a:gd name="connsiteX41" fmla="*/ 13419 w 202659"/>
                    <a:gd name="connsiteY41" fmla="*/ 203011 h 203010"/>
                    <a:gd name="connsiteX42" fmla="*/ 189143 w 202659"/>
                    <a:gd name="connsiteY42" fmla="*/ 203011 h 203010"/>
                    <a:gd name="connsiteX43" fmla="*/ 195533 w 202659"/>
                    <a:gd name="connsiteY43" fmla="*/ 196627 h 203010"/>
                    <a:gd name="connsiteX44" fmla="*/ 195533 w 202659"/>
                    <a:gd name="connsiteY44" fmla="*/ 56817 h 203010"/>
                    <a:gd name="connsiteX45" fmla="*/ 196172 w 202659"/>
                    <a:gd name="connsiteY45" fmla="*/ 56817 h 203010"/>
                    <a:gd name="connsiteX46" fmla="*/ 202561 w 202659"/>
                    <a:gd name="connsiteY46" fmla="*/ 50433 h 203010"/>
                    <a:gd name="connsiteX47" fmla="*/ 196810 w 202659"/>
                    <a:gd name="connsiteY47" fmla="*/ 44049 h 203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02659" h="203010">
                      <a:moveTo>
                        <a:pt x="183392" y="190243"/>
                      </a:moveTo>
                      <a:lnTo>
                        <a:pt x="137384" y="190243"/>
                      </a:lnTo>
                      <a:lnTo>
                        <a:pt x="137384" y="137894"/>
                      </a:lnTo>
                      <a:cubicBezTo>
                        <a:pt x="137384" y="134064"/>
                        <a:pt x="134828" y="131510"/>
                        <a:pt x="130994" y="131510"/>
                      </a:cubicBezTo>
                      <a:lnTo>
                        <a:pt x="72207" y="131510"/>
                      </a:lnTo>
                      <a:cubicBezTo>
                        <a:pt x="68373" y="131510"/>
                        <a:pt x="65817" y="134064"/>
                        <a:pt x="65817" y="137894"/>
                      </a:cubicBezTo>
                      <a:lnTo>
                        <a:pt x="65817" y="190243"/>
                      </a:lnTo>
                      <a:lnTo>
                        <a:pt x="19809" y="190243"/>
                      </a:lnTo>
                      <a:lnTo>
                        <a:pt x="19809" y="56817"/>
                      </a:lnTo>
                      <a:lnTo>
                        <a:pt x="57509" y="56817"/>
                      </a:lnTo>
                      <a:cubicBezTo>
                        <a:pt x="61344" y="56817"/>
                        <a:pt x="63899" y="54264"/>
                        <a:pt x="63899" y="50433"/>
                      </a:cubicBezTo>
                      <a:lnTo>
                        <a:pt x="63899" y="12768"/>
                      </a:lnTo>
                      <a:lnTo>
                        <a:pt x="139301" y="12768"/>
                      </a:lnTo>
                      <a:lnTo>
                        <a:pt x="139301" y="50433"/>
                      </a:lnTo>
                      <a:cubicBezTo>
                        <a:pt x="139301" y="54264"/>
                        <a:pt x="141857" y="56817"/>
                        <a:pt x="145691" y="56817"/>
                      </a:cubicBezTo>
                      <a:lnTo>
                        <a:pt x="183392" y="56817"/>
                      </a:lnTo>
                      <a:lnTo>
                        <a:pt x="183392" y="190243"/>
                      </a:lnTo>
                      <a:close/>
                      <a:moveTo>
                        <a:pt x="95210" y="190243"/>
                      </a:moveTo>
                      <a:lnTo>
                        <a:pt x="78597" y="190243"/>
                      </a:lnTo>
                      <a:lnTo>
                        <a:pt x="78597" y="144278"/>
                      </a:lnTo>
                      <a:lnTo>
                        <a:pt x="95210" y="144278"/>
                      </a:lnTo>
                      <a:lnTo>
                        <a:pt x="95210" y="190243"/>
                      </a:lnTo>
                      <a:close/>
                      <a:moveTo>
                        <a:pt x="124604" y="190243"/>
                      </a:moveTo>
                      <a:lnTo>
                        <a:pt x="107990" y="190243"/>
                      </a:lnTo>
                      <a:lnTo>
                        <a:pt x="107990" y="144278"/>
                      </a:lnTo>
                      <a:lnTo>
                        <a:pt x="124604" y="144278"/>
                      </a:lnTo>
                      <a:lnTo>
                        <a:pt x="124604" y="190243"/>
                      </a:lnTo>
                      <a:close/>
                      <a:moveTo>
                        <a:pt x="196810" y="44049"/>
                      </a:moveTo>
                      <a:lnTo>
                        <a:pt x="189782" y="44049"/>
                      </a:lnTo>
                      <a:lnTo>
                        <a:pt x="152081" y="44049"/>
                      </a:lnTo>
                      <a:lnTo>
                        <a:pt x="152081" y="6384"/>
                      </a:lnTo>
                      <a:cubicBezTo>
                        <a:pt x="152081" y="2554"/>
                        <a:pt x="149525" y="0"/>
                        <a:pt x="145691" y="0"/>
                      </a:cubicBezTo>
                      <a:lnTo>
                        <a:pt x="57509" y="0"/>
                      </a:lnTo>
                      <a:cubicBezTo>
                        <a:pt x="53676" y="0"/>
                        <a:pt x="51119" y="2554"/>
                        <a:pt x="51119" y="6384"/>
                      </a:cubicBezTo>
                      <a:lnTo>
                        <a:pt x="51119" y="44049"/>
                      </a:lnTo>
                      <a:lnTo>
                        <a:pt x="13419" y="44049"/>
                      </a:lnTo>
                      <a:lnTo>
                        <a:pt x="6390" y="44049"/>
                      </a:lnTo>
                      <a:cubicBezTo>
                        <a:pt x="2556" y="44049"/>
                        <a:pt x="0" y="46603"/>
                        <a:pt x="0" y="50433"/>
                      </a:cubicBezTo>
                      <a:cubicBezTo>
                        <a:pt x="0" y="54264"/>
                        <a:pt x="2556" y="56817"/>
                        <a:pt x="6390" y="56817"/>
                      </a:cubicBezTo>
                      <a:lnTo>
                        <a:pt x="7030" y="56817"/>
                      </a:lnTo>
                      <a:lnTo>
                        <a:pt x="7030" y="196627"/>
                      </a:lnTo>
                      <a:cubicBezTo>
                        <a:pt x="7030" y="200457"/>
                        <a:pt x="9585" y="203011"/>
                        <a:pt x="13419" y="203011"/>
                      </a:cubicBezTo>
                      <a:lnTo>
                        <a:pt x="189143" y="203011"/>
                      </a:lnTo>
                      <a:cubicBezTo>
                        <a:pt x="192977" y="203011"/>
                        <a:pt x="195533" y="200457"/>
                        <a:pt x="195533" y="196627"/>
                      </a:cubicBezTo>
                      <a:lnTo>
                        <a:pt x="195533" y="56817"/>
                      </a:lnTo>
                      <a:lnTo>
                        <a:pt x="196172" y="56817"/>
                      </a:lnTo>
                      <a:cubicBezTo>
                        <a:pt x="200005" y="56817"/>
                        <a:pt x="202561" y="54264"/>
                        <a:pt x="202561" y="50433"/>
                      </a:cubicBezTo>
                      <a:cubicBezTo>
                        <a:pt x="203200" y="46603"/>
                        <a:pt x="200644" y="44049"/>
                        <a:pt x="196810" y="44049"/>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20" name="Graphic 4">
                  <a:extLst>
                    <a:ext uri="{FF2B5EF4-FFF2-40B4-BE49-F238E27FC236}">
                      <a16:creationId xmlns:a16="http://schemas.microsoft.com/office/drawing/2014/main" id="{C2764729-98FB-CC64-141F-3C56933B410D}"/>
                    </a:ext>
                  </a:extLst>
                </p:cNvPr>
                <p:cNvSpPr/>
                <p:nvPr/>
              </p:nvSpPr>
              <p:spPr>
                <a:xfrm>
                  <a:off x="10000890" y="2521835"/>
                  <a:ext cx="16683" cy="16598"/>
                </a:xfrm>
                <a:custGeom>
                  <a:avLst/>
                  <a:gdLst>
                    <a:gd name="connsiteX0" fmla="*/ 8307 w 16683"/>
                    <a:gd name="connsiteY0" fmla="*/ 0 h 16598"/>
                    <a:gd name="connsiteX1" fmla="*/ 0 w 16683"/>
                    <a:gd name="connsiteY1" fmla="*/ 8299 h 16598"/>
                    <a:gd name="connsiteX2" fmla="*/ 8307 w 16683"/>
                    <a:gd name="connsiteY2" fmla="*/ 16598 h 16598"/>
                    <a:gd name="connsiteX3" fmla="*/ 16614 w 16683"/>
                    <a:gd name="connsiteY3" fmla="*/ 8299 h 16598"/>
                    <a:gd name="connsiteX4" fmla="*/ 8307 w 16683"/>
                    <a:gd name="connsiteY4" fmla="*/ 0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83" h="16598">
                      <a:moveTo>
                        <a:pt x="8307" y="0"/>
                      </a:moveTo>
                      <a:cubicBezTo>
                        <a:pt x="3834" y="0"/>
                        <a:pt x="0" y="3830"/>
                        <a:pt x="0" y="8299"/>
                      </a:cubicBezTo>
                      <a:cubicBezTo>
                        <a:pt x="0" y="12768"/>
                        <a:pt x="3834" y="16598"/>
                        <a:pt x="8307" y="16598"/>
                      </a:cubicBezTo>
                      <a:cubicBezTo>
                        <a:pt x="12780" y="16598"/>
                        <a:pt x="16614" y="12768"/>
                        <a:pt x="16614" y="8299"/>
                      </a:cubicBezTo>
                      <a:cubicBezTo>
                        <a:pt x="17253" y="3830"/>
                        <a:pt x="13419" y="0"/>
                        <a:pt x="8307" y="0"/>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21" name="Graphic 4">
                  <a:extLst>
                    <a:ext uri="{FF2B5EF4-FFF2-40B4-BE49-F238E27FC236}">
                      <a16:creationId xmlns:a16="http://schemas.microsoft.com/office/drawing/2014/main" id="{B2118B99-92BD-B065-BE7A-5610A8FAABB7}"/>
                    </a:ext>
                  </a:extLst>
                </p:cNvPr>
                <p:cNvSpPr/>
                <p:nvPr/>
              </p:nvSpPr>
              <p:spPr>
                <a:xfrm>
                  <a:off x="10030283" y="2521835"/>
                  <a:ext cx="16614" cy="16598"/>
                </a:xfrm>
                <a:custGeom>
                  <a:avLst/>
                  <a:gdLst>
                    <a:gd name="connsiteX0" fmla="*/ 8307 w 16614"/>
                    <a:gd name="connsiteY0" fmla="*/ 0 h 16598"/>
                    <a:gd name="connsiteX1" fmla="*/ 0 w 16614"/>
                    <a:gd name="connsiteY1" fmla="*/ 8299 h 16598"/>
                    <a:gd name="connsiteX2" fmla="*/ 8307 w 16614"/>
                    <a:gd name="connsiteY2" fmla="*/ 16598 h 16598"/>
                    <a:gd name="connsiteX3" fmla="*/ 16614 w 16614"/>
                    <a:gd name="connsiteY3" fmla="*/ 8299 h 16598"/>
                    <a:gd name="connsiteX4" fmla="*/ 8307 w 16614"/>
                    <a:gd name="connsiteY4" fmla="*/ 0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14" h="16598">
                      <a:moveTo>
                        <a:pt x="8307" y="0"/>
                      </a:moveTo>
                      <a:cubicBezTo>
                        <a:pt x="3835" y="0"/>
                        <a:pt x="0" y="3830"/>
                        <a:pt x="0" y="8299"/>
                      </a:cubicBezTo>
                      <a:cubicBezTo>
                        <a:pt x="0" y="12768"/>
                        <a:pt x="3835" y="16598"/>
                        <a:pt x="8307" y="16598"/>
                      </a:cubicBezTo>
                      <a:cubicBezTo>
                        <a:pt x="12780" y="16598"/>
                        <a:pt x="16614" y="12768"/>
                        <a:pt x="16614" y="8299"/>
                      </a:cubicBezTo>
                      <a:cubicBezTo>
                        <a:pt x="16614" y="3830"/>
                        <a:pt x="12780" y="0"/>
                        <a:pt x="8307" y="0"/>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22" name="Graphic 4">
                  <a:extLst>
                    <a:ext uri="{FF2B5EF4-FFF2-40B4-BE49-F238E27FC236}">
                      <a16:creationId xmlns:a16="http://schemas.microsoft.com/office/drawing/2014/main" id="{16BAF107-F580-B0E6-D4CC-320F0DAC9E20}"/>
                    </a:ext>
                  </a:extLst>
                </p:cNvPr>
                <p:cNvSpPr/>
                <p:nvPr/>
              </p:nvSpPr>
              <p:spPr>
                <a:xfrm>
                  <a:off x="10000890" y="2550563"/>
                  <a:ext cx="16683" cy="16598"/>
                </a:xfrm>
                <a:custGeom>
                  <a:avLst/>
                  <a:gdLst>
                    <a:gd name="connsiteX0" fmla="*/ 8307 w 16683"/>
                    <a:gd name="connsiteY0" fmla="*/ 0 h 16598"/>
                    <a:gd name="connsiteX1" fmla="*/ 0 w 16683"/>
                    <a:gd name="connsiteY1" fmla="*/ 8299 h 16598"/>
                    <a:gd name="connsiteX2" fmla="*/ 8307 w 16683"/>
                    <a:gd name="connsiteY2" fmla="*/ 16598 h 16598"/>
                    <a:gd name="connsiteX3" fmla="*/ 16614 w 16683"/>
                    <a:gd name="connsiteY3" fmla="*/ 8299 h 16598"/>
                    <a:gd name="connsiteX4" fmla="*/ 8307 w 16683"/>
                    <a:gd name="connsiteY4" fmla="*/ 0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83" h="16598">
                      <a:moveTo>
                        <a:pt x="8307" y="0"/>
                      </a:moveTo>
                      <a:cubicBezTo>
                        <a:pt x="3834" y="0"/>
                        <a:pt x="0" y="3830"/>
                        <a:pt x="0" y="8299"/>
                      </a:cubicBezTo>
                      <a:cubicBezTo>
                        <a:pt x="0" y="12768"/>
                        <a:pt x="3834" y="16598"/>
                        <a:pt x="8307" y="16598"/>
                      </a:cubicBezTo>
                      <a:cubicBezTo>
                        <a:pt x="12780" y="16598"/>
                        <a:pt x="16614" y="12768"/>
                        <a:pt x="16614" y="8299"/>
                      </a:cubicBezTo>
                      <a:cubicBezTo>
                        <a:pt x="17253" y="3830"/>
                        <a:pt x="13419" y="0"/>
                        <a:pt x="8307" y="0"/>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23" name="Graphic 4">
                  <a:extLst>
                    <a:ext uri="{FF2B5EF4-FFF2-40B4-BE49-F238E27FC236}">
                      <a16:creationId xmlns:a16="http://schemas.microsoft.com/office/drawing/2014/main" id="{667ED705-3E64-89C5-0E38-B2AB0AE1EC3A}"/>
                    </a:ext>
                  </a:extLst>
                </p:cNvPr>
                <p:cNvSpPr/>
                <p:nvPr/>
              </p:nvSpPr>
              <p:spPr>
                <a:xfrm>
                  <a:off x="10000890" y="2579291"/>
                  <a:ext cx="16613" cy="16598"/>
                </a:xfrm>
                <a:custGeom>
                  <a:avLst/>
                  <a:gdLst>
                    <a:gd name="connsiteX0" fmla="*/ 8307 w 16613"/>
                    <a:gd name="connsiteY0" fmla="*/ 0 h 16598"/>
                    <a:gd name="connsiteX1" fmla="*/ 0 w 16613"/>
                    <a:gd name="connsiteY1" fmla="*/ 8299 h 16598"/>
                    <a:gd name="connsiteX2" fmla="*/ 8307 w 16613"/>
                    <a:gd name="connsiteY2" fmla="*/ 16598 h 16598"/>
                    <a:gd name="connsiteX3" fmla="*/ 16614 w 16613"/>
                    <a:gd name="connsiteY3" fmla="*/ 8299 h 16598"/>
                    <a:gd name="connsiteX4" fmla="*/ 8307 w 16613"/>
                    <a:gd name="connsiteY4" fmla="*/ 0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13" h="16598">
                      <a:moveTo>
                        <a:pt x="8307" y="0"/>
                      </a:moveTo>
                      <a:cubicBezTo>
                        <a:pt x="3834" y="0"/>
                        <a:pt x="0" y="3830"/>
                        <a:pt x="0" y="8299"/>
                      </a:cubicBezTo>
                      <a:cubicBezTo>
                        <a:pt x="0" y="12768"/>
                        <a:pt x="3834" y="16598"/>
                        <a:pt x="8307" y="16598"/>
                      </a:cubicBezTo>
                      <a:cubicBezTo>
                        <a:pt x="12780" y="16598"/>
                        <a:pt x="16614" y="12768"/>
                        <a:pt x="16614" y="8299"/>
                      </a:cubicBezTo>
                      <a:cubicBezTo>
                        <a:pt x="16614" y="3830"/>
                        <a:pt x="13419" y="0"/>
                        <a:pt x="8307" y="0"/>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24" name="Graphic 4">
                  <a:extLst>
                    <a:ext uri="{FF2B5EF4-FFF2-40B4-BE49-F238E27FC236}">
                      <a16:creationId xmlns:a16="http://schemas.microsoft.com/office/drawing/2014/main" id="{F391A13F-0CF3-B2E3-33E2-E09DD1656CD9}"/>
                    </a:ext>
                  </a:extLst>
                </p:cNvPr>
                <p:cNvSpPr/>
                <p:nvPr/>
              </p:nvSpPr>
              <p:spPr>
                <a:xfrm>
                  <a:off x="10000890" y="2607380"/>
                  <a:ext cx="16613" cy="16598"/>
                </a:xfrm>
                <a:custGeom>
                  <a:avLst/>
                  <a:gdLst>
                    <a:gd name="connsiteX0" fmla="*/ 8307 w 16613"/>
                    <a:gd name="connsiteY0" fmla="*/ 0 h 16598"/>
                    <a:gd name="connsiteX1" fmla="*/ 0 w 16613"/>
                    <a:gd name="connsiteY1" fmla="*/ 8299 h 16598"/>
                    <a:gd name="connsiteX2" fmla="*/ 8307 w 16613"/>
                    <a:gd name="connsiteY2" fmla="*/ 16598 h 16598"/>
                    <a:gd name="connsiteX3" fmla="*/ 16614 w 16613"/>
                    <a:gd name="connsiteY3" fmla="*/ 8299 h 16598"/>
                    <a:gd name="connsiteX4" fmla="*/ 8307 w 16613"/>
                    <a:gd name="connsiteY4" fmla="*/ 0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13" h="16598">
                      <a:moveTo>
                        <a:pt x="8307" y="0"/>
                      </a:moveTo>
                      <a:cubicBezTo>
                        <a:pt x="3834" y="0"/>
                        <a:pt x="0" y="3830"/>
                        <a:pt x="0" y="8299"/>
                      </a:cubicBezTo>
                      <a:cubicBezTo>
                        <a:pt x="0" y="12768"/>
                        <a:pt x="3834" y="16598"/>
                        <a:pt x="8307" y="16598"/>
                      </a:cubicBezTo>
                      <a:cubicBezTo>
                        <a:pt x="12780" y="16598"/>
                        <a:pt x="16614" y="12768"/>
                        <a:pt x="16614" y="8299"/>
                      </a:cubicBezTo>
                      <a:cubicBezTo>
                        <a:pt x="16614" y="3830"/>
                        <a:pt x="13419" y="0"/>
                        <a:pt x="8307" y="0"/>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25" name="Graphic 4">
                  <a:extLst>
                    <a:ext uri="{FF2B5EF4-FFF2-40B4-BE49-F238E27FC236}">
                      <a16:creationId xmlns:a16="http://schemas.microsoft.com/office/drawing/2014/main" id="{6B5DDBBE-62AC-7285-D33B-4037CF4C3B97}"/>
                    </a:ext>
                  </a:extLst>
                </p:cNvPr>
                <p:cNvSpPr/>
                <p:nvPr/>
              </p:nvSpPr>
              <p:spPr>
                <a:xfrm>
                  <a:off x="10118395" y="2521835"/>
                  <a:ext cx="16683" cy="16598"/>
                </a:xfrm>
                <a:custGeom>
                  <a:avLst/>
                  <a:gdLst>
                    <a:gd name="connsiteX0" fmla="*/ 8377 w 16683"/>
                    <a:gd name="connsiteY0" fmla="*/ 16598 h 16598"/>
                    <a:gd name="connsiteX1" fmla="*/ 16683 w 16683"/>
                    <a:gd name="connsiteY1" fmla="*/ 8299 h 16598"/>
                    <a:gd name="connsiteX2" fmla="*/ 8377 w 16683"/>
                    <a:gd name="connsiteY2" fmla="*/ 0 h 16598"/>
                    <a:gd name="connsiteX3" fmla="*/ 70 w 16683"/>
                    <a:gd name="connsiteY3" fmla="*/ 8299 h 16598"/>
                    <a:gd name="connsiteX4" fmla="*/ 8377 w 16683"/>
                    <a:gd name="connsiteY4" fmla="*/ 16598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83" h="16598">
                      <a:moveTo>
                        <a:pt x="8377" y="16598"/>
                      </a:moveTo>
                      <a:cubicBezTo>
                        <a:pt x="12850" y="16598"/>
                        <a:pt x="16683" y="12768"/>
                        <a:pt x="16683" y="8299"/>
                      </a:cubicBezTo>
                      <a:cubicBezTo>
                        <a:pt x="16683" y="3830"/>
                        <a:pt x="12850" y="0"/>
                        <a:pt x="8377" y="0"/>
                      </a:cubicBezTo>
                      <a:cubicBezTo>
                        <a:pt x="3903" y="0"/>
                        <a:pt x="70" y="3830"/>
                        <a:pt x="70" y="8299"/>
                      </a:cubicBezTo>
                      <a:cubicBezTo>
                        <a:pt x="-569" y="12768"/>
                        <a:pt x="3265" y="16598"/>
                        <a:pt x="8377" y="16598"/>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26" name="Graphic 4">
                  <a:extLst>
                    <a:ext uri="{FF2B5EF4-FFF2-40B4-BE49-F238E27FC236}">
                      <a16:creationId xmlns:a16="http://schemas.microsoft.com/office/drawing/2014/main" id="{8685F37B-E18F-114C-F622-6B88502100A3}"/>
                    </a:ext>
                  </a:extLst>
                </p:cNvPr>
                <p:cNvSpPr/>
                <p:nvPr/>
              </p:nvSpPr>
              <p:spPr>
                <a:xfrm>
                  <a:off x="10118395" y="2551201"/>
                  <a:ext cx="16683" cy="16598"/>
                </a:xfrm>
                <a:custGeom>
                  <a:avLst/>
                  <a:gdLst>
                    <a:gd name="connsiteX0" fmla="*/ 8377 w 16683"/>
                    <a:gd name="connsiteY0" fmla="*/ 16598 h 16598"/>
                    <a:gd name="connsiteX1" fmla="*/ 16683 w 16683"/>
                    <a:gd name="connsiteY1" fmla="*/ 8299 h 16598"/>
                    <a:gd name="connsiteX2" fmla="*/ 8377 w 16683"/>
                    <a:gd name="connsiteY2" fmla="*/ 0 h 16598"/>
                    <a:gd name="connsiteX3" fmla="*/ 70 w 16683"/>
                    <a:gd name="connsiteY3" fmla="*/ 8299 h 16598"/>
                    <a:gd name="connsiteX4" fmla="*/ 8377 w 16683"/>
                    <a:gd name="connsiteY4" fmla="*/ 16598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83" h="16598">
                      <a:moveTo>
                        <a:pt x="8377" y="16598"/>
                      </a:moveTo>
                      <a:cubicBezTo>
                        <a:pt x="12850" y="16598"/>
                        <a:pt x="16683" y="12768"/>
                        <a:pt x="16683" y="8299"/>
                      </a:cubicBezTo>
                      <a:cubicBezTo>
                        <a:pt x="16683" y="3830"/>
                        <a:pt x="12850" y="0"/>
                        <a:pt x="8377" y="0"/>
                      </a:cubicBezTo>
                      <a:cubicBezTo>
                        <a:pt x="3903" y="0"/>
                        <a:pt x="70" y="3830"/>
                        <a:pt x="70" y="8299"/>
                      </a:cubicBezTo>
                      <a:cubicBezTo>
                        <a:pt x="-569" y="12768"/>
                        <a:pt x="3265" y="16598"/>
                        <a:pt x="8377" y="16598"/>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27" name="Graphic 4">
                  <a:extLst>
                    <a:ext uri="{FF2B5EF4-FFF2-40B4-BE49-F238E27FC236}">
                      <a16:creationId xmlns:a16="http://schemas.microsoft.com/office/drawing/2014/main" id="{4E697229-6B9D-D6F8-5955-ED122C0A41B8}"/>
                    </a:ext>
                  </a:extLst>
                </p:cNvPr>
                <p:cNvSpPr/>
                <p:nvPr/>
              </p:nvSpPr>
              <p:spPr>
                <a:xfrm>
                  <a:off x="10089071" y="2521835"/>
                  <a:ext cx="16613" cy="16598"/>
                </a:xfrm>
                <a:custGeom>
                  <a:avLst/>
                  <a:gdLst>
                    <a:gd name="connsiteX0" fmla="*/ 8306 w 16613"/>
                    <a:gd name="connsiteY0" fmla="*/ 0 h 16598"/>
                    <a:gd name="connsiteX1" fmla="*/ 0 w 16613"/>
                    <a:gd name="connsiteY1" fmla="*/ 8299 h 16598"/>
                    <a:gd name="connsiteX2" fmla="*/ 8306 w 16613"/>
                    <a:gd name="connsiteY2" fmla="*/ 16598 h 16598"/>
                    <a:gd name="connsiteX3" fmla="*/ 16614 w 16613"/>
                    <a:gd name="connsiteY3" fmla="*/ 8299 h 16598"/>
                    <a:gd name="connsiteX4" fmla="*/ 8306 w 16613"/>
                    <a:gd name="connsiteY4" fmla="*/ 0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13" h="16598">
                      <a:moveTo>
                        <a:pt x="8306" y="0"/>
                      </a:moveTo>
                      <a:cubicBezTo>
                        <a:pt x="3834" y="0"/>
                        <a:pt x="0" y="3830"/>
                        <a:pt x="0" y="8299"/>
                      </a:cubicBezTo>
                      <a:cubicBezTo>
                        <a:pt x="0" y="12768"/>
                        <a:pt x="3834" y="16598"/>
                        <a:pt x="8306" y="16598"/>
                      </a:cubicBezTo>
                      <a:cubicBezTo>
                        <a:pt x="12780" y="16598"/>
                        <a:pt x="16614" y="12768"/>
                        <a:pt x="16614" y="8299"/>
                      </a:cubicBezTo>
                      <a:cubicBezTo>
                        <a:pt x="16614" y="3830"/>
                        <a:pt x="12780" y="0"/>
                        <a:pt x="8306" y="0"/>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28" name="Graphic 4">
                  <a:extLst>
                    <a:ext uri="{FF2B5EF4-FFF2-40B4-BE49-F238E27FC236}">
                      <a16:creationId xmlns:a16="http://schemas.microsoft.com/office/drawing/2014/main" id="{4CFAD796-0B6E-4CF1-DE07-5C313B9396DE}"/>
                    </a:ext>
                  </a:extLst>
                </p:cNvPr>
                <p:cNvSpPr/>
                <p:nvPr/>
              </p:nvSpPr>
              <p:spPr>
                <a:xfrm>
                  <a:off x="10089071" y="2550563"/>
                  <a:ext cx="16613" cy="16598"/>
                </a:xfrm>
                <a:custGeom>
                  <a:avLst/>
                  <a:gdLst>
                    <a:gd name="connsiteX0" fmla="*/ 8306 w 16613"/>
                    <a:gd name="connsiteY0" fmla="*/ 0 h 16598"/>
                    <a:gd name="connsiteX1" fmla="*/ 0 w 16613"/>
                    <a:gd name="connsiteY1" fmla="*/ 8299 h 16598"/>
                    <a:gd name="connsiteX2" fmla="*/ 8306 w 16613"/>
                    <a:gd name="connsiteY2" fmla="*/ 16598 h 16598"/>
                    <a:gd name="connsiteX3" fmla="*/ 16614 w 16613"/>
                    <a:gd name="connsiteY3" fmla="*/ 8299 h 16598"/>
                    <a:gd name="connsiteX4" fmla="*/ 8306 w 16613"/>
                    <a:gd name="connsiteY4" fmla="*/ 0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13" h="16598">
                      <a:moveTo>
                        <a:pt x="8306" y="0"/>
                      </a:moveTo>
                      <a:cubicBezTo>
                        <a:pt x="3834" y="0"/>
                        <a:pt x="0" y="3830"/>
                        <a:pt x="0" y="8299"/>
                      </a:cubicBezTo>
                      <a:cubicBezTo>
                        <a:pt x="0" y="12768"/>
                        <a:pt x="3834" y="16598"/>
                        <a:pt x="8306" y="16598"/>
                      </a:cubicBezTo>
                      <a:cubicBezTo>
                        <a:pt x="12780" y="16598"/>
                        <a:pt x="16614" y="12768"/>
                        <a:pt x="16614" y="8299"/>
                      </a:cubicBezTo>
                      <a:cubicBezTo>
                        <a:pt x="16614" y="3830"/>
                        <a:pt x="12780" y="0"/>
                        <a:pt x="8306" y="0"/>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29" name="Graphic 4">
                  <a:extLst>
                    <a:ext uri="{FF2B5EF4-FFF2-40B4-BE49-F238E27FC236}">
                      <a16:creationId xmlns:a16="http://schemas.microsoft.com/office/drawing/2014/main" id="{03D0F70A-10BA-2AF1-ED4C-210C08DD4044}"/>
                    </a:ext>
                  </a:extLst>
                </p:cNvPr>
                <p:cNvSpPr/>
                <p:nvPr/>
              </p:nvSpPr>
              <p:spPr>
                <a:xfrm>
                  <a:off x="10118465" y="2579291"/>
                  <a:ext cx="16613" cy="16598"/>
                </a:xfrm>
                <a:custGeom>
                  <a:avLst/>
                  <a:gdLst>
                    <a:gd name="connsiteX0" fmla="*/ 8307 w 16613"/>
                    <a:gd name="connsiteY0" fmla="*/ 16598 h 16598"/>
                    <a:gd name="connsiteX1" fmla="*/ 16614 w 16613"/>
                    <a:gd name="connsiteY1" fmla="*/ 8299 h 16598"/>
                    <a:gd name="connsiteX2" fmla="*/ 8307 w 16613"/>
                    <a:gd name="connsiteY2" fmla="*/ 0 h 16598"/>
                    <a:gd name="connsiteX3" fmla="*/ 0 w 16613"/>
                    <a:gd name="connsiteY3" fmla="*/ 8299 h 16598"/>
                    <a:gd name="connsiteX4" fmla="*/ 8307 w 16613"/>
                    <a:gd name="connsiteY4" fmla="*/ 16598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13" h="16598">
                      <a:moveTo>
                        <a:pt x="8307" y="16598"/>
                      </a:moveTo>
                      <a:cubicBezTo>
                        <a:pt x="12780" y="16598"/>
                        <a:pt x="16614" y="12768"/>
                        <a:pt x="16614" y="8299"/>
                      </a:cubicBezTo>
                      <a:cubicBezTo>
                        <a:pt x="16614" y="3830"/>
                        <a:pt x="12780" y="0"/>
                        <a:pt x="8307" y="0"/>
                      </a:cubicBezTo>
                      <a:cubicBezTo>
                        <a:pt x="3834" y="0"/>
                        <a:pt x="0" y="3830"/>
                        <a:pt x="0" y="8299"/>
                      </a:cubicBezTo>
                      <a:cubicBezTo>
                        <a:pt x="0" y="12768"/>
                        <a:pt x="3195" y="16598"/>
                        <a:pt x="8307" y="16598"/>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30" name="Graphic 4">
                  <a:extLst>
                    <a:ext uri="{FF2B5EF4-FFF2-40B4-BE49-F238E27FC236}">
                      <a16:creationId xmlns:a16="http://schemas.microsoft.com/office/drawing/2014/main" id="{D90E3118-550E-1C55-60A0-76C38C8D6D6E}"/>
                    </a:ext>
                  </a:extLst>
                </p:cNvPr>
                <p:cNvSpPr/>
                <p:nvPr/>
              </p:nvSpPr>
              <p:spPr>
                <a:xfrm>
                  <a:off x="10118465" y="2608019"/>
                  <a:ext cx="16613" cy="16598"/>
                </a:xfrm>
                <a:custGeom>
                  <a:avLst/>
                  <a:gdLst>
                    <a:gd name="connsiteX0" fmla="*/ 8307 w 16613"/>
                    <a:gd name="connsiteY0" fmla="*/ 16598 h 16598"/>
                    <a:gd name="connsiteX1" fmla="*/ 16614 w 16613"/>
                    <a:gd name="connsiteY1" fmla="*/ 8299 h 16598"/>
                    <a:gd name="connsiteX2" fmla="*/ 8307 w 16613"/>
                    <a:gd name="connsiteY2" fmla="*/ 0 h 16598"/>
                    <a:gd name="connsiteX3" fmla="*/ 0 w 16613"/>
                    <a:gd name="connsiteY3" fmla="*/ 8299 h 16598"/>
                    <a:gd name="connsiteX4" fmla="*/ 8307 w 16613"/>
                    <a:gd name="connsiteY4" fmla="*/ 16598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13" h="16598">
                      <a:moveTo>
                        <a:pt x="8307" y="16598"/>
                      </a:moveTo>
                      <a:cubicBezTo>
                        <a:pt x="12780" y="16598"/>
                        <a:pt x="16614" y="12768"/>
                        <a:pt x="16614" y="8299"/>
                      </a:cubicBezTo>
                      <a:cubicBezTo>
                        <a:pt x="16614" y="3830"/>
                        <a:pt x="12780" y="0"/>
                        <a:pt x="8307" y="0"/>
                      </a:cubicBezTo>
                      <a:cubicBezTo>
                        <a:pt x="3834" y="0"/>
                        <a:pt x="0" y="3830"/>
                        <a:pt x="0" y="8299"/>
                      </a:cubicBezTo>
                      <a:cubicBezTo>
                        <a:pt x="0" y="12768"/>
                        <a:pt x="3195" y="16598"/>
                        <a:pt x="8307" y="16598"/>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31" name="Graphic 4">
                  <a:extLst>
                    <a:ext uri="{FF2B5EF4-FFF2-40B4-BE49-F238E27FC236}">
                      <a16:creationId xmlns:a16="http://schemas.microsoft.com/office/drawing/2014/main" id="{508AE3C9-D2D2-3D13-2BF5-9A0E066DB840}"/>
                    </a:ext>
                  </a:extLst>
                </p:cNvPr>
                <p:cNvSpPr/>
                <p:nvPr/>
              </p:nvSpPr>
              <p:spPr>
                <a:xfrm>
                  <a:off x="10030283" y="2550563"/>
                  <a:ext cx="16614" cy="16598"/>
                </a:xfrm>
                <a:custGeom>
                  <a:avLst/>
                  <a:gdLst>
                    <a:gd name="connsiteX0" fmla="*/ 8307 w 16614"/>
                    <a:gd name="connsiteY0" fmla="*/ 0 h 16598"/>
                    <a:gd name="connsiteX1" fmla="*/ 0 w 16614"/>
                    <a:gd name="connsiteY1" fmla="*/ 8299 h 16598"/>
                    <a:gd name="connsiteX2" fmla="*/ 8307 w 16614"/>
                    <a:gd name="connsiteY2" fmla="*/ 16598 h 16598"/>
                    <a:gd name="connsiteX3" fmla="*/ 16614 w 16614"/>
                    <a:gd name="connsiteY3" fmla="*/ 8299 h 16598"/>
                    <a:gd name="connsiteX4" fmla="*/ 8307 w 16614"/>
                    <a:gd name="connsiteY4" fmla="*/ 0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14" h="16598">
                      <a:moveTo>
                        <a:pt x="8307" y="0"/>
                      </a:moveTo>
                      <a:cubicBezTo>
                        <a:pt x="3835" y="0"/>
                        <a:pt x="0" y="3830"/>
                        <a:pt x="0" y="8299"/>
                      </a:cubicBezTo>
                      <a:cubicBezTo>
                        <a:pt x="0" y="12768"/>
                        <a:pt x="3835" y="16598"/>
                        <a:pt x="8307" y="16598"/>
                      </a:cubicBezTo>
                      <a:cubicBezTo>
                        <a:pt x="12780" y="16598"/>
                        <a:pt x="16614" y="12768"/>
                        <a:pt x="16614" y="8299"/>
                      </a:cubicBezTo>
                      <a:cubicBezTo>
                        <a:pt x="16614" y="3830"/>
                        <a:pt x="12780" y="0"/>
                        <a:pt x="8307" y="0"/>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32" name="Graphic 4">
                  <a:extLst>
                    <a:ext uri="{FF2B5EF4-FFF2-40B4-BE49-F238E27FC236}">
                      <a16:creationId xmlns:a16="http://schemas.microsoft.com/office/drawing/2014/main" id="{5ACEB264-E729-BAF9-922B-947D83D1E3EA}"/>
                    </a:ext>
                  </a:extLst>
                </p:cNvPr>
                <p:cNvSpPr/>
                <p:nvPr/>
              </p:nvSpPr>
              <p:spPr>
                <a:xfrm>
                  <a:off x="10059678" y="2550563"/>
                  <a:ext cx="16613" cy="16598"/>
                </a:xfrm>
                <a:custGeom>
                  <a:avLst/>
                  <a:gdLst>
                    <a:gd name="connsiteX0" fmla="*/ 8306 w 16613"/>
                    <a:gd name="connsiteY0" fmla="*/ 0 h 16598"/>
                    <a:gd name="connsiteX1" fmla="*/ 0 w 16613"/>
                    <a:gd name="connsiteY1" fmla="*/ 8299 h 16598"/>
                    <a:gd name="connsiteX2" fmla="*/ 8306 w 16613"/>
                    <a:gd name="connsiteY2" fmla="*/ 16598 h 16598"/>
                    <a:gd name="connsiteX3" fmla="*/ 16614 w 16613"/>
                    <a:gd name="connsiteY3" fmla="*/ 8299 h 16598"/>
                    <a:gd name="connsiteX4" fmla="*/ 8306 w 16613"/>
                    <a:gd name="connsiteY4" fmla="*/ 0 h 16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13" h="16598">
                      <a:moveTo>
                        <a:pt x="8306" y="0"/>
                      </a:moveTo>
                      <a:cubicBezTo>
                        <a:pt x="3834" y="0"/>
                        <a:pt x="0" y="3830"/>
                        <a:pt x="0" y="8299"/>
                      </a:cubicBezTo>
                      <a:cubicBezTo>
                        <a:pt x="0" y="12768"/>
                        <a:pt x="3834" y="16598"/>
                        <a:pt x="8306" y="16598"/>
                      </a:cubicBezTo>
                      <a:cubicBezTo>
                        <a:pt x="12780" y="16598"/>
                        <a:pt x="16614" y="12768"/>
                        <a:pt x="16614" y="8299"/>
                      </a:cubicBezTo>
                      <a:cubicBezTo>
                        <a:pt x="16614" y="3830"/>
                        <a:pt x="12780" y="0"/>
                        <a:pt x="8306" y="0"/>
                      </a:cubicBezTo>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grpSp>
          <p:sp>
            <p:nvSpPr>
              <p:cNvPr id="178" name="Text Placeholder 1">
                <a:extLst>
                  <a:ext uri="{FF2B5EF4-FFF2-40B4-BE49-F238E27FC236}">
                    <a16:creationId xmlns:a16="http://schemas.microsoft.com/office/drawing/2014/main" id="{F05C0451-27B8-F3FA-4F33-7690BAD44382}"/>
                  </a:ext>
                </a:extLst>
              </p:cNvPr>
              <p:cNvSpPr txBox="1">
                <a:spLocks/>
              </p:cNvSpPr>
              <p:nvPr/>
            </p:nvSpPr>
            <p:spPr>
              <a:xfrm>
                <a:off x="2384769" y="5047898"/>
                <a:ext cx="643761" cy="357602"/>
              </a:xfrm>
              <a:prstGeom prst="rect">
                <a:avLst/>
              </a:prstGeom>
            </p:spPr>
            <p:txBody>
              <a:bodyPr anchor="ctr"/>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400"/>
                  </a:spcBef>
                  <a:spcAft>
                    <a:spcPts val="0"/>
                  </a:spcAft>
                  <a:buClrTx/>
                  <a:buSzTx/>
                  <a:buFont typeface="Arial" panose="020B0604020202020204" pitchFamily="34" charset="0"/>
                  <a:buNone/>
                  <a:tabLst/>
                  <a:defRPr/>
                </a:pPr>
                <a:r>
                  <a:rPr kumimoji="0" lang="en-US" sz="11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MCEs</a:t>
                </a:r>
              </a:p>
            </p:txBody>
          </p:sp>
          <p:sp>
            <p:nvSpPr>
              <p:cNvPr id="179" name="Text Placeholder 1">
                <a:extLst>
                  <a:ext uri="{FF2B5EF4-FFF2-40B4-BE49-F238E27FC236}">
                    <a16:creationId xmlns:a16="http://schemas.microsoft.com/office/drawing/2014/main" id="{2C0D6C6E-16F3-928A-6283-0D43ED8D0E5B}"/>
                  </a:ext>
                </a:extLst>
              </p:cNvPr>
              <p:cNvSpPr txBox="1">
                <a:spLocks/>
              </p:cNvSpPr>
              <p:nvPr/>
            </p:nvSpPr>
            <p:spPr>
              <a:xfrm>
                <a:off x="1215542" y="5036153"/>
                <a:ext cx="884891" cy="357602"/>
              </a:xfrm>
              <a:prstGeom prst="rect">
                <a:avLst/>
              </a:prstGeom>
            </p:spPr>
            <p:txBody>
              <a:bodyPr anchor="ctr"/>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400"/>
                  </a:spcBef>
                  <a:spcAft>
                    <a:spcPts val="0"/>
                  </a:spcAft>
                  <a:buClrTx/>
                  <a:buSzTx/>
                  <a:buFont typeface="Arial" panose="020B0604020202020204" pitchFamily="34" charset="0"/>
                  <a:buNone/>
                  <a:tabLst/>
                  <a:defRPr/>
                </a:pPr>
                <a:r>
                  <a:rPr kumimoji="0" lang="en-US" sz="11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Acute Hospitals</a:t>
                </a:r>
              </a:p>
            </p:txBody>
          </p:sp>
          <p:sp>
            <p:nvSpPr>
              <p:cNvPr id="180" name="Text Placeholder 1">
                <a:extLst>
                  <a:ext uri="{FF2B5EF4-FFF2-40B4-BE49-F238E27FC236}">
                    <a16:creationId xmlns:a16="http://schemas.microsoft.com/office/drawing/2014/main" id="{F958675D-8124-12FB-0FCC-394E7D3123B8}"/>
                  </a:ext>
                </a:extLst>
              </p:cNvPr>
              <p:cNvSpPr txBox="1">
                <a:spLocks/>
              </p:cNvSpPr>
              <p:nvPr/>
            </p:nvSpPr>
            <p:spPr>
              <a:xfrm>
                <a:off x="3415828" y="5066978"/>
                <a:ext cx="709048" cy="357602"/>
              </a:xfrm>
              <a:prstGeom prst="rect">
                <a:avLst/>
              </a:prstGeom>
            </p:spPr>
            <p:txBody>
              <a:bodyPr anchor="ctr"/>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400"/>
                  </a:spcBef>
                  <a:spcAft>
                    <a:spcPts val="0"/>
                  </a:spcAft>
                  <a:buClrTx/>
                  <a:buSzTx/>
                  <a:buFont typeface="Arial" panose="020B0604020202020204" pitchFamily="34" charset="0"/>
                  <a:buNone/>
                  <a:tabLst/>
                  <a:defRPr/>
                </a:pPr>
                <a:r>
                  <a:rPr kumimoji="0" lang="en-US" sz="11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CBHCs</a:t>
                </a:r>
              </a:p>
            </p:txBody>
          </p:sp>
          <p:grpSp>
            <p:nvGrpSpPr>
              <p:cNvPr id="181" name="Graphic 4">
                <a:extLst>
                  <a:ext uri="{FF2B5EF4-FFF2-40B4-BE49-F238E27FC236}">
                    <a16:creationId xmlns:a16="http://schemas.microsoft.com/office/drawing/2014/main" id="{8F15A4E1-1628-ACD0-A9F0-5A70A89A4FA0}"/>
                  </a:ext>
                </a:extLst>
              </p:cNvPr>
              <p:cNvGrpSpPr/>
              <p:nvPr/>
            </p:nvGrpSpPr>
            <p:grpSpPr>
              <a:xfrm>
                <a:off x="2462487" y="4562408"/>
                <a:ext cx="457200" cy="457200"/>
                <a:chOff x="1515054" y="1885990"/>
                <a:chExt cx="362309" cy="362610"/>
              </a:xfrm>
              <a:solidFill>
                <a:srgbClr val="6691FF"/>
              </a:solidFill>
            </p:grpSpPr>
            <p:sp>
              <p:nvSpPr>
                <p:cNvPr id="201" name="Graphic 4">
                  <a:extLst>
                    <a:ext uri="{FF2B5EF4-FFF2-40B4-BE49-F238E27FC236}">
                      <a16:creationId xmlns:a16="http://schemas.microsoft.com/office/drawing/2014/main" id="{FA5AD04E-53B0-8E31-1DB2-C7BD56FD387A}"/>
                    </a:ext>
                  </a:extLst>
                </p:cNvPr>
                <p:cNvSpPr/>
                <p:nvPr/>
              </p:nvSpPr>
              <p:spPr>
                <a:xfrm>
                  <a:off x="1515054" y="1885990"/>
                  <a:ext cx="362309" cy="362610"/>
                </a:xfrm>
                <a:custGeom>
                  <a:avLst/>
                  <a:gdLst>
                    <a:gd name="connsiteX0" fmla="*/ 180835 w 362309"/>
                    <a:gd name="connsiteY0" fmla="*/ 0 h 362610"/>
                    <a:gd name="connsiteX1" fmla="*/ 0 w 362309"/>
                    <a:gd name="connsiteY1" fmla="*/ 181305 h 362610"/>
                    <a:gd name="connsiteX2" fmla="*/ 180835 w 362309"/>
                    <a:gd name="connsiteY2" fmla="*/ 362610 h 362610"/>
                    <a:gd name="connsiteX3" fmla="*/ 362309 w 362309"/>
                    <a:gd name="connsiteY3" fmla="*/ 181305 h 362610"/>
                    <a:gd name="connsiteX4" fmla="*/ 180835 w 362309"/>
                    <a:gd name="connsiteY4" fmla="*/ 0 h 362610"/>
                    <a:gd name="connsiteX5" fmla="*/ 180835 w 362309"/>
                    <a:gd name="connsiteY5" fmla="*/ 0 h 362610"/>
                    <a:gd name="connsiteX6" fmla="*/ 180835 w 362309"/>
                    <a:gd name="connsiteY6" fmla="*/ 348565 h 362610"/>
                    <a:gd name="connsiteX7" fmla="*/ 12780 w 362309"/>
                    <a:gd name="connsiteY7" fmla="*/ 180028 h 362610"/>
                    <a:gd name="connsiteX8" fmla="*/ 181474 w 362309"/>
                    <a:gd name="connsiteY8" fmla="*/ 11491 h 362610"/>
                    <a:gd name="connsiteX9" fmla="*/ 349529 w 362309"/>
                    <a:gd name="connsiteY9" fmla="*/ 180028 h 362610"/>
                    <a:gd name="connsiteX10" fmla="*/ 349529 w 362309"/>
                    <a:gd name="connsiteY10" fmla="*/ 180028 h 362610"/>
                    <a:gd name="connsiteX11" fmla="*/ 180835 w 362309"/>
                    <a:gd name="connsiteY11" fmla="*/ 348565 h 3626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62309" h="362610">
                      <a:moveTo>
                        <a:pt x="180835" y="0"/>
                      </a:moveTo>
                      <a:cubicBezTo>
                        <a:pt x="80513" y="0"/>
                        <a:pt x="0" y="81077"/>
                        <a:pt x="0" y="181305"/>
                      </a:cubicBezTo>
                      <a:cubicBezTo>
                        <a:pt x="0" y="281534"/>
                        <a:pt x="81152" y="362610"/>
                        <a:pt x="180835" y="362610"/>
                      </a:cubicBezTo>
                      <a:cubicBezTo>
                        <a:pt x="280518" y="362610"/>
                        <a:pt x="362309" y="281534"/>
                        <a:pt x="362309" y="181305"/>
                      </a:cubicBezTo>
                      <a:cubicBezTo>
                        <a:pt x="361670" y="80438"/>
                        <a:pt x="280518" y="0"/>
                        <a:pt x="180835" y="0"/>
                      </a:cubicBezTo>
                      <a:lnTo>
                        <a:pt x="180835" y="0"/>
                      </a:lnTo>
                      <a:close/>
                      <a:moveTo>
                        <a:pt x="180835" y="348565"/>
                      </a:moveTo>
                      <a:cubicBezTo>
                        <a:pt x="87542" y="348565"/>
                        <a:pt x="12780" y="273235"/>
                        <a:pt x="12780" y="180028"/>
                      </a:cubicBezTo>
                      <a:cubicBezTo>
                        <a:pt x="12780" y="86822"/>
                        <a:pt x="88181" y="11491"/>
                        <a:pt x="181474" y="11491"/>
                      </a:cubicBezTo>
                      <a:cubicBezTo>
                        <a:pt x="274767" y="11491"/>
                        <a:pt x="349529" y="86822"/>
                        <a:pt x="349529" y="180028"/>
                      </a:cubicBezTo>
                      <a:cubicBezTo>
                        <a:pt x="349529" y="180028"/>
                        <a:pt x="349529" y="180028"/>
                        <a:pt x="349529" y="180028"/>
                      </a:cubicBezTo>
                      <a:cubicBezTo>
                        <a:pt x="348891" y="273235"/>
                        <a:pt x="273489" y="348565"/>
                        <a:pt x="180835" y="348565"/>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02" name="Graphic 4">
                  <a:extLst>
                    <a:ext uri="{FF2B5EF4-FFF2-40B4-BE49-F238E27FC236}">
                      <a16:creationId xmlns:a16="http://schemas.microsoft.com/office/drawing/2014/main" id="{13866D3C-838C-43B2-3DE2-751475DBED42}"/>
                    </a:ext>
                  </a:extLst>
                </p:cNvPr>
                <p:cNvSpPr/>
                <p:nvPr/>
              </p:nvSpPr>
              <p:spPr>
                <a:xfrm>
                  <a:off x="1675441" y="2102168"/>
                  <a:ext cx="12779" cy="13007"/>
                </a:xfrm>
                <a:custGeom>
                  <a:avLst/>
                  <a:gdLst>
                    <a:gd name="connsiteX0" fmla="*/ 1917 w 12779"/>
                    <a:gd name="connsiteY0" fmla="*/ 11092 h 13007"/>
                    <a:gd name="connsiteX1" fmla="*/ 3834 w 12779"/>
                    <a:gd name="connsiteY1" fmla="*/ 12369 h 13007"/>
                    <a:gd name="connsiteX2" fmla="*/ 6390 w 12779"/>
                    <a:gd name="connsiteY2" fmla="*/ 13007 h 13007"/>
                    <a:gd name="connsiteX3" fmla="*/ 8946 w 12779"/>
                    <a:gd name="connsiteY3" fmla="*/ 12369 h 13007"/>
                    <a:gd name="connsiteX4" fmla="*/ 10863 w 12779"/>
                    <a:gd name="connsiteY4" fmla="*/ 11092 h 13007"/>
                    <a:gd name="connsiteX5" fmla="*/ 12141 w 12779"/>
                    <a:gd name="connsiteY5" fmla="*/ 9177 h 13007"/>
                    <a:gd name="connsiteX6" fmla="*/ 12780 w 12779"/>
                    <a:gd name="connsiteY6" fmla="*/ 6623 h 13007"/>
                    <a:gd name="connsiteX7" fmla="*/ 12780 w 12779"/>
                    <a:gd name="connsiteY7" fmla="*/ 5347 h 13007"/>
                    <a:gd name="connsiteX8" fmla="*/ 10863 w 12779"/>
                    <a:gd name="connsiteY8" fmla="*/ 2155 h 13007"/>
                    <a:gd name="connsiteX9" fmla="*/ 10224 w 12779"/>
                    <a:gd name="connsiteY9" fmla="*/ 1516 h 13007"/>
                    <a:gd name="connsiteX10" fmla="*/ 8946 w 12779"/>
                    <a:gd name="connsiteY10" fmla="*/ 878 h 13007"/>
                    <a:gd name="connsiteX11" fmla="*/ 7668 w 12779"/>
                    <a:gd name="connsiteY11" fmla="*/ 239 h 13007"/>
                    <a:gd name="connsiteX12" fmla="*/ 1917 w 12779"/>
                    <a:gd name="connsiteY12" fmla="*/ 2155 h 13007"/>
                    <a:gd name="connsiteX13" fmla="*/ 0 w 12779"/>
                    <a:gd name="connsiteY13" fmla="*/ 6623 h 13007"/>
                    <a:gd name="connsiteX14" fmla="*/ 639 w 12779"/>
                    <a:gd name="connsiteY14" fmla="*/ 9177 h 13007"/>
                    <a:gd name="connsiteX15" fmla="*/ 1917 w 12779"/>
                    <a:gd name="connsiteY15" fmla="*/ 11092 h 13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779" h="13007">
                      <a:moveTo>
                        <a:pt x="1917" y="11092"/>
                      </a:moveTo>
                      <a:cubicBezTo>
                        <a:pt x="2556" y="11731"/>
                        <a:pt x="3195" y="12369"/>
                        <a:pt x="3834" y="12369"/>
                      </a:cubicBezTo>
                      <a:cubicBezTo>
                        <a:pt x="4473" y="13007"/>
                        <a:pt x="5751" y="13007"/>
                        <a:pt x="6390" y="13007"/>
                      </a:cubicBezTo>
                      <a:cubicBezTo>
                        <a:pt x="7029" y="13007"/>
                        <a:pt x="8307" y="13007"/>
                        <a:pt x="8946" y="12369"/>
                      </a:cubicBezTo>
                      <a:cubicBezTo>
                        <a:pt x="9585" y="11731"/>
                        <a:pt x="10224" y="11731"/>
                        <a:pt x="10863" y="11092"/>
                      </a:cubicBezTo>
                      <a:cubicBezTo>
                        <a:pt x="11502" y="10454"/>
                        <a:pt x="12141" y="9815"/>
                        <a:pt x="12141" y="9177"/>
                      </a:cubicBezTo>
                      <a:cubicBezTo>
                        <a:pt x="12141" y="8539"/>
                        <a:pt x="12780" y="7262"/>
                        <a:pt x="12780" y="6623"/>
                      </a:cubicBezTo>
                      <a:cubicBezTo>
                        <a:pt x="12780" y="5985"/>
                        <a:pt x="12780" y="5985"/>
                        <a:pt x="12780" y="5347"/>
                      </a:cubicBezTo>
                      <a:cubicBezTo>
                        <a:pt x="12780" y="4070"/>
                        <a:pt x="12141" y="2793"/>
                        <a:pt x="10863" y="2155"/>
                      </a:cubicBezTo>
                      <a:lnTo>
                        <a:pt x="10224" y="1516"/>
                      </a:lnTo>
                      <a:cubicBezTo>
                        <a:pt x="9585" y="1516"/>
                        <a:pt x="9585" y="878"/>
                        <a:pt x="8946" y="878"/>
                      </a:cubicBezTo>
                      <a:cubicBezTo>
                        <a:pt x="8307" y="878"/>
                        <a:pt x="8307" y="878"/>
                        <a:pt x="7668" y="239"/>
                      </a:cubicBezTo>
                      <a:cubicBezTo>
                        <a:pt x="5751" y="-399"/>
                        <a:pt x="3195" y="239"/>
                        <a:pt x="1917" y="2155"/>
                      </a:cubicBezTo>
                      <a:cubicBezTo>
                        <a:pt x="639" y="3431"/>
                        <a:pt x="0" y="4708"/>
                        <a:pt x="0" y="6623"/>
                      </a:cubicBezTo>
                      <a:cubicBezTo>
                        <a:pt x="0" y="7262"/>
                        <a:pt x="0" y="8539"/>
                        <a:pt x="639" y="9177"/>
                      </a:cubicBezTo>
                      <a:cubicBezTo>
                        <a:pt x="1278" y="9177"/>
                        <a:pt x="1278" y="10454"/>
                        <a:pt x="1917" y="11092"/>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03" name="Graphic 4">
                  <a:extLst>
                    <a:ext uri="{FF2B5EF4-FFF2-40B4-BE49-F238E27FC236}">
                      <a16:creationId xmlns:a16="http://schemas.microsoft.com/office/drawing/2014/main" id="{E687466F-959E-CF8B-B802-C16FC270603E}"/>
                    </a:ext>
                  </a:extLst>
                </p:cNvPr>
                <p:cNvSpPr/>
                <p:nvPr/>
              </p:nvSpPr>
              <p:spPr>
                <a:xfrm>
                  <a:off x="1675441" y="2129859"/>
                  <a:ext cx="12779" cy="12768"/>
                </a:xfrm>
                <a:custGeom>
                  <a:avLst/>
                  <a:gdLst>
                    <a:gd name="connsiteX0" fmla="*/ 6390 w 12779"/>
                    <a:gd name="connsiteY0" fmla="*/ 12768 h 12768"/>
                    <a:gd name="connsiteX1" fmla="*/ 10863 w 12779"/>
                    <a:gd name="connsiteY1" fmla="*/ 10853 h 12768"/>
                    <a:gd name="connsiteX2" fmla="*/ 12780 w 12779"/>
                    <a:gd name="connsiteY2" fmla="*/ 6384 h 12768"/>
                    <a:gd name="connsiteX3" fmla="*/ 12141 w 12779"/>
                    <a:gd name="connsiteY3" fmla="*/ 3830 h 12768"/>
                    <a:gd name="connsiteX4" fmla="*/ 10863 w 12779"/>
                    <a:gd name="connsiteY4" fmla="*/ 1915 h 12768"/>
                    <a:gd name="connsiteX5" fmla="*/ 1917 w 12779"/>
                    <a:gd name="connsiteY5" fmla="*/ 1915 h 12768"/>
                    <a:gd name="connsiteX6" fmla="*/ 1917 w 12779"/>
                    <a:gd name="connsiteY6" fmla="*/ 1915 h 12768"/>
                    <a:gd name="connsiteX7" fmla="*/ 639 w 12779"/>
                    <a:gd name="connsiteY7" fmla="*/ 3830 h 12768"/>
                    <a:gd name="connsiteX8" fmla="*/ 0 w 12779"/>
                    <a:gd name="connsiteY8" fmla="*/ 6384 h 12768"/>
                    <a:gd name="connsiteX9" fmla="*/ 1917 w 12779"/>
                    <a:gd name="connsiteY9" fmla="*/ 10853 h 12768"/>
                    <a:gd name="connsiteX10" fmla="*/ 6390 w 12779"/>
                    <a:gd name="connsiteY10" fmla="*/ 12768 h 12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779" h="12768">
                      <a:moveTo>
                        <a:pt x="6390" y="12768"/>
                      </a:moveTo>
                      <a:cubicBezTo>
                        <a:pt x="8307" y="12768"/>
                        <a:pt x="9585" y="12130"/>
                        <a:pt x="10863" y="10853"/>
                      </a:cubicBezTo>
                      <a:cubicBezTo>
                        <a:pt x="12141" y="9576"/>
                        <a:pt x="12780" y="8299"/>
                        <a:pt x="12780" y="6384"/>
                      </a:cubicBezTo>
                      <a:cubicBezTo>
                        <a:pt x="12780" y="5746"/>
                        <a:pt x="12780" y="4469"/>
                        <a:pt x="12141" y="3830"/>
                      </a:cubicBezTo>
                      <a:cubicBezTo>
                        <a:pt x="12141" y="3192"/>
                        <a:pt x="11502" y="2554"/>
                        <a:pt x="10863" y="1915"/>
                      </a:cubicBezTo>
                      <a:cubicBezTo>
                        <a:pt x="8307" y="-638"/>
                        <a:pt x="4473" y="-638"/>
                        <a:pt x="1917" y="1915"/>
                      </a:cubicBezTo>
                      <a:cubicBezTo>
                        <a:pt x="1917" y="1915"/>
                        <a:pt x="1917" y="1915"/>
                        <a:pt x="1917" y="1915"/>
                      </a:cubicBezTo>
                      <a:cubicBezTo>
                        <a:pt x="1278" y="2554"/>
                        <a:pt x="639" y="3192"/>
                        <a:pt x="639" y="3830"/>
                      </a:cubicBezTo>
                      <a:cubicBezTo>
                        <a:pt x="0" y="4469"/>
                        <a:pt x="0" y="5746"/>
                        <a:pt x="0" y="6384"/>
                      </a:cubicBezTo>
                      <a:cubicBezTo>
                        <a:pt x="0" y="8299"/>
                        <a:pt x="639" y="9576"/>
                        <a:pt x="1917" y="10853"/>
                      </a:cubicBezTo>
                      <a:cubicBezTo>
                        <a:pt x="3195" y="12130"/>
                        <a:pt x="4473" y="12768"/>
                        <a:pt x="6390" y="12768"/>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04" name="Graphic 4">
                  <a:extLst>
                    <a:ext uri="{FF2B5EF4-FFF2-40B4-BE49-F238E27FC236}">
                      <a16:creationId xmlns:a16="http://schemas.microsoft.com/office/drawing/2014/main" id="{D7F59857-2776-BBC5-0AC4-3BEA7784062A}"/>
                    </a:ext>
                  </a:extLst>
                </p:cNvPr>
                <p:cNvSpPr/>
                <p:nvPr/>
              </p:nvSpPr>
              <p:spPr>
                <a:xfrm>
                  <a:off x="1647964" y="2102408"/>
                  <a:ext cx="12779" cy="12768"/>
                </a:xfrm>
                <a:custGeom>
                  <a:avLst/>
                  <a:gdLst>
                    <a:gd name="connsiteX0" fmla="*/ 3834 w 12779"/>
                    <a:gd name="connsiteY0" fmla="*/ 12130 h 12768"/>
                    <a:gd name="connsiteX1" fmla="*/ 6390 w 12779"/>
                    <a:gd name="connsiteY1" fmla="*/ 12768 h 12768"/>
                    <a:gd name="connsiteX2" fmla="*/ 10863 w 12779"/>
                    <a:gd name="connsiteY2" fmla="*/ 10853 h 12768"/>
                    <a:gd name="connsiteX3" fmla="*/ 12141 w 12779"/>
                    <a:gd name="connsiteY3" fmla="*/ 8938 h 12768"/>
                    <a:gd name="connsiteX4" fmla="*/ 12780 w 12779"/>
                    <a:gd name="connsiteY4" fmla="*/ 6384 h 12768"/>
                    <a:gd name="connsiteX5" fmla="*/ 10863 w 12779"/>
                    <a:gd name="connsiteY5" fmla="*/ 1915 h 12768"/>
                    <a:gd name="connsiteX6" fmla="*/ 1917 w 12779"/>
                    <a:gd name="connsiteY6" fmla="*/ 1915 h 12768"/>
                    <a:gd name="connsiteX7" fmla="*/ 0 w 12779"/>
                    <a:gd name="connsiteY7" fmla="*/ 6384 h 12768"/>
                    <a:gd name="connsiteX8" fmla="*/ 1917 w 12779"/>
                    <a:gd name="connsiteY8" fmla="*/ 10853 h 12768"/>
                    <a:gd name="connsiteX9" fmla="*/ 3834 w 12779"/>
                    <a:gd name="connsiteY9" fmla="*/ 12130 h 12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9" h="12768">
                      <a:moveTo>
                        <a:pt x="3834" y="12130"/>
                      </a:moveTo>
                      <a:cubicBezTo>
                        <a:pt x="4473" y="12768"/>
                        <a:pt x="5751" y="12768"/>
                        <a:pt x="6390" y="12768"/>
                      </a:cubicBezTo>
                      <a:cubicBezTo>
                        <a:pt x="8307" y="12768"/>
                        <a:pt x="9585" y="12130"/>
                        <a:pt x="10863" y="10853"/>
                      </a:cubicBezTo>
                      <a:cubicBezTo>
                        <a:pt x="11502" y="10214"/>
                        <a:pt x="12141" y="9576"/>
                        <a:pt x="12141" y="8938"/>
                      </a:cubicBezTo>
                      <a:cubicBezTo>
                        <a:pt x="12141" y="8299"/>
                        <a:pt x="12780" y="7661"/>
                        <a:pt x="12780" y="6384"/>
                      </a:cubicBezTo>
                      <a:cubicBezTo>
                        <a:pt x="12780" y="4469"/>
                        <a:pt x="12141" y="3192"/>
                        <a:pt x="10863" y="1915"/>
                      </a:cubicBezTo>
                      <a:cubicBezTo>
                        <a:pt x="8307" y="-638"/>
                        <a:pt x="4473" y="-638"/>
                        <a:pt x="1917" y="1915"/>
                      </a:cubicBezTo>
                      <a:cubicBezTo>
                        <a:pt x="639" y="3192"/>
                        <a:pt x="0" y="4469"/>
                        <a:pt x="0" y="6384"/>
                      </a:cubicBezTo>
                      <a:cubicBezTo>
                        <a:pt x="0" y="8299"/>
                        <a:pt x="639" y="9576"/>
                        <a:pt x="1917" y="10853"/>
                      </a:cubicBezTo>
                      <a:cubicBezTo>
                        <a:pt x="1917" y="10853"/>
                        <a:pt x="2556" y="11491"/>
                        <a:pt x="3834" y="12130"/>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05" name="Graphic 4">
                  <a:extLst>
                    <a:ext uri="{FF2B5EF4-FFF2-40B4-BE49-F238E27FC236}">
                      <a16:creationId xmlns:a16="http://schemas.microsoft.com/office/drawing/2014/main" id="{19887A7B-1608-6343-50A4-C466F51C3FCB}"/>
                    </a:ext>
                  </a:extLst>
                </p:cNvPr>
                <p:cNvSpPr/>
                <p:nvPr/>
              </p:nvSpPr>
              <p:spPr>
                <a:xfrm>
                  <a:off x="1647325" y="2074318"/>
                  <a:ext cx="12779" cy="12767"/>
                </a:xfrm>
                <a:custGeom>
                  <a:avLst/>
                  <a:gdLst>
                    <a:gd name="connsiteX0" fmla="*/ 1917 w 12779"/>
                    <a:gd name="connsiteY0" fmla="*/ 10853 h 12767"/>
                    <a:gd name="connsiteX1" fmla="*/ 6390 w 12779"/>
                    <a:gd name="connsiteY1" fmla="*/ 12768 h 12767"/>
                    <a:gd name="connsiteX2" fmla="*/ 12780 w 12779"/>
                    <a:gd name="connsiteY2" fmla="*/ 6384 h 12767"/>
                    <a:gd name="connsiteX3" fmla="*/ 10863 w 12779"/>
                    <a:gd name="connsiteY3" fmla="*/ 1915 h 12767"/>
                    <a:gd name="connsiteX4" fmla="*/ 1917 w 12779"/>
                    <a:gd name="connsiteY4" fmla="*/ 1915 h 12767"/>
                    <a:gd name="connsiteX5" fmla="*/ 0 w 12779"/>
                    <a:gd name="connsiteY5" fmla="*/ 6384 h 12767"/>
                    <a:gd name="connsiteX6" fmla="*/ 639 w 12779"/>
                    <a:gd name="connsiteY6" fmla="*/ 8938 h 12767"/>
                    <a:gd name="connsiteX7" fmla="*/ 1917 w 12779"/>
                    <a:gd name="connsiteY7" fmla="*/ 10853 h 12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79" h="12767">
                      <a:moveTo>
                        <a:pt x="1917" y="10853"/>
                      </a:moveTo>
                      <a:cubicBezTo>
                        <a:pt x="3195" y="12130"/>
                        <a:pt x="4473" y="12768"/>
                        <a:pt x="6390" y="12768"/>
                      </a:cubicBezTo>
                      <a:cubicBezTo>
                        <a:pt x="10224" y="12768"/>
                        <a:pt x="12780" y="9576"/>
                        <a:pt x="12780" y="6384"/>
                      </a:cubicBezTo>
                      <a:cubicBezTo>
                        <a:pt x="12780" y="4469"/>
                        <a:pt x="12141" y="3192"/>
                        <a:pt x="10863" y="1915"/>
                      </a:cubicBezTo>
                      <a:cubicBezTo>
                        <a:pt x="8307" y="-638"/>
                        <a:pt x="4473" y="-638"/>
                        <a:pt x="1917" y="1915"/>
                      </a:cubicBezTo>
                      <a:cubicBezTo>
                        <a:pt x="639" y="3192"/>
                        <a:pt x="0" y="4469"/>
                        <a:pt x="0" y="6384"/>
                      </a:cubicBezTo>
                      <a:cubicBezTo>
                        <a:pt x="0" y="7022"/>
                        <a:pt x="0" y="8299"/>
                        <a:pt x="639" y="8938"/>
                      </a:cubicBezTo>
                      <a:cubicBezTo>
                        <a:pt x="1278" y="9576"/>
                        <a:pt x="1278" y="10214"/>
                        <a:pt x="1917" y="10853"/>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06" name="Graphic 4">
                  <a:extLst>
                    <a:ext uri="{FF2B5EF4-FFF2-40B4-BE49-F238E27FC236}">
                      <a16:creationId xmlns:a16="http://schemas.microsoft.com/office/drawing/2014/main" id="{B3163BA0-B583-DB67-0EAB-B0E75A47FE82}"/>
                    </a:ext>
                  </a:extLst>
                </p:cNvPr>
                <p:cNvSpPr/>
                <p:nvPr/>
              </p:nvSpPr>
              <p:spPr>
                <a:xfrm>
                  <a:off x="1675441" y="2074318"/>
                  <a:ext cx="12779" cy="12767"/>
                </a:xfrm>
                <a:custGeom>
                  <a:avLst/>
                  <a:gdLst>
                    <a:gd name="connsiteX0" fmla="*/ 1917 w 12779"/>
                    <a:gd name="connsiteY0" fmla="*/ 10853 h 12767"/>
                    <a:gd name="connsiteX1" fmla="*/ 6390 w 12779"/>
                    <a:gd name="connsiteY1" fmla="*/ 12768 h 12767"/>
                    <a:gd name="connsiteX2" fmla="*/ 10863 w 12779"/>
                    <a:gd name="connsiteY2" fmla="*/ 10853 h 12767"/>
                    <a:gd name="connsiteX3" fmla="*/ 10863 w 12779"/>
                    <a:gd name="connsiteY3" fmla="*/ 1915 h 12767"/>
                    <a:gd name="connsiteX4" fmla="*/ 1917 w 12779"/>
                    <a:gd name="connsiteY4" fmla="*/ 1915 h 12767"/>
                    <a:gd name="connsiteX5" fmla="*/ 1917 w 12779"/>
                    <a:gd name="connsiteY5" fmla="*/ 1915 h 12767"/>
                    <a:gd name="connsiteX6" fmla="*/ 0 w 12779"/>
                    <a:gd name="connsiteY6" fmla="*/ 6384 h 12767"/>
                    <a:gd name="connsiteX7" fmla="*/ 639 w 12779"/>
                    <a:gd name="connsiteY7" fmla="*/ 8938 h 12767"/>
                    <a:gd name="connsiteX8" fmla="*/ 1917 w 12779"/>
                    <a:gd name="connsiteY8" fmla="*/ 10853 h 12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779" h="12767">
                      <a:moveTo>
                        <a:pt x="1917" y="10853"/>
                      </a:moveTo>
                      <a:cubicBezTo>
                        <a:pt x="3195" y="12130"/>
                        <a:pt x="4473" y="12768"/>
                        <a:pt x="6390" y="12768"/>
                      </a:cubicBezTo>
                      <a:cubicBezTo>
                        <a:pt x="8307" y="12768"/>
                        <a:pt x="9585" y="12130"/>
                        <a:pt x="10863" y="10853"/>
                      </a:cubicBezTo>
                      <a:cubicBezTo>
                        <a:pt x="13419" y="8299"/>
                        <a:pt x="13419" y="4469"/>
                        <a:pt x="10863" y="1915"/>
                      </a:cubicBezTo>
                      <a:cubicBezTo>
                        <a:pt x="8307" y="-638"/>
                        <a:pt x="4473" y="-638"/>
                        <a:pt x="1917" y="1915"/>
                      </a:cubicBezTo>
                      <a:cubicBezTo>
                        <a:pt x="1917" y="1915"/>
                        <a:pt x="1917" y="1915"/>
                        <a:pt x="1917" y="1915"/>
                      </a:cubicBezTo>
                      <a:cubicBezTo>
                        <a:pt x="639" y="3192"/>
                        <a:pt x="0" y="4469"/>
                        <a:pt x="0" y="6384"/>
                      </a:cubicBezTo>
                      <a:cubicBezTo>
                        <a:pt x="0" y="7022"/>
                        <a:pt x="0" y="8299"/>
                        <a:pt x="639" y="8938"/>
                      </a:cubicBezTo>
                      <a:cubicBezTo>
                        <a:pt x="639" y="9576"/>
                        <a:pt x="1278" y="10214"/>
                        <a:pt x="1917" y="10853"/>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07" name="Graphic 4">
                  <a:extLst>
                    <a:ext uri="{FF2B5EF4-FFF2-40B4-BE49-F238E27FC236}">
                      <a16:creationId xmlns:a16="http://schemas.microsoft.com/office/drawing/2014/main" id="{4D74E95E-60D8-D309-DC9B-0320B6270F5F}"/>
                    </a:ext>
                  </a:extLst>
                </p:cNvPr>
                <p:cNvSpPr/>
                <p:nvPr/>
              </p:nvSpPr>
              <p:spPr>
                <a:xfrm>
                  <a:off x="1675441" y="2046203"/>
                  <a:ext cx="12779" cy="12793"/>
                </a:xfrm>
                <a:custGeom>
                  <a:avLst/>
                  <a:gdLst>
                    <a:gd name="connsiteX0" fmla="*/ 6390 w 12779"/>
                    <a:gd name="connsiteY0" fmla="*/ 12794 h 12793"/>
                    <a:gd name="connsiteX1" fmla="*/ 12780 w 12779"/>
                    <a:gd name="connsiteY1" fmla="*/ 6410 h 12793"/>
                    <a:gd name="connsiteX2" fmla="*/ 10863 w 12779"/>
                    <a:gd name="connsiteY2" fmla="*/ 1941 h 12793"/>
                    <a:gd name="connsiteX3" fmla="*/ 8946 w 12779"/>
                    <a:gd name="connsiteY3" fmla="*/ 664 h 12793"/>
                    <a:gd name="connsiteX4" fmla="*/ 1917 w 12779"/>
                    <a:gd name="connsiteY4" fmla="*/ 1941 h 12793"/>
                    <a:gd name="connsiteX5" fmla="*/ 0 w 12779"/>
                    <a:gd name="connsiteY5" fmla="*/ 6410 h 12793"/>
                    <a:gd name="connsiteX6" fmla="*/ 1917 w 12779"/>
                    <a:gd name="connsiteY6" fmla="*/ 10879 h 12793"/>
                    <a:gd name="connsiteX7" fmla="*/ 6390 w 12779"/>
                    <a:gd name="connsiteY7" fmla="*/ 12794 h 127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79" h="12793">
                      <a:moveTo>
                        <a:pt x="6390" y="12794"/>
                      </a:moveTo>
                      <a:cubicBezTo>
                        <a:pt x="10224" y="12794"/>
                        <a:pt x="12780" y="10240"/>
                        <a:pt x="12780" y="6410"/>
                      </a:cubicBezTo>
                      <a:cubicBezTo>
                        <a:pt x="12780" y="4495"/>
                        <a:pt x="12141" y="3218"/>
                        <a:pt x="10863" y="1941"/>
                      </a:cubicBezTo>
                      <a:cubicBezTo>
                        <a:pt x="10224" y="1303"/>
                        <a:pt x="9585" y="664"/>
                        <a:pt x="8946" y="664"/>
                      </a:cubicBezTo>
                      <a:cubicBezTo>
                        <a:pt x="6390" y="-613"/>
                        <a:pt x="3834" y="26"/>
                        <a:pt x="1917" y="1941"/>
                      </a:cubicBezTo>
                      <a:cubicBezTo>
                        <a:pt x="639" y="3218"/>
                        <a:pt x="0" y="4495"/>
                        <a:pt x="0" y="6410"/>
                      </a:cubicBezTo>
                      <a:cubicBezTo>
                        <a:pt x="0" y="8325"/>
                        <a:pt x="639" y="9602"/>
                        <a:pt x="1917" y="10879"/>
                      </a:cubicBezTo>
                      <a:cubicBezTo>
                        <a:pt x="3195" y="12155"/>
                        <a:pt x="4473" y="12794"/>
                        <a:pt x="6390" y="12794"/>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08" name="Graphic 4">
                  <a:extLst>
                    <a:ext uri="{FF2B5EF4-FFF2-40B4-BE49-F238E27FC236}">
                      <a16:creationId xmlns:a16="http://schemas.microsoft.com/office/drawing/2014/main" id="{19BCC9B7-82F1-A31B-10EB-D91085428D34}"/>
                    </a:ext>
                  </a:extLst>
                </p:cNvPr>
                <p:cNvSpPr/>
                <p:nvPr/>
              </p:nvSpPr>
              <p:spPr>
                <a:xfrm>
                  <a:off x="1647325" y="2046228"/>
                  <a:ext cx="12779" cy="12767"/>
                </a:xfrm>
                <a:custGeom>
                  <a:avLst/>
                  <a:gdLst>
                    <a:gd name="connsiteX0" fmla="*/ 1917 w 12779"/>
                    <a:gd name="connsiteY0" fmla="*/ 10853 h 12767"/>
                    <a:gd name="connsiteX1" fmla="*/ 3834 w 12779"/>
                    <a:gd name="connsiteY1" fmla="*/ 12130 h 12767"/>
                    <a:gd name="connsiteX2" fmla="*/ 6390 w 12779"/>
                    <a:gd name="connsiteY2" fmla="*/ 12768 h 12767"/>
                    <a:gd name="connsiteX3" fmla="*/ 10863 w 12779"/>
                    <a:gd name="connsiteY3" fmla="*/ 10853 h 12767"/>
                    <a:gd name="connsiteX4" fmla="*/ 12780 w 12779"/>
                    <a:gd name="connsiteY4" fmla="*/ 6384 h 12767"/>
                    <a:gd name="connsiteX5" fmla="*/ 6390 w 12779"/>
                    <a:gd name="connsiteY5" fmla="*/ 0 h 12767"/>
                    <a:gd name="connsiteX6" fmla="*/ 3834 w 12779"/>
                    <a:gd name="connsiteY6" fmla="*/ 638 h 12767"/>
                    <a:gd name="connsiteX7" fmla="*/ 1917 w 12779"/>
                    <a:gd name="connsiteY7" fmla="*/ 1915 h 12767"/>
                    <a:gd name="connsiteX8" fmla="*/ 0 w 12779"/>
                    <a:gd name="connsiteY8" fmla="*/ 6384 h 12767"/>
                    <a:gd name="connsiteX9" fmla="*/ 639 w 12779"/>
                    <a:gd name="connsiteY9" fmla="*/ 8938 h 12767"/>
                    <a:gd name="connsiteX10" fmla="*/ 1917 w 12779"/>
                    <a:gd name="connsiteY10" fmla="*/ 10853 h 12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779" h="12767">
                      <a:moveTo>
                        <a:pt x="1917" y="10853"/>
                      </a:moveTo>
                      <a:cubicBezTo>
                        <a:pt x="2556" y="11491"/>
                        <a:pt x="3195" y="12130"/>
                        <a:pt x="3834" y="12130"/>
                      </a:cubicBezTo>
                      <a:cubicBezTo>
                        <a:pt x="4473" y="12130"/>
                        <a:pt x="5751" y="12768"/>
                        <a:pt x="6390" y="12768"/>
                      </a:cubicBezTo>
                      <a:cubicBezTo>
                        <a:pt x="8307" y="12768"/>
                        <a:pt x="9585" y="12130"/>
                        <a:pt x="10863" y="10853"/>
                      </a:cubicBezTo>
                      <a:cubicBezTo>
                        <a:pt x="12141" y="9576"/>
                        <a:pt x="12780" y="8299"/>
                        <a:pt x="12780" y="6384"/>
                      </a:cubicBezTo>
                      <a:cubicBezTo>
                        <a:pt x="12780" y="2554"/>
                        <a:pt x="10224" y="0"/>
                        <a:pt x="6390" y="0"/>
                      </a:cubicBezTo>
                      <a:cubicBezTo>
                        <a:pt x="5751" y="0"/>
                        <a:pt x="4473" y="0"/>
                        <a:pt x="3834" y="638"/>
                      </a:cubicBezTo>
                      <a:cubicBezTo>
                        <a:pt x="3195" y="638"/>
                        <a:pt x="2556" y="1277"/>
                        <a:pt x="1917" y="1915"/>
                      </a:cubicBezTo>
                      <a:cubicBezTo>
                        <a:pt x="639" y="3192"/>
                        <a:pt x="0" y="4469"/>
                        <a:pt x="0" y="6384"/>
                      </a:cubicBezTo>
                      <a:cubicBezTo>
                        <a:pt x="0" y="7022"/>
                        <a:pt x="0" y="8299"/>
                        <a:pt x="639" y="8938"/>
                      </a:cubicBezTo>
                      <a:cubicBezTo>
                        <a:pt x="1278" y="9576"/>
                        <a:pt x="1278" y="10214"/>
                        <a:pt x="1917" y="10853"/>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09" name="Graphic 4">
                  <a:extLst>
                    <a:ext uri="{FF2B5EF4-FFF2-40B4-BE49-F238E27FC236}">
                      <a16:creationId xmlns:a16="http://schemas.microsoft.com/office/drawing/2014/main" id="{7D9CB609-9B64-A337-8FDC-EC849B4D6EDA}"/>
                    </a:ext>
                  </a:extLst>
                </p:cNvPr>
                <p:cNvSpPr/>
                <p:nvPr/>
              </p:nvSpPr>
              <p:spPr>
                <a:xfrm>
                  <a:off x="1647325" y="2018139"/>
                  <a:ext cx="12779" cy="12767"/>
                </a:xfrm>
                <a:custGeom>
                  <a:avLst/>
                  <a:gdLst>
                    <a:gd name="connsiteX0" fmla="*/ 1917 w 12779"/>
                    <a:gd name="connsiteY0" fmla="*/ 10853 h 12767"/>
                    <a:gd name="connsiteX1" fmla="*/ 3834 w 12779"/>
                    <a:gd name="connsiteY1" fmla="*/ 12130 h 12767"/>
                    <a:gd name="connsiteX2" fmla="*/ 6390 w 12779"/>
                    <a:gd name="connsiteY2" fmla="*/ 12768 h 12767"/>
                    <a:gd name="connsiteX3" fmla="*/ 12141 w 12779"/>
                    <a:gd name="connsiteY3" fmla="*/ 8938 h 12767"/>
                    <a:gd name="connsiteX4" fmla="*/ 12780 w 12779"/>
                    <a:gd name="connsiteY4" fmla="*/ 6384 h 12767"/>
                    <a:gd name="connsiteX5" fmla="*/ 6390 w 12779"/>
                    <a:gd name="connsiteY5" fmla="*/ 0 h 12767"/>
                    <a:gd name="connsiteX6" fmla="*/ 1917 w 12779"/>
                    <a:gd name="connsiteY6" fmla="*/ 1915 h 12767"/>
                    <a:gd name="connsiteX7" fmla="*/ 639 w 12779"/>
                    <a:gd name="connsiteY7" fmla="*/ 3830 h 12767"/>
                    <a:gd name="connsiteX8" fmla="*/ 0 w 12779"/>
                    <a:gd name="connsiteY8" fmla="*/ 6384 h 12767"/>
                    <a:gd name="connsiteX9" fmla="*/ 639 w 12779"/>
                    <a:gd name="connsiteY9" fmla="*/ 8938 h 12767"/>
                    <a:gd name="connsiteX10" fmla="*/ 1917 w 12779"/>
                    <a:gd name="connsiteY10" fmla="*/ 10853 h 12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779" h="12767">
                      <a:moveTo>
                        <a:pt x="1917" y="10853"/>
                      </a:moveTo>
                      <a:cubicBezTo>
                        <a:pt x="2556" y="11491"/>
                        <a:pt x="3195" y="12130"/>
                        <a:pt x="3834" y="12130"/>
                      </a:cubicBezTo>
                      <a:cubicBezTo>
                        <a:pt x="4473" y="12768"/>
                        <a:pt x="5751" y="12768"/>
                        <a:pt x="6390" y="12768"/>
                      </a:cubicBezTo>
                      <a:cubicBezTo>
                        <a:pt x="8946" y="12768"/>
                        <a:pt x="11502" y="11491"/>
                        <a:pt x="12141" y="8938"/>
                      </a:cubicBezTo>
                      <a:cubicBezTo>
                        <a:pt x="12141" y="8299"/>
                        <a:pt x="12780" y="7661"/>
                        <a:pt x="12780" y="6384"/>
                      </a:cubicBezTo>
                      <a:cubicBezTo>
                        <a:pt x="12780" y="2554"/>
                        <a:pt x="10224" y="0"/>
                        <a:pt x="6390" y="0"/>
                      </a:cubicBezTo>
                      <a:cubicBezTo>
                        <a:pt x="4473" y="0"/>
                        <a:pt x="3195" y="638"/>
                        <a:pt x="1917" y="1915"/>
                      </a:cubicBezTo>
                      <a:cubicBezTo>
                        <a:pt x="1278" y="2554"/>
                        <a:pt x="639" y="3192"/>
                        <a:pt x="639" y="3830"/>
                      </a:cubicBezTo>
                      <a:cubicBezTo>
                        <a:pt x="0" y="4469"/>
                        <a:pt x="0" y="5746"/>
                        <a:pt x="0" y="6384"/>
                      </a:cubicBezTo>
                      <a:cubicBezTo>
                        <a:pt x="0" y="7022"/>
                        <a:pt x="0" y="8299"/>
                        <a:pt x="639" y="8938"/>
                      </a:cubicBezTo>
                      <a:cubicBezTo>
                        <a:pt x="1278" y="10214"/>
                        <a:pt x="1278" y="10853"/>
                        <a:pt x="1917" y="10853"/>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10" name="Graphic 4">
                  <a:extLst>
                    <a:ext uri="{FF2B5EF4-FFF2-40B4-BE49-F238E27FC236}">
                      <a16:creationId xmlns:a16="http://schemas.microsoft.com/office/drawing/2014/main" id="{4AB9A0EB-226B-30BE-D48C-AA64F7C0E7E1}"/>
                    </a:ext>
                  </a:extLst>
                </p:cNvPr>
                <p:cNvSpPr/>
                <p:nvPr/>
              </p:nvSpPr>
              <p:spPr>
                <a:xfrm>
                  <a:off x="1675441" y="2018538"/>
                  <a:ext cx="12779" cy="12368"/>
                </a:xfrm>
                <a:custGeom>
                  <a:avLst/>
                  <a:gdLst>
                    <a:gd name="connsiteX0" fmla="*/ 1917 w 12779"/>
                    <a:gd name="connsiteY0" fmla="*/ 10454 h 12368"/>
                    <a:gd name="connsiteX1" fmla="*/ 3834 w 12779"/>
                    <a:gd name="connsiteY1" fmla="*/ 11731 h 12368"/>
                    <a:gd name="connsiteX2" fmla="*/ 6390 w 12779"/>
                    <a:gd name="connsiteY2" fmla="*/ 12369 h 12368"/>
                    <a:gd name="connsiteX3" fmla="*/ 8946 w 12779"/>
                    <a:gd name="connsiteY3" fmla="*/ 11731 h 12368"/>
                    <a:gd name="connsiteX4" fmla="*/ 10863 w 12779"/>
                    <a:gd name="connsiteY4" fmla="*/ 10454 h 12368"/>
                    <a:gd name="connsiteX5" fmla="*/ 12141 w 12779"/>
                    <a:gd name="connsiteY5" fmla="*/ 8539 h 12368"/>
                    <a:gd name="connsiteX6" fmla="*/ 12780 w 12779"/>
                    <a:gd name="connsiteY6" fmla="*/ 5985 h 12368"/>
                    <a:gd name="connsiteX7" fmla="*/ 10863 w 12779"/>
                    <a:gd name="connsiteY7" fmla="*/ 1516 h 12368"/>
                    <a:gd name="connsiteX8" fmla="*/ 10224 w 12779"/>
                    <a:gd name="connsiteY8" fmla="*/ 878 h 12368"/>
                    <a:gd name="connsiteX9" fmla="*/ 8946 w 12779"/>
                    <a:gd name="connsiteY9" fmla="*/ 239 h 12368"/>
                    <a:gd name="connsiteX10" fmla="*/ 7668 w 12779"/>
                    <a:gd name="connsiteY10" fmla="*/ 239 h 12368"/>
                    <a:gd name="connsiteX11" fmla="*/ 1917 w 12779"/>
                    <a:gd name="connsiteY11" fmla="*/ 2155 h 12368"/>
                    <a:gd name="connsiteX12" fmla="*/ 0 w 12779"/>
                    <a:gd name="connsiteY12" fmla="*/ 6623 h 12368"/>
                    <a:gd name="connsiteX13" fmla="*/ 639 w 12779"/>
                    <a:gd name="connsiteY13" fmla="*/ 9177 h 12368"/>
                    <a:gd name="connsiteX14" fmla="*/ 1917 w 12779"/>
                    <a:gd name="connsiteY14" fmla="*/ 10454 h 1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779" h="12368">
                      <a:moveTo>
                        <a:pt x="1917" y="10454"/>
                      </a:moveTo>
                      <a:cubicBezTo>
                        <a:pt x="2556" y="11092"/>
                        <a:pt x="3195" y="11731"/>
                        <a:pt x="3834" y="11731"/>
                      </a:cubicBezTo>
                      <a:cubicBezTo>
                        <a:pt x="4473" y="12369"/>
                        <a:pt x="5751" y="12369"/>
                        <a:pt x="6390" y="12369"/>
                      </a:cubicBezTo>
                      <a:cubicBezTo>
                        <a:pt x="7029" y="12369"/>
                        <a:pt x="8307" y="12369"/>
                        <a:pt x="8946" y="11731"/>
                      </a:cubicBezTo>
                      <a:cubicBezTo>
                        <a:pt x="9585" y="11731"/>
                        <a:pt x="10224" y="11092"/>
                        <a:pt x="10863" y="10454"/>
                      </a:cubicBezTo>
                      <a:cubicBezTo>
                        <a:pt x="11502" y="9815"/>
                        <a:pt x="12141" y="9177"/>
                        <a:pt x="12141" y="8539"/>
                      </a:cubicBezTo>
                      <a:cubicBezTo>
                        <a:pt x="12141" y="7900"/>
                        <a:pt x="12780" y="6623"/>
                        <a:pt x="12780" y="5985"/>
                      </a:cubicBezTo>
                      <a:cubicBezTo>
                        <a:pt x="12780" y="4070"/>
                        <a:pt x="12141" y="2793"/>
                        <a:pt x="10863" y="1516"/>
                      </a:cubicBezTo>
                      <a:lnTo>
                        <a:pt x="10224" y="878"/>
                      </a:lnTo>
                      <a:lnTo>
                        <a:pt x="8946" y="239"/>
                      </a:lnTo>
                      <a:lnTo>
                        <a:pt x="7668" y="239"/>
                      </a:lnTo>
                      <a:cubicBezTo>
                        <a:pt x="5751" y="-399"/>
                        <a:pt x="3195" y="239"/>
                        <a:pt x="1917" y="2155"/>
                      </a:cubicBezTo>
                      <a:cubicBezTo>
                        <a:pt x="639" y="3431"/>
                        <a:pt x="0" y="4708"/>
                        <a:pt x="0" y="6623"/>
                      </a:cubicBezTo>
                      <a:cubicBezTo>
                        <a:pt x="0" y="7262"/>
                        <a:pt x="0" y="8539"/>
                        <a:pt x="639" y="9177"/>
                      </a:cubicBezTo>
                      <a:cubicBezTo>
                        <a:pt x="639" y="9815"/>
                        <a:pt x="1278" y="10454"/>
                        <a:pt x="1917" y="10454"/>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11" name="Graphic 4">
                  <a:extLst>
                    <a:ext uri="{FF2B5EF4-FFF2-40B4-BE49-F238E27FC236}">
                      <a16:creationId xmlns:a16="http://schemas.microsoft.com/office/drawing/2014/main" id="{BEB0CB04-BFCD-3106-3D8E-F4948D66A193}"/>
                    </a:ext>
                  </a:extLst>
                </p:cNvPr>
                <p:cNvSpPr/>
                <p:nvPr/>
              </p:nvSpPr>
              <p:spPr>
                <a:xfrm>
                  <a:off x="1675441" y="1990688"/>
                  <a:ext cx="12779" cy="12767"/>
                </a:xfrm>
                <a:custGeom>
                  <a:avLst/>
                  <a:gdLst>
                    <a:gd name="connsiteX0" fmla="*/ 3834 w 12779"/>
                    <a:gd name="connsiteY0" fmla="*/ 12130 h 12767"/>
                    <a:gd name="connsiteX1" fmla="*/ 6390 w 12779"/>
                    <a:gd name="connsiteY1" fmla="*/ 12768 h 12767"/>
                    <a:gd name="connsiteX2" fmla="*/ 8946 w 12779"/>
                    <a:gd name="connsiteY2" fmla="*/ 12130 h 12767"/>
                    <a:gd name="connsiteX3" fmla="*/ 10863 w 12779"/>
                    <a:gd name="connsiteY3" fmla="*/ 10853 h 12767"/>
                    <a:gd name="connsiteX4" fmla="*/ 12780 w 12779"/>
                    <a:gd name="connsiteY4" fmla="*/ 6384 h 12767"/>
                    <a:gd name="connsiteX5" fmla="*/ 6390 w 12779"/>
                    <a:gd name="connsiteY5" fmla="*/ 0 h 12767"/>
                    <a:gd name="connsiteX6" fmla="*/ 1917 w 12779"/>
                    <a:gd name="connsiteY6" fmla="*/ 1915 h 12767"/>
                    <a:gd name="connsiteX7" fmla="*/ 639 w 12779"/>
                    <a:gd name="connsiteY7" fmla="*/ 3830 h 12767"/>
                    <a:gd name="connsiteX8" fmla="*/ 0 w 12779"/>
                    <a:gd name="connsiteY8" fmla="*/ 6384 h 12767"/>
                    <a:gd name="connsiteX9" fmla="*/ 1917 w 12779"/>
                    <a:gd name="connsiteY9" fmla="*/ 10853 h 12767"/>
                    <a:gd name="connsiteX10" fmla="*/ 3834 w 12779"/>
                    <a:gd name="connsiteY10" fmla="*/ 12130 h 12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779" h="12767">
                      <a:moveTo>
                        <a:pt x="3834" y="12130"/>
                      </a:moveTo>
                      <a:cubicBezTo>
                        <a:pt x="4473" y="12130"/>
                        <a:pt x="5751" y="12768"/>
                        <a:pt x="6390" y="12768"/>
                      </a:cubicBezTo>
                      <a:cubicBezTo>
                        <a:pt x="7029" y="12768"/>
                        <a:pt x="8307" y="12768"/>
                        <a:pt x="8946" y="12130"/>
                      </a:cubicBezTo>
                      <a:cubicBezTo>
                        <a:pt x="9585" y="11491"/>
                        <a:pt x="10224" y="11491"/>
                        <a:pt x="10863" y="10853"/>
                      </a:cubicBezTo>
                      <a:cubicBezTo>
                        <a:pt x="12141" y="9576"/>
                        <a:pt x="12780" y="8299"/>
                        <a:pt x="12780" y="6384"/>
                      </a:cubicBezTo>
                      <a:cubicBezTo>
                        <a:pt x="12780" y="2554"/>
                        <a:pt x="9585" y="0"/>
                        <a:pt x="6390" y="0"/>
                      </a:cubicBezTo>
                      <a:cubicBezTo>
                        <a:pt x="4473" y="0"/>
                        <a:pt x="3195" y="638"/>
                        <a:pt x="1917" y="1915"/>
                      </a:cubicBezTo>
                      <a:cubicBezTo>
                        <a:pt x="1278" y="2554"/>
                        <a:pt x="639" y="3192"/>
                        <a:pt x="639" y="3830"/>
                      </a:cubicBezTo>
                      <a:cubicBezTo>
                        <a:pt x="0" y="4469"/>
                        <a:pt x="0" y="5107"/>
                        <a:pt x="0" y="6384"/>
                      </a:cubicBezTo>
                      <a:cubicBezTo>
                        <a:pt x="0" y="8299"/>
                        <a:pt x="639" y="9576"/>
                        <a:pt x="1917" y="10853"/>
                      </a:cubicBezTo>
                      <a:cubicBezTo>
                        <a:pt x="2556" y="11491"/>
                        <a:pt x="3195" y="12130"/>
                        <a:pt x="3834" y="12130"/>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12" name="Graphic 4">
                  <a:extLst>
                    <a:ext uri="{FF2B5EF4-FFF2-40B4-BE49-F238E27FC236}">
                      <a16:creationId xmlns:a16="http://schemas.microsoft.com/office/drawing/2014/main" id="{3582BBDA-7AE2-9CAE-CCEC-5A886D9CC94A}"/>
                    </a:ext>
                  </a:extLst>
                </p:cNvPr>
                <p:cNvSpPr/>
                <p:nvPr/>
              </p:nvSpPr>
              <p:spPr>
                <a:xfrm>
                  <a:off x="1647964" y="1990688"/>
                  <a:ext cx="12779" cy="12768"/>
                </a:xfrm>
                <a:custGeom>
                  <a:avLst/>
                  <a:gdLst>
                    <a:gd name="connsiteX0" fmla="*/ 3834 w 12779"/>
                    <a:gd name="connsiteY0" fmla="*/ 12130 h 12768"/>
                    <a:gd name="connsiteX1" fmla="*/ 6390 w 12779"/>
                    <a:gd name="connsiteY1" fmla="*/ 12768 h 12768"/>
                    <a:gd name="connsiteX2" fmla="*/ 10863 w 12779"/>
                    <a:gd name="connsiteY2" fmla="*/ 10853 h 12768"/>
                    <a:gd name="connsiteX3" fmla="*/ 12780 w 12779"/>
                    <a:gd name="connsiteY3" fmla="*/ 6384 h 12768"/>
                    <a:gd name="connsiteX4" fmla="*/ 12141 w 12779"/>
                    <a:gd name="connsiteY4" fmla="*/ 3830 h 12768"/>
                    <a:gd name="connsiteX5" fmla="*/ 10863 w 12779"/>
                    <a:gd name="connsiteY5" fmla="*/ 1915 h 12768"/>
                    <a:gd name="connsiteX6" fmla="*/ 1917 w 12779"/>
                    <a:gd name="connsiteY6" fmla="*/ 1915 h 12768"/>
                    <a:gd name="connsiteX7" fmla="*/ 0 w 12779"/>
                    <a:gd name="connsiteY7" fmla="*/ 6384 h 12768"/>
                    <a:gd name="connsiteX8" fmla="*/ 1917 w 12779"/>
                    <a:gd name="connsiteY8" fmla="*/ 10853 h 12768"/>
                    <a:gd name="connsiteX9" fmla="*/ 3834 w 12779"/>
                    <a:gd name="connsiteY9" fmla="*/ 12130 h 12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9" h="12768">
                      <a:moveTo>
                        <a:pt x="3834" y="12130"/>
                      </a:moveTo>
                      <a:cubicBezTo>
                        <a:pt x="4473" y="12130"/>
                        <a:pt x="5751" y="12768"/>
                        <a:pt x="6390" y="12768"/>
                      </a:cubicBezTo>
                      <a:cubicBezTo>
                        <a:pt x="8307" y="12768"/>
                        <a:pt x="9585" y="12130"/>
                        <a:pt x="10863" y="10853"/>
                      </a:cubicBezTo>
                      <a:cubicBezTo>
                        <a:pt x="12141" y="9576"/>
                        <a:pt x="12780" y="8299"/>
                        <a:pt x="12780" y="6384"/>
                      </a:cubicBezTo>
                      <a:cubicBezTo>
                        <a:pt x="12780" y="5746"/>
                        <a:pt x="12780" y="4469"/>
                        <a:pt x="12141" y="3830"/>
                      </a:cubicBezTo>
                      <a:cubicBezTo>
                        <a:pt x="11502" y="3192"/>
                        <a:pt x="11502" y="2554"/>
                        <a:pt x="10863" y="1915"/>
                      </a:cubicBezTo>
                      <a:cubicBezTo>
                        <a:pt x="8307" y="-638"/>
                        <a:pt x="4473" y="-638"/>
                        <a:pt x="1917" y="1915"/>
                      </a:cubicBezTo>
                      <a:cubicBezTo>
                        <a:pt x="639" y="3192"/>
                        <a:pt x="0" y="4469"/>
                        <a:pt x="0" y="6384"/>
                      </a:cubicBezTo>
                      <a:cubicBezTo>
                        <a:pt x="0" y="8299"/>
                        <a:pt x="639" y="9576"/>
                        <a:pt x="1917" y="10853"/>
                      </a:cubicBezTo>
                      <a:cubicBezTo>
                        <a:pt x="1917" y="11491"/>
                        <a:pt x="2556" y="12130"/>
                        <a:pt x="3834" y="12130"/>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13" name="Graphic 4">
                  <a:extLst>
                    <a:ext uri="{FF2B5EF4-FFF2-40B4-BE49-F238E27FC236}">
                      <a16:creationId xmlns:a16="http://schemas.microsoft.com/office/drawing/2014/main" id="{2DE708D1-F644-5932-A986-B0C8600031F7}"/>
                    </a:ext>
                  </a:extLst>
                </p:cNvPr>
                <p:cNvSpPr/>
                <p:nvPr/>
              </p:nvSpPr>
              <p:spPr>
                <a:xfrm>
                  <a:off x="1731033" y="2101769"/>
                  <a:ext cx="12779" cy="12608"/>
                </a:xfrm>
                <a:custGeom>
                  <a:avLst/>
                  <a:gdLst>
                    <a:gd name="connsiteX0" fmla="*/ 1917 w 12779"/>
                    <a:gd name="connsiteY0" fmla="*/ 1915 h 12608"/>
                    <a:gd name="connsiteX1" fmla="*/ 0 w 12779"/>
                    <a:gd name="connsiteY1" fmla="*/ 6384 h 12608"/>
                    <a:gd name="connsiteX2" fmla="*/ 639 w 12779"/>
                    <a:gd name="connsiteY2" fmla="*/ 8938 h 12608"/>
                    <a:gd name="connsiteX3" fmla="*/ 1917 w 12779"/>
                    <a:gd name="connsiteY3" fmla="*/ 10853 h 12608"/>
                    <a:gd name="connsiteX4" fmla="*/ 3834 w 12779"/>
                    <a:gd name="connsiteY4" fmla="*/ 12130 h 12608"/>
                    <a:gd name="connsiteX5" fmla="*/ 8946 w 12779"/>
                    <a:gd name="connsiteY5" fmla="*/ 12130 h 12608"/>
                    <a:gd name="connsiteX6" fmla="*/ 10863 w 12779"/>
                    <a:gd name="connsiteY6" fmla="*/ 10853 h 12608"/>
                    <a:gd name="connsiteX7" fmla="*/ 12141 w 12779"/>
                    <a:gd name="connsiteY7" fmla="*/ 8938 h 12608"/>
                    <a:gd name="connsiteX8" fmla="*/ 12780 w 12779"/>
                    <a:gd name="connsiteY8" fmla="*/ 6384 h 12608"/>
                    <a:gd name="connsiteX9" fmla="*/ 6390 w 12779"/>
                    <a:gd name="connsiteY9" fmla="*/ 0 h 12608"/>
                    <a:gd name="connsiteX10" fmla="*/ 1917 w 12779"/>
                    <a:gd name="connsiteY10" fmla="*/ 1915 h 12608"/>
                    <a:gd name="connsiteX11" fmla="*/ 1917 w 12779"/>
                    <a:gd name="connsiteY11" fmla="*/ 1915 h 12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779" h="12608">
                      <a:moveTo>
                        <a:pt x="1917" y="1915"/>
                      </a:moveTo>
                      <a:cubicBezTo>
                        <a:pt x="639" y="3192"/>
                        <a:pt x="0" y="4469"/>
                        <a:pt x="0" y="6384"/>
                      </a:cubicBezTo>
                      <a:cubicBezTo>
                        <a:pt x="0" y="7022"/>
                        <a:pt x="0" y="8299"/>
                        <a:pt x="639" y="8938"/>
                      </a:cubicBezTo>
                      <a:cubicBezTo>
                        <a:pt x="639" y="9576"/>
                        <a:pt x="1278" y="10214"/>
                        <a:pt x="1917" y="10853"/>
                      </a:cubicBezTo>
                      <a:cubicBezTo>
                        <a:pt x="2556" y="11491"/>
                        <a:pt x="3195" y="12130"/>
                        <a:pt x="3834" y="12130"/>
                      </a:cubicBezTo>
                      <a:cubicBezTo>
                        <a:pt x="5112" y="12768"/>
                        <a:pt x="7029" y="12768"/>
                        <a:pt x="8946" y="12130"/>
                      </a:cubicBezTo>
                      <a:cubicBezTo>
                        <a:pt x="9585" y="12130"/>
                        <a:pt x="10224" y="11491"/>
                        <a:pt x="10863" y="10853"/>
                      </a:cubicBezTo>
                      <a:cubicBezTo>
                        <a:pt x="11502" y="10214"/>
                        <a:pt x="12141" y="9576"/>
                        <a:pt x="12141" y="8938"/>
                      </a:cubicBezTo>
                      <a:cubicBezTo>
                        <a:pt x="12780" y="8299"/>
                        <a:pt x="12780" y="7661"/>
                        <a:pt x="12780" y="6384"/>
                      </a:cubicBezTo>
                      <a:cubicBezTo>
                        <a:pt x="12780" y="2554"/>
                        <a:pt x="10224" y="0"/>
                        <a:pt x="6390" y="0"/>
                      </a:cubicBezTo>
                      <a:cubicBezTo>
                        <a:pt x="5112" y="0"/>
                        <a:pt x="3195" y="638"/>
                        <a:pt x="1917" y="1915"/>
                      </a:cubicBezTo>
                      <a:lnTo>
                        <a:pt x="1917" y="1915"/>
                      </a:ln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14" name="Graphic 4">
                  <a:extLst>
                    <a:ext uri="{FF2B5EF4-FFF2-40B4-BE49-F238E27FC236}">
                      <a16:creationId xmlns:a16="http://schemas.microsoft.com/office/drawing/2014/main" id="{6E7BD18F-0647-195F-BCDD-B7845B0D97DC}"/>
                    </a:ext>
                  </a:extLst>
                </p:cNvPr>
                <p:cNvSpPr/>
                <p:nvPr/>
              </p:nvSpPr>
              <p:spPr>
                <a:xfrm>
                  <a:off x="1731033" y="2074318"/>
                  <a:ext cx="12779" cy="12767"/>
                </a:xfrm>
                <a:custGeom>
                  <a:avLst/>
                  <a:gdLst>
                    <a:gd name="connsiteX0" fmla="*/ 6390 w 12779"/>
                    <a:gd name="connsiteY0" fmla="*/ 12768 h 12767"/>
                    <a:gd name="connsiteX1" fmla="*/ 10863 w 12779"/>
                    <a:gd name="connsiteY1" fmla="*/ 10853 h 12767"/>
                    <a:gd name="connsiteX2" fmla="*/ 12141 w 12779"/>
                    <a:gd name="connsiteY2" fmla="*/ 8938 h 12767"/>
                    <a:gd name="connsiteX3" fmla="*/ 12780 w 12779"/>
                    <a:gd name="connsiteY3" fmla="*/ 6384 h 12767"/>
                    <a:gd name="connsiteX4" fmla="*/ 10863 w 12779"/>
                    <a:gd name="connsiteY4" fmla="*/ 1915 h 12767"/>
                    <a:gd name="connsiteX5" fmla="*/ 1917 w 12779"/>
                    <a:gd name="connsiteY5" fmla="*/ 1915 h 12767"/>
                    <a:gd name="connsiteX6" fmla="*/ 1917 w 12779"/>
                    <a:gd name="connsiteY6" fmla="*/ 1915 h 12767"/>
                    <a:gd name="connsiteX7" fmla="*/ 1917 w 12779"/>
                    <a:gd name="connsiteY7" fmla="*/ 10853 h 12767"/>
                    <a:gd name="connsiteX8" fmla="*/ 6390 w 12779"/>
                    <a:gd name="connsiteY8" fmla="*/ 12768 h 12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779" h="12767">
                      <a:moveTo>
                        <a:pt x="6390" y="12768"/>
                      </a:moveTo>
                      <a:cubicBezTo>
                        <a:pt x="8307" y="12768"/>
                        <a:pt x="9585" y="12130"/>
                        <a:pt x="10863" y="10853"/>
                      </a:cubicBezTo>
                      <a:cubicBezTo>
                        <a:pt x="11502" y="10214"/>
                        <a:pt x="12141" y="9576"/>
                        <a:pt x="12141" y="8938"/>
                      </a:cubicBezTo>
                      <a:cubicBezTo>
                        <a:pt x="12780" y="8299"/>
                        <a:pt x="12780" y="7661"/>
                        <a:pt x="12780" y="6384"/>
                      </a:cubicBezTo>
                      <a:cubicBezTo>
                        <a:pt x="12780" y="4469"/>
                        <a:pt x="12141" y="3192"/>
                        <a:pt x="10863" y="1915"/>
                      </a:cubicBezTo>
                      <a:cubicBezTo>
                        <a:pt x="8307" y="-638"/>
                        <a:pt x="4473" y="-638"/>
                        <a:pt x="1917" y="1915"/>
                      </a:cubicBezTo>
                      <a:cubicBezTo>
                        <a:pt x="1917" y="1915"/>
                        <a:pt x="1917" y="1915"/>
                        <a:pt x="1917" y="1915"/>
                      </a:cubicBezTo>
                      <a:cubicBezTo>
                        <a:pt x="-639" y="4469"/>
                        <a:pt x="-639" y="8299"/>
                        <a:pt x="1917" y="10853"/>
                      </a:cubicBezTo>
                      <a:cubicBezTo>
                        <a:pt x="3195" y="12130"/>
                        <a:pt x="5112" y="12768"/>
                        <a:pt x="6390" y="12768"/>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15" name="Graphic 4">
                  <a:extLst>
                    <a:ext uri="{FF2B5EF4-FFF2-40B4-BE49-F238E27FC236}">
                      <a16:creationId xmlns:a16="http://schemas.microsoft.com/office/drawing/2014/main" id="{659D56CF-43DB-9527-9DA6-A551CA0ABD6B}"/>
                    </a:ext>
                  </a:extLst>
                </p:cNvPr>
                <p:cNvSpPr/>
                <p:nvPr/>
              </p:nvSpPr>
              <p:spPr>
                <a:xfrm>
                  <a:off x="1731033" y="2046228"/>
                  <a:ext cx="12779" cy="12767"/>
                </a:xfrm>
                <a:custGeom>
                  <a:avLst/>
                  <a:gdLst>
                    <a:gd name="connsiteX0" fmla="*/ 6390 w 12779"/>
                    <a:gd name="connsiteY0" fmla="*/ 12768 h 12767"/>
                    <a:gd name="connsiteX1" fmla="*/ 12780 w 12779"/>
                    <a:gd name="connsiteY1" fmla="*/ 6384 h 12767"/>
                    <a:gd name="connsiteX2" fmla="*/ 10863 w 12779"/>
                    <a:gd name="connsiteY2" fmla="*/ 1915 h 12767"/>
                    <a:gd name="connsiteX3" fmla="*/ 1917 w 12779"/>
                    <a:gd name="connsiteY3" fmla="*/ 1915 h 12767"/>
                    <a:gd name="connsiteX4" fmla="*/ 1917 w 12779"/>
                    <a:gd name="connsiteY4" fmla="*/ 1915 h 12767"/>
                    <a:gd name="connsiteX5" fmla="*/ 0 w 12779"/>
                    <a:gd name="connsiteY5" fmla="*/ 6384 h 12767"/>
                    <a:gd name="connsiteX6" fmla="*/ 6390 w 12779"/>
                    <a:gd name="connsiteY6" fmla="*/ 12768 h 12767"/>
                    <a:gd name="connsiteX7" fmla="*/ 6390 w 12779"/>
                    <a:gd name="connsiteY7" fmla="*/ 12768 h 12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79" h="12767">
                      <a:moveTo>
                        <a:pt x="6390" y="12768"/>
                      </a:moveTo>
                      <a:cubicBezTo>
                        <a:pt x="10224" y="12768"/>
                        <a:pt x="12780" y="10214"/>
                        <a:pt x="12780" y="6384"/>
                      </a:cubicBezTo>
                      <a:cubicBezTo>
                        <a:pt x="12780" y="4469"/>
                        <a:pt x="12141" y="3192"/>
                        <a:pt x="10863" y="1915"/>
                      </a:cubicBezTo>
                      <a:cubicBezTo>
                        <a:pt x="8307" y="-638"/>
                        <a:pt x="4473" y="-638"/>
                        <a:pt x="1917" y="1915"/>
                      </a:cubicBezTo>
                      <a:cubicBezTo>
                        <a:pt x="1917" y="1915"/>
                        <a:pt x="1917" y="1915"/>
                        <a:pt x="1917" y="1915"/>
                      </a:cubicBezTo>
                      <a:cubicBezTo>
                        <a:pt x="639" y="3192"/>
                        <a:pt x="0" y="4469"/>
                        <a:pt x="0" y="6384"/>
                      </a:cubicBezTo>
                      <a:cubicBezTo>
                        <a:pt x="0" y="10214"/>
                        <a:pt x="3195" y="12768"/>
                        <a:pt x="6390" y="12768"/>
                      </a:cubicBezTo>
                      <a:lnTo>
                        <a:pt x="6390" y="12768"/>
                      </a:ln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16" name="Graphic 4">
                  <a:extLst>
                    <a:ext uri="{FF2B5EF4-FFF2-40B4-BE49-F238E27FC236}">
                      <a16:creationId xmlns:a16="http://schemas.microsoft.com/office/drawing/2014/main" id="{EF7CA954-6F1C-72AD-B9E1-F8B48D971109}"/>
                    </a:ext>
                  </a:extLst>
                </p:cNvPr>
                <p:cNvSpPr/>
                <p:nvPr/>
              </p:nvSpPr>
              <p:spPr>
                <a:xfrm>
                  <a:off x="1619849" y="1962598"/>
                  <a:ext cx="152080" cy="207479"/>
                </a:xfrm>
                <a:custGeom>
                  <a:avLst/>
                  <a:gdLst>
                    <a:gd name="connsiteX0" fmla="*/ 145690 w 152080"/>
                    <a:gd name="connsiteY0" fmla="*/ 55541 h 207479"/>
                    <a:gd name="connsiteX1" fmla="*/ 96488 w 152080"/>
                    <a:gd name="connsiteY1" fmla="*/ 55541 h 207479"/>
                    <a:gd name="connsiteX2" fmla="*/ 96488 w 152080"/>
                    <a:gd name="connsiteY2" fmla="*/ 6384 h 207479"/>
                    <a:gd name="connsiteX3" fmla="*/ 90098 w 152080"/>
                    <a:gd name="connsiteY3" fmla="*/ 0 h 207479"/>
                    <a:gd name="connsiteX4" fmla="*/ 6390 w 152080"/>
                    <a:gd name="connsiteY4" fmla="*/ 0 h 207479"/>
                    <a:gd name="connsiteX5" fmla="*/ 0 w 152080"/>
                    <a:gd name="connsiteY5" fmla="*/ 6384 h 207479"/>
                    <a:gd name="connsiteX6" fmla="*/ 0 w 152080"/>
                    <a:gd name="connsiteY6" fmla="*/ 201095 h 207479"/>
                    <a:gd name="connsiteX7" fmla="*/ 6390 w 152080"/>
                    <a:gd name="connsiteY7" fmla="*/ 207479 h 207479"/>
                    <a:gd name="connsiteX8" fmla="*/ 145690 w 152080"/>
                    <a:gd name="connsiteY8" fmla="*/ 207479 h 207479"/>
                    <a:gd name="connsiteX9" fmla="*/ 152080 w 152080"/>
                    <a:gd name="connsiteY9" fmla="*/ 201095 h 207479"/>
                    <a:gd name="connsiteX10" fmla="*/ 152080 w 152080"/>
                    <a:gd name="connsiteY10" fmla="*/ 61925 h 207479"/>
                    <a:gd name="connsiteX11" fmla="*/ 145690 w 152080"/>
                    <a:gd name="connsiteY11" fmla="*/ 55541 h 207479"/>
                    <a:gd name="connsiteX12" fmla="*/ 12780 w 152080"/>
                    <a:gd name="connsiteY12" fmla="*/ 12768 h 207479"/>
                    <a:gd name="connsiteX13" fmla="*/ 83708 w 152080"/>
                    <a:gd name="connsiteY13" fmla="*/ 12768 h 207479"/>
                    <a:gd name="connsiteX14" fmla="*/ 83708 w 152080"/>
                    <a:gd name="connsiteY14" fmla="*/ 194711 h 207479"/>
                    <a:gd name="connsiteX15" fmla="*/ 40896 w 152080"/>
                    <a:gd name="connsiteY15" fmla="*/ 194711 h 207479"/>
                    <a:gd name="connsiteX16" fmla="*/ 40896 w 152080"/>
                    <a:gd name="connsiteY16" fmla="*/ 173644 h 207479"/>
                    <a:gd name="connsiteX17" fmla="*/ 34506 w 152080"/>
                    <a:gd name="connsiteY17" fmla="*/ 167260 h 207479"/>
                    <a:gd name="connsiteX18" fmla="*/ 28116 w 152080"/>
                    <a:gd name="connsiteY18" fmla="*/ 173644 h 207479"/>
                    <a:gd name="connsiteX19" fmla="*/ 28116 w 152080"/>
                    <a:gd name="connsiteY19" fmla="*/ 195350 h 207479"/>
                    <a:gd name="connsiteX20" fmla="*/ 12780 w 152080"/>
                    <a:gd name="connsiteY20" fmla="*/ 195350 h 207479"/>
                    <a:gd name="connsiteX21" fmla="*/ 12780 w 152080"/>
                    <a:gd name="connsiteY21" fmla="*/ 12768 h 207479"/>
                    <a:gd name="connsiteX22" fmla="*/ 139301 w 152080"/>
                    <a:gd name="connsiteY22" fmla="*/ 195350 h 207479"/>
                    <a:gd name="connsiteX23" fmla="*/ 123965 w 152080"/>
                    <a:gd name="connsiteY23" fmla="*/ 195350 h 207479"/>
                    <a:gd name="connsiteX24" fmla="*/ 123965 w 152080"/>
                    <a:gd name="connsiteY24" fmla="*/ 173644 h 207479"/>
                    <a:gd name="connsiteX25" fmla="*/ 117575 w 152080"/>
                    <a:gd name="connsiteY25" fmla="*/ 167260 h 207479"/>
                    <a:gd name="connsiteX26" fmla="*/ 111185 w 152080"/>
                    <a:gd name="connsiteY26" fmla="*/ 173644 h 207479"/>
                    <a:gd name="connsiteX27" fmla="*/ 111185 w 152080"/>
                    <a:gd name="connsiteY27" fmla="*/ 195350 h 207479"/>
                    <a:gd name="connsiteX28" fmla="*/ 95849 w 152080"/>
                    <a:gd name="connsiteY28" fmla="*/ 195350 h 207479"/>
                    <a:gd name="connsiteX29" fmla="*/ 95849 w 152080"/>
                    <a:gd name="connsiteY29" fmla="*/ 68947 h 207479"/>
                    <a:gd name="connsiteX30" fmla="*/ 138662 w 152080"/>
                    <a:gd name="connsiteY30" fmla="*/ 68947 h 207479"/>
                    <a:gd name="connsiteX31" fmla="*/ 139301 w 152080"/>
                    <a:gd name="connsiteY31" fmla="*/ 195350 h 207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52080" h="207479">
                      <a:moveTo>
                        <a:pt x="145690" y="55541"/>
                      </a:moveTo>
                      <a:lnTo>
                        <a:pt x="96488" y="55541"/>
                      </a:lnTo>
                      <a:lnTo>
                        <a:pt x="96488" y="6384"/>
                      </a:lnTo>
                      <a:cubicBezTo>
                        <a:pt x="96488" y="2554"/>
                        <a:pt x="93932" y="0"/>
                        <a:pt x="90098" y="0"/>
                      </a:cubicBezTo>
                      <a:lnTo>
                        <a:pt x="6390" y="0"/>
                      </a:lnTo>
                      <a:cubicBezTo>
                        <a:pt x="2556" y="0"/>
                        <a:pt x="0" y="2554"/>
                        <a:pt x="0" y="6384"/>
                      </a:cubicBezTo>
                      <a:lnTo>
                        <a:pt x="0" y="201095"/>
                      </a:lnTo>
                      <a:cubicBezTo>
                        <a:pt x="0" y="204926"/>
                        <a:pt x="2556" y="207479"/>
                        <a:pt x="6390" y="207479"/>
                      </a:cubicBezTo>
                      <a:lnTo>
                        <a:pt x="145690" y="207479"/>
                      </a:lnTo>
                      <a:cubicBezTo>
                        <a:pt x="149524" y="207479"/>
                        <a:pt x="152080" y="204926"/>
                        <a:pt x="152080" y="201095"/>
                      </a:cubicBezTo>
                      <a:lnTo>
                        <a:pt x="152080" y="61925"/>
                      </a:lnTo>
                      <a:cubicBezTo>
                        <a:pt x="152080" y="58733"/>
                        <a:pt x="149524" y="55541"/>
                        <a:pt x="145690" y="55541"/>
                      </a:cubicBezTo>
                      <a:close/>
                      <a:moveTo>
                        <a:pt x="12780" y="12768"/>
                      </a:moveTo>
                      <a:lnTo>
                        <a:pt x="83708" y="12768"/>
                      </a:lnTo>
                      <a:lnTo>
                        <a:pt x="83708" y="194711"/>
                      </a:lnTo>
                      <a:lnTo>
                        <a:pt x="40896" y="194711"/>
                      </a:lnTo>
                      <a:lnTo>
                        <a:pt x="40896" y="173644"/>
                      </a:lnTo>
                      <a:cubicBezTo>
                        <a:pt x="40896" y="169814"/>
                        <a:pt x="38340" y="167260"/>
                        <a:pt x="34506" y="167260"/>
                      </a:cubicBezTo>
                      <a:cubicBezTo>
                        <a:pt x="30672" y="167260"/>
                        <a:pt x="28116" y="169814"/>
                        <a:pt x="28116" y="173644"/>
                      </a:cubicBezTo>
                      <a:lnTo>
                        <a:pt x="28116" y="195350"/>
                      </a:lnTo>
                      <a:lnTo>
                        <a:pt x="12780" y="195350"/>
                      </a:lnTo>
                      <a:lnTo>
                        <a:pt x="12780" y="12768"/>
                      </a:lnTo>
                      <a:close/>
                      <a:moveTo>
                        <a:pt x="139301" y="195350"/>
                      </a:moveTo>
                      <a:lnTo>
                        <a:pt x="123965" y="195350"/>
                      </a:lnTo>
                      <a:lnTo>
                        <a:pt x="123965" y="173644"/>
                      </a:lnTo>
                      <a:cubicBezTo>
                        <a:pt x="123965" y="169814"/>
                        <a:pt x="121409" y="167260"/>
                        <a:pt x="117575" y="167260"/>
                      </a:cubicBezTo>
                      <a:cubicBezTo>
                        <a:pt x="113741" y="167260"/>
                        <a:pt x="111185" y="169814"/>
                        <a:pt x="111185" y="173644"/>
                      </a:cubicBezTo>
                      <a:lnTo>
                        <a:pt x="111185" y="195350"/>
                      </a:lnTo>
                      <a:lnTo>
                        <a:pt x="95849" y="195350"/>
                      </a:lnTo>
                      <a:lnTo>
                        <a:pt x="95849" y="68947"/>
                      </a:lnTo>
                      <a:lnTo>
                        <a:pt x="138662" y="68947"/>
                      </a:lnTo>
                      <a:lnTo>
                        <a:pt x="139301" y="195350"/>
                      </a:ln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grpSp>
          <p:grpSp>
            <p:nvGrpSpPr>
              <p:cNvPr id="182" name="Graphic 4">
                <a:extLst>
                  <a:ext uri="{FF2B5EF4-FFF2-40B4-BE49-F238E27FC236}">
                    <a16:creationId xmlns:a16="http://schemas.microsoft.com/office/drawing/2014/main" id="{60C63CEA-BA66-CA84-B4BA-8558FA9ACB82}"/>
                  </a:ext>
                </a:extLst>
              </p:cNvPr>
              <p:cNvGrpSpPr/>
              <p:nvPr/>
            </p:nvGrpSpPr>
            <p:grpSpPr>
              <a:xfrm>
                <a:off x="3484840" y="4562408"/>
                <a:ext cx="457200" cy="457200"/>
                <a:chOff x="2559808" y="2371173"/>
                <a:chExt cx="362313" cy="361971"/>
              </a:xfrm>
              <a:solidFill>
                <a:srgbClr val="6691FF"/>
              </a:solidFill>
            </p:grpSpPr>
            <p:sp>
              <p:nvSpPr>
                <p:cNvPr id="188" name="Graphic 4">
                  <a:extLst>
                    <a:ext uri="{FF2B5EF4-FFF2-40B4-BE49-F238E27FC236}">
                      <a16:creationId xmlns:a16="http://schemas.microsoft.com/office/drawing/2014/main" id="{7738C7D7-4483-1C25-92F5-E93A899FD9FB}"/>
                    </a:ext>
                  </a:extLst>
                </p:cNvPr>
                <p:cNvSpPr/>
                <p:nvPr/>
              </p:nvSpPr>
              <p:spPr>
                <a:xfrm>
                  <a:off x="2559808" y="2371173"/>
                  <a:ext cx="362313" cy="361971"/>
                </a:xfrm>
                <a:custGeom>
                  <a:avLst/>
                  <a:gdLst>
                    <a:gd name="connsiteX0" fmla="*/ 181474 w 362313"/>
                    <a:gd name="connsiteY0" fmla="*/ 0 h 361971"/>
                    <a:gd name="connsiteX1" fmla="*/ 0 w 362313"/>
                    <a:gd name="connsiteY1" fmla="*/ 180667 h 361971"/>
                    <a:gd name="connsiteX2" fmla="*/ 180835 w 362313"/>
                    <a:gd name="connsiteY2" fmla="*/ 361972 h 361971"/>
                    <a:gd name="connsiteX3" fmla="*/ 362309 w 362313"/>
                    <a:gd name="connsiteY3" fmla="*/ 181305 h 361971"/>
                    <a:gd name="connsiteX4" fmla="*/ 362309 w 362313"/>
                    <a:gd name="connsiteY4" fmla="*/ 181305 h 361971"/>
                    <a:gd name="connsiteX5" fmla="*/ 181474 w 362313"/>
                    <a:gd name="connsiteY5" fmla="*/ 0 h 361971"/>
                    <a:gd name="connsiteX6" fmla="*/ 181474 w 362313"/>
                    <a:gd name="connsiteY6" fmla="*/ 349204 h 361971"/>
                    <a:gd name="connsiteX7" fmla="*/ 12780 w 362313"/>
                    <a:gd name="connsiteY7" fmla="*/ 181305 h 361971"/>
                    <a:gd name="connsiteX8" fmla="*/ 180835 w 362313"/>
                    <a:gd name="connsiteY8" fmla="*/ 12768 h 361971"/>
                    <a:gd name="connsiteX9" fmla="*/ 349529 w 362313"/>
                    <a:gd name="connsiteY9" fmla="*/ 180667 h 361971"/>
                    <a:gd name="connsiteX10" fmla="*/ 349529 w 362313"/>
                    <a:gd name="connsiteY10" fmla="*/ 180667 h 361971"/>
                    <a:gd name="connsiteX11" fmla="*/ 181474 w 362313"/>
                    <a:gd name="connsiteY11" fmla="*/ 349204 h 361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62313" h="361971">
                      <a:moveTo>
                        <a:pt x="181474" y="0"/>
                      </a:moveTo>
                      <a:cubicBezTo>
                        <a:pt x="81152" y="0"/>
                        <a:pt x="0" y="81077"/>
                        <a:pt x="0" y="180667"/>
                      </a:cubicBezTo>
                      <a:cubicBezTo>
                        <a:pt x="0" y="280895"/>
                        <a:pt x="81152" y="361972"/>
                        <a:pt x="180835" y="361972"/>
                      </a:cubicBezTo>
                      <a:cubicBezTo>
                        <a:pt x="281157" y="361972"/>
                        <a:pt x="362309" y="280895"/>
                        <a:pt x="362309" y="181305"/>
                      </a:cubicBezTo>
                      <a:cubicBezTo>
                        <a:pt x="362309" y="181305"/>
                        <a:pt x="362309" y="181305"/>
                        <a:pt x="362309" y="181305"/>
                      </a:cubicBezTo>
                      <a:cubicBezTo>
                        <a:pt x="362948" y="81077"/>
                        <a:pt x="281796" y="0"/>
                        <a:pt x="181474" y="0"/>
                      </a:cubicBezTo>
                      <a:close/>
                      <a:moveTo>
                        <a:pt x="181474" y="349204"/>
                      </a:moveTo>
                      <a:cubicBezTo>
                        <a:pt x="88181" y="349204"/>
                        <a:pt x="12780" y="273873"/>
                        <a:pt x="12780" y="181305"/>
                      </a:cubicBezTo>
                      <a:cubicBezTo>
                        <a:pt x="12780" y="88099"/>
                        <a:pt x="88181" y="12768"/>
                        <a:pt x="180835" y="12768"/>
                      </a:cubicBezTo>
                      <a:cubicBezTo>
                        <a:pt x="274128" y="12768"/>
                        <a:pt x="349529" y="88099"/>
                        <a:pt x="349529" y="180667"/>
                      </a:cubicBezTo>
                      <a:cubicBezTo>
                        <a:pt x="349529" y="180667"/>
                        <a:pt x="349529" y="180667"/>
                        <a:pt x="349529" y="180667"/>
                      </a:cubicBezTo>
                      <a:cubicBezTo>
                        <a:pt x="350168" y="273873"/>
                        <a:pt x="274767" y="349204"/>
                        <a:pt x="181474" y="349204"/>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189" name="Graphic 4">
                  <a:extLst>
                    <a:ext uri="{FF2B5EF4-FFF2-40B4-BE49-F238E27FC236}">
                      <a16:creationId xmlns:a16="http://schemas.microsoft.com/office/drawing/2014/main" id="{77DB9A49-9163-A8A9-D6AC-E244031706D0}"/>
                    </a:ext>
                  </a:extLst>
                </p:cNvPr>
                <p:cNvSpPr/>
                <p:nvPr/>
              </p:nvSpPr>
              <p:spPr>
                <a:xfrm>
                  <a:off x="2658852" y="2442674"/>
                  <a:ext cx="166138" cy="218970"/>
                </a:xfrm>
                <a:custGeom>
                  <a:avLst/>
                  <a:gdLst>
                    <a:gd name="connsiteX0" fmla="*/ 129077 w 166138"/>
                    <a:gd name="connsiteY0" fmla="*/ 136617 h 218970"/>
                    <a:gd name="connsiteX1" fmla="*/ 120131 w 166138"/>
                    <a:gd name="connsiteY1" fmla="*/ 136617 h 218970"/>
                    <a:gd name="connsiteX2" fmla="*/ 102239 w 166138"/>
                    <a:gd name="connsiteY2" fmla="*/ 154492 h 218970"/>
                    <a:gd name="connsiteX3" fmla="*/ 102239 w 166138"/>
                    <a:gd name="connsiteY3" fmla="*/ 6384 h 218970"/>
                    <a:gd name="connsiteX4" fmla="*/ 95849 w 166138"/>
                    <a:gd name="connsiteY4" fmla="*/ 0 h 218970"/>
                    <a:gd name="connsiteX5" fmla="*/ 7029 w 166138"/>
                    <a:gd name="connsiteY5" fmla="*/ 0 h 218970"/>
                    <a:gd name="connsiteX6" fmla="*/ 3834 w 166138"/>
                    <a:gd name="connsiteY6" fmla="*/ 638 h 218970"/>
                    <a:gd name="connsiteX7" fmla="*/ 0 w 166138"/>
                    <a:gd name="connsiteY7" fmla="*/ 6384 h 218970"/>
                    <a:gd name="connsiteX8" fmla="*/ 0 w 166138"/>
                    <a:gd name="connsiteY8" fmla="*/ 212587 h 218970"/>
                    <a:gd name="connsiteX9" fmla="*/ 6390 w 166138"/>
                    <a:gd name="connsiteY9" fmla="*/ 218971 h 218970"/>
                    <a:gd name="connsiteX10" fmla="*/ 95849 w 166138"/>
                    <a:gd name="connsiteY10" fmla="*/ 218971 h 218970"/>
                    <a:gd name="connsiteX11" fmla="*/ 96488 w 166138"/>
                    <a:gd name="connsiteY11" fmla="*/ 218971 h 218970"/>
                    <a:gd name="connsiteX12" fmla="*/ 97127 w 166138"/>
                    <a:gd name="connsiteY12" fmla="*/ 218971 h 218970"/>
                    <a:gd name="connsiteX13" fmla="*/ 154636 w 166138"/>
                    <a:gd name="connsiteY13" fmla="*/ 218971 h 218970"/>
                    <a:gd name="connsiteX14" fmla="*/ 161026 w 166138"/>
                    <a:gd name="connsiteY14" fmla="*/ 212587 h 218970"/>
                    <a:gd name="connsiteX15" fmla="*/ 161026 w 166138"/>
                    <a:gd name="connsiteY15" fmla="*/ 181944 h 218970"/>
                    <a:gd name="connsiteX16" fmla="*/ 164221 w 166138"/>
                    <a:gd name="connsiteY16" fmla="*/ 180028 h 218970"/>
                    <a:gd name="connsiteX17" fmla="*/ 164221 w 166138"/>
                    <a:gd name="connsiteY17" fmla="*/ 171091 h 218970"/>
                    <a:gd name="connsiteX18" fmla="*/ 129077 w 166138"/>
                    <a:gd name="connsiteY18" fmla="*/ 136617 h 218970"/>
                    <a:gd name="connsiteX19" fmla="*/ 89459 w 166138"/>
                    <a:gd name="connsiteY19" fmla="*/ 206203 h 218970"/>
                    <a:gd name="connsiteX20" fmla="*/ 42174 w 166138"/>
                    <a:gd name="connsiteY20" fmla="*/ 206203 h 218970"/>
                    <a:gd name="connsiteX21" fmla="*/ 42174 w 166138"/>
                    <a:gd name="connsiteY21" fmla="*/ 183220 h 218970"/>
                    <a:gd name="connsiteX22" fmla="*/ 35784 w 166138"/>
                    <a:gd name="connsiteY22" fmla="*/ 176836 h 218970"/>
                    <a:gd name="connsiteX23" fmla="*/ 29394 w 166138"/>
                    <a:gd name="connsiteY23" fmla="*/ 183220 h 218970"/>
                    <a:gd name="connsiteX24" fmla="*/ 29394 w 166138"/>
                    <a:gd name="connsiteY24" fmla="*/ 206203 h 218970"/>
                    <a:gd name="connsiteX25" fmla="*/ 12780 w 166138"/>
                    <a:gd name="connsiteY25" fmla="*/ 206203 h 218970"/>
                    <a:gd name="connsiteX26" fmla="*/ 12780 w 166138"/>
                    <a:gd name="connsiteY26" fmla="*/ 12768 h 218970"/>
                    <a:gd name="connsiteX27" fmla="*/ 89459 w 166138"/>
                    <a:gd name="connsiteY27" fmla="*/ 12768 h 218970"/>
                    <a:gd name="connsiteX28" fmla="*/ 89459 w 166138"/>
                    <a:gd name="connsiteY28" fmla="*/ 206203 h 218970"/>
                    <a:gd name="connsiteX29" fmla="*/ 147608 w 166138"/>
                    <a:gd name="connsiteY29" fmla="*/ 206203 h 218970"/>
                    <a:gd name="connsiteX30" fmla="*/ 130994 w 166138"/>
                    <a:gd name="connsiteY30" fmla="*/ 206203 h 218970"/>
                    <a:gd name="connsiteX31" fmla="*/ 130994 w 166138"/>
                    <a:gd name="connsiteY31" fmla="*/ 188966 h 218970"/>
                    <a:gd name="connsiteX32" fmla="*/ 124604 w 166138"/>
                    <a:gd name="connsiteY32" fmla="*/ 182582 h 218970"/>
                    <a:gd name="connsiteX33" fmla="*/ 118214 w 166138"/>
                    <a:gd name="connsiteY33" fmla="*/ 188966 h 218970"/>
                    <a:gd name="connsiteX34" fmla="*/ 118214 w 166138"/>
                    <a:gd name="connsiteY34" fmla="*/ 206203 h 218970"/>
                    <a:gd name="connsiteX35" fmla="*/ 102239 w 166138"/>
                    <a:gd name="connsiteY35" fmla="*/ 206203 h 218970"/>
                    <a:gd name="connsiteX36" fmla="*/ 102239 w 166138"/>
                    <a:gd name="connsiteY36" fmla="*/ 171729 h 218970"/>
                    <a:gd name="connsiteX37" fmla="*/ 102878 w 166138"/>
                    <a:gd name="connsiteY37" fmla="*/ 171729 h 218970"/>
                    <a:gd name="connsiteX38" fmla="*/ 125243 w 166138"/>
                    <a:gd name="connsiteY38" fmla="*/ 150024 h 218970"/>
                    <a:gd name="connsiteX39" fmla="*/ 148246 w 166138"/>
                    <a:gd name="connsiteY39" fmla="*/ 173006 h 218970"/>
                    <a:gd name="connsiteX40" fmla="*/ 148246 w 166138"/>
                    <a:gd name="connsiteY40" fmla="*/ 173006 h 218970"/>
                    <a:gd name="connsiteX41" fmla="*/ 147608 w 166138"/>
                    <a:gd name="connsiteY41" fmla="*/ 206203 h 218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66138" h="218970">
                      <a:moveTo>
                        <a:pt x="129077" y="136617"/>
                      </a:moveTo>
                      <a:cubicBezTo>
                        <a:pt x="126521" y="134064"/>
                        <a:pt x="122687" y="134064"/>
                        <a:pt x="120131" y="136617"/>
                      </a:cubicBezTo>
                      <a:lnTo>
                        <a:pt x="102239" y="154492"/>
                      </a:lnTo>
                      <a:lnTo>
                        <a:pt x="102239" y="6384"/>
                      </a:lnTo>
                      <a:cubicBezTo>
                        <a:pt x="102239" y="2554"/>
                        <a:pt x="99683" y="0"/>
                        <a:pt x="95849" y="0"/>
                      </a:cubicBezTo>
                      <a:cubicBezTo>
                        <a:pt x="62621" y="0"/>
                        <a:pt x="11502" y="0"/>
                        <a:pt x="7029" y="0"/>
                      </a:cubicBezTo>
                      <a:cubicBezTo>
                        <a:pt x="5751" y="0"/>
                        <a:pt x="5112" y="0"/>
                        <a:pt x="3834" y="638"/>
                      </a:cubicBezTo>
                      <a:cubicBezTo>
                        <a:pt x="1278" y="1915"/>
                        <a:pt x="0" y="3830"/>
                        <a:pt x="0" y="6384"/>
                      </a:cubicBezTo>
                      <a:lnTo>
                        <a:pt x="0" y="212587"/>
                      </a:lnTo>
                      <a:cubicBezTo>
                        <a:pt x="0" y="216417"/>
                        <a:pt x="2556" y="218971"/>
                        <a:pt x="6390" y="218971"/>
                      </a:cubicBezTo>
                      <a:lnTo>
                        <a:pt x="95849" y="218971"/>
                      </a:lnTo>
                      <a:lnTo>
                        <a:pt x="96488" y="218971"/>
                      </a:lnTo>
                      <a:lnTo>
                        <a:pt x="97127" y="218971"/>
                      </a:lnTo>
                      <a:lnTo>
                        <a:pt x="154636" y="218971"/>
                      </a:lnTo>
                      <a:cubicBezTo>
                        <a:pt x="158470" y="218971"/>
                        <a:pt x="161026" y="216417"/>
                        <a:pt x="161026" y="212587"/>
                      </a:cubicBezTo>
                      <a:lnTo>
                        <a:pt x="161026" y="181944"/>
                      </a:lnTo>
                      <a:cubicBezTo>
                        <a:pt x="162304" y="181944"/>
                        <a:pt x="163582" y="181305"/>
                        <a:pt x="164221" y="180028"/>
                      </a:cubicBezTo>
                      <a:cubicBezTo>
                        <a:pt x="166777" y="177475"/>
                        <a:pt x="166777" y="173644"/>
                        <a:pt x="164221" y="171091"/>
                      </a:cubicBezTo>
                      <a:lnTo>
                        <a:pt x="129077" y="136617"/>
                      </a:lnTo>
                      <a:close/>
                      <a:moveTo>
                        <a:pt x="89459" y="206203"/>
                      </a:moveTo>
                      <a:lnTo>
                        <a:pt x="42174" y="206203"/>
                      </a:lnTo>
                      <a:lnTo>
                        <a:pt x="42174" y="183220"/>
                      </a:lnTo>
                      <a:cubicBezTo>
                        <a:pt x="42174" y="179390"/>
                        <a:pt x="39617" y="176836"/>
                        <a:pt x="35784" y="176836"/>
                      </a:cubicBezTo>
                      <a:cubicBezTo>
                        <a:pt x="31950" y="176836"/>
                        <a:pt x="29394" y="179390"/>
                        <a:pt x="29394" y="183220"/>
                      </a:cubicBezTo>
                      <a:lnTo>
                        <a:pt x="29394" y="206203"/>
                      </a:lnTo>
                      <a:lnTo>
                        <a:pt x="12780" y="206203"/>
                      </a:lnTo>
                      <a:lnTo>
                        <a:pt x="12780" y="12768"/>
                      </a:lnTo>
                      <a:cubicBezTo>
                        <a:pt x="23004" y="12768"/>
                        <a:pt x="44730" y="12768"/>
                        <a:pt x="89459" y="12768"/>
                      </a:cubicBezTo>
                      <a:lnTo>
                        <a:pt x="89459" y="206203"/>
                      </a:lnTo>
                      <a:close/>
                      <a:moveTo>
                        <a:pt x="147608" y="206203"/>
                      </a:moveTo>
                      <a:lnTo>
                        <a:pt x="130994" y="206203"/>
                      </a:lnTo>
                      <a:lnTo>
                        <a:pt x="130994" y="188966"/>
                      </a:lnTo>
                      <a:cubicBezTo>
                        <a:pt x="130994" y="185135"/>
                        <a:pt x="128438" y="182582"/>
                        <a:pt x="124604" y="182582"/>
                      </a:cubicBezTo>
                      <a:cubicBezTo>
                        <a:pt x="120770" y="182582"/>
                        <a:pt x="118214" y="185135"/>
                        <a:pt x="118214" y="188966"/>
                      </a:cubicBezTo>
                      <a:lnTo>
                        <a:pt x="118214" y="206203"/>
                      </a:lnTo>
                      <a:lnTo>
                        <a:pt x="102239" y="206203"/>
                      </a:lnTo>
                      <a:lnTo>
                        <a:pt x="102239" y="171729"/>
                      </a:lnTo>
                      <a:lnTo>
                        <a:pt x="102878" y="171729"/>
                      </a:lnTo>
                      <a:lnTo>
                        <a:pt x="125243" y="150024"/>
                      </a:lnTo>
                      <a:lnTo>
                        <a:pt x="148246" y="173006"/>
                      </a:lnTo>
                      <a:lnTo>
                        <a:pt x="148246" y="173006"/>
                      </a:lnTo>
                      <a:lnTo>
                        <a:pt x="147608" y="206203"/>
                      </a:ln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190" name="Graphic 4">
                  <a:extLst>
                    <a:ext uri="{FF2B5EF4-FFF2-40B4-BE49-F238E27FC236}">
                      <a16:creationId xmlns:a16="http://schemas.microsoft.com/office/drawing/2014/main" id="{EA881C25-35F8-4399-09DF-636079BD6B88}"/>
                    </a:ext>
                  </a:extLst>
                </p:cNvPr>
                <p:cNvSpPr/>
                <p:nvPr/>
              </p:nvSpPr>
              <p:spPr>
                <a:xfrm>
                  <a:off x="2716362" y="2588867"/>
                  <a:ext cx="15335" cy="15321"/>
                </a:xfrm>
                <a:custGeom>
                  <a:avLst/>
                  <a:gdLst>
                    <a:gd name="connsiteX0" fmla="*/ 7668 w 15335"/>
                    <a:gd name="connsiteY0" fmla="*/ 15322 h 15321"/>
                    <a:gd name="connsiteX1" fmla="*/ 15336 w 15335"/>
                    <a:gd name="connsiteY1" fmla="*/ 7661 h 15321"/>
                    <a:gd name="connsiteX2" fmla="*/ 7668 w 15335"/>
                    <a:gd name="connsiteY2" fmla="*/ 0 h 15321"/>
                    <a:gd name="connsiteX3" fmla="*/ 0 w 15335"/>
                    <a:gd name="connsiteY3" fmla="*/ 7661 h 15321"/>
                    <a:gd name="connsiteX4" fmla="*/ 0 w 15335"/>
                    <a:gd name="connsiteY4" fmla="*/ 7661 h 15321"/>
                    <a:gd name="connsiteX5" fmla="*/ 7668 w 15335"/>
                    <a:gd name="connsiteY5" fmla="*/ 15322 h 15321"/>
                    <a:gd name="connsiteX6" fmla="*/ 7668 w 15335"/>
                    <a:gd name="connsiteY6" fmla="*/ 15322 h 15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335" h="15321">
                      <a:moveTo>
                        <a:pt x="7668" y="15322"/>
                      </a:moveTo>
                      <a:cubicBezTo>
                        <a:pt x="11502" y="15322"/>
                        <a:pt x="15336" y="12130"/>
                        <a:pt x="15336" y="7661"/>
                      </a:cubicBezTo>
                      <a:cubicBezTo>
                        <a:pt x="15336" y="3830"/>
                        <a:pt x="12141" y="0"/>
                        <a:pt x="7668" y="0"/>
                      </a:cubicBezTo>
                      <a:cubicBezTo>
                        <a:pt x="3834" y="0"/>
                        <a:pt x="0" y="3192"/>
                        <a:pt x="0" y="7661"/>
                      </a:cubicBezTo>
                      <a:cubicBezTo>
                        <a:pt x="0" y="7661"/>
                        <a:pt x="0" y="7661"/>
                        <a:pt x="0" y="7661"/>
                      </a:cubicBezTo>
                      <a:cubicBezTo>
                        <a:pt x="0" y="11491"/>
                        <a:pt x="3195" y="15322"/>
                        <a:pt x="7668" y="15322"/>
                      </a:cubicBezTo>
                      <a:cubicBezTo>
                        <a:pt x="7668" y="15322"/>
                        <a:pt x="7668" y="15322"/>
                        <a:pt x="7668" y="15322"/>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191" name="Graphic 4">
                  <a:extLst>
                    <a:ext uri="{FF2B5EF4-FFF2-40B4-BE49-F238E27FC236}">
                      <a16:creationId xmlns:a16="http://schemas.microsoft.com/office/drawing/2014/main" id="{BD3EF198-A42E-73A6-4226-174C04C38D53}"/>
                    </a:ext>
                  </a:extLst>
                </p:cNvPr>
                <p:cNvSpPr/>
                <p:nvPr/>
              </p:nvSpPr>
              <p:spPr>
                <a:xfrm>
                  <a:off x="2716362" y="2618233"/>
                  <a:ext cx="15335" cy="15321"/>
                </a:xfrm>
                <a:custGeom>
                  <a:avLst/>
                  <a:gdLst>
                    <a:gd name="connsiteX0" fmla="*/ 7668 w 15335"/>
                    <a:gd name="connsiteY0" fmla="*/ 15322 h 15321"/>
                    <a:gd name="connsiteX1" fmla="*/ 15336 w 15335"/>
                    <a:gd name="connsiteY1" fmla="*/ 7661 h 15321"/>
                    <a:gd name="connsiteX2" fmla="*/ 7668 w 15335"/>
                    <a:gd name="connsiteY2" fmla="*/ 0 h 15321"/>
                    <a:gd name="connsiteX3" fmla="*/ 0 w 15335"/>
                    <a:gd name="connsiteY3" fmla="*/ 7661 h 15321"/>
                    <a:gd name="connsiteX4" fmla="*/ 7668 w 15335"/>
                    <a:gd name="connsiteY4" fmla="*/ 15322 h 15321"/>
                    <a:gd name="connsiteX5" fmla="*/ 7668 w 15335"/>
                    <a:gd name="connsiteY5" fmla="*/ 15322 h 15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335" h="15321">
                      <a:moveTo>
                        <a:pt x="7668" y="15322"/>
                      </a:moveTo>
                      <a:cubicBezTo>
                        <a:pt x="11502" y="15322"/>
                        <a:pt x="15336" y="12130"/>
                        <a:pt x="15336" y="7661"/>
                      </a:cubicBezTo>
                      <a:cubicBezTo>
                        <a:pt x="15336" y="3192"/>
                        <a:pt x="12141" y="0"/>
                        <a:pt x="7668" y="0"/>
                      </a:cubicBezTo>
                      <a:cubicBezTo>
                        <a:pt x="3834" y="0"/>
                        <a:pt x="0" y="3192"/>
                        <a:pt x="0" y="7661"/>
                      </a:cubicBezTo>
                      <a:cubicBezTo>
                        <a:pt x="0" y="12130"/>
                        <a:pt x="3195" y="15322"/>
                        <a:pt x="7668" y="15322"/>
                      </a:cubicBezTo>
                      <a:cubicBezTo>
                        <a:pt x="7668" y="15322"/>
                        <a:pt x="7668" y="15322"/>
                        <a:pt x="7668" y="15322"/>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192" name="Graphic 4">
                  <a:extLst>
                    <a:ext uri="{FF2B5EF4-FFF2-40B4-BE49-F238E27FC236}">
                      <a16:creationId xmlns:a16="http://schemas.microsoft.com/office/drawing/2014/main" id="{02D89E55-4D88-3CA8-85EB-4DC5BEA134B3}"/>
                    </a:ext>
                  </a:extLst>
                </p:cNvPr>
                <p:cNvSpPr/>
                <p:nvPr/>
              </p:nvSpPr>
              <p:spPr>
                <a:xfrm>
                  <a:off x="2686968" y="2588867"/>
                  <a:ext cx="15335" cy="15321"/>
                </a:xfrm>
                <a:custGeom>
                  <a:avLst/>
                  <a:gdLst>
                    <a:gd name="connsiteX0" fmla="*/ 7668 w 15335"/>
                    <a:gd name="connsiteY0" fmla="*/ 0 h 15321"/>
                    <a:gd name="connsiteX1" fmla="*/ 0 w 15335"/>
                    <a:gd name="connsiteY1" fmla="*/ 7661 h 15321"/>
                    <a:gd name="connsiteX2" fmla="*/ 7668 w 15335"/>
                    <a:gd name="connsiteY2" fmla="*/ 15322 h 15321"/>
                    <a:gd name="connsiteX3" fmla="*/ 15336 w 15335"/>
                    <a:gd name="connsiteY3" fmla="*/ 7661 h 15321"/>
                    <a:gd name="connsiteX4" fmla="*/ 15336 w 15335"/>
                    <a:gd name="connsiteY4" fmla="*/ 7661 h 15321"/>
                    <a:gd name="connsiteX5" fmla="*/ 7668 w 15335"/>
                    <a:gd name="connsiteY5" fmla="*/ 0 h 15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335" h="15321">
                      <a:moveTo>
                        <a:pt x="7668" y="0"/>
                      </a:moveTo>
                      <a:cubicBezTo>
                        <a:pt x="3834" y="0"/>
                        <a:pt x="0" y="3192"/>
                        <a:pt x="0" y="7661"/>
                      </a:cubicBezTo>
                      <a:cubicBezTo>
                        <a:pt x="0" y="12130"/>
                        <a:pt x="3195" y="15322"/>
                        <a:pt x="7668" y="15322"/>
                      </a:cubicBezTo>
                      <a:cubicBezTo>
                        <a:pt x="12141" y="15322"/>
                        <a:pt x="15336" y="12130"/>
                        <a:pt x="15336" y="7661"/>
                      </a:cubicBezTo>
                      <a:cubicBezTo>
                        <a:pt x="15336" y="7661"/>
                        <a:pt x="15336" y="7661"/>
                        <a:pt x="15336" y="7661"/>
                      </a:cubicBezTo>
                      <a:cubicBezTo>
                        <a:pt x="15336" y="3192"/>
                        <a:pt x="11502" y="0"/>
                        <a:pt x="7668" y="0"/>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193" name="Graphic 4">
                  <a:extLst>
                    <a:ext uri="{FF2B5EF4-FFF2-40B4-BE49-F238E27FC236}">
                      <a16:creationId xmlns:a16="http://schemas.microsoft.com/office/drawing/2014/main" id="{A658E205-D9AD-6893-4F52-E3492A2E6CFD}"/>
                    </a:ext>
                  </a:extLst>
                </p:cNvPr>
                <p:cNvSpPr/>
                <p:nvPr/>
              </p:nvSpPr>
              <p:spPr>
                <a:xfrm>
                  <a:off x="2686968" y="2558862"/>
                  <a:ext cx="15335" cy="15321"/>
                </a:xfrm>
                <a:custGeom>
                  <a:avLst/>
                  <a:gdLst>
                    <a:gd name="connsiteX0" fmla="*/ 7668 w 15335"/>
                    <a:gd name="connsiteY0" fmla="*/ 15322 h 15321"/>
                    <a:gd name="connsiteX1" fmla="*/ 15336 w 15335"/>
                    <a:gd name="connsiteY1" fmla="*/ 7661 h 15321"/>
                    <a:gd name="connsiteX2" fmla="*/ 7668 w 15335"/>
                    <a:gd name="connsiteY2" fmla="*/ 0 h 15321"/>
                    <a:gd name="connsiteX3" fmla="*/ 0 w 15335"/>
                    <a:gd name="connsiteY3" fmla="*/ 7661 h 15321"/>
                    <a:gd name="connsiteX4" fmla="*/ 0 w 15335"/>
                    <a:gd name="connsiteY4" fmla="*/ 7661 h 15321"/>
                    <a:gd name="connsiteX5" fmla="*/ 7668 w 15335"/>
                    <a:gd name="connsiteY5" fmla="*/ 15322 h 15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335" h="15321">
                      <a:moveTo>
                        <a:pt x="7668" y="15322"/>
                      </a:moveTo>
                      <a:cubicBezTo>
                        <a:pt x="11502" y="15322"/>
                        <a:pt x="15336" y="12130"/>
                        <a:pt x="15336" y="7661"/>
                      </a:cubicBezTo>
                      <a:cubicBezTo>
                        <a:pt x="15336" y="3830"/>
                        <a:pt x="12141" y="0"/>
                        <a:pt x="7668" y="0"/>
                      </a:cubicBezTo>
                      <a:cubicBezTo>
                        <a:pt x="3834" y="0"/>
                        <a:pt x="0" y="3192"/>
                        <a:pt x="0" y="7661"/>
                      </a:cubicBezTo>
                      <a:cubicBezTo>
                        <a:pt x="0" y="7661"/>
                        <a:pt x="0" y="7661"/>
                        <a:pt x="0" y="7661"/>
                      </a:cubicBezTo>
                      <a:cubicBezTo>
                        <a:pt x="0" y="12130"/>
                        <a:pt x="3195" y="15322"/>
                        <a:pt x="7668" y="15322"/>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194" name="Graphic 4">
                  <a:extLst>
                    <a:ext uri="{FF2B5EF4-FFF2-40B4-BE49-F238E27FC236}">
                      <a16:creationId xmlns:a16="http://schemas.microsoft.com/office/drawing/2014/main" id="{06BD394A-138C-760E-47B8-7E50CEAC0BCC}"/>
                    </a:ext>
                  </a:extLst>
                </p:cNvPr>
                <p:cNvSpPr/>
                <p:nvPr/>
              </p:nvSpPr>
              <p:spPr>
                <a:xfrm>
                  <a:off x="2716362" y="2558862"/>
                  <a:ext cx="15335" cy="15321"/>
                </a:xfrm>
                <a:custGeom>
                  <a:avLst/>
                  <a:gdLst>
                    <a:gd name="connsiteX0" fmla="*/ 15336 w 15335"/>
                    <a:gd name="connsiteY0" fmla="*/ 7661 h 15321"/>
                    <a:gd name="connsiteX1" fmla="*/ 7668 w 15335"/>
                    <a:gd name="connsiteY1" fmla="*/ 15322 h 15321"/>
                    <a:gd name="connsiteX2" fmla="*/ 0 w 15335"/>
                    <a:gd name="connsiteY2" fmla="*/ 7661 h 15321"/>
                    <a:gd name="connsiteX3" fmla="*/ 7668 w 15335"/>
                    <a:gd name="connsiteY3" fmla="*/ 0 h 15321"/>
                    <a:gd name="connsiteX4" fmla="*/ 15336 w 15335"/>
                    <a:gd name="connsiteY4" fmla="*/ 7661 h 15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35" h="15321">
                      <a:moveTo>
                        <a:pt x="15336" y="7661"/>
                      </a:moveTo>
                      <a:cubicBezTo>
                        <a:pt x="15336" y="11892"/>
                        <a:pt x="11903" y="15322"/>
                        <a:pt x="7668" y="15322"/>
                      </a:cubicBezTo>
                      <a:cubicBezTo>
                        <a:pt x="3433" y="15322"/>
                        <a:pt x="0" y="11892"/>
                        <a:pt x="0" y="7661"/>
                      </a:cubicBezTo>
                      <a:cubicBezTo>
                        <a:pt x="0" y="3430"/>
                        <a:pt x="3433" y="0"/>
                        <a:pt x="7668" y="0"/>
                      </a:cubicBezTo>
                      <a:cubicBezTo>
                        <a:pt x="11903" y="0"/>
                        <a:pt x="15336" y="3430"/>
                        <a:pt x="15336" y="7661"/>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195" name="Graphic 4">
                  <a:extLst>
                    <a:ext uri="{FF2B5EF4-FFF2-40B4-BE49-F238E27FC236}">
                      <a16:creationId xmlns:a16="http://schemas.microsoft.com/office/drawing/2014/main" id="{655ED5A1-8304-7173-5173-EE50F3247531}"/>
                    </a:ext>
                  </a:extLst>
                </p:cNvPr>
                <p:cNvSpPr/>
                <p:nvPr/>
              </p:nvSpPr>
              <p:spPr>
                <a:xfrm>
                  <a:off x="2716362" y="2529496"/>
                  <a:ext cx="15335" cy="15321"/>
                </a:xfrm>
                <a:custGeom>
                  <a:avLst/>
                  <a:gdLst>
                    <a:gd name="connsiteX0" fmla="*/ 15336 w 15335"/>
                    <a:gd name="connsiteY0" fmla="*/ 7661 h 15321"/>
                    <a:gd name="connsiteX1" fmla="*/ 7668 w 15335"/>
                    <a:gd name="connsiteY1" fmla="*/ 15322 h 15321"/>
                    <a:gd name="connsiteX2" fmla="*/ 0 w 15335"/>
                    <a:gd name="connsiteY2" fmla="*/ 7661 h 15321"/>
                    <a:gd name="connsiteX3" fmla="*/ 7668 w 15335"/>
                    <a:gd name="connsiteY3" fmla="*/ 0 h 15321"/>
                    <a:gd name="connsiteX4" fmla="*/ 15336 w 15335"/>
                    <a:gd name="connsiteY4" fmla="*/ 7661 h 15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35" h="15321">
                      <a:moveTo>
                        <a:pt x="15336" y="7661"/>
                      </a:moveTo>
                      <a:cubicBezTo>
                        <a:pt x="15336" y="11892"/>
                        <a:pt x="11903" y="15322"/>
                        <a:pt x="7668" y="15322"/>
                      </a:cubicBezTo>
                      <a:cubicBezTo>
                        <a:pt x="3433" y="15322"/>
                        <a:pt x="0" y="11892"/>
                        <a:pt x="0" y="7661"/>
                      </a:cubicBezTo>
                      <a:cubicBezTo>
                        <a:pt x="0" y="3430"/>
                        <a:pt x="3433" y="0"/>
                        <a:pt x="7668" y="0"/>
                      </a:cubicBezTo>
                      <a:cubicBezTo>
                        <a:pt x="11903" y="0"/>
                        <a:pt x="15336" y="3430"/>
                        <a:pt x="15336" y="7661"/>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196" name="Graphic 4">
                  <a:extLst>
                    <a:ext uri="{FF2B5EF4-FFF2-40B4-BE49-F238E27FC236}">
                      <a16:creationId xmlns:a16="http://schemas.microsoft.com/office/drawing/2014/main" id="{62D9FCBE-70DB-031E-AFCB-E0739C53C857}"/>
                    </a:ext>
                  </a:extLst>
                </p:cNvPr>
                <p:cNvSpPr/>
                <p:nvPr/>
              </p:nvSpPr>
              <p:spPr>
                <a:xfrm>
                  <a:off x="2686968" y="2529496"/>
                  <a:ext cx="15335" cy="15321"/>
                </a:xfrm>
                <a:custGeom>
                  <a:avLst/>
                  <a:gdLst>
                    <a:gd name="connsiteX0" fmla="*/ 7668 w 15335"/>
                    <a:gd name="connsiteY0" fmla="*/ 15322 h 15321"/>
                    <a:gd name="connsiteX1" fmla="*/ 15336 w 15335"/>
                    <a:gd name="connsiteY1" fmla="*/ 7661 h 15321"/>
                    <a:gd name="connsiteX2" fmla="*/ 7668 w 15335"/>
                    <a:gd name="connsiteY2" fmla="*/ 0 h 15321"/>
                    <a:gd name="connsiteX3" fmla="*/ 0 w 15335"/>
                    <a:gd name="connsiteY3" fmla="*/ 7661 h 15321"/>
                    <a:gd name="connsiteX4" fmla="*/ 0 w 15335"/>
                    <a:gd name="connsiteY4" fmla="*/ 7661 h 15321"/>
                    <a:gd name="connsiteX5" fmla="*/ 7668 w 15335"/>
                    <a:gd name="connsiteY5" fmla="*/ 15322 h 15321"/>
                    <a:gd name="connsiteX6" fmla="*/ 7668 w 15335"/>
                    <a:gd name="connsiteY6" fmla="*/ 15322 h 15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335" h="15321">
                      <a:moveTo>
                        <a:pt x="7668" y="15322"/>
                      </a:moveTo>
                      <a:cubicBezTo>
                        <a:pt x="11502" y="15322"/>
                        <a:pt x="15336" y="12130"/>
                        <a:pt x="15336" y="7661"/>
                      </a:cubicBezTo>
                      <a:cubicBezTo>
                        <a:pt x="15336" y="3192"/>
                        <a:pt x="12141" y="0"/>
                        <a:pt x="7668" y="0"/>
                      </a:cubicBezTo>
                      <a:cubicBezTo>
                        <a:pt x="3195" y="0"/>
                        <a:pt x="0" y="3192"/>
                        <a:pt x="0" y="7661"/>
                      </a:cubicBezTo>
                      <a:cubicBezTo>
                        <a:pt x="0" y="7661"/>
                        <a:pt x="0" y="7661"/>
                        <a:pt x="0" y="7661"/>
                      </a:cubicBezTo>
                      <a:cubicBezTo>
                        <a:pt x="0" y="12130"/>
                        <a:pt x="3195" y="15322"/>
                        <a:pt x="7668" y="15322"/>
                      </a:cubicBezTo>
                      <a:lnTo>
                        <a:pt x="7668" y="15322"/>
                      </a:ln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197" name="Graphic 4">
                  <a:extLst>
                    <a:ext uri="{FF2B5EF4-FFF2-40B4-BE49-F238E27FC236}">
                      <a16:creationId xmlns:a16="http://schemas.microsoft.com/office/drawing/2014/main" id="{CCE8A05B-C40C-77F6-1795-4CCA39316D51}"/>
                    </a:ext>
                  </a:extLst>
                </p:cNvPr>
                <p:cNvSpPr/>
                <p:nvPr/>
              </p:nvSpPr>
              <p:spPr>
                <a:xfrm>
                  <a:off x="2686968" y="2500130"/>
                  <a:ext cx="15335" cy="15321"/>
                </a:xfrm>
                <a:custGeom>
                  <a:avLst/>
                  <a:gdLst>
                    <a:gd name="connsiteX0" fmla="*/ 7668 w 15335"/>
                    <a:gd name="connsiteY0" fmla="*/ 0 h 15321"/>
                    <a:gd name="connsiteX1" fmla="*/ 0 w 15335"/>
                    <a:gd name="connsiteY1" fmla="*/ 7661 h 15321"/>
                    <a:gd name="connsiteX2" fmla="*/ 7668 w 15335"/>
                    <a:gd name="connsiteY2" fmla="*/ 15322 h 15321"/>
                    <a:gd name="connsiteX3" fmla="*/ 15336 w 15335"/>
                    <a:gd name="connsiteY3" fmla="*/ 7661 h 15321"/>
                    <a:gd name="connsiteX4" fmla="*/ 15336 w 15335"/>
                    <a:gd name="connsiteY4" fmla="*/ 7661 h 15321"/>
                    <a:gd name="connsiteX5" fmla="*/ 7668 w 15335"/>
                    <a:gd name="connsiteY5" fmla="*/ 0 h 15321"/>
                    <a:gd name="connsiteX6" fmla="*/ 7668 w 15335"/>
                    <a:gd name="connsiteY6" fmla="*/ 0 h 15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335" h="15321">
                      <a:moveTo>
                        <a:pt x="7668" y="0"/>
                      </a:moveTo>
                      <a:cubicBezTo>
                        <a:pt x="3834" y="0"/>
                        <a:pt x="0" y="3192"/>
                        <a:pt x="0" y="7661"/>
                      </a:cubicBezTo>
                      <a:cubicBezTo>
                        <a:pt x="0" y="11491"/>
                        <a:pt x="3195" y="15322"/>
                        <a:pt x="7668" y="15322"/>
                      </a:cubicBezTo>
                      <a:cubicBezTo>
                        <a:pt x="11502" y="15322"/>
                        <a:pt x="15336" y="12130"/>
                        <a:pt x="15336" y="7661"/>
                      </a:cubicBezTo>
                      <a:cubicBezTo>
                        <a:pt x="15336" y="7661"/>
                        <a:pt x="15336" y="7661"/>
                        <a:pt x="15336" y="7661"/>
                      </a:cubicBezTo>
                      <a:cubicBezTo>
                        <a:pt x="14697" y="3192"/>
                        <a:pt x="11502" y="0"/>
                        <a:pt x="7668" y="0"/>
                      </a:cubicBezTo>
                      <a:cubicBezTo>
                        <a:pt x="7668" y="0"/>
                        <a:pt x="7668" y="0"/>
                        <a:pt x="7668" y="0"/>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198" name="Graphic 4">
                  <a:extLst>
                    <a:ext uri="{FF2B5EF4-FFF2-40B4-BE49-F238E27FC236}">
                      <a16:creationId xmlns:a16="http://schemas.microsoft.com/office/drawing/2014/main" id="{D8A79509-FB7F-6751-E198-B69B270188A9}"/>
                    </a:ext>
                  </a:extLst>
                </p:cNvPr>
                <p:cNvSpPr/>
                <p:nvPr/>
              </p:nvSpPr>
              <p:spPr>
                <a:xfrm>
                  <a:off x="2716362" y="2500130"/>
                  <a:ext cx="15335" cy="15321"/>
                </a:xfrm>
                <a:custGeom>
                  <a:avLst/>
                  <a:gdLst>
                    <a:gd name="connsiteX0" fmla="*/ 15336 w 15335"/>
                    <a:gd name="connsiteY0" fmla="*/ 7661 h 15321"/>
                    <a:gd name="connsiteX1" fmla="*/ 7668 w 15335"/>
                    <a:gd name="connsiteY1" fmla="*/ 15322 h 15321"/>
                    <a:gd name="connsiteX2" fmla="*/ 0 w 15335"/>
                    <a:gd name="connsiteY2" fmla="*/ 7661 h 15321"/>
                    <a:gd name="connsiteX3" fmla="*/ 7668 w 15335"/>
                    <a:gd name="connsiteY3" fmla="*/ 0 h 15321"/>
                    <a:gd name="connsiteX4" fmla="*/ 15336 w 15335"/>
                    <a:gd name="connsiteY4" fmla="*/ 7661 h 15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35" h="15321">
                      <a:moveTo>
                        <a:pt x="15336" y="7661"/>
                      </a:moveTo>
                      <a:cubicBezTo>
                        <a:pt x="15336" y="11892"/>
                        <a:pt x="11903" y="15322"/>
                        <a:pt x="7668" y="15322"/>
                      </a:cubicBezTo>
                      <a:cubicBezTo>
                        <a:pt x="3433" y="15322"/>
                        <a:pt x="0" y="11892"/>
                        <a:pt x="0" y="7661"/>
                      </a:cubicBezTo>
                      <a:cubicBezTo>
                        <a:pt x="0" y="3430"/>
                        <a:pt x="3433" y="0"/>
                        <a:pt x="7668" y="0"/>
                      </a:cubicBezTo>
                      <a:cubicBezTo>
                        <a:pt x="11903" y="0"/>
                        <a:pt x="15336" y="3430"/>
                        <a:pt x="15336" y="7661"/>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199" name="Graphic 4">
                  <a:extLst>
                    <a:ext uri="{FF2B5EF4-FFF2-40B4-BE49-F238E27FC236}">
                      <a16:creationId xmlns:a16="http://schemas.microsoft.com/office/drawing/2014/main" id="{96D8D351-46CB-FCB4-D382-4F3BC98D88AA}"/>
                    </a:ext>
                  </a:extLst>
                </p:cNvPr>
                <p:cNvSpPr/>
                <p:nvPr/>
              </p:nvSpPr>
              <p:spPr>
                <a:xfrm>
                  <a:off x="2716362" y="2470125"/>
                  <a:ext cx="15335" cy="15321"/>
                </a:xfrm>
                <a:custGeom>
                  <a:avLst/>
                  <a:gdLst>
                    <a:gd name="connsiteX0" fmla="*/ 15336 w 15335"/>
                    <a:gd name="connsiteY0" fmla="*/ 7661 h 15321"/>
                    <a:gd name="connsiteX1" fmla="*/ 7668 w 15335"/>
                    <a:gd name="connsiteY1" fmla="*/ 15322 h 15321"/>
                    <a:gd name="connsiteX2" fmla="*/ 0 w 15335"/>
                    <a:gd name="connsiteY2" fmla="*/ 7661 h 15321"/>
                    <a:gd name="connsiteX3" fmla="*/ 7668 w 15335"/>
                    <a:gd name="connsiteY3" fmla="*/ 0 h 15321"/>
                    <a:gd name="connsiteX4" fmla="*/ 15336 w 15335"/>
                    <a:gd name="connsiteY4" fmla="*/ 7661 h 15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35" h="15321">
                      <a:moveTo>
                        <a:pt x="15336" y="7661"/>
                      </a:moveTo>
                      <a:cubicBezTo>
                        <a:pt x="15336" y="11892"/>
                        <a:pt x="11903" y="15322"/>
                        <a:pt x="7668" y="15322"/>
                      </a:cubicBezTo>
                      <a:cubicBezTo>
                        <a:pt x="3433" y="15322"/>
                        <a:pt x="0" y="11892"/>
                        <a:pt x="0" y="7661"/>
                      </a:cubicBezTo>
                      <a:cubicBezTo>
                        <a:pt x="0" y="3430"/>
                        <a:pt x="3433" y="0"/>
                        <a:pt x="7668" y="0"/>
                      </a:cubicBezTo>
                      <a:cubicBezTo>
                        <a:pt x="11903" y="0"/>
                        <a:pt x="15336" y="3430"/>
                        <a:pt x="15336" y="7661"/>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sp>
              <p:nvSpPr>
                <p:cNvPr id="200" name="Graphic 4">
                  <a:extLst>
                    <a:ext uri="{FF2B5EF4-FFF2-40B4-BE49-F238E27FC236}">
                      <a16:creationId xmlns:a16="http://schemas.microsoft.com/office/drawing/2014/main" id="{6CE8B63C-CA46-CBA8-FD21-0F11977A7464}"/>
                    </a:ext>
                  </a:extLst>
                </p:cNvPr>
                <p:cNvSpPr/>
                <p:nvPr/>
              </p:nvSpPr>
              <p:spPr>
                <a:xfrm>
                  <a:off x="2686968" y="2470125"/>
                  <a:ext cx="15335" cy="15321"/>
                </a:xfrm>
                <a:custGeom>
                  <a:avLst/>
                  <a:gdLst>
                    <a:gd name="connsiteX0" fmla="*/ 7668 w 15335"/>
                    <a:gd name="connsiteY0" fmla="*/ 15322 h 15321"/>
                    <a:gd name="connsiteX1" fmla="*/ 15336 w 15335"/>
                    <a:gd name="connsiteY1" fmla="*/ 7661 h 15321"/>
                    <a:gd name="connsiteX2" fmla="*/ 7668 w 15335"/>
                    <a:gd name="connsiteY2" fmla="*/ 0 h 15321"/>
                    <a:gd name="connsiteX3" fmla="*/ 0 w 15335"/>
                    <a:gd name="connsiteY3" fmla="*/ 7661 h 15321"/>
                    <a:gd name="connsiteX4" fmla="*/ 7668 w 15335"/>
                    <a:gd name="connsiteY4" fmla="*/ 15322 h 15321"/>
                    <a:gd name="connsiteX5" fmla="*/ 7668 w 15335"/>
                    <a:gd name="connsiteY5" fmla="*/ 15322 h 15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335" h="15321">
                      <a:moveTo>
                        <a:pt x="7668" y="15322"/>
                      </a:moveTo>
                      <a:cubicBezTo>
                        <a:pt x="11502" y="15322"/>
                        <a:pt x="15336" y="12130"/>
                        <a:pt x="15336" y="7661"/>
                      </a:cubicBezTo>
                      <a:cubicBezTo>
                        <a:pt x="15336" y="3192"/>
                        <a:pt x="12141" y="0"/>
                        <a:pt x="7668" y="0"/>
                      </a:cubicBezTo>
                      <a:cubicBezTo>
                        <a:pt x="3834" y="0"/>
                        <a:pt x="0" y="3192"/>
                        <a:pt x="0" y="7661"/>
                      </a:cubicBezTo>
                      <a:cubicBezTo>
                        <a:pt x="0" y="12130"/>
                        <a:pt x="3195" y="15322"/>
                        <a:pt x="7668" y="15322"/>
                      </a:cubicBezTo>
                      <a:cubicBezTo>
                        <a:pt x="7029" y="15322"/>
                        <a:pt x="7668" y="15322"/>
                        <a:pt x="7668" y="15322"/>
                      </a:cubicBezTo>
                      <a:close/>
                    </a:path>
                  </a:pathLst>
                </a:custGeom>
                <a:grpFill/>
                <a:ln w="639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a:ea typeface="+mn-ea"/>
                    <a:cs typeface="+mn-cs"/>
                  </a:endParaRPr>
                </a:p>
              </p:txBody>
            </p:sp>
          </p:grpSp>
          <p:grpSp>
            <p:nvGrpSpPr>
              <p:cNvPr id="183" name="Group 182">
                <a:extLst>
                  <a:ext uri="{FF2B5EF4-FFF2-40B4-BE49-F238E27FC236}">
                    <a16:creationId xmlns:a16="http://schemas.microsoft.com/office/drawing/2014/main" id="{4C0D2765-F620-3C9E-C19F-0C12E37637D3}"/>
                  </a:ext>
                </a:extLst>
              </p:cNvPr>
              <p:cNvGrpSpPr/>
              <p:nvPr/>
            </p:nvGrpSpPr>
            <p:grpSpPr>
              <a:xfrm>
                <a:off x="8103303" y="3716287"/>
                <a:ext cx="365760" cy="365760"/>
                <a:chOff x="561218" y="5286128"/>
                <a:chExt cx="365760" cy="365760"/>
              </a:xfrm>
            </p:grpSpPr>
            <p:sp>
              <p:nvSpPr>
                <p:cNvPr id="186" name="Oval 185">
                  <a:extLst>
                    <a:ext uri="{FF2B5EF4-FFF2-40B4-BE49-F238E27FC236}">
                      <a16:creationId xmlns:a16="http://schemas.microsoft.com/office/drawing/2014/main" id="{1DF34DCB-98B9-FF3E-B214-6AD1AAC654DC}"/>
                    </a:ext>
                  </a:extLst>
                </p:cNvPr>
                <p:cNvSpPr/>
                <p:nvPr/>
              </p:nvSpPr>
              <p:spPr>
                <a:xfrm>
                  <a:off x="578671" y="5295805"/>
                  <a:ext cx="303077" cy="291962"/>
                </a:xfrm>
                <a:prstGeom prst="ellipse">
                  <a:avLst/>
                </a:prstGeom>
                <a:solidFill>
                  <a:sysClr val="window" lastClr="FFFFFF"/>
                </a:solidFill>
                <a:ln w="25400" cap="flat" cmpd="sng" algn="ctr">
                  <a:solidFill>
                    <a:sysClr val="window" lastClr="FFFFFF"/>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rial" panose="020B0604020202020204"/>
                    <a:ea typeface="+mn-ea"/>
                    <a:cs typeface="+mn-cs"/>
                  </a:endParaRPr>
                </a:p>
              </p:txBody>
            </p:sp>
            <p:sp>
              <p:nvSpPr>
                <p:cNvPr id="187" name="Arrows_Fill_40">
                  <a:extLst>
                    <a:ext uri="{FF2B5EF4-FFF2-40B4-BE49-F238E27FC236}">
                      <a16:creationId xmlns:a16="http://schemas.microsoft.com/office/drawing/2014/main" id="{C16D5A86-DA75-55F9-7F59-2E6B4135F6FB}"/>
                    </a:ext>
                  </a:extLst>
                </p:cNvPr>
                <p:cNvSpPr>
                  <a:spLocks noChangeAspect="1" noEditPoints="1"/>
                </p:cNvSpPr>
                <p:nvPr/>
              </p:nvSpPr>
              <p:spPr bwMode="auto">
                <a:xfrm>
                  <a:off x="561218" y="5286128"/>
                  <a:ext cx="365760" cy="365760"/>
                </a:xfrm>
                <a:custGeom>
                  <a:avLst/>
                  <a:gdLst>
                    <a:gd name="T0" fmla="*/ 256 w 512"/>
                    <a:gd name="T1" fmla="*/ 0 h 512"/>
                    <a:gd name="T2" fmla="*/ 0 w 512"/>
                    <a:gd name="T3" fmla="*/ 256 h 512"/>
                    <a:gd name="T4" fmla="*/ 256 w 512"/>
                    <a:gd name="T5" fmla="*/ 512 h 512"/>
                    <a:gd name="T6" fmla="*/ 512 w 512"/>
                    <a:gd name="T7" fmla="*/ 256 h 512"/>
                    <a:gd name="T8" fmla="*/ 256 w 512"/>
                    <a:gd name="T9" fmla="*/ 0 h 512"/>
                    <a:gd name="T10" fmla="*/ 139 w 512"/>
                    <a:gd name="T11" fmla="*/ 267 h 512"/>
                    <a:gd name="T12" fmla="*/ 128 w 512"/>
                    <a:gd name="T13" fmla="*/ 256 h 512"/>
                    <a:gd name="T14" fmla="*/ 256 w 512"/>
                    <a:gd name="T15" fmla="*/ 128 h 512"/>
                    <a:gd name="T16" fmla="*/ 331 w 512"/>
                    <a:gd name="T17" fmla="*/ 153 h 512"/>
                    <a:gd name="T18" fmla="*/ 331 w 512"/>
                    <a:gd name="T19" fmla="*/ 128 h 512"/>
                    <a:gd name="T20" fmla="*/ 341 w 512"/>
                    <a:gd name="T21" fmla="*/ 118 h 512"/>
                    <a:gd name="T22" fmla="*/ 352 w 512"/>
                    <a:gd name="T23" fmla="*/ 128 h 512"/>
                    <a:gd name="T24" fmla="*/ 352 w 512"/>
                    <a:gd name="T25" fmla="*/ 182 h 512"/>
                    <a:gd name="T26" fmla="*/ 341 w 512"/>
                    <a:gd name="T27" fmla="*/ 192 h 512"/>
                    <a:gd name="T28" fmla="*/ 288 w 512"/>
                    <a:gd name="T29" fmla="*/ 192 h 512"/>
                    <a:gd name="T30" fmla="*/ 277 w 512"/>
                    <a:gd name="T31" fmla="*/ 182 h 512"/>
                    <a:gd name="T32" fmla="*/ 288 w 512"/>
                    <a:gd name="T33" fmla="*/ 171 h 512"/>
                    <a:gd name="T34" fmla="*/ 320 w 512"/>
                    <a:gd name="T35" fmla="*/ 171 h 512"/>
                    <a:gd name="T36" fmla="*/ 256 w 512"/>
                    <a:gd name="T37" fmla="*/ 150 h 512"/>
                    <a:gd name="T38" fmla="*/ 149 w 512"/>
                    <a:gd name="T39" fmla="*/ 256 h 512"/>
                    <a:gd name="T40" fmla="*/ 139 w 512"/>
                    <a:gd name="T41" fmla="*/ 267 h 512"/>
                    <a:gd name="T42" fmla="*/ 256 w 512"/>
                    <a:gd name="T43" fmla="*/ 384 h 512"/>
                    <a:gd name="T44" fmla="*/ 181 w 512"/>
                    <a:gd name="T45" fmla="*/ 360 h 512"/>
                    <a:gd name="T46" fmla="*/ 181 w 512"/>
                    <a:gd name="T47" fmla="*/ 384 h 512"/>
                    <a:gd name="T48" fmla="*/ 171 w 512"/>
                    <a:gd name="T49" fmla="*/ 395 h 512"/>
                    <a:gd name="T50" fmla="*/ 160 w 512"/>
                    <a:gd name="T51" fmla="*/ 384 h 512"/>
                    <a:gd name="T52" fmla="*/ 160 w 512"/>
                    <a:gd name="T53" fmla="*/ 331 h 512"/>
                    <a:gd name="T54" fmla="*/ 171 w 512"/>
                    <a:gd name="T55" fmla="*/ 320 h 512"/>
                    <a:gd name="T56" fmla="*/ 224 w 512"/>
                    <a:gd name="T57" fmla="*/ 320 h 512"/>
                    <a:gd name="T58" fmla="*/ 235 w 512"/>
                    <a:gd name="T59" fmla="*/ 331 h 512"/>
                    <a:gd name="T60" fmla="*/ 224 w 512"/>
                    <a:gd name="T61" fmla="*/ 342 h 512"/>
                    <a:gd name="T62" fmla="*/ 192 w 512"/>
                    <a:gd name="T63" fmla="*/ 342 h 512"/>
                    <a:gd name="T64" fmla="*/ 256 w 512"/>
                    <a:gd name="T65" fmla="*/ 363 h 512"/>
                    <a:gd name="T66" fmla="*/ 363 w 512"/>
                    <a:gd name="T67" fmla="*/ 256 h 512"/>
                    <a:gd name="T68" fmla="*/ 373 w 512"/>
                    <a:gd name="T69" fmla="*/ 246 h 512"/>
                    <a:gd name="T70" fmla="*/ 384 w 512"/>
                    <a:gd name="T71" fmla="*/ 256 h 512"/>
                    <a:gd name="T72" fmla="*/ 256 w 512"/>
                    <a:gd name="T73" fmla="*/ 384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12" h="512">
                      <a:moveTo>
                        <a:pt x="256" y="0"/>
                      </a:moveTo>
                      <a:cubicBezTo>
                        <a:pt x="115" y="0"/>
                        <a:pt x="0" y="115"/>
                        <a:pt x="0" y="256"/>
                      </a:cubicBezTo>
                      <a:cubicBezTo>
                        <a:pt x="0" y="398"/>
                        <a:pt x="115" y="512"/>
                        <a:pt x="256" y="512"/>
                      </a:cubicBezTo>
                      <a:cubicBezTo>
                        <a:pt x="397" y="512"/>
                        <a:pt x="512" y="398"/>
                        <a:pt x="512" y="256"/>
                      </a:cubicBezTo>
                      <a:cubicBezTo>
                        <a:pt x="512" y="115"/>
                        <a:pt x="397" y="0"/>
                        <a:pt x="256" y="0"/>
                      </a:cubicBezTo>
                      <a:close/>
                      <a:moveTo>
                        <a:pt x="139" y="267"/>
                      </a:moveTo>
                      <a:cubicBezTo>
                        <a:pt x="133" y="267"/>
                        <a:pt x="128" y="262"/>
                        <a:pt x="128" y="256"/>
                      </a:cubicBezTo>
                      <a:cubicBezTo>
                        <a:pt x="128" y="186"/>
                        <a:pt x="185" y="128"/>
                        <a:pt x="256" y="128"/>
                      </a:cubicBezTo>
                      <a:cubicBezTo>
                        <a:pt x="283" y="128"/>
                        <a:pt x="309" y="137"/>
                        <a:pt x="331" y="153"/>
                      </a:cubicBezTo>
                      <a:cubicBezTo>
                        <a:pt x="331" y="128"/>
                        <a:pt x="331" y="128"/>
                        <a:pt x="331" y="128"/>
                      </a:cubicBezTo>
                      <a:cubicBezTo>
                        <a:pt x="331" y="122"/>
                        <a:pt x="335" y="118"/>
                        <a:pt x="341" y="118"/>
                      </a:cubicBezTo>
                      <a:cubicBezTo>
                        <a:pt x="347" y="118"/>
                        <a:pt x="352" y="122"/>
                        <a:pt x="352" y="128"/>
                      </a:cubicBezTo>
                      <a:cubicBezTo>
                        <a:pt x="352" y="182"/>
                        <a:pt x="352" y="182"/>
                        <a:pt x="352" y="182"/>
                      </a:cubicBezTo>
                      <a:cubicBezTo>
                        <a:pt x="352" y="188"/>
                        <a:pt x="347" y="192"/>
                        <a:pt x="341" y="192"/>
                      </a:cubicBezTo>
                      <a:cubicBezTo>
                        <a:pt x="288" y="192"/>
                        <a:pt x="288" y="192"/>
                        <a:pt x="288" y="192"/>
                      </a:cubicBezTo>
                      <a:cubicBezTo>
                        <a:pt x="282" y="192"/>
                        <a:pt x="277" y="188"/>
                        <a:pt x="277" y="182"/>
                      </a:cubicBezTo>
                      <a:cubicBezTo>
                        <a:pt x="277" y="176"/>
                        <a:pt x="282" y="171"/>
                        <a:pt x="288" y="171"/>
                      </a:cubicBezTo>
                      <a:cubicBezTo>
                        <a:pt x="320" y="171"/>
                        <a:pt x="320" y="171"/>
                        <a:pt x="320" y="171"/>
                      </a:cubicBezTo>
                      <a:cubicBezTo>
                        <a:pt x="302" y="157"/>
                        <a:pt x="279" y="150"/>
                        <a:pt x="256" y="150"/>
                      </a:cubicBezTo>
                      <a:cubicBezTo>
                        <a:pt x="197" y="150"/>
                        <a:pt x="149" y="198"/>
                        <a:pt x="149" y="256"/>
                      </a:cubicBezTo>
                      <a:cubicBezTo>
                        <a:pt x="149" y="262"/>
                        <a:pt x="145" y="267"/>
                        <a:pt x="139" y="267"/>
                      </a:cubicBezTo>
                      <a:close/>
                      <a:moveTo>
                        <a:pt x="256" y="384"/>
                      </a:moveTo>
                      <a:cubicBezTo>
                        <a:pt x="229" y="384"/>
                        <a:pt x="203" y="376"/>
                        <a:pt x="181" y="360"/>
                      </a:cubicBezTo>
                      <a:cubicBezTo>
                        <a:pt x="181" y="384"/>
                        <a:pt x="181" y="384"/>
                        <a:pt x="181" y="384"/>
                      </a:cubicBezTo>
                      <a:cubicBezTo>
                        <a:pt x="181" y="390"/>
                        <a:pt x="177" y="395"/>
                        <a:pt x="171" y="395"/>
                      </a:cubicBezTo>
                      <a:cubicBezTo>
                        <a:pt x="165" y="395"/>
                        <a:pt x="160" y="390"/>
                        <a:pt x="160" y="384"/>
                      </a:cubicBezTo>
                      <a:cubicBezTo>
                        <a:pt x="160" y="331"/>
                        <a:pt x="160" y="331"/>
                        <a:pt x="160" y="331"/>
                      </a:cubicBezTo>
                      <a:cubicBezTo>
                        <a:pt x="160" y="325"/>
                        <a:pt x="165" y="320"/>
                        <a:pt x="171" y="320"/>
                      </a:cubicBezTo>
                      <a:cubicBezTo>
                        <a:pt x="224" y="320"/>
                        <a:pt x="224" y="320"/>
                        <a:pt x="224" y="320"/>
                      </a:cubicBezTo>
                      <a:cubicBezTo>
                        <a:pt x="230" y="320"/>
                        <a:pt x="235" y="325"/>
                        <a:pt x="235" y="331"/>
                      </a:cubicBezTo>
                      <a:cubicBezTo>
                        <a:pt x="235" y="337"/>
                        <a:pt x="230" y="342"/>
                        <a:pt x="224" y="342"/>
                      </a:cubicBezTo>
                      <a:cubicBezTo>
                        <a:pt x="192" y="342"/>
                        <a:pt x="192" y="342"/>
                        <a:pt x="192" y="342"/>
                      </a:cubicBezTo>
                      <a:cubicBezTo>
                        <a:pt x="210" y="355"/>
                        <a:pt x="233" y="363"/>
                        <a:pt x="256" y="363"/>
                      </a:cubicBezTo>
                      <a:cubicBezTo>
                        <a:pt x="315" y="363"/>
                        <a:pt x="363" y="315"/>
                        <a:pt x="363" y="256"/>
                      </a:cubicBezTo>
                      <a:cubicBezTo>
                        <a:pt x="363" y="250"/>
                        <a:pt x="367" y="246"/>
                        <a:pt x="373" y="246"/>
                      </a:cubicBezTo>
                      <a:cubicBezTo>
                        <a:pt x="379" y="246"/>
                        <a:pt x="384" y="250"/>
                        <a:pt x="384" y="256"/>
                      </a:cubicBezTo>
                      <a:cubicBezTo>
                        <a:pt x="384" y="327"/>
                        <a:pt x="327" y="384"/>
                        <a:pt x="256" y="384"/>
                      </a:cubicBezTo>
                      <a:close/>
                    </a:path>
                  </a:pathLst>
                </a:custGeom>
                <a:solidFill>
                  <a:srgbClr val="FFC30A"/>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prstClr val="black"/>
                    </a:solidFill>
                    <a:effectLst/>
                    <a:uLnTx/>
                    <a:uFillTx/>
                    <a:latin typeface="Arial" panose="020B0604020202020204"/>
                    <a:ea typeface="+mn-ea"/>
                    <a:cs typeface="+mn-cs"/>
                  </a:endParaRPr>
                </a:p>
              </p:txBody>
            </p:sp>
          </p:grpSp>
          <p:cxnSp>
            <p:nvCxnSpPr>
              <p:cNvPr id="184" name="Straight Connector 183">
                <a:extLst>
                  <a:ext uri="{FF2B5EF4-FFF2-40B4-BE49-F238E27FC236}">
                    <a16:creationId xmlns:a16="http://schemas.microsoft.com/office/drawing/2014/main" id="{83187A43-C1CC-B755-A43B-C262F168E470}"/>
                  </a:ext>
                </a:extLst>
              </p:cNvPr>
              <p:cNvCxnSpPr>
                <a:cxnSpLocks/>
              </p:cNvCxnSpPr>
              <p:nvPr/>
            </p:nvCxnSpPr>
            <p:spPr>
              <a:xfrm>
                <a:off x="8280894" y="3931086"/>
                <a:ext cx="0" cy="289600"/>
              </a:xfrm>
              <a:prstGeom prst="line">
                <a:avLst/>
              </a:prstGeom>
              <a:noFill/>
              <a:ln w="28575" cap="flat" cmpd="sng" algn="ctr">
                <a:solidFill>
                  <a:srgbClr val="FFC30A">
                    <a:shade val="95000"/>
                    <a:satMod val="105000"/>
                  </a:srgbClr>
                </a:solidFill>
                <a:prstDash val="solid"/>
              </a:ln>
              <a:effectLst/>
            </p:spPr>
          </p:cxnSp>
          <p:sp>
            <p:nvSpPr>
              <p:cNvPr id="185" name="Rectangle 184">
                <a:extLst>
                  <a:ext uri="{FF2B5EF4-FFF2-40B4-BE49-F238E27FC236}">
                    <a16:creationId xmlns:a16="http://schemas.microsoft.com/office/drawing/2014/main" id="{1CA72D7D-15C9-8394-B6AE-1CB01C911515}"/>
                  </a:ext>
                </a:extLst>
              </p:cNvPr>
              <p:cNvSpPr/>
              <p:nvPr/>
            </p:nvSpPr>
            <p:spPr>
              <a:xfrm>
                <a:off x="8278977" y="4211061"/>
                <a:ext cx="1643497" cy="808546"/>
              </a:xfrm>
              <a:prstGeom prst="rect">
                <a:avLst/>
              </a:prstGeom>
              <a:solidFill>
                <a:srgbClr val="FFC30A">
                  <a:lumMod val="20000"/>
                  <a:lumOff val="80000"/>
                </a:srgbClr>
              </a:solidFill>
              <a:ln w="19050" cap="flat" cmpd="sng" algn="ctr">
                <a:solidFill>
                  <a:srgbClr val="FFC30A"/>
                </a:solidFill>
                <a:prstDash val="dash"/>
              </a:ln>
              <a:effectLst/>
            </p:spPr>
            <p:txBody>
              <a:bodyPr lIns="9144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1" u="none" strike="noStrike" kern="0" cap="none" spc="0" normalizeH="0" baseline="0" noProof="0" dirty="0">
                    <a:ln>
                      <a:noFill/>
                    </a:ln>
                    <a:solidFill>
                      <a:prstClr val="black"/>
                    </a:solidFill>
                    <a:effectLst/>
                    <a:uLnTx/>
                    <a:uFillTx/>
                    <a:latin typeface="Arial" panose="020B0604020202020204"/>
                    <a:ea typeface="+mn-ea"/>
                    <a:cs typeface="+mn-cs"/>
                  </a:rPr>
                  <a:t>Note – Golden records are refreshed as new values are available, and logic is refined.</a:t>
                </a:r>
              </a:p>
            </p:txBody>
          </p:sp>
        </p:grpSp>
      </p:grpSp>
      <p:sp>
        <p:nvSpPr>
          <p:cNvPr id="233" name="Title 2">
            <a:extLst>
              <a:ext uri="{FF2B5EF4-FFF2-40B4-BE49-F238E27FC236}">
                <a16:creationId xmlns:a16="http://schemas.microsoft.com/office/drawing/2014/main" id="{675882BD-E7D3-E6DA-E62C-EEF85C21FA5A}"/>
              </a:ext>
            </a:extLst>
          </p:cNvPr>
          <p:cNvSpPr>
            <a:spLocks noGrp="1"/>
          </p:cNvSpPr>
          <p:nvPr>
            <p:ph type="title"/>
          </p:nvPr>
        </p:nvSpPr>
        <p:spPr>
          <a:xfrm>
            <a:off x="551691" y="238607"/>
            <a:ext cx="10823446" cy="365760"/>
          </a:xfrm>
        </p:spPr>
        <p:txBody>
          <a:bodyPr>
            <a:noAutofit/>
          </a:bodyPr>
          <a:lstStyle/>
          <a:p>
            <a:r>
              <a:rPr lang="en-US" sz="2000">
                <a:ea typeface="+mn-lt"/>
                <a:cs typeface="+mn-lt"/>
              </a:rPr>
              <a:t>Golden Table Data Flow Diagram</a:t>
            </a:r>
            <a:endParaRPr lang="en-US" sz="1200">
              <a:ea typeface="+mn-lt"/>
              <a:cs typeface="+mn-lt"/>
            </a:endParaRPr>
          </a:p>
        </p:txBody>
      </p:sp>
    </p:spTree>
    <p:extLst>
      <p:ext uri="{BB962C8B-B14F-4D97-AF65-F5344CB8AC3E}">
        <p14:creationId xmlns:p14="http://schemas.microsoft.com/office/powerpoint/2010/main" val="3350457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BB361-053C-2A9B-10D6-5F4D5D1FA5E2}"/>
              </a:ext>
            </a:extLst>
          </p:cNvPr>
          <p:cNvSpPr>
            <a:spLocks noGrp="1"/>
          </p:cNvSpPr>
          <p:nvPr>
            <p:ph type="title"/>
          </p:nvPr>
        </p:nvSpPr>
        <p:spPr/>
        <p:txBody>
          <a:bodyPr>
            <a:normAutofit/>
          </a:bodyPr>
          <a:lstStyle/>
          <a:p>
            <a:pPr defTabSz="685784">
              <a:lnSpc>
                <a:spcPct val="100000"/>
              </a:lnSpc>
              <a:defRPr/>
            </a:pPr>
            <a:r>
              <a:rPr lang="en-US" sz="2000">
                <a:solidFill>
                  <a:sysClr val="windowText" lastClr="000000"/>
                </a:solidFill>
                <a:latin typeface="Arial" panose="020B0604020202020204"/>
                <a:ea typeface="Open Sans" panose="020B0606030504020204" pitchFamily="34" charset="0"/>
                <a:cs typeface="Open Sans" panose="020B0606030504020204" pitchFamily="34" charset="0"/>
              </a:rPr>
              <a:t>Golden Table Factors</a:t>
            </a:r>
          </a:p>
        </p:txBody>
      </p:sp>
      <p:sp>
        <p:nvSpPr>
          <p:cNvPr id="82" name="Text Placeholder 1">
            <a:extLst>
              <a:ext uri="{FF2B5EF4-FFF2-40B4-BE49-F238E27FC236}">
                <a16:creationId xmlns:a16="http://schemas.microsoft.com/office/drawing/2014/main" id="{EA385356-437E-745C-EE88-6D5D528C0C52}"/>
              </a:ext>
            </a:extLst>
          </p:cNvPr>
          <p:cNvSpPr txBox="1">
            <a:spLocks/>
          </p:cNvSpPr>
          <p:nvPr/>
        </p:nvSpPr>
        <p:spPr>
          <a:xfrm>
            <a:off x="609600" y="735625"/>
            <a:ext cx="10823446" cy="454080"/>
          </a:xfrm>
          <a:prstGeom prst="rect">
            <a:avLst/>
          </a:prstGeom>
        </p:spPr>
        <p:txBody>
          <a:bodyPr vert="horz" wrap="square" lIns="0" tIns="0" rIns="0" bIns="0" rtlCol="0">
            <a:noAutofit/>
          </a:bodyPr>
          <a:lstStyle>
            <a:lvl1pPr marL="0" indent="0" algn="l" defTabSz="685800" rtl="0" eaLnBrk="1" latinLnBrk="0" hangingPunct="1">
              <a:spcBef>
                <a:spcPts val="150"/>
              </a:spcBef>
              <a:buSzPct val="100000"/>
              <a:buFont typeface="Arial" panose="020B0604020202020204" pitchFamily="34" charset="0"/>
              <a:buNone/>
              <a:defRPr lang="en-US" sz="1200" kern="1200" noProof="0" dirty="0">
                <a:solidFill>
                  <a:schemeClr val="tx1"/>
                </a:solidFill>
                <a:latin typeface="+mn-lt"/>
                <a:ea typeface="Open Sans Light" panose="020B0306030504020204" pitchFamily="34" charset="0"/>
                <a:cs typeface="Open Sans Light" panose="020B0306030504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a:ln>
                  <a:noFill/>
                </a:ln>
                <a:solidFill>
                  <a:srgbClr val="000000"/>
                </a:solidFill>
                <a:effectLst/>
                <a:uLnTx/>
                <a:uFillTx/>
                <a:latin typeface="Arial" panose="020B0604020202020204"/>
                <a:ea typeface="Open Sans Light" panose="020B0306030504020204" pitchFamily="34" charset="0"/>
                <a:cs typeface="Open Sans Light" panose="020B0306030504020204" pitchFamily="34" charset="0"/>
              </a:rPr>
              <a:t>The Golden Table factors will be used to determine the “best” available value for a MassHealth member. The factors will be applied to the member records in a sequential order (i.e., if the first factor is able to determine a “best” value for a member, the other factors will not be applied).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00000"/>
              </a:solidFill>
              <a:effectLst/>
              <a:uLnTx/>
              <a:uFillTx/>
              <a:latin typeface="Arial" panose="020B0604020202020204"/>
              <a:ea typeface="Open Sans Light" panose="020B0306030504020204" pitchFamily="34" charset="0"/>
              <a:cs typeface="Open Sans Light" panose="020B0306030504020204" pitchFamily="34" charset="0"/>
            </a:endParaRPr>
          </a:p>
        </p:txBody>
      </p:sp>
      <p:sp>
        <p:nvSpPr>
          <p:cNvPr id="83" name="Rectangle 82">
            <a:extLst>
              <a:ext uri="{FF2B5EF4-FFF2-40B4-BE49-F238E27FC236}">
                <a16:creationId xmlns:a16="http://schemas.microsoft.com/office/drawing/2014/main" id="{6E057465-9EC9-16E9-770F-724FDD66C13B}"/>
              </a:ext>
            </a:extLst>
          </p:cNvPr>
          <p:cNvSpPr/>
          <p:nvPr/>
        </p:nvSpPr>
        <p:spPr>
          <a:xfrm>
            <a:off x="1759350" y="3361215"/>
            <a:ext cx="9506708" cy="850790"/>
          </a:xfrm>
          <a:prstGeom prst="rect">
            <a:avLst/>
          </a:prstGeom>
          <a:solidFill>
            <a:srgbClr val="1D954F">
              <a:lumMod val="20000"/>
              <a:lumOff val="80000"/>
              <a:alpha val="25220"/>
            </a:srgbClr>
          </a:solidFill>
          <a:ln w="25400" cap="flat" cmpd="sng" algn="ctr">
            <a:no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panose="020B0604020202020204"/>
              <a:ea typeface="Open Sans" panose="020B0606030504020204" pitchFamily="34" charset="0"/>
              <a:cs typeface="Open Sans" panose="020B0606030504020204" pitchFamily="34" charset="0"/>
            </a:endParaRPr>
          </a:p>
        </p:txBody>
      </p:sp>
      <p:sp>
        <p:nvSpPr>
          <p:cNvPr id="84" name="Rectangle 83">
            <a:extLst>
              <a:ext uri="{FF2B5EF4-FFF2-40B4-BE49-F238E27FC236}">
                <a16:creationId xmlns:a16="http://schemas.microsoft.com/office/drawing/2014/main" id="{8C6B5BC9-C5D7-A142-E4A2-E34184A25CE4}"/>
              </a:ext>
            </a:extLst>
          </p:cNvPr>
          <p:cNvSpPr/>
          <p:nvPr/>
        </p:nvSpPr>
        <p:spPr>
          <a:xfrm>
            <a:off x="1759350" y="5397183"/>
            <a:ext cx="9506708" cy="850790"/>
          </a:xfrm>
          <a:prstGeom prst="rect">
            <a:avLst/>
          </a:prstGeom>
          <a:solidFill>
            <a:srgbClr val="C0C0C0">
              <a:lumMod val="20000"/>
              <a:lumOff val="80000"/>
              <a:alpha val="25220"/>
            </a:srgbClr>
          </a:solidFill>
          <a:ln w="25400" cap="flat" cmpd="sng" algn="ctr">
            <a:no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panose="020B0604020202020204"/>
              <a:ea typeface="Open Sans" panose="020B0606030504020204" pitchFamily="34" charset="0"/>
              <a:cs typeface="Open Sans" panose="020B0606030504020204" pitchFamily="34" charset="0"/>
            </a:endParaRPr>
          </a:p>
        </p:txBody>
      </p:sp>
      <p:sp>
        <p:nvSpPr>
          <p:cNvPr id="85" name="Rectangle 84">
            <a:extLst>
              <a:ext uri="{FF2B5EF4-FFF2-40B4-BE49-F238E27FC236}">
                <a16:creationId xmlns:a16="http://schemas.microsoft.com/office/drawing/2014/main" id="{1339B731-5A47-D69B-F719-B09A8F5B065C}"/>
              </a:ext>
            </a:extLst>
          </p:cNvPr>
          <p:cNvSpPr/>
          <p:nvPr/>
        </p:nvSpPr>
        <p:spPr>
          <a:xfrm>
            <a:off x="1759350" y="1325247"/>
            <a:ext cx="9506708" cy="850790"/>
          </a:xfrm>
          <a:prstGeom prst="rect">
            <a:avLst/>
          </a:prstGeom>
          <a:solidFill>
            <a:srgbClr val="FFCD33">
              <a:lumMod val="20000"/>
              <a:lumOff val="80000"/>
              <a:alpha val="25220"/>
            </a:srgbClr>
          </a:solidFill>
          <a:ln w="25400" cap="flat" cmpd="sng" algn="ctr">
            <a:no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panose="020B0604020202020204"/>
              <a:ea typeface="Open Sans" panose="020B0606030504020204" pitchFamily="34" charset="0"/>
              <a:cs typeface="Open Sans" panose="020B0606030504020204" pitchFamily="34" charset="0"/>
            </a:endParaRPr>
          </a:p>
        </p:txBody>
      </p:sp>
      <p:sp>
        <p:nvSpPr>
          <p:cNvPr id="86" name="Rectangle 85">
            <a:extLst>
              <a:ext uri="{FF2B5EF4-FFF2-40B4-BE49-F238E27FC236}">
                <a16:creationId xmlns:a16="http://schemas.microsoft.com/office/drawing/2014/main" id="{CE660292-BE2F-AAF5-C3A7-97E3C884D2B9}"/>
              </a:ext>
            </a:extLst>
          </p:cNvPr>
          <p:cNvSpPr/>
          <p:nvPr/>
        </p:nvSpPr>
        <p:spPr>
          <a:xfrm rot="5400000">
            <a:off x="1240996" y="1657684"/>
            <a:ext cx="850791" cy="185917"/>
          </a:xfrm>
          <a:prstGeom prst="rect">
            <a:avLst/>
          </a:prstGeom>
          <a:solidFill>
            <a:srgbClr val="FFCD33"/>
          </a:solidFill>
          <a:ln w="25400" cap="flat" cmpd="sng" algn="ctr">
            <a:no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panose="020B0604020202020204"/>
              <a:ea typeface="Open Sans" panose="020B0606030504020204" pitchFamily="34" charset="0"/>
              <a:cs typeface="Open Sans" panose="020B0606030504020204" pitchFamily="34" charset="0"/>
            </a:endParaRPr>
          </a:p>
        </p:txBody>
      </p:sp>
      <p:sp>
        <p:nvSpPr>
          <p:cNvPr id="87" name="Rectangle 86">
            <a:extLst>
              <a:ext uri="{FF2B5EF4-FFF2-40B4-BE49-F238E27FC236}">
                <a16:creationId xmlns:a16="http://schemas.microsoft.com/office/drawing/2014/main" id="{CCDDCD24-A14A-9864-1BC4-32E6D6DE7B04}"/>
              </a:ext>
            </a:extLst>
          </p:cNvPr>
          <p:cNvSpPr/>
          <p:nvPr/>
        </p:nvSpPr>
        <p:spPr>
          <a:xfrm>
            <a:off x="1894352" y="1351970"/>
            <a:ext cx="9506708" cy="797345"/>
          </a:xfrm>
          <a:prstGeom prst="rect">
            <a:avLst/>
          </a:prstGeom>
          <a:noFill/>
          <a:ln w="9525" cap="flat" cmpd="sng" algn="ctr">
            <a:noFill/>
            <a:prstDash val="solid"/>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a:ln>
                  <a:noFill/>
                </a:ln>
                <a:solidFill>
                  <a:srgbClr val="000000"/>
                </a:solidFill>
                <a:effectLst/>
                <a:uLnTx/>
                <a:uFillTx/>
                <a:latin typeface="Arial" panose="020B0604020202020204"/>
                <a:ea typeface="+mn-ea"/>
                <a:cs typeface="+mn-cs"/>
              </a:rPr>
              <a:t>Source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a:ln>
                  <a:noFill/>
                </a:ln>
                <a:solidFill>
                  <a:srgbClr val="000000"/>
                </a:solidFill>
                <a:effectLst/>
                <a:uLnTx/>
                <a:uFillTx/>
                <a:latin typeface="Arial" panose="020B0604020202020204"/>
                <a:ea typeface="+mn-ea"/>
                <a:cs typeface="+mn-cs"/>
              </a:rPr>
              <a:t>Prioritization</a:t>
            </a:r>
            <a:endParaRPr kumimoji="0" lang="en-US" sz="1600" b="0" i="0" u="none" strike="noStrike" kern="0" cap="none" spc="0" normalizeH="0" baseline="0" noProof="0">
              <a:ln>
                <a:noFill/>
              </a:ln>
              <a:solidFill>
                <a:srgbClr val="000000"/>
              </a:solidFill>
              <a:effectLst/>
              <a:uLnTx/>
              <a:uFillTx/>
              <a:latin typeface="Arial" panose="020B0604020202020204"/>
              <a:ea typeface="+mn-ea"/>
              <a:cs typeface="+mn-cs"/>
            </a:endParaRPr>
          </a:p>
        </p:txBody>
      </p:sp>
      <p:sp>
        <p:nvSpPr>
          <p:cNvPr id="88" name="Rectangle 87">
            <a:extLst>
              <a:ext uri="{FF2B5EF4-FFF2-40B4-BE49-F238E27FC236}">
                <a16:creationId xmlns:a16="http://schemas.microsoft.com/office/drawing/2014/main" id="{A0911B47-231B-95FA-8BED-C4E8F6DD0C70}"/>
              </a:ext>
            </a:extLst>
          </p:cNvPr>
          <p:cNvSpPr/>
          <p:nvPr/>
        </p:nvSpPr>
        <p:spPr>
          <a:xfrm>
            <a:off x="551690" y="1210642"/>
            <a:ext cx="850791" cy="1080000"/>
          </a:xfrm>
          <a:prstGeom prst="rect">
            <a:avLst/>
          </a:prstGeom>
          <a:noFill/>
          <a:ln w="25400" cap="flat" cmpd="sng" algn="ctr">
            <a:noFill/>
            <a:prstDash val="solid"/>
          </a:ln>
          <a:effectLst/>
        </p:spPr>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5500" b="1" i="0" u="none" strike="noStrike" kern="0" cap="none" spc="0" normalizeH="0" baseline="0" noProof="0">
                <a:ln>
                  <a:noFill/>
                </a:ln>
                <a:solidFill>
                  <a:srgbClr val="FFCD33"/>
                </a:solidFill>
                <a:effectLst/>
                <a:uLnTx/>
                <a:uFillTx/>
                <a:latin typeface="Arial" panose="020B0604020202020204"/>
                <a:ea typeface="+mn-ea"/>
                <a:cs typeface="+mn-cs"/>
              </a:rPr>
              <a:t>1</a:t>
            </a:r>
          </a:p>
        </p:txBody>
      </p:sp>
      <p:sp>
        <p:nvSpPr>
          <p:cNvPr id="89" name="Rectangle 88">
            <a:extLst>
              <a:ext uri="{FF2B5EF4-FFF2-40B4-BE49-F238E27FC236}">
                <a16:creationId xmlns:a16="http://schemas.microsoft.com/office/drawing/2014/main" id="{3345CF42-E77F-F13A-32E2-C38BE4D07E61}"/>
              </a:ext>
            </a:extLst>
          </p:cNvPr>
          <p:cNvSpPr/>
          <p:nvPr/>
        </p:nvSpPr>
        <p:spPr>
          <a:xfrm>
            <a:off x="3935390" y="1351969"/>
            <a:ext cx="6683177" cy="797345"/>
          </a:xfrm>
          <a:prstGeom prst="rect">
            <a:avLst/>
          </a:prstGeom>
          <a:noFill/>
          <a:ln w="9525" cap="flat" cmpd="sng" algn="ctr">
            <a:noFill/>
            <a:prstDash val="solid"/>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Arial" panose="020B0604020202020204"/>
                <a:ea typeface="+mn-ea"/>
                <a:cs typeface="+mn-cs"/>
              </a:rPr>
              <a:t>Numeric value assigned to each source to determine where in the data hierarchy the source will fall based on how the source collects and reports member data according to the RELD SOGI Data Mapping Deliverable (e.g., if staff are trained).</a:t>
            </a:r>
          </a:p>
        </p:txBody>
      </p:sp>
      <p:sp>
        <p:nvSpPr>
          <p:cNvPr id="90" name="Rectangle 89">
            <a:extLst>
              <a:ext uri="{FF2B5EF4-FFF2-40B4-BE49-F238E27FC236}">
                <a16:creationId xmlns:a16="http://schemas.microsoft.com/office/drawing/2014/main" id="{9698C238-CEBF-41CF-C9AF-B173E298B3BC}"/>
              </a:ext>
            </a:extLst>
          </p:cNvPr>
          <p:cNvSpPr/>
          <p:nvPr/>
        </p:nvSpPr>
        <p:spPr>
          <a:xfrm>
            <a:off x="1759350" y="2343231"/>
            <a:ext cx="9506708" cy="850790"/>
          </a:xfrm>
          <a:prstGeom prst="rect">
            <a:avLst/>
          </a:prstGeom>
          <a:solidFill>
            <a:srgbClr val="5E8BFF">
              <a:lumMod val="20000"/>
              <a:lumOff val="80000"/>
              <a:alpha val="25220"/>
            </a:srgbClr>
          </a:solidFill>
          <a:ln w="25400" cap="flat" cmpd="sng" algn="ctr">
            <a:no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panose="020B0604020202020204"/>
              <a:ea typeface="Open Sans" panose="020B0606030504020204" pitchFamily="34" charset="0"/>
              <a:cs typeface="Open Sans" panose="020B0606030504020204" pitchFamily="34" charset="0"/>
            </a:endParaRPr>
          </a:p>
        </p:txBody>
      </p:sp>
      <p:sp>
        <p:nvSpPr>
          <p:cNvPr id="91" name="Rectangle 90">
            <a:extLst>
              <a:ext uri="{FF2B5EF4-FFF2-40B4-BE49-F238E27FC236}">
                <a16:creationId xmlns:a16="http://schemas.microsoft.com/office/drawing/2014/main" id="{37FD5678-45F3-3C6E-1D03-BEF6BE91F48A}"/>
              </a:ext>
            </a:extLst>
          </p:cNvPr>
          <p:cNvSpPr/>
          <p:nvPr/>
        </p:nvSpPr>
        <p:spPr>
          <a:xfrm rot="5400000">
            <a:off x="1240996" y="2675668"/>
            <a:ext cx="850791" cy="185917"/>
          </a:xfrm>
          <a:prstGeom prst="rect">
            <a:avLst/>
          </a:prstGeom>
          <a:solidFill>
            <a:srgbClr val="6691FF"/>
          </a:solidFill>
          <a:ln w="25400" cap="flat" cmpd="sng" algn="ctr">
            <a:no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panose="020B0604020202020204"/>
              <a:ea typeface="Open Sans" panose="020B0606030504020204" pitchFamily="34" charset="0"/>
              <a:cs typeface="Open Sans" panose="020B0606030504020204" pitchFamily="34" charset="0"/>
            </a:endParaRPr>
          </a:p>
        </p:txBody>
      </p:sp>
      <p:sp>
        <p:nvSpPr>
          <p:cNvPr id="92" name="Rectangle 91">
            <a:extLst>
              <a:ext uri="{FF2B5EF4-FFF2-40B4-BE49-F238E27FC236}">
                <a16:creationId xmlns:a16="http://schemas.microsoft.com/office/drawing/2014/main" id="{8A864CBD-51CF-DFEA-475F-6FF454A9BA34}"/>
              </a:ext>
            </a:extLst>
          </p:cNvPr>
          <p:cNvSpPr/>
          <p:nvPr/>
        </p:nvSpPr>
        <p:spPr>
          <a:xfrm>
            <a:off x="1894352" y="2369954"/>
            <a:ext cx="9506708" cy="797345"/>
          </a:xfrm>
          <a:prstGeom prst="rect">
            <a:avLst/>
          </a:prstGeom>
          <a:noFill/>
          <a:ln w="9525" cap="flat" cmpd="sng" algn="ctr">
            <a:noFill/>
            <a:prstDash val="solid"/>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a:ln>
                  <a:noFill/>
                </a:ln>
                <a:solidFill>
                  <a:srgbClr val="000000"/>
                </a:solidFill>
                <a:effectLst/>
                <a:uLnTx/>
                <a:uFillTx/>
                <a:latin typeface="Arial" panose="020B0604020202020204"/>
                <a:ea typeface="+mn-ea"/>
                <a:cs typeface="+mn-cs"/>
              </a:rPr>
              <a:t>Data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a:ln>
                  <a:noFill/>
                </a:ln>
                <a:solidFill>
                  <a:srgbClr val="000000"/>
                </a:solidFill>
                <a:effectLst/>
                <a:uLnTx/>
                <a:uFillTx/>
                <a:latin typeface="Arial" panose="020B0604020202020204"/>
                <a:ea typeface="+mn-ea"/>
                <a:cs typeface="+mn-cs"/>
              </a:rPr>
              <a:t>Integrity</a:t>
            </a:r>
            <a:endParaRPr kumimoji="0" lang="en-US" sz="1600" b="0" i="0" u="none" strike="noStrike" kern="0" cap="none" spc="0" normalizeH="0" baseline="0" noProof="0">
              <a:ln>
                <a:noFill/>
              </a:ln>
              <a:solidFill>
                <a:srgbClr val="000000"/>
              </a:solidFill>
              <a:effectLst/>
              <a:uLnTx/>
              <a:uFillTx/>
              <a:latin typeface="Arial" panose="020B0604020202020204"/>
              <a:ea typeface="+mn-ea"/>
              <a:cs typeface="+mn-cs"/>
            </a:endParaRPr>
          </a:p>
        </p:txBody>
      </p:sp>
      <p:sp>
        <p:nvSpPr>
          <p:cNvPr id="93" name="Rectangle 92">
            <a:extLst>
              <a:ext uri="{FF2B5EF4-FFF2-40B4-BE49-F238E27FC236}">
                <a16:creationId xmlns:a16="http://schemas.microsoft.com/office/drawing/2014/main" id="{0322FA83-4035-0D22-29E9-A6A1A337FF8F}"/>
              </a:ext>
            </a:extLst>
          </p:cNvPr>
          <p:cNvSpPr/>
          <p:nvPr/>
        </p:nvSpPr>
        <p:spPr>
          <a:xfrm>
            <a:off x="551690" y="2228626"/>
            <a:ext cx="850791" cy="1080000"/>
          </a:xfrm>
          <a:prstGeom prst="rect">
            <a:avLst/>
          </a:prstGeom>
          <a:noFill/>
          <a:ln w="25400" cap="flat" cmpd="sng" algn="ctr">
            <a:noFill/>
            <a:prstDash val="solid"/>
          </a:ln>
          <a:effectLst/>
        </p:spPr>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5500" b="1" i="0" u="none" strike="noStrike" kern="0" cap="none" spc="0" normalizeH="0" baseline="0" noProof="0">
                <a:ln>
                  <a:noFill/>
                </a:ln>
                <a:solidFill>
                  <a:srgbClr val="6691FF"/>
                </a:solidFill>
                <a:effectLst/>
                <a:uLnTx/>
                <a:uFillTx/>
                <a:latin typeface="Arial" panose="020B0604020202020204"/>
                <a:ea typeface="+mn-ea"/>
                <a:cs typeface="+mn-cs"/>
              </a:rPr>
              <a:t>2</a:t>
            </a:r>
          </a:p>
        </p:txBody>
      </p:sp>
      <p:sp>
        <p:nvSpPr>
          <p:cNvPr id="94" name="Rectangle 93">
            <a:extLst>
              <a:ext uri="{FF2B5EF4-FFF2-40B4-BE49-F238E27FC236}">
                <a16:creationId xmlns:a16="http://schemas.microsoft.com/office/drawing/2014/main" id="{52982059-A4DE-70C2-E420-EB15148DFE75}"/>
              </a:ext>
            </a:extLst>
          </p:cNvPr>
          <p:cNvSpPr/>
          <p:nvPr/>
        </p:nvSpPr>
        <p:spPr>
          <a:xfrm>
            <a:off x="3935390" y="2369953"/>
            <a:ext cx="6683177" cy="797345"/>
          </a:xfrm>
          <a:prstGeom prst="rect">
            <a:avLst/>
          </a:prstGeom>
          <a:noFill/>
          <a:ln w="9525" cap="flat" cmpd="sng" algn="ctr">
            <a:noFill/>
            <a:prstDash val="solid"/>
          </a:ln>
          <a:effectLst/>
        </p:spPr>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Arial" panose="020B0604020202020204"/>
                <a:ea typeface="+mn-ea"/>
                <a:cs typeface="+mn-cs"/>
              </a:rPr>
              <a:t>Numeric value assigned to each source based on an assessment of the source’s data completeness and quality. This is based on the source’s full submission of RELD SOGI data to the MH DW.</a:t>
            </a:r>
          </a:p>
        </p:txBody>
      </p:sp>
      <p:sp>
        <p:nvSpPr>
          <p:cNvPr id="95" name="Rectangle 94">
            <a:extLst>
              <a:ext uri="{FF2B5EF4-FFF2-40B4-BE49-F238E27FC236}">
                <a16:creationId xmlns:a16="http://schemas.microsoft.com/office/drawing/2014/main" id="{81C2C348-B7C5-D40A-ECAA-469260AAA258}"/>
              </a:ext>
            </a:extLst>
          </p:cNvPr>
          <p:cNvSpPr/>
          <p:nvPr/>
        </p:nvSpPr>
        <p:spPr>
          <a:xfrm rot="5400000">
            <a:off x="1240996" y="3693652"/>
            <a:ext cx="850791" cy="185917"/>
          </a:xfrm>
          <a:prstGeom prst="rect">
            <a:avLst/>
          </a:prstGeom>
          <a:solidFill>
            <a:srgbClr val="19A319"/>
          </a:solidFill>
          <a:ln w="25400" cap="flat" cmpd="sng" algn="ctr">
            <a:no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panose="020B0604020202020204"/>
              <a:ea typeface="Open Sans" panose="020B0606030504020204" pitchFamily="34" charset="0"/>
              <a:cs typeface="Open Sans" panose="020B0606030504020204" pitchFamily="34" charset="0"/>
            </a:endParaRPr>
          </a:p>
        </p:txBody>
      </p:sp>
      <p:sp>
        <p:nvSpPr>
          <p:cNvPr id="96" name="Rectangle 95">
            <a:extLst>
              <a:ext uri="{FF2B5EF4-FFF2-40B4-BE49-F238E27FC236}">
                <a16:creationId xmlns:a16="http://schemas.microsoft.com/office/drawing/2014/main" id="{680DEC45-B3E1-140C-5C9E-6DAB5F17A0AC}"/>
              </a:ext>
            </a:extLst>
          </p:cNvPr>
          <p:cNvSpPr/>
          <p:nvPr/>
        </p:nvSpPr>
        <p:spPr>
          <a:xfrm>
            <a:off x="1894352" y="3387938"/>
            <a:ext cx="9506708" cy="797345"/>
          </a:xfrm>
          <a:prstGeom prst="rect">
            <a:avLst/>
          </a:prstGeom>
          <a:noFill/>
          <a:ln w="9525" cap="flat" cmpd="sng" algn="ctr">
            <a:noFill/>
            <a:prstDash val="solid"/>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a:ln>
                  <a:noFill/>
                </a:ln>
                <a:solidFill>
                  <a:srgbClr val="000000"/>
                </a:solidFill>
                <a:effectLst/>
                <a:uLnTx/>
                <a:uFillTx/>
                <a:latin typeface="Arial" panose="020B0604020202020204"/>
                <a:ea typeface="+mn-ea"/>
                <a:cs typeface="+mn-cs"/>
              </a:rPr>
              <a:t>Substantive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a:ln>
                  <a:noFill/>
                </a:ln>
                <a:solidFill>
                  <a:srgbClr val="000000"/>
                </a:solidFill>
                <a:effectLst/>
                <a:uLnTx/>
                <a:uFillTx/>
                <a:latin typeface="Arial" panose="020B0604020202020204"/>
                <a:ea typeface="+mn-ea"/>
                <a:cs typeface="+mn-cs"/>
              </a:rPr>
              <a:t>Value Tiering</a:t>
            </a:r>
            <a:endParaRPr kumimoji="0" lang="en-US" sz="1600" b="0" i="0" u="none" strike="noStrike" kern="0" cap="none" spc="0" normalizeH="0" baseline="0" noProof="0">
              <a:ln>
                <a:noFill/>
              </a:ln>
              <a:solidFill>
                <a:srgbClr val="000000"/>
              </a:solidFill>
              <a:effectLst/>
              <a:uLnTx/>
              <a:uFillTx/>
              <a:latin typeface="Arial" panose="020B0604020202020204"/>
              <a:ea typeface="+mn-ea"/>
              <a:cs typeface="+mn-cs"/>
            </a:endParaRPr>
          </a:p>
        </p:txBody>
      </p:sp>
      <p:sp>
        <p:nvSpPr>
          <p:cNvPr id="97" name="Rectangle 96">
            <a:extLst>
              <a:ext uri="{FF2B5EF4-FFF2-40B4-BE49-F238E27FC236}">
                <a16:creationId xmlns:a16="http://schemas.microsoft.com/office/drawing/2014/main" id="{8E3B524D-E871-4CE4-D838-6E9D744D8788}"/>
              </a:ext>
            </a:extLst>
          </p:cNvPr>
          <p:cNvSpPr/>
          <p:nvPr/>
        </p:nvSpPr>
        <p:spPr>
          <a:xfrm>
            <a:off x="551690" y="3246610"/>
            <a:ext cx="850791" cy="1080000"/>
          </a:xfrm>
          <a:prstGeom prst="rect">
            <a:avLst/>
          </a:prstGeom>
          <a:noFill/>
          <a:ln w="25400" cap="flat" cmpd="sng" algn="ctr">
            <a:noFill/>
            <a:prstDash val="solid"/>
          </a:ln>
          <a:effectLst/>
        </p:spPr>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5500" b="1" i="0" u="none" strike="noStrike" kern="0" cap="none" spc="0" normalizeH="0" baseline="0" noProof="0">
                <a:ln>
                  <a:noFill/>
                </a:ln>
                <a:solidFill>
                  <a:srgbClr val="19A319"/>
                </a:solidFill>
                <a:effectLst/>
                <a:uLnTx/>
                <a:uFillTx/>
                <a:latin typeface="Arial" panose="020B0604020202020204"/>
                <a:ea typeface="+mn-ea"/>
                <a:cs typeface="+mn-cs"/>
              </a:rPr>
              <a:t>3</a:t>
            </a:r>
          </a:p>
        </p:txBody>
      </p:sp>
      <p:sp>
        <p:nvSpPr>
          <p:cNvPr id="98" name="Rectangle 97">
            <a:extLst>
              <a:ext uri="{FF2B5EF4-FFF2-40B4-BE49-F238E27FC236}">
                <a16:creationId xmlns:a16="http://schemas.microsoft.com/office/drawing/2014/main" id="{BC7275D0-B53D-3485-8C43-8BB6210039BF}"/>
              </a:ext>
            </a:extLst>
          </p:cNvPr>
          <p:cNvSpPr/>
          <p:nvPr/>
        </p:nvSpPr>
        <p:spPr>
          <a:xfrm>
            <a:off x="3935390" y="3387937"/>
            <a:ext cx="6778618" cy="797345"/>
          </a:xfrm>
          <a:prstGeom prst="rect">
            <a:avLst/>
          </a:prstGeom>
          <a:noFill/>
          <a:ln w="9525" cap="flat" cmpd="sng" algn="ctr">
            <a:noFill/>
            <a:prstDash val="solid"/>
          </a:ln>
          <a:effectLst/>
        </p:spPr>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Arial" panose="020B0604020202020204"/>
                <a:ea typeface="+mn-ea"/>
                <a:cs typeface="+mn-cs"/>
              </a:rPr>
              <a:t>Values selected to prioritize affirmative and substantive records over non-substantive records (e.g., affirmative values such as “Black, Asian” vs. “Unknown”).</a:t>
            </a:r>
          </a:p>
        </p:txBody>
      </p:sp>
      <p:sp>
        <p:nvSpPr>
          <p:cNvPr id="99" name="Rectangle 98">
            <a:extLst>
              <a:ext uri="{FF2B5EF4-FFF2-40B4-BE49-F238E27FC236}">
                <a16:creationId xmlns:a16="http://schemas.microsoft.com/office/drawing/2014/main" id="{CD17F4EE-B9B2-3DAB-E285-9DB57F641544}"/>
              </a:ext>
            </a:extLst>
          </p:cNvPr>
          <p:cNvSpPr/>
          <p:nvPr/>
        </p:nvSpPr>
        <p:spPr>
          <a:xfrm>
            <a:off x="1759350" y="4379199"/>
            <a:ext cx="9506708" cy="850790"/>
          </a:xfrm>
          <a:prstGeom prst="rect">
            <a:avLst/>
          </a:prstGeom>
          <a:solidFill>
            <a:srgbClr val="4FB94F">
              <a:lumMod val="20000"/>
              <a:lumOff val="80000"/>
              <a:alpha val="25220"/>
            </a:srgbClr>
          </a:solidFill>
          <a:ln w="25400" cap="flat" cmpd="sng" algn="ctr">
            <a:no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panose="020B0604020202020204"/>
              <a:ea typeface="Open Sans" panose="020B0606030504020204" pitchFamily="34" charset="0"/>
              <a:cs typeface="Open Sans" panose="020B0606030504020204" pitchFamily="34" charset="0"/>
            </a:endParaRPr>
          </a:p>
        </p:txBody>
      </p:sp>
      <p:sp>
        <p:nvSpPr>
          <p:cNvPr id="100" name="Rectangle 99">
            <a:extLst>
              <a:ext uri="{FF2B5EF4-FFF2-40B4-BE49-F238E27FC236}">
                <a16:creationId xmlns:a16="http://schemas.microsoft.com/office/drawing/2014/main" id="{4E4C6670-657E-9ADB-CE14-401DDF99BD30}"/>
              </a:ext>
            </a:extLst>
          </p:cNvPr>
          <p:cNvSpPr/>
          <p:nvPr/>
        </p:nvSpPr>
        <p:spPr>
          <a:xfrm rot="5400000">
            <a:off x="1240996" y="4711636"/>
            <a:ext cx="850791" cy="185917"/>
          </a:xfrm>
          <a:prstGeom prst="rect">
            <a:avLst/>
          </a:prstGeom>
          <a:solidFill>
            <a:srgbClr val="C0C0C0"/>
          </a:solidFill>
          <a:ln w="25400" cap="flat" cmpd="sng" algn="ctr">
            <a:no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panose="020B0604020202020204"/>
              <a:ea typeface="Open Sans" panose="020B0606030504020204" pitchFamily="34" charset="0"/>
              <a:cs typeface="Open Sans" panose="020B0606030504020204" pitchFamily="34" charset="0"/>
            </a:endParaRPr>
          </a:p>
        </p:txBody>
      </p:sp>
      <p:sp>
        <p:nvSpPr>
          <p:cNvPr id="101" name="Rectangle 100">
            <a:extLst>
              <a:ext uri="{FF2B5EF4-FFF2-40B4-BE49-F238E27FC236}">
                <a16:creationId xmlns:a16="http://schemas.microsoft.com/office/drawing/2014/main" id="{9037BCB1-F227-0FA6-C345-3B5F87A5F393}"/>
              </a:ext>
            </a:extLst>
          </p:cNvPr>
          <p:cNvSpPr/>
          <p:nvPr/>
        </p:nvSpPr>
        <p:spPr>
          <a:xfrm>
            <a:off x="1894352" y="4405922"/>
            <a:ext cx="9506708" cy="797345"/>
          </a:xfrm>
          <a:prstGeom prst="rect">
            <a:avLst/>
          </a:prstGeom>
          <a:noFill/>
          <a:ln w="9525" cap="flat" cmpd="sng" algn="ctr">
            <a:noFill/>
            <a:prstDash val="solid"/>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a:ln>
                  <a:noFill/>
                </a:ln>
                <a:solidFill>
                  <a:srgbClr val="000000"/>
                </a:solidFill>
                <a:effectLst/>
                <a:uLnTx/>
                <a:uFillTx/>
                <a:latin typeface="Arial" panose="020B0604020202020204"/>
                <a:ea typeface="+mn-ea"/>
                <a:cs typeface="+mn-cs"/>
              </a:rPr>
              <a:t>Recency</a:t>
            </a:r>
            <a:endParaRPr kumimoji="0" lang="en-US" sz="1600" b="0" i="0" u="none" strike="noStrike" kern="0" cap="none" spc="0" normalizeH="0" baseline="0" noProof="0">
              <a:ln>
                <a:noFill/>
              </a:ln>
              <a:solidFill>
                <a:srgbClr val="000000"/>
              </a:solidFill>
              <a:effectLst/>
              <a:uLnTx/>
              <a:uFillTx/>
              <a:latin typeface="Arial" panose="020B0604020202020204"/>
              <a:ea typeface="+mn-ea"/>
              <a:cs typeface="+mn-cs"/>
            </a:endParaRPr>
          </a:p>
        </p:txBody>
      </p:sp>
      <p:sp>
        <p:nvSpPr>
          <p:cNvPr id="102" name="Rectangle 101">
            <a:extLst>
              <a:ext uri="{FF2B5EF4-FFF2-40B4-BE49-F238E27FC236}">
                <a16:creationId xmlns:a16="http://schemas.microsoft.com/office/drawing/2014/main" id="{B52B1B32-3084-6450-8B90-ADF894761FB3}"/>
              </a:ext>
            </a:extLst>
          </p:cNvPr>
          <p:cNvSpPr/>
          <p:nvPr/>
        </p:nvSpPr>
        <p:spPr>
          <a:xfrm>
            <a:off x="551690" y="4264594"/>
            <a:ext cx="850791" cy="1080000"/>
          </a:xfrm>
          <a:prstGeom prst="rect">
            <a:avLst/>
          </a:prstGeom>
          <a:noFill/>
          <a:ln w="25400" cap="flat" cmpd="sng" algn="ctr">
            <a:noFill/>
            <a:prstDash val="solid"/>
          </a:ln>
          <a:effectLst/>
        </p:spPr>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5500" b="1" i="0" u="none" strike="noStrike" kern="0" cap="none" spc="0" normalizeH="0" baseline="0" noProof="0">
                <a:ln>
                  <a:noFill/>
                </a:ln>
                <a:solidFill>
                  <a:srgbClr val="C0C0C0"/>
                </a:solidFill>
                <a:effectLst/>
                <a:uLnTx/>
                <a:uFillTx/>
                <a:latin typeface="Arial" panose="020B0604020202020204"/>
                <a:ea typeface="+mn-ea"/>
                <a:cs typeface="+mn-cs"/>
              </a:rPr>
              <a:t>4</a:t>
            </a:r>
          </a:p>
        </p:txBody>
      </p:sp>
      <p:sp>
        <p:nvSpPr>
          <p:cNvPr id="103" name="Rectangle 102">
            <a:extLst>
              <a:ext uri="{FF2B5EF4-FFF2-40B4-BE49-F238E27FC236}">
                <a16:creationId xmlns:a16="http://schemas.microsoft.com/office/drawing/2014/main" id="{FA8A2BDD-74C4-0030-8DFA-9F1DF1911C21}"/>
              </a:ext>
            </a:extLst>
          </p:cNvPr>
          <p:cNvSpPr/>
          <p:nvPr/>
        </p:nvSpPr>
        <p:spPr>
          <a:xfrm>
            <a:off x="3935390" y="4405921"/>
            <a:ext cx="6683177" cy="797345"/>
          </a:xfrm>
          <a:prstGeom prst="rect">
            <a:avLst/>
          </a:prstGeom>
          <a:noFill/>
          <a:ln w="9525" cap="flat" cmpd="sng" algn="ctr">
            <a:noFill/>
            <a:prstDash val="solid"/>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Arial" panose="020B0604020202020204"/>
                <a:ea typeface="+mn-ea"/>
                <a:cs typeface="+mn-cs"/>
              </a:rPr>
              <a:t>Values selected based on the date of when the response was collected, ingested, or verified (Note – The date being used will change over time based on availability of date data).</a:t>
            </a:r>
          </a:p>
        </p:txBody>
      </p:sp>
      <p:sp>
        <p:nvSpPr>
          <p:cNvPr id="104" name="Rectangle 103">
            <a:extLst>
              <a:ext uri="{FF2B5EF4-FFF2-40B4-BE49-F238E27FC236}">
                <a16:creationId xmlns:a16="http://schemas.microsoft.com/office/drawing/2014/main" id="{8076B5AC-B467-47F0-75BA-F13F44C77FEB}"/>
              </a:ext>
            </a:extLst>
          </p:cNvPr>
          <p:cNvSpPr/>
          <p:nvPr/>
        </p:nvSpPr>
        <p:spPr>
          <a:xfrm>
            <a:off x="551690" y="5282578"/>
            <a:ext cx="850791" cy="1080000"/>
          </a:xfrm>
          <a:prstGeom prst="rect">
            <a:avLst/>
          </a:prstGeom>
          <a:noFill/>
          <a:ln w="25400" cap="flat" cmpd="sng" algn="ctr">
            <a:noFill/>
            <a:prstDash val="solid"/>
          </a:ln>
          <a:effectLst/>
        </p:spPr>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5500" b="1" i="0" u="none" strike="noStrike" kern="0" cap="none" spc="0" normalizeH="0" baseline="0" noProof="0">
                <a:ln>
                  <a:noFill/>
                </a:ln>
                <a:solidFill>
                  <a:srgbClr val="000000"/>
                </a:solidFill>
                <a:effectLst/>
                <a:uLnTx/>
                <a:uFillTx/>
                <a:latin typeface="Arial" panose="020B0604020202020204"/>
                <a:ea typeface="+mn-ea"/>
                <a:cs typeface="+mn-cs"/>
              </a:rPr>
              <a:t>5</a:t>
            </a:r>
          </a:p>
        </p:txBody>
      </p:sp>
      <p:sp>
        <p:nvSpPr>
          <p:cNvPr id="105" name="Rectangle 104">
            <a:extLst>
              <a:ext uri="{FF2B5EF4-FFF2-40B4-BE49-F238E27FC236}">
                <a16:creationId xmlns:a16="http://schemas.microsoft.com/office/drawing/2014/main" id="{682BDCB4-CCBF-A0B8-B487-10EB6A539A9E}"/>
              </a:ext>
            </a:extLst>
          </p:cNvPr>
          <p:cNvSpPr/>
          <p:nvPr/>
        </p:nvSpPr>
        <p:spPr>
          <a:xfrm rot="5400000">
            <a:off x="1240996" y="5729620"/>
            <a:ext cx="850791" cy="185917"/>
          </a:xfrm>
          <a:prstGeom prst="rect">
            <a:avLst/>
          </a:prstGeom>
          <a:solidFill>
            <a:srgbClr val="000000"/>
          </a:solidFill>
          <a:ln w="25400" cap="flat" cmpd="sng" algn="ctr">
            <a:no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panose="020B0604020202020204"/>
              <a:ea typeface="Open Sans" panose="020B0606030504020204" pitchFamily="34" charset="0"/>
              <a:cs typeface="Open Sans" panose="020B0606030504020204" pitchFamily="34" charset="0"/>
            </a:endParaRPr>
          </a:p>
        </p:txBody>
      </p:sp>
      <p:sp>
        <p:nvSpPr>
          <p:cNvPr id="106" name="Rectangle 105">
            <a:extLst>
              <a:ext uri="{FF2B5EF4-FFF2-40B4-BE49-F238E27FC236}">
                <a16:creationId xmlns:a16="http://schemas.microsoft.com/office/drawing/2014/main" id="{82BFB4A3-71A9-8B06-53E8-5D49E5B0DF87}"/>
              </a:ext>
            </a:extLst>
          </p:cNvPr>
          <p:cNvSpPr/>
          <p:nvPr/>
        </p:nvSpPr>
        <p:spPr>
          <a:xfrm>
            <a:off x="1894352" y="5423906"/>
            <a:ext cx="9506708" cy="797345"/>
          </a:xfrm>
          <a:prstGeom prst="rect">
            <a:avLst/>
          </a:prstGeom>
          <a:noFill/>
          <a:ln w="9525" cap="flat" cmpd="sng" algn="ctr">
            <a:noFill/>
            <a:prstDash val="solid"/>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a:ln>
                  <a:noFill/>
                </a:ln>
                <a:solidFill>
                  <a:srgbClr val="000000"/>
                </a:solidFill>
                <a:effectLst/>
                <a:uLnTx/>
                <a:uFillTx/>
                <a:latin typeface="Arial" panose="020B0604020202020204"/>
                <a:ea typeface="+mn-ea"/>
                <a:cs typeface="+mn-cs"/>
              </a:rPr>
              <a:t>Element-Specific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a:ln>
                  <a:noFill/>
                </a:ln>
                <a:solidFill>
                  <a:srgbClr val="000000"/>
                </a:solidFill>
                <a:effectLst/>
                <a:uLnTx/>
                <a:uFillTx/>
                <a:latin typeface="Arial" panose="020B0604020202020204"/>
                <a:ea typeface="+mn-ea"/>
                <a:cs typeface="+mn-cs"/>
              </a:rPr>
              <a:t>Tiebreakers</a:t>
            </a:r>
            <a:endParaRPr kumimoji="0" lang="en-US" sz="1600" b="0" i="0" u="none" strike="noStrike" kern="0" cap="none" spc="0" normalizeH="0" baseline="0" noProof="0">
              <a:ln>
                <a:noFill/>
              </a:ln>
              <a:solidFill>
                <a:srgbClr val="000000"/>
              </a:solidFill>
              <a:effectLst/>
              <a:uLnTx/>
              <a:uFillTx/>
              <a:latin typeface="Arial" panose="020B0604020202020204"/>
              <a:ea typeface="+mn-ea"/>
              <a:cs typeface="+mn-cs"/>
            </a:endParaRPr>
          </a:p>
        </p:txBody>
      </p:sp>
      <p:sp>
        <p:nvSpPr>
          <p:cNvPr id="107" name="Rectangle 106">
            <a:extLst>
              <a:ext uri="{FF2B5EF4-FFF2-40B4-BE49-F238E27FC236}">
                <a16:creationId xmlns:a16="http://schemas.microsoft.com/office/drawing/2014/main" id="{E7CE4879-E6B4-A9D6-6473-36924BD01CF3}"/>
              </a:ext>
            </a:extLst>
          </p:cNvPr>
          <p:cNvSpPr/>
          <p:nvPr/>
        </p:nvSpPr>
        <p:spPr>
          <a:xfrm>
            <a:off x="3935390" y="5423905"/>
            <a:ext cx="6864882" cy="797345"/>
          </a:xfrm>
          <a:prstGeom prst="rect">
            <a:avLst/>
          </a:prstGeom>
          <a:noFill/>
          <a:ln w="9525" cap="flat" cmpd="sng" algn="ctr">
            <a:noFill/>
            <a:prstDash val="solid"/>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Arial" panose="020B0604020202020204"/>
                <a:ea typeface="+mn-ea"/>
                <a:cs typeface="+mn-cs"/>
              </a:rPr>
              <a:t>Values selected based on element-specific business rules with the goal of prioritizing communities that have historically experienced marginalization.</a:t>
            </a:r>
          </a:p>
        </p:txBody>
      </p:sp>
    </p:spTree>
    <p:extLst>
      <p:ext uri="{BB962C8B-B14F-4D97-AF65-F5344CB8AC3E}">
        <p14:creationId xmlns:p14="http://schemas.microsoft.com/office/powerpoint/2010/main" val="1423347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BB361-053C-2A9B-10D6-5F4D5D1FA5E2}"/>
              </a:ext>
            </a:extLst>
          </p:cNvPr>
          <p:cNvSpPr>
            <a:spLocks noGrp="1"/>
          </p:cNvSpPr>
          <p:nvPr>
            <p:ph type="title"/>
          </p:nvPr>
        </p:nvSpPr>
        <p:spPr/>
        <p:txBody>
          <a:bodyPr>
            <a:normAutofit/>
          </a:bodyPr>
          <a:lstStyle/>
          <a:p>
            <a:pPr defTabSz="685784">
              <a:lnSpc>
                <a:spcPct val="100000"/>
              </a:lnSpc>
              <a:defRPr/>
            </a:pPr>
            <a:r>
              <a:rPr lang="en-US" sz="2000">
                <a:solidFill>
                  <a:sysClr val="windowText" lastClr="000000"/>
                </a:solidFill>
                <a:latin typeface="Arial" panose="020B0604020202020204"/>
                <a:ea typeface="Open Sans" panose="020B0606030504020204" pitchFamily="34" charset="0"/>
                <a:cs typeface="Open Sans" panose="020B0606030504020204" pitchFamily="34" charset="0"/>
              </a:rPr>
              <a:t>Operationalizing the Golden Table Factors</a:t>
            </a:r>
          </a:p>
        </p:txBody>
      </p:sp>
      <p:sp>
        <p:nvSpPr>
          <p:cNvPr id="5" name="Slide Number Placeholder 4">
            <a:extLst>
              <a:ext uri="{FF2B5EF4-FFF2-40B4-BE49-F238E27FC236}">
                <a16:creationId xmlns:a16="http://schemas.microsoft.com/office/drawing/2014/main" id="{DB49ADFB-2691-2688-A9FF-FAEF5F68E03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39812A2-7357-D74C-8951-60089343E303}" type="slidenum">
              <a:rPr kumimoji="0" lang="en-US" sz="1000" b="0" i="0" u="none" strike="noStrike" kern="1200" cap="none" spc="0" normalizeH="0" baseline="0" noProof="0" smtClean="0">
                <a:ln>
                  <a:noFill/>
                </a:ln>
                <a:solidFill>
                  <a:srgbClr val="000000">
                    <a:tint val="75000"/>
                  </a:srgbClr>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000" b="0" i="0" u="none" strike="noStrike" kern="1200" cap="none" spc="0" normalizeH="0" baseline="0" noProof="0">
              <a:ln>
                <a:noFill/>
              </a:ln>
              <a:solidFill>
                <a:srgbClr val="000000">
                  <a:tint val="75000"/>
                </a:srgbClr>
              </a:solidFill>
              <a:effectLst/>
              <a:uLnTx/>
              <a:uFillTx/>
              <a:latin typeface="Arial" panose="020B0604020202020204"/>
              <a:ea typeface="+mn-ea"/>
              <a:cs typeface="+mn-cs"/>
            </a:endParaRPr>
          </a:p>
        </p:txBody>
      </p:sp>
      <p:graphicFrame>
        <p:nvGraphicFramePr>
          <p:cNvPr id="4" name="Table 4">
            <a:extLst>
              <a:ext uri="{FF2B5EF4-FFF2-40B4-BE49-F238E27FC236}">
                <a16:creationId xmlns:a16="http://schemas.microsoft.com/office/drawing/2014/main" id="{8E381C72-D663-F58D-4987-4C24EEF90ECE}"/>
              </a:ext>
            </a:extLst>
          </p:cNvPr>
          <p:cNvGraphicFramePr>
            <a:graphicFrameLocks noGrp="1"/>
          </p:cNvGraphicFramePr>
          <p:nvPr>
            <p:extLst>
              <p:ext uri="{D42A27DB-BD31-4B8C-83A1-F6EECF244321}">
                <p14:modId xmlns:p14="http://schemas.microsoft.com/office/powerpoint/2010/main" val="2818162026"/>
              </p:ext>
            </p:extLst>
          </p:nvPr>
        </p:nvGraphicFramePr>
        <p:xfrm>
          <a:off x="381000" y="896529"/>
          <a:ext cx="11430000" cy="5806440"/>
        </p:xfrm>
        <a:graphic>
          <a:graphicData uri="http://schemas.openxmlformats.org/drawingml/2006/table">
            <a:tbl>
              <a:tblPr firstRow="1" bandRow="1"/>
              <a:tblGrid>
                <a:gridCol w="1280160">
                  <a:extLst>
                    <a:ext uri="{9D8B030D-6E8A-4147-A177-3AD203B41FA5}">
                      <a16:colId xmlns:a16="http://schemas.microsoft.com/office/drawing/2014/main" val="3554790647"/>
                    </a:ext>
                  </a:extLst>
                </a:gridCol>
                <a:gridCol w="2286000">
                  <a:extLst>
                    <a:ext uri="{9D8B030D-6E8A-4147-A177-3AD203B41FA5}">
                      <a16:colId xmlns:a16="http://schemas.microsoft.com/office/drawing/2014/main" val="4138452439"/>
                    </a:ext>
                  </a:extLst>
                </a:gridCol>
                <a:gridCol w="2011680">
                  <a:extLst>
                    <a:ext uri="{9D8B030D-6E8A-4147-A177-3AD203B41FA5}">
                      <a16:colId xmlns:a16="http://schemas.microsoft.com/office/drawing/2014/main" val="3206674522"/>
                    </a:ext>
                  </a:extLst>
                </a:gridCol>
                <a:gridCol w="1737360">
                  <a:extLst>
                    <a:ext uri="{9D8B030D-6E8A-4147-A177-3AD203B41FA5}">
                      <a16:colId xmlns:a16="http://schemas.microsoft.com/office/drawing/2014/main" val="2935103861"/>
                    </a:ext>
                  </a:extLst>
                </a:gridCol>
                <a:gridCol w="1645920">
                  <a:extLst>
                    <a:ext uri="{9D8B030D-6E8A-4147-A177-3AD203B41FA5}">
                      <a16:colId xmlns:a16="http://schemas.microsoft.com/office/drawing/2014/main" val="185368160"/>
                    </a:ext>
                  </a:extLst>
                </a:gridCol>
                <a:gridCol w="2468880">
                  <a:extLst>
                    <a:ext uri="{9D8B030D-6E8A-4147-A177-3AD203B41FA5}">
                      <a16:colId xmlns:a16="http://schemas.microsoft.com/office/drawing/2014/main" val="54917148"/>
                    </a:ext>
                  </a:extLst>
                </a:gridCol>
              </a:tblGrid>
              <a:tr h="415952">
                <a:tc>
                  <a:txBody>
                    <a:bodyPr/>
                    <a:lstStyle>
                      <a:lvl1pPr marL="0" algn="l" defTabSz="685800" rtl="0" eaLnBrk="1" latinLnBrk="0" hangingPunct="1">
                        <a:defRPr sz="1350" b="1" kern="1200">
                          <a:solidFill>
                            <a:schemeClr val="lt1"/>
                          </a:solidFill>
                          <a:latin typeface="Arial" panose="020B0604020202020204"/>
                        </a:defRPr>
                      </a:lvl1pPr>
                      <a:lvl2pPr marL="342900" algn="l" defTabSz="685800" rtl="0" eaLnBrk="1" latinLnBrk="0" hangingPunct="1">
                        <a:defRPr sz="1350" b="1" kern="1200">
                          <a:solidFill>
                            <a:schemeClr val="lt1"/>
                          </a:solidFill>
                          <a:latin typeface="Arial" panose="020B0604020202020204"/>
                        </a:defRPr>
                      </a:lvl2pPr>
                      <a:lvl3pPr marL="685800" algn="l" defTabSz="685800" rtl="0" eaLnBrk="1" latinLnBrk="0" hangingPunct="1">
                        <a:defRPr sz="1350" b="1" kern="1200">
                          <a:solidFill>
                            <a:schemeClr val="lt1"/>
                          </a:solidFill>
                          <a:latin typeface="Arial" panose="020B0604020202020204"/>
                        </a:defRPr>
                      </a:lvl3pPr>
                      <a:lvl4pPr marL="1028700" algn="l" defTabSz="685800" rtl="0" eaLnBrk="1" latinLnBrk="0" hangingPunct="1">
                        <a:defRPr sz="1350" b="1" kern="1200">
                          <a:solidFill>
                            <a:schemeClr val="lt1"/>
                          </a:solidFill>
                          <a:latin typeface="Arial" panose="020B0604020202020204"/>
                        </a:defRPr>
                      </a:lvl4pPr>
                      <a:lvl5pPr marL="1371600" algn="l" defTabSz="685800" rtl="0" eaLnBrk="1" latinLnBrk="0" hangingPunct="1">
                        <a:defRPr sz="1350" b="1" kern="1200">
                          <a:solidFill>
                            <a:schemeClr val="lt1"/>
                          </a:solidFill>
                          <a:latin typeface="Arial" panose="020B0604020202020204"/>
                        </a:defRPr>
                      </a:lvl5pPr>
                      <a:lvl6pPr marL="1714500" algn="l" defTabSz="685800" rtl="0" eaLnBrk="1" latinLnBrk="0" hangingPunct="1">
                        <a:defRPr sz="1350" b="1" kern="1200">
                          <a:solidFill>
                            <a:schemeClr val="lt1"/>
                          </a:solidFill>
                          <a:latin typeface="Arial" panose="020B0604020202020204"/>
                        </a:defRPr>
                      </a:lvl6pPr>
                      <a:lvl7pPr marL="2057400" algn="l" defTabSz="685800" rtl="0" eaLnBrk="1" latinLnBrk="0" hangingPunct="1">
                        <a:defRPr sz="1350" b="1" kern="1200">
                          <a:solidFill>
                            <a:schemeClr val="lt1"/>
                          </a:solidFill>
                          <a:latin typeface="Arial" panose="020B0604020202020204"/>
                        </a:defRPr>
                      </a:lvl7pPr>
                      <a:lvl8pPr marL="2400300" algn="l" defTabSz="685800" rtl="0" eaLnBrk="1" latinLnBrk="0" hangingPunct="1">
                        <a:defRPr sz="1350" b="1" kern="1200">
                          <a:solidFill>
                            <a:schemeClr val="lt1"/>
                          </a:solidFill>
                          <a:latin typeface="Arial" panose="020B0604020202020204"/>
                        </a:defRPr>
                      </a:lvl8pPr>
                      <a:lvl9pPr marL="2743200" algn="l" defTabSz="685800" rtl="0" eaLnBrk="1" latinLnBrk="0" hangingPunct="1">
                        <a:defRPr sz="1350" b="1" kern="1200">
                          <a:solidFill>
                            <a:schemeClr val="lt1"/>
                          </a:solidFill>
                          <a:latin typeface="Arial" panose="020B0604020202020204"/>
                        </a:defRPr>
                      </a:lvl9pPr>
                    </a:lstStyle>
                    <a:p>
                      <a:r>
                        <a:rPr lang="en-US" sz="1200" b="1" i="1">
                          <a:solidFill>
                            <a:schemeClr val="tx1"/>
                          </a:solidFill>
                        </a:rPr>
                        <a:t>Factor</a:t>
                      </a:r>
                    </a:p>
                  </a:txBody>
                  <a:tcPr anchor="ctr">
                    <a:lnL w="12700" cmpd="sng">
                      <a:noFill/>
                    </a:lnL>
                    <a:lnR w="12700" cmpd="sng">
                      <a:noFill/>
                    </a:lnR>
                    <a:lnT w="12700" cmpd="sng">
                      <a:noFill/>
                    </a:lnT>
                    <a:lnB w="1270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685800" rtl="0" eaLnBrk="1" latinLnBrk="0" hangingPunct="1">
                        <a:defRPr sz="1350" b="1" kern="1200">
                          <a:solidFill>
                            <a:schemeClr val="lt1"/>
                          </a:solidFill>
                          <a:latin typeface="Arial" panose="020B0604020202020204"/>
                        </a:defRPr>
                      </a:lvl1pPr>
                      <a:lvl2pPr marL="342900" algn="l" defTabSz="685800" rtl="0" eaLnBrk="1" latinLnBrk="0" hangingPunct="1">
                        <a:defRPr sz="1350" b="1" kern="1200">
                          <a:solidFill>
                            <a:schemeClr val="lt1"/>
                          </a:solidFill>
                          <a:latin typeface="Arial" panose="020B0604020202020204"/>
                        </a:defRPr>
                      </a:lvl2pPr>
                      <a:lvl3pPr marL="685800" algn="l" defTabSz="685800" rtl="0" eaLnBrk="1" latinLnBrk="0" hangingPunct="1">
                        <a:defRPr sz="1350" b="1" kern="1200">
                          <a:solidFill>
                            <a:schemeClr val="lt1"/>
                          </a:solidFill>
                          <a:latin typeface="Arial" panose="020B0604020202020204"/>
                        </a:defRPr>
                      </a:lvl3pPr>
                      <a:lvl4pPr marL="1028700" algn="l" defTabSz="685800" rtl="0" eaLnBrk="1" latinLnBrk="0" hangingPunct="1">
                        <a:defRPr sz="1350" b="1" kern="1200">
                          <a:solidFill>
                            <a:schemeClr val="lt1"/>
                          </a:solidFill>
                          <a:latin typeface="Arial" panose="020B0604020202020204"/>
                        </a:defRPr>
                      </a:lvl4pPr>
                      <a:lvl5pPr marL="1371600" algn="l" defTabSz="685800" rtl="0" eaLnBrk="1" latinLnBrk="0" hangingPunct="1">
                        <a:defRPr sz="1350" b="1" kern="1200">
                          <a:solidFill>
                            <a:schemeClr val="lt1"/>
                          </a:solidFill>
                          <a:latin typeface="Arial" panose="020B0604020202020204"/>
                        </a:defRPr>
                      </a:lvl5pPr>
                      <a:lvl6pPr marL="1714500" algn="l" defTabSz="685800" rtl="0" eaLnBrk="1" latinLnBrk="0" hangingPunct="1">
                        <a:defRPr sz="1350" b="1" kern="1200">
                          <a:solidFill>
                            <a:schemeClr val="lt1"/>
                          </a:solidFill>
                          <a:latin typeface="Arial" panose="020B0604020202020204"/>
                        </a:defRPr>
                      </a:lvl6pPr>
                      <a:lvl7pPr marL="2057400" algn="l" defTabSz="685800" rtl="0" eaLnBrk="1" latinLnBrk="0" hangingPunct="1">
                        <a:defRPr sz="1350" b="1" kern="1200">
                          <a:solidFill>
                            <a:schemeClr val="lt1"/>
                          </a:solidFill>
                          <a:latin typeface="Arial" panose="020B0604020202020204"/>
                        </a:defRPr>
                      </a:lvl7pPr>
                      <a:lvl8pPr marL="2400300" algn="l" defTabSz="685800" rtl="0" eaLnBrk="1" latinLnBrk="0" hangingPunct="1">
                        <a:defRPr sz="1350" b="1" kern="1200">
                          <a:solidFill>
                            <a:schemeClr val="lt1"/>
                          </a:solidFill>
                          <a:latin typeface="Arial" panose="020B0604020202020204"/>
                        </a:defRPr>
                      </a:lvl8pPr>
                      <a:lvl9pPr marL="2743200" algn="l" defTabSz="685800" rtl="0" eaLnBrk="1" latinLnBrk="0" hangingPunct="1">
                        <a:defRPr sz="1350" b="1" kern="1200">
                          <a:solidFill>
                            <a:schemeClr val="lt1"/>
                          </a:solidFill>
                          <a:latin typeface="Arial" panose="020B0604020202020204"/>
                        </a:defRPr>
                      </a:lvl9pPr>
                    </a:lstStyle>
                    <a:p>
                      <a:pPr algn="ctr"/>
                      <a:r>
                        <a:rPr lang="en-US" sz="1200">
                          <a:solidFill>
                            <a:schemeClr val="bg1"/>
                          </a:solidFill>
                        </a:rPr>
                        <a:t>Source Prioritization</a:t>
                      </a:r>
                    </a:p>
                  </a:txBody>
                  <a:tcPr anchor="ctr">
                    <a:lnL w="12700" cmpd="sng">
                      <a:noFill/>
                    </a:lnL>
                    <a:lnR w="12700" cmpd="sng">
                      <a:solidFill>
                        <a:sysClr val="window" lastClr="FFFFFF"/>
                      </a:solidFill>
                    </a:lnR>
                    <a:lnT w="12700" cmpd="sng">
                      <a:solidFill>
                        <a:sysClr val="window" lastClr="FFFFFF"/>
                      </a:solidFill>
                    </a:lnT>
                    <a:lnB w="1270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rgbClr val="FFC30A"/>
                    </a:solidFill>
                  </a:tcPr>
                </a:tc>
                <a:tc>
                  <a:txBody>
                    <a:bodyPr/>
                    <a:lstStyle>
                      <a:lvl1pPr marL="0" algn="l" defTabSz="685800" rtl="0" eaLnBrk="1" latinLnBrk="0" hangingPunct="1">
                        <a:defRPr sz="1350" b="1" kern="1200">
                          <a:solidFill>
                            <a:schemeClr val="lt1"/>
                          </a:solidFill>
                          <a:latin typeface="Arial" panose="020B0604020202020204"/>
                        </a:defRPr>
                      </a:lvl1pPr>
                      <a:lvl2pPr marL="342900" algn="l" defTabSz="685800" rtl="0" eaLnBrk="1" latinLnBrk="0" hangingPunct="1">
                        <a:defRPr sz="1350" b="1" kern="1200">
                          <a:solidFill>
                            <a:schemeClr val="lt1"/>
                          </a:solidFill>
                          <a:latin typeface="Arial" panose="020B0604020202020204"/>
                        </a:defRPr>
                      </a:lvl2pPr>
                      <a:lvl3pPr marL="685800" algn="l" defTabSz="685800" rtl="0" eaLnBrk="1" latinLnBrk="0" hangingPunct="1">
                        <a:defRPr sz="1350" b="1" kern="1200">
                          <a:solidFill>
                            <a:schemeClr val="lt1"/>
                          </a:solidFill>
                          <a:latin typeface="Arial" panose="020B0604020202020204"/>
                        </a:defRPr>
                      </a:lvl3pPr>
                      <a:lvl4pPr marL="1028700" algn="l" defTabSz="685800" rtl="0" eaLnBrk="1" latinLnBrk="0" hangingPunct="1">
                        <a:defRPr sz="1350" b="1" kern="1200">
                          <a:solidFill>
                            <a:schemeClr val="lt1"/>
                          </a:solidFill>
                          <a:latin typeface="Arial" panose="020B0604020202020204"/>
                        </a:defRPr>
                      </a:lvl4pPr>
                      <a:lvl5pPr marL="1371600" algn="l" defTabSz="685800" rtl="0" eaLnBrk="1" latinLnBrk="0" hangingPunct="1">
                        <a:defRPr sz="1350" b="1" kern="1200">
                          <a:solidFill>
                            <a:schemeClr val="lt1"/>
                          </a:solidFill>
                          <a:latin typeface="Arial" panose="020B0604020202020204"/>
                        </a:defRPr>
                      </a:lvl5pPr>
                      <a:lvl6pPr marL="1714500" algn="l" defTabSz="685800" rtl="0" eaLnBrk="1" latinLnBrk="0" hangingPunct="1">
                        <a:defRPr sz="1350" b="1" kern="1200">
                          <a:solidFill>
                            <a:schemeClr val="lt1"/>
                          </a:solidFill>
                          <a:latin typeface="Arial" panose="020B0604020202020204"/>
                        </a:defRPr>
                      </a:lvl6pPr>
                      <a:lvl7pPr marL="2057400" algn="l" defTabSz="685800" rtl="0" eaLnBrk="1" latinLnBrk="0" hangingPunct="1">
                        <a:defRPr sz="1350" b="1" kern="1200">
                          <a:solidFill>
                            <a:schemeClr val="lt1"/>
                          </a:solidFill>
                          <a:latin typeface="Arial" panose="020B0604020202020204"/>
                        </a:defRPr>
                      </a:lvl7pPr>
                      <a:lvl8pPr marL="2400300" algn="l" defTabSz="685800" rtl="0" eaLnBrk="1" latinLnBrk="0" hangingPunct="1">
                        <a:defRPr sz="1350" b="1" kern="1200">
                          <a:solidFill>
                            <a:schemeClr val="lt1"/>
                          </a:solidFill>
                          <a:latin typeface="Arial" panose="020B0604020202020204"/>
                        </a:defRPr>
                      </a:lvl8pPr>
                      <a:lvl9pPr marL="2743200" algn="l" defTabSz="685800" rtl="0" eaLnBrk="1" latinLnBrk="0" hangingPunct="1">
                        <a:defRPr sz="1350" b="1" kern="1200">
                          <a:solidFill>
                            <a:schemeClr val="lt1"/>
                          </a:solidFill>
                          <a:latin typeface="Arial" panose="020B0604020202020204"/>
                        </a:defRPr>
                      </a:lvl9pPr>
                    </a:lstStyle>
                    <a:p>
                      <a:pPr algn="ctr"/>
                      <a:r>
                        <a:rPr lang="en-US" sz="1200">
                          <a:solidFill>
                            <a:schemeClr val="bg1"/>
                          </a:solidFill>
                        </a:rPr>
                        <a:t>Data Integrity</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rgbClr val="6691FF"/>
                    </a:solidFill>
                  </a:tcPr>
                </a:tc>
                <a:tc>
                  <a:txBody>
                    <a:bodyPr/>
                    <a:lstStyle>
                      <a:lvl1pPr marL="0" algn="l" defTabSz="685800" rtl="0" eaLnBrk="1" latinLnBrk="0" hangingPunct="1">
                        <a:defRPr sz="1350" b="1" kern="1200">
                          <a:solidFill>
                            <a:schemeClr val="lt1"/>
                          </a:solidFill>
                          <a:latin typeface="Arial" panose="020B0604020202020204"/>
                        </a:defRPr>
                      </a:lvl1pPr>
                      <a:lvl2pPr marL="342900" algn="l" defTabSz="685800" rtl="0" eaLnBrk="1" latinLnBrk="0" hangingPunct="1">
                        <a:defRPr sz="1350" b="1" kern="1200">
                          <a:solidFill>
                            <a:schemeClr val="lt1"/>
                          </a:solidFill>
                          <a:latin typeface="Arial" panose="020B0604020202020204"/>
                        </a:defRPr>
                      </a:lvl2pPr>
                      <a:lvl3pPr marL="685800" algn="l" defTabSz="685800" rtl="0" eaLnBrk="1" latinLnBrk="0" hangingPunct="1">
                        <a:defRPr sz="1350" b="1" kern="1200">
                          <a:solidFill>
                            <a:schemeClr val="lt1"/>
                          </a:solidFill>
                          <a:latin typeface="Arial" panose="020B0604020202020204"/>
                        </a:defRPr>
                      </a:lvl3pPr>
                      <a:lvl4pPr marL="1028700" algn="l" defTabSz="685800" rtl="0" eaLnBrk="1" latinLnBrk="0" hangingPunct="1">
                        <a:defRPr sz="1350" b="1" kern="1200">
                          <a:solidFill>
                            <a:schemeClr val="lt1"/>
                          </a:solidFill>
                          <a:latin typeface="Arial" panose="020B0604020202020204"/>
                        </a:defRPr>
                      </a:lvl4pPr>
                      <a:lvl5pPr marL="1371600" algn="l" defTabSz="685800" rtl="0" eaLnBrk="1" latinLnBrk="0" hangingPunct="1">
                        <a:defRPr sz="1350" b="1" kern="1200">
                          <a:solidFill>
                            <a:schemeClr val="lt1"/>
                          </a:solidFill>
                          <a:latin typeface="Arial" panose="020B0604020202020204"/>
                        </a:defRPr>
                      </a:lvl5pPr>
                      <a:lvl6pPr marL="1714500" algn="l" defTabSz="685800" rtl="0" eaLnBrk="1" latinLnBrk="0" hangingPunct="1">
                        <a:defRPr sz="1350" b="1" kern="1200">
                          <a:solidFill>
                            <a:schemeClr val="lt1"/>
                          </a:solidFill>
                          <a:latin typeface="Arial" panose="020B0604020202020204"/>
                        </a:defRPr>
                      </a:lvl6pPr>
                      <a:lvl7pPr marL="2057400" algn="l" defTabSz="685800" rtl="0" eaLnBrk="1" latinLnBrk="0" hangingPunct="1">
                        <a:defRPr sz="1350" b="1" kern="1200">
                          <a:solidFill>
                            <a:schemeClr val="lt1"/>
                          </a:solidFill>
                          <a:latin typeface="Arial" panose="020B0604020202020204"/>
                        </a:defRPr>
                      </a:lvl7pPr>
                      <a:lvl8pPr marL="2400300" algn="l" defTabSz="685800" rtl="0" eaLnBrk="1" latinLnBrk="0" hangingPunct="1">
                        <a:defRPr sz="1350" b="1" kern="1200">
                          <a:solidFill>
                            <a:schemeClr val="lt1"/>
                          </a:solidFill>
                          <a:latin typeface="Arial" panose="020B0604020202020204"/>
                        </a:defRPr>
                      </a:lvl8pPr>
                      <a:lvl9pPr marL="2743200" algn="l" defTabSz="685800" rtl="0" eaLnBrk="1" latinLnBrk="0" hangingPunct="1">
                        <a:defRPr sz="1350" b="1" kern="1200">
                          <a:solidFill>
                            <a:schemeClr val="lt1"/>
                          </a:solidFill>
                          <a:latin typeface="Arial" panose="020B0604020202020204"/>
                        </a:defRPr>
                      </a:lvl9pPr>
                    </a:lstStyle>
                    <a:p>
                      <a:pPr algn="ctr"/>
                      <a:r>
                        <a:rPr lang="en-US" sz="1200">
                          <a:solidFill>
                            <a:schemeClr val="bg1"/>
                          </a:solidFill>
                        </a:rPr>
                        <a:t>Substantive</a:t>
                      </a:r>
                    </a:p>
                    <a:p>
                      <a:pPr algn="ctr"/>
                      <a:r>
                        <a:rPr lang="en-US" sz="1200">
                          <a:solidFill>
                            <a:schemeClr val="bg1"/>
                          </a:solidFill>
                        </a:rPr>
                        <a:t>Value Tiering</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rgbClr val="19A319"/>
                    </a:solidFill>
                  </a:tcPr>
                </a:tc>
                <a:tc>
                  <a:txBody>
                    <a:bodyPr/>
                    <a:lstStyle>
                      <a:lvl1pPr marL="0" algn="l" defTabSz="685800" rtl="0" eaLnBrk="1" latinLnBrk="0" hangingPunct="1">
                        <a:defRPr sz="1350" b="1" kern="1200">
                          <a:solidFill>
                            <a:schemeClr val="lt1"/>
                          </a:solidFill>
                          <a:latin typeface="Arial" panose="020B0604020202020204"/>
                        </a:defRPr>
                      </a:lvl1pPr>
                      <a:lvl2pPr marL="342900" algn="l" defTabSz="685800" rtl="0" eaLnBrk="1" latinLnBrk="0" hangingPunct="1">
                        <a:defRPr sz="1350" b="1" kern="1200">
                          <a:solidFill>
                            <a:schemeClr val="lt1"/>
                          </a:solidFill>
                          <a:latin typeface="Arial" panose="020B0604020202020204"/>
                        </a:defRPr>
                      </a:lvl2pPr>
                      <a:lvl3pPr marL="685800" algn="l" defTabSz="685800" rtl="0" eaLnBrk="1" latinLnBrk="0" hangingPunct="1">
                        <a:defRPr sz="1350" b="1" kern="1200">
                          <a:solidFill>
                            <a:schemeClr val="lt1"/>
                          </a:solidFill>
                          <a:latin typeface="Arial" panose="020B0604020202020204"/>
                        </a:defRPr>
                      </a:lvl3pPr>
                      <a:lvl4pPr marL="1028700" algn="l" defTabSz="685800" rtl="0" eaLnBrk="1" latinLnBrk="0" hangingPunct="1">
                        <a:defRPr sz="1350" b="1" kern="1200">
                          <a:solidFill>
                            <a:schemeClr val="lt1"/>
                          </a:solidFill>
                          <a:latin typeface="Arial" panose="020B0604020202020204"/>
                        </a:defRPr>
                      </a:lvl4pPr>
                      <a:lvl5pPr marL="1371600" algn="l" defTabSz="685800" rtl="0" eaLnBrk="1" latinLnBrk="0" hangingPunct="1">
                        <a:defRPr sz="1350" b="1" kern="1200">
                          <a:solidFill>
                            <a:schemeClr val="lt1"/>
                          </a:solidFill>
                          <a:latin typeface="Arial" panose="020B0604020202020204"/>
                        </a:defRPr>
                      </a:lvl5pPr>
                      <a:lvl6pPr marL="1714500" algn="l" defTabSz="685800" rtl="0" eaLnBrk="1" latinLnBrk="0" hangingPunct="1">
                        <a:defRPr sz="1350" b="1" kern="1200">
                          <a:solidFill>
                            <a:schemeClr val="lt1"/>
                          </a:solidFill>
                          <a:latin typeface="Arial" panose="020B0604020202020204"/>
                        </a:defRPr>
                      </a:lvl6pPr>
                      <a:lvl7pPr marL="2057400" algn="l" defTabSz="685800" rtl="0" eaLnBrk="1" latinLnBrk="0" hangingPunct="1">
                        <a:defRPr sz="1350" b="1" kern="1200">
                          <a:solidFill>
                            <a:schemeClr val="lt1"/>
                          </a:solidFill>
                          <a:latin typeface="Arial" panose="020B0604020202020204"/>
                        </a:defRPr>
                      </a:lvl7pPr>
                      <a:lvl8pPr marL="2400300" algn="l" defTabSz="685800" rtl="0" eaLnBrk="1" latinLnBrk="0" hangingPunct="1">
                        <a:defRPr sz="1350" b="1" kern="1200">
                          <a:solidFill>
                            <a:schemeClr val="lt1"/>
                          </a:solidFill>
                          <a:latin typeface="Arial" panose="020B0604020202020204"/>
                        </a:defRPr>
                      </a:lvl8pPr>
                      <a:lvl9pPr marL="2743200" algn="l" defTabSz="685800" rtl="0" eaLnBrk="1" latinLnBrk="0" hangingPunct="1">
                        <a:defRPr sz="1350" b="1" kern="1200">
                          <a:solidFill>
                            <a:schemeClr val="lt1"/>
                          </a:solidFill>
                          <a:latin typeface="Arial" panose="020B0604020202020204"/>
                        </a:defRPr>
                      </a:lvl9pPr>
                    </a:lstStyle>
                    <a:p>
                      <a:pPr algn="ctr"/>
                      <a:r>
                        <a:rPr lang="en-US" sz="1200">
                          <a:solidFill>
                            <a:schemeClr val="bg1"/>
                          </a:solidFill>
                        </a:rPr>
                        <a:t>Recency</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rgbClr val="C0C0C0"/>
                    </a:solidFill>
                  </a:tcPr>
                </a:tc>
                <a:tc>
                  <a:txBody>
                    <a:bodyPr/>
                    <a:lstStyle>
                      <a:lvl1pPr marL="0" algn="l" defTabSz="685800" rtl="0" eaLnBrk="1" latinLnBrk="0" hangingPunct="1">
                        <a:defRPr sz="1350" b="1" kern="1200">
                          <a:solidFill>
                            <a:schemeClr val="lt1"/>
                          </a:solidFill>
                          <a:latin typeface="Arial" panose="020B0604020202020204"/>
                        </a:defRPr>
                      </a:lvl1pPr>
                      <a:lvl2pPr marL="342900" algn="l" defTabSz="685800" rtl="0" eaLnBrk="1" latinLnBrk="0" hangingPunct="1">
                        <a:defRPr sz="1350" b="1" kern="1200">
                          <a:solidFill>
                            <a:schemeClr val="lt1"/>
                          </a:solidFill>
                          <a:latin typeface="Arial" panose="020B0604020202020204"/>
                        </a:defRPr>
                      </a:lvl2pPr>
                      <a:lvl3pPr marL="685800" algn="l" defTabSz="685800" rtl="0" eaLnBrk="1" latinLnBrk="0" hangingPunct="1">
                        <a:defRPr sz="1350" b="1" kern="1200">
                          <a:solidFill>
                            <a:schemeClr val="lt1"/>
                          </a:solidFill>
                          <a:latin typeface="Arial" panose="020B0604020202020204"/>
                        </a:defRPr>
                      </a:lvl3pPr>
                      <a:lvl4pPr marL="1028700" algn="l" defTabSz="685800" rtl="0" eaLnBrk="1" latinLnBrk="0" hangingPunct="1">
                        <a:defRPr sz="1350" b="1" kern="1200">
                          <a:solidFill>
                            <a:schemeClr val="lt1"/>
                          </a:solidFill>
                          <a:latin typeface="Arial" panose="020B0604020202020204"/>
                        </a:defRPr>
                      </a:lvl4pPr>
                      <a:lvl5pPr marL="1371600" algn="l" defTabSz="685800" rtl="0" eaLnBrk="1" latinLnBrk="0" hangingPunct="1">
                        <a:defRPr sz="1350" b="1" kern="1200">
                          <a:solidFill>
                            <a:schemeClr val="lt1"/>
                          </a:solidFill>
                          <a:latin typeface="Arial" panose="020B0604020202020204"/>
                        </a:defRPr>
                      </a:lvl5pPr>
                      <a:lvl6pPr marL="1714500" algn="l" defTabSz="685800" rtl="0" eaLnBrk="1" latinLnBrk="0" hangingPunct="1">
                        <a:defRPr sz="1350" b="1" kern="1200">
                          <a:solidFill>
                            <a:schemeClr val="lt1"/>
                          </a:solidFill>
                          <a:latin typeface="Arial" panose="020B0604020202020204"/>
                        </a:defRPr>
                      </a:lvl6pPr>
                      <a:lvl7pPr marL="2057400" algn="l" defTabSz="685800" rtl="0" eaLnBrk="1" latinLnBrk="0" hangingPunct="1">
                        <a:defRPr sz="1350" b="1" kern="1200">
                          <a:solidFill>
                            <a:schemeClr val="lt1"/>
                          </a:solidFill>
                          <a:latin typeface="Arial" panose="020B0604020202020204"/>
                        </a:defRPr>
                      </a:lvl7pPr>
                      <a:lvl8pPr marL="2400300" algn="l" defTabSz="685800" rtl="0" eaLnBrk="1" latinLnBrk="0" hangingPunct="1">
                        <a:defRPr sz="1350" b="1" kern="1200">
                          <a:solidFill>
                            <a:schemeClr val="lt1"/>
                          </a:solidFill>
                          <a:latin typeface="Arial" panose="020B0604020202020204"/>
                        </a:defRPr>
                      </a:lvl8pPr>
                      <a:lvl9pPr marL="2743200" algn="l" defTabSz="685800" rtl="0" eaLnBrk="1" latinLnBrk="0" hangingPunct="1">
                        <a:defRPr sz="1350" b="1" kern="1200">
                          <a:solidFill>
                            <a:schemeClr val="lt1"/>
                          </a:solidFill>
                          <a:latin typeface="Arial" panose="020B0604020202020204"/>
                        </a:defRPr>
                      </a:lvl9pPr>
                    </a:lstStyle>
                    <a:p>
                      <a:pPr algn="ctr"/>
                      <a:r>
                        <a:rPr lang="en-US" sz="1200">
                          <a:solidFill>
                            <a:schemeClr val="bg1"/>
                          </a:solidFill>
                        </a:rPr>
                        <a:t>Element-Specific Tiebreakers</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ysClr val="windowText" lastClr="000000"/>
                    </a:solidFill>
                  </a:tcPr>
                </a:tc>
                <a:extLst>
                  <a:ext uri="{0D108BD9-81ED-4DB2-BD59-A6C34878D82A}">
                    <a16:rowId xmlns:a16="http://schemas.microsoft.com/office/drawing/2014/main" val="249592078"/>
                  </a:ext>
                </a:extLst>
              </a:tr>
              <a:tr h="897938">
                <a:tc>
                  <a:txBody>
                    <a:bodyPr/>
                    <a:lstStyle>
                      <a:lvl1pPr marL="0" algn="l" defTabSz="685800" rtl="0" eaLnBrk="1" latinLnBrk="0" hangingPunct="1">
                        <a:defRPr sz="1350" kern="1200">
                          <a:solidFill>
                            <a:schemeClr val="dk1"/>
                          </a:solidFill>
                          <a:latin typeface="Arial" panose="020B0604020202020204"/>
                        </a:defRPr>
                      </a:lvl1pPr>
                      <a:lvl2pPr marL="342900" algn="l" defTabSz="685800" rtl="0" eaLnBrk="1" latinLnBrk="0" hangingPunct="1">
                        <a:defRPr sz="1350" kern="1200">
                          <a:solidFill>
                            <a:schemeClr val="dk1"/>
                          </a:solidFill>
                          <a:latin typeface="Arial" panose="020B0604020202020204"/>
                        </a:defRPr>
                      </a:lvl2pPr>
                      <a:lvl3pPr marL="685800" algn="l" defTabSz="685800" rtl="0" eaLnBrk="1" latinLnBrk="0" hangingPunct="1">
                        <a:defRPr sz="1350" kern="1200">
                          <a:solidFill>
                            <a:schemeClr val="dk1"/>
                          </a:solidFill>
                          <a:latin typeface="Arial" panose="020B0604020202020204"/>
                        </a:defRPr>
                      </a:lvl3pPr>
                      <a:lvl4pPr marL="1028700" algn="l" defTabSz="685800" rtl="0" eaLnBrk="1" latinLnBrk="0" hangingPunct="1">
                        <a:defRPr sz="1350" kern="1200">
                          <a:solidFill>
                            <a:schemeClr val="dk1"/>
                          </a:solidFill>
                          <a:latin typeface="Arial" panose="020B0604020202020204"/>
                        </a:defRPr>
                      </a:lvl4pPr>
                      <a:lvl5pPr marL="1371600" algn="l" defTabSz="685800" rtl="0" eaLnBrk="1" latinLnBrk="0" hangingPunct="1">
                        <a:defRPr sz="1350" kern="1200">
                          <a:solidFill>
                            <a:schemeClr val="dk1"/>
                          </a:solidFill>
                          <a:latin typeface="Arial" panose="020B0604020202020204"/>
                        </a:defRPr>
                      </a:lvl5pPr>
                      <a:lvl6pPr marL="1714500" algn="l" defTabSz="685800" rtl="0" eaLnBrk="1" latinLnBrk="0" hangingPunct="1">
                        <a:defRPr sz="1350" kern="1200">
                          <a:solidFill>
                            <a:schemeClr val="dk1"/>
                          </a:solidFill>
                          <a:latin typeface="Arial" panose="020B0604020202020204"/>
                        </a:defRPr>
                      </a:lvl6pPr>
                      <a:lvl7pPr marL="2057400" algn="l" defTabSz="685800" rtl="0" eaLnBrk="1" latinLnBrk="0" hangingPunct="1">
                        <a:defRPr sz="1350" kern="1200">
                          <a:solidFill>
                            <a:schemeClr val="dk1"/>
                          </a:solidFill>
                          <a:latin typeface="Arial" panose="020B0604020202020204"/>
                        </a:defRPr>
                      </a:lvl7pPr>
                      <a:lvl8pPr marL="2400300" algn="l" defTabSz="685800" rtl="0" eaLnBrk="1" latinLnBrk="0" hangingPunct="1">
                        <a:defRPr sz="1350" kern="1200">
                          <a:solidFill>
                            <a:schemeClr val="dk1"/>
                          </a:solidFill>
                          <a:latin typeface="Arial" panose="020B0604020202020204"/>
                        </a:defRPr>
                      </a:lvl8pPr>
                      <a:lvl9pPr marL="2743200" algn="l" defTabSz="685800" rtl="0" eaLnBrk="1" latinLnBrk="0" hangingPunct="1">
                        <a:defRPr sz="1350" kern="1200">
                          <a:solidFill>
                            <a:schemeClr val="dk1"/>
                          </a:solidFill>
                          <a:latin typeface="Arial" panose="020B0604020202020204"/>
                        </a:defRPr>
                      </a:lvl9pPr>
                    </a:lstStyle>
                    <a:p>
                      <a:r>
                        <a:rPr lang="en-US" sz="1200" b="1" i="1">
                          <a:solidFill>
                            <a:schemeClr val="tx1"/>
                          </a:solidFill>
                        </a:rPr>
                        <a:t>Goal / Principle</a:t>
                      </a:r>
                    </a:p>
                  </a:txBody>
                  <a:tcPr anchor="ctr">
                    <a:lnL w="12700" cmpd="sng">
                      <a:noFill/>
                    </a:lnL>
                    <a:lnR w="12700" cmpd="sng">
                      <a:noFill/>
                    </a:lnR>
                    <a:lnT w="12700" cap="flat" cmpd="sng" algn="ctr">
                      <a:solidFill>
                        <a:srgbClr val="808080"/>
                      </a:solidFill>
                      <a:prstDash val="solid"/>
                      <a:round/>
                      <a:headEnd type="none" w="med" len="med"/>
                      <a:tailEnd type="none" w="med" len="med"/>
                    </a:lnT>
                    <a:lnB w="12700" cap="flat" cmpd="sng" algn="ctr">
                      <a:solidFill>
                        <a:srgbClr val="808080"/>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685800" rtl="0" eaLnBrk="1" latinLnBrk="0" hangingPunct="1">
                        <a:defRPr sz="1350" kern="1200">
                          <a:solidFill>
                            <a:schemeClr val="dk1"/>
                          </a:solidFill>
                          <a:latin typeface="Arial" panose="020B0604020202020204"/>
                        </a:defRPr>
                      </a:lvl1pPr>
                      <a:lvl2pPr marL="342900" algn="l" defTabSz="685800" rtl="0" eaLnBrk="1" latinLnBrk="0" hangingPunct="1">
                        <a:defRPr sz="1350" kern="1200">
                          <a:solidFill>
                            <a:schemeClr val="dk1"/>
                          </a:solidFill>
                          <a:latin typeface="Arial" panose="020B0604020202020204"/>
                        </a:defRPr>
                      </a:lvl2pPr>
                      <a:lvl3pPr marL="685800" algn="l" defTabSz="685800" rtl="0" eaLnBrk="1" latinLnBrk="0" hangingPunct="1">
                        <a:defRPr sz="1350" kern="1200">
                          <a:solidFill>
                            <a:schemeClr val="dk1"/>
                          </a:solidFill>
                          <a:latin typeface="Arial" panose="020B0604020202020204"/>
                        </a:defRPr>
                      </a:lvl3pPr>
                      <a:lvl4pPr marL="1028700" algn="l" defTabSz="685800" rtl="0" eaLnBrk="1" latinLnBrk="0" hangingPunct="1">
                        <a:defRPr sz="1350" kern="1200">
                          <a:solidFill>
                            <a:schemeClr val="dk1"/>
                          </a:solidFill>
                          <a:latin typeface="Arial" panose="020B0604020202020204"/>
                        </a:defRPr>
                      </a:lvl4pPr>
                      <a:lvl5pPr marL="1371600" algn="l" defTabSz="685800" rtl="0" eaLnBrk="1" latinLnBrk="0" hangingPunct="1">
                        <a:defRPr sz="1350" kern="1200">
                          <a:solidFill>
                            <a:schemeClr val="dk1"/>
                          </a:solidFill>
                          <a:latin typeface="Arial" panose="020B0604020202020204"/>
                        </a:defRPr>
                      </a:lvl5pPr>
                      <a:lvl6pPr marL="1714500" algn="l" defTabSz="685800" rtl="0" eaLnBrk="1" latinLnBrk="0" hangingPunct="1">
                        <a:defRPr sz="1350" kern="1200">
                          <a:solidFill>
                            <a:schemeClr val="dk1"/>
                          </a:solidFill>
                          <a:latin typeface="Arial" panose="020B0604020202020204"/>
                        </a:defRPr>
                      </a:lvl6pPr>
                      <a:lvl7pPr marL="2057400" algn="l" defTabSz="685800" rtl="0" eaLnBrk="1" latinLnBrk="0" hangingPunct="1">
                        <a:defRPr sz="1350" kern="1200">
                          <a:solidFill>
                            <a:schemeClr val="dk1"/>
                          </a:solidFill>
                          <a:latin typeface="Arial" panose="020B0604020202020204"/>
                        </a:defRPr>
                      </a:lvl7pPr>
                      <a:lvl8pPr marL="2400300" algn="l" defTabSz="685800" rtl="0" eaLnBrk="1" latinLnBrk="0" hangingPunct="1">
                        <a:defRPr sz="1350" kern="1200">
                          <a:solidFill>
                            <a:schemeClr val="dk1"/>
                          </a:solidFill>
                          <a:latin typeface="Arial" panose="020B0604020202020204"/>
                        </a:defRPr>
                      </a:lvl8pPr>
                      <a:lvl9pPr marL="2743200" algn="l" defTabSz="685800" rtl="0" eaLnBrk="1" latinLnBrk="0" hangingPunct="1">
                        <a:defRPr sz="1350" kern="1200">
                          <a:solidFill>
                            <a:schemeClr val="dk1"/>
                          </a:solidFill>
                          <a:latin typeface="Arial" panose="020B060402020202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a:latin typeface="+mn-lt"/>
                          <a:ea typeface="Open Sans"/>
                          <a:cs typeface="Open Sans"/>
                        </a:rPr>
                        <a:t>Prioritize </a:t>
                      </a:r>
                      <a:r>
                        <a:rPr lang="en-US" sz="1200" b="1" i="1">
                          <a:latin typeface="+mn-lt"/>
                          <a:ea typeface="Open Sans"/>
                          <a:cs typeface="Open Sans"/>
                        </a:rPr>
                        <a:t>sources</a:t>
                      </a:r>
                      <a:r>
                        <a:rPr lang="en-US" sz="1200" i="1">
                          <a:latin typeface="+mn-lt"/>
                          <a:ea typeface="Open Sans"/>
                          <a:cs typeface="Open Sans"/>
                        </a:rPr>
                        <a:t> </a:t>
                      </a:r>
                      <a:r>
                        <a:rPr lang="en-US" sz="1200">
                          <a:latin typeface="+mn-lt"/>
                          <a:ea typeface="Open Sans"/>
                          <a:cs typeface="Open Sans"/>
                        </a:rPr>
                        <a:t>that meet MassHealth’s RELD SOGI data collection standards based on source attested data</a:t>
                      </a:r>
                      <a:endParaRPr lang="en-AS" sz="1200">
                        <a:latin typeface="+mn-lt"/>
                        <a:ea typeface="Open Sans"/>
                        <a:cs typeface="Open Sans"/>
                      </a:endParaRPr>
                    </a:p>
                  </a:txBody>
                  <a:tcPr marT="91440">
                    <a:lnL w="12700" cmpd="sng">
                      <a:noFill/>
                    </a:lnL>
                    <a:lnR w="12700" cmpd="sng">
                      <a:solidFill>
                        <a:sysClr val="window" lastClr="FFFFFF"/>
                      </a:solidFill>
                    </a:lnR>
                    <a:lnT w="12700" cap="flat" cmpd="sng" algn="ctr">
                      <a:solidFill>
                        <a:srgbClr val="808080"/>
                      </a:solidFill>
                      <a:prstDash val="solid"/>
                      <a:round/>
                      <a:headEnd type="none" w="med" len="med"/>
                      <a:tailEnd type="none" w="med" len="med"/>
                    </a:lnT>
                    <a:lnB w="12700" cap="flat" cmpd="sng" algn="ctr">
                      <a:solidFill>
                        <a:srgbClr val="808080"/>
                      </a:solidFill>
                      <a:prstDash val="sysDash"/>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sz="1350" kern="1200">
                          <a:solidFill>
                            <a:schemeClr val="dk1"/>
                          </a:solidFill>
                          <a:latin typeface="Arial" panose="020B0604020202020204"/>
                        </a:defRPr>
                      </a:lvl1pPr>
                      <a:lvl2pPr marL="342900" algn="l" defTabSz="685800" rtl="0" eaLnBrk="1" latinLnBrk="0" hangingPunct="1">
                        <a:defRPr sz="1350" kern="1200">
                          <a:solidFill>
                            <a:schemeClr val="dk1"/>
                          </a:solidFill>
                          <a:latin typeface="Arial" panose="020B0604020202020204"/>
                        </a:defRPr>
                      </a:lvl2pPr>
                      <a:lvl3pPr marL="685800" algn="l" defTabSz="685800" rtl="0" eaLnBrk="1" latinLnBrk="0" hangingPunct="1">
                        <a:defRPr sz="1350" kern="1200">
                          <a:solidFill>
                            <a:schemeClr val="dk1"/>
                          </a:solidFill>
                          <a:latin typeface="Arial" panose="020B0604020202020204"/>
                        </a:defRPr>
                      </a:lvl3pPr>
                      <a:lvl4pPr marL="1028700" algn="l" defTabSz="685800" rtl="0" eaLnBrk="1" latinLnBrk="0" hangingPunct="1">
                        <a:defRPr sz="1350" kern="1200">
                          <a:solidFill>
                            <a:schemeClr val="dk1"/>
                          </a:solidFill>
                          <a:latin typeface="Arial" panose="020B0604020202020204"/>
                        </a:defRPr>
                      </a:lvl4pPr>
                      <a:lvl5pPr marL="1371600" algn="l" defTabSz="685800" rtl="0" eaLnBrk="1" latinLnBrk="0" hangingPunct="1">
                        <a:defRPr sz="1350" kern="1200">
                          <a:solidFill>
                            <a:schemeClr val="dk1"/>
                          </a:solidFill>
                          <a:latin typeface="Arial" panose="020B0604020202020204"/>
                        </a:defRPr>
                      </a:lvl5pPr>
                      <a:lvl6pPr marL="1714500" algn="l" defTabSz="685800" rtl="0" eaLnBrk="1" latinLnBrk="0" hangingPunct="1">
                        <a:defRPr sz="1350" kern="1200">
                          <a:solidFill>
                            <a:schemeClr val="dk1"/>
                          </a:solidFill>
                          <a:latin typeface="Arial" panose="020B0604020202020204"/>
                        </a:defRPr>
                      </a:lvl6pPr>
                      <a:lvl7pPr marL="2057400" algn="l" defTabSz="685800" rtl="0" eaLnBrk="1" latinLnBrk="0" hangingPunct="1">
                        <a:defRPr sz="1350" kern="1200">
                          <a:solidFill>
                            <a:schemeClr val="dk1"/>
                          </a:solidFill>
                          <a:latin typeface="Arial" panose="020B0604020202020204"/>
                        </a:defRPr>
                      </a:lvl7pPr>
                      <a:lvl8pPr marL="2400300" algn="l" defTabSz="685800" rtl="0" eaLnBrk="1" latinLnBrk="0" hangingPunct="1">
                        <a:defRPr sz="1350" kern="1200">
                          <a:solidFill>
                            <a:schemeClr val="dk1"/>
                          </a:solidFill>
                          <a:latin typeface="Arial" panose="020B0604020202020204"/>
                        </a:defRPr>
                      </a:lvl8pPr>
                      <a:lvl9pPr marL="2743200" algn="l" defTabSz="685800" rtl="0" eaLnBrk="1" latinLnBrk="0" hangingPunct="1">
                        <a:defRPr sz="1350" kern="1200">
                          <a:solidFill>
                            <a:schemeClr val="dk1"/>
                          </a:solidFill>
                          <a:latin typeface="Arial" panose="020B060402020202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a:latin typeface="+mn-lt"/>
                          <a:ea typeface="Open Sans"/>
                          <a:cs typeface="Open Sans"/>
                        </a:rPr>
                        <a:t>Prioritize </a:t>
                      </a:r>
                      <a:r>
                        <a:rPr lang="en-US" sz="1200" b="1" i="1">
                          <a:latin typeface="+mn-lt"/>
                          <a:ea typeface="Open Sans"/>
                          <a:cs typeface="Open Sans"/>
                        </a:rPr>
                        <a:t>sources</a:t>
                      </a:r>
                      <a:r>
                        <a:rPr lang="en-US" sz="1200" i="1">
                          <a:latin typeface="+mn-lt"/>
                          <a:ea typeface="Open Sans"/>
                          <a:cs typeface="Open Sans"/>
                        </a:rPr>
                        <a:t> </a:t>
                      </a:r>
                      <a:r>
                        <a:rPr lang="en-US" sz="1200">
                          <a:latin typeface="+mn-lt"/>
                          <a:ea typeface="Open Sans"/>
                          <a:cs typeface="Open Sans"/>
                        </a:rPr>
                        <a:t>with complete and quality data</a:t>
                      </a:r>
                      <a:endParaRPr lang="en-AS" sz="1200">
                        <a:latin typeface="+mn-lt"/>
                        <a:ea typeface="Open Sans"/>
                        <a:cs typeface="Open Sans"/>
                      </a:endParaRPr>
                    </a:p>
                  </a:txBody>
                  <a:tcPr marT="91440">
                    <a:lnL w="12700" cmpd="sng">
                      <a:solidFill>
                        <a:sysClr val="window" lastClr="FFFFFF"/>
                      </a:solidFill>
                    </a:lnL>
                    <a:lnR w="12700" cmpd="sng">
                      <a:solidFill>
                        <a:sysClr val="window" lastClr="FFFFFF"/>
                      </a:solidFill>
                    </a:lnR>
                    <a:lnT w="12700" cap="flat" cmpd="sng" algn="ctr">
                      <a:solidFill>
                        <a:srgbClr val="808080"/>
                      </a:solidFill>
                      <a:prstDash val="solid"/>
                      <a:round/>
                      <a:headEnd type="none" w="med" len="med"/>
                      <a:tailEnd type="none" w="med" len="med"/>
                    </a:lnT>
                    <a:lnB w="12700" cap="flat" cmpd="sng" algn="ctr">
                      <a:solidFill>
                        <a:srgbClr val="808080"/>
                      </a:solidFill>
                      <a:prstDash val="sysDash"/>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sz="1350" kern="1200">
                          <a:solidFill>
                            <a:schemeClr val="dk1"/>
                          </a:solidFill>
                          <a:latin typeface="Arial" panose="020B0604020202020204"/>
                        </a:defRPr>
                      </a:lvl1pPr>
                      <a:lvl2pPr marL="342900" algn="l" defTabSz="685800" rtl="0" eaLnBrk="1" latinLnBrk="0" hangingPunct="1">
                        <a:defRPr sz="1350" kern="1200">
                          <a:solidFill>
                            <a:schemeClr val="dk1"/>
                          </a:solidFill>
                          <a:latin typeface="Arial" panose="020B0604020202020204"/>
                        </a:defRPr>
                      </a:lvl2pPr>
                      <a:lvl3pPr marL="685800" algn="l" defTabSz="685800" rtl="0" eaLnBrk="1" latinLnBrk="0" hangingPunct="1">
                        <a:defRPr sz="1350" kern="1200">
                          <a:solidFill>
                            <a:schemeClr val="dk1"/>
                          </a:solidFill>
                          <a:latin typeface="Arial" panose="020B0604020202020204"/>
                        </a:defRPr>
                      </a:lvl3pPr>
                      <a:lvl4pPr marL="1028700" algn="l" defTabSz="685800" rtl="0" eaLnBrk="1" latinLnBrk="0" hangingPunct="1">
                        <a:defRPr sz="1350" kern="1200">
                          <a:solidFill>
                            <a:schemeClr val="dk1"/>
                          </a:solidFill>
                          <a:latin typeface="Arial" panose="020B0604020202020204"/>
                        </a:defRPr>
                      </a:lvl4pPr>
                      <a:lvl5pPr marL="1371600" algn="l" defTabSz="685800" rtl="0" eaLnBrk="1" latinLnBrk="0" hangingPunct="1">
                        <a:defRPr sz="1350" kern="1200">
                          <a:solidFill>
                            <a:schemeClr val="dk1"/>
                          </a:solidFill>
                          <a:latin typeface="Arial" panose="020B0604020202020204"/>
                        </a:defRPr>
                      </a:lvl5pPr>
                      <a:lvl6pPr marL="1714500" algn="l" defTabSz="685800" rtl="0" eaLnBrk="1" latinLnBrk="0" hangingPunct="1">
                        <a:defRPr sz="1350" kern="1200">
                          <a:solidFill>
                            <a:schemeClr val="dk1"/>
                          </a:solidFill>
                          <a:latin typeface="Arial" panose="020B0604020202020204"/>
                        </a:defRPr>
                      </a:lvl6pPr>
                      <a:lvl7pPr marL="2057400" algn="l" defTabSz="685800" rtl="0" eaLnBrk="1" latinLnBrk="0" hangingPunct="1">
                        <a:defRPr sz="1350" kern="1200">
                          <a:solidFill>
                            <a:schemeClr val="dk1"/>
                          </a:solidFill>
                          <a:latin typeface="Arial" panose="020B0604020202020204"/>
                        </a:defRPr>
                      </a:lvl7pPr>
                      <a:lvl8pPr marL="2400300" algn="l" defTabSz="685800" rtl="0" eaLnBrk="1" latinLnBrk="0" hangingPunct="1">
                        <a:defRPr sz="1350" kern="1200">
                          <a:solidFill>
                            <a:schemeClr val="dk1"/>
                          </a:solidFill>
                          <a:latin typeface="Arial" panose="020B0604020202020204"/>
                        </a:defRPr>
                      </a:lvl8pPr>
                      <a:lvl9pPr marL="2743200" algn="l" defTabSz="685800" rtl="0" eaLnBrk="1" latinLnBrk="0" hangingPunct="1">
                        <a:defRPr sz="1350" kern="1200">
                          <a:solidFill>
                            <a:schemeClr val="dk1"/>
                          </a:solidFill>
                          <a:latin typeface="Arial" panose="020B060402020202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a:latin typeface="+mn-lt"/>
                          <a:ea typeface="Open Sans"/>
                          <a:cs typeface="Open Sans"/>
                        </a:rPr>
                        <a:t>Prioritize </a:t>
                      </a:r>
                      <a:r>
                        <a:rPr lang="en-US" sz="1200" b="1" i="1">
                          <a:latin typeface="+mn-lt"/>
                          <a:ea typeface="Open Sans"/>
                          <a:cs typeface="Open Sans"/>
                        </a:rPr>
                        <a:t>records</a:t>
                      </a:r>
                      <a:r>
                        <a:rPr lang="en-US" sz="1200" i="1">
                          <a:latin typeface="+mn-lt"/>
                          <a:ea typeface="Open Sans"/>
                          <a:cs typeface="Open Sans"/>
                        </a:rPr>
                        <a:t> </a:t>
                      </a:r>
                      <a:r>
                        <a:rPr lang="en-US" sz="1200">
                          <a:latin typeface="+mn-lt"/>
                          <a:ea typeface="Open Sans"/>
                          <a:cs typeface="Open Sans"/>
                        </a:rPr>
                        <a:t>that contain affirmative member responses</a:t>
                      </a:r>
                      <a:endParaRPr lang="en-US" sz="1200">
                        <a:solidFill>
                          <a:schemeClr val="tx1"/>
                        </a:solidFill>
                        <a:ea typeface="Open Sans"/>
                        <a:cs typeface="Open Sans"/>
                      </a:endParaRPr>
                    </a:p>
                  </a:txBody>
                  <a:tcPr marT="91440">
                    <a:lnL w="12700" cmpd="sng">
                      <a:solidFill>
                        <a:sysClr val="window" lastClr="FFFFFF"/>
                      </a:solidFill>
                    </a:lnL>
                    <a:lnR w="12700" cmpd="sng">
                      <a:solidFill>
                        <a:sysClr val="window" lastClr="FFFFFF"/>
                      </a:solidFill>
                    </a:lnR>
                    <a:lnT w="12700" cap="flat" cmpd="sng" algn="ctr">
                      <a:solidFill>
                        <a:srgbClr val="808080"/>
                      </a:solidFill>
                      <a:prstDash val="solid"/>
                      <a:round/>
                      <a:headEnd type="none" w="med" len="med"/>
                      <a:tailEnd type="none" w="med" len="med"/>
                    </a:lnT>
                    <a:lnB w="12700" cap="flat" cmpd="sng" algn="ctr">
                      <a:solidFill>
                        <a:srgbClr val="808080"/>
                      </a:solidFill>
                      <a:prstDash val="sysDash"/>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sz="1350" kern="1200">
                          <a:solidFill>
                            <a:schemeClr val="dk1"/>
                          </a:solidFill>
                          <a:latin typeface="Arial" panose="020B0604020202020204"/>
                        </a:defRPr>
                      </a:lvl1pPr>
                      <a:lvl2pPr marL="342900" algn="l" defTabSz="685800" rtl="0" eaLnBrk="1" latinLnBrk="0" hangingPunct="1">
                        <a:defRPr sz="1350" kern="1200">
                          <a:solidFill>
                            <a:schemeClr val="dk1"/>
                          </a:solidFill>
                          <a:latin typeface="Arial" panose="020B0604020202020204"/>
                        </a:defRPr>
                      </a:lvl2pPr>
                      <a:lvl3pPr marL="685800" algn="l" defTabSz="685800" rtl="0" eaLnBrk="1" latinLnBrk="0" hangingPunct="1">
                        <a:defRPr sz="1350" kern="1200">
                          <a:solidFill>
                            <a:schemeClr val="dk1"/>
                          </a:solidFill>
                          <a:latin typeface="Arial" panose="020B0604020202020204"/>
                        </a:defRPr>
                      </a:lvl3pPr>
                      <a:lvl4pPr marL="1028700" algn="l" defTabSz="685800" rtl="0" eaLnBrk="1" latinLnBrk="0" hangingPunct="1">
                        <a:defRPr sz="1350" kern="1200">
                          <a:solidFill>
                            <a:schemeClr val="dk1"/>
                          </a:solidFill>
                          <a:latin typeface="Arial" panose="020B0604020202020204"/>
                        </a:defRPr>
                      </a:lvl4pPr>
                      <a:lvl5pPr marL="1371600" algn="l" defTabSz="685800" rtl="0" eaLnBrk="1" latinLnBrk="0" hangingPunct="1">
                        <a:defRPr sz="1350" kern="1200">
                          <a:solidFill>
                            <a:schemeClr val="dk1"/>
                          </a:solidFill>
                          <a:latin typeface="Arial" panose="020B0604020202020204"/>
                        </a:defRPr>
                      </a:lvl5pPr>
                      <a:lvl6pPr marL="1714500" algn="l" defTabSz="685800" rtl="0" eaLnBrk="1" latinLnBrk="0" hangingPunct="1">
                        <a:defRPr sz="1350" kern="1200">
                          <a:solidFill>
                            <a:schemeClr val="dk1"/>
                          </a:solidFill>
                          <a:latin typeface="Arial" panose="020B0604020202020204"/>
                        </a:defRPr>
                      </a:lvl6pPr>
                      <a:lvl7pPr marL="2057400" algn="l" defTabSz="685800" rtl="0" eaLnBrk="1" latinLnBrk="0" hangingPunct="1">
                        <a:defRPr sz="1350" kern="1200">
                          <a:solidFill>
                            <a:schemeClr val="dk1"/>
                          </a:solidFill>
                          <a:latin typeface="Arial" panose="020B0604020202020204"/>
                        </a:defRPr>
                      </a:lvl7pPr>
                      <a:lvl8pPr marL="2400300" algn="l" defTabSz="685800" rtl="0" eaLnBrk="1" latinLnBrk="0" hangingPunct="1">
                        <a:defRPr sz="1350" kern="1200">
                          <a:solidFill>
                            <a:schemeClr val="dk1"/>
                          </a:solidFill>
                          <a:latin typeface="Arial" panose="020B0604020202020204"/>
                        </a:defRPr>
                      </a:lvl8pPr>
                      <a:lvl9pPr marL="2743200" algn="l" defTabSz="685800" rtl="0" eaLnBrk="1" latinLnBrk="0" hangingPunct="1">
                        <a:defRPr sz="1350" kern="1200">
                          <a:solidFill>
                            <a:schemeClr val="dk1"/>
                          </a:solidFill>
                          <a:latin typeface="Arial" panose="020B060402020202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1">
                          <a:latin typeface="+mn-lt"/>
                          <a:ea typeface="Open Sans"/>
                          <a:cs typeface="Open Sans"/>
                        </a:rPr>
                        <a:t>Prioritize </a:t>
                      </a:r>
                      <a:r>
                        <a:rPr lang="en-US" sz="1200" b="1" i="1">
                          <a:latin typeface="+mn-lt"/>
                          <a:ea typeface="Open Sans"/>
                          <a:cs typeface="Open Sans"/>
                        </a:rPr>
                        <a:t>records</a:t>
                      </a:r>
                      <a:r>
                        <a:rPr lang="en-US" sz="1200" b="0" i="1">
                          <a:latin typeface="+mn-lt"/>
                          <a:ea typeface="Open Sans"/>
                          <a:cs typeface="Open Sans"/>
                        </a:rPr>
                        <a:t> </a:t>
                      </a:r>
                      <a:r>
                        <a:rPr lang="en-US" sz="1200" b="0">
                          <a:latin typeface="+mn-lt"/>
                          <a:ea typeface="Open Sans"/>
                          <a:cs typeface="Open Sans"/>
                        </a:rPr>
                        <a:t>that are most likely to reflect the member’s current identity</a:t>
                      </a:r>
                      <a:endParaRPr lang="en-AS" sz="1200" b="0">
                        <a:latin typeface="+mn-lt"/>
                        <a:ea typeface="Open Sans"/>
                        <a:cs typeface="Open Sans"/>
                      </a:endParaRPr>
                    </a:p>
                  </a:txBody>
                  <a:tcPr marT="91440">
                    <a:lnL w="12700" cmpd="sng">
                      <a:solidFill>
                        <a:sysClr val="window" lastClr="FFFFFF"/>
                      </a:solidFill>
                    </a:lnL>
                    <a:lnR w="12700" cmpd="sng">
                      <a:solidFill>
                        <a:sysClr val="window" lastClr="FFFFFF"/>
                      </a:solidFill>
                    </a:lnR>
                    <a:lnT w="12700" cap="flat" cmpd="sng" algn="ctr">
                      <a:solidFill>
                        <a:srgbClr val="808080"/>
                      </a:solidFill>
                      <a:prstDash val="solid"/>
                      <a:round/>
                      <a:headEnd type="none" w="med" len="med"/>
                      <a:tailEnd type="none" w="med" len="med"/>
                    </a:lnT>
                    <a:lnB w="12700" cap="flat" cmpd="sng" algn="ctr">
                      <a:solidFill>
                        <a:srgbClr val="808080"/>
                      </a:solidFill>
                      <a:prstDash val="sysDash"/>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sz="1350" kern="1200">
                          <a:solidFill>
                            <a:schemeClr val="dk1"/>
                          </a:solidFill>
                          <a:latin typeface="Arial" panose="020B0604020202020204"/>
                        </a:defRPr>
                      </a:lvl1pPr>
                      <a:lvl2pPr marL="342900" algn="l" defTabSz="685800" rtl="0" eaLnBrk="1" latinLnBrk="0" hangingPunct="1">
                        <a:defRPr sz="1350" kern="1200">
                          <a:solidFill>
                            <a:schemeClr val="dk1"/>
                          </a:solidFill>
                          <a:latin typeface="Arial" panose="020B0604020202020204"/>
                        </a:defRPr>
                      </a:lvl2pPr>
                      <a:lvl3pPr marL="685800" algn="l" defTabSz="685800" rtl="0" eaLnBrk="1" latinLnBrk="0" hangingPunct="1">
                        <a:defRPr sz="1350" kern="1200">
                          <a:solidFill>
                            <a:schemeClr val="dk1"/>
                          </a:solidFill>
                          <a:latin typeface="Arial" panose="020B0604020202020204"/>
                        </a:defRPr>
                      </a:lvl3pPr>
                      <a:lvl4pPr marL="1028700" algn="l" defTabSz="685800" rtl="0" eaLnBrk="1" latinLnBrk="0" hangingPunct="1">
                        <a:defRPr sz="1350" kern="1200">
                          <a:solidFill>
                            <a:schemeClr val="dk1"/>
                          </a:solidFill>
                          <a:latin typeface="Arial" panose="020B0604020202020204"/>
                        </a:defRPr>
                      </a:lvl4pPr>
                      <a:lvl5pPr marL="1371600" algn="l" defTabSz="685800" rtl="0" eaLnBrk="1" latinLnBrk="0" hangingPunct="1">
                        <a:defRPr sz="1350" kern="1200">
                          <a:solidFill>
                            <a:schemeClr val="dk1"/>
                          </a:solidFill>
                          <a:latin typeface="Arial" panose="020B0604020202020204"/>
                        </a:defRPr>
                      </a:lvl5pPr>
                      <a:lvl6pPr marL="1714500" algn="l" defTabSz="685800" rtl="0" eaLnBrk="1" latinLnBrk="0" hangingPunct="1">
                        <a:defRPr sz="1350" kern="1200">
                          <a:solidFill>
                            <a:schemeClr val="dk1"/>
                          </a:solidFill>
                          <a:latin typeface="Arial" panose="020B0604020202020204"/>
                        </a:defRPr>
                      </a:lvl6pPr>
                      <a:lvl7pPr marL="2057400" algn="l" defTabSz="685800" rtl="0" eaLnBrk="1" latinLnBrk="0" hangingPunct="1">
                        <a:defRPr sz="1350" kern="1200">
                          <a:solidFill>
                            <a:schemeClr val="dk1"/>
                          </a:solidFill>
                          <a:latin typeface="Arial" panose="020B0604020202020204"/>
                        </a:defRPr>
                      </a:lvl7pPr>
                      <a:lvl8pPr marL="2400300" algn="l" defTabSz="685800" rtl="0" eaLnBrk="1" latinLnBrk="0" hangingPunct="1">
                        <a:defRPr sz="1350" kern="1200">
                          <a:solidFill>
                            <a:schemeClr val="dk1"/>
                          </a:solidFill>
                          <a:latin typeface="Arial" panose="020B0604020202020204"/>
                        </a:defRPr>
                      </a:lvl8pPr>
                      <a:lvl9pPr marL="2743200" algn="l" defTabSz="685800" rtl="0" eaLnBrk="1" latinLnBrk="0" hangingPunct="1">
                        <a:defRPr sz="1350" kern="1200">
                          <a:solidFill>
                            <a:schemeClr val="dk1"/>
                          </a:solidFill>
                          <a:latin typeface="Arial" panose="020B0604020202020204"/>
                        </a:defRPr>
                      </a:lvl9pPr>
                    </a:lstStyle>
                    <a:p>
                      <a:pPr marL="0" marR="0" lvl="0" indent="0" algn="l" rtl="0" eaLnBrk="1" fontAlgn="auto" latinLnBrk="0" hangingPunct="1">
                        <a:lnSpc>
                          <a:spcPct val="100000"/>
                        </a:lnSpc>
                        <a:spcBef>
                          <a:spcPts val="0"/>
                        </a:spcBef>
                        <a:spcAft>
                          <a:spcPts val="0"/>
                        </a:spcAft>
                        <a:buClrTx/>
                        <a:buSzTx/>
                        <a:buFontTx/>
                        <a:buNone/>
                      </a:pPr>
                      <a:r>
                        <a:rPr lang="en-US" sz="1200" b="0" i="1">
                          <a:latin typeface="+mn-lt"/>
                          <a:ea typeface="Open Sans"/>
                          <a:cs typeface="Open Sans"/>
                        </a:rPr>
                        <a:t>Prioritize </a:t>
                      </a:r>
                      <a:r>
                        <a:rPr lang="en-US" sz="1200" b="1" i="1">
                          <a:latin typeface="+mn-lt"/>
                          <a:ea typeface="Open Sans"/>
                          <a:cs typeface="Open Sans"/>
                        </a:rPr>
                        <a:t>records</a:t>
                      </a:r>
                      <a:r>
                        <a:rPr lang="en-US" sz="1200" b="0" i="1">
                          <a:latin typeface="+mn-lt"/>
                          <a:ea typeface="Open Sans"/>
                          <a:cs typeface="Open Sans"/>
                        </a:rPr>
                        <a:t> </a:t>
                      </a:r>
                      <a:r>
                        <a:rPr lang="en-US" sz="1200" b="0">
                          <a:latin typeface="+mn-lt"/>
                          <a:ea typeface="Open Sans"/>
                          <a:cs typeface="Open Sans"/>
                        </a:rPr>
                        <a:t>that enable MassHealth to identify </a:t>
                      </a:r>
                      <a:r>
                        <a:rPr lang="en-US" sz="1200" b="0" i="0" u="none" strike="noStrike" kern="0" cap="none" spc="0" normalizeH="0" baseline="0" noProof="0">
                          <a:ln>
                            <a:noFill/>
                          </a:ln>
                          <a:solidFill>
                            <a:srgbClr val="000000"/>
                          </a:solidFill>
                          <a:effectLst/>
                          <a:uLnTx/>
                          <a:uFillTx/>
                          <a:ea typeface="+mn-ea"/>
                          <a:cs typeface="+mn-cs"/>
                        </a:rPr>
                        <a:t>communities</a:t>
                      </a:r>
                      <a:r>
                        <a:rPr kumimoji="0" lang="en-US" sz="1200" b="0" i="0" u="none" strike="noStrike" kern="0" cap="none" spc="0" normalizeH="0" baseline="0" noProof="0">
                          <a:ln>
                            <a:noFill/>
                          </a:ln>
                          <a:solidFill>
                            <a:srgbClr val="000000"/>
                          </a:solidFill>
                          <a:effectLst/>
                          <a:uLnTx/>
                          <a:uFillTx/>
                          <a:ea typeface="+mn-ea"/>
                          <a:cs typeface="+mn-cs"/>
                        </a:rPr>
                        <a:t> that </a:t>
                      </a:r>
                      <a:r>
                        <a:rPr lang="en-US" sz="1200" b="0" i="0" u="none" strike="noStrike" kern="0" cap="none" spc="0" normalizeH="0" baseline="0" noProof="0">
                          <a:ln>
                            <a:noFill/>
                          </a:ln>
                          <a:solidFill>
                            <a:srgbClr val="000000"/>
                          </a:solidFill>
                          <a:effectLst/>
                          <a:uLnTx/>
                          <a:uFillTx/>
                          <a:ea typeface="+mn-ea"/>
                          <a:cs typeface="+mn-cs"/>
                        </a:rPr>
                        <a:t>may have</a:t>
                      </a:r>
                      <a:r>
                        <a:rPr kumimoji="0" lang="en-US" sz="1200" b="0" i="0" u="none" strike="noStrike" kern="0" cap="none" spc="0" normalizeH="0" baseline="0" noProof="0">
                          <a:ln>
                            <a:noFill/>
                          </a:ln>
                          <a:solidFill>
                            <a:srgbClr val="000000"/>
                          </a:solidFill>
                          <a:effectLst/>
                          <a:uLnTx/>
                          <a:uFillTx/>
                          <a:ea typeface="+mn-ea"/>
                          <a:cs typeface="+mn-cs"/>
                        </a:rPr>
                        <a:t> historically experienced marginalization</a:t>
                      </a:r>
                      <a:endParaRPr lang="en-AS" sz="1200" b="0">
                        <a:latin typeface="+mn-lt"/>
                        <a:ea typeface="Open Sans" panose="020B0606030504020204" pitchFamily="34" charset="0"/>
                        <a:cs typeface="Open Sans" panose="020B0606030504020204" pitchFamily="34" charset="0"/>
                      </a:endParaRPr>
                    </a:p>
                  </a:txBody>
                  <a:tcPr marT="91440">
                    <a:lnL w="12700" cmpd="sng">
                      <a:solidFill>
                        <a:sysClr val="window" lastClr="FFFFFF"/>
                      </a:solidFill>
                    </a:lnL>
                    <a:lnR w="12700" cmpd="sng">
                      <a:solidFill>
                        <a:sysClr val="window" lastClr="FFFFFF"/>
                      </a:solidFill>
                    </a:lnR>
                    <a:lnT w="12700" cap="flat" cmpd="sng" algn="ctr">
                      <a:solidFill>
                        <a:srgbClr val="808080"/>
                      </a:solidFill>
                      <a:prstDash val="solid"/>
                      <a:round/>
                      <a:headEnd type="none" w="med" len="med"/>
                      <a:tailEnd type="none" w="med" len="med"/>
                    </a:lnT>
                    <a:lnB w="12700" cap="flat" cmpd="sng" algn="ctr">
                      <a:solidFill>
                        <a:srgbClr val="808080"/>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00926980"/>
                  </a:ext>
                </a:extLst>
              </a:tr>
              <a:tr h="4076328">
                <a:tc>
                  <a:txBody>
                    <a:bodyPr/>
                    <a:lstStyle>
                      <a:lvl1pPr marL="0" algn="l" defTabSz="685800" rtl="0" eaLnBrk="1" latinLnBrk="0" hangingPunct="1">
                        <a:defRPr sz="1350" kern="1200">
                          <a:solidFill>
                            <a:schemeClr val="dk1"/>
                          </a:solidFill>
                          <a:latin typeface="Arial" panose="020B0604020202020204"/>
                        </a:defRPr>
                      </a:lvl1pPr>
                      <a:lvl2pPr marL="342900" algn="l" defTabSz="685800" rtl="0" eaLnBrk="1" latinLnBrk="0" hangingPunct="1">
                        <a:defRPr sz="1350" kern="1200">
                          <a:solidFill>
                            <a:schemeClr val="dk1"/>
                          </a:solidFill>
                          <a:latin typeface="Arial" panose="020B0604020202020204"/>
                        </a:defRPr>
                      </a:lvl2pPr>
                      <a:lvl3pPr marL="685800" algn="l" defTabSz="685800" rtl="0" eaLnBrk="1" latinLnBrk="0" hangingPunct="1">
                        <a:defRPr sz="1350" kern="1200">
                          <a:solidFill>
                            <a:schemeClr val="dk1"/>
                          </a:solidFill>
                          <a:latin typeface="Arial" panose="020B0604020202020204"/>
                        </a:defRPr>
                      </a:lvl3pPr>
                      <a:lvl4pPr marL="1028700" algn="l" defTabSz="685800" rtl="0" eaLnBrk="1" latinLnBrk="0" hangingPunct="1">
                        <a:defRPr sz="1350" kern="1200">
                          <a:solidFill>
                            <a:schemeClr val="dk1"/>
                          </a:solidFill>
                          <a:latin typeface="Arial" panose="020B0604020202020204"/>
                        </a:defRPr>
                      </a:lvl4pPr>
                      <a:lvl5pPr marL="1371600" algn="l" defTabSz="685800" rtl="0" eaLnBrk="1" latinLnBrk="0" hangingPunct="1">
                        <a:defRPr sz="1350" kern="1200">
                          <a:solidFill>
                            <a:schemeClr val="dk1"/>
                          </a:solidFill>
                          <a:latin typeface="Arial" panose="020B0604020202020204"/>
                        </a:defRPr>
                      </a:lvl5pPr>
                      <a:lvl6pPr marL="1714500" algn="l" defTabSz="685800" rtl="0" eaLnBrk="1" latinLnBrk="0" hangingPunct="1">
                        <a:defRPr sz="1350" kern="1200">
                          <a:solidFill>
                            <a:schemeClr val="dk1"/>
                          </a:solidFill>
                          <a:latin typeface="Arial" panose="020B0604020202020204"/>
                        </a:defRPr>
                      </a:lvl6pPr>
                      <a:lvl7pPr marL="2057400" algn="l" defTabSz="685800" rtl="0" eaLnBrk="1" latinLnBrk="0" hangingPunct="1">
                        <a:defRPr sz="1350" kern="1200">
                          <a:solidFill>
                            <a:schemeClr val="dk1"/>
                          </a:solidFill>
                          <a:latin typeface="Arial" panose="020B0604020202020204"/>
                        </a:defRPr>
                      </a:lvl7pPr>
                      <a:lvl8pPr marL="2400300" algn="l" defTabSz="685800" rtl="0" eaLnBrk="1" latinLnBrk="0" hangingPunct="1">
                        <a:defRPr sz="1350" kern="1200">
                          <a:solidFill>
                            <a:schemeClr val="dk1"/>
                          </a:solidFill>
                          <a:latin typeface="Arial" panose="020B0604020202020204"/>
                        </a:defRPr>
                      </a:lvl8pPr>
                      <a:lvl9pPr marL="2743200" algn="l" defTabSz="685800" rtl="0" eaLnBrk="1" latinLnBrk="0" hangingPunct="1">
                        <a:defRPr sz="1350" kern="1200">
                          <a:solidFill>
                            <a:schemeClr val="dk1"/>
                          </a:solidFill>
                          <a:latin typeface="Arial" panose="020B0604020202020204"/>
                        </a:defRPr>
                      </a:lvl9pPr>
                    </a:lstStyle>
                    <a:p>
                      <a:r>
                        <a:rPr lang="en-US" sz="1200" b="1" i="1">
                          <a:solidFill>
                            <a:schemeClr val="tx1"/>
                          </a:solidFill>
                        </a:rPr>
                        <a:t>How to Operationalize</a:t>
                      </a:r>
                    </a:p>
                    <a:p>
                      <a:endParaRPr lang="en-US" sz="1200" b="1" i="1">
                        <a:solidFill>
                          <a:schemeClr val="tx1"/>
                        </a:solidFill>
                      </a:endParaRPr>
                    </a:p>
                    <a:p>
                      <a:r>
                        <a:rPr lang="en-US" sz="1200" b="0" i="1">
                          <a:solidFill>
                            <a:schemeClr val="tx1"/>
                          </a:solidFill>
                        </a:rPr>
                        <a:t>(i.e., How will the Golden Table prioritize sources in practice?)</a:t>
                      </a:r>
                    </a:p>
                    <a:p>
                      <a:endParaRPr lang="en-US" sz="1200" b="0" i="1">
                        <a:solidFill>
                          <a:schemeClr val="tx1"/>
                        </a:solidFill>
                      </a:endParaRPr>
                    </a:p>
                    <a:p>
                      <a:r>
                        <a:rPr lang="en-US" sz="1100" b="0" i="1">
                          <a:solidFill>
                            <a:schemeClr val="tx1"/>
                          </a:solidFill>
                        </a:rPr>
                        <a:t>Note – The Golden Table factors and </a:t>
                      </a:r>
                    </a:p>
                    <a:p>
                      <a:r>
                        <a:rPr lang="en-US" sz="1100" b="0" i="1">
                          <a:solidFill>
                            <a:schemeClr val="tx1"/>
                          </a:solidFill>
                        </a:rPr>
                        <a:t>how to operationalize them will continue to be refined as new data is ingested and logic is tested</a:t>
                      </a:r>
                    </a:p>
                  </a:txBody>
                  <a:tcPr anchor="ctr">
                    <a:lnL w="12700" cmpd="sng">
                      <a:noFill/>
                    </a:lnL>
                    <a:lnR w="12700" cmpd="sng">
                      <a:noFill/>
                    </a:lnR>
                    <a:lnT w="12700" cap="flat" cmpd="sng" algn="ctr">
                      <a:solidFill>
                        <a:srgbClr val="808080"/>
                      </a:solidFill>
                      <a:prstDash val="sysDash"/>
                      <a:round/>
                      <a:headEnd type="none" w="med" len="med"/>
                      <a:tailEnd type="none" w="med" len="med"/>
                    </a:lnT>
                    <a:lnB w="12700" cmpd="sng">
                      <a:noFill/>
                    </a:lnB>
                    <a:lnTlToBr w="12700" cmpd="sng">
                      <a:noFill/>
                      <a:prstDash val="solid"/>
                    </a:lnTlToBr>
                    <a:lnBlToTr w="12700" cmpd="sng">
                      <a:noFill/>
                      <a:prstDash val="solid"/>
                    </a:lnBlToTr>
                    <a:solidFill>
                      <a:sysClr val="window" lastClr="FFFFFF"/>
                    </a:solidFill>
                  </a:tcPr>
                </a:tc>
                <a:tc>
                  <a:txBody>
                    <a:bodyPr/>
                    <a:lstStyle>
                      <a:lvl1pPr marL="0" algn="l" defTabSz="685800" rtl="0" eaLnBrk="1" latinLnBrk="0" hangingPunct="1">
                        <a:defRPr sz="1350" kern="1200">
                          <a:solidFill>
                            <a:schemeClr val="dk1"/>
                          </a:solidFill>
                          <a:latin typeface="Arial" panose="020B0604020202020204"/>
                        </a:defRPr>
                      </a:lvl1pPr>
                      <a:lvl2pPr marL="342900" algn="l" defTabSz="685800" rtl="0" eaLnBrk="1" latinLnBrk="0" hangingPunct="1">
                        <a:defRPr sz="1350" kern="1200">
                          <a:solidFill>
                            <a:schemeClr val="dk1"/>
                          </a:solidFill>
                          <a:latin typeface="Arial" panose="020B0604020202020204"/>
                        </a:defRPr>
                      </a:lvl2pPr>
                      <a:lvl3pPr marL="685800" algn="l" defTabSz="685800" rtl="0" eaLnBrk="1" latinLnBrk="0" hangingPunct="1">
                        <a:defRPr sz="1350" kern="1200">
                          <a:solidFill>
                            <a:schemeClr val="dk1"/>
                          </a:solidFill>
                          <a:latin typeface="Arial" panose="020B0604020202020204"/>
                        </a:defRPr>
                      </a:lvl3pPr>
                      <a:lvl4pPr marL="1028700" algn="l" defTabSz="685800" rtl="0" eaLnBrk="1" latinLnBrk="0" hangingPunct="1">
                        <a:defRPr sz="1350" kern="1200">
                          <a:solidFill>
                            <a:schemeClr val="dk1"/>
                          </a:solidFill>
                          <a:latin typeface="Arial" panose="020B0604020202020204"/>
                        </a:defRPr>
                      </a:lvl4pPr>
                      <a:lvl5pPr marL="1371600" algn="l" defTabSz="685800" rtl="0" eaLnBrk="1" latinLnBrk="0" hangingPunct="1">
                        <a:defRPr sz="1350" kern="1200">
                          <a:solidFill>
                            <a:schemeClr val="dk1"/>
                          </a:solidFill>
                          <a:latin typeface="Arial" panose="020B0604020202020204"/>
                        </a:defRPr>
                      </a:lvl5pPr>
                      <a:lvl6pPr marL="1714500" algn="l" defTabSz="685800" rtl="0" eaLnBrk="1" latinLnBrk="0" hangingPunct="1">
                        <a:defRPr sz="1350" kern="1200">
                          <a:solidFill>
                            <a:schemeClr val="dk1"/>
                          </a:solidFill>
                          <a:latin typeface="Arial" panose="020B0604020202020204"/>
                        </a:defRPr>
                      </a:lvl6pPr>
                      <a:lvl7pPr marL="2057400" algn="l" defTabSz="685800" rtl="0" eaLnBrk="1" latinLnBrk="0" hangingPunct="1">
                        <a:defRPr sz="1350" kern="1200">
                          <a:solidFill>
                            <a:schemeClr val="dk1"/>
                          </a:solidFill>
                          <a:latin typeface="Arial" panose="020B0604020202020204"/>
                        </a:defRPr>
                      </a:lvl7pPr>
                      <a:lvl8pPr marL="2400300" algn="l" defTabSz="685800" rtl="0" eaLnBrk="1" latinLnBrk="0" hangingPunct="1">
                        <a:defRPr sz="1350" kern="1200">
                          <a:solidFill>
                            <a:schemeClr val="dk1"/>
                          </a:solidFill>
                          <a:latin typeface="Arial" panose="020B0604020202020204"/>
                        </a:defRPr>
                      </a:lvl8pPr>
                      <a:lvl9pPr marL="2743200" algn="l" defTabSz="685800" rtl="0" eaLnBrk="1" latinLnBrk="0" hangingPunct="1">
                        <a:defRPr sz="1350" kern="1200">
                          <a:solidFill>
                            <a:schemeClr val="dk1"/>
                          </a:solidFill>
                          <a:latin typeface="Arial" panose="020B0604020202020204"/>
                        </a:defRPr>
                      </a:lvl9pPr>
                    </a:lstStyle>
                    <a:p>
                      <a:pPr marL="171450" marR="0" lvl="0" indent="-171450" algn="l" defTabSz="914400" rtl="0" eaLnBrk="1" fontAlgn="auto" latinLnBrk="0" hangingPunct="1">
                        <a:lnSpc>
                          <a:spcPct val="100000"/>
                        </a:lnSpc>
                        <a:spcBef>
                          <a:spcPts val="400"/>
                        </a:spcBef>
                        <a:spcAft>
                          <a:spcPts val="400"/>
                        </a:spcAft>
                        <a:buClrTx/>
                        <a:buSzTx/>
                        <a:buFont typeface="Arial" panose="020B0604020202020204" pitchFamily="34" charset="0"/>
                        <a:buChar char="•"/>
                        <a:tabLst/>
                        <a:defRPr/>
                      </a:pPr>
                      <a:r>
                        <a:rPr lang="en-US" sz="1200">
                          <a:solidFill>
                            <a:schemeClr val="tx1"/>
                          </a:solidFill>
                          <a:latin typeface="+mn-lt"/>
                          <a:ea typeface="Open Sans"/>
                          <a:cs typeface="Open Sans"/>
                        </a:rPr>
                        <a:t>Assess each source on three categories based on their responses to a standardized deliverable:</a:t>
                      </a:r>
                    </a:p>
                    <a:p>
                      <a:pPr lvl="1" indent="-171450">
                        <a:lnSpc>
                          <a:spcPct val="100000"/>
                        </a:lnSpc>
                        <a:spcBef>
                          <a:spcPts val="200"/>
                        </a:spcBef>
                        <a:buFont typeface="Open Sans" panose="020B0606030504020204" pitchFamily="34" charset="0"/>
                        <a:buChar char="–"/>
                        <a:defRPr/>
                      </a:pPr>
                      <a:r>
                        <a:rPr lang="en-US" sz="1200" b="1" kern="0">
                          <a:solidFill>
                            <a:srgbClr val="000000"/>
                          </a:solidFill>
                          <a:cs typeface="Arial"/>
                        </a:rPr>
                        <a:t>Application Interaction and Data Mapping </a:t>
                      </a:r>
                      <a:r>
                        <a:rPr lang="en-US" sz="1200" i="1" kern="0">
                          <a:solidFill>
                            <a:srgbClr val="000000"/>
                          </a:solidFill>
                          <a:cs typeface="Arial"/>
                        </a:rPr>
                        <a:t>(60% of total value): </a:t>
                      </a:r>
                      <a:r>
                        <a:rPr lang="en-US" sz="1200" i="0" kern="0">
                          <a:solidFill>
                            <a:srgbClr val="000000"/>
                          </a:solidFill>
                          <a:cs typeface="Arial"/>
                        </a:rPr>
                        <a:t>e.g., what questions do members see?</a:t>
                      </a:r>
                    </a:p>
                    <a:p>
                      <a:pPr lvl="1" indent="-171450">
                        <a:lnSpc>
                          <a:spcPct val="100000"/>
                        </a:lnSpc>
                        <a:spcBef>
                          <a:spcPts val="200"/>
                        </a:spcBef>
                        <a:buFont typeface="Open Sans" panose="020B0606030504020204" pitchFamily="34" charset="0"/>
                        <a:buChar char="–"/>
                        <a:defRPr/>
                      </a:pPr>
                      <a:r>
                        <a:rPr lang="en-US" sz="1200" b="1" kern="0">
                          <a:solidFill>
                            <a:srgbClr val="000000"/>
                          </a:solidFill>
                          <a:cs typeface="Arial"/>
                        </a:rPr>
                        <a:t>Data Management and Verification </a:t>
                      </a:r>
                      <a:r>
                        <a:rPr lang="en-US" sz="1200" i="1" kern="0">
                          <a:solidFill>
                            <a:srgbClr val="000000"/>
                          </a:solidFill>
                          <a:cs typeface="Arial"/>
                        </a:rPr>
                        <a:t>(30% of total value):</a:t>
                      </a:r>
                      <a:r>
                        <a:rPr lang="en-US" sz="1200" i="0" kern="0">
                          <a:solidFill>
                            <a:srgbClr val="000000"/>
                          </a:solidFill>
                          <a:cs typeface="Arial"/>
                        </a:rPr>
                        <a:t> e.g., does the source store multiple records? </a:t>
                      </a:r>
                    </a:p>
                    <a:p>
                      <a:pPr lvl="1" indent="-171450">
                        <a:lnSpc>
                          <a:spcPct val="100000"/>
                        </a:lnSpc>
                        <a:spcBef>
                          <a:spcPts val="200"/>
                        </a:spcBef>
                        <a:buFont typeface="Open Sans" panose="020B0606030504020204" pitchFamily="34" charset="0"/>
                        <a:buChar char="–"/>
                        <a:defRPr/>
                      </a:pPr>
                      <a:r>
                        <a:rPr lang="en-US" sz="1200" b="1" kern="0">
                          <a:solidFill>
                            <a:srgbClr val="000000"/>
                          </a:solidFill>
                          <a:cs typeface="Arial"/>
                        </a:rPr>
                        <a:t>Timestamp Collection </a:t>
                      </a:r>
                      <a:r>
                        <a:rPr lang="en-US" sz="1200" i="1" kern="0">
                          <a:solidFill>
                            <a:srgbClr val="000000"/>
                          </a:solidFill>
                          <a:cs typeface="Arial"/>
                        </a:rPr>
                        <a:t>(10% of total value): </a:t>
                      </a:r>
                      <a:r>
                        <a:rPr lang="en-US" sz="1200" i="0" kern="0">
                          <a:solidFill>
                            <a:srgbClr val="000000"/>
                          </a:solidFill>
                          <a:cs typeface="Arial"/>
                        </a:rPr>
                        <a:t>i.e., are date/timestamps collected for each member interaction?</a:t>
                      </a:r>
                    </a:p>
                  </a:txBody>
                  <a:tcPr>
                    <a:lnL w="12700" cmpd="sng">
                      <a:noFill/>
                    </a:lnL>
                    <a:lnR w="12700" cmpd="sng">
                      <a:solidFill>
                        <a:sysClr val="window" lastClr="FFFFFF"/>
                      </a:solidFill>
                    </a:lnR>
                    <a:lnT w="12700" cap="flat" cmpd="sng" algn="ctr">
                      <a:solidFill>
                        <a:srgbClr val="808080"/>
                      </a:solidFill>
                      <a:prstDash val="sysDash"/>
                      <a:round/>
                      <a:headEnd type="none" w="med" len="med"/>
                      <a:tailEnd type="none" w="med" len="med"/>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685800" rtl="0" eaLnBrk="1" latinLnBrk="0" hangingPunct="1">
                        <a:defRPr sz="1350" kern="1200">
                          <a:solidFill>
                            <a:schemeClr val="dk1"/>
                          </a:solidFill>
                          <a:latin typeface="Arial" panose="020B0604020202020204"/>
                        </a:defRPr>
                      </a:lvl1pPr>
                      <a:lvl2pPr marL="342900" algn="l" defTabSz="685800" rtl="0" eaLnBrk="1" latinLnBrk="0" hangingPunct="1">
                        <a:defRPr sz="1350" kern="1200">
                          <a:solidFill>
                            <a:schemeClr val="dk1"/>
                          </a:solidFill>
                          <a:latin typeface="Arial" panose="020B0604020202020204"/>
                        </a:defRPr>
                      </a:lvl2pPr>
                      <a:lvl3pPr marL="685800" algn="l" defTabSz="685800" rtl="0" eaLnBrk="1" latinLnBrk="0" hangingPunct="1">
                        <a:defRPr sz="1350" kern="1200">
                          <a:solidFill>
                            <a:schemeClr val="dk1"/>
                          </a:solidFill>
                          <a:latin typeface="Arial" panose="020B0604020202020204"/>
                        </a:defRPr>
                      </a:lvl3pPr>
                      <a:lvl4pPr marL="1028700" algn="l" defTabSz="685800" rtl="0" eaLnBrk="1" latinLnBrk="0" hangingPunct="1">
                        <a:defRPr sz="1350" kern="1200">
                          <a:solidFill>
                            <a:schemeClr val="dk1"/>
                          </a:solidFill>
                          <a:latin typeface="Arial" panose="020B0604020202020204"/>
                        </a:defRPr>
                      </a:lvl4pPr>
                      <a:lvl5pPr marL="1371600" algn="l" defTabSz="685800" rtl="0" eaLnBrk="1" latinLnBrk="0" hangingPunct="1">
                        <a:defRPr sz="1350" kern="1200">
                          <a:solidFill>
                            <a:schemeClr val="dk1"/>
                          </a:solidFill>
                          <a:latin typeface="Arial" panose="020B0604020202020204"/>
                        </a:defRPr>
                      </a:lvl5pPr>
                      <a:lvl6pPr marL="1714500" algn="l" defTabSz="685800" rtl="0" eaLnBrk="1" latinLnBrk="0" hangingPunct="1">
                        <a:defRPr sz="1350" kern="1200">
                          <a:solidFill>
                            <a:schemeClr val="dk1"/>
                          </a:solidFill>
                          <a:latin typeface="Arial" panose="020B0604020202020204"/>
                        </a:defRPr>
                      </a:lvl6pPr>
                      <a:lvl7pPr marL="2057400" algn="l" defTabSz="685800" rtl="0" eaLnBrk="1" latinLnBrk="0" hangingPunct="1">
                        <a:defRPr sz="1350" kern="1200">
                          <a:solidFill>
                            <a:schemeClr val="dk1"/>
                          </a:solidFill>
                          <a:latin typeface="Arial" panose="020B0604020202020204"/>
                        </a:defRPr>
                      </a:lvl7pPr>
                      <a:lvl8pPr marL="2400300" algn="l" defTabSz="685800" rtl="0" eaLnBrk="1" latinLnBrk="0" hangingPunct="1">
                        <a:defRPr sz="1350" kern="1200">
                          <a:solidFill>
                            <a:schemeClr val="dk1"/>
                          </a:solidFill>
                          <a:latin typeface="Arial" panose="020B0604020202020204"/>
                        </a:defRPr>
                      </a:lvl8pPr>
                      <a:lvl9pPr marL="2743200" algn="l" defTabSz="685800" rtl="0" eaLnBrk="1" latinLnBrk="0" hangingPunct="1">
                        <a:defRPr sz="1350" kern="1200">
                          <a:solidFill>
                            <a:schemeClr val="dk1"/>
                          </a:solidFill>
                          <a:latin typeface="Arial" panose="020B0604020202020204"/>
                        </a:defRPr>
                      </a:lvl9p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a:solidFill>
                            <a:schemeClr val="tx1"/>
                          </a:solidFill>
                          <a:latin typeface="+mn-lt"/>
                          <a:ea typeface="Open Sans"/>
                          <a:cs typeface="Open Sans"/>
                        </a:rPr>
                        <a:t>Analyze each source’s entire dataset on quality and completeness </a:t>
                      </a:r>
                    </a:p>
                    <a:p>
                      <a:pPr marL="274320" marR="0" lvl="0" indent="-171450" algn="l" defTabSz="914400" rtl="0" eaLnBrk="1" fontAlgn="auto" latinLnBrk="0" hangingPunct="1">
                        <a:lnSpc>
                          <a:spcPct val="100000"/>
                        </a:lnSpc>
                        <a:spcBef>
                          <a:spcPts val="0"/>
                        </a:spcBef>
                        <a:spcAft>
                          <a:spcPts val="0"/>
                        </a:spcAft>
                        <a:buClrTx/>
                        <a:buSzTx/>
                        <a:buFont typeface="Open Sans" panose="020B0606030504020204" pitchFamily="34" charset="0"/>
                        <a:buChar char="–"/>
                        <a:tabLst/>
                        <a:defRPr/>
                      </a:pPr>
                      <a:r>
                        <a:rPr lang="en-US" sz="1200" b="1">
                          <a:solidFill>
                            <a:schemeClr val="tx1"/>
                          </a:solidFill>
                          <a:latin typeface="+mn-lt"/>
                          <a:ea typeface="Open Sans"/>
                          <a:cs typeface="Open Sans"/>
                        </a:rPr>
                        <a:t>Data Quality:</a:t>
                      </a:r>
                      <a:r>
                        <a:rPr lang="en-US" sz="1200">
                          <a:solidFill>
                            <a:schemeClr val="tx1"/>
                          </a:solidFill>
                          <a:latin typeface="+mn-lt"/>
                          <a:ea typeface="Open Sans"/>
                          <a:cs typeface="Open Sans"/>
                        </a:rPr>
                        <a:t>  Percentage of affirmative values (i.e., actual values for the element) and distribution of the affirmative values (e.g., did the source submit 100% “white” for their population”) </a:t>
                      </a:r>
                    </a:p>
                    <a:p>
                      <a:pPr marL="274320" marR="0" lvl="0" indent="-171450" algn="l" defTabSz="914400" rtl="0" eaLnBrk="1" fontAlgn="auto" latinLnBrk="0" hangingPunct="1">
                        <a:lnSpc>
                          <a:spcPct val="100000"/>
                        </a:lnSpc>
                        <a:spcBef>
                          <a:spcPts val="0"/>
                        </a:spcBef>
                        <a:spcAft>
                          <a:spcPts val="0"/>
                        </a:spcAft>
                        <a:buClrTx/>
                        <a:buSzTx/>
                        <a:buFont typeface="Open Sans" panose="020B0606030504020204" pitchFamily="34" charset="0"/>
                        <a:buChar char="–"/>
                        <a:tabLst/>
                        <a:defRPr/>
                      </a:pPr>
                      <a:r>
                        <a:rPr lang="en-US" sz="1200" b="1">
                          <a:solidFill>
                            <a:schemeClr val="tx1"/>
                          </a:solidFill>
                          <a:latin typeface="+mn-lt"/>
                          <a:ea typeface="Open Sans"/>
                          <a:cs typeface="Open Sans"/>
                        </a:rPr>
                        <a:t>Data Completeness: </a:t>
                      </a:r>
                      <a:r>
                        <a:rPr lang="en-US" sz="1200">
                          <a:solidFill>
                            <a:schemeClr val="tx1"/>
                          </a:solidFill>
                          <a:latin typeface="+mn-lt"/>
                          <a:ea typeface="Open Sans"/>
                          <a:cs typeface="Open Sans"/>
                        </a:rPr>
                        <a:t>Percentage of substantive versus non-substantive values (e.g., are 100% of values “Unknown”)</a:t>
                      </a:r>
                    </a:p>
                    <a:p>
                      <a:pPr marL="27432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a:solidFill>
                            <a:schemeClr val="tx1"/>
                          </a:solidFill>
                          <a:latin typeface="+mn-lt"/>
                          <a:ea typeface="Open Sans"/>
                          <a:cs typeface="Open Sans"/>
                        </a:rPr>
                        <a:t>Based on both metrics, each source is assigned a numeric value </a:t>
                      </a:r>
                    </a:p>
                  </a:txBody>
                  <a:tcPr>
                    <a:lnL w="12700" cmpd="sng">
                      <a:solidFill>
                        <a:sysClr val="window" lastClr="FFFFFF"/>
                      </a:solidFill>
                    </a:lnL>
                    <a:lnR w="12700" cmpd="sng">
                      <a:solidFill>
                        <a:sysClr val="window" lastClr="FFFFFF"/>
                      </a:solidFill>
                    </a:lnR>
                    <a:lnT w="12700" cap="flat" cmpd="sng" algn="ctr">
                      <a:solidFill>
                        <a:srgbClr val="808080"/>
                      </a:solidFill>
                      <a:prstDash val="sysDash"/>
                      <a:round/>
                      <a:headEnd type="none" w="med" len="med"/>
                      <a:tailEnd type="none" w="med" len="med"/>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685800" rtl="0" eaLnBrk="1" latinLnBrk="0" hangingPunct="1">
                        <a:defRPr sz="1350" kern="1200">
                          <a:solidFill>
                            <a:schemeClr val="dk1"/>
                          </a:solidFill>
                          <a:latin typeface="Arial" panose="020B0604020202020204"/>
                        </a:defRPr>
                      </a:lvl1pPr>
                      <a:lvl2pPr marL="342900" algn="l" defTabSz="685800" rtl="0" eaLnBrk="1" latinLnBrk="0" hangingPunct="1">
                        <a:defRPr sz="1350" kern="1200">
                          <a:solidFill>
                            <a:schemeClr val="dk1"/>
                          </a:solidFill>
                          <a:latin typeface="Arial" panose="020B0604020202020204"/>
                        </a:defRPr>
                      </a:lvl2pPr>
                      <a:lvl3pPr marL="685800" algn="l" defTabSz="685800" rtl="0" eaLnBrk="1" latinLnBrk="0" hangingPunct="1">
                        <a:defRPr sz="1350" kern="1200">
                          <a:solidFill>
                            <a:schemeClr val="dk1"/>
                          </a:solidFill>
                          <a:latin typeface="Arial" panose="020B0604020202020204"/>
                        </a:defRPr>
                      </a:lvl3pPr>
                      <a:lvl4pPr marL="1028700" algn="l" defTabSz="685800" rtl="0" eaLnBrk="1" latinLnBrk="0" hangingPunct="1">
                        <a:defRPr sz="1350" kern="1200">
                          <a:solidFill>
                            <a:schemeClr val="dk1"/>
                          </a:solidFill>
                          <a:latin typeface="Arial" panose="020B0604020202020204"/>
                        </a:defRPr>
                      </a:lvl4pPr>
                      <a:lvl5pPr marL="1371600" algn="l" defTabSz="685800" rtl="0" eaLnBrk="1" latinLnBrk="0" hangingPunct="1">
                        <a:defRPr sz="1350" kern="1200">
                          <a:solidFill>
                            <a:schemeClr val="dk1"/>
                          </a:solidFill>
                          <a:latin typeface="Arial" panose="020B0604020202020204"/>
                        </a:defRPr>
                      </a:lvl5pPr>
                      <a:lvl6pPr marL="1714500" algn="l" defTabSz="685800" rtl="0" eaLnBrk="1" latinLnBrk="0" hangingPunct="1">
                        <a:defRPr sz="1350" kern="1200">
                          <a:solidFill>
                            <a:schemeClr val="dk1"/>
                          </a:solidFill>
                          <a:latin typeface="Arial" panose="020B0604020202020204"/>
                        </a:defRPr>
                      </a:lvl6pPr>
                      <a:lvl7pPr marL="2057400" algn="l" defTabSz="685800" rtl="0" eaLnBrk="1" latinLnBrk="0" hangingPunct="1">
                        <a:defRPr sz="1350" kern="1200">
                          <a:solidFill>
                            <a:schemeClr val="dk1"/>
                          </a:solidFill>
                          <a:latin typeface="Arial" panose="020B0604020202020204"/>
                        </a:defRPr>
                      </a:lvl7pPr>
                      <a:lvl8pPr marL="2400300" algn="l" defTabSz="685800" rtl="0" eaLnBrk="1" latinLnBrk="0" hangingPunct="1">
                        <a:defRPr sz="1350" kern="1200">
                          <a:solidFill>
                            <a:schemeClr val="dk1"/>
                          </a:solidFill>
                          <a:latin typeface="Arial" panose="020B0604020202020204"/>
                        </a:defRPr>
                      </a:lvl8pPr>
                      <a:lvl9pPr marL="2743200" algn="l" defTabSz="685800" rtl="0" eaLnBrk="1" latinLnBrk="0" hangingPunct="1">
                        <a:defRPr sz="1350" kern="1200">
                          <a:solidFill>
                            <a:schemeClr val="dk1"/>
                          </a:solidFill>
                          <a:latin typeface="Arial" panose="020B0604020202020204"/>
                        </a:defRPr>
                      </a:lvl9pPr>
                    </a:lstStyle>
                    <a:p>
                      <a:pPr marL="171450" marR="0" lvl="0" indent="-171450"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lang="en-US" sz="1200">
                          <a:latin typeface="+mn-lt"/>
                          <a:ea typeface="Open Sans"/>
                          <a:cs typeface="Open Sans"/>
                        </a:rPr>
                        <a:t>Sort each potential value being ingested into the MH DW into one of three tiers: </a:t>
                      </a:r>
                    </a:p>
                    <a:p>
                      <a:pPr marL="457200" marR="0" lvl="1" indent="-171450" algn="l" defTabSz="914400" rtl="0" eaLnBrk="1" fontAlgn="auto" latinLnBrk="0" hangingPunct="1">
                        <a:lnSpc>
                          <a:spcPct val="100000"/>
                        </a:lnSpc>
                        <a:spcBef>
                          <a:spcPts val="200"/>
                        </a:spcBef>
                        <a:spcAft>
                          <a:spcPts val="0"/>
                        </a:spcAft>
                        <a:buClrTx/>
                        <a:buSzTx/>
                        <a:buFont typeface="Open Sans" panose="020B0606030504020204" pitchFamily="34" charset="0"/>
                        <a:buChar char="–"/>
                        <a:tabLst/>
                        <a:defRPr/>
                      </a:pPr>
                      <a:r>
                        <a:rPr lang="en-US" sz="1200" b="1" kern="0">
                          <a:solidFill>
                            <a:srgbClr val="000000"/>
                          </a:solidFill>
                          <a:latin typeface="+mn-lt"/>
                          <a:ea typeface="+mn-ea"/>
                          <a:cs typeface="Arial"/>
                        </a:rPr>
                        <a:t>Tier 1</a:t>
                      </a:r>
                      <a:r>
                        <a:rPr lang="en-US" sz="1200" kern="0">
                          <a:solidFill>
                            <a:srgbClr val="000000"/>
                          </a:solidFill>
                          <a:latin typeface="+mn-lt"/>
                          <a:ea typeface="+mn-ea"/>
                          <a:cs typeface="Arial"/>
                        </a:rPr>
                        <a:t>: Affirmative values (i.e., actual element values, “Choose Not to Answer”); </a:t>
                      </a:r>
                    </a:p>
                    <a:p>
                      <a:pPr marL="457200" marR="0" lvl="1" indent="-171450" algn="l" defTabSz="914400" rtl="0" eaLnBrk="1" fontAlgn="auto" latinLnBrk="0" hangingPunct="1">
                        <a:lnSpc>
                          <a:spcPct val="100000"/>
                        </a:lnSpc>
                        <a:spcBef>
                          <a:spcPts val="200"/>
                        </a:spcBef>
                        <a:spcAft>
                          <a:spcPts val="400"/>
                        </a:spcAft>
                        <a:buClrTx/>
                        <a:buSzTx/>
                        <a:buFont typeface="Open Sans" panose="020B0606030504020204" pitchFamily="34" charset="0"/>
                        <a:buChar char="–"/>
                        <a:tabLst/>
                        <a:defRPr/>
                      </a:pPr>
                      <a:r>
                        <a:rPr lang="en-US" sz="1200" b="1" kern="0">
                          <a:solidFill>
                            <a:srgbClr val="000000"/>
                          </a:solidFill>
                          <a:latin typeface="+mn-lt"/>
                          <a:ea typeface="+mn-ea"/>
                          <a:cs typeface="Arial"/>
                        </a:rPr>
                        <a:t>Tier 3</a:t>
                      </a:r>
                      <a:r>
                        <a:rPr lang="en-US" sz="1200" kern="0">
                          <a:solidFill>
                            <a:srgbClr val="000000"/>
                          </a:solidFill>
                          <a:latin typeface="+mn-lt"/>
                          <a:ea typeface="+mn-ea"/>
                          <a:cs typeface="Arial"/>
                        </a:rPr>
                        <a:t>: Substantive (i.e., “Don’t Know”); </a:t>
                      </a:r>
                    </a:p>
                    <a:p>
                      <a:pPr marL="457200" marR="0" lvl="1" indent="-171450" algn="l" defTabSz="914400" rtl="0" eaLnBrk="1" fontAlgn="auto" latinLnBrk="0" hangingPunct="1">
                        <a:lnSpc>
                          <a:spcPct val="100000"/>
                        </a:lnSpc>
                        <a:spcBef>
                          <a:spcPts val="200"/>
                        </a:spcBef>
                        <a:spcAft>
                          <a:spcPts val="0"/>
                        </a:spcAft>
                        <a:buClrTx/>
                        <a:buSzTx/>
                        <a:buFont typeface="Open Sans" panose="020B0606030504020204" pitchFamily="34" charset="0"/>
                        <a:buChar char="–"/>
                        <a:tabLst/>
                        <a:defRPr/>
                      </a:pPr>
                      <a:r>
                        <a:rPr lang="en-US" sz="1200" b="1" kern="0">
                          <a:solidFill>
                            <a:srgbClr val="000000"/>
                          </a:solidFill>
                          <a:latin typeface="+mn-lt"/>
                          <a:ea typeface="+mn-ea"/>
                          <a:cs typeface="Arial"/>
                        </a:rPr>
                        <a:t>Tier 5</a:t>
                      </a:r>
                      <a:r>
                        <a:rPr lang="en-US" sz="1200" kern="0">
                          <a:solidFill>
                            <a:srgbClr val="000000"/>
                          </a:solidFill>
                          <a:latin typeface="+mn-lt"/>
                          <a:ea typeface="+mn-ea"/>
                          <a:cs typeface="Arial"/>
                        </a:rPr>
                        <a:t>: Non-Substantive (“Unable to Collect”, “Unknown”, “Missing”)</a:t>
                      </a:r>
                    </a:p>
                  </a:txBody>
                  <a:tcPr>
                    <a:lnL w="12700" cmpd="sng">
                      <a:solidFill>
                        <a:sysClr val="window" lastClr="FFFFFF"/>
                      </a:solidFill>
                    </a:lnL>
                    <a:lnR w="12700" cmpd="sng">
                      <a:solidFill>
                        <a:sysClr val="window" lastClr="FFFFFF"/>
                      </a:solidFill>
                    </a:lnR>
                    <a:lnT w="12700" cap="flat" cmpd="sng" algn="ctr">
                      <a:solidFill>
                        <a:srgbClr val="808080"/>
                      </a:solidFill>
                      <a:prstDash val="sysDash"/>
                      <a:round/>
                      <a:headEnd type="none" w="med" len="med"/>
                      <a:tailEnd type="none" w="med" len="med"/>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685800" rtl="0" eaLnBrk="1" latinLnBrk="0" hangingPunct="1">
                        <a:defRPr sz="1350" kern="1200">
                          <a:solidFill>
                            <a:schemeClr val="dk1"/>
                          </a:solidFill>
                          <a:latin typeface="Arial" panose="020B0604020202020204"/>
                        </a:defRPr>
                      </a:lvl1pPr>
                      <a:lvl2pPr marL="342900" algn="l" defTabSz="685800" rtl="0" eaLnBrk="1" latinLnBrk="0" hangingPunct="1">
                        <a:defRPr sz="1350" kern="1200">
                          <a:solidFill>
                            <a:schemeClr val="dk1"/>
                          </a:solidFill>
                          <a:latin typeface="Arial" panose="020B0604020202020204"/>
                        </a:defRPr>
                      </a:lvl2pPr>
                      <a:lvl3pPr marL="685800" algn="l" defTabSz="685800" rtl="0" eaLnBrk="1" latinLnBrk="0" hangingPunct="1">
                        <a:defRPr sz="1350" kern="1200">
                          <a:solidFill>
                            <a:schemeClr val="dk1"/>
                          </a:solidFill>
                          <a:latin typeface="Arial" panose="020B0604020202020204"/>
                        </a:defRPr>
                      </a:lvl3pPr>
                      <a:lvl4pPr marL="1028700" algn="l" defTabSz="685800" rtl="0" eaLnBrk="1" latinLnBrk="0" hangingPunct="1">
                        <a:defRPr sz="1350" kern="1200">
                          <a:solidFill>
                            <a:schemeClr val="dk1"/>
                          </a:solidFill>
                          <a:latin typeface="Arial" panose="020B0604020202020204"/>
                        </a:defRPr>
                      </a:lvl4pPr>
                      <a:lvl5pPr marL="1371600" algn="l" defTabSz="685800" rtl="0" eaLnBrk="1" latinLnBrk="0" hangingPunct="1">
                        <a:defRPr sz="1350" kern="1200">
                          <a:solidFill>
                            <a:schemeClr val="dk1"/>
                          </a:solidFill>
                          <a:latin typeface="Arial" panose="020B0604020202020204"/>
                        </a:defRPr>
                      </a:lvl5pPr>
                      <a:lvl6pPr marL="1714500" algn="l" defTabSz="685800" rtl="0" eaLnBrk="1" latinLnBrk="0" hangingPunct="1">
                        <a:defRPr sz="1350" kern="1200">
                          <a:solidFill>
                            <a:schemeClr val="dk1"/>
                          </a:solidFill>
                          <a:latin typeface="Arial" panose="020B0604020202020204"/>
                        </a:defRPr>
                      </a:lvl6pPr>
                      <a:lvl7pPr marL="2057400" algn="l" defTabSz="685800" rtl="0" eaLnBrk="1" latinLnBrk="0" hangingPunct="1">
                        <a:defRPr sz="1350" kern="1200">
                          <a:solidFill>
                            <a:schemeClr val="dk1"/>
                          </a:solidFill>
                          <a:latin typeface="Arial" panose="020B0604020202020204"/>
                        </a:defRPr>
                      </a:lvl7pPr>
                      <a:lvl8pPr marL="2400300" algn="l" defTabSz="685800" rtl="0" eaLnBrk="1" latinLnBrk="0" hangingPunct="1">
                        <a:defRPr sz="1350" kern="1200">
                          <a:solidFill>
                            <a:schemeClr val="dk1"/>
                          </a:solidFill>
                          <a:latin typeface="Arial" panose="020B0604020202020204"/>
                        </a:defRPr>
                      </a:lvl8pPr>
                      <a:lvl9pPr marL="2743200" algn="l" defTabSz="685800" rtl="0" eaLnBrk="1" latinLnBrk="0" hangingPunct="1">
                        <a:defRPr sz="1350" kern="1200">
                          <a:solidFill>
                            <a:schemeClr val="dk1"/>
                          </a:solidFill>
                          <a:latin typeface="Arial" panose="020B0604020202020204"/>
                        </a:defRPr>
                      </a:lvl9pPr>
                    </a:lstStyle>
                    <a:p>
                      <a:pPr marL="171450" marR="0" lvl="0" indent="-171450" algn="l" defTabSz="914400" rtl="0" eaLnBrk="1" fontAlgn="auto" latinLnBrk="0" hangingPunct="1">
                        <a:lnSpc>
                          <a:spcPct val="100000"/>
                        </a:lnSpc>
                        <a:spcBef>
                          <a:spcPts val="400"/>
                        </a:spcBef>
                        <a:spcAft>
                          <a:spcPts val="400"/>
                        </a:spcAft>
                        <a:buClrTx/>
                        <a:buSzTx/>
                        <a:buFont typeface="Arial" panose="020B0604020202020204" pitchFamily="34" charset="0"/>
                        <a:buChar char="•"/>
                        <a:tabLst/>
                        <a:defRPr/>
                      </a:pPr>
                      <a:r>
                        <a:rPr lang="en-US" sz="1200">
                          <a:latin typeface="+mn-lt"/>
                          <a:ea typeface="Open Sans"/>
                          <a:cs typeface="Open Sans"/>
                        </a:rPr>
                        <a:t>Evaluate each member record </a:t>
                      </a:r>
                      <a:r>
                        <a:rPr lang="en-US" sz="1200" b="1">
                          <a:latin typeface="+mn-lt"/>
                          <a:ea typeface="Open Sans"/>
                          <a:cs typeface="Open Sans"/>
                        </a:rPr>
                        <a:t>based on </a:t>
                      </a:r>
                      <a:r>
                        <a:rPr lang="en-US" sz="1200" b="0">
                          <a:latin typeface="+mn-lt"/>
                          <a:ea typeface="Open Sans"/>
                          <a:cs typeface="Open Sans"/>
                        </a:rPr>
                        <a:t>available</a:t>
                      </a:r>
                      <a:r>
                        <a:rPr lang="en-US" sz="1200" b="1">
                          <a:latin typeface="+mn-lt"/>
                          <a:ea typeface="Open Sans"/>
                          <a:cs typeface="Open Sans"/>
                        </a:rPr>
                        <a:t> collection, verification, and  ingestion dates </a:t>
                      </a:r>
                      <a:r>
                        <a:rPr lang="en-US" sz="1200">
                          <a:latin typeface="+mn-lt"/>
                          <a:ea typeface="Open Sans"/>
                          <a:cs typeface="Open Sans"/>
                        </a:rPr>
                        <a:t>in the MH DW. </a:t>
                      </a:r>
                    </a:p>
                    <a:p>
                      <a:pPr marL="171450" marR="0" lvl="0" indent="-171450" algn="l" defTabSz="914400" rtl="0" eaLnBrk="1" fontAlgn="auto" latinLnBrk="0" hangingPunct="1">
                        <a:lnSpc>
                          <a:spcPct val="100000"/>
                        </a:lnSpc>
                        <a:spcBef>
                          <a:spcPts val="400"/>
                        </a:spcBef>
                        <a:spcAft>
                          <a:spcPts val="400"/>
                        </a:spcAft>
                        <a:buClrTx/>
                        <a:buSzTx/>
                        <a:buFont typeface="Arial" panose="020B0604020202020204" pitchFamily="34" charset="0"/>
                        <a:buChar char="•"/>
                        <a:tabLst/>
                        <a:defRPr/>
                      </a:pPr>
                      <a:r>
                        <a:rPr lang="en-US" sz="1200">
                          <a:latin typeface="+mn-lt"/>
                          <a:ea typeface="Open Sans"/>
                          <a:cs typeface="Open Sans"/>
                        </a:rPr>
                        <a:t>The Golden Table will prioritize records based on:</a:t>
                      </a:r>
                    </a:p>
                    <a:p>
                      <a:pPr marL="365760" marR="0" lvl="1" indent="-171450" algn="l" defTabSz="914400" rtl="0" eaLnBrk="1" fontAlgn="auto" latinLnBrk="0" hangingPunct="1">
                        <a:lnSpc>
                          <a:spcPct val="100000"/>
                        </a:lnSpc>
                        <a:spcBef>
                          <a:spcPts val="400"/>
                        </a:spcBef>
                        <a:spcAft>
                          <a:spcPts val="400"/>
                        </a:spcAft>
                        <a:buClrTx/>
                        <a:buSzTx/>
                        <a:buFont typeface="Open Sans" panose="020B0606030504020204" pitchFamily="34" charset="0"/>
                        <a:buChar char="–"/>
                        <a:tabLst/>
                        <a:defRPr/>
                      </a:pPr>
                      <a:r>
                        <a:rPr lang="en-US" sz="1200">
                          <a:latin typeface="+mn-lt"/>
                          <a:ea typeface="Open Sans"/>
                          <a:cs typeface="Open Sans"/>
                        </a:rPr>
                        <a:t>(1) date verified; </a:t>
                      </a:r>
                    </a:p>
                    <a:p>
                      <a:pPr marL="365760" marR="0" lvl="1" indent="-171450" algn="l" defTabSz="914400" rtl="0" eaLnBrk="1" fontAlgn="auto" latinLnBrk="0" hangingPunct="1">
                        <a:lnSpc>
                          <a:spcPct val="100000"/>
                        </a:lnSpc>
                        <a:spcBef>
                          <a:spcPts val="400"/>
                        </a:spcBef>
                        <a:spcAft>
                          <a:spcPts val="400"/>
                        </a:spcAft>
                        <a:buClrTx/>
                        <a:buSzTx/>
                        <a:buFont typeface="Open Sans" panose="020B0606030504020204" pitchFamily="34" charset="0"/>
                        <a:buChar char="–"/>
                        <a:tabLst/>
                        <a:defRPr/>
                      </a:pPr>
                      <a:r>
                        <a:rPr lang="en-US" sz="1200">
                          <a:latin typeface="+mn-lt"/>
                          <a:ea typeface="Open Sans"/>
                          <a:cs typeface="Open Sans"/>
                        </a:rPr>
                        <a:t>(2) date collected; </a:t>
                      </a:r>
                    </a:p>
                    <a:p>
                      <a:pPr marL="365760" marR="0" lvl="1" indent="-171450" algn="l" defTabSz="914400" rtl="0" eaLnBrk="1" fontAlgn="auto" latinLnBrk="0" hangingPunct="1">
                        <a:lnSpc>
                          <a:spcPct val="100000"/>
                        </a:lnSpc>
                        <a:spcBef>
                          <a:spcPts val="400"/>
                        </a:spcBef>
                        <a:spcAft>
                          <a:spcPts val="400"/>
                        </a:spcAft>
                        <a:buClrTx/>
                        <a:buSzTx/>
                        <a:buFont typeface="Open Sans" panose="020B0606030504020204" pitchFamily="34" charset="0"/>
                        <a:buChar char="–"/>
                        <a:tabLst/>
                        <a:defRPr/>
                      </a:pPr>
                      <a:r>
                        <a:rPr lang="en-US" sz="1200">
                          <a:latin typeface="+mn-lt"/>
                          <a:ea typeface="Open Sans"/>
                          <a:cs typeface="Open Sans"/>
                        </a:rPr>
                        <a:t>(3) date ingested</a:t>
                      </a:r>
                      <a:endParaRPr lang="en-US" sz="1200">
                        <a:solidFill>
                          <a:schemeClr val="tx1"/>
                        </a:solidFill>
                        <a:ea typeface="Open Sans"/>
                        <a:cs typeface="Open Sans"/>
                      </a:endParaRPr>
                    </a:p>
                  </a:txBody>
                  <a:tcPr>
                    <a:lnL w="12700" cmpd="sng">
                      <a:solidFill>
                        <a:sysClr val="window" lastClr="FFFFFF"/>
                      </a:solidFill>
                    </a:lnL>
                    <a:lnR w="12700" cmpd="sng">
                      <a:solidFill>
                        <a:sysClr val="window" lastClr="FFFFFF"/>
                      </a:solidFill>
                    </a:lnR>
                    <a:lnT w="12700" cap="flat" cmpd="sng" algn="ctr">
                      <a:solidFill>
                        <a:srgbClr val="808080"/>
                      </a:solidFill>
                      <a:prstDash val="sysDash"/>
                      <a:round/>
                      <a:headEnd type="none" w="med" len="med"/>
                      <a:tailEnd type="none" w="med" len="med"/>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685800" rtl="0" eaLnBrk="1" latinLnBrk="0" hangingPunct="1">
                        <a:defRPr sz="1350" kern="1200">
                          <a:solidFill>
                            <a:schemeClr val="dk1"/>
                          </a:solidFill>
                          <a:latin typeface="Arial" panose="020B0604020202020204"/>
                        </a:defRPr>
                      </a:lvl1pPr>
                      <a:lvl2pPr marL="342900" algn="l" defTabSz="685800" rtl="0" eaLnBrk="1" latinLnBrk="0" hangingPunct="1">
                        <a:defRPr sz="1350" kern="1200">
                          <a:solidFill>
                            <a:schemeClr val="dk1"/>
                          </a:solidFill>
                          <a:latin typeface="Arial" panose="020B0604020202020204"/>
                        </a:defRPr>
                      </a:lvl2pPr>
                      <a:lvl3pPr marL="685800" algn="l" defTabSz="685800" rtl="0" eaLnBrk="1" latinLnBrk="0" hangingPunct="1">
                        <a:defRPr sz="1350" kern="1200">
                          <a:solidFill>
                            <a:schemeClr val="dk1"/>
                          </a:solidFill>
                          <a:latin typeface="Arial" panose="020B0604020202020204"/>
                        </a:defRPr>
                      </a:lvl3pPr>
                      <a:lvl4pPr marL="1028700" algn="l" defTabSz="685800" rtl="0" eaLnBrk="1" latinLnBrk="0" hangingPunct="1">
                        <a:defRPr sz="1350" kern="1200">
                          <a:solidFill>
                            <a:schemeClr val="dk1"/>
                          </a:solidFill>
                          <a:latin typeface="Arial" panose="020B0604020202020204"/>
                        </a:defRPr>
                      </a:lvl4pPr>
                      <a:lvl5pPr marL="1371600" algn="l" defTabSz="685800" rtl="0" eaLnBrk="1" latinLnBrk="0" hangingPunct="1">
                        <a:defRPr sz="1350" kern="1200">
                          <a:solidFill>
                            <a:schemeClr val="dk1"/>
                          </a:solidFill>
                          <a:latin typeface="Arial" panose="020B0604020202020204"/>
                        </a:defRPr>
                      </a:lvl5pPr>
                      <a:lvl6pPr marL="1714500" algn="l" defTabSz="685800" rtl="0" eaLnBrk="1" latinLnBrk="0" hangingPunct="1">
                        <a:defRPr sz="1350" kern="1200">
                          <a:solidFill>
                            <a:schemeClr val="dk1"/>
                          </a:solidFill>
                          <a:latin typeface="Arial" panose="020B0604020202020204"/>
                        </a:defRPr>
                      </a:lvl6pPr>
                      <a:lvl7pPr marL="2057400" algn="l" defTabSz="685800" rtl="0" eaLnBrk="1" latinLnBrk="0" hangingPunct="1">
                        <a:defRPr sz="1350" kern="1200">
                          <a:solidFill>
                            <a:schemeClr val="dk1"/>
                          </a:solidFill>
                          <a:latin typeface="Arial" panose="020B0604020202020204"/>
                        </a:defRPr>
                      </a:lvl7pPr>
                      <a:lvl8pPr marL="2400300" algn="l" defTabSz="685800" rtl="0" eaLnBrk="1" latinLnBrk="0" hangingPunct="1">
                        <a:defRPr sz="1350" kern="1200">
                          <a:solidFill>
                            <a:schemeClr val="dk1"/>
                          </a:solidFill>
                          <a:latin typeface="Arial" panose="020B0604020202020204"/>
                        </a:defRPr>
                      </a:lvl8pPr>
                      <a:lvl9pPr marL="2743200" algn="l" defTabSz="685800" rtl="0" eaLnBrk="1" latinLnBrk="0" hangingPunct="1">
                        <a:defRPr sz="1350" kern="1200">
                          <a:solidFill>
                            <a:schemeClr val="dk1"/>
                          </a:solidFill>
                          <a:latin typeface="Arial" panose="020B0604020202020204"/>
                        </a:defRPr>
                      </a:lvl9pPr>
                    </a:lstStyle>
                    <a:p>
                      <a:pPr marL="171450" marR="0" lvl="0" indent="-171450" algn="l" rtl="0" eaLnBrk="1" fontAlgn="auto" latinLnBrk="0" hangingPunct="1">
                        <a:lnSpc>
                          <a:spcPct val="100000"/>
                        </a:lnSpc>
                        <a:spcBef>
                          <a:spcPts val="600"/>
                        </a:spcBef>
                        <a:spcAft>
                          <a:spcPts val="0"/>
                        </a:spcAft>
                        <a:buClrTx/>
                        <a:buSzTx/>
                        <a:buFont typeface="Arial" panose="020B0604020202020204" pitchFamily="34" charset="0"/>
                        <a:buChar char="•"/>
                      </a:pPr>
                      <a:r>
                        <a:rPr lang="en-US" sz="1200" b="1" i="1" dirty="0">
                          <a:latin typeface="+mn-lt"/>
                          <a:ea typeface="Open Sans"/>
                          <a:cs typeface="Open Sans"/>
                        </a:rPr>
                        <a:t>Race/Ethnicity/Language/ Sexual Orientation/Gender Identity</a:t>
                      </a:r>
                      <a:r>
                        <a:rPr lang="en-US" sz="1200" i="1" dirty="0">
                          <a:latin typeface="+mn-lt"/>
                          <a:ea typeface="Open Sans"/>
                          <a:cs typeface="Open Sans"/>
                        </a:rPr>
                        <a:t>: </a:t>
                      </a:r>
                      <a:r>
                        <a:rPr lang="en-US" sz="1200" i="0" dirty="0">
                          <a:latin typeface="+mn-lt"/>
                          <a:ea typeface="Open Sans"/>
                          <a:cs typeface="Open Sans"/>
                        </a:rPr>
                        <a:t>If all else is equal, select the least common </a:t>
                      </a:r>
                      <a:r>
                        <a:rPr lang="en-US" sz="1200" dirty="0">
                          <a:solidFill>
                            <a:schemeClr val="tx1"/>
                          </a:solidFill>
                          <a:latin typeface="+mn-lt"/>
                          <a:ea typeface="Open Sans"/>
                          <a:cs typeface="Open Sans"/>
                        </a:rPr>
                        <a:t>value based on the number of times that value is present in the MH DW (i.e., choose the least common value captured for the current MassHealth population).</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US" sz="1200" b="1" i="1" dirty="0">
                          <a:latin typeface="+mn-lt"/>
                          <a:ea typeface="Open Sans"/>
                          <a:cs typeface="Open Sans"/>
                        </a:rPr>
                        <a:t>Disability</a:t>
                      </a:r>
                      <a:r>
                        <a:rPr lang="en-US" sz="1200" i="1" dirty="0">
                          <a:latin typeface="+mn-lt"/>
                          <a:ea typeface="Open Sans"/>
                          <a:cs typeface="Open Sans"/>
                        </a:rPr>
                        <a:t>: </a:t>
                      </a:r>
                      <a:r>
                        <a:rPr lang="en-US" sz="1200" dirty="0">
                          <a:latin typeface="+mn-lt"/>
                          <a:ea typeface="Open Sans"/>
                          <a:cs typeface="Open Sans"/>
                        </a:rPr>
                        <a:t>If all else is equal, select the value that would most likely result in an accommodation need (i.e., Select “Yes”).</a:t>
                      </a:r>
                    </a:p>
                  </a:txBody>
                  <a:tcPr>
                    <a:lnL w="12700" cmpd="sng">
                      <a:solidFill>
                        <a:sysClr val="window" lastClr="FFFFFF"/>
                      </a:solidFill>
                    </a:lnL>
                    <a:lnR w="12700" cmpd="sng">
                      <a:solidFill>
                        <a:sysClr val="window" lastClr="FFFFFF"/>
                      </a:solidFill>
                    </a:lnR>
                    <a:lnT w="12700" cap="flat" cmpd="sng" algn="ctr">
                      <a:solidFill>
                        <a:srgbClr val="808080"/>
                      </a:solidFill>
                      <a:prstDash val="sysDash"/>
                      <a:round/>
                      <a:headEnd type="none" w="med" len="med"/>
                      <a:tailEnd type="none" w="med" len="med"/>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205164687"/>
                  </a:ext>
                </a:extLst>
              </a:tr>
            </a:tbl>
          </a:graphicData>
        </a:graphic>
      </p:graphicFrame>
      <p:sp>
        <p:nvSpPr>
          <p:cNvPr id="3" name="Rectangle 2">
            <a:extLst>
              <a:ext uri="{FF2B5EF4-FFF2-40B4-BE49-F238E27FC236}">
                <a16:creationId xmlns:a16="http://schemas.microsoft.com/office/drawing/2014/main" id="{41A858E9-A031-B5F0-3144-0EBDD12AECCC}"/>
              </a:ext>
            </a:extLst>
          </p:cNvPr>
          <p:cNvSpPr/>
          <p:nvPr/>
        </p:nvSpPr>
        <p:spPr>
          <a:xfrm>
            <a:off x="0" y="6242055"/>
            <a:ext cx="12192000" cy="61594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4639342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Yrm8S55baQtz7LEf4MoC1Q"/>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Yrm8S55baQtz7LEf4MoC1Q"/>
</p:tagLst>
</file>

<file path=ppt/theme/theme1.xml><?xml version="1.0" encoding="utf-8"?>
<a:theme xmlns:a="http://schemas.openxmlformats.org/drawingml/2006/main" name="Office Theme">
  <a:themeElements>
    <a:clrScheme name="MassHealth Theme - Revised 2023">
      <a:dk1>
        <a:srgbClr val="000000"/>
      </a:dk1>
      <a:lt1>
        <a:srgbClr val="FFFFFF"/>
      </a:lt1>
      <a:dk2>
        <a:srgbClr val="535353"/>
      </a:dk2>
      <a:lt2>
        <a:srgbClr val="DCDCDC"/>
      </a:lt2>
      <a:accent1>
        <a:srgbClr val="14558F"/>
      </a:accent1>
      <a:accent2>
        <a:srgbClr val="388557"/>
      </a:accent2>
      <a:accent3>
        <a:srgbClr val="489BE4"/>
      </a:accent3>
      <a:accent4>
        <a:srgbClr val="F6C51B"/>
      </a:accent4>
      <a:accent5>
        <a:srgbClr val="97C2A9"/>
      </a:accent5>
      <a:accent6>
        <a:srgbClr val="FBE28D"/>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orHealthCtg_PP_OCA_MH Template_2023" id="{4BF88B98-9BD7-5641-9FCB-597B71ADF3B6}" vid="{1CEA4042-DCB8-EC4B-9230-EEB891D14F2D}"/>
    </a:ext>
  </a:extLst>
</a:theme>
</file>

<file path=ppt/theme/theme2.xml><?xml version="1.0" encoding="utf-8"?>
<a:theme xmlns:a="http://schemas.openxmlformats.org/drawingml/2006/main" name="1_Office Theme">
  <a:themeElements>
    <a:clrScheme name="MassHealth Theme - Revised 2023">
      <a:dk1>
        <a:srgbClr val="000000"/>
      </a:dk1>
      <a:lt1>
        <a:srgbClr val="FFFFFF"/>
      </a:lt1>
      <a:dk2>
        <a:srgbClr val="535353"/>
      </a:dk2>
      <a:lt2>
        <a:srgbClr val="DCDCDC"/>
      </a:lt2>
      <a:accent1>
        <a:srgbClr val="14558F"/>
      </a:accent1>
      <a:accent2>
        <a:srgbClr val="388557"/>
      </a:accent2>
      <a:accent3>
        <a:srgbClr val="489BE4"/>
      </a:accent3>
      <a:accent4>
        <a:srgbClr val="F6C51B"/>
      </a:accent4>
      <a:accent5>
        <a:srgbClr val="97C2A9"/>
      </a:accent5>
      <a:accent6>
        <a:srgbClr val="FBE28D"/>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orHealthCtg_PP_OCA_MH Template_2023" id="{4BF88B98-9BD7-5641-9FCB-597B71ADF3B6}" vid="{1CEA4042-DCB8-EC4B-9230-EEB891D14F2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D365774C0500E4C80E6290BB2794F0A" ma:contentTypeVersion="15" ma:contentTypeDescription="Create a new document." ma:contentTypeScope="" ma:versionID="c9827da581610241b736ae6f2708bae5">
  <xsd:schema xmlns:xsd="http://www.w3.org/2001/XMLSchema" xmlns:xs="http://www.w3.org/2001/XMLSchema" xmlns:p="http://schemas.microsoft.com/office/2006/metadata/properties" xmlns:ns2="7d8f8292-4ae9-4c8a-8331-d644b20febeb" xmlns:ns3="fcbdf781-6b41-428d-ae28-4c7b94d36608" targetNamespace="http://schemas.microsoft.com/office/2006/metadata/properties" ma:root="true" ma:fieldsID="dc004410707f7cebafe3be12fb66c370" ns2:_="" ns3:_="">
    <xsd:import namespace="7d8f8292-4ae9-4c8a-8331-d644b20febeb"/>
    <xsd:import namespace="fcbdf781-6b41-428d-ae28-4c7b94d3660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SearchProperties" minOccurs="0"/>
                <xsd:element ref="ns3:MediaServiceDateTaken" minOccurs="0"/>
                <xsd:element ref="ns3:FolderDescrip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d8f8292-4ae9-4c8a-8331-d644b20febe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a2f2f275-3825-43a1-a20d-4e7c0992c099}" ma:internalName="TaxCatchAll" ma:showField="CatchAllData" ma:web="7d8f8292-4ae9-4c8a-8331-d644b20febe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cbdf781-6b41-428d-ae28-4c7b94d36608"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FolderDescription" ma:index="21" nillable="true" ma:displayName="Brief Description" ma:format="Dropdown" ma:internalName="FolderDescription">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cbdf781-6b41-428d-ae28-4c7b94d36608">
      <Terms xmlns="http://schemas.microsoft.com/office/infopath/2007/PartnerControls"/>
    </lcf76f155ced4ddcb4097134ff3c332f>
    <SharedWithUsers xmlns="7d8f8292-4ae9-4c8a-8331-d644b20febeb">
      <UserInfo>
        <DisplayName>Walia, Hadley (EHS)</DisplayName>
        <AccountId>456</AccountId>
        <AccountType/>
      </UserInfo>
      <UserInfo>
        <DisplayName>Hannon, Meaghan (EHS)</DisplayName>
        <AccountId>281</AccountId>
        <AccountType/>
      </UserInfo>
    </SharedWithUsers>
    <TaxCatchAll xmlns="7d8f8292-4ae9-4c8a-8331-d644b20febeb" xsi:nil="true"/>
    <FolderDescription xmlns="fcbdf781-6b41-428d-ae28-4c7b94d36608" xsi:nil="true"/>
  </documentManagement>
</p:properties>
</file>

<file path=customXml/itemProps1.xml><?xml version="1.0" encoding="utf-8"?>
<ds:datastoreItem xmlns:ds="http://schemas.openxmlformats.org/officeDocument/2006/customXml" ds:itemID="{07757C2B-1B5D-40A1-9C16-35E0E4EA27CC}">
  <ds:schemaRefs>
    <ds:schemaRef ds:uri="http://schemas.microsoft.com/sharepoint/v3/contenttype/forms"/>
  </ds:schemaRefs>
</ds:datastoreItem>
</file>

<file path=customXml/itemProps2.xml><?xml version="1.0" encoding="utf-8"?>
<ds:datastoreItem xmlns:ds="http://schemas.openxmlformats.org/officeDocument/2006/customXml" ds:itemID="{9C166017-8291-4227-A075-62E3DD2EC2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d8f8292-4ae9-4c8a-8331-d644b20febeb"/>
    <ds:schemaRef ds:uri="fcbdf781-6b41-428d-ae28-4c7b94d3660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324EEB0-B86C-456E-8353-48FB0F882A3D}">
  <ds:schemaRefs>
    <ds:schemaRef ds:uri="http://schemas.microsoft.com/office/2006/documentManagement/types"/>
    <ds:schemaRef ds:uri="http://purl.org/dc/elements/1.1/"/>
    <ds:schemaRef ds:uri="a84c8341-80aa-4b48-9373-d3a3de2ad48e"/>
    <ds:schemaRef ds:uri="http://schemas.microsoft.com/office/2006/metadata/properties"/>
    <ds:schemaRef ds:uri="http://purl.org/dc/dcmitype/"/>
    <ds:schemaRef ds:uri="http://schemas.openxmlformats.org/package/2006/metadata/core-properties"/>
    <ds:schemaRef ds:uri="http://www.w3.org/XML/1998/namespace"/>
    <ds:schemaRef ds:uri="http://purl.org/dc/terms/"/>
    <ds:schemaRef ds:uri="http://schemas.microsoft.com/office/infopath/2007/PartnerControls"/>
    <ds:schemaRef ds:uri="ca181a51-b58f-4101-967e-bee951ab042e"/>
    <ds:schemaRef ds:uri="fcbdf781-6b41-428d-ae28-4c7b94d36608"/>
    <ds:schemaRef ds:uri="7d8f8292-4ae9-4c8a-8331-d644b20febeb"/>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
  <TotalTime>132</TotalTime>
  <Words>1400</Words>
  <Application>Microsoft Office PowerPoint</Application>
  <PresentationFormat>Widescreen</PresentationFormat>
  <Paragraphs>164</Paragraphs>
  <Slides>8</Slides>
  <Notes>0</Notes>
  <HiddenSlides>0</HiddenSlides>
  <MMClips>0</MMClip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Office Theme</vt:lpstr>
      <vt:lpstr>1_Office Theme</vt:lpstr>
      <vt:lpstr>MassHealth  RELD SOGI Golden Table Introduction</vt:lpstr>
      <vt:lpstr>Material in this presentation is for informational purposes only.  Draft- policy in development.  The content in this presentation was originally shared as part of the Quality and Equity Incentive Program (QEIP) Office Hours in March 2025. Content has been revised as of May 2025.</vt:lpstr>
      <vt:lpstr>PowerPoint Presentation</vt:lpstr>
      <vt:lpstr>MassHealth ingests RELD SOGI data from internal systems and external entities into the MH DW as part of operations and as required for MassHealth programs.</vt:lpstr>
      <vt:lpstr>The Golden Table logic looks at member records across all sources to select a single member record for each RELD SOGI data element.</vt:lpstr>
      <vt:lpstr>Golden Table Data Flow Diagram</vt:lpstr>
      <vt:lpstr>Golden Table Factors</vt:lpstr>
      <vt:lpstr>Operationalizing the Golden Table Factors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a sample presentation title and can be adjusted as needed up to three lines of text</dc:title>
  <dc:creator>Guimaraes, Erica (EHS)</dc:creator>
  <cp:lastModifiedBy>Moniz, Jenna</cp:lastModifiedBy>
  <cp:revision>4</cp:revision>
  <dcterms:created xsi:type="dcterms:W3CDTF">2024-01-21T18:33:19Z</dcterms:created>
  <dcterms:modified xsi:type="dcterms:W3CDTF">2025-06-11T16:19:34Z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0x0101006D365774C0500E4C80E6290BB2794F0A</vt:lpwstr>
  </property>
  <property fmtid="{D5CDD505-2E9C-101B-9397-08002B2CF9AE}" pid="3" name="MediaServiceImageTags">
    <vt:lpwstr/>
  </property>
</Properties>
</file>