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35" r:id="rId2"/>
    <p:sldId id="363" r:id="rId3"/>
    <p:sldId id="364" r:id="rId4"/>
    <p:sldId id="340" r:id="rId5"/>
    <p:sldId id="341" r:id="rId6"/>
    <p:sldId id="354" r:id="rId7"/>
    <p:sldId id="359" r:id="rId8"/>
    <p:sldId id="358" r:id="rId9"/>
    <p:sldId id="336" r:id="rId10"/>
    <p:sldId id="337" r:id="rId11"/>
    <p:sldId id="338" r:id="rId12"/>
    <p:sldId id="351" r:id="rId13"/>
    <p:sldId id="342" r:id="rId14"/>
    <p:sldId id="355" r:id="rId15"/>
    <p:sldId id="343" r:id="rId16"/>
    <p:sldId id="361" r:id="rId17"/>
    <p:sldId id="362" r:id="rId18"/>
    <p:sldId id="360" r:id="rId19"/>
    <p:sldId id="345" r:id="rId20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2B4A"/>
    <a:srgbClr val="139876"/>
    <a:srgbClr val="45A78E"/>
    <a:srgbClr val="FAA71F"/>
    <a:srgbClr val="223651"/>
    <a:srgbClr val="7D3379"/>
    <a:srgbClr val="53A4CF"/>
    <a:srgbClr val="112638"/>
    <a:srgbClr val="042B4A"/>
    <a:srgbClr val="426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83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870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51798B2-8A4B-2446-B6F0-7A9B9C158E37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C943C99-E074-C04C-AF52-066428F31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04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E0FE1118-A4E6-2B4A-AF18-287D336DCF6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683126A-5919-944C-8385-AD187C64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002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6713" y="708025"/>
            <a:ext cx="6300787" cy="3544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7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6713" y="708025"/>
            <a:ext cx="6300787" cy="35448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85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19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14107"/>
            <a:ext cx="12192000" cy="438598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Title 14"/>
          <p:cNvSpPr>
            <a:spLocks noGrp="1"/>
          </p:cNvSpPr>
          <p:nvPr userDrawn="1">
            <p:ph type="title"/>
          </p:nvPr>
        </p:nvSpPr>
        <p:spPr>
          <a:xfrm>
            <a:off x="609600" y="972491"/>
            <a:ext cx="8534400" cy="1141001"/>
          </a:xfrm>
        </p:spPr>
        <p:txBody>
          <a:bodyPr lIns="0" rIns="0" anchor="b" anchorCtr="0"/>
          <a:lstStyle>
            <a:lvl1pPr>
              <a:lnSpc>
                <a:spcPct val="80000"/>
              </a:lnSpc>
              <a:defRPr sz="5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6"/>
          <p:cNvSpPr>
            <a:spLocks noGrp="1"/>
          </p:cNvSpPr>
          <p:nvPr userDrawn="1">
            <p:ph type="body" sz="quarter" idx="10"/>
          </p:nvPr>
        </p:nvSpPr>
        <p:spPr>
          <a:xfrm>
            <a:off x="609600" y="2286530"/>
            <a:ext cx="8796867" cy="746125"/>
          </a:xfrm>
        </p:spPr>
        <p:txBody>
          <a:bodyPr lIns="0" rIns="0">
            <a:noAutofit/>
          </a:bodyPr>
          <a:lstStyle>
            <a:lvl1pPr marL="0" indent="0">
              <a:lnSpc>
                <a:spcPct val="80000"/>
              </a:lnSpc>
              <a:buNone/>
              <a:defRPr sz="3200">
                <a:solidFill>
                  <a:srgbClr val="FDD809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09600" y="3870326"/>
            <a:ext cx="6714067" cy="297677"/>
          </a:xfrm>
        </p:spPr>
        <p:txBody>
          <a:bodyPr lIns="0" rIns="0">
            <a:no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rgbClr val="FFFFFF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April 27, 2018</a:t>
            </a:r>
          </a:p>
        </p:txBody>
      </p:sp>
      <p:sp>
        <p:nvSpPr>
          <p:cNvPr id="22" name="Text Placeholder 1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09600" y="5137134"/>
            <a:ext cx="4306197" cy="1459169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  <a:br>
              <a:rPr lang="en-US" dirty="0"/>
            </a:br>
            <a:r>
              <a:rPr lang="en-US" dirty="0"/>
              <a:t>Contact information</a:t>
            </a:r>
          </a:p>
          <a:p>
            <a:pPr lvl="0"/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</a:p>
        </p:txBody>
      </p:sp>
      <p:sp>
        <p:nvSpPr>
          <p:cNvPr id="12" name="Right Triangle 11"/>
          <p:cNvSpPr/>
          <p:nvPr/>
        </p:nvSpPr>
        <p:spPr>
          <a:xfrm flipH="1" flipV="1">
            <a:off x="9811070" y="-14108"/>
            <a:ext cx="2401452" cy="4385986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5080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79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609600" y="1555750"/>
            <a:ext cx="109728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18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able Placeholder 3"/>
          <p:cNvSpPr>
            <a:spLocks noGrp="1"/>
          </p:cNvSpPr>
          <p:nvPr>
            <p:ph type="tbl" sz="quarter" idx="11"/>
          </p:nvPr>
        </p:nvSpPr>
        <p:spPr>
          <a:xfrm>
            <a:off x="609600" y="1555750"/>
            <a:ext cx="109728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9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12192000" cy="4918364"/>
          </a:xfrm>
          <a:solidFill>
            <a:srgbClr val="D1D3D4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3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" y="1216122"/>
            <a:ext cx="6110111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6096001" y="1216122"/>
            <a:ext cx="6110111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6096000" y="1216122"/>
            <a:ext cx="0" cy="4918364"/>
          </a:xfrm>
          <a:prstGeom prst="line">
            <a:avLst/>
          </a:prstGeom>
          <a:ln>
            <a:solidFill>
              <a:srgbClr val="4264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959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8752859" y="6359525"/>
            <a:ext cx="2257028" cy="362076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err="1">
                <a:solidFill>
                  <a:srgbClr val="042B4A"/>
                </a:solidFill>
                <a:latin typeface="+mn-lt"/>
                <a:cs typeface="Calibri"/>
              </a:rPr>
              <a:t>MassHireFallRiverCareers.org</a:t>
            </a:r>
            <a:endParaRPr lang="en-US" sz="1000" dirty="0">
              <a:solidFill>
                <a:srgbClr val="042B4A"/>
              </a:solidFill>
              <a:latin typeface="+mn-lt"/>
              <a:cs typeface="Calibri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dia Placeholder 2"/>
          <p:cNvSpPr>
            <a:spLocks noGrp="1"/>
          </p:cNvSpPr>
          <p:nvPr>
            <p:ph type="media" sz="quarter" idx="10"/>
          </p:nvPr>
        </p:nvSpPr>
        <p:spPr>
          <a:xfrm>
            <a:off x="0" y="1236664"/>
            <a:ext cx="12192000" cy="5621337"/>
          </a:xfrm>
          <a:solidFill>
            <a:schemeClr val="accent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5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609600" y="1446236"/>
            <a:ext cx="10972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286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609601" y="1446236"/>
            <a:ext cx="5204177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6375398" y="1446236"/>
            <a:ext cx="5204177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787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F7837-E922-49E1-BB89-280AFA199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0548E96-16B6-4AEB-AD39-1BA9C03E06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50" name="Picture 2" descr="Elementary and Secondary Education logo">
            <a:extLst>
              <a:ext uri="{FF2B5EF4-FFF2-40B4-BE49-F238E27FC236}">
                <a16:creationId xmlns:a16="http://schemas.microsoft.com/office/drawing/2014/main" id="{0F21DB53-E551-4501-A3AE-87352C3700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5938" y="6105525"/>
            <a:ext cx="1547249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846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6"/>
          <p:cNvSpPr>
            <a:spLocks noGrp="1"/>
          </p:cNvSpPr>
          <p:nvPr>
            <p:ph sz="quarter" idx="10"/>
          </p:nvPr>
        </p:nvSpPr>
        <p:spPr>
          <a:xfrm>
            <a:off x="609601" y="1446236"/>
            <a:ext cx="3468511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1" name="Content Placeholder 16"/>
          <p:cNvSpPr>
            <a:spLocks noGrp="1"/>
          </p:cNvSpPr>
          <p:nvPr>
            <p:ph sz="quarter" idx="11"/>
          </p:nvPr>
        </p:nvSpPr>
        <p:spPr>
          <a:xfrm>
            <a:off x="8113889" y="1446236"/>
            <a:ext cx="3468511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16"/>
          <p:cNvSpPr>
            <a:spLocks noGrp="1"/>
          </p:cNvSpPr>
          <p:nvPr>
            <p:ph sz="quarter" idx="12"/>
          </p:nvPr>
        </p:nvSpPr>
        <p:spPr>
          <a:xfrm>
            <a:off x="4368800" y="1446236"/>
            <a:ext cx="3468511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6740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609601" y="1446236"/>
            <a:ext cx="5204177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6375398" y="1446236"/>
            <a:ext cx="5204177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771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609600" y="1446237"/>
            <a:ext cx="5317067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16"/>
          <p:cNvSpPr>
            <a:spLocks noGrp="1"/>
          </p:cNvSpPr>
          <p:nvPr>
            <p:ph sz="quarter" idx="11"/>
          </p:nvPr>
        </p:nvSpPr>
        <p:spPr>
          <a:xfrm>
            <a:off x="609600" y="3820584"/>
            <a:ext cx="5317067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16"/>
          <p:cNvSpPr>
            <a:spLocks noGrp="1"/>
          </p:cNvSpPr>
          <p:nvPr>
            <p:ph sz="quarter" idx="12"/>
          </p:nvPr>
        </p:nvSpPr>
        <p:spPr>
          <a:xfrm>
            <a:off x="6265333" y="1446237"/>
            <a:ext cx="5317065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3"/>
          </p:nvPr>
        </p:nvSpPr>
        <p:spPr>
          <a:xfrm>
            <a:off x="6265333" y="3820584"/>
            <a:ext cx="5317065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01834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63066"/>
            <a:ext cx="5175957" cy="494851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061480"/>
            <a:ext cx="5175956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/>
          <p:cNvSpPr>
            <a:spLocks noGrp="1"/>
          </p:cNvSpPr>
          <p:nvPr>
            <p:ph type="body" idx="10"/>
          </p:nvPr>
        </p:nvSpPr>
        <p:spPr>
          <a:xfrm>
            <a:off x="6406443" y="1463066"/>
            <a:ext cx="5175956" cy="494851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11"/>
          </p:nvPr>
        </p:nvSpPr>
        <p:spPr>
          <a:xfrm>
            <a:off x="6406444" y="2061480"/>
            <a:ext cx="5175955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834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463065"/>
            <a:ext cx="3412068" cy="759435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328333"/>
            <a:ext cx="3412067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0"/>
          </p:nvPr>
        </p:nvSpPr>
        <p:spPr>
          <a:xfrm>
            <a:off x="8170331" y="1463065"/>
            <a:ext cx="3412068" cy="759435"/>
          </a:xfrm>
          <a:prstGeom prst="rect">
            <a:avLst/>
          </a:prstGeom>
          <a:solidFill>
            <a:srgbClr val="7D3379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/>
          </p:nvPr>
        </p:nvSpPr>
        <p:spPr>
          <a:xfrm>
            <a:off x="8170332" y="2328333"/>
            <a:ext cx="3412067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4368801" y="1463065"/>
            <a:ext cx="3412068" cy="759435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4368801" y="2328333"/>
            <a:ext cx="3412067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2848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"/>
            <a:ext cx="12192000" cy="12271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39614"/>
            <a:ext cx="9508067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11187289" y="6358002"/>
            <a:ext cx="39511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44623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11208251" y="6483048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0" y="6200016"/>
            <a:ext cx="12192000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ight Triangle 5"/>
          <p:cNvSpPr/>
          <p:nvPr userDrawn="1"/>
        </p:nvSpPr>
        <p:spPr>
          <a:xfrm>
            <a:off x="10569223" y="2"/>
            <a:ext cx="986237" cy="1217082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Right Triangle 13"/>
          <p:cNvSpPr/>
          <p:nvPr userDrawn="1"/>
        </p:nvSpPr>
        <p:spPr>
          <a:xfrm flipH="1" flipV="1">
            <a:off x="10827070" y="-14108"/>
            <a:ext cx="1385449" cy="1241210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t="14557" r="3572" b="12388"/>
          <a:stretch/>
        </p:blipFill>
        <p:spPr>
          <a:xfrm>
            <a:off x="51335" y="6285297"/>
            <a:ext cx="2720741" cy="47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3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66" r:id="rId4"/>
    <p:sldLayoutId id="2147483652" r:id="rId5"/>
    <p:sldLayoutId id="2147483665" r:id="rId6"/>
    <p:sldLayoutId id="2147483659" r:id="rId7"/>
    <p:sldLayoutId id="2147483653" r:id="rId8"/>
    <p:sldLayoutId id="2147483660" r:id="rId9"/>
    <p:sldLayoutId id="2147483654" r:id="rId10"/>
    <p:sldLayoutId id="2147483663" r:id="rId11"/>
    <p:sldLayoutId id="2147483664" r:id="rId12"/>
    <p:sldLayoutId id="2147483656" r:id="rId13"/>
    <p:sldLayoutId id="2147483662" r:id="rId14"/>
    <p:sldLayoutId id="2147483661" r:id="rId15"/>
  </p:sldLayoutIdLst>
  <p:hf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FFFFFF"/>
          </a:solidFill>
          <a:latin typeface="+mj-lt"/>
          <a:ea typeface="+mj-ea"/>
          <a:cs typeface="Calibri"/>
        </a:defRPr>
      </a:lvl1pPr>
    </p:titleStyle>
    <p:bodyStyle>
      <a:lvl1pPr marL="285750" indent="-285750" algn="l" defTabSz="4572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36600" indent="-287338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tabLst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90613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543050" indent="-225425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943100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mass.gov/orgs/office-of-multilingual-servic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mass.gov/files/documents/2018/03/20/01-2018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1.png@01D4C469.7BFAA120" TargetMode="Externa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erek.Kalchbrenner@mass.gov" TargetMode="External"/><Relationship Id="rId5" Type="http://schemas.openxmlformats.org/officeDocument/2006/relationships/hyperlink" Target="mailto:Rosemary.Alexander@DETMA.ORG" TargetMode="External"/><Relationship Id="rId4" Type="http://schemas.openxmlformats.org/officeDocument/2006/relationships/hyperlink" Target="mailto:Sacha.stadhard@detma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654076"/>
            <a:ext cx="8686801" cy="1445276"/>
          </a:xfrm>
        </p:spPr>
        <p:txBody>
          <a:bodyPr/>
          <a:lstStyle/>
          <a:p>
            <a:pPr algn="ctr"/>
            <a:r>
              <a:rPr lang="en-US" sz="4000" dirty="0" err="1">
                <a:latin typeface="+mn-lt"/>
              </a:rPr>
              <a:t>MassHire</a:t>
            </a:r>
            <a:r>
              <a:rPr lang="en-US" sz="4000" dirty="0">
                <a:latin typeface="+mn-lt"/>
              </a:rPr>
              <a:t>/Adult Education </a:t>
            </a:r>
            <a:endParaRPr lang="en-US" sz="4000" dirty="0">
              <a:latin typeface="Gotham Rounded Medium" pitchFamily="50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186682" y="2317416"/>
            <a:ext cx="7633699" cy="538030"/>
          </a:xfrm>
        </p:spPr>
        <p:txBody>
          <a:bodyPr/>
          <a:lstStyle/>
          <a:p>
            <a:pPr algn="ctr"/>
            <a:r>
              <a:rPr lang="en-US" sz="3600" dirty="0"/>
              <a:t>WIOA Partner Cross-Training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47343" y="3301625"/>
            <a:ext cx="3512984" cy="962074"/>
          </a:xfrm>
        </p:spPr>
        <p:txBody>
          <a:bodyPr/>
          <a:lstStyle/>
          <a:p>
            <a:pPr algn="ctr"/>
            <a:r>
              <a:rPr lang="en-US" sz="2800" b="1" dirty="0"/>
              <a:t>October </a:t>
            </a:r>
            <a:r>
              <a:rPr lang="en-US" sz="2800" b="1" dirty="0" smtClean="0"/>
              <a:t>5, 2020</a:t>
            </a:r>
          </a:p>
          <a:p>
            <a:pPr algn="ctr"/>
            <a:r>
              <a:rPr lang="en-US" sz="2800" b="1" dirty="0" smtClean="0"/>
              <a:t>10:00 am – 11:30 am </a:t>
            </a:r>
            <a:r>
              <a:rPr lang="en-US" sz="2800" b="1" dirty="0" err="1" smtClean="0"/>
              <a:t>am</a:t>
            </a:r>
            <a:endParaRPr lang="en-US" sz="2800" b="1" dirty="0" smtClean="0"/>
          </a:p>
          <a:p>
            <a:endParaRPr lang="en-US" sz="2800" b="1" dirty="0" smtClean="0"/>
          </a:p>
          <a:p>
            <a:pPr algn="ctr"/>
            <a:endParaRPr lang="en-US" sz="28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581" y="5019793"/>
            <a:ext cx="4541178" cy="1359739"/>
          </a:xfrm>
          <a:prstGeom prst="rect">
            <a:avLst/>
          </a:prstGeom>
        </p:spPr>
      </p:pic>
      <p:pic>
        <p:nvPicPr>
          <p:cNvPr id="8" name="Picture 2" descr="Elementary and Secondary Education logo">
            <a:extLst>
              <a:ext uri="{FF2B5EF4-FFF2-40B4-BE49-F238E27FC236}">
                <a16:creationId xmlns:a16="http://schemas.microsoft.com/office/drawing/2014/main" id="{7240B1CD-58D4-4D23-9B48-A9A619F3E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1807" y="4002555"/>
            <a:ext cx="2958758" cy="1609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585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C0543-B6C1-444F-9429-0DEEE1B34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Overview </a:t>
            </a:r>
            <a:r>
              <a:rPr lang="en-US" alt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MassHire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Career Center Services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Special Programs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776716-EF72-4C34-8209-A7B2941C5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9ACE2E-44F7-4925-8592-7DE096622A5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WIOA-Funded Training (Title </a:t>
            </a:r>
            <a:r>
              <a:rPr lang="en-US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I)</a:t>
            </a:r>
            <a:endParaRPr lang="en-US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Training Opportunities Program (TOP) -  Section 30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Veteran Services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Customers with Disabilities (DEI)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Youth (16 – 24)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Migrant and Seasonal Farmworkers (MFSW) &amp; Agricultural Employees</a:t>
            </a:r>
          </a:p>
          <a:p>
            <a:endParaRPr lang="en-US" dirty="0"/>
          </a:p>
        </p:txBody>
      </p:sp>
      <p:pic>
        <p:nvPicPr>
          <p:cNvPr id="6" name="Picture 2" descr="Elementary and Secondary Education logo">
            <a:extLst>
              <a:ext uri="{FF2B5EF4-FFF2-40B4-BE49-F238E27FC236}">
                <a16:creationId xmlns:a16="http://schemas.microsoft.com/office/drawing/2014/main" id="{071F6649-79D2-41B8-BD3E-CA2D97C19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485" y="5990042"/>
            <a:ext cx="1962363" cy="95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545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C6756-F1F8-43F7-80B7-38D029084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Overview </a:t>
            </a:r>
            <a:r>
              <a:rPr lang="en-US" alt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MassHire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Career Center Services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Special Programs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257EDA-7047-4180-B727-AE0B1F0C1A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BCF56-B48B-4BB5-A4B1-D844ADC59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Work Opportunity Tax Credit (WOTC) </a:t>
            </a: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Trade Programs (Foreign Competition)</a:t>
            </a: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National Dislocated Worker Grants (NDWG)</a:t>
            </a:r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Department of Unemployment Assistance (DUA)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 err="1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ReEmployment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 Services and Eligibility Assessment (RESEA)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Multilingual Services </a:t>
            </a:r>
          </a:p>
          <a:p>
            <a:pPr marL="800100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Coordinates translation &amp; interpretation services for multiple languages, including American Sign Language (ASL)</a:t>
            </a:r>
          </a:p>
          <a:p>
            <a:pPr marL="800100" lvl="1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https://www.mass.gov/orgs/office-of-multilingual-services</a:t>
            </a:r>
            <a:endParaRPr lang="en-US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5" name="Picture 2" descr="Elementary and Secondary Education logo">
            <a:extLst>
              <a:ext uri="{FF2B5EF4-FFF2-40B4-BE49-F238E27FC236}">
                <a16:creationId xmlns:a16="http://schemas.microsoft.com/office/drawing/2014/main" id="{6AA8EC95-F9FB-4DCC-82E2-73487239E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485" y="5990042"/>
            <a:ext cx="1962363" cy="95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96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AE99F-42A4-4966-85BA-A7F48A1AF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WIOA – Eligibility Requirements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DCEE4C-FD5A-434C-A903-CB0B26C35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55D85B-ACBE-4352-A367-6BA92C6B652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United States citizen or authorized to work in U.S. (Permanent resident card).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Males must be registered with Selective Service if born after 1960.  (NOTE) Registering with selective service to receive a status letter may take 4-6 weeks.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Income Eligible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   -  Family income must meet eligibility guidelines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      as determined by Department of Labor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      Able to justify that training will enhance current skills.  This should include: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altLang="en-US" sz="2500" dirty="0"/>
              <a:t>Current resume,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altLang="en-US" sz="2500" dirty="0"/>
              <a:t> Proof of job search; including print-outs of actual jobs applied for via internet and indication from employers that the resume was received</a:t>
            </a:r>
            <a:r>
              <a:rPr lang="en-US" alt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492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6BD3E-80AF-49BC-AC84-2F206F9DF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Customer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F4DB88-85D0-451A-8D51-B78F9EB1FD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FA3A0E-D072-483D-8C47-102C00BBF50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shared customer is a student who is enrolled in more than one core partner program at any time during a fiscal year (i.e., a student who is co-enrolled and a student who is sequentially enrolled).</a:t>
            </a:r>
          </a:p>
          <a:p>
            <a:r>
              <a:rPr lang="en-US" dirty="0"/>
              <a:t>In order to  be  a shared customer, a student must meet the eligibility criteria of partner agencies.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/>
              <a:t> Example: Someone enrolled in an ESOL program and receiving Career Center services (e.g. workshop, resume development, etc.) </a:t>
            </a:r>
            <a:r>
              <a:rPr lang="en-US" sz="2000" b="1" i="1" dirty="0"/>
              <a:t>IS</a:t>
            </a:r>
            <a:r>
              <a:rPr lang="en-US" sz="2000" i="1" dirty="0"/>
              <a:t> a shared customer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i="1" dirty="0"/>
              <a:t>Someone who is receiving Career Center services and is on a wait list for an Adult Education program is </a:t>
            </a:r>
            <a:r>
              <a:rPr lang="en-US" sz="2000" b="1" i="1" dirty="0"/>
              <a:t>NOT</a:t>
            </a:r>
            <a:r>
              <a:rPr lang="en-US" sz="2000" i="1" dirty="0"/>
              <a:t> a shared customer	</a:t>
            </a:r>
            <a:endParaRPr lang="en-US" sz="2000" i="1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en-US" sz="2000" i="1" dirty="0"/>
          </a:p>
          <a:p>
            <a:pPr marL="449262" lvl="1" indent="0">
              <a:buNone/>
            </a:pPr>
            <a:r>
              <a:rPr lang="en-US" sz="2400" i="1" dirty="0"/>
              <a:t>** Career Center staff must contact the local Adult Education representative and confirm that the customer is enrolled in a funded Adult Education program</a:t>
            </a:r>
            <a:r>
              <a:rPr lang="en-US" sz="2400" dirty="0" smtClean="0"/>
              <a:t>.</a:t>
            </a:r>
            <a:endParaRPr lang="en-US" dirty="0"/>
          </a:p>
          <a:p>
            <a:pPr marL="449262" lvl="1" indent="0">
              <a:buNone/>
            </a:pPr>
            <a:endParaRPr lang="en-US" dirty="0"/>
          </a:p>
          <a:p>
            <a:r>
              <a:rPr lang="en-US" sz="2600" u="sng" dirty="0">
                <a:hlinkClick r:id="rId2"/>
              </a:rPr>
              <a:t>WIOA Joint Partner Communication 01.2018: WIOA Partner Shared Customer</a:t>
            </a:r>
            <a:r>
              <a:rPr lang="en-US" dirty="0"/>
              <a:t> </a:t>
            </a:r>
          </a:p>
          <a:p>
            <a:pPr marL="449262" lvl="1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5" name="Picture 2" descr="Elementary and Secondary Education logo">
            <a:extLst>
              <a:ext uri="{FF2B5EF4-FFF2-40B4-BE49-F238E27FC236}">
                <a16:creationId xmlns:a16="http://schemas.microsoft.com/office/drawing/2014/main" id="{152435AB-9F69-4544-87A2-7959B12ED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485" y="5990042"/>
            <a:ext cx="1962363" cy="95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1453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Customers – Statewide Summary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4107" y="5635925"/>
            <a:ext cx="78075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 – Massachusetts One Stop Employment System (MOSES) Data Base – as September  14,</a:t>
            </a:r>
            <a:r>
              <a:rPr lang="en-US" sz="1400" baseline="30000" dirty="0"/>
              <a:t>.</a:t>
            </a:r>
            <a:r>
              <a:rPr lang="en-US" sz="1400" dirty="0"/>
              <a:t> 2020 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066800" y="1357745"/>
            <a:ext cx="9462655" cy="4278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61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05616-DF30-4593-BFC3-EEDAAF620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fiFIX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ECD96E-2DF4-48C9-88EE-F39CB70BC7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2" descr="Elementary and Secondary Education logo">
            <a:extLst>
              <a:ext uri="{FF2B5EF4-FFF2-40B4-BE49-F238E27FC236}">
                <a16:creationId xmlns:a16="http://schemas.microsoft.com/office/drawing/2014/main" id="{F0AD174C-F842-495A-8B24-FAB2BB107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485" y="5990042"/>
            <a:ext cx="1962363" cy="95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ontent Placeholder 4" descr="cid:image001.png@01D4C469.7BFAA120">
            <a:extLst>
              <a:ext uri="{FF2B5EF4-FFF2-40B4-BE49-F238E27FC236}">
                <a16:creationId xmlns:a16="http://schemas.microsoft.com/office/drawing/2014/main" id="{D0D189E3-279A-4545-92A7-97508B964FBE}"/>
              </a:ext>
            </a:extLst>
          </p:cNvPr>
          <p:cNvPicPr>
            <a:picLocks noGrp="1"/>
          </p:cNvPicPr>
          <p:nvPr>
            <p:ph sz="quarter" idx="10"/>
          </p:nvPr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193" y="-113016"/>
            <a:ext cx="12192000" cy="6971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Elementary and Secondary Education logo">
            <a:extLst>
              <a:ext uri="{FF2B5EF4-FFF2-40B4-BE49-F238E27FC236}">
                <a16:creationId xmlns:a16="http://schemas.microsoft.com/office/drawing/2014/main" id="{8CE60D39-B524-45FD-9C5B-C9204336E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885" y="6024693"/>
            <a:ext cx="1962363" cy="95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709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to Identify the Shared Customer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63237" y="872289"/>
            <a:ext cx="11568545" cy="50436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400" dirty="0" smtClean="0"/>
              <a:t>To </a:t>
            </a:r>
            <a:r>
              <a:rPr lang="en-US" sz="2400" dirty="0"/>
              <a:t>determine whether or not it is appropriate to check the Apply box </a:t>
            </a:r>
            <a:r>
              <a:rPr lang="en-US" sz="2400" dirty="0" smtClean="0"/>
              <a:t>in MOSES  of a </a:t>
            </a:r>
            <a:r>
              <a:rPr lang="en-US" sz="2400" dirty="0"/>
              <a:t>partner program to indicate a shared </a:t>
            </a:r>
            <a:r>
              <a:rPr lang="en-US" sz="2400" dirty="0" smtClean="0"/>
              <a:t>customer, staff </a:t>
            </a:r>
            <a:r>
              <a:rPr lang="en-US" sz="2400" dirty="0"/>
              <a:t>must confirm </a:t>
            </a:r>
            <a:r>
              <a:rPr lang="en-US" sz="2400" dirty="0" smtClean="0"/>
              <a:t>locally </a:t>
            </a:r>
            <a:r>
              <a:rPr lang="en-US" sz="2400" dirty="0" smtClean="0"/>
              <a:t>that </a:t>
            </a:r>
            <a:r>
              <a:rPr lang="en-US" sz="2400" dirty="0"/>
              <a:t>the customer meets Partners’ </a:t>
            </a:r>
            <a:r>
              <a:rPr lang="en-US" sz="2400" dirty="0" smtClean="0"/>
              <a:t>enrollment  criteria  </a:t>
            </a:r>
            <a:r>
              <a:rPr lang="en-US" sz="2400" dirty="0"/>
              <a:t>and is receiving services from that agency. </a:t>
            </a:r>
          </a:p>
          <a:p>
            <a:r>
              <a:rPr lang="en-US" sz="2400" dirty="0" smtClean="0"/>
              <a:t>For </a:t>
            </a:r>
            <a:r>
              <a:rPr lang="en-US" sz="2400" dirty="0"/>
              <a:t>example, in order to be considered </a:t>
            </a:r>
            <a:r>
              <a:rPr lang="en-US" sz="2400" dirty="0" smtClean="0"/>
              <a:t>enrolled as a student in Adult Education programs, an individual </a:t>
            </a:r>
            <a:r>
              <a:rPr lang="en-US" sz="2400" dirty="0"/>
              <a:t>must have </a:t>
            </a:r>
            <a:r>
              <a:rPr lang="en-US" sz="2400" dirty="0" smtClean="0"/>
              <a:t>received </a:t>
            </a:r>
            <a:r>
              <a:rPr lang="en-US" sz="2400" dirty="0" smtClean="0"/>
              <a:t>12 or more hours of service of adult education programming.  Only </a:t>
            </a:r>
            <a:r>
              <a:rPr lang="en-US" sz="2400" dirty="0"/>
              <a:t>when this information is confirmed should the Apply </a:t>
            </a:r>
            <a:r>
              <a:rPr lang="en-US" sz="2400" dirty="0" smtClean="0"/>
              <a:t>box on the Basic Screen  </a:t>
            </a:r>
            <a:r>
              <a:rPr lang="en-US" sz="2400" dirty="0"/>
              <a:t>for </a:t>
            </a:r>
            <a:r>
              <a:rPr lang="en-US" sz="2400" dirty="0" smtClean="0"/>
              <a:t>Adult Education be </a:t>
            </a:r>
            <a:r>
              <a:rPr lang="en-US" sz="2400" dirty="0"/>
              <a:t>checked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Process example:  MCC Adult Education point of contact (career center staff) contacts </a:t>
            </a:r>
            <a:r>
              <a:rPr lang="en-US" sz="2400" dirty="0"/>
              <a:t>the local Adult </a:t>
            </a:r>
            <a:r>
              <a:rPr lang="en-US" sz="2400" dirty="0" smtClean="0"/>
              <a:t>Education </a:t>
            </a:r>
            <a:r>
              <a:rPr lang="en-US" sz="2400" dirty="0"/>
              <a:t>representative </a:t>
            </a:r>
            <a:r>
              <a:rPr lang="en-US" sz="2400" dirty="0" smtClean="0"/>
              <a:t>(outstationing coordinator) and  </a:t>
            </a:r>
            <a:r>
              <a:rPr lang="en-US" sz="2400" dirty="0"/>
              <a:t>o</a:t>
            </a:r>
            <a:r>
              <a:rPr lang="en-US" sz="2400" dirty="0" smtClean="0"/>
              <a:t>nce </a:t>
            </a:r>
            <a:r>
              <a:rPr lang="en-US" sz="2400" dirty="0"/>
              <a:t>a month, the outstationing coordinator provides </a:t>
            </a:r>
            <a:r>
              <a:rPr lang="en-US" sz="2400" dirty="0" err="1" smtClean="0"/>
              <a:t>thier</a:t>
            </a:r>
            <a:r>
              <a:rPr lang="en-US" sz="2400" dirty="0" smtClean="0"/>
              <a:t> </a:t>
            </a:r>
            <a:r>
              <a:rPr lang="en-US" sz="2400" dirty="0"/>
              <a:t>MCC point person with:</a:t>
            </a:r>
          </a:p>
          <a:p>
            <a:pPr lvl="1"/>
            <a:r>
              <a:rPr lang="en-US" dirty="0"/>
              <a:t>the names of MCC customers referred to AE agencies </a:t>
            </a:r>
          </a:p>
          <a:p>
            <a:pPr lvl="1"/>
            <a:r>
              <a:rPr lang="en-US" dirty="0"/>
              <a:t>the names of AE students referred to the </a:t>
            </a:r>
            <a:r>
              <a:rPr lang="en-US" dirty="0" smtClean="0"/>
              <a:t>MCC</a:t>
            </a:r>
          </a:p>
        </p:txBody>
      </p:sp>
      <p:sp>
        <p:nvSpPr>
          <p:cNvPr id="5" name="Oval 4"/>
          <p:cNvSpPr/>
          <p:nvPr/>
        </p:nvSpPr>
        <p:spPr>
          <a:xfrm>
            <a:off x="9119883" y="4880656"/>
            <a:ext cx="2462517" cy="11813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Data matching process under development! </a:t>
            </a:r>
            <a:endParaRPr lang="en-US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760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Shared Customers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Examples </a:t>
            </a:r>
            <a:r>
              <a:rPr lang="en-US" sz="2400" dirty="0"/>
              <a:t>of shared customers who enroll in more than one core partner program include but are not limited to: </a:t>
            </a:r>
          </a:p>
          <a:p>
            <a:r>
              <a:rPr lang="en-US" sz="2400" dirty="0"/>
              <a:t>AE/ESOL students enrolled by MCC and receiving career center services leading to employment </a:t>
            </a:r>
          </a:p>
          <a:p>
            <a:r>
              <a:rPr lang="en-US" sz="2400" dirty="0"/>
              <a:t>AE/ESOL students ages 16-24 and enrolled in Title I out-of-school youth programs </a:t>
            </a:r>
          </a:p>
          <a:p>
            <a:r>
              <a:rPr lang="en-US" sz="2400" dirty="0"/>
              <a:t>AE/ESOL students who </a:t>
            </a:r>
            <a:r>
              <a:rPr lang="en-US" sz="2400" dirty="0" smtClean="0"/>
              <a:t>exit </a:t>
            </a:r>
            <a:r>
              <a:rPr lang="en-US" sz="2400" dirty="0"/>
              <a:t>AE services and then enrolls in a WIOA funded training program within the reporting year is considered a shared customer.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644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on </a:t>
            </a:r>
            <a:r>
              <a:rPr lang="en-US" dirty="0" smtClean="0"/>
              <a:t>Process </a:t>
            </a:r>
            <a:r>
              <a:rPr lang="en-US" dirty="0"/>
              <a:t>to Identify Shared Customers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Does everyone know who their MH and Adult Ed point of contacts are? </a:t>
            </a:r>
          </a:p>
          <a:p>
            <a:r>
              <a:rPr lang="en-US" dirty="0" smtClean="0"/>
              <a:t>What has been the impact of COVID-19 on service delivery? </a:t>
            </a:r>
          </a:p>
          <a:p>
            <a:r>
              <a:rPr lang="en-US" dirty="0"/>
              <a:t>What additional information would be helpful to assist with this process to identify shared customers?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3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E346F-B9BC-458F-8792-3773CE59F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4A82E5-F6B8-44A9-B1A8-F7939790F5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" name="Content Placeholder 1">
            <a:extLst>
              <a:ext uri="{FF2B5EF4-FFF2-40B4-BE49-F238E27FC236}">
                <a16:creationId xmlns:a16="http://schemas.microsoft.com/office/drawing/2014/main" id="{F975FAE5-3C6A-48DC-9501-ECF5EBF1D271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501" y="1464080"/>
            <a:ext cx="3624979" cy="4525962"/>
          </a:xfrm>
          <a:prstGeom prst="rect">
            <a:avLst/>
          </a:prstGeom>
        </p:spPr>
      </p:pic>
      <p:pic>
        <p:nvPicPr>
          <p:cNvPr id="5" name="Picture 2" descr="Elementary and Secondary Education logo">
            <a:extLst>
              <a:ext uri="{FF2B5EF4-FFF2-40B4-BE49-F238E27FC236}">
                <a16:creationId xmlns:a16="http://schemas.microsoft.com/office/drawing/2014/main" id="{6D567DF2-DEE4-46E5-BD70-5C4CEEF4F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485" y="5990042"/>
            <a:ext cx="1962363" cy="95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FC87404-AD51-40A0-8F13-B7509B3FE599}"/>
              </a:ext>
            </a:extLst>
          </p:cNvPr>
          <p:cNvSpPr txBox="1"/>
          <p:nvPr/>
        </p:nvSpPr>
        <p:spPr>
          <a:xfrm>
            <a:off x="609600" y="1609944"/>
            <a:ext cx="1140089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Presenter Contact:</a:t>
            </a:r>
            <a:endParaRPr lang="en-US" sz="3200" dirty="0"/>
          </a:p>
          <a:p>
            <a:r>
              <a:rPr lang="en-US" sz="2400" dirty="0">
                <a:solidFill>
                  <a:schemeClr val="accent6"/>
                </a:solidFill>
              </a:rPr>
              <a:t>Sacha </a:t>
            </a:r>
            <a:r>
              <a:rPr lang="en-US" sz="2400" dirty="0" smtClean="0">
                <a:solidFill>
                  <a:schemeClr val="accent6"/>
                </a:solidFill>
              </a:rPr>
              <a:t>Stadhard</a:t>
            </a:r>
          </a:p>
          <a:p>
            <a:r>
              <a:rPr lang="en-US" sz="2400" dirty="0" smtClean="0">
                <a:solidFill>
                  <a:schemeClr val="accent6"/>
                </a:solidFill>
                <a:hlinkClick r:id="rId4"/>
              </a:rPr>
              <a:t>Sacha.stadhard@detma.org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endParaRPr lang="en-US" sz="2400" dirty="0">
              <a:solidFill>
                <a:schemeClr val="accent6"/>
              </a:solidFill>
            </a:endParaRPr>
          </a:p>
          <a:p>
            <a:r>
              <a:rPr lang="en-US" sz="2400" dirty="0" err="1">
                <a:solidFill>
                  <a:schemeClr val="accent6"/>
                </a:solidFill>
              </a:rPr>
              <a:t>MassHire</a:t>
            </a:r>
            <a:r>
              <a:rPr lang="en-US" sz="2400" dirty="0">
                <a:solidFill>
                  <a:schemeClr val="accent6"/>
                </a:solidFill>
              </a:rPr>
              <a:t> Department of Career Services</a:t>
            </a:r>
          </a:p>
          <a:p>
            <a:endParaRPr lang="en-US" sz="2400" dirty="0">
              <a:solidFill>
                <a:schemeClr val="accent6"/>
              </a:solidFill>
            </a:endParaRPr>
          </a:p>
          <a:p>
            <a:r>
              <a:rPr lang="en-US" sz="2400" dirty="0">
                <a:solidFill>
                  <a:schemeClr val="accent6"/>
                </a:solidFill>
              </a:rPr>
              <a:t>Rosemary </a:t>
            </a:r>
            <a:r>
              <a:rPr lang="en-US" sz="2400" dirty="0" smtClean="0">
                <a:solidFill>
                  <a:schemeClr val="accent6"/>
                </a:solidFill>
              </a:rPr>
              <a:t>Alexander</a:t>
            </a:r>
          </a:p>
          <a:p>
            <a:r>
              <a:rPr lang="en-US" sz="2400" dirty="0" smtClean="0">
                <a:solidFill>
                  <a:schemeClr val="accent6"/>
                </a:solidFill>
                <a:hlinkClick r:id="rId5"/>
              </a:rPr>
              <a:t>Rosemary.Alexander@DETMA.ORG</a:t>
            </a:r>
            <a:endParaRPr lang="en-US" sz="2400" dirty="0" smtClean="0">
              <a:solidFill>
                <a:schemeClr val="accent6"/>
              </a:solidFill>
            </a:endParaRPr>
          </a:p>
          <a:p>
            <a:r>
              <a:rPr lang="en-US" sz="2400" dirty="0" err="1" smtClean="0">
                <a:solidFill>
                  <a:schemeClr val="accent6"/>
                </a:solidFill>
              </a:rPr>
              <a:t>MassHire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>
                <a:solidFill>
                  <a:schemeClr val="accent6"/>
                </a:solidFill>
              </a:rPr>
              <a:t>Department of Career Services</a:t>
            </a:r>
          </a:p>
          <a:p>
            <a:endParaRPr lang="en-US" sz="2400" dirty="0">
              <a:solidFill>
                <a:schemeClr val="accent6"/>
              </a:solidFill>
            </a:endParaRPr>
          </a:p>
          <a:p>
            <a:r>
              <a:rPr lang="en-US" sz="2400" dirty="0">
                <a:solidFill>
                  <a:schemeClr val="accent6"/>
                </a:solidFill>
              </a:rPr>
              <a:t>Derek </a:t>
            </a:r>
            <a:r>
              <a:rPr lang="en-US" sz="2400" dirty="0" smtClean="0">
                <a:solidFill>
                  <a:schemeClr val="accent6"/>
                </a:solidFill>
              </a:rPr>
              <a:t>Kalchbrenner</a:t>
            </a:r>
          </a:p>
          <a:p>
            <a:r>
              <a:rPr lang="en-US" sz="2400" dirty="0" smtClean="0">
                <a:solidFill>
                  <a:schemeClr val="accent6"/>
                </a:solidFill>
                <a:hlinkClick r:id="rId6"/>
              </a:rPr>
              <a:t>Derek.Kalchbrenner@mass.gov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endParaRPr lang="en-US" sz="2400" dirty="0">
              <a:solidFill>
                <a:schemeClr val="accent6"/>
              </a:solidFill>
            </a:endParaRPr>
          </a:p>
          <a:p>
            <a:r>
              <a:rPr lang="en-US" sz="2400" dirty="0">
                <a:solidFill>
                  <a:schemeClr val="accent6"/>
                </a:solidFill>
              </a:rPr>
              <a:t>Department of Elementary and Secondary Education</a:t>
            </a:r>
          </a:p>
          <a:p>
            <a:endParaRPr lang="en-US" sz="3200" dirty="0">
              <a:solidFill>
                <a:schemeClr val="accent6"/>
              </a:solidFill>
            </a:endParaRPr>
          </a:p>
          <a:p>
            <a:endParaRPr lang="en-US" sz="32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89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Today’s webinar </a:t>
            </a:r>
            <a:r>
              <a:rPr lang="en-US" dirty="0"/>
              <a:t>will be recorded. 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21324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213240"/>
                </a:solidFill>
              </a:rPr>
              <a:t>Please </a:t>
            </a:r>
            <a:r>
              <a:rPr lang="en-US" dirty="0">
                <a:solidFill>
                  <a:srgbClr val="213240"/>
                </a:solidFill>
              </a:rPr>
              <a:t>use the chat box to introduce yourself.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3240"/>
                </a:solidFill>
              </a:rPr>
              <a:t>You can listen through speakers or use the dial-in option listed with the webinar link.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3240"/>
                </a:solidFill>
              </a:rPr>
              <a:t>You can use the chat box or “raise hand” feature to ask a question.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3240"/>
                </a:solidFill>
              </a:rPr>
              <a:t>Please remember to mute your computers and phones to minimize background noise.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4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Presenters and Overview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accent6"/>
                </a:solidFill>
              </a:rPr>
              <a:t>Presenters: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</a:rPr>
              <a:t>Sacha Stadhard, Manager, Special Grants and Youth Policy </a:t>
            </a:r>
            <a:r>
              <a:rPr lang="en-US" sz="2000" dirty="0" err="1" smtClean="0">
                <a:solidFill>
                  <a:schemeClr val="accent6"/>
                </a:solidFill>
              </a:rPr>
              <a:t>MassHire</a:t>
            </a:r>
            <a:r>
              <a:rPr lang="en-US" sz="2000" dirty="0" smtClean="0">
                <a:solidFill>
                  <a:schemeClr val="accent6"/>
                </a:solidFill>
              </a:rPr>
              <a:t> </a:t>
            </a:r>
            <a:r>
              <a:rPr lang="en-US" sz="2000" dirty="0">
                <a:solidFill>
                  <a:schemeClr val="accent6"/>
                </a:solidFill>
              </a:rPr>
              <a:t>DCS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6"/>
                </a:solidFill>
              </a:rPr>
              <a:t>Rosemary Alexander, Director of Training, </a:t>
            </a:r>
            <a:r>
              <a:rPr lang="en-US" sz="2000" dirty="0" err="1" smtClean="0">
                <a:solidFill>
                  <a:schemeClr val="accent6"/>
                </a:solidFill>
              </a:rPr>
              <a:t>MassHire</a:t>
            </a:r>
            <a:r>
              <a:rPr lang="en-US" sz="2000" dirty="0" smtClean="0">
                <a:solidFill>
                  <a:schemeClr val="accent6"/>
                </a:solidFill>
              </a:rPr>
              <a:t> DCS  </a:t>
            </a:r>
            <a:endParaRPr lang="en-US" sz="20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6"/>
                </a:solidFill>
              </a:rPr>
              <a:t>Derek Kalchbrenner, Education Specialist, Department </a:t>
            </a:r>
            <a:r>
              <a:rPr lang="en-US" sz="2000" dirty="0">
                <a:solidFill>
                  <a:schemeClr val="accent6"/>
                </a:solidFill>
              </a:rPr>
              <a:t>of Elementary and Secondary Education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6"/>
                </a:solidFill>
              </a:rPr>
              <a:t>Overview: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6"/>
                </a:solidFill>
              </a:rPr>
              <a:t>Programs, Services, and Eligibility </a:t>
            </a:r>
            <a:r>
              <a:rPr lang="en-US" sz="2000" dirty="0" smtClean="0">
                <a:solidFill>
                  <a:schemeClr val="accent6"/>
                </a:solidFill>
              </a:rPr>
              <a:t>Criteria for Career Center and Adult Education services </a:t>
            </a:r>
            <a:endParaRPr lang="en-US" sz="2000" dirty="0">
              <a:solidFill>
                <a:schemeClr val="accent6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6"/>
                </a:solidFill>
              </a:rPr>
              <a:t>Local </a:t>
            </a:r>
            <a:r>
              <a:rPr lang="en-US" sz="2000" dirty="0">
                <a:solidFill>
                  <a:schemeClr val="accent6"/>
                </a:solidFill>
              </a:rPr>
              <a:t>Area Referral </a:t>
            </a:r>
            <a:r>
              <a:rPr lang="en-US" sz="2000" dirty="0" smtClean="0">
                <a:solidFill>
                  <a:schemeClr val="accent6"/>
                </a:solidFill>
              </a:rPr>
              <a:t>Process </a:t>
            </a:r>
            <a:endParaRPr lang="en-US" sz="2000" dirty="0">
              <a:solidFill>
                <a:schemeClr val="accent6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6"/>
                </a:solidFill>
              </a:rPr>
              <a:t>Identifying </a:t>
            </a:r>
            <a:r>
              <a:rPr lang="en-US" sz="2000" dirty="0">
                <a:solidFill>
                  <a:schemeClr val="accent6"/>
                </a:solidFill>
              </a:rPr>
              <a:t>Shared Customers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6"/>
                </a:solidFill>
              </a:rPr>
              <a:t>Data </a:t>
            </a:r>
            <a:r>
              <a:rPr lang="en-US" sz="2000" dirty="0">
                <a:solidFill>
                  <a:schemeClr val="accent6"/>
                </a:solidFill>
              </a:rPr>
              <a:t>Entry into MOSES</a:t>
            </a:r>
          </a:p>
        </p:txBody>
      </p:sp>
    </p:spTree>
    <p:extLst>
      <p:ext uri="{BB962C8B-B14F-4D97-AF65-F5344CB8AC3E}">
        <p14:creationId xmlns:p14="http://schemas.microsoft.com/office/powerpoint/2010/main" val="24198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FD301B-5650-45B8-8E59-89913DB0A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MassHire</a:t>
            </a:r>
            <a:r>
              <a:rPr lang="en-US" dirty="0"/>
              <a:t> /Adult Education Systems Overview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D81070-CBD7-4643-B6B1-5171F35D1E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CCA362-C59C-43CD-B98E-9DE9C323D14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r>
              <a:rPr lang="en-US" sz="2800" b="1" u="sng" dirty="0" err="1">
                <a:solidFill>
                  <a:srgbClr val="00B050"/>
                </a:solidFill>
              </a:rPr>
              <a:t>MassHire</a:t>
            </a:r>
            <a:r>
              <a:rPr lang="en-US" sz="2800" b="1" u="sng" dirty="0">
                <a:solidFill>
                  <a:srgbClr val="00B050"/>
                </a:solidFill>
              </a:rPr>
              <a:t> Workforce Development System</a:t>
            </a:r>
          </a:p>
          <a:p>
            <a:r>
              <a:rPr lang="en-US" dirty="0"/>
              <a:t>16 Workforce Development Areas</a:t>
            </a:r>
          </a:p>
          <a:p>
            <a:r>
              <a:rPr lang="en-US" dirty="0"/>
              <a:t>16 Workforce Development Boards</a:t>
            </a:r>
          </a:p>
          <a:p>
            <a:r>
              <a:rPr lang="en-US" dirty="0"/>
              <a:t>29 One Stop Career Centers</a:t>
            </a:r>
          </a:p>
          <a:p>
            <a:pPr lvl="1"/>
            <a:r>
              <a:rPr lang="en-US" dirty="0"/>
              <a:t>25 comprehensive</a:t>
            </a:r>
          </a:p>
          <a:p>
            <a:pPr lvl="1"/>
            <a:r>
              <a:rPr lang="en-US" dirty="0"/>
              <a:t>4 Affiliated</a:t>
            </a:r>
          </a:p>
          <a:p>
            <a:pPr marL="449262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EC156-905F-48BA-AC72-4D361312857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00B050"/>
                </a:solidFill>
              </a:rPr>
              <a:t>Adult Education System: Adult and Community Learning Services</a:t>
            </a:r>
          </a:p>
          <a:p>
            <a:r>
              <a:rPr lang="en-US" dirty="0"/>
              <a:t>86 Adult Education Programs</a:t>
            </a:r>
          </a:p>
          <a:p>
            <a:pPr lvl="1"/>
            <a:r>
              <a:rPr lang="en-US" dirty="0"/>
              <a:t>Community Adult Learning Centers, Family Literacy, Workplace Education</a:t>
            </a:r>
          </a:p>
          <a:p>
            <a:r>
              <a:rPr lang="en-US" dirty="0"/>
              <a:t>11 Transition to Community College programs</a:t>
            </a:r>
          </a:p>
          <a:p>
            <a:r>
              <a:rPr lang="en-US" dirty="0"/>
              <a:t>19 agencies providing outstationing services in all 16 local workforce areas</a:t>
            </a:r>
          </a:p>
        </p:txBody>
      </p:sp>
      <p:pic>
        <p:nvPicPr>
          <p:cNvPr id="1026" name="Picture 2" descr="Elementary and Secondary Education logo">
            <a:extLst>
              <a:ext uri="{FF2B5EF4-FFF2-40B4-BE49-F238E27FC236}">
                <a16:creationId xmlns:a16="http://schemas.microsoft.com/office/drawing/2014/main" id="{7E56C82B-680C-4E17-BAC4-087D3CC46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485" y="5990042"/>
            <a:ext cx="1962363" cy="95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378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D49E0-B074-4228-B4F6-7FE5A2B7E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Eligibility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A062CA-F43A-473A-BA6F-EFB9E01C52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CCCE1D-65A0-4E8D-B2CD-1206F194829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68871" y="1432162"/>
            <a:ext cx="5313528" cy="4525963"/>
          </a:xfrm>
          <a:solidFill>
            <a:schemeClr val="bg1"/>
          </a:solidFill>
          <a:ln w="22225">
            <a:solidFill>
              <a:srgbClr val="FAA71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00B050"/>
                </a:solidFill>
              </a:rPr>
              <a:t>Adult Education</a:t>
            </a:r>
          </a:p>
          <a:p>
            <a:pPr lvl="0"/>
            <a:r>
              <a:rPr lang="en-US" dirty="0"/>
              <a:t>are at least 16 years of age;</a:t>
            </a:r>
          </a:p>
          <a:p>
            <a:pPr lvl="0"/>
            <a:r>
              <a:rPr lang="en-US" dirty="0"/>
              <a:t>are not enrolled or required to be enrolled in secondary school under state law; and</a:t>
            </a:r>
          </a:p>
          <a:p>
            <a:pPr lvl="0"/>
            <a:r>
              <a:rPr lang="en-US" dirty="0"/>
              <a:t>do not have a secondary school diploma or its recognized equivalent and have not achieved an equivalent level of education; or are basic skills deficient; or are English language learners.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2" descr="Elementary and Secondary Education logo">
            <a:extLst>
              <a:ext uri="{FF2B5EF4-FFF2-40B4-BE49-F238E27FC236}">
                <a16:creationId xmlns:a16="http://schemas.microsoft.com/office/drawing/2014/main" id="{22F2B421-4B19-4F70-996A-894B8948F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485" y="5990042"/>
            <a:ext cx="1962363" cy="954358"/>
          </a:xfrm>
          <a:prstGeom prst="rect">
            <a:avLst/>
          </a:prstGeom>
          <a:noFill/>
          <a:ln>
            <a:solidFill>
              <a:srgbClr val="FAA71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933A463-5766-47D4-BBB4-95C948C044A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18953" y="1446236"/>
            <a:ext cx="5204177" cy="4511889"/>
          </a:xfrm>
          <a:ln w="22225">
            <a:solidFill>
              <a:srgbClr val="FAA71F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b="1" u="sng" dirty="0" err="1">
                <a:solidFill>
                  <a:srgbClr val="00B050"/>
                </a:solidFill>
              </a:rPr>
              <a:t>MassHire</a:t>
            </a:r>
            <a:r>
              <a:rPr lang="en-US" b="1" u="sng" dirty="0">
                <a:solidFill>
                  <a:srgbClr val="00B050"/>
                </a:solidFill>
              </a:rPr>
              <a:t> Workforce Development System</a:t>
            </a:r>
          </a:p>
          <a:p>
            <a:endParaRPr lang="en-US" sz="1000" dirty="0">
              <a:solidFill>
                <a:schemeClr val="accent6"/>
              </a:solidFill>
            </a:endParaRPr>
          </a:p>
          <a:p>
            <a:r>
              <a:rPr lang="en-US" sz="2800" dirty="0">
                <a:solidFill>
                  <a:schemeClr val="accent6"/>
                </a:solidFill>
              </a:rPr>
              <a:t>Universal Access to basic Career Center services</a:t>
            </a:r>
          </a:p>
          <a:p>
            <a:r>
              <a:rPr lang="en-US" sz="2800" dirty="0">
                <a:solidFill>
                  <a:schemeClr val="accent6"/>
                </a:solidFill>
              </a:rPr>
              <a:t>Special Programs – Exceptions &amp; Special criteria</a:t>
            </a:r>
          </a:p>
        </p:txBody>
      </p:sp>
    </p:spTree>
    <p:extLst>
      <p:ext uri="{BB962C8B-B14F-4D97-AF65-F5344CB8AC3E}">
        <p14:creationId xmlns:p14="http://schemas.microsoft.com/office/powerpoint/2010/main" val="628785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COVID-19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1" y="1446235"/>
            <a:ext cx="5204177" cy="343349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MassHire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Virtual Customer Flow </a:t>
            </a:r>
          </a:p>
          <a:p>
            <a:pPr lvl="2"/>
            <a:r>
              <a:rPr lang="en-US" dirty="0"/>
              <a:t>Virtual Services </a:t>
            </a:r>
          </a:p>
          <a:p>
            <a:pPr lvl="2"/>
            <a:r>
              <a:rPr lang="en-US" dirty="0"/>
              <a:t>Electronic Documentation</a:t>
            </a:r>
          </a:p>
          <a:p>
            <a:pPr lvl="2"/>
            <a:r>
              <a:rPr lang="en-US" dirty="0"/>
              <a:t>Use of Zoom, WebEx, and other virtual platforms  </a:t>
            </a:r>
          </a:p>
          <a:p>
            <a:pPr lvl="2"/>
            <a:r>
              <a:rPr lang="en-US" dirty="0"/>
              <a:t>Email, text, </a:t>
            </a:r>
          </a:p>
          <a:p>
            <a:pPr lvl="2"/>
            <a:r>
              <a:rPr lang="en-US" dirty="0"/>
              <a:t>Flexibility of service delivery depending on need</a:t>
            </a:r>
          </a:p>
          <a:p>
            <a:pPr lvl="2"/>
            <a:r>
              <a:rPr lang="en-US" dirty="0"/>
              <a:t>Accommodations </a:t>
            </a:r>
          </a:p>
          <a:p>
            <a:pPr lvl="2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6375398" y="1446236"/>
            <a:ext cx="5204177" cy="3596706"/>
          </a:xfrm>
        </p:spPr>
        <p:txBody>
          <a:bodyPr/>
          <a:lstStyle/>
          <a:p>
            <a:r>
              <a:rPr lang="en-US" dirty="0"/>
              <a:t>Adult Education </a:t>
            </a:r>
          </a:p>
          <a:p>
            <a:pPr lvl="1"/>
            <a:r>
              <a:rPr lang="en-US" dirty="0"/>
              <a:t>Starting in September 2020, programs have the option of offering in-person, hybrid, or remote instruction</a:t>
            </a:r>
          </a:p>
          <a:p>
            <a:pPr lvl="1"/>
            <a:r>
              <a:rPr lang="en-US" dirty="0"/>
              <a:t>Programs are accepting referrals and enrolling students in classes </a:t>
            </a:r>
          </a:p>
          <a:p>
            <a:pPr lvl="1"/>
            <a:r>
              <a:rPr lang="en-US" dirty="0"/>
              <a:t>GED and </a:t>
            </a:r>
            <a:r>
              <a:rPr lang="en-US" dirty="0" err="1"/>
              <a:t>HiSET</a:t>
            </a:r>
            <a:r>
              <a:rPr lang="en-US" dirty="0"/>
              <a:t> testing is being done remotely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720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Workforce System MAP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5" descr="D:\Users\RAlexander\AppData\Local\Microsoft\Windows\INetCache\Content.MSO\A62B72D5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902" y="1433711"/>
            <a:ext cx="9133368" cy="483949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2753833" y="4657060"/>
            <a:ext cx="3817088" cy="45188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Department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41695" y="4693378"/>
            <a:ext cx="4752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MassHire</a:t>
            </a:r>
            <a:r>
              <a:rPr lang="en-US" dirty="0"/>
              <a:t> Department of Career Services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3572" y="524826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16 Workforce Development Areas</a:t>
            </a: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​</a:t>
            </a:r>
            <a:endParaRPr lang="en-US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/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16 Workforce Development Boards</a:t>
            </a:r>
            <a:r>
              <a:rPr lang="en-US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​</a:t>
            </a:r>
            <a:endParaRPr lang="en-US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/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29 One Stop Career Centers </a:t>
            </a:r>
            <a:r>
              <a:rPr lang="en-US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​</a:t>
            </a:r>
            <a:endParaRPr lang="en-US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/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 comprehensive (OSCCs) – 4 Affiliated (OSCCs)</a:t>
            </a:r>
            <a:r>
              <a:rPr lang="en-US" sz="1200" b="1" dirty="0">
                <a:latin typeface="Calibri" panose="020F0502020204030204" pitchFamily="34" charset="0"/>
                <a:ea typeface="Times New Roman" panose="02020603050405020304" pitchFamily="18" charset="0"/>
              </a:rPr>
              <a:t>​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243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Workforce Required Partners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 descr="D:\Users\RAlexander\AppData\Local\Microsoft\Windows\INetCache\Content.MSO\2993B27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995" y="1592226"/>
            <a:ext cx="128016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D:\Users\RAlexander\AppData\Local\Microsoft\Windows\INetCache\Content.MSO\3A0B76CD.t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865" y="3403482"/>
            <a:ext cx="1318260" cy="731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:\Users\RAlexander\AppData\Local\Microsoft\Windows\INetCache\Content.MSO\D8347F63.tmp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876" y="5299001"/>
            <a:ext cx="2857500" cy="632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D:\Users\RAlexander\AppData\Local\Microsoft\Windows\INetCache\Content.MSO\5B311269.tmp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587" y="1752246"/>
            <a:ext cx="1813560" cy="822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D:\Users\RAlexander\AppData\Local\Microsoft\Windows\INetCache\Content.MSO\4C14495F.tmp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676" y="3030102"/>
            <a:ext cx="1303020" cy="110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D:\Users\RAlexander\AppData\Local\Microsoft\Windows\INetCache\Content.MSO\19A3F9C5.tmp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666" y="4921811"/>
            <a:ext cx="1493520" cy="6934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Oval 3"/>
          <p:cNvSpPr/>
          <p:nvPr/>
        </p:nvSpPr>
        <p:spPr>
          <a:xfrm>
            <a:off x="3732028" y="2166256"/>
            <a:ext cx="3689498" cy="285231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</a:rPr>
              <a:t>MassHire</a:t>
            </a:r>
            <a:r>
              <a:rPr lang="en-US" sz="2800" b="1" dirty="0">
                <a:solidFill>
                  <a:srgbClr val="00B050"/>
                </a:solidFill>
              </a:rPr>
              <a:t> Department of Career Services</a:t>
            </a:r>
          </a:p>
          <a:p>
            <a:pPr algn="ctr"/>
            <a:r>
              <a:rPr lang="en-US" sz="2800" b="1" dirty="0">
                <a:solidFill>
                  <a:srgbClr val="00B050"/>
                </a:solidFill>
              </a:rPr>
              <a:t>Lead Operator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927321" y="2477386"/>
            <a:ext cx="953563" cy="457200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3"/>
          </p:cNvCxnSpPr>
          <p:nvPr/>
        </p:nvCxnSpPr>
        <p:spPr>
          <a:xfrm>
            <a:off x="2351125" y="3769242"/>
            <a:ext cx="1306475" cy="0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004362" y="4602126"/>
            <a:ext cx="1229434" cy="666395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847191" y="4731488"/>
            <a:ext cx="1306475" cy="381000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500428" y="3592411"/>
            <a:ext cx="1646939" cy="0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7230140" y="2348023"/>
            <a:ext cx="1093757" cy="387203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801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</a:t>
            </a:r>
            <a:r>
              <a:rPr lang="en-US" dirty="0" err="1"/>
              <a:t>MassHire</a:t>
            </a:r>
            <a:r>
              <a:rPr lang="en-US" dirty="0"/>
              <a:t> Career Center Services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446236"/>
            <a:ext cx="10972800" cy="4666888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rgbClr val="002060"/>
                </a:solidFill>
                <a:cs typeface="Arial" panose="020B0604020202020204" pitchFamily="34" charset="0"/>
              </a:rPr>
              <a:t>One Stop Career Centers provide services to individual customers based on individual needs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rgbClr val="002060"/>
                </a:solidFill>
                <a:cs typeface="Arial" panose="020B0604020202020204" pitchFamily="34" charset="0"/>
              </a:rPr>
              <a:t>No required sequence of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300" dirty="0">
                <a:solidFill>
                  <a:srgbClr val="002060"/>
                </a:solidFill>
                <a:cs typeface="Arial" panose="020B0604020202020204" pitchFamily="34" charset="0"/>
              </a:rPr>
              <a:t>Required partner services that must be provided through the career center delivery system: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800100" lvl="1" indent="-342900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Career Services</a:t>
            </a:r>
          </a:p>
          <a:p>
            <a:pPr marL="800100" lvl="1" indent="-342900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Individualized Career Services</a:t>
            </a:r>
          </a:p>
          <a:p>
            <a:pPr marL="800100" lvl="1" indent="-342900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Follow-up Services</a:t>
            </a:r>
          </a:p>
          <a:p>
            <a:pPr marL="800100" lvl="1" indent="-342900">
              <a:spcBef>
                <a:spcPts val="300"/>
              </a:spcBef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Services</a:t>
            </a:r>
          </a:p>
          <a:p>
            <a:pPr marL="0" indent="0">
              <a:buNone/>
            </a:pPr>
            <a:r>
              <a:rPr lang="en-US" sz="4000" dirty="0"/>
              <a:t>	</a:t>
            </a:r>
          </a:p>
        </p:txBody>
      </p:sp>
      <p:pic>
        <p:nvPicPr>
          <p:cNvPr id="5" name="Picture 2" descr="Elementary and Secondary Education logo">
            <a:extLst>
              <a:ext uri="{FF2B5EF4-FFF2-40B4-BE49-F238E27FC236}">
                <a16:creationId xmlns:a16="http://schemas.microsoft.com/office/drawing/2014/main" id="{254771F7-FB01-401E-A927-40FACAA1C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485" y="5990042"/>
            <a:ext cx="1962363" cy="95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591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Hire">
      <a:dk1>
        <a:srgbClr val="009876"/>
      </a:dk1>
      <a:lt1>
        <a:srgbClr val="FFFFFF"/>
      </a:lt1>
      <a:dk2>
        <a:srgbClr val="032B4A"/>
      </a:dk2>
      <a:lt2>
        <a:srgbClr val="FDB525"/>
      </a:lt2>
      <a:accent1>
        <a:srgbClr val="D1D3D4"/>
      </a:accent1>
      <a:accent2>
        <a:srgbClr val="63BCE6"/>
      </a:accent2>
      <a:accent3>
        <a:srgbClr val="AF48B7"/>
      </a:accent3>
      <a:accent4>
        <a:srgbClr val="27C19F"/>
      </a:accent4>
      <a:accent5>
        <a:srgbClr val="436581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7103</TotalTime>
  <Words>1188</Words>
  <Application>Microsoft Office PowerPoint</Application>
  <PresentationFormat>Widescreen</PresentationFormat>
  <Paragraphs>173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Courier New</vt:lpstr>
      <vt:lpstr>Gotham Rounded Medium</vt:lpstr>
      <vt:lpstr>Lucida Grande</vt:lpstr>
      <vt:lpstr>Times New Roman</vt:lpstr>
      <vt:lpstr>Wingdings</vt:lpstr>
      <vt:lpstr>Office Theme</vt:lpstr>
      <vt:lpstr>MassHire/Adult Education </vt:lpstr>
      <vt:lpstr> Today’s webinar will be recorded.  </vt:lpstr>
      <vt:lpstr>Presenters and Overview </vt:lpstr>
      <vt:lpstr>MassHire /Adult Education Systems Overview</vt:lpstr>
      <vt:lpstr>Program Eligibility</vt:lpstr>
      <vt:lpstr>IMPACT OF COVID-19</vt:lpstr>
      <vt:lpstr>Workforce System MAP</vt:lpstr>
      <vt:lpstr>Mass Workforce Required Partners</vt:lpstr>
      <vt:lpstr>Overview of MassHire Career Center Services</vt:lpstr>
      <vt:lpstr>Overview MassHire Career Center Services Special Programs</vt:lpstr>
      <vt:lpstr>Overview MassHire Career Center Services Special Programs</vt:lpstr>
      <vt:lpstr>WIOA – Eligibility Requirements</vt:lpstr>
      <vt:lpstr>Shared Customer </vt:lpstr>
      <vt:lpstr>Shared Customers – Statewide Summary </vt:lpstr>
      <vt:lpstr>fiFIX</vt:lpstr>
      <vt:lpstr>Process to Identify the Shared Customer  </vt:lpstr>
      <vt:lpstr>Examples of Shared Customers </vt:lpstr>
      <vt:lpstr>Feedback on Process to Identify Shared Customers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Pertuso</dc:creator>
  <cp:lastModifiedBy>Stadhard, Sacha (EOL)</cp:lastModifiedBy>
  <cp:revision>240</cp:revision>
  <cp:lastPrinted>2020-02-14T20:12:13Z</cp:lastPrinted>
  <dcterms:created xsi:type="dcterms:W3CDTF">2018-04-17T17:15:10Z</dcterms:created>
  <dcterms:modified xsi:type="dcterms:W3CDTF">2020-10-05T18:20:38Z</dcterms:modified>
</cp:coreProperties>
</file>