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42"/>
  </p:notesMasterIdLst>
  <p:handoutMasterIdLst>
    <p:handoutMasterId r:id="rId43"/>
  </p:handoutMasterIdLst>
  <p:sldIdLst>
    <p:sldId id="256" r:id="rId2"/>
    <p:sldId id="362" r:id="rId3"/>
    <p:sldId id="339" r:id="rId4"/>
    <p:sldId id="363" r:id="rId5"/>
    <p:sldId id="337" r:id="rId6"/>
    <p:sldId id="312" r:id="rId7"/>
    <p:sldId id="291" r:id="rId8"/>
    <p:sldId id="315" r:id="rId9"/>
    <p:sldId id="325" r:id="rId10"/>
    <p:sldId id="338" r:id="rId11"/>
    <p:sldId id="319" r:id="rId12"/>
    <p:sldId id="326" r:id="rId13"/>
    <p:sldId id="295" r:id="rId14"/>
    <p:sldId id="353" r:id="rId15"/>
    <p:sldId id="324" r:id="rId16"/>
    <p:sldId id="340" r:id="rId17"/>
    <p:sldId id="341" r:id="rId18"/>
    <p:sldId id="342" r:id="rId19"/>
    <p:sldId id="298" r:id="rId20"/>
    <p:sldId id="321" r:id="rId21"/>
    <p:sldId id="327" r:id="rId22"/>
    <p:sldId id="300" r:id="rId23"/>
    <p:sldId id="343" r:id="rId24"/>
    <p:sldId id="344" r:id="rId25"/>
    <p:sldId id="345" r:id="rId26"/>
    <p:sldId id="346" r:id="rId27"/>
    <p:sldId id="301" r:id="rId28"/>
    <p:sldId id="302" r:id="rId29"/>
    <p:sldId id="303" r:id="rId30"/>
    <p:sldId id="352" r:id="rId31"/>
    <p:sldId id="329" r:id="rId32"/>
    <p:sldId id="356" r:id="rId33"/>
    <p:sldId id="354" r:id="rId34"/>
    <p:sldId id="355" r:id="rId35"/>
    <p:sldId id="357" r:id="rId36"/>
    <p:sldId id="358" r:id="rId37"/>
    <p:sldId id="361" r:id="rId38"/>
    <p:sldId id="306" r:id="rId39"/>
    <p:sldId id="305" r:id="rId40"/>
    <p:sldId id="314" r:id="rId41"/>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6034B"/>
    <a:srgbClr val="001998"/>
    <a:srgbClr val="223651"/>
    <a:srgbClr val="139876"/>
    <a:srgbClr val="7D3379"/>
    <a:srgbClr val="53A4CF"/>
    <a:srgbClr val="112638"/>
    <a:srgbClr val="45A78E"/>
    <a:srgbClr val="042B4A"/>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583" autoAdjust="0"/>
    <p:restoredTop sz="94660"/>
  </p:normalViewPr>
  <p:slideViewPr>
    <p:cSldViewPr snapToGrid="0" snapToObjects="1">
      <p:cViewPr varScale="1">
        <p:scale>
          <a:sx n="78" d="100"/>
          <a:sy n="78" d="100"/>
        </p:scale>
        <p:origin x="1482"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76" d="100"/>
          <a:sy n="76" d="100"/>
        </p:scale>
        <p:origin x="361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 Id="rId48"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bramowitz, Leslie A. (EOL)" userId="c75921bb-1a94-4c2a-bc5c-758a080a0027" providerId="ADAL" clId="{5A042869-F95E-471A-8C83-5ED32A62322E}"/>
    <pc:docChg chg="undo custSel addSld delSld modSld">
      <pc:chgData name="Abramowitz, Leslie A. (EOL)" userId="c75921bb-1a94-4c2a-bc5c-758a080a0027" providerId="ADAL" clId="{5A042869-F95E-471A-8C83-5ED32A62322E}" dt="2021-04-15T13:11:12.849" v="860" actId="207"/>
      <pc:docMkLst>
        <pc:docMk/>
      </pc:docMkLst>
      <pc:sldChg chg="modSp mod">
        <pc:chgData name="Abramowitz, Leslie A. (EOL)" userId="c75921bb-1a94-4c2a-bc5c-758a080a0027" providerId="ADAL" clId="{5A042869-F95E-471A-8C83-5ED32A62322E}" dt="2021-03-19T15:05:26.672" v="8" actId="20577"/>
        <pc:sldMkLst>
          <pc:docMk/>
          <pc:sldMk cId="2086715375" sldId="256"/>
        </pc:sldMkLst>
        <pc:spChg chg="mod">
          <ac:chgData name="Abramowitz, Leslie A. (EOL)" userId="c75921bb-1a94-4c2a-bc5c-758a080a0027" providerId="ADAL" clId="{5A042869-F95E-471A-8C83-5ED32A62322E}" dt="2021-03-19T15:05:26.672" v="8" actId="20577"/>
          <ac:spMkLst>
            <pc:docMk/>
            <pc:sldMk cId="2086715375" sldId="256"/>
            <ac:spMk id="4" creationId="{00000000-0000-0000-0000-000000000000}"/>
          </ac:spMkLst>
        </pc:spChg>
      </pc:sldChg>
      <pc:sldChg chg="modSp mod">
        <pc:chgData name="Abramowitz, Leslie A. (EOL)" userId="c75921bb-1a94-4c2a-bc5c-758a080a0027" providerId="ADAL" clId="{5A042869-F95E-471A-8C83-5ED32A62322E}" dt="2021-04-15T13:11:12.849" v="860" actId="207"/>
        <pc:sldMkLst>
          <pc:docMk/>
          <pc:sldMk cId="3207362576" sldId="306"/>
        </pc:sldMkLst>
        <pc:spChg chg="mod">
          <ac:chgData name="Abramowitz, Leslie A. (EOL)" userId="c75921bb-1a94-4c2a-bc5c-758a080a0027" providerId="ADAL" clId="{5A042869-F95E-471A-8C83-5ED32A62322E}" dt="2021-04-15T13:11:12.849" v="860" actId="207"/>
          <ac:spMkLst>
            <pc:docMk/>
            <pc:sldMk cId="3207362576" sldId="306"/>
            <ac:spMk id="352" creationId="{00000000-0000-0000-0000-000000000000}"/>
          </ac:spMkLst>
        </pc:spChg>
      </pc:sldChg>
      <pc:sldChg chg="modSp mod">
        <pc:chgData name="Abramowitz, Leslie A. (EOL)" userId="c75921bb-1a94-4c2a-bc5c-758a080a0027" providerId="ADAL" clId="{5A042869-F95E-471A-8C83-5ED32A62322E}" dt="2021-04-15T13:10:57.953" v="859" actId="255"/>
        <pc:sldMkLst>
          <pc:docMk/>
          <pc:sldMk cId="3328606026" sldId="314"/>
        </pc:sldMkLst>
        <pc:spChg chg="mod">
          <ac:chgData name="Abramowitz, Leslie A. (EOL)" userId="c75921bb-1a94-4c2a-bc5c-758a080a0027" providerId="ADAL" clId="{5A042869-F95E-471A-8C83-5ED32A62322E}" dt="2021-04-15T13:10:57.953" v="859" actId="255"/>
          <ac:spMkLst>
            <pc:docMk/>
            <pc:sldMk cId="3328606026" sldId="314"/>
            <ac:spMk id="35843" creationId="{00000000-0000-0000-0000-000000000000}"/>
          </ac:spMkLst>
        </pc:spChg>
      </pc:sldChg>
      <pc:sldChg chg="modSp mod">
        <pc:chgData name="Abramowitz, Leslie A. (EOL)" userId="c75921bb-1a94-4c2a-bc5c-758a080a0027" providerId="ADAL" clId="{5A042869-F95E-471A-8C83-5ED32A62322E}" dt="2021-04-14T18:25:41.043" v="713" actId="20577"/>
        <pc:sldMkLst>
          <pc:docMk/>
          <pc:sldMk cId="3111804881" sldId="339"/>
        </pc:sldMkLst>
        <pc:spChg chg="mod">
          <ac:chgData name="Abramowitz, Leslie A. (EOL)" userId="c75921bb-1a94-4c2a-bc5c-758a080a0027" providerId="ADAL" clId="{5A042869-F95E-471A-8C83-5ED32A62322E}" dt="2021-04-14T18:25:41.043" v="713" actId="20577"/>
          <ac:spMkLst>
            <pc:docMk/>
            <pc:sldMk cId="3111804881" sldId="339"/>
            <ac:spMk id="28675" creationId="{00000000-0000-0000-0000-000000000000}"/>
          </ac:spMkLst>
        </pc:spChg>
      </pc:sldChg>
      <pc:sldChg chg="modSp mod modNotesTx">
        <pc:chgData name="Abramowitz, Leslie A. (EOL)" userId="c75921bb-1a94-4c2a-bc5c-758a080a0027" providerId="ADAL" clId="{5A042869-F95E-471A-8C83-5ED32A62322E}" dt="2021-03-23T12:45:53.488" v="23"/>
        <pc:sldMkLst>
          <pc:docMk/>
          <pc:sldMk cId="552037672" sldId="340"/>
        </pc:sldMkLst>
        <pc:spChg chg="mod">
          <ac:chgData name="Abramowitz, Leslie A. (EOL)" userId="c75921bb-1a94-4c2a-bc5c-758a080a0027" providerId="ADAL" clId="{5A042869-F95E-471A-8C83-5ED32A62322E}" dt="2021-03-23T12:45:49.535" v="22" actId="21"/>
          <ac:spMkLst>
            <pc:docMk/>
            <pc:sldMk cId="552037672" sldId="340"/>
            <ac:spMk id="3" creationId="{817CE39F-14B3-4A8C-8DF1-0ED518F8CF5D}"/>
          </ac:spMkLst>
        </pc:spChg>
      </pc:sldChg>
      <pc:sldChg chg="modSp mod">
        <pc:chgData name="Abramowitz, Leslie A. (EOL)" userId="c75921bb-1a94-4c2a-bc5c-758a080a0027" providerId="ADAL" clId="{5A042869-F95E-471A-8C83-5ED32A62322E}" dt="2021-04-08T18:53:57.424" v="89" actId="20577"/>
        <pc:sldMkLst>
          <pc:docMk/>
          <pc:sldMk cId="991947895" sldId="344"/>
        </pc:sldMkLst>
        <pc:spChg chg="mod">
          <ac:chgData name="Abramowitz, Leslie A. (EOL)" userId="c75921bb-1a94-4c2a-bc5c-758a080a0027" providerId="ADAL" clId="{5A042869-F95E-471A-8C83-5ED32A62322E}" dt="2021-04-08T18:53:57.424" v="89" actId="20577"/>
          <ac:spMkLst>
            <pc:docMk/>
            <pc:sldMk cId="991947895" sldId="344"/>
            <ac:spMk id="3" creationId="{1AB4A536-D286-4534-B6C0-B6E5537616D8}"/>
          </ac:spMkLst>
        </pc:spChg>
      </pc:sldChg>
      <pc:sldChg chg="addSp modSp mod">
        <pc:chgData name="Abramowitz, Leslie A. (EOL)" userId="c75921bb-1a94-4c2a-bc5c-758a080a0027" providerId="ADAL" clId="{5A042869-F95E-471A-8C83-5ED32A62322E}" dt="2021-04-14T16:42:10.331" v="708" actId="20577"/>
        <pc:sldMkLst>
          <pc:docMk/>
          <pc:sldMk cId="2686396774" sldId="353"/>
        </pc:sldMkLst>
        <pc:spChg chg="add mod">
          <ac:chgData name="Abramowitz, Leslie A. (EOL)" userId="c75921bb-1a94-4c2a-bc5c-758a080a0027" providerId="ADAL" clId="{5A042869-F95E-471A-8C83-5ED32A62322E}" dt="2021-04-14T16:42:10.331" v="708" actId="20577"/>
          <ac:spMkLst>
            <pc:docMk/>
            <pc:sldMk cId="2686396774" sldId="353"/>
            <ac:spMk id="2" creationId="{E29598B6-B7B4-4C9F-BA00-E05603369DE0}"/>
          </ac:spMkLst>
        </pc:spChg>
        <pc:spChg chg="mod">
          <ac:chgData name="Abramowitz, Leslie A. (EOL)" userId="c75921bb-1a94-4c2a-bc5c-758a080a0027" providerId="ADAL" clId="{5A042869-F95E-471A-8C83-5ED32A62322E}" dt="2021-04-14T16:39:52.568" v="518" actId="27636"/>
          <ac:spMkLst>
            <pc:docMk/>
            <pc:sldMk cId="2686396774" sldId="353"/>
            <ac:spMk id="3" creationId="{E73B0BBC-655F-4012-931F-B14398907D1C}"/>
          </ac:spMkLst>
        </pc:spChg>
      </pc:sldChg>
      <pc:sldChg chg="modSp mod">
        <pc:chgData name="Abramowitz, Leslie A. (EOL)" userId="c75921bb-1a94-4c2a-bc5c-758a080a0027" providerId="ADAL" clId="{5A042869-F95E-471A-8C83-5ED32A62322E}" dt="2021-04-08T19:23:24.460" v="100" actId="1076"/>
        <pc:sldMkLst>
          <pc:docMk/>
          <pc:sldMk cId="1895618742" sldId="355"/>
        </pc:sldMkLst>
        <pc:spChg chg="mod">
          <ac:chgData name="Abramowitz, Leslie A. (EOL)" userId="c75921bb-1a94-4c2a-bc5c-758a080a0027" providerId="ADAL" clId="{5A042869-F95E-471A-8C83-5ED32A62322E}" dt="2021-04-08T19:23:24.460" v="100" actId="1076"/>
          <ac:spMkLst>
            <pc:docMk/>
            <pc:sldMk cId="1895618742" sldId="355"/>
            <ac:spMk id="11268" creationId="{74D72394-E5CF-4CD0-9D9C-59F07C7FF8B0}"/>
          </ac:spMkLst>
        </pc:spChg>
        <pc:spChg chg="mod">
          <ac:chgData name="Abramowitz, Leslie A. (EOL)" userId="c75921bb-1a94-4c2a-bc5c-758a080a0027" providerId="ADAL" clId="{5A042869-F95E-471A-8C83-5ED32A62322E}" dt="2021-04-08T19:23:24.460" v="100" actId="1076"/>
          <ac:spMkLst>
            <pc:docMk/>
            <pc:sldMk cId="1895618742" sldId="355"/>
            <ac:spMk id="11269" creationId="{F97D04A2-213E-42D4-8733-C9CC821D20E9}"/>
          </ac:spMkLst>
        </pc:spChg>
        <pc:spChg chg="mod">
          <ac:chgData name="Abramowitz, Leslie A. (EOL)" userId="c75921bb-1a94-4c2a-bc5c-758a080a0027" providerId="ADAL" clId="{5A042869-F95E-471A-8C83-5ED32A62322E}" dt="2021-04-08T19:23:24.460" v="100" actId="1076"/>
          <ac:spMkLst>
            <pc:docMk/>
            <pc:sldMk cId="1895618742" sldId="355"/>
            <ac:spMk id="11270" creationId="{25A1A7B7-CD91-4A6A-8076-5D2FECBB5CDA}"/>
          </ac:spMkLst>
        </pc:spChg>
        <pc:spChg chg="mod">
          <ac:chgData name="Abramowitz, Leslie A. (EOL)" userId="c75921bb-1a94-4c2a-bc5c-758a080a0027" providerId="ADAL" clId="{5A042869-F95E-471A-8C83-5ED32A62322E}" dt="2021-04-08T19:23:24.460" v="100" actId="1076"/>
          <ac:spMkLst>
            <pc:docMk/>
            <pc:sldMk cId="1895618742" sldId="355"/>
            <ac:spMk id="11271" creationId="{44F71F00-E3CB-4815-AC8A-A67D69DE7DEC}"/>
          </ac:spMkLst>
        </pc:spChg>
        <pc:spChg chg="mod">
          <ac:chgData name="Abramowitz, Leslie A. (EOL)" userId="c75921bb-1a94-4c2a-bc5c-758a080a0027" providerId="ADAL" clId="{5A042869-F95E-471A-8C83-5ED32A62322E}" dt="2021-04-08T19:23:24.460" v="100" actId="1076"/>
          <ac:spMkLst>
            <pc:docMk/>
            <pc:sldMk cId="1895618742" sldId="355"/>
            <ac:spMk id="11272" creationId="{29D26D00-7617-49BB-9348-8A0BC1315FE0}"/>
          </ac:spMkLst>
        </pc:spChg>
        <pc:spChg chg="mod">
          <ac:chgData name="Abramowitz, Leslie A. (EOL)" userId="c75921bb-1a94-4c2a-bc5c-758a080a0027" providerId="ADAL" clId="{5A042869-F95E-471A-8C83-5ED32A62322E}" dt="2021-04-08T19:23:24.460" v="100" actId="1076"/>
          <ac:spMkLst>
            <pc:docMk/>
            <pc:sldMk cId="1895618742" sldId="355"/>
            <ac:spMk id="11273" creationId="{C0C3CE4A-DCB1-4CC8-839A-D2F3EBB87D44}"/>
          </ac:spMkLst>
        </pc:spChg>
        <pc:spChg chg="mod">
          <ac:chgData name="Abramowitz, Leslie A. (EOL)" userId="c75921bb-1a94-4c2a-bc5c-758a080a0027" providerId="ADAL" clId="{5A042869-F95E-471A-8C83-5ED32A62322E}" dt="2021-04-08T19:23:15.476" v="99" actId="20577"/>
          <ac:spMkLst>
            <pc:docMk/>
            <pc:sldMk cId="1895618742" sldId="355"/>
            <ac:spMk id="11285" creationId="{92532CCC-427A-41BF-88C9-EB7A49306089}"/>
          </ac:spMkLst>
        </pc:spChg>
        <pc:grpChg chg="mod">
          <ac:chgData name="Abramowitz, Leslie A. (EOL)" userId="c75921bb-1a94-4c2a-bc5c-758a080a0027" providerId="ADAL" clId="{5A042869-F95E-471A-8C83-5ED32A62322E}" dt="2021-04-08T19:23:24.460" v="100" actId="1076"/>
          <ac:grpSpMkLst>
            <pc:docMk/>
            <pc:sldMk cId="1895618742" sldId="355"/>
            <ac:grpSpMk id="11267" creationId="{A9395EF6-1689-400C-B049-5BAAC6473C74}"/>
          </ac:grpSpMkLst>
        </pc:grpChg>
        <pc:cxnChg chg="mod">
          <ac:chgData name="Abramowitz, Leslie A. (EOL)" userId="c75921bb-1a94-4c2a-bc5c-758a080a0027" providerId="ADAL" clId="{5A042869-F95E-471A-8C83-5ED32A62322E}" dt="2021-04-08T19:23:24.460" v="100" actId="1076"/>
          <ac:cxnSpMkLst>
            <pc:docMk/>
            <pc:sldMk cId="1895618742" sldId="355"/>
            <ac:cxnSpMk id="11274" creationId="{B96E1128-8A22-4E3D-A553-D5AE18992836}"/>
          </ac:cxnSpMkLst>
        </pc:cxnChg>
      </pc:sldChg>
      <pc:sldChg chg="addSp delSp mod">
        <pc:chgData name="Abramowitz, Leslie A. (EOL)" userId="c75921bb-1a94-4c2a-bc5c-758a080a0027" providerId="ADAL" clId="{5A042869-F95E-471A-8C83-5ED32A62322E}" dt="2021-03-18T12:47:48.391" v="1" actId="22"/>
        <pc:sldMkLst>
          <pc:docMk/>
          <pc:sldMk cId="1029246972" sldId="358"/>
        </pc:sldMkLst>
        <pc:picChg chg="add del">
          <ac:chgData name="Abramowitz, Leslie A. (EOL)" userId="c75921bb-1a94-4c2a-bc5c-758a080a0027" providerId="ADAL" clId="{5A042869-F95E-471A-8C83-5ED32A62322E}" dt="2021-03-18T12:47:48.391" v="1" actId="22"/>
          <ac:picMkLst>
            <pc:docMk/>
            <pc:sldMk cId="1029246972" sldId="358"/>
            <ac:picMk id="6" creationId="{6A46C1F8-A735-4E38-9597-4EA03A80B06E}"/>
          </ac:picMkLst>
        </pc:picChg>
      </pc:sldChg>
      <pc:sldChg chg="del">
        <pc:chgData name="Abramowitz, Leslie A. (EOL)" userId="c75921bb-1a94-4c2a-bc5c-758a080a0027" providerId="ADAL" clId="{5A042869-F95E-471A-8C83-5ED32A62322E}" dt="2021-04-08T18:54:33.298" v="90" actId="2696"/>
        <pc:sldMkLst>
          <pc:docMk/>
          <pc:sldMk cId="1963701828" sldId="359"/>
        </pc:sldMkLst>
      </pc:sldChg>
      <pc:sldChg chg="del">
        <pc:chgData name="Abramowitz, Leslie A. (EOL)" userId="c75921bb-1a94-4c2a-bc5c-758a080a0027" providerId="ADAL" clId="{5A042869-F95E-471A-8C83-5ED32A62322E}" dt="2021-04-08T18:07:13.721" v="65" actId="2696"/>
        <pc:sldMkLst>
          <pc:docMk/>
          <pc:sldMk cId="3150000697" sldId="360"/>
        </pc:sldMkLst>
      </pc:sldChg>
      <pc:sldChg chg="addSp delSp modSp new mod">
        <pc:chgData name="Abramowitz, Leslie A. (EOL)" userId="c75921bb-1a94-4c2a-bc5c-758a080a0027" providerId="ADAL" clId="{5A042869-F95E-471A-8C83-5ED32A62322E}" dt="2021-04-08T18:08:14.344" v="71" actId="14100"/>
        <pc:sldMkLst>
          <pc:docMk/>
          <pc:sldMk cId="4222783168" sldId="361"/>
        </pc:sldMkLst>
        <pc:spChg chg="del">
          <ac:chgData name="Abramowitz, Leslie A. (EOL)" userId="c75921bb-1a94-4c2a-bc5c-758a080a0027" providerId="ADAL" clId="{5A042869-F95E-471A-8C83-5ED32A62322E}" dt="2021-03-19T15:09:11.131" v="16"/>
          <ac:spMkLst>
            <pc:docMk/>
            <pc:sldMk cId="4222783168" sldId="361"/>
            <ac:spMk id="2" creationId="{ABF65977-15B3-457A-A2BA-8E49D9F80439}"/>
          </ac:spMkLst>
        </pc:spChg>
        <pc:spChg chg="del">
          <ac:chgData name="Abramowitz, Leslie A. (EOL)" userId="c75921bb-1a94-4c2a-bc5c-758a080a0027" providerId="ADAL" clId="{5A042869-F95E-471A-8C83-5ED32A62322E}" dt="2021-03-18T12:47:54.692" v="3" actId="22"/>
          <ac:spMkLst>
            <pc:docMk/>
            <pc:sldMk cId="4222783168" sldId="361"/>
            <ac:spMk id="3" creationId="{013FCD84-A80E-4997-B5E5-7BDB9868F18E}"/>
          </ac:spMkLst>
        </pc:spChg>
        <pc:spChg chg="add del mod">
          <ac:chgData name="Abramowitz, Leslie A. (EOL)" userId="c75921bb-1a94-4c2a-bc5c-758a080a0027" providerId="ADAL" clId="{5A042869-F95E-471A-8C83-5ED32A62322E}" dt="2021-04-08T18:07:58.439" v="67"/>
          <ac:spMkLst>
            <pc:docMk/>
            <pc:sldMk cId="4222783168" sldId="361"/>
            <ac:spMk id="3" creationId="{8452C11D-AD86-4883-8B1E-91E3CB5A8EC0}"/>
          </ac:spMkLst>
        </pc:spChg>
        <pc:spChg chg="add mod">
          <ac:chgData name="Abramowitz, Leslie A. (EOL)" userId="c75921bb-1a94-4c2a-bc5c-758a080a0027" providerId="ADAL" clId="{5A042869-F95E-471A-8C83-5ED32A62322E}" dt="2021-03-23T12:47:11.048" v="64" actId="20577"/>
          <ac:spMkLst>
            <pc:docMk/>
            <pc:sldMk cId="4222783168" sldId="361"/>
            <ac:spMk id="6" creationId="{6056EC41-74EF-4710-97F1-0EE747FC384D}"/>
          </ac:spMkLst>
        </pc:spChg>
        <pc:picChg chg="add del mod ord">
          <ac:chgData name="Abramowitz, Leslie A. (EOL)" userId="c75921bb-1a94-4c2a-bc5c-758a080a0027" providerId="ADAL" clId="{5A042869-F95E-471A-8C83-5ED32A62322E}" dt="2021-04-08T18:07:55.314" v="66" actId="478"/>
          <ac:picMkLst>
            <pc:docMk/>
            <pc:sldMk cId="4222783168" sldId="361"/>
            <ac:picMk id="7" creationId="{BFCE1266-EFF0-47CF-A9BD-4A67247CE8B3}"/>
          </ac:picMkLst>
        </pc:picChg>
        <pc:picChg chg="add mod">
          <ac:chgData name="Abramowitz, Leslie A. (EOL)" userId="c75921bb-1a94-4c2a-bc5c-758a080a0027" providerId="ADAL" clId="{5A042869-F95E-471A-8C83-5ED32A62322E}" dt="2021-04-08T18:08:14.344" v="71" actId="14100"/>
          <ac:picMkLst>
            <pc:docMk/>
            <pc:sldMk cId="4222783168" sldId="361"/>
            <ac:picMk id="8" creationId="{E2336CCD-AA02-40C8-9FC4-78EC32DAAC20}"/>
          </ac:picMkLst>
        </pc:picChg>
      </pc:sldChg>
      <pc:sldChg chg="addSp delSp modSp add mod">
        <pc:chgData name="Abramowitz, Leslie A. (EOL)" userId="c75921bb-1a94-4c2a-bc5c-758a080a0027" providerId="ADAL" clId="{5A042869-F95E-471A-8C83-5ED32A62322E}" dt="2021-04-15T13:06:06.533" v="813" actId="403"/>
        <pc:sldMkLst>
          <pc:docMk/>
          <pc:sldMk cId="1017171070" sldId="363"/>
        </pc:sldMkLst>
        <pc:spChg chg="add mod">
          <ac:chgData name="Abramowitz, Leslie A. (EOL)" userId="c75921bb-1a94-4c2a-bc5c-758a080a0027" providerId="ADAL" clId="{5A042869-F95E-471A-8C83-5ED32A62322E}" dt="2021-04-15T13:06:06.533" v="813" actId="403"/>
          <ac:spMkLst>
            <pc:docMk/>
            <pc:sldMk cId="1017171070" sldId="363"/>
            <ac:spMk id="3" creationId="{484CE42D-98EF-4F74-A478-976443BA30CE}"/>
          </ac:spMkLst>
        </pc:spChg>
        <pc:spChg chg="del mod">
          <ac:chgData name="Abramowitz, Leslie A. (EOL)" userId="c75921bb-1a94-4c2a-bc5c-758a080a0027" providerId="ADAL" clId="{5A042869-F95E-471A-8C83-5ED32A62322E}" dt="2021-04-14T16:30:34.809" v="172" actId="478"/>
          <ac:spMkLst>
            <pc:docMk/>
            <pc:sldMk cId="1017171070" sldId="363"/>
            <ac:spMk id="4" creationId="{64D1ABD6-02F4-48D7-9BBD-70BBC9AC06B9}"/>
          </ac:spMkLst>
        </pc:spChg>
        <pc:spChg chg="mod">
          <ac:chgData name="Abramowitz, Leslie A. (EOL)" userId="c75921bb-1a94-4c2a-bc5c-758a080a0027" providerId="ADAL" clId="{5A042869-F95E-471A-8C83-5ED32A62322E}" dt="2021-04-14T18:26:20.589" v="714" actId="14100"/>
          <ac:spMkLst>
            <pc:docMk/>
            <pc:sldMk cId="1017171070" sldId="363"/>
            <ac:spMk id="6" creationId="{00000000-0000-0000-0000-000000000000}"/>
          </ac:spMkLst>
        </pc:spChg>
        <pc:spChg chg="mod">
          <ac:chgData name="Abramowitz, Leslie A. (EOL)" userId="c75921bb-1a94-4c2a-bc5c-758a080a0027" providerId="ADAL" clId="{5A042869-F95E-471A-8C83-5ED32A62322E}" dt="2021-04-14T16:30:28.669" v="170" actId="20577"/>
          <ac:spMkLst>
            <pc:docMk/>
            <pc:sldMk cId="1017171070" sldId="363"/>
            <ac:spMk id="28675" creationId="{00000000-0000-0000-0000-000000000000}"/>
          </ac:spMkLst>
        </pc:spChg>
        <pc:graphicFrameChg chg="add mod modGraphic">
          <ac:chgData name="Abramowitz, Leslie A. (EOL)" userId="c75921bb-1a94-4c2a-bc5c-758a080a0027" providerId="ADAL" clId="{5A042869-F95E-471A-8C83-5ED32A62322E}" dt="2021-04-14T18:31:46.497" v="812" actId="14100"/>
          <ac:graphicFrameMkLst>
            <pc:docMk/>
            <pc:sldMk cId="1017171070" sldId="363"/>
            <ac:graphicFrameMk id="9" creationId="{97FDA2AE-9069-4B0A-8B4C-19DA4F155EA3}"/>
          </ac:graphicFrameMkLst>
        </pc:graphicFrameChg>
      </pc:sldChg>
    </pc:docChg>
  </pc:docChgLst>
  <pc:docChgLst>
    <pc:chgData name="Abramowitz, Leslie A. (EOL)" userId="c75921bb-1a94-4c2a-bc5c-758a080a0027" providerId="ADAL" clId="{1A96FBA8-DF6B-4F81-8009-85581C589F1B}"/>
    <pc:docChg chg="modSld">
      <pc:chgData name="Abramowitz, Leslie A. (EOL)" userId="c75921bb-1a94-4c2a-bc5c-758a080a0027" providerId="ADAL" clId="{1A96FBA8-DF6B-4F81-8009-85581C589F1B}" dt="2021-01-20T22:10:36.049" v="2"/>
      <pc:docMkLst>
        <pc:docMk/>
      </pc:docMkLst>
      <pc:sldChg chg="delSp modSp mod">
        <pc:chgData name="Abramowitz, Leslie A. (EOL)" userId="c75921bb-1a94-4c2a-bc5c-758a080a0027" providerId="ADAL" clId="{1A96FBA8-DF6B-4F81-8009-85581C589F1B}" dt="2021-01-20T22:10:36.049" v="2"/>
        <pc:sldMkLst>
          <pc:docMk/>
          <pc:sldMk cId="552037672" sldId="340"/>
        </pc:sldMkLst>
        <pc:spChg chg="mod">
          <ac:chgData name="Abramowitz, Leslie A. (EOL)" userId="c75921bb-1a94-4c2a-bc5c-758a080a0027" providerId="ADAL" clId="{1A96FBA8-DF6B-4F81-8009-85581C589F1B}" dt="2021-01-20T22:10:36.049" v="2"/>
          <ac:spMkLst>
            <pc:docMk/>
            <pc:sldMk cId="552037672" sldId="340"/>
            <ac:spMk id="3" creationId="{817CE39F-14B3-4A8C-8DF1-0ED518F8CF5D}"/>
          </ac:spMkLst>
        </pc:spChg>
        <pc:graphicFrameChg chg="del mod">
          <ac:chgData name="Abramowitz, Leslie A. (EOL)" userId="c75921bb-1a94-4c2a-bc5c-758a080a0027" providerId="ADAL" clId="{1A96FBA8-DF6B-4F81-8009-85581C589F1B}" dt="2021-01-20T22:10:20.003" v="0"/>
          <ac:graphicFrameMkLst>
            <pc:docMk/>
            <pc:sldMk cId="552037672" sldId="340"/>
            <ac:graphicFrameMk id="6" creationId="{958FED16-C349-41BA-9EA4-41A025A2CAA7}"/>
          </ac:graphicFrameMkLst>
        </pc:graphicFrameChg>
      </pc:sldChg>
    </pc:docChg>
  </pc:docChgLst>
  <pc:docChgLst>
    <pc:chgData name="Abramowitz, Leslie A. (EOL)" userId="c75921bb-1a94-4c2a-bc5c-758a080a0027" providerId="ADAL" clId="{238823D8-D294-447C-AB9B-0B666AF55732}"/>
    <pc:docChg chg="custSel addSld modSld">
      <pc:chgData name="Abramowitz, Leslie A. (EOL)" userId="c75921bb-1a94-4c2a-bc5c-758a080a0027" providerId="ADAL" clId="{238823D8-D294-447C-AB9B-0B666AF55732}" dt="2020-12-21T13:02:45.469" v="245" actId="14100"/>
      <pc:docMkLst>
        <pc:docMk/>
      </pc:docMkLst>
      <pc:sldChg chg="modSp mod">
        <pc:chgData name="Abramowitz, Leslie A. (EOL)" userId="c75921bb-1a94-4c2a-bc5c-758a080a0027" providerId="ADAL" clId="{238823D8-D294-447C-AB9B-0B666AF55732}" dt="2020-12-21T12:52:17.014" v="15" actId="20577"/>
        <pc:sldMkLst>
          <pc:docMk/>
          <pc:sldMk cId="2086715375" sldId="256"/>
        </pc:sldMkLst>
        <pc:spChg chg="mod">
          <ac:chgData name="Abramowitz, Leslie A. (EOL)" userId="c75921bb-1a94-4c2a-bc5c-758a080a0027" providerId="ADAL" clId="{238823D8-D294-447C-AB9B-0B666AF55732}" dt="2020-12-21T12:52:17.014" v="15" actId="20577"/>
          <ac:spMkLst>
            <pc:docMk/>
            <pc:sldMk cId="2086715375" sldId="256"/>
            <ac:spMk id="4" creationId="{00000000-0000-0000-0000-000000000000}"/>
          </ac:spMkLst>
        </pc:spChg>
      </pc:sldChg>
      <pc:sldChg chg="modSp mod">
        <pc:chgData name="Abramowitz, Leslie A. (EOL)" userId="c75921bb-1a94-4c2a-bc5c-758a080a0027" providerId="ADAL" clId="{238823D8-D294-447C-AB9B-0B666AF55732}" dt="2020-12-21T12:54:47.245" v="96" actId="14100"/>
        <pc:sldMkLst>
          <pc:docMk/>
          <pc:sldMk cId="176466516" sldId="337"/>
        </pc:sldMkLst>
        <pc:graphicFrameChg chg="mod modGraphic">
          <ac:chgData name="Abramowitz, Leslie A. (EOL)" userId="c75921bb-1a94-4c2a-bc5c-758a080a0027" providerId="ADAL" clId="{238823D8-D294-447C-AB9B-0B666AF55732}" dt="2020-12-21T12:54:47.245" v="96" actId="14100"/>
          <ac:graphicFrameMkLst>
            <pc:docMk/>
            <pc:sldMk cId="176466516" sldId="337"/>
            <ac:graphicFrameMk id="7" creationId="{53DD741B-D49C-48BA-83F3-BF0590F6FB4C}"/>
          </ac:graphicFrameMkLst>
        </pc:graphicFrameChg>
      </pc:sldChg>
      <pc:sldChg chg="modSp mod">
        <pc:chgData name="Abramowitz, Leslie A. (EOL)" userId="c75921bb-1a94-4c2a-bc5c-758a080a0027" providerId="ADAL" clId="{238823D8-D294-447C-AB9B-0B666AF55732}" dt="2020-12-21T12:53:29.137" v="74" actId="20577"/>
        <pc:sldMkLst>
          <pc:docMk/>
          <pc:sldMk cId="3111804881" sldId="339"/>
        </pc:sldMkLst>
        <pc:spChg chg="mod">
          <ac:chgData name="Abramowitz, Leslie A. (EOL)" userId="c75921bb-1a94-4c2a-bc5c-758a080a0027" providerId="ADAL" clId="{238823D8-D294-447C-AB9B-0B666AF55732}" dt="2020-12-21T12:53:29.137" v="74" actId="20577"/>
          <ac:spMkLst>
            <pc:docMk/>
            <pc:sldMk cId="3111804881" sldId="339"/>
            <ac:spMk id="28675" creationId="{00000000-0000-0000-0000-000000000000}"/>
          </ac:spMkLst>
        </pc:spChg>
      </pc:sldChg>
      <pc:sldChg chg="modSp mod">
        <pc:chgData name="Abramowitz, Leslie A. (EOL)" userId="c75921bb-1a94-4c2a-bc5c-758a080a0027" providerId="ADAL" clId="{238823D8-D294-447C-AB9B-0B666AF55732}" dt="2020-12-21T12:55:56.650" v="100" actId="27636"/>
        <pc:sldMkLst>
          <pc:docMk/>
          <pc:sldMk cId="2686396774" sldId="353"/>
        </pc:sldMkLst>
        <pc:spChg chg="mod">
          <ac:chgData name="Abramowitz, Leslie A. (EOL)" userId="c75921bb-1a94-4c2a-bc5c-758a080a0027" providerId="ADAL" clId="{238823D8-D294-447C-AB9B-0B666AF55732}" dt="2020-12-21T12:55:56.650" v="100" actId="27636"/>
          <ac:spMkLst>
            <pc:docMk/>
            <pc:sldMk cId="2686396774" sldId="353"/>
            <ac:spMk id="3" creationId="{E73B0BBC-655F-4012-931F-B14398907D1C}"/>
          </ac:spMkLst>
        </pc:spChg>
      </pc:sldChg>
      <pc:sldChg chg="addSp modSp add mod">
        <pc:chgData name="Abramowitz, Leslie A. (EOL)" userId="c75921bb-1a94-4c2a-bc5c-758a080a0027" providerId="ADAL" clId="{238823D8-D294-447C-AB9B-0B666AF55732}" dt="2020-12-21T13:02:45.469" v="245" actId="14100"/>
        <pc:sldMkLst>
          <pc:docMk/>
          <pc:sldMk cId="3150000697" sldId="360"/>
        </pc:sldMkLst>
        <pc:spChg chg="mod">
          <ac:chgData name="Abramowitz, Leslie A. (EOL)" userId="c75921bb-1a94-4c2a-bc5c-758a080a0027" providerId="ADAL" clId="{238823D8-D294-447C-AB9B-0B666AF55732}" dt="2020-12-21T13:02:30.344" v="241" actId="20577"/>
          <ac:spMkLst>
            <pc:docMk/>
            <pc:sldMk cId="3150000697" sldId="360"/>
            <ac:spMk id="352" creationId="{00000000-0000-0000-0000-000000000000}"/>
          </ac:spMkLst>
        </pc:spChg>
        <pc:spChg chg="mod">
          <ac:chgData name="Abramowitz, Leslie A. (EOL)" userId="c75921bb-1a94-4c2a-bc5c-758a080a0027" providerId="ADAL" clId="{238823D8-D294-447C-AB9B-0B666AF55732}" dt="2020-12-21T12:57:52.506" v="132" actId="20577"/>
          <ac:spMkLst>
            <pc:docMk/>
            <pc:sldMk cId="3150000697" sldId="360"/>
            <ac:spMk id="353" creationId="{00000000-0000-0000-0000-000000000000}"/>
          </ac:spMkLst>
        </pc:spChg>
        <pc:picChg chg="add mod">
          <ac:chgData name="Abramowitz, Leslie A. (EOL)" userId="c75921bb-1a94-4c2a-bc5c-758a080a0027" providerId="ADAL" clId="{238823D8-D294-447C-AB9B-0B666AF55732}" dt="2020-12-21T13:02:45.469" v="245" actId="14100"/>
          <ac:picMkLst>
            <pc:docMk/>
            <pc:sldMk cId="3150000697" sldId="360"/>
            <ac:picMk id="3" creationId="{8DA04EB7-EF56-426E-9362-F18DA0AF075F}"/>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558D449-D445-4D51-96BD-D3C812720710}" type="doc">
      <dgm:prSet loTypeId="urn:microsoft.com/office/officeart/2008/layout/RadialCluster" loCatId="cycle" qsTypeId="urn:microsoft.com/office/officeart/2005/8/quickstyle/simple1" qsCatId="simple" csTypeId="urn:microsoft.com/office/officeart/2005/8/colors/accent1_2" csCatId="accent1" phldr="1"/>
      <dgm:spPr/>
      <dgm:t>
        <a:bodyPr/>
        <a:lstStyle/>
        <a:p>
          <a:endParaRPr lang="en-US"/>
        </a:p>
      </dgm:t>
    </dgm:pt>
    <dgm:pt modelId="{627B3843-719B-4586-B3CA-B2DEF786CE6D}">
      <dgm:prSet phldrT="[Text]"/>
      <dgm:spPr>
        <a:solidFill>
          <a:schemeClr val="bg2">
            <a:lumMod val="20000"/>
            <a:lumOff val="80000"/>
          </a:schemeClr>
        </a:solidFill>
      </dgm:spPr>
      <dgm:t>
        <a:bodyPr/>
        <a:lstStyle/>
        <a:p>
          <a:r>
            <a:rPr lang="en-US" dirty="0">
              <a:solidFill>
                <a:schemeClr val="tx2"/>
              </a:solidFill>
            </a:rPr>
            <a:t>PIRL</a:t>
          </a:r>
        </a:p>
      </dgm:t>
    </dgm:pt>
    <dgm:pt modelId="{45B5E9D3-ACD7-4B3B-B96A-C304E239FE3A}" type="parTrans" cxnId="{C7A3C0C4-0872-44D8-9405-2EFE076102F8}">
      <dgm:prSet/>
      <dgm:spPr/>
      <dgm:t>
        <a:bodyPr/>
        <a:lstStyle/>
        <a:p>
          <a:endParaRPr lang="en-US"/>
        </a:p>
      </dgm:t>
    </dgm:pt>
    <dgm:pt modelId="{E7E64986-A21C-4A5F-8244-C4C677E0D2E9}" type="sibTrans" cxnId="{C7A3C0C4-0872-44D8-9405-2EFE076102F8}">
      <dgm:prSet/>
      <dgm:spPr/>
      <dgm:t>
        <a:bodyPr/>
        <a:lstStyle/>
        <a:p>
          <a:endParaRPr lang="en-US"/>
        </a:p>
      </dgm:t>
    </dgm:pt>
    <dgm:pt modelId="{AEB4B39D-C19D-4F79-B25A-E6D4A1CACBD4}">
      <dgm:prSet phldrT="[Text]"/>
      <dgm:spPr>
        <a:solidFill>
          <a:schemeClr val="accent5">
            <a:lumMod val="20000"/>
            <a:lumOff val="80000"/>
          </a:schemeClr>
        </a:solidFill>
      </dgm:spPr>
      <dgm:t>
        <a:bodyPr/>
        <a:lstStyle/>
        <a:p>
          <a:r>
            <a:rPr lang="en-US" dirty="0">
              <a:solidFill>
                <a:schemeClr val="tx2"/>
              </a:solidFill>
            </a:rPr>
            <a:t>USDOL</a:t>
          </a:r>
        </a:p>
      </dgm:t>
    </dgm:pt>
    <dgm:pt modelId="{E510AE9E-D44D-447C-B174-7141F19EAECD}" type="parTrans" cxnId="{B8CC1C88-067B-4615-BBD7-6E6133EFA7E9}">
      <dgm:prSet/>
      <dgm:spPr/>
      <dgm:t>
        <a:bodyPr/>
        <a:lstStyle/>
        <a:p>
          <a:endParaRPr lang="en-US"/>
        </a:p>
      </dgm:t>
    </dgm:pt>
    <dgm:pt modelId="{7E9D96FB-43F0-4EA8-9811-FF14435CDF2A}" type="sibTrans" cxnId="{B8CC1C88-067B-4615-BBD7-6E6133EFA7E9}">
      <dgm:prSet/>
      <dgm:spPr/>
      <dgm:t>
        <a:bodyPr/>
        <a:lstStyle/>
        <a:p>
          <a:endParaRPr lang="en-US"/>
        </a:p>
      </dgm:t>
    </dgm:pt>
    <dgm:pt modelId="{178859F0-E7AB-4523-98FB-5B9573C8C56A}">
      <dgm:prSet phldrT="[Text]"/>
      <dgm:spPr>
        <a:solidFill>
          <a:schemeClr val="accent3">
            <a:lumMod val="20000"/>
            <a:lumOff val="80000"/>
          </a:schemeClr>
        </a:solidFill>
      </dgm:spPr>
      <dgm:t>
        <a:bodyPr/>
        <a:lstStyle/>
        <a:p>
          <a:r>
            <a:rPr lang="en-US" dirty="0">
              <a:solidFill>
                <a:schemeClr val="tx2"/>
              </a:solidFill>
            </a:rPr>
            <a:t>Wage Data</a:t>
          </a:r>
        </a:p>
      </dgm:t>
    </dgm:pt>
    <dgm:pt modelId="{AEEC874C-7B5D-4A0D-B29D-9CA2C69973A5}" type="parTrans" cxnId="{99EABA82-EC65-4B01-98C8-F7A79F92A0E8}">
      <dgm:prSet/>
      <dgm:spPr/>
      <dgm:t>
        <a:bodyPr/>
        <a:lstStyle/>
        <a:p>
          <a:endParaRPr lang="en-US"/>
        </a:p>
      </dgm:t>
    </dgm:pt>
    <dgm:pt modelId="{9888B1FA-9659-446A-B20C-1B043BC0CB30}" type="sibTrans" cxnId="{99EABA82-EC65-4B01-98C8-F7A79F92A0E8}">
      <dgm:prSet/>
      <dgm:spPr/>
      <dgm:t>
        <a:bodyPr/>
        <a:lstStyle/>
        <a:p>
          <a:endParaRPr lang="en-US"/>
        </a:p>
      </dgm:t>
    </dgm:pt>
    <dgm:pt modelId="{B51F8A43-1761-4102-8793-573E135AB014}">
      <dgm:prSet phldrT="[Text]"/>
      <dgm:spPr>
        <a:solidFill>
          <a:schemeClr val="accent4">
            <a:lumMod val="20000"/>
            <a:lumOff val="80000"/>
          </a:schemeClr>
        </a:solidFill>
      </dgm:spPr>
      <dgm:t>
        <a:bodyPr/>
        <a:lstStyle/>
        <a:p>
          <a:r>
            <a:rPr lang="en-US" dirty="0">
              <a:solidFill>
                <a:schemeClr val="tx2"/>
              </a:solidFill>
            </a:rPr>
            <a:t>MOSES Data</a:t>
          </a:r>
        </a:p>
      </dgm:t>
    </dgm:pt>
    <dgm:pt modelId="{A748EA30-7388-49FD-8C83-064768BB80F6}" type="parTrans" cxnId="{B401DBD1-20CE-463F-8EF8-74BD7DA5B91D}">
      <dgm:prSet/>
      <dgm:spPr/>
      <dgm:t>
        <a:bodyPr/>
        <a:lstStyle/>
        <a:p>
          <a:endParaRPr lang="en-US"/>
        </a:p>
      </dgm:t>
    </dgm:pt>
    <dgm:pt modelId="{A708ABF2-6403-428B-AC19-86B12523B840}" type="sibTrans" cxnId="{B401DBD1-20CE-463F-8EF8-74BD7DA5B91D}">
      <dgm:prSet/>
      <dgm:spPr/>
      <dgm:t>
        <a:bodyPr/>
        <a:lstStyle/>
        <a:p>
          <a:endParaRPr lang="en-US"/>
        </a:p>
      </dgm:t>
    </dgm:pt>
    <dgm:pt modelId="{6609FD82-6277-498A-91F7-8E380CB8023F}" type="pres">
      <dgm:prSet presAssocID="{0558D449-D445-4D51-96BD-D3C812720710}" presName="Name0" presStyleCnt="0">
        <dgm:presLayoutVars>
          <dgm:chMax val="1"/>
          <dgm:chPref val="1"/>
          <dgm:dir/>
          <dgm:animOne val="branch"/>
          <dgm:animLvl val="lvl"/>
        </dgm:presLayoutVars>
      </dgm:prSet>
      <dgm:spPr/>
    </dgm:pt>
    <dgm:pt modelId="{B2D95C5D-7128-4657-811C-F8B0A3247537}" type="pres">
      <dgm:prSet presAssocID="{627B3843-719B-4586-B3CA-B2DEF786CE6D}" presName="singleCycle" presStyleCnt="0"/>
      <dgm:spPr/>
    </dgm:pt>
    <dgm:pt modelId="{766722BA-272B-406B-A95D-44AE905B3CA9}" type="pres">
      <dgm:prSet presAssocID="{627B3843-719B-4586-B3CA-B2DEF786CE6D}" presName="singleCenter" presStyleLbl="node1" presStyleIdx="0" presStyleCnt="4">
        <dgm:presLayoutVars>
          <dgm:chMax val="7"/>
          <dgm:chPref val="7"/>
        </dgm:presLayoutVars>
      </dgm:prSet>
      <dgm:spPr/>
    </dgm:pt>
    <dgm:pt modelId="{F83522F7-C986-4BA4-8709-07C853444E01}" type="pres">
      <dgm:prSet presAssocID="{E510AE9E-D44D-447C-B174-7141F19EAECD}" presName="Name56" presStyleLbl="parChTrans1D2" presStyleIdx="0" presStyleCnt="3"/>
      <dgm:spPr/>
    </dgm:pt>
    <dgm:pt modelId="{792169AB-319E-4B9C-AB8A-ADE130122AD8}" type="pres">
      <dgm:prSet presAssocID="{AEB4B39D-C19D-4F79-B25A-E6D4A1CACBD4}" presName="text0" presStyleLbl="node1" presStyleIdx="1" presStyleCnt="4" custScaleX="245078" custScaleY="168086" custRadScaleRad="78545" custRadScaleInc="2827">
        <dgm:presLayoutVars>
          <dgm:bulletEnabled val="1"/>
        </dgm:presLayoutVars>
      </dgm:prSet>
      <dgm:spPr/>
    </dgm:pt>
    <dgm:pt modelId="{07219328-F3BC-4315-880B-DC44F75599D4}" type="pres">
      <dgm:prSet presAssocID="{AEEC874C-7B5D-4A0D-B29D-9CA2C69973A5}" presName="Name56" presStyleLbl="parChTrans1D2" presStyleIdx="1" presStyleCnt="3"/>
      <dgm:spPr/>
    </dgm:pt>
    <dgm:pt modelId="{9C518AF5-E658-4055-8A25-F7558521C40C}" type="pres">
      <dgm:prSet presAssocID="{178859F0-E7AB-4523-98FB-5B9573C8C56A}" presName="text0" presStyleLbl="node1" presStyleIdx="2" presStyleCnt="4" custRadScaleRad="99481" custRadScaleInc="-4385">
        <dgm:presLayoutVars>
          <dgm:bulletEnabled val="1"/>
        </dgm:presLayoutVars>
      </dgm:prSet>
      <dgm:spPr/>
    </dgm:pt>
    <dgm:pt modelId="{45C66E3B-71A8-47E6-8590-5663FF75363C}" type="pres">
      <dgm:prSet presAssocID="{A748EA30-7388-49FD-8C83-064768BB80F6}" presName="Name56" presStyleLbl="parChTrans1D2" presStyleIdx="2" presStyleCnt="3"/>
      <dgm:spPr/>
    </dgm:pt>
    <dgm:pt modelId="{95D6EDE5-6387-4605-8D53-57D055229EBE}" type="pres">
      <dgm:prSet presAssocID="{B51F8A43-1761-4102-8793-573E135AB014}" presName="text0" presStyleLbl="node1" presStyleIdx="3" presStyleCnt="4" custRadScaleRad="94360" custRadScaleInc="1682">
        <dgm:presLayoutVars>
          <dgm:bulletEnabled val="1"/>
        </dgm:presLayoutVars>
      </dgm:prSet>
      <dgm:spPr/>
    </dgm:pt>
  </dgm:ptLst>
  <dgm:cxnLst>
    <dgm:cxn modelId="{FA49F305-3A67-4952-B464-C465BAE20E55}" type="presOf" srcId="{B51F8A43-1761-4102-8793-573E135AB014}" destId="{95D6EDE5-6387-4605-8D53-57D055229EBE}" srcOrd="0" destOrd="0" presId="urn:microsoft.com/office/officeart/2008/layout/RadialCluster"/>
    <dgm:cxn modelId="{6AD56118-9D51-4759-A96E-CBB53641B9CB}" type="presOf" srcId="{E510AE9E-D44D-447C-B174-7141F19EAECD}" destId="{F83522F7-C986-4BA4-8709-07C853444E01}" srcOrd="0" destOrd="0" presId="urn:microsoft.com/office/officeart/2008/layout/RadialCluster"/>
    <dgm:cxn modelId="{8C716F1D-63A7-4B07-83F2-8C3BF0B2DE5B}" type="presOf" srcId="{AEEC874C-7B5D-4A0D-B29D-9CA2C69973A5}" destId="{07219328-F3BC-4315-880B-DC44F75599D4}" srcOrd="0" destOrd="0" presId="urn:microsoft.com/office/officeart/2008/layout/RadialCluster"/>
    <dgm:cxn modelId="{7B6CDD21-5896-42FA-9167-1C04BC471FDB}" type="presOf" srcId="{0558D449-D445-4D51-96BD-D3C812720710}" destId="{6609FD82-6277-498A-91F7-8E380CB8023F}" srcOrd="0" destOrd="0" presId="urn:microsoft.com/office/officeart/2008/layout/RadialCluster"/>
    <dgm:cxn modelId="{A9E9805D-8BA8-486A-8CB9-492280A2B289}" type="presOf" srcId="{178859F0-E7AB-4523-98FB-5B9573C8C56A}" destId="{9C518AF5-E658-4055-8A25-F7558521C40C}" srcOrd="0" destOrd="0" presId="urn:microsoft.com/office/officeart/2008/layout/RadialCluster"/>
    <dgm:cxn modelId="{99EABA82-EC65-4B01-98C8-F7A79F92A0E8}" srcId="{627B3843-719B-4586-B3CA-B2DEF786CE6D}" destId="{178859F0-E7AB-4523-98FB-5B9573C8C56A}" srcOrd="1" destOrd="0" parTransId="{AEEC874C-7B5D-4A0D-B29D-9CA2C69973A5}" sibTransId="{9888B1FA-9659-446A-B20C-1B043BC0CB30}"/>
    <dgm:cxn modelId="{B8CC1C88-067B-4615-BBD7-6E6133EFA7E9}" srcId="{627B3843-719B-4586-B3CA-B2DEF786CE6D}" destId="{AEB4B39D-C19D-4F79-B25A-E6D4A1CACBD4}" srcOrd="0" destOrd="0" parTransId="{E510AE9E-D44D-447C-B174-7141F19EAECD}" sibTransId="{7E9D96FB-43F0-4EA8-9811-FF14435CDF2A}"/>
    <dgm:cxn modelId="{35E722A9-7A29-48E1-B035-E52636757205}" type="presOf" srcId="{A748EA30-7388-49FD-8C83-064768BB80F6}" destId="{45C66E3B-71A8-47E6-8590-5663FF75363C}" srcOrd="0" destOrd="0" presId="urn:microsoft.com/office/officeart/2008/layout/RadialCluster"/>
    <dgm:cxn modelId="{C7A3C0C4-0872-44D8-9405-2EFE076102F8}" srcId="{0558D449-D445-4D51-96BD-D3C812720710}" destId="{627B3843-719B-4586-B3CA-B2DEF786CE6D}" srcOrd="0" destOrd="0" parTransId="{45B5E9D3-ACD7-4B3B-B96A-C304E239FE3A}" sibTransId="{E7E64986-A21C-4A5F-8244-C4C677E0D2E9}"/>
    <dgm:cxn modelId="{6A3762CE-25F9-490A-86F0-4770E34221E1}" type="presOf" srcId="{AEB4B39D-C19D-4F79-B25A-E6D4A1CACBD4}" destId="{792169AB-319E-4B9C-AB8A-ADE130122AD8}" srcOrd="0" destOrd="0" presId="urn:microsoft.com/office/officeart/2008/layout/RadialCluster"/>
    <dgm:cxn modelId="{B401DBD1-20CE-463F-8EF8-74BD7DA5B91D}" srcId="{627B3843-719B-4586-B3CA-B2DEF786CE6D}" destId="{B51F8A43-1761-4102-8793-573E135AB014}" srcOrd="2" destOrd="0" parTransId="{A748EA30-7388-49FD-8C83-064768BB80F6}" sibTransId="{A708ABF2-6403-428B-AC19-86B12523B840}"/>
    <dgm:cxn modelId="{FBF4C2EE-015F-4BB6-979F-033198CC0FC9}" type="presOf" srcId="{627B3843-719B-4586-B3CA-B2DEF786CE6D}" destId="{766722BA-272B-406B-A95D-44AE905B3CA9}" srcOrd="0" destOrd="0" presId="urn:microsoft.com/office/officeart/2008/layout/RadialCluster"/>
    <dgm:cxn modelId="{ECABEC73-E6F5-44EE-A85F-570A8B737F5B}" type="presParOf" srcId="{6609FD82-6277-498A-91F7-8E380CB8023F}" destId="{B2D95C5D-7128-4657-811C-F8B0A3247537}" srcOrd="0" destOrd="0" presId="urn:microsoft.com/office/officeart/2008/layout/RadialCluster"/>
    <dgm:cxn modelId="{7FE2C994-2B23-41EE-9296-8BE52AD55E13}" type="presParOf" srcId="{B2D95C5D-7128-4657-811C-F8B0A3247537}" destId="{766722BA-272B-406B-A95D-44AE905B3CA9}" srcOrd="0" destOrd="0" presId="urn:microsoft.com/office/officeart/2008/layout/RadialCluster"/>
    <dgm:cxn modelId="{1799796C-949B-481E-B2B3-872AE1CA4BDA}" type="presParOf" srcId="{B2D95C5D-7128-4657-811C-F8B0A3247537}" destId="{F83522F7-C986-4BA4-8709-07C853444E01}" srcOrd="1" destOrd="0" presId="urn:microsoft.com/office/officeart/2008/layout/RadialCluster"/>
    <dgm:cxn modelId="{D3611A94-093A-4549-B15F-2EEBAB28507A}" type="presParOf" srcId="{B2D95C5D-7128-4657-811C-F8B0A3247537}" destId="{792169AB-319E-4B9C-AB8A-ADE130122AD8}" srcOrd="2" destOrd="0" presId="urn:microsoft.com/office/officeart/2008/layout/RadialCluster"/>
    <dgm:cxn modelId="{51B2925E-0CAC-4D1F-AF4F-DE443AD7F0B1}" type="presParOf" srcId="{B2D95C5D-7128-4657-811C-F8B0A3247537}" destId="{07219328-F3BC-4315-880B-DC44F75599D4}" srcOrd="3" destOrd="0" presId="urn:microsoft.com/office/officeart/2008/layout/RadialCluster"/>
    <dgm:cxn modelId="{1456C689-7E0F-4575-AE1B-5857321EBD9D}" type="presParOf" srcId="{B2D95C5D-7128-4657-811C-F8B0A3247537}" destId="{9C518AF5-E658-4055-8A25-F7558521C40C}" srcOrd="4" destOrd="0" presId="urn:microsoft.com/office/officeart/2008/layout/RadialCluster"/>
    <dgm:cxn modelId="{4BC48518-B53E-4906-8C92-90F377FFE947}" type="presParOf" srcId="{B2D95C5D-7128-4657-811C-F8B0A3247537}" destId="{45C66E3B-71A8-47E6-8590-5663FF75363C}" srcOrd="5" destOrd="0" presId="urn:microsoft.com/office/officeart/2008/layout/RadialCluster"/>
    <dgm:cxn modelId="{1BF0C57A-2FB0-4423-8521-D56548713CFD}" type="presParOf" srcId="{B2D95C5D-7128-4657-811C-F8B0A3247537}" destId="{95D6EDE5-6387-4605-8D53-57D055229EBE}" srcOrd="6"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6722BA-272B-406B-A95D-44AE905B3CA9}">
      <dsp:nvSpPr>
        <dsp:cNvPr id="0" name=""/>
        <dsp:cNvSpPr/>
      </dsp:nvSpPr>
      <dsp:spPr>
        <a:xfrm>
          <a:off x="2518306" y="1653975"/>
          <a:ext cx="993483" cy="993483"/>
        </a:xfrm>
        <a:prstGeom prst="roundRect">
          <a:avLst/>
        </a:prstGeom>
        <a:solidFill>
          <a:schemeClr val="bg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1466850">
            <a:lnSpc>
              <a:spcPct val="90000"/>
            </a:lnSpc>
            <a:spcBef>
              <a:spcPct val="0"/>
            </a:spcBef>
            <a:spcAft>
              <a:spcPct val="35000"/>
            </a:spcAft>
            <a:buNone/>
          </a:pPr>
          <a:r>
            <a:rPr lang="en-US" sz="3300" kern="1200" dirty="0">
              <a:solidFill>
                <a:schemeClr val="tx2"/>
              </a:solidFill>
            </a:rPr>
            <a:t>PIRL</a:t>
          </a:r>
        </a:p>
      </dsp:txBody>
      <dsp:txXfrm>
        <a:off x="2566804" y="1702473"/>
        <a:ext cx="896487" cy="896487"/>
      </dsp:txXfrm>
    </dsp:sp>
    <dsp:sp modelId="{F83522F7-C986-4BA4-8709-07C853444E01}">
      <dsp:nvSpPr>
        <dsp:cNvPr id="0" name=""/>
        <dsp:cNvSpPr/>
      </dsp:nvSpPr>
      <dsp:spPr>
        <a:xfrm rot="16301772">
          <a:off x="2960703" y="1582845"/>
          <a:ext cx="142323" cy="0"/>
        </a:xfrm>
        <a:custGeom>
          <a:avLst/>
          <a:gdLst/>
          <a:ahLst/>
          <a:cxnLst/>
          <a:rect l="0" t="0" r="0" b="0"/>
          <a:pathLst>
            <a:path>
              <a:moveTo>
                <a:pt x="0" y="0"/>
              </a:moveTo>
              <a:lnTo>
                <a:pt x="142323"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92169AB-319E-4B9C-AB8A-ADE130122AD8}">
      <dsp:nvSpPr>
        <dsp:cNvPr id="0" name=""/>
        <dsp:cNvSpPr/>
      </dsp:nvSpPr>
      <dsp:spPr>
        <a:xfrm>
          <a:off x="2234876" y="392877"/>
          <a:ext cx="1631321" cy="1118836"/>
        </a:xfrm>
        <a:prstGeom prst="roundRect">
          <a:avLst/>
        </a:prstGeom>
        <a:solidFill>
          <a:schemeClr val="accent5">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0" tIns="88900" rIns="88900" bIns="88900" numCol="1" spcCol="1270" anchor="ctr" anchorCtr="0">
          <a:noAutofit/>
        </a:bodyPr>
        <a:lstStyle/>
        <a:p>
          <a:pPr marL="0" lvl="0" indent="0" algn="ctr" defTabSz="1555750">
            <a:lnSpc>
              <a:spcPct val="90000"/>
            </a:lnSpc>
            <a:spcBef>
              <a:spcPct val="0"/>
            </a:spcBef>
            <a:spcAft>
              <a:spcPct val="35000"/>
            </a:spcAft>
            <a:buNone/>
          </a:pPr>
          <a:r>
            <a:rPr lang="en-US" sz="3500" kern="1200" dirty="0">
              <a:solidFill>
                <a:schemeClr val="tx2"/>
              </a:solidFill>
            </a:rPr>
            <a:t>USDOL</a:t>
          </a:r>
        </a:p>
      </dsp:txBody>
      <dsp:txXfrm>
        <a:off x="2289493" y="447494"/>
        <a:ext cx="1522087" cy="1009602"/>
      </dsp:txXfrm>
    </dsp:sp>
    <dsp:sp modelId="{07219328-F3BC-4315-880B-DC44F75599D4}">
      <dsp:nvSpPr>
        <dsp:cNvPr id="0" name=""/>
        <dsp:cNvSpPr/>
      </dsp:nvSpPr>
      <dsp:spPr>
        <a:xfrm rot="1642140">
          <a:off x="3479082" y="2542193"/>
          <a:ext cx="584403" cy="0"/>
        </a:xfrm>
        <a:custGeom>
          <a:avLst/>
          <a:gdLst/>
          <a:ahLst/>
          <a:cxnLst/>
          <a:rect l="0" t="0" r="0" b="0"/>
          <a:pathLst>
            <a:path>
              <a:moveTo>
                <a:pt x="0" y="0"/>
              </a:moveTo>
              <a:lnTo>
                <a:pt x="584403"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C518AF5-E658-4055-8A25-F7558521C40C}">
      <dsp:nvSpPr>
        <dsp:cNvPr id="0" name=""/>
        <dsp:cNvSpPr/>
      </dsp:nvSpPr>
      <dsp:spPr>
        <a:xfrm>
          <a:off x="4030777" y="2515994"/>
          <a:ext cx="665633" cy="665633"/>
        </a:xfrm>
        <a:prstGeom prst="roundRect">
          <a:avLst/>
        </a:prstGeom>
        <a:solidFill>
          <a:schemeClr val="accent3">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43180" rIns="43180" bIns="43180" numCol="1" spcCol="1270" anchor="ctr" anchorCtr="0">
          <a:noAutofit/>
        </a:bodyPr>
        <a:lstStyle/>
        <a:p>
          <a:pPr marL="0" lvl="0" indent="0" algn="ctr" defTabSz="755650">
            <a:lnSpc>
              <a:spcPct val="90000"/>
            </a:lnSpc>
            <a:spcBef>
              <a:spcPct val="0"/>
            </a:spcBef>
            <a:spcAft>
              <a:spcPct val="35000"/>
            </a:spcAft>
            <a:buNone/>
          </a:pPr>
          <a:r>
            <a:rPr lang="en-US" sz="1700" kern="1200" dirty="0">
              <a:solidFill>
                <a:schemeClr val="tx2"/>
              </a:solidFill>
            </a:rPr>
            <a:t>Wage Data</a:t>
          </a:r>
        </a:p>
      </dsp:txBody>
      <dsp:txXfrm>
        <a:off x="4063271" y="2548488"/>
        <a:ext cx="600645" cy="600645"/>
      </dsp:txXfrm>
    </dsp:sp>
    <dsp:sp modelId="{45C66E3B-71A8-47E6-8590-5663FF75363C}">
      <dsp:nvSpPr>
        <dsp:cNvPr id="0" name=""/>
        <dsp:cNvSpPr/>
      </dsp:nvSpPr>
      <dsp:spPr>
        <a:xfrm rot="9060552">
          <a:off x="2057169" y="2545179"/>
          <a:ext cx="491959" cy="0"/>
        </a:xfrm>
        <a:custGeom>
          <a:avLst/>
          <a:gdLst/>
          <a:ahLst/>
          <a:cxnLst/>
          <a:rect l="0" t="0" r="0" b="0"/>
          <a:pathLst>
            <a:path>
              <a:moveTo>
                <a:pt x="0" y="0"/>
              </a:moveTo>
              <a:lnTo>
                <a:pt x="491959"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5D6EDE5-6387-4605-8D53-57D055229EBE}">
      <dsp:nvSpPr>
        <dsp:cNvPr id="0" name=""/>
        <dsp:cNvSpPr/>
      </dsp:nvSpPr>
      <dsp:spPr>
        <a:xfrm>
          <a:off x="1422357" y="2515995"/>
          <a:ext cx="665633" cy="665633"/>
        </a:xfrm>
        <a:prstGeom prst="roundRect">
          <a:avLst/>
        </a:prstGeom>
        <a:solidFill>
          <a:schemeClr val="accent4">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tx2"/>
              </a:solidFill>
            </a:rPr>
            <a:t>MOSES Data</a:t>
          </a:r>
        </a:p>
      </dsp:txBody>
      <dsp:txXfrm>
        <a:off x="1454851" y="2548489"/>
        <a:ext cx="600645" cy="600645"/>
      </dsp:txXfrm>
    </dsp:sp>
  </dsp:spTree>
</dsp:drawing>
</file>

<file path=ppt/diagrams/layout1.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fld id="{051798B2-8A4B-2446-B6F0-7A9B9C158E37}" type="datetimeFigureOut">
              <a:rPr lang="en-US" smtClean="0"/>
              <a:pPr/>
              <a:t>4/15/2021</a:t>
            </a:fld>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3C943C99-E074-C04C-AF52-066428F31260}" type="slidenum">
              <a:rPr lang="en-US" smtClean="0"/>
              <a:pPr/>
              <a:t>‹#›</a:t>
            </a:fld>
            <a:endParaRPr lang="en-US"/>
          </a:p>
        </p:txBody>
      </p:sp>
    </p:spTree>
    <p:extLst>
      <p:ext uri="{BB962C8B-B14F-4D97-AF65-F5344CB8AC3E}">
        <p14:creationId xmlns:p14="http://schemas.microsoft.com/office/powerpoint/2010/main" val="8102049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E0FE1118-A4E6-2B4A-AF18-287D336DCF6C}" type="datetimeFigureOut">
              <a:rPr lang="en-US" smtClean="0"/>
              <a:pPr/>
              <a:t>4/15/2021</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1683126A-5919-944C-8385-AD187C64D85E}" type="slidenum">
              <a:rPr lang="en-US" smtClean="0"/>
              <a:pPr/>
              <a:t>‹#›</a:t>
            </a:fld>
            <a:endParaRPr lang="en-US"/>
          </a:p>
        </p:txBody>
      </p:sp>
    </p:spTree>
    <p:extLst>
      <p:ext uri="{BB962C8B-B14F-4D97-AF65-F5344CB8AC3E}">
        <p14:creationId xmlns:p14="http://schemas.microsoft.com/office/powerpoint/2010/main" val="339680023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683126A-5919-944C-8385-AD187C64D85E}" type="slidenum">
              <a:rPr lang="en-US" smtClean="0"/>
              <a:pPr/>
              <a:t>5</a:t>
            </a:fld>
            <a:endParaRPr lang="en-US"/>
          </a:p>
        </p:txBody>
      </p:sp>
    </p:spTree>
    <p:extLst>
      <p:ext uri="{BB962C8B-B14F-4D97-AF65-F5344CB8AC3E}">
        <p14:creationId xmlns:p14="http://schemas.microsoft.com/office/powerpoint/2010/main" val="14861467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*education </a:t>
            </a:r>
            <a:r>
              <a:rPr lang="en-US"/>
              <a:t>or training means </a:t>
            </a:r>
            <a:r>
              <a:rPr lang="en-US" dirty="0"/>
              <a:t>all ISY and any one in occ skills or </a:t>
            </a:r>
            <a:r>
              <a:rPr lang="en-US" dirty="0" err="1"/>
              <a:t>ged</a:t>
            </a:r>
            <a:r>
              <a:rPr lang="en-US" dirty="0"/>
              <a:t> prep, etc.</a:t>
            </a:r>
          </a:p>
        </p:txBody>
      </p:sp>
      <p:sp>
        <p:nvSpPr>
          <p:cNvPr id="4" name="Slide Number Placeholder 3"/>
          <p:cNvSpPr>
            <a:spLocks noGrp="1"/>
          </p:cNvSpPr>
          <p:nvPr>
            <p:ph type="sldNum" sz="quarter" idx="5"/>
          </p:nvPr>
        </p:nvSpPr>
        <p:spPr/>
        <p:txBody>
          <a:bodyPr/>
          <a:lstStyle/>
          <a:p>
            <a:fld id="{1683126A-5919-944C-8385-AD187C64D85E}" type="slidenum">
              <a:rPr lang="en-US" smtClean="0"/>
              <a:pPr/>
              <a:t>15</a:t>
            </a:fld>
            <a:endParaRPr lang="en-US"/>
          </a:p>
        </p:txBody>
      </p:sp>
    </p:spTree>
    <p:extLst>
      <p:ext uri="{BB962C8B-B14F-4D97-AF65-F5344CB8AC3E}">
        <p14:creationId xmlns:p14="http://schemas.microsoft.com/office/powerpoint/2010/main" val="10844562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a:solidFill>
                  <a:srgbClr val="1F497D"/>
                </a:solidFill>
                <a:effectLst/>
                <a:latin typeface="Georgia" panose="02040502050405020303" pitchFamily="18" charset="0"/>
                <a:ea typeface="Calibri" panose="020F0502020204030204" pitchFamily="34" charset="0"/>
              </a:rPr>
              <a:t>The credential attainment measure is written from WIOA perspective, not TAA. They aren’t doing advanced degrees under WIOA so they didn’t think to include it. That does not mean you shouldn’t approve them under Trade. </a:t>
            </a:r>
            <a:endParaRPr lang="en-US" sz="1200" dirty="0">
              <a:effectLst/>
              <a:latin typeface="Calibri" panose="020F0502020204030204" pitchFamily="34" charset="0"/>
              <a:ea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1683126A-5919-944C-8385-AD187C64D85E}" type="slidenum">
              <a:rPr lang="en-US" smtClean="0"/>
              <a:pPr/>
              <a:t>16</a:t>
            </a:fld>
            <a:endParaRPr lang="en-US"/>
          </a:p>
        </p:txBody>
      </p:sp>
    </p:spTree>
    <p:extLst>
      <p:ext uri="{BB962C8B-B14F-4D97-AF65-F5344CB8AC3E}">
        <p14:creationId xmlns:p14="http://schemas.microsoft.com/office/powerpoint/2010/main" val="32432379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5"/>
        <p:cNvGrpSpPr/>
        <p:nvPr/>
      </p:nvGrpSpPr>
      <p:grpSpPr>
        <a:xfrm>
          <a:off x="0" y="0"/>
          <a:ext cx="0" cy="0"/>
          <a:chOff x="0" y="0"/>
          <a:chExt cx="0" cy="0"/>
        </a:xfrm>
      </p:grpSpPr>
      <p:sp>
        <p:nvSpPr>
          <p:cNvPr id="346" name="Shape 346"/>
          <p:cNvSpPr txBox="1">
            <a:spLocks noGrp="1"/>
          </p:cNvSpPr>
          <p:nvPr>
            <p:ph type="body" idx="1"/>
          </p:nvPr>
        </p:nvSpPr>
        <p:spPr>
          <a:xfrm>
            <a:off x="748454" y="4637247"/>
            <a:ext cx="5980852" cy="4392214"/>
          </a:xfrm>
          <a:prstGeom prst="rect">
            <a:avLst/>
          </a:prstGeom>
        </p:spPr>
        <p:txBody>
          <a:bodyPr lIns="96645" tIns="96645" rIns="96645" bIns="96645" anchor="ctr" anchorCtr="0">
            <a:noAutofit/>
          </a:bodyPr>
          <a:lstStyle/>
          <a:p>
            <a:endParaRPr/>
          </a:p>
        </p:txBody>
      </p:sp>
      <p:sp>
        <p:nvSpPr>
          <p:cNvPr id="347" name="Shape 347"/>
          <p:cNvSpPr>
            <a:spLocks noGrp="1" noRot="1" noChangeAspect="1"/>
          </p:cNvSpPr>
          <p:nvPr>
            <p:ph type="sldImg" idx="2"/>
          </p:nvPr>
        </p:nvSpPr>
        <p:spPr>
          <a:xfrm>
            <a:off x="1298575" y="731838"/>
            <a:ext cx="4881563" cy="3660775"/>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 name="Date Placeholder 1"/>
          <p:cNvSpPr>
            <a:spLocks noGrp="1"/>
          </p:cNvSpPr>
          <p:nvPr>
            <p:ph type="dt" idx="10"/>
          </p:nvPr>
        </p:nvSpPr>
        <p:spPr/>
        <p:txBody>
          <a:bodyPr/>
          <a:lstStyle/>
          <a:p>
            <a:pPr>
              <a:defRPr/>
            </a:pPr>
            <a:r>
              <a:rPr lang="en-US"/>
              <a:t>February 1, 2018</a:t>
            </a:r>
          </a:p>
        </p:txBody>
      </p:sp>
    </p:spTree>
    <p:extLst>
      <p:ext uri="{BB962C8B-B14F-4D97-AF65-F5344CB8AC3E}">
        <p14:creationId xmlns:p14="http://schemas.microsoft.com/office/powerpoint/2010/main" val="20968314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Rectangle 2"/>
          <p:cNvSpPr/>
          <p:nvPr userDrawn="1"/>
        </p:nvSpPr>
        <p:spPr>
          <a:xfrm>
            <a:off x="0" y="-14107"/>
            <a:ext cx="9144000" cy="4385986"/>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Title 14"/>
          <p:cNvSpPr>
            <a:spLocks noGrp="1"/>
          </p:cNvSpPr>
          <p:nvPr userDrawn="1">
            <p:ph type="title"/>
          </p:nvPr>
        </p:nvSpPr>
        <p:spPr>
          <a:xfrm>
            <a:off x="457200" y="972490"/>
            <a:ext cx="6400800" cy="1141001"/>
          </a:xfrm>
        </p:spPr>
        <p:txBody>
          <a:bodyPr lIns="0" rIns="0" anchor="b" anchorCtr="0"/>
          <a:lstStyle>
            <a:lvl1pPr>
              <a:lnSpc>
                <a:spcPct val="80000"/>
              </a:lnSpc>
              <a:defRPr sz="5400" b="0"/>
            </a:lvl1pPr>
          </a:lstStyle>
          <a:p>
            <a:r>
              <a:rPr lang="en-US" dirty="0"/>
              <a:t>Click to edit Master title style</a:t>
            </a:r>
          </a:p>
        </p:txBody>
      </p:sp>
      <p:sp>
        <p:nvSpPr>
          <p:cNvPr id="17" name="Text Placeholder 16"/>
          <p:cNvSpPr>
            <a:spLocks noGrp="1"/>
          </p:cNvSpPr>
          <p:nvPr userDrawn="1">
            <p:ph type="body" sz="quarter" idx="10"/>
          </p:nvPr>
        </p:nvSpPr>
        <p:spPr>
          <a:xfrm>
            <a:off x="457200" y="2286529"/>
            <a:ext cx="6597650" cy="746125"/>
          </a:xfrm>
        </p:spPr>
        <p:txBody>
          <a:bodyPr lIns="0" rIns="0">
            <a:noAutofit/>
          </a:bodyPr>
          <a:lstStyle>
            <a:lvl1pPr marL="0" indent="0">
              <a:lnSpc>
                <a:spcPct val="80000"/>
              </a:lnSpc>
              <a:buNone/>
              <a:defRPr sz="3200">
                <a:solidFill>
                  <a:srgbClr val="FDD809"/>
                </a:solidFill>
              </a:defRPr>
            </a:lvl1pPr>
            <a:lvl2pPr marL="449262" indent="0">
              <a:buNone/>
              <a:defRPr sz="2800">
                <a:solidFill>
                  <a:srgbClr val="FFFFFF"/>
                </a:solidFill>
              </a:defRPr>
            </a:lvl2pPr>
            <a:lvl3pPr marL="862013" indent="0">
              <a:buNone/>
              <a:defRPr sz="2400">
                <a:solidFill>
                  <a:srgbClr val="FFFFFF"/>
                </a:solidFill>
              </a:defRPr>
            </a:lvl3pPr>
            <a:lvl4pPr marL="1317625" indent="0">
              <a:buNone/>
              <a:defRPr sz="2400">
                <a:solidFill>
                  <a:srgbClr val="FFFFFF"/>
                </a:solidFill>
              </a:defRPr>
            </a:lvl4pPr>
            <a:lvl5pPr marL="1714500" indent="0">
              <a:buNone/>
              <a:defRPr sz="2400">
                <a:solidFill>
                  <a:srgbClr val="FFFFFF"/>
                </a:solidFill>
              </a:defRPr>
            </a:lvl5pPr>
          </a:lstStyle>
          <a:p>
            <a:pPr lvl="0"/>
            <a:r>
              <a:rPr lang="en-US" dirty="0"/>
              <a:t>Click to edit Master text styles</a:t>
            </a:r>
          </a:p>
        </p:txBody>
      </p:sp>
      <p:sp>
        <p:nvSpPr>
          <p:cNvPr id="20" name="Text Placeholder 16"/>
          <p:cNvSpPr>
            <a:spLocks noGrp="1"/>
          </p:cNvSpPr>
          <p:nvPr userDrawn="1">
            <p:ph type="body" sz="quarter" idx="11" hasCustomPrompt="1"/>
          </p:nvPr>
        </p:nvSpPr>
        <p:spPr>
          <a:xfrm>
            <a:off x="457200" y="3870325"/>
            <a:ext cx="5035550" cy="297677"/>
          </a:xfrm>
        </p:spPr>
        <p:txBody>
          <a:bodyPr lIns="0" rIns="0">
            <a:noAutofit/>
          </a:bodyPr>
          <a:lstStyle>
            <a:lvl1pPr marL="0" indent="0">
              <a:lnSpc>
                <a:spcPct val="90000"/>
              </a:lnSpc>
              <a:buNone/>
              <a:defRPr sz="1800">
                <a:solidFill>
                  <a:srgbClr val="FFFFFF"/>
                </a:solidFill>
              </a:defRPr>
            </a:lvl1pPr>
            <a:lvl2pPr marL="449262" indent="0">
              <a:buNone/>
              <a:defRPr sz="2800">
                <a:solidFill>
                  <a:srgbClr val="FFFFFF"/>
                </a:solidFill>
              </a:defRPr>
            </a:lvl2pPr>
            <a:lvl3pPr marL="862013" indent="0">
              <a:buNone/>
              <a:defRPr sz="2400">
                <a:solidFill>
                  <a:srgbClr val="FFFFFF"/>
                </a:solidFill>
              </a:defRPr>
            </a:lvl3pPr>
            <a:lvl4pPr marL="1317625" indent="0">
              <a:buNone/>
              <a:defRPr sz="2400">
                <a:solidFill>
                  <a:srgbClr val="FFFFFF"/>
                </a:solidFill>
              </a:defRPr>
            </a:lvl4pPr>
            <a:lvl5pPr marL="1714500" indent="0">
              <a:buNone/>
              <a:defRPr sz="2400">
                <a:solidFill>
                  <a:srgbClr val="FFFFFF"/>
                </a:solidFill>
              </a:defRPr>
            </a:lvl5pPr>
          </a:lstStyle>
          <a:p>
            <a:pPr lvl="0"/>
            <a:r>
              <a:rPr lang="en-US" dirty="0"/>
              <a:t>April 27, 2018</a:t>
            </a:r>
          </a:p>
        </p:txBody>
      </p:sp>
      <p:sp>
        <p:nvSpPr>
          <p:cNvPr id="22" name="Text Placeholder 16"/>
          <p:cNvSpPr>
            <a:spLocks noGrp="1"/>
          </p:cNvSpPr>
          <p:nvPr userDrawn="1">
            <p:ph type="body" sz="quarter" idx="12" hasCustomPrompt="1"/>
          </p:nvPr>
        </p:nvSpPr>
        <p:spPr>
          <a:xfrm>
            <a:off x="457200" y="5137133"/>
            <a:ext cx="3229648" cy="1459169"/>
          </a:xfrm>
        </p:spPr>
        <p:txBody>
          <a:bodyPr lIns="0" rIns="0">
            <a:noAutofit/>
          </a:bodyPr>
          <a:lstStyle>
            <a:lvl1pPr marL="0" indent="0">
              <a:lnSpc>
                <a:spcPct val="100000"/>
              </a:lnSpc>
              <a:buNone/>
              <a:defRPr sz="1800">
                <a:solidFill>
                  <a:schemeClr val="bg1">
                    <a:lumMod val="50000"/>
                  </a:schemeClr>
                </a:solidFill>
              </a:defRPr>
            </a:lvl1pPr>
            <a:lvl2pPr marL="449262" indent="0">
              <a:buNone/>
              <a:defRPr sz="2800">
                <a:solidFill>
                  <a:srgbClr val="FFFFFF"/>
                </a:solidFill>
              </a:defRPr>
            </a:lvl2pPr>
            <a:lvl3pPr marL="862013" indent="0">
              <a:buNone/>
              <a:defRPr sz="2400">
                <a:solidFill>
                  <a:srgbClr val="FFFFFF"/>
                </a:solidFill>
              </a:defRPr>
            </a:lvl3pPr>
            <a:lvl4pPr marL="1317625" indent="0">
              <a:buNone/>
              <a:defRPr sz="2400">
                <a:solidFill>
                  <a:srgbClr val="FFFFFF"/>
                </a:solidFill>
              </a:defRPr>
            </a:lvl4pPr>
            <a:lvl5pPr marL="1714500" indent="0">
              <a:buNone/>
              <a:defRPr sz="2400">
                <a:solidFill>
                  <a:srgbClr val="FFFFFF"/>
                </a:solidFill>
              </a:defRPr>
            </a:lvl5pPr>
          </a:lstStyle>
          <a:p>
            <a:pPr lvl="0"/>
            <a:r>
              <a:rPr lang="en-US" dirty="0"/>
              <a:t>Presenter Name</a:t>
            </a:r>
            <a:br>
              <a:rPr lang="en-US" dirty="0"/>
            </a:br>
            <a:r>
              <a:rPr lang="en-US" dirty="0"/>
              <a:t>Contact information</a:t>
            </a:r>
          </a:p>
          <a:p>
            <a:pPr lvl="0"/>
            <a:r>
              <a:rPr lang="en-US" dirty="0"/>
              <a:t>Email</a:t>
            </a:r>
            <a:br>
              <a:rPr lang="en-US" dirty="0"/>
            </a:br>
            <a:r>
              <a:rPr lang="en-US" dirty="0"/>
              <a:t>Phone</a:t>
            </a:r>
          </a:p>
        </p:txBody>
      </p:sp>
      <p:sp>
        <p:nvSpPr>
          <p:cNvPr id="12" name="Right Triangle 11"/>
          <p:cNvSpPr/>
          <p:nvPr/>
        </p:nvSpPr>
        <p:spPr>
          <a:xfrm flipH="1" flipV="1">
            <a:off x="7358302" y="-14108"/>
            <a:ext cx="1801089" cy="4385986"/>
          </a:xfrm>
          <a:prstGeom prst="rtTriangle">
            <a:avLst/>
          </a:prstGeom>
          <a:solidFill>
            <a:srgbClr val="45A78E"/>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33508040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3" name="Straight Connector 12"/>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 name="Chart Placeholder 2"/>
          <p:cNvSpPr>
            <a:spLocks noGrp="1"/>
          </p:cNvSpPr>
          <p:nvPr>
            <p:ph type="chart" sz="quarter" idx="10"/>
          </p:nvPr>
        </p:nvSpPr>
        <p:spPr>
          <a:xfrm>
            <a:off x="457200" y="1555750"/>
            <a:ext cx="8229600" cy="4306888"/>
          </a:xfrm>
        </p:spPr>
        <p:txBody>
          <a:bodyPr/>
          <a:lstStyle/>
          <a:p>
            <a:endParaRPr lang="en-US"/>
          </a:p>
        </p:txBody>
      </p:sp>
    </p:spTree>
    <p:extLst>
      <p:ext uri="{BB962C8B-B14F-4D97-AF65-F5344CB8AC3E}">
        <p14:creationId xmlns:p14="http://schemas.microsoft.com/office/powerpoint/2010/main" val="39511185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3" name="Straight Connector 12"/>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 name="Table Placeholder 3"/>
          <p:cNvSpPr>
            <a:spLocks noGrp="1"/>
          </p:cNvSpPr>
          <p:nvPr>
            <p:ph type="tbl" sz="quarter" idx="11"/>
          </p:nvPr>
        </p:nvSpPr>
        <p:spPr>
          <a:xfrm>
            <a:off x="457200" y="1555750"/>
            <a:ext cx="8229600" cy="4306888"/>
          </a:xfrm>
        </p:spPr>
        <p:txBody>
          <a:bodyPr/>
          <a:lstStyle/>
          <a:p>
            <a:endParaRPr lang="en-US"/>
          </a:p>
        </p:txBody>
      </p:sp>
    </p:spTree>
    <p:extLst>
      <p:ext uri="{BB962C8B-B14F-4D97-AF65-F5344CB8AC3E}">
        <p14:creationId xmlns:p14="http://schemas.microsoft.com/office/powerpoint/2010/main" val="7700913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Image Slide">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 name="Picture Placeholder 4"/>
          <p:cNvSpPr>
            <a:spLocks noGrp="1"/>
          </p:cNvSpPr>
          <p:nvPr>
            <p:ph type="pic" sz="quarter" idx="10"/>
          </p:nvPr>
        </p:nvSpPr>
        <p:spPr>
          <a:xfrm>
            <a:off x="0" y="1216122"/>
            <a:ext cx="9144000" cy="4918364"/>
          </a:xfrm>
          <a:solidFill>
            <a:srgbClr val="D1D3D4"/>
          </a:solidFill>
        </p:spPr>
        <p:txBody>
          <a:bodyPr/>
          <a:lstStyle/>
          <a:p>
            <a:endParaRPr lang="en-US"/>
          </a:p>
        </p:txBody>
      </p:sp>
    </p:spTree>
    <p:extLst>
      <p:ext uri="{BB962C8B-B14F-4D97-AF65-F5344CB8AC3E}">
        <p14:creationId xmlns:p14="http://schemas.microsoft.com/office/powerpoint/2010/main" val="3025038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 Images">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 name="Picture Placeholder 4"/>
          <p:cNvSpPr>
            <a:spLocks noGrp="1"/>
          </p:cNvSpPr>
          <p:nvPr>
            <p:ph type="pic" sz="quarter" idx="10"/>
          </p:nvPr>
        </p:nvSpPr>
        <p:spPr>
          <a:xfrm>
            <a:off x="0" y="1216122"/>
            <a:ext cx="4582583" cy="4918364"/>
          </a:xfrm>
          <a:solidFill>
            <a:srgbClr val="D1D3D4"/>
          </a:solidFill>
        </p:spPr>
        <p:txBody>
          <a:bodyPr>
            <a:normAutofit/>
          </a:bodyPr>
          <a:lstStyle>
            <a:lvl1pPr>
              <a:defRPr sz="2400"/>
            </a:lvl1pPr>
          </a:lstStyle>
          <a:p>
            <a:endParaRPr lang="en-US" dirty="0"/>
          </a:p>
        </p:txBody>
      </p:sp>
      <p:sp>
        <p:nvSpPr>
          <p:cNvPr id="7" name="Picture Placeholder 4"/>
          <p:cNvSpPr>
            <a:spLocks noGrp="1"/>
          </p:cNvSpPr>
          <p:nvPr>
            <p:ph type="pic" sz="quarter" idx="11"/>
          </p:nvPr>
        </p:nvSpPr>
        <p:spPr>
          <a:xfrm>
            <a:off x="4572000" y="1216122"/>
            <a:ext cx="4582583" cy="4918364"/>
          </a:xfrm>
          <a:solidFill>
            <a:srgbClr val="D1D3D4"/>
          </a:solidFill>
        </p:spPr>
        <p:txBody>
          <a:bodyPr>
            <a:normAutofit/>
          </a:bodyPr>
          <a:lstStyle>
            <a:lvl1pPr>
              <a:defRPr sz="2400"/>
            </a:lvl1pPr>
          </a:lstStyle>
          <a:p>
            <a:endParaRPr lang="en-US" dirty="0"/>
          </a:p>
        </p:txBody>
      </p:sp>
      <p:cxnSp>
        <p:nvCxnSpPr>
          <p:cNvPr id="3" name="Straight Connector 2"/>
          <p:cNvCxnSpPr/>
          <p:nvPr userDrawn="1"/>
        </p:nvCxnSpPr>
        <p:spPr>
          <a:xfrm>
            <a:off x="4572000" y="1216122"/>
            <a:ext cx="0" cy="4918364"/>
          </a:xfrm>
          <a:prstGeom prst="line">
            <a:avLst/>
          </a:prstGeom>
          <a:ln>
            <a:solidFill>
              <a:srgbClr val="42648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749593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deo Slide">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sp>
        <p:nvSpPr>
          <p:cNvPr id="12" name="TextBox 11"/>
          <p:cNvSpPr txBox="1"/>
          <p:nvPr userDrawn="1"/>
        </p:nvSpPr>
        <p:spPr>
          <a:xfrm>
            <a:off x="6564644" y="6359525"/>
            <a:ext cx="1692771" cy="362076"/>
          </a:xfrm>
          <a:prstGeom prst="rect">
            <a:avLst/>
          </a:prstGeom>
          <a:noFill/>
        </p:spPr>
        <p:txBody>
          <a:bodyPr wrap="none" lIns="0" rIns="0" rtlCol="0" anchor="ctr" anchorCtr="0">
            <a:noAutofit/>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000" dirty="0" err="1">
                <a:solidFill>
                  <a:srgbClr val="042B4A"/>
                </a:solidFill>
                <a:latin typeface="+mn-lt"/>
                <a:cs typeface="Calibri"/>
              </a:rPr>
              <a:t>MassHireFallRiverCareers.org</a:t>
            </a:r>
            <a:endParaRPr lang="en-US" sz="1000" dirty="0">
              <a:solidFill>
                <a:srgbClr val="042B4A"/>
              </a:solidFill>
              <a:latin typeface="+mn-lt"/>
              <a:cs typeface="Calibri"/>
            </a:endParaRPr>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 name="Media Placeholder 2"/>
          <p:cNvSpPr>
            <a:spLocks noGrp="1"/>
          </p:cNvSpPr>
          <p:nvPr>
            <p:ph type="media" sz="quarter" idx="10"/>
          </p:nvPr>
        </p:nvSpPr>
        <p:spPr>
          <a:xfrm>
            <a:off x="0" y="1236663"/>
            <a:ext cx="9144000" cy="5621337"/>
          </a:xfrm>
          <a:solidFill>
            <a:schemeClr val="accent1"/>
          </a:solidFill>
        </p:spPr>
        <p:txBody>
          <a:bodyPr/>
          <a:lstStyle/>
          <a:p>
            <a:endParaRPr lang="en-US"/>
          </a:p>
        </p:txBody>
      </p:sp>
    </p:spTree>
    <p:extLst>
      <p:ext uri="{BB962C8B-B14F-4D97-AF65-F5344CB8AC3E}">
        <p14:creationId xmlns:p14="http://schemas.microsoft.com/office/powerpoint/2010/main" val="5265522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r>
              <a:rPr lang="en-US"/>
              <a:t>February 1, 2018 </a:t>
            </a:r>
          </a:p>
        </p:txBody>
      </p:sp>
      <p:sp>
        <p:nvSpPr>
          <p:cNvPr id="6" name="Slide Number Placeholder 5"/>
          <p:cNvSpPr>
            <a:spLocks noGrp="1"/>
          </p:cNvSpPr>
          <p:nvPr>
            <p:ph type="sldNum" sz="quarter" idx="12"/>
          </p:nvPr>
        </p:nvSpPr>
        <p:spPr/>
        <p:txBody>
          <a:bodyPr/>
          <a:lstStyle>
            <a:lvl1pPr>
              <a:defRPr/>
            </a:lvl1pPr>
          </a:lstStyle>
          <a:p>
            <a:pPr>
              <a:defRPr/>
            </a:pPr>
            <a:fld id="{E072579F-9FF5-4201-872C-73481382824D}" type="slidenum">
              <a:rPr lang="en-US"/>
              <a:pPr>
                <a:defRPr/>
              </a:pPr>
              <a:t>‹#›</a:t>
            </a:fld>
            <a:endParaRPr lang="en-US" dirty="0"/>
          </a:p>
        </p:txBody>
      </p:sp>
    </p:spTree>
    <p:extLst>
      <p:ext uri="{BB962C8B-B14F-4D97-AF65-F5344CB8AC3E}">
        <p14:creationId xmlns:p14="http://schemas.microsoft.com/office/powerpoint/2010/main" val="1999953241"/>
      </p:ext>
    </p:extLst>
  </p:cSld>
  <p:clrMapOvr>
    <a:masterClrMapping/>
  </p:clrMapOvr>
  <p:transition>
    <p:fade thruBlk="1"/>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a:t>February 1, 2018 </a:t>
            </a:r>
          </a:p>
        </p:txBody>
      </p:sp>
      <p:sp>
        <p:nvSpPr>
          <p:cNvPr id="3" name="Footer Placeholder 4"/>
          <p:cNvSpPr>
            <a:spLocks noGrp="1"/>
          </p:cNvSpPr>
          <p:nvPr>
            <p:ph type="ftr" sz="quarter" idx="11"/>
          </p:nvPr>
        </p:nvSpPr>
        <p:spPr/>
        <p:txBody>
          <a:bodyPr/>
          <a:lstStyle>
            <a:lvl1pPr>
              <a:defRPr/>
            </a:lvl1pPr>
          </a:lstStyle>
          <a:p>
            <a:pPr>
              <a:defRPr/>
            </a:pPr>
            <a:r>
              <a:rPr lang="en-US"/>
              <a:t>Massachusetts Department of Career Services</a:t>
            </a:r>
          </a:p>
        </p:txBody>
      </p:sp>
      <p:sp>
        <p:nvSpPr>
          <p:cNvPr id="4" name="Slide Number Placeholder 5"/>
          <p:cNvSpPr>
            <a:spLocks noGrp="1"/>
          </p:cNvSpPr>
          <p:nvPr>
            <p:ph type="sldNum" sz="quarter" idx="12"/>
          </p:nvPr>
        </p:nvSpPr>
        <p:spPr/>
        <p:txBody>
          <a:bodyPr/>
          <a:lstStyle>
            <a:lvl1pPr>
              <a:defRPr/>
            </a:lvl1pPr>
          </a:lstStyle>
          <a:p>
            <a:pPr>
              <a:defRPr/>
            </a:pPr>
            <a:fld id="{08D68108-485C-48E7-99C0-B8D285AC8481}" type="slidenum">
              <a:rPr lang="en-US"/>
              <a:pPr>
                <a:defRPr/>
              </a:pPr>
              <a:t>‹#›</a:t>
            </a:fld>
            <a:endParaRPr lang="en-US"/>
          </a:p>
        </p:txBody>
      </p:sp>
    </p:spTree>
    <p:extLst>
      <p:ext uri="{BB962C8B-B14F-4D97-AF65-F5344CB8AC3E}">
        <p14:creationId xmlns:p14="http://schemas.microsoft.com/office/powerpoint/2010/main" val="18007747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277813"/>
            <a:ext cx="7772400" cy="1143000"/>
          </a:xfrm>
        </p:spPr>
        <p:txBody>
          <a:bodyPr/>
          <a:lstStyle/>
          <a:p>
            <a:r>
              <a:rPr lang="en-US"/>
              <a:t>Click to edit Master title style</a:t>
            </a:r>
          </a:p>
        </p:txBody>
      </p:sp>
      <p:sp>
        <p:nvSpPr>
          <p:cNvPr id="3" name="Text Placeholder 2"/>
          <p:cNvSpPr>
            <a:spLocks noGrp="1"/>
          </p:cNvSpPr>
          <p:nvPr>
            <p:ph type="body" sz="half" idx="1"/>
          </p:nvPr>
        </p:nvSpPr>
        <p:spPr>
          <a:xfrm>
            <a:off x="914400" y="1600200"/>
            <a:ext cx="38100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76800" y="1600200"/>
            <a:ext cx="38100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0"/>
          </p:nvPr>
        </p:nvSpPr>
        <p:spPr>
          <a:xfrm>
            <a:off x="3124200" y="6477000"/>
            <a:ext cx="2971800" cy="228600"/>
          </a:xfrm>
        </p:spPr>
        <p:txBody>
          <a:bodyPr/>
          <a:lstStyle>
            <a:lvl1pPr>
              <a:defRPr/>
            </a:lvl1pPr>
          </a:lstStyle>
          <a:p>
            <a:r>
              <a:rPr lang="en-US" altLang="en-US"/>
              <a:t>Massachusetts Department of Career Services</a:t>
            </a:r>
          </a:p>
        </p:txBody>
      </p:sp>
      <p:sp>
        <p:nvSpPr>
          <p:cNvPr id="6" name="Slide Number Placeholder 5"/>
          <p:cNvSpPr>
            <a:spLocks noGrp="1"/>
          </p:cNvSpPr>
          <p:nvPr>
            <p:ph type="sldNum" sz="quarter" idx="11"/>
          </p:nvPr>
        </p:nvSpPr>
        <p:spPr>
          <a:xfrm>
            <a:off x="6781800" y="6477000"/>
            <a:ext cx="1905000" cy="228600"/>
          </a:xfrm>
        </p:spPr>
        <p:txBody>
          <a:bodyPr/>
          <a:lstStyle>
            <a:lvl1pPr>
              <a:defRPr/>
            </a:lvl1pPr>
          </a:lstStyle>
          <a:p>
            <a:fld id="{9385707E-2364-4153-857D-FE30DD103C8D}" type="slidenum">
              <a:rPr lang="en-US" altLang="en-US"/>
              <a:pPr/>
              <a:t>‹#›</a:t>
            </a:fld>
            <a:endParaRPr lang="en-US" altLang="en-US"/>
          </a:p>
        </p:txBody>
      </p:sp>
      <p:sp>
        <p:nvSpPr>
          <p:cNvPr id="7" name="Date Placeholder 6"/>
          <p:cNvSpPr>
            <a:spLocks noGrp="1"/>
          </p:cNvSpPr>
          <p:nvPr>
            <p:ph type="dt" sz="half" idx="12"/>
          </p:nvPr>
        </p:nvSpPr>
        <p:spPr>
          <a:xfrm>
            <a:off x="228600" y="6477000"/>
            <a:ext cx="2133600" cy="244475"/>
          </a:xfrm>
        </p:spPr>
        <p:txBody>
          <a:bodyPr/>
          <a:lstStyle>
            <a:lvl1pPr>
              <a:defRPr/>
            </a:lvl1pPr>
          </a:lstStyle>
          <a:p>
            <a:r>
              <a:rPr lang="en-US" altLang="en-US"/>
              <a:t>December 2017</a:t>
            </a:r>
          </a:p>
        </p:txBody>
      </p:sp>
    </p:spTree>
    <p:extLst>
      <p:ext uri="{BB962C8B-B14F-4D97-AF65-F5344CB8AC3E}">
        <p14:creationId xmlns:p14="http://schemas.microsoft.com/office/powerpoint/2010/main" val="1547439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16"/>
          <p:cNvSpPr>
            <a:spLocks noGrp="1"/>
          </p:cNvSpPr>
          <p:nvPr>
            <p:ph sz="quarter" idx="10"/>
          </p:nvPr>
        </p:nvSpPr>
        <p:spPr>
          <a:xfrm>
            <a:off x="457200" y="1446235"/>
            <a:ext cx="8229600" cy="45259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928640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Content Boxes">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Master title style</a:t>
            </a:r>
          </a:p>
        </p:txBody>
      </p:sp>
      <p:sp>
        <p:nvSpPr>
          <p:cNvPr id="11"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16"/>
          <p:cNvSpPr>
            <a:spLocks noGrp="1"/>
          </p:cNvSpPr>
          <p:nvPr>
            <p:ph sz="quarter" idx="10"/>
          </p:nvPr>
        </p:nvSpPr>
        <p:spPr>
          <a:xfrm>
            <a:off x="457200" y="1446235"/>
            <a:ext cx="3903133" cy="4525963"/>
          </a:xfrm>
        </p:spPr>
        <p:txBody>
          <a:bodyPr>
            <a:normAutofit/>
          </a:bodyPr>
          <a:lstStyle>
            <a:lvl1pPr>
              <a:defRPr sz="2400"/>
            </a:lvl1pPr>
            <a:lvl2pPr>
              <a:defRPr sz="20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16"/>
          <p:cNvSpPr>
            <a:spLocks noGrp="1"/>
          </p:cNvSpPr>
          <p:nvPr>
            <p:ph sz="quarter" idx="11"/>
          </p:nvPr>
        </p:nvSpPr>
        <p:spPr>
          <a:xfrm>
            <a:off x="4781548" y="1446235"/>
            <a:ext cx="3903133" cy="4525963"/>
          </a:xfrm>
        </p:spPr>
        <p:txBody>
          <a:bodyPr>
            <a:normAutofit/>
          </a:bodyPr>
          <a:lstStyle>
            <a:lvl1pPr>
              <a:defRPr sz="2400"/>
            </a:lvl1pPr>
            <a:lvl2pPr>
              <a:defRPr sz="20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2278789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Content Placeholder 16"/>
          <p:cNvSpPr>
            <a:spLocks noGrp="1"/>
          </p:cNvSpPr>
          <p:nvPr>
            <p:ph sz="quarter" idx="10"/>
          </p:nvPr>
        </p:nvSpPr>
        <p:spPr>
          <a:xfrm>
            <a:off x="457200" y="1446235"/>
            <a:ext cx="2601383" cy="4525963"/>
          </a:xfrm>
        </p:spPr>
        <p:txBody>
          <a:bodyPr>
            <a:normAutofit/>
          </a:bodyPr>
          <a:lstStyle>
            <a:lvl1pPr marL="233363" indent="-233363">
              <a:defRPr sz="2000"/>
            </a:lvl1pPr>
            <a:lvl2pPr>
              <a:defRPr sz="1800"/>
            </a:lvl2pPr>
            <a:lvl3pPr>
              <a:defRPr sz="16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p:txBody>
      </p:sp>
      <p:sp>
        <p:nvSpPr>
          <p:cNvPr id="21" name="Content Placeholder 16"/>
          <p:cNvSpPr>
            <a:spLocks noGrp="1"/>
          </p:cNvSpPr>
          <p:nvPr>
            <p:ph sz="quarter" idx="11"/>
          </p:nvPr>
        </p:nvSpPr>
        <p:spPr>
          <a:xfrm>
            <a:off x="6085416" y="1446235"/>
            <a:ext cx="2601383" cy="4525963"/>
          </a:xfrm>
        </p:spPr>
        <p:txBody>
          <a:bodyPr>
            <a:normAutofit/>
          </a:bodyPr>
          <a:lstStyle>
            <a:lvl1pPr marL="233363" indent="-233363">
              <a:defRPr sz="2000"/>
            </a:lvl1pPr>
            <a:lvl2pPr>
              <a:defRPr sz="1800"/>
            </a:lvl2pPr>
            <a:lvl3pPr>
              <a:defRPr sz="16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p:txBody>
      </p:sp>
      <p:sp>
        <p:nvSpPr>
          <p:cNvPr id="22" name="Content Placeholder 16"/>
          <p:cNvSpPr>
            <a:spLocks noGrp="1"/>
          </p:cNvSpPr>
          <p:nvPr>
            <p:ph sz="quarter" idx="12"/>
          </p:nvPr>
        </p:nvSpPr>
        <p:spPr>
          <a:xfrm>
            <a:off x="3276600" y="1446235"/>
            <a:ext cx="2601383" cy="4525963"/>
          </a:xfrm>
        </p:spPr>
        <p:txBody>
          <a:bodyPr>
            <a:normAutofit/>
          </a:bodyPr>
          <a:lstStyle>
            <a:lvl1pPr marL="233363" indent="-233363">
              <a:defRPr sz="2000"/>
            </a:lvl1pPr>
            <a:lvl2pPr>
              <a:defRPr sz="1800"/>
            </a:lvl2pPr>
            <a:lvl3pPr>
              <a:defRPr sz="16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867400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2 Content Boxes">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Master title style</a:t>
            </a:r>
          </a:p>
        </p:txBody>
      </p:sp>
      <p:sp>
        <p:nvSpPr>
          <p:cNvPr id="11"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16"/>
          <p:cNvSpPr>
            <a:spLocks noGrp="1"/>
          </p:cNvSpPr>
          <p:nvPr>
            <p:ph sz="quarter" idx="10"/>
          </p:nvPr>
        </p:nvSpPr>
        <p:spPr>
          <a:xfrm>
            <a:off x="457200" y="1446235"/>
            <a:ext cx="3903133" cy="4525963"/>
          </a:xfrm>
        </p:spPr>
        <p:txBody>
          <a:bodyPr>
            <a:normAutofit/>
          </a:bodyPr>
          <a:lstStyle>
            <a:lvl1pPr>
              <a:defRPr sz="2400"/>
            </a:lvl1pPr>
            <a:lvl2pPr>
              <a:defRPr sz="20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16"/>
          <p:cNvSpPr>
            <a:spLocks noGrp="1"/>
          </p:cNvSpPr>
          <p:nvPr>
            <p:ph sz="quarter" idx="11"/>
          </p:nvPr>
        </p:nvSpPr>
        <p:spPr>
          <a:xfrm>
            <a:off x="4781548" y="1446235"/>
            <a:ext cx="3903133" cy="4525963"/>
          </a:xfrm>
        </p:spPr>
        <p:txBody>
          <a:bodyPr>
            <a:normAutofit/>
          </a:bodyPr>
          <a:lstStyle>
            <a:lvl1pPr>
              <a:defRPr sz="2400"/>
            </a:lvl1pPr>
            <a:lvl2pPr>
              <a:defRPr sz="20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5497712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 Content Boxes">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1"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16"/>
          <p:cNvSpPr>
            <a:spLocks noGrp="1"/>
          </p:cNvSpPr>
          <p:nvPr>
            <p:ph sz="quarter" idx="10"/>
          </p:nvPr>
        </p:nvSpPr>
        <p:spPr>
          <a:xfrm>
            <a:off x="457200" y="1446236"/>
            <a:ext cx="3987800" cy="2152097"/>
          </a:xfrm>
        </p:spPr>
        <p:txBody>
          <a:bodyPr>
            <a:normAutofit/>
          </a:bodyPr>
          <a:lstStyle>
            <a:lvl1pPr marL="233363" indent="-233363">
              <a:defRPr sz="20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p:txBody>
      </p:sp>
      <p:sp>
        <p:nvSpPr>
          <p:cNvPr id="12" name="Content Placeholder 16"/>
          <p:cNvSpPr>
            <a:spLocks noGrp="1"/>
          </p:cNvSpPr>
          <p:nvPr>
            <p:ph sz="quarter" idx="11"/>
          </p:nvPr>
        </p:nvSpPr>
        <p:spPr>
          <a:xfrm>
            <a:off x="457200" y="3820583"/>
            <a:ext cx="3987800" cy="2152097"/>
          </a:xfrm>
        </p:spPr>
        <p:txBody>
          <a:bodyPr>
            <a:normAutofit/>
          </a:bodyPr>
          <a:lstStyle>
            <a:lvl1pPr marL="233363" indent="-233363">
              <a:defRPr sz="20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p:txBody>
      </p:sp>
      <p:sp>
        <p:nvSpPr>
          <p:cNvPr id="14" name="Content Placeholder 16"/>
          <p:cNvSpPr>
            <a:spLocks noGrp="1"/>
          </p:cNvSpPr>
          <p:nvPr>
            <p:ph sz="quarter" idx="12"/>
          </p:nvPr>
        </p:nvSpPr>
        <p:spPr>
          <a:xfrm>
            <a:off x="4698999" y="1446236"/>
            <a:ext cx="3987799" cy="2152097"/>
          </a:xfrm>
        </p:spPr>
        <p:txBody>
          <a:bodyPr>
            <a:normAutofit/>
          </a:bodyPr>
          <a:lstStyle>
            <a:lvl1pPr marL="233363" indent="-233363">
              <a:defRPr sz="20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p:txBody>
      </p:sp>
      <p:sp>
        <p:nvSpPr>
          <p:cNvPr id="16" name="Content Placeholder 16"/>
          <p:cNvSpPr>
            <a:spLocks noGrp="1"/>
          </p:cNvSpPr>
          <p:nvPr>
            <p:ph sz="quarter" idx="13"/>
          </p:nvPr>
        </p:nvSpPr>
        <p:spPr>
          <a:xfrm>
            <a:off x="4698999" y="3820583"/>
            <a:ext cx="3987799" cy="2152097"/>
          </a:xfrm>
        </p:spPr>
        <p:txBody>
          <a:bodyPr>
            <a:normAutofit/>
          </a:bodyPr>
          <a:lstStyle>
            <a:lvl1pPr marL="233363" indent="-233363">
              <a:defRPr sz="20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701834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Colum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63065"/>
            <a:ext cx="3881968" cy="494851"/>
          </a:xfrm>
          <a:prstGeom prst="rect">
            <a:avLst/>
          </a:prstGeom>
          <a:solidFill>
            <a:srgbClr val="042B4A"/>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061479"/>
            <a:ext cx="3881967" cy="3910719"/>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20" name="Straight Connector 19"/>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2" name="Text Placeholder 2"/>
          <p:cNvSpPr>
            <a:spLocks noGrp="1"/>
          </p:cNvSpPr>
          <p:nvPr>
            <p:ph type="body" idx="10"/>
          </p:nvPr>
        </p:nvSpPr>
        <p:spPr>
          <a:xfrm>
            <a:off x="4804832" y="1463065"/>
            <a:ext cx="3881967" cy="494851"/>
          </a:xfrm>
          <a:prstGeom prst="rect">
            <a:avLst/>
          </a:prstGeom>
          <a:solidFill>
            <a:srgbClr val="53A4CF"/>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3" name="Content Placeholder 3"/>
          <p:cNvSpPr>
            <a:spLocks noGrp="1"/>
          </p:cNvSpPr>
          <p:nvPr>
            <p:ph sz="half" idx="11"/>
          </p:nvPr>
        </p:nvSpPr>
        <p:spPr>
          <a:xfrm>
            <a:off x="4804833" y="2061479"/>
            <a:ext cx="3881966" cy="3910719"/>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283454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63064"/>
            <a:ext cx="2559051" cy="759435"/>
          </a:xfrm>
          <a:prstGeom prst="rect">
            <a:avLst/>
          </a:prstGeom>
          <a:solidFill>
            <a:srgbClr val="042B4A"/>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1" y="2328332"/>
            <a:ext cx="2559050" cy="3643865"/>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p:txBody>
      </p:sp>
      <p:sp>
        <p:nvSpPr>
          <p:cNvPr id="17"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20" name="Straight Connector 19"/>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 Placeholder 2"/>
          <p:cNvSpPr>
            <a:spLocks noGrp="1"/>
          </p:cNvSpPr>
          <p:nvPr>
            <p:ph type="body" idx="10"/>
          </p:nvPr>
        </p:nvSpPr>
        <p:spPr>
          <a:xfrm>
            <a:off x="6127748" y="1463064"/>
            <a:ext cx="2559051" cy="759435"/>
          </a:xfrm>
          <a:prstGeom prst="rect">
            <a:avLst/>
          </a:prstGeom>
          <a:solidFill>
            <a:srgbClr val="7D3379"/>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2" name="Content Placeholder 3"/>
          <p:cNvSpPr>
            <a:spLocks noGrp="1"/>
          </p:cNvSpPr>
          <p:nvPr>
            <p:ph sz="half" idx="11"/>
          </p:nvPr>
        </p:nvSpPr>
        <p:spPr>
          <a:xfrm>
            <a:off x="6127749" y="2328332"/>
            <a:ext cx="2559050" cy="3643865"/>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p:txBody>
      </p:sp>
      <p:sp>
        <p:nvSpPr>
          <p:cNvPr id="13" name="Text Placeholder 2"/>
          <p:cNvSpPr>
            <a:spLocks noGrp="1"/>
          </p:cNvSpPr>
          <p:nvPr>
            <p:ph type="body" idx="12"/>
          </p:nvPr>
        </p:nvSpPr>
        <p:spPr>
          <a:xfrm>
            <a:off x="3276600" y="1463064"/>
            <a:ext cx="2559051" cy="759435"/>
          </a:xfrm>
          <a:prstGeom prst="rect">
            <a:avLst/>
          </a:prstGeom>
          <a:solidFill>
            <a:srgbClr val="53A4CF"/>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4" name="Content Placeholder 3"/>
          <p:cNvSpPr>
            <a:spLocks noGrp="1"/>
          </p:cNvSpPr>
          <p:nvPr>
            <p:ph sz="half" idx="13"/>
          </p:nvPr>
        </p:nvSpPr>
        <p:spPr>
          <a:xfrm>
            <a:off x="3276601" y="2328332"/>
            <a:ext cx="2559050" cy="3643865"/>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4128487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3" name="Straight Connector 12"/>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697901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
            <a:ext cx="9144000" cy="1218415"/>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139613"/>
            <a:ext cx="7131050" cy="941041"/>
          </a:xfrm>
          <a:prstGeom prst="rect">
            <a:avLst/>
          </a:prstGeom>
        </p:spPr>
        <p:txBody>
          <a:bodyPr vert="horz" lIns="91440" tIns="45720" rIns="91440" bIns="45720" rtlCol="0" anchor="ctr">
            <a:noAutofit/>
          </a:bodyPr>
          <a:lstStyle/>
          <a:p>
            <a:r>
              <a:rPr lang="en-US" dirty="0"/>
              <a:t>Click to edit Master title style</a:t>
            </a:r>
          </a:p>
        </p:txBody>
      </p:sp>
      <p:sp>
        <p:nvSpPr>
          <p:cNvPr id="3"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sp>
        <p:nvSpPr>
          <p:cNvPr id="4" name="Text Placeholder 3"/>
          <p:cNvSpPr>
            <a:spLocks noGrp="1"/>
          </p:cNvSpPr>
          <p:nvPr>
            <p:ph type="body" idx="1"/>
          </p:nvPr>
        </p:nvSpPr>
        <p:spPr>
          <a:xfrm>
            <a:off x="457200" y="1446235"/>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3" name="Straight Connector 12"/>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userDrawn="1"/>
        </p:nvCxnSpPr>
        <p:spPr>
          <a:xfrm>
            <a:off x="0" y="6200016"/>
            <a:ext cx="9144000" cy="0"/>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4" name="Right Triangle 13"/>
          <p:cNvSpPr/>
          <p:nvPr userDrawn="1"/>
        </p:nvSpPr>
        <p:spPr>
          <a:xfrm flipH="1" flipV="1">
            <a:off x="8120302" y="-14108"/>
            <a:ext cx="1039087" cy="1241210"/>
          </a:xfrm>
          <a:prstGeom prst="rtTriangle">
            <a:avLst/>
          </a:prstGeom>
          <a:solidFill>
            <a:srgbClr val="45A78E"/>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5" name="Picture 4"/>
          <p:cNvPicPr>
            <a:picLocks noChangeAspect="1"/>
          </p:cNvPicPr>
          <p:nvPr userDrawn="1"/>
        </p:nvPicPr>
        <p:blipFill rotWithShape="1">
          <a:blip r:embed="rId19">
            <a:extLst>
              <a:ext uri="{28A0092B-C50C-407E-A947-70E740481C1C}">
                <a14:useLocalDpi xmlns:a14="http://schemas.microsoft.com/office/drawing/2010/main" val="0"/>
              </a:ext>
            </a:extLst>
          </a:blip>
          <a:srcRect l="1785" t="14557" r="3572" b="12388"/>
          <a:stretch/>
        </p:blipFill>
        <p:spPr>
          <a:xfrm>
            <a:off x="38501" y="6285297"/>
            <a:ext cx="2040556" cy="471638"/>
          </a:xfrm>
          <a:prstGeom prst="rect">
            <a:avLst/>
          </a:prstGeom>
        </p:spPr>
      </p:pic>
    </p:spTree>
    <p:extLst>
      <p:ext uri="{BB962C8B-B14F-4D97-AF65-F5344CB8AC3E}">
        <p14:creationId xmlns:p14="http://schemas.microsoft.com/office/powerpoint/2010/main" val="1816731614"/>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0" r:id="rId3"/>
    <p:sldLayoutId id="2147483652" r:id="rId4"/>
    <p:sldLayoutId id="2147483665" r:id="rId5"/>
    <p:sldLayoutId id="2147483659" r:id="rId6"/>
    <p:sldLayoutId id="2147483653" r:id="rId7"/>
    <p:sldLayoutId id="2147483660" r:id="rId8"/>
    <p:sldLayoutId id="2147483654" r:id="rId9"/>
    <p:sldLayoutId id="2147483663" r:id="rId10"/>
    <p:sldLayoutId id="2147483664" r:id="rId11"/>
    <p:sldLayoutId id="2147483656" r:id="rId12"/>
    <p:sldLayoutId id="2147483662" r:id="rId13"/>
    <p:sldLayoutId id="2147483661" r:id="rId14"/>
    <p:sldLayoutId id="2147483666" r:id="rId15"/>
    <p:sldLayoutId id="2147483667" r:id="rId16"/>
    <p:sldLayoutId id="2147483668" r:id="rId17"/>
  </p:sldLayoutIdLst>
  <p:hf hdr="0"/>
  <p:txStyles>
    <p:titleStyle>
      <a:lvl1pPr algn="l" defTabSz="457200" rtl="0" eaLnBrk="1" latinLnBrk="0" hangingPunct="1">
        <a:lnSpc>
          <a:spcPct val="90000"/>
        </a:lnSpc>
        <a:spcBef>
          <a:spcPct val="0"/>
        </a:spcBef>
        <a:buNone/>
        <a:defRPr sz="3600" b="0" kern="1200">
          <a:solidFill>
            <a:srgbClr val="FFFFFF"/>
          </a:solidFill>
          <a:latin typeface="+mj-lt"/>
          <a:ea typeface="+mj-ea"/>
          <a:cs typeface="Calibri"/>
        </a:defRPr>
      </a:lvl1pPr>
    </p:titleStyle>
    <p:bodyStyle>
      <a:lvl1pPr marL="285750" indent="-285750" algn="l" defTabSz="457200" rtl="0" eaLnBrk="1" latinLnBrk="0" hangingPunct="1">
        <a:lnSpc>
          <a:spcPct val="90000"/>
        </a:lnSpc>
        <a:spcBef>
          <a:spcPts val="1800"/>
        </a:spcBef>
        <a:buClr>
          <a:schemeClr val="tx1"/>
        </a:buClr>
        <a:buFont typeface="Arial"/>
        <a:buChar char="•"/>
        <a:defRPr sz="2800" kern="1200">
          <a:solidFill>
            <a:schemeClr val="tx2"/>
          </a:solidFill>
          <a:latin typeface="+mn-lt"/>
          <a:ea typeface="+mn-ea"/>
          <a:cs typeface="+mn-cs"/>
        </a:defRPr>
      </a:lvl1pPr>
      <a:lvl2pPr marL="736600" indent="-287338" algn="l" defTabSz="457200" rtl="0" eaLnBrk="1" latinLnBrk="0" hangingPunct="1">
        <a:lnSpc>
          <a:spcPct val="90000"/>
        </a:lnSpc>
        <a:spcBef>
          <a:spcPts val="900"/>
        </a:spcBef>
        <a:buClr>
          <a:schemeClr val="tx1"/>
        </a:buClr>
        <a:buFont typeface="Lucida Grande"/>
        <a:buChar char="–"/>
        <a:tabLst/>
        <a:defRPr sz="2400" kern="1200">
          <a:solidFill>
            <a:schemeClr val="tx2"/>
          </a:solidFill>
          <a:latin typeface="+mn-lt"/>
          <a:ea typeface="+mn-ea"/>
          <a:cs typeface="+mn-cs"/>
        </a:defRPr>
      </a:lvl2pPr>
      <a:lvl3pPr marL="1090613" indent="-228600" algn="l" defTabSz="457200" rtl="0" eaLnBrk="1" latinLnBrk="0" hangingPunct="1">
        <a:lnSpc>
          <a:spcPct val="90000"/>
        </a:lnSpc>
        <a:spcBef>
          <a:spcPts val="900"/>
        </a:spcBef>
        <a:buClr>
          <a:schemeClr val="tx1"/>
        </a:buClr>
        <a:buFont typeface="Arial"/>
        <a:buChar char="•"/>
        <a:defRPr sz="2000" kern="1200">
          <a:solidFill>
            <a:schemeClr val="tx2"/>
          </a:solidFill>
          <a:latin typeface="+mn-lt"/>
          <a:ea typeface="+mn-ea"/>
          <a:cs typeface="+mn-cs"/>
        </a:defRPr>
      </a:lvl3pPr>
      <a:lvl4pPr marL="1543050" indent="-225425" algn="l" defTabSz="457200" rtl="0" eaLnBrk="1" latinLnBrk="0" hangingPunct="1">
        <a:lnSpc>
          <a:spcPct val="90000"/>
        </a:lnSpc>
        <a:spcBef>
          <a:spcPts val="900"/>
        </a:spcBef>
        <a:buClr>
          <a:schemeClr val="tx1"/>
        </a:buClr>
        <a:buFont typeface="Lucida Grande"/>
        <a:buChar char="–"/>
        <a:defRPr sz="2000" kern="1200">
          <a:solidFill>
            <a:schemeClr val="tx2"/>
          </a:solidFill>
          <a:latin typeface="+mn-lt"/>
          <a:ea typeface="+mn-ea"/>
          <a:cs typeface="+mn-cs"/>
        </a:defRPr>
      </a:lvl4pPr>
      <a:lvl5pPr marL="1943100" indent="-228600" algn="l" defTabSz="457200" rtl="0" eaLnBrk="1" latinLnBrk="0" hangingPunct="1">
        <a:lnSpc>
          <a:spcPct val="90000"/>
        </a:lnSpc>
        <a:spcBef>
          <a:spcPts val="900"/>
        </a:spcBef>
        <a:buClr>
          <a:schemeClr val="tx1"/>
        </a:buClr>
        <a:buFont typeface="Arial"/>
        <a:buChar char="»"/>
        <a:defRPr sz="2000" kern="1200">
          <a:solidFill>
            <a:schemeClr val="tx2"/>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5.xml"/></Relationships>
</file>

<file path=ppt/slides/_rels/slide2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5.xml"/></Relationships>
</file>

<file path=ppt/slides/_rels/slide2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5.xml"/></Relationships>
</file>

<file path=ppt/slides/_rels/slide3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0.xml.rels><?xml version="1.0" encoding="UTF-8" standalone="yes"?>
<Relationships xmlns="http://schemas.openxmlformats.org/package/2006/relationships"><Relationship Id="rId3" Type="http://schemas.openxmlformats.org/officeDocument/2006/relationships/hyperlink" Target="https://wdr.doleta.gov/directives/corr_doc.cfm?DOCN=3255" TargetMode="External"/><Relationship Id="rId2" Type="http://schemas.openxmlformats.org/officeDocument/2006/relationships/hyperlink" Target="https://www.gpo.gov/fdsys/pkg/FR-2016-08-19/pdf/2016-15975.pdf" TargetMode="External"/><Relationship Id="rId1" Type="http://schemas.openxmlformats.org/officeDocument/2006/relationships/slideLayout" Target="../slideLayouts/slideLayout15.xml"/><Relationship Id="rId6" Type="http://schemas.openxmlformats.org/officeDocument/2006/relationships/hyperlink" Target="https://www.mass.gov/service-details/wioa-reports" TargetMode="External"/><Relationship Id="rId5" Type="http://schemas.openxmlformats.org/officeDocument/2006/relationships/hyperlink" Target="https://wdr.doleta.gov/directives/corr_doc.cfm?docn=5953" TargetMode="External"/><Relationship Id="rId4" Type="http://schemas.openxmlformats.org/officeDocument/2006/relationships/hyperlink" Target="https://wdr.doleta.gov/directives/corr_doc.cfm?DOCN=5002"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764782" y="1327864"/>
            <a:ext cx="7429500" cy="1020688"/>
          </a:xfrm>
        </p:spPr>
        <p:txBody>
          <a:bodyPr/>
          <a:lstStyle/>
          <a:p>
            <a:pPr algn="ctr">
              <a:lnSpc>
                <a:spcPct val="100000"/>
              </a:lnSpc>
              <a:spcBef>
                <a:spcPts val="600"/>
              </a:spcBef>
            </a:pPr>
            <a:r>
              <a:rPr lang="en-US" sz="4000" dirty="0">
                <a:solidFill>
                  <a:schemeClr val="tx2">
                    <a:lumMod val="90000"/>
                    <a:lumOff val="10000"/>
                  </a:schemeClr>
                </a:solidFill>
                <a:latin typeface="Calibri" panose="020F0502020204030204" pitchFamily="34" charset="0"/>
              </a:rPr>
              <a:t>WIOA PERFORMANCE TRAINING</a:t>
            </a:r>
          </a:p>
        </p:txBody>
      </p:sp>
      <p:sp>
        <p:nvSpPr>
          <p:cNvPr id="4" name="Text Placeholder 3"/>
          <p:cNvSpPr>
            <a:spLocks noGrp="1"/>
          </p:cNvSpPr>
          <p:nvPr>
            <p:ph type="body" sz="quarter" idx="11"/>
          </p:nvPr>
        </p:nvSpPr>
        <p:spPr>
          <a:xfrm>
            <a:off x="457200" y="3870325"/>
            <a:ext cx="5035550" cy="297677"/>
          </a:xfrm>
        </p:spPr>
        <p:txBody>
          <a:bodyPr/>
          <a:lstStyle/>
          <a:p>
            <a:r>
              <a:rPr lang="en-US" dirty="0">
                <a:latin typeface="Calibri" panose="020F0502020204030204" pitchFamily="34" charset="0"/>
              </a:rPr>
              <a:t>April 15, 2021</a:t>
            </a:r>
          </a:p>
        </p:txBody>
      </p:sp>
      <p:sp>
        <p:nvSpPr>
          <p:cNvPr id="5" name="Rectangle 4"/>
          <p:cNvSpPr/>
          <p:nvPr/>
        </p:nvSpPr>
        <p:spPr>
          <a:xfrm>
            <a:off x="2286000" y="3105835"/>
            <a:ext cx="4572000" cy="646331"/>
          </a:xfrm>
          <a:prstGeom prst="rect">
            <a:avLst/>
          </a:prstGeom>
        </p:spPr>
        <p:txBody>
          <a:bodyPr>
            <a:spAutoFit/>
          </a:bodyPr>
          <a:lstStyle/>
          <a:p>
            <a:r>
              <a:rPr lang="en-US" dirty="0"/>
              <a:t>https://www.mass.gov/masshire-career-centers</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79532" y="5019792"/>
            <a:ext cx="4541178" cy="1359739"/>
          </a:xfrm>
          <a:prstGeom prst="rect">
            <a:avLst/>
          </a:prstGeom>
        </p:spPr>
      </p:pic>
    </p:spTree>
    <p:extLst>
      <p:ext uri="{BB962C8B-B14F-4D97-AF65-F5344CB8AC3E}">
        <p14:creationId xmlns:p14="http://schemas.microsoft.com/office/powerpoint/2010/main" val="208671537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6234" y="0"/>
            <a:ext cx="7940566" cy="1219200"/>
          </a:xfrm>
        </p:spPr>
        <p:txBody>
          <a:bodyPr/>
          <a:lstStyle/>
          <a:p>
            <a:r>
              <a:rPr lang="en-US" altLang="en-US" dirty="0"/>
              <a:t>WIOA Performance Indicators</a:t>
            </a:r>
            <a:endParaRPr lang="en-US" dirty="0">
              <a:latin typeface="+mj-lt"/>
            </a:endParaRPr>
          </a:p>
        </p:txBody>
      </p:sp>
      <p:sp>
        <p:nvSpPr>
          <p:cNvPr id="3" name="Content Placeholder 2"/>
          <p:cNvSpPr>
            <a:spLocks noGrp="1"/>
          </p:cNvSpPr>
          <p:nvPr>
            <p:ph idx="1"/>
          </p:nvPr>
        </p:nvSpPr>
        <p:spPr>
          <a:xfrm>
            <a:off x="457200" y="1219200"/>
            <a:ext cx="8458200" cy="4906963"/>
          </a:xfrm>
        </p:spPr>
        <p:txBody>
          <a:bodyPr>
            <a:normAutofit fontScale="55000" lnSpcReduction="20000"/>
          </a:bodyPr>
          <a:lstStyle/>
          <a:p>
            <a:pPr marL="0" indent="0">
              <a:buNone/>
            </a:pPr>
            <a:r>
              <a:rPr lang="en-US" sz="3800" b="1" dirty="0"/>
              <a:t>Employment 4</a:t>
            </a:r>
            <a:r>
              <a:rPr lang="en-US" sz="3800" b="1" baseline="30000" dirty="0"/>
              <a:t>th</a:t>
            </a:r>
            <a:r>
              <a:rPr lang="en-US" sz="3800" b="1" dirty="0"/>
              <a:t> Quarter After Exit</a:t>
            </a:r>
          </a:p>
          <a:p>
            <a:pPr marL="0" indent="0">
              <a:buNone/>
            </a:pPr>
            <a:r>
              <a:rPr lang="en-US" sz="3300" b="1" dirty="0"/>
              <a:t>In Employment during the 4</a:t>
            </a:r>
            <a:r>
              <a:rPr lang="en-US" sz="3300" b="1" baseline="30000" dirty="0"/>
              <a:t>th</a:t>
            </a:r>
            <a:r>
              <a:rPr lang="en-US" sz="3300" b="1" dirty="0"/>
              <a:t> Quarter After Exit:</a:t>
            </a:r>
            <a:endParaRPr lang="en-US" sz="3300" dirty="0"/>
          </a:p>
          <a:p>
            <a:pPr marL="457200" lvl="1" indent="0">
              <a:lnSpc>
                <a:spcPct val="115000"/>
              </a:lnSpc>
              <a:spcBef>
                <a:spcPts val="0"/>
              </a:spcBef>
              <a:spcAft>
                <a:spcPts val="0"/>
              </a:spcAft>
              <a:buNone/>
            </a:pPr>
            <a:r>
              <a:rPr lang="en-US" sz="3300" dirty="0"/>
              <a:t>The percentage of participants who are employed </a:t>
            </a:r>
            <a:r>
              <a:rPr lang="en-US" sz="3300" i="1" dirty="0"/>
              <a:t>during</a:t>
            </a:r>
            <a:r>
              <a:rPr lang="en-US" sz="3300" dirty="0"/>
              <a:t> the fourth quarter after their exit. </a:t>
            </a:r>
          </a:p>
          <a:p>
            <a:pPr marL="0" indent="0">
              <a:buNone/>
            </a:pPr>
            <a:r>
              <a:rPr lang="en-US" sz="3300" b="1" dirty="0"/>
              <a:t>For Youth: In Employment, Education, or Training during the 4</a:t>
            </a:r>
            <a:r>
              <a:rPr lang="en-US" sz="3300" b="1" baseline="30000" dirty="0"/>
              <a:t>th</a:t>
            </a:r>
            <a:r>
              <a:rPr lang="en-US" sz="3300" b="1" dirty="0"/>
              <a:t> Quarter After Exit:</a:t>
            </a:r>
            <a:endParaRPr lang="en-US" sz="3300" dirty="0"/>
          </a:p>
          <a:p>
            <a:pPr marL="457200" lvl="1" indent="0">
              <a:lnSpc>
                <a:spcPct val="115000"/>
              </a:lnSpc>
              <a:spcBef>
                <a:spcPts val="0"/>
              </a:spcBef>
              <a:spcAft>
                <a:spcPts val="0"/>
              </a:spcAft>
              <a:buNone/>
            </a:pPr>
            <a:r>
              <a:rPr lang="en-US" sz="3300" dirty="0"/>
              <a:t>The percentage of participants who are employed, or in education, or in advanced training </a:t>
            </a:r>
            <a:r>
              <a:rPr lang="en-US" sz="3300" i="1" dirty="0"/>
              <a:t>during</a:t>
            </a:r>
            <a:r>
              <a:rPr lang="en-US" sz="3300" dirty="0"/>
              <a:t> the fourth quarter after their exit. </a:t>
            </a:r>
          </a:p>
          <a:p>
            <a:pPr marL="457200" lvl="1" indent="0">
              <a:lnSpc>
                <a:spcPct val="115000"/>
              </a:lnSpc>
              <a:spcBef>
                <a:spcPts val="0"/>
              </a:spcBef>
              <a:spcAft>
                <a:spcPts val="0"/>
              </a:spcAft>
              <a:buNone/>
            </a:pPr>
            <a:endParaRPr lang="en-US" sz="2900" dirty="0"/>
          </a:p>
          <a:p>
            <a:pPr marL="457200" lvl="1" indent="0">
              <a:lnSpc>
                <a:spcPct val="115000"/>
              </a:lnSpc>
              <a:spcBef>
                <a:spcPts val="0"/>
              </a:spcBef>
              <a:spcAft>
                <a:spcPts val="0"/>
              </a:spcAft>
              <a:buNone/>
            </a:pPr>
            <a:endParaRPr lang="en-US" sz="2300" dirty="0"/>
          </a:p>
          <a:p>
            <a:pPr marL="6350" indent="0">
              <a:lnSpc>
                <a:spcPct val="115000"/>
              </a:lnSpc>
              <a:spcBef>
                <a:spcPts val="0"/>
              </a:spcBef>
              <a:buNone/>
            </a:pPr>
            <a:r>
              <a:rPr lang="en-US" sz="2900" i="1" dirty="0"/>
              <a:t>Employment:</a:t>
            </a:r>
          </a:p>
          <a:p>
            <a:pPr marL="463550" indent="-457200">
              <a:lnSpc>
                <a:spcPct val="115000"/>
              </a:lnSpc>
              <a:spcBef>
                <a:spcPts val="0"/>
              </a:spcBef>
              <a:buFont typeface="Wingdings" panose="05000000000000000000" pitchFamily="2" charset="2"/>
              <a:buChar char="ü"/>
            </a:pPr>
            <a:r>
              <a:rPr lang="en-US" sz="2900" dirty="0"/>
              <a:t>UI wage records</a:t>
            </a:r>
          </a:p>
          <a:p>
            <a:pPr marL="6350" indent="0">
              <a:lnSpc>
                <a:spcPct val="115000"/>
              </a:lnSpc>
              <a:spcBef>
                <a:spcPts val="0"/>
              </a:spcBef>
              <a:buNone/>
            </a:pPr>
            <a:r>
              <a:rPr lang="en-US" sz="2900" dirty="0"/>
              <a:t>	</a:t>
            </a:r>
            <a:r>
              <a:rPr lang="en-US" sz="2500" dirty="0"/>
              <a:t>(see TEGL 26-16 for adding wages when no wage record found; </a:t>
            </a:r>
            <a:r>
              <a:rPr lang="en-US" sz="2500" dirty="0" err="1"/>
              <a:t>e.g</a:t>
            </a:r>
            <a:r>
              <a:rPr lang="en-US" sz="2500" dirty="0"/>
              <a:t> someone who is in federal employment)</a:t>
            </a:r>
          </a:p>
          <a:p>
            <a:pPr marL="463550" indent="-457200">
              <a:lnSpc>
                <a:spcPct val="115000"/>
              </a:lnSpc>
              <a:spcBef>
                <a:spcPts val="0"/>
              </a:spcBef>
              <a:buFont typeface="Wingdings" panose="05000000000000000000" pitchFamily="2" charset="2"/>
              <a:buChar char="ü"/>
            </a:pPr>
            <a:endParaRPr lang="en-US" sz="2900" dirty="0"/>
          </a:p>
          <a:p>
            <a:pPr marL="6350" indent="0">
              <a:lnSpc>
                <a:spcPct val="115000"/>
              </a:lnSpc>
              <a:spcBef>
                <a:spcPts val="0"/>
              </a:spcBef>
              <a:buNone/>
            </a:pPr>
            <a:r>
              <a:rPr lang="en-US" sz="2900" dirty="0"/>
              <a:t>		</a:t>
            </a:r>
            <a:endParaRPr lang="en-US" sz="2900" b="1" i="1" dirty="0">
              <a:solidFill>
                <a:srgbClr val="C00000"/>
              </a:solidFill>
              <a:cs typeface="Times New Roman"/>
            </a:endParaRPr>
          </a:p>
          <a:p>
            <a:pPr marL="6350" indent="0">
              <a:lnSpc>
                <a:spcPct val="115000"/>
              </a:lnSpc>
              <a:spcBef>
                <a:spcPts val="0"/>
              </a:spcBef>
              <a:buNone/>
            </a:pPr>
            <a:r>
              <a:rPr lang="en-US" sz="2900" i="1" dirty="0"/>
              <a:t>Education or Training (Youth only):</a:t>
            </a:r>
          </a:p>
          <a:p>
            <a:pPr marL="463550" indent="-457200">
              <a:lnSpc>
                <a:spcPct val="115000"/>
              </a:lnSpc>
              <a:spcBef>
                <a:spcPts val="0"/>
              </a:spcBef>
              <a:buFont typeface="Wingdings" panose="05000000000000000000" pitchFamily="2" charset="2"/>
              <a:buChar char="ü"/>
            </a:pPr>
            <a:r>
              <a:rPr lang="en-US" sz="2900" dirty="0"/>
              <a:t>Retention Services on the </a:t>
            </a:r>
            <a:r>
              <a:rPr lang="en-US" sz="2900" i="1" dirty="0"/>
              <a:t>General </a:t>
            </a:r>
            <a:r>
              <a:rPr lang="en-US" sz="2900" dirty="0"/>
              <a:t>tab of MOSES</a:t>
            </a:r>
          </a:p>
          <a:p>
            <a:pPr marL="6350" indent="0">
              <a:lnSpc>
                <a:spcPct val="115000"/>
              </a:lnSpc>
              <a:spcBef>
                <a:spcPts val="0"/>
              </a:spcBef>
              <a:buNone/>
            </a:pPr>
            <a:endParaRPr lang="en-US" sz="2600" dirty="0"/>
          </a:p>
          <a:p>
            <a:pPr marL="6350" indent="0">
              <a:lnSpc>
                <a:spcPct val="115000"/>
              </a:lnSpc>
              <a:spcBef>
                <a:spcPts val="0"/>
              </a:spcBef>
              <a:buNone/>
            </a:pPr>
            <a:r>
              <a:rPr lang="en-US" sz="2000" dirty="0"/>
              <a:t>		</a:t>
            </a:r>
          </a:p>
          <a:p>
            <a:pPr marL="6350" indent="0">
              <a:lnSpc>
                <a:spcPct val="115000"/>
              </a:lnSpc>
              <a:spcBef>
                <a:spcPts val="0"/>
              </a:spcBef>
              <a:buNone/>
            </a:pPr>
            <a:endParaRPr lang="en-US" sz="2000" dirty="0"/>
          </a:p>
          <a:p>
            <a:pPr marL="457200" lvl="1" indent="0">
              <a:lnSpc>
                <a:spcPct val="115000"/>
              </a:lnSpc>
              <a:spcBef>
                <a:spcPts val="0"/>
              </a:spcBef>
              <a:spcAft>
                <a:spcPts val="0"/>
              </a:spcAft>
              <a:buNone/>
            </a:pPr>
            <a:endParaRPr lang="en-US" sz="1800" dirty="0">
              <a:ea typeface="Calibri"/>
              <a:cs typeface="Times New Roman"/>
            </a:endParaRPr>
          </a:p>
          <a:p>
            <a:endParaRPr lang="en-US" dirty="0"/>
          </a:p>
        </p:txBody>
      </p:sp>
      <p:sp>
        <p:nvSpPr>
          <p:cNvPr id="4" name="Date Placeholder 3"/>
          <p:cNvSpPr>
            <a:spLocks noGrp="1"/>
          </p:cNvSpPr>
          <p:nvPr>
            <p:ph type="dt" sz="half" idx="10"/>
          </p:nvPr>
        </p:nvSpPr>
        <p:spPr/>
        <p:txBody>
          <a:bodyPr/>
          <a:lstStyle/>
          <a:p>
            <a:pPr>
              <a:defRPr/>
            </a:pPr>
            <a:r>
              <a:rPr lang="en-US"/>
              <a:t>February 1, 2018 </a:t>
            </a:r>
          </a:p>
        </p:txBody>
      </p:sp>
      <p:sp>
        <p:nvSpPr>
          <p:cNvPr id="6" name="Slide Number Placeholder 5"/>
          <p:cNvSpPr>
            <a:spLocks noGrp="1"/>
          </p:cNvSpPr>
          <p:nvPr>
            <p:ph type="sldNum" sz="quarter" idx="12"/>
          </p:nvPr>
        </p:nvSpPr>
        <p:spPr/>
        <p:txBody>
          <a:bodyPr/>
          <a:lstStyle/>
          <a:p>
            <a:pPr>
              <a:defRPr/>
            </a:pPr>
            <a:fld id="{E072579F-9FF5-4201-872C-73481382824D}" type="slidenum">
              <a:rPr lang="en-US" smtClean="0"/>
              <a:pPr>
                <a:defRPr/>
              </a:pPr>
              <a:t>10</a:t>
            </a:fld>
            <a:endParaRPr lang="en-US" dirty="0"/>
          </a:p>
        </p:txBody>
      </p:sp>
    </p:spTree>
    <p:extLst>
      <p:ext uri="{BB962C8B-B14F-4D97-AF65-F5344CB8AC3E}">
        <p14:creationId xmlns:p14="http://schemas.microsoft.com/office/powerpoint/2010/main" val="1416209826"/>
      </p:ext>
    </p:extLst>
  </p:cSld>
  <p:clrMapOvr>
    <a:masterClrMapping/>
  </p:clrMapOvr>
  <p:transition>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3035" y="352338"/>
            <a:ext cx="8229600" cy="533400"/>
          </a:xfrm>
        </p:spPr>
        <p:txBody>
          <a:bodyPr/>
          <a:lstStyle/>
          <a:p>
            <a:r>
              <a:rPr lang="en-US" sz="2800" dirty="0">
                <a:latin typeface="Century Gothic" panose="020B0502020202020204" pitchFamily="34" charset="0"/>
              </a:rPr>
              <a:t>Retention Services in MOSES</a:t>
            </a:r>
          </a:p>
        </p:txBody>
      </p:sp>
      <p:sp>
        <p:nvSpPr>
          <p:cNvPr id="6" name="Slide Number Placeholder 5"/>
          <p:cNvSpPr>
            <a:spLocks noGrp="1"/>
          </p:cNvSpPr>
          <p:nvPr>
            <p:ph type="sldNum" sz="quarter" idx="12"/>
          </p:nvPr>
        </p:nvSpPr>
        <p:spPr/>
        <p:txBody>
          <a:bodyPr/>
          <a:lstStyle/>
          <a:p>
            <a:pPr>
              <a:defRPr/>
            </a:pPr>
            <a:fld id="{E072579F-9FF5-4201-872C-73481382824D}" type="slidenum">
              <a:rPr lang="en-US" smtClean="0"/>
              <a:pPr>
                <a:defRPr/>
              </a:pPr>
              <a:t>11</a:t>
            </a:fld>
            <a:endParaRPr lang="en-US" dirty="0"/>
          </a:p>
        </p:txBody>
      </p:sp>
      <p:sp>
        <p:nvSpPr>
          <p:cNvPr id="7" name="TextBox 6"/>
          <p:cNvSpPr txBox="1"/>
          <p:nvPr/>
        </p:nvSpPr>
        <p:spPr>
          <a:xfrm>
            <a:off x="880546" y="1207532"/>
            <a:ext cx="7382905" cy="369332"/>
          </a:xfrm>
          <a:prstGeom prst="rect">
            <a:avLst/>
          </a:prstGeom>
          <a:noFill/>
        </p:spPr>
        <p:txBody>
          <a:bodyPr wrap="square" rtlCol="0">
            <a:spAutoFit/>
          </a:bodyPr>
          <a:lstStyle/>
          <a:p>
            <a:r>
              <a:rPr lang="en-US" b="1" dirty="0"/>
              <a:t>Retention Services (Month 12/4</a:t>
            </a:r>
            <a:r>
              <a:rPr lang="en-US" b="1" baseline="30000" dirty="0"/>
              <a:t>th</a:t>
            </a:r>
            <a:r>
              <a:rPr lang="en-US" b="1" dirty="0"/>
              <a:t> Quarter After Exit)</a:t>
            </a:r>
          </a:p>
        </p:txBody>
      </p:sp>
      <p:pic>
        <p:nvPicPr>
          <p:cNvPr id="3" name="Picture 2">
            <a:extLst>
              <a:ext uri="{FF2B5EF4-FFF2-40B4-BE49-F238E27FC236}">
                <a16:creationId xmlns:a16="http://schemas.microsoft.com/office/drawing/2014/main" id="{E24D957B-774E-4876-9C20-470BBE51F5C7}"/>
              </a:ext>
            </a:extLst>
          </p:cNvPr>
          <p:cNvPicPr>
            <a:picLocks noChangeAspect="1"/>
          </p:cNvPicPr>
          <p:nvPr/>
        </p:nvPicPr>
        <p:blipFill>
          <a:blip r:embed="rId2"/>
          <a:stretch>
            <a:fillRect/>
          </a:stretch>
        </p:blipFill>
        <p:spPr>
          <a:xfrm>
            <a:off x="393073" y="1550401"/>
            <a:ext cx="8609524" cy="4592948"/>
          </a:xfrm>
          <a:prstGeom prst="rect">
            <a:avLst/>
          </a:prstGeom>
        </p:spPr>
      </p:pic>
    </p:spTree>
    <p:extLst>
      <p:ext uri="{BB962C8B-B14F-4D97-AF65-F5344CB8AC3E}">
        <p14:creationId xmlns:p14="http://schemas.microsoft.com/office/powerpoint/2010/main" val="829562357"/>
      </p:ext>
    </p:extLst>
  </p:cSld>
  <p:clrMapOvr>
    <a:masterClrMapping/>
  </p:clrMapOvr>
  <p:transition>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E7B25C-55FF-4F0D-939E-73183868B257}"/>
              </a:ext>
            </a:extLst>
          </p:cNvPr>
          <p:cNvSpPr>
            <a:spLocks noGrp="1"/>
          </p:cNvSpPr>
          <p:nvPr>
            <p:ph type="title"/>
          </p:nvPr>
        </p:nvSpPr>
        <p:spPr/>
        <p:txBody>
          <a:bodyPr/>
          <a:lstStyle/>
          <a:p>
            <a:r>
              <a:rPr lang="en-US" b="1" dirty="0"/>
              <a:t>Employment 4</a:t>
            </a:r>
            <a:r>
              <a:rPr lang="en-US" b="1" baseline="30000" dirty="0"/>
              <a:t>th</a:t>
            </a:r>
            <a:r>
              <a:rPr lang="en-US" b="1" dirty="0"/>
              <a:t> Quarter After Exit</a:t>
            </a:r>
            <a:br>
              <a:rPr lang="en-US" sz="2400" b="1" dirty="0"/>
            </a:br>
            <a:r>
              <a:rPr lang="en-US" sz="2800" b="1" dirty="0"/>
              <a:t>Scenario</a:t>
            </a:r>
            <a:endParaRPr lang="en-US" dirty="0"/>
          </a:p>
        </p:txBody>
      </p:sp>
      <p:sp>
        <p:nvSpPr>
          <p:cNvPr id="3" name="Content Placeholder 2">
            <a:extLst>
              <a:ext uri="{FF2B5EF4-FFF2-40B4-BE49-F238E27FC236}">
                <a16:creationId xmlns:a16="http://schemas.microsoft.com/office/drawing/2014/main" id="{9B83FA3D-2C19-4327-8C81-A5C1D0BBE224}"/>
              </a:ext>
            </a:extLst>
          </p:cNvPr>
          <p:cNvSpPr>
            <a:spLocks noGrp="1"/>
          </p:cNvSpPr>
          <p:nvPr>
            <p:ph idx="1"/>
          </p:nvPr>
        </p:nvSpPr>
        <p:spPr/>
        <p:txBody>
          <a:bodyPr>
            <a:normAutofit/>
          </a:bodyPr>
          <a:lstStyle/>
          <a:p>
            <a:r>
              <a:rPr lang="en-US" sz="2400" dirty="0">
                <a:solidFill>
                  <a:schemeClr val="accent6"/>
                </a:solidFill>
              </a:rPr>
              <a:t>Sara is an OSY participant, participating in mentoring and internship. After completing her internship, the employer hires her full time and she also exits the WIOA Youth program.</a:t>
            </a:r>
          </a:p>
          <a:p>
            <a:r>
              <a:rPr lang="en-US" sz="2400" dirty="0">
                <a:solidFill>
                  <a:schemeClr val="accent6"/>
                </a:solidFill>
              </a:rPr>
              <a:t>She remains employed through her 2</a:t>
            </a:r>
            <a:r>
              <a:rPr lang="en-US" sz="2400" baseline="30000" dirty="0">
                <a:solidFill>
                  <a:schemeClr val="accent6"/>
                </a:solidFill>
              </a:rPr>
              <a:t>nd</a:t>
            </a:r>
            <a:r>
              <a:rPr lang="en-US" sz="2400" dirty="0">
                <a:solidFill>
                  <a:schemeClr val="accent6"/>
                </a:solidFill>
              </a:rPr>
              <a:t> and 3</a:t>
            </a:r>
            <a:r>
              <a:rPr lang="en-US" sz="2400" baseline="30000" dirty="0">
                <a:solidFill>
                  <a:schemeClr val="accent6"/>
                </a:solidFill>
              </a:rPr>
              <a:t>rd</a:t>
            </a:r>
            <a:r>
              <a:rPr lang="en-US" sz="2400" dirty="0">
                <a:solidFill>
                  <a:schemeClr val="accent6"/>
                </a:solidFill>
              </a:rPr>
              <a:t> quarter after exit, but loses her job in the first month of her 4</a:t>
            </a:r>
            <a:r>
              <a:rPr lang="en-US" sz="2400" baseline="30000" dirty="0">
                <a:solidFill>
                  <a:schemeClr val="accent6"/>
                </a:solidFill>
              </a:rPr>
              <a:t>th</a:t>
            </a:r>
            <a:r>
              <a:rPr lang="en-US" sz="2400" dirty="0">
                <a:solidFill>
                  <a:schemeClr val="accent6"/>
                </a:solidFill>
              </a:rPr>
              <a:t> quarter after exit.</a:t>
            </a:r>
          </a:p>
          <a:p>
            <a:r>
              <a:rPr lang="en-US" sz="2400" dirty="0">
                <a:solidFill>
                  <a:srgbClr val="0000FF"/>
                </a:solidFill>
              </a:rPr>
              <a:t>Is Sara a positive outcome in the Employment/Education Rate 2</a:t>
            </a:r>
            <a:r>
              <a:rPr lang="en-US" sz="2400" baseline="30000" dirty="0">
                <a:solidFill>
                  <a:srgbClr val="0000FF"/>
                </a:solidFill>
              </a:rPr>
              <a:t>nd</a:t>
            </a:r>
            <a:r>
              <a:rPr lang="en-US" sz="2400" dirty="0">
                <a:solidFill>
                  <a:srgbClr val="0000FF"/>
                </a:solidFill>
              </a:rPr>
              <a:t> Quarter After Exit?</a:t>
            </a:r>
          </a:p>
          <a:p>
            <a:r>
              <a:rPr lang="en-US" sz="2400" dirty="0">
                <a:solidFill>
                  <a:srgbClr val="0000FF"/>
                </a:solidFill>
              </a:rPr>
              <a:t>Is Sara a positive outcome in the Employment/Education Rate 4</a:t>
            </a:r>
            <a:r>
              <a:rPr lang="en-US" sz="2400" baseline="30000" dirty="0">
                <a:solidFill>
                  <a:srgbClr val="0000FF"/>
                </a:solidFill>
              </a:rPr>
              <a:t>th</a:t>
            </a:r>
            <a:r>
              <a:rPr lang="en-US" sz="2400" dirty="0">
                <a:solidFill>
                  <a:srgbClr val="0000FF"/>
                </a:solidFill>
              </a:rPr>
              <a:t> Quarter After Exit?</a:t>
            </a:r>
          </a:p>
          <a:p>
            <a:endParaRPr lang="en-US" sz="2000" dirty="0"/>
          </a:p>
        </p:txBody>
      </p:sp>
      <p:sp>
        <p:nvSpPr>
          <p:cNvPr id="4" name="Date Placeholder 3">
            <a:extLst>
              <a:ext uri="{FF2B5EF4-FFF2-40B4-BE49-F238E27FC236}">
                <a16:creationId xmlns:a16="http://schemas.microsoft.com/office/drawing/2014/main" id="{DD5DDA7E-55C5-4E88-A091-F9FBBA90CFAD}"/>
              </a:ext>
            </a:extLst>
          </p:cNvPr>
          <p:cNvSpPr>
            <a:spLocks noGrp="1"/>
          </p:cNvSpPr>
          <p:nvPr>
            <p:ph type="dt" sz="half" idx="10"/>
          </p:nvPr>
        </p:nvSpPr>
        <p:spPr/>
        <p:txBody>
          <a:bodyPr/>
          <a:lstStyle/>
          <a:p>
            <a:pPr>
              <a:defRPr/>
            </a:pPr>
            <a:r>
              <a:rPr lang="en-US"/>
              <a:t>February 1, 2018 </a:t>
            </a:r>
          </a:p>
        </p:txBody>
      </p:sp>
      <p:sp>
        <p:nvSpPr>
          <p:cNvPr id="5" name="Slide Number Placeholder 4">
            <a:extLst>
              <a:ext uri="{FF2B5EF4-FFF2-40B4-BE49-F238E27FC236}">
                <a16:creationId xmlns:a16="http://schemas.microsoft.com/office/drawing/2014/main" id="{255D1CF2-A0AE-4A38-984A-A5B7B1CA0228}"/>
              </a:ext>
            </a:extLst>
          </p:cNvPr>
          <p:cNvSpPr>
            <a:spLocks noGrp="1"/>
          </p:cNvSpPr>
          <p:nvPr>
            <p:ph type="sldNum" sz="quarter" idx="12"/>
          </p:nvPr>
        </p:nvSpPr>
        <p:spPr/>
        <p:txBody>
          <a:bodyPr/>
          <a:lstStyle/>
          <a:p>
            <a:pPr>
              <a:defRPr/>
            </a:pPr>
            <a:fld id="{E072579F-9FF5-4201-872C-73481382824D}" type="slidenum">
              <a:rPr lang="en-US" smtClean="0"/>
              <a:pPr>
                <a:defRPr/>
              </a:pPr>
              <a:t>12</a:t>
            </a:fld>
            <a:endParaRPr lang="en-US" dirty="0"/>
          </a:p>
        </p:txBody>
      </p:sp>
    </p:spTree>
    <p:extLst>
      <p:ext uri="{BB962C8B-B14F-4D97-AF65-F5344CB8AC3E}">
        <p14:creationId xmlns:p14="http://schemas.microsoft.com/office/powerpoint/2010/main" val="1430413916"/>
      </p:ext>
    </p:extLst>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altLang="en-US" sz="3600" dirty="0">
                <a:latin typeface="+mj-lt"/>
              </a:rPr>
              <a:t>WIOA Performance Indicators</a:t>
            </a:r>
            <a:endParaRPr lang="en-US" sz="3600" dirty="0">
              <a:latin typeface="+mj-lt"/>
            </a:endParaRPr>
          </a:p>
        </p:txBody>
      </p:sp>
      <p:sp>
        <p:nvSpPr>
          <p:cNvPr id="3" name="Content Placeholder 2"/>
          <p:cNvSpPr>
            <a:spLocks noGrp="1"/>
          </p:cNvSpPr>
          <p:nvPr>
            <p:ph idx="1"/>
          </p:nvPr>
        </p:nvSpPr>
        <p:spPr>
          <a:xfrm>
            <a:off x="457200" y="1219200"/>
            <a:ext cx="8229600" cy="4906963"/>
          </a:xfrm>
        </p:spPr>
        <p:txBody>
          <a:bodyPr/>
          <a:lstStyle/>
          <a:p>
            <a:pPr marL="0" indent="0">
              <a:buNone/>
            </a:pPr>
            <a:r>
              <a:rPr lang="en-US" sz="2200" b="1" dirty="0"/>
              <a:t>Median Wages 2nd Quarter After Exit:</a:t>
            </a:r>
          </a:p>
          <a:p>
            <a:pPr marL="457200" lvl="1" indent="0">
              <a:lnSpc>
                <a:spcPct val="115000"/>
              </a:lnSpc>
              <a:spcBef>
                <a:spcPts val="0"/>
              </a:spcBef>
              <a:spcAft>
                <a:spcPts val="0"/>
              </a:spcAft>
              <a:buNone/>
            </a:pPr>
            <a:r>
              <a:rPr lang="en-US" sz="1800" dirty="0"/>
              <a:t>The median wage of those exiters employed in the 2</a:t>
            </a:r>
            <a:r>
              <a:rPr lang="en-US" sz="1800" baseline="30000" dirty="0"/>
              <a:t>nd</a:t>
            </a:r>
            <a:r>
              <a:rPr lang="en-US" sz="1800" dirty="0"/>
              <a:t> quarter after exit.</a:t>
            </a:r>
          </a:p>
          <a:p>
            <a:pPr marL="457200" lvl="1" indent="0">
              <a:lnSpc>
                <a:spcPct val="115000"/>
              </a:lnSpc>
              <a:spcBef>
                <a:spcPts val="0"/>
              </a:spcBef>
              <a:spcAft>
                <a:spcPts val="0"/>
              </a:spcAft>
              <a:buNone/>
            </a:pPr>
            <a:endParaRPr lang="en-US" sz="1800" dirty="0"/>
          </a:p>
          <a:p>
            <a:pPr lvl="1">
              <a:lnSpc>
                <a:spcPct val="115000"/>
              </a:lnSpc>
              <a:spcBef>
                <a:spcPts val="0"/>
              </a:spcBef>
              <a:spcAft>
                <a:spcPts val="0"/>
              </a:spcAft>
            </a:pPr>
            <a:endParaRPr lang="en-US" sz="1800" dirty="0">
              <a:ea typeface="Calibri"/>
              <a:cs typeface="Times New Roman"/>
            </a:endParaRPr>
          </a:p>
          <a:p>
            <a:pPr marL="457200" lvl="1" indent="0">
              <a:lnSpc>
                <a:spcPct val="115000"/>
              </a:lnSpc>
              <a:spcBef>
                <a:spcPts val="0"/>
              </a:spcBef>
              <a:spcAft>
                <a:spcPts val="0"/>
              </a:spcAft>
              <a:buNone/>
            </a:pPr>
            <a:r>
              <a:rPr lang="en-US" sz="2000" i="1" dirty="0"/>
              <a:t>Employment</a:t>
            </a:r>
            <a:r>
              <a:rPr lang="en-US" sz="1600" i="1" dirty="0"/>
              <a:t>:</a:t>
            </a:r>
          </a:p>
          <a:p>
            <a:pPr marL="742950" lvl="1" indent="-285750">
              <a:lnSpc>
                <a:spcPct val="115000"/>
              </a:lnSpc>
              <a:spcBef>
                <a:spcPts val="0"/>
              </a:spcBef>
              <a:spcAft>
                <a:spcPts val="0"/>
              </a:spcAft>
              <a:buFont typeface="Wingdings" panose="05000000000000000000" pitchFamily="2" charset="2"/>
              <a:buChar char="ü"/>
            </a:pPr>
            <a:r>
              <a:rPr lang="en-US" sz="1800" dirty="0">
                <a:ea typeface="Calibri"/>
                <a:cs typeface="Times New Roman"/>
              </a:rPr>
              <a:t>UI Wage records</a:t>
            </a:r>
          </a:p>
          <a:p>
            <a:pPr marL="457200" lvl="1" indent="0">
              <a:lnSpc>
                <a:spcPct val="115000"/>
              </a:lnSpc>
              <a:spcBef>
                <a:spcPts val="0"/>
              </a:spcBef>
              <a:spcAft>
                <a:spcPts val="0"/>
              </a:spcAft>
              <a:buNone/>
            </a:pPr>
            <a:endParaRPr lang="en-US" sz="1800" dirty="0">
              <a:ea typeface="Calibri"/>
              <a:cs typeface="Times New Roman"/>
            </a:endParaRPr>
          </a:p>
          <a:p>
            <a:pPr marL="457200" lvl="1" indent="0">
              <a:lnSpc>
                <a:spcPct val="115000"/>
              </a:lnSpc>
              <a:spcBef>
                <a:spcPts val="0"/>
              </a:spcBef>
              <a:spcAft>
                <a:spcPts val="0"/>
              </a:spcAft>
              <a:buNone/>
            </a:pPr>
            <a:endParaRPr lang="en-US" sz="1800" dirty="0">
              <a:ea typeface="Calibri"/>
              <a:cs typeface="Times New Roman"/>
            </a:endParaRPr>
          </a:p>
          <a:p>
            <a:pPr marL="457200" lvl="1" indent="0">
              <a:lnSpc>
                <a:spcPct val="115000"/>
              </a:lnSpc>
              <a:spcBef>
                <a:spcPts val="0"/>
              </a:spcBef>
              <a:spcAft>
                <a:spcPts val="0"/>
              </a:spcAft>
              <a:buNone/>
            </a:pPr>
            <a:r>
              <a:rPr lang="en-US" sz="1800" i="1" dirty="0">
                <a:ea typeface="Calibri"/>
                <a:cs typeface="Times New Roman"/>
              </a:rPr>
              <a:t>The difference between </a:t>
            </a:r>
            <a:r>
              <a:rPr lang="en-US" sz="1800" i="1" u="sng" dirty="0">
                <a:ea typeface="Calibri"/>
                <a:cs typeface="Times New Roman"/>
              </a:rPr>
              <a:t>median</a:t>
            </a:r>
            <a:r>
              <a:rPr lang="en-US" sz="1800" i="1" dirty="0">
                <a:ea typeface="Calibri"/>
                <a:cs typeface="Times New Roman"/>
              </a:rPr>
              <a:t> and </a:t>
            </a:r>
            <a:r>
              <a:rPr lang="en-US" sz="1800" i="1" u="sng" dirty="0">
                <a:ea typeface="Calibri"/>
                <a:cs typeface="Times New Roman"/>
              </a:rPr>
              <a:t>average</a:t>
            </a:r>
            <a:r>
              <a:rPr lang="en-US" sz="1800" i="1" dirty="0">
                <a:ea typeface="Calibri"/>
                <a:cs typeface="Times New Roman"/>
              </a:rPr>
              <a:t>:</a:t>
            </a:r>
          </a:p>
          <a:p>
            <a:pPr marL="457200" lvl="1" indent="0">
              <a:lnSpc>
                <a:spcPct val="115000"/>
              </a:lnSpc>
              <a:spcBef>
                <a:spcPts val="0"/>
              </a:spcBef>
              <a:spcAft>
                <a:spcPts val="0"/>
              </a:spcAft>
              <a:buNone/>
            </a:pPr>
            <a:endParaRPr lang="en-US" sz="1800" i="1" dirty="0">
              <a:ea typeface="Calibri"/>
              <a:cs typeface="Times New Roman"/>
            </a:endParaRPr>
          </a:p>
          <a:p>
            <a:pPr marL="457200" lvl="1" indent="0">
              <a:lnSpc>
                <a:spcPct val="115000"/>
              </a:lnSpc>
              <a:spcBef>
                <a:spcPts val="0"/>
              </a:spcBef>
              <a:buNone/>
            </a:pPr>
            <a:r>
              <a:rPr lang="en-US" sz="1800" dirty="0">
                <a:ea typeface="Calibri"/>
                <a:cs typeface="Times New Roman"/>
              </a:rPr>
              <a:t>The average of {5, 6, 7, 9, 28} = 11</a:t>
            </a:r>
          </a:p>
          <a:p>
            <a:pPr marL="457200" lvl="1" indent="0">
              <a:lnSpc>
                <a:spcPct val="115000"/>
              </a:lnSpc>
              <a:spcBef>
                <a:spcPts val="0"/>
              </a:spcBef>
              <a:spcAft>
                <a:spcPts val="0"/>
              </a:spcAft>
              <a:buNone/>
            </a:pPr>
            <a:r>
              <a:rPr lang="en-US" sz="1800" dirty="0">
                <a:ea typeface="Calibri"/>
                <a:cs typeface="Times New Roman"/>
              </a:rPr>
              <a:t>The median of {5, 6, 7, 9, 28} = 7</a:t>
            </a:r>
          </a:p>
          <a:p>
            <a:endParaRPr lang="en-US" dirty="0"/>
          </a:p>
        </p:txBody>
      </p:sp>
      <p:sp>
        <p:nvSpPr>
          <p:cNvPr id="4" name="Date Placeholder 3"/>
          <p:cNvSpPr>
            <a:spLocks noGrp="1"/>
          </p:cNvSpPr>
          <p:nvPr>
            <p:ph type="dt" sz="half" idx="10"/>
          </p:nvPr>
        </p:nvSpPr>
        <p:spPr/>
        <p:txBody>
          <a:bodyPr/>
          <a:lstStyle/>
          <a:p>
            <a:pPr>
              <a:defRPr/>
            </a:pPr>
            <a:r>
              <a:rPr lang="en-US"/>
              <a:t>February 1, 2018 </a:t>
            </a:r>
          </a:p>
        </p:txBody>
      </p:sp>
      <p:sp>
        <p:nvSpPr>
          <p:cNvPr id="6" name="Slide Number Placeholder 5"/>
          <p:cNvSpPr>
            <a:spLocks noGrp="1"/>
          </p:cNvSpPr>
          <p:nvPr>
            <p:ph type="sldNum" sz="quarter" idx="12"/>
          </p:nvPr>
        </p:nvSpPr>
        <p:spPr/>
        <p:txBody>
          <a:bodyPr/>
          <a:lstStyle/>
          <a:p>
            <a:pPr>
              <a:defRPr/>
            </a:pPr>
            <a:fld id="{E072579F-9FF5-4201-872C-73481382824D}" type="slidenum">
              <a:rPr lang="en-US" smtClean="0"/>
              <a:pPr>
                <a:defRPr/>
              </a:pPr>
              <a:t>13</a:t>
            </a:fld>
            <a:endParaRPr lang="en-US" dirty="0"/>
          </a:p>
        </p:txBody>
      </p:sp>
    </p:spTree>
    <p:extLst>
      <p:ext uri="{BB962C8B-B14F-4D97-AF65-F5344CB8AC3E}">
        <p14:creationId xmlns:p14="http://schemas.microsoft.com/office/powerpoint/2010/main" val="3694364211"/>
      </p:ext>
    </p:extLst>
  </p:cSld>
  <p:clrMapOvr>
    <a:masterClrMapping/>
  </p:clrMapOvr>
  <p:transition>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73B0BBC-655F-4012-931F-B14398907D1C}"/>
              </a:ext>
            </a:extLst>
          </p:cNvPr>
          <p:cNvSpPr>
            <a:spLocks noGrp="1"/>
          </p:cNvSpPr>
          <p:nvPr>
            <p:ph idx="1"/>
          </p:nvPr>
        </p:nvSpPr>
        <p:spPr>
          <a:xfrm>
            <a:off x="457200" y="1446236"/>
            <a:ext cx="8229600" cy="2483214"/>
          </a:xfrm>
        </p:spPr>
        <p:txBody>
          <a:bodyPr>
            <a:normAutofit lnSpcReduction="10000"/>
          </a:bodyPr>
          <a:lstStyle/>
          <a:p>
            <a:r>
              <a:rPr lang="en-US" dirty="0"/>
              <a:t>Recognized Post-Secondary Credential</a:t>
            </a:r>
          </a:p>
          <a:p>
            <a:pPr lvl="1"/>
            <a:r>
              <a:rPr lang="en-US" dirty="0"/>
              <a:t>Section 3(52) of WIOA defines “recognized postsecondary credential” as </a:t>
            </a:r>
            <a:r>
              <a:rPr lang="en-US" i="1" dirty="0"/>
              <a:t>a credential consisting of an industry-recognized certificate or certification, a certificate of completion of an apprenticeship, a license recognized by the State involved or Federal Government, or an associate or baccalaureate degree*</a:t>
            </a:r>
            <a:r>
              <a:rPr lang="en-US" dirty="0"/>
              <a:t>. </a:t>
            </a:r>
          </a:p>
          <a:p>
            <a:endParaRPr lang="en-US" dirty="0"/>
          </a:p>
        </p:txBody>
      </p:sp>
      <p:sp>
        <p:nvSpPr>
          <p:cNvPr id="4" name="Date Placeholder 3">
            <a:extLst>
              <a:ext uri="{FF2B5EF4-FFF2-40B4-BE49-F238E27FC236}">
                <a16:creationId xmlns:a16="http://schemas.microsoft.com/office/drawing/2014/main" id="{6FF6DC0E-9AA9-41FD-B091-A6F1022E5067}"/>
              </a:ext>
            </a:extLst>
          </p:cNvPr>
          <p:cNvSpPr>
            <a:spLocks noGrp="1"/>
          </p:cNvSpPr>
          <p:nvPr>
            <p:ph type="dt" sz="half" idx="10"/>
          </p:nvPr>
        </p:nvSpPr>
        <p:spPr/>
        <p:txBody>
          <a:bodyPr/>
          <a:lstStyle/>
          <a:p>
            <a:pPr>
              <a:defRPr/>
            </a:pPr>
            <a:r>
              <a:rPr lang="en-US"/>
              <a:t>February 1, 2018 </a:t>
            </a:r>
          </a:p>
        </p:txBody>
      </p:sp>
      <p:sp>
        <p:nvSpPr>
          <p:cNvPr id="5" name="Slide Number Placeholder 4">
            <a:extLst>
              <a:ext uri="{FF2B5EF4-FFF2-40B4-BE49-F238E27FC236}">
                <a16:creationId xmlns:a16="http://schemas.microsoft.com/office/drawing/2014/main" id="{09072D29-299F-45F2-A7FF-1B2D68232545}"/>
              </a:ext>
            </a:extLst>
          </p:cNvPr>
          <p:cNvSpPr>
            <a:spLocks noGrp="1"/>
          </p:cNvSpPr>
          <p:nvPr>
            <p:ph type="sldNum" sz="quarter" idx="12"/>
          </p:nvPr>
        </p:nvSpPr>
        <p:spPr/>
        <p:txBody>
          <a:bodyPr/>
          <a:lstStyle/>
          <a:p>
            <a:pPr>
              <a:defRPr/>
            </a:pPr>
            <a:fld id="{E072579F-9FF5-4201-872C-73481382824D}" type="slidenum">
              <a:rPr lang="en-US" smtClean="0"/>
              <a:pPr>
                <a:defRPr/>
              </a:pPr>
              <a:t>14</a:t>
            </a:fld>
            <a:endParaRPr lang="en-US" dirty="0"/>
          </a:p>
        </p:txBody>
      </p:sp>
      <p:sp>
        <p:nvSpPr>
          <p:cNvPr id="6" name="Title 1">
            <a:extLst>
              <a:ext uri="{FF2B5EF4-FFF2-40B4-BE49-F238E27FC236}">
                <a16:creationId xmlns:a16="http://schemas.microsoft.com/office/drawing/2014/main" id="{65F9CC73-04FB-47AB-BA41-F565B3D60BD7}"/>
              </a:ext>
            </a:extLst>
          </p:cNvPr>
          <p:cNvSpPr>
            <a:spLocks noGrp="1"/>
          </p:cNvSpPr>
          <p:nvPr>
            <p:ph type="title"/>
          </p:nvPr>
        </p:nvSpPr>
        <p:spPr>
          <a:xfrm>
            <a:off x="457200" y="139700"/>
            <a:ext cx="7131050" cy="941388"/>
          </a:xfrm>
        </p:spPr>
        <p:txBody>
          <a:bodyPr/>
          <a:lstStyle/>
          <a:p>
            <a:r>
              <a:rPr lang="en-US" altLang="en-US" sz="3600" dirty="0">
                <a:latin typeface="+mj-lt"/>
              </a:rPr>
              <a:t>WIOA Performance Indicators</a:t>
            </a:r>
            <a:endParaRPr lang="en-US" sz="3600" dirty="0">
              <a:latin typeface="+mj-lt"/>
            </a:endParaRPr>
          </a:p>
        </p:txBody>
      </p:sp>
      <p:sp>
        <p:nvSpPr>
          <p:cNvPr id="2" name="TextBox 1">
            <a:extLst>
              <a:ext uri="{FF2B5EF4-FFF2-40B4-BE49-F238E27FC236}">
                <a16:creationId xmlns:a16="http://schemas.microsoft.com/office/drawing/2014/main" id="{E29598B6-B7B4-4C9F-BA00-E05603369DE0}"/>
              </a:ext>
            </a:extLst>
          </p:cNvPr>
          <p:cNvSpPr txBox="1"/>
          <p:nvPr/>
        </p:nvSpPr>
        <p:spPr>
          <a:xfrm>
            <a:off x="271849" y="5436478"/>
            <a:ext cx="8414951" cy="646331"/>
          </a:xfrm>
          <a:prstGeom prst="rect">
            <a:avLst/>
          </a:prstGeom>
          <a:noFill/>
        </p:spPr>
        <p:txBody>
          <a:bodyPr wrap="square" rtlCol="0">
            <a:spAutoFit/>
          </a:bodyPr>
          <a:lstStyle/>
          <a:p>
            <a:r>
              <a:rPr lang="en-US" dirty="0">
                <a:solidFill>
                  <a:schemeClr val="tx2"/>
                </a:solidFill>
              </a:rPr>
              <a:t>* Note that a graduate degree is </a:t>
            </a:r>
            <a:r>
              <a:rPr lang="en-US" i="1" dirty="0">
                <a:solidFill>
                  <a:schemeClr val="tx2"/>
                </a:solidFill>
              </a:rPr>
              <a:t>not</a:t>
            </a:r>
            <a:r>
              <a:rPr lang="en-US" dirty="0">
                <a:solidFill>
                  <a:schemeClr val="tx2"/>
                </a:solidFill>
              </a:rPr>
              <a:t> included in the definition although allowable for Trade program participants, but never is a positive outcome in performance.</a:t>
            </a:r>
          </a:p>
        </p:txBody>
      </p:sp>
    </p:spTree>
    <p:extLst>
      <p:ext uri="{BB962C8B-B14F-4D97-AF65-F5344CB8AC3E}">
        <p14:creationId xmlns:p14="http://schemas.microsoft.com/office/powerpoint/2010/main" val="2686396774"/>
      </p:ext>
    </p:extLst>
  </p:cSld>
  <p:clrMapOvr>
    <a:masterClrMapping/>
  </p:clrMapOvr>
  <p:transition>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2C39E31-975F-47F3-9505-9B4E83AFAD03}"/>
              </a:ext>
            </a:extLst>
          </p:cNvPr>
          <p:cNvSpPr>
            <a:spLocks noGrp="1"/>
          </p:cNvSpPr>
          <p:nvPr>
            <p:ph idx="1"/>
          </p:nvPr>
        </p:nvSpPr>
        <p:spPr/>
        <p:txBody>
          <a:bodyPr/>
          <a:lstStyle/>
          <a:p>
            <a:pPr marL="450850" lvl="1" indent="0">
              <a:lnSpc>
                <a:spcPct val="115000"/>
              </a:lnSpc>
              <a:spcBef>
                <a:spcPts val="0"/>
              </a:spcBef>
              <a:buNone/>
            </a:pPr>
            <a:r>
              <a:rPr lang="en-US" sz="2200" b="1" dirty="0"/>
              <a:t>Credential Attainment measure:</a:t>
            </a:r>
          </a:p>
          <a:p>
            <a:pPr marL="450850" lvl="1" indent="0">
              <a:lnSpc>
                <a:spcPct val="115000"/>
              </a:lnSpc>
              <a:spcBef>
                <a:spcPts val="0"/>
              </a:spcBef>
              <a:buNone/>
            </a:pPr>
            <a:endParaRPr lang="en-US" sz="1900" dirty="0"/>
          </a:p>
          <a:p>
            <a:pPr marL="450850" lvl="1" indent="0">
              <a:lnSpc>
                <a:spcPct val="115000"/>
              </a:lnSpc>
              <a:spcBef>
                <a:spcPts val="0"/>
              </a:spcBef>
              <a:buNone/>
            </a:pPr>
            <a:r>
              <a:rPr lang="en-US" sz="1900" dirty="0"/>
              <a:t>Number of participants who exited during the reporting period that were in an </a:t>
            </a:r>
            <a:r>
              <a:rPr lang="en-US" sz="1900" i="1" dirty="0"/>
              <a:t>education or training </a:t>
            </a:r>
            <a:r>
              <a:rPr lang="en-US" sz="1900" dirty="0"/>
              <a:t>program (</a:t>
            </a:r>
            <a:r>
              <a:rPr lang="en-US" sz="1900" i="1" dirty="0">
                <a:solidFill>
                  <a:srgbClr val="0000FF"/>
                </a:solidFill>
              </a:rPr>
              <a:t>excluding OJT and Customized Training</a:t>
            </a:r>
            <a:r>
              <a:rPr lang="en-US" sz="1900" dirty="0"/>
              <a:t>) and who obtained a recognized </a:t>
            </a:r>
            <a:r>
              <a:rPr lang="en-US" sz="1900" i="1" dirty="0"/>
              <a:t>postsecondary</a:t>
            </a:r>
            <a:r>
              <a:rPr lang="en-US" sz="1900" dirty="0"/>
              <a:t> credential during the program or within one year after exit; </a:t>
            </a:r>
          </a:p>
          <a:p>
            <a:pPr marL="450850" lvl="1" indent="0">
              <a:lnSpc>
                <a:spcPct val="115000"/>
              </a:lnSpc>
              <a:spcBef>
                <a:spcPts val="0"/>
              </a:spcBef>
              <a:buNone/>
            </a:pPr>
            <a:endParaRPr lang="en-US" sz="1900" dirty="0"/>
          </a:p>
          <a:p>
            <a:pPr marL="450850" lvl="1" indent="0">
              <a:lnSpc>
                <a:spcPct val="115000"/>
              </a:lnSpc>
              <a:spcBef>
                <a:spcPts val="0"/>
              </a:spcBef>
              <a:buNone/>
            </a:pPr>
            <a:r>
              <a:rPr lang="en-US" sz="1900" dirty="0"/>
              <a:t>	</a:t>
            </a:r>
            <a:r>
              <a:rPr lang="en-US" sz="1900" b="1" i="1" dirty="0"/>
              <a:t>plus</a:t>
            </a:r>
            <a:r>
              <a:rPr lang="en-US" sz="1900" dirty="0"/>
              <a:t> the number of participants who exited that were in a </a:t>
            </a:r>
            <a:r>
              <a:rPr lang="en-US" sz="1900" i="1" dirty="0"/>
              <a:t>secondary</a:t>
            </a:r>
            <a:r>
              <a:rPr lang="en-US" sz="1900" dirty="0"/>
              <a:t> education program and who obtained a </a:t>
            </a:r>
            <a:r>
              <a:rPr lang="en-US" sz="1900" i="1" dirty="0"/>
              <a:t>secondary</a:t>
            </a:r>
            <a:r>
              <a:rPr lang="en-US" sz="1900" dirty="0"/>
              <a:t> education diploma or its equivalent during the program or within one year after exit AND who were also employed or enrolled in an education or training program leading to a recognized postsecondary credential within one year after exit. </a:t>
            </a:r>
          </a:p>
          <a:p>
            <a:endParaRPr lang="en-US" dirty="0"/>
          </a:p>
        </p:txBody>
      </p:sp>
      <p:sp>
        <p:nvSpPr>
          <p:cNvPr id="4" name="Date Placeholder 3">
            <a:extLst>
              <a:ext uri="{FF2B5EF4-FFF2-40B4-BE49-F238E27FC236}">
                <a16:creationId xmlns:a16="http://schemas.microsoft.com/office/drawing/2014/main" id="{B8474932-C5CE-43D0-815C-D0128B7A93F4}"/>
              </a:ext>
            </a:extLst>
          </p:cNvPr>
          <p:cNvSpPr>
            <a:spLocks noGrp="1"/>
          </p:cNvSpPr>
          <p:nvPr>
            <p:ph type="dt" sz="half" idx="10"/>
          </p:nvPr>
        </p:nvSpPr>
        <p:spPr/>
        <p:txBody>
          <a:bodyPr/>
          <a:lstStyle/>
          <a:p>
            <a:pPr>
              <a:defRPr/>
            </a:pPr>
            <a:r>
              <a:rPr lang="en-US"/>
              <a:t>February 1, 2018 </a:t>
            </a:r>
          </a:p>
        </p:txBody>
      </p:sp>
      <p:sp>
        <p:nvSpPr>
          <p:cNvPr id="5" name="Slide Number Placeholder 4">
            <a:extLst>
              <a:ext uri="{FF2B5EF4-FFF2-40B4-BE49-F238E27FC236}">
                <a16:creationId xmlns:a16="http://schemas.microsoft.com/office/drawing/2014/main" id="{9A5C1D1B-9F32-4A21-B808-900AC1C2BC51}"/>
              </a:ext>
            </a:extLst>
          </p:cNvPr>
          <p:cNvSpPr>
            <a:spLocks noGrp="1"/>
          </p:cNvSpPr>
          <p:nvPr>
            <p:ph type="sldNum" sz="quarter" idx="12"/>
          </p:nvPr>
        </p:nvSpPr>
        <p:spPr/>
        <p:txBody>
          <a:bodyPr/>
          <a:lstStyle/>
          <a:p>
            <a:pPr>
              <a:defRPr/>
            </a:pPr>
            <a:fld id="{E072579F-9FF5-4201-872C-73481382824D}" type="slidenum">
              <a:rPr lang="en-US" smtClean="0"/>
              <a:pPr>
                <a:defRPr/>
              </a:pPr>
              <a:t>15</a:t>
            </a:fld>
            <a:endParaRPr lang="en-US" dirty="0"/>
          </a:p>
        </p:txBody>
      </p:sp>
      <p:sp>
        <p:nvSpPr>
          <p:cNvPr id="6" name="Title 1">
            <a:extLst>
              <a:ext uri="{FF2B5EF4-FFF2-40B4-BE49-F238E27FC236}">
                <a16:creationId xmlns:a16="http://schemas.microsoft.com/office/drawing/2014/main" id="{F5E3E5EC-CAD2-4A8D-B233-60DCBF3F4D5A}"/>
              </a:ext>
            </a:extLst>
          </p:cNvPr>
          <p:cNvSpPr>
            <a:spLocks noGrp="1"/>
          </p:cNvSpPr>
          <p:nvPr>
            <p:ph type="title"/>
          </p:nvPr>
        </p:nvSpPr>
        <p:spPr>
          <a:xfrm>
            <a:off x="457200" y="11430"/>
            <a:ext cx="8229600" cy="838200"/>
          </a:xfrm>
        </p:spPr>
        <p:txBody>
          <a:bodyPr/>
          <a:lstStyle/>
          <a:p>
            <a:r>
              <a:rPr lang="en-US" altLang="en-US" sz="3600" dirty="0">
                <a:latin typeface="+mj-lt"/>
              </a:rPr>
              <a:t>WIOA Performance Indicators</a:t>
            </a:r>
            <a:endParaRPr lang="en-US" sz="3600" dirty="0">
              <a:latin typeface="+mj-lt"/>
            </a:endParaRPr>
          </a:p>
        </p:txBody>
      </p:sp>
    </p:spTree>
    <p:extLst>
      <p:ext uri="{BB962C8B-B14F-4D97-AF65-F5344CB8AC3E}">
        <p14:creationId xmlns:p14="http://schemas.microsoft.com/office/powerpoint/2010/main" val="2321086296"/>
      </p:ext>
    </p:extLst>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939E79-6695-4242-9B8D-823A04BCB50F}"/>
              </a:ext>
            </a:extLst>
          </p:cNvPr>
          <p:cNvSpPr>
            <a:spLocks noGrp="1"/>
          </p:cNvSpPr>
          <p:nvPr>
            <p:ph type="title"/>
          </p:nvPr>
        </p:nvSpPr>
        <p:spPr>
          <a:xfrm>
            <a:off x="457199" y="139613"/>
            <a:ext cx="8229599" cy="941041"/>
          </a:xfrm>
        </p:spPr>
        <p:txBody>
          <a:bodyPr/>
          <a:lstStyle/>
          <a:p>
            <a:pPr algn="ctr"/>
            <a:r>
              <a:rPr lang="en-US" dirty="0"/>
              <a:t>Types of Post Secondary Credentials</a:t>
            </a:r>
            <a:br>
              <a:rPr lang="en-US" dirty="0"/>
            </a:br>
            <a:r>
              <a:rPr lang="en-US" sz="2400" dirty="0"/>
              <a:t>Credential Attainment</a:t>
            </a:r>
            <a:endParaRPr lang="en-US" dirty="0"/>
          </a:p>
        </p:txBody>
      </p:sp>
      <p:sp>
        <p:nvSpPr>
          <p:cNvPr id="4" name="Date Placeholder 3">
            <a:extLst>
              <a:ext uri="{FF2B5EF4-FFF2-40B4-BE49-F238E27FC236}">
                <a16:creationId xmlns:a16="http://schemas.microsoft.com/office/drawing/2014/main" id="{01470370-8154-46D1-AD5D-5FEB5D361FC4}"/>
              </a:ext>
            </a:extLst>
          </p:cNvPr>
          <p:cNvSpPr>
            <a:spLocks noGrp="1"/>
          </p:cNvSpPr>
          <p:nvPr>
            <p:ph type="dt" sz="half" idx="10"/>
          </p:nvPr>
        </p:nvSpPr>
        <p:spPr/>
        <p:txBody>
          <a:bodyPr/>
          <a:lstStyle/>
          <a:p>
            <a:pPr>
              <a:defRPr/>
            </a:pPr>
            <a:r>
              <a:rPr lang="en-US"/>
              <a:t>February 1, 2018 </a:t>
            </a:r>
          </a:p>
        </p:txBody>
      </p:sp>
      <p:sp>
        <p:nvSpPr>
          <p:cNvPr id="5" name="Slide Number Placeholder 4">
            <a:extLst>
              <a:ext uri="{FF2B5EF4-FFF2-40B4-BE49-F238E27FC236}">
                <a16:creationId xmlns:a16="http://schemas.microsoft.com/office/drawing/2014/main" id="{31C357A3-185E-4442-93D8-53453D5ED7CF}"/>
              </a:ext>
            </a:extLst>
          </p:cNvPr>
          <p:cNvSpPr>
            <a:spLocks noGrp="1"/>
          </p:cNvSpPr>
          <p:nvPr>
            <p:ph type="sldNum" sz="quarter" idx="12"/>
          </p:nvPr>
        </p:nvSpPr>
        <p:spPr/>
        <p:txBody>
          <a:bodyPr/>
          <a:lstStyle/>
          <a:p>
            <a:pPr>
              <a:defRPr/>
            </a:pPr>
            <a:fld id="{E072579F-9FF5-4201-872C-73481382824D}" type="slidenum">
              <a:rPr lang="en-US" smtClean="0"/>
              <a:pPr>
                <a:defRPr/>
              </a:pPr>
              <a:t>16</a:t>
            </a:fld>
            <a:endParaRPr lang="en-US" dirty="0"/>
          </a:p>
        </p:txBody>
      </p:sp>
      <p:sp>
        <p:nvSpPr>
          <p:cNvPr id="3" name="TextBox 2">
            <a:extLst>
              <a:ext uri="{FF2B5EF4-FFF2-40B4-BE49-F238E27FC236}">
                <a16:creationId xmlns:a16="http://schemas.microsoft.com/office/drawing/2014/main" id="{817CE39F-14B3-4A8C-8DF1-0ED518F8CF5D}"/>
              </a:ext>
            </a:extLst>
          </p:cNvPr>
          <p:cNvSpPr txBox="1"/>
          <p:nvPr/>
        </p:nvSpPr>
        <p:spPr>
          <a:xfrm>
            <a:off x="457200" y="1351089"/>
            <a:ext cx="8229599" cy="4893647"/>
          </a:xfrm>
          <a:prstGeom prst="rect">
            <a:avLst/>
          </a:prstGeom>
          <a:noFill/>
        </p:spPr>
        <p:txBody>
          <a:bodyPr wrap="square" rtlCol="0">
            <a:spAutoFit/>
          </a:bodyPr>
          <a:lstStyle/>
          <a:p>
            <a:pPr marL="285750" indent="-285750">
              <a:buFont typeface="Arial" panose="020B0604020202020204" pitchFamily="34" charset="0"/>
              <a:buChar char="•"/>
            </a:pPr>
            <a:r>
              <a:rPr lang="en-US" sz="2400" dirty="0">
                <a:solidFill>
                  <a:schemeClr val="accent6"/>
                </a:solidFill>
              </a:rPr>
              <a:t>Industry-recognized</a:t>
            </a:r>
            <a:r>
              <a:rPr lang="en-US" sz="2400" dirty="0"/>
              <a:t> </a:t>
            </a:r>
            <a:r>
              <a:rPr lang="en-US" sz="2400" dirty="0">
                <a:solidFill>
                  <a:schemeClr val="accent6"/>
                </a:solidFill>
              </a:rPr>
              <a:t>certification</a:t>
            </a:r>
          </a:p>
          <a:p>
            <a:pPr marL="742950" lvl="1" indent="-285750">
              <a:buFont typeface="Arial" panose="020B0604020202020204" pitchFamily="34" charset="0"/>
              <a:buChar char="•"/>
            </a:pPr>
            <a:r>
              <a:rPr lang="en-US" sz="2400" dirty="0">
                <a:solidFill>
                  <a:schemeClr val="accent6"/>
                </a:solidFill>
              </a:rPr>
              <a:t>e.g. Microsoft Certified IT Professional (MCITP), National Institute for Automotive Service Excellence certification</a:t>
            </a:r>
          </a:p>
          <a:p>
            <a:pPr marL="742950" lvl="1" indent="-285750">
              <a:buFont typeface="Arial" panose="020B0604020202020204" pitchFamily="34" charset="0"/>
              <a:buChar char="•"/>
            </a:pPr>
            <a:endParaRPr lang="en-US" sz="2400" dirty="0">
              <a:solidFill>
                <a:schemeClr val="accent6"/>
              </a:solidFill>
            </a:endParaRPr>
          </a:p>
          <a:p>
            <a:pPr marL="285750" indent="-285750">
              <a:buFont typeface="Arial" panose="020B0604020202020204" pitchFamily="34" charset="0"/>
              <a:buChar char="•"/>
            </a:pPr>
            <a:r>
              <a:rPr lang="en-US" sz="2400" dirty="0">
                <a:solidFill>
                  <a:schemeClr val="accent6"/>
                </a:solidFill>
              </a:rPr>
              <a:t>Apprenticeship certification</a:t>
            </a:r>
          </a:p>
          <a:p>
            <a:pPr marL="742950" lvl="1" indent="-285750">
              <a:buFont typeface="Arial" panose="020B0604020202020204" pitchFamily="34" charset="0"/>
              <a:buChar char="•"/>
            </a:pPr>
            <a:r>
              <a:rPr lang="en-US" sz="2400" dirty="0">
                <a:solidFill>
                  <a:schemeClr val="accent6"/>
                </a:solidFill>
              </a:rPr>
              <a:t>e.g. from Massachusetts Division of Apprentice Standards</a:t>
            </a:r>
          </a:p>
          <a:p>
            <a:pPr marL="742950" lvl="1" indent="-285750">
              <a:buFont typeface="Arial" panose="020B0604020202020204" pitchFamily="34" charset="0"/>
              <a:buChar char="•"/>
            </a:pPr>
            <a:endParaRPr lang="en-US" sz="2400" dirty="0">
              <a:solidFill>
                <a:schemeClr val="accent6"/>
              </a:solidFill>
            </a:endParaRPr>
          </a:p>
          <a:p>
            <a:pPr marL="285750" indent="-285750">
              <a:buFont typeface="Arial" panose="020B0604020202020204" pitchFamily="34" charset="0"/>
              <a:buChar char="•"/>
            </a:pPr>
            <a:r>
              <a:rPr lang="en-US" sz="2400" dirty="0">
                <a:solidFill>
                  <a:schemeClr val="accent6"/>
                </a:solidFill>
              </a:rPr>
              <a:t>License issued by a State or Federal government</a:t>
            </a:r>
          </a:p>
          <a:p>
            <a:pPr marL="742950" lvl="1" indent="-285750">
              <a:buFont typeface="Arial" panose="020B0604020202020204" pitchFamily="34" charset="0"/>
              <a:buChar char="•"/>
            </a:pPr>
            <a:r>
              <a:rPr lang="en-US" sz="2400" dirty="0">
                <a:solidFill>
                  <a:schemeClr val="accent6"/>
                </a:solidFill>
              </a:rPr>
              <a:t>e.g. State licensed asbestos inspector, Federal Aviation Administration aviation mechanic license</a:t>
            </a:r>
          </a:p>
          <a:p>
            <a:pPr marL="742950" lvl="1" indent="-285750">
              <a:buFont typeface="Arial" panose="020B0604020202020204" pitchFamily="34" charset="0"/>
              <a:buChar char="•"/>
            </a:pPr>
            <a:endParaRPr lang="en-US" sz="2400" dirty="0">
              <a:solidFill>
                <a:schemeClr val="accent6"/>
              </a:solidFill>
            </a:endParaRPr>
          </a:p>
          <a:p>
            <a:pPr marL="285750" indent="-285750">
              <a:buFont typeface="Arial" panose="020B0604020202020204" pitchFamily="34" charset="0"/>
              <a:buChar char="•"/>
            </a:pPr>
            <a:r>
              <a:rPr lang="en-US" sz="2400" dirty="0">
                <a:solidFill>
                  <a:schemeClr val="accent6"/>
                </a:solidFill>
              </a:rPr>
              <a:t>Associate or bachelor’s degree</a:t>
            </a:r>
          </a:p>
          <a:p>
            <a:pPr marL="742950" lvl="1" indent="-285750">
              <a:buFont typeface="Arial" panose="020B0604020202020204" pitchFamily="34" charset="0"/>
              <a:buChar char="•"/>
            </a:pPr>
            <a:r>
              <a:rPr lang="en-US" sz="2400" dirty="0">
                <a:solidFill>
                  <a:schemeClr val="accent6"/>
                </a:solidFill>
              </a:rPr>
              <a:t>BUT, not a graduate degree! </a:t>
            </a:r>
          </a:p>
        </p:txBody>
      </p:sp>
    </p:spTree>
    <p:extLst>
      <p:ext uri="{BB962C8B-B14F-4D97-AF65-F5344CB8AC3E}">
        <p14:creationId xmlns:p14="http://schemas.microsoft.com/office/powerpoint/2010/main" val="552037672"/>
      </p:ext>
    </p:extLst>
  </p:cSld>
  <p:clrMapOvr>
    <a:masterClrMapping/>
  </p:clrMapOvr>
  <p:transition>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48699B-59E0-4819-8DCA-D629F51E41AE}"/>
              </a:ext>
            </a:extLst>
          </p:cNvPr>
          <p:cNvSpPr>
            <a:spLocks noGrp="1"/>
          </p:cNvSpPr>
          <p:nvPr>
            <p:ph type="title"/>
          </p:nvPr>
        </p:nvSpPr>
        <p:spPr>
          <a:xfrm>
            <a:off x="457200" y="139613"/>
            <a:ext cx="7682948" cy="941041"/>
          </a:xfrm>
        </p:spPr>
        <p:txBody>
          <a:bodyPr/>
          <a:lstStyle/>
          <a:p>
            <a:pPr algn="ctr"/>
            <a:r>
              <a:rPr lang="en-US" dirty="0"/>
              <a:t>Secondary School Diplomas/Equivalents</a:t>
            </a:r>
            <a:br>
              <a:rPr lang="en-US" dirty="0"/>
            </a:br>
            <a:r>
              <a:rPr lang="en-US" sz="2400" dirty="0"/>
              <a:t>Credential Attainment</a:t>
            </a:r>
            <a:endParaRPr lang="en-US" dirty="0"/>
          </a:p>
        </p:txBody>
      </p:sp>
      <p:sp>
        <p:nvSpPr>
          <p:cNvPr id="4" name="Date Placeholder 3">
            <a:extLst>
              <a:ext uri="{FF2B5EF4-FFF2-40B4-BE49-F238E27FC236}">
                <a16:creationId xmlns:a16="http://schemas.microsoft.com/office/drawing/2014/main" id="{BA0E88FA-082F-4D51-85D5-0A67E02EA402}"/>
              </a:ext>
            </a:extLst>
          </p:cNvPr>
          <p:cNvSpPr>
            <a:spLocks noGrp="1"/>
          </p:cNvSpPr>
          <p:nvPr>
            <p:ph type="dt" sz="half" idx="10"/>
          </p:nvPr>
        </p:nvSpPr>
        <p:spPr/>
        <p:txBody>
          <a:bodyPr/>
          <a:lstStyle/>
          <a:p>
            <a:pPr>
              <a:defRPr/>
            </a:pPr>
            <a:r>
              <a:rPr lang="en-US"/>
              <a:t>February 1, 2018 </a:t>
            </a:r>
          </a:p>
        </p:txBody>
      </p:sp>
      <p:sp>
        <p:nvSpPr>
          <p:cNvPr id="5" name="Slide Number Placeholder 4">
            <a:extLst>
              <a:ext uri="{FF2B5EF4-FFF2-40B4-BE49-F238E27FC236}">
                <a16:creationId xmlns:a16="http://schemas.microsoft.com/office/drawing/2014/main" id="{32B411F9-BE62-42E6-A846-84C0F52DB853}"/>
              </a:ext>
            </a:extLst>
          </p:cNvPr>
          <p:cNvSpPr>
            <a:spLocks noGrp="1"/>
          </p:cNvSpPr>
          <p:nvPr>
            <p:ph type="sldNum" sz="quarter" idx="12"/>
          </p:nvPr>
        </p:nvSpPr>
        <p:spPr/>
        <p:txBody>
          <a:bodyPr/>
          <a:lstStyle/>
          <a:p>
            <a:pPr>
              <a:defRPr/>
            </a:pPr>
            <a:fld id="{E072579F-9FF5-4201-872C-73481382824D}" type="slidenum">
              <a:rPr lang="en-US" smtClean="0"/>
              <a:pPr>
                <a:defRPr/>
              </a:pPr>
              <a:t>17</a:t>
            </a:fld>
            <a:endParaRPr lang="en-US" dirty="0"/>
          </a:p>
        </p:txBody>
      </p:sp>
      <p:sp>
        <p:nvSpPr>
          <p:cNvPr id="3" name="TextBox 2">
            <a:extLst>
              <a:ext uri="{FF2B5EF4-FFF2-40B4-BE49-F238E27FC236}">
                <a16:creationId xmlns:a16="http://schemas.microsoft.com/office/drawing/2014/main" id="{D49B5696-BC46-4388-A691-D15E37B5F211}"/>
              </a:ext>
            </a:extLst>
          </p:cNvPr>
          <p:cNvSpPr txBox="1"/>
          <p:nvPr/>
        </p:nvSpPr>
        <p:spPr>
          <a:xfrm>
            <a:off x="263052" y="2075568"/>
            <a:ext cx="8582774" cy="3046988"/>
          </a:xfrm>
          <a:prstGeom prst="rect">
            <a:avLst/>
          </a:prstGeom>
          <a:noFill/>
        </p:spPr>
        <p:txBody>
          <a:bodyPr wrap="square" rtlCol="0">
            <a:spAutoFit/>
          </a:bodyPr>
          <a:lstStyle/>
          <a:p>
            <a:r>
              <a:rPr lang="en-US" sz="2400" dirty="0">
                <a:solidFill>
                  <a:schemeClr val="tx2"/>
                </a:solidFill>
              </a:rPr>
              <a:t>Only included as a positive outcome, if within one year after exit, the participant is:</a:t>
            </a:r>
          </a:p>
          <a:p>
            <a:endParaRPr lang="en-US" sz="2400" dirty="0">
              <a:solidFill>
                <a:schemeClr val="tx2"/>
              </a:solidFill>
            </a:endParaRPr>
          </a:p>
          <a:p>
            <a:pPr marL="800100" lvl="1" indent="-342900">
              <a:buFont typeface="Wingdings" panose="05000000000000000000" pitchFamily="2" charset="2"/>
              <a:buChar char="ü"/>
            </a:pPr>
            <a:r>
              <a:rPr lang="en-US" sz="2400" dirty="0">
                <a:solidFill>
                  <a:schemeClr val="tx2"/>
                </a:solidFill>
              </a:rPr>
              <a:t>Employed</a:t>
            </a:r>
          </a:p>
          <a:p>
            <a:pPr lvl="2"/>
            <a:r>
              <a:rPr lang="en-US" sz="2400" dirty="0">
                <a:solidFill>
                  <a:schemeClr val="tx2"/>
                </a:solidFill>
              </a:rPr>
              <a:t>OR</a:t>
            </a:r>
          </a:p>
          <a:p>
            <a:pPr marL="800100" lvl="1" indent="-342900">
              <a:buFont typeface="Wingdings" panose="05000000000000000000" pitchFamily="2" charset="2"/>
              <a:buChar char="ü"/>
            </a:pPr>
            <a:r>
              <a:rPr lang="en-US" sz="2400" dirty="0">
                <a:solidFill>
                  <a:schemeClr val="tx2"/>
                </a:solidFill>
              </a:rPr>
              <a:t>Enrolled in education or training leading to a postsecondary credential </a:t>
            </a:r>
          </a:p>
          <a:p>
            <a:pPr marL="342900" indent="-342900">
              <a:buFont typeface="Wingdings" panose="05000000000000000000" pitchFamily="2" charset="2"/>
              <a:buChar char="ü"/>
            </a:pPr>
            <a:endParaRPr lang="en-US" sz="2400" dirty="0">
              <a:solidFill>
                <a:schemeClr val="tx2"/>
              </a:solidFill>
            </a:endParaRPr>
          </a:p>
        </p:txBody>
      </p:sp>
      <p:sp>
        <p:nvSpPr>
          <p:cNvPr id="6" name="TextBox 5">
            <a:extLst>
              <a:ext uri="{FF2B5EF4-FFF2-40B4-BE49-F238E27FC236}">
                <a16:creationId xmlns:a16="http://schemas.microsoft.com/office/drawing/2014/main" id="{B7958972-F9DB-4021-8788-026364D20B69}"/>
              </a:ext>
            </a:extLst>
          </p:cNvPr>
          <p:cNvSpPr txBox="1"/>
          <p:nvPr/>
        </p:nvSpPr>
        <p:spPr>
          <a:xfrm>
            <a:off x="263051" y="1435510"/>
            <a:ext cx="8617897" cy="523220"/>
          </a:xfrm>
          <a:prstGeom prst="rect">
            <a:avLst/>
          </a:prstGeom>
          <a:noFill/>
        </p:spPr>
        <p:txBody>
          <a:bodyPr wrap="square" rtlCol="0">
            <a:spAutoFit/>
          </a:bodyPr>
          <a:lstStyle/>
          <a:p>
            <a:r>
              <a:rPr lang="en-US" sz="2800" i="1" dirty="0"/>
              <a:t>For those attaining a high school equivalency or diploma:</a:t>
            </a:r>
          </a:p>
        </p:txBody>
      </p:sp>
    </p:spTree>
    <p:extLst>
      <p:ext uri="{BB962C8B-B14F-4D97-AF65-F5344CB8AC3E}">
        <p14:creationId xmlns:p14="http://schemas.microsoft.com/office/powerpoint/2010/main" val="4161989961"/>
      </p:ext>
    </p:extLst>
  </p:cSld>
  <p:clrMapOvr>
    <a:masterClrMapping/>
  </p:clrMapOvr>
  <p:transition>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457200" y="0"/>
            <a:ext cx="8229600" cy="838200"/>
          </a:xfrm>
        </p:spPr>
        <p:txBody>
          <a:bodyPr/>
          <a:lstStyle/>
          <a:p>
            <a:r>
              <a:rPr lang="en-US" altLang="en-US" sz="3600" dirty="0">
                <a:latin typeface="+mj-lt"/>
              </a:rPr>
              <a:t>WIOA Performance Indicators</a:t>
            </a:r>
            <a:endParaRPr lang="en-US" sz="3600" dirty="0">
              <a:latin typeface="+mj-lt"/>
            </a:endParaRPr>
          </a:p>
        </p:txBody>
      </p:sp>
      <p:sp>
        <p:nvSpPr>
          <p:cNvPr id="3" name="Content Placeholder 2"/>
          <p:cNvSpPr>
            <a:spLocks noGrp="1"/>
          </p:cNvSpPr>
          <p:nvPr>
            <p:ph idx="1"/>
          </p:nvPr>
        </p:nvSpPr>
        <p:spPr>
          <a:xfrm>
            <a:off x="457200" y="1432560"/>
            <a:ext cx="8341360" cy="4693603"/>
          </a:xfrm>
        </p:spPr>
        <p:txBody>
          <a:bodyPr>
            <a:normAutofit/>
          </a:bodyPr>
          <a:lstStyle/>
          <a:p>
            <a:pPr marL="0" indent="0">
              <a:buNone/>
            </a:pPr>
            <a:r>
              <a:rPr lang="en-US" b="1" dirty="0"/>
              <a:t>Credential Attainment MOSES Tracking Steps:</a:t>
            </a:r>
          </a:p>
          <a:p>
            <a:pPr marL="450850" lvl="1" indent="0">
              <a:buNone/>
            </a:pPr>
            <a:r>
              <a:rPr lang="en-US" sz="2100" b="1" i="1" dirty="0"/>
              <a:t>Recognized Post Secondary</a:t>
            </a:r>
          </a:p>
          <a:p>
            <a:pPr marL="908050" lvl="1" indent="-457200">
              <a:buFont typeface="+mj-lt"/>
              <a:buAutoNum type="arabicParenR"/>
            </a:pPr>
            <a:r>
              <a:rPr lang="en-US" sz="2000" dirty="0"/>
              <a:t>Add the </a:t>
            </a:r>
            <a:r>
              <a:rPr lang="en-US" sz="2000" i="1" dirty="0"/>
              <a:t>Attainment Service </a:t>
            </a:r>
            <a:r>
              <a:rPr lang="en-US" sz="2000" dirty="0"/>
              <a:t>on the General tab of MOSES. Done!</a:t>
            </a:r>
          </a:p>
          <a:p>
            <a:pPr marL="450850" lvl="1" indent="0">
              <a:buNone/>
            </a:pPr>
            <a:endParaRPr lang="en-US" sz="2100" dirty="0"/>
          </a:p>
          <a:p>
            <a:pPr marL="450850" lvl="1" indent="0">
              <a:buNone/>
            </a:pPr>
            <a:r>
              <a:rPr lang="en-US" sz="2100" b="1" i="1" dirty="0"/>
              <a:t>High School Diploma/Equivalency</a:t>
            </a:r>
          </a:p>
          <a:p>
            <a:pPr marL="908050" lvl="1" indent="-457200">
              <a:buFont typeface="+mj-lt"/>
              <a:buAutoNum type="arabicParenR"/>
            </a:pPr>
            <a:r>
              <a:rPr lang="en-US" sz="2000" dirty="0"/>
              <a:t>Add the </a:t>
            </a:r>
            <a:r>
              <a:rPr lang="en-US" sz="2000" i="1" dirty="0"/>
              <a:t>Attainment Service </a:t>
            </a:r>
            <a:r>
              <a:rPr lang="en-US" sz="2000" dirty="0"/>
              <a:t>on the General tab of MOSES</a:t>
            </a:r>
          </a:p>
          <a:p>
            <a:pPr marL="908050" lvl="1" indent="-457200">
              <a:buFont typeface="+mj-lt"/>
              <a:buAutoNum type="arabicParenR"/>
            </a:pPr>
            <a:r>
              <a:rPr lang="en-US" sz="2000" dirty="0"/>
              <a:t>Add </a:t>
            </a:r>
            <a:r>
              <a:rPr lang="en-US" sz="2000" i="1" dirty="0"/>
              <a:t>Retention</a:t>
            </a:r>
            <a:r>
              <a:rPr lang="en-US" sz="2000" dirty="0"/>
              <a:t> </a:t>
            </a:r>
            <a:r>
              <a:rPr lang="en-US" sz="2000" i="1" dirty="0"/>
              <a:t>Service</a:t>
            </a:r>
            <a:r>
              <a:rPr lang="en-US" sz="2000" dirty="0"/>
              <a:t> on the General tab of MOSES if in Advanced Training or Post Secondary Education</a:t>
            </a:r>
          </a:p>
          <a:p>
            <a:pPr marL="908050" lvl="1" indent="-457200">
              <a:buFont typeface="+mj-lt"/>
              <a:buAutoNum type="arabicParenR"/>
            </a:pPr>
            <a:r>
              <a:rPr lang="en-US" sz="2000" dirty="0"/>
              <a:t>UI Wage record</a:t>
            </a:r>
            <a:endParaRPr lang="en-US" sz="1600" i="1" dirty="0"/>
          </a:p>
          <a:p>
            <a:pPr marL="450850" lvl="1" indent="0">
              <a:buNone/>
            </a:pPr>
            <a:endParaRPr lang="en-US" sz="2100" dirty="0"/>
          </a:p>
          <a:p>
            <a:pPr lvl="1" indent="-285750">
              <a:buFontTx/>
              <a:buChar char="-"/>
            </a:pPr>
            <a:endParaRPr lang="en-US" sz="1700" dirty="0"/>
          </a:p>
          <a:p>
            <a:pPr lvl="2" indent="-285750">
              <a:buFont typeface="Wingdings" panose="05000000000000000000" pitchFamily="2" charset="2"/>
              <a:buChar char="q"/>
            </a:pPr>
            <a:endParaRPr lang="en-US" sz="1300" dirty="0"/>
          </a:p>
          <a:p>
            <a:pPr marL="0" indent="0">
              <a:buNone/>
            </a:pPr>
            <a:endParaRPr lang="en-US" sz="2200" b="1" dirty="0"/>
          </a:p>
          <a:p>
            <a:endParaRPr lang="en-US" dirty="0"/>
          </a:p>
        </p:txBody>
      </p:sp>
      <p:sp>
        <p:nvSpPr>
          <p:cNvPr id="4" name="Date Placeholder 3"/>
          <p:cNvSpPr>
            <a:spLocks noGrp="1"/>
          </p:cNvSpPr>
          <p:nvPr>
            <p:ph type="dt" sz="half" idx="10"/>
          </p:nvPr>
        </p:nvSpPr>
        <p:spPr/>
        <p:txBody>
          <a:bodyPr/>
          <a:lstStyle/>
          <a:p>
            <a:pPr>
              <a:defRPr/>
            </a:pPr>
            <a:r>
              <a:rPr lang="en-US"/>
              <a:t>February 1, 2018 </a:t>
            </a:r>
          </a:p>
        </p:txBody>
      </p:sp>
      <p:sp>
        <p:nvSpPr>
          <p:cNvPr id="6" name="Slide Number Placeholder 5"/>
          <p:cNvSpPr>
            <a:spLocks noGrp="1"/>
          </p:cNvSpPr>
          <p:nvPr>
            <p:ph type="sldNum" sz="quarter" idx="12"/>
          </p:nvPr>
        </p:nvSpPr>
        <p:spPr/>
        <p:txBody>
          <a:bodyPr/>
          <a:lstStyle/>
          <a:p>
            <a:pPr>
              <a:defRPr/>
            </a:pPr>
            <a:fld id="{E072579F-9FF5-4201-872C-73481382824D}" type="slidenum">
              <a:rPr lang="en-US" smtClean="0"/>
              <a:pPr>
                <a:defRPr/>
              </a:pPr>
              <a:t>18</a:t>
            </a:fld>
            <a:endParaRPr lang="en-US" dirty="0"/>
          </a:p>
        </p:txBody>
      </p:sp>
    </p:spTree>
    <p:extLst>
      <p:ext uri="{BB962C8B-B14F-4D97-AF65-F5344CB8AC3E}">
        <p14:creationId xmlns:p14="http://schemas.microsoft.com/office/powerpoint/2010/main" val="3263362682"/>
      </p:ext>
    </p:extLst>
  </p:cSld>
  <p:clrMapOvr>
    <a:masterClrMapping/>
  </p:clrMapOvr>
  <p:transition>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altLang="en-US" sz="3600" dirty="0">
                <a:latin typeface="+mj-lt"/>
              </a:rPr>
              <a:t>WIOA Performance Indicators</a:t>
            </a:r>
            <a:endParaRPr lang="en-US" sz="3600" dirty="0">
              <a:latin typeface="+mj-lt"/>
            </a:endParaRPr>
          </a:p>
        </p:txBody>
      </p:sp>
      <p:sp>
        <p:nvSpPr>
          <p:cNvPr id="4" name="Date Placeholder 3"/>
          <p:cNvSpPr>
            <a:spLocks noGrp="1"/>
          </p:cNvSpPr>
          <p:nvPr>
            <p:ph type="dt" sz="half" idx="10"/>
          </p:nvPr>
        </p:nvSpPr>
        <p:spPr/>
        <p:txBody>
          <a:bodyPr/>
          <a:lstStyle/>
          <a:p>
            <a:pPr>
              <a:defRPr/>
            </a:pPr>
            <a:r>
              <a:rPr lang="en-US"/>
              <a:t>February 1, 2018 </a:t>
            </a:r>
          </a:p>
        </p:txBody>
      </p:sp>
      <p:sp>
        <p:nvSpPr>
          <p:cNvPr id="6" name="Slide Number Placeholder 5"/>
          <p:cNvSpPr>
            <a:spLocks noGrp="1"/>
          </p:cNvSpPr>
          <p:nvPr>
            <p:ph type="sldNum" sz="quarter" idx="12"/>
          </p:nvPr>
        </p:nvSpPr>
        <p:spPr/>
        <p:txBody>
          <a:bodyPr/>
          <a:lstStyle/>
          <a:p>
            <a:pPr>
              <a:defRPr/>
            </a:pPr>
            <a:fld id="{E072579F-9FF5-4201-872C-73481382824D}" type="slidenum">
              <a:rPr lang="en-US" smtClean="0"/>
              <a:pPr>
                <a:defRPr/>
              </a:pPr>
              <a:t>19</a:t>
            </a:fld>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6263" y="1676400"/>
            <a:ext cx="7989887" cy="44529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p:cNvSpPr txBox="1"/>
          <p:nvPr/>
        </p:nvSpPr>
        <p:spPr>
          <a:xfrm>
            <a:off x="457200" y="1209655"/>
            <a:ext cx="7162800" cy="461665"/>
          </a:xfrm>
          <a:prstGeom prst="rect">
            <a:avLst/>
          </a:prstGeom>
          <a:noFill/>
        </p:spPr>
        <p:txBody>
          <a:bodyPr wrap="square" rtlCol="0">
            <a:spAutoFit/>
          </a:bodyPr>
          <a:lstStyle/>
          <a:p>
            <a:r>
              <a:rPr lang="en-US" sz="2400" b="1" dirty="0">
                <a:solidFill>
                  <a:schemeClr val="tx2"/>
                </a:solidFill>
              </a:rPr>
              <a:t>Credential Attainment – Step 1</a:t>
            </a:r>
          </a:p>
        </p:txBody>
      </p:sp>
    </p:spTree>
    <p:extLst>
      <p:ext uri="{BB962C8B-B14F-4D97-AF65-F5344CB8AC3E}">
        <p14:creationId xmlns:p14="http://schemas.microsoft.com/office/powerpoint/2010/main" val="2014824908"/>
      </p:ext>
    </p:extLst>
  </p:cSld>
  <p:clrMapOvr>
    <a:masterClrMapping/>
  </p:clrMapOvr>
  <p:transition>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br>
              <a:rPr lang="en-US" dirty="0"/>
            </a:br>
            <a:r>
              <a:rPr lang="en-US" dirty="0"/>
              <a:t>Today’s webinar will be recorded. </a:t>
            </a:r>
            <a:br>
              <a:rPr lang="en-US" dirty="0"/>
            </a:br>
            <a:endParaRPr lang="en-US" dirty="0"/>
          </a:p>
        </p:txBody>
      </p:sp>
      <p:sp>
        <p:nvSpPr>
          <p:cNvPr id="3" name="Slide Number Placeholder 2"/>
          <p:cNvSpPr>
            <a:spLocks noGrp="1"/>
          </p:cNvSpPr>
          <p:nvPr>
            <p:ph type="sldNum" sz="quarter" idx="4"/>
          </p:nvPr>
        </p:nvSpPr>
        <p:spPr/>
        <p:txBody>
          <a:bodyPr/>
          <a:lstStyle/>
          <a:p>
            <a:fld id="{941BE8DD-6BA1-AD43-8321-0CEB068BCC7D}" type="slidenum">
              <a:rPr lang="en-US" smtClean="0"/>
              <a:pPr/>
              <a:t>2</a:t>
            </a:fld>
            <a:endParaRPr lang="en-US" dirty="0"/>
          </a:p>
        </p:txBody>
      </p:sp>
      <p:sp>
        <p:nvSpPr>
          <p:cNvPr id="4" name="Content Placeholder 3"/>
          <p:cNvSpPr>
            <a:spLocks noGrp="1"/>
          </p:cNvSpPr>
          <p:nvPr>
            <p:ph sz="quarter" idx="10"/>
          </p:nvPr>
        </p:nvSpPr>
        <p:spPr/>
        <p:txBody>
          <a:bodyPr/>
          <a:lstStyle/>
          <a:p>
            <a:pPr marL="257175" indent="-257175">
              <a:buFont typeface="Arial" panose="020B0604020202020204" pitchFamily="34" charset="0"/>
              <a:buChar char="•"/>
            </a:pPr>
            <a:endParaRPr lang="en-US" dirty="0">
              <a:solidFill>
                <a:srgbClr val="213240"/>
              </a:solidFill>
            </a:endParaRPr>
          </a:p>
          <a:p>
            <a:pPr marL="257175" indent="-257175">
              <a:buFont typeface="Arial" panose="020B0604020202020204" pitchFamily="34" charset="0"/>
              <a:buChar char="•"/>
            </a:pPr>
            <a:r>
              <a:rPr lang="en-US" dirty="0">
                <a:solidFill>
                  <a:srgbClr val="213240"/>
                </a:solidFill>
              </a:rPr>
              <a:t>Please use the chat box to introduce yourself. </a:t>
            </a:r>
          </a:p>
          <a:p>
            <a:pPr marL="257175" indent="-257175">
              <a:buFont typeface="Arial" panose="020B0604020202020204" pitchFamily="34" charset="0"/>
              <a:buChar char="•"/>
            </a:pPr>
            <a:r>
              <a:rPr lang="en-US" dirty="0">
                <a:solidFill>
                  <a:srgbClr val="213240"/>
                </a:solidFill>
              </a:rPr>
              <a:t>You can listen through speakers or use the dial-in option listed with the webinar link.</a:t>
            </a:r>
          </a:p>
          <a:p>
            <a:pPr marL="257175" indent="-257175">
              <a:buFont typeface="Arial" panose="020B0604020202020204" pitchFamily="34" charset="0"/>
              <a:buChar char="•"/>
            </a:pPr>
            <a:r>
              <a:rPr lang="en-US" dirty="0">
                <a:solidFill>
                  <a:srgbClr val="213240"/>
                </a:solidFill>
              </a:rPr>
              <a:t>You can use the chat box or “raise hand” feature to ask a question.</a:t>
            </a:r>
          </a:p>
          <a:p>
            <a:pPr marL="257175" indent="-257175">
              <a:buFont typeface="Arial" panose="020B0604020202020204" pitchFamily="34" charset="0"/>
              <a:buChar char="•"/>
            </a:pPr>
            <a:r>
              <a:rPr lang="en-US" dirty="0">
                <a:solidFill>
                  <a:srgbClr val="213240"/>
                </a:solidFill>
              </a:rPr>
              <a:t>Please remember to mute your computers and phones to minimize background noise. </a:t>
            </a:r>
          </a:p>
          <a:p>
            <a:endParaRPr lang="en-US" dirty="0"/>
          </a:p>
        </p:txBody>
      </p:sp>
    </p:spTree>
    <p:extLst>
      <p:ext uri="{BB962C8B-B14F-4D97-AF65-F5344CB8AC3E}">
        <p14:creationId xmlns:p14="http://schemas.microsoft.com/office/powerpoint/2010/main" val="22613170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altLang="en-US" sz="3600" dirty="0">
                <a:latin typeface="+mj-lt"/>
              </a:rPr>
              <a:t>WIOA Performance Indicators</a:t>
            </a:r>
            <a:endParaRPr lang="en-US" sz="3600" dirty="0">
              <a:latin typeface="+mj-lt"/>
            </a:endParaRPr>
          </a:p>
        </p:txBody>
      </p:sp>
      <p:sp>
        <p:nvSpPr>
          <p:cNvPr id="4" name="Date Placeholder 3"/>
          <p:cNvSpPr>
            <a:spLocks noGrp="1"/>
          </p:cNvSpPr>
          <p:nvPr>
            <p:ph type="dt" sz="half" idx="10"/>
          </p:nvPr>
        </p:nvSpPr>
        <p:spPr/>
        <p:txBody>
          <a:bodyPr/>
          <a:lstStyle/>
          <a:p>
            <a:pPr>
              <a:defRPr/>
            </a:pPr>
            <a:r>
              <a:rPr lang="en-US"/>
              <a:t>February 1, 2018 </a:t>
            </a:r>
          </a:p>
        </p:txBody>
      </p:sp>
      <p:sp>
        <p:nvSpPr>
          <p:cNvPr id="6" name="Slide Number Placeholder 5"/>
          <p:cNvSpPr>
            <a:spLocks noGrp="1"/>
          </p:cNvSpPr>
          <p:nvPr>
            <p:ph type="sldNum" sz="quarter" idx="12"/>
          </p:nvPr>
        </p:nvSpPr>
        <p:spPr/>
        <p:txBody>
          <a:bodyPr/>
          <a:lstStyle/>
          <a:p>
            <a:pPr>
              <a:defRPr/>
            </a:pPr>
            <a:fld id="{E072579F-9FF5-4201-872C-73481382824D}" type="slidenum">
              <a:rPr lang="en-US" smtClean="0"/>
              <a:pPr>
                <a:defRPr/>
              </a:pPr>
              <a:t>20</a:t>
            </a:fld>
            <a:endParaRPr lang="en-US" dirty="0"/>
          </a:p>
        </p:txBody>
      </p:sp>
      <p:sp>
        <p:nvSpPr>
          <p:cNvPr id="3" name="TextBox 2"/>
          <p:cNvSpPr txBox="1"/>
          <p:nvPr/>
        </p:nvSpPr>
        <p:spPr>
          <a:xfrm>
            <a:off x="148856" y="1118446"/>
            <a:ext cx="8910084" cy="830997"/>
          </a:xfrm>
          <a:prstGeom prst="rect">
            <a:avLst/>
          </a:prstGeom>
          <a:noFill/>
        </p:spPr>
        <p:txBody>
          <a:bodyPr wrap="square" rtlCol="0">
            <a:spAutoFit/>
          </a:bodyPr>
          <a:lstStyle/>
          <a:p>
            <a:r>
              <a:rPr lang="en-US" sz="2400" b="1" dirty="0">
                <a:solidFill>
                  <a:schemeClr val="tx2"/>
                </a:solidFill>
                <a:latin typeface="+mj-lt"/>
              </a:rPr>
              <a:t>Credential Attainment – Step 2 </a:t>
            </a:r>
            <a:r>
              <a:rPr lang="en-US" b="1" dirty="0">
                <a:solidFill>
                  <a:schemeClr val="tx2"/>
                </a:solidFill>
                <a:latin typeface="+mj-lt"/>
              </a:rPr>
              <a:t>(for those only achieving </a:t>
            </a:r>
            <a:r>
              <a:rPr lang="en-US" b="1" dirty="0" err="1">
                <a:solidFill>
                  <a:schemeClr val="tx2"/>
                </a:solidFill>
                <a:latin typeface="+mj-lt"/>
              </a:rPr>
              <a:t>hs</a:t>
            </a:r>
            <a:r>
              <a:rPr lang="en-US" b="1" dirty="0">
                <a:solidFill>
                  <a:schemeClr val="tx2"/>
                </a:solidFill>
                <a:latin typeface="+mj-lt"/>
              </a:rPr>
              <a:t> equivalency</a:t>
            </a:r>
            <a:r>
              <a:rPr lang="en-US" sz="1600" b="1" dirty="0">
                <a:solidFill>
                  <a:schemeClr val="tx2"/>
                </a:solidFill>
                <a:latin typeface="+mj-lt"/>
              </a:rPr>
              <a:t>)</a:t>
            </a:r>
          </a:p>
          <a:p>
            <a:r>
              <a:rPr lang="en-US" sz="2400" b="1" dirty="0">
                <a:solidFill>
                  <a:schemeClr val="tx2"/>
                </a:solidFill>
                <a:latin typeface="+mj-lt"/>
              </a:rPr>
              <a:t>Retention Services – any month (1 – 12):</a:t>
            </a:r>
          </a:p>
        </p:txBody>
      </p:sp>
      <p:pic>
        <p:nvPicPr>
          <p:cNvPr id="5" name="Picture 4">
            <a:extLst>
              <a:ext uri="{FF2B5EF4-FFF2-40B4-BE49-F238E27FC236}">
                <a16:creationId xmlns:a16="http://schemas.microsoft.com/office/drawing/2014/main" id="{3A0FEE54-0499-4CE5-9722-171766B8EC45}"/>
              </a:ext>
            </a:extLst>
          </p:cNvPr>
          <p:cNvPicPr>
            <a:picLocks noChangeAspect="1"/>
          </p:cNvPicPr>
          <p:nvPr/>
        </p:nvPicPr>
        <p:blipFill>
          <a:blip r:embed="rId2"/>
          <a:stretch>
            <a:fillRect/>
          </a:stretch>
        </p:blipFill>
        <p:spPr>
          <a:xfrm>
            <a:off x="352525" y="2137845"/>
            <a:ext cx="8334275" cy="3810596"/>
          </a:xfrm>
          <a:prstGeom prst="rect">
            <a:avLst/>
          </a:prstGeom>
        </p:spPr>
      </p:pic>
    </p:spTree>
    <p:extLst>
      <p:ext uri="{BB962C8B-B14F-4D97-AF65-F5344CB8AC3E}">
        <p14:creationId xmlns:p14="http://schemas.microsoft.com/office/powerpoint/2010/main" val="2975033150"/>
      </p:ext>
    </p:extLst>
  </p:cSld>
  <p:clrMapOvr>
    <a:masterClrMapping/>
  </p:clrMapOvr>
  <p:transition>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E7B25C-55FF-4F0D-939E-73183868B257}"/>
              </a:ext>
            </a:extLst>
          </p:cNvPr>
          <p:cNvSpPr>
            <a:spLocks noGrp="1"/>
          </p:cNvSpPr>
          <p:nvPr>
            <p:ph type="title"/>
          </p:nvPr>
        </p:nvSpPr>
        <p:spPr/>
        <p:txBody>
          <a:bodyPr/>
          <a:lstStyle/>
          <a:p>
            <a:r>
              <a:rPr lang="en-US" b="1" dirty="0"/>
              <a:t>Credential Attainment</a:t>
            </a:r>
            <a:br>
              <a:rPr lang="en-US" b="1" dirty="0"/>
            </a:br>
            <a:r>
              <a:rPr lang="en-US" sz="2800" b="1" dirty="0"/>
              <a:t>Scenario</a:t>
            </a:r>
            <a:endParaRPr lang="en-US" dirty="0"/>
          </a:p>
        </p:txBody>
      </p:sp>
      <p:sp>
        <p:nvSpPr>
          <p:cNvPr id="3" name="Content Placeholder 2">
            <a:extLst>
              <a:ext uri="{FF2B5EF4-FFF2-40B4-BE49-F238E27FC236}">
                <a16:creationId xmlns:a16="http://schemas.microsoft.com/office/drawing/2014/main" id="{9B83FA3D-2C19-4327-8C81-A5C1D0BBE224}"/>
              </a:ext>
            </a:extLst>
          </p:cNvPr>
          <p:cNvSpPr>
            <a:spLocks noGrp="1"/>
          </p:cNvSpPr>
          <p:nvPr>
            <p:ph idx="1"/>
          </p:nvPr>
        </p:nvSpPr>
        <p:spPr/>
        <p:txBody>
          <a:bodyPr>
            <a:normAutofit/>
          </a:bodyPr>
          <a:lstStyle/>
          <a:p>
            <a:r>
              <a:rPr lang="en-US" sz="2400" dirty="0"/>
              <a:t>Julia is a WIOA ISY attending high school. She graduates from high school, earns her diploma, and exits the WIOA Youth program shortly thereafter. In her 2</a:t>
            </a:r>
            <a:r>
              <a:rPr lang="en-US" sz="2400" baseline="30000" dirty="0"/>
              <a:t>nd</a:t>
            </a:r>
            <a:r>
              <a:rPr lang="en-US" sz="2400" dirty="0"/>
              <a:t> quarter after exit, she is attending community college. By her 4</a:t>
            </a:r>
            <a:r>
              <a:rPr lang="en-US" sz="2400" baseline="30000" dirty="0"/>
              <a:t>th</a:t>
            </a:r>
            <a:r>
              <a:rPr lang="en-US" sz="2400" dirty="0"/>
              <a:t> quarter after exit, she is no longer in community college, nor is she employed.</a:t>
            </a:r>
          </a:p>
          <a:p>
            <a:r>
              <a:rPr lang="en-US" sz="2400" dirty="0">
                <a:solidFill>
                  <a:srgbClr val="0000FF"/>
                </a:solidFill>
              </a:rPr>
              <a:t>Is Julia included in the credential attainment rate?</a:t>
            </a:r>
          </a:p>
          <a:p>
            <a:r>
              <a:rPr lang="en-US" sz="2400" dirty="0">
                <a:solidFill>
                  <a:srgbClr val="0000FF"/>
                </a:solidFill>
              </a:rPr>
              <a:t>Is Julia a positive outcome in the Credential Attainment rate?</a:t>
            </a:r>
          </a:p>
        </p:txBody>
      </p:sp>
      <p:sp>
        <p:nvSpPr>
          <p:cNvPr id="4" name="Date Placeholder 3">
            <a:extLst>
              <a:ext uri="{FF2B5EF4-FFF2-40B4-BE49-F238E27FC236}">
                <a16:creationId xmlns:a16="http://schemas.microsoft.com/office/drawing/2014/main" id="{DD5DDA7E-55C5-4E88-A091-F9FBBA90CFAD}"/>
              </a:ext>
            </a:extLst>
          </p:cNvPr>
          <p:cNvSpPr>
            <a:spLocks noGrp="1"/>
          </p:cNvSpPr>
          <p:nvPr>
            <p:ph type="dt" sz="half" idx="10"/>
          </p:nvPr>
        </p:nvSpPr>
        <p:spPr/>
        <p:txBody>
          <a:bodyPr/>
          <a:lstStyle/>
          <a:p>
            <a:pPr>
              <a:defRPr/>
            </a:pPr>
            <a:r>
              <a:rPr lang="en-US"/>
              <a:t>February 1, 2018 </a:t>
            </a:r>
          </a:p>
        </p:txBody>
      </p:sp>
      <p:sp>
        <p:nvSpPr>
          <p:cNvPr id="5" name="Slide Number Placeholder 4">
            <a:extLst>
              <a:ext uri="{FF2B5EF4-FFF2-40B4-BE49-F238E27FC236}">
                <a16:creationId xmlns:a16="http://schemas.microsoft.com/office/drawing/2014/main" id="{255D1CF2-A0AE-4A38-984A-A5B7B1CA0228}"/>
              </a:ext>
            </a:extLst>
          </p:cNvPr>
          <p:cNvSpPr>
            <a:spLocks noGrp="1"/>
          </p:cNvSpPr>
          <p:nvPr>
            <p:ph type="sldNum" sz="quarter" idx="12"/>
          </p:nvPr>
        </p:nvSpPr>
        <p:spPr/>
        <p:txBody>
          <a:bodyPr/>
          <a:lstStyle/>
          <a:p>
            <a:pPr>
              <a:defRPr/>
            </a:pPr>
            <a:fld id="{E072579F-9FF5-4201-872C-73481382824D}" type="slidenum">
              <a:rPr lang="en-US" smtClean="0"/>
              <a:pPr>
                <a:defRPr/>
              </a:pPr>
              <a:t>21</a:t>
            </a:fld>
            <a:endParaRPr lang="en-US" dirty="0"/>
          </a:p>
        </p:txBody>
      </p:sp>
    </p:spTree>
    <p:extLst>
      <p:ext uri="{BB962C8B-B14F-4D97-AF65-F5344CB8AC3E}">
        <p14:creationId xmlns:p14="http://schemas.microsoft.com/office/powerpoint/2010/main" val="2507361570"/>
      </p:ext>
    </p:extLst>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
            <a:ext cx="8229600" cy="1066800"/>
          </a:xfrm>
        </p:spPr>
        <p:txBody>
          <a:bodyPr/>
          <a:lstStyle/>
          <a:p>
            <a:r>
              <a:rPr lang="en-US" altLang="en-US" sz="3600" dirty="0">
                <a:latin typeface="+mj-lt"/>
              </a:rPr>
              <a:t>WIOA Performance Indicators</a:t>
            </a:r>
            <a:endParaRPr lang="en-US" sz="3600" dirty="0">
              <a:latin typeface="+mj-lt"/>
            </a:endParaRPr>
          </a:p>
        </p:txBody>
      </p:sp>
      <p:sp>
        <p:nvSpPr>
          <p:cNvPr id="4" name="Date Placeholder 3"/>
          <p:cNvSpPr>
            <a:spLocks noGrp="1"/>
          </p:cNvSpPr>
          <p:nvPr>
            <p:ph type="dt" sz="half" idx="10"/>
          </p:nvPr>
        </p:nvSpPr>
        <p:spPr/>
        <p:txBody>
          <a:bodyPr/>
          <a:lstStyle/>
          <a:p>
            <a:pPr>
              <a:defRPr/>
            </a:pPr>
            <a:r>
              <a:rPr lang="en-US" dirty="0"/>
              <a:t>February 1, 2018 </a:t>
            </a:r>
          </a:p>
        </p:txBody>
      </p:sp>
      <p:sp>
        <p:nvSpPr>
          <p:cNvPr id="6" name="Slide Number Placeholder 5"/>
          <p:cNvSpPr>
            <a:spLocks noGrp="1"/>
          </p:cNvSpPr>
          <p:nvPr>
            <p:ph type="sldNum" sz="quarter" idx="12"/>
          </p:nvPr>
        </p:nvSpPr>
        <p:spPr/>
        <p:txBody>
          <a:bodyPr/>
          <a:lstStyle/>
          <a:p>
            <a:pPr>
              <a:defRPr/>
            </a:pPr>
            <a:fld id="{E072579F-9FF5-4201-872C-73481382824D}" type="slidenum">
              <a:rPr lang="en-US" smtClean="0"/>
              <a:pPr>
                <a:defRPr/>
              </a:pPr>
              <a:t>22</a:t>
            </a:fld>
            <a:endParaRPr lang="en-US" dirty="0"/>
          </a:p>
        </p:txBody>
      </p:sp>
      <p:sp>
        <p:nvSpPr>
          <p:cNvPr id="3" name="Rectangle 2">
            <a:extLst>
              <a:ext uri="{FF2B5EF4-FFF2-40B4-BE49-F238E27FC236}">
                <a16:creationId xmlns:a16="http://schemas.microsoft.com/office/drawing/2014/main" id="{847F6623-066D-4786-94D2-6352C32A89E9}"/>
              </a:ext>
            </a:extLst>
          </p:cNvPr>
          <p:cNvSpPr/>
          <p:nvPr/>
        </p:nvSpPr>
        <p:spPr>
          <a:xfrm>
            <a:off x="269631" y="1341983"/>
            <a:ext cx="8604738" cy="4356321"/>
          </a:xfrm>
          <a:prstGeom prst="rect">
            <a:avLst/>
          </a:prstGeom>
        </p:spPr>
        <p:txBody>
          <a:bodyPr wrap="square">
            <a:spAutoFit/>
          </a:bodyPr>
          <a:lstStyle/>
          <a:p>
            <a:pPr marL="450850" lvl="1" indent="0">
              <a:lnSpc>
                <a:spcPct val="115000"/>
              </a:lnSpc>
              <a:spcBef>
                <a:spcPts val="0"/>
              </a:spcBef>
              <a:buNone/>
            </a:pPr>
            <a:r>
              <a:rPr lang="en-US" sz="2800" b="1" dirty="0">
                <a:solidFill>
                  <a:schemeClr val="accent6"/>
                </a:solidFill>
              </a:rPr>
              <a:t>Measurable Skill Gain (MSG) Indicator:</a:t>
            </a:r>
          </a:p>
          <a:p>
            <a:pPr marL="450850" lvl="1" indent="0">
              <a:lnSpc>
                <a:spcPct val="115000"/>
              </a:lnSpc>
              <a:spcBef>
                <a:spcPts val="0"/>
              </a:spcBef>
              <a:buNone/>
            </a:pPr>
            <a:endParaRPr lang="en-US" sz="2800" b="1" dirty="0">
              <a:solidFill>
                <a:schemeClr val="accent6"/>
              </a:solidFill>
            </a:endParaRPr>
          </a:p>
          <a:p>
            <a:pPr marL="450850" lvl="1" indent="0">
              <a:lnSpc>
                <a:spcPct val="115000"/>
              </a:lnSpc>
              <a:spcBef>
                <a:spcPts val="0"/>
              </a:spcBef>
              <a:buNone/>
            </a:pPr>
            <a:r>
              <a:rPr lang="en-US" sz="2400" dirty="0">
                <a:solidFill>
                  <a:schemeClr val="accent6"/>
                </a:solidFill>
              </a:rPr>
              <a:t>The measurable skill gains indicator measures the percentage of program participants who, during a program year, are in an </a:t>
            </a:r>
            <a:r>
              <a:rPr lang="en-US" sz="2400" b="1" i="1" dirty="0">
                <a:solidFill>
                  <a:schemeClr val="accent6"/>
                </a:solidFill>
              </a:rPr>
              <a:t>education or training </a:t>
            </a:r>
            <a:r>
              <a:rPr lang="en-US" sz="2400" dirty="0">
                <a:solidFill>
                  <a:schemeClr val="accent6"/>
                </a:solidFill>
              </a:rPr>
              <a:t>and who are achieving progress, defined as documented gains in academic, technical, or occupational skills leading towards a credential or employment. </a:t>
            </a:r>
          </a:p>
          <a:p>
            <a:pPr marL="450850" lvl="1" indent="0">
              <a:lnSpc>
                <a:spcPct val="115000"/>
              </a:lnSpc>
              <a:spcBef>
                <a:spcPts val="0"/>
              </a:spcBef>
              <a:buNone/>
            </a:pPr>
            <a:endParaRPr lang="en-US" sz="2400" dirty="0">
              <a:solidFill>
                <a:schemeClr val="accent6"/>
              </a:solidFill>
            </a:endParaRPr>
          </a:p>
          <a:p>
            <a:pPr marL="450850" lvl="1" indent="0">
              <a:lnSpc>
                <a:spcPct val="115000"/>
              </a:lnSpc>
              <a:spcBef>
                <a:spcPts val="0"/>
              </a:spcBef>
              <a:buNone/>
            </a:pPr>
            <a:r>
              <a:rPr lang="en-US" sz="2400" dirty="0">
                <a:solidFill>
                  <a:schemeClr val="accent6"/>
                </a:solidFill>
              </a:rPr>
              <a:t>MSG is not an exiter based performance indicator.</a:t>
            </a:r>
          </a:p>
          <a:p>
            <a:pPr marL="450850" lvl="1">
              <a:lnSpc>
                <a:spcPct val="115000"/>
              </a:lnSpc>
              <a:spcBef>
                <a:spcPts val="0"/>
              </a:spcBef>
            </a:pPr>
            <a:endParaRPr lang="en-US" dirty="0">
              <a:solidFill>
                <a:schemeClr val="accent6"/>
              </a:solidFill>
            </a:endParaRPr>
          </a:p>
        </p:txBody>
      </p:sp>
    </p:spTree>
    <p:extLst>
      <p:ext uri="{BB962C8B-B14F-4D97-AF65-F5344CB8AC3E}">
        <p14:creationId xmlns:p14="http://schemas.microsoft.com/office/powerpoint/2010/main" val="4052361789"/>
      </p:ext>
    </p:extLst>
  </p:cSld>
  <p:clrMapOvr>
    <a:masterClrMapping/>
  </p:clrMapOvr>
  <p:transition>
    <p:fade thruBlk="1"/>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4DA5688-668F-48A9-AC80-33F859D88195}"/>
              </a:ext>
            </a:extLst>
          </p:cNvPr>
          <p:cNvSpPr>
            <a:spLocks noGrp="1"/>
          </p:cNvSpPr>
          <p:nvPr>
            <p:ph idx="1"/>
          </p:nvPr>
        </p:nvSpPr>
        <p:spPr>
          <a:xfrm>
            <a:off x="457200" y="1229033"/>
            <a:ext cx="8229600" cy="4743166"/>
          </a:xfrm>
        </p:spPr>
        <p:txBody>
          <a:bodyPr>
            <a:normAutofit/>
          </a:bodyPr>
          <a:lstStyle/>
          <a:p>
            <a:r>
              <a:rPr lang="en-US" dirty="0"/>
              <a:t>Who is in the Measurable Skill Gains measure?</a:t>
            </a:r>
          </a:p>
          <a:p>
            <a:pPr lvl="1">
              <a:buFont typeface="Wingdings" panose="05000000000000000000" pitchFamily="2" charset="2"/>
              <a:buChar char="ü"/>
            </a:pPr>
            <a:endParaRPr lang="en-US" dirty="0"/>
          </a:p>
          <a:p>
            <a:pPr lvl="1">
              <a:buFont typeface="Wingdings" panose="05000000000000000000" pitchFamily="2" charset="2"/>
              <a:buChar char="ü"/>
            </a:pPr>
            <a:r>
              <a:rPr lang="en-US" dirty="0"/>
              <a:t>All In School Youth are included!</a:t>
            </a:r>
          </a:p>
          <a:p>
            <a:pPr lvl="1">
              <a:buFont typeface="Wingdings" panose="05000000000000000000" pitchFamily="2" charset="2"/>
              <a:buChar char="ü"/>
            </a:pPr>
            <a:endParaRPr lang="en-US" dirty="0"/>
          </a:p>
          <a:p>
            <a:pPr lvl="1">
              <a:buFont typeface="Wingdings" panose="05000000000000000000" pitchFamily="2" charset="2"/>
              <a:buChar char="ü"/>
            </a:pPr>
            <a:r>
              <a:rPr lang="en-US" dirty="0"/>
              <a:t>Adults/Dislocated Workers who are in any occupational skills training, </a:t>
            </a:r>
            <a:r>
              <a:rPr lang="en-US" b="1" i="1" dirty="0"/>
              <a:t>including OJT</a:t>
            </a:r>
            <a:r>
              <a:rPr lang="en-US" dirty="0"/>
              <a:t>, or in any secondary </a:t>
            </a:r>
            <a:r>
              <a:rPr lang="en-US"/>
              <a:t>school programs (</a:t>
            </a:r>
            <a:r>
              <a:rPr lang="en-US" dirty="0"/>
              <a:t>ABE/</a:t>
            </a:r>
            <a:r>
              <a:rPr lang="en-US"/>
              <a:t>GED).</a:t>
            </a:r>
            <a:endParaRPr lang="en-US" dirty="0"/>
          </a:p>
          <a:p>
            <a:pPr lvl="1">
              <a:buFont typeface="Wingdings" panose="05000000000000000000" pitchFamily="2" charset="2"/>
              <a:buChar char="ü"/>
            </a:pPr>
            <a:endParaRPr lang="en-US" dirty="0"/>
          </a:p>
          <a:p>
            <a:pPr lvl="1">
              <a:buFont typeface="Wingdings" panose="05000000000000000000" pitchFamily="2" charset="2"/>
              <a:buChar char="ü"/>
            </a:pPr>
            <a:r>
              <a:rPr lang="en-US" dirty="0"/>
              <a:t>Out of School Youth who are in any occupational skills training, </a:t>
            </a:r>
            <a:r>
              <a:rPr lang="en-US" b="1" i="1" dirty="0"/>
              <a:t>not including OJT, </a:t>
            </a:r>
            <a:r>
              <a:rPr lang="en-US" dirty="0"/>
              <a:t>or in any secondary education programs (ABE/GED), or </a:t>
            </a:r>
            <a:r>
              <a:rPr lang="en-US" dirty="0" err="1"/>
              <a:t>YouthBuild</a:t>
            </a:r>
            <a:r>
              <a:rPr lang="en-US" dirty="0"/>
              <a:t> or Job Corps.</a:t>
            </a:r>
          </a:p>
          <a:p>
            <a:pPr lvl="2"/>
            <a:endParaRPr lang="en-US" dirty="0"/>
          </a:p>
          <a:p>
            <a:endParaRPr lang="en-US" dirty="0"/>
          </a:p>
        </p:txBody>
      </p:sp>
      <p:sp>
        <p:nvSpPr>
          <p:cNvPr id="4" name="Date Placeholder 3">
            <a:extLst>
              <a:ext uri="{FF2B5EF4-FFF2-40B4-BE49-F238E27FC236}">
                <a16:creationId xmlns:a16="http://schemas.microsoft.com/office/drawing/2014/main" id="{39307682-41FE-4E7D-B01D-F7EC41D47D29}"/>
              </a:ext>
            </a:extLst>
          </p:cNvPr>
          <p:cNvSpPr>
            <a:spLocks noGrp="1"/>
          </p:cNvSpPr>
          <p:nvPr>
            <p:ph type="dt" sz="half" idx="10"/>
          </p:nvPr>
        </p:nvSpPr>
        <p:spPr/>
        <p:txBody>
          <a:bodyPr/>
          <a:lstStyle/>
          <a:p>
            <a:pPr>
              <a:defRPr/>
            </a:pPr>
            <a:r>
              <a:rPr lang="en-US"/>
              <a:t>February 1, 2018 </a:t>
            </a:r>
          </a:p>
        </p:txBody>
      </p:sp>
      <p:sp>
        <p:nvSpPr>
          <p:cNvPr id="5" name="Slide Number Placeholder 4">
            <a:extLst>
              <a:ext uri="{FF2B5EF4-FFF2-40B4-BE49-F238E27FC236}">
                <a16:creationId xmlns:a16="http://schemas.microsoft.com/office/drawing/2014/main" id="{2D51A9F6-9AEF-4F15-80F3-5CBBCD46BA8C}"/>
              </a:ext>
            </a:extLst>
          </p:cNvPr>
          <p:cNvSpPr>
            <a:spLocks noGrp="1"/>
          </p:cNvSpPr>
          <p:nvPr>
            <p:ph type="sldNum" sz="quarter" idx="12"/>
          </p:nvPr>
        </p:nvSpPr>
        <p:spPr/>
        <p:txBody>
          <a:bodyPr/>
          <a:lstStyle/>
          <a:p>
            <a:pPr>
              <a:defRPr/>
            </a:pPr>
            <a:fld id="{E072579F-9FF5-4201-872C-73481382824D}" type="slidenum">
              <a:rPr lang="en-US" smtClean="0"/>
              <a:pPr>
                <a:defRPr/>
              </a:pPr>
              <a:t>23</a:t>
            </a:fld>
            <a:endParaRPr lang="en-US" dirty="0"/>
          </a:p>
        </p:txBody>
      </p:sp>
      <p:sp>
        <p:nvSpPr>
          <p:cNvPr id="6" name="Title 1">
            <a:extLst>
              <a:ext uri="{FF2B5EF4-FFF2-40B4-BE49-F238E27FC236}">
                <a16:creationId xmlns:a16="http://schemas.microsoft.com/office/drawing/2014/main" id="{2A0B3796-97C1-4A87-A559-56270E5F3D5D}"/>
              </a:ext>
            </a:extLst>
          </p:cNvPr>
          <p:cNvSpPr>
            <a:spLocks noGrp="1"/>
          </p:cNvSpPr>
          <p:nvPr>
            <p:ph type="title"/>
          </p:nvPr>
        </p:nvSpPr>
        <p:spPr>
          <a:xfrm>
            <a:off x="457200" y="139700"/>
            <a:ext cx="7131050" cy="941388"/>
          </a:xfrm>
        </p:spPr>
        <p:txBody>
          <a:bodyPr/>
          <a:lstStyle/>
          <a:p>
            <a:r>
              <a:rPr lang="en-US" altLang="en-US" sz="3600" dirty="0">
                <a:latin typeface="+mj-lt"/>
              </a:rPr>
              <a:t>WIOA Performance Indicators</a:t>
            </a:r>
            <a:endParaRPr lang="en-US" sz="3600" dirty="0">
              <a:latin typeface="+mj-lt"/>
            </a:endParaRPr>
          </a:p>
        </p:txBody>
      </p:sp>
    </p:spTree>
    <p:extLst>
      <p:ext uri="{BB962C8B-B14F-4D97-AF65-F5344CB8AC3E}">
        <p14:creationId xmlns:p14="http://schemas.microsoft.com/office/powerpoint/2010/main" val="1840386246"/>
      </p:ext>
    </p:extLst>
  </p:cSld>
  <p:clrMapOvr>
    <a:masterClrMapping/>
  </p:clrMapOvr>
  <p:transition>
    <p:fade thruBlk="1"/>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AB4A536-D286-4534-B6C0-B6E5537616D8}"/>
              </a:ext>
            </a:extLst>
          </p:cNvPr>
          <p:cNvSpPr>
            <a:spLocks noGrp="1"/>
          </p:cNvSpPr>
          <p:nvPr>
            <p:ph idx="1"/>
          </p:nvPr>
        </p:nvSpPr>
        <p:spPr/>
        <p:txBody>
          <a:bodyPr>
            <a:normAutofit/>
          </a:bodyPr>
          <a:lstStyle/>
          <a:p>
            <a:r>
              <a:rPr lang="en-US" b="1" dirty="0"/>
              <a:t>MSG Rules:</a:t>
            </a:r>
          </a:p>
          <a:p>
            <a:r>
              <a:rPr lang="en-US" b="1" i="1" dirty="0"/>
              <a:t>At least one measurable skill gain must be accomplished for each program year that a participant is enrolled in an education or training component.</a:t>
            </a:r>
          </a:p>
          <a:p>
            <a:r>
              <a:rPr lang="en-US" b="1" i="1" dirty="0"/>
              <a:t>A skill gain may count if attained after exit if still within the program year.</a:t>
            </a:r>
            <a:endParaRPr lang="en-US" sz="3200" dirty="0"/>
          </a:p>
          <a:p>
            <a:endParaRPr lang="en-US" dirty="0"/>
          </a:p>
          <a:p>
            <a:endParaRPr lang="en-US" dirty="0"/>
          </a:p>
        </p:txBody>
      </p:sp>
      <p:sp>
        <p:nvSpPr>
          <p:cNvPr id="4" name="Date Placeholder 3">
            <a:extLst>
              <a:ext uri="{FF2B5EF4-FFF2-40B4-BE49-F238E27FC236}">
                <a16:creationId xmlns:a16="http://schemas.microsoft.com/office/drawing/2014/main" id="{87E098DF-D8F1-4EF0-950F-9F013E0FD77B}"/>
              </a:ext>
            </a:extLst>
          </p:cNvPr>
          <p:cNvSpPr>
            <a:spLocks noGrp="1"/>
          </p:cNvSpPr>
          <p:nvPr>
            <p:ph type="dt" sz="half" idx="10"/>
          </p:nvPr>
        </p:nvSpPr>
        <p:spPr/>
        <p:txBody>
          <a:bodyPr/>
          <a:lstStyle/>
          <a:p>
            <a:pPr>
              <a:defRPr/>
            </a:pPr>
            <a:r>
              <a:rPr lang="en-US"/>
              <a:t>February 1, 2018 </a:t>
            </a:r>
          </a:p>
        </p:txBody>
      </p:sp>
      <p:sp>
        <p:nvSpPr>
          <p:cNvPr id="5" name="Slide Number Placeholder 4">
            <a:extLst>
              <a:ext uri="{FF2B5EF4-FFF2-40B4-BE49-F238E27FC236}">
                <a16:creationId xmlns:a16="http://schemas.microsoft.com/office/drawing/2014/main" id="{2ACC4C76-1162-4D3E-A681-63791DBEB877}"/>
              </a:ext>
            </a:extLst>
          </p:cNvPr>
          <p:cNvSpPr>
            <a:spLocks noGrp="1"/>
          </p:cNvSpPr>
          <p:nvPr>
            <p:ph type="sldNum" sz="quarter" idx="12"/>
          </p:nvPr>
        </p:nvSpPr>
        <p:spPr/>
        <p:txBody>
          <a:bodyPr/>
          <a:lstStyle/>
          <a:p>
            <a:pPr>
              <a:defRPr/>
            </a:pPr>
            <a:fld id="{E072579F-9FF5-4201-872C-73481382824D}" type="slidenum">
              <a:rPr lang="en-US" smtClean="0"/>
              <a:pPr>
                <a:defRPr/>
              </a:pPr>
              <a:t>24</a:t>
            </a:fld>
            <a:endParaRPr lang="en-US" dirty="0"/>
          </a:p>
        </p:txBody>
      </p:sp>
      <p:sp>
        <p:nvSpPr>
          <p:cNvPr id="6" name="Title 1">
            <a:extLst>
              <a:ext uri="{FF2B5EF4-FFF2-40B4-BE49-F238E27FC236}">
                <a16:creationId xmlns:a16="http://schemas.microsoft.com/office/drawing/2014/main" id="{77A0F53A-6FB6-4191-9BCB-6249B9D2270C}"/>
              </a:ext>
            </a:extLst>
          </p:cNvPr>
          <p:cNvSpPr>
            <a:spLocks noGrp="1"/>
          </p:cNvSpPr>
          <p:nvPr>
            <p:ph type="title"/>
          </p:nvPr>
        </p:nvSpPr>
        <p:spPr>
          <a:xfrm>
            <a:off x="457200" y="139700"/>
            <a:ext cx="7131050" cy="941388"/>
          </a:xfrm>
        </p:spPr>
        <p:txBody>
          <a:bodyPr/>
          <a:lstStyle/>
          <a:p>
            <a:r>
              <a:rPr lang="en-US" altLang="en-US" sz="3600" dirty="0">
                <a:latin typeface="+mj-lt"/>
              </a:rPr>
              <a:t>WIOA Performance Indicators</a:t>
            </a:r>
            <a:br>
              <a:rPr lang="en-US" altLang="en-US" sz="3600" dirty="0">
                <a:latin typeface="+mj-lt"/>
              </a:rPr>
            </a:br>
            <a:r>
              <a:rPr lang="en-US" altLang="en-US" sz="3600" dirty="0">
                <a:latin typeface="+mj-lt"/>
              </a:rPr>
              <a:t>Measurable Skill Gain</a:t>
            </a:r>
            <a:endParaRPr lang="en-US" sz="3600" dirty="0">
              <a:latin typeface="+mj-lt"/>
            </a:endParaRPr>
          </a:p>
        </p:txBody>
      </p:sp>
    </p:spTree>
    <p:extLst>
      <p:ext uri="{BB962C8B-B14F-4D97-AF65-F5344CB8AC3E}">
        <p14:creationId xmlns:p14="http://schemas.microsoft.com/office/powerpoint/2010/main" val="991947895"/>
      </p:ext>
    </p:extLst>
  </p:cSld>
  <p:clrMapOvr>
    <a:masterClrMapping/>
  </p:clrMapOvr>
  <p:transition>
    <p:fade thruBlk="1"/>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D63B3E0-721E-44C8-A37E-7F0FB1476C83}"/>
              </a:ext>
            </a:extLst>
          </p:cNvPr>
          <p:cNvSpPr>
            <a:spLocks noGrp="1"/>
          </p:cNvSpPr>
          <p:nvPr>
            <p:ph idx="1"/>
          </p:nvPr>
        </p:nvSpPr>
        <p:spPr>
          <a:xfrm>
            <a:off x="457200" y="1242875"/>
            <a:ext cx="8229600" cy="4729324"/>
          </a:xfrm>
        </p:spPr>
        <p:txBody>
          <a:bodyPr>
            <a:normAutofit fontScale="92500" lnSpcReduction="10000"/>
          </a:bodyPr>
          <a:lstStyle/>
          <a:p>
            <a:pPr marL="0" indent="0">
              <a:buNone/>
            </a:pPr>
            <a:r>
              <a:rPr lang="en-US" dirty="0"/>
              <a:t>There are five (5) types of gains;</a:t>
            </a:r>
          </a:p>
          <a:p>
            <a:pPr marL="514350" indent="-514350">
              <a:buFont typeface="+mj-lt"/>
              <a:buAutoNum type="arabicPeriod"/>
            </a:pPr>
            <a:r>
              <a:rPr lang="en-US" dirty="0"/>
              <a:t>Educational Functioning Level Gain:</a:t>
            </a:r>
          </a:p>
          <a:p>
            <a:pPr lvl="1" indent="-285750">
              <a:buFont typeface="Wingdings" panose="05000000000000000000" pitchFamily="2" charset="2"/>
              <a:buChar char="ü"/>
            </a:pPr>
            <a:r>
              <a:rPr lang="en-US" sz="2000" dirty="0"/>
              <a:t>Compare pre-test and post test to see gain in educational functioning level based on standard National Reporting System (NRS) tests like TABE, CASAS, MAPT.</a:t>
            </a:r>
          </a:p>
          <a:p>
            <a:pPr marL="514350" indent="-514350">
              <a:buFont typeface="+mj-lt"/>
              <a:buAutoNum type="arabicPeriod"/>
            </a:pPr>
            <a:r>
              <a:rPr lang="en-US" dirty="0"/>
              <a:t>Diploma or Recognized Equivalent:</a:t>
            </a:r>
          </a:p>
          <a:p>
            <a:pPr lvl="1">
              <a:buFont typeface="Wingdings" panose="05000000000000000000" pitchFamily="2" charset="2"/>
              <a:buChar char="ü"/>
            </a:pPr>
            <a:r>
              <a:rPr lang="en-US" sz="2000" dirty="0"/>
              <a:t>HS diploma or state recognized equivalent (GED/</a:t>
            </a:r>
            <a:r>
              <a:rPr lang="en-US" sz="2000" dirty="0" err="1"/>
              <a:t>HiSET</a:t>
            </a:r>
            <a:r>
              <a:rPr lang="en-US" sz="2000" dirty="0"/>
              <a:t>)</a:t>
            </a:r>
          </a:p>
          <a:p>
            <a:pPr marL="514350" indent="-514350">
              <a:buFont typeface="+mj-lt"/>
              <a:buAutoNum type="arabicPeriod"/>
            </a:pPr>
            <a:r>
              <a:rPr lang="en-US" dirty="0"/>
              <a:t>Transcript or Report Card:</a:t>
            </a:r>
          </a:p>
          <a:p>
            <a:pPr lvl="1">
              <a:buFont typeface="Wingdings" panose="05000000000000000000" pitchFamily="2" charset="2"/>
              <a:buChar char="ü"/>
            </a:pPr>
            <a:r>
              <a:rPr lang="en-US" sz="1900" dirty="0"/>
              <a:t>The report card should demonstrate satisfactory achievement in all classes by the participant in secondary education for one semester.</a:t>
            </a:r>
          </a:p>
          <a:p>
            <a:pPr lvl="1">
              <a:buFont typeface="Wingdings" panose="05000000000000000000" pitchFamily="2" charset="2"/>
              <a:buChar char="ü"/>
            </a:pPr>
            <a:r>
              <a:rPr lang="en-US" sz="1900" dirty="0"/>
              <a:t>A post secondary transcript  showing achievement with sufficient credit hours; 12+ hours per semester for full time, or 12+ hours over two semesters during a 12-month period for part time students.</a:t>
            </a:r>
          </a:p>
          <a:p>
            <a:pPr marL="514350" indent="-514350">
              <a:lnSpc>
                <a:spcPct val="80000"/>
              </a:lnSpc>
              <a:buFont typeface="+mj-lt"/>
              <a:buAutoNum type="arabicPeriod"/>
            </a:pPr>
            <a:endParaRPr lang="en-US" sz="2600" dirty="0"/>
          </a:p>
          <a:p>
            <a:pPr lvl="1">
              <a:buFont typeface="Wingdings" panose="05000000000000000000" pitchFamily="2" charset="2"/>
              <a:buChar char="ü"/>
            </a:pPr>
            <a:endParaRPr lang="en-US" sz="1900" dirty="0"/>
          </a:p>
          <a:p>
            <a:pPr lvl="1">
              <a:buFont typeface="Wingdings" panose="05000000000000000000" pitchFamily="2" charset="2"/>
              <a:buChar char="ü"/>
            </a:pPr>
            <a:endParaRPr lang="en-US" sz="2000" dirty="0"/>
          </a:p>
          <a:p>
            <a:pPr lvl="1"/>
            <a:endParaRPr lang="en-US" dirty="0"/>
          </a:p>
        </p:txBody>
      </p:sp>
      <p:sp>
        <p:nvSpPr>
          <p:cNvPr id="4" name="Date Placeholder 3">
            <a:extLst>
              <a:ext uri="{FF2B5EF4-FFF2-40B4-BE49-F238E27FC236}">
                <a16:creationId xmlns:a16="http://schemas.microsoft.com/office/drawing/2014/main" id="{27D1E32A-2AAE-401D-B01C-644924602C83}"/>
              </a:ext>
            </a:extLst>
          </p:cNvPr>
          <p:cNvSpPr>
            <a:spLocks noGrp="1"/>
          </p:cNvSpPr>
          <p:nvPr>
            <p:ph type="dt" sz="half" idx="10"/>
          </p:nvPr>
        </p:nvSpPr>
        <p:spPr/>
        <p:txBody>
          <a:bodyPr/>
          <a:lstStyle/>
          <a:p>
            <a:pPr>
              <a:defRPr/>
            </a:pPr>
            <a:r>
              <a:rPr lang="en-US" dirty="0"/>
              <a:t>February 1, 2018 </a:t>
            </a:r>
          </a:p>
        </p:txBody>
      </p:sp>
      <p:sp>
        <p:nvSpPr>
          <p:cNvPr id="5" name="Slide Number Placeholder 4">
            <a:extLst>
              <a:ext uri="{FF2B5EF4-FFF2-40B4-BE49-F238E27FC236}">
                <a16:creationId xmlns:a16="http://schemas.microsoft.com/office/drawing/2014/main" id="{719B69C0-D6EF-4903-A906-58FEC41D0F64}"/>
              </a:ext>
            </a:extLst>
          </p:cNvPr>
          <p:cNvSpPr>
            <a:spLocks noGrp="1"/>
          </p:cNvSpPr>
          <p:nvPr>
            <p:ph type="sldNum" sz="quarter" idx="12"/>
          </p:nvPr>
        </p:nvSpPr>
        <p:spPr/>
        <p:txBody>
          <a:bodyPr/>
          <a:lstStyle/>
          <a:p>
            <a:pPr>
              <a:defRPr/>
            </a:pPr>
            <a:fld id="{E072579F-9FF5-4201-872C-73481382824D}" type="slidenum">
              <a:rPr lang="en-US" smtClean="0"/>
              <a:pPr>
                <a:defRPr/>
              </a:pPr>
              <a:t>25</a:t>
            </a:fld>
            <a:endParaRPr lang="en-US" dirty="0"/>
          </a:p>
        </p:txBody>
      </p:sp>
      <p:sp>
        <p:nvSpPr>
          <p:cNvPr id="6" name="Title 1">
            <a:extLst>
              <a:ext uri="{FF2B5EF4-FFF2-40B4-BE49-F238E27FC236}">
                <a16:creationId xmlns:a16="http://schemas.microsoft.com/office/drawing/2014/main" id="{AD4D9EA0-5AF3-45B5-9A53-08CC1716402F}"/>
              </a:ext>
            </a:extLst>
          </p:cNvPr>
          <p:cNvSpPr>
            <a:spLocks noGrp="1"/>
          </p:cNvSpPr>
          <p:nvPr>
            <p:ph type="title"/>
          </p:nvPr>
        </p:nvSpPr>
        <p:spPr>
          <a:xfrm>
            <a:off x="457200" y="139700"/>
            <a:ext cx="7131050" cy="941388"/>
          </a:xfrm>
        </p:spPr>
        <p:txBody>
          <a:bodyPr/>
          <a:lstStyle/>
          <a:p>
            <a:r>
              <a:rPr lang="en-US" altLang="en-US" sz="3600" dirty="0">
                <a:latin typeface="+mj-lt"/>
              </a:rPr>
              <a:t>WIOA Performance Indicators</a:t>
            </a:r>
            <a:br>
              <a:rPr lang="en-US" altLang="en-US" sz="3600" dirty="0">
                <a:latin typeface="+mj-lt"/>
              </a:rPr>
            </a:br>
            <a:r>
              <a:rPr lang="en-US" altLang="en-US" sz="3600" dirty="0">
                <a:latin typeface="+mj-lt"/>
              </a:rPr>
              <a:t>Measurable Skill Gains</a:t>
            </a:r>
            <a:endParaRPr lang="en-US" sz="3600" dirty="0">
              <a:latin typeface="+mj-lt"/>
            </a:endParaRPr>
          </a:p>
        </p:txBody>
      </p:sp>
    </p:spTree>
    <p:extLst>
      <p:ext uri="{BB962C8B-B14F-4D97-AF65-F5344CB8AC3E}">
        <p14:creationId xmlns:p14="http://schemas.microsoft.com/office/powerpoint/2010/main" val="1305656124"/>
      </p:ext>
    </p:extLst>
  </p:cSld>
  <p:clrMapOvr>
    <a:masterClrMapping/>
  </p:clrMapOvr>
  <p:transition>
    <p:fade thruBlk="1"/>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D63B3E0-721E-44C8-A37E-7F0FB1476C83}"/>
              </a:ext>
            </a:extLst>
          </p:cNvPr>
          <p:cNvSpPr>
            <a:spLocks noGrp="1"/>
          </p:cNvSpPr>
          <p:nvPr>
            <p:ph idx="1"/>
          </p:nvPr>
        </p:nvSpPr>
        <p:spPr/>
        <p:txBody>
          <a:bodyPr>
            <a:normAutofit fontScale="92500" lnSpcReduction="10000"/>
          </a:bodyPr>
          <a:lstStyle/>
          <a:p>
            <a:pPr marL="514350" indent="-514350">
              <a:lnSpc>
                <a:spcPct val="80000"/>
              </a:lnSpc>
              <a:buFont typeface="+mj-lt"/>
              <a:buAutoNum type="arabicPeriod" startAt="4"/>
            </a:pPr>
            <a:r>
              <a:rPr lang="en-US" dirty="0"/>
              <a:t>Training Milestones:</a:t>
            </a:r>
          </a:p>
          <a:p>
            <a:pPr lvl="1"/>
            <a:r>
              <a:rPr lang="en-US" dirty="0"/>
              <a:t>The gain is documented by a satisfactory or better progress report from an employer or trainer. Some examples are:</a:t>
            </a:r>
          </a:p>
          <a:p>
            <a:pPr lvl="2"/>
            <a:r>
              <a:rPr lang="en-US" dirty="0"/>
              <a:t>Completion of OJT or apprenticeship program or steps to complete either.</a:t>
            </a:r>
          </a:p>
          <a:p>
            <a:pPr lvl="2"/>
            <a:r>
              <a:rPr lang="en-US" dirty="0"/>
              <a:t>Milestones for mastery of job skills</a:t>
            </a:r>
          </a:p>
          <a:p>
            <a:pPr lvl="2"/>
            <a:r>
              <a:rPr lang="en-US" dirty="0"/>
              <a:t>Increased pay from improved skills or performance</a:t>
            </a:r>
          </a:p>
          <a:p>
            <a:pPr marL="514350" indent="-514350">
              <a:buFont typeface="+mj-lt"/>
              <a:buAutoNum type="arabicPeriod" startAt="5"/>
            </a:pPr>
            <a:r>
              <a:rPr lang="en-US" dirty="0"/>
              <a:t>Skills Progression (based on exams):</a:t>
            </a:r>
          </a:p>
          <a:p>
            <a:pPr lvl="1"/>
            <a:r>
              <a:rPr lang="en-US" dirty="0"/>
              <a:t>Some examples are:</a:t>
            </a:r>
          </a:p>
          <a:p>
            <a:pPr lvl="2"/>
            <a:r>
              <a:rPr lang="en-US" dirty="0"/>
              <a:t>Passing a </a:t>
            </a:r>
            <a:r>
              <a:rPr lang="en-US" dirty="0" err="1"/>
              <a:t>ServSafe</a:t>
            </a:r>
            <a:r>
              <a:rPr lang="en-US" dirty="0"/>
              <a:t> exam on way to a culinary certification</a:t>
            </a:r>
          </a:p>
          <a:p>
            <a:pPr lvl="2"/>
            <a:r>
              <a:rPr lang="en-US" dirty="0"/>
              <a:t>Passing a CPR exam on way to a CNA certification</a:t>
            </a:r>
          </a:p>
          <a:p>
            <a:pPr lvl="2"/>
            <a:r>
              <a:rPr lang="en-US" dirty="0">
                <a:solidFill>
                  <a:srgbClr val="0000FF"/>
                </a:solidFill>
              </a:rPr>
              <a:t>Any industry recognized credential</a:t>
            </a:r>
          </a:p>
          <a:p>
            <a:pPr lvl="1"/>
            <a:endParaRPr lang="en-US" dirty="0"/>
          </a:p>
        </p:txBody>
      </p:sp>
      <p:sp>
        <p:nvSpPr>
          <p:cNvPr id="4" name="Date Placeholder 3">
            <a:extLst>
              <a:ext uri="{FF2B5EF4-FFF2-40B4-BE49-F238E27FC236}">
                <a16:creationId xmlns:a16="http://schemas.microsoft.com/office/drawing/2014/main" id="{27D1E32A-2AAE-401D-B01C-644924602C83}"/>
              </a:ext>
            </a:extLst>
          </p:cNvPr>
          <p:cNvSpPr>
            <a:spLocks noGrp="1"/>
          </p:cNvSpPr>
          <p:nvPr>
            <p:ph type="dt" sz="half" idx="10"/>
          </p:nvPr>
        </p:nvSpPr>
        <p:spPr/>
        <p:txBody>
          <a:bodyPr/>
          <a:lstStyle/>
          <a:p>
            <a:pPr>
              <a:defRPr/>
            </a:pPr>
            <a:r>
              <a:rPr lang="en-US"/>
              <a:t>February 1, 2018 </a:t>
            </a:r>
          </a:p>
        </p:txBody>
      </p:sp>
      <p:sp>
        <p:nvSpPr>
          <p:cNvPr id="5" name="Slide Number Placeholder 4">
            <a:extLst>
              <a:ext uri="{FF2B5EF4-FFF2-40B4-BE49-F238E27FC236}">
                <a16:creationId xmlns:a16="http://schemas.microsoft.com/office/drawing/2014/main" id="{719B69C0-D6EF-4903-A906-58FEC41D0F64}"/>
              </a:ext>
            </a:extLst>
          </p:cNvPr>
          <p:cNvSpPr>
            <a:spLocks noGrp="1"/>
          </p:cNvSpPr>
          <p:nvPr>
            <p:ph type="sldNum" sz="quarter" idx="12"/>
          </p:nvPr>
        </p:nvSpPr>
        <p:spPr/>
        <p:txBody>
          <a:bodyPr/>
          <a:lstStyle/>
          <a:p>
            <a:pPr>
              <a:defRPr/>
            </a:pPr>
            <a:fld id="{E072579F-9FF5-4201-872C-73481382824D}" type="slidenum">
              <a:rPr lang="en-US" smtClean="0"/>
              <a:pPr>
                <a:defRPr/>
              </a:pPr>
              <a:t>26</a:t>
            </a:fld>
            <a:endParaRPr lang="en-US" dirty="0"/>
          </a:p>
        </p:txBody>
      </p:sp>
      <p:sp>
        <p:nvSpPr>
          <p:cNvPr id="6" name="Title 1">
            <a:extLst>
              <a:ext uri="{FF2B5EF4-FFF2-40B4-BE49-F238E27FC236}">
                <a16:creationId xmlns:a16="http://schemas.microsoft.com/office/drawing/2014/main" id="{AD4D9EA0-5AF3-45B5-9A53-08CC1716402F}"/>
              </a:ext>
            </a:extLst>
          </p:cNvPr>
          <p:cNvSpPr>
            <a:spLocks noGrp="1"/>
          </p:cNvSpPr>
          <p:nvPr>
            <p:ph type="title"/>
          </p:nvPr>
        </p:nvSpPr>
        <p:spPr>
          <a:xfrm>
            <a:off x="457200" y="139700"/>
            <a:ext cx="7131050" cy="941388"/>
          </a:xfrm>
        </p:spPr>
        <p:txBody>
          <a:bodyPr/>
          <a:lstStyle/>
          <a:p>
            <a:r>
              <a:rPr lang="en-US" altLang="en-US" sz="3600" dirty="0">
                <a:latin typeface="+mj-lt"/>
              </a:rPr>
              <a:t>WIOA Performance Indicators</a:t>
            </a:r>
            <a:br>
              <a:rPr lang="en-US" altLang="en-US" sz="3600" dirty="0">
                <a:latin typeface="+mj-lt"/>
              </a:rPr>
            </a:br>
            <a:r>
              <a:rPr lang="en-US" altLang="en-US" sz="3600" dirty="0">
                <a:latin typeface="+mj-lt"/>
              </a:rPr>
              <a:t>Measurable Skill Gains</a:t>
            </a:r>
            <a:endParaRPr lang="en-US" sz="3600" dirty="0">
              <a:latin typeface="+mj-lt"/>
            </a:endParaRPr>
          </a:p>
        </p:txBody>
      </p:sp>
    </p:spTree>
    <p:extLst>
      <p:ext uri="{BB962C8B-B14F-4D97-AF65-F5344CB8AC3E}">
        <p14:creationId xmlns:p14="http://schemas.microsoft.com/office/powerpoint/2010/main" val="2558379255"/>
      </p:ext>
    </p:extLst>
  </p:cSld>
  <p:clrMapOvr>
    <a:masterClrMapping/>
  </p:clrMapOvr>
  <p:transition>
    <p:fade thruBlk="1"/>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7262"/>
            <a:ext cx="8229600" cy="993468"/>
          </a:xfrm>
        </p:spPr>
        <p:txBody>
          <a:bodyPr/>
          <a:lstStyle/>
          <a:p>
            <a:r>
              <a:rPr lang="en-US" altLang="en-US" sz="3600" dirty="0">
                <a:latin typeface="+mj-lt"/>
              </a:rPr>
              <a:t>WIOA Performance Indicators</a:t>
            </a:r>
            <a:br>
              <a:rPr lang="en-US" altLang="en-US" sz="3600" dirty="0">
                <a:latin typeface="+mj-lt"/>
              </a:rPr>
            </a:br>
            <a:r>
              <a:rPr lang="en-US" altLang="en-US" sz="3600" dirty="0">
                <a:latin typeface="+mj-lt"/>
              </a:rPr>
              <a:t>Tracking Measurable Skill Gains</a:t>
            </a:r>
            <a:endParaRPr lang="en-US" sz="3600" dirty="0">
              <a:latin typeface="+mj-lt"/>
            </a:endParaRPr>
          </a:p>
        </p:txBody>
      </p:sp>
      <p:sp>
        <p:nvSpPr>
          <p:cNvPr id="3" name="Content Placeholder 2"/>
          <p:cNvSpPr>
            <a:spLocks noGrp="1"/>
          </p:cNvSpPr>
          <p:nvPr>
            <p:ph idx="1"/>
          </p:nvPr>
        </p:nvSpPr>
        <p:spPr>
          <a:xfrm>
            <a:off x="457200" y="1676399"/>
            <a:ext cx="8229600" cy="4449763"/>
          </a:xfrm>
        </p:spPr>
        <p:txBody>
          <a:bodyPr/>
          <a:lstStyle/>
          <a:p>
            <a:pPr marL="457200" lvl="1" indent="0">
              <a:buNone/>
            </a:pPr>
            <a:endParaRPr lang="en-US" sz="1800" dirty="0">
              <a:solidFill>
                <a:schemeClr val="tx1"/>
              </a:solidFill>
            </a:endParaRPr>
          </a:p>
          <a:p>
            <a:pPr marL="457200" lvl="1" indent="0">
              <a:buNone/>
            </a:pPr>
            <a:endParaRPr lang="en-US" sz="1800" dirty="0">
              <a:solidFill>
                <a:schemeClr val="tx1"/>
              </a:solidFill>
            </a:endParaRPr>
          </a:p>
          <a:p>
            <a:pPr marL="457200" lvl="1" indent="0">
              <a:buNone/>
            </a:pPr>
            <a:endParaRPr lang="en-US" sz="1800" dirty="0">
              <a:solidFill>
                <a:schemeClr val="tx1"/>
              </a:solidFill>
            </a:endParaRPr>
          </a:p>
          <a:p>
            <a:pPr marL="457200" lvl="1" indent="0">
              <a:buNone/>
            </a:pPr>
            <a:endParaRPr lang="en-US" sz="1400" dirty="0">
              <a:solidFill>
                <a:schemeClr val="tx1"/>
              </a:solidFill>
            </a:endParaRPr>
          </a:p>
        </p:txBody>
      </p:sp>
      <p:sp>
        <p:nvSpPr>
          <p:cNvPr id="4" name="Date Placeholder 3"/>
          <p:cNvSpPr>
            <a:spLocks noGrp="1"/>
          </p:cNvSpPr>
          <p:nvPr>
            <p:ph type="dt" sz="half" idx="10"/>
          </p:nvPr>
        </p:nvSpPr>
        <p:spPr/>
        <p:txBody>
          <a:bodyPr/>
          <a:lstStyle/>
          <a:p>
            <a:pPr>
              <a:defRPr/>
            </a:pPr>
            <a:r>
              <a:rPr lang="en-US"/>
              <a:t>February 1, 2018 </a:t>
            </a:r>
          </a:p>
        </p:txBody>
      </p:sp>
      <p:sp>
        <p:nvSpPr>
          <p:cNvPr id="6" name="Slide Number Placeholder 5"/>
          <p:cNvSpPr>
            <a:spLocks noGrp="1"/>
          </p:cNvSpPr>
          <p:nvPr>
            <p:ph type="sldNum" sz="quarter" idx="12"/>
          </p:nvPr>
        </p:nvSpPr>
        <p:spPr/>
        <p:txBody>
          <a:bodyPr/>
          <a:lstStyle/>
          <a:p>
            <a:pPr>
              <a:defRPr/>
            </a:pPr>
            <a:fld id="{E072579F-9FF5-4201-872C-73481382824D}" type="slidenum">
              <a:rPr lang="en-US" smtClean="0"/>
              <a:pPr>
                <a:defRPr/>
              </a:pPr>
              <a:t>27</a:t>
            </a:fld>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1676400"/>
            <a:ext cx="6324600" cy="42565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a:extLst>
              <a:ext uri="{FF2B5EF4-FFF2-40B4-BE49-F238E27FC236}">
                <a16:creationId xmlns:a16="http://schemas.microsoft.com/office/drawing/2014/main" id="{C940EAE9-2B9B-4375-AA76-964496CF96B9}"/>
              </a:ext>
            </a:extLst>
          </p:cNvPr>
          <p:cNvSpPr txBox="1"/>
          <p:nvPr/>
        </p:nvSpPr>
        <p:spPr>
          <a:xfrm>
            <a:off x="457200" y="1180730"/>
            <a:ext cx="3726180" cy="400110"/>
          </a:xfrm>
          <a:prstGeom prst="rect">
            <a:avLst/>
          </a:prstGeom>
          <a:noFill/>
        </p:spPr>
        <p:txBody>
          <a:bodyPr wrap="square" rtlCol="0">
            <a:spAutoFit/>
          </a:bodyPr>
          <a:lstStyle/>
          <a:p>
            <a:r>
              <a:rPr lang="en-US" sz="2000" b="1" dirty="0">
                <a:solidFill>
                  <a:schemeClr val="tx2"/>
                </a:solidFill>
              </a:rPr>
              <a:t>On the Career Planning tab:</a:t>
            </a:r>
          </a:p>
        </p:txBody>
      </p:sp>
    </p:spTree>
    <p:extLst>
      <p:ext uri="{BB962C8B-B14F-4D97-AF65-F5344CB8AC3E}">
        <p14:creationId xmlns:p14="http://schemas.microsoft.com/office/powerpoint/2010/main" val="3146076854"/>
      </p:ext>
    </p:extLst>
  </p:cSld>
  <p:clrMapOvr>
    <a:masterClrMapping/>
  </p:clrMapOvr>
  <p:transition>
    <p:fade thruBlk="1"/>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altLang="en-US" sz="3600" dirty="0">
                <a:latin typeface="+mj-lt"/>
              </a:rPr>
              <a:t>WIOA Performance Indicators</a:t>
            </a:r>
            <a:endParaRPr lang="en-US" sz="3600" dirty="0">
              <a:latin typeface="+mj-lt"/>
            </a:endParaRPr>
          </a:p>
        </p:txBody>
      </p:sp>
      <p:sp>
        <p:nvSpPr>
          <p:cNvPr id="3" name="Content Placeholder 2"/>
          <p:cNvSpPr>
            <a:spLocks noGrp="1"/>
          </p:cNvSpPr>
          <p:nvPr>
            <p:ph idx="1"/>
          </p:nvPr>
        </p:nvSpPr>
        <p:spPr>
          <a:xfrm>
            <a:off x="457200" y="1269507"/>
            <a:ext cx="8229600" cy="4856656"/>
          </a:xfrm>
        </p:spPr>
        <p:txBody>
          <a:bodyPr/>
          <a:lstStyle/>
          <a:p>
            <a:pPr marL="457200" lvl="1" indent="0">
              <a:buNone/>
            </a:pPr>
            <a:endParaRPr lang="en-US" sz="1800" dirty="0">
              <a:solidFill>
                <a:schemeClr val="tx1"/>
              </a:solidFill>
            </a:endParaRPr>
          </a:p>
          <a:p>
            <a:pPr marL="457200" lvl="1" indent="0">
              <a:buNone/>
            </a:pPr>
            <a:endParaRPr lang="en-US" sz="1800" dirty="0">
              <a:solidFill>
                <a:schemeClr val="tx1"/>
              </a:solidFill>
            </a:endParaRPr>
          </a:p>
          <a:p>
            <a:pPr marL="457200" lvl="1" indent="0">
              <a:buNone/>
            </a:pPr>
            <a:endParaRPr lang="en-US" sz="1800" dirty="0">
              <a:solidFill>
                <a:schemeClr val="tx1"/>
              </a:solidFill>
            </a:endParaRPr>
          </a:p>
          <a:p>
            <a:pPr marL="457200" lvl="1" indent="0">
              <a:buNone/>
            </a:pPr>
            <a:endParaRPr lang="en-US" sz="1400" dirty="0">
              <a:solidFill>
                <a:schemeClr val="tx1"/>
              </a:solidFill>
            </a:endParaRPr>
          </a:p>
        </p:txBody>
      </p:sp>
      <p:sp>
        <p:nvSpPr>
          <p:cNvPr id="4" name="Date Placeholder 3"/>
          <p:cNvSpPr>
            <a:spLocks noGrp="1"/>
          </p:cNvSpPr>
          <p:nvPr>
            <p:ph type="dt" sz="half" idx="10"/>
          </p:nvPr>
        </p:nvSpPr>
        <p:spPr/>
        <p:txBody>
          <a:bodyPr/>
          <a:lstStyle/>
          <a:p>
            <a:pPr>
              <a:defRPr/>
            </a:pPr>
            <a:r>
              <a:rPr lang="en-US"/>
              <a:t>February 1, 2018 </a:t>
            </a:r>
          </a:p>
        </p:txBody>
      </p:sp>
      <p:sp>
        <p:nvSpPr>
          <p:cNvPr id="6" name="Slide Number Placeholder 5"/>
          <p:cNvSpPr>
            <a:spLocks noGrp="1"/>
          </p:cNvSpPr>
          <p:nvPr>
            <p:ph type="sldNum" sz="quarter" idx="12"/>
          </p:nvPr>
        </p:nvSpPr>
        <p:spPr/>
        <p:txBody>
          <a:bodyPr/>
          <a:lstStyle/>
          <a:p>
            <a:pPr>
              <a:defRPr/>
            </a:pPr>
            <a:fld id="{E072579F-9FF5-4201-872C-73481382824D}" type="slidenum">
              <a:rPr lang="en-US" smtClean="0"/>
              <a:pPr>
                <a:defRPr/>
              </a:pPr>
              <a:t>28</a:t>
            </a:fld>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3075" y="1701395"/>
            <a:ext cx="6629400" cy="426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itle 1">
            <a:extLst>
              <a:ext uri="{FF2B5EF4-FFF2-40B4-BE49-F238E27FC236}">
                <a16:creationId xmlns:a16="http://schemas.microsoft.com/office/drawing/2014/main" id="{EFD9EF6F-10CB-4DB9-8E3E-6F28013AA733}"/>
              </a:ext>
            </a:extLst>
          </p:cNvPr>
          <p:cNvSpPr txBox="1">
            <a:spLocks/>
          </p:cNvSpPr>
          <p:nvPr/>
        </p:nvSpPr>
        <p:spPr>
          <a:xfrm>
            <a:off x="457200" y="187262"/>
            <a:ext cx="8229600" cy="993468"/>
          </a:xfrm>
          <a:prstGeom prst="rect">
            <a:avLst/>
          </a:prstGeom>
        </p:spPr>
        <p:txBody>
          <a:bodyPr vert="horz" lIns="91440" tIns="45720" rIns="91440" bIns="45720" rtlCol="0" anchor="ctr">
            <a:noAutofit/>
          </a:bodyPr>
          <a:lstStyle>
            <a:lvl1pPr algn="l" defTabSz="457200" rtl="0" eaLnBrk="1" latinLnBrk="0" hangingPunct="1">
              <a:lnSpc>
                <a:spcPct val="90000"/>
              </a:lnSpc>
              <a:spcBef>
                <a:spcPct val="0"/>
              </a:spcBef>
              <a:buNone/>
              <a:defRPr sz="3600" b="0" kern="1200">
                <a:solidFill>
                  <a:srgbClr val="FFFFFF"/>
                </a:solidFill>
                <a:latin typeface="+mj-lt"/>
                <a:ea typeface="+mj-ea"/>
                <a:cs typeface="Calibri"/>
              </a:defRPr>
            </a:lvl1pPr>
          </a:lstStyle>
          <a:p>
            <a:r>
              <a:rPr lang="en-US" altLang="en-US" dirty="0"/>
              <a:t>WIOA Performance Indicators</a:t>
            </a:r>
            <a:br>
              <a:rPr lang="en-US" altLang="en-US" dirty="0"/>
            </a:br>
            <a:r>
              <a:rPr lang="en-US" altLang="en-US" dirty="0"/>
              <a:t>Tracking Measurable Skill Gains</a:t>
            </a:r>
            <a:endParaRPr lang="en-US" dirty="0"/>
          </a:p>
        </p:txBody>
      </p:sp>
      <p:sp>
        <p:nvSpPr>
          <p:cNvPr id="5" name="TextBox 4">
            <a:extLst>
              <a:ext uri="{FF2B5EF4-FFF2-40B4-BE49-F238E27FC236}">
                <a16:creationId xmlns:a16="http://schemas.microsoft.com/office/drawing/2014/main" id="{4DA24980-5ECF-49E9-8BE1-692E98DAD482}"/>
              </a:ext>
            </a:extLst>
          </p:cNvPr>
          <p:cNvSpPr txBox="1"/>
          <p:nvPr/>
        </p:nvSpPr>
        <p:spPr>
          <a:xfrm>
            <a:off x="457200" y="1180730"/>
            <a:ext cx="3726180" cy="400110"/>
          </a:xfrm>
          <a:prstGeom prst="rect">
            <a:avLst/>
          </a:prstGeom>
          <a:noFill/>
        </p:spPr>
        <p:txBody>
          <a:bodyPr wrap="square" rtlCol="0">
            <a:spAutoFit/>
          </a:bodyPr>
          <a:lstStyle/>
          <a:p>
            <a:r>
              <a:rPr lang="en-US" sz="2000" b="1" dirty="0">
                <a:solidFill>
                  <a:schemeClr val="tx2"/>
                </a:solidFill>
              </a:rPr>
              <a:t>On the Career Planning tab:</a:t>
            </a:r>
          </a:p>
        </p:txBody>
      </p:sp>
    </p:spTree>
    <p:extLst>
      <p:ext uri="{BB962C8B-B14F-4D97-AF65-F5344CB8AC3E}">
        <p14:creationId xmlns:p14="http://schemas.microsoft.com/office/powerpoint/2010/main" val="711222860"/>
      </p:ext>
    </p:extLst>
  </p:cSld>
  <p:clrMapOvr>
    <a:masterClrMapping/>
  </p:clrMapOvr>
  <p:transition>
    <p:fade thruBlk="1"/>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altLang="en-US" sz="3600" dirty="0">
                <a:latin typeface="+mj-lt"/>
              </a:rPr>
              <a:t>WIOA Performance Indicators</a:t>
            </a:r>
            <a:endParaRPr lang="en-US" sz="3600" dirty="0">
              <a:latin typeface="+mj-lt"/>
            </a:endParaRPr>
          </a:p>
        </p:txBody>
      </p:sp>
      <p:sp>
        <p:nvSpPr>
          <p:cNvPr id="3" name="Content Placeholder 2"/>
          <p:cNvSpPr>
            <a:spLocks noGrp="1"/>
          </p:cNvSpPr>
          <p:nvPr>
            <p:ph idx="1"/>
          </p:nvPr>
        </p:nvSpPr>
        <p:spPr>
          <a:xfrm>
            <a:off x="457200" y="1340528"/>
            <a:ext cx="8229600" cy="4785635"/>
          </a:xfrm>
        </p:spPr>
        <p:txBody>
          <a:bodyPr/>
          <a:lstStyle/>
          <a:p>
            <a:pPr marL="457200" lvl="1" indent="0">
              <a:buNone/>
            </a:pPr>
            <a:endParaRPr lang="en-US" sz="1800" dirty="0">
              <a:solidFill>
                <a:schemeClr val="tx1"/>
              </a:solidFill>
            </a:endParaRPr>
          </a:p>
          <a:p>
            <a:pPr marL="457200" lvl="1" indent="0">
              <a:buNone/>
            </a:pPr>
            <a:endParaRPr lang="en-US" sz="1800" dirty="0">
              <a:solidFill>
                <a:schemeClr val="tx1"/>
              </a:solidFill>
            </a:endParaRPr>
          </a:p>
          <a:p>
            <a:pPr marL="457200" lvl="1" indent="0">
              <a:buNone/>
            </a:pPr>
            <a:endParaRPr lang="en-US" sz="1800" dirty="0">
              <a:solidFill>
                <a:schemeClr val="tx1"/>
              </a:solidFill>
            </a:endParaRPr>
          </a:p>
          <a:p>
            <a:pPr marL="457200" lvl="1" indent="0">
              <a:buNone/>
            </a:pPr>
            <a:endParaRPr lang="en-US" sz="1400" dirty="0">
              <a:solidFill>
                <a:schemeClr val="tx1"/>
              </a:solidFill>
            </a:endParaRPr>
          </a:p>
        </p:txBody>
      </p:sp>
      <p:sp>
        <p:nvSpPr>
          <p:cNvPr id="4" name="Date Placeholder 3"/>
          <p:cNvSpPr>
            <a:spLocks noGrp="1"/>
          </p:cNvSpPr>
          <p:nvPr>
            <p:ph type="dt" sz="half" idx="10"/>
          </p:nvPr>
        </p:nvSpPr>
        <p:spPr/>
        <p:txBody>
          <a:bodyPr/>
          <a:lstStyle/>
          <a:p>
            <a:pPr>
              <a:defRPr/>
            </a:pPr>
            <a:r>
              <a:rPr lang="en-US"/>
              <a:t>February 1, 2018 </a:t>
            </a:r>
          </a:p>
        </p:txBody>
      </p:sp>
      <p:sp>
        <p:nvSpPr>
          <p:cNvPr id="6" name="Slide Number Placeholder 5"/>
          <p:cNvSpPr>
            <a:spLocks noGrp="1"/>
          </p:cNvSpPr>
          <p:nvPr>
            <p:ph type="sldNum" sz="quarter" idx="12"/>
          </p:nvPr>
        </p:nvSpPr>
        <p:spPr/>
        <p:txBody>
          <a:bodyPr/>
          <a:lstStyle/>
          <a:p>
            <a:pPr>
              <a:defRPr/>
            </a:pPr>
            <a:fld id="{E072579F-9FF5-4201-872C-73481382824D}" type="slidenum">
              <a:rPr lang="en-US" smtClean="0"/>
              <a:pPr>
                <a:defRPr/>
              </a:pPr>
              <a:t>29</a:t>
            </a:fld>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8688" y="1710911"/>
            <a:ext cx="6553200" cy="42672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itle 1">
            <a:extLst>
              <a:ext uri="{FF2B5EF4-FFF2-40B4-BE49-F238E27FC236}">
                <a16:creationId xmlns:a16="http://schemas.microsoft.com/office/drawing/2014/main" id="{D4D08C3A-7F7B-40A4-BE2E-F35D7FE8C10F}"/>
              </a:ext>
            </a:extLst>
          </p:cNvPr>
          <p:cNvSpPr txBox="1">
            <a:spLocks/>
          </p:cNvSpPr>
          <p:nvPr/>
        </p:nvSpPr>
        <p:spPr>
          <a:xfrm>
            <a:off x="457200" y="187262"/>
            <a:ext cx="8229600" cy="970703"/>
          </a:xfrm>
          <a:prstGeom prst="rect">
            <a:avLst/>
          </a:prstGeom>
        </p:spPr>
        <p:txBody>
          <a:bodyPr vert="horz" lIns="91440" tIns="45720" rIns="91440" bIns="45720" rtlCol="0" anchor="ctr">
            <a:noAutofit/>
          </a:bodyPr>
          <a:lstStyle>
            <a:lvl1pPr algn="l" defTabSz="457200" rtl="0" eaLnBrk="1" latinLnBrk="0" hangingPunct="1">
              <a:lnSpc>
                <a:spcPct val="90000"/>
              </a:lnSpc>
              <a:spcBef>
                <a:spcPct val="0"/>
              </a:spcBef>
              <a:buNone/>
              <a:defRPr sz="3600" b="0" kern="1200">
                <a:solidFill>
                  <a:srgbClr val="FFFFFF"/>
                </a:solidFill>
                <a:latin typeface="+mj-lt"/>
                <a:ea typeface="+mj-ea"/>
                <a:cs typeface="Calibri"/>
              </a:defRPr>
            </a:lvl1pPr>
          </a:lstStyle>
          <a:p>
            <a:r>
              <a:rPr lang="en-US" altLang="en-US" dirty="0"/>
              <a:t>WIOA Performance Indicators</a:t>
            </a:r>
            <a:br>
              <a:rPr lang="en-US" altLang="en-US" dirty="0"/>
            </a:br>
            <a:r>
              <a:rPr lang="en-US" altLang="en-US" dirty="0"/>
              <a:t>Tracking Measurable Skill Gains</a:t>
            </a:r>
            <a:endParaRPr lang="en-US" dirty="0"/>
          </a:p>
        </p:txBody>
      </p:sp>
      <p:sp>
        <p:nvSpPr>
          <p:cNvPr id="5" name="TextBox 4">
            <a:extLst>
              <a:ext uri="{FF2B5EF4-FFF2-40B4-BE49-F238E27FC236}">
                <a16:creationId xmlns:a16="http://schemas.microsoft.com/office/drawing/2014/main" id="{89525589-B021-4ED4-BA80-56ACE36F04F5}"/>
              </a:ext>
            </a:extLst>
          </p:cNvPr>
          <p:cNvSpPr txBox="1"/>
          <p:nvPr/>
        </p:nvSpPr>
        <p:spPr>
          <a:xfrm>
            <a:off x="457200" y="1180730"/>
            <a:ext cx="3726180" cy="400110"/>
          </a:xfrm>
          <a:prstGeom prst="rect">
            <a:avLst/>
          </a:prstGeom>
          <a:noFill/>
        </p:spPr>
        <p:txBody>
          <a:bodyPr wrap="square" rtlCol="0">
            <a:spAutoFit/>
          </a:bodyPr>
          <a:lstStyle/>
          <a:p>
            <a:r>
              <a:rPr lang="en-US" sz="2000" b="1" dirty="0">
                <a:solidFill>
                  <a:schemeClr val="tx2"/>
                </a:solidFill>
              </a:rPr>
              <a:t>On the Career Planning tab:</a:t>
            </a:r>
          </a:p>
        </p:txBody>
      </p:sp>
    </p:spTree>
    <p:extLst>
      <p:ext uri="{BB962C8B-B14F-4D97-AF65-F5344CB8AC3E}">
        <p14:creationId xmlns:p14="http://schemas.microsoft.com/office/powerpoint/2010/main" val="904259123"/>
      </p:ext>
    </p:extLst>
  </p:cSld>
  <p:clrMapOvr>
    <a:masterClrMapping/>
  </p:clrMapOvr>
  <p:transition>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 </a:t>
            </a:r>
          </a:p>
        </p:txBody>
      </p:sp>
      <p:sp>
        <p:nvSpPr>
          <p:cNvPr id="28675" name="Content Placeholder 2"/>
          <p:cNvSpPr>
            <a:spLocks noGrp="1"/>
          </p:cNvSpPr>
          <p:nvPr>
            <p:ph idx="1"/>
          </p:nvPr>
        </p:nvSpPr>
        <p:spPr>
          <a:xfrm>
            <a:off x="0" y="1278194"/>
            <a:ext cx="9144000" cy="4857254"/>
          </a:xfrm>
        </p:spPr>
        <p:txBody>
          <a:bodyPr/>
          <a:lstStyle/>
          <a:p>
            <a:pPr marL="0" indent="0">
              <a:buFont typeface="Arial" pitchFamily="34" charset="0"/>
              <a:buNone/>
            </a:pPr>
            <a:r>
              <a:rPr lang="en-US" altLang="en-US" sz="4000" dirty="0"/>
              <a:t>Performance Topics:</a:t>
            </a:r>
          </a:p>
          <a:p>
            <a:pPr lvl="1">
              <a:buFont typeface="Courier New" panose="02070309020205020404" pitchFamily="49" charset="0"/>
              <a:buChar char="o"/>
            </a:pPr>
            <a:r>
              <a:rPr lang="en-US" altLang="en-US" sz="2800" dirty="0"/>
              <a:t>Brief Background on Federal Reporting</a:t>
            </a:r>
          </a:p>
          <a:p>
            <a:pPr lvl="1">
              <a:buFont typeface="Courier New" panose="02070309020205020404" pitchFamily="49" charset="0"/>
              <a:buChar char="o"/>
            </a:pPr>
            <a:r>
              <a:rPr lang="en-US" altLang="en-US" sz="2800" dirty="0"/>
              <a:t>WIOA Performance Indicators</a:t>
            </a:r>
          </a:p>
          <a:p>
            <a:pPr lvl="1">
              <a:buFont typeface="Courier New" panose="02070309020205020404" pitchFamily="49" charset="0"/>
              <a:buChar char="o"/>
            </a:pPr>
            <a:r>
              <a:rPr lang="en-US" altLang="en-US" sz="2800" dirty="0"/>
              <a:t>MOSES Data Entry Impact</a:t>
            </a:r>
          </a:p>
          <a:p>
            <a:pPr lvl="1">
              <a:buFont typeface="Courier New" panose="02070309020205020404" pitchFamily="49" charset="0"/>
              <a:buChar char="o"/>
            </a:pPr>
            <a:r>
              <a:rPr lang="en-US" altLang="en-US" sz="2800" dirty="0"/>
              <a:t>Review Performance Scenarios</a:t>
            </a:r>
          </a:p>
          <a:p>
            <a:pPr lvl="1">
              <a:buFont typeface="Courier New" panose="02070309020205020404" pitchFamily="49" charset="0"/>
              <a:buChar char="o"/>
            </a:pPr>
            <a:r>
              <a:rPr lang="en-US" altLang="en-US" sz="2800" b="1" dirty="0">
                <a:solidFill>
                  <a:srgbClr val="0000FF"/>
                </a:solidFill>
              </a:rPr>
              <a:t>Blue/Bold</a:t>
            </a:r>
            <a:r>
              <a:rPr lang="en-US" altLang="en-US" sz="2800" dirty="0"/>
              <a:t> Services Discussion</a:t>
            </a:r>
            <a:endParaRPr lang="en-US" altLang="en-US" dirty="0"/>
          </a:p>
          <a:p>
            <a:pPr lvl="2">
              <a:buFont typeface="Courier New" panose="02070309020205020404" pitchFamily="49" charset="0"/>
              <a:buChar char="o"/>
            </a:pPr>
            <a:r>
              <a:rPr lang="en-US" altLang="en-US" sz="2400" dirty="0"/>
              <a:t>Notes, Exits, and the 90 Day Clock</a:t>
            </a:r>
            <a:endParaRPr lang="en-US" altLang="en-US" sz="2800" dirty="0"/>
          </a:p>
          <a:p>
            <a:pPr marL="0" indent="0">
              <a:buNone/>
            </a:pPr>
            <a:endParaRPr lang="en-US" altLang="en-US" sz="4000" dirty="0"/>
          </a:p>
          <a:p>
            <a:pPr>
              <a:buFont typeface="Wingdings" panose="05000000000000000000" pitchFamily="2" charset="2"/>
              <a:buChar char="Ø"/>
            </a:pPr>
            <a:endParaRPr lang="en-US" altLang="en-US" sz="4000" dirty="0"/>
          </a:p>
        </p:txBody>
      </p:sp>
      <p:sp>
        <p:nvSpPr>
          <p:cNvPr id="5" name="Date Placeholder 4"/>
          <p:cNvSpPr>
            <a:spLocks noGrp="1"/>
          </p:cNvSpPr>
          <p:nvPr>
            <p:ph type="dt" sz="half" idx="10"/>
          </p:nvPr>
        </p:nvSpPr>
        <p:spPr/>
        <p:txBody>
          <a:bodyPr/>
          <a:lstStyle/>
          <a:p>
            <a:pPr>
              <a:defRPr/>
            </a:pPr>
            <a:r>
              <a:rPr lang="en-US"/>
              <a:t>February 1, 2018 </a:t>
            </a:r>
          </a:p>
        </p:txBody>
      </p:sp>
      <p:sp>
        <p:nvSpPr>
          <p:cNvPr id="8" name="Slide Number Placeholder 7"/>
          <p:cNvSpPr>
            <a:spLocks noGrp="1"/>
          </p:cNvSpPr>
          <p:nvPr>
            <p:ph type="sldNum" sz="quarter" idx="12"/>
          </p:nvPr>
        </p:nvSpPr>
        <p:spPr/>
        <p:txBody>
          <a:bodyPr/>
          <a:lstStyle/>
          <a:p>
            <a:pPr>
              <a:defRPr/>
            </a:pPr>
            <a:fld id="{74F09C78-A5A4-4B88-8359-600D9E4EE72B}" type="slidenum">
              <a:rPr lang="en-US" smtClean="0"/>
              <a:pPr>
                <a:defRPr/>
              </a:pPr>
              <a:t>3</a:t>
            </a:fld>
            <a:endParaRPr lang="en-US"/>
          </a:p>
        </p:txBody>
      </p:sp>
      <p:sp>
        <p:nvSpPr>
          <p:cNvPr id="6" name="Title 1"/>
          <p:cNvSpPr txBox="1">
            <a:spLocks/>
          </p:cNvSpPr>
          <p:nvPr/>
        </p:nvSpPr>
        <p:spPr>
          <a:xfrm>
            <a:off x="782638" y="228600"/>
            <a:ext cx="7924800" cy="811924"/>
          </a:xfrm>
          <a:prstGeom prst="rect">
            <a:avLst/>
          </a:prstGeom>
        </p:spPr>
        <p:txBody>
          <a:bodyPr vert="horz" lIns="91440" tIns="45720" rIns="91440" bIns="45720" rtlCol="0" anchor="ctr">
            <a:noAutofit/>
          </a:bodyPr>
          <a:lstStyle>
            <a:lvl1pPr algn="l" defTabSz="457200" rtl="0" eaLnBrk="1" latinLnBrk="0" hangingPunct="1">
              <a:lnSpc>
                <a:spcPct val="90000"/>
              </a:lnSpc>
              <a:spcBef>
                <a:spcPct val="0"/>
              </a:spcBef>
              <a:buNone/>
              <a:defRPr sz="3600" b="0" kern="1200">
                <a:solidFill>
                  <a:srgbClr val="FFFFFF"/>
                </a:solidFill>
                <a:latin typeface="+mj-lt"/>
                <a:ea typeface="+mj-ea"/>
                <a:cs typeface="Calibri"/>
              </a:defRPr>
            </a:lvl1pPr>
          </a:lstStyle>
          <a:p>
            <a:pPr>
              <a:lnSpc>
                <a:spcPct val="150000"/>
              </a:lnSpc>
              <a:defRPr/>
            </a:pPr>
            <a:r>
              <a:rPr lang="en-US" altLang="en-US"/>
              <a:t>WIOA Performance Indicators</a:t>
            </a:r>
            <a:endParaRPr lang="en-US" altLang="en-US" sz="2400" dirty="0"/>
          </a:p>
        </p:txBody>
      </p:sp>
      <p:sp>
        <p:nvSpPr>
          <p:cNvPr id="4" name="TextBox 3">
            <a:extLst>
              <a:ext uri="{FF2B5EF4-FFF2-40B4-BE49-F238E27FC236}">
                <a16:creationId xmlns:a16="http://schemas.microsoft.com/office/drawing/2014/main" id="{64D1ABD6-02F4-48D7-9BBD-70BBC9AC06B9}"/>
              </a:ext>
            </a:extLst>
          </p:cNvPr>
          <p:cNvSpPr txBox="1"/>
          <p:nvPr/>
        </p:nvSpPr>
        <p:spPr>
          <a:xfrm>
            <a:off x="457200" y="5766116"/>
            <a:ext cx="4366260" cy="338554"/>
          </a:xfrm>
          <a:prstGeom prst="rect">
            <a:avLst/>
          </a:prstGeom>
          <a:noFill/>
        </p:spPr>
        <p:txBody>
          <a:bodyPr wrap="square" rtlCol="0">
            <a:spAutoFit/>
          </a:bodyPr>
          <a:lstStyle/>
          <a:p>
            <a:r>
              <a:rPr lang="en-US" sz="1600" b="1" dirty="0">
                <a:solidFill>
                  <a:schemeClr val="accent3"/>
                </a:solidFill>
              </a:rPr>
              <a:t>Note: This session will be recorded.</a:t>
            </a:r>
          </a:p>
        </p:txBody>
      </p:sp>
    </p:spTree>
    <p:extLst>
      <p:ext uri="{BB962C8B-B14F-4D97-AF65-F5344CB8AC3E}">
        <p14:creationId xmlns:p14="http://schemas.microsoft.com/office/powerpoint/2010/main" val="3111804881"/>
      </p:ext>
    </p:extLst>
  </p:cSld>
  <p:clrMapOvr>
    <a:masterClrMapping/>
  </p:clrMapOvr>
  <p:transition>
    <p:fade thruBlk="1"/>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6E682C9-C263-433E-A9F0-2DCBD04F9DC1}"/>
              </a:ext>
            </a:extLst>
          </p:cNvPr>
          <p:cNvSpPr>
            <a:spLocks noGrp="1"/>
          </p:cNvSpPr>
          <p:nvPr>
            <p:ph idx="1"/>
          </p:nvPr>
        </p:nvSpPr>
        <p:spPr>
          <a:xfrm>
            <a:off x="457199" y="1455174"/>
            <a:ext cx="8229600" cy="3759940"/>
          </a:xfrm>
        </p:spPr>
        <p:txBody>
          <a:bodyPr>
            <a:normAutofit lnSpcReduction="10000"/>
          </a:bodyPr>
          <a:lstStyle/>
          <a:p>
            <a:r>
              <a:rPr lang="en-US" b="1" dirty="0">
                <a:solidFill>
                  <a:srgbClr val="FF0000"/>
                </a:solidFill>
              </a:rPr>
              <a:t>DON’T FORGET:</a:t>
            </a:r>
          </a:p>
          <a:p>
            <a:pPr lvl="1"/>
            <a:r>
              <a:rPr lang="en-US" sz="2800" dirty="0">
                <a:solidFill>
                  <a:schemeClr val="accent5"/>
                </a:solidFill>
              </a:rPr>
              <a:t>When entering a </a:t>
            </a:r>
            <a:r>
              <a:rPr lang="en-US" sz="2800" b="1" i="1" dirty="0">
                <a:solidFill>
                  <a:schemeClr val="accent5"/>
                </a:solidFill>
              </a:rPr>
              <a:t>Secondary Diploma/Equivalency </a:t>
            </a:r>
            <a:r>
              <a:rPr lang="en-US" sz="2800" dirty="0">
                <a:solidFill>
                  <a:schemeClr val="accent5"/>
                </a:solidFill>
              </a:rPr>
              <a:t>MSG, you must add the High School diploma/equivalency attainment service on the General tab of MOSES!!!!</a:t>
            </a:r>
          </a:p>
          <a:p>
            <a:pPr lvl="1"/>
            <a:endParaRPr lang="en-US" sz="2800" b="1" dirty="0">
              <a:solidFill>
                <a:srgbClr val="0000FF"/>
              </a:solidFill>
            </a:endParaRPr>
          </a:p>
          <a:p>
            <a:pPr lvl="1"/>
            <a:r>
              <a:rPr lang="en-US" sz="2800" dirty="0">
                <a:solidFill>
                  <a:schemeClr val="accent5"/>
                </a:solidFill>
              </a:rPr>
              <a:t>When entering an </a:t>
            </a:r>
            <a:r>
              <a:rPr lang="en-US" sz="2800" b="1" i="1" dirty="0">
                <a:solidFill>
                  <a:schemeClr val="accent5"/>
                </a:solidFill>
              </a:rPr>
              <a:t>Educational Achievement</a:t>
            </a:r>
            <a:r>
              <a:rPr lang="en-US" sz="2800" b="1" dirty="0">
                <a:solidFill>
                  <a:schemeClr val="accent5"/>
                </a:solidFill>
              </a:rPr>
              <a:t> </a:t>
            </a:r>
            <a:r>
              <a:rPr lang="en-US" sz="2800" dirty="0">
                <a:solidFill>
                  <a:schemeClr val="accent5"/>
                </a:solidFill>
              </a:rPr>
              <a:t>MSG, you must add the pre and post test scores to the Testing tab of MOSES!!!</a:t>
            </a:r>
          </a:p>
        </p:txBody>
      </p:sp>
      <p:sp>
        <p:nvSpPr>
          <p:cNvPr id="4" name="Date Placeholder 3">
            <a:extLst>
              <a:ext uri="{FF2B5EF4-FFF2-40B4-BE49-F238E27FC236}">
                <a16:creationId xmlns:a16="http://schemas.microsoft.com/office/drawing/2014/main" id="{0252EFE8-25B4-4AAA-BAF1-3509E18BD9AE}"/>
              </a:ext>
            </a:extLst>
          </p:cNvPr>
          <p:cNvSpPr>
            <a:spLocks noGrp="1"/>
          </p:cNvSpPr>
          <p:nvPr>
            <p:ph type="dt" sz="half" idx="10"/>
          </p:nvPr>
        </p:nvSpPr>
        <p:spPr/>
        <p:txBody>
          <a:bodyPr/>
          <a:lstStyle/>
          <a:p>
            <a:pPr>
              <a:defRPr/>
            </a:pPr>
            <a:r>
              <a:rPr lang="en-US"/>
              <a:t>February 1, 2018 </a:t>
            </a:r>
          </a:p>
        </p:txBody>
      </p:sp>
      <p:sp>
        <p:nvSpPr>
          <p:cNvPr id="5" name="Slide Number Placeholder 4">
            <a:extLst>
              <a:ext uri="{FF2B5EF4-FFF2-40B4-BE49-F238E27FC236}">
                <a16:creationId xmlns:a16="http://schemas.microsoft.com/office/drawing/2014/main" id="{FEDB6A3D-4AD7-4587-8CD6-7ABAEE0F2359}"/>
              </a:ext>
            </a:extLst>
          </p:cNvPr>
          <p:cNvSpPr>
            <a:spLocks noGrp="1"/>
          </p:cNvSpPr>
          <p:nvPr>
            <p:ph type="sldNum" sz="quarter" idx="12"/>
          </p:nvPr>
        </p:nvSpPr>
        <p:spPr/>
        <p:txBody>
          <a:bodyPr/>
          <a:lstStyle/>
          <a:p>
            <a:pPr>
              <a:defRPr/>
            </a:pPr>
            <a:fld id="{E072579F-9FF5-4201-872C-73481382824D}" type="slidenum">
              <a:rPr lang="en-US" smtClean="0"/>
              <a:pPr>
                <a:defRPr/>
              </a:pPr>
              <a:t>30</a:t>
            </a:fld>
            <a:endParaRPr lang="en-US" dirty="0"/>
          </a:p>
        </p:txBody>
      </p:sp>
      <p:sp>
        <p:nvSpPr>
          <p:cNvPr id="6" name="Title 1">
            <a:extLst>
              <a:ext uri="{FF2B5EF4-FFF2-40B4-BE49-F238E27FC236}">
                <a16:creationId xmlns:a16="http://schemas.microsoft.com/office/drawing/2014/main" id="{636B67C4-1BC5-449B-A326-0E9C715EFB7B}"/>
              </a:ext>
            </a:extLst>
          </p:cNvPr>
          <p:cNvSpPr>
            <a:spLocks noGrp="1"/>
          </p:cNvSpPr>
          <p:nvPr>
            <p:ph type="title"/>
          </p:nvPr>
        </p:nvSpPr>
        <p:spPr>
          <a:xfrm>
            <a:off x="457200" y="139700"/>
            <a:ext cx="7131050" cy="941388"/>
          </a:xfrm>
        </p:spPr>
        <p:txBody>
          <a:bodyPr/>
          <a:lstStyle/>
          <a:p>
            <a:r>
              <a:rPr lang="en-US" altLang="en-US" sz="3600" dirty="0">
                <a:latin typeface="+mj-lt"/>
              </a:rPr>
              <a:t>WIOA Performance Indicators</a:t>
            </a:r>
            <a:br>
              <a:rPr lang="en-US" altLang="en-US" sz="3600" dirty="0">
                <a:latin typeface="+mj-lt"/>
              </a:rPr>
            </a:br>
            <a:r>
              <a:rPr lang="en-US" altLang="en-US" sz="3600" dirty="0">
                <a:latin typeface="+mj-lt"/>
              </a:rPr>
              <a:t>Measurable Skill Gains</a:t>
            </a:r>
            <a:endParaRPr lang="en-US" sz="3600" dirty="0">
              <a:latin typeface="+mj-lt"/>
            </a:endParaRPr>
          </a:p>
        </p:txBody>
      </p:sp>
    </p:spTree>
    <p:extLst>
      <p:ext uri="{BB962C8B-B14F-4D97-AF65-F5344CB8AC3E}">
        <p14:creationId xmlns:p14="http://schemas.microsoft.com/office/powerpoint/2010/main" val="2620404007"/>
      </p:ext>
    </p:extLst>
  </p:cSld>
  <p:clrMapOvr>
    <a:masterClrMapping/>
  </p:clrMapOvr>
  <p:transition>
    <p:fade thruBlk="1"/>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E7B25C-55FF-4F0D-939E-73183868B257}"/>
              </a:ext>
            </a:extLst>
          </p:cNvPr>
          <p:cNvSpPr>
            <a:spLocks noGrp="1"/>
          </p:cNvSpPr>
          <p:nvPr>
            <p:ph type="title"/>
          </p:nvPr>
        </p:nvSpPr>
        <p:spPr/>
        <p:txBody>
          <a:bodyPr/>
          <a:lstStyle/>
          <a:p>
            <a:r>
              <a:rPr lang="en-US" b="1" dirty="0"/>
              <a:t>Measurable Skill Gain</a:t>
            </a:r>
            <a:br>
              <a:rPr lang="en-US" b="1" dirty="0"/>
            </a:br>
            <a:r>
              <a:rPr lang="en-US" sz="2800" b="1" dirty="0"/>
              <a:t>Scenario</a:t>
            </a:r>
            <a:endParaRPr lang="en-US" dirty="0"/>
          </a:p>
        </p:txBody>
      </p:sp>
      <p:sp>
        <p:nvSpPr>
          <p:cNvPr id="3" name="Content Placeholder 2">
            <a:extLst>
              <a:ext uri="{FF2B5EF4-FFF2-40B4-BE49-F238E27FC236}">
                <a16:creationId xmlns:a16="http://schemas.microsoft.com/office/drawing/2014/main" id="{9B83FA3D-2C19-4327-8C81-A5C1D0BBE224}"/>
              </a:ext>
            </a:extLst>
          </p:cNvPr>
          <p:cNvSpPr>
            <a:spLocks noGrp="1"/>
          </p:cNvSpPr>
          <p:nvPr>
            <p:ph idx="1"/>
          </p:nvPr>
        </p:nvSpPr>
        <p:spPr>
          <a:xfrm>
            <a:off x="457201" y="1446235"/>
            <a:ext cx="7933266" cy="4525963"/>
          </a:xfrm>
        </p:spPr>
        <p:txBody>
          <a:bodyPr>
            <a:normAutofit/>
          </a:bodyPr>
          <a:lstStyle/>
          <a:p>
            <a:r>
              <a:rPr lang="en-US" sz="2400" dirty="0">
                <a:solidFill>
                  <a:schemeClr val="accent6"/>
                </a:solidFill>
              </a:rPr>
              <a:t>Danny is a WIOA Adult participant who entered into an OJT with a local software developer on January 15, 2020. He completed the training on May 7, 2020 at which time he became a full time employee.</a:t>
            </a:r>
          </a:p>
          <a:p>
            <a:r>
              <a:rPr lang="en-US" sz="2400" dirty="0">
                <a:solidFill>
                  <a:srgbClr val="0000FF"/>
                </a:solidFill>
              </a:rPr>
              <a:t>Is Danny included in the Measurable Skill Gains indicator for FY2020 (July 2019 – June 2020)?</a:t>
            </a:r>
          </a:p>
          <a:p>
            <a:r>
              <a:rPr lang="en-US" sz="2400" dirty="0">
                <a:solidFill>
                  <a:srgbClr val="0000FF"/>
                </a:solidFill>
              </a:rPr>
              <a:t>Is Danny a positive outcome in the Measurable Skill Gain measure?</a:t>
            </a:r>
          </a:p>
        </p:txBody>
      </p:sp>
      <p:sp>
        <p:nvSpPr>
          <p:cNvPr id="4" name="Date Placeholder 3">
            <a:extLst>
              <a:ext uri="{FF2B5EF4-FFF2-40B4-BE49-F238E27FC236}">
                <a16:creationId xmlns:a16="http://schemas.microsoft.com/office/drawing/2014/main" id="{DD5DDA7E-55C5-4E88-A091-F9FBBA90CFAD}"/>
              </a:ext>
            </a:extLst>
          </p:cNvPr>
          <p:cNvSpPr>
            <a:spLocks noGrp="1"/>
          </p:cNvSpPr>
          <p:nvPr>
            <p:ph type="dt" sz="half" idx="10"/>
          </p:nvPr>
        </p:nvSpPr>
        <p:spPr/>
        <p:txBody>
          <a:bodyPr/>
          <a:lstStyle/>
          <a:p>
            <a:pPr>
              <a:defRPr/>
            </a:pPr>
            <a:r>
              <a:rPr lang="en-US"/>
              <a:t>February 1, 2018 </a:t>
            </a:r>
          </a:p>
        </p:txBody>
      </p:sp>
      <p:sp>
        <p:nvSpPr>
          <p:cNvPr id="5" name="Slide Number Placeholder 4">
            <a:extLst>
              <a:ext uri="{FF2B5EF4-FFF2-40B4-BE49-F238E27FC236}">
                <a16:creationId xmlns:a16="http://schemas.microsoft.com/office/drawing/2014/main" id="{255D1CF2-A0AE-4A38-984A-A5B7B1CA0228}"/>
              </a:ext>
            </a:extLst>
          </p:cNvPr>
          <p:cNvSpPr>
            <a:spLocks noGrp="1"/>
          </p:cNvSpPr>
          <p:nvPr>
            <p:ph type="sldNum" sz="quarter" idx="12"/>
          </p:nvPr>
        </p:nvSpPr>
        <p:spPr/>
        <p:txBody>
          <a:bodyPr/>
          <a:lstStyle/>
          <a:p>
            <a:pPr>
              <a:defRPr/>
            </a:pPr>
            <a:fld id="{E072579F-9FF5-4201-872C-73481382824D}" type="slidenum">
              <a:rPr lang="en-US" smtClean="0"/>
              <a:pPr>
                <a:defRPr/>
              </a:pPr>
              <a:t>31</a:t>
            </a:fld>
            <a:endParaRPr lang="en-US" dirty="0"/>
          </a:p>
        </p:txBody>
      </p:sp>
    </p:spTree>
    <p:extLst>
      <p:ext uri="{BB962C8B-B14F-4D97-AF65-F5344CB8AC3E}">
        <p14:creationId xmlns:p14="http://schemas.microsoft.com/office/powerpoint/2010/main" val="2893900424"/>
      </p:ext>
    </p:extLst>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 </a:t>
            </a:r>
          </a:p>
        </p:txBody>
      </p:sp>
      <p:sp>
        <p:nvSpPr>
          <p:cNvPr id="28675" name="Content Placeholder 2"/>
          <p:cNvSpPr>
            <a:spLocks noGrp="1"/>
          </p:cNvSpPr>
          <p:nvPr>
            <p:ph idx="1"/>
          </p:nvPr>
        </p:nvSpPr>
        <p:spPr>
          <a:xfrm>
            <a:off x="457200" y="2263806"/>
            <a:ext cx="8229600" cy="3708392"/>
          </a:xfrm>
        </p:spPr>
        <p:txBody>
          <a:bodyPr/>
          <a:lstStyle/>
          <a:p>
            <a:pPr marL="0" indent="0" algn="ctr">
              <a:buFont typeface="Arial" pitchFamily="34" charset="0"/>
              <a:buNone/>
            </a:pPr>
            <a:endParaRPr lang="en-US" altLang="en-US" sz="4000" dirty="0"/>
          </a:p>
          <a:p>
            <a:pPr marL="0" indent="0" algn="ctr">
              <a:buFont typeface="Arial" pitchFamily="34" charset="0"/>
              <a:buNone/>
            </a:pPr>
            <a:r>
              <a:rPr lang="en-US" altLang="en-US" sz="4000" dirty="0">
                <a:solidFill>
                  <a:schemeClr val="tx1"/>
                </a:solidFill>
              </a:rPr>
              <a:t>Staff Assisted (</a:t>
            </a:r>
            <a:r>
              <a:rPr lang="en-US" altLang="en-US" sz="4000" b="1" dirty="0">
                <a:solidFill>
                  <a:srgbClr val="0000FF"/>
                </a:solidFill>
              </a:rPr>
              <a:t>Blue/Bold</a:t>
            </a:r>
            <a:r>
              <a:rPr lang="en-US" altLang="en-US" sz="4000" dirty="0">
                <a:solidFill>
                  <a:schemeClr val="tx1"/>
                </a:solidFill>
              </a:rPr>
              <a:t>) Services, Notes, Exits, and the 90 Day Clock</a:t>
            </a:r>
          </a:p>
        </p:txBody>
      </p:sp>
      <p:sp>
        <p:nvSpPr>
          <p:cNvPr id="5" name="Date Placeholder 4"/>
          <p:cNvSpPr>
            <a:spLocks noGrp="1"/>
          </p:cNvSpPr>
          <p:nvPr>
            <p:ph type="dt" sz="half" idx="10"/>
          </p:nvPr>
        </p:nvSpPr>
        <p:spPr/>
        <p:txBody>
          <a:bodyPr/>
          <a:lstStyle/>
          <a:p>
            <a:pPr>
              <a:defRPr/>
            </a:pPr>
            <a:r>
              <a:rPr lang="en-US"/>
              <a:t>February 1, 2018 </a:t>
            </a:r>
          </a:p>
        </p:txBody>
      </p:sp>
      <p:sp>
        <p:nvSpPr>
          <p:cNvPr id="8" name="Slide Number Placeholder 7"/>
          <p:cNvSpPr>
            <a:spLocks noGrp="1"/>
          </p:cNvSpPr>
          <p:nvPr>
            <p:ph type="sldNum" sz="quarter" idx="12"/>
          </p:nvPr>
        </p:nvSpPr>
        <p:spPr/>
        <p:txBody>
          <a:bodyPr/>
          <a:lstStyle/>
          <a:p>
            <a:pPr>
              <a:defRPr/>
            </a:pPr>
            <a:fld id="{74F09C78-A5A4-4B88-8359-600D9E4EE72B}" type="slidenum">
              <a:rPr lang="en-US" smtClean="0"/>
              <a:pPr>
                <a:defRPr/>
              </a:pPr>
              <a:t>32</a:t>
            </a:fld>
            <a:endParaRPr lang="en-US"/>
          </a:p>
        </p:txBody>
      </p:sp>
    </p:spTree>
    <p:extLst>
      <p:ext uri="{BB962C8B-B14F-4D97-AF65-F5344CB8AC3E}">
        <p14:creationId xmlns:p14="http://schemas.microsoft.com/office/powerpoint/2010/main" val="1134311393"/>
      </p:ext>
    </p:extLst>
  </p:cSld>
  <p:clrMapOvr>
    <a:masterClrMapping/>
  </p:clrMapOvr>
  <p:transition>
    <p:fade thruBlk="1"/>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Slide Number Placeholder 5">
            <a:extLst>
              <a:ext uri="{FF2B5EF4-FFF2-40B4-BE49-F238E27FC236}">
                <a16:creationId xmlns:a16="http://schemas.microsoft.com/office/drawing/2014/main" id="{8B4AF457-C7B3-4407-BE2C-47FFF4ED1BCB}"/>
              </a:ext>
            </a:extLst>
          </p:cNvPr>
          <p:cNvSpPr>
            <a:spLocks noGrp="1"/>
          </p:cNvSpPr>
          <p:nvPr>
            <p:ph type="sldNum" sz="quarter" idx="12"/>
          </p:nvPr>
        </p:nvSpPr>
        <p:spPr/>
        <p:txBody>
          <a:bodyPr/>
          <a:lstStyle/>
          <a:p>
            <a:fld id="{60506F43-B461-4A12-BE48-1984BD6DD700}" type="slidenum">
              <a:rPr lang="en-US" altLang="en-US"/>
              <a:pPr/>
              <a:t>33</a:t>
            </a:fld>
            <a:endParaRPr lang="en-US" altLang="en-US"/>
          </a:p>
        </p:txBody>
      </p:sp>
      <p:sp>
        <p:nvSpPr>
          <p:cNvPr id="11278" name="AutoShape 14">
            <a:extLst>
              <a:ext uri="{FF2B5EF4-FFF2-40B4-BE49-F238E27FC236}">
                <a16:creationId xmlns:a16="http://schemas.microsoft.com/office/drawing/2014/main" id="{9E5D305D-E2DA-4C38-9AA9-D5D62C30767B}"/>
              </a:ext>
            </a:extLst>
          </p:cNvPr>
          <p:cNvSpPr>
            <a:spLocks noChangeArrowheads="1"/>
          </p:cNvSpPr>
          <p:nvPr/>
        </p:nvSpPr>
        <p:spPr bwMode="auto">
          <a:xfrm>
            <a:off x="628650" y="157737"/>
            <a:ext cx="8515350" cy="899155"/>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nSpc>
                <a:spcPct val="90000"/>
              </a:lnSpc>
              <a:defRPr sz="3600" b="1">
                <a:solidFill>
                  <a:schemeClr val="tx2"/>
                </a:solidFill>
                <a:latin typeface="Arial" panose="020B0604020202020204" pitchFamily="34" charset="0"/>
              </a:defRPr>
            </a:lvl1pPr>
            <a:lvl2pPr>
              <a:lnSpc>
                <a:spcPct val="90000"/>
              </a:lnSpc>
              <a:defRPr sz="3600" b="1">
                <a:solidFill>
                  <a:schemeClr val="tx2"/>
                </a:solidFill>
                <a:latin typeface="Arial" panose="020B0604020202020204" pitchFamily="34" charset="0"/>
              </a:defRPr>
            </a:lvl2pPr>
            <a:lvl3pPr>
              <a:lnSpc>
                <a:spcPct val="90000"/>
              </a:lnSpc>
              <a:defRPr sz="3600" b="1">
                <a:solidFill>
                  <a:schemeClr val="tx2"/>
                </a:solidFill>
                <a:latin typeface="Arial" panose="020B0604020202020204" pitchFamily="34" charset="0"/>
              </a:defRPr>
            </a:lvl3pPr>
            <a:lvl4pPr>
              <a:lnSpc>
                <a:spcPct val="90000"/>
              </a:lnSpc>
              <a:defRPr sz="3600" b="1">
                <a:solidFill>
                  <a:schemeClr val="tx2"/>
                </a:solidFill>
                <a:latin typeface="Arial" panose="020B0604020202020204" pitchFamily="34" charset="0"/>
              </a:defRPr>
            </a:lvl4pPr>
            <a:lvl5pPr>
              <a:lnSpc>
                <a:spcPct val="90000"/>
              </a:lnSpc>
              <a:defRPr sz="3600" b="1">
                <a:solidFill>
                  <a:schemeClr val="tx2"/>
                </a:solidFill>
                <a:latin typeface="Arial" panose="020B0604020202020204" pitchFamily="34" charset="0"/>
              </a:defRPr>
            </a:lvl5pPr>
            <a:lvl6pPr marL="457200" fontAlgn="base">
              <a:lnSpc>
                <a:spcPct val="90000"/>
              </a:lnSpc>
              <a:spcBef>
                <a:spcPct val="0"/>
              </a:spcBef>
              <a:spcAft>
                <a:spcPct val="0"/>
              </a:spcAft>
              <a:defRPr sz="3600" b="1">
                <a:solidFill>
                  <a:schemeClr val="tx2"/>
                </a:solidFill>
                <a:latin typeface="Arial" panose="020B0604020202020204" pitchFamily="34" charset="0"/>
              </a:defRPr>
            </a:lvl6pPr>
            <a:lvl7pPr marL="914400" fontAlgn="base">
              <a:lnSpc>
                <a:spcPct val="90000"/>
              </a:lnSpc>
              <a:spcBef>
                <a:spcPct val="0"/>
              </a:spcBef>
              <a:spcAft>
                <a:spcPct val="0"/>
              </a:spcAft>
              <a:defRPr sz="3600" b="1">
                <a:solidFill>
                  <a:schemeClr val="tx2"/>
                </a:solidFill>
                <a:latin typeface="Arial" panose="020B0604020202020204" pitchFamily="34" charset="0"/>
              </a:defRPr>
            </a:lvl7pPr>
            <a:lvl8pPr marL="1371600" fontAlgn="base">
              <a:lnSpc>
                <a:spcPct val="90000"/>
              </a:lnSpc>
              <a:spcBef>
                <a:spcPct val="0"/>
              </a:spcBef>
              <a:spcAft>
                <a:spcPct val="0"/>
              </a:spcAft>
              <a:defRPr sz="3600" b="1">
                <a:solidFill>
                  <a:schemeClr val="tx2"/>
                </a:solidFill>
                <a:latin typeface="Arial" panose="020B0604020202020204" pitchFamily="34" charset="0"/>
              </a:defRPr>
            </a:lvl8pPr>
            <a:lvl9pPr marL="1828800" fontAlgn="base">
              <a:lnSpc>
                <a:spcPct val="90000"/>
              </a:lnSpc>
              <a:spcBef>
                <a:spcPct val="0"/>
              </a:spcBef>
              <a:spcAft>
                <a:spcPct val="0"/>
              </a:spcAft>
              <a:defRPr sz="3600" b="1">
                <a:solidFill>
                  <a:schemeClr val="tx2"/>
                </a:solidFill>
                <a:latin typeface="Arial" panose="020B0604020202020204" pitchFamily="34" charset="0"/>
              </a:defRPr>
            </a:lvl9pPr>
          </a:lstStyle>
          <a:p>
            <a:pPr eaLnBrk="1" hangingPunct="1"/>
            <a:r>
              <a:rPr lang="en-US" altLang="en-US" sz="3200" dirty="0"/>
              <a:t>Definition of WIOA Exit</a:t>
            </a:r>
          </a:p>
        </p:txBody>
      </p:sp>
      <p:sp>
        <p:nvSpPr>
          <p:cNvPr id="3" name="TextBox 2">
            <a:extLst>
              <a:ext uri="{FF2B5EF4-FFF2-40B4-BE49-F238E27FC236}">
                <a16:creationId xmlns:a16="http://schemas.microsoft.com/office/drawing/2014/main" id="{F57A429B-D0C1-48BC-B546-A502666F10A6}"/>
              </a:ext>
            </a:extLst>
          </p:cNvPr>
          <p:cNvSpPr txBox="1"/>
          <p:nvPr/>
        </p:nvSpPr>
        <p:spPr>
          <a:xfrm>
            <a:off x="400050" y="1760220"/>
            <a:ext cx="8286750" cy="2831544"/>
          </a:xfrm>
          <a:prstGeom prst="rect">
            <a:avLst/>
          </a:prstGeom>
          <a:noFill/>
        </p:spPr>
        <p:txBody>
          <a:bodyPr wrap="square" rtlCol="0">
            <a:spAutoFit/>
          </a:bodyPr>
          <a:lstStyle/>
          <a:p>
            <a:r>
              <a:rPr lang="en-US" sz="2000" b="1" i="0" u="none" strike="noStrike" dirty="0">
                <a:solidFill>
                  <a:schemeClr val="tx2"/>
                </a:solidFill>
                <a:effectLst/>
                <a:latin typeface="inherit"/>
              </a:rPr>
              <a:t>20 CFR § 677.150(c)</a:t>
            </a:r>
          </a:p>
          <a:p>
            <a:endParaRPr lang="en-US" dirty="0">
              <a:solidFill>
                <a:schemeClr val="tx2"/>
              </a:solidFill>
              <a:latin typeface="inherit"/>
            </a:endParaRPr>
          </a:p>
          <a:p>
            <a:r>
              <a:rPr lang="en-US" sz="2800" i="1" dirty="0">
                <a:solidFill>
                  <a:schemeClr val="tx2"/>
                </a:solidFill>
              </a:rPr>
              <a:t>An exit occurs when a participant has not received a </a:t>
            </a:r>
            <a:r>
              <a:rPr lang="en-US" sz="2800" i="1" dirty="0">
                <a:solidFill>
                  <a:srgbClr val="0000FF"/>
                </a:solidFill>
              </a:rPr>
              <a:t>[staff-assisted (blue/bold)] </a:t>
            </a:r>
            <a:r>
              <a:rPr lang="en-US" sz="2800" i="1" dirty="0">
                <a:solidFill>
                  <a:schemeClr val="tx2"/>
                </a:solidFill>
              </a:rPr>
              <a:t>service for 90 consecutive days and no future services are planned. The exit date becomes the last day that the participant receives services.</a:t>
            </a:r>
          </a:p>
        </p:txBody>
      </p:sp>
    </p:spTree>
    <p:extLst>
      <p:ext uri="{BB962C8B-B14F-4D97-AF65-F5344CB8AC3E}">
        <p14:creationId xmlns:p14="http://schemas.microsoft.com/office/powerpoint/2010/main" val="1101997854"/>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Slide Number Placeholder 5">
            <a:extLst>
              <a:ext uri="{FF2B5EF4-FFF2-40B4-BE49-F238E27FC236}">
                <a16:creationId xmlns:a16="http://schemas.microsoft.com/office/drawing/2014/main" id="{8B4AF457-C7B3-4407-BE2C-47FFF4ED1BCB}"/>
              </a:ext>
            </a:extLst>
          </p:cNvPr>
          <p:cNvSpPr>
            <a:spLocks noGrp="1"/>
          </p:cNvSpPr>
          <p:nvPr>
            <p:ph type="sldNum" sz="quarter" idx="12"/>
          </p:nvPr>
        </p:nvSpPr>
        <p:spPr/>
        <p:txBody>
          <a:bodyPr/>
          <a:lstStyle/>
          <a:p>
            <a:fld id="{60506F43-B461-4A12-BE48-1984BD6DD700}" type="slidenum">
              <a:rPr lang="en-US" altLang="en-US"/>
              <a:pPr/>
              <a:t>34</a:t>
            </a:fld>
            <a:endParaRPr lang="en-US" altLang="en-US"/>
          </a:p>
        </p:txBody>
      </p:sp>
      <p:grpSp>
        <p:nvGrpSpPr>
          <p:cNvPr id="11267" name="Group 3">
            <a:extLst>
              <a:ext uri="{FF2B5EF4-FFF2-40B4-BE49-F238E27FC236}">
                <a16:creationId xmlns:a16="http://schemas.microsoft.com/office/drawing/2014/main" id="{A9395EF6-1689-400C-B049-5BAAC6473C74}"/>
              </a:ext>
            </a:extLst>
          </p:cNvPr>
          <p:cNvGrpSpPr>
            <a:grpSpLocks/>
          </p:cNvGrpSpPr>
          <p:nvPr/>
        </p:nvGrpSpPr>
        <p:grpSpPr bwMode="auto">
          <a:xfrm>
            <a:off x="914400" y="2823211"/>
            <a:ext cx="7772668" cy="1717070"/>
            <a:chOff x="384" y="1488"/>
            <a:chExt cx="4537" cy="678"/>
          </a:xfrm>
        </p:grpSpPr>
        <p:sp>
          <p:nvSpPr>
            <p:cNvPr id="11268" name="Line 4">
              <a:extLst>
                <a:ext uri="{FF2B5EF4-FFF2-40B4-BE49-F238E27FC236}">
                  <a16:creationId xmlns:a16="http://schemas.microsoft.com/office/drawing/2014/main" id="{74D72394-E5CF-4CD0-9D9C-59F07C7FF8B0}"/>
                </a:ext>
              </a:extLst>
            </p:cNvPr>
            <p:cNvSpPr>
              <a:spLocks noChangeShapeType="1"/>
            </p:cNvSpPr>
            <p:nvPr/>
          </p:nvSpPr>
          <p:spPr bwMode="auto">
            <a:xfrm>
              <a:off x="384" y="1728"/>
              <a:ext cx="1920" cy="0"/>
            </a:xfrm>
            <a:prstGeom prst="line">
              <a:avLst/>
            </a:prstGeom>
            <a:noFill/>
            <a:ln w="57150">
              <a:solidFill>
                <a:srgbClr val="80008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69" name="Text Box 5">
              <a:extLst>
                <a:ext uri="{FF2B5EF4-FFF2-40B4-BE49-F238E27FC236}">
                  <a16:creationId xmlns:a16="http://schemas.microsoft.com/office/drawing/2014/main" id="{F97D04A2-213E-42D4-8733-C9CC821D20E9}"/>
                </a:ext>
              </a:extLst>
            </p:cNvPr>
            <p:cNvSpPr txBox="1">
              <a:spLocks noChangeArrowheads="1"/>
            </p:cNvSpPr>
            <p:nvPr/>
          </p:nvSpPr>
          <p:spPr bwMode="auto">
            <a:xfrm>
              <a:off x="960" y="1488"/>
              <a:ext cx="76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endParaRPr lang="en-US" altLang="en-US"/>
            </a:p>
          </p:txBody>
        </p:sp>
        <p:sp>
          <p:nvSpPr>
            <p:cNvPr id="11270" name="Text Box 6">
              <a:extLst>
                <a:ext uri="{FF2B5EF4-FFF2-40B4-BE49-F238E27FC236}">
                  <a16:creationId xmlns:a16="http://schemas.microsoft.com/office/drawing/2014/main" id="{25A1A7B7-CD91-4A6A-8076-5D2FECBB5CDA}"/>
                </a:ext>
              </a:extLst>
            </p:cNvPr>
            <p:cNvSpPr txBox="1">
              <a:spLocks noChangeArrowheads="1"/>
            </p:cNvSpPr>
            <p:nvPr/>
          </p:nvSpPr>
          <p:spPr bwMode="auto">
            <a:xfrm>
              <a:off x="1233" y="2064"/>
              <a:ext cx="2112" cy="1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lnSpc>
                  <a:spcPct val="50000"/>
                </a:lnSpc>
                <a:spcBef>
                  <a:spcPct val="50000"/>
                </a:spcBef>
              </a:pPr>
              <a:r>
                <a:rPr lang="en-US" altLang="en-US" b="1" dirty="0">
                  <a:solidFill>
                    <a:schemeClr val="tx2"/>
                  </a:solidFill>
                </a:rPr>
                <a:t>Exit Date</a:t>
              </a:r>
            </a:p>
          </p:txBody>
        </p:sp>
        <p:sp>
          <p:nvSpPr>
            <p:cNvPr id="11271" name="Line 7">
              <a:extLst>
                <a:ext uri="{FF2B5EF4-FFF2-40B4-BE49-F238E27FC236}">
                  <a16:creationId xmlns:a16="http://schemas.microsoft.com/office/drawing/2014/main" id="{44F71F00-E3CB-4815-AC8A-A67D69DE7DEC}"/>
                </a:ext>
              </a:extLst>
            </p:cNvPr>
            <p:cNvSpPr>
              <a:spLocks noChangeShapeType="1"/>
            </p:cNvSpPr>
            <p:nvPr/>
          </p:nvSpPr>
          <p:spPr bwMode="auto">
            <a:xfrm>
              <a:off x="2304" y="1728"/>
              <a:ext cx="1872" cy="0"/>
            </a:xfrm>
            <a:prstGeom prst="line">
              <a:avLst/>
            </a:prstGeom>
            <a:noFill/>
            <a:ln w="57150">
              <a:solidFill>
                <a:srgbClr val="808000"/>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72" name="Text Box 8">
              <a:extLst>
                <a:ext uri="{FF2B5EF4-FFF2-40B4-BE49-F238E27FC236}">
                  <a16:creationId xmlns:a16="http://schemas.microsoft.com/office/drawing/2014/main" id="{29D26D00-7617-49BB-9348-8A0BC1315FE0}"/>
                </a:ext>
              </a:extLst>
            </p:cNvPr>
            <p:cNvSpPr txBox="1">
              <a:spLocks noChangeArrowheads="1"/>
            </p:cNvSpPr>
            <p:nvPr/>
          </p:nvSpPr>
          <p:spPr bwMode="auto">
            <a:xfrm>
              <a:off x="384" y="1554"/>
              <a:ext cx="4217" cy="1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1" hangingPunct="1">
                <a:spcBef>
                  <a:spcPct val="50000"/>
                </a:spcBef>
              </a:pPr>
              <a:r>
                <a:rPr lang="en-US" altLang="en-US" b="1" i="1" dirty="0">
                  <a:solidFill>
                    <a:schemeClr val="tx2"/>
                  </a:solidFill>
                </a:rPr>
                <a:t>90 Day Clock is always counting</a:t>
              </a:r>
            </a:p>
          </p:txBody>
        </p:sp>
        <p:sp>
          <p:nvSpPr>
            <p:cNvPr id="11273" name="Text Box 9">
              <a:extLst>
                <a:ext uri="{FF2B5EF4-FFF2-40B4-BE49-F238E27FC236}">
                  <a16:creationId xmlns:a16="http://schemas.microsoft.com/office/drawing/2014/main" id="{C0C3CE4A-DCB1-4CC8-839A-D2F3EBB87D44}"/>
                </a:ext>
              </a:extLst>
            </p:cNvPr>
            <p:cNvSpPr txBox="1">
              <a:spLocks noChangeArrowheads="1"/>
            </p:cNvSpPr>
            <p:nvPr/>
          </p:nvSpPr>
          <p:spPr bwMode="auto">
            <a:xfrm>
              <a:off x="4128" y="1632"/>
              <a:ext cx="793" cy="2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spcBef>
                  <a:spcPct val="50000"/>
                </a:spcBef>
              </a:pPr>
              <a:r>
                <a:rPr lang="en-US" altLang="en-US" dirty="0">
                  <a:solidFill>
                    <a:schemeClr val="tx2"/>
                  </a:solidFill>
                </a:rPr>
                <a:t>Exit Determined</a:t>
              </a:r>
            </a:p>
          </p:txBody>
        </p:sp>
        <p:cxnSp>
          <p:nvCxnSpPr>
            <p:cNvPr id="11274" name="AutoShape 10">
              <a:extLst>
                <a:ext uri="{FF2B5EF4-FFF2-40B4-BE49-F238E27FC236}">
                  <a16:creationId xmlns:a16="http://schemas.microsoft.com/office/drawing/2014/main" id="{B96E1128-8A22-4E3D-A553-D5AE18992836}"/>
                </a:ext>
              </a:extLst>
            </p:cNvPr>
            <p:cNvCxnSpPr>
              <a:cxnSpLocks noChangeShapeType="1"/>
            </p:cNvCxnSpPr>
            <p:nvPr/>
          </p:nvCxnSpPr>
          <p:spPr bwMode="auto">
            <a:xfrm flipH="1">
              <a:off x="2256" y="1728"/>
              <a:ext cx="2208" cy="95"/>
            </a:xfrm>
            <a:prstGeom prst="bentConnector5">
              <a:avLst>
                <a:gd name="adj1" fmla="val -6523"/>
                <a:gd name="adj2" fmla="val 272630"/>
                <a:gd name="adj3" fmla="val 99954"/>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11276" name="Text Box 12">
            <a:extLst>
              <a:ext uri="{FF2B5EF4-FFF2-40B4-BE49-F238E27FC236}">
                <a16:creationId xmlns:a16="http://schemas.microsoft.com/office/drawing/2014/main" id="{107CBDF8-58E3-4A2D-B1A5-C57E699F166D}"/>
              </a:ext>
            </a:extLst>
          </p:cNvPr>
          <p:cNvSpPr txBox="1">
            <a:spLocks noChangeArrowheads="1"/>
          </p:cNvSpPr>
          <p:nvPr/>
        </p:nvSpPr>
        <p:spPr bwMode="auto">
          <a:xfrm>
            <a:off x="762000" y="2433256"/>
            <a:ext cx="362144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spcBef>
                <a:spcPct val="50000"/>
              </a:spcBef>
            </a:pPr>
            <a:r>
              <a:rPr lang="en-US" altLang="en-US" b="1" dirty="0">
                <a:solidFill>
                  <a:schemeClr val="tx2"/>
                </a:solidFill>
              </a:rPr>
              <a:t>&lt;&lt;</a:t>
            </a:r>
            <a:r>
              <a:rPr lang="en-US" altLang="en-US" b="1" dirty="0"/>
              <a:t>             </a:t>
            </a:r>
            <a:r>
              <a:rPr lang="en-US" altLang="en-US" b="1" dirty="0">
                <a:solidFill>
                  <a:schemeClr val="tx2"/>
                </a:solidFill>
              </a:rPr>
              <a:t>Participation</a:t>
            </a:r>
            <a:r>
              <a:rPr lang="en-US" altLang="en-US" b="1" dirty="0"/>
              <a:t>                   </a:t>
            </a:r>
            <a:r>
              <a:rPr lang="en-US" altLang="en-US" b="1" dirty="0">
                <a:solidFill>
                  <a:schemeClr val="tx2"/>
                </a:solidFill>
              </a:rPr>
              <a:t>&gt;&gt;</a:t>
            </a:r>
          </a:p>
        </p:txBody>
      </p:sp>
      <p:sp>
        <p:nvSpPr>
          <p:cNvPr id="11277" name="Text Box 13">
            <a:extLst>
              <a:ext uri="{FF2B5EF4-FFF2-40B4-BE49-F238E27FC236}">
                <a16:creationId xmlns:a16="http://schemas.microsoft.com/office/drawing/2014/main" id="{7D92C67D-AF5C-467E-9C94-025E917564AA}"/>
              </a:ext>
            </a:extLst>
          </p:cNvPr>
          <p:cNvSpPr txBox="1">
            <a:spLocks noChangeArrowheads="1"/>
          </p:cNvSpPr>
          <p:nvPr/>
        </p:nvSpPr>
        <p:spPr bwMode="auto">
          <a:xfrm>
            <a:off x="4215808" y="2433256"/>
            <a:ext cx="332799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spcBef>
                <a:spcPct val="50000"/>
              </a:spcBef>
            </a:pPr>
            <a:r>
              <a:rPr lang="en-US" altLang="en-US" b="1" dirty="0">
                <a:solidFill>
                  <a:schemeClr val="tx2"/>
                </a:solidFill>
              </a:rPr>
              <a:t>&lt;&lt; Follow-Up Services   &gt;&gt;&gt;&gt;&gt;&gt;&gt;&gt;</a:t>
            </a:r>
          </a:p>
        </p:txBody>
      </p:sp>
      <p:sp>
        <p:nvSpPr>
          <p:cNvPr id="11278" name="AutoShape 14">
            <a:extLst>
              <a:ext uri="{FF2B5EF4-FFF2-40B4-BE49-F238E27FC236}">
                <a16:creationId xmlns:a16="http://schemas.microsoft.com/office/drawing/2014/main" id="{9E5D305D-E2DA-4C38-9AA9-D5D62C30767B}"/>
              </a:ext>
            </a:extLst>
          </p:cNvPr>
          <p:cNvSpPr>
            <a:spLocks noChangeArrowheads="1"/>
          </p:cNvSpPr>
          <p:nvPr/>
        </p:nvSpPr>
        <p:spPr bwMode="auto">
          <a:xfrm>
            <a:off x="762000" y="320044"/>
            <a:ext cx="7924800" cy="677938"/>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nSpc>
                <a:spcPct val="90000"/>
              </a:lnSpc>
              <a:defRPr sz="3600" b="1">
                <a:solidFill>
                  <a:schemeClr val="tx2"/>
                </a:solidFill>
                <a:latin typeface="Arial" panose="020B0604020202020204" pitchFamily="34" charset="0"/>
              </a:defRPr>
            </a:lvl1pPr>
            <a:lvl2pPr>
              <a:lnSpc>
                <a:spcPct val="90000"/>
              </a:lnSpc>
              <a:defRPr sz="3600" b="1">
                <a:solidFill>
                  <a:schemeClr val="tx2"/>
                </a:solidFill>
                <a:latin typeface="Arial" panose="020B0604020202020204" pitchFamily="34" charset="0"/>
              </a:defRPr>
            </a:lvl2pPr>
            <a:lvl3pPr>
              <a:lnSpc>
                <a:spcPct val="90000"/>
              </a:lnSpc>
              <a:defRPr sz="3600" b="1">
                <a:solidFill>
                  <a:schemeClr val="tx2"/>
                </a:solidFill>
                <a:latin typeface="Arial" panose="020B0604020202020204" pitchFamily="34" charset="0"/>
              </a:defRPr>
            </a:lvl3pPr>
            <a:lvl4pPr>
              <a:lnSpc>
                <a:spcPct val="90000"/>
              </a:lnSpc>
              <a:defRPr sz="3600" b="1">
                <a:solidFill>
                  <a:schemeClr val="tx2"/>
                </a:solidFill>
                <a:latin typeface="Arial" panose="020B0604020202020204" pitchFamily="34" charset="0"/>
              </a:defRPr>
            </a:lvl4pPr>
            <a:lvl5pPr>
              <a:lnSpc>
                <a:spcPct val="90000"/>
              </a:lnSpc>
              <a:defRPr sz="3600" b="1">
                <a:solidFill>
                  <a:schemeClr val="tx2"/>
                </a:solidFill>
                <a:latin typeface="Arial" panose="020B0604020202020204" pitchFamily="34" charset="0"/>
              </a:defRPr>
            </a:lvl5pPr>
            <a:lvl6pPr marL="457200" fontAlgn="base">
              <a:lnSpc>
                <a:spcPct val="90000"/>
              </a:lnSpc>
              <a:spcBef>
                <a:spcPct val="0"/>
              </a:spcBef>
              <a:spcAft>
                <a:spcPct val="0"/>
              </a:spcAft>
              <a:defRPr sz="3600" b="1">
                <a:solidFill>
                  <a:schemeClr val="tx2"/>
                </a:solidFill>
                <a:latin typeface="Arial" panose="020B0604020202020204" pitchFamily="34" charset="0"/>
              </a:defRPr>
            </a:lvl6pPr>
            <a:lvl7pPr marL="914400" fontAlgn="base">
              <a:lnSpc>
                <a:spcPct val="90000"/>
              </a:lnSpc>
              <a:spcBef>
                <a:spcPct val="0"/>
              </a:spcBef>
              <a:spcAft>
                <a:spcPct val="0"/>
              </a:spcAft>
              <a:defRPr sz="3600" b="1">
                <a:solidFill>
                  <a:schemeClr val="tx2"/>
                </a:solidFill>
                <a:latin typeface="Arial" panose="020B0604020202020204" pitchFamily="34" charset="0"/>
              </a:defRPr>
            </a:lvl7pPr>
            <a:lvl8pPr marL="1371600" fontAlgn="base">
              <a:lnSpc>
                <a:spcPct val="90000"/>
              </a:lnSpc>
              <a:spcBef>
                <a:spcPct val="0"/>
              </a:spcBef>
              <a:spcAft>
                <a:spcPct val="0"/>
              </a:spcAft>
              <a:defRPr sz="3600" b="1">
                <a:solidFill>
                  <a:schemeClr val="tx2"/>
                </a:solidFill>
                <a:latin typeface="Arial" panose="020B0604020202020204" pitchFamily="34" charset="0"/>
              </a:defRPr>
            </a:lvl8pPr>
            <a:lvl9pPr marL="1828800" fontAlgn="base">
              <a:lnSpc>
                <a:spcPct val="90000"/>
              </a:lnSpc>
              <a:spcBef>
                <a:spcPct val="0"/>
              </a:spcBef>
              <a:spcAft>
                <a:spcPct val="0"/>
              </a:spcAft>
              <a:defRPr sz="3600" b="1">
                <a:solidFill>
                  <a:schemeClr val="tx2"/>
                </a:solidFill>
                <a:latin typeface="Arial" panose="020B0604020202020204" pitchFamily="34" charset="0"/>
              </a:defRPr>
            </a:lvl9pPr>
          </a:lstStyle>
          <a:p>
            <a:pPr eaLnBrk="1" hangingPunct="1"/>
            <a:r>
              <a:rPr lang="en-US" altLang="en-US" sz="3200" dirty="0"/>
              <a:t>Participation/Exit Timeline/Continuum</a:t>
            </a:r>
          </a:p>
        </p:txBody>
      </p:sp>
      <p:sp>
        <p:nvSpPr>
          <p:cNvPr id="11280" name="Line 16">
            <a:extLst>
              <a:ext uri="{FF2B5EF4-FFF2-40B4-BE49-F238E27FC236}">
                <a16:creationId xmlns:a16="http://schemas.microsoft.com/office/drawing/2014/main" id="{BA06A43A-7B57-4A4D-9E9D-FF4FF743DE3D}"/>
              </a:ext>
            </a:extLst>
          </p:cNvPr>
          <p:cNvSpPr>
            <a:spLocks noChangeShapeType="1"/>
          </p:cNvSpPr>
          <p:nvPr/>
        </p:nvSpPr>
        <p:spPr bwMode="auto">
          <a:xfrm>
            <a:off x="838200" y="4953000"/>
            <a:ext cx="7395210" cy="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81" name="Text Box 17">
            <a:extLst>
              <a:ext uri="{FF2B5EF4-FFF2-40B4-BE49-F238E27FC236}">
                <a16:creationId xmlns:a16="http://schemas.microsoft.com/office/drawing/2014/main" id="{193284B5-9101-4212-824E-2BC428C87E12}"/>
              </a:ext>
            </a:extLst>
          </p:cNvPr>
          <p:cNvSpPr txBox="1">
            <a:spLocks noChangeArrowheads="1"/>
          </p:cNvSpPr>
          <p:nvPr/>
        </p:nvSpPr>
        <p:spPr bwMode="auto">
          <a:xfrm>
            <a:off x="762000" y="5029200"/>
            <a:ext cx="733056"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a:spAutoFit/>
          </a:bodyPr>
          <a:lstStyle/>
          <a:p>
            <a:r>
              <a:rPr lang="en-US" altLang="en-US" sz="1600" b="1" dirty="0">
                <a:solidFill>
                  <a:schemeClr val="tx2"/>
                </a:solidFill>
              </a:rPr>
              <a:t>Jul 7</a:t>
            </a:r>
          </a:p>
        </p:txBody>
      </p:sp>
      <p:sp>
        <p:nvSpPr>
          <p:cNvPr id="11282" name="Text Box 18">
            <a:extLst>
              <a:ext uri="{FF2B5EF4-FFF2-40B4-BE49-F238E27FC236}">
                <a16:creationId xmlns:a16="http://schemas.microsoft.com/office/drawing/2014/main" id="{44A503B6-34EA-4606-A6A8-87194F9D0767}"/>
              </a:ext>
            </a:extLst>
          </p:cNvPr>
          <p:cNvSpPr txBox="1">
            <a:spLocks noChangeArrowheads="1"/>
          </p:cNvSpPr>
          <p:nvPr/>
        </p:nvSpPr>
        <p:spPr bwMode="auto">
          <a:xfrm>
            <a:off x="3894728" y="5029200"/>
            <a:ext cx="81443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a:spAutoFit/>
          </a:bodyPr>
          <a:lstStyle/>
          <a:p>
            <a:r>
              <a:rPr lang="en-US" altLang="en-US" sz="1600" b="1" dirty="0">
                <a:solidFill>
                  <a:schemeClr val="tx2"/>
                </a:solidFill>
              </a:rPr>
              <a:t>Sept 7</a:t>
            </a:r>
          </a:p>
        </p:txBody>
      </p:sp>
      <p:sp>
        <p:nvSpPr>
          <p:cNvPr id="11283" name="Text Box 19">
            <a:extLst>
              <a:ext uri="{FF2B5EF4-FFF2-40B4-BE49-F238E27FC236}">
                <a16:creationId xmlns:a16="http://schemas.microsoft.com/office/drawing/2014/main" id="{93B6722C-91B6-4DB0-A0B1-C828714BAEF3}"/>
              </a:ext>
            </a:extLst>
          </p:cNvPr>
          <p:cNvSpPr txBox="1">
            <a:spLocks noChangeArrowheads="1"/>
          </p:cNvSpPr>
          <p:nvPr/>
        </p:nvSpPr>
        <p:spPr bwMode="auto">
          <a:xfrm>
            <a:off x="7095127" y="5029200"/>
            <a:ext cx="697548"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a:spAutoFit/>
          </a:bodyPr>
          <a:lstStyle/>
          <a:p>
            <a:r>
              <a:rPr lang="en-US" altLang="en-US" sz="1600" b="1" dirty="0">
                <a:solidFill>
                  <a:schemeClr val="tx2"/>
                </a:solidFill>
              </a:rPr>
              <a:t>Dec 7</a:t>
            </a:r>
          </a:p>
        </p:txBody>
      </p:sp>
      <p:sp>
        <p:nvSpPr>
          <p:cNvPr id="11285" name="Text Box 21">
            <a:extLst>
              <a:ext uri="{FF2B5EF4-FFF2-40B4-BE49-F238E27FC236}">
                <a16:creationId xmlns:a16="http://schemas.microsoft.com/office/drawing/2014/main" id="{92532CCC-427A-41BF-88C9-EB7A49306089}"/>
              </a:ext>
            </a:extLst>
          </p:cNvPr>
          <p:cNvSpPr txBox="1">
            <a:spLocks noChangeArrowheads="1"/>
          </p:cNvSpPr>
          <p:nvPr/>
        </p:nvSpPr>
        <p:spPr bwMode="auto">
          <a:xfrm>
            <a:off x="914400" y="3657600"/>
            <a:ext cx="29495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b="1" dirty="0">
                <a:solidFill>
                  <a:schemeClr val="tx2"/>
                </a:solidFill>
              </a:rPr>
              <a:t>Blue/Bold Services</a:t>
            </a:r>
          </a:p>
        </p:txBody>
      </p:sp>
      <p:sp>
        <p:nvSpPr>
          <p:cNvPr id="2" name="TextBox 1">
            <a:extLst>
              <a:ext uri="{FF2B5EF4-FFF2-40B4-BE49-F238E27FC236}">
                <a16:creationId xmlns:a16="http://schemas.microsoft.com/office/drawing/2014/main" id="{82884E56-6EEE-4D26-8C92-7811A676E110}"/>
              </a:ext>
            </a:extLst>
          </p:cNvPr>
          <p:cNvSpPr txBox="1"/>
          <p:nvPr/>
        </p:nvSpPr>
        <p:spPr>
          <a:xfrm>
            <a:off x="762000" y="1383030"/>
            <a:ext cx="7730490" cy="369332"/>
          </a:xfrm>
          <a:prstGeom prst="rect">
            <a:avLst/>
          </a:prstGeom>
          <a:noFill/>
        </p:spPr>
        <p:txBody>
          <a:bodyPr wrap="square" rtlCol="0">
            <a:spAutoFit/>
          </a:bodyPr>
          <a:lstStyle/>
          <a:p>
            <a:r>
              <a:rPr lang="en-US" b="1" dirty="0">
                <a:solidFill>
                  <a:schemeClr val="tx2"/>
                </a:solidFill>
              </a:rPr>
              <a:t>Participation Start Date: July 7		            Exit Date: September 7</a:t>
            </a:r>
          </a:p>
        </p:txBody>
      </p:sp>
    </p:spTree>
    <p:extLst>
      <p:ext uri="{BB962C8B-B14F-4D97-AF65-F5344CB8AC3E}">
        <p14:creationId xmlns:p14="http://schemas.microsoft.com/office/powerpoint/2010/main" val="1895618742"/>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97BABF6D-5AA1-4367-8676-8AC62708E735}"/>
              </a:ext>
            </a:extLst>
          </p:cNvPr>
          <p:cNvSpPr>
            <a:spLocks noGrp="1"/>
          </p:cNvSpPr>
          <p:nvPr>
            <p:ph type="dt" sz="half" idx="10"/>
          </p:nvPr>
        </p:nvSpPr>
        <p:spPr/>
        <p:txBody>
          <a:bodyPr/>
          <a:lstStyle/>
          <a:p>
            <a:pPr>
              <a:defRPr/>
            </a:pPr>
            <a:r>
              <a:rPr lang="en-US"/>
              <a:t>February 1, 2018 </a:t>
            </a:r>
          </a:p>
        </p:txBody>
      </p:sp>
      <p:sp>
        <p:nvSpPr>
          <p:cNvPr id="5" name="Slide Number Placeholder 4">
            <a:extLst>
              <a:ext uri="{FF2B5EF4-FFF2-40B4-BE49-F238E27FC236}">
                <a16:creationId xmlns:a16="http://schemas.microsoft.com/office/drawing/2014/main" id="{CFF30BB1-B69C-41A1-B075-17E02D4F99D8}"/>
              </a:ext>
            </a:extLst>
          </p:cNvPr>
          <p:cNvSpPr>
            <a:spLocks noGrp="1"/>
          </p:cNvSpPr>
          <p:nvPr>
            <p:ph type="sldNum" sz="quarter" idx="12"/>
          </p:nvPr>
        </p:nvSpPr>
        <p:spPr/>
        <p:txBody>
          <a:bodyPr/>
          <a:lstStyle/>
          <a:p>
            <a:pPr>
              <a:defRPr/>
            </a:pPr>
            <a:fld id="{E072579F-9FF5-4201-872C-73481382824D}" type="slidenum">
              <a:rPr lang="en-US" smtClean="0"/>
              <a:pPr>
                <a:defRPr/>
              </a:pPr>
              <a:t>35</a:t>
            </a:fld>
            <a:endParaRPr lang="en-US" dirty="0"/>
          </a:p>
        </p:txBody>
      </p:sp>
      <p:sp>
        <p:nvSpPr>
          <p:cNvPr id="7" name="AutoShape 14">
            <a:extLst>
              <a:ext uri="{FF2B5EF4-FFF2-40B4-BE49-F238E27FC236}">
                <a16:creationId xmlns:a16="http://schemas.microsoft.com/office/drawing/2014/main" id="{E2A482BA-2D92-4084-96CE-48590E51753E}"/>
              </a:ext>
            </a:extLst>
          </p:cNvPr>
          <p:cNvSpPr>
            <a:spLocks noChangeArrowheads="1"/>
          </p:cNvSpPr>
          <p:nvPr/>
        </p:nvSpPr>
        <p:spPr bwMode="auto">
          <a:xfrm>
            <a:off x="434340" y="169167"/>
            <a:ext cx="8709660" cy="899155"/>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nSpc>
                <a:spcPct val="90000"/>
              </a:lnSpc>
              <a:defRPr sz="3600" b="1">
                <a:solidFill>
                  <a:schemeClr val="tx2"/>
                </a:solidFill>
                <a:latin typeface="Arial" panose="020B0604020202020204" pitchFamily="34" charset="0"/>
              </a:defRPr>
            </a:lvl1pPr>
            <a:lvl2pPr>
              <a:lnSpc>
                <a:spcPct val="90000"/>
              </a:lnSpc>
              <a:defRPr sz="3600" b="1">
                <a:solidFill>
                  <a:schemeClr val="tx2"/>
                </a:solidFill>
                <a:latin typeface="Arial" panose="020B0604020202020204" pitchFamily="34" charset="0"/>
              </a:defRPr>
            </a:lvl2pPr>
            <a:lvl3pPr>
              <a:lnSpc>
                <a:spcPct val="90000"/>
              </a:lnSpc>
              <a:defRPr sz="3600" b="1">
                <a:solidFill>
                  <a:schemeClr val="tx2"/>
                </a:solidFill>
                <a:latin typeface="Arial" panose="020B0604020202020204" pitchFamily="34" charset="0"/>
              </a:defRPr>
            </a:lvl3pPr>
            <a:lvl4pPr>
              <a:lnSpc>
                <a:spcPct val="90000"/>
              </a:lnSpc>
              <a:defRPr sz="3600" b="1">
                <a:solidFill>
                  <a:schemeClr val="tx2"/>
                </a:solidFill>
                <a:latin typeface="Arial" panose="020B0604020202020204" pitchFamily="34" charset="0"/>
              </a:defRPr>
            </a:lvl4pPr>
            <a:lvl5pPr>
              <a:lnSpc>
                <a:spcPct val="90000"/>
              </a:lnSpc>
              <a:defRPr sz="3600" b="1">
                <a:solidFill>
                  <a:schemeClr val="tx2"/>
                </a:solidFill>
                <a:latin typeface="Arial" panose="020B0604020202020204" pitchFamily="34" charset="0"/>
              </a:defRPr>
            </a:lvl5pPr>
            <a:lvl6pPr marL="457200" fontAlgn="base">
              <a:lnSpc>
                <a:spcPct val="90000"/>
              </a:lnSpc>
              <a:spcBef>
                <a:spcPct val="0"/>
              </a:spcBef>
              <a:spcAft>
                <a:spcPct val="0"/>
              </a:spcAft>
              <a:defRPr sz="3600" b="1">
                <a:solidFill>
                  <a:schemeClr val="tx2"/>
                </a:solidFill>
                <a:latin typeface="Arial" panose="020B0604020202020204" pitchFamily="34" charset="0"/>
              </a:defRPr>
            </a:lvl6pPr>
            <a:lvl7pPr marL="914400" fontAlgn="base">
              <a:lnSpc>
                <a:spcPct val="90000"/>
              </a:lnSpc>
              <a:spcBef>
                <a:spcPct val="0"/>
              </a:spcBef>
              <a:spcAft>
                <a:spcPct val="0"/>
              </a:spcAft>
              <a:defRPr sz="3600" b="1">
                <a:solidFill>
                  <a:schemeClr val="tx2"/>
                </a:solidFill>
                <a:latin typeface="Arial" panose="020B0604020202020204" pitchFamily="34" charset="0"/>
              </a:defRPr>
            </a:lvl7pPr>
            <a:lvl8pPr marL="1371600" fontAlgn="base">
              <a:lnSpc>
                <a:spcPct val="90000"/>
              </a:lnSpc>
              <a:spcBef>
                <a:spcPct val="0"/>
              </a:spcBef>
              <a:spcAft>
                <a:spcPct val="0"/>
              </a:spcAft>
              <a:defRPr sz="3600" b="1">
                <a:solidFill>
                  <a:schemeClr val="tx2"/>
                </a:solidFill>
                <a:latin typeface="Arial" panose="020B0604020202020204" pitchFamily="34" charset="0"/>
              </a:defRPr>
            </a:lvl8pPr>
            <a:lvl9pPr marL="1828800" fontAlgn="base">
              <a:lnSpc>
                <a:spcPct val="90000"/>
              </a:lnSpc>
              <a:spcBef>
                <a:spcPct val="0"/>
              </a:spcBef>
              <a:spcAft>
                <a:spcPct val="0"/>
              </a:spcAft>
              <a:defRPr sz="3600" b="1">
                <a:solidFill>
                  <a:schemeClr val="tx2"/>
                </a:solidFill>
                <a:latin typeface="Arial" panose="020B0604020202020204" pitchFamily="34" charset="0"/>
              </a:defRPr>
            </a:lvl9pPr>
          </a:lstStyle>
          <a:p>
            <a:pPr eaLnBrk="1" hangingPunct="1"/>
            <a:r>
              <a:rPr lang="en-US" altLang="en-US" sz="3200" dirty="0"/>
              <a:t>Staff Assisted Services (Blue/Bold)</a:t>
            </a:r>
          </a:p>
        </p:txBody>
      </p:sp>
      <p:sp>
        <p:nvSpPr>
          <p:cNvPr id="8" name="TextBox 7">
            <a:extLst>
              <a:ext uri="{FF2B5EF4-FFF2-40B4-BE49-F238E27FC236}">
                <a16:creationId xmlns:a16="http://schemas.microsoft.com/office/drawing/2014/main" id="{0146C53F-E529-41E1-8DB5-A335E7AEF381}"/>
              </a:ext>
            </a:extLst>
          </p:cNvPr>
          <p:cNvSpPr txBox="1"/>
          <p:nvPr/>
        </p:nvSpPr>
        <p:spPr>
          <a:xfrm>
            <a:off x="434340" y="1277584"/>
            <a:ext cx="7956126" cy="4832092"/>
          </a:xfrm>
          <a:prstGeom prst="rect">
            <a:avLst/>
          </a:prstGeom>
          <a:noFill/>
        </p:spPr>
        <p:txBody>
          <a:bodyPr wrap="square" rtlCol="0">
            <a:spAutoFit/>
          </a:bodyPr>
          <a:lstStyle/>
          <a:p>
            <a:pPr marL="457200" indent="-457200">
              <a:buFont typeface="Arial" panose="020B0604020202020204" pitchFamily="34" charset="0"/>
              <a:buChar char="•"/>
            </a:pPr>
            <a:r>
              <a:rPr lang="en-US" sz="2200" dirty="0">
                <a:solidFill>
                  <a:schemeClr val="accent6"/>
                </a:solidFill>
              </a:rPr>
              <a:t>Staff assisted services trigger and/or extend participation in the program (i.e. any </a:t>
            </a:r>
            <a:r>
              <a:rPr lang="en-US" sz="2200" dirty="0">
                <a:solidFill>
                  <a:srgbClr val="0000FF"/>
                </a:solidFill>
              </a:rPr>
              <a:t>blue/bold </a:t>
            </a:r>
            <a:r>
              <a:rPr lang="en-US" sz="2200" dirty="0">
                <a:solidFill>
                  <a:schemeClr val="accent6"/>
                </a:solidFill>
              </a:rPr>
              <a:t>service resets the 90 day clock to zero (0))</a:t>
            </a:r>
          </a:p>
          <a:p>
            <a:pPr marL="457200" indent="-457200">
              <a:buFont typeface="Arial" panose="020B0604020202020204" pitchFamily="34" charset="0"/>
              <a:buChar char="•"/>
            </a:pPr>
            <a:endParaRPr lang="en-US" sz="2200" dirty="0">
              <a:solidFill>
                <a:schemeClr val="accent6"/>
              </a:solidFill>
            </a:endParaRPr>
          </a:p>
          <a:p>
            <a:pPr marL="457200" indent="-457200">
              <a:buFont typeface="Arial" panose="020B0604020202020204" pitchFamily="34" charset="0"/>
              <a:buChar char="•"/>
            </a:pPr>
            <a:r>
              <a:rPr lang="en-US" sz="2200" dirty="0">
                <a:solidFill>
                  <a:schemeClr val="accent6"/>
                </a:solidFill>
              </a:rPr>
              <a:t>Staff assisted services provide some benefit to a customer and take substantial staff time.  </a:t>
            </a:r>
          </a:p>
          <a:p>
            <a:endParaRPr lang="en-US" sz="2200" dirty="0">
              <a:solidFill>
                <a:schemeClr val="accent6"/>
              </a:solidFill>
            </a:endParaRPr>
          </a:p>
          <a:p>
            <a:pPr marL="457200" indent="-457200">
              <a:buFont typeface="Arial" panose="020B0604020202020204" pitchFamily="34" charset="0"/>
              <a:buChar char="•"/>
            </a:pPr>
            <a:r>
              <a:rPr lang="en-US" sz="2200" dirty="0">
                <a:solidFill>
                  <a:schemeClr val="accent6"/>
                </a:solidFill>
              </a:rPr>
              <a:t>Services like assessment or career planning or counseling are examples of staff assisted services.</a:t>
            </a:r>
          </a:p>
          <a:p>
            <a:endParaRPr lang="en-US" sz="2200" dirty="0">
              <a:solidFill>
                <a:schemeClr val="accent6"/>
              </a:solidFill>
            </a:endParaRPr>
          </a:p>
          <a:p>
            <a:pPr marL="457200" indent="-457200">
              <a:buFont typeface="Arial" panose="020B0604020202020204" pitchFamily="34" charset="0"/>
              <a:buChar char="•"/>
            </a:pPr>
            <a:r>
              <a:rPr lang="en-US" sz="2200" dirty="0">
                <a:solidFill>
                  <a:schemeClr val="accent6"/>
                </a:solidFill>
              </a:rPr>
              <a:t>Services like emailing a customer or leaving a phone message are examples of services </a:t>
            </a:r>
            <a:r>
              <a:rPr lang="en-US" sz="2200" b="1" i="1" dirty="0">
                <a:solidFill>
                  <a:schemeClr val="accent6"/>
                </a:solidFill>
              </a:rPr>
              <a:t>that are not </a:t>
            </a:r>
            <a:r>
              <a:rPr lang="en-US" sz="2200" dirty="0">
                <a:solidFill>
                  <a:schemeClr val="accent6"/>
                </a:solidFill>
              </a:rPr>
              <a:t>staff-assisted services.</a:t>
            </a:r>
          </a:p>
          <a:p>
            <a:endParaRPr lang="en-US" sz="2200" dirty="0">
              <a:solidFill>
                <a:schemeClr val="accent6"/>
              </a:solidFill>
            </a:endParaRPr>
          </a:p>
          <a:p>
            <a:pPr marL="457200" indent="-457200">
              <a:buFont typeface="Arial" panose="020B0604020202020204" pitchFamily="34" charset="0"/>
              <a:buChar char="•"/>
            </a:pPr>
            <a:r>
              <a:rPr lang="en-US" sz="2200" dirty="0">
                <a:solidFill>
                  <a:srgbClr val="0000FF"/>
                </a:solidFill>
              </a:rPr>
              <a:t>All services entered should be accompanied by clear notes!!!</a:t>
            </a:r>
          </a:p>
        </p:txBody>
      </p:sp>
    </p:spTree>
    <p:extLst>
      <p:ext uri="{BB962C8B-B14F-4D97-AF65-F5344CB8AC3E}">
        <p14:creationId xmlns:p14="http://schemas.microsoft.com/office/powerpoint/2010/main" val="2653776971"/>
      </p:ext>
    </p:extLst>
  </p:cSld>
  <p:clrMapOvr>
    <a:masterClrMapping/>
  </p:clrMapOvr>
  <p:transition>
    <p:fade thruBlk="1"/>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97BABF6D-5AA1-4367-8676-8AC62708E735}"/>
              </a:ext>
            </a:extLst>
          </p:cNvPr>
          <p:cNvSpPr>
            <a:spLocks noGrp="1"/>
          </p:cNvSpPr>
          <p:nvPr>
            <p:ph type="dt" sz="half" idx="10"/>
          </p:nvPr>
        </p:nvSpPr>
        <p:spPr/>
        <p:txBody>
          <a:bodyPr/>
          <a:lstStyle/>
          <a:p>
            <a:pPr>
              <a:defRPr/>
            </a:pPr>
            <a:r>
              <a:rPr lang="en-US"/>
              <a:t>February 1, 2018 </a:t>
            </a:r>
          </a:p>
        </p:txBody>
      </p:sp>
      <p:sp>
        <p:nvSpPr>
          <p:cNvPr id="5" name="Slide Number Placeholder 4">
            <a:extLst>
              <a:ext uri="{FF2B5EF4-FFF2-40B4-BE49-F238E27FC236}">
                <a16:creationId xmlns:a16="http://schemas.microsoft.com/office/drawing/2014/main" id="{CFF30BB1-B69C-41A1-B075-17E02D4F99D8}"/>
              </a:ext>
            </a:extLst>
          </p:cNvPr>
          <p:cNvSpPr>
            <a:spLocks noGrp="1"/>
          </p:cNvSpPr>
          <p:nvPr>
            <p:ph type="sldNum" sz="quarter" idx="12"/>
          </p:nvPr>
        </p:nvSpPr>
        <p:spPr/>
        <p:txBody>
          <a:bodyPr/>
          <a:lstStyle/>
          <a:p>
            <a:pPr>
              <a:defRPr/>
            </a:pPr>
            <a:fld id="{E072579F-9FF5-4201-872C-73481382824D}" type="slidenum">
              <a:rPr lang="en-US" smtClean="0"/>
              <a:pPr>
                <a:defRPr/>
              </a:pPr>
              <a:t>36</a:t>
            </a:fld>
            <a:endParaRPr lang="en-US" dirty="0"/>
          </a:p>
        </p:txBody>
      </p:sp>
      <p:sp>
        <p:nvSpPr>
          <p:cNvPr id="7" name="AutoShape 14">
            <a:extLst>
              <a:ext uri="{FF2B5EF4-FFF2-40B4-BE49-F238E27FC236}">
                <a16:creationId xmlns:a16="http://schemas.microsoft.com/office/drawing/2014/main" id="{E2A482BA-2D92-4084-96CE-48590E51753E}"/>
              </a:ext>
            </a:extLst>
          </p:cNvPr>
          <p:cNvSpPr>
            <a:spLocks noChangeArrowheads="1"/>
          </p:cNvSpPr>
          <p:nvPr/>
        </p:nvSpPr>
        <p:spPr bwMode="auto">
          <a:xfrm>
            <a:off x="434340" y="169167"/>
            <a:ext cx="8709660" cy="899155"/>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nSpc>
                <a:spcPct val="90000"/>
              </a:lnSpc>
              <a:defRPr sz="3600" b="1">
                <a:solidFill>
                  <a:schemeClr val="tx2"/>
                </a:solidFill>
                <a:latin typeface="Arial" panose="020B0604020202020204" pitchFamily="34" charset="0"/>
              </a:defRPr>
            </a:lvl1pPr>
            <a:lvl2pPr>
              <a:lnSpc>
                <a:spcPct val="90000"/>
              </a:lnSpc>
              <a:defRPr sz="3600" b="1">
                <a:solidFill>
                  <a:schemeClr val="tx2"/>
                </a:solidFill>
                <a:latin typeface="Arial" panose="020B0604020202020204" pitchFamily="34" charset="0"/>
              </a:defRPr>
            </a:lvl2pPr>
            <a:lvl3pPr>
              <a:lnSpc>
                <a:spcPct val="90000"/>
              </a:lnSpc>
              <a:defRPr sz="3600" b="1">
                <a:solidFill>
                  <a:schemeClr val="tx2"/>
                </a:solidFill>
                <a:latin typeface="Arial" panose="020B0604020202020204" pitchFamily="34" charset="0"/>
              </a:defRPr>
            </a:lvl3pPr>
            <a:lvl4pPr>
              <a:lnSpc>
                <a:spcPct val="90000"/>
              </a:lnSpc>
              <a:defRPr sz="3600" b="1">
                <a:solidFill>
                  <a:schemeClr val="tx2"/>
                </a:solidFill>
                <a:latin typeface="Arial" panose="020B0604020202020204" pitchFamily="34" charset="0"/>
              </a:defRPr>
            </a:lvl4pPr>
            <a:lvl5pPr>
              <a:lnSpc>
                <a:spcPct val="90000"/>
              </a:lnSpc>
              <a:defRPr sz="3600" b="1">
                <a:solidFill>
                  <a:schemeClr val="tx2"/>
                </a:solidFill>
                <a:latin typeface="Arial" panose="020B0604020202020204" pitchFamily="34" charset="0"/>
              </a:defRPr>
            </a:lvl5pPr>
            <a:lvl6pPr marL="457200" fontAlgn="base">
              <a:lnSpc>
                <a:spcPct val="90000"/>
              </a:lnSpc>
              <a:spcBef>
                <a:spcPct val="0"/>
              </a:spcBef>
              <a:spcAft>
                <a:spcPct val="0"/>
              </a:spcAft>
              <a:defRPr sz="3600" b="1">
                <a:solidFill>
                  <a:schemeClr val="tx2"/>
                </a:solidFill>
                <a:latin typeface="Arial" panose="020B0604020202020204" pitchFamily="34" charset="0"/>
              </a:defRPr>
            </a:lvl6pPr>
            <a:lvl7pPr marL="914400" fontAlgn="base">
              <a:lnSpc>
                <a:spcPct val="90000"/>
              </a:lnSpc>
              <a:spcBef>
                <a:spcPct val="0"/>
              </a:spcBef>
              <a:spcAft>
                <a:spcPct val="0"/>
              </a:spcAft>
              <a:defRPr sz="3600" b="1">
                <a:solidFill>
                  <a:schemeClr val="tx2"/>
                </a:solidFill>
                <a:latin typeface="Arial" panose="020B0604020202020204" pitchFamily="34" charset="0"/>
              </a:defRPr>
            </a:lvl7pPr>
            <a:lvl8pPr marL="1371600" fontAlgn="base">
              <a:lnSpc>
                <a:spcPct val="90000"/>
              </a:lnSpc>
              <a:spcBef>
                <a:spcPct val="0"/>
              </a:spcBef>
              <a:spcAft>
                <a:spcPct val="0"/>
              </a:spcAft>
              <a:defRPr sz="3600" b="1">
                <a:solidFill>
                  <a:schemeClr val="tx2"/>
                </a:solidFill>
                <a:latin typeface="Arial" panose="020B0604020202020204" pitchFamily="34" charset="0"/>
              </a:defRPr>
            </a:lvl8pPr>
            <a:lvl9pPr marL="1828800" fontAlgn="base">
              <a:lnSpc>
                <a:spcPct val="90000"/>
              </a:lnSpc>
              <a:spcBef>
                <a:spcPct val="0"/>
              </a:spcBef>
              <a:spcAft>
                <a:spcPct val="0"/>
              </a:spcAft>
              <a:defRPr sz="3600" b="1">
                <a:solidFill>
                  <a:schemeClr val="tx2"/>
                </a:solidFill>
                <a:latin typeface="Arial" panose="020B0604020202020204" pitchFamily="34" charset="0"/>
              </a:defRPr>
            </a:lvl9pPr>
          </a:lstStyle>
          <a:p>
            <a:pPr eaLnBrk="1" hangingPunct="1"/>
            <a:r>
              <a:rPr lang="en-US" altLang="en-US" sz="3200" dirty="0"/>
              <a:t>Adding Staff Assisted (Blue/Bold) Services</a:t>
            </a:r>
          </a:p>
        </p:txBody>
      </p:sp>
      <p:pic>
        <p:nvPicPr>
          <p:cNvPr id="3" name="Picture 2">
            <a:extLst>
              <a:ext uri="{FF2B5EF4-FFF2-40B4-BE49-F238E27FC236}">
                <a16:creationId xmlns:a16="http://schemas.microsoft.com/office/drawing/2014/main" id="{C6801E98-EF79-457B-B033-E0F97B822012}"/>
              </a:ext>
            </a:extLst>
          </p:cNvPr>
          <p:cNvPicPr>
            <a:picLocks noChangeAspect="1"/>
          </p:cNvPicPr>
          <p:nvPr/>
        </p:nvPicPr>
        <p:blipFill>
          <a:blip r:embed="rId2"/>
          <a:stretch>
            <a:fillRect/>
          </a:stretch>
        </p:blipFill>
        <p:spPr>
          <a:xfrm>
            <a:off x="182880" y="1360170"/>
            <a:ext cx="8709660" cy="4459338"/>
          </a:xfrm>
          <a:prstGeom prst="rect">
            <a:avLst/>
          </a:prstGeom>
        </p:spPr>
      </p:pic>
    </p:spTree>
    <p:extLst>
      <p:ext uri="{BB962C8B-B14F-4D97-AF65-F5344CB8AC3E}">
        <p14:creationId xmlns:p14="http://schemas.microsoft.com/office/powerpoint/2010/main" val="1029246972"/>
      </p:ext>
    </p:extLst>
  </p:cSld>
  <p:clrMapOvr>
    <a:masterClrMapping/>
  </p:clrMapOvr>
  <p:transition>
    <p:fade thruBlk="1"/>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7CE64D20-B29E-4279-AA41-E81BD1AF6261}"/>
              </a:ext>
            </a:extLst>
          </p:cNvPr>
          <p:cNvSpPr>
            <a:spLocks noGrp="1"/>
          </p:cNvSpPr>
          <p:nvPr>
            <p:ph type="dt" sz="half" idx="10"/>
          </p:nvPr>
        </p:nvSpPr>
        <p:spPr/>
        <p:txBody>
          <a:bodyPr/>
          <a:lstStyle/>
          <a:p>
            <a:pPr>
              <a:defRPr/>
            </a:pPr>
            <a:r>
              <a:rPr lang="en-US"/>
              <a:t>February 1, 2018 </a:t>
            </a:r>
          </a:p>
        </p:txBody>
      </p:sp>
      <p:sp>
        <p:nvSpPr>
          <p:cNvPr id="5" name="Slide Number Placeholder 4">
            <a:extLst>
              <a:ext uri="{FF2B5EF4-FFF2-40B4-BE49-F238E27FC236}">
                <a16:creationId xmlns:a16="http://schemas.microsoft.com/office/drawing/2014/main" id="{1B677CEF-4AF0-48C1-9440-94E1A8634702}"/>
              </a:ext>
            </a:extLst>
          </p:cNvPr>
          <p:cNvSpPr>
            <a:spLocks noGrp="1"/>
          </p:cNvSpPr>
          <p:nvPr>
            <p:ph type="sldNum" sz="quarter" idx="12"/>
          </p:nvPr>
        </p:nvSpPr>
        <p:spPr/>
        <p:txBody>
          <a:bodyPr/>
          <a:lstStyle/>
          <a:p>
            <a:pPr>
              <a:defRPr/>
            </a:pPr>
            <a:fld id="{E072579F-9FF5-4201-872C-73481382824D}" type="slidenum">
              <a:rPr lang="en-US" smtClean="0"/>
              <a:pPr>
                <a:defRPr/>
              </a:pPr>
              <a:t>37</a:t>
            </a:fld>
            <a:endParaRPr lang="en-US" dirty="0"/>
          </a:p>
        </p:txBody>
      </p:sp>
      <p:sp>
        <p:nvSpPr>
          <p:cNvPr id="6" name="AutoShape 14">
            <a:extLst>
              <a:ext uri="{FF2B5EF4-FFF2-40B4-BE49-F238E27FC236}">
                <a16:creationId xmlns:a16="http://schemas.microsoft.com/office/drawing/2014/main" id="{6056EC41-74EF-4710-97F1-0EE747FC384D}"/>
              </a:ext>
            </a:extLst>
          </p:cNvPr>
          <p:cNvSpPr>
            <a:spLocks noGrp="1" noChangeArrowheads="1"/>
          </p:cNvSpPr>
          <p:nvPr>
            <p:ph type="title"/>
          </p:nvPr>
        </p:nvSpPr>
        <p:spPr bwMode="auto">
          <a:xfrm>
            <a:off x="214884" y="139700"/>
            <a:ext cx="8714231" cy="941388"/>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lnSpc>
                <a:spcPct val="90000"/>
              </a:lnSpc>
              <a:defRPr sz="3600" b="1">
                <a:solidFill>
                  <a:schemeClr val="tx2"/>
                </a:solidFill>
                <a:latin typeface="Arial" panose="020B0604020202020204" pitchFamily="34" charset="0"/>
              </a:defRPr>
            </a:lvl1pPr>
            <a:lvl2pPr>
              <a:lnSpc>
                <a:spcPct val="90000"/>
              </a:lnSpc>
              <a:defRPr sz="3600" b="1">
                <a:solidFill>
                  <a:schemeClr val="tx2"/>
                </a:solidFill>
                <a:latin typeface="Arial" panose="020B0604020202020204" pitchFamily="34" charset="0"/>
              </a:defRPr>
            </a:lvl2pPr>
            <a:lvl3pPr>
              <a:lnSpc>
                <a:spcPct val="90000"/>
              </a:lnSpc>
              <a:defRPr sz="3600" b="1">
                <a:solidFill>
                  <a:schemeClr val="tx2"/>
                </a:solidFill>
                <a:latin typeface="Arial" panose="020B0604020202020204" pitchFamily="34" charset="0"/>
              </a:defRPr>
            </a:lvl3pPr>
            <a:lvl4pPr>
              <a:lnSpc>
                <a:spcPct val="90000"/>
              </a:lnSpc>
              <a:defRPr sz="3600" b="1">
                <a:solidFill>
                  <a:schemeClr val="tx2"/>
                </a:solidFill>
                <a:latin typeface="Arial" panose="020B0604020202020204" pitchFamily="34" charset="0"/>
              </a:defRPr>
            </a:lvl4pPr>
            <a:lvl5pPr>
              <a:lnSpc>
                <a:spcPct val="90000"/>
              </a:lnSpc>
              <a:defRPr sz="3600" b="1">
                <a:solidFill>
                  <a:schemeClr val="tx2"/>
                </a:solidFill>
                <a:latin typeface="Arial" panose="020B0604020202020204" pitchFamily="34" charset="0"/>
              </a:defRPr>
            </a:lvl5pPr>
            <a:lvl6pPr marL="457200" fontAlgn="base">
              <a:lnSpc>
                <a:spcPct val="90000"/>
              </a:lnSpc>
              <a:spcBef>
                <a:spcPct val="0"/>
              </a:spcBef>
              <a:spcAft>
                <a:spcPct val="0"/>
              </a:spcAft>
              <a:defRPr sz="3600" b="1">
                <a:solidFill>
                  <a:schemeClr val="tx2"/>
                </a:solidFill>
                <a:latin typeface="Arial" panose="020B0604020202020204" pitchFamily="34" charset="0"/>
              </a:defRPr>
            </a:lvl6pPr>
            <a:lvl7pPr marL="914400" fontAlgn="base">
              <a:lnSpc>
                <a:spcPct val="90000"/>
              </a:lnSpc>
              <a:spcBef>
                <a:spcPct val="0"/>
              </a:spcBef>
              <a:spcAft>
                <a:spcPct val="0"/>
              </a:spcAft>
              <a:defRPr sz="3600" b="1">
                <a:solidFill>
                  <a:schemeClr val="tx2"/>
                </a:solidFill>
                <a:latin typeface="Arial" panose="020B0604020202020204" pitchFamily="34" charset="0"/>
              </a:defRPr>
            </a:lvl7pPr>
            <a:lvl8pPr marL="1371600" fontAlgn="base">
              <a:lnSpc>
                <a:spcPct val="90000"/>
              </a:lnSpc>
              <a:spcBef>
                <a:spcPct val="0"/>
              </a:spcBef>
              <a:spcAft>
                <a:spcPct val="0"/>
              </a:spcAft>
              <a:defRPr sz="3600" b="1">
                <a:solidFill>
                  <a:schemeClr val="tx2"/>
                </a:solidFill>
                <a:latin typeface="Arial" panose="020B0604020202020204" pitchFamily="34" charset="0"/>
              </a:defRPr>
            </a:lvl8pPr>
            <a:lvl9pPr marL="1828800" fontAlgn="base">
              <a:lnSpc>
                <a:spcPct val="90000"/>
              </a:lnSpc>
              <a:spcBef>
                <a:spcPct val="0"/>
              </a:spcBef>
              <a:spcAft>
                <a:spcPct val="0"/>
              </a:spcAft>
              <a:defRPr sz="3600" b="1">
                <a:solidFill>
                  <a:schemeClr val="tx2"/>
                </a:solidFill>
                <a:latin typeface="Arial" panose="020B0604020202020204" pitchFamily="34" charset="0"/>
              </a:defRPr>
            </a:lvl9pPr>
          </a:lstStyle>
          <a:p>
            <a:pPr eaLnBrk="1" hangingPunct="1"/>
            <a:r>
              <a:rPr lang="en-US" altLang="en-US" sz="3200" dirty="0"/>
              <a:t>Incorrect Use of Blue/Bold Services!!</a:t>
            </a:r>
          </a:p>
        </p:txBody>
      </p:sp>
      <p:pic>
        <p:nvPicPr>
          <p:cNvPr id="8" name="Content Placeholder 7">
            <a:extLst>
              <a:ext uri="{FF2B5EF4-FFF2-40B4-BE49-F238E27FC236}">
                <a16:creationId xmlns:a16="http://schemas.microsoft.com/office/drawing/2014/main" id="{E2336CCD-AA02-40C8-9FC4-78EC32DAAC20}"/>
              </a:ext>
            </a:extLst>
          </p:cNvPr>
          <p:cNvPicPr>
            <a:picLocks noGrp="1"/>
          </p:cNvPicPr>
          <p:nvPr>
            <p:ph idx="1"/>
          </p:nvPr>
        </p:nvPicPr>
        <p:blipFill>
          <a:blip r:embed="rId2"/>
          <a:stretch>
            <a:fillRect/>
          </a:stretch>
        </p:blipFill>
        <p:spPr>
          <a:xfrm>
            <a:off x="107443" y="1334531"/>
            <a:ext cx="8929114" cy="4695566"/>
          </a:xfrm>
          <a:prstGeom prst="rect">
            <a:avLst/>
          </a:prstGeom>
        </p:spPr>
      </p:pic>
    </p:spTree>
    <p:extLst>
      <p:ext uri="{BB962C8B-B14F-4D97-AF65-F5344CB8AC3E}">
        <p14:creationId xmlns:p14="http://schemas.microsoft.com/office/powerpoint/2010/main" val="4222783168"/>
      </p:ext>
    </p:extLst>
  </p:cSld>
  <p:clrMapOvr>
    <a:masterClrMapping/>
  </p:clrMapOvr>
  <p:transition>
    <p:fade thruBlk="1"/>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348"/>
        <p:cNvGrpSpPr/>
        <p:nvPr/>
      </p:nvGrpSpPr>
      <p:grpSpPr>
        <a:xfrm>
          <a:off x="0" y="0"/>
          <a:ext cx="0" cy="0"/>
          <a:chOff x="0" y="0"/>
          <a:chExt cx="0" cy="0"/>
        </a:xfrm>
      </p:grpSpPr>
      <p:sp>
        <p:nvSpPr>
          <p:cNvPr id="349" name="Shape 349"/>
          <p:cNvSpPr txBox="1"/>
          <p:nvPr/>
        </p:nvSpPr>
        <p:spPr>
          <a:xfrm>
            <a:off x="6362700" y="6513625"/>
            <a:ext cx="2085899" cy="207900"/>
          </a:xfrm>
          <a:prstGeom prst="rect">
            <a:avLst/>
          </a:prstGeom>
          <a:noFill/>
          <a:ln>
            <a:noFill/>
          </a:ln>
        </p:spPr>
        <p:txBody>
          <a:bodyPr lIns="91425" tIns="45700" rIns="45700" bIns="45700" anchor="ctr" anchorCtr="0">
            <a:noAutofit/>
          </a:bodyPr>
          <a:lstStyle/>
          <a:p>
            <a:pPr lvl="0" algn="r" rtl="0">
              <a:spcBef>
                <a:spcPts val="0"/>
              </a:spcBef>
              <a:buClr>
                <a:schemeClr val="dk1"/>
              </a:buClr>
              <a:buSzPct val="110000"/>
              <a:buFont typeface="Arial"/>
              <a:buNone/>
            </a:pPr>
            <a:r>
              <a:rPr lang="en-US" sz="1000" dirty="0">
                <a:solidFill>
                  <a:schemeClr val="dk1"/>
                </a:solidFill>
              </a:rPr>
              <a:t> </a:t>
            </a:r>
          </a:p>
          <a:p>
            <a:pPr marL="0" marR="0" lvl="0" indent="0" algn="r" rtl="0">
              <a:lnSpc>
                <a:spcPct val="100000"/>
              </a:lnSpc>
              <a:spcBef>
                <a:spcPts val="0"/>
              </a:spcBef>
              <a:spcAft>
                <a:spcPts val="0"/>
              </a:spcAft>
              <a:buClr>
                <a:schemeClr val="dk1"/>
              </a:buClr>
              <a:buFont typeface="Arial"/>
              <a:buNone/>
            </a:pPr>
            <a:endParaRPr sz="1000" dirty="0">
              <a:solidFill>
                <a:schemeClr val="dk1"/>
              </a:solidFill>
            </a:endParaRPr>
          </a:p>
        </p:txBody>
      </p:sp>
      <p:sp>
        <p:nvSpPr>
          <p:cNvPr id="350" name="Shape 350"/>
          <p:cNvSpPr txBox="1"/>
          <p:nvPr/>
        </p:nvSpPr>
        <p:spPr>
          <a:xfrm>
            <a:off x="658812" y="6356350"/>
            <a:ext cx="2847975" cy="365125"/>
          </a:xfrm>
          <a:prstGeom prst="rect">
            <a:avLst/>
          </a:prstGeom>
          <a:noFill/>
          <a:ln>
            <a:noFill/>
          </a:ln>
        </p:spPr>
        <p:txBody>
          <a:bodyPr lIns="45700" tIns="45700" rIns="91425" bIns="45700" anchor="ctr" anchorCtr="0">
            <a:noAutofit/>
          </a:bodyPr>
          <a:lstStyle/>
          <a:p>
            <a:pPr marL="0" marR="0" lvl="0" indent="0" algn="l" rtl="0">
              <a:lnSpc>
                <a:spcPct val="100000"/>
              </a:lnSpc>
              <a:spcBef>
                <a:spcPts val="0"/>
              </a:spcBef>
              <a:spcAft>
                <a:spcPts val="0"/>
              </a:spcAft>
              <a:buClr>
                <a:schemeClr val="dk1"/>
              </a:buClr>
              <a:buSzPct val="25000"/>
              <a:buFont typeface="Arial"/>
              <a:buNone/>
            </a:pPr>
            <a:endParaRPr lang="en-US" sz="1000" b="0" i="0" u="none" strike="noStrike" cap="none" dirty="0">
              <a:solidFill>
                <a:schemeClr val="dk1"/>
              </a:solidFill>
              <a:latin typeface="Arial"/>
              <a:ea typeface="Arial"/>
              <a:cs typeface="Arial"/>
              <a:sym typeface="Arial"/>
            </a:endParaRPr>
          </a:p>
        </p:txBody>
      </p:sp>
      <p:sp>
        <p:nvSpPr>
          <p:cNvPr id="351" name="Shape 351"/>
          <p:cNvSpPr txBox="1"/>
          <p:nvPr/>
        </p:nvSpPr>
        <p:spPr>
          <a:xfrm>
            <a:off x="8543925" y="6356350"/>
            <a:ext cx="561975" cy="365125"/>
          </a:xfrm>
          <a:prstGeom prst="rect">
            <a:avLst/>
          </a:prstGeom>
          <a:noFill/>
          <a:ln>
            <a:noFill/>
          </a:ln>
        </p:spPr>
        <p:txBody>
          <a:bodyPr lIns="27425" tIns="45700" rIns="45700" bIns="45700" anchor="ctr" anchorCtr="0">
            <a:noAutofit/>
          </a:bodyPr>
          <a:lstStyle/>
          <a:p>
            <a:pPr marL="0" marR="0" lvl="0" indent="0" algn="l" rtl="0">
              <a:lnSpc>
                <a:spcPct val="100000"/>
              </a:lnSpc>
              <a:spcBef>
                <a:spcPts val="0"/>
              </a:spcBef>
              <a:spcAft>
                <a:spcPts val="0"/>
              </a:spcAft>
              <a:buClr>
                <a:schemeClr val="dk1"/>
              </a:buClr>
              <a:buSzPct val="25000"/>
              <a:buFont typeface="Arial"/>
              <a:buNone/>
            </a:pPr>
            <a:endParaRPr lang="en-US" sz="1000" b="0" i="0" u="none" strike="noStrike" cap="none" dirty="0">
              <a:solidFill>
                <a:schemeClr val="dk1"/>
              </a:solidFill>
              <a:latin typeface="Arial"/>
              <a:ea typeface="Arial"/>
              <a:cs typeface="Arial"/>
              <a:sym typeface="Arial"/>
            </a:endParaRPr>
          </a:p>
        </p:txBody>
      </p:sp>
      <p:sp>
        <p:nvSpPr>
          <p:cNvPr id="5" name="Date Placeholder 4"/>
          <p:cNvSpPr>
            <a:spLocks noGrp="1"/>
          </p:cNvSpPr>
          <p:nvPr>
            <p:ph type="dt" sz="half" idx="10"/>
          </p:nvPr>
        </p:nvSpPr>
        <p:spPr/>
        <p:txBody>
          <a:bodyPr/>
          <a:lstStyle/>
          <a:p>
            <a:r>
              <a:rPr lang="en-US"/>
              <a:t>February 1, 2018 </a:t>
            </a:r>
          </a:p>
        </p:txBody>
      </p:sp>
      <p:sp>
        <p:nvSpPr>
          <p:cNvPr id="6" name="Footer Placeholder 5"/>
          <p:cNvSpPr>
            <a:spLocks noGrp="1"/>
          </p:cNvSpPr>
          <p:nvPr>
            <p:ph type="ftr" sz="quarter" idx="11"/>
          </p:nvPr>
        </p:nvSpPr>
        <p:spPr/>
        <p:txBody>
          <a:bodyPr/>
          <a:lstStyle/>
          <a:p>
            <a:r>
              <a:rPr lang="en-US"/>
              <a:t>Massachusetts Department of Career Services</a:t>
            </a:r>
          </a:p>
        </p:txBody>
      </p:sp>
      <p:sp>
        <p:nvSpPr>
          <p:cNvPr id="7" name="Slide Number Placeholder 6"/>
          <p:cNvSpPr>
            <a:spLocks noGrp="1"/>
          </p:cNvSpPr>
          <p:nvPr>
            <p:ph type="sldNum" sz="quarter" idx="12"/>
          </p:nvPr>
        </p:nvSpPr>
        <p:spPr/>
        <p:txBody>
          <a:bodyPr/>
          <a:lstStyle/>
          <a:p>
            <a:pPr marL="0" marR="0" lvl="0" indent="0" rtl="0">
              <a:lnSpc>
                <a:spcPct val="100000"/>
              </a:lnSpc>
              <a:spcBef>
                <a:spcPts val="0"/>
              </a:spcBef>
              <a:spcAft>
                <a:spcPts val="0"/>
              </a:spcAft>
              <a:buClr>
                <a:srgbClr val="595959"/>
              </a:buClr>
              <a:buSzPct val="25000"/>
              <a:buFont typeface="Questrial"/>
              <a:buNone/>
            </a:pPr>
            <a:fld id="{00000000-1234-1234-1234-123412341234}" type="slidenum">
              <a:rPr lang="en-US" b="0" i="0" u="none" strike="noStrike" cap="none" smtClean="0">
                <a:solidFill>
                  <a:srgbClr val="595959"/>
                </a:solidFill>
                <a:latin typeface="Questrial"/>
                <a:ea typeface="Questrial"/>
                <a:cs typeface="Questrial"/>
                <a:sym typeface="Questrial"/>
              </a:rPr>
              <a:pPr marL="0" marR="0" lvl="0" indent="0" rtl="0">
                <a:lnSpc>
                  <a:spcPct val="100000"/>
                </a:lnSpc>
                <a:spcBef>
                  <a:spcPts val="0"/>
                </a:spcBef>
                <a:spcAft>
                  <a:spcPts val="0"/>
                </a:spcAft>
                <a:buClr>
                  <a:srgbClr val="595959"/>
                </a:buClr>
                <a:buSzPct val="25000"/>
                <a:buFont typeface="Questrial"/>
                <a:buNone/>
              </a:pPr>
              <a:t>38</a:t>
            </a:fld>
            <a:endParaRPr lang="en-US" b="0" i="0" u="none" strike="noStrike" cap="none" dirty="0">
              <a:solidFill>
                <a:srgbClr val="595959"/>
              </a:solidFill>
              <a:latin typeface="Questrial"/>
              <a:ea typeface="Questrial"/>
              <a:cs typeface="Questrial"/>
              <a:sym typeface="Questrial"/>
            </a:endParaRPr>
          </a:p>
        </p:txBody>
      </p:sp>
      <p:sp>
        <p:nvSpPr>
          <p:cNvPr id="352" name="Shape 352"/>
          <p:cNvSpPr txBox="1">
            <a:spLocks noGrp="1"/>
          </p:cNvSpPr>
          <p:nvPr>
            <p:ph type="body" idx="4294967295"/>
          </p:nvPr>
        </p:nvSpPr>
        <p:spPr>
          <a:xfrm>
            <a:off x="658812" y="1611312"/>
            <a:ext cx="8325168" cy="4446587"/>
          </a:xfrm>
          <a:prstGeom prst="rect">
            <a:avLst/>
          </a:prstGeom>
          <a:noFill/>
          <a:ln>
            <a:noFill/>
          </a:ln>
        </p:spPr>
        <p:txBody>
          <a:bodyPr lIns="91425" tIns="45700" rIns="91425" bIns="45700" anchor="t" anchorCtr="0">
            <a:noAutofit/>
          </a:bodyPr>
          <a:lstStyle/>
          <a:p>
            <a:pPr marL="342900" marR="0" lvl="0" indent="-342900" algn="l" rtl="0">
              <a:lnSpc>
                <a:spcPct val="80000"/>
              </a:lnSpc>
              <a:spcBef>
                <a:spcPts val="0"/>
              </a:spcBef>
              <a:spcAft>
                <a:spcPts val="0"/>
              </a:spcAft>
              <a:buClr>
                <a:srgbClr val="7F7F7F"/>
              </a:buClr>
              <a:buSzPct val="100000"/>
              <a:buFont typeface="Arial"/>
              <a:buChar char="•"/>
            </a:pPr>
            <a:r>
              <a:rPr lang="en-US" sz="2400" b="0" i="0" u="none" strike="noStrike" cap="none" dirty="0">
                <a:ea typeface="Questrial"/>
                <a:cs typeface="Questrial"/>
                <a:sym typeface="Questrial"/>
              </a:rPr>
              <a:t>Must be identified and </a:t>
            </a:r>
            <a:r>
              <a:rPr lang="en-US" sz="2400" b="1" i="1" u="none" strike="noStrike" cap="none" dirty="0">
                <a:ea typeface="Questrial"/>
                <a:cs typeface="Questrial"/>
                <a:sym typeface="Questrial"/>
              </a:rPr>
              <a:t>documented*</a:t>
            </a:r>
            <a:r>
              <a:rPr lang="en-US" sz="2400" b="0" i="0" u="none" strike="noStrike" cap="none" dirty="0">
                <a:ea typeface="Questrial"/>
                <a:cs typeface="Questrial"/>
                <a:sym typeface="Questrial"/>
              </a:rPr>
              <a:t> by the end of the 3</a:t>
            </a:r>
            <a:r>
              <a:rPr lang="en-US" sz="2400" b="0" i="0" u="none" strike="noStrike" cap="none" baseline="30000" dirty="0">
                <a:ea typeface="Questrial"/>
                <a:cs typeface="Questrial"/>
                <a:sym typeface="Questrial"/>
              </a:rPr>
              <a:t>rd</a:t>
            </a:r>
            <a:r>
              <a:rPr lang="en-US" sz="2400" b="0" i="0" u="none" strike="noStrike" cap="none" dirty="0">
                <a:ea typeface="Questrial"/>
                <a:cs typeface="Questrial"/>
                <a:sym typeface="Questrial"/>
              </a:rPr>
              <a:t> quarter after exit:</a:t>
            </a:r>
          </a:p>
          <a:p>
            <a:pPr lvl="1" indent="-342900">
              <a:lnSpc>
                <a:spcPct val="80000"/>
              </a:lnSpc>
              <a:spcBef>
                <a:spcPts val="0"/>
              </a:spcBef>
              <a:spcAft>
                <a:spcPts val="0"/>
              </a:spcAft>
              <a:buClr>
                <a:srgbClr val="7F7F7F"/>
              </a:buClr>
              <a:buSzPct val="100000"/>
              <a:buFont typeface="Arial"/>
              <a:buChar char="•"/>
            </a:pPr>
            <a:endParaRPr lang="en-US" sz="1600" dirty="0">
              <a:ea typeface="Questrial"/>
              <a:cs typeface="Questrial"/>
              <a:sym typeface="Questrial"/>
            </a:endParaRPr>
          </a:p>
          <a:p>
            <a:pPr lvl="1" indent="-342900">
              <a:lnSpc>
                <a:spcPct val="80000"/>
              </a:lnSpc>
              <a:spcBef>
                <a:spcPts val="0"/>
              </a:spcBef>
              <a:spcAft>
                <a:spcPts val="0"/>
              </a:spcAft>
              <a:buClr>
                <a:srgbClr val="7F7F7F"/>
              </a:buClr>
              <a:buSzPct val="100000"/>
              <a:buFont typeface="Arial"/>
              <a:buChar char="•"/>
            </a:pPr>
            <a:r>
              <a:rPr lang="en-US" sz="2400" b="0" i="0" u="none" strike="noStrike" cap="none" dirty="0">
                <a:ea typeface="Questrial"/>
                <a:cs typeface="Questrial"/>
                <a:sym typeface="Questrial"/>
              </a:rPr>
              <a:t>Institutionalized</a:t>
            </a:r>
          </a:p>
          <a:p>
            <a:pPr lvl="1" indent="-342900">
              <a:lnSpc>
                <a:spcPct val="80000"/>
              </a:lnSpc>
              <a:spcBef>
                <a:spcPts val="0"/>
              </a:spcBef>
              <a:spcAft>
                <a:spcPts val="0"/>
              </a:spcAft>
              <a:buClr>
                <a:srgbClr val="7F7F7F"/>
              </a:buClr>
              <a:buSzPct val="100000"/>
              <a:buFont typeface="Arial"/>
              <a:buChar char="•"/>
            </a:pPr>
            <a:r>
              <a:rPr lang="en-US" sz="2400" dirty="0">
                <a:ea typeface="Questrial"/>
                <a:cs typeface="Questrial"/>
                <a:sym typeface="Questrial"/>
              </a:rPr>
              <a:t>Health/Medical Care</a:t>
            </a:r>
          </a:p>
          <a:p>
            <a:pPr lvl="1" indent="-342900">
              <a:lnSpc>
                <a:spcPct val="80000"/>
              </a:lnSpc>
              <a:spcBef>
                <a:spcPts val="0"/>
              </a:spcBef>
              <a:spcAft>
                <a:spcPts val="0"/>
              </a:spcAft>
              <a:buClr>
                <a:srgbClr val="7F7F7F"/>
              </a:buClr>
              <a:buSzPct val="100000"/>
              <a:buFont typeface="Arial"/>
              <a:buChar char="•"/>
            </a:pPr>
            <a:r>
              <a:rPr lang="en-US" sz="2400" b="0" i="0" u="none" strike="noStrike" cap="none" dirty="0">
                <a:ea typeface="Questrial"/>
                <a:cs typeface="Questrial"/>
                <a:sym typeface="Questrial"/>
              </a:rPr>
              <a:t>Deceased</a:t>
            </a:r>
          </a:p>
          <a:p>
            <a:pPr lvl="1" indent="-342900">
              <a:lnSpc>
                <a:spcPct val="80000"/>
              </a:lnSpc>
              <a:spcBef>
                <a:spcPts val="0"/>
              </a:spcBef>
              <a:spcAft>
                <a:spcPts val="0"/>
              </a:spcAft>
              <a:buClr>
                <a:srgbClr val="7F7F7F"/>
              </a:buClr>
              <a:buSzPct val="100000"/>
              <a:buFont typeface="Arial"/>
              <a:buChar char="•"/>
            </a:pPr>
            <a:r>
              <a:rPr lang="en-US" sz="2400" dirty="0">
                <a:ea typeface="Questrial"/>
                <a:cs typeface="Questrial"/>
                <a:sym typeface="Questrial"/>
              </a:rPr>
              <a:t>Reservist Called to Active Duty</a:t>
            </a:r>
          </a:p>
          <a:p>
            <a:pPr lvl="1" indent="-342900">
              <a:lnSpc>
                <a:spcPct val="80000"/>
              </a:lnSpc>
              <a:spcBef>
                <a:spcPts val="0"/>
              </a:spcBef>
              <a:spcAft>
                <a:spcPts val="0"/>
              </a:spcAft>
              <a:buClr>
                <a:srgbClr val="7F7F7F"/>
              </a:buClr>
              <a:buSzPct val="100000"/>
              <a:buFont typeface="Arial"/>
              <a:buChar char="•"/>
            </a:pPr>
            <a:r>
              <a:rPr lang="en-US" sz="2400" b="0" i="0" u="none" strike="noStrike" cap="none" dirty="0">
                <a:ea typeface="Questrial"/>
                <a:cs typeface="Questrial"/>
                <a:sym typeface="Questrial"/>
              </a:rPr>
              <a:t>Youth Mandated to Relocation Program/Foster Care</a:t>
            </a:r>
          </a:p>
          <a:p>
            <a:pPr marL="400050" lvl="1" indent="0">
              <a:lnSpc>
                <a:spcPct val="80000"/>
              </a:lnSpc>
              <a:spcBef>
                <a:spcPts val="0"/>
              </a:spcBef>
              <a:spcAft>
                <a:spcPts val="0"/>
              </a:spcAft>
              <a:buClr>
                <a:srgbClr val="7F7F7F"/>
              </a:buClr>
              <a:buSzPct val="100000"/>
              <a:buNone/>
            </a:pPr>
            <a:endParaRPr lang="en-US" sz="2000" b="0" i="0" u="none" strike="noStrike" cap="none" dirty="0">
              <a:solidFill>
                <a:srgbClr val="7F7F7F"/>
              </a:solidFill>
              <a:ea typeface="Questrial"/>
              <a:cs typeface="Questrial"/>
              <a:sym typeface="Questrial"/>
            </a:endParaRPr>
          </a:p>
          <a:p>
            <a:pPr marL="342900" marR="0" lvl="0" indent="-342900" algn="l" rtl="0">
              <a:lnSpc>
                <a:spcPct val="80000"/>
              </a:lnSpc>
              <a:spcBef>
                <a:spcPts val="480"/>
              </a:spcBef>
              <a:spcAft>
                <a:spcPts val="0"/>
              </a:spcAft>
              <a:buClr>
                <a:srgbClr val="7F7F7F"/>
              </a:buClr>
              <a:buSzPct val="25000"/>
              <a:buFont typeface="Arial"/>
              <a:buNone/>
            </a:pPr>
            <a:endParaRPr lang="en-US" sz="2400" b="0" i="0" u="none" strike="noStrike" cap="none" dirty="0">
              <a:solidFill>
                <a:srgbClr val="7F7F7F"/>
              </a:solidFill>
              <a:ea typeface="Questrial"/>
              <a:cs typeface="Questrial"/>
              <a:sym typeface="Questrial"/>
            </a:endParaRPr>
          </a:p>
          <a:p>
            <a:pPr marL="342900" marR="0" lvl="0" indent="-342900" algn="l" rtl="0">
              <a:lnSpc>
                <a:spcPct val="80000"/>
              </a:lnSpc>
              <a:spcBef>
                <a:spcPts val="480"/>
              </a:spcBef>
              <a:spcAft>
                <a:spcPts val="0"/>
              </a:spcAft>
              <a:buClr>
                <a:srgbClr val="7F7F7F"/>
              </a:buClr>
              <a:buSzPct val="25000"/>
              <a:buFont typeface="Arial"/>
              <a:buNone/>
            </a:pPr>
            <a:r>
              <a:rPr lang="en-US" sz="2400" b="1" i="1" dirty="0">
                <a:sym typeface="Questrial"/>
              </a:rPr>
              <a:t>* </a:t>
            </a:r>
            <a:r>
              <a:rPr lang="en-US" sz="2400" b="1" i="1" dirty="0">
                <a:solidFill>
                  <a:srgbClr val="0000FF"/>
                </a:solidFill>
                <a:sym typeface="Questrial"/>
              </a:rPr>
              <a:t>New USDOL/ETA data integrity tool!</a:t>
            </a:r>
          </a:p>
          <a:p>
            <a:pPr marL="342900" marR="0" lvl="0" indent="-342900" algn="l" rtl="0">
              <a:lnSpc>
                <a:spcPct val="80000"/>
              </a:lnSpc>
              <a:spcBef>
                <a:spcPts val="480"/>
              </a:spcBef>
              <a:spcAft>
                <a:spcPts val="0"/>
              </a:spcAft>
              <a:buClr>
                <a:srgbClr val="7F7F7F"/>
              </a:buClr>
              <a:buSzPct val="25000"/>
              <a:buFont typeface="Arial"/>
              <a:buNone/>
            </a:pPr>
            <a:r>
              <a:rPr lang="en-US" sz="2400" b="1" i="1" dirty="0">
                <a:solidFill>
                  <a:srgbClr val="0000FF"/>
                </a:solidFill>
                <a:sym typeface="Questrial"/>
              </a:rPr>
              <a:t>	- </a:t>
            </a:r>
            <a:r>
              <a:rPr lang="en-US" sz="2400" dirty="0">
                <a:solidFill>
                  <a:srgbClr val="0000FF"/>
                </a:solidFill>
                <a:sym typeface="Questrial"/>
              </a:rPr>
              <a:t>FMO staff will be focusing on exclusionary exits</a:t>
            </a:r>
            <a:endParaRPr sz="2400" dirty="0">
              <a:solidFill>
                <a:srgbClr val="0000FF"/>
              </a:solidFill>
              <a:sym typeface="Questrial"/>
            </a:endParaRPr>
          </a:p>
        </p:txBody>
      </p:sp>
      <p:sp>
        <p:nvSpPr>
          <p:cNvPr id="353" name="Shape 353"/>
          <p:cNvSpPr/>
          <p:nvPr/>
        </p:nvSpPr>
        <p:spPr>
          <a:xfrm>
            <a:off x="838200" y="386080"/>
            <a:ext cx="7986712" cy="506412"/>
          </a:xfrm>
          <a:prstGeom prst="roundRect">
            <a:avLst>
              <a:gd name="adj" fmla="val 4680"/>
            </a:avLst>
          </a:prstGeom>
          <a:noFill/>
          <a:ln>
            <a:noFill/>
          </a:ln>
        </p:spPr>
        <p:txBody>
          <a:bodyPr lIns="91425" tIns="45700" rIns="91425" bIns="45700" anchor="ctr" anchorCtr="0">
            <a:noAutofit/>
          </a:bodyPr>
          <a:lstStyle/>
          <a:p>
            <a:pPr marL="0" marR="0" lvl="0" indent="0" algn="l" rtl="0">
              <a:lnSpc>
                <a:spcPct val="90000"/>
              </a:lnSpc>
              <a:spcBef>
                <a:spcPts val="0"/>
              </a:spcBef>
              <a:spcAft>
                <a:spcPts val="0"/>
              </a:spcAft>
              <a:buClr>
                <a:schemeClr val="hlink"/>
              </a:buClr>
              <a:buSzPct val="25000"/>
              <a:buFont typeface="Arial"/>
              <a:buNone/>
            </a:pPr>
            <a:r>
              <a:rPr lang="en-US" sz="3600" b="0" i="0" u="none" strike="noStrike" cap="none" dirty="0">
                <a:solidFill>
                  <a:schemeClr val="bg1"/>
                </a:solidFill>
                <a:latin typeface="+mj-lt"/>
                <a:ea typeface="Arial"/>
                <a:cs typeface="Arial"/>
                <a:sym typeface="Arial"/>
              </a:rPr>
              <a:t>Exclusions from Performance</a:t>
            </a:r>
          </a:p>
        </p:txBody>
      </p:sp>
    </p:spTree>
    <p:extLst>
      <p:ext uri="{BB962C8B-B14F-4D97-AF65-F5344CB8AC3E}">
        <p14:creationId xmlns:p14="http://schemas.microsoft.com/office/powerpoint/2010/main" val="3207362576"/>
      </p:ext>
    </p:extLst>
  </p:cSld>
  <p:clrMapOvr>
    <a:masterClrMapping/>
  </p:clrMapOvr>
  <p:transition spd="slow">
    <p:cut/>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a:t>February 1, 2018 </a:t>
            </a:r>
          </a:p>
        </p:txBody>
      </p:sp>
      <p:sp>
        <p:nvSpPr>
          <p:cNvPr id="3" name="Footer Placeholder 2"/>
          <p:cNvSpPr>
            <a:spLocks noGrp="1"/>
          </p:cNvSpPr>
          <p:nvPr>
            <p:ph type="ftr" sz="quarter" idx="11"/>
          </p:nvPr>
        </p:nvSpPr>
        <p:spPr/>
        <p:txBody>
          <a:bodyPr/>
          <a:lstStyle/>
          <a:p>
            <a:pPr>
              <a:defRPr/>
            </a:pPr>
            <a:r>
              <a:rPr lang="en-US"/>
              <a:t>Massachusetts Department of Career Services</a:t>
            </a:r>
          </a:p>
        </p:txBody>
      </p:sp>
      <p:sp>
        <p:nvSpPr>
          <p:cNvPr id="4" name="Slide Number Placeholder 3"/>
          <p:cNvSpPr>
            <a:spLocks noGrp="1"/>
          </p:cNvSpPr>
          <p:nvPr>
            <p:ph type="sldNum" sz="quarter" idx="12"/>
          </p:nvPr>
        </p:nvSpPr>
        <p:spPr/>
        <p:txBody>
          <a:bodyPr/>
          <a:lstStyle/>
          <a:p>
            <a:pPr>
              <a:defRPr/>
            </a:pPr>
            <a:fld id="{08D68108-485C-48E7-99C0-B8D285AC8481}" type="slidenum">
              <a:rPr lang="en-US" smtClean="0"/>
              <a:pPr>
                <a:defRPr/>
              </a:pPr>
              <a:t>39</a:t>
            </a:fld>
            <a:endParaRPr lang="en-US" dirty="0"/>
          </a:p>
        </p:txBody>
      </p:sp>
      <p:graphicFrame>
        <p:nvGraphicFramePr>
          <p:cNvPr id="5" name="Content Placeholder 9"/>
          <p:cNvGraphicFramePr>
            <a:graphicFrameLocks/>
          </p:cNvGraphicFramePr>
          <p:nvPr>
            <p:extLst>
              <p:ext uri="{D42A27DB-BD31-4B8C-83A1-F6EECF244321}">
                <p14:modId xmlns:p14="http://schemas.microsoft.com/office/powerpoint/2010/main" val="2082291305"/>
              </p:ext>
            </p:extLst>
          </p:nvPr>
        </p:nvGraphicFramePr>
        <p:xfrm>
          <a:off x="457200" y="1381761"/>
          <a:ext cx="8229600" cy="4618549"/>
        </p:xfrm>
        <a:graphic>
          <a:graphicData uri="http://schemas.openxmlformats.org/drawingml/2006/table">
            <a:tbl>
              <a:tblPr firstRow="1" firstCol="1" bandRow="1">
                <a:tableStyleId>{5C22544A-7EE6-4342-B048-85BDC9FD1C3A}</a:tableStyleId>
              </a:tblPr>
              <a:tblGrid>
                <a:gridCol w="3352800">
                  <a:extLst>
                    <a:ext uri="{9D8B030D-6E8A-4147-A177-3AD203B41FA5}">
                      <a16:colId xmlns:a16="http://schemas.microsoft.com/office/drawing/2014/main" val="20000"/>
                    </a:ext>
                  </a:extLst>
                </a:gridCol>
                <a:gridCol w="4876800">
                  <a:extLst>
                    <a:ext uri="{9D8B030D-6E8A-4147-A177-3AD203B41FA5}">
                      <a16:colId xmlns:a16="http://schemas.microsoft.com/office/drawing/2014/main" val="20001"/>
                    </a:ext>
                  </a:extLst>
                </a:gridCol>
              </a:tblGrid>
              <a:tr h="337161">
                <a:tc>
                  <a:txBody>
                    <a:bodyPr/>
                    <a:lstStyle/>
                    <a:p>
                      <a:pPr marL="0" marR="0" algn="ctr">
                        <a:lnSpc>
                          <a:spcPct val="115000"/>
                        </a:lnSpc>
                        <a:spcBef>
                          <a:spcPts val="0"/>
                        </a:spcBef>
                        <a:spcAft>
                          <a:spcPts val="0"/>
                        </a:spcAft>
                      </a:pPr>
                      <a:r>
                        <a:rPr lang="en-US" sz="1400" dirty="0">
                          <a:solidFill>
                            <a:schemeClr val="tx2"/>
                          </a:solidFill>
                          <a:effectLst/>
                          <a:latin typeface="+mj-lt"/>
                        </a:rPr>
                        <a:t>Performance Measure</a:t>
                      </a:r>
                      <a:endParaRPr lang="en-US" sz="1400" dirty="0">
                        <a:solidFill>
                          <a:schemeClr val="tx2"/>
                        </a:solidFill>
                        <a:effectLst/>
                        <a:latin typeface="+mj-lt"/>
                        <a:ea typeface="Calibri"/>
                        <a:cs typeface="Times New Roman"/>
                      </a:endParaRPr>
                    </a:p>
                  </a:txBody>
                  <a:tcPr marL="63224" marR="63224" marT="0" marB="0"/>
                </a:tc>
                <a:tc>
                  <a:txBody>
                    <a:bodyPr/>
                    <a:lstStyle/>
                    <a:p>
                      <a:pPr marL="0" marR="0" algn="ctr">
                        <a:lnSpc>
                          <a:spcPct val="115000"/>
                        </a:lnSpc>
                        <a:spcBef>
                          <a:spcPts val="0"/>
                        </a:spcBef>
                        <a:spcAft>
                          <a:spcPts val="0"/>
                        </a:spcAft>
                      </a:pPr>
                      <a:r>
                        <a:rPr lang="en-US" sz="1400" b="1" kern="1200" dirty="0">
                          <a:solidFill>
                            <a:schemeClr val="tx2"/>
                          </a:solidFill>
                          <a:effectLst/>
                          <a:latin typeface="+mj-lt"/>
                          <a:ea typeface="+mn-ea"/>
                          <a:cs typeface="+mn-cs"/>
                        </a:rPr>
                        <a:t>Tracking Point</a:t>
                      </a:r>
                    </a:p>
                  </a:txBody>
                  <a:tcPr marL="63224" marR="63224" marT="0" marB="0"/>
                </a:tc>
                <a:extLst>
                  <a:ext uri="{0D108BD9-81ED-4DB2-BD59-A6C34878D82A}">
                    <a16:rowId xmlns:a16="http://schemas.microsoft.com/office/drawing/2014/main" val="10000"/>
                  </a:ext>
                </a:extLst>
              </a:tr>
              <a:tr h="1344396">
                <a:tc>
                  <a:txBody>
                    <a:bodyPr/>
                    <a:lstStyle/>
                    <a:p>
                      <a:pPr marL="0" marR="0">
                        <a:lnSpc>
                          <a:spcPct val="115000"/>
                        </a:lnSpc>
                        <a:spcBef>
                          <a:spcPts val="0"/>
                        </a:spcBef>
                        <a:spcAft>
                          <a:spcPts val="0"/>
                        </a:spcAft>
                      </a:pPr>
                      <a:r>
                        <a:rPr lang="en-US" sz="1400" dirty="0">
                          <a:solidFill>
                            <a:schemeClr val="tx2"/>
                          </a:solidFill>
                          <a:effectLst/>
                          <a:latin typeface="+mj-lt"/>
                        </a:rPr>
                        <a:t>In Employment or Education or Training in the 2</a:t>
                      </a:r>
                      <a:r>
                        <a:rPr lang="en-US" sz="1400" baseline="30000" dirty="0">
                          <a:solidFill>
                            <a:schemeClr val="tx2"/>
                          </a:solidFill>
                          <a:effectLst/>
                          <a:latin typeface="+mj-lt"/>
                        </a:rPr>
                        <a:t>nd</a:t>
                      </a:r>
                      <a:r>
                        <a:rPr lang="en-US" sz="1400" dirty="0">
                          <a:solidFill>
                            <a:schemeClr val="tx2"/>
                          </a:solidFill>
                          <a:effectLst/>
                          <a:latin typeface="+mj-lt"/>
                        </a:rPr>
                        <a:t> Quarter After Exit</a:t>
                      </a:r>
                      <a:endParaRPr lang="en-US" sz="1400" dirty="0">
                        <a:solidFill>
                          <a:schemeClr val="tx2"/>
                        </a:solidFill>
                        <a:effectLst/>
                        <a:latin typeface="+mj-lt"/>
                        <a:ea typeface="Calibri"/>
                        <a:cs typeface="Times New Roman"/>
                      </a:endParaRPr>
                    </a:p>
                  </a:txBody>
                  <a:tcPr marL="63224" marR="63224" marT="0" marB="0" anchor="ctr">
                    <a:solidFill>
                      <a:schemeClr val="accent5">
                        <a:lumMod val="40000"/>
                        <a:lumOff val="60000"/>
                      </a:schemeClr>
                    </a:solidFill>
                  </a:tcPr>
                </a:tc>
                <a:tc>
                  <a:txBody>
                    <a:bodyPr/>
                    <a:lstStyle/>
                    <a:p>
                      <a:pPr marL="0" marR="0" algn="ctr">
                        <a:lnSpc>
                          <a:spcPct val="115000"/>
                        </a:lnSpc>
                        <a:spcBef>
                          <a:spcPts val="0"/>
                        </a:spcBef>
                        <a:spcAft>
                          <a:spcPts val="0"/>
                        </a:spcAft>
                      </a:pPr>
                      <a:endParaRPr lang="en-US" sz="1200" b="0" i="1" kern="1200" dirty="0">
                        <a:solidFill>
                          <a:schemeClr val="tx2"/>
                        </a:solidFill>
                        <a:latin typeface="+mj-lt"/>
                        <a:ea typeface="+mn-ea"/>
                        <a:cs typeface="+mn-cs"/>
                      </a:endParaRPr>
                    </a:p>
                    <a:p>
                      <a:pPr lvl="0" rtl="0">
                        <a:spcBef>
                          <a:spcPts val="0"/>
                        </a:spcBef>
                        <a:buNone/>
                      </a:pPr>
                      <a:r>
                        <a:rPr lang="en-US" sz="1600" kern="1200" dirty="0">
                          <a:solidFill>
                            <a:schemeClr val="tx2"/>
                          </a:solidFill>
                          <a:latin typeface="+mj-lt"/>
                          <a:ea typeface="+mn-ea"/>
                          <a:cs typeface="+mn-cs"/>
                        </a:rPr>
                        <a:t>Employment Tab/General Services Tab</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i="1" kern="1200" dirty="0">
                          <a:solidFill>
                            <a:schemeClr val="tx2"/>
                          </a:solidFill>
                          <a:latin typeface="+mj-lt"/>
                          <a:ea typeface="+mn-ea"/>
                          <a:cs typeface="+mn-cs"/>
                        </a:rPr>
                        <a:t>Follow-up Month 6 (Q2), </a:t>
                      </a:r>
                      <a:r>
                        <a:rPr lang="en-US" sz="1200" b="1" i="1" kern="1200" dirty="0">
                          <a:solidFill>
                            <a:schemeClr val="tx2"/>
                          </a:solidFill>
                          <a:latin typeface="+mj-lt"/>
                          <a:ea typeface="+mn-ea"/>
                          <a:cs typeface="+mn-cs"/>
                        </a:rPr>
                        <a:t>(</a:t>
                      </a:r>
                      <a:r>
                        <a:rPr lang="en-US" sz="1200" b="0" i="1" kern="1200" dirty="0">
                          <a:solidFill>
                            <a:schemeClr val="tx2"/>
                          </a:solidFill>
                          <a:latin typeface="+mj-lt"/>
                          <a:ea typeface="+mn-ea"/>
                          <a:cs typeface="+mn-cs"/>
                        </a:rPr>
                        <a:t>or all months as they occur</a:t>
                      </a:r>
                      <a:r>
                        <a:rPr lang="en-US" sz="1200" b="1" i="1" kern="1200" dirty="0">
                          <a:solidFill>
                            <a:schemeClr val="tx2"/>
                          </a:solidFill>
                          <a:latin typeface="+mj-lt"/>
                          <a:ea typeface="+mn-ea"/>
                          <a:cs typeface="+mn-cs"/>
                        </a:rPr>
                        <a:t>)</a:t>
                      </a:r>
                      <a:endParaRPr lang="en-US" sz="1600" b="1" i="1" kern="1200" dirty="0">
                        <a:solidFill>
                          <a:schemeClr val="tx2"/>
                        </a:solidFill>
                        <a:latin typeface="+mj-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i="1" kern="1200" dirty="0">
                          <a:solidFill>
                            <a:schemeClr val="tx2"/>
                          </a:solidFill>
                          <a:latin typeface="+mj-lt"/>
                          <a:ea typeface="+mn-ea"/>
                          <a:cs typeface="+mn-cs"/>
                        </a:rPr>
                        <a:t>Retention Month 6 (Q2), </a:t>
                      </a:r>
                      <a:r>
                        <a:rPr lang="en-US" sz="1200" b="0" i="1" kern="1200" dirty="0">
                          <a:solidFill>
                            <a:schemeClr val="tx2"/>
                          </a:solidFill>
                          <a:latin typeface="+mj-lt"/>
                          <a:ea typeface="+mn-ea"/>
                          <a:cs typeface="+mn-cs"/>
                        </a:rPr>
                        <a:t>(or all months as they occur)</a:t>
                      </a:r>
                      <a:endParaRPr lang="en-US" sz="1600" b="0" i="1" kern="1200" dirty="0">
                        <a:solidFill>
                          <a:schemeClr val="tx2"/>
                        </a:solidFill>
                        <a:latin typeface="+mj-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b="1" i="1" kern="1200" dirty="0">
                        <a:solidFill>
                          <a:schemeClr val="tx2"/>
                        </a:solidFill>
                        <a:latin typeface="+mj-lt"/>
                        <a:ea typeface="+mn-ea"/>
                        <a:cs typeface="+mn-cs"/>
                      </a:endParaRPr>
                    </a:p>
                    <a:p>
                      <a:pPr marL="0" marR="0" algn="ctr">
                        <a:lnSpc>
                          <a:spcPct val="115000"/>
                        </a:lnSpc>
                        <a:spcBef>
                          <a:spcPts val="0"/>
                        </a:spcBef>
                        <a:spcAft>
                          <a:spcPts val="0"/>
                        </a:spcAft>
                      </a:pPr>
                      <a:endParaRPr lang="en-US" sz="1200" dirty="0">
                        <a:solidFill>
                          <a:schemeClr val="tx2"/>
                        </a:solidFill>
                        <a:effectLst/>
                        <a:latin typeface="+mj-lt"/>
                        <a:ea typeface="Calibri"/>
                        <a:cs typeface="Times New Roman"/>
                      </a:endParaRPr>
                    </a:p>
                  </a:txBody>
                  <a:tcPr marL="63224" marR="63224" marT="0" marB="0" anchor="ctr">
                    <a:solidFill>
                      <a:schemeClr val="accent5">
                        <a:lumMod val="20000"/>
                        <a:lumOff val="80000"/>
                      </a:schemeClr>
                    </a:solidFill>
                  </a:tcPr>
                </a:tc>
                <a:extLst>
                  <a:ext uri="{0D108BD9-81ED-4DB2-BD59-A6C34878D82A}">
                    <a16:rowId xmlns:a16="http://schemas.microsoft.com/office/drawing/2014/main" val="10001"/>
                  </a:ext>
                </a:extLst>
              </a:tr>
              <a:tr h="995849">
                <a:tc>
                  <a:txBody>
                    <a:bodyPr/>
                    <a:lstStyle/>
                    <a:p>
                      <a:pPr marL="0" marR="0">
                        <a:lnSpc>
                          <a:spcPct val="115000"/>
                        </a:lnSpc>
                        <a:spcBef>
                          <a:spcPts val="0"/>
                        </a:spcBef>
                        <a:spcAft>
                          <a:spcPts val="0"/>
                        </a:spcAft>
                      </a:pPr>
                      <a:r>
                        <a:rPr lang="en-US" sz="1400" dirty="0">
                          <a:solidFill>
                            <a:schemeClr val="tx2"/>
                          </a:solidFill>
                          <a:effectLst/>
                          <a:latin typeface="+mj-lt"/>
                        </a:rPr>
                        <a:t>In Employment or Education or Training in the 4th Quarter After Exit</a:t>
                      </a:r>
                      <a:endParaRPr lang="en-US" sz="1400" dirty="0">
                        <a:solidFill>
                          <a:schemeClr val="tx2"/>
                        </a:solidFill>
                        <a:effectLst/>
                        <a:latin typeface="+mj-lt"/>
                        <a:ea typeface="Calibri"/>
                        <a:cs typeface="Times New Roman"/>
                      </a:endParaRPr>
                    </a:p>
                  </a:txBody>
                  <a:tcPr marL="63224" marR="63224" marT="0" marB="0" anchor="ctr">
                    <a:solidFill>
                      <a:schemeClr val="accent5">
                        <a:lumMod val="40000"/>
                        <a:lumOff val="60000"/>
                      </a:schemeClr>
                    </a:solidFill>
                  </a:tcPr>
                </a:tc>
                <a:tc>
                  <a:txBody>
                    <a:bodyPr/>
                    <a:lstStyle/>
                    <a:p>
                      <a:pPr marL="0" lvl="0" algn="l" defTabSz="914400" rtl="0" eaLnBrk="1" latinLnBrk="0" hangingPunct="1">
                        <a:spcBef>
                          <a:spcPts val="0"/>
                        </a:spcBef>
                        <a:buNone/>
                      </a:pPr>
                      <a:r>
                        <a:rPr lang="en-US" sz="1600" kern="1200" dirty="0">
                          <a:solidFill>
                            <a:schemeClr val="tx2"/>
                          </a:solidFill>
                          <a:latin typeface="+mj-lt"/>
                          <a:ea typeface="+mn-ea"/>
                          <a:cs typeface="+mn-cs"/>
                        </a:rPr>
                        <a:t>Employment Tab/General Services Tab</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i="1" kern="1200" dirty="0">
                          <a:solidFill>
                            <a:schemeClr val="tx2"/>
                          </a:solidFill>
                          <a:latin typeface="+mj-lt"/>
                          <a:ea typeface="+mn-ea"/>
                          <a:cs typeface="+mn-cs"/>
                        </a:rPr>
                        <a:t>Follow-up Month 12 (Q4), </a:t>
                      </a:r>
                      <a:r>
                        <a:rPr lang="en-US" sz="1200" kern="1200" dirty="0">
                          <a:solidFill>
                            <a:schemeClr val="tx2"/>
                          </a:solidFill>
                          <a:latin typeface="+mj-lt"/>
                          <a:ea typeface="+mn-ea"/>
                          <a:cs typeface="+mn-cs"/>
                        </a:rPr>
                        <a:t>(or all months as they occur)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i="1" kern="1200" dirty="0">
                          <a:solidFill>
                            <a:schemeClr val="tx2"/>
                          </a:solidFill>
                          <a:latin typeface="+mj-lt"/>
                          <a:ea typeface="+mn-ea"/>
                          <a:cs typeface="+mn-cs"/>
                        </a:rPr>
                        <a:t>Retention Month 12 (Q4), </a:t>
                      </a:r>
                      <a:r>
                        <a:rPr lang="en-US" sz="1200" kern="1200" dirty="0">
                          <a:solidFill>
                            <a:schemeClr val="tx2"/>
                          </a:solidFill>
                          <a:latin typeface="+mj-lt"/>
                          <a:ea typeface="+mn-ea"/>
                          <a:cs typeface="+mn-cs"/>
                        </a:rPr>
                        <a:t>(or all months as they occur)</a:t>
                      </a:r>
                      <a:endParaRPr lang="en-US" sz="1600" kern="1200" dirty="0">
                        <a:solidFill>
                          <a:schemeClr val="tx2"/>
                        </a:solidFill>
                        <a:latin typeface="+mj-lt"/>
                        <a:ea typeface="+mn-ea"/>
                        <a:cs typeface="+mn-cs"/>
                      </a:endParaRPr>
                    </a:p>
                  </a:txBody>
                  <a:tcPr marL="63224" marR="63224" marT="0" marB="0" anchor="ctr">
                    <a:solidFill>
                      <a:schemeClr val="accent5">
                        <a:lumMod val="20000"/>
                        <a:lumOff val="80000"/>
                      </a:schemeClr>
                    </a:solidFill>
                  </a:tcPr>
                </a:tc>
                <a:extLst>
                  <a:ext uri="{0D108BD9-81ED-4DB2-BD59-A6C34878D82A}">
                    <a16:rowId xmlns:a16="http://schemas.microsoft.com/office/drawing/2014/main" val="10002"/>
                  </a:ext>
                </a:extLst>
              </a:tr>
              <a:tr h="1026500">
                <a:tc>
                  <a:txBody>
                    <a:bodyPr/>
                    <a:lstStyle/>
                    <a:p>
                      <a:pPr marL="0" marR="0">
                        <a:lnSpc>
                          <a:spcPct val="115000"/>
                        </a:lnSpc>
                        <a:spcBef>
                          <a:spcPts val="0"/>
                        </a:spcBef>
                        <a:spcAft>
                          <a:spcPts val="0"/>
                        </a:spcAft>
                      </a:pPr>
                      <a:r>
                        <a:rPr lang="en-US" sz="1400" dirty="0">
                          <a:solidFill>
                            <a:schemeClr val="tx2"/>
                          </a:solidFill>
                          <a:effectLst/>
                          <a:latin typeface="+mj-lt"/>
                        </a:rPr>
                        <a:t>Credential Attainment</a:t>
                      </a:r>
                      <a:endParaRPr lang="en-US" sz="1400" dirty="0">
                        <a:solidFill>
                          <a:schemeClr val="tx2"/>
                        </a:solidFill>
                        <a:effectLst/>
                        <a:latin typeface="+mj-lt"/>
                        <a:ea typeface="Calibri"/>
                        <a:cs typeface="Times New Roman"/>
                      </a:endParaRPr>
                    </a:p>
                  </a:txBody>
                  <a:tcPr marL="63224" marR="63224" marT="0" marB="0" anchor="ctr">
                    <a:solidFill>
                      <a:schemeClr val="accent5">
                        <a:lumMod val="40000"/>
                        <a:lumOff val="60000"/>
                      </a:schemeClr>
                    </a:solidFill>
                  </a:tcPr>
                </a:tc>
                <a:tc>
                  <a:txBody>
                    <a:bodyPr/>
                    <a:lstStyle/>
                    <a:p>
                      <a:pPr marL="0" marR="0" algn="ctr">
                        <a:lnSpc>
                          <a:spcPct val="115000"/>
                        </a:lnSpc>
                        <a:spcBef>
                          <a:spcPts val="0"/>
                        </a:spcBef>
                        <a:spcAft>
                          <a:spcPts val="0"/>
                        </a:spcAft>
                      </a:pPr>
                      <a:endParaRPr lang="en-US" sz="1200" kern="1200" dirty="0">
                        <a:solidFill>
                          <a:schemeClr val="tx2"/>
                        </a:solidFill>
                        <a:effectLst/>
                        <a:latin typeface="+mj-lt"/>
                        <a:ea typeface="Calibri"/>
                        <a:cs typeface="Times New Roman"/>
                      </a:endParaRPr>
                    </a:p>
                    <a:p>
                      <a:pPr lvl="0" rtl="0">
                        <a:spcBef>
                          <a:spcPts val="0"/>
                        </a:spcBef>
                        <a:buClr>
                          <a:schemeClr val="dk1"/>
                        </a:buClr>
                        <a:buSzPct val="78571"/>
                        <a:buFont typeface="Arial"/>
                        <a:buNone/>
                      </a:pPr>
                      <a:r>
                        <a:rPr lang="en-US" sz="1600" i="1" kern="1200" dirty="0">
                          <a:solidFill>
                            <a:schemeClr val="tx2"/>
                          </a:solidFill>
                          <a:latin typeface="+mj-lt"/>
                          <a:ea typeface="+mn-ea"/>
                          <a:cs typeface="+mn-cs"/>
                        </a:rPr>
                        <a:t>General Services tab </a:t>
                      </a:r>
                      <a:r>
                        <a:rPr lang="en-US" sz="1600" b="1" i="1" kern="1200" dirty="0">
                          <a:solidFill>
                            <a:schemeClr val="tx2"/>
                          </a:solidFill>
                          <a:latin typeface="+mj-lt"/>
                          <a:ea typeface="+mn-ea"/>
                          <a:cs typeface="+mn-cs"/>
                        </a:rPr>
                        <a:t>Attainment </a:t>
                      </a:r>
                      <a:r>
                        <a:rPr lang="en-US" sz="1600" kern="1200" dirty="0">
                          <a:solidFill>
                            <a:schemeClr val="tx2"/>
                          </a:solidFill>
                          <a:latin typeface="+mj-lt"/>
                          <a:ea typeface="+mn-ea"/>
                          <a:cs typeface="+mn-cs"/>
                        </a:rPr>
                        <a:t>services</a:t>
                      </a:r>
                    </a:p>
                    <a:p>
                      <a:pPr lvl="0" rtl="0">
                        <a:spcBef>
                          <a:spcPts val="0"/>
                        </a:spcBef>
                        <a:buClr>
                          <a:schemeClr val="dk1"/>
                        </a:buClr>
                        <a:buSzPct val="78571"/>
                        <a:buFont typeface="Arial"/>
                        <a:buNone/>
                      </a:pPr>
                      <a:r>
                        <a:rPr lang="en-US" sz="1600" kern="1200" dirty="0">
                          <a:solidFill>
                            <a:schemeClr val="tx2"/>
                          </a:solidFill>
                          <a:latin typeface="+mj-lt"/>
                          <a:ea typeface="+mn-ea"/>
                          <a:cs typeface="+mn-cs"/>
                        </a:rPr>
                        <a:t>Plus for secondary credential, employment follow up and/or retention (any quarters)</a:t>
                      </a:r>
                    </a:p>
                    <a:p>
                      <a:pPr marL="0" marR="0" algn="ctr">
                        <a:lnSpc>
                          <a:spcPct val="115000"/>
                        </a:lnSpc>
                        <a:spcBef>
                          <a:spcPts val="0"/>
                        </a:spcBef>
                        <a:spcAft>
                          <a:spcPts val="0"/>
                        </a:spcAft>
                      </a:pPr>
                      <a:endParaRPr lang="en-US" sz="1050" b="1" i="1" dirty="0">
                        <a:solidFill>
                          <a:schemeClr val="tx2"/>
                        </a:solidFill>
                        <a:effectLst/>
                        <a:latin typeface="+mj-lt"/>
                        <a:ea typeface="Calibri"/>
                        <a:cs typeface="Times New Roman"/>
                      </a:endParaRPr>
                    </a:p>
                  </a:txBody>
                  <a:tcPr marL="63224" marR="63224" marT="0" marB="0" anchor="ctr">
                    <a:solidFill>
                      <a:schemeClr val="accent5">
                        <a:lumMod val="20000"/>
                        <a:lumOff val="80000"/>
                      </a:schemeClr>
                    </a:solidFill>
                  </a:tcPr>
                </a:tc>
                <a:extLst>
                  <a:ext uri="{0D108BD9-81ED-4DB2-BD59-A6C34878D82A}">
                    <a16:rowId xmlns:a16="http://schemas.microsoft.com/office/drawing/2014/main" val="10003"/>
                  </a:ext>
                </a:extLst>
              </a:tr>
              <a:tr h="786814">
                <a:tc>
                  <a:txBody>
                    <a:bodyPr/>
                    <a:lstStyle/>
                    <a:p>
                      <a:pPr marL="0" marR="0">
                        <a:lnSpc>
                          <a:spcPct val="115000"/>
                        </a:lnSpc>
                        <a:spcBef>
                          <a:spcPts val="0"/>
                        </a:spcBef>
                        <a:spcAft>
                          <a:spcPts val="0"/>
                        </a:spcAft>
                      </a:pPr>
                      <a:r>
                        <a:rPr lang="en-US" sz="1400" dirty="0">
                          <a:solidFill>
                            <a:schemeClr val="tx2"/>
                          </a:solidFill>
                          <a:effectLst/>
                          <a:latin typeface="+mj-lt"/>
                        </a:rPr>
                        <a:t>Measureable  Skill Gain</a:t>
                      </a:r>
                      <a:endParaRPr lang="en-US" sz="1400" dirty="0">
                        <a:solidFill>
                          <a:schemeClr val="tx2"/>
                        </a:solidFill>
                        <a:effectLst/>
                        <a:latin typeface="+mj-lt"/>
                        <a:ea typeface="Calibri"/>
                        <a:cs typeface="Times New Roman"/>
                      </a:endParaRPr>
                    </a:p>
                  </a:txBody>
                  <a:tcPr marL="63224" marR="63224" marT="0" marB="0" anchor="ctr">
                    <a:solidFill>
                      <a:schemeClr val="accent5">
                        <a:lumMod val="40000"/>
                        <a:lumOff val="60000"/>
                      </a:schemeClr>
                    </a:solidFill>
                  </a:tcPr>
                </a:tc>
                <a:tc>
                  <a:txBody>
                    <a:bodyPr/>
                    <a:lstStyle/>
                    <a:p>
                      <a:pPr marL="0" marR="0" algn="l">
                        <a:lnSpc>
                          <a:spcPct val="115000"/>
                        </a:lnSpc>
                        <a:spcBef>
                          <a:spcPts val="0"/>
                        </a:spcBef>
                        <a:spcAft>
                          <a:spcPts val="0"/>
                        </a:spcAft>
                      </a:pPr>
                      <a:r>
                        <a:rPr lang="en-US" sz="1600" kern="1200" dirty="0">
                          <a:solidFill>
                            <a:schemeClr val="tx2"/>
                          </a:solidFill>
                          <a:effectLst/>
                          <a:latin typeface="+mj-lt"/>
                          <a:ea typeface="Calibri"/>
                          <a:cs typeface="Times New Roman"/>
                        </a:rPr>
                        <a:t>Case Management tab </a:t>
                      </a:r>
                      <a:r>
                        <a:rPr lang="en-US" sz="1600" b="1" kern="1200" dirty="0">
                          <a:solidFill>
                            <a:schemeClr val="tx2"/>
                          </a:solidFill>
                          <a:effectLst/>
                          <a:latin typeface="+mj-lt"/>
                          <a:ea typeface="Calibri"/>
                          <a:cs typeface="Times New Roman"/>
                        </a:rPr>
                        <a:t>goals </a:t>
                      </a:r>
                      <a:r>
                        <a:rPr lang="en-US" sz="1600" b="0" kern="1200" dirty="0">
                          <a:solidFill>
                            <a:schemeClr val="tx2"/>
                          </a:solidFill>
                          <a:effectLst/>
                          <a:latin typeface="+mj-lt"/>
                          <a:ea typeface="Calibri"/>
                          <a:cs typeface="Times New Roman"/>
                        </a:rPr>
                        <a:t>(plus</a:t>
                      </a:r>
                      <a:r>
                        <a:rPr lang="en-US" sz="1600" b="0" kern="1200" baseline="0" dirty="0">
                          <a:solidFill>
                            <a:schemeClr val="tx2"/>
                          </a:solidFill>
                          <a:effectLst/>
                          <a:latin typeface="+mj-lt"/>
                          <a:ea typeface="Calibri"/>
                          <a:cs typeface="Times New Roman"/>
                        </a:rPr>
                        <a:t> any attainments, test scores, etc.)</a:t>
                      </a:r>
                      <a:endParaRPr lang="en-US" sz="1600" b="1" kern="1200" dirty="0">
                        <a:solidFill>
                          <a:schemeClr val="tx2"/>
                        </a:solidFill>
                        <a:effectLst/>
                        <a:latin typeface="+mj-lt"/>
                        <a:ea typeface="Calibri"/>
                        <a:cs typeface="Times New Roman"/>
                      </a:endParaRPr>
                    </a:p>
                  </a:txBody>
                  <a:tcPr marL="63224" marR="63224" marT="0" marB="0" anchor="ctr">
                    <a:solidFill>
                      <a:schemeClr val="accent5">
                        <a:lumMod val="20000"/>
                        <a:lumOff val="80000"/>
                      </a:schemeClr>
                    </a:solidFill>
                  </a:tcPr>
                </a:tc>
                <a:extLst>
                  <a:ext uri="{0D108BD9-81ED-4DB2-BD59-A6C34878D82A}">
                    <a16:rowId xmlns:a16="http://schemas.microsoft.com/office/drawing/2014/main" val="10004"/>
                  </a:ext>
                </a:extLst>
              </a:tr>
            </a:tbl>
          </a:graphicData>
        </a:graphic>
      </p:graphicFrame>
      <p:sp>
        <p:nvSpPr>
          <p:cNvPr id="6" name="TextBox 5"/>
          <p:cNvSpPr txBox="1"/>
          <p:nvPr/>
        </p:nvSpPr>
        <p:spPr>
          <a:xfrm>
            <a:off x="406400" y="151574"/>
            <a:ext cx="7467600" cy="590931"/>
          </a:xfrm>
          <a:prstGeom prst="rect">
            <a:avLst/>
          </a:prstGeom>
          <a:noFill/>
        </p:spPr>
        <p:txBody>
          <a:bodyPr wrap="square" rtlCol="0">
            <a:spAutoFit/>
          </a:bodyPr>
          <a:lstStyle/>
          <a:p>
            <a:pPr lvl="0">
              <a:lnSpc>
                <a:spcPct val="90000"/>
              </a:lnSpc>
              <a:spcBef>
                <a:spcPts val="0"/>
              </a:spcBef>
              <a:spcAft>
                <a:spcPts val="0"/>
              </a:spcAft>
              <a:buClr>
                <a:schemeClr val="hlink"/>
              </a:buClr>
              <a:buSzPct val="25000"/>
            </a:pPr>
            <a:r>
              <a:rPr lang="en-US" sz="3600" dirty="0">
                <a:solidFill>
                  <a:schemeClr val="bg1"/>
                </a:solidFill>
                <a:effectLst>
                  <a:outerShdw blurRad="63500" dist="38100" dir="5400000" algn="t" rotWithShape="0">
                    <a:prstClr val="black">
                      <a:alpha val="25000"/>
                    </a:prstClr>
                  </a:outerShdw>
                </a:effectLst>
                <a:latin typeface="+mj-lt"/>
                <a:sym typeface="Arial"/>
              </a:rPr>
              <a:t>Key MOSES Data Entry Points</a:t>
            </a:r>
          </a:p>
        </p:txBody>
      </p:sp>
    </p:spTree>
    <p:extLst>
      <p:ext uri="{BB962C8B-B14F-4D97-AF65-F5344CB8AC3E}">
        <p14:creationId xmlns:p14="http://schemas.microsoft.com/office/powerpoint/2010/main" val="1840473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 </a:t>
            </a:r>
          </a:p>
        </p:txBody>
      </p:sp>
      <p:sp>
        <p:nvSpPr>
          <p:cNvPr id="28675" name="Content Placeholder 2"/>
          <p:cNvSpPr>
            <a:spLocks noGrp="1"/>
          </p:cNvSpPr>
          <p:nvPr>
            <p:ph idx="1"/>
          </p:nvPr>
        </p:nvSpPr>
        <p:spPr>
          <a:xfrm>
            <a:off x="0" y="1278194"/>
            <a:ext cx="9144000" cy="4857254"/>
          </a:xfrm>
        </p:spPr>
        <p:txBody>
          <a:bodyPr/>
          <a:lstStyle/>
          <a:p>
            <a:pPr marL="0" indent="0">
              <a:buNone/>
            </a:pPr>
            <a:endParaRPr lang="en-US" altLang="en-US" sz="4000" dirty="0"/>
          </a:p>
          <a:p>
            <a:pPr>
              <a:buFont typeface="Wingdings" panose="05000000000000000000" pitchFamily="2" charset="2"/>
              <a:buChar char="Ø"/>
            </a:pPr>
            <a:endParaRPr lang="en-US" altLang="en-US" sz="4000" dirty="0"/>
          </a:p>
        </p:txBody>
      </p:sp>
      <p:sp>
        <p:nvSpPr>
          <p:cNvPr id="5" name="Date Placeholder 4"/>
          <p:cNvSpPr>
            <a:spLocks noGrp="1"/>
          </p:cNvSpPr>
          <p:nvPr>
            <p:ph type="dt" sz="half" idx="10"/>
          </p:nvPr>
        </p:nvSpPr>
        <p:spPr/>
        <p:txBody>
          <a:bodyPr/>
          <a:lstStyle/>
          <a:p>
            <a:pPr>
              <a:defRPr/>
            </a:pPr>
            <a:r>
              <a:rPr lang="en-US"/>
              <a:t>February 1, 2018 </a:t>
            </a:r>
          </a:p>
        </p:txBody>
      </p:sp>
      <p:sp>
        <p:nvSpPr>
          <p:cNvPr id="8" name="Slide Number Placeholder 7"/>
          <p:cNvSpPr>
            <a:spLocks noGrp="1"/>
          </p:cNvSpPr>
          <p:nvPr>
            <p:ph type="sldNum" sz="quarter" idx="12"/>
          </p:nvPr>
        </p:nvSpPr>
        <p:spPr/>
        <p:txBody>
          <a:bodyPr/>
          <a:lstStyle/>
          <a:p>
            <a:pPr>
              <a:defRPr/>
            </a:pPr>
            <a:fld id="{74F09C78-A5A4-4B88-8359-600D9E4EE72B}" type="slidenum">
              <a:rPr lang="en-US" smtClean="0"/>
              <a:pPr>
                <a:defRPr/>
              </a:pPr>
              <a:t>4</a:t>
            </a:fld>
            <a:endParaRPr lang="en-US"/>
          </a:p>
        </p:txBody>
      </p:sp>
      <p:sp>
        <p:nvSpPr>
          <p:cNvPr id="6" name="Title 1"/>
          <p:cNvSpPr txBox="1">
            <a:spLocks/>
          </p:cNvSpPr>
          <p:nvPr/>
        </p:nvSpPr>
        <p:spPr>
          <a:xfrm>
            <a:off x="457200" y="228600"/>
            <a:ext cx="8250238" cy="852054"/>
          </a:xfrm>
          <a:prstGeom prst="rect">
            <a:avLst/>
          </a:prstGeom>
        </p:spPr>
        <p:txBody>
          <a:bodyPr vert="horz" lIns="91440" tIns="45720" rIns="91440" bIns="45720" rtlCol="0" anchor="ctr">
            <a:noAutofit/>
          </a:bodyPr>
          <a:lstStyle>
            <a:lvl1pPr algn="l" defTabSz="457200" rtl="0" eaLnBrk="1" latinLnBrk="0" hangingPunct="1">
              <a:lnSpc>
                <a:spcPct val="90000"/>
              </a:lnSpc>
              <a:spcBef>
                <a:spcPct val="0"/>
              </a:spcBef>
              <a:buNone/>
              <a:defRPr sz="3600" b="0" kern="1200">
                <a:solidFill>
                  <a:srgbClr val="FFFFFF"/>
                </a:solidFill>
                <a:latin typeface="+mj-lt"/>
                <a:ea typeface="+mj-ea"/>
                <a:cs typeface="Calibri"/>
              </a:defRPr>
            </a:lvl1pPr>
          </a:lstStyle>
          <a:p>
            <a:pPr lvl="1" algn="ctr"/>
            <a:r>
              <a:rPr lang="en-US" altLang="en-US" sz="3600" dirty="0">
                <a:solidFill>
                  <a:schemeClr val="bg1"/>
                </a:solidFill>
              </a:rPr>
              <a:t>Quarterly Federal Reporting</a:t>
            </a:r>
          </a:p>
        </p:txBody>
      </p:sp>
      <p:graphicFrame>
        <p:nvGraphicFramePr>
          <p:cNvPr id="9" name="Diagram 8">
            <a:extLst>
              <a:ext uri="{FF2B5EF4-FFF2-40B4-BE49-F238E27FC236}">
                <a16:creationId xmlns:a16="http://schemas.microsoft.com/office/drawing/2014/main" id="{97FDA2AE-9069-4B0A-8B4C-19DA4F155EA3}"/>
              </a:ext>
            </a:extLst>
          </p:cNvPr>
          <p:cNvGraphicFramePr/>
          <p:nvPr>
            <p:extLst>
              <p:ext uri="{D42A27DB-BD31-4B8C-83A1-F6EECF244321}">
                <p14:modId xmlns:p14="http://schemas.microsoft.com/office/powerpoint/2010/main" val="2481204444"/>
              </p:ext>
            </p:extLst>
          </p:nvPr>
        </p:nvGraphicFramePr>
        <p:xfrm>
          <a:off x="1445741" y="2607276"/>
          <a:ext cx="6030097" cy="33116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484CE42D-98EF-4F74-A478-976443BA30CE}"/>
              </a:ext>
            </a:extLst>
          </p:cNvPr>
          <p:cNvSpPr txBox="1"/>
          <p:nvPr/>
        </p:nvSpPr>
        <p:spPr>
          <a:xfrm>
            <a:off x="210065" y="1278194"/>
            <a:ext cx="8822724" cy="1938992"/>
          </a:xfrm>
          <a:prstGeom prst="rect">
            <a:avLst/>
          </a:prstGeom>
          <a:noFill/>
        </p:spPr>
        <p:txBody>
          <a:bodyPr wrap="square" rtlCol="0">
            <a:spAutoFit/>
          </a:bodyPr>
          <a:lstStyle/>
          <a:p>
            <a:pPr marL="342900" indent="-342900">
              <a:buFont typeface="Arial" panose="020B0604020202020204" pitchFamily="34" charset="0"/>
              <a:buChar char="•"/>
            </a:pPr>
            <a:r>
              <a:rPr lang="en-US" sz="2000" dirty="0">
                <a:solidFill>
                  <a:schemeClr val="tx2"/>
                </a:solidFill>
              </a:rPr>
              <a:t>Each calendar quarter, the PIRL (Participant Information Record Layout) report is submitted to the USDOL. </a:t>
            </a:r>
          </a:p>
          <a:p>
            <a:pPr marL="342900" indent="-342900">
              <a:buFont typeface="Arial" panose="020B0604020202020204" pitchFamily="34" charset="0"/>
              <a:buChar char="•"/>
            </a:pPr>
            <a:r>
              <a:rPr lang="en-US" sz="2000" dirty="0">
                <a:solidFill>
                  <a:schemeClr val="tx2"/>
                </a:solidFill>
              </a:rPr>
              <a:t>The PIRL contains both active participants as well as those that have exited up to 2 ½ years ago! </a:t>
            </a:r>
          </a:p>
          <a:p>
            <a:pPr marL="342900" indent="-342900">
              <a:buFont typeface="Arial" panose="020B0604020202020204" pitchFamily="34" charset="0"/>
              <a:buChar char="•"/>
            </a:pPr>
            <a:r>
              <a:rPr lang="en-US" sz="2000" dirty="0">
                <a:solidFill>
                  <a:schemeClr val="tx2"/>
                </a:solidFill>
              </a:rPr>
              <a:t>Once submitted, the data in the PIRL are used to calculate our federal performance for the quarter.</a:t>
            </a:r>
          </a:p>
        </p:txBody>
      </p:sp>
    </p:spTree>
    <p:extLst>
      <p:ext uri="{BB962C8B-B14F-4D97-AF65-F5344CB8AC3E}">
        <p14:creationId xmlns:p14="http://schemas.microsoft.com/office/powerpoint/2010/main" val="1017171070"/>
      </p:ext>
    </p:extLst>
  </p:cSld>
  <p:clrMapOvr>
    <a:masterClrMapping/>
  </p:clrMapOvr>
  <p:transition>
    <p:fade thruBlk="1"/>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pPr>
              <a:defRPr/>
            </a:pPr>
            <a:r>
              <a:rPr lang="en-US" sz="4000" dirty="0">
                <a:latin typeface="+mj-lt"/>
              </a:rPr>
              <a:t>Resources </a:t>
            </a:r>
          </a:p>
        </p:txBody>
      </p:sp>
      <p:sp>
        <p:nvSpPr>
          <p:cNvPr id="35843" name="Content Placeholder 2"/>
          <p:cNvSpPr>
            <a:spLocks noGrp="1"/>
          </p:cNvSpPr>
          <p:nvPr>
            <p:ph idx="1"/>
          </p:nvPr>
        </p:nvSpPr>
        <p:spPr>
          <a:xfrm>
            <a:off x="457200" y="1066800"/>
            <a:ext cx="8229600" cy="5105400"/>
          </a:xfrm>
        </p:spPr>
        <p:txBody>
          <a:bodyPr>
            <a:normAutofit fontScale="92500" lnSpcReduction="10000"/>
          </a:bodyPr>
          <a:lstStyle/>
          <a:p>
            <a:endParaRPr lang="en-US" altLang="en-US" dirty="0"/>
          </a:p>
          <a:p>
            <a:pPr marL="342900" lvl="1" indent="-342900">
              <a:buFont typeface="Arial" panose="020B0604020202020204" pitchFamily="34" charset="0"/>
              <a:buChar char="•"/>
            </a:pPr>
            <a:r>
              <a:rPr lang="en-US" altLang="en-US" sz="2000" b="1" dirty="0">
                <a:solidFill>
                  <a:schemeClr val="accent6"/>
                </a:solidFill>
              </a:rPr>
              <a:t>Workforce Innovation and Opportunity Act: Department of Labor Only – Final Rule</a:t>
            </a:r>
            <a:r>
              <a:rPr lang="en-US" altLang="en-US" sz="2000" b="1" dirty="0">
                <a:solidFill>
                  <a:schemeClr val="tx1"/>
                </a:solidFill>
              </a:rPr>
              <a:t> </a:t>
            </a:r>
          </a:p>
          <a:p>
            <a:pPr lvl="1"/>
            <a:r>
              <a:rPr lang="en-US" altLang="en-US" sz="2000" dirty="0">
                <a:hlinkClick r:id="rId2"/>
              </a:rPr>
              <a:t>https://www.gpo.gov/fdsys/pkg/FR-2016-08-19/pdf/2016-15975.pdf</a:t>
            </a:r>
            <a:endParaRPr lang="en-US" altLang="en-US" sz="2000" dirty="0"/>
          </a:p>
          <a:p>
            <a:pPr marL="342900" lvl="1" indent="-342900">
              <a:buFont typeface="Arial" pitchFamily="34" charset="0"/>
              <a:buChar char="•"/>
            </a:pPr>
            <a:r>
              <a:rPr lang="en-US" altLang="en-US" sz="2000" b="1" dirty="0">
                <a:solidFill>
                  <a:schemeClr val="accent6"/>
                </a:solidFill>
              </a:rPr>
              <a:t>Department of Labor TEGL 10-16 Change 1 Performance Accountability</a:t>
            </a:r>
            <a:endParaRPr lang="en-US" altLang="en-US" b="1" dirty="0">
              <a:solidFill>
                <a:schemeClr val="accent6"/>
              </a:solidFill>
            </a:endParaRPr>
          </a:p>
          <a:p>
            <a:pPr lvl="1"/>
            <a:r>
              <a:rPr lang="en-US" sz="2000" dirty="0">
                <a:hlinkClick r:id="rId3"/>
              </a:rPr>
              <a:t>https://wdr.doleta.gov/directives/corr_doc.cfm?DOCN=3255</a:t>
            </a:r>
            <a:endParaRPr lang="en-US" sz="2000" dirty="0"/>
          </a:p>
          <a:p>
            <a:r>
              <a:rPr lang="en-US" sz="2000" b="1" dirty="0">
                <a:solidFill>
                  <a:schemeClr val="accent6"/>
                </a:solidFill>
              </a:rPr>
              <a:t>Department of Labor TEGL 26-16 Supplemental Wage Information</a:t>
            </a:r>
          </a:p>
          <a:p>
            <a:pPr lvl="1"/>
            <a:r>
              <a:rPr lang="en-US" sz="2000" dirty="0">
                <a:hlinkClick r:id="rId4"/>
              </a:rPr>
              <a:t>https://wdr.doleta.gov/directives/corr_doc.cfm?DOCN=5002</a:t>
            </a:r>
            <a:endParaRPr lang="en-US" sz="2000" dirty="0"/>
          </a:p>
          <a:p>
            <a:r>
              <a:rPr lang="en-US" sz="2000" b="1" dirty="0">
                <a:solidFill>
                  <a:schemeClr val="accent6"/>
                </a:solidFill>
              </a:rPr>
              <a:t>Department of Labor TEN 25-19 Post Secondary Credentials</a:t>
            </a:r>
          </a:p>
          <a:p>
            <a:pPr lvl="1"/>
            <a:r>
              <a:rPr lang="en-US" sz="2000" dirty="0">
                <a:hlinkClick r:id="rId5"/>
              </a:rPr>
              <a:t>https://wdr.doleta.gov/directives/corr_doc.cfm?docn=5953</a:t>
            </a:r>
            <a:endParaRPr lang="en-US" sz="2000" dirty="0"/>
          </a:p>
          <a:p>
            <a:r>
              <a:rPr lang="en-US" altLang="en-US" sz="2100" b="1" dirty="0">
                <a:solidFill>
                  <a:schemeClr val="accent6"/>
                </a:solidFill>
              </a:rPr>
              <a:t>Performance Review Tool Report</a:t>
            </a:r>
          </a:p>
          <a:p>
            <a:pPr lvl="1"/>
            <a:r>
              <a:rPr lang="en-US" sz="2100" dirty="0">
                <a:hlinkClick r:id="rId6"/>
              </a:rPr>
              <a:t>WIOA reports | Mass.gov</a:t>
            </a:r>
            <a:endParaRPr lang="en-US" altLang="en-US" sz="2100" b="1" dirty="0">
              <a:solidFill>
                <a:schemeClr val="accent6"/>
              </a:solidFill>
            </a:endParaRPr>
          </a:p>
          <a:p>
            <a:pPr marL="449262" lvl="1" indent="0">
              <a:buNone/>
            </a:pPr>
            <a:r>
              <a:rPr lang="en-US" altLang="en-US" dirty="0"/>
              <a:t>	</a:t>
            </a:r>
          </a:p>
        </p:txBody>
      </p:sp>
      <p:sp>
        <p:nvSpPr>
          <p:cNvPr id="6" name="Slide Number Placeholder 5"/>
          <p:cNvSpPr>
            <a:spLocks noGrp="1"/>
          </p:cNvSpPr>
          <p:nvPr>
            <p:ph type="sldNum" sz="quarter" idx="12"/>
          </p:nvPr>
        </p:nvSpPr>
        <p:spPr/>
        <p:txBody>
          <a:bodyPr/>
          <a:lstStyle/>
          <a:p>
            <a:pPr>
              <a:defRPr/>
            </a:pPr>
            <a:fld id="{229D205B-C156-4556-8DE4-09ED1E024226}" type="slidenum">
              <a:rPr lang="en-US" smtClean="0"/>
              <a:pPr>
                <a:defRPr/>
              </a:pPr>
              <a:t>40</a:t>
            </a:fld>
            <a:endParaRPr lang="en-US"/>
          </a:p>
        </p:txBody>
      </p:sp>
      <p:sp>
        <p:nvSpPr>
          <p:cNvPr id="3" name="Footer Placeholder 2"/>
          <p:cNvSpPr>
            <a:spLocks noGrp="1"/>
          </p:cNvSpPr>
          <p:nvPr>
            <p:ph type="ftr" sz="quarter" idx="4294967295"/>
          </p:nvPr>
        </p:nvSpPr>
        <p:spPr/>
        <p:txBody>
          <a:bodyPr/>
          <a:lstStyle/>
          <a:p>
            <a:pPr>
              <a:defRPr/>
            </a:pPr>
            <a:r>
              <a:rPr lang="en-US"/>
              <a:t>Massachusetts Department of Career Services</a:t>
            </a:r>
          </a:p>
        </p:txBody>
      </p:sp>
      <p:sp>
        <p:nvSpPr>
          <p:cNvPr id="7" name="Date Placeholder 6"/>
          <p:cNvSpPr>
            <a:spLocks noGrp="1"/>
          </p:cNvSpPr>
          <p:nvPr>
            <p:ph type="dt" sz="half" idx="10"/>
          </p:nvPr>
        </p:nvSpPr>
        <p:spPr/>
        <p:txBody>
          <a:bodyPr/>
          <a:lstStyle/>
          <a:p>
            <a:pPr>
              <a:defRPr/>
            </a:pPr>
            <a:r>
              <a:rPr lang="en-US"/>
              <a:t>February 1, 2018 </a:t>
            </a:r>
          </a:p>
        </p:txBody>
      </p:sp>
    </p:spTree>
    <p:extLst>
      <p:ext uri="{BB962C8B-B14F-4D97-AF65-F5344CB8AC3E}">
        <p14:creationId xmlns:p14="http://schemas.microsoft.com/office/powerpoint/2010/main" val="3328606026"/>
      </p:ext>
    </p:extLst>
  </p:cSld>
  <p:clrMapOvr>
    <a:masterClrMapping/>
  </p:clrMapOvr>
  <p:transition>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B25F13-29F7-417A-97AE-B7D5FBBC227E}"/>
              </a:ext>
            </a:extLst>
          </p:cNvPr>
          <p:cNvSpPr>
            <a:spLocks noGrp="1"/>
          </p:cNvSpPr>
          <p:nvPr>
            <p:ph type="title"/>
          </p:nvPr>
        </p:nvSpPr>
        <p:spPr/>
        <p:txBody>
          <a:bodyPr/>
          <a:lstStyle/>
          <a:p>
            <a:r>
              <a:rPr lang="en-US" altLang="en-US" dirty="0"/>
              <a:t>WIOA Performance Indicators</a:t>
            </a:r>
            <a:endParaRPr lang="en-US" dirty="0"/>
          </a:p>
        </p:txBody>
      </p:sp>
      <p:sp>
        <p:nvSpPr>
          <p:cNvPr id="4" name="Date Placeholder 3">
            <a:extLst>
              <a:ext uri="{FF2B5EF4-FFF2-40B4-BE49-F238E27FC236}">
                <a16:creationId xmlns:a16="http://schemas.microsoft.com/office/drawing/2014/main" id="{97AF4FE2-C255-4103-A7CC-EAFF2B42C268}"/>
              </a:ext>
            </a:extLst>
          </p:cNvPr>
          <p:cNvSpPr>
            <a:spLocks noGrp="1"/>
          </p:cNvSpPr>
          <p:nvPr>
            <p:ph type="dt" sz="half" idx="10"/>
          </p:nvPr>
        </p:nvSpPr>
        <p:spPr/>
        <p:txBody>
          <a:bodyPr/>
          <a:lstStyle/>
          <a:p>
            <a:pPr>
              <a:defRPr/>
            </a:pPr>
            <a:r>
              <a:rPr lang="en-US"/>
              <a:t>February 1, 2018 </a:t>
            </a:r>
          </a:p>
        </p:txBody>
      </p:sp>
      <p:sp>
        <p:nvSpPr>
          <p:cNvPr id="5" name="Slide Number Placeholder 4">
            <a:extLst>
              <a:ext uri="{FF2B5EF4-FFF2-40B4-BE49-F238E27FC236}">
                <a16:creationId xmlns:a16="http://schemas.microsoft.com/office/drawing/2014/main" id="{08A176AE-99C1-46E0-8B04-8C662E7C1813}"/>
              </a:ext>
            </a:extLst>
          </p:cNvPr>
          <p:cNvSpPr>
            <a:spLocks noGrp="1"/>
          </p:cNvSpPr>
          <p:nvPr>
            <p:ph type="sldNum" sz="quarter" idx="12"/>
          </p:nvPr>
        </p:nvSpPr>
        <p:spPr/>
        <p:txBody>
          <a:bodyPr/>
          <a:lstStyle/>
          <a:p>
            <a:pPr>
              <a:defRPr/>
            </a:pPr>
            <a:fld id="{E072579F-9FF5-4201-872C-73481382824D}" type="slidenum">
              <a:rPr lang="en-US" smtClean="0"/>
              <a:pPr>
                <a:defRPr/>
              </a:pPr>
              <a:t>5</a:t>
            </a:fld>
            <a:endParaRPr lang="en-US" dirty="0"/>
          </a:p>
        </p:txBody>
      </p:sp>
      <p:graphicFrame>
        <p:nvGraphicFramePr>
          <p:cNvPr id="7" name="Table 6">
            <a:extLst>
              <a:ext uri="{FF2B5EF4-FFF2-40B4-BE49-F238E27FC236}">
                <a16:creationId xmlns:a16="http://schemas.microsoft.com/office/drawing/2014/main" id="{53DD741B-D49C-48BA-83F3-BF0590F6FB4C}"/>
              </a:ext>
            </a:extLst>
          </p:cNvPr>
          <p:cNvGraphicFramePr>
            <a:graphicFrameLocks noGrp="1"/>
          </p:cNvGraphicFramePr>
          <p:nvPr>
            <p:extLst>
              <p:ext uri="{D42A27DB-BD31-4B8C-83A1-F6EECF244321}">
                <p14:modId xmlns:p14="http://schemas.microsoft.com/office/powerpoint/2010/main" val="126221525"/>
              </p:ext>
            </p:extLst>
          </p:nvPr>
        </p:nvGraphicFramePr>
        <p:xfrm>
          <a:off x="0" y="1226338"/>
          <a:ext cx="9143999" cy="4923000"/>
        </p:xfrm>
        <a:graphic>
          <a:graphicData uri="http://schemas.openxmlformats.org/drawingml/2006/table">
            <a:tbl>
              <a:tblPr firstRow="1" firstCol="1" bandRow="1"/>
              <a:tblGrid>
                <a:gridCol w="6195060">
                  <a:extLst>
                    <a:ext uri="{9D8B030D-6E8A-4147-A177-3AD203B41FA5}">
                      <a16:colId xmlns:a16="http://schemas.microsoft.com/office/drawing/2014/main" val="3927939444"/>
                    </a:ext>
                  </a:extLst>
                </a:gridCol>
                <a:gridCol w="2948939">
                  <a:extLst>
                    <a:ext uri="{9D8B030D-6E8A-4147-A177-3AD203B41FA5}">
                      <a16:colId xmlns:a16="http://schemas.microsoft.com/office/drawing/2014/main" val="1230906430"/>
                    </a:ext>
                  </a:extLst>
                </a:gridCol>
              </a:tblGrid>
              <a:tr h="476652">
                <a:tc>
                  <a:txBody>
                    <a:bodyPr/>
                    <a:lstStyle/>
                    <a:p>
                      <a:pPr marL="0" marR="0" algn="ctr">
                        <a:lnSpc>
                          <a:spcPct val="115000"/>
                        </a:lnSpc>
                        <a:spcBef>
                          <a:spcPts val="0"/>
                        </a:spcBef>
                        <a:spcAft>
                          <a:spcPts val="0"/>
                        </a:spcAft>
                      </a:pPr>
                      <a:r>
                        <a:rPr lang="en-US" sz="1500" b="1" kern="1200" dirty="0">
                          <a:solidFill>
                            <a:schemeClr val="tx2"/>
                          </a:solidFill>
                          <a:effectLst/>
                          <a:latin typeface="+mj-lt"/>
                          <a:ea typeface="+mn-ea"/>
                          <a:cs typeface="+mn-cs"/>
                        </a:rPr>
                        <a:t>Performance Measure</a:t>
                      </a:r>
                    </a:p>
                  </a:txBody>
                  <a:tcPr marL="59498" marR="59498" marT="8925"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D1D3D4"/>
                    </a:solidFill>
                  </a:tcPr>
                </a:tc>
                <a:tc>
                  <a:txBody>
                    <a:bodyPr/>
                    <a:lstStyle/>
                    <a:p>
                      <a:pPr marL="0" marR="0" algn="ctr" defTabSz="457200" rtl="0" eaLnBrk="1" latinLnBrk="0" hangingPunct="1">
                        <a:lnSpc>
                          <a:spcPct val="115000"/>
                        </a:lnSpc>
                        <a:spcBef>
                          <a:spcPts val="0"/>
                        </a:spcBef>
                        <a:spcAft>
                          <a:spcPts val="0"/>
                        </a:spcAft>
                      </a:pPr>
                      <a:r>
                        <a:rPr lang="en-US" sz="1500" b="1" kern="1200" dirty="0">
                          <a:solidFill>
                            <a:schemeClr val="tx2"/>
                          </a:solidFill>
                          <a:effectLst/>
                          <a:latin typeface="+mj-lt"/>
                          <a:ea typeface="+mn-ea"/>
                          <a:cs typeface="+mn-cs"/>
                        </a:rPr>
                        <a:t>FY2021 Cohort [Exit*] Range</a:t>
                      </a:r>
                    </a:p>
                  </a:txBody>
                  <a:tcPr marL="59498" marR="59498" marT="8925"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D1D3D4"/>
                    </a:solidFill>
                  </a:tcPr>
                </a:tc>
                <a:extLst>
                  <a:ext uri="{0D108BD9-81ED-4DB2-BD59-A6C34878D82A}">
                    <a16:rowId xmlns:a16="http://schemas.microsoft.com/office/drawing/2014/main" val="422226418"/>
                  </a:ext>
                </a:extLst>
              </a:tr>
              <a:tr h="761801">
                <a:tc>
                  <a:txBody>
                    <a:bodyPr/>
                    <a:lstStyle/>
                    <a:p>
                      <a:pPr marL="0" marR="0">
                        <a:lnSpc>
                          <a:spcPct val="115000"/>
                        </a:lnSpc>
                        <a:spcBef>
                          <a:spcPts val="0"/>
                        </a:spcBef>
                        <a:spcAft>
                          <a:spcPts val="0"/>
                        </a:spcAft>
                      </a:pPr>
                      <a:r>
                        <a:rPr lang="en-US" sz="1500" b="1" kern="1200" dirty="0">
                          <a:solidFill>
                            <a:schemeClr val="tx2"/>
                          </a:solidFill>
                          <a:effectLst/>
                          <a:latin typeface="+mj-lt"/>
                          <a:ea typeface="+mn-ea"/>
                          <a:cs typeface="+mn-cs"/>
                        </a:rPr>
                        <a:t>Adult/DW: Employment in the 2nd Quarter After Exit</a:t>
                      </a:r>
                    </a:p>
                    <a:p>
                      <a:pPr marL="0" marR="0">
                        <a:lnSpc>
                          <a:spcPct val="115000"/>
                        </a:lnSpc>
                        <a:spcBef>
                          <a:spcPts val="0"/>
                        </a:spcBef>
                        <a:spcAft>
                          <a:spcPts val="0"/>
                        </a:spcAft>
                      </a:pPr>
                      <a:r>
                        <a:rPr lang="en-US" sz="1500" b="1" kern="1200" dirty="0">
                          <a:solidFill>
                            <a:schemeClr val="tx2"/>
                          </a:solidFill>
                          <a:effectLst/>
                          <a:latin typeface="+mj-lt"/>
                          <a:ea typeface="+mn-ea"/>
                          <a:cs typeface="+mn-cs"/>
                        </a:rPr>
                        <a:t>Youth: Employment, or Education/Training in the 2nd Quarter After Exit</a:t>
                      </a:r>
                    </a:p>
                  </a:txBody>
                  <a:tcPr marL="59498" marR="59498" marT="89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CC2D4"/>
                    </a:solidFill>
                  </a:tcPr>
                </a:tc>
                <a:tc>
                  <a:txBody>
                    <a:bodyPr/>
                    <a:lstStyle/>
                    <a:p>
                      <a:pPr marL="0" marR="0" algn="ctr">
                        <a:lnSpc>
                          <a:spcPct val="107000"/>
                        </a:lnSpc>
                        <a:spcBef>
                          <a:spcPts val="0"/>
                        </a:spcBef>
                        <a:spcAft>
                          <a:spcPts val="0"/>
                        </a:spcAft>
                      </a:pPr>
                      <a:r>
                        <a:rPr lang="en-US" sz="1500" kern="1200" dirty="0">
                          <a:solidFill>
                            <a:schemeClr val="tx2"/>
                          </a:solidFill>
                          <a:effectLst/>
                          <a:latin typeface="+mj-lt"/>
                          <a:ea typeface="+mn-ea"/>
                          <a:cs typeface="Times New Roman"/>
                        </a:rPr>
                        <a:t>July 2019 - June 2020</a:t>
                      </a:r>
                      <a:endParaRPr lang="en-US" sz="1500" kern="1200" dirty="0">
                        <a:solidFill>
                          <a:schemeClr val="tx2"/>
                        </a:solidFill>
                        <a:effectLst/>
                        <a:latin typeface="+mj-lt"/>
                        <a:ea typeface="Calibri" panose="020F0502020204030204" pitchFamily="34" charset="0"/>
                        <a:cs typeface="Times New Roman"/>
                      </a:endParaRPr>
                    </a:p>
                  </a:txBody>
                  <a:tcPr marL="59498" marR="59498" marT="8925" marB="0" anchor="ctr">
                    <a:lnL w="12700" cap="flat" cmpd="sng" algn="ctr">
                      <a:solidFill>
                        <a:srgbClr val="FFFFFF"/>
                      </a:solidFill>
                      <a:prstDash val="solid"/>
                      <a:round/>
                      <a:headEnd type="none" w="med" len="med"/>
                      <a:tailEnd type="none" w="med" len="med"/>
                    </a:lnL>
                    <a:lnR>
                      <a:noFill/>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6E1EA"/>
                    </a:solidFill>
                  </a:tcPr>
                </a:tc>
                <a:extLst>
                  <a:ext uri="{0D108BD9-81ED-4DB2-BD59-A6C34878D82A}">
                    <a16:rowId xmlns:a16="http://schemas.microsoft.com/office/drawing/2014/main" val="2520368625"/>
                  </a:ext>
                </a:extLst>
              </a:tr>
              <a:tr h="761801">
                <a:tc>
                  <a:txBody>
                    <a:bodyPr/>
                    <a:lstStyle/>
                    <a:p>
                      <a:pPr marL="0" marR="0">
                        <a:lnSpc>
                          <a:spcPct val="115000"/>
                        </a:lnSpc>
                        <a:spcBef>
                          <a:spcPts val="0"/>
                        </a:spcBef>
                        <a:spcAft>
                          <a:spcPts val="0"/>
                        </a:spcAft>
                      </a:pPr>
                      <a:r>
                        <a:rPr lang="en-US" sz="1500" b="1" kern="1200" dirty="0">
                          <a:solidFill>
                            <a:schemeClr val="tx2"/>
                          </a:solidFill>
                          <a:effectLst/>
                          <a:latin typeface="+mj-lt"/>
                          <a:ea typeface="+mn-ea"/>
                          <a:cs typeface="+mn-cs"/>
                        </a:rPr>
                        <a:t>Adult/DW: Employment in the 4th Quarter After Exit</a:t>
                      </a:r>
                    </a:p>
                    <a:p>
                      <a:pPr marL="0" marR="0">
                        <a:lnSpc>
                          <a:spcPct val="115000"/>
                        </a:lnSpc>
                        <a:spcBef>
                          <a:spcPts val="0"/>
                        </a:spcBef>
                        <a:spcAft>
                          <a:spcPts val="0"/>
                        </a:spcAft>
                      </a:pPr>
                      <a:r>
                        <a:rPr lang="en-US" sz="1500" b="1" kern="1200" dirty="0">
                          <a:solidFill>
                            <a:schemeClr val="tx2"/>
                          </a:solidFill>
                          <a:effectLst/>
                          <a:latin typeface="+mj-lt"/>
                          <a:ea typeface="+mn-ea"/>
                          <a:cs typeface="+mn-cs"/>
                        </a:rPr>
                        <a:t>Youth: Employment, or Education/Training in the 4th Quarter After Exit</a:t>
                      </a:r>
                    </a:p>
                  </a:txBody>
                  <a:tcPr marL="59498" marR="59498" marT="89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CC2D4"/>
                    </a:solidFill>
                  </a:tcPr>
                </a:tc>
                <a:tc>
                  <a:txBody>
                    <a:bodyPr/>
                    <a:lstStyle/>
                    <a:p>
                      <a:pPr marL="0" marR="0" algn="ctr">
                        <a:lnSpc>
                          <a:spcPct val="107000"/>
                        </a:lnSpc>
                        <a:spcBef>
                          <a:spcPts val="0"/>
                        </a:spcBef>
                        <a:spcAft>
                          <a:spcPts val="0"/>
                        </a:spcAft>
                      </a:pPr>
                      <a:r>
                        <a:rPr lang="en-US" sz="1500" kern="1200" dirty="0">
                          <a:solidFill>
                            <a:schemeClr val="tx2"/>
                          </a:solidFill>
                          <a:effectLst/>
                          <a:latin typeface="+mn-lt"/>
                          <a:ea typeface="+mn-ea"/>
                          <a:cs typeface="Times New Roman"/>
                        </a:rPr>
                        <a:t>Jan 2019 - Dec 2019</a:t>
                      </a:r>
                      <a:endParaRPr lang="en-US" sz="1500" kern="1200" dirty="0">
                        <a:solidFill>
                          <a:schemeClr val="tx2"/>
                        </a:solidFill>
                        <a:effectLst/>
                        <a:latin typeface="+mn-lt"/>
                        <a:ea typeface="Calibri" panose="020F0502020204030204" pitchFamily="34" charset="0"/>
                        <a:cs typeface="Times New Roman"/>
                      </a:endParaRPr>
                    </a:p>
                  </a:txBody>
                  <a:tcPr marL="59498" marR="59498" marT="8925" marB="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6E1EA"/>
                    </a:solidFill>
                  </a:tcPr>
                </a:tc>
                <a:extLst>
                  <a:ext uri="{0D108BD9-81ED-4DB2-BD59-A6C34878D82A}">
                    <a16:rowId xmlns:a16="http://schemas.microsoft.com/office/drawing/2014/main" val="854005345"/>
                  </a:ext>
                </a:extLst>
              </a:tr>
              <a:tr h="761801">
                <a:tc>
                  <a:txBody>
                    <a:bodyPr/>
                    <a:lstStyle/>
                    <a:p>
                      <a:pPr marL="0" marR="0" algn="l" defTabSz="457200" rtl="0" eaLnBrk="1" latinLnBrk="0" hangingPunct="1">
                        <a:lnSpc>
                          <a:spcPct val="115000"/>
                        </a:lnSpc>
                        <a:spcBef>
                          <a:spcPts val="0"/>
                        </a:spcBef>
                        <a:spcAft>
                          <a:spcPts val="0"/>
                        </a:spcAft>
                      </a:pPr>
                      <a:r>
                        <a:rPr lang="en-US" sz="1500" b="1" kern="1200" dirty="0">
                          <a:solidFill>
                            <a:schemeClr val="tx2"/>
                          </a:solidFill>
                          <a:effectLst/>
                          <a:latin typeface="+mj-lt"/>
                          <a:ea typeface="+mn-ea"/>
                          <a:cs typeface="+mn-cs"/>
                        </a:rPr>
                        <a:t>Median Wages 2nd Quarter After Exit</a:t>
                      </a:r>
                    </a:p>
                  </a:txBody>
                  <a:tcPr marL="59498" marR="59498" marT="89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CC2D4"/>
                    </a:solidFill>
                  </a:tcPr>
                </a:tc>
                <a:tc>
                  <a:txBody>
                    <a:bodyPr/>
                    <a:lstStyle/>
                    <a:p>
                      <a:pPr marL="0" marR="0" lvl="0" indent="0" algn="ctr" defTabSz="457200" rtl="0" eaLnBrk="1" fontAlgn="auto" latinLnBrk="0" hangingPunct="1">
                        <a:lnSpc>
                          <a:spcPct val="107000"/>
                        </a:lnSpc>
                        <a:spcBef>
                          <a:spcPts val="0"/>
                        </a:spcBef>
                        <a:spcAft>
                          <a:spcPts val="0"/>
                        </a:spcAft>
                        <a:buClrTx/>
                        <a:buSzTx/>
                        <a:buFontTx/>
                        <a:buNone/>
                        <a:tabLst/>
                        <a:defRPr/>
                      </a:pPr>
                      <a:endParaRPr lang="en-US" sz="1500" kern="1200" dirty="0">
                        <a:solidFill>
                          <a:schemeClr val="tx2"/>
                        </a:solidFill>
                        <a:effectLst/>
                        <a:latin typeface="+mn-lt"/>
                        <a:ea typeface="+mn-ea"/>
                        <a:cs typeface="Times New Roman"/>
                      </a:endParaRPr>
                    </a:p>
                    <a:p>
                      <a:pPr marL="0" marR="0" lvl="0" indent="0" algn="ctr" defTabSz="457200" rtl="0" eaLnBrk="1" fontAlgn="auto" latinLnBrk="0" hangingPunct="1">
                        <a:lnSpc>
                          <a:spcPct val="107000"/>
                        </a:lnSpc>
                        <a:spcBef>
                          <a:spcPts val="0"/>
                        </a:spcBef>
                        <a:spcAft>
                          <a:spcPts val="0"/>
                        </a:spcAft>
                        <a:buClrTx/>
                        <a:buSzTx/>
                        <a:buFontTx/>
                        <a:buNone/>
                        <a:tabLst/>
                        <a:defRPr/>
                      </a:pPr>
                      <a:r>
                        <a:rPr lang="en-US" sz="1500" kern="1200" dirty="0">
                          <a:solidFill>
                            <a:schemeClr val="tx2"/>
                          </a:solidFill>
                          <a:effectLst/>
                          <a:latin typeface="+mn-lt"/>
                          <a:ea typeface="+mn-ea"/>
                          <a:cs typeface="Times New Roman"/>
                        </a:rPr>
                        <a:t>July 2019 - June 2020</a:t>
                      </a:r>
                      <a:endParaRPr lang="en-US" sz="1500" kern="1200" dirty="0">
                        <a:solidFill>
                          <a:schemeClr val="tx2"/>
                        </a:solidFill>
                        <a:effectLst/>
                        <a:latin typeface="+mn-lt"/>
                        <a:ea typeface="Calibri" panose="020F0502020204030204" pitchFamily="34" charset="0"/>
                        <a:cs typeface="Times New Roman"/>
                      </a:endParaRPr>
                    </a:p>
                    <a:p>
                      <a:pPr marL="0" marR="0" algn="ctr" defTabSz="457200" rtl="0" eaLnBrk="1" latinLnBrk="0" hangingPunct="1">
                        <a:lnSpc>
                          <a:spcPct val="107000"/>
                        </a:lnSpc>
                        <a:spcBef>
                          <a:spcPts val="0"/>
                        </a:spcBef>
                        <a:spcAft>
                          <a:spcPts val="0"/>
                        </a:spcAft>
                      </a:pPr>
                      <a:endParaRPr lang="en-US" sz="1500" kern="1200" dirty="0">
                        <a:solidFill>
                          <a:srgbClr val="FF0000"/>
                        </a:solidFill>
                        <a:effectLst/>
                        <a:latin typeface="+mj-lt"/>
                        <a:ea typeface="Calibri" panose="020F0502020204030204" pitchFamily="34" charset="0"/>
                        <a:cs typeface="Times New Roman"/>
                      </a:endParaRPr>
                    </a:p>
                  </a:txBody>
                  <a:tcPr marL="59498" marR="59498" marT="8925" marB="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6E1EA"/>
                    </a:solidFill>
                  </a:tcPr>
                </a:tc>
                <a:extLst>
                  <a:ext uri="{0D108BD9-81ED-4DB2-BD59-A6C34878D82A}">
                    <a16:rowId xmlns:a16="http://schemas.microsoft.com/office/drawing/2014/main" val="4092745181"/>
                  </a:ext>
                </a:extLst>
              </a:tr>
              <a:tr h="761801">
                <a:tc>
                  <a:txBody>
                    <a:bodyPr/>
                    <a:lstStyle/>
                    <a:p>
                      <a:pPr marL="0" marR="0" algn="l" defTabSz="457200" rtl="0" eaLnBrk="1" latinLnBrk="0" hangingPunct="1">
                        <a:lnSpc>
                          <a:spcPct val="115000"/>
                        </a:lnSpc>
                        <a:spcBef>
                          <a:spcPts val="0"/>
                        </a:spcBef>
                        <a:spcAft>
                          <a:spcPts val="0"/>
                        </a:spcAft>
                      </a:pPr>
                      <a:r>
                        <a:rPr lang="en-US" sz="1500" b="1" kern="1200" dirty="0">
                          <a:solidFill>
                            <a:schemeClr val="tx2"/>
                          </a:solidFill>
                          <a:effectLst/>
                          <a:latin typeface="+mj-lt"/>
                          <a:ea typeface="+mn-ea"/>
                          <a:cs typeface="+mn-cs"/>
                        </a:rPr>
                        <a:t>Credential Attainment</a:t>
                      </a:r>
                    </a:p>
                  </a:txBody>
                  <a:tcPr marL="59498" marR="59498" marT="89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CC2D4"/>
                    </a:solidFill>
                  </a:tcPr>
                </a:tc>
                <a:tc>
                  <a:txBody>
                    <a:bodyPr/>
                    <a:lstStyle/>
                    <a:p>
                      <a:pPr marL="0" marR="0" lvl="0" indent="0" algn="ctr" defTabSz="457200" rtl="0" eaLnBrk="1" fontAlgn="auto" latinLnBrk="0" hangingPunct="1">
                        <a:lnSpc>
                          <a:spcPct val="107000"/>
                        </a:lnSpc>
                        <a:spcBef>
                          <a:spcPts val="0"/>
                        </a:spcBef>
                        <a:spcAft>
                          <a:spcPts val="0"/>
                        </a:spcAft>
                        <a:buClrTx/>
                        <a:buSzTx/>
                        <a:buFontTx/>
                        <a:buNone/>
                        <a:tabLst/>
                        <a:defRPr/>
                      </a:pPr>
                      <a:endParaRPr lang="en-US" sz="1500" kern="1200" dirty="0">
                        <a:solidFill>
                          <a:schemeClr val="tx2"/>
                        </a:solidFill>
                        <a:effectLst/>
                        <a:latin typeface="+mn-lt"/>
                        <a:ea typeface="+mn-ea"/>
                        <a:cs typeface="Times New Roman"/>
                      </a:endParaRPr>
                    </a:p>
                    <a:p>
                      <a:pPr marL="0" marR="0" lvl="0" indent="0" algn="ctr" defTabSz="457200" rtl="0" eaLnBrk="1" fontAlgn="auto" latinLnBrk="0" hangingPunct="1">
                        <a:lnSpc>
                          <a:spcPct val="107000"/>
                        </a:lnSpc>
                        <a:spcBef>
                          <a:spcPts val="0"/>
                        </a:spcBef>
                        <a:spcAft>
                          <a:spcPts val="0"/>
                        </a:spcAft>
                        <a:buClrTx/>
                        <a:buSzTx/>
                        <a:buFontTx/>
                        <a:buNone/>
                        <a:tabLst/>
                        <a:defRPr/>
                      </a:pPr>
                      <a:r>
                        <a:rPr lang="en-US" sz="1500" kern="1200" dirty="0">
                          <a:solidFill>
                            <a:schemeClr val="tx2"/>
                          </a:solidFill>
                          <a:effectLst/>
                          <a:latin typeface="+mn-lt"/>
                          <a:ea typeface="+mn-ea"/>
                          <a:cs typeface="Times New Roman"/>
                        </a:rPr>
                        <a:t>Jan 2019 - Dec 2019</a:t>
                      </a:r>
                      <a:endParaRPr lang="en-US" sz="1500" kern="1200" dirty="0">
                        <a:solidFill>
                          <a:schemeClr val="tx2"/>
                        </a:solidFill>
                        <a:effectLst/>
                        <a:latin typeface="+mn-lt"/>
                        <a:ea typeface="Calibri" panose="020F0502020204030204" pitchFamily="34" charset="0"/>
                        <a:cs typeface="Times New Roman"/>
                      </a:endParaRPr>
                    </a:p>
                    <a:p>
                      <a:pPr marL="0" marR="0" algn="ctr" defTabSz="457200" rtl="0" eaLnBrk="1" latinLnBrk="0" hangingPunct="1">
                        <a:lnSpc>
                          <a:spcPct val="107000"/>
                        </a:lnSpc>
                        <a:spcBef>
                          <a:spcPts val="0"/>
                        </a:spcBef>
                        <a:spcAft>
                          <a:spcPts val="0"/>
                        </a:spcAft>
                      </a:pPr>
                      <a:endParaRPr lang="en-US" sz="1500" kern="1200" dirty="0">
                        <a:solidFill>
                          <a:schemeClr val="tx2"/>
                        </a:solidFill>
                        <a:effectLst/>
                        <a:latin typeface="+mj-lt"/>
                        <a:ea typeface="Calibri" panose="020F0502020204030204" pitchFamily="34" charset="0"/>
                        <a:cs typeface="Times New Roman"/>
                      </a:endParaRPr>
                    </a:p>
                  </a:txBody>
                  <a:tcPr marL="59498" marR="59498" marT="8925" marB="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6E1EA"/>
                    </a:solidFill>
                  </a:tcPr>
                </a:tc>
                <a:extLst>
                  <a:ext uri="{0D108BD9-81ED-4DB2-BD59-A6C34878D82A}">
                    <a16:rowId xmlns:a16="http://schemas.microsoft.com/office/drawing/2014/main" val="993352514"/>
                  </a:ext>
                </a:extLst>
              </a:tr>
              <a:tr h="761801">
                <a:tc>
                  <a:txBody>
                    <a:bodyPr/>
                    <a:lstStyle/>
                    <a:p>
                      <a:pPr marL="0" marR="0" algn="l" defTabSz="457200" rtl="0" eaLnBrk="1" latinLnBrk="0" hangingPunct="1">
                        <a:lnSpc>
                          <a:spcPct val="115000"/>
                        </a:lnSpc>
                        <a:spcBef>
                          <a:spcPts val="0"/>
                        </a:spcBef>
                        <a:spcAft>
                          <a:spcPts val="0"/>
                        </a:spcAft>
                      </a:pPr>
                      <a:r>
                        <a:rPr lang="en-US" sz="1500" b="1" kern="1200" dirty="0">
                          <a:solidFill>
                            <a:schemeClr val="tx2"/>
                          </a:solidFill>
                          <a:effectLst/>
                          <a:latin typeface="+mj-lt"/>
                          <a:ea typeface="+mn-ea"/>
                          <a:cs typeface="+mn-cs"/>
                        </a:rPr>
                        <a:t>Measurable  Skill </a:t>
                      </a:r>
                      <a:r>
                        <a:rPr lang="en-US" sz="1500" b="1" kern="1200">
                          <a:solidFill>
                            <a:schemeClr val="tx2"/>
                          </a:solidFill>
                          <a:effectLst/>
                          <a:latin typeface="+mj-lt"/>
                          <a:ea typeface="+mn-ea"/>
                          <a:cs typeface="+mn-cs"/>
                        </a:rPr>
                        <a:t>Gain *[Participants</a:t>
                      </a:r>
                      <a:r>
                        <a:rPr lang="en-US" sz="1500" b="1" kern="1200" dirty="0">
                          <a:solidFill>
                            <a:schemeClr val="tx2"/>
                          </a:solidFill>
                          <a:effectLst/>
                          <a:latin typeface="+mj-lt"/>
                          <a:ea typeface="+mn-ea"/>
                          <a:cs typeface="+mn-cs"/>
                        </a:rPr>
                        <a:t>]</a:t>
                      </a:r>
                    </a:p>
                  </a:txBody>
                  <a:tcPr marL="59498" marR="59498" marT="89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CC2D4"/>
                    </a:solidFill>
                  </a:tcPr>
                </a:tc>
                <a:tc>
                  <a:txBody>
                    <a:bodyPr/>
                    <a:lstStyle/>
                    <a:p>
                      <a:pPr marL="0" marR="0" lvl="0" indent="0" algn="ctr" defTabSz="457200" rtl="0" eaLnBrk="1" fontAlgn="auto" latinLnBrk="0" hangingPunct="1">
                        <a:lnSpc>
                          <a:spcPct val="107000"/>
                        </a:lnSpc>
                        <a:spcBef>
                          <a:spcPts val="0"/>
                        </a:spcBef>
                        <a:spcAft>
                          <a:spcPts val="0"/>
                        </a:spcAft>
                        <a:buClrTx/>
                        <a:buSzTx/>
                        <a:buFontTx/>
                        <a:buNone/>
                        <a:tabLst/>
                        <a:defRPr/>
                      </a:pPr>
                      <a:endParaRPr lang="en-US" sz="1500" kern="1200" dirty="0">
                        <a:solidFill>
                          <a:schemeClr val="tx2"/>
                        </a:solidFill>
                        <a:effectLst/>
                        <a:latin typeface="+mn-lt"/>
                        <a:ea typeface="+mn-ea"/>
                        <a:cs typeface="Times New Roman"/>
                      </a:endParaRPr>
                    </a:p>
                    <a:p>
                      <a:pPr marL="0" marR="0" lvl="0" indent="0" algn="ctr" defTabSz="457200" rtl="0" eaLnBrk="1" fontAlgn="auto" latinLnBrk="0" hangingPunct="1">
                        <a:lnSpc>
                          <a:spcPct val="107000"/>
                        </a:lnSpc>
                        <a:spcBef>
                          <a:spcPts val="0"/>
                        </a:spcBef>
                        <a:spcAft>
                          <a:spcPts val="0"/>
                        </a:spcAft>
                        <a:buClrTx/>
                        <a:buSzTx/>
                        <a:buFontTx/>
                        <a:buNone/>
                        <a:tabLst/>
                        <a:defRPr/>
                      </a:pPr>
                      <a:r>
                        <a:rPr lang="en-US" sz="1500" kern="1200" dirty="0">
                          <a:solidFill>
                            <a:schemeClr val="tx2"/>
                          </a:solidFill>
                          <a:effectLst/>
                          <a:latin typeface="+mn-lt"/>
                          <a:ea typeface="+mn-ea"/>
                          <a:cs typeface="Times New Roman"/>
                        </a:rPr>
                        <a:t>July 2020 - June 2021</a:t>
                      </a:r>
                      <a:endParaRPr lang="en-US" sz="1500" kern="1200" dirty="0">
                        <a:solidFill>
                          <a:schemeClr val="tx2"/>
                        </a:solidFill>
                        <a:effectLst/>
                        <a:latin typeface="+mn-lt"/>
                        <a:ea typeface="Calibri" panose="020F0502020204030204" pitchFamily="34" charset="0"/>
                        <a:cs typeface="Times New Roman"/>
                      </a:endParaRPr>
                    </a:p>
                    <a:p>
                      <a:pPr marL="0" marR="0" algn="ctr" defTabSz="457200" rtl="0" eaLnBrk="1" latinLnBrk="0" hangingPunct="1">
                        <a:lnSpc>
                          <a:spcPct val="107000"/>
                        </a:lnSpc>
                        <a:spcBef>
                          <a:spcPts val="0"/>
                        </a:spcBef>
                        <a:spcAft>
                          <a:spcPts val="0"/>
                        </a:spcAft>
                      </a:pPr>
                      <a:endParaRPr lang="en-US" sz="1500" kern="1200" dirty="0">
                        <a:solidFill>
                          <a:schemeClr val="tx2"/>
                        </a:solidFill>
                        <a:effectLst/>
                        <a:latin typeface="+mn-lt"/>
                        <a:ea typeface="Calibri" panose="020F0502020204030204" pitchFamily="34" charset="0"/>
                        <a:cs typeface="Times New Roman"/>
                      </a:endParaRPr>
                    </a:p>
                  </a:txBody>
                  <a:tcPr marL="59498" marR="59498" marT="8925" marB="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6E1EA"/>
                    </a:solidFill>
                  </a:tcPr>
                </a:tc>
                <a:extLst>
                  <a:ext uri="{0D108BD9-81ED-4DB2-BD59-A6C34878D82A}">
                    <a16:rowId xmlns:a16="http://schemas.microsoft.com/office/drawing/2014/main" val="2464124678"/>
                  </a:ext>
                </a:extLst>
              </a:tr>
              <a:tr h="637343">
                <a:tc>
                  <a:txBody>
                    <a:bodyPr/>
                    <a:lstStyle/>
                    <a:p>
                      <a:pPr marL="0" marR="0" algn="l" defTabSz="457200" rtl="0" eaLnBrk="1" latinLnBrk="0" hangingPunct="1">
                        <a:lnSpc>
                          <a:spcPct val="115000"/>
                        </a:lnSpc>
                        <a:spcBef>
                          <a:spcPts val="0"/>
                        </a:spcBef>
                        <a:spcAft>
                          <a:spcPts val="0"/>
                        </a:spcAft>
                      </a:pPr>
                      <a:r>
                        <a:rPr lang="en-US" sz="1500" b="0" kern="1200" dirty="0">
                          <a:solidFill>
                            <a:schemeClr val="tx2"/>
                          </a:solidFill>
                          <a:effectLst/>
                          <a:latin typeface="+mj-lt"/>
                          <a:ea typeface="+mn-ea"/>
                          <a:cs typeface="+mn-cs"/>
                        </a:rPr>
                        <a:t>Effectiveness in Serving Employers</a:t>
                      </a:r>
                    </a:p>
                  </a:txBody>
                  <a:tcPr marL="59498" marR="59498" marT="89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CC2D4"/>
                    </a:solidFill>
                  </a:tcPr>
                </a:tc>
                <a:tc>
                  <a:txBody>
                    <a:bodyPr/>
                    <a:lstStyle/>
                    <a:p>
                      <a:pPr marL="0" marR="0" lvl="0" indent="0" algn="ctr" defTabSz="457200" rtl="0" eaLnBrk="1" fontAlgn="auto" latinLnBrk="0" hangingPunct="1">
                        <a:lnSpc>
                          <a:spcPct val="107000"/>
                        </a:lnSpc>
                        <a:spcBef>
                          <a:spcPts val="0"/>
                        </a:spcBef>
                        <a:spcAft>
                          <a:spcPts val="0"/>
                        </a:spcAft>
                        <a:buClrTx/>
                        <a:buSzTx/>
                        <a:buFontTx/>
                        <a:buNone/>
                        <a:tabLst/>
                        <a:defRPr/>
                      </a:pPr>
                      <a:r>
                        <a:rPr lang="en-US" sz="1500" kern="1200" dirty="0">
                          <a:solidFill>
                            <a:schemeClr val="tx2"/>
                          </a:solidFill>
                          <a:effectLst/>
                          <a:latin typeface="+mn-lt"/>
                          <a:ea typeface="Calibri" panose="020F0502020204030204" pitchFamily="34" charset="0"/>
                          <a:cs typeface="Times New Roman"/>
                        </a:rPr>
                        <a:t>Jan 2019 – Dec 2019</a:t>
                      </a:r>
                    </a:p>
                  </a:txBody>
                  <a:tcPr marL="59498" marR="59498" marT="8925" marB="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6E1EA"/>
                    </a:solidFill>
                  </a:tcPr>
                </a:tc>
                <a:extLst>
                  <a:ext uri="{0D108BD9-81ED-4DB2-BD59-A6C34878D82A}">
                    <a16:rowId xmlns:a16="http://schemas.microsoft.com/office/drawing/2014/main" val="478393390"/>
                  </a:ext>
                </a:extLst>
              </a:tr>
            </a:tbl>
          </a:graphicData>
        </a:graphic>
      </p:graphicFrame>
    </p:spTree>
    <p:extLst>
      <p:ext uri="{BB962C8B-B14F-4D97-AF65-F5344CB8AC3E}">
        <p14:creationId xmlns:p14="http://schemas.microsoft.com/office/powerpoint/2010/main" val="176466516"/>
      </p:ext>
    </p:extLst>
  </p:cSld>
  <p:clrMapOvr>
    <a:masterClrMapping/>
  </p:clrMapOvr>
  <p:transition>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777766" y="381000"/>
            <a:ext cx="7909034" cy="582613"/>
          </a:xfrm>
        </p:spPr>
        <p:txBody>
          <a:bodyPr/>
          <a:lstStyle/>
          <a:p>
            <a:r>
              <a:rPr lang="en-US" altLang="en-US" dirty="0">
                <a:latin typeface="+mj-lt"/>
              </a:rPr>
              <a:t>WIOA Performance Indicators</a:t>
            </a:r>
            <a:endParaRPr lang="en-US" altLang="en-US" b="1" i="1" dirty="0">
              <a:solidFill>
                <a:schemeClr val="hlink"/>
              </a:solidFill>
              <a:latin typeface="+mj-lt"/>
            </a:endParaRPr>
          </a:p>
        </p:txBody>
      </p:sp>
      <p:sp>
        <p:nvSpPr>
          <p:cNvPr id="80899" name="Rectangle 3"/>
          <p:cNvSpPr>
            <a:spLocks noGrp="1" noChangeArrowheads="1"/>
          </p:cNvSpPr>
          <p:nvPr>
            <p:ph type="body" sz="half" idx="1"/>
          </p:nvPr>
        </p:nvSpPr>
        <p:spPr>
          <a:xfrm>
            <a:off x="685801" y="1269683"/>
            <a:ext cx="8077200" cy="294956"/>
          </a:xfrm>
        </p:spPr>
        <p:txBody>
          <a:bodyPr>
            <a:normAutofit fontScale="92500"/>
          </a:bodyPr>
          <a:lstStyle/>
          <a:p>
            <a:pPr marL="0" indent="0">
              <a:buClr>
                <a:srgbClr val="006600"/>
              </a:buClr>
              <a:buNone/>
            </a:pPr>
            <a:r>
              <a:rPr lang="en-US" altLang="en-US" sz="1500" b="1" i="1" dirty="0">
                <a:solidFill>
                  <a:srgbClr val="0000FF"/>
                </a:solidFill>
              </a:rPr>
              <a:t>Exit Quarter</a:t>
            </a:r>
            <a:r>
              <a:rPr lang="en-US" altLang="en-US" sz="1500" i="1" dirty="0">
                <a:solidFill>
                  <a:srgbClr val="0000FF"/>
                </a:solidFill>
              </a:rPr>
              <a:t> </a:t>
            </a:r>
            <a:r>
              <a:rPr lang="en-US" altLang="en-US" sz="1500" i="1" dirty="0"/>
              <a:t>- </a:t>
            </a:r>
            <a:r>
              <a:rPr lang="en-US" altLang="en-US" sz="1500" dirty="0"/>
              <a:t>Represents the </a:t>
            </a:r>
            <a:r>
              <a:rPr lang="en-US" altLang="en-US" sz="1500" b="1" i="1" dirty="0"/>
              <a:t>calendar quarter </a:t>
            </a:r>
            <a:r>
              <a:rPr lang="en-US" altLang="en-US" sz="1500" dirty="0"/>
              <a:t>in which the date of exit is recorded for the participant.</a:t>
            </a:r>
          </a:p>
          <a:p>
            <a:pPr marL="0" indent="0">
              <a:buClr>
                <a:srgbClr val="006600"/>
              </a:buClr>
              <a:buNone/>
            </a:pPr>
            <a:endParaRPr lang="en-US" altLang="en-US" sz="1600" dirty="0">
              <a:solidFill>
                <a:schemeClr val="tx1"/>
              </a:solidFill>
            </a:endParaRPr>
          </a:p>
        </p:txBody>
      </p:sp>
      <p:graphicFrame>
        <p:nvGraphicFramePr>
          <p:cNvPr id="81188" name="Group 292"/>
          <p:cNvGraphicFramePr>
            <a:graphicFrameLocks noGrp="1"/>
          </p:cNvGraphicFramePr>
          <p:nvPr>
            <p:ph sz="half" idx="2"/>
            <p:extLst>
              <p:ext uri="{D42A27DB-BD31-4B8C-83A1-F6EECF244321}">
                <p14:modId xmlns:p14="http://schemas.microsoft.com/office/powerpoint/2010/main" val="2870236199"/>
              </p:ext>
            </p:extLst>
          </p:nvPr>
        </p:nvGraphicFramePr>
        <p:xfrm>
          <a:off x="685801" y="1671320"/>
          <a:ext cx="8077200" cy="2156572"/>
        </p:xfrm>
        <a:graphic>
          <a:graphicData uri="http://schemas.openxmlformats.org/drawingml/2006/table">
            <a:tbl>
              <a:tblPr/>
              <a:tblGrid>
                <a:gridCol w="685799">
                  <a:extLst>
                    <a:ext uri="{9D8B030D-6E8A-4147-A177-3AD203B41FA5}">
                      <a16:colId xmlns:a16="http://schemas.microsoft.com/office/drawing/2014/main" val="20000"/>
                    </a:ext>
                  </a:extLst>
                </a:gridCol>
                <a:gridCol w="685800">
                  <a:extLst>
                    <a:ext uri="{9D8B030D-6E8A-4147-A177-3AD203B41FA5}">
                      <a16:colId xmlns:a16="http://schemas.microsoft.com/office/drawing/2014/main" val="20001"/>
                    </a:ext>
                  </a:extLst>
                </a:gridCol>
                <a:gridCol w="609600">
                  <a:extLst>
                    <a:ext uri="{9D8B030D-6E8A-4147-A177-3AD203B41FA5}">
                      <a16:colId xmlns:a16="http://schemas.microsoft.com/office/drawing/2014/main" val="20002"/>
                    </a:ext>
                  </a:extLst>
                </a:gridCol>
                <a:gridCol w="685800">
                  <a:extLst>
                    <a:ext uri="{9D8B030D-6E8A-4147-A177-3AD203B41FA5}">
                      <a16:colId xmlns:a16="http://schemas.microsoft.com/office/drawing/2014/main" val="20003"/>
                    </a:ext>
                  </a:extLst>
                </a:gridCol>
                <a:gridCol w="685800">
                  <a:extLst>
                    <a:ext uri="{9D8B030D-6E8A-4147-A177-3AD203B41FA5}">
                      <a16:colId xmlns:a16="http://schemas.microsoft.com/office/drawing/2014/main" val="20004"/>
                    </a:ext>
                  </a:extLst>
                </a:gridCol>
                <a:gridCol w="685800">
                  <a:extLst>
                    <a:ext uri="{9D8B030D-6E8A-4147-A177-3AD203B41FA5}">
                      <a16:colId xmlns:a16="http://schemas.microsoft.com/office/drawing/2014/main" val="20005"/>
                    </a:ext>
                  </a:extLst>
                </a:gridCol>
                <a:gridCol w="564218">
                  <a:extLst>
                    <a:ext uri="{9D8B030D-6E8A-4147-A177-3AD203B41FA5}">
                      <a16:colId xmlns:a16="http://schemas.microsoft.com/office/drawing/2014/main" val="20006"/>
                    </a:ext>
                  </a:extLst>
                </a:gridCol>
                <a:gridCol w="691248">
                  <a:extLst>
                    <a:ext uri="{9D8B030D-6E8A-4147-A177-3AD203B41FA5}">
                      <a16:colId xmlns:a16="http://schemas.microsoft.com/office/drawing/2014/main" val="20007"/>
                    </a:ext>
                  </a:extLst>
                </a:gridCol>
                <a:gridCol w="692897">
                  <a:extLst>
                    <a:ext uri="{9D8B030D-6E8A-4147-A177-3AD203B41FA5}">
                      <a16:colId xmlns:a16="http://schemas.microsoft.com/office/drawing/2014/main" val="20008"/>
                    </a:ext>
                  </a:extLst>
                </a:gridCol>
                <a:gridCol w="691247">
                  <a:extLst>
                    <a:ext uri="{9D8B030D-6E8A-4147-A177-3AD203B41FA5}">
                      <a16:colId xmlns:a16="http://schemas.microsoft.com/office/drawing/2014/main" val="20009"/>
                    </a:ext>
                  </a:extLst>
                </a:gridCol>
                <a:gridCol w="757237">
                  <a:extLst>
                    <a:ext uri="{9D8B030D-6E8A-4147-A177-3AD203B41FA5}">
                      <a16:colId xmlns:a16="http://schemas.microsoft.com/office/drawing/2014/main" val="20010"/>
                    </a:ext>
                  </a:extLst>
                </a:gridCol>
                <a:gridCol w="641754">
                  <a:extLst>
                    <a:ext uri="{9D8B030D-6E8A-4147-A177-3AD203B41FA5}">
                      <a16:colId xmlns:a16="http://schemas.microsoft.com/office/drawing/2014/main" val="20011"/>
                    </a:ext>
                  </a:extLst>
                </a:gridCol>
              </a:tblGrid>
              <a:tr h="358028">
                <a:tc gridSpan="3">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2019</a:t>
                      </a:r>
                      <a:endParaRPr kumimoji="0" lang="en-US" altLang="en-US" sz="1200" b="1" i="0" u="none" strike="noStrike" cap="none" normalizeH="0" baseline="0" dirty="0">
                        <a:ln>
                          <a:noFill/>
                        </a:ln>
                        <a:solidFill>
                          <a:schemeClr val="tx2"/>
                        </a:solidFill>
                        <a:effectLst/>
                        <a:latin typeface="Arial" charset="0"/>
                      </a:endParaRPr>
                    </a:p>
                  </a:txBody>
                  <a:tcPr anchor="b" horzOverflow="overflow">
                    <a:lnL w="127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C85C8"/>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3">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US" altLang="en-US" sz="1200" b="1" i="0" u="none" strike="noStrike" cap="none" normalizeH="0" baseline="0" dirty="0">
                        <a:ln>
                          <a:noFill/>
                        </a:ln>
                        <a:solidFill>
                          <a:schemeClr val="tx2"/>
                        </a:solidFill>
                        <a:effectLst/>
                        <a:latin typeface="Arial" charset="0"/>
                        <a:cs typeface="Arial" charset="0"/>
                      </a:endParaRP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2019</a:t>
                      </a:r>
                      <a:endParaRPr kumimoji="0" lang="en-US" altLang="en-US" sz="1200" b="1" i="0" u="none" strike="noStrike" cap="none" normalizeH="0" baseline="0" dirty="0">
                        <a:ln>
                          <a:noFill/>
                        </a:ln>
                        <a:solidFill>
                          <a:schemeClr val="tx2"/>
                        </a:solidFill>
                        <a:effectLst/>
                        <a:latin typeface="Arial" charset="0"/>
                      </a:endParaRPr>
                    </a:p>
                  </a:txBody>
                  <a:tcPr anchor="b" horzOverflow="overflow">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C85C8"/>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3">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2019</a:t>
                      </a:r>
                      <a:endParaRPr kumimoji="0" lang="en-US" altLang="en-US" sz="1200" b="1" i="0" u="none" strike="noStrike" cap="none" normalizeH="0" baseline="0" dirty="0">
                        <a:ln>
                          <a:noFill/>
                        </a:ln>
                        <a:solidFill>
                          <a:schemeClr val="tx2"/>
                        </a:solidFill>
                        <a:effectLst/>
                        <a:latin typeface="Arial" charset="0"/>
                      </a:endParaRPr>
                    </a:p>
                  </a:txBody>
                  <a:tcPr anchor="b" horzOverflow="overflow">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3">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2019</a:t>
                      </a:r>
                      <a:endParaRPr kumimoji="0" lang="en-US" altLang="en-US" sz="1200" b="1" i="0" u="none" strike="noStrike" cap="none" normalizeH="0" baseline="0" dirty="0">
                        <a:ln>
                          <a:noFill/>
                        </a:ln>
                        <a:solidFill>
                          <a:schemeClr val="tx2"/>
                        </a:solidFill>
                        <a:effectLst/>
                        <a:latin typeface="Arial" charset="0"/>
                      </a:endParaRPr>
                    </a:p>
                  </a:txBody>
                  <a:tcPr anchor="b" horzOverflow="overflow">
                    <a:lnL w="38100" cap="flat" cmpd="sng" algn="ctr">
                      <a:solidFill>
                        <a:srgbClr val="0000CC"/>
                      </a:solidFill>
                      <a:prstDash val="solid"/>
                      <a:round/>
                      <a:headEnd type="none" w="med" len="med"/>
                      <a:tailEnd type="none" w="med" len="med"/>
                    </a:lnL>
                    <a:lnR w="12700" cap="flat" cmpd="sng" algn="ctr">
                      <a:solidFill>
                        <a:srgbClr val="0000CC"/>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C85C8"/>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699372">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JAN</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0000CC"/>
                      </a:solidFill>
                      <a:prstDash val="solid"/>
                      <a:round/>
                      <a:headEnd type="none" w="med" len="med"/>
                      <a:tailEnd type="none" w="med" len="med"/>
                    </a:lnL>
                    <a:lnR w="12700" cap="flat" cmpd="sng" algn="ctr">
                      <a:solidFill>
                        <a:srgbClr val="33A1CD"/>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33CC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FEB</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33A1CD"/>
                      </a:solidFill>
                      <a:prstDash val="solid"/>
                      <a:round/>
                      <a:headEnd type="none" w="med" len="med"/>
                      <a:tailEnd type="none" w="med" len="med"/>
                    </a:lnL>
                    <a:lnR w="12700" cap="flat" cmpd="sng" algn="ctr">
                      <a:solidFill>
                        <a:srgbClr val="33A1CD"/>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33CC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MAR</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33A1CD"/>
                      </a:solidFill>
                      <a:prstDash val="solid"/>
                      <a:round/>
                      <a:headEnd type="none" w="med" len="med"/>
                      <a:tailEnd type="none" w="med" len="med"/>
                    </a:lnL>
                    <a:lnR w="38100" cap="flat" cmpd="sng" algn="ctr">
                      <a:solidFill>
                        <a:srgbClr val="0000CC"/>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33CC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APR</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38100" cap="flat" cmpd="sng" algn="ctr">
                      <a:solidFill>
                        <a:srgbClr val="0000CC"/>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0C85C8"/>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MAY</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0C85C8"/>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JUN</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FFFFFF"/>
                      </a:solidFill>
                      <a:prstDash val="solid"/>
                      <a:round/>
                      <a:headEnd type="none" w="med" len="med"/>
                      <a:tailEnd type="none" w="med" len="med"/>
                    </a:lnL>
                    <a:lnR w="38100" cap="flat" cmpd="sng" algn="ctr">
                      <a:solidFill>
                        <a:srgbClr val="0000CC"/>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0C85C8"/>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JUL</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38100" cap="flat" cmpd="sng" algn="ctr">
                      <a:solidFill>
                        <a:srgbClr val="0000CC"/>
                      </a:solidFill>
                      <a:prstDash val="solid"/>
                      <a:round/>
                      <a:headEnd type="none" w="med" len="med"/>
                      <a:tailEnd type="none" w="med" len="med"/>
                    </a:lnL>
                    <a:lnR w="12700" cap="flat" cmpd="sng" algn="ctr">
                      <a:solidFill>
                        <a:srgbClr val="33CCFF"/>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CDF7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AUG</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33CCFF"/>
                      </a:solidFill>
                      <a:prstDash val="solid"/>
                      <a:round/>
                      <a:headEnd type="none" w="med" len="med"/>
                      <a:tailEnd type="none" w="med" len="med"/>
                    </a:lnL>
                    <a:lnR w="12700" cap="flat" cmpd="sng" algn="ctr">
                      <a:solidFill>
                        <a:srgbClr val="0C85C8"/>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CDF7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SEP</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0C85C8"/>
                      </a:solidFill>
                      <a:prstDash val="solid"/>
                      <a:round/>
                      <a:headEnd type="none" w="med" len="med"/>
                      <a:tailEnd type="none" w="med" len="med"/>
                    </a:lnL>
                    <a:lnR w="38100" cap="flat" cmpd="sng" algn="ctr">
                      <a:solidFill>
                        <a:srgbClr val="0000CC"/>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CDF7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OCT</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38100" cap="flat" cmpd="sng" algn="ctr">
                      <a:solidFill>
                        <a:srgbClr val="0000CC"/>
                      </a:solidFill>
                      <a:prstDash val="solid"/>
                      <a:round/>
                      <a:headEnd type="none" w="med" len="med"/>
                      <a:tailEnd type="none" w="med" len="med"/>
                    </a:lnL>
                    <a:lnR w="12700" cap="flat" cmpd="sng" algn="ctr">
                      <a:solidFill>
                        <a:srgbClr val="0C85C8"/>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7D93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NOV</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0C85C8"/>
                      </a:solidFill>
                      <a:prstDash val="solid"/>
                      <a:round/>
                      <a:headEnd type="none" w="med" len="med"/>
                      <a:tailEnd type="none" w="med" len="med"/>
                    </a:lnL>
                    <a:lnR w="12700" cap="flat" cmpd="sng" algn="ctr">
                      <a:solidFill>
                        <a:srgbClr val="0C85C8"/>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7D93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DEC</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0C85C8"/>
                      </a:solidFill>
                      <a:prstDash val="solid"/>
                      <a:round/>
                      <a:headEnd type="none" w="med" len="med"/>
                      <a:tailEnd type="none" w="med" len="med"/>
                    </a:lnL>
                    <a:lnR w="12700" cap="flat" cmpd="sng" algn="ctr">
                      <a:solidFill>
                        <a:srgbClr val="0000CC"/>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7D93FF"/>
                    </a:solidFill>
                  </a:tcPr>
                </a:tc>
                <a:extLst>
                  <a:ext uri="{0D108BD9-81ED-4DB2-BD59-A6C34878D82A}">
                    <a16:rowId xmlns:a16="http://schemas.microsoft.com/office/drawing/2014/main" val="10001"/>
                  </a:ext>
                </a:extLst>
              </a:tr>
            </a:tbl>
          </a:graphicData>
        </a:graphic>
      </p:graphicFrame>
      <p:sp>
        <p:nvSpPr>
          <p:cNvPr id="41" name="Slide Number Placeholder 5"/>
          <p:cNvSpPr>
            <a:spLocks noGrp="1"/>
          </p:cNvSpPr>
          <p:nvPr>
            <p:ph type="sldNum" sz="quarter" idx="11"/>
          </p:nvPr>
        </p:nvSpPr>
        <p:spPr>
          <a:xfrm>
            <a:off x="8280400" y="6400800"/>
            <a:ext cx="381000" cy="228600"/>
          </a:xfrm>
        </p:spPr>
        <p:txBody>
          <a:bodyPr/>
          <a:lstStyle/>
          <a:p>
            <a:fld id="{AC164190-A88C-41F6-9E0D-8E782ACAFBFE}" type="slidenum">
              <a:rPr lang="en-US" altLang="en-US"/>
              <a:pPr/>
              <a:t>6</a:t>
            </a:fld>
            <a:endParaRPr lang="en-US" altLang="en-US" dirty="0"/>
          </a:p>
        </p:txBody>
      </p:sp>
      <p:graphicFrame>
        <p:nvGraphicFramePr>
          <p:cNvPr id="10" name="Group 292"/>
          <p:cNvGraphicFramePr>
            <a:graphicFrameLocks/>
          </p:cNvGraphicFramePr>
          <p:nvPr>
            <p:extLst>
              <p:ext uri="{D42A27DB-BD31-4B8C-83A1-F6EECF244321}">
                <p14:modId xmlns:p14="http://schemas.microsoft.com/office/powerpoint/2010/main" val="3636348327"/>
              </p:ext>
            </p:extLst>
          </p:nvPr>
        </p:nvGraphicFramePr>
        <p:xfrm>
          <a:off x="685799" y="4033520"/>
          <a:ext cx="8077201" cy="2057400"/>
        </p:xfrm>
        <a:graphic>
          <a:graphicData uri="http://schemas.openxmlformats.org/drawingml/2006/table">
            <a:tbl>
              <a:tblPr/>
              <a:tblGrid>
                <a:gridCol w="671498">
                  <a:extLst>
                    <a:ext uri="{9D8B030D-6E8A-4147-A177-3AD203B41FA5}">
                      <a16:colId xmlns:a16="http://schemas.microsoft.com/office/drawing/2014/main" val="20000"/>
                    </a:ext>
                  </a:extLst>
                </a:gridCol>
                <a:gridCol w="671497">
                  <a:extLst>
                    <a:ext uri="{9D8B030D-6E8A-4147-A177-3AD203B41FA5}">
                      <a16:colId xmlns:a16="http://schemas.microsoft.com/office/drawing/2014/main" val="20001"/>
                    </a:ext>
                  </a:extLst>
                </a:gridCol>
                <a:gridCol w="673100">
                  <a:extLst>
                    <a:ext uri="{9D8B030D-6E8A-4147-A177-3AD203B41FA5}">
                      <a16:colId xmlns:a16="http://schemas.microsoft.com/office/drawing/2014/main" val="20002"/>
                    </a:ext>
                  </a:extLst>
                </a:gridCol>
                <a:gridCol w="671498">
                  <a:extLst>
                    <a:ext uri="{9D8B030D-6E8A-4147-A177-3AD203B41FA5}">
                      <a16:colId xmlns:a16="http://schemas.microsoft.com/office/drawing/2014/main" val="20003"/>
                    </a:ext>
                  </a:extLst>
                </a:gridCol>
                <a:gridCol w="671497">
                  <a:extLst>
                    <a:ext uri="{9D8B030D-6E8A-4147-A177-3AD203B41FA5}">
                      <a16:colId xmlns:a16="http://schemas.microsoft.com/office/drawing/2014/main" val="20004"/>
                    </a:ext>
                  </a:extLst>
                </a:gridCol>
                <a:gridCol w="671498">
                  <a:extLst>
                    <a:ext uri="{9D8B030D-6E8A-4147-A177-3AD203B41FA5}">
                      <a16:colId xmlns:a16="http://schemas.microsoft.com/office/drawing/2014/main" val="20005"/>
                    </a:ext>
                  </a:extLst>
                </a:gridCol>
                <a:gridCol w="671497">
                  <a:extLst>
                    <a:ext uri="{9D8B030D-6E8A-4147-A177-3AD203B41FA5}">
                      <a16:colId xmlns:a16="http://schemas.microsoft.com/office/drawing/2014/main" val="20006"/>
                    </a:ext>
                  </a:extLst>
                </a:gridCol>
                <a:gridCol w="671498">
                  <a:extLst>
                    <a:ext uri="{9D8B030D-6E8A-4147-A177-3AD203B41FA5}">
                      <a16:colId xmlns:a16="http://schemas.microsoft.com/office/drawing/2014/main" val="20007"/>
                    </a:ext>
                  </a:extLst>
                </a:gridCol>
                <a:gridCol w="673100">
                  <a:extLst>
                    <a:ext uri="{9D8B030D-6E8A-4147-A177-3AD203B41FA5}">
                      <a16:colId xmlns:a16="http://schemas.microsoft.com/office/drawing/2014/main" val="20008"/>
                    </a:ext>
                  </a:extLst>
                </a:gridCol>
                <a:gridCol w="671497">
                  <a:extLst>
                    <a:ext uri="{9D8B030D-6E8A-4147-A177-3AD203B41FA5}">
                      <a16:colId xmlns:a16="http://schemas.microsoft.com/office/drawing/2014/main" val="20009"/>
                    </a:ext>
                  </a:extLst>
                </a:gridCol>
                <a:gridCol w="735603">
                  <a:extLst>
                    <a:ext uri="{9D8B030D-6E8A-4147-A177-3AD203B41FA5}">
                      <a16:colId xmlns:a16="http://schemas.microsoft.com/office/drawing/2014/main" val="20010"/>
                    </a:ext>
                  </a:extLst>
                </a:gridCol>
                <a:gridCol w="623418">
                  <a:extLst>
                    <a:ext uri="{9D8B030D-6E8A-4147-A177-3AD203B41FA5}">
                      <a16:colId xmlns:a16="http://schemas.microsoft.com/office/drawing/2014/main" val="20011"/>
                    </a:ext>
                  </a:extLst>
                </a:gridCol>
              </a:tblGrid>
              <a:tr h="358028">
                <a:tc gridSpan="3">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2020</a:t>
                      </a:r>
                      <a:endParaRPr kumimoji="0" lang="en-US" altLang="en-US" sz="1200" b="1" i="0" u="none" strike="noStrike" cap="none" normalizeH="0" baseline="0" dirty="0">
                        <a:ln>
                          <a:noFill/>
                        </a:ln>
                        <a:solidFill>
                          <a:schemeClr val="tx2"/>
                        </a:solidFill>
                        <a:effectLst/>
                        <a:latin typeface="Arial" charset="0"/>
                      </a:endParaRPr>
                    </a:p>
                  </a:txBody>
                  <a:tcPr anchor="b" horzOverflow="overflow">
                    <a:lnL w="127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C85C8"/>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3">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2020</a:t>
                      </a:r>
                      <a:endParaRPr kumimoji="0" lang="en-US" altLang="en-US" sz="1200" b="1" i="0" u="none" strike="noStrike" cap="none" normalizeH="0" baseline="0" dirty="0">
                        <a:ln>
                          <a:noFill/>
                        </a:ln>
                        <a:solidFill>
                          <a:schemeClr val="tx2"/>
                        </a:solidFill>
                        <a:effectLst/>
                        <a:latin typeface="Arial" charset="0"/>
                      </a:endParaRPr>
                    </a:p>
                  </a:txBody>
                  <a:tcPr anchor="b" horzOverflow="overflow">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C85C8"/>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3">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2020</a:t>
                      </a:r>
                      <a:endParaRPr kumimoji="0" lang="en-US" altLang="en-US" sz="1200" b="1" i="0" u="none" strike="noStrike" cap="none" normalizeH="0" baseline="0" dirty="0">
                        <a:ln>
                          <a:noFill/>
                        </a:ln>
                        <a:solidFill>
                          <a:schemeClr val="tx2"/>
                        </a:solidFill>
                        <a:effectLst/>
                        <a:latin typeface="Arial" charset="0"/>
                      </a:endParaRPr>
                    </a:p>
                  </a:txBody>
                  <a:tcPr anchor="b" horzOverflow="overflow">
                    <a:lnL w="38100" cap="flat" cmpd="sng" algn="ctr">
                      <a:solidFill>
                        <a:srgbClr val="0000CC"/>
                      </a:solidFill>
                      <a:prstDash val="solid"/>
                      <a:round/>
                      <a:headEnd type="none" w="med" len="med"/>
                      <a:tailEnd type="none" w="med" len="med"/>
                    </a:lnL>
                    <a:lnR w="38100" cap="flat" cmpd="sng" algn="ctr">
                      <a:solidFill>
                        <a:srgbClr val="0000CC"/>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3">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2020</a:t>
                      </a:r>
                      <a:endParaRPr kumimoji="0" lang="en-US" altLang="en-US" sz="1200" b="1" i="0" u="none" strike="noStrike" cap="none" normalizeH="0" baseline="0" dirty="0">
                        <a:ln>
                          <a:noFill/>
                        </a:ln>
                        <a:solidFill>
                          <a:schemeClr val="tx2"/>
                        </a:solidFill>
                        <a:effectLst/>
                        <a:latin typeface="Arial" charset="0"/>
                      </a:endParaRPr>
                    </a:p>
                  </a:txBody>
                  <a:tcPr anchor="b" horzOverflow="overflow">
                    <a:lnL w="38100" cap="flat" cmpd="sng" algn="ctr">
                      <a:solidFill>
                        <a:srgbClr val="0000CC"/>
                      </a:solidFill>
                      <a:prstDash val="solid"/>
                      <a:round/>
                      <a:headEnd type="none" w="med" len="med"/>
                      <a:tailEnd type="none" w="med" len="med"/>
                    </a:lnL>
                    <a:lnR w="12700" cap="flat" cmpd="sng" algn="ctr">
                      <a:solidFill>
                        <a:srgbClr val="0000CC"/>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C85C8"/>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699372">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JAN</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0000CC"/>
                      </a:solidFill>
                      <a:prstDash val="solid"/>
                      <a:round/>
                      <a:headEnd type="none" w="med" len="med"/>
                      <a:tailEnd type="none" w="med" len="med"/>
                    </a:lnL>
                    <a:lnR w="12700" cap="flat" cmpd="sng" algn="ctr">
                      <a:solidFill>
                        <a:srgbClr val="33A1CD"/>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33CC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FEB</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33A1CD"/>
                      </a:solidFill>
                      <a:prstDash val="solid"/>
                      <a:round/>
                      <a:headEnd type="none" w="med" len="med"/>
                      <a:tailEnd type="none" w="med" len="med"/>
                    </a:lnL>
                    <a:lnR w="12700" cap="flat" cmpd="sng" algn="ctr">
                      <a:solidFill>
                        <a:srgbClr val="33A1CD"/>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33CC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MAR</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33A1CD"/>
                      </a:solidFill>
                      <a:prstDash val="solid"/>
                      <a:round/>
                      <a:headEnd type="none" w="med" len="med"/>
                      <a:tailEnd type="none" w="med" len="med"/>
                    </a:lnL>
                    <a:lnR w="38100" cap="flat" cmpd="sng" algn="ctr">
                      <a:solidFill>
                        <a:srgbClr val="0000CC"/>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33CC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APR</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38100" cap="flat" cmpd="sng" algn="ctr">
                      <a:solidFill>
                        <a:srgbClr val="0000CC"/>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0C85C8"/>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MAY</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0C85C8"/>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JUN</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FFFFFF"/>
                      </a:solidFill>
                      <a:prstDash val="solid"/>
                      <a:round/>
                      <a:headEnd type="none" w="med" len="med"/>
                      <a:tailEnd type="none" w="med" len="med"/>
                    </a:lnL>
                    <a:lnR w="38100" cap="flat" cmpd="sng" algn="ctr">
                      <a:solidFill>
                        <a:srgbClr val="0000CC"/>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0C85C8"/>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JUL</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38100" cap="flat" cmpd="sng" algn="ctr">
                      <a:solidFill>
                        <a:srgbClr val="0000CC"/>
                      </a:solidFill>
                      <a:prstDash val="solid"/>
                      <a:round/>
                      <a:headEnd type="none" w="med" len="med"/>
                      <a:tailEnd type="none" w="med" len="med"/>
                    </a:lnL>
                    <a:lnR w="12700" cap="flat" cmpd="sng" algn="ctr">
                      <a:solidFill>
                        <a:srgbClr val="33CCFF"/>
                      </a:solidFill>
                      <a:prstDash val="solid"/>
                      <a:round/>
                      <a:headEnd type="none" w="med" len="med"/>
                      <a:tailEnd type="none" w="med" len="med"/>
                    </a:lnR>
                    <a:lnT w="12700" cap="flat" cmpd="sng" algn="ctr">
                      <a:solidFill>
                        <a:srgbClr val="0000CC"/>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CDF7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AUG</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33CCFF"/>
                      </a:solidFill>
                      <a:prstDash val="solid"/>
                      <a:round/>
                      <a:headEnd type="none" w="med" len="med"/>
                      <a:tailEnd type="none" w="med" len="med"/>
                    </a:lnL>
                    <a:lnR w="12700" cap="flat" cmpd="sng" algn="ctr">
                      <a:solidFill>
                        <a:srgbClr val="0C85C8"/>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CDF7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SEP</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0C85C8"/>
                      </a:solidFill>
                      <a:prstDash val="solid"/>
                      <a:round/>
                      <a:headEnd type="none" w="med" len="med"/>
                      <a:tailEnd type="none" w="med" len="med"/>
                    </a:lnL>
                    <a:lnR w="38100" cap="flat" cmpd="sng" algn="ctr">
                      <a:solidFill>
                        <a:srgbClr val="0000CC"/>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CDF7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OCT</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38100" cap="flat" cmpd="sng" algn="ctr">
                      <a:solidFill>
                        <a:srgbClr val="0000CC"/>
                      </a:solidFill>
                      <a:prstDash val="solid"/>
                      <a:round/>
                      <a:headEnd type="none" w="med" len="med"/>
                      <a:tailEnd type="none" w="med" len="med"/>
                    </a:lnL>
                    <a:lnR w="12700" cap="flat" cmpd="sng" algn="ctr">
                      <a:solidFill>
                        <a:srgbClr val="0C85C8"/>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7D93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NOV</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0C85C8"/>
                      </a:solidFill>
                      <a:prstDash val="solid"/>
                      <a:round/>
                      <a:headEnd type="none" w="med" len="med"/>
                      <a:tailEnd type="none" w="med" len="med"/>
                    </a:lnL>
                    <a:lnR w="12700" cap="flat" cmpd="sng" algn="ctr">
                      <a:solidFill>
                        <a:srgbClr val="0C85C8"/>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7D93FF"/>
                    </a:solidFill>
                  </a:tcPr>
                </a:tc>
                <a:tc>
                  <a:txBody>
                    <a:bodyPr/>
                    <a:lstStyle>
                      <a:lvl1pPr marL="342900" indent="-342900" algn="l">
                        <a:spcBef>
                          <a:spcPct val="20000"/>
                        </a:spcBef>
                        <a:buClr>
                          <a:schemeClr val="folHlink"/>
                        </a:buClr>
                        <a:buSzPct val="90000"/>
                        <a:buFont typeface="Wingdings" pitchFamily="2" charset="2"/>
                        <a:defRPr sz="2400">
                          <a:solidFill>
                            <a:schemeClr val="tx1"/>
                          </a:solidFill>
                          <a:latin typeface="Arial" charset="0"/>
                        </a:defRPr>
                      </a:lvl1pPr>
                      <a:lvl2pPr marL="742950" indent="-285750" algn="l">
                        <a:spcBef>
                          <a:spcPct val="20000"/>
                        </a:spcBef>
                        <a:buClr>
                          <a:schemeClr val="accent1"/>
                        </a:buClr>
                        <a:buSzPct val="75000"/>
                        <a:buFont typeface="Wingdings" pitchFamily="2" charset="2"/>
                        <a:defRPr sz="2200">
                          <a:solidFill>
                            <a:schemeClr val="tx1"/>
                          </a:solidFill>
                          <a:latin typeface="Arial" charset="0"/>
                        </a:defRPr>
                      </a:lvl2pPr>
                      <a:lvl3pPr marL="1143000" indent="-228600" algn="l">
                        <a:spcBef>
                          <a:spcPct val="20000"/>
                        </a:spcBef>
                        <a:buClr>
                          <a:schemeClr val="folHlink"/>
                        </a:buClr>
                        <a:buSzPct val="55000"/>
                        <a:buFont typeface="Wingdings" pitchFamily="2" charset="2"/>
                        <a:defRPr sz="2100">
                          <a:solidFill>
                            <a:schemeClr val="tx1"/>
                          </a:solidFill>
                          <a:latin typeface="Arial" charset="0"/>
                        </a:defRPr>
                      </a:lvl3pPr>
                      <a:lvl4pPr marL="1600200" indent="-228600" algn="l">
                        <a:spcBef>
                          <a:spcPct val="20000"/>
                        </a:spcBef>
                        <a:buClr>
                          <a:schemeClr val="accent1"/>
                        </a:buClr>
                        <a:buFont typeface="Wingdings" pitchFamily="2" charset="2"/>
                        <a:defRPr>
                          <a:solidFill>
                            <a:schemeClr val="tx1"/>
                          </a:solidFill>
                          <a:latin typeface="Arial" charset="0"/>
                        </a:defRPr>
                      </a:lvl4pPr>
                      <a:lvl5pPr marL="2057400" indent="-228600" algn="l">
                        <a:spcBef>
                          <a:spcPct val="20000"/>
                        </a:spcBef>
                        <a:buClr>
                          <a:schemeClr val="accent1"/>
                        </a:buClr>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Font typeface="Wingdings" pitchFamily="2" charset="2"/>
                        <a:defRPr>
                          <a:solidFill>
                            <a:schemeClr val="tx1"/>
                          </a:solidFill>
                          <a:latin typeface="Arial"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2"/>
                          </a:solidFill>
                          <a:effectLst/>
                          <a:latin typeface="Arial" charset="0"/>
                          <a:cs typeface="Arial" charset="0"/>
                        </a:rPr>
                        <a:t>DEC</a:t>
                      </a:r>
                      <a:endParaRPr kumimoji="0" lang="en-US" altLang="en-US" sz="1200" b="1" i="0" u="none" strike="noStrike" cap="none" normalizeH="0" baseline="0" dirty="0">
                        <a:ln>
                          <a:noFill/>
                        </a:ln>
                        <a:solidFill>
                          <a:schemeClr val="tx2"/>
                        </a:solidFill>
                        <a:effectLst/>
                        <a:latin typeface="Arial" charset="0"/>
                      </a:endParaRPr>
                    </a:p>
                  </a:txBody>
                  <a:tcPr anchor="ctr" horzOverflow="overflow">
                    <a:lnL w="12700" cap="flat" cmpd="sng" algn="ctr">
                      <a:solidFill>
                        <a:srgbClr val="0C85C8"/>
                      </a:solidFill>
                      <a:prstDash val="solid"/>
                      <a:round/>
                      <a:headEnd type="none" w="med" len="med"/>
                      <a:tailEnd type="none" w="med" len="med"/>
                    </a:lnL>
                    <a:lnR w="12700" cap="flat" cmpd="sng" algn="ctr">
                      <a:solidFill>
                        <a:srgbClr val="0000CC"/>
                      </a:solidFill>
                      <a:prstDash val="solid"/>
                      <a:round/>
                      <a:headEnd type="none" w="med" len="med"/>
                      <a:tailEnd type="none" w="med" len="med"/>
                    </a:lnR>
                    <a:lnT w="12700" cap="flat" cmpd="sng" algn="ctr">
                      <a:solidFill>
                        <a:srgbClr val="0C85C8"/>
                      </a:solidFill>
                      <a:prstDash val="solid"/>
                      <a:round/>
                      <a:headEnd type="none" w="med" len="med"/>
                      <a:tailEnd type="none" w="med" len="med"/>
                    </a:lnT>
                    <a:lnB w="12700" cap="flat" cmpd="sng" algn="ctr">
                      <a:solidFill>
                        <a:srgbClr val="0000CC"/>
                      </a:solidFill>
                      <a:prstDash val="solid"/>
                      <a:round/>
                      <a:headEnd type="none" w="med" len="med"/>
                      <a:tailEnd type="none" w="med" len="med"/>
                    </a:lnB>
                    <a:lnTlToBr>
                      <a:noFill/>
                    </a:lnTlToBr>
                    <a:lnBlToTr>
                      <a:noFill/>
                    </a:lnBlToTr>
                    <a:solidFill>
                      <a:srgbClr val="7D93FF"/>
                    </a:solidFill>
                  </a:tcPr>
                </a:tc>
                <a:extLst>
                  <a:ext uri="{0D108BD9-81ED-4DB2-BD59-A6C34878D82A}">
                    <a16:rowId xmlns:a16="http://schemas.microsoft.com/office/drawing/2014/main" val="10001"/>
                  </a:ext>
                </a:extLst>
              </a:tr>
            </a:tbl>
          </a:graphicData>
        </a:graphic>
      </p:graphicFrame>
      <p:sp>
        <p:nvSpPr>
          <p:cNvPr id="2" name="TextBox 1">
            <a:extLst>
              <a:ext uri="{FF2B5EF4-FFF2-40B4-BE49-F238E27FC236}">
                <a16:creationId xmlns:a16="http://schemas.microsoft.com/office/drawing/2014/main" id="{3B488514-B540-47DF-8309-5E0E6A9D66B8}"/>
              </a:ext>
            </a:extLst>
          </p:cNvPr>
          <p:cNvSpPr txBox="1"/>
          <p:nvPr/>
        </p:nvSpPr>
        <p:spPr>
          <a:xfrm>
            <a:off x="2787588" y="2361460"/>
            <a:ext cx="1837678" cy="338554"/>
          </a:xfrm>
          <a:prstGeom prst="rect">
            <a:avLst/>
          </a:prstGeom>
          <a:noFill/>
        </p:spPr>
        <p:txBody>
          <a:bodyPr wrap="square" rtlCol="0">
            <a:spAutoFit/>
          </a:bodyPr>
          <a:lstStyle/>
          <a:p>
            <a:pPr algn="ctr"/>
            <a:r>
              <a:rPr lang="en-US" sz="1600" b="1" dirty="0">
                <a:solidFill>
                  <a:schemeClr val="accent6"/>
                </a:solidFill>
              </a:rPr>
              <a:t>Exit Quarter</a:t>
            </a:r>
          </a:p>
        </p:txBody>
      </p:sp>
      <p:sp>
        <p:nvSpPr>
          <p:cNvPr id="8" name="TextBox 7">
            <a:extLst>
              <a:ext uri="{FF2B5EF4-FFF2-40B4-BE49-F238E27FC236}">
                <a16:creationId xmlns:a16="http://schemas.microsoft.com/office/drawing/2014/main" id="{DDA1EAD8-797F-4C14-A613-E632151D0264}"/>
              </a:ext>
            </a:extLst>
          </p:cNvPr>
          <p:cNvSpPr txBox="1"/>
          <p:nvPr/>
        </p:nvSpPr>
        <p:spPr>
          <a:xfrm>
            <a:off x="4750039" y="2361460"/>
            <a:ext cx="1837678" cy="338554"/>
          </a:xfrm>
          <a:prstGeom prst="rect">
            <a:avLst/>
          </a:prstGeom>
          <a:noFill/>
        </p:spPr>
        <p:txBody>
          <a:bodyPr wrap="square" rtlCol="0">
            <a:spAutoFit/>
          </a:bodyPr>
          <a:lstStyle/>
          <a:p>
            <a:pPr algn="ctr"/>
            <a:r>
              <a:rPr lang="en-US" sz="1600" b="1" dirty="0">
                <a:solidFill>
                  <a:schemeClr val="accent6"/>
                </a:solidFill>
              </a:rPr>
              <a:t>1st </a:t>
            </a:r>
            <a:r>
              <a:rPr lang="en-US" sz="1600" b="1" dirty="0" err="1">
                <a:solidFill>
                  <a:schemeClr val="accent6"/>
                </a:solidFill>
              </a:rPr>
              <a:t>Qtr</a:t>
            </a:r>
            <a:r>
              <a:rPr lang="en-US" sz="1600" b="1" dirty="0">
                <a:solidFill>
                  <a:schemeClr val="accent6"/>
                </a:solidFill>
              </a:rPr>
              <a:t> After Exit</a:t>
            </a:r>
          </a:p>
        </p:txBody>
      </p:sp>
      <p:sp>
        <p:nvSpPr>
          <p:cNvPr id="9" name="TextBox 8">
            <a:extLst>
              <a:ext uri="{FF2B5EF4-FFF2-40B4-BE49-F238E27FC236}">
                <a16:creationId xmlns:a16="http://schemas.microsoft.com/office/drawing/2014/main" id="{E1DC5C78-4239-4B2F-A1E9-DBCFE9A04DCA}"/>
              </a:ext>
            </a:extLst>
          </p:cNvPr>
          <p:cNvSpPr txBox="1"/>
          <p:nvPr/>
        </p:nvSpPr>
        <p:spPr>
          <a:xfrm>
            <a:off x="6756520" y="2361460"/>
            <a:ext cx="1837678" cy="338554"/>
          </a:xfrm>
          <a:prstGeom prst="rect">
            <a:avLst/>
          </a:prstGeom>
          <a:noFill/>
        </p:spPr>
        <p:txBody>
          <a:bodyPr wrap="square" rtlCol="0">
            <a:spAutoFit/>
          </a:bodyPr>
          <a:lstStyle/>
          <a:p>
            <a:pPr algn="ctr"/>
            <a:r>
              <a:rPr lang="en-US" sz="1600" b="1" dirty="0">
                <a:solidFill>
                  <a:schemeClr val="accent6"/>
                </a:solidFill>
              </a:rPr>
              <a:t>2nd </a:t>
            </a:r>
            <a:r>
              <a:rPr lang="en-US" sz="1600" b="1" dirty="0" err="1">
                <a:solidFill>
                  <a:schemeClr val="accent6"/>
                </a:solidFill>
              </a:rPr>
              <a:t>Qtr</a:t>
            </a:r>
            <a:r>
              <a:rPr lang="en-US" sz="1600" b="1" dirty="0">
                <a:solidFill>
                  <a:schemeClr val="accent6"/>
                </a:solidFill>
              </a:rPr>
              <a:t> After Exit</a:t>
            </a:r>
          </a:p>
        </p:txBody>
      </p:sp>
      <p:sp>
        <p:nvSpPr>
          <p:cNvPr id="11" name="TextBox 10">
            <a:extLst>
              <a:ext uri="{FF2B5EF4-FFF2-40B4-BE49-F238E27FC236}">
                <a16:creationId xmlns:a16="http://schemas.microsoft.com/office/drawing/2014/main" id="{F4A6DA87-8D6E-44C8-9ED6-98A9656D3FD3}"/>
              </a:ext>
            </a:extLst>
          </p:cNvPr>
          <p:cNvSpPr txBox="1"/>
          <p:nvPr/>
        </p:nvSpPr>
        <p:spPr>
          <a:xfrm>
            <a:off x="685801" y="4600113"/>
            <a:ext cx="1837678" cy="338554"/>
          </a:xfrm>
          <a:prstGeom prst="rect">
            <a:avLst/>
          </a:prstGeom>
          <a:noFill/>
        </p:spPr>
        <p:txBody>
          <a:bodyPr wrap="square" rtlCol="0">
            <a:spAutoFit/>
          </a:bodyPr>
          <a:lstStyle/>
          <a:p>
            <a:pPr algn="ctr"/>
            <a:r>
              <a:rPr lang="en-US" sz="1600" b="1" dirty="0">
                <a:solidFill>
                  <a:schemeClr val="accent6"/>
                </a:solidFill>
              </a:rPr>
              <a:t>3rd </a:t>
            </a:r>
            <a:r>
              <a:rPr lang="en-US" sz="1600" b="1" dirty="0" err="1">
                <a:solidFill>
                  <a:schemeClr val="accent6"/>
                </a:solidFill>
              </a:rPr>
              <a:t>Qtr</a:t>
            </a:r>
            <a:r>
              <a:rPr lang="en-US" sz="1600" b="1" dirty="0">
                <a:solidFill>
                  <a:schemeClr val="accent6"/>
                </a:solidFill>
              </a:rPr>
              <a:t> After Exit</a:t>
            </a:r>
          </a:p>
        </p:txBody>
      </p:sp>
      <p:sp>
        <p:nvSpPr>
          <p:cNvPr id="12" name="TextBox 11">
            <a:extLst>
              <a:ext uri="{FF2B5EF4-FFF2-40B4-BE49-F238E27FC236}">
                <a16:creationId xmlns:a16="http://schemas.microsoft.com/office/drawing/2014/main" id="{82A9EA55-A057-4672-9F9E-80AE6AC3C605}"/>
              </a:ext>
            </a:extLst>
          </p:cNvPr>
          <p:cNvSpPr txBox="1"/>
          <p:nvPr/>
        </p:nvSpPr>
        <p:spPr>
          <a:xfrm>
            <a:off x="2787588" y="4611673"/>
            <a:ext cx="1837678" cy="338554"/>
          </a:xfrm>
          <a:prstGeom prst="rect">
            <a:avLst/>
          </a:prstGeom>
          <a:noFill/>
        </p:spPr>
        <p:txBody>
          <a:bodyPr wrap="square" rtlCol="0">
            <a:spAutoFit/>
          </a:bodyPr>
          <a:lstStyle/>
          <a:p>
            <a:pPr algn="ctr"/>
            <a:r>
              <a:rPr lang="en-US" sz="1600" b="1" dirty="0">
                <a:solidFill>
                  <a:schemeClr val="accent6"/>
                </a:solidFill>
              </a:rPr>
              <a:t>4th </a:t>
            </a:r>
            <a:r>
              <a:rPr lang="en-US" sz="1600" b="1" dirty="0" err="1">
                <a:solidFill>
                  <a:schemeClr val="accent6"/>
                </a:solidFill>
              </a:rPr>
              <a:t>Qtr</a:t>
            </a:r>
            <a:r>
              <a:rPr lang="en-US" sz="1600" b="1" dirty="0">
                <a:solidFill>
                  <a:schemeClr val="accent6"/>
                </a:solidFill>
              </a:rPr>
              <a:t> After Exit</a:t>
            </a:r>
          </a:p>
        </p:txBody>
      </p:sp>
    </p:spTree>
    <p:extLst>
      <p:ext uri="{BB962C8B-B14F-4D97-AF65-F5344CB8AC3E}">
        <p14:creationId xmlns:p14="http://schemas.microsoft.com/office/powerpoint/2010/main" val="2545014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6234" y="0"/>
            <a:ext cx="7940566" cy="1219200"/>
          </a:xfrm>
        </p:spPr>
        <p:txBody>
          <a:bodyPr/>
          <a:lstStyle/>
          <a:p>
            <a:r>
              <a:rPr lang="en-US" altLang="en-US" dirty="0"/>
              <a:t>WIOA Performance Indicators</a:t>
            </a:r>
            <a:endParaRPr lang="en-US" dirty="0">
              <a:latin typeface="+mj-lt"/>
            </a:endParaRPr>
          </a:p>
        </p:txBody>
      </p:sp>
      <p:sp>
        <p:nvSpPr>
          <p:cNvPr id="3" name="Content Placeholder 2"/>
          <p:cNvSpPr>
            <a:spLocks noGrp="1"/>
          </p:cNvSpPr>
          <p:nvPr>
            <p:ph idx="1"/>
          </p:nvPr>
        </p:nvSpPr>
        <p:spPr>
          <a:xfrm>
            <a:off x="377190" y="1219200"/>
            <a:ext cx="8492490" cy="4906963"/>
          </a:xfrm>
        </p:spPr>
        <p:txBody>
          <a:bodyPr>
            <a:normAutofit fontScale="62500" lnSpcReduction="20000"/>
          </a:bodyPr>
          <a:lstStyle/>
          <a:p>
            <a:pPr marL="0" indent="0">
              <a:buNone/>
            </a:pPr>
            <a:r>
              <a:rPr lang="en-US" sz="3400" b="1" dirty="0"/>
              <a:t>Employment 2</a:t>
            </a:r>
            <a:r>
              <a:rPr lang="en-US" sz="3400" b="1" baseline="30000" dirty="0"/>
              <a:t>nd</a:t>
            </a:r>
            <a:r>
              <a:rPr lang="en-US" sz="3400" b="1" dirty="0"/>
              <a:t> Quarter After Exit</a:t>
            </a:r>
            <a:endParaRPr lang="en-US" sz="2300" b="1" dirty="0"/>
          </a:p>
          <a:p>
            <a:pPr marL="0" indent="0">
              <a:buNone/>
            </a:pPr>
            <a:r>
              <a:rPr lang="en-US" sz="2900" b="1" dirty="0"/>
              <a:t>In Employment during the 2</a:t>
            </a:r>
            <a:r>
              <a:rPr lang="en-US" sz="2900" b="1" baseline="30000" dirty="0"/>
              <a:t>nd</a:t>
            </a:r>
            <a:r>
              <a:rPr lang="en-US" sz="2900" b="1" dirty="0"/>
              <a:t> Quarter After Exit:</a:t>
            </a:r>
            <a:endParaRPr lang="en-US" sz="2900" dirty="0"/>
          </a:p>
          <a:p>
            <a:pPr marL="457200" lvl="1" indent="0">
              <a:lnSpc>
                <a:spcPct val="115000"/>
              </a:lnSpc>
              <a:spcBef>
                <a:spcPts val="0"/>
              </a:spcBef>
              <a:spcAft>
                <a:spcPts val="0"/>
              </a:spcAft>
              <a:buNone/>
            </a:pPr>
            <a:r>
              <a:rPr lang="en-US" sz="2900" dirty="0"/>
              <a:t>The percentage of participants who are employed </a:t>
            </a:r>
            <a:r>
              <a:rPr lang="en-US" sz="2900" i="1" dirty="0"/>
              <a:t>during</a:t>
            </a:r>
            <a:r>
              <a:rPr lang="en-US" sz="2900" dirty="0"/>
              <a:t> the second quarter after their exit. </a:t>
            </a:r>
          </a:p>
          <a:p>
            <a:pPr marL="0" indent="0">
              <a:buNone/>
            </a:pPr>
            <a:r>
              <a:rPr lang="en-US" sz="2900" b="1" dirty="0"/>
              <a:t>For Youth: In Employment, Education, or Training during the 2</a:t>
            </a:r>
            <a:r>
              <a:rPr lang="en-US" sz="2900" b="1" baseline="30000" dirty="0"/>
              <a:t>nd</a:t>
            </a:r>
            <a:r>
              <a:rPr lang="en-US" sz="2900" b="1" dirty="0"/>
              <a:t> Quarter After Exit:</a:t>
            </a:r>
            <a:endParaRPr lang="en-US" sz="2900" dirty="0"/>
          </a:p>
          <a:p>
            <a:pPr marL="457200" lvl="1" indent="0">
              <a:lnSpc>
                <a:spcPct val="115000"/>
              </a:lnSpc>
              <a:spcBef>
                <a:spcPts val="0"/>
              </a:spcBef>
              <a:spcAft>
                <a:spcPts val="0"/>
              </a:spcAft>
              <a:buNone/>
            </a:pPr>
            <a:r>
              <a:rPr lang="en-US" sz="2900" dirty="0"/>
              <a:t>The percentage of participants who are employed, or in education, or in advanced training </a:t>
            </a:r>
            <a:r>
              <a:rPr lang="en-US" sz="2900" i="1" dirty="0"/>
              <a:t>during</a:t>
            </a:r>
            <a:r>
              <a:rPr lang="en-US" sz="2900" dirty="0"/>
              <a:t> the second quarter after their exit. </a:t>
            </a:r>
          </a:p>
          <a:p>
            <a:pPr marL="457200" lvl="1" indent="0">
              <a:lnSpc>
                <a:spcPct val="115000"/>
              </a:lnSpc>
              <a:spcBef>
                <a:spcPts val="0"/>
              </a:spcBef>
              <a:spcAft>
                <a:spcPts val="0"/>
              </a:spcAft>
              <a:buNone/>
            </a:pPr>
            <a:endParaRPr lang="en-US" sz="2300" dirty="0"/>
          </a:p>
          <a:p>
            <a:pPr marL="457200" lvl="1" indent="0">
              <a:lnSpc>
                <a:spcPct val="115000"/>
              </a:lnSpc>
              <a:spcBef>
                <a:spcPts val="0"/>
              </a:spcBef>
              <a:spcAft>
                <a:spcPts val="0"/>
              </a:spcAft>
              <a:buNone/>
            </a:pPr>
            <a:endParaRPr lang="en-US" sz="2300" dirty="0"/>
          </a:p>
          <a:p>
            <a:pPr marL="457200" lvl="1" indent="0">
              <a:lnSpc>
                <a:spcPct val="115000"/>
              </a:lnSpc>
              <a:spcBef>
                <a:spcPts val="0"/>
              </a:spcBef>
              <a:spcAft>
                <a:spcPts val="0"/>
              </a:spcAft>
              <a:buNone/>
            </a:pPr>
            <a:endParaRPr lang="en-US" sz="2300" dirty="0"/>
          </a:p>
          <a:p>
            <a:pPr marL="6350" indent="0">
              <a:lnSpc>
                <a:spcPct val="115000"/>
              </a:lnSpc>
              <a:spcBef>
                <a:spcPts val="0"/>
              </a:spcBef>
              <a:buNone/>
            </a:pPr>
            <a:r>
              <a:rPr lang="en-US" sz="2600" i="1" dirty="0"/>
              <a:t>Employment:</a:t>
            </a:r>
          </a:p>
          <a:p>
            <a:pPr marL="463550" indent="-457200">
              <a:lnSpc>
                <a:spcPct val="115000"/>
              </a:lnSpc>
              <a:spcBef>
                <a:spcPts val="0"/>
              </a:spcBef>
              <a:buFont typeface="Wingdings" panose="05000000000000000000" pitchFamily="2" charset="2"/>
              <a:buChar char="ü"/>
            </a:pPr>
            <a:r>
              <a:rPr lang="en-US" sz="2600" dirty="0"/>
              <a:t>UI wage records </a:t>
            </a:r>
          </a:p>
          <a:p>
            <a:pPr marL="463550" indent="-457200">
              <a:lnSpc>
                <a:spcPct val="115000"/>
              </a:lnSpc>
              <a:spcBef>
                <a:spcPts val="0"/>
              </a:spcBef>
              <a:buFont typeface="Wingdings" panose="05000000000000000000" pitchFamily="2" charset="2"/>
              <a:buChar char="ü"/>
            </a:pPr>
            <a:r>
              <a:rPr lang="en-US" sz="2600" dirty="0"/>
              <a:t>(</a:t>
            </a:r>
            <a:r>
              <a:rPr lang="en-US" sz="2200" dirty="0"/>
              <a:t>see TEGL 26-16 for adding wages when no wage record found; </a:t>
            </a:r>
            <a:r>
              <a:rPr lang="en-US" sz="2200" dirty="0" err="1"/>
              <a:t>e.g</a:t>
            </a:r>
            <a:r>
              <a:rPr lang="en-US" sz="2200" dirty="0"/>
              <a:t> someone who is in federal employment</a:t>
            </a:r>
            <a:r>
              <a:rPr lang="en-US" sz="2600" dirty="0"/>
              <a:t>)</a:t>
            </a:r>
          </a:p>
          <a:p>
            <a:pPr marL="463550" indent="-457200">
              <a:lnSpc>
                <a:spcPct val="115000"/>
              </a:lnSpc>
              <a:spcBef>
                <a:spcPts val="0"/>
              </a:spcBef>
              <a:buFont typeface="Wingdings" panose="05000000000000000000" pitchFamily="2" charset="2"/>
              <a:buChar char="ü"/>
            </a:pPr>
            <a:endParaRPr lang="en-US" sz="2600" dirty="0"/>
          </a:p>
          <a:p>
            <a:pPr marL="6350" indent="0">
              <a:lnSpc>
                <a:spcPct val="115000"/>
              </a:lnSpc>
              <a:spcBef>
                <a:spcPts val="0"/>
              </a:spcBef>
              <a:buNone/>
            </a:pPr>
            <a:r>
              <a:rPr lang="en-US" sz="2600" dirty="0"/>
              <a:t>		</a:t>
            </a:r>
            <a:endParaRPr lang="en-US" sz="2300" b="1" i="1" dirty="0">
              <a:solidFill>
                <a:srgbClr val="C00000"/>
              </a:solidFill>
              <a:cs typeface="Times New Roman"/>
            </a:endParaRPr>
          </a:p>
          <a:p>
            <a:pPr marL="6350" indent="0">
              <a:lnSpc>
                <a:spcPct val="115000"/>
              </a:lnSpc>
              <a:spcBef>
                <a:spcPts val="0"/>
              </a:spcBef>
              <a:buNone/>
            </a:pPr>
            <a:r>
              <a:rPr lang="en-US" sz="2600" i="1" dirty="0"/>
              <a:t>Education or Training (Youth only):</a:t>
            </a:r>
          </a:p>
          <a:p>
            <a:pPr marL="463550" indent="-457200">
              <a:lnSpc>
                <a:spcPct val="115000"/>
              </a:lnSpc>
              <a:spcBef>
                <a:spcPts val="0"/>
              </a:spcBef>
              <a:buFont typeface="Wingdings" panose="05000000000000000000" pitchFamily="2" charset="2"/>
              <a:buChar char="ü"/>
            </a:pPr>
            <a:r>
              <a:rPr lang="en-US" sz="2600" dirty="0"/>
              <a:t>Retention Services on the </a:t>
            </a:r>
            <a:r>
              <a:rPr lang="en-US" sz="2600" i="1" dirty="0"/>
              <a:t>General </a:t>
            </a:r>
            <a:r>
              <a:rPr lang="en-US" sz="2600" dirty="0"/>
              <a:t>tab of MOSES</a:t>
            </a:r>
          </a:p>
          <a:p>
            <a:pPr marL="6350" indent="0">
              <a:lnSpc>
                <a:spcPct val="115000"/>
              </a:lnSpc>
              <a:spcBef>
                <a:spcPts val="0"/>
              </a:spcBef>
              <a:buNone/>
            </a:pPr>
            <a:r>
              <a:rPr lang="en-US" sz="2000" dirty="0"/>
              <a:t>		</a:t>
            </a:r>
          </a:p>
          <a:p>
            <a:pPr marL="6350" indent="0">
              <a:lnSpc>
                <a:spcPct val="115000"/>
              </a:lnSpc>
              <a:spcBef>
                <a:spcPts val="0"/>
              </a:spcBef>
              <a:buNone/>
            </a:pPr>
            <a:endParaRPr lang="en-US" sz="2000" dirty="0"/>
          </a:p>
          <a:p>
            <a:pPr marL="457200" lvl="1" indent="0">
              <a:lnSpc>
                <a:spcPct val="115000"/>
              </a:lnSpc>
              <a:spcBef>
                <a:spcPts val="0"/>
              </a:spcBef>
              <a:spcAft>
                <a:spcPts val="0"/>
              </a:spcAft>
              <a:buNone/>
            </a:pPr>
            <a:endParaRPr lang="en-US" sz="1800" dirty="0">
              <a:ea typeface="Calibri"/>
              <a:cs typeface="Times New Roman"/>
            </a:endParaRPr>
          </a:p>
          <a:p>
            <a:endParaRPr lang="en-US" dirty="0"/>
          </a:p>
        </p:txBody>
      </p:sp>
      <p:sp>
        <p:nvSpPr>
          <p:cNvPr id="4" name="Date Placeholder 3"/>
          <p:cNvSpPr>
            <a:spLocks noGrp="1"/>
          </p:cNvSpPr>
          <p:nvPr>
            <p:ph type="dt" sz="half" idx="10"/>
          </p:nvPr>
        </p:nvSpPr>
        <p:spPr/>
        <p:txBody>
          <a:bodyPr/>
          <a:lstStyle/>
          <a:p>
            <a:pPr>
              <a:defRPr/>
            </a:pPr>
            <a:r>
              <a:rPr lang="en-US"/>
              <a:t>February 1, 2018 </a:t>
            </a:r>
          </a:p>
        </p:txBody>
      </p:sp>
      <p:sp>
        <p:nvSpPr>
          <p:cNvPr id="6" name="Slide Number Placeholder 5"/>
          <p:cNvSpPr>
            <a:spLocks noGrp="1"/>
          </p:cNvSpPr>
          <p:nvPr>
            <p:ph type="sldNum" sz="quarter" idx="12"/>
          </p:nvPr>
        </p:nvSpPr>
        <p:spPr/>
        <p:txBody>
          <a:bodyPr/>
          <a:lstStyle/>
          <a:p>
            <a:pPr>
              <a:defRPr/>
            </a:pPr>
            <a:fld id="{E072579F-9FF5-4201-872C-73481382824D}" type="slidenum">
              <a:rPr lang="en-US" smtClean="0"/>
              <a:pPr>
                <a:defRPr/>
              </a:pPr>
              <a:t>7</a:t>
            </a:fld>
            <a:endParaRPr lang="en-US" dirty="0"/>
          </a:p>
        </p:txBody>
      </p:sp>
    </p:spTree>
    <p:extLst>
      <p:ext uri="{BB962C8B-B14F-4D97-AF65-F5344CB8AC3E}">
        <p14:creationId xmlns:p14="http://schemas.microsoft.com/office/powerpoint/2010/main" val="3218971422"/>
      </p:ext>
    </p:extLst>
  </p:cSld>
  <p:clrMapOvr>
    <a:masterClrMapping/>
  </p:clrMapOvr>
  <p:transition>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3035" y="352338"/>
            <a:ext cx="8229600" cy="533400"/>
          </a:xfrm>
        </p:spPr>
        <p:txBody>
          <a:bodyPr/>
          <a:lstStyle/>
          <a:p>
            <a:r>
              <a:rPr lang="en-US" sz="2800" dirty="0">
                <a:latin typeface="Century Gothic" panose="020B0502020202020204" pitchFamily="34" charset="0"/>
              </a:rPr>
              <a:t>Retention Services in MOSES</a:t>
            </a:r>
          </a:p>
        </p:txBody>
      </p:sp>
      <p:sp>
        <p:nvSpPr>
          <p:cNvPr id="6" name="Slide Number Placeholder 5"/>
          <p:cNvSpPr>
            <a:spLocks noGrp="1"/>
          </p:cNvSpPr>
          <p:nvPr>
            <p:ph type="sldNum" sz="quarter" idx="12"/>
          </p:nvPr>
        </p:nvSpPr>
        <p:spPr/>
        <p:txBody>
          <a:bodyPr/>
          <a:lstStyle/>
          <a:p>
            <a:pPr>
              <a:defRPr/>
            </a:pPr>
            <a:fld id="{E072579F-9FF5-4201-872C-73481382824D}" type="slidenum">
              <a:rPr lang="en-US" smtClean="0"/>
              <a:pPr>
                <a:defRPr/>
              </a:pPr>
              <a:t>8</a:t>
            </a:fld>
            <a:endParaRPr lang="en-US" dirty="0"/>
          </a:p>
        </p:txBody>
      </p:sp>
      <p:sp>
        <p:nvSpPr>
          <p:cNvPr id="7" name="TextBox 6"/>
          <p:cNvSpPr txBox="1"/>
          <p:nvPr/>
        </p:nvSpPr>
        <p:spPr>
          <a:xfrm>
            <a:off x="880546" y="1207532"/>
            <a:ext cx="7382905" cy="369332"/>
          </a:xfrm>
          <a:prstGeom prst="rect">
            <a:avLst/>
          </a:prstGeom>
          <a:noFill/>
        </p:spPr>
        <p:txBody>
          <a:bodyPr wrap="square" rtlCol="0">
            <a:spAutoFit/>
          </a:bodyPr>
          <a:lstStyle/>
          <a:p>
            <a:r>
              <a:rPr lang="en-US" b="1" dirty="0"/>
              <a:t>Retention Services (Month 6/2</a:t>
            </a:r>
            <a:r>
              <a:rPr lang="en-US" b="1" baseline="30000" dirty="0"/>
              <a:t>nd</a:t>
            </a:r>
            <a:r>
              <a:rPr lang="en-US" b="1" dirty="0"/>
              <a:t> Quarter After Exit)</a:t>
            </a:r>
          </a:p>
        </p:txBody>
      </p:sp>
      <p:pic>
        <p:nvPicPr>
          <p:cNvPr id="4" name="Picture 3">
            <a:extLst>
              <a:ext uri="{FF2B5EF4-FFF2-40B4-BE49-F238E27FC236}">
                <a16:creationId xmlns:a16="http://schemas.microsoft.com/office/drawing/2014/main" id="{285B96D1-B95D-4F39-9A5E-A342A6358EF4}"/>
              </a:ext>
            </a:extLst>
          </p:cNvPr>
          <p:cNvPicPr>
            <a:picLocks noChangeAspect="1"/>
          </p:cNvPicPr>
          <p:nvPr/>
        </p:nvPicPr>
        <p:blipFill>
          <a:blip r:embed="rId2"/>
          <a:stretch>
            <a:fillRect/>
          </a:stretch>
        </p:blipFill>
        <p:spPr>
          <a:xfrm>
            <a:off x="791047" y="1576864"/>
            <a:ext cx="7738308" cy="4526756"/>
          </a:xfrm>
          <a:prstGeom prst="rect">
            <a:avLst/>
          </a:prstGeom>
        </p:spPr>
      </p:pic>
    </p:spTree>
    <p:extLst>
      <p:ext uri="{BB962C8B-B14F-4D97-AF65-F5344CB8AC3E}">
        <p14:creationId xmlns:p14="http://schemas.microsoft.com/office/powerpoint/2010/main" val="1837273938"/>
      </p:ext>
    </p:extLst>
  </p:cSld>
  <p:clrMapOvr>
    <a:masterClrMapping/>
  </p:clrMapOvr>
  <p:transition>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E7B25C-55FF-4F0D-939E-73183868B257}"/>
              </a:ext>
            </a:extLst>
          </p:cNvPr>
          <p:cNvSpPr>
            <a:spLocks noGrp="1"/>
          </p:cNvSpPr>
          <p:nvPr>
            <p:ph type="title"/>
          </p:nvPr>
        </p:nvSpPr>
        <p:spPr/>
        <p:txBody>
          <a:bodyPr/>
          <a:lstStyle/>
          <a:p>
            <a:r>
              <a:rPr lang="en-US" b="1" dirty="0"/>
              <a:t>Employment 2</a:t>
            </a:r>
            <a:r>
              <a:rPr lang="en-US" b="1" baseline="30000" dirty="0"/>
              <a:t>nd</a:t>
            </a:r>
            <a:r>
              <a:rPr lang="en-US" b="1" dirty="0"/>
              <a:t> Quarter After Exit</a:t>
            </a:r>
            <a:br>
              <a:rPr lang="en-US" sz="2400" b="1" dirty="0"/>
            </a:br>
            <a:r>
              <a:rPr lang="en-US" sz="2800" b="1" dirty="0"/>
              <a:t>Scenario</a:t>
            </a:r>
            <a:endParaRPr lang="en-US" dirty="0"/>
          </a:p>
        </p:txBody>
      </p:sp>
      <p:sp>
        <p:nvSpPr>
          <p:cNvPr id="3" name="Content Placeholder 2">
            <a:extLst>
              <a:ext uri="{FF2B5EF4-FFF2-40B4-BE49-F238E27FC236}">
                <a16:creationId xmlns:a16="http://schemas.microsoft.com/office/drawing/2014/main" id="{9B83FA3D-2C19-4327-8C81-A5C1D0BBE224}"/>
              </a:ext>
            </a:extLst>
          </p:cNvPr>
          <p:cNvSpPr>
            <a:spLocks noGrp="1"/>
          </p:cNvSpPr>
          <p:nvPr>
            <p:ph idx="1"/>
          </p:nvPr>
        </p:nvSpPr>
        <p:spPr/>
        <p:txBody>
          <a:bodyPr>
            <a:normAutofit/>
          </a:bodyPr>
          <a:lstStyle/>
          <a:p>
            <a:r>
              <a:rPr lang="en-US" sz="2400" dirty="0"/>
              <a:t>Nancy is a WIOA dislocated worker who was laid off from her job at a medical supply company and is working with a  career counselor on her specific interests. The counselor is aware of a training in mechatronics and after discussing the details with her, enrolls Nancy in the program.</a:t>
            </a:r>
          </a:p>
          <a:p>
            <a:r>
              <a:rPr lang="en-US" sz="2400" dirty="0"/>
              <a:t>Nancy exits the training program and WIOA Dislocated Worker program in January 2019 and gets a job immediately. In August 2019, Nancy moves to another state, buts finds a new job and continues working.</a:t>
            </a:r>
          </a:p>
          <a:p>
            <a:r>
              <a:rPr lang="en-US" sz="2400" dirty="0">
                <a:solidFill>
                  <a:srgbClr val="0000FF"/>
                </a:solidFill>
              </a:rPr>
              <a:t>Is Nancy a positive outcome in the Employment Rate 2</a:t>
            </a:r>
            <a:r>
              <a:rPr lang="en-US" sz="2400" baseline="30000" dirty="0">
                <a:solidFill>
                  <a:srgbClr val="0000FF"/>
                </a:solidFill>
              </a:rPr>
              <a:t>nd</a:t>
            </a:r>
            <a:r>
              <a:rPr lang="en-US" sz="2400" dirty="0">
                <a:solidFill>
                  <a:srgbClr val="0000FF"/>
                </a:solidFill>
              </a:rPr>
              <a:t> Quarter After Exit?   </a:t>
            </a:r>
          </a:p>
          <a:p>
            <a:endParaRPr lang="en-US" sz="2400" dirty="0">
              <a:solidFill>
                <a:srgbClr val="0000FF"/>
              </a:solidFill>
            </a:endParaRPr>
          </a:p>
          <a:p>
            <a:endParaRPr lang="en-US" sz="2000" dirty="0"/>
          </a:p>
        </p:txBody>
      </p:sp>
      <p:sp>
        <p:nvSpPr>
          <p:cNvPr id="4" name="Date Placeholder 3">
            <a:extLst>
              <a:ext uri="{FF2B5EF4-FFF2-40B4-BE49-F238E27FC236}">
                <a16:creationId xmlns:a16="http://schemas.microsoft.com/office/drawing/2014/main" id="{DD5DDA7E-55C5-4E88-A091-F9FBBA90CFAD}"/>
              </a:ext>
            </a:extLst>
          </p:cNvPr>
          <p:cNvSpPr>
            <a:spLocks noGrp="1"/>
          </p:cNvSpPr>
          <p:nvPr>
            <p:ph type="dt" sz="half" idx="10"/>
          </p:nvPr>
        </p:nvSpPr>
        <p:spPr/>
        <p:txBody>
          <a:bodyPr/>
          <a:lstStyle/>
          <a:p>
            <a:pPr>
              <a:defRPr/>
            </a:pPr>
            <a:r>
              <a:rPr lang="en-US"/>
              <a:t>February 1, 2018 </a:t>
            </a:r>
          </a:p>
        </p:txBody>
      </p:sp>
      <p:sp>
        <p:nvSpPr>
          <p:cNvPr id="5" name="Slide Number Placeholder 4">
            <a:extLst>
              <a:ext uri="{FF2B5EF4-FFF2-40B4-BE49-F238E27FC236}">
                <a16:creationId xmlns:a16="http://schemas.microsoft.com/office/drawing/2014/main" id="{255D1CF2-A0AE-4A38-984A-A5B7B1CA0228}"/>
              </a:ext>
            </a:extLst>
          </p:cNvPr>
          <p:cNvSpPr>
            <a:spLocks noGrp="1"/>
          </p:cNvSpPr>
          <p:nvPr>
            <p:ph type="sldNum" sz="quarter" idx="12"/>
          </p:nvPr>
        </p:nvSpPr>
        <p:spPr/>
        <p:txBody>
          <a:bodyPr/>
          <a:lstStyle/>
          <a:p>
            <a:pPr>
              <a:defRPr/>
            </a:pPr>
            <a:fld id="{E072579F-9FF5-4201-872C-73481382824D}" type="slidenum">
              <a:rPr lang="en-US" smtClean="0"/>
              <a:pPr>
                <a:defRPr/>
              </a:pPr>
              <a:t>9</a:t>
            </a:fld>
            <a:endParaRPr lang="en-US" dirty="0"/>
          </a:p>
        </p:txBody>
      </p:sp>
    </p:spTree>
    <p:extLst>
      <p:ext uri="{BB962C8B-B14F-4D97-AF65-F5344CB8AC3E}">
        <p14:creationId xmlns:p14="http://schemas.microsoft.com/office/powerpoint/2010/main" val="530098637"/>
      </p:ext>
    </p:extLst>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MassHire">
      <a:dk1>
        <a:srgbClr val="009876"/>
      </a:dk1>
      <a:lt1>
        <a:srgbClr val="FFFFFF"/>
      </a:lt1>
      <a:dk2>
        <a:srgbClr val="032B4A"/>
      </a:dk2>
      <a:lt2>
        <a:srgbClr val="FDB525"/>
      </a:lt2>
      <a:accent1>
        <a:srgbClr val="D1D3D4"/>
      </a:accent1>
      <a:accent2>
        <a:srgbClr val="63BCE6"/>
      </a:accent2>
      <a:accent3>
        <a:srgbClr val="AF48B7"/>
      </a:accent3>
      <a:accent4>
        <a:srgbClr val="27C19F"/>
      </a:accent4>
      <a:accent5>
        <a:srgbClr val="436581"/>
      </a:accent5>
      <a:accent6>
        <a:srgbClr val="000000"/>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7501</TotalTime>
  <Words>2820</Words>
  <Application>Microsoft Office PowerPoint</Application>
  <PresentationFormat>On-screen Show (4:3)</PresentationFormat>
  <Paragraphs>418</Paragraphs>
  <Slides>40</Slides>
  <Notes>4</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40</vt:i4>
      </vt:variant>
    </vt:vector>
  </HeadingPairs>
  <TitlesOfParts>
    <vt:vector size="50" baseType="lpstr">
      <vt:lpstr>Arial</vt:lpstr>
      <vt:lpstr>Calibri</vt:lpstr>
      <vt:lpstr>Century Gothic</vt:lpstr>
      <vt:lpstr>Courier New</vt:lpstr>
      <vt:lpstr>Georgia</vt:lpstr>
      <vt:lpstr>inherit</vt:lpstr>
      <vt:lpstr>Lucida Grande</vt:lpstr>
      <vt:lpstr>Questrial</vt:lpstr>
      <vt:lpstr>Wingdings</vt:lpstr>
      <vt:lpstr>Office Theme</vt:lpstr>
      <vt:lpstr>PowerPoint Presentation</vt:lpstr>
      <vt:lpstr> Today’s webinar will be recorded.  </vt:lpstr>
      <vt:lpstr> </vt:lpstr>
      <vt:lpstr> </vt:lpstr>
      <vt:lpstr>WIOA Performance Indicators</vt:lpstr>
      <vt:lpstr>WIOA Performance Indicators</vt:lpstr>
      <vt:lpstr>WIOA Performance Indicators</vt:lpstr>
      <vt:lpstr>Retention Services in MOSES</vt:lpstr>
      <vt:lpstr>Employment 2nd Quarter After Exit Scenario</vt:lpstr>
      <vt:lpstr>WIOA Performance Indicators</vt:lpstr>
      <vt:lpstr>Retention Services in MOSES</vt:lpstr>
      <vt:lpstr>Employment 4th Quarter After Exit Scenario</vt:lpstr>
      <vt:lpstr>WIOA Performance Indicators</vt:lpstr>
      <vt:lpstr>WIOA Performance Indicators</vt:lpstr>
      <vt:lpstr>WIOA Performance Indicators</vt:lpstr>
      <vt:lpstr>Types of Post Secondary Credentials Credential Attainment</vt:lpstr>
      <vt:lpstr>Secondary School Diplomas/Equivalents Credential Attainment</vt:lpstr>
      <vt:lpstr>WIOA Performance Indicators</vt:lpstr>
      <vt:lpstr>WIOA Performance Indicators</vt:lpstr>
      <vt:lpstr>WIOA Performance Indicators</vt:lpstr>
      <vt:lpstr>Credential Attainment Scenario</vt:lpstr>
      <vt:lpstr>WIOA Performance Indicators</vt:lpstr>
      <vt:lpstr>WIOA Performance Indicators</vt:lpstr>
      <vt:lpstr>WIOA Performance Indicators Measurable Skill Gain</vt:lpstr>
      <vt:lpstr>WIOA Performance Indicators Measurable Skill Gains</vt:lpstr>
      <vt:lpstr>WIOA Performance Indicators Measurable Skill Gains</vt:lpstr>
      <vt:lpstr>WIOA Performance Indicators Tracking Measurable Skill Gains</vt:lpstr>
      <vt:lpstr>WIOA Performance Indicators</vt:lpstr>
      <vt:lpstr>WIOA Performance Indicators</vt:lpstr>
      <vt:lpstr>WIOA Performance Indicators Measurable Skill Gains</vt:lpstr>
      <vt:lpstr>Measurable Skill Gain Scenario</vt:lpstr>
      <vt:lpstr> </vt:lpstr>
      <vt:lpstr>PowerPoint Presentation</vt:lpstr>
      <vt:lpstr>PowerPoint Presentation</vt:lpstr>
      <vt:lpstr>PowerPoint Presentation</vt:lpstr>
      <vt:lpstr>PowerPoint Presentation</vt:lpstr>
      <vt:lpstr>Incorrect Use of Blue/Bold Services!!</vt:lpstr>
      <vt:lpstr>PowerPoint Presentation</vt:lpstr>
      <vt:lpstr>PowerPoint Presentation</vt:lpstr>
      <vt:lpstr>Resources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Jill Pertuso</dc:creator>
  <cp:lastModifiedBy>Abramowitz, Leslie A. (EOL)</cp:lastModifiedBy>
  <cp:revision>186</cp:revision>
  <cp:lastPrinted>2018-09-06T11:57:44Z</cp:lastPrinted>
  <dcterms:created xsi:type="dcterms:W3CDTF">2018-04-17T17:15:10Z</dcterms:created>
  <dcterms:modified xsi:type="dcterms:W3CDTF">2021-04-15T13:11:16Z</dcterms:modified>
</cp:coreProperties>
</file>