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8" r:id="rId2"/>
  </p:sldMasterIdLst>
  <p:notesMasterIdLst>
    <p:notesMasterId r:id="rId41"/>
  </p:notesMasterIdLst>
  <p:handoutMasterIdLst>
    <p:handoutMasterId r:id="rId42"/>
  </p:handoutMasterIdLst>
  <p:sldIdLst>
    <p:sldId id="256" r:id="rId3"/>
    <p:sldId id="344" r:id="rId4"/>
    <p:sldId id="288" r:id="rId5"/>
    <p:sldId id="320" r:id="rId6"/>
    <p:sldId id="289" r:id="rId7"/>
    <p:sldId id="290" r:id="rId8"/>
    <p:sldId id="291" r:id="rId9"/>
    <p:sldId id="292" r:id="rId10"/>
    <p:sldId id="293" r:id="rId11"/>
    <p:sldId id="295" r:id="rId12"/>
    <p:sldId id="296" r:id="rId13"/>
    <p:sldId id="297" r:id="rId14"/>
    <p:sldId id="298" r:id="rId15"/>
    <p:sldId id="300" r:id="rId16"/>
    <p:sldId id="302" r:id="rId17"/>
    <p:sldId id="303" r:id="rId18"/>
    <p:sldId id="310" r:id="rId19"/>
    <p:sldId id="311" r:id="rId20"/>
    <p:sldId id="312" r:id="rId21"/>
    <p:sldId id="305" r:id="rId22"/>
    <p:sldId id="338" r:id="rId23"/>
    <p:sldId id="332" r:id="rId24"/>
    <p:sldId id="333" r:id="rId25"/>
    <p:sldId id="334" r:id="rId26"/>
    <p:sldId id="335" r:id="rId27"/>
    <p:sldId id="336" r:id="rId28"/>
    <p:sldId id="314" r:id="rId29"/>
    <p:sldId id="326" r:id="rId30"/>
    <p:sldId id="329" r:id="rId31"/>
    <p:sldId id="327" r:id="rId32"/>
    <p:sldId id="330" r:id="rId33"/>
    <p:sldId id="340" r:id="rId34"/>
    <p:sldId id="321" r:id="rId35"/>
    <p:sldId id="322" r:id="rId36"/>
    <p:sldId id="328" r:id="rId37"/>
    <p:sldId id="341" r:id="rId38"/>
    <p:sldId id="342" r:id="rId39"/>
    <p:sldId id="325" r:id="rId40"/>
  </p:sldIdLst>
  <p:sldSz cx="9144000" cy="6858000" type="screen4x3"/>
  <p:notesSz cx="701040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651"/>
    <a:srgbClr val="139876"/>
    <a:srgbClr val="7D3379"/>
    <a:srgbClr val="53A4CF"/>
    <a:srgbClr val="112638"/>
    <a:srgbClr val="45A78E"/>
    <a:srgbClr val="042B4A"/>
    <a:srgbClr val="426480"/>
    <a:srgbClr val="42647F"/>
    <a:srgbClr val="FAA7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83" autoAdjust="0"/>
    <p:restoredTop sz="94660"/>
  </p:normalViewPr>
  <p:slideViewPr>
    <p:cSldViewPr snapToGrid="0" snapToObjects="1">
      <p:cViewPr varScale="1">
        <p:scale>
          <a:sx n="69" d="100"/>
          <a:sy n="69" d="100"/>
        </p:scale>
        <p:origin x="1530"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169"/>
          </a:xfrm>
          <a:prstGeom prst="rect">
            <a:avLst/>
          </a:prstGeom>
        </p:spPr>
        <p:txBody>
          <a:bodyPr vert="horz" lIns="92757" tIns="46378" rIns="92757" bIns="46378" rtlCol="0"/>
          <a:lstStyle>
            <a:lvl1pPr algn="r">
              <a:defRPr sz="1200"/>
            </a:lvl1pPr>
          </a:lstStyle>
          <a:p>
            <a:fld id="{051798B2-8A4B-2446-B6F0-7A9B9C158E37}" type="datetimeFigureOut">
              <a:rPr lang="en-US" smtClean="0"/>
              <a:t>10/13/2020</a:t>
            </a:fld>
            <a:endParaRPr lang="en-US"/>
          </a:p>
        </p:txBody>
      </p:sp>
      <p:sp>
        <p:nvSpPr>
          <p:cNvPr id="4" name="Footer Placeholder 3"/>
          <p:cNvSpPr>
            <a:spLocks noGrp="1"/>
          </p:cNvSpPr>
          <p:nvPr>
            <p:ph type="ftr" sz="quarter" idx="2"/>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60605"/>
            <a:ext cx="3037840" cy="461169"/>
          </a:xfrm>
          <a:prstGeom prst="rect">
            <a:avLst/>
          </a:prstGeom>
        </p:spPr>
        <p:txBody>
          <a:bodyPr vert="horz" lIns="92757" tIns="46378" rIns="92757" bIns="46378" rtlCol="0" anchor="b"/>
          <a:lstStyle>
            <a:lvl1pPr algn="r">
              <a:defRPr sz="1200"/>
            </a:lvl1pPr>
          </a:lstStyle>
          <a:p>
            <a:fld id="{3C943C99-E074-C04C-AF52-066428F31260}" type="slidenum">
              <a:rPr lang="en-US" smtClean="0"/>
              <a:t>‹#›</a:t>
            </a:fld>
            <a:endParaRPr lang="en-US"/>
          </a:p>
        </p:txBody>
      </p:sp>
    </p:spTree>
    <p:extLst>
      <p:ext uri="{BB962C8B-B14F-4D97-AF65-F5344CB8AC3E}">
        <p14:creationId xmlns:p14="http://schemas.microsoft.com/office/powerpoint/2010/main" val="810204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1169"/>
          </a:xfrm>
          <a:prstGeom prst="rect">
            <a:avLst/>
          </a:prstGeom>
        </p:spPr>
        <p:txBody>
          <a:bodyPr vert="horz" lIns="92757" tIns="46378" rIns="92757" bIns="46378" rtlCol="0"/>
          <a:lstStyle>
            <a:lvl1pPr algn="r">
              <a:defRPr sz="1200"/>
            </a:lvl1pPr>
          </a:lstStyle>
          <a:p>
            <a:fld id="{E0FE1118-A4E6-2B4A-AF18-287D336DCF6C}" type="datetimeFigureOut">
              <a:rPr lang="en-US" smtClean="0"/>
              <a:t>10/13/2020</a:t>
            </a:fld>
            <a:endParaRPr lang="en-US"/>
          </a:p>
        </p:txBody>
      </p:sp>
      <p:sp>
        <p:nvSpPr>
          <p:cNvPr id="4" name="Slide Image Placeholder 3"/>
          <p:cNvSpPr>
            <a:spLocks noGrp="1" noRot="1" noChangeAspect="1"/>
          </p:cNvSpPr>
          <p:nvPr>
            <p:ph type="sldImg" idx="2"/>
          </p:nvPr>
        </p:nvSpPr>
        <p:spPr>
          <a:xfrm>
            <a:off x="1198563" y="692150"/>
            <a:ext cx="4613275" cy="3459163"/>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2757" tIns="46378" rIns="92757" bIns="46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5"/>
            <a:ext cx="3037840" cy="461169"/>
          </a:xfrm>
          <a:prstGeom prst="rect">
            <a:avLst/>
          </a:prstGeom>
        </p:spPr>
        <p:txBody>
          <a:bodyPr vert="horz" lIns="92757" tIns="46378" rIns="92757" bIns="46378" rtlCol="0" anchor="b"/>
          <a:lstStyle>
            <a:lvl1pPr algn="r">
              <a:defRPr sz="1200"/>
            </a:lvl1pPr>
          </a:lstStyle>
          <a:p>
            <a:fld id="{1683126A-5919-944C-8385-AD187C64D85E}" type="slidenum">
              <a:rPr lang="en-US" smtClean="0"/>
              <a:t>‹#›</a:t>
            </a:fld>
            <a:endParaRPr lang="en-US"/>
          </a:p>
        </p:txBody>
      </p:sp>
    </p:spTree>
    <p:extLst>
      <p:ext uri="{BB962C8B-B14F-4D97-AF65-F5344CB8AC3E}">
        <p14:creationId xmlns:p14="http://schemas.microsoft.com/office/powerpoint/2010/main" val="33968002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6b857f72a_1_122:notes"/>
          <p:cNvSpPr>
            <a:spLocks noGrp="1" noRot="1" noChangeAspect="1"/>
          </p:cNvSpPr>
          <p:nvPr>
            <p:ph type="sldImg" idx="2"/>
          </p:nvPr>
        </p:nvSpPr>
        <p:spPr>
          <a:xfrm>
            <a:off x="1181100" y="696913"/>
            <a:ext cx="4648200"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76b857f72a_1_122:notes"/>
          <p:cNvSpPr txBox="1">
            <a:spLocks noGrp="1"/>
          </p:cNvSpPr>
          <p:nvPr>
            <p:ph type="body" idx="1"/>
          </p:nvPr>
        </p:nvSpPr>
        <p:spPr>
          <a:xfrm>
            <a:off x="701040" y="4415791"/>
            <a:ext cx="5608200" cy="4183500"/>
          </a:xfrm>
          <a:prstGeom prst="rect">
            <a:avLst/>
          </a:prstGeom>
        </p:spPr>
        <p:txBody>
          <a:bodyPr spcFirstLastPara="1" wrap="square" lIns="92750" tIns="46375" rIns="92750" bIns="46375" anchor="t" anchorCtr="0">
            <a:noAutofit/>
          </a:bodyPr>
          <a:lstStyle/>
          <a:p>
            <a:pPr marL="0" lvl="0" indent="0" algn="l" rtl="0">
              <a:spcBef>
                <a:spcPts val="0"/>
              </a:spcBef>
              <a:spcAft>
                <a:spcPts val="0"/>
              </a:spcAft>
              <a:buNone/>
            </a:pPr>
            <a:endParaRPr/>
          </a:p>
        </p:txBody>
      </p:sp>
      <p:sp>
        <p:nvSpPr>
          <p:cNvPr id="154" name="Google Shape;154;g76b857f72a_1_122:notes"/>
          <p:cNvSpPr txBox="1">
            <a:spLocks noGrp="1"/>
          </p:cNvSpPr>
          <p:nvPr>
            <p:ph type="sldNum" idx="12"/>
          </p:nvPr>
        </p:nvSpPr>
        <p:spPr>
          <a:xfrm>
            <a:off x="3970938" y="8829967"/>
            <a:ext cx="3037800" cy="464700"/>
          </a:xfrm>
          <a:prstGeom prst="rect">
            <a:avLst/>
          </a:prstGeom>
        </p:spPr>
        <p:txBody>
          <a:bodyPr spcFirstLastPara="1" wrap="square" lIns="92750" tIns="46375" rIns="92750" bIns="463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52065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76b857f72a_1_7:notes"/>
          <p:cNvSpPr>
            <a:spLocks noGrp="1" noRot="1" noChangeAspect="1"/>
          </p:cNvSpPr>
          <p:nvPr>
            <p:ph type="sldImg" idx="2"/>
          </p:nvPr>
        </p:nvSpPr>
        <p:spPr>
          <a:xfrm>
            <a:off x="1181100" y="696913"/>
            <a:ext cx="4648200"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76b857f72a_1_7:notes"/>
          <p:cNvSpPr txBox="1">
            <a:spLocks noGrp="1"/>
          </p:cNvSpPr>
          <p:nvPr>
            <p:ph type="body" idx="1"/>
          </p:nvPr>
        </p:nvSpPr>
        <p:spPr>
          <a:xfrm>
            <a:off x="701040" y="4415791"/>
            <a:ext cx="5608200" cy="4183500"/>
          </a:xfrm>
          <a:prstGeom prst="rect">
            <a:avLst/>
          </a:prstGeom>
        </p:spPr>
        <p:txBody>
          <a:bodyPr spcFirstLastPara="1" wrap="square" lIns="92750" tIns="46375" rIns="92750" bIns="46375" anchor="t" anchorCtr="0">
            <a:noAutofit/>
          </a:bodyPr>
          <a:lstStyle/>
          <a:p>
            <a:pPr marL="0" lvl="0" indent="0" algn="l" rtl="0">
              <a:spcBef>
                <a:spcPts val="0"/>
              </a:spcBef>
              <a:spcAft>
                <a:spcPts val="0"/>
              </a:spcAft>
              <a:buNone/>
            </a:pPr>
            <a:endParaRPr/>
          </a:p>
        </p:txBody>
      </p:sp>
      <p:sp>
        <p:nvSpPr>
          <p:cNvPr id="162" name="Google Shape;162;g76b857f72a_1_7:notes"/>
          <p:cNvSpPr txBox="1">
            <a:spLocks noGrp="1"/>
          </p:cNvSpPr>
          <p:nvPr>
            <p:ph type="sldNum" idx="12"/>
          </p:nvPr>
        </p:nvSpPr>
        <p:spPr>
          <a:xfrm>
            <a:off x="3970938" y="8829967"/>
            <a:ext cx="3037800" cy="464700"/>
          </a:xfrm>
          <a:prstGeom prst="rect">
            <a:avLst/>
          </a:prstGeom>
        </p:spPr>
        <p:txBody>
          <a:bodyPr spcFirstLastPara="1" wrap="square" lIns="92750" tIns="46375" rIns="92750" bIns="463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19613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Presenter Name</a:t>
            </a:r>
            <a:br>
              <a:rPr lang="en-US" dirty="0"/>
            </a:br>
            <a:r>
              <a:rPr lang="en-US" dirty="0"/>
              <a:t>Contact information</a:t>
            </a:r>
          </a:p>
          <a:p>
            <a:pPr lvl="0"/>
            <a:r>
              <a:rPr lang="en-US" dirty="0"/>
              <a:t>Email</a:t>
            </a:r>
            <a:br>
              <a:rPr lang="en-US" dirty="0"/>
            </a:br>
            <a:r>
              <a:rPr lang="en-US" dirty="0"/>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err="1">
                <a:solidFill>
                  <a:srgbClr val="042B4A"/>
                </a:solidFill>
                <a:latin typeface="+mn-lt"/>
                <a:cs typeface="Calibri"/>
              </a:rPr>
              <a:t>MassHireFallRiverCareers.org</a:t>
            </a:r>
            <a:endParaRPr lang="en-US" sz="1000" dirty="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086600" y="6356350"/>
            <a:ext cx="1362075" cy="365125"/>
          </a:xfrm>
        </p:spPr>
        <p:txBody>
          <a:bodyPr/>
          <a:lstStyle>
            <a:lvl1pPr>
              <a:defRPr/>
            </a:lvl1pPr>
          </a:lstStyle>
          <a:p>
            <a:pPr>
              <a:defRPr/>
            </a:pPr>
            <a:r>
              <a:rPr lang="en-US"/>
              <a:t>May 2017</a:t>
            </a:r>
            <a:endParaRPr lang="en-US" dirty="0"/>
          </a:p>
        </p:txBody>
      </p:sp>
      <p:sp>
        <p:nvSpPr>
          <p:cNvPr id="5" name="Footer Placeholder 4"/>
          <p:cNvSpPr>
            <a:spLocks noGrp="1"/>
          </p:cNvSpPr>
          <p:nvPr>
            <p:ph type="ftr" sz="quarter" idx="11"/>
          </p:nvPr>
        </p:nvSpPr>
        <p:spPr>
          <a:xfrm>
            <a:off x="658813" y="6356350"/>
            <a:ext cx="6046787" cy="365125"/>
          </a:xfrm>
        </p:spPr>
        <p:txBody>
          <a:bodyPr/>
          <a:lstStyle>
            <a:lvl1pPr>
              <a:defRPr/>
            </a:lvl1pPr>
          </a:lstStyle>
          <a:p>
            <a:pPr>
              <a:defRPr/>
            </a:pPr>
            <a:r>
              <a:rPr lang="en-US"/>
              <a:t>Massachusetts Department of Career Services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dirty="0"/>
          </a:p>
        </p:txBody>
      </p:sp>
    </p:spTree>
    <p:extLst>
      <p:ext uri="{BB962C8B-B14F-4D97-AF65-F5344CB8AC3E}">
        <p14:creationId xmlns:p14="http://schemas.microsoft.com/office/powerpoint/2010/main" val="2413613160"/>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6339375"/>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9"/>
        <p:cNvGrpSpPr/>
        <p:nvPr/>
      </p:nvGrpSpPr>
      <p:grpSpPr>
        <a:xfrm>
          <a:off x="0" y="0"/>
          <a:ext cx="0" cy="0"/>
          <a:chOff x="0" y="0"/>
          <a:chExt cx="0" cy="0"/>
        </a:xfrm>
      </p:grpSpPr>
      <p:sp>
        <p:nvSpPr>
          <p:cNvPr id="20" name="Google Shape;20;p2"/>
          <p:cNvSpPr/>
          <p:nvPr/>
        </p:nvSpPr>
        <p:spPr>
          <a:xfrm>
            <a:off x="0" y="-14107"/>
            <a:ext cx="9144000" cy="438598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21;p2"/>
          <p:cNvSpPr txBox="1">
            <a:spLocks noGrp="1"/>
          </p:cNvSpPr>
          <p:nvPr>
            <p:ph type="title"/>
          </p:nvPr>
        </p:nvSpPr>
        <p:spPr>
          <a:xfrm>
            <a:off x="457200" y="972490"/>
            <a:ext cx="6400800" cy="1141001"/>
          </a:xfrm>
          <a:prstGeom prst="rect">
            <a:avLst/>
          </a:prstGeom>
          <a:noFill/>
          <a:ln>
            <a:noFill/>
          </a:ln>
        </p:spPr>
        <p:txBody>
          <a:bodyPr spcFirstLastPara="1" wrap="square" lIns="0" tIns="45700" rIns="0" bIns="45700" anchor="b" anchorCtr="0">
            <a:noAutofit/>
          </a:bodyPr>
          <a:lstStyle>
            <a:lvl1pPr lvl="0" algn="l">
              <a:lnSpc>
                <a:spcPct val="80000"/>
              </a:lnSpc>
              <a:spcBef>
                <a:spcPts val="0"/>
              </a:spcBef>
              <a:spcAft>
                <a:spcPts val="0"/>
              </a:spcAft>
              <a:buClr>
                <a:srgbClr val="FFFFFF"/>
              </a:buClr>
              <a:buSzPts val="5400"/>
              <a:buFont typeface="Calibri"/>
              <a:buNone/>
              <a:defRPr sz="5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
          <p:cNvSpPr txBox="1">
            <a:spLocks noGrp="1"/>
          </p:cNvSpPr>
          <p:nvPr>
            <p:ph type="body" idx="1"/>
          </p:nvPr>
        </p:nvSpPr>
        <p:spPr>
          <a:xfrm>
            <a:off x="457200" y="2286529"/>
            <a:ext cx="6597650" cy="746125"/>
          </a:xfrm>
          <a:prstGeom prst="rect">
            <a:avLst/>
          </a:prstGeom>
          <a:noFill/>
          <a:ln>
            <a:noFill/>
          </a:ln>
        </p:spPr>
        <p:txBody>
          <a:bodyPr spcFirstLastPara="1" wrap="square" lIns="0" tIns="45700" rIns="0" bIns="45700" anchor="t" anchorCtr="0">
            <a:noAutofit/>
          </a:bodyPr>
          <a:lstStyle>
            <a:lvl1pPr marL="457200" lvl="0" indent="-228600" algn="l">
              <a:lnSpc>
                <a:spcPct val="80000"/>
              </a:lnSpc>
              <a:spcBef>
                <a:spcPts val="1800"/>
              </a:spcBef>
              <a:spcAft>
                <a:spcPts val="0"/>
              </a:spcAft>
              <a:buSzPts val="3200"/>
              <a:buNone/>
              <a:defRPr sz="3200">
                <a:solidFill>
                  <a:srgbClr val="FDD809"/>
                </a:solidFill>
              </a:defRPr>
            </a:lvl1pPr>
            <a:lvl2pPr marL="914400" lvl="1" indent="-228600" algn="l">
              <a:lnSpc>
                <a:spcPct val="90000"/>
              </a:lnSpc>
              <a:spcBef>
                <a:spcPts val="900"/>
              </a:spcBef>
              <a:spcAft>
                <a:spcPts val="0"/>
              </a:spcAft>
              <a:buSzPts val="2800"/>
              <a:buNone/>
              <a:defRPr sz="2800">
                <a:solidFill>
                  <a:srgbClr val="FFFFFF"/>
                </a:solidFill>
              </a:defRPr>
            </a:lvl2pPr>
            <a:lvl3pPr marL="1371600" lvl="2" indent="-228600" algn="l">
              <a:lnSpc>
                <a:spcPct val="90000"/>
              </a:lnSpc>
              <a:spcBef>
                <a:spcPts val="900"/>
              </a:spcBef>
              <a:spcAft>
                <a:spcPts val="0"/>
              </a:spcAft>
              <a:buSzPts val="2400"/>
              <a:buNone/>
              <a:defRPr sz="2400">
                <a:solidFill>
                  <a:srgbClr val="FFFFFF"/>
                </a:solidFill>
              </a:defRPr>
            </a:lvl3pPr>
            <a:lvl4pPr marL="1828800" lvl="3" indent="-228600" algn="l">
              <a:lnSpc>
                <a:spcPct val="90000"/>
              </a:lnSpc>
              <a:spcBef>
                <a:spcPts val="900"/>
              </a:spcBef>
              <a:spcAft>
                <a:spcPts val="0"/>
              </a:spcAft>
              <a:buSzPts val="2400"/>
              <a:buNone/>
              <a:defRPr sz="2400">
                <a:solidFill>
                  <a:srgbClr val="FFFFFF"/>
                </a:solidFill>
              </a:defRPr>
            </a:lvl4pPr>
            <a:lvl5pPr marL="2286000" lvl="4" indent="-228600" algn="l">
              <a:lnSpc>
                <a:spcPct val="90000"/>
              </a:lnSpc>
              <a:spcBef>
                <a:spcPts val="900"/>
              </a:spcBef>
              <a:spcAft>
                <a:spcPts val="0"/>
              </a:spcAft>
              <a:buSzPts val="2400"/>
              <a:buNone/>
              <a:defRPr sz="2400">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2"/>
          <p:cNvSpPr txBox="1">
            <a:spLocks noGrp="1"/>
          </p:cNvSpPr>
          <p:nvPr>
            <p:ph type="body" idx="2"/>
          </p:nvPr>
        </p:nvSpPr>
        <p:spPr>
          <a:xfrm>
            <a:off x="457200" y="3870325"/>
            <a:ext cx="5035550" cy="297677"/>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1800"/>
              </a:spcBef>
              <a:spcAft>
                <a:spcPts val="0"/>
              </a:spcAft>
              <a:buSzPts val="1800"/>
              <a:buNone/>
              <a:defRPr sz="1800">
                <a:solidFill>
                  <a:srgbClr val="FFFFFF"/>
                </a:solidFill>
              </a:defRPr>
            </a:lvl1pPr>
            <a:lvl2pPr marL="914400" lvl="1" indent="-228600" algn="l">
              <a:lnSpc>
                <a:spcPct val="90000"/>
              </a:lnSpc>
              <a:spcBef>
                <a:spcPts val="900"/>
              </a:spcBef>
              <a:spcAft>
                <a:spcPts val="0"/>
              </a:spcAft>
              <a:buSzPts val="2800"/>
              <a:buNone/>
              <a:defRPr sz="2800">
                <a:solidFill>
                  <a:srgbClr val="FFFFFF"/>
                </a:solidFill>
              </a:defRPr>
            </a:lvl2pPr>
            <a:lvl3pPr marL="1371600" lvl="2" indent="-228600" algn="l">
              <a:lnSpc>
                <a:spcPct val="90000"/>
              </a:lnSpc>
              <a:spcBef>
                <a:spcPts val="900"/>
              </a:spcBef>
              <a:spcAft>
                <a:spcPts val="0"/>
              </a:spcAft>
              <a:buSzPts val="2400"/>
              <a:buNone/>
              <a:defRPr sz="2400">
                <a:solidFill>
                  <a:srgbClr val="FFFFFF"/>
                </a:solidFill>
              </a:defRPr>
            </a:lvl3pPr>
            <a:lvl4pPr marL="1828800" lvl="3" indent="-228600" algn="l">
              <a:lnSpc>
                <a:spcPct val="90000"/>
              </a:lnSpc>
              <a:spcBef>
                <a:spcPts val="900"/>
              </a:spcBef>
              <a:spcAft>
                <a:spcPts val="0"/>
              </a:spcAft>
              <a:buSzPts val="2400"/>
              <a:buNone/>
              <a:defRPr sz="2400">
                <a:solidFill>
                  <a:srgbClr val="FFFFFF"/>
                </a:solidFill>
              </a:defRPr>
            </a:lvl4pPr>
            <a:lvl5pPr marL="2286000" lvl="4" indent="-228600" algn="l">
              <a:lnSpc>
                <a:spcPct val="90000"/>
              </a:lnSpc>
              <a:spcBef>
                <a:spcPts val="900"/>
              </a:spcBef>
              <a:spcAft>
                <a:spcPts val="0"/>
              </a:spcAft>
              <a:buSzPts val="2400"/>
              <a:buNone/>
              <a:defRPr sz="2400">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
          <p:cNvSpPr txBox="1">
            <a:spLocks noGrp="1"/>
          </p:cNvSpPr>
          <p:nvPr>
            <p:ph type="body" idx="3"/>
          </p:nvPr>
        </p:nvSpPr>
        <p:spPr>
          <a:xfrm>
            <a:off x="457200" y="5137133"/>
            <a:ext cx="3229648" cy="1459169"/>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800"/>
              </a:spcBef>
              <a:spcAft>
                <a:spcPts val="0"/>
              </a:spcAft>
              <a:buSzPts val="1800"/>
              <a:buNone/>
              <a:defRPr sz="1800">
                <a:solidFill>
                  <a:srgbClr val="7F7F7F"/>
                </a:solidFill>
              </a:defRPr>
            </a:lvl1pPr>
            <a:lvl2pPr marL="914400" lvl="1" indent="-228600" algn="l">
              <a:lnSpc>
                <a:spcPct val="90000"/>
              </a:lnSpc>
              <a:spcBef>
                <a:spcPts val="900"/>
              </a:spcBef>
              <a:spcAft>
                <a:spcPts val="0"/>
              </a:spcAft>
              <a:buSzPts val="2800"/>
              <a:buNone/>
              <a:defRPr sz="2800">
                <a:solidFill>
                  <a:srgbClr val="FFFFFF"/>
                </a:solidFill>
              </a:defRPr>
            </a:lvl2pPr>
            <a:lvl3pPr marL="1371600" lvl="2" indent="-228600" algn="l">
              <a:lnSpc>
                <a:spcPct val="90000"/>
              </a:lnSpc>
              <a:spcBef>
                <a:spcPts val="900"/>
              </a:spcBef>
              <a:spcAft>
                <a:spcPts val="0"/>
              </a:spcAft>
              <a:buSzPts val="2400"/>
              <a:buNone/>
              <a:defRPr sz="2400">
                <a:solidFill>
                  <a:srgbClr val="FFFFFF"/>
                </a:solidFill>
              </a:defRPr>
            </a:lvl3pPr>
            <a:lvl4pPr marL="1828800" lvl="3" indent="-228600" algn="l">
              <a:lnSpc>
                <a:spcPct val="90000"/>
              </a:lnSpc>
              <a:spcBef>
                <a:spcPts val="900"/>
              </a:spcBef>
              <a:spcAft>
                <a:spcPts val="0"/>
              </a:spcAft>
              <a:buSzPts val="2400"/>
              <a:buNone/>
              <a:defRPr sz="2400">
                <a:solidFill>
                  <a:srgbClr val="FFFFFF"/>
                </a:solidFill>
              </a:defRPr>
            </a:lvl4pPr>
            <a:lvl5pPr marL="2286000" lvl="4" indent="-228600" algn="l">
              <a:lnSpc>
                <a:spcPct val="90000"/>
              </a:lnSpc>
              <a:spcBef>
                <a:spcPts val="900"/>
              </a:spcBef>
              <a:spcAft>
                <a:spcPts val="0"/>
              </a:spcAft>
              <a:buSzPts val="2400"/>
              <a:buNone/>
              <a:defRPr sz="2400">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2"/>
          <p:cNvSpPr/>
          <p:nvPr/>
        </p:nvSpPr>
        <p:spPr>
          <a:xfrm rot="10800000">
            <a:off x="7358302" y="-14108"/>
            <a:ext cx="1801089" cy="4385986"/>
          </a:xfrm>
          <a:prstGeom prst="rtTriangle">
            <a:avLst/>
          </a:prstGeom>
          <a:solidFill>
            <a:srgbClr val="45A78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585005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9" name="Google Shape;29;p3"/>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30" name="Google Shape;30;p3"/>
          <p:cNvSpPr txBox="1">
            <a:spLocks noGrp="1"/>
          </p:cNvSpPr>
          <p:nvPr>
            <p:ph type="body" idx="1"/>
          </p:nvPr>
        </p:nvSpPr>
        <p:spPr>
          <a:xfrm>
            <a:off x="457200" y="1446235"/>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900"/>
              </a:spcBef>
              <a:spcAft>
                <a:spcPts val="0"/>
              </a:spcAft>
              <a:buSzPts val="1800"/>
              <a:buChar char="–"/>
              <a:defRPr/>
            </a:lvl2pPr>
            <a:lvl3pPr marL="1371600" lvl="2" indent="-342900" algn="l">
              <a:lnSpc>
                <a:spcPct val="90000"/>
              </a:lnSpc>
              <a:spcBef>
                <a:spcPts val="900"/>
              </a:spcBef>
              <a:spcAft>
                <a:spcPts val="0"/>
              </a:spcAft>
              <a:buSzPts val="1800"/>
              <a:buChar char="•"/>
              <a:defRPr/>
            </a:lvl3pPr>
            <a:lvl4pPr marL="1828800" lvl="3" indent="-342900" algn="l">
              <a:lnSpc>
                <a:spcPct val="90000"/>
              </a:lnSpc>
              <a:spcBef>
                <a:spcPts val="900"/>
              </a:spcBef>
              <a:spcAft>
                <a:spcPts val="0"/>
              </a:spcAft>
              <a:buSzPts val="1800"/>
              <a:buChar char="–"/>
              <a:defRPr/>
            </a:lvl4pPr>
            <a:lvl5pPr marL="2286000" lvl="4" indent="-342900" algn="l">
              <a:lnSpc>
                <a:spcPct val="90000"/>
              </a:lnSpc>
              <a:spcBef>
                <a:spcPts val="90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60854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and Content" type="obj">
  <p:cSld name="1_Title and Content">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457200" y="1446235"/>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900"/>
              </a:spcBef>
              <a:spcAft>
                <a:spcPts val="0"/>
              </a:spcAft>
              <a:buSzPts val="1800"/>
              <a:buChar char="–"/>
              <a:defRPr/>
            </a:lvl2pPr>
            <a:lvl3pPr marL="1371600" lvl="2" indent="-342900" algn="l">
              <a:lnSpc>
                <a:spcPct val="90000"/>
              </a:lnSpc>
              <a:spcBef>
                <a:spcPts val="900"/>
              </a:spcBef>
              <a:spcAft>
                <a:spcPts val="0"/>
              </a:spcAft>
              <a:buSzPts val="1800"/>
              <a:buChar char="•"/>
              <a:defRPr/>
            </a:lvl3pPr>
            <a:lvl4pPr marL="1828800" lvl="3" indent="-342900" algn="l">
              <a:lnSpc>
                <a:spcPct val="90000"/>
              </a:lnSpc>
              <a:spcBef>
                <a:spcPts val="900"/>
              </a:spcBef>
              <a:spcAft>
                <a:spcPts val="0"/>
              </a:spcAft>
              <a:buSzPts val="1800"/>
              <a:buChar char="–"/>
              <a:defRPr/>
            </a:lvl4pPr>
            <a:lvl5pPr marL="2286000" lvl="4" indent="-355600" algn="l">
              <a:lnSpc>
                <a:spcPct val="90000"/>
              </a:lnSpc>
              <a:spcBef>
                <a:spcPts val="900"/>
              </a:spcBef>
              <a:spcAft>
                <a:spcPts val="0"/>
              </a:spcAft>
              <a:buSzPts val="2000"/>
              <a:buChar char="»"/>
              <a:defRPr/>
            </a:lvl5pPr>
            <a:lvl6pPr marL="2743200" lvl="5" indent="-355600" algn="l">
              <a:spcBef>
                <a:spcPts val="400"/>
              </a:spcBef>
              <a:spcAft>
                <a:spcPts val="0"/>
              </a:spcAft>
              <a:buClr>
                <a:schemeClr val="dk1"/>
              </a:buClr>
              <a:buSzPts val="2000"/>
              <a:buChar char="•"/>
              <a:defRPr/>
            </a:lvl6pPr>
            <a:lvl7pPr marL="3200400" lvl="6" indent="-355600" algn="l">
              <a:spcBef>
                <a:spcPts val="400"/>
              </a:spcBef>
              <a:spcAft>
                <a:spcPts val="0"/>
              </a:spcAft>
              <a:buClr>
                <a:schemeClr val="dk1"/>
              </a:buClr>
              <a:buSzPts val="2000"/>
              <a:buChar char="•"/>
              <a:defRPr/>
            </a:lvl7pPr>
            <a:lvl8pPr marL="3657600" lvl="7" indent="-355600" algn="l">
              <a:spcBef>
                <a:spcPts val="400"/>
              </a:spcBef>
              <a:spcAft>
                <a:spcPts val="0"/>
              </a:spcAft>
              <a:buClr>
                <a:schemeClr val="dk1"/>
              </a:buClr>
              <a:buSzPts val="2000"/>
              <a:buChar char="•"/>
              <a:defRPr/>
            </a:lvl8pPr>
            <a:lvl9pPr marL="4114800" lvl="8" indent="-355600" algn="l">
              <a:spcBef>
                <a:spcPts val="400"/>
              </a:spcBef>
              <a:spcAft>
                <a:spcPts val="0"/>
              </a:spcAft>
              <a:buClr>
                <a:schemeClr val="dk1"/>
              </a:buClr>
              <a:buSzPts val="2000"/>
              <a:buFont typeface="Arial"/>
              <a:buChar char="•"/>
              <a:defRPr/>
            </a:lvl9pPr>
          </a:lstStyle>
          <a:p>
            <a:endParaRPr/>
          </a:p>
        </p:txBody>
      </p:sp>
      <p:sp>
        <p:nvSpPr>
          <p:cNvPr id="34" name="Google Shape;34;p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4"/>
          <p:cNvSpPr txBox="1">
            <a:spLocks noGrp="1"/>
          </p:cNvSpPr>
          <p:nvPr>
            <p:ph type="ftr" idx="11"/>
          </p:nvPr>
        </p:nvSpPr>
        <p:spPr>
          <a:xfrm>
            <a:off x="658813" y="6356350"/>
            <a:ext cx="3760787"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4"/>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spcBef>
                <a:spcPts val="0"/>
              </a:spcBef>
              <a:buNone/>
              <a:defRPr sz="1000">
                <a:solidFill>
                  <a:srgbClr val="042B4A"/>
                </a:solidFill>
                <a:latin typeface="Calibri"/>
                <a:ea typeface="Calibri"/>
                <a:cs typeface="Calibri"/>
                <a:sym typeface="Calibri"/>
              </a:defRPr>
            </a:lvl1pPr>
            <a:lvl2pPr marL="0" marR="0" lvl="1" indent="0" algn="r">
              <a:spcBef>
                <a:spcPts val="0"/>
              </a:spcBef>
              <a:buNone/>
              <a:defRPr sz="1000">
                <a:solidFill>
                  <a:srgbClr val="042B4A"/>
                </a:solidFill>
                <a:latin typeface="Calibri"/>
                <a:ea typeface="Calibri"/>
                <a:cs typeface="Calibri"/>
                <a:sym typeface="Calibri"/>
              </a:defRPr>
            </a:lvl2pPr>
            <a:lvl3pPr marL="0" marR="0" lvl="2" indent="0" algn="r">
              <a:spcBef>
                <a:spcPts val="0"/>
              </a:spcBef>
              <a:buNone/>
              <a:defRPr sz="1000">
                <a:solidFill>
                  <a:srgbClr val="042B4A"/>
                </a:solidFill>
                <a:latin typeface="Calibri"/>
                <a:ea typeface="Calibri"/>
                <a:cs typeface="Calibri"/>
                <a:sym typeface="Calibri"/>
              </a:defRPr>
            </a:lvl3pPr>
            <a:lvl4pPr marL="0" marR="0" lvl="3" indent="0" algn="r">
              <a:spcBef>
                <a:spcPts val="0"/>
              </a:spcBef>
              <a:buNone/>
              <a:defRPr sz="1000">
                <a:solidFill>
                  <a:srgbClr val="042B4A"/>
                </a:solidFill>
                <a:latin typeface="Calibri"/>
                <a:ea typeface="Calibri"/>
                <a:cs typeface="Calibri"/>
                <a:sym typeface="Calibri"/>
              </a:defRPr>
            </a:lvl4pPr>
            <a:lvl5pPr marL="0" marR="0" lvl="4" indent="0" algn="r">
              <a:spcBef>
                <a:spcPts val="0"/>
              </a:spcBef>
              <a:buNone/>
              <a:defRPr sz="1000">
                <a:solidFill>
                  <a:srgbClr val="042B4A"/>
                </a:solidFill>
                <a:latin typeface="Calibri"/>
                <a:ea typeface="Calibri"/>
                <a:cs typeface="Calibri"/>
                <a:sym typeface="Calibri"/>
              </a:defRPr>
            </a:lvl5pPr>
            <a:lvl6pPr marL="0" marR="0" lvl="5" indent="0" algn="r">
              <a:spcBef>
                <a:spcPts val="0"/>
              </a:spcBef>
              <a:buNone/>
              <a:defRPr sz="1000">
                <a:solidFill>
                  <a:srgbClr val="042B4A"/>
                </a:solidFill>
                <a:latin typeface="Calibri"/>
                <a:ea typeface="Calibri"/>
                <a:cs typeface="Calibri"/>
                <a:sym typeface="Calibri"/>
              </a:defRPr>
            </a:lvl6pPr>
            <a:lvl7pPr marL="0" marR="0" lvl="6" indent="0" algn="r">
              <a:spcBef>
                <a:spcPts val="0"/>
              </a:spcBef>
              <a:buNone/>
              <a:defRPr sz="1000">
                <a:solidFill>
                  <a:srgbClr val="042B4A"/>
                </a:solidFill>
                <a:latin typeface="Calibri"/>
                <a:ea typeface="Calibri"/>
                <a:cs typeface="Calibri"/>
                <a:sym typeface="Calibri"/>
              </a:defRPr>
            </a:lvl7pPr>
            <a:lvl8pPr marL="0" marR="0" lvl="7" indent="0" algn="r">
              <a:spcBef>
                <a:spcPts val="0"/>
              </a:spcBef>
              <a:buNone/>
              <a:defRPr sz="1000">
                <a:solidFill>
                  <a:srgbClr val="042B4A"/>
                </a:solidFill>
                <a:latin typeface="Calibri"/>
                <a:ea typeface="Calibri"/>
                <a:cs typeface="Calibri"/>
                <a:sym typeface="Calibri"/>
              </a:defRPr>
            </a:lvl8pPr>
            <a:lvl9pPr marL="0" marR="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64281763"/>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 Content Boxes">
  <p:cSld name="2 Content Boxes">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0" name="Google Shape;40;p5"/>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41" name="Google Shape;41;p5"/>
          <p:cNvSpPr txBox="1">
            <a:spLocks noGrp="1"/>
          </p:cNvSpPr>
          <p:nvPr>
            <p:ph type="body" idx="1"/>
          </p:nvPr>
        </p:nvSpPr>
        <p:spPr>
          <a:xfrm>
            <a:off x="457200" y="1446235"/>
            <a:ext cx="3903133" cy="452596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 name="Google Shape;42;p5"/>
          <p:cNvSpPr txBox="1">
            <a:spLocks noGrp="1"/>
          </p:cNvSpPr>
          <p:nvPr>
            <p:ph type="body" idx="2"/>
          </p:nvPr>
        </p:nvSpPr>
        <p:spPr>
          <a:xfrm>
            <a:off x="4781548" y="1446235"/>
            <a:ext cx="3903133" cy="452596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44020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6" name="Google Shape;46;p6"/>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47" name="Google Shape;47;p6"/>
          <p:cNvSpPr txBox="1">
            <a:spLocks noGrp="1"/>
          </p:cNvSpPr>
          <p:nvPr>
            <p:ph type="body" idx="1"/>
          </p:nvPr>
        </p:nvSpPr>
        <p:spPr>
          <a:xfrm>
            <a:off x="457200" y="1446235"/>
            <a:ext cx="2601383" cy="4525963"/>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30200" algn="l">
              <a:lnSpc>
                <a:spcPct val="90000"/>
              </a:lnSpc>
              <a:spcBef>
                <a:spcPts val="900"/>
              </a:spcBef>
              <a:spcAft>
                <a:spcPts val="0"/>
              </a:spcAft>
              <a:buSzPts val="1600"/>
              <a:buChar char="–"/>
              <a:defRPr sz="1600"/>
            </a:lvl4pPr>
            <a:lvl5pPr marL="2286000" lvl="4" indent="-330200" algn="l">
              <a:lnSpc>
                <a:spcPct val="90000"/>
              </a:lnSpc>
              <a:spcBef>
                <a:spcPts val="900"/>
              </a:spcBef>
              <a:spcAft>
                <a:spcPts val="0"/>
              </a:spcAft>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8" name="Google Shape;48;p6"/>
          <p:cNvSpPr txBox="1">
            <a:spLocks noGrp="1"/>
          </p:cNvSpPr>
          <p:nvPr>
            <p:ph type="body" idx="2"/>
          </p:nvPr>
        </p:nvSpPr>
        <p:spPr>
          <a:xfrm>
            <a:off x="6085416" y="1446235"/>
            <a:ext cx="2601383" cy="4525963"/>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30200" algn="l">
              <a:lnSpc>
                <a:spcPct val="90000"/>
              </a:lnSpc>
              <a:spcBef>
                <a:spcPts val="900"/>
              </a:spcBef>
              <a:spcAft>
                <a:spcPts val="0"/>
              </a:spcAft>
              <a:buSzPts val="1600"/>
              <a:buChar char="–"/>
              <a:defRPr sz="1600"/>
            </a:lvl4pPr>
            <a:lvl5pPr marL="2286000" lvl="4" indent="-330200" algn="l">
              <a:lnSpc>
                <a:spcPct val="90000"/>
              </a:lnSpc>
              <a:spcBef>
                <a:spcPts val="900"/>
              </a:spcBef>
              <a:spcAft>
                <a:spcPts val="0"/>
              </a:spcAft>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9" name="Google Shape;49;p6"/>
          <p:cNvSpPr txBox="1">
            <a:spLocks noGrp="1"/>
          </p:cNvSpPr>
          <p:nvPr>
            <p:ph type="body" idx="3"/>
          </p:nvPr>
        </p:nvSpPr>
        <p:spPr>
          <a:xfrm>
            <a:off x="3276600" y="1446235"/>
            <a:ext cx="2601383" cy="4525963"/>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30200" algn="l">
              <a:lnSpc>
                <a:spcPct val="90000"/>
              </a:lnSpc>
              <a:spcBef>
                <a:spcPts val="900"/>
              </a:spcBef>
              <a:spcAft>
                <a:spcPts val="0"/>
              </a:spcAft>
              <a:buSzPts val="1600"/>
              <a:buChar char="–"/>
              <a:defRPr sz="1600"/>
            </a:lvl4pPr>
            <a:lvl5pPr marL="2286000" lvl="4" indent="-330200" algn="l">
              <a:lnSpc>
                <a:spcPct val="90000"/>
              </a:lnSpc>
              <a:spcBef>
                <a:spcPts val="900"/>
              </a:spcBef>
              <a:spcAft>
                <a:spcPts val="0"/>
              </a:spcAft>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67230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2 Content Boxes">
  <p:cSld name="1_2 Content Boxes">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3" name="Google Shape;53;p7"/>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54" name="Google Shape;54;p7"/>
          <p:cNvSpPr txBox="1">
            <a:spLocks noGrp="1"/>
          </p:cNvSpPr>
          <p:nvPr>
            <p:ph type="body" idx="1"/>
          </p:nvPr>
        </p:nvSpPr>
        <p:spPr>
          <a:xfrm>
            <a:off x="457200" y="1446235"/>
            <a:ext cx="3903133" cy="452596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5" name="Google Shape;55;p7"/>
          <p:cNvSpPr txBox="1">
            <a:spLocks noGrp="1"/>
          </p:cNvSpPr>
          <p:nvPr>
            <p:ph type="body" idx="2"/>
          </p:nvPr>
        </p:nvSpPr>
        <p:spPr>
          <a:xfrm>
            <a:off x="4781548" y="1446235"/>
            <a:ext cx="3903133" cy="452596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9382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 Content Boxes">
  <p:cSld name="4 Content Boxes">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9" name="Google Shape;59;p8"/>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60" name="Google Shape;60;p8"/>
          <p:cNvSpPr txBox="1">
            <a:spLocks noGrp="1"/>
          </p:cNvSpPr>
          <p:nvPr>
            <p:ph type="body" idx="1"/>
          </p:nvPr>
        </p:nvSpPr>
        <p:spPr>
          <a:xfrm>
            <a:off x="457200" y="1446236"/>
            <a:ext cx="3987800" cy="2152097"/>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1" name="Google Shape;61;p8"/>
          <p:cNvSpPr txBox="1">
            <a:spLocks noGrp="1"/>
          </p:cNvSpPr>
          <p:nvPr>
            <p:ph type="body" idx="2"/>
          </p:nvPr>
        </p:nvSpPr>
        <p:spPr>
          <a:xfrm>
            <a:off x="457200" y="3820583"/>
            <a:ext cx="3987800" cy="2152097"/>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2" name="Google Shape;62;p8"/>
          <p:cNvSpPr txBox="1">
            <a:spLocks noGrp="1"/>
          </p:cNvSpPr>
          <p:nvPr>
            <p:ph type="body" idx="3"/>
          </p:nvPr>
        </p:nvSpPr>
        <p:spPr>
          <a:xfrm>
            <a:off x="4698999" y="1446236"/>
            <a:ext cx="3987799" cy="2152097"/>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3" name="Google Shape;63;p8"/>
          <p:cNvSpPr txBox="1">
            <a:spLocks noGrp="1"/>
          </p:cNvSpPr>
          <p:nvPr>
            <p:ph type="body" idx="4"/>
          </p:nvPr>
        </p:nvSpPr>
        <p:spPr>
          <a:xfrm>
            <a:off x="4698999" y="3820583"/>
            <a:ext cx="3987799" cy="2152097"/>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16016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 Column">
  <p:cSld name="2 Column">
    <p:spTree>
      <p:nvGrpSpPr>
        <p:cNvPr id="1" name="Shape 64"/>
        <p:cNvGrpSpPr/>
        <p:nvPr/>
      </p:nvGrpSpPr>
      <p:grpSpPr>
        <a:xfrm>
          <a:off x="0" y="0"/>
          <a:ext cx="0" cy="0"/>
          <a:chOff x="0" y="0"/>
          <a:chExt cx="0" cy="0"/>
        </a:xfrm>
      </p:grpSpPr>
      <p:sp>
        <p:nvSpPr>
          <p:cNvPr id="65" name="Google Shape;65;p9"/>
          <p:cNvSpPr txBox="1">
            <a:spLocks noGrp="1"/>
          </p:cNvSpPr>
          <p:nvPr>
            <p:ph type="body" idx="1"/>
          </p:nvPr>
        </p:nvSpPr>
        <p:spPr>
          <a:xfrm>
            <a:off x="457200" y="1463065"/>
            <a:ext cx="3881968" cy="494851"/>
          </a:xfrm>
          <a:prstGeom prst="rect">
            <a:avLst/>
          </a:prstGeom>
          <a:solidFill>
            <a:srgbClr val="042B4A"/>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6" name="Google Shape;66;p9"/>
          <p:cNvSpPr txBox="1">
            <a:spLocks noGrp="1"/>
          </p:cNvSpPr>
          <p:nvPr>
            <p:ph type="body" idx="2"/>
          </p:nvPr>
        </p:nvSpPr>
        <p:spPr>
          <a:xfrm>
            <a:off x="457200" y="2061479"/>
            <a:ext cx="3881967" cy="3910719"/>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7" name="Google Shape;67;p9"/>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9" name="Google Shape;69;p9"/>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70" name="Google Shape;70;p9"/>
          <p:cNvSpPr txBox="1">
            <a:spLocks noGrp="1"/>
          </p:cNvSpPr>
          <p:nvPr>
            <p:ph type="body" idx="3"/>
          </p:nvPr>
        </p:nvSpPr>
        <p:spPr>
          <a:xfrm>
            <a:off x="4804832" y="1463065"/>
            <a:ext cx="3881967" cy="494851"/>
          </a:xfrm>
          <a:prstGeom prst="rect">
            <a:avLst/>
          </a:prstGeom>
          <a:solidFill>
            <a:srgbClr val="53A4CF"/>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1" name="Google Shape;71;p9"/>
          <p:cNvSpPr txBox="1">
            <a:spLocks noGrp="1"/>
          </p:cNvSpPr>
          <p:nvPr>
            <p:ph type="body" idx="4"/>
          </p:nvPr>
        </p:nvSpPr>
        <p:spPr>
          <a:xfrm>
            <a:off x="4804833" y="2061479"/>
            <a:ext cx="3881966" cy="3910719"/>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extLst>
      <p:ext uri="{BB962C8B-B14F-4D97-AF65-F5344CB8AC3E}">
        <p14:creationId xmlns:p14="http://schemas.microsoft.com/office/powerpoint/2010/main" val="39508851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72"/>
        <p:cNvGrpSpPr/>
        <p:nvPr/>
      </p:nvGrpSpPr>
      <p:grpSpPr>
        <a:xfrm>
          <a:off x="0" y="0"/>
          <a:ext cx="0" cy="0"/>
          <a:chOff x="0" y="0"/>
          <a:chExt cx="0" cy="0"/>
        </a:xfrm>
      </p:grpSpPr>
      <p:sp>
        <p:nvSpPr>
          <p:cNvPr id="73" name="Google Shape;73;p10"/>
          <p:cNvSpPr txBox="1">
            <a:spLocks noGrp="1"/>
          </p:cNvSpPr>
          <p:nvPr>
            <p:ph type="body" idx="1"/>
          </p:nvPr>
        </p:nvSpPr>
        <p:spPr>
          <a:xfrm>
            <a:off x="457200" y="1463064"/>
            <a:ext cx="2559051" cy="759435"/>
          </a:xfrm>
          <a:prstGeom prst="rect">
            <a:avLst/>
          </a:prstGeom>
          <a:solidFill>
            <a:srgbClr val="042B4A"/>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4" name="Google Shape;74;p10"/>
          <p:cNvSpPr txBox="1">
            <a:spLocks noGrp="1"/>
          </p:cNvSpPr>
          <p:nvPr>
            <p:ph type="body" idx="2"/>
          </p:nvPr>
        </p:nvSpPr>
        <p:spPr>
          <a:xfrm>
            <a:off x="457201" y="2328332"/>
            <a:ext cx="2559050" cy="3643865"/>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5" name="Google Shape;75;p10"/>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0"/>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77" name="Google Shape;77;p10"/>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78" name="Google Shape;78;p10"/>
          <p:cNvSpPr txBox="1">
            <a:spLocks noGrp="1"/>
          </p:cNvSpPr>
          <p:nvPr>
            <p:ph type="body" idx="3"/>
          </p:nvPr>
        </p:nvSpPr>
        <p:spPr>
          <a:xfrm>
            <a:off x="6127748" y="1463064"/>
            <a:ext cx="2559051" cy="759435"/>
          </a:xfrm>
          <a:prstGeom prst="rect">
            <a:avLst/>
          </a:prstGeom>
          <a:solidFill>
            <a:srgbClr val="7D3379"/>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9" name="Google Shape;79;p10"/>
          <p:cNvSpPr txBox="1">
            <a:spLocks noGrp="1"/>
          </p:cNvSpPr>
          <p:nvPr>
            <p:ph type="body" idx="4"/>
          </p:nvPr>
        </p:nvSpPr>
        <p:spPr>
          <a:xfrm>
            <a:off x="6127749" y="2328332"/>
            <a:ext cx="2559050" cy="3643865"/>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0" name="Google Shape;80;p10"/>
          <p:cNvSpPr txBox="1">
            <a:spLocks noGrp="1"/>
          </p:cNvSpPr>
          <p:nvPr>
            <p:ph type="body" idx="5"/>
          </p:nvPr>
        </p:nvSpPr>
        <p:spPr>
          <a:xfrm>
            <a:off x="3276600" y="1463064"/>
            <a:ext cx="2559051" cy="759435"/>
          </a:xfrm>
          <a:prstGeom prst="rect">
            <a:avLst/>
          </a:prstGeom>
          <a:solidFill>
            <a:srgbClr val="53A4CF"/>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1" name="Google Shape;81;p10"/>
          <p:cNvSpPr txBox="1">
            <a:spLocks noGrp="1"/>
          </p:cNvSpPr>
          <p:nvPr>
            <p:ph type="body" idx="6"/>
          </p:nvPr>
        </p:nvSpPr>
        <p:spPr>
          <a:xfrm>
            <a:off x="3276601" y="2328332"/>
            <a:ext cx="2559050" cy="3643865"/>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extLst>
      <p:ext uri="{BB962C8B-B14F-4D97-AF65-F5344CB8AC3E}">
        <p14:creationId xmlns:p14="http://schemas.microsoft.com/office/powerpoint/2010/main" val="3104732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2"/>
        <p:cNvGrpSpPr/>
        <p:nvPr/>
      </p:nvGrpSpPr>
      <p:grpSpPr>
        <a:xfrm>
          <a:off x="0" y="0"/>
          <a:ext cx="0" cy="0"/>
          <a:chOff x="0" y="0"/>
          <a:chExt cx="0" cy="0"/>
        </a:xfrm>
      </p:grpSpPr>
      <p:sp>
        <p:nvSpPr>
          <p:cNvPr id="83" name="Google Shape;83;p11"/>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1"/>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5" name="Google Shape;85;p11"/>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7939611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hart">
  <p:cSld name="Chart">
    <p:spTree>
      <p:nvGrpSpPr>
        <p:cNvPr id="1" name="Shape 86"/>
        <p:cNvGrpSpPr/>
        <p:nvPr/>
      </p:nvGrpSpPr>
      <p:grpSpPr>
        <a:xfrm>
          <a:off x="0" y="0"/>
          <a:ext cx="0" cy="0"/>
          <a:chOff x="0" y="0"/>
          <a:chExt cx="0" cy="0"/>
        </a:xfrm>
      </p:grpSpPr>
      <p:sp>
        <p:nvSpPr>
          <p:cNvPr id="87" name="Google Shape;87;p12"/>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2"/>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9" name="Google Shape;89;p12"/>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90" name="Google Shape;90;p12"/>
          <p:cNvSpPr>
            <a:spLocks noGrp="1"/>
          </p:cNvSpPr>
          <p:nvPr>
            <p:ph type="chart" idx="2"/>
          </p:nvPr>
        </p:nvSpPr>
        <p:spPr>
          <a:xfrm>
            <a:off x="457200" y="1555750"/>
            <a:ext cx="8229600" cy="430688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3220588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3"/>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4" name="Google Shape;94;p13"/>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42456133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Image Slide">
  <p:cSld name="Image Slide">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4"/>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8" name="Google Shape;98;p14"/>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99" name="Google Shape;99;p14"/>
          <p:cNvSpPr>
            <a:spLocks noGrp="1"/>
          </p:cNvSpPr>
          <p:nvPr>
            <p:ph type="pic" idx="2"/>
          </p:nvPr>
        </p:nvSpPr>
        <p:spPr>
          <a:xfrm>
            <a:off x="0" y="1216122"/>
            <a:ext cx="9144000" cy="4918364"/>
          </a:xfrm>
          <a:prstGeom prst="rect">
            <a:avLst/>
          </a:prstGeom>
          <a:solidFill>
            <a:srgbClr val="D1D3D4"/>
          </a:solidFill>
          <a:ln>
            <a:noFill/>
          </a:ln>
        </p:spPr>
        <p:txBody>
          <a:bodyPr spcFirstLastPara="1" wrap="square" lIns="91425" tIns="45700" rIns="91425" bIns="45700" anchor="t" anchorCtr="0">
            <a:noAutofit/>
          </a:bodyPr>
          <a:lstStyle>
            <a:lvl1pPr marR="0" lvl="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23248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 Images">
  <p:cSld name="2 Images">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5"/>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3" name="Google Shape;103;p15"/>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104" name="Google Shape;104;p15"/>
          <p:cNvSpPr>
            <a:spLocks noGrp="1"/>
          </p:cNvSpPr>
          <p:nvPr>
            <p:ph type="pic" idx="2"/>
          </p:nvPr>
        </p:nvSpPr>
        <p:spPr>
          <a:xfrm>
            <a:off x="0" y="1216122"/>
            <a:ext cx="4582583" cy="4918364"/>
          </a:xfrm>
          <a:prstGeom prst="rect">
            <a:avLst/>
          </a:prstGeom>
          <a:solidFill>
            <a:srgbClr val="D1D3D4"/>
          </a:solidFill>
          <a:ln>
            <a:noFill/>
          </a:ln>
        </p:spPr>
        <p:txBody>
          <a:bodyPr spcFirstLastPara="1" wrap="square" lIns="91425" tIns="45700" rIns="91425" bIns="45700" anchor="t" anchorCtr="0">
            <a:noAutofit/>
          </a:bodyPr>
          <a:lstStyle>
            <a:lvl1pPr marR="0" lvl="0" algn="l" rtl="0">
              <a:lnSpc>
                <a:spcPct val="90000"/>
              </a:lnSpc>
              <a:spcBef>
                <a:spcPts val="1800"/>
              </a:spcBef>
              <a:spcAft>
                <a:spcPts val="0"/>
              </a:spcAft>
              <a:buClr>
                <a:schemeClr val="dk1"/>
              </a:buClr>
              <a:buSzPts val="2400"/>
              <a:buFont typeface="Arial"/>
              <a:buChar char="•"/>
              <a:defRPr sz="24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Google Shape;105;p15"/>
          <p:cNvSpPr>
            <a:spLocks noGrp="1"/>
          </p:cNvSpPr>
          <p:nvPr>
            <p:ph type="pic" idx="3"/>
          </p:nvPr>
        </p:nvSpPr>
        <p:spPr>
          <a:xfrm>
            <a:off x="4572000" y="1216122"/>
            <a:ext cx="4582583" cy="4918364"/>
          </a:xfrm>
          <a:prstGeom prst="rect">
            <a:avLst/>
          </a:prstGeom>
          <a:solidFill>
            <a:srgbClr val="D1D3D4"/>
          </a:solidFill>
          <a:ln>
            <a:noFill/>
          </a:ln>
        </p:spPr>
        <p:txBody>
          <a:bodyPr spcFirstLastPara="1" wrap="square" lIns="91425" tIns="45700" rIns="91425" bIns="45700" anchor="t" anchorCtr="0">
            <a:noAutofit/>
          </a:bodyPr>
          <a:lstStyle>
            <a:lvl1pPr marR="0" lvl="0" algn="l" rtl="0">
              <a:lnSpc>
                <a:spcPct val="90000"/>
              </a:lnSpc>
              <a:spcBef>
                <a:spcPts val="1800"/>
              </a:spcBef>
              <a:spcAft>
                <a:spcPts val="0"/>
              </a:spcAft>
              <a:buClr>
                <a:schemeClr val="dk1"/>
              </a:buClr>
              <a:buSzPts val="2400"/>
              <a:buFont typeface="Arial"/>
              <a:buChar char="•"/>
              <a:defRPr sz="24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06" name="Google Shape;106;p15"/>
          <p:cNvCxnSpPr/>
          <p:nvPr/>
        </p:nvCxnSpPr>
        <p:spPr>
          <a:xfrm>
            <a:off x="4572000" y="1216122"/>
            <a:ext cx="0" cy="4918364"/>
          </a:xfrm>
          <a:prstGeom prst="straightConnector1">
            <a:avLst/>
          </a:prstGeom>
          <a:noFill/>
          <a:ln w="25400" cap="flat" cmpd="sng">
            <a:solidFill>
              <a:srgbClr val="426480"/>
            </a:solidFill>
            <a:prstDash val="solid"/>
            <a:round/>
            <a:headEnd type="none" w="sm" len="sm"/>
            <a:tailEnd type="none" w="sm" len="sm"/>
          </a:ln>
        </p:spPr>
      </p:cxnSp>
    </p:spTree>
    <p:extLst>
      <p:ext uri="{BB962C8B-B14F-4D97-AF65-F5344CB8AC3E}">
        <p14:creationId xmlns:p14="http://schemas.microsoft.com/office/powerpoint/2010/main" val="6915864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ideo Slide">
  <p:cSld name="Video Slide">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16"/>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16"/>
          <p:cNvSpPr txBox="1"/>
          <p:nvPr/>
        </p:nvSpPr>
        <p:spPr>
          <a:xfrm>
            <a:off x="6564644" y="6359525"/>
            <a:ext cx="1692771" cy="362076"/>
          </a:xfrm>
          <a:prstGeom prst="rect">
            <a:avLst/>
          </a:prstGeom>
          <a:noFill/>
          <a:ln>
            <a:noFill/>
          </a:ln>
        </p:spPr>
        <p:txBody>
          <a:bodyPr spcFirstLastPara="1" wrap="square" lIns="0" tIns="45700" rIns="0" bIns="45700" anchor="ctr" anchorCtr="0">
            <a:noAutofit/>
          </a:bodyPr>
          <a:lstStyle/>
          <a:p>
            <a:pPr marL="0" marR="0" lvl="0" indent="0" algn="r" rtl="0">
              <a:lnSpc>
                <a:spcPct val="100000"/>
              </a:lnSpc>
              <a:spcBef>
                <a:spcPts val="0"/>
              </a:spcBef>
              <a:spcAft>
                <a:spcPts val="0"/>
              </a:spcAft>
              <a:buClr>
                <a:srgbClr val="042B4A"/>
              </a:buClr>
              <a:buSzPts val="1000"/>
              <a:buFont typeface="Calibri"/>
              <a:buNone/>
            </a:pPr>
            <a:r>
              <a:rPr lang="en-US" sz="1000">
                <a:solidFill>
                  <a:srgbClr val="042B4A"/>
                </a:solidFill>
                <a:latin typeface="Calibri"/>
                <a:ea typeface="Calibri"/>
                <a:cs typeface="Calibri"/>
                <a:sym typeface="Calibri"/>
              </a:rPr>
              <a:t>MassHireFallRiverCareers.org</a:t>
            </a:r>
            <a:endParaRPr sz="1000">
              <a:solidFill>
                <a:srgbClr val="042B4A"/>
              </a:solidFill>
              <a:latin typeface="Calibri"/>
              <a:ea typeface="Calibri"/>
              <a:cs typeface="Calibri"/>
              <a:sym typeface="Calibri"/>
            </a:endParaRPr>
          </a:p>
        </p:txBody>
      </p:sp>
      <p:cxnSp>
        <p:nvCxnSpPr>
          <p:cNvPr id="111" name="Google Shape;111;p16"/>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112" name="Google Shape;112;p16"/>
          <p:cNvSpPr>
            <a:spLocks noGrp="1"/>
          </p:cNvSpPr>
          <p:nvPr>
            <p:ph type="media" idx="2"/>
          </p:nvPr>
        </p:nvSpPr>
        <p:spPr>
          <a:xfrm>
            <a:off x="0" y="1236663"/>
            <a:ext cx="9144000" cy="5621337"/>
          </a:xfrm>
          <a:prstGeom prst="rect">
            <a:avLst/>
          </a:prstGeom>
          <a:solidFill>
            <a:schemeClr val="accent1"/>
          </a:solidFill>
          <a:ln>
            <a:noFill/>
          </a:ln>
        </p:spPr>
        <p:txBody>
          <a:bodyPr spcFirstLastPara="1" wrap="square" lIns="91425" tIns="45700" rIns="91425" bIns="45700" anchor="t" anchorCtr="0">
            <a:noAutofit/>
          </a:bodyPr>
          <a:lstStyle>
            <a:lvl1pPr marR="0" lvl="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4654263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0678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271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ight Triangle 5"/>
          <p:cNvSpPr/>
          <p:nvPr userDrawn="1"/>
        </p:nvSpPr>
        <p:spPr>
          <a:xfrm>
            <a:off x="7926917" y="2"/>
            <a:ext cx="739678" cy="1217082"/>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8">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65" r:id="rId5"/>
    <p:sldLayoutId id="2147483659" r:id="rId6"/>
    <p:sldLayoutId id="2147483653" r:id="rId7"/>
    <p:sldLayoutId id="2147483660" r:id="rId8"/>
    <p:sldLayoutId id="2147483654" r:id="rId9"/>
    <p:sldLayoutId id="2147483663" r:id="rId10"/>
    <p:sldLayoutId id="2147483664" r:id="rId11"/>
    <p:sldLayoutId id="2147483656" r:id="rId12"/>
    <p:sldLayoutId id="2147483662" r:id="rId13"/>
    <p:sldLayoutId id="2147483661" r:id="rId14"/>
    <p:sldLayoutId id="2147483666" r:id="rId15"/>
    <p:sldLayoutId id="2147483667" r:id="rId16"/>
  </p:sldLayoutIdLst>
  <p:hf hdr="0" dt="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1"/>
            <a:ext cx="9144000" cy="12271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1"/>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FFFFFF"/>
              </a:buClr>
              <a:buSzPts val="3600"/>
              <a:buFont typeface="Calibri"/>
              <a:buNone/>
              <a:defRPr sz="3600" b="0" i="0" u="none" strike="noStrike" cap="none">
                <a:solidFill>
                  <a:srgbClr val="FFFFF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rtl="0">
              <a:spcBef>
                <a:spcPts val="0"/>
              </a:spcBef>
              <a:buNone/>
              <a:defRPr sz="1000" b="0" i="0" u="none" strike="noStrike" cap="none">
                <a:solidFill>
                  <a:srgbClr val="042B4A"/>
                </a:solidFill>
                <a:latin typeface="Calibri"/>
                <a:ea typeface="Calibri"/>
                <a:cs typeface="Calibri"/>
                <a:sym typeface="Calibri"/>
              </a:defRPr>
            </a:lvl1pPr>
            <a:lvl2pPr marL="0" marR="0" lvl="1" indent="0" algn="r" rtl="0">
              <a:spcBef>
                <a:spcPts val="0"/>
              </a:spcBef>
              <a:buNone/>
              <a:defRPr sz="1000" b="0" i="0" u="none" strike="noStrike" cap="none">
                <a:solidFill>
                  <a:srgbClr val="042B4A"/>
                </a:solidFill>
                <a:latin typeface="Calibri"/>
                <a:ea typeface="Calibri"/>
                <a:cs typeface="Calibri"/>
                <a:sym typeface="Calibri"/>
              </a:defRPr>
            </a:lvl2pPr>
            <a:lvl3pPr marL="0" marR="0" lvl="2" indent="0" algn="r" rtl="0">
              <a:spcBef>
                <a:spcPts val="0"/>
              </a:spcBef>
              <a:buNone/>
              <a:defRPr sz="1000" b="0" i="0" u="none" strike="noStrike" cap="none">
                <a:solidFill>
                  <a:srgbClr val="042B4A"/>
                </a:solidFill>
                <a:latin typeface="Calibri"/>
                <a:ea typeface="Calibri"/>
                <a:cs typeface="Calibri"/>
                <a:sym typeface="Calibri"/>
              </a:defRPr>
            </a:lvl3pPr>
            <a:lvl4pPr marL="0" marR="0" lvl="3" indent="0" algn="r" rtl="0">
              <a:spcBef>
                <a:spcPts val="0"/>
              </a:spcBef>
              <a:buNone/>
              <a:defRPr sz="1000" b="0" i="0" u="none" strike="noStrike" cap="none">
                <a:solidFill>
                  <a:srgbClr val="042B4A"/>
                </a:solidFill>
                <a:latin typeface="Calibri"/>
                <a:ea typeface="Calibri"/>
                <a:cs typeface="Calibri"/>
                <a:sym typeface="Calibri"/>
              </a:defRPr>
            </a:lvl4pPr>
            <a:lvl5pPr marL="0" marR="0" lvl="4" indent="0" algn="r" rtl="0">
              <a:spcBef>
                <a:spcPts val="0"/>
              </a:spcBef>
              <a:buNone/>
              <a:defRPr sz="1000" b="0" i="0" u="none" strike="noStrike" cap="none">
                <a:solidFill>
                  <a:srgbClr val="042B4A"/>
                </a:solidFill>
                <a:latin typeface="Calibri"/>
                <a:ea typeface="Calibri"/>
                <a:cs typeface="Calibri"/>
                <a:sym typeface="Calibri"/>
              </a:defRPr>
            </a:lvl5pPr>
            <a:lvl6pPr marL="0" marR="0" lvl="5" indent="0" algn="r" rtl="0">
              <a:spcBef>
                <a:spcPts val="0"/>
              </a:spcBef>
              <a:buNone/>
              <a:defRPr sz="1000" b="0" i="0" u="none" strike="noStrike" cap="none">
                <a:solidFill>
                  <a:srgbClr val="042B4A"/>
                </a:solidFill>
                <a:latin typeface="Calibri"/>
                <a:ea typeface="Calibri"/>
                <a:cs typeface="Calibri"/>
                <a:sym typeface="Calibri"/>
              </a:defRPr>
            </a:lvl6pPr>
            <a:lvl7pPr marL="0" marR="0" lvl="6" indent="0" algn="r" rtl="0">
              <a:spcBef>
                <a:spcPts val="0"/>
              </a:spcBef>
              <a:buNone/>
              <a:defRPr sz="1000" b="0" i="0" u="none" strike="noStrike" cap="none">
                <a:solidFill>
                  <a:srgbClr val="042B4A"/>
                </a:solidFill>
                <a:latin typeface="Calibri"/>
                <a:ea typeface="Calibri"/>
                <a:cs typeface="Calibri"/>
                <a:sym typeface="Calibri"/>
              </a:defRPr>
            </a:lvl7pPr>
            <a:lvl8pPr marL="0" marR="0" lvl="7" indent="0" algn="r" rtl="0">
              <a:spcBef>
                <a:spcPts val="0"/>
              </a:spcBef>
              <a:buNone/>
              <a:defRPr sz="1000" b="0" i="0" u="none" strike="noStrike" cap="none">
                <a:solidFill>
                  <a:srgbClr val="042B4A"/>
                </a:solidFill>
                <a:latin typeface="Calibri"/>
                <a:ea typeface="Calibri"/>
                <a:cs typeface="Calibri"/>
                <a:sym typeface="Calibri"/>
              </a:defRPr>
            </a:lvl8pPr>
            <a:lvl9pPr marL="0" marR="0" lvl="8" indent="0" algn="r" rtl="0">
              <a:spcBef>
                <a:spcPts val="0"/>
              </a:spcBef>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
          <p:cNvSpPr txBox="1">
            <a:spLocks noGrp="1"/>
          </p:cNvSpPr>
          <p:nvPr>
            <p:ph type="body" idx="1"/>
          </p:nvPr>
        </p:nvSpPr>
        <p:spPr>
          <a:xfrm>
            <a:off x="457200" y="1446235"/>
            <a:ext cx="8229600" cy="45259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L="1371600" marR="0" lvl="2" indent="-355600"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L="1828800" marR="0" lvl="3" indent="-355600"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L="2286000" marR="0" lvl="4" indent="-355600"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4" name="Google Shape;14;p1"/>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cxnSp>
        <p:nvCxnSpPr>
          <p:cNvPr id="15" name="Google Shape;15;p1"/>
          <p:cNvCxnSpPr/>
          <p:nvPr/>
        </p:nvCxnSpPr>
        <p:spPr>
          <a:xfrm>
            <a:off x="0" y="6200016"/>
            <a:ext cx="9144000" cy="0"/>
          </a:xfrm>
          <a:prstGeom prst="straightConnector1">
            <a:avLst/>
          </a:prstGeom>
          <a:noFill/>
          <a:ln w="12700" cap="flat" cmpd="sng">
            <a:solidFill>
              <a:schemeClr val="dk1"/>
            </a:solidFill>
            <a:prstDash val="solid"/>
            <a:round/>
            <a:headEnd type="none" w="sm" len="sm"/>
            <a:tailEnd type="none" w="sm" len="sm"/>
          </a:ln>
        </p:spPr>
      </p:cxnSp>
      <p:sp>
        <p:nvSpPr>
          <p:cNvPr id="16" name="Google Shape;16;p1"/>
          <p:cNvSpPr/>
          <p:nvPr/>
        </p:nvSpPr>
        <p:spPr>
          <a:xfrm>
            <a:off x="7926917" y="2"/>
            <a:ext cx="739678" cy="1217082"/>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1"/>
          <p:cNvSpPr/>
          <p:nvPr/>
        </p:nvSpPr>
        <p:spPr>
          <a:xfrm rot="10800000">
            <a:off x="8120302" y="-14108"/>
            <a:ext cx="1039087" cy="1241210"/>
          </a:xfrm>
          <a:prstGeom prst="rtTriangle">
            <a:avLst/>
          </a:prstGeom>
          <a:solidFill>
            <a:srgbClr val="45A78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8" name="Google Shape;18;p1"/>
          <p:cNvPicPr preferRelativeResize="0"/>
          <p:nvPr/>
        </p:nvPicPr>
        <p:blipFill rotWithShape="1">
          <a:blip r:embed="rId18">
            <a:alphaModFix/>
          </a:blip>
          <a:srcRect l="1785" t="14556" r="3571" b="12388"/>
          <a:stretch/>
        </p:blipFill>
        <p:spPr>
          <a:xfrm>
            <a:off x="38501" y="6285297"/>
            <a:ext cx="2040556" cy="471638"/>
          </a:xfrm>
          <a:prstGeom prst="rect">
            <a:avLst/>
          </a:prstGeom>
          <a:noFill/>
          <a:ln>
            <a:noFill/>
          </a:ln>
        </p:spPr>
      </p:pic>
    </p:spTree>
    <p:extLst>
      <p:ext uri="{BB962C8B-B14F-4D97-AF65-F5344CB8AC3E}">
        <p14:creationId xmlns:p14="http://schemas.microsoft.com/office/powerpoint/2010/main" val="3773841215"/>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hyperlink" Target="https://www.mass.gov/doc/dcs-policy-18-101-4-eligibility-requirements-for-wioa-title-i-adult-and-dislocated-worker/download" TargetMode="Externa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mass.gov/massworkforce/docs/issuances/wioa-policy/08-102.pdf" TargetMode="Externa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hyperlink" Target="http://www.mass.gov/massworkforce/docs/issuances/wioa-policy/08-106.pdf" TargetMode="Externa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hyperlink" Target="https://www.mass.gov/service-details/massworkforce-wioa-oscc-operations-policy-issuances" TargetMode="Externa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mass.gov/service-details/massworkforce-joint-partner-policy"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www.careeronestop.org/site/american-job-center.aspx" TargetMode="External"/><Relationship Id="rId3" Type="http://schemas.openxmlformats.org/officeDocument/2006/relationships/hyperlink" Target="https://www.gpo.gov/fdsys/pkg/FR-2016-08-19/pdf/2016-15975.pdf" TargetMode="External"/><Relationship Id="rId7" Type="http://schemas.openxmlformats.org/officeDocument/2006/relationships/hyperlink" Target="https://ion.workforcegps.org/" TargetMode="External"/><Relationship Id="rId2" Type="http://schemas.openxmlformats.org/officeDocument/2006/relationships/hyperlink" Target="https://www.congress.gov/bill/113th-congress/house-bill/803/text" TargetMode="External"/><Relationship Id="rId1" Type="http://schemas.openxmlformats.org/officeDocument/2006/relationships/slideLayout" Target="../slideLayouts/slideLayout15.xml"/><Relationship Id="rId6" Type="http://schemas.openxmlformats.org/officeDocument/2006/relationships/hyperlink" Target="https://www.workforcegps.org/" TargetMode="External"/><Relationship Id="rId5" Type="http://schemas.openxmlformats.org/officeDocument/2006/relationships/hyperlink" Target="https://wdr.doleta.gov/directives/corr_doc.cfm?docn=3851" TargetMode="External"/><Relationship Id="rId4" Type="http://schemas.openxmlformats.org/officeDocument/2006/relationships/hyperlink" Target="https://wdr.doleta.gov/directives/corr_doc.cfm?DOCN=8226"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43949" y="1869832"/>
            <a:ext cx="8313490" cy="444948"/>
          </a:xfrm>
        </p:spPr>
        <p:txBody>
          <a:bodyPr/>
          <a:lstStyle/>
          <a:p>
            <a:pPr algn="ctr"/>
            <a:r>
              <a:rPr lang="en-US" dirty="0" smtClean="0">
                <a:solidFill>
                  <a:schemeClr val="bg1"/>
                </a:solidFill>
                <a:latin typeface="Century Gothic" panose="020B0502020202020204" pitchFamily="34" charset="0"/>
              </a:rPr>
              <a:t>WIOA Title I </a:t>
            </a:r>
          </a:p>
          <a:p>
            <a:pPr algn="ctr"/>
            <a:r>
              <a:rPr lang="en-US" dirty="0" smtClean="0">
                <a:solidFill>
                  <a:schemeClr val="bg1"/>
                </a:solidFill>
                <a:latin typeface="Century Gothic" panose="020B0502020202020204" pitchFamily="34" charset="0"/>
              </a:rPr>
              <a:t>Adult </a:t>
            </a:r>
            <a:r>
              <a:rPr lang="en-US" dirty="0">
                <a:solidFill>
                  <a:schemeClr val="bg1"/>
                </a:solidFill>
                <a:latin typeface="Century Gothic" panose="020B0502020202020204" pitchFamily="34" charset="0"/>
              </a:rPr>
              <a:t>and Dislocated Worker Program</a:t>
            </a:r>
          </a:p>
        </p:txBody>
      </p:sp>
      <p:sp>
        <p:nvSpPr>
          <p:cNvPr id="4" name="Text Placeholder 3"/>
          <p:cNvSpPr>
            <a:spLocks noGrp="1"/>
          </p:cNvSpPr>
          <p:nvPr>
            <p:ph type="body" sz="quarter" idx="11"/>
          </p:nvPr>
        </p:nvSpPr>
        <p:spPr>
          <a:xfrm>
            <a:off x="343949" y="3870325"/>
            <a:ext cx="5035550" cy="297677"/>
          </a:xfrm>
        </p:spPr>
        <p:txBody>
          <a:bodyPr/>
          <a:lstStyle/>
          <a:p>
            <a:r>
              <a:rPr lang="en-US" dirty="0" smtClean="0">
                <a:latin typeface="Calibri" panose="020F0502020204030204" pitchFamily="34" charset="0"/>
              </a:rPr>
              <a:t>October 14, 2020 </a:t>
            </a:r>
            <a:endParaRPr lang="en-US" dirty="0">
              <a:latin typeface="Calibri" panose="020F050202020403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9532" y="5019792"/>
            <a:ext cx="4541178" cy="1359739"/>
          </a:xfrm>
          <a:prstGeom prst="rect">
            <a:avLst/>
          </a:prstGeom>
        </p:spPr>
      </p:pic>
    </p:spTree>
    <p:extLst>
      <p:ext uri="{BB962C8B-B14F-4D97-AF65-F5344CB8AC3E}">
        <p14:creationId xmlns:p14="http://schemas.microsoft.com/office/powerpoint/2010/main" val="2086715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10</a:t>
            </a:fld>
            <a:endParaRPr lang="en-US" dirty="0"/>
          </a:p>
        </p:txBody>
      </p:sp>
      <p:sp>
        <p:nvSpPr>
          <p:cNvPr id="7" name="Title 1"/>
          <p:cNvSpPr>
            <a:spLocks noGrp="1"/>
          </p:cNvSpPr>
          <p:nvPr>
            <p:ph type="title"/>
          </p:nvPr>
        </p:nvSpPr>
        <p:spPr>
          <a:xfrm>
            <a:off x="457199" y="-67177"/>
            <a:ext cx="8229600" cy="914400"/>
          </a:xfrm>
        </p:spPr>
        <p:txBody>
          <a:bodyPr/>
          <a:lstStyle/>
          <a:p>
            <a:pPr eaLnBrk="1" hangingPunct="1">
              <a:lnSpc>
                <a:spcPct val="150000"/>
              </a:lnSpc>
              <a:defRPr/>
            </a:pPr>
            <a:r>
              <a:rPr lang="en-US" altLang="en-US" sz="2800" dirty="0">
                <a:latin typeface="Century Gothic" panose="020B0502020202020204" pitchFamily="34" charset="0"/>
              </a:rPr>
              <a:t>WIOA Dislocated Worker Eligibility</a:t>
            </a:r>
            <a:endParaRPr lang="en-US" altLang="en-US" sz="1800" dirty="0">
              <a:latin typeface="Century Gothic" panose="020B0502020202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62" y="1551399"/>
            <a:ext cx="7580313" cy="4541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85813" y="1182067"/>
            <a:ext cx="7575549" cy="369332"/>
          </a:xfrm>
          <a:prstGeom prst="rect">
            <a:avLst/>
          </a:prstGeom>
          <a:noFill/>
        </p:spPr>
        <p:txBody>
          <a:bodyPr wrap="square" rtlCol="0">
            <a:spAutoFit/>
          </a:bodyPr>
          <a:lstStyle/>
          <a:p>
            <a:r>
              <a:rPr lang="en-US" dirty="0"/>
              <a:t>UI Claimant Status, Layoff Status, Workforce Attachment</a:t>
            </a:r>
          </a:p>
        </p:txBody>
      </p:sp>
    </p:spTree>
    <p:extLst>
      <p:ext uri="{BB962C8B-B14F-4D97-AF65-F5344CB8AC3E}">
        <p14:creationId xmlns:p14="http://schemas.microsoft.com/office/powerpoint/2010/main" val="1813273142"/>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11</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917" y="1573212"/>
            <a:ext cx="7589837"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a:spLocks noGrp="1"/>
          </p:cNvSpPr>
          <p:nvPr>
            <p:ph type="title"/>
          </p:nvPr>
        </p:nvSpPr>
        <p:spPr>
          <a:xfrm>
            <a:off x="457200" y="0"/>
            <a:ext cx="8229600" cy="914400"/>
          </a:xfrm>
        </p:spPr>
        <p:txBody>
          <a:bodyPr/>
          <a:lstStyle/>
          <a:p>
            <a:pPr eaLnBrk="1" hangingPunct="1">
              <a:lnSpc>
                <a:spcPct val="150000"/>
              </a:lnSpc>
              <a:defRPr/>
            </a:pPr>
            <a:r>
              <a:rPr lang="en-US" altLang="en-US" sz="2800" dirty="0">
                <a:latin typeface="Century Gothic" panose="020B0502020202020204" pitchFamily="34" charset="0"/>
              </a:rPr>
              <a:t>WIOA Dislocated Worker Eligibility</a:t>
            </a:r>
            <a:endParaRPr lang="en-US" altLang="en-US" sz="1800" dirty="0">
              <a:latin typeface="Century Gothic" panose="020B0502020202020204" pitchFamily="34" charset="0"/>
            </a:endParaRPr>
          </a:p>
        </p:txBody>
      </p:sp>
      <p:sp>
        <p:nvSpPr>
          <p:cNvPr id="9" name="TextBox 8"/>
          <p:cNvSpPr txBox="1"/>
          <p:nvPr/>
        </p:nvSpPr>
        <p:spPr>
          <a:xfrm>
            <a:off x="814917" y="1202229"/>
            <a:ext cx="7575549" cy="369332"/>
          </a:xfrm>
          <a:prstGeom prst="rect">
            <a:avLst/>
          </a:prstGeom>
          <a:noFill/>
        </p:spPr>
        <p:txBody>
          <a:bodyPr wrap="square" rtlCol="0">
            <a:spAutoFit/>
          </a:bodyPr>
          <a:lstStyle/>
          <a:p>
            <a:r>
              <a:rPr lang="en-US" dirty="0"/>
              <a:t>Displaced Homemaker</a:t>
            </a:r>
          </a:p>
        </p:txBody>
      </p:sp>
    </p:spTree>
    <p:extLst>
      <p:ext uri="{BB962C8B-B14F-4D97-AF65-F5344CB8AC3E}">
        <p14:creationId xmlns:p14="http://schemas.microsoft.com/office/powerpoint/2010/main" val="3909827268"/>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pPr>
              <a:defRPr/>
            </a:pPr>
            <a:r>
              <a:rPr lang="en-US" sz="2800" dirty="0">
                <a:latin typeface="Century Gothic" panose="020B0502020202020204" pitchFamily="34" charset="0"/>
              </a:rPr>
              <a:t>Income Stuff</a:t>
            </a:r>
          </a:p>
        </p:txBody>
      </p:sp>
      <p:sp>
        <p:nvSpPr>
          <p:cNvPr id="34819" name="Content Placeholder 2"/>
          <p:cNvSpPr>
            <a:spLocks noGrp="1"/>
          </p:cNvSpPr>
          <p:nvPr>
            <p:ph idx="1"/>
          </p:nvPr>
        </p:nvSpPr>
        <p:spPr>
          <a:xfrm>
            <a:off x="457200" y="1143000"/>
            <a:ext cx="8229600" cy="4983163"/>
          </a:xfrm>
        </p:spPr>
        <p:txBody>
          <a:bodyPr/>
          <a:lstStyle/>
          <a:p>
            <a:r>
              <a:rPr lang="en-US" altLang="en-US" dirty="0">
                <a:solidFill>
                  <a:schemeClr val="tx1"/>
                </a:solidFill>
              </a:rPr>
              <a:t>Self Attestation Question on Full Tab</a:t>
            </a:r>
          </a:p>
          <a:p>
            <a:endParaRPr lang="en-US" altLang="en-US" dirty="0"/>
          </a:p>
        </p:txBody>
      </p:sp>
      <p:sp>
        <p:nvSpPr>
          <p:cNvPr id="8" name="Slide Number Placeholder 7"/>
          <p:cNvSpPr>
            <a:spLocks noGrp="1"/>
          </p:cNvSpPr>
          <p:nvPr>
            <p:ph type="sldNum" sz="quarter" idx="12"/>
          </p:nvPr>
        </p:nvSpPr>
        <p:spPr>
          <a:xfrm>
            <a:off x="8474148" y="6358001"/>
            <a:ext cx="212651"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6FA0222-A4E4-48A8-BF09-681841771C37}" type="slidenum">
              <a:rPr kumimoji="0" lang="en-US" b="0" i="0" u="none" strike="noStrike" kern="1200" cap="none" spc="0" normalizeH="0" baseline="0" noProof="0" smtClean="0">
                <a:ln>
                  <a:noFill/>
                </a:ln>
                <a:solidFill>
                  <a:prstClr val="black">
                    <a:lumMod val="65000"/>
                    <a:lumOff val="35000"/>
                  </a:prstClr>
                </a:solidFill>
                <a:effectLst/>
                <a:uLnTx/>
                <a:uFillTx/>
                <a:latin typeface="Calibri" panose="020F0502020204030204" pitchFamily="34" charset="0"/>
                <a:cs typeface="Calibri" panose="020F05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629" y="1656907"/>
            <a:ext cx="7589837" cy="4233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3233462"/>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pPr>
              <a:defRPr/>
            </a:pPr>
            <a:r>
              <a:rPr lang="en-US" sz="2800" dirty="0">
                <a:latin typeface="Century Gothic" panose="020B0502020202020204" pitchFamily="34" charset="0"/>
              </a:rPr>
              <a:t>Income Stuff</a:t>
            </a:r>
          </a:p>
        </p:txBody>
      </p:sp>
      <p:sp>
        <p:nvSpPr>
          <p:cNvPr id="34819" name="Content Placeholder 2"/>
          <p:cNvSpPr>
            <a:spLocks noGrp="1"/>
          </p:cNvSpPr>
          <p:nvPr>
            <p:ph idx="1"/>
          </p:nvPr>
        </p:nvSpPr>
        <p:spPr>
          <a:xfrm>
            <a:off x="457200" y="1143000"/>
            <a:ext cx="8229600" cy="4983163"/>
          </a:xfrm>
        </p:spPr>
        <p:txBody>
          <a:bodyPr/>
          <a:lstStyle/>
          <a:p>
            <a:r>
              <a:rPr lang="en-US" altLang="en-US" dirty="0">
                <a:solidFill>
                  <a:schemeClr val="tx1"/>
                </a:solidFill>
              </a:rPr>
              <a:t>Verifying Income</a:t>
            </a:r>
          </a:p>
          <a:p>
            <a:endParaRPr lang="en-US" altLang="en-US" dirty="0"/>
          </a:p>
        </p:txBody>
      </p:sp>
      <p:sp>
        <p:nvSpPr>
          <p:cNvPr id="8" name="Slide Number Placeholder 7"/>
          <p:cNvSpPr>
            <a:spLocks noGrp="1"/>
          </p:cNvSpPr>
          <p:nvPr>
            <p:ph type="sldNum" sz="quarter" idx="12"/>
          </p:nvPr>
        </p:nvSpPr>
        <p:spPr>
          <a:xfrm>
            <a:off x="8495414" y="6358001"/>
            <a:ext cx="265814"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6FA0222-A4E4-48A8-BF09-681841771C37}" type="slidenum">
              <a:rPr kumimoji="0" lang="en-US" b="0" i="0" u="none" strike="noStrike" kern="1200" cap="none" spc="0" normalizeH="0" baseline="0" noProof="0" smtClean="0">
                <a:ln>
                  <a:noFill/>
                </a:ln>
                <a:solidFill>
                  <a:prstClr val="black">
                    <a:lumMod val="65000"/>
                    <a:lumOff val="35000"/>
                  </a:prstClr>
                </a:solidFill>
                <a:effectLst/>
                <a:uLnTx/>
                <a:uFillTx/>
                <a:latin typeface="Calibri" panose="020F0502020204030204" pitchFamily="34" charset="0"/>
                <a:cs typeface="Calibri" panose="020F05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8" y="1593111"/>
            <a:ext cx="7589837" cy="437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8750644"/>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42093" y="304800"/>
            <a:ext cx="8431213"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Source Documentation </a:t>
            </a:r>
          </a:p>
        </p:txBody>
      </p:sp>
      <p:sp>
        <p:nvSpPr>
          <p:cNvPr id="11" name="TextBox 10"/>
          <p:cNvSpPr txBox="1"/>
          <p:nvPr/>
        </p:nvSpPr>
        <p:spPr>
          <a:xfrm>
            <a:off x="457200" y="990600"/>
            <a:ext cx="8001000" cy="646331"/>
          </a:xfrm>
          <a:prstGeom prst="rect">
            <a:avLst/>
          </a:prstGeom>
          <a:noFill/>
        </p:spPr>
        <p:txBody>
          <a:bodyPr wrap="square" rtlCol="0">
            <a:spAutoFit/>
          </a:bodyPr>
          <a:lstStyle/>
          <a:p>
            <a:endParaRPr lang="en-US" dirty="0"/>
          </a:p>
          <a:p>
            <a:endParaRPr lang="en-US" dirty="0"/>
          </a:p>
        </p:txBody>
      </p:sp>
      <p:sp>
        <p:nvSpPr>
          <p:cNvPr id="12" name="TextBox 11"/>
          <p:cNvSpPr txBox="1"/>
          <p:nvPr/>
        </p:nvSpPr>
        <p:spPr>
          <a:xfrm>
            <a:off x="457200" y="1222891"/>
            <a:ext cx="8382000" cy="473975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6"/>
                </a:solidFill>
                <a:latin typeface="Century Gothic" panose="020B0502020202020204" pitchFamily="34" charset="0"/>
              </a:rPr>
              <a:t>Documentation is necessary to support Adult and Dislocated Worker eligibility and priority of service. </a:t>
            </a:r>
          </a:p>
          <a:p>
            <a:pPr marL="285750" indent="-285750">
              <a:buFont typeface="Arial" panose="020B0604020202020204" pitchFamily="34" charset="0"/>
              <a:buChar char="•"/>
            </a:pPr>
            <a:endParaRPr lang="en-US" dirty="0">
              <a:solidFill>
                <a:schemeClr val="accent6"/>
              </a:solidFill>
              <a:latin typeface="Century Gothic" panose="020B0502020202020204" pitchFamily="34" charset="0"/>
            </a:endParaRPr>
          </a:p>
          <a:p>
            <a:pPr marL="285750" indent="-285750">
              <a:buFont typeface="Arial" panose="020B0604020202020204" pitchFamily="34" charset="0"/>
              <a:buChar char="•"/>
            </a:pPr>
            <a:r>
              <a:rPr lang="en-US" dirty="0">
                <a:solidFill>
                  <a:schemeClr val="accent6"/>
                </a:solidFill>
                <a:latin typeface="Century Gothic" panose="020B0502020202020204" pitchFamily="34" charset="0"/>
              </a:rPr>
              <a:t>Staff must verify and confirm that individuals are eligible to participate in Adult and Dislocated Worker program services through an examination of documents. </a:t>
            </a:r>
          </a:p>
          <a:p>
            <a:pPr marL="285750" indent="-285750">
              <a:buFont typeface="Arial" panose="020B0604020202020204" pitchFamily="34" charset="0"/>
              <a:buChar char="•"/>
            </a:pPr>
            <a:endParaRPr lang="en-US" dirty="0">
              <a:solidFill>
                <a:schemeClr val="accent6"/>
              </a:solidFill>
              <a:latin typeface="Century Gothic" panose="020B0502020202020204" pitchFamily="34" charset="0"/>
            </a:endParaRPr>
          </a:p>
          <a:p>
            <a:pPr marL="285750" indent="-285750">
              <a:buFont typeface="Arial" panose="020B0604020202020204" pitchFamily="34" charset="0"/>
              <a:buChar char="•"/>
            </a:pPr>
            <a:r>
              <a:rPr lang="en-US" dirty="0">
                <a:solidFill>
                  <a:schemeClr val="accent6"/>
                </a:solidFill>
                <a:latin typeface="Century Gothic" panose="020B0502020202020204" pitchFamily="34" charset="0"/>
              </a:rPr>
              <a:t>Documentation may be stored electronically, however  documentation must be available to program monitors, fiscal monitors, and auditors. </a:t>
            </a:r>
            <a:r>
              <a:rPr lang="en-US" b="1" dirty="0">
                <a:solidFill>
                  <a:schemeClr val="accent6"/>
                </a:solidFill>
                <a:latin typeface="Century Gothic" panose="020B0502020202020204" pitchFamily="34" charset="0"/>
              </a:rPr>
              <a:t>(Security protocols to safeguard personal information must be in place.) </a:t>
            </a:r>
          </a:p>
          <a:p>
            <a:pPr marL="285750" indent="-285750">
              <a:buFont typeface="Arial" panose="020B0604020202020204" pitchFamily="34" charset="0"/>
              <a:buChar char="•"/>
            </a:pPr>
            <a:endParaRPr lang="en-US" dirty="0">
              <a:solidFill>
                <a:schemeClr val="accent6"/>
              </a:solidFill>
              <a:latin typeface="Century Gothic" panose="020B0502020202020204" pitchFamily="34" charset="0"/>
            </a:endParaRPr>
          </a:p>
          <a:p>
            <a:pPr marL="285750" indent="-285750">
              <a:buFont typeface="Arial" panose="020B0604020202020204" pitchFamily="34" charset="0"/>
              <a:buChar char="•"/>
            </a:pPr>
            <a:r>
              <a:rPr lang="en-US" dirty="0">
                <a:solidFill>
                  <a:schemeClr val="accent6"/>
                </a:solidFill>
                <a:latin typeface="Century Gothic" panose="020B0502020202020204" pitchFamily="34" charset="0"/>
              </a:rPr>
              <a:t>Local areas must retain records for a period of at least three (3) years after the submittal of the final closeout expenditure report for that funding period.  </a:t>
            </a:r>
          </a:p>
          <a:p>
            <a:pPr marL="285750" indent="-285750">
              <a:buFont typeface="Arial" panose="020B0604020202020204" pitchFamily="34" charset="0"/>
              <a:buChar char="•"/>
            </a:pPr>
            <a:endParaRPr lang="en-US" dirty="0">
              <a:solidFill>
                <a:schemeClr val="accent6"/>
              </a:solidFill>
              <a:latin typeface="Century Gothic" panose="020B0502020202020204" pitchFamily="34" charset="0"/>
            </a:endParaRPr>
          </a:p>
          <a:p>
            <a:pPr marL="285750" indent="-285750">
              <a:buFont typeface="Wingdings" panose="05000000000000000000" pitchFamily="2" charset="2"/>
              <a:buChar char="v"/>
            </a:pPr>
            <a:r>
              <a:rPr lang="en-US" sz="1400" i="1" dirty="0">
                <a:solidFill>
                  <a:schemeClr val="accent6"/>
                </a:solidFill>
                <a:latin typeface="Century Gothic" panose="020B0502020202020204" pitchFamily="34" charset="0"/>
                <a:hlinkClick r:id="rId2"/>
              </a:rPr>
              <a:t>100 DCS </a:t>
            </a:r>
            <a:r>
              <a:rPr lang="en-US" sz="1400" i="1" dirty="0" smtClean="0">
                <a:solidFill>
                  <a:schemeClr val="accent6"/>
                </a:solidFill>
                <a:latin typeface="Century Gothic" panose="020B0502020202020204" pitchFamily="34" charset="0"/>
                <a:hlinkClick r:id="rId2"/>
              </a:rPr>
              <a:t>18.101.4 </a:t>
            </a:r>
            <a:r>
              <a:rPr lang="en-US" sz="1400" i="1" dirty="0">
                <a:solidFill>
                  <a:schemeClr val="accent6"/>
                </a:solidFill>
                <a:latin typeface="Century Gothic" panose="020B0502020202020204" pitchFamily="34" charset="0"/>
                <a:hlinkClick r:id="rId2"/>
              </a:rPr>
              <a:t>Eligibility Requirements for WIOA Title </a:t>
            </a:r>
            <a:r>
              <a:rPr lang="en-US" sz="1400" i="1" dirty="0" smtClean="0">
                <a:solidFill>
                  <a:schemeClr val="accent6"/>
                </a:solidFill>
                <a:latin typeface="Century Gothic" panose="020B0502020202020204" pitchFamily="34" charset="0"/>
                <a:hlinkClick r:id="rId2"/>
              </a:rPr>
              <a:t>I Adult and Dislocated Worker</a:t>
            </a:r>
            <a:r>
              <a:rPr lang="en-US" sz="1400" dirty="0" smtClean="0">
                <a:solidFill>
                  <a:schemeClr val="accent6"/>
                </a:solidFill>
                <a:latin typeface="Century Gothic" panose="020B0502020202020204" pitchFamily="34" charset="0"/>
                <a:hlinkClick r:id="rId2"/>
              </a:rPr>
              <a:t>   </a:t>
            </a:r>
            <a:endParaRPr lang="en-US" sz="1400" dirty="0">
              <a:solidFill>
                <a:schemeClr val="accent6"/>
              </a:solidFill>
              <a:latin typeface="Century Gothic" panose="020B0502020202020204" pitchFamily="34" charset="0"/>
            </a:endParaRPr>
          </a:p>
        </p:txBody>
      </p:sp>
      <p:sp>
        <p:nvSpPr>
          <p:cNvPr id="6" name="Slide Number Placeholder 7"/>
          <p:cNvSpPr txBox="1">
            <a:spLocks/>
          </p:cNvSpPr>
          <p:nvPr/>
        </p:nvSpPr>
        <p:spPr>
          <a:xfrm>
            <a:off x="8495414" y="6410385"/>
            <a:ext cx="343786" cy="31274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base">
              <a:spcBef>
                <a:spcPct val="0"/>
              </a:spcBef>
              <a:spcAft>
                <a:spcPct val="0"/>
              </a:spcAft>
              <a:defRPr/>
            </a:pPr>
            <a:r>
              <a:rPr lang="en-US" sz="1000" dirty="0">
                <a:solidFill>
                  <a:prstClr val="black">
                    <a:lumMod val="65000"/>
                    <a:lumOff val="35000"/>
                  </a:prstClr>
                </a:solidFill>
                <a:latin typeface="Calibri" panose="020F0502020204030204" pitchFamily="34" charset="0"/>
                <a:cs typeface="Calibri" panose="020F0502020204030204" pitchFamily="34" charset="0"/>
              </a:rPr>
              <a:t>13</a:t>
            </a:r>
            <a:endParaRPr lang="en-US" sz="1050" dirty="0">
              <a:solidFill>
                <a:prstClr val="black">
                  <a:lumMod val="65000"/>
                  <a:lumOff val="35000"/>
                </a:prst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9340483"/>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l"/>
            <a:r>
              <a:rPr lang="en-US" sz="2800" dirty="0">
                <a:solidFill>
                  <a:schemeClr val="bg1"/>
                </a:solidFill>
                <a:latin typeface="Century Gothic" panose="020B0502020202020204" pitchFamily="34" charset="0"/>
              </a:rPr>
              <a:t>Three Types of Career Services </a:t>
            </a:r>
          </a:p>
        </p:txBody>
      </p:sp>
      <p:sp>
        <p:nvSpPr>
          <p:cNvPr id="3" name="Content Placeholder 2"/>
          <p:cNvSpPr>
            <a:spLocks noGrp="1"/>
          </p:cNvSpPr>
          <p:nvPr>
            <p:ph idx="1"/>
          </p:nvPr>
        </p:nvSpPr>
        <p:spPr>
          <a:xfrm>
            <a:off x="457200" y="1219200"/>
            <a:ext cx="8229600" cy="5181600"/>
          </a:xfrm>
        </p:spPr>
        <p:txBody>
          <a:bodyPr>
            <a:normAutofit/>
          </a:bodyPr>
          <a:lstStyle/>
          <a:p>
            <a:pPr marL="0" indent="0" algn="ctr">
              <a:buNone/>
            </a:pPr>
            <a:r>
              <a:rPr lang="en-US" dirty="0">
                <a:solidFill>
                  <a:schemeClr val="accent6"/>
                </a:solidFill>
                <a:latin typeface="Century Gothic" panose="020B0502020202020204" pitchFamily="34" charset="0"/>
              </a:rPr>
              <a:t>**</a:t>
            </a:r>
            <a:r>
              <a:rPr lang="en-US" cap="small" dirty="0">
                <a:solidFill>
                  <a:schemeClr val="accent6"/>
                </a:solidFill>
                <a:latin typeface="Century Gothic" panose="020B0502020202020204" pitchFamily="34" charset="0"/>
              </a:rPr>
              <a:t>Under WIOA there is no longer a sequence of services**</a:t>
            </a:r>
            <a:endParaRPr lang="en-US" dirty="0">
              <a:solidFill>
                <a:schemeClr val="accent6"/>
              </a:solidFill>
              <a:latin typeface="Century Gothic" panose="020B0502020202020204" pitchFamily="34" charset="0"/>
            </a:endParaRPr>
          </a:p>
          <a:p>
            <a:r>
              <a:rPr lang="en-US" sz="1800" dirty="0">
                <a:solidFill>
                  <a:schemeClr val="accent6"/>
                </a:solidFill>
                <a:latin typeface="Century Gothic" panose="020B0502020202020204" pitchFamily="34" charset="0"/>
              </a:rPr>
              <a:t>Basic Career Services: </a:t>
            </a:r>
            <a:r>
              <a:rPr lang="en-US" sz="1400" i="1" dirty="0">
                <a:solidFill>
                  <a:schemeClr val="accent6"/>
                </a:solidFill>
                <a:latin typeface="Century Gothic" panose="020B0502020202020204" pitchFamily="34" charset="0"/>
              </a:rPr>
              <a:t>Universally accessible and made available to all individuals seeking employment and training. </a:t>
            </a:r>
          </a:p>
          <a:p>
            <a:pPr lvl="1"/>
            <a:r>
              <a:rPr lang="en-US" sz="1400" dirty="0">
                <a:solidFill>
                  <a:schemeClr val="accent6"/>
                </a:solidFill>
                <a:latin typeface="Century Gothic" panose="020B0502020202020204" pitchFamily="34" charset="0"/>
              </a:rPr>
              <a:t>Services include: </a:t>
            </a:r>
          </a:p>
          <a:p>
            <a:pPr lvl="2"/>
            <a:r>
              <a:rPr lang="en-US" sz="1400" dirty="0">
                <a:solidFill>
                  <a:schemeClr val="accent6"/>
                </a:solidFill>
                <a:latin typeface="Century Gothic" panose="020B0502020202020204" pitchFamily="34" charset="0"/>
              </a:rPr>
              <a:t>Eligibility Determination </a:t>
            </a:r>
          </a:p>
          <a:p>
            <a:pPr lvl="2"/>
            <a:r>
              <a:rPr lang="en-US" sz="1400" dirty="0">
                <a:solidFill>
                  <a:schemeClr val="accent6"/>
                </a:solidFill>
                <a:latin typeface="Century Gothic" panose="020B0502020202020204" pitchFamily="34" charset="0"/>
              </a:rPr>
              <a:t>Initial Skills Assessment </a:t>
            </a:r>
          </a:p>
          <a:p>
            <a:pPr lvl="2"/>
            <a:r>
              <a:rPr lang="en-US" sz="1400" dirty="0">
                <a:solidFill>
                  <a:schemeClr val="accent6"/>
                </a:solidFill>
                <a:latin typeface="Century Gothic" panose="020B0502020202020204" pitchFamily="34" charset="0"/>
              </a:rPr>
              <a:t>Labor Exchange Services </a:t>
            </a:r>
          </a:p>
          <a:p>
            <a:pPr lvl="2"/>
            <a:r>
              <a:rPr lang="en-US" sz="1400" dirty="0">
                <a:solidFill>
                  <a:schemeClr val="accent6"/>
                </a:solidFill>
                <a:latin typeface="Century Gothic" panose="020B0502020202020204" pitchFamily="34" charset="0"/>
              </a:rPr>
              <a:t>Information on Programs and Services </a:t>
            </a:r>
          </a:p>
          <a:p>
            <a:pPr lvl="2"/>
            <a:r>
              <a:rPr lang="en-US" sz="1400" dirty="0">
                <a:solidFill>
                  <a:schemeClr val="accent6"/>
                </a:solidFill>
                <a:latin typeface="Century Gothic" panose="020B0502020202020204" pitchFamily="34" charset="0"/>
              </a:rPr>
              <a:t>Program Referrals </a:t>
            </a:r>
          </a:p>
          <a:p>
            <a:pPr lvl="2"/>
            <a:endParaRPr lang="en-US" sz="1400" i="1" dirty="0">
              <a:solidFill>
                <a:schemeClr val="accent6"/>
              </a:solidFill>
              <a:latin typeface="Century Gothic" panose="020B0502020202020204" pitchFamily="34" charset="0"/>
            </a:endParaRPr>
          </a:p>
          <a:p>
            <a:pPr>
              <a:buFont typeface="Wingdings" panose="05000000000000000000" pitchFamily="2" charset="2"/>
              <a:buChar char="v"/>
            </a:pPr>
            <a:r>
              <a:rPr lang="en-US" sz="1600" i="1" dirty="0">
                <a:solidFill>
                  <a:schemeClr val="accent6"/>
                </a:solidFill>
                <a:latin typeface="Century Gothic" panose="020B0502020202020204" pitchFamily="34" charset="0"/>
              </a:rPr>
              <a:t>Basic services must be made available in at least one comprehensive Career Center per local area.</a:t>
            </a:r>
          </a:p>
          <a:p>
            <a:r>
              <a:rPr lang="en-US" sz="1400" b="1" dirty="0">
                <a:solidFill>
                  <a:schemeClr val="accent6"/>
                </a:solidFill>
                <a:latin typeface="Century Gothic" panose="020B0502020202020204" pitchFamily="34" charset="0"/>
              </a:rPr>
              <a:t>Basic Career Services may be provided by Adult and Dislocated Worker staff and Employment Services staff. </a:t>
            </a:r>
            <a:endParaRPr lang="en-US" sz="1400" dirty="0">
              <a:solidFill>
                <a:schemeClr val="accent6"/>
              </a:solidFill>
              <a:latin typeface="Century Gothic" panose="020B0502020202020204" pitchFamily="34" charset="0"/>
            </a:endParaRPr>
          </a:p>
          <a:p>
            <a:endParaRPr lang="en-US" dirty="0">
              <a:solidFill>
                <a:schemeClr val="accent6"/>
              </a:solidFill>
              <a:latin typeface="Century Gothic" panose="020B0502020202020204" pitchFamily="34" charset="0"/>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15</a:t>
            </a:fld>
            <a:endParaRPr lang="en-US" dirty="0"/>
          </a:p>
        </p:txBody>
      </p:sp>
    </p:spTree>
    <p:extLst>
      <p:ext uri="{BB962C8B-B14F-4D97-AF65-F5344CB8AC3E}">
        <p14:creationId xmlns:p14="http://schemas.microsoft.com/office/powerpoint/2010/main" val="1795551268"/>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pPr algn="l"/>
            <a:r>
              <a:rPr lang="en-US" sz="2800" dirty="0">
                <a:solidFill>
                  <a:schemeClr val="bg1"/>
                </a:solidFill>
                <a:latin typeface="Century Gothic" panose="020B0502020202020204" pitchFamily="34" charset="0"/>
              </a:rPr>
              <a:t>Three Types of Career Services continued… </a:t>
            </a:r>
          </a:p>
        </p:txBody>
      </p:sp>
      <p:sp>
        <p:nvSpPr>
          <p:cNvPr id="3" name="Content Placeholder 2"/>
          <p:cNvSpPr>
            <a:spLocks noGrp="1"/>
          </p:cNvSpPr>
          <p:nvPr>
            <p:ph idx="1"/>
          </p:nvPr>
        </p:nvSpPr>
        <p:spPr>
          <a:xfrm>
            <a:off x="125834" y="1222438"/>
            <a:ext cx="8883941" cy="5135563"/>
          </a:xfrm>
        </p:spPr>
        <p:txBody>
          <a:bodyPr>
            <a:noAutofit/>
          </a:bodyPr>
          <a:lstStyle/>
          <a:p>
            <a:r>
              <a:rPr lang="en-US" sz="1800" dirty="0">
                <a:solidFill>
                  <a:schemeClr val="accent6"/>
                </a:solidFill>
                <a:latin typeface="Century Gothic" panose="020B0502020202020204" pitchFamily="34" charset="0"/>
              </a:rPr>
              <a:t>Individualized Career Services: </a:t>
            </a:r>
            <a:r>
              <a:rPr lang="en-US" sz="1200" i="1" dirty="0">
                <a:solidFill>
                  <a:schemeClr val="accent6"/>
                </a:solidFill>
                <a:latin typeface="Century Gothic" panose="020B0502020202020204" pitchFamily="34" charset="0"/>
              </a:rPr>
              <a:t>Made available to participants after staff determine that such services are required to retain or obtain employment consistent with applicable statutory priorities.  </a:t>
            </a:r>
          </a:p>
          <a:p>
            <a:pPr lvl="1"/>
            <a:r>
              <a:rPr lang="en-US" sz="1200" i="1" dirty="0">
                <a:solidFill>
                  <a:schemeClr val="accent6"/>
                </a:solidFill>
                <a:latin typeface="Century Gothic" panose="020B0502020202020204" pitchFamily="34" charset="0"/>
              </a:rPr>
              <a:t>Services Include: </a:t>
            </a:r>
          </a:p>
          <a:p>
            <a:pPr lvl="2"/>
            <a:r>
              <a:rPr lang="en-US" sz="1200" i="1" dirty="0">
                <a:solidFill>
                  <a:schemeClr val="accent6"/>
                </a:solidFill>
                <a:latin typeface="Century Gothic" panose="020B0502020202020204" pitchFamily="34" charset="0"/>
              </a:rPr>
              <a:t>Specialized Assessment </a:t>
            </a:r>
          </a:p>
          <a:p>
            <a:pPr lvl="2"/>
            <a:r>
              <a:rPr lang="en-US" sz="1200" i="1" dirty="0">
                <a:solidFill>
                  <a:schemeClr val="accent6"/>
                </a:solidFill>
                <a:latin typeface="Century Gothic" panose="020B0502020202020204" pitchFamily="34" charset="0"/>
              </a:rPr>
              <a:t>Development of Individualized Employment Plan </a:t>
            </a:r>
          </a:p>
          <a:p>
            <a:pPr lvl="3">
              <a:buFont typeface="Wingdings" panose="05000000000000000000" pitchFamily="2" charset="2"/>
              <a:buChar char="Ø"/>
            </a:pPr>
            <a:r>
              <a:rPr lang="en-US" sz="1100" i="1" dirty="0">
                <a:solidFill>
                  <a:schemeClr val="accent6"/>
                </a:solidFill>
                <a:latin typeface="Century Gothic" panose="020B0502020202020204" pitchFamily="34" charset="0"/>
              </a:rPr>
              <a:t>Jointly developed by the participant and career planner </a:t>
            </a:r>
          </a:p>
          <a:p>
            <a:pPr lvl="4">
              <a:buFont typeface="Wingdings" panose="05000000000000000000" pitchFamily="2" charset="2"/>
              <a:buChar char="ü"/>
            </a:pPr>
            <a:r>
              <a:rPr lang="en-US" sz="1100" i="1" dirty="0">
                <a:solidFill>
                  <a:schemeClr val="accent6"/>
                </a:solidFill>
                <a:latin typeface="Century Gothic" panose="020B0502020202020204" pitchFamily="34" charset="0"/>
              </a:rPr>
              <a:t>On-going strategy to identify:</a:t>
            </a:r>
          </a:p>
          <a:p>
            <a:pPr lvl="4">
              <a:buFont typeface="Wingdings" panose="05000000000000000000" pitchFamily="2" charset="2"/>
              <a:buChar char="ü"/>
            </a:pPr>
            <a:r>
              <a:rPr lang="en-US" sz="1100" i="1" dirty="0">
                <a:solidFill>
                  <a:schemeClr val="accent6"/>
                </a:solidFill>
                <a:latin typeface="Century Gothic" panose="020B0502020202020204" pitchFamily="34" charset="0"/>
              </a:rPr>
              <a:t>Employment goals </a:t>
            </a:r>
          </a:p>
          <a:p>
            <a:pPr lvl="4">
              <a:buFont typeface="Wingdings" panose="05000000000000000000" pitchFamily="2" charset="2"/>
              <a:buChar char="ü"/>
            </a:pPr>
            <a:r>
              <a:rPr lang="en-US" sz="1100" i="1" dirty="0">
                <a:solidFill>
                  <a:schemeClr val="accent6"/>
                </a:solidFill>
                <a:latin typeface="Century Gothic" panose="020B0502020202020204" pitchFamily="34" charset="0"/>
              </a:rPr>
              <a:t>Achievement objectives</a:t>
            </a:r>
          </a:p>
          <a:p>
            <a:pPr lvl="4">
              <a:buFont typeface="Wingdings" panose="05000000000000000000" pitchFamily="2" charset="2"/>
              <a:buChar char="ü"/>
            </a:pPr>
            <a:r>
              <a:rPr lang="en-US" sz="1100" i="1" dirty="0">
                <a:solidFill>
                  <a:schemeClr val="accent6"/>
                </a:solidFill>
                <a:latin typeface="Century Gothic" panose="020B0502020202020204" pitchFamily="34" charset="0"/>
              </a:rPr>
              <a:t>Appropriate combination of services for the participant to achieve the employment</a:t>
            </a:r>
            <a:r>
              <a:rPr lang="en-US" sz="1200" i="1" dirty="0">
                <a:solidFill>
                  <a:schemeClr val="accent6"/>
                </a:solidFill>
                <a:latin typeface="Century Gothic" panose="020B0502020202020204" pitchFamily="34" charset="0"/>
              </a:rPr>
              <a:t> goals </a:t>
            </a:r>
          </a:p>
          <a:p>
            <a:pPr lvl="2"/>
            <a:r>
              <a:rPr lang="en-US" sz="1200" i="1" dirty="0">
                <a:solidFill>
                  <a:schemeClr val="accent6"/>
                </a:solidFill>
                <a:latin typeface="Century Gothic" panose="020B0502020202020204" pitchFamily="34" charset="0"/>
              </a:rPr>
              <a:t>Counseling </a:t>
            </a:r>
          </a:p>
          <a:p>
            <a:pPr lvl="2"/>
            <a:r>
              <a:rPr lang="en-US" sz="1200" i="1" dirty="0">
                <a:solidFill>
                  <a:schemeClr val="accent6"/>
                </a:solidFill>
                <a:latin typeface="Century Gothic" panose="020B0502020202020204" pitchFamily="34" charset="0"/>
              </a:rPr>
              <a:t>Work Experiences (including transitional jobs)</a:t>
            </a:r>
          </a:p>
          <a:p>
            <a:pPr lvl="3">
              <a:buFont typeface="Wingdings" panose="05000000000000000000" pitchFamily="2" charset="2"/>
              <a:buChar char="Ø"/>
            </a:pPr>
            <a:r>
              <a:rPr lang="en-US" sz="1100" i="1" dirty="0">
                <a:solidFill>
                  <a:schemeClr val="accent6"/>
                </a:solidFill>
                <a:latin typeface="Century Gothic" panose="020B0502020202020204" pitchFamily="34" charset="0"/>
              </a:rPr>
              <a:t>Transitional Jobs: time limited and wage-paid  work experiences up to 100 percent subsidized.</a:t>
            </a:r>
          </a:p>
          <a:p>
            <a:pPr lvl="4">
              <a:lnSpc>
                <a:spcPct val="100000"/>
              </a:lnSpc>
              <a:buFont typeface="Wingdings" panose="05000000000000000000" pitchFamily="2" charset="2"/>
              <a:buChar char="ü"/>
            </a:pPr>
            <a:r>
              <a:rPr lang="en-US" sz="1100" i="1" dirty="0">
                <a:solidFill>
                  <a:schemeClr val="accent6"/>
                </a:solidFill>
                <a:latin typeface="Century Gothic" panose="020B0502020202020204" pitchFamily="34" charset="0"/>
              </a:rPr>
              <a:t>Must be combined with career and supportive services </a:t>
            </a:r>
          </a:p>
          <a:p>
            <a:pPr lvl="4">
              <a:lnSpc>
                <a:spcPct val="100000"/>
              </a:lnSpc>
              <a:buFont typeface="Wingdings" panose="05000000000000000000" pitchFamily="2" charset="2"/>
              <a:buChar char="ü"/>
            </a:pPr>
            <a:r>
              <a:rPr lang="en-US" sz="1100" i="1" dirty="0">
                <a:solidFill>
                  <a:schemeClr val="accent6"/>
                </a:solidFill>
                <a:latin typeface="Century Gothic" panose="020B0502020202020204" pitchFamily="34" charset="0"/>
              </a:rPr>
              <a:t>Established work history, demonstrates success in the workplace and develops skills</a:t>
            </a:r>
          </a:p>
          <a:p>
            <a:pPr lvl="4">
              <a:lnSpc>
                <a:spcPct val="100000"/>
              </a:lnSpc>
              <a:buFont typeface="Wingdings" panose="05000000000000000000" pitchFamily="2" charset="2"/>
              <a:buChar char="ü"/>
            </a:pPr>
            <a:r>
              <a:rPr lang="en-US" sz="1100" i="1" dirty="0">
                <a:solidFill>
                  <a:schemeClr val="accent6"/>
                </a:solidFill>
                <a:latin typeface="Century Gothic" panose="020B0502020202020204" pitchFamily="34" charset="0"/>
              </a:rPr>
              <a:t>Local Boards may use 10% of funds to support transitional jobs</a:t>
            </a:r>
          </a:p>
          <a:p>
            <a:pPr marL="457200" lvl="4" indent="0">
              <a:lnSpc>
                <a:spcPct val="100000"/>
              </a:lnSpc>
              <a:buNone/>
            </a:pPr>
            <a:r>
              <a:rPr lang="en-US" sz="1400" b="1" i="1" dirty="0">
                <a:solidFill>
                  <a:schemeClr val="accent6"/>
                </a:solidFill>
                <a:latin typeface="Century Gothic" panose="020B0502020202020204" pitchFamily="34" charset="0"/>
              </a:rPr>
              <a:t>Individualized Career Services may be provided by Adult and Dislocated Worker staff and Employment Services staff. </a:t>
            </a:r>
          </a:p>
          <a:p>
            <a:pPr marL="1714500" lvl="4" indent="0">
              <a:lnSpc>
                <a:spcPct val="100000"/>
              </a:lnSpc>
              <a:buNone/>
            </a:pPr>
            <a:endParaRPr lang="en-US" sz="1200" i="1" dirty="0">
              <a:solidFill>
                <a:schemeClr val="accent6"/>
              </a:solidFill>
              <a:latin typeface="Century Gothic" panose="020B0502020202020204" pitchFamily="34" charset="0"/>
            </a:endParaRPr>
          </a:p>
          <a:p>
            <a:pPr marL="1714500" lvl="4" indent="0">
              <a:lnSpc>
                <a:spcPct val="100000"/>
              </a:lnSpc>
              <a:buNone/>
            </a:pPr>
            <a:endParaRPr lang="en-US" sz="1200" i="1" dirty="0">
              <a:solidFill>
                <a:schemeClr val="accent6"/>
              </a:solidFill>
              <a:latin typeface="Century Gothic" panose="020B0502020202020204" pitchFamily="34" charset="0"/>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16</a:t>
            </a:fld>
            <a:endParaRPr lang="en-US" dirty="0"/>
          </a:p>
        </p:txBody>
      </p:sp>
    </p:spTree>
    <p:extLst>
      <p:ext uri="{BB962C8B-B14F-4D97-AF65-F5344CB8AC3E}">
        <p14:creationId xmlns:p14="http://schemas.microsoft.com/office/powerpoint/2010/main" val="4098132396"/>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pPr algn="l"/>
            <a:r>
              <a:rPr lang="en-US" sz="2800" dirty="0">
                <a:solidFill>
                  <a:schemeClr val="bg1"/>
                </a:solidFill>
                <a:latin typeface="Century Gothic" panose="020B0502020202020204" pitchFamily="34" charset="0"/>
              </a:rPr>
              <a:t>Training Services </a:t>
            </a:r>
          </a:p>
        </p:txBody>
      </p:sp>
      <p:sp>
        <p:nvSpPr>
          <p:cNvPr id="3" name="Content Placeholder 2"/>
          <p:cNvSpPr>
            <a:spLocks noGrp="1"/>
          </p:cNvSpPr>
          <p:nvPr>
            <p:ph idx="1"/>
          </p:nvPr>
        </p:nvSpPr>
        <p:spPr>
          <a:xfrm>
            <a:off x="167780" y="1066800"/>
            <a:ext cx="8595220" cy="5059363"/>
          </a:xfrm>
        </p:spPr>
        <p:txBody>
          <a:bodyPr>
            <a:normAutofit lnSpcReduction="10000"/>
          </a:bodyPr>
          <a:lstStyle/>
          <a:p>
            <a:pPr marL="457200" lvl="1" indent="0">
              <a:buNone/>
            </a:pPr>
            <a:r>
              <a:rPr lang="en-US" sz="1000" dirty="0">
                <a:solidFill>
                  <a:schemeClr val="tx1"/>
                </a:solidFill>
              </a:rPr>
              <a:t> </a:t>
            </a:r>
            <a:endParaRPr lang="en-US" sz="1600" dirty="0">
              <a:solidFill>
                <a:schemeClr val="tx1"/>
              </a:solidFill>
            </a:endParaRPr>
          </a:p>
          <a:p>
            <a:pPr>
              <a:buFont typeface="Arial" panose="020B0604020202020204" pitchFamily="34" charset="0"/>
              <a:buChar char="•"/>
            </a:pPr>
            <a:r>
              <a:rPr lang="en-US" sz="1400" dirty="0">
                <a:solidFill>
                  <a:schemeClr val="accent6"/>
                </a:solidFill>
                <a:latin typeface="Century Gothic" panose="020B0502020202020204" pitchFamily="34" charset="0"/>
              </a:rPr>
              <a:t>Training may be provided whether or not the individual has received basic or individualized career services first. </a:t>
            </a:r>
          </a:p>
          <a:p>
            <a:pPr marR="0">
              <a:lnSpc>
                <a:spcPct val="115000"/>
              </a:lnSpc>
              <a:spcBef>
                <a:spcPts val="0"/>
              </a:spcBef>
              <a:spcAft>
                <a:spcPts val="1000"/>
              </a:spcAft>
              <a:buFont typeface="Arial" panose="020B0604020202020204" pitchFamily="34" charset="0"/>
              <a:buChar char="•"/>
            </a:pPr>
            <a:endParaRPr lang="en-US" sz="1400" dirty="0">
              <a:solidFill>
                <a:schemeClr val="accent6"/>
              </a:solidFill>
              <a:latin typeface="Century Gothic" panose="020B0502020202020204" pitchFamily="34" charset="0"/>
            </a:endParaRPr>
          </a:p>
          <a:p>
            <a:pPr marR="0">
              <a:lnSpc>
                <a:spcPct val="115000"/>
              </a:lnSpc>
              <a:spcBef>
                <a:spcPts val="0"/>
              </a:spcBef>
              <a:spcAft>
                <a:spcPts val="1000"/>
              </a:spcAft>
              <a:buFont typeface="Arial" panose="020B0604020202020204" pitchFamily="34" charset="0"/>
              <a:buChar char="•"/>
            </a:pPr>
            <a:r>
              <a:rPr lang="en-US" sz="1400" dirty="0">
                <a:solidFill>
                  <a:schemeClr val="accent6"/>
                </a:solidFill>
                <a:latin typeface="Century Gothic" panose="020B0502020202020204" pitchFamily="34" charset="0"/>
              </a:rPr>
              <a:t>Exception – When career services are not provided before training, career center staff and partner program staff must adhere to the Local Board’s policy that provides justification of the circumstances in which to provide services without first providing career services.  </a:t>
            </a:r>
            <a:endParaRPr lang="en-US" sz="1400" dirty="0">
              <a:solidFill>
                <a:schemeClr val="accent6"/>
              </a:solidFill>
              <a:latin typeface="Century Gothic" panose="020B0502020202020204" pitchFamily="34" charset="0"/>
              <a:ea typeface="Times New Roman" panose="02020603050405020304" pitchFamily="18" charset="0"/>
            </a:endParaRPr>
          </a:p>
          <a:p>
            <a:pPr>
              <a:buFont typeface="Wingdings" panose="05000000000000000000" pitchFamily="2" charset="2"/>
              <a:buChar char="v"/>
            </a:pPr>
            <a:r>
              <a:rPr lang="en-US" sz="1400" dirty="0">
                <a:solidFill>
                  <a:schemeClr val="accent6"/>
                </a:solidFill>
                <a:latin typeface="Century Gothic" panose="020B0502020202020204" pitchFamily="34" charset="0"/>
              </a:rPr>
              <a:t>Case file must contain a determination of the need for training services. </a:t>
            </a:r>
          </a:p>
          <a:p>
            <a:pPr lvl="1"/>
            <a:r>
              <a:rPr lang="en-US" sz="1400" dirty="0">
                <a:solidFill>
                  <a:schemeClr val="accent6"/>
                </a:solidFill>
                <a:latin typeface="Century Gothic" panose="020B0502020202020204" pitchFamily="34" charset="0"/>
              </a:rPr>
              <a:t>Training can be justified through the use an interview, evaluation, assessment, or career planning. </a:t>
            </a:r>
          </a:p>
          <a:p>
            <a:pPr lvl="2"/>
            <a:r>
              <a:rPr lang="en-US" sz="1400" dirty="0">
                <a:solidFill>
                  <a:schemeClr val="accent6"/>
                </a:solidFill>
                <a:latin typeface="Century Gothic" panose="020B0502020202020204" pitchFamily="34" charset="0"/>
              </a:rPr>
              <a:t>The following tools can be used to justify training (</a:t>
            </a:r>
            <a:r>
              <a:rPr lang="en-US" sz="1100" dirty="0">
                <a:solidFill>
                  <a:schemeClr val="accent6"/>
                </a:solidFill>
                <a:latin typeface="Century Gothic" panose="020B0502020202020204" pitchFamily="34" charset="0"/>
              </a:rPr>
              <a:t>the list below is not intended to be limiting</a:t>
            </a:r>
            <a:r>
              <a:rPr lang="en-US" sz="1000" dirty="0">
                <a:solidFill>
                  <a:schemeClr val="accent6"/>
                </a:solidFill>
                <a:latin typeface="Century Gothic" panose="020B0502020202020204" pitchFamily="34" charset="0"/>
              </a:rPr>
              <a:t>)</a:t>
            </a:r>
            <a:r>
              <a:rPr lang="en-US" sz="1400" dirty="0">
                <a:solidFill>
                  <a:schemeClr val="accent6"/>
                </a:solidFill>
                <a:latin typeface="Century Gothic" panose="020B0502020202020204" pitchFamily="34" charset="0"/>
              </a:rPr>
              <a:t>:</a:t>
            </a:r>
          </a:p>
          <a:p>
            <a:pPr lvl="3"/>
            <a:r>
              <a:rPr lang="en-US" sz="1400" dirty="0">
                <a:solidFill>
                  <a:schemeClr val="accent6"/>
                </a:solidFill>
                <a:latin typeface="Century Gothic" panose="020B0502020202020204" pitchFamily="34" charset="0"/>
              </a:rPr>
              <a:t>Work Keys Placement Quiz or Exam </a:t>
            </a:r>
          </a:p>
          <a:p>
            <a:pPr lvl="3"/>
            <a:r>
              <a:rPr lang="en-US" sz="1400" dirty="0" err="1">
                <a:solidFill>
                  <a:schemeClr val="accent6"/>
                </a:solidFill>
                <a:latin typeface="Century Gothic" panose="020B0502020202020204" pitchFamily="34" charset="0"/>
              </a:rPr>
              <a:t>MassCIS</a:t>
            </a:r>
            <a:r>
              <a:rPr lang="en-US" sz="1400" dirty="0">
                <a:solidFill>
                  <a:schemeClr val="accent6"/>
                </a:solidFill>
                <a:latin typeface="Century Gothic" panose="020B0502020202020204" pitchFamily="34" charset="0"/>
              </a:rPr>
              <a:t> </a:t>
            </a:r>
          </a:p>
          <a:p>
            <a:pPr lvl="3"/>
            <a:r>
              <a:rPr lang="en-US" sz="1400" dirty="0">
                <a:solidFill>
                  <a:schemeClr val="accent6"/>
                </a:solidFill>
                <a:latin typeface="Century Gothic" panose="020B0502020202020204" pitchFamily="34" charset="0"/>
              </a:rPr>
              <a:t>TORQ </a:t>
            </a:r>
          </a:p>
          <a:p>
            <a:pPr lvl="3"/>
            <a:r>
              <a:rPr lang="en-US" sz="1400" dirty="0">
                <a:solidFill>
                  <a:schemeClr val="accent6"/>
                </a:solidFill>
                <a:latin typeface="Century Gothic" panose="020B0502020202020204" pitchFamily="34" charset="0"/>
              </a:rPr>
              <a:t>Academic Assessment Tool  </a:t>
            </a:r>
          </a:p>
          <a:p>
            <a:pPr lvl="3"/>
            <a:endParaRPr lang="en-US" sz="1400" dirty="0">
              <a:solidFill>
                <a:schemeClr val="accent6"/>
              </a:solidFill>
              <a:latin typeface="Century Gothic" panose="020B0502020202020204" pitchFamily="34" charset="0"/>
            </a:endParaRPr>
          </a:p>
          <a:p>
            <a:r>
              <a:rPr lang="en-US" sz="1400" dirty="0">
                <a:solidFill>
                  <a:schemeClr val="accent6"/>
                </a:solidFill>
                <a:latin typeface="Century Gothic" panose="020B0502020202020204" pitchFamily="34" charset="0"/>
              </a:rPr>
              <a:t>Staff must adhere to the local area policy on eligibility for training</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17</a:t>
            </a:fld>
            <a:endParaRPr lang="en-US" dirty="0"/>
          </a:p>
        </p:txBody>
      </p:sp>
    </p:spTree>
    <p:extLst>
      <p:ext uri="{BB962C8B-B14F-4D97-AF65-F5344CB8AC3E}">
        <p14:creationId xmlns:p14="http://schemas.microsoft.com/office/powerpoint/2010/main" val="3572485607"/>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pPr algn="l"/>
            <a:r>
              <a:rPr lang="en-US" sz="2800" dirty="0">
                <a:solidFill>
                  <a:schemeClr val="bg1"/>
                </a:solidFill>
                <a:latin typeface="Century Gothic" panose="020B0502020202020204" pitchFamily="34" charset="0"/>
              </a:rPr>
              <a:t>Training Services continued…</a:t>
            </a:r>
          </a:p>
        </p:txBody>
      </p:sp>
      <p:sp>
        <p:nvSpPr>
          <p:cNvPr id="3" name="Content Placeholder 2"/>
          <p:cNvSpPr>
            <a:spLocks noGrp="1"/>
          </p:cNvSpPr>
          <p:nvPr>
            <p:ph idx="1"/>
          </p:nvPr>
        </p:nvSpPr>
        <p:spPr>
          <a:xfrm>
            <a:off x="457199" y="1318846"/>
            <a:ext cx="8460297" cy="4807317"/>
          </a:xfrm>
        </p:spPr>
        <p:txBody>
          <a:bodyPr>
            <a:normAutofit fontScale="70000" lnSpcReduction="20000"/>
          </a:bodyPr>
          <a:lstStyle/>
          <a:p>
            <a:r>
              <a:rPr lang="en-US" dirty="0">
                <a:solidFill>
                  <a:schemeClr val="tx1"/>
                </a:solidFill>
              </a:rPr>
              <a:t>Individual Training Account (ITA)</a:t>
            </a:r>
          </a:p>
          <a:p>
            <a:pPr lvl="1"/>
            <a:r>
              <a:rPr lang="en-US" dirty="0">
                <a:solidFill>
                  <a:schemeClr val="accent6"/>
                </a:solidFill>
                <a:latin typeface="Century Gothic" panose="020B0502020202020204" pitchFamily="34" charset="0"/>
              </a:rPr>
              <a:t>Training provided by an Eligible Training Provider  (ETP)</a:t>
            </a:r>
          </a:p>
          <a:p>
            <a:pPr lvl="1"/>
            <a:endParaRPr lang="en-US" dirty="0">
              <a:solidFill>
                <a:schemeClr val="accent6"/>
              </a:solidFill>
              <a:latin typeface="Century Gothic" panose="020B0502020202020204" pitchFamily="34" charset="0"/>
            </a:endParaRPr>
          </a:p>
          <a:p>
            <a:pPr lvl="1"/>
            <a:r>
              <a:rPr lang="en-US" dirty="0">
                <a:solidFill>
                  <a:schemeClr val="accent6"/>
                </a:solidFill>
                <a:latin typeface="Century Gothic" panose="020B0502020202020204" pitchFamily="34" charset="0"/>
              </a:rPr>
              <a:t>Participants must have access to the Eligible Training Provider List (ETPL)</a:t>
            </a:r>
          </a:p>
          <a:p>
            <a:pPr marL="457200" lvl="1" indent="0">
              <a:buNone/>
            </a:pPr>
            <a:endParaRPr lang="en-US" dirty="0">
              <a:solidFill>
                <a:schemeClr val="accent6"/>
              </a:solidFill>
              <a:latin typeface="Century Gothic" panose="020B0502020202020204" pitchFamily="34" charset="0"/>
            </a:endParaRPr>
          </a:p>
          <a:p>
            <a:pPr marL="0" lvl="1" indent="0">
              <a:buNone/>
            </a:pPr>
            <a:r>
              <a:rPr lang="en-US" dirty="0">
                <a:solidFill>
                  <a:schemeClr val="accent6"/>
                </a:solidFill>
                <a:latin typeface="Century Gothic" panose="020B0502020202020204" pitchFamily="34" charset="0"/>
              </a:rPr>
              <a:t>* The ETPL is accessible to all local OSCCs and customers through Job Quest </a:t>
            </a:r>
            <a:endParaRPr lang="en-US" sz="1600" dirty="0">
              <a:solidFill>
                <a:schemeClr val="accent6"/>
              </a:solidFill>
              <a:latin typeface="Century Gothic" panose="020B0502020202020204" pitchFamily="34" charset="0"/>
            </a:endParaRPr>
          </a:p>
          <a:p>
            <a:pPr>
              <a:buFont typeface="Wingdings" panose="05000000000000000000" pitchFamily="2" charset="2"/>
              <a:buChar char="v"/>
            </a:pPr>
            <a:r>
              <a:rPr lang="en-US" sz="1600" dirty="0">
                <a:solidFill>
                  <a:schemeClr val="accent6"/>
                </a:solidFill>
                <a:latin typeface="Century Gothic" panose="020B0502020202020204" pitchFamily="34" charset="0"/>
              </a:rPr>
              <a:t>Types of Training Services that may be provided Include but are not limited to: </a:t>
            </a:r>
          </a:p>
          <a:p>
            <a:pPr lvl="1"/>
            <a:r>
              <a:rPr lang="en-US" sz="1400" dirty="0">
                <a:solidFill>
                  <a:schemeClr val="accent6"/>
                </a:solidFill>
                <a:latin typeface="Century Gothic" panose="020B0502020202020204" pitchFamily="34" charset="0"/>
              </a:rPr>
              <a:t>Occupational Skills Training </a:t>
            </a:r>
          </a:p>
          <a:p>
            <a:pPr lvl="1"/>
            <a:r>
              <a:rPr lang="en-US" sz="1400" dirty="0">
                <a:solidFill>
                  <a:schemeClr val="accent6"/>
                </a:solidFill>
                <a:latin typeface="Century Gothic" panose="020B0502020202020204" pitchFamily="34" charset="0"/>
              </a:rPr>
              <a:t>OJT Training </a:t>
            </a:r>
          </a:p>
          <a:p>
            <a:pPr lvl="1"/>
            <a:r>
              <a:rPr lang="en-US" sz="1400" dirty="0">
                <a:solidFill>
                  <a:schemeClr val="accent6"/>
                </a:solidFill>
                <a:latin typeface="Century Gothic" panose="020B0502020202020204" pitchFamily="34" charset="0"/>
              </a:rPr>
              <a:t>Incumbent Worker Training </a:t>
            </a:r>
          </a:p>
          <a:p>
            <a:pPr lvl="1"/>
            <a:r>
              <a:rPr lang="en-US" sz="1400" dirty="0">
                <a:solidFill>
                  <a:schemeClr val="accent6"/>
                </a:solidFill>
                <a:latin typeface="Century Gothic" panose="020B0502020202020204" pitchFamily="34" charset="0"/>
              </a:rPr>
              <a:t>Workplace training with related instruction </a:t>
            </a:r>
          </a:p>
          <a:p>
            <a:pPr lvl="1"/>
            <a:r>
              <a:rPr lang="en-US" sz="1400" dirty="0">
                <a:solidFill>
                  <a:schemeClr val="accent6"/>
                </a:solidFill>
                <a:latin typeface="Century Gothic" panose="020B0502020202020204" pitchFamily="34" charset="0"/>
              </a:rPr>
              <a:t>Training programs operated by the private sector </a:t>
            </a:r>
          </a:p>
          <a:p>
            <a:pPr lvl="1"/>
            <a:r>
              <a:rPr lang="en-US" sz="1400" dirty="0">
                <a:solidFill>
                  <a:schemeClr val="accent6"/>
                </a:solidFill>
                <a:latin typeface="Century Gothic" panose="020B0502020202020204" pitchFamily="34" charset="0"/>
              </a:rPr>
              <a:t>Skill upgrade and training </a:t>
            </a:r>
          </a:p>
          <a:p>
            <a:pPr lvl="1"/>
            <a:r>
              <a:rPr lang="en-US" sz="1400" dirty="0">
                <a:solidFill>
                  <a:schemeClr val="accent6"/>
                </a:solidFill>
                <a:latin typeface="Century Gothic" panose="020B0502020202020204" pitchFamily="34" charset="0"/>
              </a:rPr>
              <a:t>Entrepreneurial Skills Training </a:t>
            </a:r>
          </a:p>
          <a:p>
            <a:pPr lvl="1"/>
            <a:r>
              <a:rPr lang="en-US" sz="1400" dirty="0">
                <a:solidFill>
                  <a:schemeClr val="accent6"/>
                </a:solidFill>
                <a:latin typeface="Century Gothic" panose="020B0502020202020204" pitchFamily="34" charset="0"/>
              </a:rPr>
              <a:t>Job readiness training </a:t>
            </a:r>
          </a:p>
          <a:p>
            <a:pPr lvl="1"/>
            <a:r>
              <a:rPr lang="en-US" sz="1400" dirty="0">
                <a:solidFill>
                  <a:schemeClr val="accent6"/>
                </a:solidFill>
                <a:latin typeface="Century Gothic" panose="020B0502020202020204" pitchFamily="34" charset="0"/>
              </a:rPr>
              <a:t>Adult education and literacy activities</a:t>
            </a:r>
          </a:p>
          <a:p>
            <a:pPr lvl="1"/>
            <a:r>
              <a:rPr lang="en-US" sz="1400" dirty="0">
                <a:solidFill>
                  <a:schemeClr val="accent6"/>
                </a:solidFill>
                <a:latin typeface="Century Gothic" panose="020B0502020202020204" pitchFamily="34" charset="0"/>
              </a:rPr>
              <a:t>Customized Training  </a:t>
            </a:r>
          </a:p>
          <a:p>
            <a:pPr lvl="1"/>
            <a:endParaRPr lang="en-US" dirty="0">
              <a:solidFill>
                <a:schemeClr val="tx1"/>
              </a:solidFill>
            </a:endParaRPr>
          </a:p>
          <a:p>
            <a:pPr marL="0" indent="0">
              <a:buNone/>
            </a:pPr>
            <a:endParaRPr lang="en-US" dirty="0">
              <a:solidFill>
                <a:schemeClr val="tx1"/>
              </a:solidFill>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18</a:t>
            </a:fld>
            <a:endParaRPr lang="en-US" dirty="0"/>
          </a:p>
        </p:txBody>
      </p:sp>
      <p:pic>
        <p:nvPicPr>
          <p:cNvPr id="1029" name="Picture 5" descr="C:\Users\sacha.stadhard\AppData\Local\Microsoft\Windows\Temporary Internet Files\Content.IE5\12NEW37P\training[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4312281"/>
            <a:ext cx="1524000" cy="1631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895918"/>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pPr algn="l"/>
            <a:r>
              <a:rPr lang="en-US" sz="2800" dirty="0">
                <a:solidFill>
                  <a:schemeClr val="bg1"/>
                </a:solidFill>
                <a:latin typeface="Century Gothic" panose="020B0502020202020204" pitchFamily="34" charset="0"/>
              </a:rPr>
              <a:t>Training Services continued…</a:t>
            </a:r>
          </a:p>
        </p:txBody>
      </p:sp>
      <p:sp>
        <p:nvSpPr>
          <p:cNvPr id="3" name="Content Placeholder 2"/>
          <p:cNvSpPr>
            <a:spLocks noGrp="1"/>
          </p:cNvSpPr>
          <p:nvPr>
            <p:ph idx="1"/>
          </p:nvPr>
        </p:nvSpPr>
        <p:spPr>
          <a:xfrm>
            <a:off x="457200" y="914400"/>
            <a:ext cx="8229600" cy="5211763"/>
          </a:xfrm>
        </p:spPr>
        <p:txBody>
          <a:bodyPr>
            <a:normAutofit/>
          </a:bodyPr>
          <a:lstStyle/>
          <a:p>
            <a:endParaRPr lang="en-US" dirty="0"/>
          </a:p>
          <a:p>
            <a:r>
              <a:rPr lang="en-US" sz="1500" dirty="0">
                <a:solidFill>
                  <a:schemeClr val="accent6"/>
                </a:solidFill>
                <a:latin typeface="Century Gothic" panose="020B0502020202020204" pitchFamily="34" charset="0"/>
              </a:rPr>
              <a:t>Under certain circumstances a training contract may be used to provide training.  This type of training is referred to as a “training exception” or “contract exception”</a:t>
            </a:r>
          </a:p>
          <a:p>
            <a:r>
              <a:rPr lang="en-US" sz="1500" dirty="0">
                <a:solidFill>
                  <a:schemeClr val="accent6"/>
                </a:solidFill>
                <a:latin typeface="Century Gothic" panose="020B0502020202020204" pitchFamily="34" charset="0"/>
              </a:rPr>
              <a:t>One of five circumstance need to apply and the process for using a  contract exception must be described in the local plan: </a:t>
            </a:r>
          </a:p>
          <a:p>
            <a:pPr lvl="1"/>
            <a:r>
              <a:rPr lang="en-US" sz="1500" i="1" dirty="0">
                <a:solidFill>
                  <a:schemeClr val="accent6"/>
                </a:solidFill>
                <a:latin typeface="Century Gothic" panose="020B0502020202020204" pitchFamily="34" charset="0"/>
              </a:rPr>
              <a:t>OJT </a:t>
            </a:r>
          </a:p>
          <a:p>
            <a:pPr lvl="1"/>
            <a:r>
              <a:rPr lang="en-US" sz="1500" i="1" dirty="0">
                <a:solidFill>
                  <a:schemeClr val="accent6"/>
                </a:solidFill>
                <a:latin typeface="Century Gothic" panose="020B0502020202020204" pitchFamily="34" charset="0"/>
              </a:rPr>
              <a:t>Insufficient Number of ETPs </a:t>
            </a:r>
          </a:p>
          <a:p>
            <a:pPr lvl="1"/>
            <a:r>
              <a:rPr lang="en-US" sz="1500" i="1" dirty="0">
                <a:solidFill>
                  <a:schemeClr val="accent6"/>
                </a:solidFill>
                <a:latin typeface="Century Gothic" panose="020B0502020202020204" pitchFamily="34" charset="0"/>
              </a:rPr>
              <a:t>Training Program that has Demonstrated Effectiveness </a:t>
            </a:r>
          </a:p>
          <a:p>
            <a:pPr lvl="1"/>
            <a:r>
              <a:rPr lang="en-US" sz="1500" i="1" dirty="0">
                <a:solidFill>
                  <a:schemeClr val="accent6"/>
                </a:solidFill>
                <a:latin typeface="Century Gothic" panose="020B0502020202020204" pitchFamily="34" charset="0"/>
              </a:rPr>
              <a:t>Training Provided by an Institution of Higher Education </a:t>
            </a:r>
          </a:p>
          <a:p>
            <a:pPr lvl="1"/>
            <a:r>
              <a:rPr lang="en-US" sz="1500" i="1" dirty="0">
                <a:solidFill>
                  <a:schemeClr val="accent6"/>
                </a:solidFill>
                <a:latin typeface="Century Gothic" panose="020B0502020202020204" pitchFamily="34" charset="0"/>
              </a:rPr>
              <a:t>Pay for Performance Contracts </a:t>
            </a:r>
            <a:endParaRPr lang="en-US" sz="1500" dirty="0">
              <a:solidFill>
                <a:schemeClr val="accent6"/>
              </a:solidFill>
              <a:latin typeface="Century Gothic" panose="020B0502020202020204" pitchFamily="34" charset="0"/>
            </a:endParaRPr>
          </a:p>
          <a:p>
            <a:pPr marL="0" lvl="1" indent="0">
              <a:buNone/>
            </a:pPr>
            <a:endParaRPr lang="en-US" sz="1500" dirty="0">
              <a:solidFill>
                <a:schemeClr val="accent6"/>
              </a:solidFill>
              <a:latin typeface="Century Gothic" panose="020B0502020202020204" pitchFamily="34" charset="0"/>
            </a:endParaRPr>
          </a:p>
          <a:p>
            <a:pPr marL="0" lvl="1" indent="0">
              <a:buNone/>
            </a:pPr>
            <a:r>
              <a:rPr lang="en-US" sz="1500" i="1" dirty="0">
                <a:solidFill>
                  <a:schemeClr val="accent6"/>
                </a:solidFill>
                <a:latin typeface="Century Gothic" panose="020B0502020202020204" pitchFamily="34" charset="0"/>
              </a:rPr>
              <a:t> The Local Board must fulfil the consumer choice requirements in 20 CFR 680.340</a:t>
            </a:r>
          </a:p>
          <a:p>
            <a:pPr marL="285750" lvl="1">
              <a:buFont typeface="Wingdings" panose="05000000000000000000" pitchFamily="2" charset="2"/>
              <a:buChar char="v"/>
            </a:pPr>
            <a:endParaRPr lang="en-US" sz="1500" i="1" dirty="0">
              <a:solidFill>
                <a:schemeClr val="accent6"/>
              </a:solidFill>
              <a:latin typeface="Century Gothic" panose="020B0502020202020204" pitchFamily="34" charset="0"/>
            </a:endParaRPr>
          </a:p>
          <a:p>
            <a:pPr marL="285750" lvl="1">
              <a:buFont typeface="Wingdings" panose="05000000000000000000" pitchFamily="2" charset="2"/>
              <a:buChar char="v"/>
            </a:pPr>
            <a:r>
              <a:rPr lang="en-US" sz="1500" i="1" dirty="0">
                <a:solidFill>
                  <a:schemeClr val="accent6"/>
                </a:solidFill>
                <a:latin typeface="Century Gothic" panose="020B0502020202020204" pitchFamily="34" charset="0"/>
              </a:rPr>
              <a:t>Local WDBs may determine that providing training through a combination of ITAs and contracts is the most effective approach to placing participants in programs such as Registered Apprenticeship programs and other similar types of training.  </a:t>
            </a:r>
          </a:p>
          <a:p>
            <a:pPr lvl="1"/>
            <a:endParaRPr lang="en-US" sz="1500" dirty="0">
              <a:solidFill>
                <a:schemeClr val="accent6"/>
              </a:solidFill>
              <a:latin typeface="Century Gothic" panose="020B0502020202020204" pitchFamily="34" charset="0"/>
            </a:endParaRPr>
          </a:p>
          <a:p>
            <a:pPr lvl="1"/>
            <a:endParaRPr lang="en-US" sz="1000" dirty="0">
              <a:solidFill>
                <a:schemeClr val="tx1"/>
              </a:solidFill>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19</a:t>
            </a:fld>
            <a:endParaRPr lang="en-US" dirty="0"/>
          </a:p>
        </p:txBody>
      </p:sp>
    </p:spTree>
    <p:extLst>
      <p:ext uri="{BB962C8B-B14F-4D97-AF65-F5344CB8AC3E}">
        <p14:creationId xmlns:p14="http://schemas.microsoft.com/office/powerpoint/2010/main" val="1727876833"/>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smtClean="0"/>
              <a:t>Today’s webinar </a:t>
            </a:r>
            <a:r>
              <a:rPr lang="en-US" dirty="0"/>
              <a:t>will be recorded. </a:t>
            </a:r>
            <a:br>
              <a:rPr lang="en-US" dirty="0"/>
            </a:br>
            <a:endParaRPr lang="en-US" dirty="0"/>
          </a:p>
        </p:txBody>
      </p:sp>
      <p:sp>
        <p:nvSpPr>
          <p:cNvPr id="3" name="Slide Number Placeholder 2"/>
          <p:cNvSpPr>
            <a:spLocks noGrp="1"/>
          </p:cNvSpPr>
          <p:nvPr>
            <p:ph type="sldNum" sz="quarter" idx="4"/>
          </p:nvPr>
        </p:nvSpPr>
        <p:spPr/>
        <p:txBody>
          <a:bodyPr/>
          <a:lstStyle/>
          <a:p>
            <a:fld id="{941BE8DD-6BA1-AD43-8321-0CEB068BCC7D}" type="slidenum">
              <a:rPr lang="en-US" smtClean="0"/>
              <a:pPr/>
              <a:t>2</a:t>
            </a:fld>
            <a:endParaRPr lang="en-US" dirty="0"/>
          </a:p>
        </p:txBody>
      </p:sp>
      <p:sp>
        <p:nvSpPr>
          <p:cNvPr id="4" name="Content Placeholder 3"/>
          <p:cNvSpPr>
            <a:spLocks noGrp="1"/>
          </p:cNvSpPr>
          <p:nvPr>
            <p:ph sz="quarter" idx="10"/>
          </p:nvPr>
        </p:nvSpPr>
        <p:spPr/>
        <p:txBody>
          <a:bodyPr/>
          <a:lstStyle/>
          <a:p>
            <a:pPr marL="257175" indent="-257175">
              <a:buFont typeface="Arial" panose="020B0604020202020204" pitchFamily="34" charset="0"/>
              <a:buChar char="•"/>
            </a:pPr>
            <a:endParaRPr lang="en-US" dirty="0" smtClean="0">
              <a:solidFill>
                <a:srgbClr val="213240"/>
              </a:solidFill>
            </a:endParaRPr>
          </a:p>
          <a:p>
            <a:pPr marL="257175" indent="-257175">
              <a:buFont typeface="Arial" panose="020B0604020202020204" pitchFamily="34" charset="0"/>
              <a:buChar char="•"/>
            </a:pPr>
            <a:r>
              <a:rPr lang="en-US" dirty="0" smtClean="0">
                <a:solidFill>
                  <a:srgbClr val="213240"/>
                </a:solidFill>
              </a:rPr>
              <a:t>Please </a:t>
            </a:r>
            <a:r>
              <a:rPr lang="en-US" dirty="0">
                <a:solidFill>
                  <a:srgbClr val="213240"/>
                </a:solidFill>
              </a:rPr>
              <a:t>use the chat box to introduce yourself. </a:t>
            </a:r>
          </a:p>
          <a:p>
            <a:pPr marL="257175" indent="-257175">
              <a:buFont typeface="Arial" panose="020B0604020202020204" pitchFamily="34" charset="0"/>
              <a:buChar char="•"/>
            </a:pPr>
            <a:r>
              <a:rPr lang="en-US" dirty="0">
                <a:solidFill>
                  <a:srgbClr val="213240"/>
                </a:solidFill>
              </a:rPr>
              <a:t>You can listen through speakers or use the dial-in option listed with the webinar link.</a:t>
            </a:r>
          </a:p>
          <a:p>
            <a:pPr marL="257175" indent="-257175">
              <a:buFont typeface="Arial" panose="020B0604020202020204" pitchFamily="34" charset="0"/>
              <a:buChar char="•"/>
            </a:pPr>
            <a:r>
              <a:rPr lang="en-US" dirty="0">
                <a:solidFill>
                  <a:srgbClr val="213240"/>
                </a:solidFill>
              </a:rPr>
              <a:t>You can use the chat box or “raise hand” feature to ask a question.</a:t>
            </a:r>
          </a:p>
          <a:p>
            <a:pPr marL="257175" indent="-257175">
              <a:buFont typeface="Arial" panose="020B0604020202020204" pitchFamily="34" charset="0"/>
              <a:buChar char="•"/>
            </a:pPr>
            <a:r>
              <a:rPr lang="en-US" dirty="0">
                <a:solidFill>
                  <a:srgbClr val="213240"/>
                </a:solidFill>
              </a:rPr>
              <a:t>Please remember to mute your computers and phones to minimize background noise. </a:t>
            </a:r>
          </a:p>
          <a:p>
            <a:endParaRPr lang="en-US" dirty="0"/>
          </a:p>
        </p:txBody>
      </p:sp>
    </p:spTree>
    <p:extLst>
      <p:ext uri="{BB962C8B-B14F-4D97-AF65-F5344CB8AC3E}">
        <p14:creationId xmlns:p14="http://schemas.microsoft.com/office/powerpoint/2010/main" val="2261317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4"/>
            <a:ext cx="8229600" cy="1114425"/>
          </a:xfrm>
        </p:spPr>
        <p:txBody>
          <a:bodyPr/>
          <a:lstStyle/>
          <a:p>
            <a:pPr algn="l"/>
            <a:r>
              <a:rPr lang="en-US" sz="2800" dirty="0">
                <a:solidFill>
                  <a:schemeClr val="bg1"/>
                </a:solidFill>
                <a:latin typeface="Century Gothic" panose="020B0502020202020204" pitchFamily="34" charset="0"/>
              </a:rPr>
              <a:t>Three Types of Career Services </a:t>
            </a:r>
            <a:r>
              <a:rPr lang="en-US" sz="2800" dirty="0" smtClean="0">
                <a:solidFill>
                  <a:schemeClr val="bg1"/>
                </a:solidFill>
                <a:latin typeface="Century Gothic" panose="020B0502020202020204" pitchFamily="34" charset="0"/>
              </a:rPr>
              <a:t>continued…</a:t>
            </a:r>
            <a:r>
              <a:rPr lang="en-US" sz="1600" dirty="0" smtClean="0">
                <a:solidFill>
                  <a:srgbClr val="6076B4"/>
                </a:solidFill>
                <a:latin typeface="Century Gothic"/>
              </a:rPr>
              <a:t>…</a:t>
            </a:r>
            <a:r>
              <a:rPr lang="en-US" sz="2400" dirty="0" smtClean="0">
                <a:solidFill>
                  <a:srgbClr val="6076B4"/>
                </a:solidFill>
                <a:latin typeface="Century Gothic"/>
              </a:rPr>
              <a:t> </a:t>
            </a:r>
            <a:endParaRPr lang="en-US" dirty="0"/>
          </a:p>
        </p:txBody>
      </p:sp>
      <p:sp>
        <p:nvSpPr>
          <p:cNvPr id="3" name="Content Placeholder 2"/>
          <p:cNvSpPr>
            <a:spLocks noGrp="1"/>
          </p:cNvSpPr>
          <p:nvPr>
            <p:ph idx="1"/>
          </p:nvPr>
        </p:nvSpPr>
        <p:spPr>
          <a:xfrm>
            <a:off x="457200" y="838200"/>
            <a:ext cx="8229600" cy="5287963"/>
          </a:xfrm>
        </p:spPr>
        <p:txBody>
          <a:bodyPr>
            <a:normAutofit fontScale="85000" lnSpcReduction="20000"/>
          </a:bodyPr>
          <a:lstStyle/>
          <a:p>
            <a:endParaRPr lang="en-US" dirty="0"/>
          </a:p>
          <a:p>
            <a:r>
              <a:rPr lang="en-US" sz="2100" dirty="0">
                <a:solidFill>
                  <a:prstClr val="black"/>
                </a:solidFill>
                <a:latin typeface="Century Gothic" panose="020B0502020202020204" pitchFamily="34" charset="0"/>
              </a:rPr>
              <a:t>Follow-Up Services: </a:t>
            </a:r>
            <a:r>
              <a:rPr lang="en-US" sz="1700" i="1" dirty="0">
                <a:solidFill>
                  <a:prstClr val="black"/>
                </a:solidFill>
                <a:latin typeface="Century Gothic" panose="020B0502020202020204" pitchFamily="34" charset="0"/>
              </a:rPr>
              <a:t>Provided for 12 months after the first day participants are placed in unsubsidized employment</a:t>
            </a:r>
            <a:r>
              <a:rPr lang="en-US" sz="1700" dirty="0">
                <a:solidFill>
                  <a:prstClr val="black"/>
                </a:solidFill>
                <a:latin typeface="Century Gothic" panose="020B0502020202020204" pitchFamily="34" charset="0"/>
              </a:rPr>
              <a:t>.  </a:t>
            </a:r>
            <a:r>
              <a:rPr lang="en-US" sz="1700" i="1" dirty="0">
                <a:solidFill>
                  <a:prstClr val="black"/>
                </a:solidFill>
                <a:latin typeface="Century Gothic" panose="020B0502020202020204" pitchFamily="34" charset="0"/>
              </a:rPr>
              <a:t>Local area policies must define appropriate follow-up services.</a:t>
            </a:r>
          </a:p>
          <a:p>
            <a:pPr lvl="1"/>
            <a:r>
              <a:rPr lang="en-US" sz="1700" i="1" dirty="0">
                <a:solidFill>
                  <a:prstClr val="black"/>
                </a:solidFill>
                <a:latin typeface="Century Gothic" panose="020B0502020202020204" pitchFamily="34" charset="0"/>
              </a:rPr>
              <a:t>Services Include:</a:t>
            </a:r>
          </a:p>
          <a:p>
            <a:pPr lvl="2"/>
            <a:r>
              <a:rPr lang="en-US" sz="1700" i="1" dirty="0">
                <a:solidFill>
                  <a:prstClr val="black"/>
                </a:solidFill>
                <a:latin typeface="Century Gothic" panose="020B0502020202020204" pitchFamily="34" charset="0"/>
              </a:rPr>
              <a:t>Providing individuals counseling about the workplace </a:t>
            </a:r>
          </a:p>
          <a:p>
            <a:pPr lvl="2"/>
            <a:r>
              <a:rPr lang="en-US" sz="1700" i="1" dirty="0">
                <a:solidFill>
                  <a:prstClr val="black"/>
                </a:solidFill>
                <a:latin typeface="Century Gothic" panose="020B0502020202020204" pitchFamily="34" charset="0"/>
              </a:rPr>
              <a:t>Career planning and counseling </a:t>
            </a:r>
          </a:p>
          <a:p>
            <a:pPr lvl="2"/>
            <a:r>
              <a:rPr lang="en-US" sz="1700" i="1" dirty="0">
                <a:solidFill>
                  <a:prstClr val="black"/>
                </a:solidFill>
                <a:latin typeface="Century Gothic" panose="020B0502020202020204" pitchFamily="34" charset="0"/>
              </a:rPr>
              <a:t>Information about additional educational opportunities</a:t>
            </a:r>
          </a:p>
          <a:p>
            <a:pPr lvl="2"/>
            <a:r>
              <a:rPr lang="en-US" sz="1700" i="1" dirty="0">
                <a:solidFill>
                  <a:prstClr val="black"/>
                </a:solidFill>
                <a:latin typeface="Century Gothic" panose="020B0502020202020204" pitchFamily="34" charset="0"/>
              </a:rPr>
              <a:t>Referral to support services available in the community and peer support groups</a:t>
            </a:r>
          </a:p>
          <a:p>
            <a:pPr lvl="2"/>
            <a:r>
              <a:rPr lang="en-US" sz="1700" i="1" dirty="0">
                <a:solidFill>
                  <a:prstClr val="black"/>
                </a:solidFill>
                <a:latin typeface="Century Gothic" panose="020B0502020202020204" pitchFamily="34" charset="0"/>
              </a:rPr>
              <a:t>Case management administrative follow-up  </a:t>
            </a:r>
          </a:p>
          <a:p>
            <a:pPr marL="914400" lvl="2" indent="0">
              <a:buNone/>
            </a:pPr>
            <a:endParaRPr lang="en-US" sz="1700" i="1" dirty="0">
              <a:solidFill>
                <a:prstClr val="black"/>
              </a:solidFill>
              <a:latin typeface="Century Gothic" panose="020B0502020202020204" pitchFamily="34" charset="0"/>
            </a:endParaRPr>
          </a:p>
          <a:p>
            <a:pPr marL="914400" lvl="2" indent="0">
              <a:buNone/>
            </a:pPr>
            <a:endParaRPr lang="en-US" sz="1700" i="1" dirty="0">
              <a:solidFill>
                <a:prstClr val="black"/>
              </a:solidFill>
              <a:latin typeface="Century Gothic" panose="020B0502020202020204" pitchFamily="34" charset="0"/>
            </a:endParaRPr>
          </a:p>
          <a:p>
            <a:pPr marL="457200" lvl="2" indent="0">
              <a:buNone/>
            </a:pPr>
            <a:r>
              <a:rPr lang="en-US" sz="1700" i="1" dirty="0">
                <a:solidFill>
                  <a:prstClr val="black"/>
                </a:solidFill>
                <a:latin typeface="Century Gothic" panose="020B0502020202020204" pitchFamily="34" charset="0"/>
              </a:rPr>
              <a:t>Follow up services for case planning are not to be construed as follow up services required for performance reporting. </a:t>
            </a:r>
          </a:p>
          <a:p>
            <a:pPr marL="914400" lvl="2" indent="0">
              <a:buNone/>
            </a:pPr>
            <a:endParaRPr lang="en-US" sz="1700" i="1" dirty="0">
              <a:solidFill>
                <a:prstClr val="black"/>
              </a:solidFill>
              <a:latin typeface="Century Gothic" panose="020B0502020202020204" pitchFamily="34" charset="0"/>
            </a:endParaRPr>
          </a:p>
          <a:p>
            <a:pPr marL="457200" lvl="2">
              <a:buFont typeface="Wingdings" panose="05000000000000000000" pitchFamily="2" charset="2"/>
              <a:buChar char="v"/>
            </a:pPr>
            <a:endParaRPr lang="en-US" sz="1700" i="1" dirty="0">
              <a:solidFill>
                <a:prstClr val="black"/>
              </a:solidFill>
              <a:latin typeface="Century Gothic" panose="020B0502020202020204" pitchFamily="34" charset="0"/>
            </a:endParaRPr>
          </a:p>
          <a:p>
            <a:pPr marL="457200" lvl="2">
              <a:buFont typeface="Wingdings" panose="05000000000000000000" pitchFamily="2" charset="2"/>
              <a:buChar char="v"/>
            </a:pPr>
            <a:r>
              <a:rPr lang="en-US" sz="1700" i="1" dirty="0">
                <a:solidFill>
                  <a:prstClr val="black"/>
                </a:solidFill>
                <a:latin typeface="Century Gothic" panose="020B0502020202020204" pitchFamily="34" charset="0"/>
              </a:rPr>
              <a:t>100 DCS 08.102: WIOA Title I Follow Up Services Policy:</a:t>
            </a:r>
          </a:p>
          <a:p>
            <a:pPr marL="228600" lvl="2" indent="0">
              <a:buNone/>
            </a:pPr>
            <a:r>
              <a:rPr lang="en-US" sz="1700" b="1" i="1" dirty="0">
                <a:solidFill>
                  <a:prstClr val="black"/>
                </a:solidFill>
                <a:latin typeface="Century Gothic" panose="020B0502020202020204" pitchFamily="34" charset="0"/>
                <a:hlinkClick r:id="rId2"/>
              </a:rPr>
              <a:t>http://www.mass.gov/massworkforce/docs/issuances/wioa-policy/08-102.pdf</a:t>
            </a:r>
            <a:endParaRPr lang="en-US" sz="1700" b="1" i="1" dirty="0">
              <a:solidFill>
                <a:prstClr val="black"/>
              </a:solidFill>
              <a:latin typeface="Century Gothic" panose="020B0502020202020204" pitchFamily="34" charset="0"/>
            </a:endParaRPr>
          </a:p>
          <a:p>
            <a:pPr marL="228600" lvl="2" indent="0">
              <a:buNone/>
            </a:pPr>
            <a:r>
              <a:rPr lang="en-US" sz="1700" i="1" dirty="0">
                <a:solidFill>
                  <a:prstClr val="black"/>
                </a:solidFill>
                <a:latin typeface="Century Gothic" panose="020B0502020202020204" pitchFamily="34" charset="0"/>
              </a:rPr>
              <a:t>  </a:t>
            </a:r>
          </a:p>
          <a:p>
            <a:pPr marL="228600" lvl="2" indent="0">
              <a:buNone/>
            </a:pPr>
            <a:endParaRPr lang="en-US" sz="1400" i="1" dirty="0">
              <a:solidFill>
                <a:prstClr val="black"/>
              </a:solidFill>
            </a:endParaRPr>
          </a:p>
          <a:p>
            <a:pPr marL="914400" lvl="2" indent="0">
              <a:buNone/>
            </a:pPr>
            <a:endParaRPr lang="en-US" sz="1400" i="1" dirty="0">
              <a:solidFill>
                <a:prstClr val="black"/>
              </a:solidFill>
            </a:endParaRPr>
          </a:p>
          <a:p>
            <a:pPr marL="742950" lvl="2" indent="-285750">
              <a:buFont typeface="Wingdings" panose="05000000000000000000" pitchFamily="2" charset="2"/>
              <a:buChar char="v"/>
            </a:pPr>
            <a:endParaRPr lang="en-US" sz="1400" i="1" dirty="0">
              <a:solidFill>
                <a:prstClr val="black"/>
              </a:solidFill>
            </a:endParaRPr>
          </a:p>
          <a:p>
            <a:pPr marL="457200" lvl="1" indent="0">
              <a:buNone/>
            </a:pPr>
            <a:endParaRPr lang="en-US" sz="200" i="1" dirty="0">
              <a:solidFill>
                <a:prstClr val="black"/>
              </a:solidFill>
            </a:endParaRPr>
          </a:p>
          <a:p>
            <a:pPr lvl="1"/>
            <a:endParaRPr lang="en-US" sz="200" i="1" dirty="0">
              <a:solidFill>
                <a:prstClr val="black"/>
              </a:solidFill>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20</a:t>
            </a:fld>
            <a:endParaRPr lang="en-US" dirty="0"/>
          </a:p>
        </p:txBody>
      </p:sp>
    </p:spTree>
    <p:extLst>
      <p:ext uri="{BB962C8B-B14F-4D97-AF65-F5344CB8AC3E}">
        <p14:creationId xmlns:p14="http://schemas.microsoft.com/office/powerpoint/2010/main" val="2957531531"/>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2"/>
          <p:cNvSpPr txBox="1">
            <a:spLocks noGrp="1"/>
          </p:cNvSpPr>
          <p:nvPr>
            <p:ph type="title"/>
          </p:nvPr>
        </p:nvSpPr>
        <p:spPr>
          <a:xfrm>
            <a:off x="457200" y="139614"/>
            <a:ext cx="7131000" cy="954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2800"/>
              <a:buFont typeface="Century Gothic"/>
              <a:buNone/>
            </a:pPr>
            <a:r>
              <a:rPr lang="en-US" sz="2800" dirty="0" smtClean="0">
                <a:solidFill>
                  <a:schemeClr val="lt1"/>
                </a:solidFill>
                <a:latin typeface="Century Gothic"/>
                <a:ea typeface="Century Gothic"/>
                <a:cs typeface="Century Gothic"/>
                <a:sym typeface="Century Gothic"/>
              </a:rPr>
              <a:t>Assessments</a:t>
            </a:r>
            <a:endParaRPr dirty="0"/>
          </a:p>
        </p:txBody>
      </p:sp>
      <p:sp>
        <p:nvSpPr>
          <p:cNvPr id="157" name="Google Shape;157;p22"/>
          <p:cNvSpPr txBox="1">
            <a:spLocks noGrp="1"/>
          </p:cNvSpPr>
          <p:nvPr>
            <p:ph type="sldNum" idx="12"/>
          </p:nvPr>
        </p:nvSpPr>
        <p:spPr>
          <a:xfrm>
            <a:off x="8390466" y="6358001"/>
            <a:ext cx="296400" cy="365100"/>
          </a:xfrm>
          <a:prstGeom prst="rect">
            <a:avLst/>
          </a:prstGeom>
        </p:spPr>
        <p:txBody>
          <a:bodyPr spcFirstLastPara="1" wrap="square" lIns="0" tIns="45700" rIns="0"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042B4A"/>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000" b="0" i="0" u="none" strike="noStrike" kern="0" cap="none" spc="0" normalizeH="0" baseline="0" noProof="0">
              <a:ln>
                <a:noFill/>
              </a:ln>
              <a:solidFill>
                <a:srgbClr val="042B4A"/>
              </a:solidFill>
              <a:effectLst/>
              <a:uLnTx/>
              <a:uFillTx/>
              <a:latin typeface="Calibri"/>
              <a:sym typeface="Calibri"/>
            </a:endParaRPr>
          </a:p>
        </p:txBody>
      </p:sp>
      <p:sp>
        <p:nvSpPr>
          <p:cNvPr id="158" name="Google Shape;158;p22"/>
          <p:cNvSpPr txBox="1">
            <a:spLocks noGrp="1"/>
          </p:cNvSpPr>
          <p:nvPr>
            <p:ph type="body" idx="1"/>
          </p:nvPr>
        </p:nvSpPr>
        <p:spPr>
          <a:xfrm>
            <a:off x="293615" y="1333850"/>
            <a:ext cx="8749717" cy="4857225"/>
          </a:xfrm>
          <a:prstGeom prst="rect">
            <a:avLst/>
          </a:prstGeom>
        </p:spPr>
        <p:txBody>
          <a:bodyPr spcFirstLastPara="1" wrap="square" lIns="91425" tIns="45700" rIns="91425" bIns="45700" anchor="t" anchorCtr="0">
            <a:noAutofit/>
          </a:bodyPr>
          <a:lstStyle/>
          <a:p>
            <a:pPr marL="0" lvl="0" indent="0" algn="l" rtl="0">
              <a:spcBef>
                <a:spcPts val="1800"/>
              </a:spcBef>
              <a:spcAft>
                <a:spcPts val="0"/>
              </a:spcAft>
              <a:buNone/>
            </a:pPr>
            <a:r>
              <a:rPr lang="en-US" sz="1400" dirty="0" smtClean="0">
                <a:latin typeface="Century Gothic" panose="020B0502020202020204" pitchFamily="34" charset="0"/>
              </a:rPr>
              <a:t>Local Board identifies the assessments used to determine eligibility for individualized and training services.  </a:t>
            </a:r>
          </a:p>
          <a:p>
            <a:pPr marL="0" lvl="0" indent="0" algn="l" rtl="0">
              <a:spcBef>
                <a:spcPts val="1800"/>
              </a:spcBef>
              <a:spcAft>
                <a:spcPts val="0"/>
              </a:spcAft>
              <a:buNone/>
            </a:pPr>
            <a:r>
              <a:rPr lang="en-US" sz="1400" dirty="0" smtClean="0">
                <a:latin typeface="Century Gothic" panose="020B0502020202020204" pitchFamily="34" charset="0"/>
              </a:rPr>
              <a:t>Examples of assessment include but are not limited to: </a:t>
            </a:r>
          </a:p>
          <a:p>
            <a:pPr marL="285750" indent="-285750"/>
            <a:r>
              <a:rPr lang="en-US" sz="1400" dirty="0" smtClean="0">
                <a:latin typeface="Century Gothic" panose="020B0502020202020204" pitchFamily="34" charset="0"/>
              </a:rPr>
              <a:t>Recent (within 6 months) pervious interviews or evaluations</a:t>
            </a:r>
          </a:p>
          <a:p>
            <a:pPr marL="285750" indent="-285750"/>
            <a:r>
              <a:rPr lang="en-US" sz="1400" dirty="0" smtClean="0">
                <a:latin typeface="Century Gothic" panose="020B0502020202020204" pitchFamily="34" charset="0"/>
              </a:rPr>
              <a:t>Assessment by partner programs </a:t>
            </a:r>
          </a:p>
          <a:p>
            <a:pPr marL="0" lvl="0" indent="0" defTabSz="457200">
              <a:buClr>
                <a:srgbClr val="009876"/>
              </a:buClr>
              <a:buSzTx/>
              <a:buNone/>
            </a:pPr>
            <a:r>
              <a:rPr lang="en-US" sz="1400" kern="1200" dirty="0" smtClean="0">
                <a:solidFill>
                  <a:srgbClr val="000000"/>
                </a:solidFill>
                <a:latin typeface="Century Gothic" panose="020B0502020202020204" pitchFamily="34" charset="0"/>
                <a:ea typeface="+mn-ea"/>
                <a:cs typeface="+mn-cs"/>
              </a:rPr>
              <a:t>Case </a:t>
            </a:r>
            <a:r>
              <a:rPr lang="en-US" sz="1400" kern="1200" dirty="0">
                <a:solidFill>
                  <a:srgbClr val="000000"/>
                </a:solidFill>
                <a:latin typeface="Century Gothic" panose="020B0502020202020204" pitchFamily="34" charset="0"/>
                <a:ea typeface="+mn-ea"/>
                <a:cs typeface="+mn-cs"/>
              </a:rPr>
              <a:t>file must contain a determination of the need for training services. </a:t>
            </a:r>
          </a:p>
          <a:p>
            <a:pPr marL="736600" lvl="1" indent="-287338" defTabSz="457200">
              <a:buClr>
                <a:srgbClr val="009876"/>
              </a:buClr>
              <a:buSzTx/>
              <a:buFont typeface="Lucida Grande"/>
              <a:buChar char="–"/>
            </a:pPr>
            <a:r>
              <a:rPr lang="en-US" sz="1400" kern="1200" dirty="0">
                <a:solidFill>
                  <a:srgbClr val="000000"/>
                </a:solidFill>
                <a:latin typeface="Century Gothic" panose="020B0502020202020204" pitchFamily="34" charset="0"/>
                <a:ea typeface="+mn-ea"/>
                <a:cs typeface="+mn-cs"/>
              </a:rPr>
              <a:t>Training can be justified through the use an interview, evaluation, assessment, or career planning. </a:t>
            </a:r>
          </a:p>
          <a:p>
            <a:pPr marL="1090613" lvl="2" indent="-228600" defTabSz="457200">
              <a:buClr>
                <a:srgbClr val="009876"/>
              </a:buClr>
              <a:buSzTx/>
            </a:pPr>
            <a:r>
              <a:rPr lang="en-US" sz="1400" kern="1200" dirty="0">
                <a:solidFill>
                  <a:srgbClr val="000000"/>
                </a:solidFill>
                <a:latin typeface="Century Gothic" panose="020B0502020202020204" pitchFamily="34" charset="0"/>
                <a:ea typeface="+mn-ea"/>
                <a:cs typeface="+mn-cs"/>
              </a:rPr>
              <a:t>The following tools can be used to justify training (</a:t>
            </a:r>
            <a:r>
              <a:rPr lang="en-US" sz="1100" kern="1200" dirty="0">
                <a:solidFill>
                  <a:srgbClr val="000000"/>
                </a:solidFill>
                <a:latin typeface="Century Gothic" panose="020B0502020202020204" pitchFamily="34" charset="0"/>
                <a:ea typeface="+mn-ea"/>
                <a:cs typeface="+mn-cs"/>
              </a:rPr>
              <a:t>the list below is not intended to be limiting</a:t>
            </a:r>
            <a:r>
              <a:rPr lang="en-US" sz="1000" kern="1200" dirty="0">
                <a:solidFill>
                  <a:srgbClr val="000000"/>
                </a:solidFill>
                <a:latin typeface="Century Gothic" panose="020B0502020202020204" pitchFamily="34" charset="0"/>
                <a:ea typeface="+mn-ea"/>
                <a:cs typeface="+mn-cs"/>
              </a:rPr>
              <a:t>)</a:t>
            </a:r>
            <a:r>
              <a:rPr lang="en-US" sz="1400" kern="1200" dirty="0">
                <a:solidFill>
                  <a:srgbClr val="000000"/>
                </a:solidFill>
                <a:latin typeface="Century Gothic" panose="020B0502020202020204" pitchFamily="34" charset="0"/>
                <a:ea typeface="+mn-ea"/>
                <a:cs typeface="+mn-cs"/>
              </a:rPr>
              <a:t>:</a:t>
            </a:r>
          </a:p>
          <a:p>
            <a:pPr marL="1543050" lvl="3" indent="-225425" defTabSz="457200">
              <a:buClr>
                <a:srgbClr val="009876"/>
              </a:buClr>
              <a:buSzTx/>
              <a:buFont typeface="Lucida Grande"/>
              <a:buChar char="–"/>
            </a:pPr>
            <a:r>
              <a:rPr lang="en-US" sz="1400" kern="1200" dirty="0">
                <a:solidFill>
                  <a:srgbClr val="000000"/>
                </a:solidFill>
                <a:latin typeface="Century Gothic" panose="020B0502020202020204" pitchFamily="34" charset="0"/>
                <a:ea typeface="+mn-ea"/>
                <a:cs typeface="+mn-cs"/>
              </a:rPr>
              <a:t>Work Keys Placement Quiz or Exam </a:t>
            </a:r>
          </a:p>
          <a:p>
            <a:pPr marL="1543050" lvl="3" indent="-225425" defTabSz="457200">
              <a:buClr>
                <a:srgbClr val="009876"/>
              </a:buClr>
              <a:buSzTx/>
              <a:buFont typeface="Lucida Grande"/>
              <a:buChar char="–"/>
            </a:pPr>
            <a:r>
              <a:rPr lang="en-US" sz="1400" kern="1200" dirty="0" err="1">
                <a:solidFill>
                  <a:srgbClr val="000000"/>
                </a:solidFill>
                <a:latin typeface="Century Gothic" panose="020B0502020202020204" pitchFamily="34" charset="0"/>
                <a:ea typeface="+mn-ea"/>
                <a:cs typeface="+mn-cs"/>
              </a:rPr>
              <a:t>MassCIS</a:t>
            </a:r>
            <a:r>
              <a:rPr lang="en-US" sz="1400" kern="1200" dirty="0">
                <a:solidFill>
                  <a:srgbClr val="000000"/>
                </a:solidFill>
                <a:latin typeface="Century Gothic" panose="020B0502020202020204" pitchFamily="34" charset="0"/>
                <a:ea typeface="+mn-ea"/>
                <a:cs typeface="+mn-cs"/>
              </a:rPr>
              <a:t> </a:t>
            </a:r>
          </a:p>
          <a:p>
            <a:pPr marL="1543050" lvl="3" indent="-225425" defTabSz="457200">
              <a:buClr>
                <a:srgbClr val="009876"/>
              </a:buClr>
              <a:buSzTx/>
              <a:buFont typeface="Lucida Grande"/>
              <a:buChar char="–"/>
            </a:pPr>
            <a:r>
              <a:rPr lang="en-US" sz="1400" kern="1200" dirty="0">
                <a:solidFill>
                  <a:srgbClr val="000000"/>
                </a:solidFill>
                <a:latin typeface="Century Gothic" panose="020B0502020202020204" pitchFamily="34" charset="0"/>
                <a:ea typeface="+mn-ea"/>
                <a:cs typeface="+mn-cs"/>
              </a:rPr>
              <a:t>TORQ </a:t>
            </a:r>
          </a:p>
          <a:p>
            <a:pPr marL="1543050" lvl="3" indent="-225425" defTabSz="457200">
              <a:buClr>
                <a:srgbClr val="009876"/>
              </a:buClr>
              <a:buSzTx/>
              <a:buFont typeface="Lucida Grande"/>
              <a:buChar char="–"/>
            </a:pPr>
            <a:r>
              <a:rPr lang="en-US" sz="1400" kern="1200" dirty="0">
                <a:solidFill>
                  <a:srgbClr val="000000"/>
                </a:solidFill>
                <a:latin typeface="Century Gothic" panose="020B0502020202020204" pitchFamily="34" charset="0"/>
                <a:ea typeface="+mn-ea"/>
                <a:cs typeface="+mn-cs"/>
              </a:rPr>
              <a:t>Academic Assessment Tool  </a:t>
            </a:r>
          </a:p>
          <a:p>
            <a:pPr marL="285750" indent="-285750"/>
            <a:endParaRPr lang="en-US" sz="1800" dirty="0">
              <a:latin typeface="Century Gothic" panose="020B0502020202020204" pitchFamily="34" charset="0"/>
            </a:endParaRPr>
          </a:p>
          <a:p>
            <a:pPr marL="285750" indent="-285750"/>
            <a:endParaRPr sz="1800" dirty="0">
              <a:latin typeface="Century Gothic" panose="020B0502020202020204" pitchFamily="34" charset="0"/>
            </a:endParaRPr>
          </a:p>
        </p:txBody>
      </p:sp>
    </p:spTree>
    <p:extLst>
      <p:ext uri="{BB962C8B-B14F-4D97-AF65-F5344CB8AC3E}">
        <p14:creationId xmlns:p14="http://schemas.microsoft.com/office/powerpoint/2010/main" val="3211564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17B44-FAB2-4A95-A431-BFCD73C7CFA1}"/>
              </a:ext>
            </a:extLst>
          </p:cNvPr>
          <p:cNvSpPr>
            <a:spLocks noGrp="1"/>
          </p:cNvSpPr>
          <p:nvPr>
            <p:ph type="title"/>
          </p:nvPr>
        </p:nvSpPr>
        <p:spPr>
          <a:xfrm>
            <a:off x="457200" y="168676"/>
            <a:ext cx="7131050" cy="954348"/>
          </a:xfrm>
        </p:spPr>
        <p:txBody>
          <a:bodyPr/>
          <a:lstStyle/>
          <a:p>
            <a:r>
              <a:rPr lang="en-US" sz="2800" dirty="0">
                <a:solidFill>
                  <a:schemeClr val="bg1"/>
                </a:solidFill>
                <a:latin typeface="Century Gothic" panose="020B0502020202020204" pitchFamily="34" charset="0"/>
              </a:rPr>
              <a:t>Tracking Follow-Up Services in MOSES</a:t>
            </a:r>
          </a:p>
        </p:txBody>
      </p:sp>
      <p:sp>
        <p:nvSpPr>
          <p:cNvPr id="3" name="Content Placeholder 2">
            <a:extLst>
              <a:ext uri="{FF2B5EF4-FFF2-40B4-BE49-F238E27FC236}">
                <a16:creationId xmlns:a16="http://schemas.microsoft.com/office/drawing/2014/main" id="{6E65392B-E40D-43EC-864D-3E91265BC5E6}"/>
              </a:ext>
            </a:extLst>
          </p:cNvPr>
          <p:cNvSpPr>
            <a:spLocks noGrp="1"/>
          </p:cNvSpPr>
          <p:nvPr>
            <p:ph idx="1"/>
          </p:nvPr>
        </p:nvSpPr>
        <p:spPr/>
        <p:txBody>
          <a:bodyPr/>
          <a:lstStyle/>
          <a:p>
            <a:r>
              <a:rPr lang="en-US" dirty="0"/>
              <a:t>Follow-up variants for tracking;</a:t>
            </a:r>
          </a:p>
          <a:p>
            <a:pPr lvl="1"/>
            <a:r>
              <a:rPr lang="en-US" b="1" dirty="0"/>
              <a:t>Required 12 Month Follow-up</a:t>
            </a:r>
          </a:p>
          <a:p>
            <a:pPr lvl="2"/>
            <a:r>
              <a:rPr lang="en-US" dirty="0"/>
              <a:t>Overarching, required by law</a:t>
            </a:r>
          </a:p>
          <a:p>
            <a:pPr lvl="1"/>
            <a:r>
              <a:rPr lang="en-US" b="1" dirty="0"/>
              <a:t>After Exit Follow-up Services</a:t>
            </a:r>
          </a:p>
          <a:p>
            <a:pPr lvl="2"/>
            <a:r>
              <a:rPr lang="en-US" dirty="0"/>
              <a:t>Specific services delivered after exit (e.g. Counseling)</a:t>
            </a:r>
          </a:p>
          <a:p>
            <a:pPr lvl="1"/>
            <a:r>
              <a:rPr lang="en-US" b="1" dirty="0"/>
              <a:t>Retention Services</a:t>
            </a:r>
          </a:p>
          <a:p>
            <a:pPr lvl="2"/>
            <a:r>
              <a:rPr lang="en-US" dirty="0"/>
              <a:t>Extremely Important for federal performance</a:t>
            </a:r>
          </a:p>
          <a:p>
            <a:pPr lvl="1"/>
            <a:r>
              <a:rPr lang="en-US" b="1" dirty="0"/>
              <a:t>Employment Follow-up Services</a:t>
            </a:r>
          </a:p>
          <a:p>
            <a:pPr lvl="2"/>
            <a:r>
              <a:rPr lang="en-US" dirty="0"/>
              <a:t>Possibly extremely important for federal performance</a:t>
            </a:r>
          </a:p>
        </p:txBody>
      </p:sp>
      <p:sp>
        <p:nvSpPr>
          <p:cNvPr id="5" name="Slide Number Placeholder 4">
            <a:extLst>
              <a:ext uri="{FF2B5EF4-FFF2-40B4-BE49-F238E27FC236}">
                <a16:creationId xmlns:a16="http://schemas.microsoft.com/office/drawing/2014/main" id="{335D18F8-D2EF-4E07-A51B-02A3ED87B0B0}"/>
              </a:ext>
            </a:extLst>
          </p:cNvPr>
          <p:cNvSpPr>
            <a:spLocks noGrp="1"/>
          </p:cNvSpPr>
          <p:nvPr>
            <p:ph type="sldNum" sz="quarter" idx="12"/>
          </p:nvPr>
        </p:nvSpPr>
        <p:spPr/>
        <p:txBody>
          <a:bodyPr/>
          <a:lstStyle/>
          <a:p>
            <a:pPr>
              <a:defRPr/>
            </a:pPr>
            <a:fld id="{E072579F-9FF5-4201-872C-73481382824D}" type="slidenum">
              <a:rPr lang="en-US" smtClean="0"/>
              <a:pPr>
                <a:defRPr/>
              </a:pPr>
              <a:t>22</a:t>
            </a:fld>
            <a:endParaRPr lang="en-US" dirty="0"/>
          </a:p>
        </p:txBody>
      </p:sp>
    </p:spTree>
    <p:extLst>
      <p:ext uri="{BB962C8B-B14F-4D97-AF65-F5344CB8AC3E}">
        <p14:creationId xmlns:p14="http://schemas.microsoft.com/office/powerpoint/2010/main" val="689049198"/>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lstStyle/>
          <a:p>
            <a:r>
              <a:rPr lang="en-US" sz="2400" dirty="0">
                <a:latin typeface="+mj-lt"/>
              </a:rPr>
              <a:t/>
            </a:r>
            <a:br>
              <a:rPr lang="en-US" sz="2400" dirty="0">
                <a:latin typeface="+mj-lt"/>
              </a:rPr>
            </a:br>
            <a:r>
              <a:rPr lang="en-US" sz="2800" dirty="0">
                <a:latin typeface="Century Gothic" panose="020B0502020202020204" pitchFamily="34" charset="0"/>
              </a:rPr>
              <a:t>Types of Follow Up Services Entry</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23</a:t>
            </a:fld>
            <a:endParaRPr lang="en-US" dirty="0"/>
          </a:p>
        </p:txBody>
      </p:sp>
      <p:sp>
        <p:nvSpPr>
          <p:cNvPr id="7" name="TextBox 6"/>
          <p:cNvSpPr txBox="1"/>
          <p:nvPr/>
        </p:nvSpPr>
        <p:spPr>
          <a:xfrm>
            <a:off x="152400" y="1220987"/>
            <a:ext cx="3733800" cy="369332"/>
          </a:xfrm>
          <a:prstGeom prst="rect">
            <a:avLst/>
          </a:prstGeom>
          <a:noFill/>
        </p:spPr>
        <p:txBody>
          <a:bodyPr wrap="square" rtlCol="0">
            <a:spAutoFit/>
          </a:bodyPr>
          <a:lstStyle/>
          <a:p>
            <a:r>
              <a:rPr lang="en-US" b="1" dirty="0"/>
              <a:t>Required 12 Month Follow Up</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1621663"/>
            <a:ext cx="7991474" cy="3768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4956315"/>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lstStyle/>
          <a:p>
            <a:r>
              <a:rPr lang="en-US" sz="2400" dirty="0">
                <a:latin typeface="+mj-lt"/>
              </a:rPr>
              <a:t/>
            </a:r>
            <a:br>
              <a:rPr lang="en-US" sz="2400" dirty="0">
                <a:latin typeface="+mj-lt"/>
              </a:rPr>
            </a:br>
            <a:r>
              <a:rPr lang="en-US" sz="2800" dirty="0">
                <a:latin typeface="Century Gothic" panose="020B0502020202020204" pitchFamily="34" charset="0"/>
              </a:rPr>
              <a:t>Types of Follow Up Services Entry</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24</a:t>
            </a:fld>
            <a:endParaRPr lang="en-US" dirty="0"/>
          </a:p>
        </p:txBody>
      </p:sp>
      <p:sp>
        <p:nvSpPr>
          <p:cNvPr id="7" name="TextBox 6"/>
          <p:cNvSpPr txBox="1"/>
          <p:nvPr/>
        </p:nvSpPr>
        <p:spPr>
          <a:xfrm>
            <a:off x="363415" y="1201859"/>
            <a:ext cx="8686801" cy="646331"/>
          </a:xfrm>
          <a:prstGeom prst="rect">
            <a:avLst/>
          </a:prstGeom>
          <a:noFill/>
        </p:spPr>
        <p:txBody>
          <a:bodyPr wrap="square" rtlCol="0">
            <a:spAutoFit/>
          </a:bodyPr>
          <a:lstStyle/>
          <a:p>
            <a:r>
              <a:rPr lang="en-US" b="1" dirty="0"/>
              <a:t>After Exit Follow Up Services</a:t>
            </a:r>
          </a:p>
          <a:p>
            <a:r>
              <a:rPr lang="en-US" dirty="0">
                <a:solidFill>
                  <a:schemeClr val="accent6"/>
                </a:solidFill>
              </a:rPr>
              <a:t>(Use the </a:t>
            </a:r>
            <a:r>
              <a:rPr lang="en-US" i="1" dirty="0">
                <a:solidFill>
                  <a:srgbClr val="C00000"/>
                </a:solidFill>
              </a:rPr>
              <a:t>After Exit Follow-up </a:t>
            </a:r>
            <a:r>
              <a:rPr lang="en-US" dirty="0">
                <a:solidFill>
                  <a:schemeClr val="accent6"/>
                </a:solidFill>
              </a:rPr>
              <a:t>service detail so that a new participation cycle is not created)</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92" y="2001716"/>
            <a:ext cx="8212016"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1253798"/>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035" y="352338"/>
            <a:ext cx="8229600" cy="533400"/>
          </a:xfrm>
        </p:spPr>
        <p:txBody>
          <a:bodyPr/>
          <a:lstStyle/>
          <a:p>
            <a:r>
              <a:rPr lang="en-US" sz="2800" dirty="0">
                <a:latin typeface="Century Gothic" panose="020B0502020202020204" pitchFamily="34" charset="0"/>
              </a:rPr>
              <a:t>Types of Follow Up Services Entry</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25</a:t>
            </a:fld>
            <a:endParaRPr lang="en-US" dirty="0"/>
          </a:p>
        </p:txBody>
      </p:sp>
      <p:sp>
        <p:nvSpPr>
          <p:cNvPr id="7" name="TextBox 6"/>
          <p:cNvSpPr txBox="1"/>
          <p:nvPr/>
        </p:nvSpPr>
        <p:spPr>
          <a:xfrm>
            <a:off x="880546" y="1207532"/>
            <a:ext cx="7382905" cy="369332"/>
          </a:xfrm>
          <a:prstGeom prst="rect">
            <a:avLst/>
          </a:prstGeom>
          <a:noFill/>
        </p:spPr>
        <p:txBody>
          <a:bodyPr wrap="square" rtlCol="0">
            <a:spAutoFit/>
          </a:bodyPr>
          <a:lstStyle/>
          <a:p>
            <a:r>
              <a:rPr lang="en-US" b="1" dirty="0"/>
              <a:t>Retention Services (Month 1 – 12)</a:t>
            </a:r>
          </a:p>
        </p:txBody>
      </p:sp>
      <p:pic>
        <p:nvPicPr>
          <p:cNvPr id="5" name="Picture 4">
            <a:extLst>
              <a:ext uri="{FF2B5EF4-FFF2-40B4-BE49-F238E27FC236}">
                <a16:creationId xmlns:a16="http://schemas.microsoft.com/office/drawing/2014/main" id="{BDA671C0-CF4A-4782-B679-EAB1E472406C}"/>
              </a:ext>
            </a:extLst>
          </p:cNvPr>
          <p:cNvPicPr>
            <a:picLocks noChangeAspect="1"/>
          </p:cNvPicPr>
          <p:nvPr/>
        </p:nvPicPr>
        <p:blipFill>
          <a:blip r:embed="rId2"/>
          <a:stretch>
            <a:fillRect/>
          </a:stretch>
        </p:blipFill>
        <p:spPr>
          <a:xfrm>
            <a:off x="583035" y="1576865"/>
            <a:ext cx="8009524" cy="4513218"/>
          </a:xfrm>
          <a:prstGeom prst="rect">
            <a:avLst/>
          </a:prstGeom>
        </p:spPr>
      </p:pic>
    </p:spTree>
    <p:extLst>
      <p:ext uri="{BB962C8B-B14F-4D97-AF65-F5344CB8AC3E}">
        <p14:creationId xmlns:p14="http://schemas.microsoft.com/office/powerpoint/2010/main" val="3792733995"/>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98" y="266700"/>
            <a:ext cx="8229600" cy="533400"/>
          </a:xfrm>
        </p:spPr>
        <p:txBody>
          <a:bodyPr/>
          <a:lstStyle/>
          <a:p>
            <a:r>
              <a:rPr lang="en-US" sz="2800" dirty="0">
                <a:latin typeface="Century Gothic" panose="020B0502020202020204" pitchFamily="34" charset="0"/>
              </a:rPr>
              <a:t>Types of Follow Up Services Entry</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26</a:t>
            </a:fld>
            <a:endParaRPr lang="en-US" dirty="0"/>
          </a:p>
        </p:txBody>
      </p:sp>
      <p:sp>
        <p:nvSpPr>
          <p:cNvPr id="7" name="TextBox 6"/>
          <p:cNvSpPr txBox="1"/>
          <p:nvPr/>
        </p:nvSpPr>
        <p:spPr>
          <a:xfrm>
            <a:off x="152399" y="1315570"/>
            <a:ext cx="8686801" cy="369332"/>
          </a:xfrm>
          <a:prstGeom prst="rect">
            <a:avLst/>
          </a:prstGeom>
          <a:noFill/>
        </p:spPr>
        <p:txBody>
          <a:bodyPr wrap="square" rtlCol="0">
            <a:spAutoFit/>
          </a:bodyPr>
          <a:lstStyle/>
          <a:p>
            <a:r>
              <a:rPr lang="en-US" b="1" dirty="0"/>
              <a:t>Employment Follow Up Services</a:t>
            </a:r>
          </a:p>
        </p:txBody>
      </p:sp>
      <p:pic>
        <p:nvPicPr>
          <p:cNvPr id="3" name="Picture 2">
            <a:extLst>
              <a:ext uri="{FF2B5EF4-FFF2-40B4-BE49-F238E27FC236}">
                <a16:creationId xmlns:a16="http://schemas.microsoft.com/office/drawing/2014/main" id="{0156755B-094C-42A9-927E-20F3016FCEA8}"/>
              </a:ext>
            </a:extLst>
          </p:cNvPr>
          <p:cNvPicPr>
            <a:picLocks noChangeAspect="1"/>
          </p:cNvPicPr>
          <p:nvPr/>
        </p:nvPicPr>
        <p:blipFill>
          <a:blip r:embed="rId2"/>
          <a:stretch>
            <a:fillRect/>
          </a:stretch>
        </p:blipFill>
        <p:spPr>
          <a:xfrm>
            <a:off x="1163635" y="3628520"/>
            <a:ext cx="7523164" cy="2461561"/>
          </a:xfrm>
          <a:prstGeom prst="rect">
            <a:avLst/>
          </a:prstGeom>
        </p:spPr>
      </p:pic>
      <p:pic>
        <p:nvPicPr>
          <p:cNvPr id="8" name="Picture 7">
            <a:extLst>
              <a:ext uri="{FF2B5EF4-FFF2-40B4-BE49-F238E27FC236}">
                <a16:creationId xmlns:a16="http://schemas.microsoft.com/office/drawing/2014/main" id="{C8656A5A-E4A7-49D9-977C-64560E867A89}"/>
              </a:ext>
            </a:extLst>
          </p:cNvPr>
          <p:cNvPicPr>
            <a:picLocks noChangeAspect="1"/>
          </p:cNvPicPr>
          <p:nvPr/>
        </p:nvPicPr>
        <p:blipFill>
          <a:blip r:embed="rId3"/>
          <a:stretch>
            <a:fillRect/>
          </a:stretch>
        </p:blipFill>
        <p:spPr>
          <a:xfrm>
            <a:off x="500669" y="1629781"/>
            <a:ext cx="7485714" cy="1961176"/>
          </a:xfrm>
          <a:prstGeom prst="rect">
            <a:avLst/>
          </a:prstGeom>
        </p:spPr>
      </p:pic>
    </p:spTree>
    <p:extLst>
      <p:ext uri="{BB962C8B-B14F-4D97-AF65-F5344CB8AC3E}">
        <p14:creationId xmlns:p14="http://schemas.microsoft.com/office/powerpoint/2010/main" val="3242716000"/>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85800"/>
          </a:xfrm>
        </p:spPr>
        <p:txBody>
          <a:bodyPr/>
          <a:lstStyle/>
          <a:p>
            <a:r>
              <a:rPr lang="en-US" sz="2800" dirty="0">
                <a:latin typeface="Century Gothic" panose="020B0502020202020204" pitchFamily="34" charset="0"/>
              </a:rPr>
              <a:t>Supportive Services and Needs Related Payments </a:t>
            </a:r>
          </a:p>
        </p:txBody>
      </p:sp>
      <p:sp>
        <p:nvSpPr>
          <p:cNvPr id="3" name="Content Placeholder 2"/>
          <p:cNvSpPr>
            <a:spLocks noGrp="1"/>
          </p:cNvSpPr>
          <p:nvPr>
            <p:ph idx="1"/>
          </p:nvPr>
        </p:nvSpPr>
        <p:spPr>
          <a:xfrm>
            <a:off x="457200" y="1367406"/>
            <a:ext cx="8229600" cy="4630722"/>
          </a:xfrm>
        </p:spPr>
        <p:txBody>
          <a:bodyPr>
            <a:normAutofit/>
          </a:bodyPr>
          <a:lstStyle/>
          <a:p>
            <a:pPr marL="0" indent="0">
              <a:buNone/>
            </a:pPr>
            <a:r>
              <a:rPr lang="en-US" sz="1500" u="sng" dirty="0">
                <a:solidFill>
                  <a:schemeClr val="accent6"/>
                </a:solidFill>
                <a:latin typeface="Century Gothic" panose="020B0502020202020204" pitchFamily="34" charset="0"/>
              </a:rPr>
              <a:t>Supportive Services</a:t>
            </a:r>
            <a:r>
              <a:rPr lang="en-US" sz="1500" dirty="0">
                <a:solidFill>
                  <a:schemeClr val="accent6"/>
                </a:solidFill>
                <a:latin typeface="Century Gothic" panose="020B0502020202020204" pitchFamily="34" charset="0"/>
              </a:rPr>
              <a:t> </a:t>
            </a:r>
          </a:p>
          <a:p>
            <a:r>
              <a:rPr lang="en-US" sz="1500" dirty="0">
                <a:solidFill>
                  <a:schemeClr val="accent6"/>
                </a:solidFill>
                <a:latin typeface="Century Gothic" panose="020B0502020202020204" pitchFamily="34" charset="0"/>
              </a:rPr>
              <a:t>Available to Adults and Dislocated Workers participating in Title I career services or training activities.  </a:t>
            </a:r>
          </a:p>
          <a:p>
            <a:r>
              <a:rPr lang="en-US" sz="1500" dirty="0">
                <a:solidFill>
                  <a:schemeClr val="accent6"/>
                </a:solidFill>
                <a:latin typeface="Century Gothic" panose="020B0502020202020204" pitchFamily="34" charset="0"/>
              </a:rPr>
              <a:t>Enables the individual to participate in career services or training activities.</a:t>
            </a:r>
          </a:p>
          <a:p>
            <a:pPr marL="0" indent="0">
              <a:buNone/>
            </a:pPr>
            <a:r>
              <a:rPr lang="en-US" sz="1500" u="sng" dirty="0">
                <a:solidFill>
                  <a:schemeClr val="accent6"/>
                </a:solidFill>
                <a:latin typeface="Century Gothic" panose="020B0502020202020204" pitchFamily="34" charset="0"/>
              </a:rPr>
              <a:t>Needs Related Payments</a:t>
            </a:r>
          </a:p>
          <a:p>
            <a:r>
              <a:rPr lang="en-US" sz="1500" dirty="0">
                <a:solidFill>
                  <a:schemeClr val="accent6"/>
                </a:solidFill>
                <a:latin typeface="Century Gothic" panose="020B0502020202020204" pitchFamily="34" charset="0"/>
              </a:rPr>
              <a:t>Designed to provide participants with financial assistance to participate in training services</a:t>
            </a:r>
          </a:p>
          <a:p>
            <a:r>
              <a:rPr lang="en-US" sz="1500" dirty="0">
                <a:solidFill>
                  <a:schemeClr val="accent6"/>
                </a:solidFill>
                <a:latin typeface="Century Gothic" panose="020B0502020202020204" pitchFamily="34" charset="0"/>
              </a:rPr>
              <a:t>Participants must be enrolled in a training program in order to receive needs-related payments  </a:t>
            </a:r>
          </a:p>
          <a:p>
            <a:pPr>
              <a:buFont typeface="Wingdings" panose="05000000000000000000" pitchFamily="2" charset="2"/>
              <a:buChar char="v"/>
            </a:pPr>
            <a:endParaRPr lang="en-US" sz="1500" dirty="0">
              <a:solidFill>
                <a:schemeClr val="accent6"/>
              </a:solidFill>
              <a:latin typeface="Century Gothic" panose="020B0502020202020204" pitchFamily="34" charset="0"/>
            </a:endParaRPr>
          </a:p>
          <a:p>
            <a:pPr>
              <a:buFont typeface="Wingdings" panose="05000000000000000000" pitchFamily="2" charset="2"/>
              <a:buChar char="v"/>
            </a:pPr>
            <a:r>
              <a:rPr lang="en-US" sz="1500" dirty="0">
                <a:solidFill>
                  <a:schemeClr val="accent6"/>
                </a:solidFill>
                <a:latin typeface="Century Gothic" panose="020B0502020202020204" pitchFamily="34" charset="0"/>
              </a:rPr>
              <a:t>100 DCS 08.106: </a:t>
            </a:r>
            <a:r>
              <a:rPr lang="en-US" sz="1500" i="1" dirty="0">
                <a:solidFill>
                  <a:schemeClr val="accent6"/>
                </a:solidFill>
                <a:latin typeface="Century Gothic" panose="020B0502020202020204" pitchFamily="34" charset="0"/>
              </a:rPr>
              <a:t>Supportive Services and Needs-Related Payments for Title I Adults and Dislocated Worker Youth Policy</a:t>
            </a:r>
          </a:p>
          <a:p>
            <a:pPr marL="0" indent="0">
              <a:buNone/>
            </a:pPr>
            <a:r>
              <a:rPr lang="en-US" sz="1500" dirty="0">
                <a:solidFill>
                  <a:schemeClr val="accent6"/>
                </a:solidFill>
                <a:latin typeface="Century Gothic" panose="020B0502020202020204" pitchFamily="34" charset="0"/>
              </a:rPr>
              <a:t>        </a:t>
            </a:r>
            <a:r>
              <a:rPr lang="en-US" sz="1500" dirty="0">
                <a:solidFill>
                  <a:schemeClr val="accent6"/>
                </a:solidFill>
                <a:latin typeface="Century Gothic" panose="020B0502020202020204" pitchFamily="34" charset="0"/>
                <a:hlinkClick r:id="rId2"/>
              </a:rPr>
              <a:t>http://www.mass.gov/massworkforce/docs/issuances/wioa-policy/08-106.pdf</a:t>
            </a:r>
            <a:endParaRPr lang="en-US" sz="1500" dirty="0">
              <a:solidFill>
                <a:schemeClr val="accent6"/>
              </a:solidFill>
              <a:latin typeface="Century Gothic" panose="020B0502020202020204" pitchFamily="34" charset="0"/>
            </a:endParaRPr>
          </a:p>
          <a:p>
            <a:pPr marL="0" indent="0">
              <a:buNone/>
            </a:pPr>
            <a:endParaRPr lang="en-US" sz="1400" dirty="0">
              <a:solidFill>
                <a:schemeClr val="tx1"/>
              </a:solidFill>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27</a:t>
            </a:fld>
            <a:endParaRPr lang="en-US" dirty="0"/>
          </a:p>
        </p:txBody>
      </p:sp>
    </p:spTree>
    <p:extLst>
      <p:ext uri="{BB962C8B-B14F-4D97-AF65-F5344CB8AC3E}">
        <p14:creationId xmlns:p14="http://schemas.microsoft.com/office/powerpoint/2010/main" val="2173671498"/>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Century Gothic" panose="020B0502020202020204" pitchFamily="34" charset="0"/>
              </a:rPr>
              <a:t>Career Planning Requirements </a:t>
            </a:r>
          </a:p>
        </p:txBody>
      </p:sp>
      <p:sp>
        <p:nvSpPr>
          <p:cNvPr id="3" name="Content Placeholder 2"/>
          <p:cNvSpPr>
            <a:spLocks noGrp="1"/>
          </p:cNvSpPr>
          <p:nvPr>
            <p:ph idx="1"/>
          </p:nvPr>
        </p:nvSpPr>
        <p:spPr/>
        <p:txBody>
          <a:bodyPr>
            <a:normAutofit fontScale="92500" lnSpcReduction="10000"/>
          </a:bodyPr>
          <a:lstStyle/>
          <a:p>
            <a:r>
              <a:rPr lang="en-US" sz="1700" dirty="0">
                <a:solidFill>
                  <a:schemeClr val="accent6"/>
                </a:solidFill>
                <a:latin typeface="Century Gothic" panose="020B0502020202020204" pitchFamily="34" charset="0"/>
              </a:rPr>
              <a:t>All customers enrolled in WIOA Title I Adult and DW program receiving individualized career services will have an Individualized Employment </a:t>
            </a:r>
            <a:r>
              <a:rPr lang="en-US" sz="1700" dirty="0" smtClean="0">
                <a:solidFill>
                  <a:schemeClr val="accent6"/>
                </a:solidFill>
                <a:latin typeface="Century Gothic" panose="020B0502020202020204" pitchFamily="34" charset="0"/>
              </a:rPr>
              <a:t>Plan also known as the Career Action Plan (CAP).  </a:t>
            </a:r>
            <a:endParaRPr lang="en-US" sz="1700" dirty="0">
              <a:solidFill>
                <a:schemeClr val="accent6"/>
              </a:solidFill>
              <a:latin typeface="Century Gothic" panose="020B0502020202020204" pitchFamily="34" charset="0"/>
            </a:endParaRPr>
          </a:p>
          <a:p>
            <a:r>
              <a:rPr lang="en-US" sz="1700" dirty="0">
                <a:solidFill>
                  <a:schemeClr val="accent6"/>
                </a:solidFill>
                <a:latin typeface="Century Gothic" panose="020B0502020202020204" pitchFamily="34" charset="0"/>
              </a:rPr>
              <a:t>The </a:t>
            </a:r>
            <a:r>
              <a:rPr lang="en-US" sz="1700" dirty="0" smtClean="0">
                <a:solidFill>
                  <a:schemeClr val="accent6"/>
                </a:solidFill>
                <a:latin typeface="Century Gothic" panose="020B0502020202020204" pitchFamily="34" charset="0"/>
              </a:rPr>
              <a:t>CAP </a:t>
            </a:r>
            <a:r>
              <a:rPr lang="en-US" sz="1700" dirty="0">
                <a:solidFill>
                  <a:schemeClr val="accent6"/>
                </a:solidFill>
                <a:latin typeface="Century Gothic" panose="020B0502020202020204" pitchFamily="34" charset="0"/>
              </a:rPr>
              <a:t>is an individualized career service consisting of connected activities, jointly developed by the participant and career center staff.</a:t>
            </a:r>
          </a:p>
          <a:p>
            <a:r>
              <a:rPr lang="en-US" sz="1700" dirty="0">
                <a:solidFill>
                  <a:schemeClr val="accent6"/>
                </a:solidFill>
                <a:latin typeface="Century Gothic" panose="020B0502020202020204" pitchFamily="34" charset="0"/>
              </a:rPr>
              <a:t>The </a:t>
            </a:r>
            <a:r>
              <a:rPr lang="en-US" sz="1700" dirty="0" smtClean="0">
                <a:solidFill>
                  <a:schemeClr val="accent6"/>
                </a:solidFill>
                <a:latin typeface="Century Gothic" panose="020B0502020202020204" pitchFamily="34" charset="0"/>
              </a:rPr>
              <a:t>CAP </a:t>
            </a:r>
            <a:r>
              <a:rPr lang="en-US" sz="1700" dirty="0">
                <a:solidFill>
                  <a:schemeClr val="accent6"/>
                </a:solidFill>
                <a:latin typeface="Century Gothic" panose="020B0502020202020204" pitchFamily="34" charset="0"/>
              </a:rPr>
              <a:t>is an ongoing strategy used to identify: </a:t>
            </a:r>
          </a:p>
          <a:p>
            <a:pPr lvl="1"/>
            <a:r>
              <a:rPr lang="en-US" sz="1700" dirty="0">
                <a:solidFill>
                  <a:schemeClr val="accent6"/>
                </a:solidFill>
                <a:latin typeface="Century Gothic" panose="020B0502020202020204" pitchFamily="34" charset="0"/>
              </a:rPr>
              <a:t>Employment Goals </a:t>
            </a:r>
          </a:p>
          <a:p>
            <a:pPr lvl="1"/>
            <a:r>
              <a:rPr lang="en-US" sz="1700" dirty="0">
                <a:solidFill>
                  <a:schemeClr val="accent6"/>
                </a:solidFill>
                <a:latin typeface="Century Gothic" panose="020B0502020202020204" pitchFamily="34" charset="0"/>
              </a:rPr>
              <a:t>Achievement Objectives </a:t>
            </a:r>
          </a:p>
          <a:p>
            <a:pPr lvl="1"/>
            <a:r>
              <a:rPr lang="en-US" sz="1700" dirty="0">
                <a:solidFill>
                  <a:schemeClr val="accent6"/>
                </a:solidFill>
                <a:latin typeface="Century Gothic" panose="020B0502020202020204" pitchFamily="34" charset="0"/>
              </a:rPr>
              <a:t>Appropriate Combination of Services </a:t>
            </a:r>
            <a:endParaRPr lang="en-US" sz="1700" dirty="0" smtClean="0">
              <a:solidFill>
                <a:schemeClr val="accent6"/>
              </a:solidFill>
              <a:latin typeface="Century Gothic" panose="020B0502020202020204" pitchFamily="34" charset="0"/>
            </a:endParaRPr>
          </a:p>
          <a:p>
            <a:pPr lvl="1"/>
            <a:endParaRPr lang="en-US" sz="1700" dirty="0">
              <a:solidFill>
                <a:schemeClr val="accent6"/>
              </a:solidFill>
              <a:latin typeface="Century Gothic" panose="020B0502020202020204" pitchFamily="34" charset="0"/>
            </a:endParaRPr>
          </a:p>
          <a:p>
            <a:pPr marL="285750" lvl="1" indent="-285750">
              <a:buFont typeface="Arial" panose="020B0604020202020204" pitchFamily="34" charset="0"/>
              <a:buChar char="•"/>
            </a:pPr>
            <a:r>
              <a:rPr lang="en-US" sz="1700" dirty="0">
                <a:solidFill>
                  <a:schemeClr val="accent6"/>
                </a:solidFill>
                <a:latin typeface="Century Gothic" panose="020B0502020202020204" pitchFamily="34" charset="0"/>
              </a:rPr>
              <a:t>The </a:t>
            </a:r>
            <a:r>
              <a:rPr lang="en-US" sz="1700" dirty="0" smtClean="0">
                <a:solidFill>
                  <a:schemeClr val="accent6"/>
                </a:solidFill>
                <a:latin typeface="Century Gothic" panose="020B0502020202020204" pitchFamily="34" charset="0"/>
              </a:rPr>
              <a:t>CAP </a:t>
            </a:r>
            <a:r>
              <a:rPr lang="en-US" sz="1700" dirty="0">
                <a:solidFill>
                  <a:schemeClr val="accent6"/>
                </a:solidFill>
                <a:latin typeface="Century Gothic" panose="020B0502020202020204" pitchFamily="34" charset="0"/>
              </a:rPr>
              <a:t>must be monitored by staff to ensure effectiveness. </a:t>
            </a:r>
          </a:p>
          <a:p>
            <a:pPr marL="285750" lvl="1" indent="-285750">
              <a:buFont typeface="Arial" panose="020B0604020202020204" pitchFamily="34" charset="0"/>
              <a:buChar char="•"/>
            </a:pPr>
            <a:endParaRPr lang="en-US" sz="1700" dirty="0">
              <a:solidFill>
                <a:schemeClr val="accent6"/>
              </a:solidFill>
              <a:latin typeface="Century Gothic" panose="020B0502020202020204" pitchFamily="34" charset="0"/>
            </a:endParaRPr>
          </a:p>
          <a:p>
            <a:pPr marL="285750" lvl="1" indent="-285750">
              <a:buFont typeface="Arial" panose="020B0604020202020204" pitchFamily="34" charset="0"/>
              <a:buChar char="•"/>
            </a:pPr>
            <a:r>
              <a:rPr lang="en-US" sz="1700" dirty="0">
                <a:solidFill>
                  <a:schemeClr val="accent6"/>
                </a:solidFill>
                <a:latin typeface="Century Gothic" panose="020B0502020202020204" pitchFamily="34" charset="0"/>
              </a:rPr>
              <a:t>Career Planning must be documented in the Career Plan in MOSES </a:t>
            </a:r>
            <a:endParaRPr lang="en-US" sz="1700" dirty="0">
              <a:latin typeface="Century Gothic" panose="020B0502020202020204" pitchFamily="34" charset="0"/>
            </a:endParaRPr>
          </a:p>
          <a:p>
            <a:pPr marL="0" lvl="1" indent="0">
              <a:buNone/>
            </a:pPr>
            <a:r>
              <a:rPr lang="en-US" sz="1200" dirty="0" err="1">
                <a:latin typeface="Century Gothic" panose="020B0502020202020204" pitchFamily="34" charset="0"/>
                <a:hlinkClick r:id="rId2"/>
              </a:rPr>
              <a:t>MassWorkforce</a:t>
            </a:r>
            <a:r>
              <a:rPr lang="en-US" sz="1200" dirty="0">
                <a:latin typeface="Century Gothic" panose="020B0502020202020204" pitchFamily="34" charset="0"/>
                <a:hlinkClick r:id="rId2"/>
              </a:rPr>
              <a:t> Issuance 100 DCS 08.112.10: </a:t>
            </a:r>
            <a:r>
              <a:rPr lang="en-US" sz="1200" i="1" dirty="0">
                <a:latin typeface="Century Gothic" panose="020B0502020202020204" pitchFamily="34" charset="0"/>
                <a:hlinkClick r:id="rId2"/>
              </a:rPr>
              <a:t>Career Planning for Workforce Innovation and Opportunity Act (WIOA) Job Seeker Customers</a:t>
            </a:r>
            <a:endParaRPr lang="en-US" sz="1200" i="1" dirty="0">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pPr>
              <a:defRPr/>
            </a:pPr>
            <a:fld id="{E072579F-9FF5-4201-872C-73481382824D}" type="slidenum">
              <a:rPr lang="en-US" smtClean="0"/>
              <a:pPr>
                <a:defRPr/>
              </a:pPr>
              <a:t>28</a:t>
            </a:fld>
            <a:endParaRPr lang="en-US" dirty="0"/>
          </a:p>
        </p:txBody>
      </p:sp>
    </p:spTree>
    <p:extLst>
      <p:ext uri="{BB962C8B-B14F-4D97-AF65-F5344CB8AC3E}">
        <p14:creationId xmlns:p14="http://schemas.microsoft.com/office/powerpoint/2010/main" val="568206681"/>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823C181-9ED5-4E14-93EC-26EB9C43AF04}"/>
              </a:ext>
            </a:extLst>
          </p:cNvPr>
          <p:cNvSpPr>
            <a:spLocks noGrp="1"/>
          </p:cNvSpPr>
          <p:nvPr>
            <p:ph type="sldNum" sz="quarter" idx="12"/>
          </p:nvPr>
        </p:nvSpPr>
        <p:spPr/>
        <p:txBody>
          <a:bodyPr/>
          <a:lstStyle/>
          <a:p>
            <a:pPr>
              <a:defRPr/>
            </a:pPr>
            <a:fld id="{E072579F-9FF5-4201-872C-73481382824D}" type="slidenum">
              <a:rPr lang="en-US" smtClean="0"/>
              <a:pPr>
                <a:defRPr/>
              </a:pPr>
              <a:t>29</a:t>
            </a:fld>
            <a:endParaRPr lang="en-US" dirty="0"/>
          </a:p>
        </p:txBody>
      </p:sp>
      <p:pic>
        <p:nvPicPr>
          <p:cNvPr id="7" name="Picture 6">
            <a:extLst>
              <a:ext uri="{FF2B5EF4-FFF2-40B4-BE49-F238E27FC236}">
                <a16:creationId xmlns:a16="http://schemas.microsoft.com/office/drawing/2014/main" id="{0FBBE479-B764-4F2C-BE18-B4150C1E9FB0}"/>
              </a:ext>
            </a:extLst>
          </p:cNvPr>
          <p:cNvPicPr>
            <a:picLocks noChangeAspect="1"/>
          </p:cNvPicPr>
          <p:nvPr/>
        </p:nvPicPr>
        <p:blipFill>
          <a:blip r:embed="rId2"/>
          <a:stretch>
            <a:fillRect/>
          </a:stretch>
        </p:blipFill>
        <p:spPr>
          <a:xfrm>
            <a:off x="719380" y="1370874"/>
            <a:ext cx="7580952" cy="4666667"/>
          </a:xfrm>
          <a:prstGeom prst="rect">
            <a:avLst/>
          </a:prstGeom>
        </p:spPr>
      </p:pic>
      <p:sp>
        <p:nvSpPr>
          <p:cNvPr id="8" name="Title 1">
            <a:extLst>
              <a:ext uri="{FF2B5EF4-FFF2-40B4-BE49-F238E27FC236}">
                <a16:creationId xmlns:a16="http://schemas.microsoft.com/office/drawing/2014/main" id="{483AAABD-7CC8-47B8-B0C0-0269D8F73FFC}"/>
              </a:ext>
            </a:extLst>
          </p:cNvPr>
          <p:cNvSpPr>
            <a:spLocks noGrp="1"/>
          </p:cNvSpPr>
          <p:nvPr>
            <p:ph type="title"/>
          </p:nvPr>
        </p:nvSpPr>
        <p:spPr/>
        <p:txBody>
          <a:bodyPr/>
          <a:lstStyle/>
          <a:p>
            <a:r>
              <a:rPr lang="en-US" dirty="0"/>
              <a:t>Career Plan in MOSES </a:t>
            </a:r>
          </a:p>
        </p:txBody>
      </p:sp>
    </p:spTree>
    <p:extLst>
      <p:ext uri="{BB962C8B-B14F-4D97-AF65-F5344CB8AC3E}">
        <p14:creationId xmlns:p14="http://schemas.microsoft.com/office/powerpoint/2010/main" val="3530213169"/>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Century Gothic" panose="020B0502020202020204" pitchFamily="34" charset="0"/>
              </a:rPr>
              <a:t>TOPICS</a:t>
            </a:r>
          </a:p>
        </p:txBody>
      </p:sp>
      <p:sp>
        <p:nvSpPr>
          <p:cNvPr id="3" name="Slide Number Placeholder 2"/>
          <p:cNvSpPr>
            <a:spLocks noGrp="1"/>
          </p:cNvSpPr>
          <p:nvPr>
            <p:ph type="sldNum" sz="quarter" idx="4"/>
          </p:nvPr>
        </p:nvSpPr>
        <p:spPr/>
        <p:txBody>
          <a:bodyPr/>
          <a:lstStyle/>
          <a:p>
            <a:fld id="{941BE8DD-6BA1-AD43-8321-0CEB068BCC7D}" type="slidenum">
              <a:rPr lang="en-US" smtClean="0"/>
              <a:pPr/>
              <a:t>3</a:t>
            </a:fld>
            <a:endParaRPr lang="en-US" dirty="0"/>
          </a:p>
        </p:txBody>
      </p:sp>
      <p:sp>
        <p:nvSpPr>
          <p:cNvPr id="4" name="Content Placeholder 3"/>
          <p:cNvSpPr>
            <a:spLocks noGrp="1"/>
          </p:cNvSpPr>
          <p:nvPr>
            <p:ph sz="quarter" idx="10"/>
          </p:nvPr>
        </p:nvSpPr>
        <p:spPr/>
        <p:txBody>
          <a:bodyPr>
            <a:normAutofit lnSpcReduction="10000"/>
          </a:bodyPr>
          <a:lstStyle/>
          <a:p>
            <a:pPr marL="457200" lvl="1" indent="0" defTabSz="914400">
              <a:lnSpc>
                <a:spcPct val="100000"/>
              </a:lnSpc>
              <a:spcBef>
                <a:spcPct val="20000"/>
              </a:spcBef>
              <a:buClrTx/>
              <a:buNone/>
              <a:defRPr/>
            </a:pPr>
            <a:r>
              <a:rPr lang="en-US" altLang="en-US" sz="2000" dirty="0">
                <a:solidFill>
                  <a:prstClr val="black"/>
                </a:solidFill>
                <a:latin typeface="Century Gothic"/>
              </a:rPr>
              <a:t>Importance of WIOA </a:t>
            </a:r>
          </a:p>
          <a:p>
            <a:pPr marL="457200" lvl="1" indent="0" defTabSz="914400">
              <a:lnSpc>
                <a:spcPct val="100000"/>
              </a:lnSpc>
              <a:spcBef>
                <a:spcPct val="20000"/>
              </a:spcBef>
              <a:buClrTx/>
              <a:buNone/>
              <a:defRPr/>
            </a:pPr>
            <a:endParaRPr lang="en-US" altLang="en-US" sz="2000" dirty="0">
              <a:solidFill>
                <a:prstClr val="black"/>
              </a:solidFill>
              <a:latin typeface="Century Gothic"/>
            </a:endParaRPr>
          </a:p>
          <a:p>
            <a:pPr marL="457200" lvl="1" indent="0" defTabSz="914400">
              <a:lnSpc>
                <a:spcPct val="100000"/>
              </a:lnSpc>
              <a:spcBef>
                <a:spcPct val="20000"/>
              </a:spcBef>
              <a:buClrTx/>
              <a:buNone/>
              <a:defRPr/>
            </a:pPr>
            <a:r>
              <a:rPr lang="en-US" altLang="en-US" sz="2000" dirty="0">
                <a:solidFill>
                  <a:prstClr val="black"/>
                </a:solidFill>
                <a:latin typeface="Century Gothic"/>
              </a:rPr>
              <a:t>Eligibility Criteria for Adults and Dislocated Workers</a:t>
            </a:r>
          </a:p>
          <a:p>
            <a:pPr marL="457200" lvl="1" indent="0" defTabSz="914400">
              <a:lnSpc>
                <a:spcPct val="100000"/>
              </a:lnSpc>
              <a:spcBef>
                <a:spcPct val="20000"/>
              </a:spcBef>
              <a:buClrTx/>
              <a:buNone/>
              <a:defRPr/>
            </a:pPr>
            <a:endParaRPr lang="en-US" altLang="en-US" sz="2000" dirty="0">
              <a:solidFill>
                <a:prstClr val="black"/>
              </a:solidFill>
              <a:latin typeface="Century Gothic"/>
            </a:endParaRPr>
          </a:p>
          <a:p>
            <a:pPr marL="457200" lvl="1" indent="0" defTabSz="914400">
              <a:lnSpc>
                <a:spcPct val="100000"/>
              </a:lnSpc>
              <a:spcBef>
                <a:spcPct val="20000"/>
              </a:spcBef>
              <a:buClrTx/>
              <a:buNone/>
              <a:defRPr/>
            </a:pPr>
            <a:r>
              <a:rPr lang="en-US" altLang="en-US" sz="2000" dirty="0">
                <a:solidFill>
                  <a:prstClr val="black"/>
                </a:solidFill>
                <a:latin typeface="Century Gothic"/>
              </a:rPr>
              <a:t>Source Documentation</a:t>
            </a:r>
          </a:p>
          <a:p>
            <a:pPr marL="457200" lvl="1" indent="0" defTabSz="914400">
              <a:lnSpc>
                <a:spcPct val="100000"/>
              </a:lnSpc>
              <a:spcBef>
                <a:spcPct val="20000"/>
              </a:spcBef>
              <a:buClrTx/>
              <a:buNone/>
              <a:defRPr/>
            </a:pPr>
            <a:endParaRPr lang="en-US" altLang="en-US" sz="2000" dirty="0">
              <a:solidFill>
                <a:prstClr val="black"/>
              </a:solidFill>
              <a:latin typeface="Century Gothic"/>
            </a:endParaRPr>
          </a:p>
          <a:p>
            <a:pPr marL="457200" lvl="1" indent="0" defTabSz="914400">
              <a:lnSpc>
                <a:spcPct val="100000"/>
              </a:lnSpc>
              <a:spcBef>
                <a:spcPct val="20000"/>
              </a:spcBef>
              <a:buClrTx/>
              <a:buNone/>
              <a:defRPr/>
            </a:pPr>
            <a:r>
              <a:rPr lang="en-US" altLang="en-US" sz="2000" dirty="0">
                <a:solidFill>
                  <a:prstClr val="black"/>
                </a:solidFill>
                <a:latin typeface="Century Gothic"/>
              </a:rPr>
              <a:t>Career Services/ Training  </a:t>
            </a:r>
          </a:p>
          <a:p>
            <a:pPr marL="457200" lvl="1" indent="0" defTabSz="914400">
              <a:lnSpc>
                <a:spcPct val="100000"/>
              </a:lnSpc>
              <a:spcBef>
                <a:spcPct val="20000"/>
              </a:spcBef>
              <a:buClrTx/>
              <a:buNone/>
              <a:defRPr/>
            </a:pPr>
            <a:endParaRPr lang="en-US" altLang="en-US" sz="2000" dirty="0">
              <a:solidFill>
                <a:prstClr val="black"/>
              </a:solidFill>
              <a:latin typeface="Century Gothic"/>
            </a:endParaRPr>
          </a:p>
          <a:p>
            <a:pPr marL="457200" lvl="1" indent="0" defTabSz="914400">
              <a:lnSpc>
                <a:spcPct val="100000"/>
              </a:lnSpc>
              <a:spcBef>
                <a:spcPct val="20000"/>
              </a:spcBef>
              <a:buClrTx/>
              <a:buNone/>
              <a:defRPr/>
            </a:pPr>
            <a:r>
              <a:rPr lang="en-US" altLang="en-US" sz="2000" dirty="0">
                <a:solidFill>
                  <a:prstClr val="black"/>
                </a:solidFill>
                <a:latin typeface="Century Gothic"/>
              </a:rPr>
              <a:t>Career Planning </a:t>
            </a:r>
          </a:p>
          <a:p>
            <a:pPr marL="457200" lvl="1" indent="0" defTabSz="914400">
              <a:lnSpc>
                <a:spcPct val="100000"/>
              </a:lnSpc>
              <a:spcBef>
                <a:spcPct val="20000"/>
              </a:spcBef>
              <a:buClrTx/>
              <a:buNone/>
              <a:defRPr/>
            </a:pPr>
            <a:endParaRPr lang="en-US" altLang="en-US" sz="2000" dirty="0">
              <a:solidFill>
                <a:prstClr val="black"/>
              </a:solidFill>
              <a:latin typeface="Century Gothic"/>
            </a:endParaRPr>
          </a:p>
          <a:p>
            <a:pPr marL="457200" lvl="1" indent="0" defTabSz="914400">
              <a:lnSpc>
                <a:spcPct val="100000"/>
              </a:lnSpc>
              <a:spcBef>
                <a:spcPct val="20000"/>
              </a:spcBef>
              <a:buClrTx/>
              <a:buNone/>
              <a:defRPr/>
            </a:pPr>
            <a:r>
              <a:rPr lang="en-US" altLang="en-US" sz="2000" dirty="0">
                <a:solidFill>
                  <a:prstClr val="black"/>
                </a:solidFill>
                <a:latin typeface="Century Gothic"/>
              </a:rPr>
              <a:t>Coordination with WIOA Partner Programs </a:t>
            </a:r>
          </a:p>
          <a:p>
            <a:pPr marL="457200" lvl="1" indent="0" defTabSz="914400">
              <a:lnSpc>
                <a:spcPct val="100000"/>
              </a:lnSpc>
              <a:spcBef>
                <a:spcPct val="20000"/>
              </a:spcBef>
              <a:buClrTx/>
              <a:buNone/>
              <a:defRPr/>
            </a:pPr>
            <a:endParaRPr lang="en-US" altLang="en-US" sz="2000" dirty="0">
              <a:solidFill>
                <a:prstClr val="black"/>
              </a:solidFill>
              <a:latin typeface="Century Gothic"/>
            </a:endParaRPr>
          </a:p>
          <a:p>
            <a:pPr marL="457200" lvl="1" indent="0" defTabSz="914400">
              <a:lnSpc>
                <a:spcPct val="100000"/>
              </a:lnSpc>
              <a:spcBef>
                <a:spcPct val="20000"/>
              </a:spcBef>
              <a:buClrTx/>
              <a:buNone/>
              <a:defRPr/>
            </a:pPr>
            <a:r>
              <a:rPr lang="en-US" altLang="en-US" sz="2000" dirty="0">
                <a:solidFill>
                  <a:prstClr val="black"/>
                </a:solidFill>
                <a:latin typeface="Century Gothic"/>
              </a:rPr>
              <a:t>Shared Customers </a:t>
            </a:r>
          </a:p>
          <a:p>
            <a:endParaRPr lang="en-US" dirty="0"/>
          </a:p>
        </p:txBody>
      </p:sp>
    </p:spTree>
    <p:extLst>
      <p:ext uri="{BB962C8B-B14F-4D97-AF65-F5344CB8AC3E}">
        <p14:creationId xmlns:p14="http://schemas.microsoft.com/office/powerpoint/2010/main" val="2835402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 Plan in MOSES </a:t>
            </a:r>
          </a:p>
        </p:txBody>
      </p:sp>
      <p:sp>
        <p:nvSpPr>
          <p:cNvPr id="5" name="Slide Number Placeholder 4"/>
          <p:cNvSpPr>
            <a:spLocks noGrp="1"/>
          </p:cNvSpPr>
          <p:nvPr>
            <p:ph type="sldNum" sz="quarter" idx="12"/>
          </p:nvPr>
        </p:nvSpPr>
        <p:spPr/>
        <p:txBody>
          <a:bodyPr/>
          <a:lstStyle/>
          <a:p>
            <a:pPr>
              <a:defRPr/>
            </a:pPr>
            <a:fld id="{E072579F-9FF5-4201-872C-73481382824D}" type="slidenum">
              <a:rPr lang="en-US" smtClean="0"/>
              <a:pPr>
                <a:defRPr/>
              </a:pPr>
              <a:t>30</a:t>
            </a:fld>
            <a:endParaRPr lang="en-US" dirty="0"/>
          </a:p>
        </p:txBody>
      </p:sp>
      <p:pic>
        <p:nvPicPr>
          <p:cNvPr id="8" name="Picture 7">
            <a:extLst>
              <a:ext uri="{FF2B5EF4-FFF2-40B4-BE49-F238E27FC236}">
                <a16:creationId xmlns:a16="http://schemas.microsoft.com/office/drawing/2014/main" id="{9C9408A6-C686-49E5-BEA0-22EDBDF8ED99}"/>
              </a:ext>
            </a:extLst>
          </p:cNvPr>
          <p:cNvPicPr>
            <a:picLocks noChangeAspect="1"/>
          </p:cNvPicPr>
          <p:nvPr/>
        </p:nvPicPr>
        <p:blipFill>
          <a:blip r:embed="rId2"/>
          <a:stretch>
            <a:fillRect/>
          </a:stretch>
        </p:blipFill>
        <p:spPr>
          <a:xfrm>
            <a:off x="799990" y="1331894"/>
            <a:ext cx="7590476" cy="4638095"/>
          </a:xfrm>
          <a:prstGeom prst="rect">
            <a:avLst/>
          </a:prstGeom>
        </p:spPr>
      </p:pic>
    </p:spTree>
    <p:extLst>
      <p:ext uri="{BB962C8B-B14F-4D97-AF65-F5344CB8AC3E}">
        <p14:creationId xmlns:p14="http://schemas.microsoft.com/office/powerpoint/2010/main" val="785588618"/>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C0E8550-F234-48B5-8777-1E09BEEC32E9}"/>
              </a:ext>
            </a:extLst>
          </p:cNvPr>
          <p:cNvSpPr>
            <a:spLocks noGrp="1"/>
          </p:cNvSpPr>
          <p:nvPr>
            <p:ph type="sldNum" sz="quarter" idx="12"/>
          </p:nvPr>
        </p:nvSpPr>
        <p:spPr/>
        <p:txBody>
          <a:bodyPr/>
          <a:lstStyle/>
          <a:p>
            <a:pPr>
              <a:defRPr/>
            </a:pPr>
            <a:fld id="{E072579F-9FF5-4201-872C-73481382824D}" type="slidenum">
              <a:rPr lang="en-US" smtClean="0"/>
              <a:pPr>
                <a:defRPr/>
              </a:pPr>
              <a:t>31</a:t>
            </a:fld>
            <a:endParaRPr lang="en-US" dirty="0"/>
          </a:p>
        </p:txBody>
      </p:sp>
      <p:pic>
        <p:nvPicPr>
          <p:cNvPr id="6" name="Picture 5">
            <a:extLst>
              <a:ext uri="{FF2B5EF4-FFF2-40B4-BE49-F238E27FC236}">
                <a16:creationId xmlns:a16="http://schemas.microsoft.com/office/drawing/2014/main" id="{69F11E48-E9EE-40AF-969A-6DCA2C1AF3C5}"/>
              </a:ext>
            </a:extLst>
          </p:cNvPr>
          <p:cNvPicPr>
            <a:picLocks noChangeAspect="1"/>
          </p:cNvPicPr>
          <p:nvPr/>
        </p:nvPicPr>
        <p:blipFill>
          <a:blip r:embed="rId2"/>
          <a:stretch>
            <a:fillRect/>
          </a:stretch>
        </p:blipFill>
        <p:spPr>
          <a:xfrm>
            <a:off x="457199" y="1419379"/>
            <a:ext cx="8229599" cy="4676190"/>
          </a:xfrm>
          <a:prstGeom prst="rect">
            <a:avLst/>
          </a:prstGeom>
        </p:spPr>
      </p:pic>
      <p:sp>
        <p:nvSpPr>
          <p:cNvPr id="7" name="Title 1">
            <a:extLst>
              <a:ext uri="{FF2B5EF4-FFF2-40B4-BE49-F238E27FC236}">
                <a16:creationId xmlns:a16="http://schemas.microsoft.com/office/drawing/2014/main" id="{86D5F9E4-553E-4C88-9C7A-AE744E24F84A}"/>
              </a:ext>
            </a:extLst>
          </p:cNvPr>
          <p:cNvSpPr>
            <a:spLocks noGrp="1"/>
          </p:cNvSpPr>
          <p:nvPr>
            <p:ph type="title"/>
          </p:nvPr>
        </p:nvSpPr>
        <p:spPr/>
        <p:txBody>
          <a:bodyPr/>
          <a:lstStyle/>
          <a:p>
            <a:r>
              <a:rPr lang="en-US" dirty="0"/>
              <a:t>Career Plan in MOSES </a:t>
            </a:r>
          </a:p>
        </p:txBody>
      </p:sp>
    </p:spTree>
    <p:extLst>
      <p:ext uri="{BB962C8B-B14F-4D97-AF65-F5344CB8AC3E}">
        <p14:creationId xmlns:p14="http://schemas.microsoft.com/office/powerpoint/2010/main" val="368227641"/>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3"/>
          <p:cNvSpPr txBox="1">
            <a:spLocks noGrp="1"/>
          </p:cNvSpPr>
          <p:nvPr>
            <p:ph type="title"/>
          </p:nvPr>
        </p:nvSpPr>
        <p:spPr>
          <a:xfrm>
            <a:off x="457200" y="139614"/>
            <a:ext cx="7131000" cy="954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800" dirty="0">
                <a:latin typeface="Century Gothic"/>
                <a:ea typeface="Century Gothic"/>
                <a:cs typeface="Century Gothic"/>
                <a:sym typeface="Century Gothic"/>
              </a:rPr>
              <a:t>EFFECTIVE CASE MANAGEMENT </a:t>
            </a:r>
            <a:endParaRPr sz="2800" dirty="0">
              <a:latin typeface="Century Gothic"/>
              <a:ea typeface="Century Gothic"/>
              <a:cs typeface="Century Gothic"/>
              <a:sym typeface="Century Gothic"/>
            </a:endParaRPr>
          </a:p>
        </p:txBody>
      </p:sp>
      <p:sp>
        <p:nvSpPr>
          <p:cNvPr id="165" name="Google Shape;165;p23"/>
          <p:cNvSpPr txBox="1">
            <a:spLocks noGrp="1"/>
          </p:cNvSpPr>
          <p:nvPr>
            <p:ph type="sldNum" idx="12"/>
          </p:nvPr>
        </p:nvSpPr>
        <p:spPr>
          <a:xfrm>
            <a:off x="8390466" y="6358001"/>
            <a:ext cx="296400" cy="365100"/>
          </a:xfrm>
          <a:prstGeom prst="rect">
            <a:avLst/>
          </a:prstGeom>
        </p:spPr>
        <p:txBody>
          <a:bodyPr spcFirstLastPara="1" wrap="square" lIns="0" tIns="45700" rIns="0"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042B4A"/>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sz="1000" b="0" i="0" u="none" strike="noStrike" kern="0" cap="none" spc="0" normalizeH="0" baseline="0" noProof="0">
              <a:ln>
                <a:noFill/>
              </a:ln>
              <a:solidFill>
                <a:srgbClr val="042B4A"/>
              </a:solidFill>
              <a:effectLst/>
              <a:uLnTx/>
              <a:uFillTx/>
              <a:latin typeface="Calibri"/>
              <a:sym typeface="Calibri"/>
            </a:endParaRPr>
          </a:p>
        </p:txBody>
      </p:sp>
      <p:sp>
        <p:nvSpPr>
          <p:cNvPr id="166" name="Google Shape;166;p23"/>
          <p:cNvSpPr txBox="1">
            <a:spLocks noGrp="1"/>
          </p:cNvSpPr>
          <p:nvPr>
            <p:ph type="body" idx="1"/>
          </p:nvPr>
        </p:nvSpPr>
        <p:spPr>
          <a:xfrm>
            <a:off x="457200" y="1446235"/>
            <a:ext cx="8229600" cy="4526100"/>
          </a:xfrm>
          <a:prstGeom prst="rect">
            <a:avLst/>
          </a:prstGeom>
        </p:spPr>
        <p:txBody>
          <a:bodyPr spcFirstLastPara="1" wrap="square" lIns="91425" tIns="45700" rIns="91425" bIns="45700" anchor="t" anchorCtr="0">
            <a:noAutofit/>
          </a:bodyPr>
          <a:lstStyle/>
          <a:p>
            <a:pPr marL="0" lvl="0" indent="0" algn="l" rtl="0">
              <a:spcBef>
                <a:spcPts val="1800"/>
              </a:spcBef>
              <a:spcAft>
                <a:spcPts val="0"/>
              </a:spcAft>
              <a:buNone/>
            </a:pPr>
            <a:endParaRPr/>
          </a:p>
        </p:txBody>
      </p:sp>
      <p:pic>
        <p:nvPicPr>
          <p:cNvPr id="167" name="Google Shape;167;p23"/>
          <p:cNvPicPr preferRelativeResize="0"/>
          <p:nvPr/>
        </p:nvPicPr>
        <p:blipFill>
          <a:blip r:embed="rId3">
            <a:alphaModFix/>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Lst>
          </a:blip>
          <a:stretch>
            <a:fillRect/>
          </a:stretch>
        </p:blipFill>
        <p:spPr>
          <a:xfrm>
            <a:off x="79375" y="1188400"/>
            <a:ext cx="8931726" cy="5075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75943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4282"/>
            <a:ext cx="7131050" cy="699679"/>
          </a:xfrm>
        </p:spPr>
        <p:txBody>
          <a:bodyPr/>
          <a:lstStyle/>
          <a:p>
            <a:r>
              <a:rPr lang="en-US" sz="2800" dirty="0">
                <a:solidFill>
                  <a:schemeClr val="bg1"/>
                </a:solidFill>
                <a:latin typeface="Century Gothic" panose="020B0502020202020204" pitchFamily="34" charset="0"/>
              </a:rPr>
              <a:t>Coordination with WIOA Partner Programs</a:t>
            </a:r>
            <a:r>
              <a:rPr lang="en-US" dirty="0">
                <a:solidFill>
                  <a:schemeClr val="bg1"/>
                </a:solidFill>
                <a:latin typeface="Century Gothic" panose="020B0502020202020204" pitchFamily="34" charset="0"/>
              </a:rPr>
              <a:t/>
            </a:r>
            <a:br>
              <a:rPr lang="en-US" dirty="0">
                <a:solidFill>
                  <a:schemeClr val="bg1"/>
                </a:solidFill>
                <a:latin typeface="Century Gothic" panose="020B0502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65616359"/>
              </p:ext>
            </p:extLst>
          </p:nvPr>
        </p:nvGraphicFramePr>
        <p:xfrm>
          <a:off x="293614" y="1446213"/>
          <a:ext cx="8590326" cy="4730557"/>
        </p:xfrm>
        <a:graphic>
          <a:graphicData uri="http://schemas.openxmlformats.org/drawingml/2006/table">
            <a:tbl>
              <a:tblPr firstRow="1" bandRow="1">
                <a:tableStyleId>{5C22544A-7EE6-4342-B048-85BDC9FD1C3A}</a:tableStyleId>
              </a:tblPr>
              <a:tblGrid>
                <a:gridCol w="2863442">
                  <a:extLst>
                    <a:ext uri="{9D8B030D-6E8A-4147-A177-3AD203B41FA5}">
                      <a16:colId xmlns:a16="http://schemas.microsoft.com/office/drawing/2014/main" val="2990217673"/>
                    </a:ext>
                  </a:extLst>
                </a:gridCol>
                <a:gridCol w="2863442">
                  <a:extLst>
                    <a:ext uri="{9D8B030D-6E8A-4147-A177-3AD203B41FA5}">
                      <a16:colId xmlns:a16="http://schemas.microsoft.com/office/drawing/2014/main" val="2528093707"/>
                    </a:ext>
                  </a:extLst>
                </a:gridCol>
                <a:gridCol w="2863442">
                  <a:extLst>
                    <a:ext uri="{9D8B030D-6E8A-4147-A177-3AD203B41FA5}">
                      <a16:colId xmlns:a16="http://schemas.microsoft.com/office/drawing/2014/main" val="3390755698"/>
                    </a:ext>
                  </a:extLst>
                </a:gridCol>
              </a:tblGrid>
              <a:tr h="360067">
                <a:tc>
                  <a:txBody>
                    <a:bodyPr/>
                    <a:lstStyle/>
                    <a:p>
                      <a:r>
                        <a:rPr lang="en-US" b="0" cap="small" dirty="0">
                          <a:solidFill>
                            <a:schemeClr val="accent6"/>
                          </a:solidFill>
                        </a:rPr>
                        <a:t>Partner Program </a:t>
                      </a:r>
                    </a:p>
                  </a:txBody>
                  <a:tcPr/>
                </a:tc>
                <a:tc>
                  <a:txBody>
                    <a:bodyPr/>
                    <a:lstStyle/>
                    <a:p>
                      <a:r>
                        <a:rPr lang="en-US" b="0" cap="small" dirty="0">
                          <a:solidFill>
                            <a:schemeClr val="accent6"/>
                          </a:solidFill>
                        </a:rPr>
                        <a:t>Population </a:t>
                      </a:r>
                    </a:p>
                  </a:txBody>
                  <a:tcPr/>
                </a:tc>
                <a:tc>
                  <a:txBody>
                    <a:bodyPr/>
                    <a:lstStyle/>
                    <a:p>
                      <a:r>
                        <a:rPr lang="en-US" b="0" cap="small" dirty="0">
                          <a:solidFill>
                            <a:schemeClr val="accent6"/>
                          </a:solidFill>
                        </a:rPr>
                        <a:t>Services</a:t>
                      </a:r>
                      <a:r>
                        <a:rPr lang="en-US" b="0" cap="small" baseline="0" dirty="0">
                          <a:solidFill>
                            <a:schemeClr val="accent6"/>
                          </a:solidFill>
                        </a:rPr>
                        <a:t> </a:t>
                      </a:r>
                      <a:endParaRPr lang="en-US" b="0" cap="small" dirty="0">
                        <a:solidFill>
                          <a:schemeClr val="accent6"/>
                        </a:solidFill>
                      </a:endParaRPr>
                    </a:p>
                  </a:txBody>
                  <a:tcPr/>
                </a:tc>
                <a:extLst>
                  <a:ext uri="{0D108BD9-81ED-4DB2-BD59-A6C34878D82A}">
                    <a16:rowId xmlns:a16="http://schemas.microsoft.com/office/drawing/2014/main" val="2052343486"/>
                  </a:ext>
                </a:extLst>
              </a:tr>
              <a:tr h="9901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accent6"/>
                          </a:solidFill>
                          <a:latin typeface="Century Gothic" panose="020B0502020202020204" pitchFamily="34" charset="0"/>
                        </a:rPr>
                        <a:t>WIOA Title I Youth Program (</a:t>
                      </a:r>
                      <a:r>
                        <a:rPr lang="en-US" sz="1200" b="1" dirty="0">
                          <a:solidFill>
                            <a:schemeClr val="accent6"/>
                          </a:solidFill>
                          <a:latin typeface="Century Gothic" panose="020B0502020202020204" pitchFamily="34" charset="0"/>
                        </a:rPr>
                        <a:t>Youth Service Providers</a:t>
                      </a:r>
                      <a:r>
                        <a:rPr lang="en-US" sz="1200" b="0" dirty="0">
                          <a:solidFill>
                            <a:schemeClr val="accent6"/>
                          </a:solidFill>
                          <a:latin typeface="Century Gothic" panose="020B0502020202020204" pitchFamily="34" charset="0"/>
                        </a:rPr>
                        <a:t>)</a:t>
                      </a:r>
                      <a:r>
                        <a:rPr lang="en-US" sz="1200" b="0" baseline="0" dirty="0">
                          <a:solidFill>
                            <a:schemeClr val="accent6"/>
                          </a:solidFill>
                          <a:latin typeface="Century Gothic" panose="020B0502020202020204" pitchFamily="34" charset="0"/>
                        </a:rPr>
                        <a:t> </a:t>
                      </a:r>
                      <a:r>
                        <a:rPr lang="en-US" sz="1200" b="0" dirty="0">
                          <a:solidFill>
                            <a:schemeClr val="accent6"/>
                          </a:solidFill>
                          <a:latin typeface="Century Gothic" panose="020B0502020202020204" pitchFamily="34" charset="0"/>
                        </a:rPr>
                        <a:t> </a:t>
                      </a:r>
                    </a:p>
                  </a:txBody>
                  <a:tcPr/>
                </a:tc>
                <a:tc>
                  <a:txBody>
                    <a:bodyPr/>
                    <a:lstStyle/>
                    <a:p>
                      <a:r>
                        <a:rPr lang="en-US" sz="1200" dirty="0">
                          <a:solidFill>
                            <a:schemeClr val="accent6"/>
                          </a:solidFill>
                          <a:latin typeface="Century Gothic" panose="020B0502020202020204" pitchFamily="34" charset="0"/>
                        </a:rPr>
                        <a:t>ISY and OSY 14 -24 </a:t>
                      </a:r>
                    </a:p>
                  </a:txBody>
                  <a:tcPr/>
                </a:tc>
                <a:tc>
                  <a:txBody>
                    <a:bodyPr/>
                    <a:lstStyle/>
                    <a:p>
                      <a:r>
                        <a:rPr lang="en-US" sz="1200" dirty="0">
                          <a:solidFill>
                            <a:schemeClr val="accent6"/>
                          </a:solidFill>
                          <a:latin typeface="Century Gothic" panose="020B0502020202020204" pitchFamily="34" charset="0"/>
                        </a:rPr>
                        <a:t>Comprehensive assessments, career planning, support services, alternative education, work-based learning experiences, and occupational skills training.</a:t>
                      </a:r>
                    </a:p>
                  </a:txBody>
                  <a:tcPr/>
                </a:tc>
                <a:extLst>
                  <a:ext uri="{0D108BD9-81ED-4DB2-BD59-A6C34878D82A}">
                    <a16:rowId xmlns:a16="http://schemas.microsoft.com/office/drawing/2014/main" val="95185082"/>
                  </a:ext>
                </a:extLst>
              </a:tr>
              <a:tr h="9901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accent6"/>
                          </a:solidFill>
                          <a:latin typeface="Century Gothic" panose="020B0502020202020204" pitchFamily="34" charset="0"/>
                        </a:rPr>
                        <a:t>WIOA Title II Adult Education and Family Literacy (</a:t>
                      </a:r>
                      <a:r>
                        <a:rPr lang="en-US" sz="1200" b="1" dirty="0">
                          <a:solidFill>
                            <a:schemeClr val="accent6"/>
                          </a:solidFill>
                          <a:latin typeface="Century Gothic" panose="020B0502020202020204" pitchFamily="34" charset="0"/>
                        </a:rPr>
                        <a:t>Adult Education Providers</a:t>
                      </a:r>
                      <a:r>
                        <a:rPr lang="en-US" sz="1200" dirty="0">
                          <a:solidFill>
                            <a:schemeClr val="accent6"/>
                          </a:solidFill>
                          <a:latin typeface="Century Gothic" panose="020B0502020202020204" pitchFamily="34" charset="0"/>
                        </a:rPr>
                        <a:t>)</a:t>
                      </a:r>
                      <a:r>
                        <a:rPr lang="en-US" sz="1200" baseline="0" dirty="0">
                          <a:solidFill>
                            <a:schemeClr val="accent6"/>
                          </a:solidFill>
                          <a:latin typeface="Century Gothic" panose="020B0502020202020204" pitchFamily="34" charset="0"/>
                        </a:rPr>
                        <a:t> </a:t>
                      </a:r>
                      <a:endParaRPr lang="en-US" sz="1200" dirty="0">
                        <a:solidFill>
                          <a:schemeClr val="accent6"/>
                        </a:solidFill>
                        <a:latin typeface="Century Gothic" panose="020B0502020202020204" pitchFamily="34" charset="0"/>
                      </a:endParaRPr>
                    </a:p>
                  </a:txBody>
                  <a:tcPr/>
                </a:tc>
                <a:tc>
                  <a:txBody>
                    <a:bodyPr/>
                    <a:lstStyle/>
                    <a:p>
                      <a:r>
                        <a:rPr lang="en-US" sz="1200" dirty="0">
                          <a:solidFill>
                            <a:schemeClr val="accent6"/>
                          </a:solidFill>
                          <a:latin typeface="Century Gothic" panose="020B0502020202020204" pitchFamily="34" charset="0"/>
                        </a:rPr>
                        <a:t>Adults 16 and</a:t>
                      </a:r>
                      <a:r>
                        <a:rPr lang="en-US" sz="1200" baseline="0" dirty="0">
                          <a:solidFill>
                            <a:schemeClr val="accent6"/>
                          </a:solidFill>
                          <a:latin typeface="Century Gothic" panose="020B0502020202020204" pitchFamily="34" charset="0"/>
                        </a:rPr>
                        <a:t> older not currently enrolled, or required to be enrolled in high school.</a:t>
                      </a:r>
                      <a:endParaRPr lang="en-US" sz="1200" dirty="0">
                        <a:solidFill>
                          <a:schemeClr val="accent6"/>
                        </a:solidFill>
                        <a:latin typeface="Century Gothic" panose="020B0502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accent6"/>
                          </a:solidFill>
                          <a:latin typeface="Century Gothic" panose="020B0502020202020204" pitchFamily="34" charset="0"/>
                        </a:rPr>
                        <a:t>Assist adults to become literate and obtain the knowledge and skills necessary for employment and economic self-sufficiency. </a:t>
                      </a:r>
                    </a:p>
                    <a:p>
                      <a:endParaRPr lang="en-US" sz="1200" dirty="0"/>
                    </a:p>
                  </a:txBody>
                  <a:tcPr/>
                </a:tc>
                <a:extLst>
                  <a:ext uri="{0D108BD9-81ED-4DB2-BD59-A6C34878D82A}">
                    <a16:rowId xmlns:a16="http://schemas.microsoft.com/office/drawing/2014/main" val="3745450917"/>
                  </a:ext>
                </a:extLst>
              </a:tr>
              <a:tr h="90016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accent6"/>
                          </a:solidFill>
                          <a:latin typeface="Century Gothic" panose="020B0502020202020204" pitchFamily="34" charset="0"/>
                        </a:rPr>
                        <a:t>Vocation Rehabilitation Title IV (</a:t>
                      </a:r>
                      <a:r>
                        <a:rPr lang="en-US" sz="1200" b="1" dirty="0">
                          <a:solidFill>
                            <a:schemeClr val="accent6"/>
                          </a:solidFill>
                          <a:latin typeface="Century Gothic" panose="020B0502020202020204" pitchFamily="34" charset="0"/>
                        </a:rPr>
                        <a:t>Mass</a:t>
                      </a:r>
                      <a:r>
                        <a:rPr lang="en-US" sz="1200" b="1" baseline="0" dirty="0">
                          <a:solidFill>
                            <a:schemeClr val="accent6"/>
                          </a:solidFill>
                          <a:latin typeface="Century Gothic" panose="020B0502020202020204" pitchFamily="34" charset="0"/>
                        </a:rPr>
                        <a:t> </a:t>
                      </a:r>
                      <a:r>
                        <a:rPr lang="en-US" sz="1200" b="1" dirty="0">
                          <a:solidFill>
                            <a:schemeClr val="accent6"/>
                          </a:solidFill>
                          <a:latin typeface="Century Gothic" panose="020B0502020202020204" pitchFamily="34" charset="0"/>
                        </a:rPr>
                        <a:t>Rehabilitation Commission and Mass Commission</a:t>
                      </a:r>
                      <a:r>
                        <a:rPr lang="en-US" sz="1200" b="1" baseline="0" dirty="0">
                          <a:solidFill>
                            <a:schemeClr val="accent6"/>
                          </a:solidFill>
                          <a:latin typeface="Century Gothic" panose="020B0502020202020204" pitchFamily="34" charset="0"/>
                        </a:rPr>
                        <a:t> for the </a:t>
                      </a:r>
                      <a:r>
                        <a:rPr lang="en-US" sz="1200" b="1" dirty="0">
                          <a:solidFill>
                            <a:schemeClr val="accent6"/>
                          </a:solidFill>
                          <a:latin typeface="Century Gothic" panose="020B0502020202020204" pitchFamily="34" charset="0"/>
                        </a:rPr>
                        <a:t>Blind</a:t>
                      </a:r>
                      <a:r>
                        <a:rPr lang="en-US" sz="1200" dirty="0">
                          <a:solidFill>
                            <a:schemeClr val="accent6"/>
                          </a:solidFill>
                          <a:latin typeface="Century Gothic" panose="020B0502020202020204" pitchFamily="34" charset="0"/>
                        </a:rPr>
                        <a:t>) </a:t>
                      </a:r>
                    </a:p>
                  </a:txBody>
                  <a:tcPr/>
                </a:tc>
                <a:tc>
                  <a:txBody>
                    <a:bodyPr/>
                    <a:lstStyle/>
                    <a:p>
                      <a:r>
                        <a:rPr lang="en-US" sz="1200" dirty="0">
                          <a:solidFill>
                            <a:schemeClr val="accent6"/>
                          </a:solidFill>
                          <a:latin typeface="Century Gothic" panose="020B0502020202020204" pitchFamily="34" charset="0"/>
                        </a:rPr>
                        <a:t>Individuals must have a physical or mental impairment that is a substantial impediment to employment.</a:t>
                      </a:r>
                      <a:endParaRPr lang="en-US"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accent6"/>
                          </a:solidFill>
                          <a:latin typeface="Century Gothic" panose="020B0502020202020204" pitchFamily="34" charset="0"/>
                        </a:rPr>
                        <a:t>Preparation</a:t>
                      </a:r>
                      <a:r>
                        <a:rPr lang="en-US" sz="1200" b="0" baseline="0" dirty="0">
                          <a:solidFill>
                            <a:schemeClr val="accent6"/>
                          </a:solidFill>
                          <a:latin typeface="Century Gothic" panose="020B0502020202020204" pitchFamily="34" charset="0"/>
                        </a:rPr>
                        <a:t> for placement in </a:t>
                      </a:r>
                      <a:r>
                        <a:rPr lang="en-US" sz="1200" b="0" dirty="0">
                          <a:solidFill>
                            <a:schemeClr val="accent6"/>
                          </a:solidFill>
                          <a:latin typeface="Century Gothic" panose="020B0502020202020204" pitchFamily="34" charset="0"/>
                        </a:rPr>
                        <a:t>competitive integrated employment.</a:t>
                      </a:r>
                    </a:p>
                    <a:p>
                      <a:endParaRPr lang="en-US" b="0" dirty="0"/>
                    </a:p>
                  </a:txBody>
                  <a:tcPr/>
                </a:tc>
                <a:extLst>
                  <a:ext uri="{0D108BD9-81ED-4DB2-BD59-A6C34878D82A}">
                    <a16:rowId xmlns:a16="http://schemas.microsoft.com/office/drawing/2014/main" val="1102109459"/>
                  </a:ext>
                </a:extLst>
              </a:tr>
              <a:tr h="630118">
                <a:tc>
                  <a:txBody>
                    <a:bodyPr/>
                    <a:lstStyle/>
                    <a:p>
                      <a:r>
                        <a:rPr lang="en-US" sz="1200" b="0" dirty="0">
                          <a:solidFill>
                            <a:schemeClr val="accent6"/>
                          </a:solidFill>
                          <a:latin typeface="Century Gothic" panose="020B0502020202020204" pitchFamily="34" charset="0"/>
                        </a:rPr>
                        <a:t>Senior Community</a:t>
                      </a:r>
                      <a:r>
                        <a:rPr lang="en-US" sz="1200" b="0" baseline="0" dirty="0">
                          <a:solidFill>
                            <a:schemeClr val="accent6"/>
                          </a:solidFill>
                          <a:latin typeface="Century Gothic" panose="020B0502020202020204" pitchFamily="34" charset="0"/>
                        </a:rPr>
                        <a:t> Employment Service Program Title V (</a:t>
                      </a:r>
                      <a:r>
                        <a:rPr lang="en-US" sz="1200" b="1" baseline="0" dirty="0">
                          <a:solidFill>
                            <a:schemeClr val="accent6"/>
                          </a:solidFill>
                          <a:latin typeface="Century Gothic" panose="020B0502020202020204" pitchFamily="34" charset="0"/>
                        </a:rPr>
                        <a:t>Older Workers</a:t>
                      </a:r>
                      <a:r>
                        <a:rPr lang="en-US" sz="1200" b="0" baseline="0" dirty="0">
                          <a:solidFill>
                            <a:schemeClr val="accent6"/>
                          </a:solidFill>
                          <a:latin typeface="Century Gothic" panose="020B0502020202020204" pitchFamily="34" charset="0"/>
                        </a:rPr>
                        <a:t>)</a:t>
                      </a:r>
                      <a:r>
                        <a:rPr lang="en-US" sz="1200" b="1" baseline="0" dirty="0">
                          <a:solidFill>
                            <a:schemeClr val="accent6"/>
                          </a:solidFill>
                          <a:latin typeface="Century Gothic" panose="020B0502020202020204" pitchFamily="34" charset="0"/>
                        </a:rPr>
                        <a:t>  </a:t>
                      </a:r>
                      <a:endParaRPr lang="en-US" sz="1200" b="1" dirty="0">
                        <a:solidFill>
                          <a:schemeClr val="accent6"/>
                        </a:solidFill>
                        <a:latin typeface="Century Gothic" panose="020B0502020202020204" pitchFamily="34" charset="0"/>
                      </a:endParaRPr>
                    </a:p>
                  </a:txBody>
                  <a:tcPr/>
                </a:tc>
                <a:tc>
                  <a:txBody>
                    <a:bodyPr/>
                    <a:lstStyle/>
                    <a:p>
                      <a:r>
                        <a:rPr lang="en-US" sz="1200" dirty="0">
                          <a:solidFill>
                            <a:schemeClr val="accent6"/>
                          </a:solidFill>
                          <a:latin typeface="Century Gothic" panose="020B0502020202020204" pitchFamily="34" charset="0"/>
                        </a:rPr>
                        <a:t>Individuals</a:t>
                      </a:r>
                      <a:r>
                        <a:rPr lang="en-US" sz="1200" baseline="0" dirty="0">
                          <a:solidFill>
                            <a:schemeClr val="accent6"/>
                          </a:solidFill>
                          <a:latin typeface="Century Gothic" panose="020B0502020202020204" pitchFamily="34" charset="0"/>
                        </a:rPr>
                        <a:t> age 55 an older</a:t>
                      </a:r>
                      <a:endParaRPr lang="en-US" sz="1200" dirty="0">
                        <a:solidFill>
                          <a:schemeClr val="accent6"/>
                        </a:solidFill>
                        <a:latin typeface="Century Gothic" panose="020B0502020202020204" pitchFamily="34" charset="0"/>
                      </a:endParaRPr>
                    </a:p>
                  </a:txBody>
                  <a:tcPr/>
                </a:tc>
                <a:tc>
                  <a:txBody>
                    <a:bodyPr/>
                    <a:lstStyle/>
                    <a:p>
                      <a:r>
                        <a:rPr lang="en-US" sz="1200" b="0" dirty="0">
                          <a:solidFill>
                            <a:schemeClr val="accent6"/>
                          </a:solidFill>
                          <a:latin typeface="Century Gothic" panose="020B0502020202020204" pitchFamily="34" charset="0"/>
                        </a:rPr>
                        <a:t>Provides</a:t>
                      </a:r>
                      <a:r>
                        <a:rPr lang="en-US" sz="1200" b="0" baseline="0" dirty="0">
                          <a:solidFill>
                            <a:schemeClr val="accent6"/>
                          </a:solidFill>
                          <a:latin typeface="Century Gothic" panose="020B0502020202020204" pitchFamily="34" charset="0"/>
                        </a:rPr>
                        <a:t> opportunities for community services and work-based training for older workers.  </a:t>
                      </a:r>
                      <a:endParaRPr lang="en-US" sz="1200" b="0" dirty="0">
                        <a:solidFill>
                          <a:schemeClr val="accent6"/>
                        </a:solidFill>
                        <a:latin typeface="Century Gothic" panose="020B0502020202020204" pitchFamily="34" charset="0"/>
                      </a:endParaRPr>
                    </a:p>
                  </a:txBody>
                  <a:tcPr/>
                </a:tc>
                <a:extLst>
                  <a:ext uri="{0D108BD9-81ED-4DB2-BD59-A6C34878D82A}">
                    <a16:rowId xmlns:a16="http://schemas.microsoft.com/office/drawing/2014/main" val="3234199680"/>
                  </a:ext>
                </a:extLst>
              </a:tr>
              <a:tr h="798637">
                <a:tc>
                  <a:txBody>
                    <a:bodyPr/>
                    <a:lstStyle/>
                    <a:p>
                      <a:r>
                        <a:rPr lang="en-US" sz="1200" b="0" dirty="0">
                          <a:solidFill>
                            <a:schemeClr val="accent6"/>
                          </a:solidFill>
                          <a:latin typeface="Century Gothic" panose="020B0502020202020204" pitchFamily="34" charset="0"/>
                        </a:rPr>
                        <a:t>TANF and SNAP</a:t>
                      </a:r>
                      <a:r>
                        <a:rPr lang="en-US" sz="1200" b="0" baseline="0" dirty="0">
                          <a:solidFill>
                            <a:schemeClr val="accent6"/>
                          </a:solidFill>
                          <a:latin typeface="Century Gothic" panose="020B0502020202020204" pitchFamily="34" charset="0"/>
                        </a:rPr>
                        <a:t> (</a:t>
                      </a:r>
                      <a:r>
                        <a:rPr lang="en-US" sz="1200" b="1" baseline="0" dirty="0">
                          <a:solidFill>
                            <a:schemeClr val="accent6"/>
                          </a:solidFill>
                          <a:latin typeface="Century Gothic" panose="020B0502020202020204" pitchFamily="34" charset="0"/>
                        </a:rPr>
                        <a:t>Department of Transitional Assistance</a:t>
                      </a:r>
                      <a:r>
                        <a:rPr lang="en-US" sz="1200" b="0" baseline="0" dirty="0">
                          <a:solidFill>
                            <a:schemeClr val="accent6"/>
                          </a:solidFill>
                          <a:latin typeface="Century Gothic" panose="020B0502020202020204" pitchFamily="34" charset="0"/>
                        </a:rPr>
                        <a:t>) </a:t>
                      </a:r>
                      <a:endParaRPr lang="en-US" sz="1200" b="0" dirty="0">
                        <a:solidFill>
                          <a:schemeClr val="accent6"/>
                        </a:solidFill>
                        <a:latin typeface="Century Gothic" panose="020B0502020202020204" pitchFamily="34" charset="0"/>
                      </a:endParaRPr>
                    </a:p>
                  </a:txBody>
                  <a:tcPr/>
                </a:tc>
                <a:tc>
                  <a:txBody>
                    <a:bodyPr/>
                    <a:lstStyle/>
                    <a:p>
                      <a:r>
                        <a:rPr lang="en-US" sz="1200" dirty="0">
                          <a:solidFill>
                            <a:schemeClr val="accent6"/>
                          </a:solidFill>
                          <a:latin typeface="Century Gothic" panose="020B0502020202020204" pitchFamily="34" charset="0"/>
                        </a:rPr>
                        <a:t>Low-income</a:t>
                      </a:r>
                      <a:r>
                        <a:rPr lang="en-US" sz="1200" baseline="0" dirty="0">
                          <a:solidFill>
                            <a:schemeClr val="accent6"/>
                          </a:solidFill>
                          <a:latin typeface="Century Gothic" panose="020B0502020202020204" pitchFamily="34" charset="0"/>
                        </a:rPr>
                        <a:t> individuals and families.</a:t>
                      </a:r>
                      <a:endParaRPr lang="en-US" sz="1200" dirty="0">
                        <a:solidFill>
                          <a:schemeClr val="accent6"/>
                        </a:solidFill>
                        <a:latin typeface="Century Gothic" panose="020B0502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Assists low-income individuals and families meet their basic needs, improve their quality of life. </a:t>
                      </a:r>
                    </a:p>
                  </a:txBody>
                  <a:tcPr/>
                </a:tc>
                <a:extLst>
                  <a:ext uri="{0D108BD9-81ED-4DB2-BD59-A6C34878D82A}">
                    <a16:rowId xmlns:a16="http://schemas.microsoft.com/office/drawing/2014/main" val="4157583430"/>
                  </a:ext>
                </a:extLst>
              </a:tr>
            </a:tbl>
          </a:graphicData>
        </a:graphic>
      </p:graphicFrame>
      <p:sp>
        <p:nvSpPr>
          <p:cNvPr id="5" name="Slide Number Placeholder 4"/>
          <p:cNvSpPr>
            <a:spLocks noGrp="1"/>
          </p:cNvSpPr>
          <p:nvPr>
            <p:ph type="sldNum" sz="quarter" idx="12"/>
          </p:nvPr>
        </p:nvSpPr>
        <p:spPr/>
        <p:txBody>
          <a:bodyPr/>
          <a:lstStyle/>
          <a:p>
            <a:pPr>
              <a:defRPr/>
            </a:pPr>
            <a:fld id="{E072579F-9FF5-4201-872C-73481382824D}" type="slidenum">
              <a:rPr lang="en-US" smtClean="0"/>
              <a:pPr>
                <a:defRPr/>
              </a:pPr>
              <a:t>33</a:t>
            </a:fld>
            <a:endParaRPr lang="en-US" dirty="0"/>
          </a:p>
        </p:txBody>
      </p:sp>
    </p:spTree>
    <p:extLst>
      <p:ext uri="{BB962C8B-B14F-4D97-AF65-F5344CB8AC3E}">
        <p14:creationId xmlns:p14="http://schemas.microsoft.com/office/powerpoint/2010/main" val="2006952264"/>
      </p:ext>
    </p:ext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Century Gothic" panose="020B0502020202020204" pitchFamily="34" charset="0"/>
              </a:rPr>
              <a:t>Shared Customers </a:t>
            </a:r>
          </a:p>
        </p:txBody>
      </p:sp>
      <p:sp>
        <p:nvSpPr>
          <p:cNvPr id="3" name="Slide Number Placeholder 2"/>
          <p:cNvSpPr>
            <a:spLocks noGrp="1"/>
          </p:cNvSpPr>
          <p:nvPr>
            <p:ph type="sldNum" sz="quarter" idx="4"/>
          </p:nvPr>
        </p:nvSpPr>
        <p:spPr/>
        <p:txBody>
          <a:bodyPr/>
          <a:lstStyle/>
          <a:p>
            <a:fld id="{941BE8DD-6BA1-AD43-8321-0CEB068BCC7D}" type="slidenum">
              <a:rPr lang="en-US" smtClean="0"/>
              <a:pPr/>
              <a:t>34</a:t>
            </a:fld>
            <a:endParaRPr lang="en-US" dirty="0"/>
          </a:p>
        </p:txBody>
      </p:sp>
      <p:sp>
        <p:nvSpPr>
          <p:cNvPr id="4" name="Content Placeholder 3"/>
          <p:cNvSpPr>
            <a:spLocks noGrp="1"/>
          </p:cNvSpPr>
          <p:nvPr>
            <p:ph sz="quarter" idx="10"/>
          </p:nvPr>
        </p:nvSpPr>
        <p:spPr>
          <a:xfrm>
            <a:off x="343949" y="1300295"/>
            <a:ext cx="8342851" cy="4671904"/>
          </a:xfrm>
        </p:spPr>
        <p:txBody>
          <a:bodyPr>
            <a:normAutofit/>
          </a:bodyPr>
          <a:lstStyle/>
          <a:p>
            <a:r>
              <a:rPr lang="en-US" sz="1700" dirty="0">
                <a:latin typeface="Century Gothic" panose="020B0502020202020204" pitchFamily="34" charset="0"/>
              </a:rPr>
              <a:t>Key reform of WIOA is strategic alignment of workforce partners to serve individuals that have a variety of needs. </a:t>
            </a:r>
          </a:p>
          <a:p>
            <a:r>
              <a:rPr lang="en-US" sz="1700" dirty="0">
                <a:latin typeface="Century Gothic" panose="020B0502020202020204" pitchFamily="34" charset="0"/>
              </a:rPr>
              <a:t>Job </a:t>
            </a:r>
            <a:r>
              <a:rPr lang="en-US" sz="1500" dirty="0">
                <a:solidFill>
                  <a:schemeClr val="accent6"/>
                </a:solidFill>
                <a:latin typeface="Century Gothic" panose="020B0502020202020204" pitchFamily="34" charset="0"/>
              </a:rPr>
              <a:t>Seekers</a:t>
            </a:r>
            <a:r>
              <a:rPr lang="en-US" sz="1700" dirty="0">
                <a:latin typeface="Century Gothic" panose="020B0502020202020204" pitchFamily="34" charset="0"/>
              </a:rPr>
              <a:t> and Youth that are eligible to receive service from more than one WIOA Partner Program are considered shared customers (this also includes businesses.) </a:t>
            </a:r>
          </a:p>
          <a:p>
            <a:r>
              <a:rPr lang="en-US" sz="1700" dirty="0">
                <a:latin typeface="Century Gothic" panose="020B0502020202020204" pitchFamily="34" charset="0"/>
              </a:rPr>
              <a:t>Shared customers benefit from services and resources delivered across multiple WIOA Partner Programs. </a:t>
            </a:r>
          </a:p>
          <a:p>
            <a:r>
              <a:rPr lang="en-US" sz="1700" dirty="0">
                <a:latin typeface="Century Gothic" panose="020B0502020202020204" pitchFamily="34" charset="0"/>
              </a:rPr>
              <a:t>Shared customers must be tracked in MOSES</a:t>
            </a:r>
          </a:p>
          <a:p>
            <a:r>
              <a:rPr lang="en-US" sz="1700" dirty="0">
                <a:latin typeface="Century Gothic" panose="020B0502020202020204" pitchFamily="34" charset="0"/>
              </a:rPr>
              <a:t>Co-location of Partner staff in the career centers will lead to increased number of shared customers</a:t>
            </a:r>
          </a:p>
          <a:p>
            <a:endParaRPr lang="en-US" sz="1700" dirty="0">
              <a:hlinkClick r:id="rId2"/>
            </a:endParaRPr>
          </a:p>
          <a:p>
            <a:pPr marL="0" indent="0">
              <a:buNone/>
            </a:pPr>
            <a:r>
              <a:rPr lang="en-US" sz="1400" dirty="0">
                <a:hlinkClick r:id="rId2"/>
              </a:rPr>
              <a:t>Joint Partner Policy Commination: 01.2018 – WIOA Partner Shared Customer </a:t>
            </a:r>
            <a:endParaRPr lang="en-US" sz="1400" dirty="0"/>
          </a:p>
        </p:txBody>
      </p:sp>
      <p:pic>
        <p:nvPicPr>
          <p:cNvPr id="5" name="Picture 4" descr="Getting Along With Computer Science Folk – h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2649" y="4413898"/>
            <a:ext cx="1751202" cy="1751202"/>
          </a:xfrm>
          <a:prstGeom prst="rect">
            <a:avLst/>
          </a:prstGeom>
        </p:spPr>
      </p:pic>
    </p:spTree>
    <p:extLst>
      <p:ext uri="{BB962C8B-B14F-4D97-AF65-F5344CB8AC3E}">
        <p14:creationId xmlns:p14="http://schemas.microsoft.com/office/powerpoint/2010/main" val="21234756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Documenting the Shared Customer in MOSES</a:t>
            </a:r>
          </a:p>
        </p:txBody>
      </p:sp>
      <p:sp>
        <p:nvSpPr>
          <p:cNvPr id="3" name="Slide Number Placeholder 2"/>
          <p:cNvSpPr>
            <a:spLocks noGrp="1"/>
          </p:cNvSpPr>
          <p:nvPr>
            <p:ph type="sldNum" sz="quarter" idx="4"/>
          </p:nvPr>
        </p:nvSpPr>
        <p:spPr/>
        <p:txBody>
          <a:bodyPr/>
          <a:lstStyle/>
          <a:p>
            <a:fld id="{941BE8DD-6BA1-AD43-8321-0CEB068BCC7D}" type="slidenum">
              <a:rPr lang="en-US" smtClean="0"/>
              <a:pPr/>
              <a:t>35</a:t>
            </a:fld>
            <a:endParaRPr lang="en-US" dirty="0"/>
          </a:p>
        </p:txBody>
      </p:sp>
      <p:pic>
        <p:nvPicPr>
          <p:cNvPr id="6" name="Picture 5">
            <a:extLst>
              <a:ext uri="{FF2B5EF4-FFF2-40B4-BE49-F238E27FC236}">
                <a16:creationId xmlns:a16="http://schemas.microsoft.com/office/drawing/2014/main" id="{492C9FA0-A9D0-44DA-B9AD-35D7D3611D0F}"/>
              </a:ext>
            </a:extLst>
          </p:cNvPr>
          <p:cNvPicPr>
            <a:picLocks noChangeAspect="1"/>
          </p:cNvPicPr>
          <p:nvPr/>
        </p:nvPicPr>
        <p:blipFill>
          <a:blip r:embed="rId2"/>
          <a:stretch>
            <a:fillRect/>
          </a:stretch>
        </p:blipFill>
        <p:spPr>
          <a:xfrm>
            <a:off x="757714" y="1380398"/>
            <a:ext cx="7628571" cy="4647619"/>
          </a:xfrm>
          <a:prstGeom prst="rect">
            <a:avLst/>
          </a:prstGeom>
        </p:spPr>
      </p:pic>
    </p:spTree>
    <p:extLst>
      <p:ext uri="{BB962C8B-B14F-4D97-AF65-F5344CB8AC3E}">
        <p14:creationId xmlns:p14="http://schemas.microsoft.com/office/powerpoint/2010/main" val="32169080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036169" cy="954348"/>
          </a:xfrm>
        </p:spPr>
        <p:txBody>
          <a:bodyPr/>
          <a:lstStyle/>
          <a:p>
            <a:r>
              <a:rPr lang="en-US" dirty="0">
                <a:latin typeface="Century Gothic" panose="020B0502020202020204" pitchFamily="34" charset="0"/>
              </a:rPr>
              <a:t>Coordination with Partner Programs </a:t>
            </a:r>
            <a:endParaRPr lang="en-US" dirty="0"/>
          </a:p>
        </p:txBody>
      </p:sp>
      <p:sp>
        <p:nvSpPr>
          <p:cNvPr id="3" name="Slide Number Placeholder 2"/>
          <p:cNvSpPr>
            <a:spLocks noGrp="1"/>
          </p:cNvSpPr>
          <p:nvPr>
            <p:ph type="sldNum" sz="quarter" idx="4"/>
          </p:nvPr>
        </p:nvSpPr>
        <p:spPr/>
        <p:txBody>
          <a:bodyPr/>
          <a:lstStyle/>
          <a:p>
            <a:fld id="{941BE8DD-6BA1-AD43-8321-0CEB068BCC7D}" type="slidenum">
              <a:rPr lang="en-US" smtClean="0"/>
              <a:pPr/>
              <a:t>36</a:t>
            </a:fld>
            <a:endParaRPr lang="en-US" dirty="0"/>
          </a:p>
        </p:txBody>
      </p:sp>
      <p:sp>
        <p:nvSpPr>
          <p:cNvPr id="4" name="Content Placeholder 3"/>
          <p:cNvSpPr>
            <a:spLocks noGrp="1"/>
          </p:cNvSpPr>
          <p:nvPr>
            <p:ph sz="quarter" idx="10"/>
          </p:nvPr>
        </p:nvSpPr>
        <p:spPr/>
        <p:txBody>
          <a:bodyPr/>
          <a:lstStyle/>
          <a:p>
            <a:pPr marL="114300" lvl="0" indent="0" defTabSz="914400">
              <a:buClr>
                <a:srgbClr val="009876"/>
              </a:buClr>
              <a:buSzPts val="1800"/>
              <a:buNone/>
            </a:pPr>
            <a:r>
              <a:rPr lang="en-US" sz="1800" kern="0" dirty="0">
                <a:solidFill>
                  <a:srgbClr val="032B4A"/>
                </a:solidFill>
                <a:latin typeface="Century Gothic" panose="020B0502020202020204" pitchFamily="34" charset="0"/>
                <a:sym typeface="Calibri"/>
              </a:rPr>
              <a:t>Coordination with partner programs is encouraged in order to create a continuum on services for program participations.</a:t>
            </a:r>
          </a:p>
          <a:p>
            <a:pPr marL="114300" lvl="0" indent="0" defTabSz="914400">
              <a:buClr>
                <a:srgbClr val="009876"/>
              </a:buClr>
              <a:buSzPts val="1800"/>
              <a:buNone/>
            </a:pPr>
            <a:r>
              <a:rPr lang="en-US" sz="1800" kern="0" dirty="0">
                <a:solidFill>
                  <a:srgbClr val="032B4A"/>
                </a:solidFill>
                <a:latin typeface="Century Gothic" panose="020B0502020202020204" pitchFamily="34" charset="0"/>
                <a:sym typeface="Calibri"/>
              </a:rPr>
              <a:t>Results of assessment will help to inform additional services and resources a participants needs for successful program participation. </a:t>
            </a:r>
          </a:p>
          <a:p>
            <a:pPr marL="114300" lvl="0" indent="0" algn="ctr" defTabSz="914400">
              <a:buClr>
                <a:srgbClr val="009876"/>
              </a:buClr>
              <a:buSzPts val="1800"/>
              <a:buNone/>
            </a:pPr>
            <a:r>
              <a:rPr lang="en-US" sz="1600" kern="0" dirty="0">
                <a:solidFill>
                  <a:srgbClr val="032B4A"/>
                </a:solidFill>
                <a:latin typeface="Century Gothic" panose="020B0502020202020204" pitchFamily="34" charset="0"/>
                <a:sym typeface="Calibri"/>
              </a:rPr>
              <a:t>Example 1: </a:t>
            </a:r>
          </a:p>
          <a:p>
            <a:pPr marL="114300" indent="0" algn="ctr" defTabSz="914400">
              <a:buClr>
                <a:srgbClr val="009876"/>
              </a:buClr>
              <a:buSzPts val="1800"/>
              <a:buNone/>
            </a:pPr>
            <a:r>
              <a:rPr lang="en-US" sz="1400" kern="0" dirty="0" smtClean="0">
                <a:solidFill>
                  <a:srgbClr val="032B4A"/>
                </a:solidFill>
                <a:latin typeface="Century Gothic" panose="020B0502020202020204" pitchFamily="34" charset="0"/>
                <a:sym typeface="Calibri"/>
              </a:rPr>
              <a:t>Participant </a:t>
            </a:r>
            <a:r>
              <a:rPr lang="en-US" sz="1400" kern="0" dirty="0">
                <a:solidFill>
                  <a:srgbClr val="032B4A"/>
                </a:solidFill>
                <a:latin typeface="Century Gothic" panose="020B0502020202020204" pitchFamily="34" charset="0"/>
                <a:sym typeface="Calibri"/>
              </a:rPr>
              <a:t>receives skill training funded by </a:t>
            </a:r>
            <a:r>
              <a:rPr lang="en-US" sz="1400" kern="0" dirty="0" smtClean="0">
                <a:solidFill>
                  <a:srgbClr val="032B4A"/>
                </a:solidFill>
                <a:latin typeface="Century Gothic" panose="020B0502020202020204" pitchFamily="34" charset="0"/>
                <a:sym typeface="Calibri"/>
              </a:rPr>
              <a:t>WIOA</a:t>
            </a:r>
          </a:p>
          <a:p>
            <a:pPr marL="114300" indent="0" algn="ctr" defTabSz="914400">
              <a:buClr>
                <a:srgbClr val="009876"/>
              </a:buClr>
              <a:buSzPts val="1800"/>
              <a:buNone/>
            </a:pPr>
            <a:r>
              <a:rPr lang="en-US" sz="1400" kern="0" dirty="0">
                <a:solidFill>
                  <a:srgbClr val="032B4A"/>
                </a:solidFill>
                <a:latin typeface="Century Gothic" panose="020B0502020202020204" pitchFamily="34" charset="0"/>
                <a:sym typeface="Calibri"/>
              </a:rPr>
              <a:t>Participant referred to Adult Education Program for ESOL </a:t>
            </a:r>
          </a:p>
          <a:p>
            <a:pPr marL="0" lvl="0" indent="0" algn="ctr" defTabSz="914400">
              <a:lnSpc>
                <a:spcPct val="100000"/>
              </a:lnSpc>
              <a:buClr>
                <a:srgbClr val="009876"/>
              </a:buClr>
              <a:buSzPts val="1800"/>
              <a:buNone/>
            </a:pPr>
            <a:r>
              <a:rPr lang="en-US" sz="1600" kern="0" dirty="0" smtClean="0">
                <a:solidFill>
                  <a:srgbClr val="032B4A"/>
                </a:solidFill>
                <a:latin typeface="Century Gothic" panose="020B0502020202020204" pitchFamily="34" charset="0"/>
                <a:sym typeface="Calibri"/>
              </a:rPr>
              <a:t>Example </a:t>
            </a:r>
            <a:r>
              <a:rPr lang="en-US" sz="1600" kern="0" dirty="0">
                <a:solidFill>
                  <a:srgbClr val="032B4A"/>
                </a:solidFill>
                <a:latin typeface="Century Gothic" panose="020B0502020202020204" pitchFamily="34" charset="0"/>
                <a:sym typeface="Calibri"/>
              </a:rPr>
              <a:t>2: </a:t>
            </a:r>
            <a:endParaRPr lang="en-US" sz="1600" kern="0" dirty="0" smtClean="0">
              <a:solidFill>
                <a:srgbClr val="032B4A"/>
              </a:solidFill>
              <a:latin typeface="Century Gothic" panose="020B0502020202020204" pitchFamily="34" charset="0"/>
              <a:sym typeface="Calibri"/>
            </a:endParaRPr>
          </a:p>
          <a:p>
            <a:pPr marL="0" indent="0" algn="ctr" defTabSz="914400">
              <a:lnSpc>
                <a:spcPct val="100000"/>
              </a:lnSpc>
              <a:buClr>
                <a:srgbClr val="009876"/>
              </a:buClr>
              <a:buSzPts val="1800"/>
              <a:buNone/>
            </a:pPr>
            <a:r>
              <a:rPr lang="en-US" sz="1400" kern="0" dirty="0" smtClean="0">
                <a:solidFill>
                  <a:srgbClr val="032B4A"/>
                </a:solidFill>
                <a:latin typeface="Century Gothic" panose="020B0502020202020204" pitchFamily="34" charset="0"/>
                <a:sym typeface="Calibri"/>
              </a:rPr>
              <a:t>Participants enrolled in Career </a:t>
            </a:r>
            <a:r>
              <a:rPr lang="en-US" sz="1400" kern="0" dirty="0">
                <a:solidFill>
                  <a:srgbClr val="032B4A"/>
                </a:solidFill>
                <a:latin typeface="Century Gothic" panose="020B0502020202020204" pitchFamily="34" charset="0"/>
                <a:sym typeface="Calibri"/>
              </a:rPr>
              <a:t>Center Services </a:t>
            </a:r>
            <a:r>
              <a:rPr lang="en-US" sz="1400" kern="0" dirty="0" smtClean="0">
                <a:solidFill>
                  <a:srgbClr val="032B4A"/>
                </a:solidFill>
                <a:latin typeface="Century Gothic" panose="020B0502020202020204" pitchFamily="34" charset="0"/>
                <a:sym typeface="Calibri"/>
              </a:rPr>
              <a:t>(Workshops)</a:t>
            </a:r>
          </a:p>
          <a:p>
            <a:pPr marL="0" indent="0" algn="ctr" defTabSz="914400">
              <a:lnSpc>
                <a:spcPct val="100000"/>
              </a:lnSpc>
              <a:buClr>
                <a:srgbClr val="009876"/>
              </a:buClr>
              <a:buSzPts val="1800"/>
              <a:buNone/>
            </a:pPr>
            <a:r>
              <a:rPr lang="en-US" sz="1400" kern="0" dirty="0" smtClean="0">
                <a:solidFill>
                  <a:srgbClr val="032B4A"/>
                </a:solidFill>
                <a:latin typeface="Century Gothic" panose="020B0502020202020204" pitchFamily="34" charset="0"/>
                <a:sym typeface="Calibri"/>
              </a:rPr>
              <a:t>MRC provides support for accommodation to participate in workshop </a:t>
            </a:r>
            <a:endParaRPr lang="en-US" sz="1400" kern="0" dirty="0">
              <a:solidFill>
                <a:srgbClr val="032B4A"/>
              </a:solidFill>
              <a:latin typeface="Century Gothic" panose="020B0502020202020204" pitchFamily="34" charset="0"/>
              <a:sym typeface="Calibri"/>
            </a:endParaRPr>
          </a:p>
          <a:p>
            <a:pPr marL="0" lvl="0" indent="0" algn="ctr" defTabSz="914400">
              <a:lnSpc>
                <a:spcPct val="100000"/>
              </a:lnSpc>
              <a:buClr>
                <a:srgbClr val="009876"/>
              </a:buClr>
              <a:buSzPts val="1800"/>
              <a:buNone/>
            </a:pPr>
            <a:endParaRPr lang="en-US" sz="1400" kern="0" dirty="0">
              <a:solidFill>
                <a:srgbClr val="032B4A"/>
              </a:solidFill>
              <a:latin typeface="Century Gothic" panose="020B0502020202020204" pitchFamily="34" charset="0"/>
              <a:sym typeface="Calibri"/>
            </a:endParaRPr>
          </a:p>
          <a:p>
            <a:endParaRPr lang="en-US" dirty="0"/>
          </a:p>
        </p:txBody>
      </p:sp>
    </p:spTree>
    <p:extLst>
      <p:ext uri="{BB962C8B-B14F-4D97-AF65-F5344CB8AC3E}">
        <p14:creationId xmlns:p14="http://schemas.microsoft.com/office/powerpoint/2010/main" val="1505952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en-US" dirty="0"/>
          </a:p>
        </p:txBody>
      </p:sp>
      <p:sp>
        <p:nvSpPr>
          <p:cNvPr id="3" name="Slide Number Placeholder 2"/>
          <p:cNvSpPr>
            <a:spLocks noGrp="1"/>
          </p:cNvSpPr>
          <p:nvPr>
            <p:ph type="sldNum" sz="quarter" idx="4"/>
          </p:nvPr>
        </p:nvSpPr>
        <p:spPr/>
        <p:txBody>
          <a:bodyPr/>
          <a:lstStyle/>
          <a:p>
            <a:fld id="{941BE8DD-6BA1-AD43-8321-0CEB068BCC7D}" type="slidenum">
              <a:rPr lang="en-US" smtClean="0"/>
              <a:pPr/>
              <a:t>37</a:t>
            </a:fld>
            <a:endParaRPr lang="en-US" dirty="0"/>
          </a:p>
        </p:txBody>
      </p:sp>
      <p:sp>
        <p:nvSpPr>
          <p:cNvPr id="4" name="Content Placeholder 3"/>
          <p:cNvSpPr>
            <a:spLocks noGrp="1"/>
          </p:cNvSpPr>
          <p:nvPr>
            <p:ph sz="quarter" idx="10"/>
          </p:nvPr>
        </p:nvSpPr>
        <p:spPr/>
        <p:txBody>
          <a:bodyPr/>
          <a:lstStyle/>
          <a:p>
            <a:endParaRPr lang="en-US" dirty="0" smtClean="0"/>
          </a:p>
          <a:p>
            <a:endParaRPr lang="en-US" dirty="0"/>
          </a:p>
          <a:p>
            <a:endParaRPr lang="en-US" dirty="0" smtClean="0"/>
          </a:p>
          <a:p>
            <a:pPr algn="ctr"/>
            <a:r>
              <a:rPr lang="en-US" dirty="0" smtClean="0"/>
              <a:t>Questions???</a:t>
            </a:r>
            <a:endParaRPr lang="en-US" dirty="0"/>
          </a:p>
        </p:txBody>
      </p:sp>
    </p:spTree>
    <p:extLst>
      <p:ext uri="{BB962C8B-B14F-4D97-AF65-F5344CB8AC3E}">
        <p14:creationId xmlns:p14="http://schemas.microsoft.com/office/powerpoint/2010/main" val="3807222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sz="2800" dirty="0">
                <a:latin typeface="Century Gothic" panose="020B0502020202020204" pitchFamily="34" charset="0"/>
              </a:rPr>
              <a:t>Resources </a:t>
            </a:r>
          </a:p>
        </p:txBody>
      </p:sp>
      <p:sp>
        <p:nvSpPr>
          <p:cNvPr id="35843" name="Content Placeholder 2"/>
          <p:cNvSpPr>
            <a:spLocks noGrp="1"/>
          </p:cNvSpPr>
          <p:nvPr>
            <p:ph idx="1"/>
          </p:nvPr>
        </p:nvSpPr>
        <p:spPr>
          <a:xfrm>
            <a:off x="457200" y="1066800"/>
            <a:ext cx="8229600" cy="5105400"/>
          </a:xfrm>
        </p:spPr>
        <p:txBody>
          <a:bodyPr>
            <a:normAutofit fontScale="92500" lnSpcReduction="20000"/>
          </a:bodyPr>
          <a:lstStyle/>
          <a:p>
            <a:endParaRPr lang="en-US" altLang="en-US" dirty="0"/>
          </a:p>
          <a:p>
            <a:r>
              <a:rPr lang="en-US" altLang="en-US" sz="1400" dirty="0">
                <a:solidFill>
                  <a:schemeClr val="accent6"/>
                </a:solidFill>
                <a:latin typeface="Century Gothic" panose="020B0502020202020204" pitchFamily="34" charset="0"/>
              </a:rPr>
              <a:t>Workforce Innovation and Opportunity Act </a:t>
            </a:r>
          </a:p>
          <a:p>
            <a:pPr lvl="1"/>
            <a:r>
              <a:rPr lang="en-US" altLang="en-US" sz="1400" dirty="0">
                <a:solidFill>
                  <a:schemeClr val="accent6"/>
                </a:solidFill>
                <a:latin typeface="Century Gothic" panose="020B0502020202020204" pitchFamily="34" charset="0"/>
                <a:hlinkClick r:id="rId2"/>
              </a:rPr>
              <a:t>https://www.congress.gov/bill/113th-congress/house-bill/803/text</a:t>
            </a:r>
            <a:endParaRPr lang="en-US" altLang="en-US" sz="1400" dirty="0">
              <a:solidFill>
                <a:schemeClr val="accent6"/>
              </a:solidFill>
              <a:latin typeface="Century Gothic" panose="020B0502020202020204" pitchFamily="34" charset="0"/>
            </a:endParaRPr>
          </a:p>
          <a:p>
            <a:pPr marL="342900" lvl="1" indent="-342900">
              <a:buFont typeface="Arial" panose="020B0604020202020204" pitchFamily="34" charset="0"/>
              <a:buChar char="•"/>
            </a:pPr>
            <a:endParaRPr lang="en-US" altLang="en-US" sz="1400" dirty="0">
              <a:solidFill>
                <a:schemeClr val="accent6"/>
              </a:solidFill>
              <a:latin typeface="Century Gothic" panose="020B0502020202020204" pitchFamily="34" charset="0"/>
            </a:endParaRPr>
          </a:p>
          <a:p>
            <a:pPr marL="342900" lvl="1" indent="-342900">
              <a:buFont typeface="Arial" panose="020B0604020202020204" pitchFamily="34" charset="0"/>
              <a:buChar char="•"/>
            </a:pPr>
            <a:r>
              <a:rPr lang="en-US" altLang="en-US" sz="1400" dirty="0">
                <a:solidFill>
                  <a:schemeClr val="accent6"/>
                </a:solidFill>
                <a:latin typeface="Century Gothic" panose="020B0502020202020204" pitchFamily="34" charset="0"/>
              </a:rPr>
              <a:t>Workforce Innovation and Opportunity Act: Department of Labor Only – Final Rule </a:t>
            </a:r>
          </a:p>
          <a:p>
            <a:pPr lvl="1"/>
            <a:r>
              <a:rPr lang="en-US" altLang="en-US" sz="1400" dirty="0">
                <a:solidFill>
                  <a:schemeClr val="accent6"/>
                </a:solidFill>
                <a:latin typeface="Century Gothic" panose="020B0502020202020204" pitchFamily="34" charset="0"/>
                <a:hlinkClick r:id="rId3"/>
              </a:rPr>
              <a:t>https://www.gpo.gov/fdsys/pkg/FR-2016-08-19/pdf/2016-15975.pdf</a:t>
            </a:r>
            <a:endParaRPr lang="en-US" altLang="en-US" sz="1400" dirty="0">
              <a:solidFill>
                <a:schemeClr val="accent6"/>
              </a:solidFill>
              <a:latin typeface="Century Gothic" panose="020B0502020202020204" pitchFamily="34" charset="0"/>
            </a:endParaRPr>
          </a:p>
          <a:p>
            <a:pPr marL="342900" lvl="1" indent="-342900">
              <a:buFont typeface="Arial" pitchFamily="34" charset="0"/>
              <a:buChar char="•"/>
            </a:pPr>
            <a:endParaRPr lang="en-US" altLang="en-US" sz="1400" dirty="0">
              <a:solidFill>
                <a:schemeClr val="accent6"/>
              </a:solidFill>
              <a:latin typeface="Century Gothic" panose="020B0502020202020204" pitchFamily="34" charset="0"/>
            </a:endParaRPr>
          </a:p>
          <a:p>
            <a:pPr marL="342900" lvl="1" indent="-342900">
              <a:buFont typeface="Arial" pitchFamily="34" charset="0"/>
              <a:buChar char="•"/>
            </a:pPr>
            <a:r>
              <a:rPr lang="en-US" altLang="en-US" sz="1400" dirty="0">
                <a:solidFill>
                  <a:schemeClr val="accent6"/>
                </a:solidFill>
                <a:latin typeface="Century Gothic" panose="020B0502020202020204" pitchFamily="34" charset="0"/>
              </a:rPr>
              <a:t>Department of Labor TEGL </a:t>
            </a:r>
            <a:r>
              <a:rPr lang="en-US" altLang="en-US" sz="1400" dirty="0" smtClean="0">
                <a:solidFill>
                  <a:schemeClr val="accent6"/>
                </a:solidFill>
                <a:latin typeface="Century Gothic" panose="020B0502020202020204" pitchFamily="34" charset="0"/>
              </a:rPr>
              <a:t>10-16, Change 1 </a:t>
            </a:r>
            <a:r>
              <a:rPr lang="en-US" altLang="en-US" sz="1400" dirty="0">
                <a:solidFill>
                  <a:schemeClr val="accent6"/>
                </a:solidFill>
                <a:latin typeface="Century Gothic" panose="020B0502020202020204" pitchFamily="34" charset="0"/>
              </a:rPr>
              <a:t>Performance Accountability</a:t>
            </a:r>
          </a:p>
          <a:p>
            <a:pPr lvl="1"/>
            <a:r>
              <a:rPr lang="en-US" altLang="en-US" sz="1400" dirty="0">
                <a:solidFill>
                  <a:schemeClr val="accent6"/>
                </a:solidFill>
                <a:latin typeface="Century Gothic" panose="020B0502020202020204" pitchFamily="34" charset="0"/>
                <a:hlinkClick r:id="rId4"/>
              </a:rPr>
              <a:t>https://wdr.doleta.gov/directives/corr_doc.cfm?DOCN=8226</a:t>
            </a:r>
            <a:endParaRPr lang="en-US" altLang="en-US" sz="1400" dirty="0">
              <a:solidFill>
                <a:schemeClr val="accent6"/>
              </a:solidFill>
              <a:latin typeface="Century Gothic" panose="020B0502020202020204" pitchFamily="34" charset="0"/>
            </a:endParaRPr>
          </a:p>
          <a:p>
            <a:pPr marL="342900" lvl="1" indent="-342900">
              <a:buFont typeface="Arial" panose="020B0604020202020204" pitchFamily="34" charset="0"/>
              <a:buChar char="•"/>
            </a:pPr>
            <a:endParaRPr lang="en-US" altLang="en-US" sz="1400" dirty="0">
              <a:solidFill>
                <a:schemeClr val="accent6"/>
              </a:solidFill>
              <a:latin typeface="Century Gothic" panose="020B0502020202020204" pitchFamily="34" charset="0"/>
            </a:endParaRPr>
          </a:p>
          <a:p>
            <a:pPr marL="342900" lvl="1" indent="-342900">
              <a:buFont typeface="Arial" panose="020B0604020202020204" pitchFamily="34" charset="0"/>
              <a:buChar char="•"/>
            </a:pPr>
            <a:r>
              <a:rPr lang="en-US" altLang="en-US" sz="1400" dirty="0">
                <a:solidFill>
                  <a:schemeClr val="accent6"/>
                </a:solidFill>
                <a:latin typeface="Century Gothic" panose="020B0502020202020204" pitchFamily="34" charset="0"/>
              </a:rPr>
              <a:t>Department of Labor TEGL 19-16 Guidance on </a:t>
            </a:r>
            <a:r>
              <a:rPr lang="en-US" altLang="en-US" sz="1400" dirty="0" smtClean="0">
                <a:solidFill>
                  <a:schemeClr val="accent6"/>
                </a:solidFill>
                <a:latin typeface="Century Gothic" panose="020B0502020202020204" pitchFamily="34" charset="0"/>
              </a:rPr>
              <a:t>the Adult and Dislocated Worker Program </a:t>
            </a:r>
          </a:p>
          <a:p>
            <a:pPr marL="696913" lvl="2" indent="-342900">
              <a:buFont typeface="Arial" panose="020B0604020202020204" pitchFamily="34" charset="0"/>
              <a:buChar char="•"/>
            </a:pPr>
            <a:r>
              <a:rPr lang="en-US" altLang="en-US" sz="1000" dirty="0" smtClean="0">
                <a:solidFill>
                  <a:schemeClr val="accent6"/>
                </a:solidFill>
                <a:latin typeface="Century Gothic" panose="020B0502020202020204" pitchFamily="34" charset="0"/>
                <a:hlinkClick r:id="rId5"/>
              </a:rPr>
              <a:t> </a:t>
            </a:r>
            <a:r>
              <a:rPr lang="en-US" altLang="en-US" sz="1400" dirty="0">
                <a:solidFill>
                  <a:schemeClr val="accent6"/>
                </a:solidFill>
                <a:latin typeface="Century Gothic" panose="020B0502020202020204" pitchFamily="34" charset="0"/>
                <a:hlinkClick r:id="rId5"/>
              </a:rPr>
              <a:t>https://wdr.doleta.gov/directives/corr_doc.cfm?docn=3851</a:t>
            </a:r>
            <a:endParaRPr lang="en-US" altLang="en-US" sz="1400" dirty="0">
              <a:solidFill>
                <a:schemeClr val="accent6"/>
              </a:solidFill>
              <a:latin typeface="Century Gothic" panose="020B0502020202020204" pitchFamily="34" charset="0"/>
            </a:endParaRPr>
          </a:p>
          <a:p>
            <a:pPr marL="742950" lvl="2" indent="-342900">
              <a:buFont typeface="Courier New" panose="02070309020205020404" pitchFamily="49" charset="0"/>
              <a:buChar char="o"/>
            </a:pPr>
            <a:endParaRPr lang="en-US" altLang="en-US" sz="1400" dirty="0">
              <a:solidFill>
                <a:schemeClr val="accent6"/>
              </a:solidFill>
              <a:latin typeface="Century Gothic" panose="020B0502020202020204" pitchFamily="34" charset="0"/>
            </a:endParaRPr>
          </a:p>
          <a:p>
            <a:pPr marL="285750" lvl="2" indent="-285750"/>
            <a:r>
              <a:rPr lang="en-US" altLang="en-US" sz="1400" dirty="0">
                <a:solidFill>
                  <a:schemeClr val="accent6"/>
                </a:solidFill>
                <a:latin typeface="Century Gothic" panose="020B0502020202020204" pitchFamily="34" charset="0"/>
              </a:rPr>
              <a:t>Workforce GPS – Workforce Systems Strategy Website </a:t>
            </a:r>
          </a:p>
          <a:p>
            <a:pPr marL="742950" lvl="3" indent="-285750"/>
            <a:r>
              <a:rPr lang="en-US" altLang="en-US" sz="1400" dirty="0">
                <a:solidFill>
                  <a:schemeClr val="accent6"/>
                </a:solidFill>
                <a:latin typeface="Century Gothic" panose="020B0502020202020204" pitchFamily="34" charset="0"/>
                <a:hlinkClick r:id="rId6"/>
              </a:rPr>
              <a:t>https://www.workforcegps.org/</a:t>
            </a:r>
            <a:endParaRPr lang="en-US" altLang="en-US" sz="1400" dirty="0">
              <a:solidFill>
                <a:schemeClr val="accent6"/>
              </a:solidFill>
              <a:latin typeface="Century Gothic" panose="020B0502020202020204" pitchFamily="34" charset="0"/>
            </a:endParaRPr>
          </a:p>
          <a:p>
            <a:pPr marL="742950" lvl="3" indent="-285750"/>
            <a:r>
              <a:rPr lang="en-US" altLang="en-US" sz="1400" dirty="0">
                <a:solidFill>
                  <a:schemeClr val="accent6"/>
                </a:solidFill>
                <a:latin typeface="Century Gothic" panose="020B0502020202020204" pitchFamily="34" charset="0"/>
                <a:hlinkClick r:id="rId7"/>
              </a:rPr>
              <a:t>https://ion.workforcegps.org/</a:t>
            </a:r>
            <a:endParaRPr lang="en-US" altLang="en-US" sz="1400" dirty="0">
              <a:solidFill>
                <a:schemeClr val="accent6"/>
              </a:solidFill>
              <a:latin typeface="Century Gothic" panose="020B0502020202020204" pitchFamily="34" charset="0"/>
            </a:endParaRPr>
          </a:p>
          <a:p>
            <a:pPr marL="742950" lvl="3" indent="-285750"/>
            <a:endParaRPr lang="en-US" altLang="en-US" sz="1400" dirty="0">
              <a:solidFill>
                <a:schemeClr val="accent6"/>
              </a:solidFill>
              <a:latin typeface="Century Gothic" panose="020B0502020202020204" pitchFamily="34" charset="0"/>
            </a:endParaRPr>
          </a:p>
          <a:p>
            <a:pPr marL="285750" lvl="3" indent="-285750">
              <a:buFont typeface="Arial" panose="020B0604020202020204" pitchFamily="34" charset="0"/>
              <a:buChar char="•"/>
            </a:pPr>
            <a:r>
              <a:rPr lang="en-US" altLang="en-US" sz="1400" dirty="0">
                <a:solidFill>
                  <a:schemeClr val="accent6"/>
                </a:solidFill>
                <a:latin typeface="Century Gothic" panose="020B0502020202020204" pitchFamily="34" charset="0"/>
              </a:rPr>
              <a:t>Career One Stop – American Job Centers </a:t>
            </a:r>
          </a:p>
          <a:p>
            <a:pPr marL="742950" lvl="4" indent="-285750">
              <a:buFont typeface="Courier New" panose="02070309020205020404" pitchFamily="49" charset="0"/>
              <a:buChar char="o"/>
            </a:pPr>
            <a:r>
              <a:rPr lang="en-US" altLang="en-US" sz="1400" dirty="0">
                <a:solidFill>
                  <a:schemeClr val="accent6"/>
                </a:solidFill>
                <a:latin typeface="Century Gothic" panose="020B0502020202020204" pitchFamily="34" charset="0"/>
                <a:hlinkClick r:id="rId8"/>
              </a:rPr>
              <a:t>https://www.careeronestop.org/site/american-job-center.aspx</a:t>
            </a:r>
            <a:endParaRPr lang="en-US" altLang="en-US" sz="1400" dirty="0">
              <a:solidFill>
                <a:schemeClr val="accent6"/>
              </a:solidFill>
              <a:latin typeface="Century Gothic" panose="020B0502020202020204" pitchFamily="34" charset="0"/>
            </a:endParaRPr>
          </a:p>
          <a:p>
            <a:pPr marL="457200" lvl="4" indent="0">
              <a:buNone/>
            </a:pPr>
            <a:endParaRPr lang="en-US" altLang="en-US" sz="1400" dirty="0">
              <a:solidFill>
                <a:schemeClr val="tx1"/>
              </a:solidFill>
            </a:endParaRPr>
          </a:p>
        </p:txBody>
      </p:sp>
      <p:sp>
        <p:nvSpPr>
          <p:cNvPr id="6" name="Slide Number Placeholder 5"/>
          <p:cNvSpPr>
            <a:spLocks noGrp="1"/>
          </p:cNvSpPr>
          <p:nvPr>
            <p:ph type="sldNum" sz="quarter" idx="12"/>
          </p:nvPr>
        </p:nvSpPr>
        <p:spPr/>
        <p:txBody>
          <a:bodyPr/>
          <a:lstStyle/>
          <a:p>
            <a:pPr>
              <a:defRPr/>
            </a:pPr>
            <a:fld id="{229D205B-C156-4556-8DE4-09ED1E024226}" type="slidenum">
              <a:rPr lang="en-US" smtClean="0"/>
              <a:pPr>
                <a:defRPr/>
              </a:pPr>
              <a:t>38</a:t>
            </a:fld>
            <a:endParaRPr lang="en-US"/>
          </a:p>
        </p:txBody>
      </p:sp>
    </p:spTree>
    <p:extLst>
      <p:ext uri="{BB962C8B-B14F-4D97-AF65-F5344CB8AC3E}">
        <p14:creationId xmlns:p14="http://schemas.microsoft.com/office/powerpoint/2010/main" val="3578335172"/>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Century Gothic" panose="020B0502020202020204" pitchFamily="34" charset="0"/>
              </a:rPr>
              <a:t>Importance of the Workforce Innovation and Opportunity Act </a:t>
            </a:r>
          </a:p>
        </p:txBody>
      </p:sp>
      <p:sp>
        <p:nvSpPr>
          <p:cNvPr id="3" name="Slide Number Placeholder 2"/>
          <p:cNvSpPr>
            <a:spLocks noGrp="1"/>
          </p:cNvSpPr>
          <p:nvPr>
            <p:ph type="sldNum" sz="quarter" idx="4"/>
          </p:nvPr>
        </p:nvSpPr>
        <p:spPr/>
        <p:txBody>
          <a:bodyPr/>
          <a:lstStyle/>
          <a:p>
            <a:fld id="{941BE8DD-6BA1-AD43-8321-0CEB068BCC7D}" type="slidenum">
              <a:rPr lang="en-US" smtClean="0"/>
              <a:pPr/>
              <a:t>4</a:t>
            </a:fld>
            <a:endParaRPr lang="en-US" dirty="0"/>
          </a:p>
        </p:txBody>
      </p:sp>
      <p:sp>
        <p:nvSpPr>
          <p:cNvPr id="4" name="Content Placeholder 3"/>
          <p:cNvSpPr>
            <a:spLocks noGrp="1"/>
          </p:cNvSpPr>
          <p:nvPr>
            <p:ph sz="quarter" idx="10"/>
          </p:nvPr>
        </p:nvSpPr>
        <p:spPr/>
        <p:txBody>
          <a:bodyPr>
            <a:normAutofit/>
          </a:bodyPr>
          <a:lstStyle/>
          <a:p>
            <a:pPr marL="0" indent="0">
              <a:buNone/>
            </a:pPr>
            <a:endParaRPr lang="en-US" sz="1800" dirty="0">
              <a:latin typeface="Century Gothic" panose="020B0502020202020204" pitchFamily="34" charset="0"/>
            </a:endParaRPr>
          </a:p>
          <a:p>
            <a:r>
              <a:rPr lang="en-US" sz="1800" dirty="0">
                <a:latin typeface="Century Gothic" panose="020B0502020202020204" pitchFamily="34" charset="0"/>
              </a:rPr>
              <a:t>WIOA focuses on serving individuals with barriers to employment and seeks to ensure these individuals receive access to quality of services.</a:t>
            </a:r>
          </a:p>
          <a:p>
            <a:endParaRPr lang="en-US" sz="1800" dirty="0">
              <a:latin typeface="Century Gothic" panose="020B0502020202020204" pitchFamily="34" charset="0"/>
            </a:endParaRPr>
          </a:p>
          <a:p>
            <a:r>
              <a:rPr lang="en-US" sz="1800" dirty="0">
                <a:latin typeface="Century Gothic" panose="020B0502020202020204" pitchFamily="34" charset="0"/>
              </a:rPr>
              <a:t>Services provided to eligible individuals under the WIOA Title I Adult and Dislocated Worker Program  lead to pathways for economic self-sufficiency. </a:t>
            </a:r>
          </a:p>
          <a:p>
            <a:pPr marL="0" indent="0">
              <a:buNone/>
            </a:pPr>
            <a:endParaRPr lang="en-US" sz="1800" dirty="0">
              <a:latin typeface="Century Gothic" panose="020B0502020202020204" pitchFamily="34" charset="0"/>
            </a:endParaRPr>
          </a:p>
          <a:p>
            <a:pPr marL="0" indent="0">
              <a:buNone/>
            </a:pPr>
            <a:endParaRPr lang="en-US" sz="1800" dirty="0">
              <a:latin typeface="Century Gothic" panose="020B0502020202020204" pitchFamily="34" charset="0"/>
            </a:endParaRPr>
          </a:p>
        </p:txBody>
      </p:sp>
      <p:pic>
        <p:nvPicPr>
          <p:cNvPr id="5" name="Picture 4" descr="Will Cutting Corporate Taxes Raise Wages? | ND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6434" y="4163181"/>
            <a:ext cx="2052853" cy="1706756"/>
          </a:xfrm>
          <a:prstGeom prst="rect">
            <a:avLst/>
          </a:prstGeom>
        </p:spPr>
      </p:pic>
    </p:spTree>
    <p:extLst>
      <p:ext uri="{BB962C8B-B14F-4D97-AF65-F5344CB8AC3E}">
        <p14:creationId xmlns:p14="http://schemas.microsoft.com/office/powerpoint/2010/main" val="2553233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latin typeface="Century Gothic" panose="020B0502020202020204" pitchFamily="34" charset="0"/>
              </a:rPr>
              <a:t>WIOA Adult Eligibility/Priority of Service</a:t>
            </a:r>
            <a:endParaRPr lang="en-US" sz="2800"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5</a:t>
            </a:fld>
            <a:endParaRPr lang="en-US" dirty="0"/>
          </a:p>
        </p:txBody>
      </p:sp>
      <p:sp>
        <p:nvSpPr>
          <p:cNvPr id="4" name="Content Placeholder 3"/>
          <p:cNvSpPr>
            <a:spLocks noGrp="1"/>
          </p:cNvSpPr>
          <p:nvPr>
            <p:ph sz="quarter" idx="10"/>
          </p:nvPr>
        </p:nvSpPr>
        <p:spPr/>
        <p:txBody>
          <a:bodyPr>
            <a:normAutofit/>
          </a:bodyPr>
          <a:lstStyle/>
          <a:p>
            <a:pPr marL="342900" lvl="0" indent="-342900" defTabSz="914400" fontAlgn="base">
              <a:lnSpc>
                <a:spcPct val="100000"/>
              </a:lnSpc>
              <a:spcBef>
                <a:spcPct val="20000"/>
              </a:spcBef>
              <a:spcAft>
                <a:spcPct val="0"/>
              </a:spcAft>
              <a:buClrTx/>
              <a:buFont typeface="Arial" pitchFamily="34" charset="0"/>
              <a:buChar char="•"/>
            </a:pPr>
            <a:endParaRPr lang="en-US" altLang="en-US" sz="1400" dirty="0">
              <a:solidFill>
                <a:prstClr val="black"/>
              </a:solidFill>
              <a:latin typeface="Century Gothic"/>
            </a:endParaRPr>
          </a:p>
          <a:p>
            <a:pPr marL="342900" lvl="0" indent="-342900" defTabSz="914400" fontAlgn="base">
              <a:lnSpc>
                <a:spcPct val="100000"/>
              </a:lnSpc>
              <a:spcBef>
                <a:spcPct val="20000"/>
              </a:spcBef>
              <a:spcAft>
                <a:spcPct val="0"/>
              </a:spcAft>
              <a:buClrTx/>
              <a:buFont typeface="Arial" pitchFamily="34" charset="0"/>
              <a:buChar char="•"/>
            </a:pPr>
            <a:r>
              <a:rPr lang="en-US" altLang="en-US" sz="1400" dirty="0">
                <a:solidFill>
                  <a:prstClr val="black"/>
                </a:solidFill>
                <a:latin typeface="Century Gothic"/>
              </a:rPr>
              <a:t>Citizenship or work authorized, AND Selective Service Compliance AND 18 or older</a:t>
            </a:r>
          </a:p>
          <a:p>
            <a:pPr marL="0" lvl="0" indent="0" defTabSz="914400" eaLnBrk="0" fontAlgn="base" hangingPunct="0">
              <a:lnSpc>
                <a:spcPct val="100000"/>
              </a:lnSpc>
              <a:spcBef>
                <a:spcPct val="20000"/>
              </a:spcBef>
              <a:spcAft>
                <a:spcPct val="0"/>
              </a:spcAft>
              <a:buClrTx/>
              <a:buNone/>
            </a:pPr>
            <a:endParaRPr lang="en-US" sz="1200" dirty="0">
              <a:solidFill>
                <a:prstClr val="black"/>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sz="1400" dirty="0">
                <a:solidFill>
                  <a:prstClr val="black"/>
                </a:solidFill>
                <a:latin typeface="Century Gothic"/>
              </a:rPr>
              <a:t>Populations Given Priority of Service for Individualized and Training Services </a:t>
            </a:r>
          </a:p>
          <a:p>
            <a:pPr lvl="1" defTabSz="914400" eaLnBrk="0" fontAlgn="base" hangingPunct="0">
              <a:lnSpc>
                <a:spcPct val="100000"/>
              </a:lnSpc>
              <a:spcBef>
                <a:spcPct val="20000"/>
              </a:spcBef>
              <a:spcAft>
                <a:spcPct val="0"/>
              </a:spcAft>
              <a:buClrTx/>
              <a:buFont typeface="Courier New" panose="02070309020205020404" pitchFamily="49" charset="0"/>
              <a:buChar char="o"/>
            </a:pPr>
            <a:r>
              <a:rPr lang="en-US" sz="1400" dirty="0">
                <a:solidFill>
                  <a:prstClr val="black"/>
                </a:solidFill>
                <a:latin typeface="Century Gothic"/>
              </a:rPr>
              <a:t>Covered persons (Veterans and eligible spouses)</a:t>
            </a: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400" dirty="0">
                <a:solidFill>
                  <a:prstClr val="black"/>
                </a:solidFill>
                <a:latin typeface="Century Gothic"/>
              </a:rPr>
              <a:t>Public assistance</a:t>
            </a: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400" dirty="0">
                <a:solidFill>
                  <a:prstClr val="black"/>
                </a:solidFill>
                <a:latin typeface="Century Gothic"/>
              </a:rPr>
              <a:t>Other low income</a:t>
            </a: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400" dirty="0">
                <a:solidFill>
                  <a:prstClr val="black"/>
                </a:solidFill>
                <a:latin typeface="Century Gothic"/>
              </a:rPr>
              <a:t>Basic skills deficient</a:t>
            </a:r>
          </a:p>
          <a:p>
            <a:pPr marL="457200" lvl="1" indent="0" defTabSz="914400" eaLnBrk="0" fontAlgn="base" hangingPunct="0">
              <a:lnSpc>
                <a:spcPct val="100000"/>
              </a:lnSpc>
              <a:spcBef>
                <a:spcPct val="20000"/>
              </a:spcBef>
              <a:spcAft>
                <a:spcPct val="0"/>
              </a:spcAft>
              <a:buClrTx/>
              <a:buNone/>
            </a:pPr>
            <a:endParaRPr lang="en-US" sz="1100" dirty="0">
              <a:solidFill>
                <a:prstClr val="black"/>
              </a:solidFill>
              <a:latin typeface="Century Gothic"/>
            </a:endParaRPr>
          </a:p>
          <a:p>
            <a:pPr marL="457200" lvl="1" indent="0" defTabSz="914400" eaLnBrk="0" fontAlgn="base" hangingPunct="0">
              <a:lnSpc>
                <a:spcPct val="100000"/>
              </a:lnSpc>
              <a:spcBef>
                <a:spcPct val="20000"/>
              </a:spcBef>
              <a:spcAft>
                <a:spcPct val="0"/>
              </a:spcAft>
              <a:buClrTx/>
              <a:buNone/>
            </a:pPr>
            <a:r>
              <a:rPr lang="en-US" sz="1100" dirty="0">
                <a:solidFill>
                  <a:prstClr val="black"/>
                </a:solidFill>
                <a:latin typeface="Century Gothic"/>
              </a:rPr>
              <a:t>The Local Board and the Governor may establish a process that also gives priority to other individuals eligible to receive such services, provided that it is consistent with priority of service for Veterans. (§680.600(c)) *</a:t>
            </a: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400" dirty="0">
              <a:solidFill>
                <a:srgbClr val="7F7F7F"/>
              </a:solidFill>
              <a:latin typeface="Century Gothic"/>
            </a:endParaRPr>
          </a:p>
          <a:p>
            <a:pPr marL="0" lvl="0" indent="0" defTabSz="914400" eaLnBrk="0" fontAlgn="base" hangingPunct="0">
              <a:lnSpc>
                <a:spcPct val="100000"/>
              </a:lnSpc>
              <a:spcBef>
                <a:spcPct val="20000"/>
              </a:spcBef>
              <a:spcAft>
                <a:spcPct val="0"/>
              </a:spcAft>
              <a:buClrTx/>
              <a:buNone/>
            </a:pPr>
            <a:r>
              <a:rPr lang="en-US" sz="1400" dirty="0">
                <a:solidFill>
                  <a:srgbClr val="7F7F7F"/>
                </a:solidFill>
                <a:latin typeface="Century Gothic"/>
              </a:rPr>
              <a:t> *</a:t>
            </a:r>
            <a:r>
              <a:rPr lang="en-US" sz="1200" dirty="0">
                <a:solidFill>
                  <a:prstClr val="black"/>
                </a:solidFill>
                <a:latin typeface="Century Gothic"/>
              </a:rPr>
              <a:t>VETERANS PRIORITY OF SERVICE - Mass Workforce issuance 100 DCS 15.100</a:t>
            </a: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200" dirty="0">
                <a:solidFill>
                  <a:prstClr val="black"/>
                </a:solidFill>
                <a:latin typeface="Century Gothic"/>
              </a:rPr>
              <a:t>Veterans under WIOA sec. 3(63)(A) and 38 U.S.C. 101 receive priority of service in all Department of Labor-funded training programs under 38 U.S.C. 4215 and described in 20 CFR 1010. A Veteran must still meet each program’s eligibility criteria to receive services under the respective employment and training program. </a:t>
            </a:r>
          </a:p>
          <a:p>
            <a:endParaRPr lang="en-US" dirty="0"/>
          </a:p>
        </p:txBody>
      </p:sp>
    </p:spTree>
    <p:extLst>
      <p:ext uri="{BB962C8B-B14F-4D97-AF65-F5344CB8AC3E}">
        <p14:creationId xmlns:p14="http://schemas.microsoft.com/office/powerpoint/2010/main" val="3629524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latin typeface="Century Gothic" panose="020B0502020202020204" pitchFamily="34" charset="0"/>
              </a:rPr>
              <a:t>WIOA Adult Eligibility/Priority of Service</a:t>
            </a:r>
            <a:endParaRPr lang="en-US" sz="2800"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6</a:t>
            </a:fld>
            <a:endParaRPr lang="en-US" dirty="0"/>
          </a:p>
        </p:txBody>
      </p:sp>
      <p:sp>
        <p:nvSpPr>
          <p:cNvPr id="4" name="Content Placeholder 3"/>
          <p:cNvSpPr>
            <a:spLocks noGrp="1"/>
          </p:cNvSpPr>
          <p:nvPr>
            <p:ph sz="quarter" idx="10"/>
          </p:nvPr>
        </p:nvSpPr>
        <p:spPr/>
        <p:txBody>
          <a:bodyPr>
            <a:normAutofit fontScale="92500"/>
          </a:bodyPr>
          <a:lstStyle/>
          <a:p>
            <a:pPr marL="0" lvl="0" indent="0" defTabSz="914400" eaLnBrk="0" fontAlgn="base" hangingPunct="0">
              <a:lnSpc>
                <a:spcPct val="100000"/>
              </a:lnSpc>
              <a:spcBef>
                <a:spcPct val="20000"/>
              </a:spcBef>
              <a:spcAft>
                <a:spcPct val="0"/>
              </a:spcAft>
              <a:buClrTx/>
              <a:buNone/>
            </a:pPr>
            <a:r>
              <a:rPr lang="en-US" sz="1700" b="1" dirty="0">
                <a:solidFill>
                  <a:prstClr val="black"/>
                </a:solidFill>
                <a:latin typeface="Century Gothic"/>
              </a:rPr>
              <a:t>Priority Ordering </a:t>
            </a:r>
            <a:r>
              <a:rPr lang="en-US" sz="1700" i="1" dirty="0">
                <a:solidFill>
                  <a:prstClr val="black"/>
                </a:solidFill>
                <a:latin typeface="Century Gothic"/>
              </a:rPr>
              <a:t>(for individualized and training services)</a:t>
            </a:r>
          </a:p>
          <a:p>
            <a:pPr marL="400050" lvl="0" indent="-400050" defTabSz="914400" eaLnBrk="0" fontAlgn="base" hangingPunct="0">
              <a:lnSpc>
                <a:spcPct val="100000"/>
              </a:lnSpc>
              <a:spcBef>
                <a:spcPct val="20000"/>
              </a:spcBef>
              <a:spcAft>
                <a:spcPct val="0"/>
              </a:spcAft>
              <a:buClrTx/>
              <a:buFont typeface="+mj-lt"/>
              <a:buAutoNum type="romanUcPeriod"/>
            </a:pPr>
            <a:endParaRPr lang="en-US" sz="1700" dirty="0">
              <a:solidFill>
                <a:prstClr val="black"/>
              </a:solidFill>
              <a:latin typeface="Century Gothic"/>
            </a:endParaRPr>
          </a:p>
          <a:p>
            <a:pPr marL="400050" lvl="0" indent="-400050" defTabSz="914400" eaLnBrk="0" fontAlgn="base" hangingPunct="0">
              <a:lnSpc>
                <a:spcPct val="100000"/>
              </a:lnSpc>
              <a:spcBef>
                <a:spcPct val="20000"/>
              </a:spcBef>
              <a:spcAft>
                <a:spcPct val="0"/>
              </a:spcAft>
              <a:buClrTx/>
              <a:buFont typeface="+mj-lt"/>
              <a:buAutoNum type="romanUcPeriod"/>
            </a:pPr>
            <a:r>
              <a:rPr lang="en-US" sz="1700" dirty="0">
                <a:solidFill>
                  <a:prstClr val="black"/>
                </a:solidFill>
                <a:latin typeface="Century Gothic"/>
              </a:rPr>
              <a:t>First, to veterans and eligible spouses who are also included in the groups given statutory priority for WIOA adult formula funds.  </a:t>
            </a:r>
          </a:p>
          <a:p>
            <a:pPr marL="400050" lvl="0" indent="-400050" defTabSz="914400" eaLnBrk="0" fontAlgn="base" hangingPunct="0">
              <a:lnSpc>
                <a:spcPct val="100000"/>
              </a:lnSpc>
              <a:spcBef>
                <a:spcPct val="20000"/>
              </a:spcBef>
              <a:spcAft>
                <a:spcPct val="0"/>
              </a:spcAft>
              <a:buClrTx/>
              <a:buFont typeface="+mj-lt"/>
              <a:buAutoNum type="romanUcPeriod"/>
            </a:pPr>
            <a:endParaRPr lang="en-US" sz="1700" dirty="0">
              <a:solidFill>
                <a:prstClr val="black"/>
              </a:solidFill>
              <a:latin typeface="Century Gothic"/>
            </a:endParaRPr>
          </a:p>
          <a:p>
            <a:pPr marL="400050" lvl="0" indent="-400050" defTabSz="914400" eaLnBrk="0" fontAlgn="base" hangingPunct="0">
              <a:lnSpc>
                <a:spcPct val="100000"/>
              </a:lnSpc>
              <a:spcBef>
                <a:spcPct val="20000"/>
              </a:spcBef>
              <a:spcAft>
                <a:spcPct val="0"/>
              </a:spcAft>
              <a:buClrTx/>
              <a:buFont typeface="+mj-lt"/>
              <a:buAutoNum type="romanUcPeriod"/>
            </a:pPr>
            <a:r>
              <a:rPr lang="en-US" sz="1700" dirty="0">
                <a:solidFill>
                  <a:prstClr val="black"/>
                </a:solidFill>
                <a:latin typeface="Century Gothic"/>
              </a:rPr>
              <a:t>Second, to non-covered persons (that is, individuals who are not veterans or eligible spouses) who are included in the groups given priority for WIOA adult formula funds.  </a:t>
            </a:r>
          </a:p>
          <a:p>
            <a:pPr marL="400050" lvl="0" indent="-400050" defTabSz="914400" eaLnBrk="0" fontAlgn="base" hangingPunct="0">
              <a:lnSpc>
                <a:spcPct val="100000"/>
              </a:lnSpc>
              <a:spcBef>
                <a:spcPct val="20000"/>
              </a:spcBef>
              <a:spcAft>
                <a:spcPct val="0"/>
              </a:spcAft>
              <a:buClrTx/>
              <a:buFont typeface="+mj-lt"/>
              <a:buAutoNum type="romanUcPeriod"/>
            </a:pPr>
            <a:endParaRPr lang="en-US" sz="1700" b="1" dirty="0">
              <a:solidFill>
                <a:prstClr val="black"/>
              </a:solidFill>
              <a:latin typeface="Century Gothic"/>
            </a:endParaRPr>
          </a:p>
          <a:p>
            <a:pPr marL="400050" lvl="0" indent="-400050" defTabSz="914400" eaLnBrk="0" fontAlgn="base" hangingPunct="0">
              <a:lnSpc>
                <a:spcPct val="100000"/>
              </a:lnSpc>
              <a:spcBef>
                <a:spcPct val="20000"/>
              </a:spcBef>
              <a:spcAft>
                <a:spcPct val="0"/>
              </a:spcAft>
              <a:buClrTx/>
              <a:buFont typeface="+mj-lt"/>
              <a:buAutoNum type="romanUcPeriod"/>
            </a:pPr>
            <a:r>
              <a:rPr lang="en-US" sz="1700" dirty="0">
                <a:solidFill>
                  <a:prstClr val="black"/>
                </a:solidFill>
                <a:latin typeface="Century Gothic"/>
              </a:rPr>
              <a:t>Third, to veterans and eligible spouses who are not included in WIOA’s priority groups.  </a:t>
            </a:r>
          </a:p>
          <a:p>
            <a:pPr marL="400050" lvl="0" indent="-400050" defTabSz="914400" eaLnBrk="0" fontAlgn="base" hangingPunct="0">
              <a:lnSpc>
                <a:spcPct val="100000"/>
              </a:lnSpc>
              <a:spcBef>
                <a:spcPct val="20000"/>
              </a:spcBef>
              <a:spcAft>
                <a:spcPct val="0"/>
              </a:spcAft>
              <a:buClrTx/>
              <a:buFont typeface="+mj-lt"/>
              <a:buAutoNum type="romanUcPeriod"/>
            </a:pPr>
            <a:endParaRPr lang="en-US" sz="1700" dirty="0">
              <a:solidFill>
                <a:prstClr val="black"/>
              </a:solidFill>
              <a:latin typeface="Century Gothic"/>
            </a:endParaRPr>
          </a:p>
          <a:p>
            <a:pPr marL="400050" lvl="0" indent="-400050" defTabSz="914400" eaLnBrk="0" fontAlgn="base" hangingPunct="0">
              <a:lnSpc>
                <a:spcPct val="100000"/>
              </a:lnSpc>
              <a:spcBef>
                <a:spcPct val="20000"/>
              </a:spcBef>
              <a:spcAft>
                <a:spcPct val="0"/>
              </a:spcAft>
              <a:buClrTx/>
              <a:buFont typeface="+mj-lt"/>
              <a:buAutoNum type="romanUcPeriod"/>
            </a:pPr>
            <a:r>
              <a:rPr lang="en-US" sz="1700" dirty="0">
                <a:solidFill>
                  <a:prstClr val="black"/>
                </a:solidFill>
                <a:latin typeface="Century Gothic"/>
              </a:rPr>
              <a:t>Fourth, priority populations established by the Local Workforce Development Board </a:t>
            </a:r>
          </a:p>
          <a:p>
            <a:pPr marL="400050" lvl="0" indent="-400050" defTabSz="914400" eaLnBrk="0" fontAlgn="base" hangingPunct="0">
              <a:lnSpc>
                <a:spcPct val="100000"/>
              </a:lnSpc>
              <a:spcBef>
                <a:spcPct val="20000"/>
              </a:spcBef>
              <a:spcAft>
                <a:spcPct val="0"/>
              </a:spcAft>
              <a:buClrTx/>
              <a:buFont typeface="+mj-lt"/>
              <a:buAutoNum type="romanUcPeriod"/>
            </a:pPr>
            <a:endParaRPr lang="en-US" sz="1700" dirty="0">
              <a:solidFill>
                <a:prstClr val="black"/>
              </a:solidFill>
              <a:latin typeface="Century Gothic"/>
            </a:endParaRPr>
          </a:p>
          <a:p>
            <a:pPr marL="400050" lvl="0" indent="-400050" defTabSz="914400" eaLnBrk="0" fontAlgn="base" hangingPunct="0">
              <a:lnSpc>
                <a:spcPct val="100000"/>
              </a:lnSpc>
              <a:spcBef>
                <a:spcPct val="20000"/>
              </a:spcBef>
              <a:spcAft>
                <a:spcPct val="0"/>
              </a:spcAft>
              <a:buClrTx/>
              <a:buFont typeface="+mj-lt"/>
              <a:buAutoNum type="romanUcPeriod"/>
            </a:pPr>
            <a:r>
              <a:rPr lang="en-US" sz="1700" dirty="0">
                <a:solidFill>
                  <a:prstClr val="black"/>
                </a:solidFill>
                <a:latin typeface="Century Gothic"/>
              </a:rPr>
              <a:t>Last, to non-covered persons outside the groups given priority under WIOA</a:t>
            </a:r>
          </a:p>
          <a:p>
            <a:endParaRPr lang="en-US" dirty="0"/>
          </a:p>
        </p:txBody>
      </p:sp>
    </p:spTree>
    <p:extLst>
      <p:ext uri="{BB962C8B-B14F-4D97-AF65-F5344CB8AC3E}">
        <p14:creationId xmlns:p14="http://schemas.microsoft.com/office/powerpoint/2010/main" val="719729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latin typeface="Century Gothic" panose="020B0502020202020204" pitchFamily="34" charset="0"/>
              </a:rPr>
              <a:t>WIOA Dislocated Worker Eligibility</a:t>
            </a:r>
            <a:endParaRPr lang="en-US" sz="2800"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7</a:t>
            </a:fld>
            <a:endParaRPr lang="en-US" dirty="0"/>
          </a:p>
        </p:txBody>
      </p:sp>
      <p:sp>
        <p:nvSpPr>
          <p:cNvPr id="4" name="Content Placeholder 3"/>
          <p:cNvSpPr>
            <a:spLocks noGrp="1"/>
          </p:cNvSpPr>
          <p:nvPr>
            <p:ph sz="quarter" idx="10"/>
          </p:nvPr>
        </p:nvSpPr>
        <p:spPr/>
        <p:txBody>
          <a:bodyPr/>
          <a:lstStyle/>
          <a:p>
            <a:pPr marL="342900" lvl="0" indent="-342900" defTabSz="914400" fontAlgn="base">
              <a:lnSpc>
                <a:spcPct val="100000"/>
              </a:lnSpc>
              <a:spcBef>
                <a:spcPct val="20000"/>
              </a:spcBef>
              <a:spcAft>
                <a:spcPct val="0"/>
              </a:spcAft>
              <a:buClrTx/>
              <a:buFont typeface="Arial" pitchFamily="34" charset="0"/>
              <a:buChar char="•"/>
            </a:pPr>
            <a:r>
              <a:rPr lang="en-US" altLang="en-US" sz="1600" dirty="0">
                <a:solidFill>
                  <a:prstClr val="black"/>
                </a:solidFill>
                <a:latin typeface="Century Gothic"/>
              </a:rPr>
              <a:t>Citizenship or work authorized, and Selective Service Compliance</a:t>
            </a:r>
          </a:p>
          <a:p>
            <a:pPr marL="0" lvl="0" indent="0" defTabSz="914400" fontAlgn="base">
              <a:lnSpc>
                <a:spcPct val="100000"/>
              </a:lnSpc>
              <a:spcBef>
                <a:spcPct val="20000"/>
              </a:spcBef>
              <a:spcAft>
                <a:spcPct val="0"/>
              </a:spcAft>
              <a:buClrTx/>
              <a:buNone/>
            </a:pPr>
            <a:endParaRPr lang="en-US" altLang="en-US" sz="1600" dirty="0">
              <a:solidFill>
                <a:prstClr val="black"/>
              </a:solidFill>
              <a:latin typeface="Century Gothic"/>
            </a:endParaRPr>
          </a:p>
          <a:p>
            <a:pPr marL="342900" lvl="0" indent="-342900" defTabSz="914400" fontAlgn="base">
              <a:lnSpc>
                <a:spcPct val="100000"/>
              </a:lnSpc>
              <a:spcBef>
                <a:spcPct val="20000"/>
              </a:spcBef>
              <a:spcAft>
                <a:spcPct val="0"/>
              </a:spcAft>
              <a:buClrTx/>
              <a:buFont typeface="Arial" pitchFamily="34" charset="0"/>
              <a:buChar char="•"/>
            </a:pPr>
            <a:r>
              <a:rPr lang="en-US" altLang="en-US" sz="1600" i="1" dirty="0">
                <a:solidFill>
                  <a:prstClr val="black"/>
                </a:solidFill>
                <a:latin typeface="Century Gothic"/>
              </a:rPr>
              <a:t>One</a:t>
            </a:r>
            <a:r>
              <a:rPr lang="en-US" altLang="en-US" sz="1600" dirty="0">
                <a:solidFill>
                  <a:prstClr val="black"/>
                </a:solidFill>
                <a:latin typeface="Century Gothic"/>
              </a:rPr>
              <a:t> or more of the following four (4) conditions:</a:t>
            </a:r>
          </a:p>
          <a:p>
            <a:pPr marL="914400" lvl="1" indent="-457200" defTabSz="914400" fontAlgn="base">
              <a:lnSpc>
                <a:spcPct val="100000"/>
              </a:lnSpc>
              <a:spcBef>
                <a:spcPts val="0"/>
              </a:spcBef>
              <a:spcAft>
                <a:spcPct val="0"/>
              </a:spcAft>
              <a:buClrTx/>
              <a:buFont typeface="+mj-lt"/>
              <a:buAutoNum type="arabicPeriod"/>
            </a:pPr>
            <a:endParaRPr lang="en-US" altLang="en-US" sz="1600" dirty="0">
              <a:solidFill>
                <a:prstClr val="black"/>
              </a:solidFill>
              <a:latin typeface="Century Gothic"/>
            </a:endParaRPr>
          </a:p>
          <a:p>
            <a:pPr marL="914400" lvl="1" indent="-457200" defTabSz="914400" fontAlgn="base">
              <a:lnSpc>
                <a:spcPct val="100000"/>
              </a:lnSpc>
              <a:spcBef>
                <a:spcPts val="0"/>
              </a:spcBef>
              <a:spcAft>
                <a:spcPct val="0"/>
              </a:spcAft>
              <a:buClrTx/>
              <a:buFont typeface="+mj-lt"/>
              <a:buAutoNum type="arabicPeriod"/>
            </a:pPr>
            <a:r>
              <a:rPr lang="en-US" altLang="en-US" sz="1600" dirty="0">
                <a:solidFill>
                  <a:prstClr val="black"/>
                </a:solidFill>
                <a:latin typeface="Century Gothic"/>
              </a:rPr>
              <a:t>Employment Status of Received Notice of Layoff </a:t>
            </a:r>
            <a:r>
              <a:rPr lang="en-US" altLang="en-US" sz="1600" b="1" dirty="0">
                <a:solidFill>
                  <a:prstClr val="black"/>
                </a:solidFill>
                <a:latin typeface="Century Gothic"/>
              </a:rPr>
              <a:t>OR</a:t>
            </a:r>
            <a:r>
              <a:rPr lang="en-US" altLang="en-US" sz="1600" dirty="0">
                <a:solidFill>
                  <a:prstClr val="black"/>
                </a:solidFill>
                <a:latin typeface="Century Gothic"/>
              </a:rPr>
              <a:t> Layoff Status of Terminated/Laid Off</a:t>
            </a:r>
            <a:r>
              <a:rPr lang="en-US" altLang="en-US" sz="1600" b="1" dirty="0">
                <a:solidFill>
                  <a:prstClr val="black"/>
                </a:solidFill>
                <a:latin typeface="Century Gothic"/>
              </a:rPr>
              <a:t> AND </a:t>
            </a:r>
          </a:p>
          <a:p>
            <a:pPr marL="857250" lvl="2" indent="0" defTabSz="914400" fontAlgn="base">
              <a:lnSpc>
                <a:spcPct val="100000"/>
              </a:lnSpc>
              <a:spcBef>
                <a:spcPts val="0"/>
              </a:spcBef>
              <a:spcAft>
                <a:spcPct val="0"/>
              </a:spcAft>
              <a:buClrTx/>
              <a:buNone/>
            </a:pPr>
            <a:r>
              <a:rPr lang="en-US" altLang="en-US" sz="1600" dirty="0">
                <a:solidFill>
                  <a:prstClr val="black"/>
                </a:solidFill>
                <a:latin typeface="Century Gothic"/>
              </a:rPr>
              <a:t> UI Claimant (Active/Expired/Exhausted) OR  Workforce Attachment = “Yes”   </a:t>
            </a:r>
            <a:r>
              <a:rPr lang="en-US" altLang="en-US" sz="1600" b="1" dirty="0">
                <a:solidFill>
                  <a:prstClr val="black"/>
                </a:solidFill>
                <a:latin typeface="Century Gothic"/>
              </a:rPr>
              <a:t>AND </a:t>
            </a:r>
            <a:r>
              <a:rPr lang="en-US" sz="1600" dirty="0">
                <a:solidFill>
                  <a:prstClr val="black"/>
                </a:solidFill>
                <a:latin typeface="Century Gothic"/>
              </a:rPr>
              <a:t>is unlikely to return to a previous industry or occupation</a:t>
            </a:r>
            <a:endParaRPr lang="en-US" altLang="en-US" sz="1600" b="1" dirty="0">
              <a:solidFill>
                <a:prstClr val="black"/>
              </a:solidFill>
              <a:latin typeface="Century Gothic"/>
            </a:endParaRPr>
          </a:p>
          <a:p>
            <a:pPr marL="857250" lvl="2" indent="0" defTabSz="914400" fontAlgn="base">
              <a:lnSpc>
                <a:spcPct val="100000"/>
              </a:lnSpc>
              <a:spcBef>
                <a:spcPts val="0"/>
              </a:spcBef>
              <a:spcAft>
                <a:spcPct val="0"/>
              </a:spcAft>
              <a:buClrTx/>
              <a:buNone/>
            </a:pPr>
            <a:endParaRPr lang="en-US" altLang="en-US" sz="1600" dirty="0">
              <a:solidFill>
                <a:prstClr val="black"/>
              </a:solidFill>
              <a:latin typeface="Century Gothic"/>
            </a:endParaRPr>
          </a:p>
          <a:p>
            <a:pPr marL="742950" lvl="1" indent="-342900" defTabSz="914400" fontAlgn="base">
              <a:lnSpc>
                <a:spcPct val="100000"/>
              </a:lnSpc>
              <a:spcBef>
                <a:spcPts val="0"/>
              </a:spcBef>
              <a:spcAft>
                <a:spcPct val="0"/>
              </a:spcAft>
              <a:buClrTx/>
              <a:buFont typeface="+mj-lt"/>
              <a:buAutoNum type="arabicPeriod"/>
            </a:pPr>
            <a:r>
              <a:rPr lang="en-US" altLang="en-US" sz="1600" dirty="0">
                <a:solidFill>
                  <a:prstClr val="black"/>
                </a:solidFill>
                <a:latin typeface="Century Gothic"/>
              </a:rPr>
              <a:t>  	Employment Status of Received Notice of Layoff OR Layoff Status of 	Terminated/Laid Off</a:t>
            </a:r>
          </a:p>
          <a:p>
            <a:pPr marL="857250" lvl="2" indent="0" defTabSz="914400" fontAlgn="base">
              <a:lnSpc>
                <a:spcPct val="100000"/>
              </a:lnSpc>
              <a:spcBef>
                <a:spcPts val="0"/>
              </a:spcBef>
              <a:spcAft>
                <a:spcPct val="0"/>
              </a:spcAft>
              <a:buClrTx/>
              <a:buNone/>
            </a:pPr>
            <a:r>
              <a:rPr lang="en-US" altLang="en-US" sz="1600" b="1" dirty="0">
                <a:solidFill>
                  <a:prstClr val="black"/>
                </a:solidFill>
                <a:latin typeface="Century Gothic"/>
              </a:rPr>
              <a:t> AND </a:t>
            </a:r>
            <a:r>
              <a:rPr lang="en-US" altLang="en-US" sz="1600" dirty="0">
                <a:solidFill>
                  <a:prstClr val="black"/>
                </a:solidFill>
                <a:latin typeface="Century Gothic"/>
              </a:rPr>
              <a:t>Work History record with a Layoff ID</a:t>
            </a:r>
          </a:p>
          <a:p>
            <a:pPr marL="1200150" lvl="2" indent="-342900" defTabSz="914400" fontAlgn="base">
              <a:lnSpc>
                <a:spcPct val="100000"/>
              </a:lnSpc>
              <a:spcBef>
                <a:spcPts val="0"/>
              </a:spcBef>
              <a:spcAft>
                <a:spcPct val="0"/>
              </a:spcAft>
              <a:buClrTx/>
              <a:buFont typeface="+mj-lt"/>
              <a:buAutoNum type="arabicPeriod"/>
            </a:pPr>
            <a:endParaRPr lang="en-US" altLang="en-US" sz="1600" dirty="0">
              <a:solidFill>
                <a:prstClr val="black"/>
              </a:solidFill>
              <a:latin typeface="Century Gothic"/>
            </a:endParaRPr>
          </a:p>
          <a:p>
            <a:pPr marL="742950" lvl="1" indent="-342900" defTabSz="914400" fontAlgn="base">
              <a:lnSpc>
                <a:spcPct val="100000"/>
              </a:lnSpc>
              <a:spcBef>
                <a:spcPts val="0"/>
              </a:spcBef>
              <a:spcAft>
                <a:spcPct val="0"/>
              </a:spcAft>
              <a:buClrTx/>
              <a:buFont typeface="+mj-lt"/>
              <a:buAutoNum type="arabicPeriod"/>
            </a:pPr>
            <a:r>
              <a:rPr lang="en-US" altLang="en-US" sz="1600" dirty="0">
                <a:solidFill>
                  <a:prstClr val="black"/>
                </a:solidFill>
                <a:latin typeface="Century Gothic"/>
              </a:rPr>
              <a:t>   	Displaced Homemaker</a:t>
            </a:r>
          </a:p>
          <a:p>
            <a:pPr marL="400050" lvl="1" indent="0" defTabSz="914400" fontAlgn="base">
              <a:lnSpc>
                <a:spcPct val="100000"/>
              </a:lnSpc>
              <a:spcBef>
                <a:spcPts val="0"/>
              </a:spcBef>
              <a:spcAft>
                <a:spcPct val="0"/>
              </a:spcAft>
              <a:buClrTx/>
              <a:buNone/>
            </a:pPr>
            <a:endParaRPr lang="en-US" sz="1600" dirty="0">
              <a:solidFill>
                <a:prstClr val="black"/>
              </a:solidFill>
              <a:latin typeface="Century Gothic"/>
            </a:endParaRPr>
          </a:p>
          <a:p>
            <a:pPr marL="400050" lvl="1" indent="0" defTabSz="914400" fontAlgn="base">
              <a:lnSpc>
                <a:spcPct val="100000"/>
              </a:lnSpc>
              <a:spcBef>
                <a:spcPts val="0"/>
              </a:spcBef>
              <a:spcAft>
                <a:spcPct val="0"/>
              </a:spcAft>
              <a:buClrTx/>
              <a:buNone/>
            </a:pPr>
            <a:r>
              <a:rPr lang="en-US" sz="1600" dirty="0">
                <a:solidFill>
                  <a:prstClr val="black"/>
                </a:solidFill>
                <a:latin typeface="Century Gothic"/>
              </a:rPr>
              <a:t>4.	Layoff Status of Unemployed, Previously Self Employed</a:t>
            </a:r>
          </a:p>
          <a:p>
            <a:endParaRPr lang="en-US" dirty="0"/>
          </a:p>
        </p:txBody>
      </p:sp>
    </p:spTree>
    <p:extLst>
      <p:ext uri="{BB962C8B-B14F-4D97-AF65-F5344CB8AC3E}">
        <p14:creationId xmlns:p14="http://schemas.microsoft.com/office/powerpoint/2010/main" val="1014761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latin typeface="Century Gothic" panose="020B0502020202020204" pitchFamily="34" charset="0"/>
              </a:rPr>
              <a:t>WIOA Dislocated Worker Eligibility</a:t>
            </a:r>
            <a:br>
              <a:rPr lang="en-US" altLang="en-US" sz="2800" dirty="0">
                <a:latin typeface="Century Gothic" panose="020B0502020202020204" pitchFamily="34" charset="0"/>
              </a:rPr>
            </a:br>
            <a:r>
              <a:rPr lang="en-US" altLang="en-US" sz="1800" dirty="0">
                <a:latin typeface="Century Gothic" panose="020B0502020202020204" pitchFamily="34" charset="0"/>
              </a:rPr>
              <a:t>Definitions</a:t>
            </a:r>
            <a:endParaRPr lang="en-US" sz="1800"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8</a:t>
            </a:fld>
            <a:endParaRPr lang="en-US" dirty="0"/>
          </a:p>
        </p:txBody>
      </p:sp>
      <p:sp>
        <p:nvSpPr>
          <p:cNvPr id="4" name="Content Placeholder 3"/>
          <p:cNvSpPr>
            <a:spLocks noGrp="1"/>
          </p:cNvSpPr>
          <p:nvPr>
            <p:ph sz="quarter" idx="10"/>
          </p:nvPr>
        </p:nvSpPr>
        <p:spPr/>
        <p:txBody>
          <a:bodyPr/>
          <a:lstStyle/>
          <a:p>
            <a:pPr marL="0" lvl="0" indent="0" defTabSz="914400" eaLnBrk="0" fontAlgn="base" hangingPunct="0">
              <a:lnSpc>
                <a:spcPct val="100000"/>
              </a:lnSpc>
              <a:spcBef>
                <a:spcPct val="20000"/>
              </a:spcBef>
              <a:spcAft>
                <a:spcPct val="0"/>
              </a:spcAft>
              <a:buClrTx/>
              <a:buNone/>
            </a:pPr>
            <a:r>
              <a:rPr lang="en-US" sz="1600" b="1" dirty="0">
                <a:solidFill>
                  <a:prstClr val="black"/>
                </a:solidFill>
                <a:latin typeface="Century Gothic"/>
              </a:rPr>
              <a:t>DISPLACED HOMEMAKER </a:t>
            </a:r>
            <a:r>
              <a:rPr lang="en-US" sz="1600" dirty="0">
                <a:solidFill>
                  <a:prstClr val="black"/>
                </a:solidFill>
                <a:latin typeface="Century Gothic"/>
              </a:rPr>
              <a:t>(WIOA sec. 3(16)) – an individual who has been providing unpaid services to family members in the home and who – </a:t>
            </a:r>
          </a:p>
          <a:p>
            <a:pPr marL="342900" lvl="0" indent="-342900" defTabSz="914400" eaLnBrk="0" fontAlgn="base" hangingPunct="0">
              <a:lnSpc>
                <a:spcPct val="100000"/>
              </a:lnSpc>
              <a:spcBef>
                <a:spcPct val="20000"/>
              </a:spcBef>
              <a:spcAft>
                <a:spcPct val="0"/>
              </a:spcAft>
              <a:buClrTx/>
              <a:buFont typeface="Arial" pitchFamily="34" charset="0"/>
              <a:buChar char="•"/>
            </a:pPr>
            <a:r>
              <a:rPr lang="en-US" sz="1600" dirty="0">
                <a:solidFill>
                  <a:prstClr val="black"/>
                </a:solidFill>
                <a:latin typeface="Century Gothic"/>
              </a:rPr>
              <a:t>(</a:t>
            </a:r>
            <a:r>
              <a:rPr lang="en-US" sz="1400" dirty="0">
                <a:solidFill>
                  <a:prstClr val="black"/>
                </a:solidFill>
                <a:latin typeface="Century Gothic"/>
              </a:rPr>
              <a:t>A) (</a:t>
            </a:r>
            <a:r>
              <a:rPr lang="en-US" sz="1400" dirty="0" err="1">
                <a:solidFill>
                  <a:prstClr val="black"/>
                </a:solidFill>
                <a:latin typeface="Century Gothic"/>
              </a:rPr>
              <a:t>i</a:t>
            </a:r>
            <a:r>
              <a:rPr lang="en-US" sz="1400" dirty="0">
                <a:solidFill>
                  <a:prstClr val="black"/>
                </a:solidFill>
                <a:latin typeface="Century Gothic"/>
              </a:rPr>
              <a:t>) has been depending on the income of another family member but is no longer supported by that income; or </a:t>
            </a:r>
          </a:p>
          <a:p>
            <a:pPr marL="342900" lvl="0" indent="-342900" defTabSz="914400" eaLnBrk="0" fontAlgn="base" hangingPunct="0">
              <a:lnSpc>
                <a:spcPct val="100000"/>
              </a:lnSpc>
              <a:spcBef>
                <a:spcPct val="20000"/>
              </a:spcBef>
              <a:spcAft>
                <a:spcPct val="0"/>
              </a:spcAft>
              <a:buClrTx/>
              <a:buFont typeface="Arial" pitchFamily="34" charset="0"/>
              <a:buChar char="•"/>
            </a:pPr>
            <a:r>
              <a:rPr lang="en-US" sz="1400" dirty="0">
                <a:solidFill>
                  <a:prstClr val="black"/>
                </a:solidFill>
                <a:latin typeface="Century Gothic"/>
              </a:rPr>
              <a:t>(ii) is the dependent spouse of a member of the Armed Forced on active duty and whose family income is significantly reduced because of a deployment, or call to active duty,  or service connected death or disability, AND</a:t>
            </a:r>
          </a:p>
          <a:p>
            <a:pPr marL="342900" lvl="0" indent="-342900" defTabSz="914400" eaLnBrk="0" fontAlgn="base" hangingPunct="0">
              <a:lnSpc>
                <a:spcPct val="100000"/>
              </a:lnSpc>
              <a:spcBef>
                <a:spcPct val="20000"/>
              </a:spcBef>
              <a:spcAft>
                <a:spcPct val="0"/>
              </a:spcAft>
              <a:buClrTx/>
              <a:buFont typeface="Arial" pitchFamily="34" charset="0"/>
              <a:buChar char="•"/>
            </a:pPr>
            <a:r>
              <a:rPr lang="en-US" sz="1400" dirty="0">
                <a:solidFill>
                  <a:prstClr val="black"/>
                </a:solidFill>
                <a:latin typeface="Century Gothic"/>
              </a:rPr>
              <a:t>(B) Is unemployed or underemployed and is experiencing difficulty in obtaining or upgrading employment </a:t>
            </a: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600" dirty="0">
              <a:solidFill>
                <a:prstClr val="black"/>
              </a:solidFill>
              <a:latin typeface="Century Gothic"/>
            </a:endParaRPr>
          </a:p>
          <a:p>
            <a:pPr marL="57150" lvl="0" indent="0" defTabSz="914400" eaLnBrk="0" fontAlgn="base" hangingPunct="0">
              <a:lnSpc>
                <a:spcPct val="100000"/>
              </a:lnSpc>
              <a:spcBef>
                <a:spcPct val="20000"/>
              </a:spcBef>
              <a:spcAft>
                <a:spcPct val="0"/>
              </a:spcAft>
              <a:buClrTx/>
              <a:buNone/>
            </a:pPr>
            <a:r>
              <a:rPr lang="en-US" sz="1600" b="1" dirty="0">
                <a:solidFill>
                  <a:prstClr val="black"/>
                </a:solidFill>
                <a:latin typeface="Century Gothic"/>
              </a:rPr>
              <a:t>ATTACHMENT TO THE WORKFORCE </a:t>
            </a:r>
            <a:r>
              <a:rPr lang="en-US" sz="1600" dirty="0">
                <a:solidFill>
                  <a:prstClr val="black"/>
                </a:solidFill>
                <a:latin typeface="Century Gothic"/>
              </a:rPr>
              <a:t>(WIOA sec. 3(15)) </a:t>
            </a:r>
            <a:endParaRPr lang="en-US" sz="1800" b="1" dirty="0">
              <a:solidFill>
                <a:prstClr val="black"/>
              </a:solidFill>
              <a:latin typeface="Century Gothic"/>
            </a:endParaRPr>
          </a:p>
          <a:p>
            <a:pPr marL="57150" lvl="0" indent="0" defTabSz="914400" eaLnBrk="0" fontAlgn="base" hangingPunct="0">
              <a:lnSpc>
                <a:spcPct val="100000"/>
              </a:lnSpc>
              <a:spcBef>
                <a:spcPct val="20000"/>
              </a:spcBef>
              <a:spcAft>
                <a:spcPct val="0"/>
              </a:spcAft>
              <a:buClrTx/>
              <a:buNone/>
            </a:pPr>
            <a:r>
              <a:rPr lang="en-US" sz="1600" dirty="0">
                <a:solidFill>
                  <a:prstClr val="black"/>
                </a:solidFill>
                <a:latin typeface="Century Gothic"/>
              </a:rPr>
              <a:t>- </a:t>
            </a:r>
            <a:r>
              <a:rPr lang="en-US" sz="1400" dirty="0">
                <a:solidFill>
                  <a:prstClr val="black"/>
                </a:solidFill>
                <a:latin typeface="Century Gothic"/>
              </a:rPr>
              <a:t>an individual who has been employed for a duration sufficient to demonstrate, to the appropriate entity at a one-stop center referred to in section 121(e), attachment to the workforce, but is not eligible for unemployment compensation due to insufficient earnings or having performed services for an employer that were not covered under a State unemployment compensation law…</a:t>
            </a:r>
          </a:p>
          <a:p>
            <a:endParaRPr lang="en-US" dirty="0"/>
          </a:p>
        </p:txBody>
      </p:sp>
    </p:spTree>
    <p:extLst>
      <p:ext uri="{BB962C8B-B14F-4D97-AF65-F5344CB8AC3E}">
        <p14:creationId xmlns:p14="http://schemas.microsoft.com/office/powerpoint/2010/main" val="789998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latin typeface="Century Gothic" panose="020B0502020202020204" pitchFamily="34" charset="0"/>
              </a:rPr>
              <a:t>WIOA Dislocated Worker Eligibility</a:t>
            </a:r>
            <a:endParaRPr lang="en-US" sz="2800"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9</a:t>
            </a:fld>
            <a:endParaRPr lang="en-US" dirty="0"/>
          </a:p>
        </p:txBody>
      </p:sp>
      <p:sp>
        <p:nvSpPr>
          <p:cNvPr id="5" name="TextBox 4"/>
          <p:cNvSpPr txBox="1"/>
          <p:nvPr/>
        </p:nvSpPr>
        <p:spPr>
          <a:xfrm>
            <a:off x="661417" y="1165523"/>
            <a:ext cx="3176587" cy="369332"/>
          </a:xfrm>
          <a:prstGeom prst="rect">
            <a:avLst/>
          </a:prstGeom>
          <a:noFill/>
        </p:spPr>
        <p:txBody>
          <a:bodyPr wrap="square" rtlCol="0">
            <a:spAutoFit/>
          </a:bodyPr>
          <a:lstStyle/>
          <a:p>
            <a:pPr defTabSz="914400" fontAlgn="base">
              <a:spcBef>
                <a:spcPct val="0"/>
              </a:spcBef>
              <a:spcAft>
                <a:spcPct val="0"/>
              </a:spcAft>
            </a:pPr>
            <a:r>
              <a:rPr lang="en-US" dirty="0">
                <a:solidFill>
                  <a:prstClr val="black"/>
                </a:solidFill>
                <a:latin typeface="Arial" pitchFamily="34" charset="0"/>
                <a:cs typeface="Arial" pitchFamily="34" charset="0"/>
              </a:rPr>
              <a:t>Employment Status</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845" y="1492215"/>
            <a:ext cx="7570787"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7698777"/>
      </p:ext>
    </p:extLst>
  </p:cSld>
  <p:clrMapOvr>
    <a:masterClrMapping/>
  </p:clrMapOvr>
</p:sld>
</file>

<file path=ppt/theme/theme1.xml><?xml version="1.0" encoding="utf-8"?>
<a:theme xmlns:a="http://schemas.openxmlformats.org/drawingml/2006/main" name="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6331</TotalTime>
  <Words>2496</Words>
  <Application>Microsoft Office PowerPoint</Application>
  <PresentationFormat>On-screen Show (4:3)</PresentationFormat>
  <Paragraphs>348</Paragraphs>
  <Slides>38</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38</vt:i4>
      </vt:variant>
    </vt:vector>
  </HeadingPairs>
  <TitlesOfParts>
    <vt:vector size="48" baseType="lpstr">
      <vt:lpstr>Arial</vt:lpstr>
      <vt:lpstr>Calibri</vt:lpstr>
      <vt:lpstr>Century Gothic</vt:lpstr>
      <vt:lpstr>Courier New</vt:lpstr>
      <vt:lpstr>Lucida Grande</vt:lpstr>
      <vt:lpstr>Merriweather Sans</vt:lpstr>
      <vt:lpstr>Times New Roman</vt:lpstr>
      <vt:lpstr>Wingdings</vt:lpstr>
      <vt:lpstr>Office Theme</vt:lpstr>
      <vt:lpstr>1_Office Theme</vt:lpstr>
      <vt:lpstr>PowerPoint Presentation</vt:lpstr>
      <vt:lpstr> Today’s webinar will be recorded.  </vt:lpstr>
      <vt:lpstr>TOPICS</vt:lpstr>
      <vt:lpstr>Importance of the Workforce Innovation and Opportunity Act </vt:lpstr>
      <vt:lpstr>WIOA Adult Eligibility/Priority of Service</vt:lpstr>
      <vt:lpstr>WIOA Adult Eligibility/Priority of Service</vt:lpstr>
      <vt:lpstr>WIOA Dislocated Worker Eligibility</vt:lpstr>
      <vt:lpstr>WIOA Dislocated Worker Eligibility Definitions</vt:lpstr>
      <vt:lpstr>WIOA Dislocated Worker Eligibility</vt:lpstr>
      <vt:lpstr>WIOA Dislocated Worker Eligibility</vt:lpstr>
      <vt:lpstr>WIOA Dislocated Worker Eligibility</vt:lpstr>
      <vt:lpstr>Income Stuff</vt:lpstr>
      <vt:lpstr>Income Stuff</vt:lpstr>
      <vt:lpstr>PowerPoint Presentation</vt:lpstr>
      <vt:lpstr>Three Types of Career Services </vt:lpstr>
      <vt:lpstr>Three Types of Career Services continued… </vt:lpstr>
      <vt:lpstr>Training Services </vt:lpstr>
      <vt:lpstr>Training Services continued…</vt:lpstr>
      <vt:lpstr>Training Services continued…</vt:lpstr>
      <vt:lpstr>Three Types of Career Services continued…… </vt:lpstr>
      <vt:lpstr>Assessments</vt:lpstr>
      <vt:lpstr>Tracking Follow-Up Services in MOSES</vt:lpstr>
      <vt:lpstr> Types of Follow Up Services Entry</vt:lpstr>
      <vt:lpstr> Types of Follow Up Services Entry</vt:lpstr>
      <vt:lpstr>Types of Follow Up Services Entry</vt:lpstr>
      <vt:lpstr>Types of Follow Up Services Entry</vt:lpstr>
      <vt:lpstr>Supportive Services and Needs Related Payments </vt:lpstr>
      <vt:lpstr>Career Planning Requirements </vt:lpstr>
      <vt:lpstr>Career Plan in MOSES </vt:lpstr>
      <vt:lpstr>Career Plan in MOSES </vt:lpstr>
      <vt:lpstr>Career Plan in MOSES </vt:lpstr>
      <vt:lpstr>EFFECTIVE CASE MANAGEMENT </vt:lpstr>
      <vt:lpstr>Coordination with WIOA Partner Programs </vt:lpstr>
      <vt:lpstr>Shared Customers </vt:lpstr>
      <vt:lpstr>Documenting the Shared Customer in MOSES</vt:lpstr>
      <vt:lpstr>Coordination with Partner Programs </vt:lpstr>
      <vt:lpstr>Thank You! </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Pertuso</dc:creator>
  <cp:lastModifiedBy>Stadhard, Sacha (EOL)</cp:lastModifiedBy>
  <cp:revision>176</cp:revision>
  <cp:lastPrinted>2018-09-06T17:31:39Z</cp:lastPrinted>
  <dcterms:created xsi:type="dcterms:W3CDTF">2018-04-17T17:15:10Z</dcterms:created>
  <dcterms:modified xsi:type="dcterms:W3CDTF">2020-10-13T12:08:05Z</dcterms:modified>
</cp:coreProperties>
</file>