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6" r:id="rId2"/>
    <p:sldId id="288" r:id="rId3"/>
    <p:sldId id="320" r:id="rId4"/>
    <p:sldId id="289" r:id="rId5"/>
    <p:sldId id="290" r:id="rId6"/>
    <p:sldId id="291" r:id="rId7"/>
    <p:sldId id="292" r:id="rId8"/>
    <p:sldId id="293" r:id="rId9"/>
    <p:sldId id="295" r:id="rId10"/>
    <p:sldId id="296" r:id="rId11"/>
    <p:sldId id="297" r:id="rId12"/>
    <p:sldId id="298" r:id="rId13"/>
    <p:sldId id="300" r:id="rId14"/>
    <p:sldId id="302" r:id="rId15"/>
    <p:sldId id="303" r:id="rId16"/>
    <p:sldId id="310" r:id="rId17"/>
    <p:sldId id="311" r:id="rId18"/>
    <p:sldId id="312" r:id="rId19"/>
    <p:sldId id="305" r:id="rId20"/>
    <p:sldId id="332" r:id="rId21"/>
    <p:sldId id="333" r:id="rId22"/>
    <p:sldId id="334" r:id="rId23"/>
    <p:sldId id="335" r:id="rId24"/>
    <p:sldId id="336" r:id="rId25"/>
    <p:sldId id="314" r:id="rId26"/>
    <p:sldId id="326" r:id="rId27"/>
    <p:sldId id="329" r:id="rId28"/>
    <p:sldId id="327" r:id="rId29"/>
    <p:sldId id="330" r:id="rId30"/>
    <p:sldId id="321" r:id="rId31"/>
    <p:sldId id="322" r:id="rId32"/>
    <p:sldId id="328" r:id="rId33"/>
    <p:sldId id="317" r:id="rId34"/>
    <p:sldId id="323" r:id="rId35"/>
    <p:sldId id="331" r:id="rId36"/>
    <p:sldId id="325" r:id="rId37"/>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51"/>
    <a:srgbClr val="139876"/>
    <a:srgbClr val="7D3379"/>
    <a:srgbClr val="53A4CF"/>
    <a:srgbClr val="112638"/>
    <a:srgbClr val="45A78E"/>
    <a:srgbClr val="042B4A"/>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109" d="100"/>
          <a:sy n="109" d="100"/>
        </p:scale>
        <p:origin x="18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21159-E979-4DBC-B2DC-951110278170}"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04CDE9DE-456A-4916-B15A-362CD458CC27}">
      <dgm:prSet phldrT="[Text]"/>
      <dgm:spPr/>
      <dgm:t>
        <a:bodyPr/>
        <a:lstStyle/>
        <a:p>
          <a:r>
            <a:rPr lang="en-US" dirty="0" smtClean="0"/>
            <a:t>Youth Program Service Elements </a:t>
          </a:r>
          <a:endParaRPr lang="en-US" dirty="0"/>
        </a:p>
      </dgm:t>
    </dgm:pt>
    <dgm:pt modelId="{02DFB4C1-7755-4767-B181-4A9959B20590}" type="parTrans" cxnId="{0178FCC9-A27C-414D-8C2A-286F50962760}">
      <dgm:prSet/>
      <dgm:spPr/>
      <dgm:t>
        <a:bodyPr/>
        <a:lstStyle/>
        <a:p>
          <a:endParaRPr lang="en-US"/>
        </a:p>
      </dgm:t>
    </dgm:pt>
    <dgm:pt modelId="{E5592526-C3AC-4D0C-B1D8-848023C5E5B9}" type="sibTrans" cxnId="{0178FCC9-A27C-414D-8C2A-286F50962760}">
      <dgm:prSet/>
      <dgm:spPr/>
      <dgm:t>
        <a:bodyPr/>
        <a:lstStyle/>
        <a:p>
          <a:endParaRPr lang="en-US"/>
        </a:p>
      </dgm:t>
    </dgm:pt>
    <dgm:pt modelId="{988EDE37-6105-4B95-8FFF-54AF1899F967}">
      <dgm:prSet phldrT="[Text]"/>
      <dgm:spPr/>
      <dgm:t>
        <a:bodyPr/>
        <a:lstStyle/>
        <a:p>
          <a:r>
            <a:rPr lang="en-US" dirty="0" smtClean="0"/>
            <a:t>Adult Program ITA </a:t>
          </a:r>
          <a:endParaRPr lang="en-US" dirty="0"/>
        </a:p>
      </dgm:t>
    </dgm:pt>
    <dgm:pt modelId="{35B45222-5CC2-4C5F-9856-A6639E653017}" type="parTrans" cxnId="{B269140B-85DC-41C4-A5F4-8A3E181B1CDA}">
      <dgm:prSet/>
      <dgm:spPr/>
      <dgm:t>
        <a:bodyPr/>
        <a:lstStyle/>
        <a:p>
          <a:endParaRPr lang="en-US"/>
        </a:p>
      </dgm:t>
    </dgm:pt>
    <dgm:pt modelId="{47F3EB74-F11A-4FD7-99F0-9E7BDEE7C285}" type="sibTrans" cxnId="{B269140B-85DC-41C4-A5F4-8A3E181B1CDA}">
      <dgm:prSet/>
      <dgm:spPr/>
      <dgm:t>
        <a:bodyPr/>
        <a:lstStyle/>
        <a:p>
          <a:endParaRPr lang="en-US"/>
        </a:p>
      </dgm:t>
    </dgm:pt>
    <dgm:pt modelId="{65BC91AA-1F1E-4369-9591-E8F51EBCDA21}">
      <dgm:prSet phldrT="[Text]"/>
      <dgm:spPr/>
      <dgm:t>
        <a:bodyPr/>
        <a:lstStyle/>
        <a:p>
          <a:r>
            <a:rPr lang="en-US" dirty="0" smtClean="0"/>
            <a:t>Co-enrollment for Alignment of Services </a:t>
          </a:r>
        </a:p>
      </dgm:t>
    </dgm:pt>
    <dgm:pt modelId="{52120C1C-F3C8-4895-BD62-96D7D4518BFF}" type="parTrans" cxnId="{D1623725-E599-48EC-8B92-0CF7E8D22B34}">
      <dgm:prSet/>
      <dgm:spPr/>
      <dgm:t>
        <a:bodyPr/>
        <a:lstStyle/>
        <a:p>
          <a:endParaRPr lang="en-US"/>
        </a:p>
      </dgm:t>
    </dgm:pt>
    <dgm:pt modelId="{B7C2455D-5CFD-4347-A761-ABCE98E5A946}" type="sibTrans" cxnId="{D1623725-E599-48EC-8B92-0CF7E8D22B34}">
      <dgm:prSet/>
      <dgm:spPr/>
      <dgm:t>
        <a:bodyPr/>
        <a:lstStyle/>
        <a:p>
          <a:endParaRPr lang="en-US"/>
        </a:p>
      </dgm:t>
    </dgm:pt>
    <dgm:pt modelId="{C4472337-C3A7-434D-82BF-39AD67C1D24E}" type="pres">
      <dgm:prSet presAssocID="{C7821159-E979-4DBC-B2DC-951110278170}" presName="linearFlow" presStyleCnt="0">
        <dgm:presLayoutVars>
          <dgm:dir/>
          <dgm:resizeHandles val="exact"/>
        </dgm:presLayoutVars>
      </dgm:prSet>
      <dgm:spPr/>
    </dgm:pt>
    <dgm:pt modelId="{6DB6E4BA-08F2-4822-A4EB-2C547FD62844}" type="pres">
      <dgm:prSet presAssocID="{04CDE9DE-456A-4916-B15A-362CD458CC27}" presName="node" presStyleLbl="node1" presStyleIdx="0" presStyleCnt="3">
        <dgm:presLayoutVars>
          <dgm:bulletEnabled val="1"/>
        </dgm:presLayoutVars>
      </dgm:prSet>
      <dgm:spPr/>
      <dgm:t>
        <a:bodyPr/>
        <a:lstStyle/>
        <a:p>
          <a:endParaRPr lang="en-US"/>
        </a:p>
      </dgm:t>
    </dgm:pt>
    <dgm:pt modelId="{96B76FB4-6A87-4B62-9D5A-A0FF9070D18A}" type="pres">
      <dgm:prSet presAssocID="{E5592526-C3AC-4D0C-B1D8-848023C5E5B9}" presName="spacerL" presStyleCnt="0"/>
      <dgm:spPr/>
    </dgm:pt>
    <dgm:pt modelId="{EFBB6D33-8CCB-4751-B994-5CF989573907}" type="pres">
      <dgm:prSet presAssocID="{E5592526-C3AC-4D0C-B1D8-848023C5E5B9}" presName="sibTrans" presStyleLbl="sibTrans2D1" presStyleIdx="0" presStyleCnt="2"/>
      <dgm:spPr/>
      <dgm:t>
        <a:bodyPr/>
        <a:lstStyle/>
        <a:p>
          <a:endParaRPr lang="en-US"/>
        </a:p>
      </dgm:t>
    </dgm:pt>
    <dgm:pt modelId="{785D5B76-9519-42C5-A072-B846F1A5CCD8}" type="pres">
      <dgm:prSet presAssocID="{E5592526-C3AC-4D0C-B1D8-848023C5E5B9}" presName="spacerR" presStyleCnt="0"/>
      <dgm:spPr/>
    </dgm:pt>
    <dgm:pt modelId="{0F675CCF-826B-457D-9740-4D4AA7FD6ABF}" type="pres">
      <dgm:prSet presAssocID="{988EDE37-6105-4B95-8FFF-54AF1899F967}" presName="node" presStyleLbl="node1" presStyleIdx="1" presStyleCnt="3">
        <dgm:presLayoutVars>
          <dgm:bulletEnabled val="1"/>
        </dgm:presLayoutVars>
      </dgm:prSet>
      <dgm:spPr/>
      <dgm:t>
        <a:bodyPr/>
        <a:lstStyle/>
        <a:p>
          <a:endParaRPr lang="en-US"/>
        </a:p>
      </dgm:t>
    </dgm:pt>
    <dgm:pt modelId="{BFCFDDCF-1894-44EB-BF3D-9B05A75FA8FF}" type="pres">
      <dgm:prSet presAssocID="{47F3EB74-F11A-4FD7-99F0-9E7BDEE7C285}" presName="spacerL" presStyleCnt="0"/>
      <dgm:spPr/>
    </dgm:pt>
    <dgm:pt modelId="{92C5A132-666B-4B0D-9E7D-5ADC7FDA82A6}" type="pres">
      <dgm:prSet presAssocID="{47F3EB74-F11A-4FD7-99F0-9E7BDEE7C285}" presName="sibTrans" presStyleLbl="sibTrans2D1" presStyleIdx="1" presStyleCnt="2"/>
      <dgm:spPr/>
      <dgm:t>
        <a:bodyPr/>
        <a:lstStyle/>
        <a:p>
          <a:endParaRPr lang="en-US"/>
        </a:p>
      </dgm:t>
    </dgm:pt>
    <dgm:pt modelId="{6C0EEB0C-0BCA-49C8-9094-B665E2E28B68}" type="pres">
      <dgm:prSet presAssocID="{47F3EB74-F11A-4FD7-99F0-9E7BDEE7C285}" presName="spacerR" presStyleCnt="0"/>
      <dgm:spPr/>
    </dgm:pt>
    <dgm:pt modelId="{42E864C3-1075-4162-B061-E3CEB2BA5EDF}" type="pres">
      <dgm:prSet presAssocID="{65BC91AA-1F1E-4369-9591-E8F51EBCDA21}" presName="node" presStyleLbl="node1" presStyleIdx="2" presStyleCnt="3">
        <dgm:presLayoutVars>
          <dgm:bulletEnabled val="1"/>
        </dgm:presLayoutVars>
      </dgm:prSet>
      <dgm:spPr/>
      <dgm:t>
        <a:bodyPr/>
        <a:lstStyle/>
        <a:p>
          <a:endParaRPr lang="en-US"/>
        </a:p>
      </dgm:t>
    </dgm:pt>
  </dgm:ptLst>
  <dgm:cxnLst>
    <dgm:cxn modelId="{18CA4F58-5AD6-4637-A1F2-C78D00277A77}" type="presOf" srcId="{47F3EB74-F11A-4FD7-99F0-9E7BDEE7C285}" destId="{92C5A132-666B-4B0D-9E7D-5ADC7FDA82A6}" srcOrd="0" destOrd="0" presId="urn:microsoft.com/office/officeart/2005/8/layout/equation1"/>
    <dgm:cxn modelId="{7FD1FCAB-DC1D-469B-AE34-C2A44E359266}" type="presOf" srcId="{C7821159-E979-4DBC-B2DC-951110278170}" destId="{C4472337-C3A7-434D-82BF-39AD67C1D24E}" srcOrd="0" destOrd="0" presId="urn:microsoft.com/office/officeart/2005/8/layout/equation1"/>
    <dgm:cxn modelId="{B269140B-85DC-41C4-A5F4-8A3E181B1CDA}" srcId="{C7821159-E979-4DBC-B2DC-951110278170}" destId="{988EDE37-6105-4B95-8FFF-54AF1899F967}" srcOrd="1" destOrd="0" parTransId="{35B45222-5CC2-4C5F-9856-A6639E653017}" sibTransId="{47F3EB74-F11A-4FD7-99F0-9E7BDEE7C285}"/>
    <dgm:cxn modelId="{D1623725-E599-48EC-8B92-0CF7E8D22B34}" srcId="{C7821159-E979-4DBC-B2DC-951110278170}" destId="{65BC91AA-1F1E-4369-9591-E8F51EBCDA21}" srcOrd="2" destOrd="0" parTransId="{52120C1C-F3C8-4895-BD62-96D7D4518BFF}" sibTransId="{B7C2455D-5CFD-4347-A761-ABCE98E5A946}"/>
    <dgm:cxn modelId="{8B0A5C19-7BF2-4DCE-BF6E-CED6AE5D0F83}" type="presOf" srcId="{04CDE9DE-456A-4916-B15A-362CD458CC27}" destId="{6DB6E4BA-08F2-4822-A4EB-2C547FD62844}" srcOrd="0" destOrd="0" presId="urn:microsoft.com/office/officeart/2005/8/layout/equation1"/>
    <dgm:cxn modelId="{0178FCC9-A27C-414D-8C2A-286F50962760}" srcId="{C7821159-E979-4DBC-B2DC-951110278170}" destId="{04CDE9DE-456A-4916-B15A-362CD458CC27}" srcOrd="0" destOrd="0" parTransId="{02DFB4C1-7755-4767-B181-4A9959B20590}" sibTransId="{E5592526-C3AC-4D0C-B1D8-848023C5E5B9}"/>
    <dgm:cxn modelId="{F28B6EAB-C993-4AB1-9E81-F6586D030A9F}" type="presOf" srcId="{988EDE37-6105-4B95-8FFF-54AF1899F967}" destId="{0F675CCF-826B-457D-9740-4D4AA7FD6ABF}" srcOrd="0" destOrd="0" presId="urn:microsoft.com/office/officeart/2005/8/layout/equation1"/>
    <dgm:cxn modelId="{C4DF33EA-1C3E-4222-9DE5-26230B0154AF}" type="presOf" srcId="{65BC91AA-1F1E-4369-9591-E8F51EBCDA21}" destId="{42E864C3-1075-4162-B061-E3CEB2BA5EDF}" srcOrd="0" destOrd="0" presId="urn:microsoft.com/office/officeart/2005/8/layout/equation1"/>
    <dgm:cxn modelId="{B090D627-1E4C-42CB-BCEB-61787E14970A}" type="presOf" srcId="{E5592526-C3AC-4D0C-B1D8-848023C5E5B9}" destId="{EFBB6D33-8CCB-4751-B994-5CF989573907}" srcOrd="0" destOrd="0" presId="urn:microsoft.com/office/officeart/2005/8/layout/equation1"/>
    <dgm:cxn modelId="{5397D0D2-258B-48F0-BDDA-41FF1293ACE0}" type="presParOf" srcId="{C4472337-C3A7-434D-82BF-39AD67C1D24E}" destId="{6DB6E4BA-08F2-4822-A4EB-2C547FD62844}" srcOrd="0" destOrd="0" presId="urn:microsoft.com/office/officeart/2005/8/layout/equation1"/>
    <dgm:cxn modelId="{F135FCE2-3111-404B-BC35-E274E07F3A98}" type="presParOf" srcId="{C4472337-C3A7-434D-82BF-39AD67C1D24E}" destId="{96B76FB4-6A87-4B62-9D5A-A0FF9070D18A}" srcOrd="1" destOrd="0" presId="urn:microsoft.com/office/officeart/2005/8/layout/equation1"/>
    <dgm:cxn modelId="{7AE27C26-F616-4B84-8F0B-E9B46C2EFD7F}" type="presParOf" srcId="{C4472337-C3A7-434D-82BF-39AD67C1D24E}" destId="{EFBB6D33-8CCB-4751-B994-5CF989573907}" srcOrd="2" destOrd="0" presId="urn:microsoft.com/office/officeart/2005/8/layout/equation1"/>
    <dgm:cxn modelId="{275BD0F5-166A-4005-A58E-AE382A97F8D6}" type="presParOf" srcId="{C4472337-C3A7-434D-82BF-39AD67C1D24E}" destId="{785D5B76-9519-42C5-A072-B846F1A5CCD8}" srcOrd="3" destOrd="0" presId="urn:microsoft.com/office/officeart/2005/8/layout/equation1"/>
    <dgm:cxn modelId="{109EEB29-1DF2-46E0-91DC-F20DDDF5C6D4}" type="presParOf" srcId="{C4472337-C3A7-434D-82BF-39AD67C1D24E}" destId="{0F675CCF-826B-457D-9740-4D4AA7FD6ABF}" srcOrd="4" destOrd="0" presId="urn:microsoft.com/office/officeart/2005/8/layout/equation1"/>
    <dgm:cxn modelId="{EA7D993E-8FEA-4967-94B1-48077AA553BB}" type="presParOf" srcId="{C4472337-C3A7-434D-82BF-39AD67C1D24E}" destId="{BFCFDDCF-1894-44EB-BF3D-9B05A75FA8FF}" srcOrd="5" destOrd="0" presId="urn:microsoft.com/office/officeart/2005/8/layout/equation1"/>
    <dgm:cxn modelId="{A9117648-DABD-4EF8-B1E6-5ADB1C8B2B14}" type="presParOf" srcId="{C4472337-C3A7-434D-82BF-39AD67C1D24E}" destId="{92C5A132-666B-4B0D-9E7D-5ADC7FDA82A6}" srcOrd="6" destOrd="0" presId="urn:microsoft.com/office/officeart/2005/8/layout/equation1"/>
    <dgm:cxn modelId="{25422351-813F-44E5-9769-6C6688C215F3}" type="presParOf" srcId="{C4472337-C3A7-434D-82BF-39AD67C1D24E}" destId="{6C0EEB0C-0BCA-49C8-9094-B665E2E28B68}" srcOrd="7" destOrd="0" presId="urn:microsoft.com/office/officeart/2005/8/layout/equation1"/>
    <dgm:cxn modelId="{D02C297C-813A-4DAC-9C1A-3C91EABD89AC}" type="presParOf" srcId="{C4472337-C3A7-434D-82BF-39AD67C1D24E}" destId="{42E864C3-1075-4162-B061-E3CEB2BA5ED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606FA4-D46E-4DD3-86BA-4ACC3B2F2CA6}"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C8446648-A85D-4604-8B84-A20D3558B3C7}">
      <dgm:prSet phldrT="[Text]"/>
      <dgm:spPr/>
      <dgm:t>
        <a:bodyPr/>
        <a:lstStyle/>
        <a:p>
          <a:r>
            <a:rPr lang="en-US" dirty="0" smtClean="0"/>
            <a:t>Adult Education </a:t>
          </a:r>
          <a:endParaRPr lang="en-US" dirty="0"/>
        </a:p>
      </dgm:t>
    </dgm:pt>
    <dgm:pt modelId="{A7C92611-6B3D-48EB-858E-03DE3EBF5884}" type="parTrans" cxnId="{A4F41A87-614D-45C1-8AE6-CC964E053A10}">
      <dgm:prSet/>
      <dgm:spPr/>
      <dgm:t>
        <a:bodyPr/>
        <a:lstStyle/>
        <a:p>
          <a:endParaRPr lang="en-US"/>
        </a:p>
      </dgm:t>
    </dgm:pt>
    <dgm:pt modelId="{219F4C95-9761-4B6A-B667-0DFF13E04FE2}" type="sibTrans" cxnId="{A4F41A87-614D-45C1-8AE6-CC964E053A10}">
      <dgm:prSet/>
      <dgm:spPr/>
      <dgm:t>
        <a:bodyPr/>
        <a:lstStyle/>
        <a:p>
          <a:endParaRPr lang="en-US"/>
        </a:p>
      </dgm:t>
    </dgm:pt>
    <dgm:pt modelId="{C76E565F-5B96-4697-B1D6-A5E93AA4F9AD}">
      <dgm:prSet phldrT="[Text]"/>
      <dgm:spPr/>
      <dgm:t>
        <a:bodyPr/>
        <a:lstStyle/>
        <a:p>
          <a:r>
            <a:rPr lang="en-US" dirty="0" smtClean="0"/>
            <a:t>Adult Program ITA </a:t>
          </a:r>
          <a:endParaRPr lang="en-US" dirty="0"/>
        </a:p>
      </dgm:t>
    </dgm:pt>
    <dgm:pt modelId="{93EC2844-BE47-405F-9BDE-2AAF44FDE63B}" type="parTrans" cxnId="{32E37E13-E383-453A-8AD4-CC3390C40F24}">
      <dgm:prSet/>
      <dgm:spPr/>
      <dgm:t>
        <a:bodyPr/>
        <a:lstStyle/>
        <a:p>
          <a:endParaRPr lang="en-US"/>
        </a:p>
      </dgm:t>
    </dgm:pt>
    <dgm:pt modelId="{2A44DBD2-A206-4696-9792-C992175BC30A}" type="sibTrans" cxnId="{32E37E13-E383-453A-8AD4-CC3390C40F24}">
      <dgm:prSet/>
      <dgm:spPr/>
      <dgm:t>
        <a:bodyPr/>
        <a:lstStyle/>
        <a:p>
          <a:endParaRPr lang="en-US"/>
        </a:p>
      </dgm:t>
    </dgm:pt>
    <dgm:pt modelId="{D615E4DA-A528-42D5-9A5F-A7739BF72F9D}">
      <dgm:prSet phldrT="[Text]"/>
      <dgm:spPr/>
      <dgm:t>
        <a:bodyPr/>
        <a:lstStyle/>
        <a:p>
          <a:r>
            <a:rPr lang="en-US" dirty="0" smtClean="0"/>
            <a:t>Integrated Education and Training </a:t>
          </a:r>
          <a:endParaRPr lang="en-US" dirty="0"/>
        </a:p>
      </dgm:t>
    </dgm:pt>
    <dgm:pt modelId="{5C8AFFF7-7351-4B45-8B3A-FC8E3255453B}" type="parTrans" cxnId="{8E7729EF-2266-4705-A730-1B89D553576A}">
      <dgm:prSet/>
      <dgm:spPr/>
      <dgm:t>
        <a:bodyPr/>
        <a:lstStyle/>
        <a:p>
          <a:endParaRPr lang="en-US"/>
        </a:p>
      </dgm:t>
    </dgm:pt>
    <dgm:pt modelId="{790F9ECE-0CBA-4331-864F-D1594B366DC8}" type="sibTrans" cxnId="{8E7729EF-2266-4705-A730-1B89D553576A}">
      <dgm:prSet/>
      <dgm:spPr/>
      <dgm:t>
        <a:bodyPr/>
        <a:lstStyle/>
        <a:p>
          <a:endParaRPr lang="en-US"/>
        </a:p>
      </dgm:t>
    </dgm:pt>
    <dgm:pt modelId="{7B0DCB34-7DC6-402D-98A3-4CD977416900}" type="pres">
      <dgm:prSet presAssocID="{9D606FA4-D46E-4DD3-86BA-4ACC3B2F2CA6}" presName="linearFlow" presStyleCnt="0">
        <dgm:presLayoutVars>
          <dgm:dir/>
          <dgm:resizeHandles val="exact"/>
        </dgm:presLayoutVars>
      </dgm:prSet>
      <dgm:spPr/>
    </dgm:pt>
    <dgm:pt modelId="{CFB431E8-C786-4F6B-A471-38A199983957}" type="pres">
      <dgm:prSet presAssocID="{C8446648-A85D-4604-8B84-A20D3558B3C7}" presName="node" presStyleLbl="node1" presStyleIdx="0" presStyleCnt="3">
        <dgm:presLayoutVars>
          <dgm:bulletEnabled val="1"/>
        </dgm:presLayoutVars>
      </dgm:prSet>
      <dgm:spPr/>
      <dgm:t>
        <a:bodyPr/>
        <a:lstStyle/>
        <a:p>
          <a:endParaRPr lang="en-US"/>
        </a:p>
      </dgm:t>
    </dgm:pt>
    <dgm:pt modelId="{BAA93544-383C-4F2B-8CE9-929BEFCE7121}" type="pres">
      <dgm:prSet presAssocID="{219F4C95-9761-4B6A-B667-0DFF13E04FE2}" presName="spacerL" presStyleCnt="0"/>
      <dgm:spPr/>
    </dgm:pt>
    <dgm:pt modelId="{FF967610-73AB-4550-9E79-81B6F31685DC}" type="pres">
      <dgm:prSet presAssocID="{219F4C95-9761-4B6A-B667-0DFF13E04FE2}" presName="sibTrans" presStyleLbl="sibTrans2D1" presStyleIdx="0" presStyleCnt="2"/>
      <dgm:spPr/>
      <dgm:t>
        <a:bodyPr/>
        <a:lstStyle/>
        <a:p>
          <a:endParaRPr lang="en-US"/>
        </a:p>
      </dgm:t>
    </dgm:pt>
    <dgm:pt modelId="{71DD6DC5-F20D-413D-9115-C3A3A1279C6D}" type="pres">
      <dgm:prSet presAssocID="{219F4C95-9761-4B6A-B667-0DFF13E04FE2}" presName="spacerR" presStyleCnt="0"/>
      <dgm:spPr/>
    </dgm:pt>
    <dgm:pt modelId="{08495450-8670-4198-B11B-6862DEEA3BF0}" type="pres">
      <dgm:prSet presAssocID="{C76E565F-5B96-4697-B1D6-A5E93AA4F9AD}" presName="node" presStyleLbl="node1" presStyleIdx="1" presStyleCnt="3">
        <dgm:presLayoutVars>
          <dgm:bulletEnabled val="1"/>
        </dgm:presLayoutVars>
      </dgm:prSet>
      <dgm:spPr/>
      <dgm:t>
        <a:bodyPr/>
        <a:lstStyle/>
        <a:p>
          <a:endParaRPr lang="en-US"/>
        </a:p>
      </dgm:t>
    </dgm:pt>
    <dgm:pt modelId="{E73ACBF3-EC40-4405-BFE1-8367A2659F24}" type="pres">
      <dgm:prSet presAssocID="{2A44DBD2-A206-4696-9792-C992175BC30A}" presName="spacerL" presStyleCnt="0"/>
      <dgm:spPr/>
    </dgm:pt>
    <dgm:pt modelId="{437503C1-9F15-4BB4-B3F3-A7AA874EA48D}" type="pres">
      <dgm:prSet presAssocID="{2A44DBD2-A206-4696-9792-C992175BC30A}" presName="sibTrans" presStyleLbl="sibTrans2D1" presStyleIdx="1" presStyleCnt="2"/>
      <dgm:spPr/>
      <dgm:t>
        <a:bodyPr/>
        <a:lstStyle/>
        <a:p>
          <a:endParaRPr lang="en-US"/>
        </a:p>
      </dgm:t>
    </dgm:pt>
    <dgm:pt modelId="{3028C013-9BF3-43DE-9720-BC36A2DA7771}" type="pres">
      <dgm:prSet presAssocID="{2A44DBD2-A206-4696-9792-C992175BC30A}" presName="spacerR" presStyleCnt="0"/>
      <dgm:spPr/>
    </dgm:pt>
    <dgm:pt modelId="{EE52FCC3-4B32-4CE0-99E6-666B6DA6436D}" type="pres">
      <dgm:prSet presAssocID="{D615E4DA-A528-42D5-9A5F-A7739BF72F9D}" presName="node" presStyleLbl="node1" presStyleIdx="2" presStyleCnt="3">
        <dgm:presLayoutVars>
          <dgm:bulletEnabled val="1"/>
        </dgm:presLayoutVars>
      </dgm:prSet>
      <dgm:spPr/>
      <dgm:t>
        <a:bodyPr/>
        <a:lstStyle/>
        <a:p>
          <a:endParaRPr lang="en-US"/>
        </a:p>
      </dgm:t>
    </dgm:pt>
  </dgm:ptLst>
  <dgm:cxnLst>
    <dgm:cxn modelId="{8A8C3EC3-1E02-4268-8EEF-6A5297F62AC6}" type="presOf" srcId="{C76E565F-5B96-4697-B1D6-A5E93AA4F9AD}" destId="{08495450-8670-4198-B11B-6862DEEA3BF0}" srcOrd="0" destOrd="0" presId="urn:microsoft.com/office/officeart/2005/8/layout/equation1"/>
    <dgm:cxn modelId="{A4F41A87-614D-45C1-8AE6-CC964E053A10}" srcId="{9D606FA4-D46E-4DD3-86BA-4ACC3B2F2CA6}" destId="{C8446648-A85D-4604-8B84-A20D3558B3C7}" srcOrd="0" destOrd="0" parTransId="{A7C92611-6B3D-48EB-858E-03DE3EBF5884}" sibTransId="{219F4C95-9761-4B6A-B667-0DFF13E04FE2}"/>
    <dgm:cxn modelId="{07AC80BE-826E-48EB-AB30-B643BEEBA966}" type="presOf" srcId="{9D606FA4-D46E-4DD3-86BA-4ACC3B2F2CA6}" destId="{7B0DCB34-7DC6-402D-98A3-4CD977416900}" srcOrd="0" destOrd="0" presId="urn:microsoft.com/office/officeart/2005/8/layout/equation1"/>
    <dgm:cxn modelId="{5469B947-56D9-4D26-BAF8-3FD3DF78106B}" type="presOf" srcId="{C8446648-A85D-4604-8B84-A20D3558B3C7}" destId="{CFB431E8-C786-4F6B-A471-38A199983957}" srcOrd="0" destOrd="0" presId="urn:microsoft.com/office/officeart/2005/8/layout/equation1"/>
    <dgm:cxn modelId="{02A72270-7D66-44FE-AEE4-A6723D895094}" type="presOf" srcId="{219F4C95-9761-4B6A-B667-0DFF13E04FE2}" destId="{FF967610-73AB-4550-9E79-81B6F31685DC}" srcOrd="0" destOrd="0" presId="urn:microsoft.com/office/officeart/2005/8/layout/equation1"/>
    <dgm:cxn modelId="{8E7729EF-2266-4705-A730-1B89D553576A}" srcId="{9D606FA4-D46E-4DD3-86BA-4ACC3B2F2CA6}" destId="{D615E4DA-A528-42D5-9A5F-A7739BF72F9D}" srcOrd="2" destOrd="0" parTransId="{5C8AFFF7-7351-4B45-8B3A-FC8E3255453B}" sibTransId="{790F9ECE-0CBA-4331-864F-D1594B366DC8}"/>
    <dgm:cxn modelId="{32E37E13-E383-453A-8AD4-CC3390C40F24}" srcId="{9D606FA4-D46E-4DD3-86BA-4ACC3B2F2CA6}" destId="{C76E565F-5B96-4697-B1D6-A5E93AA4F9AD}" srcOrd="1" destOrd="0" parTransId="{93EC2844-BE47-405F-9BDE-2AAF44FDE63B}" sibTransId="{2A44DBD2-A206-4696-9792-C992175BC30A}"/>
    <dgm:cxn modelId="{6177C848-EBBE-496F-A715-45FAB81B8266}" type="presOf" srcId="{D615E4DA-A528-42D5-9A5F-A7739BF72F9D}" destId="{EE52FCC3-4B32-4CE0-99E6-666B6DA6436D}" srcOrd="0" destOrd="0" presId="urn:microsoft.com/office/officeart/2005/8/layout/equation1"/>
    <dgm:cxn modelId="{436D2AB4-1C3D-4A8C-BC23-F7093F9A03AB}" type="presOf" srcId="{2A44DBD2-A206-4696-9792-C992175BC30A}" destId="{437503C1-9F15-4BB4-B3F3-A7AA874EA48D}" srcOrd="0" destOrd="0" presId="urn:microsoft.com/office/officeart/2005/8/layout/equation1"/>
    <dgm:cxn modelId="{EEF154CA-6D3C-429E-B3B9-C9E2DD315087}" type="presParOf" srcId="{7B0DCB34-7DC6-402D-98A3-4CD977416900}" destId="{CFB431E8-C786-4F6B-A471-38A199983957}" srcOrd="0" destOrd="0" presId="urn:microsoft.com/office/officeart/2005/8/layout/equation1"/>
    <dgm:cxn modelId="{8F1FBAD2-6B21-4F94-8177-ADAA7AA62D2C}" type="presParOf" srcId="{7B0DCB34-7DC6-402D-98A3-4CD977416900}" destId="{BAA93544-383C-4F2B-8CE9-929BEFCE7121}" srcOrd="1" destOrd="0" presId="urn:microsoft.com/office/officeart/2005/8/layout/equation1"/>
    <dgm:cxn modelId="{454FF4FE-7F8B-45DB-8583-DF5FD2DBD258}" type="presParOf" srcId="{7B0DCB34-7DC6-402D-98A3-4CD977416900}" destId="{FF967610-73AB-4550-9E79-81B6F31685DC}" srcOrd="2" destOrd="0" presId="urn:microsoft.com/office/officeart/2005/8/layout/equation1"/>
    <dgm:cxn modelId="{B8839F4B-8094-4766-8533-940FB7CA57C7}" type="presParOf" srcId="{7B0DCB34-7DC6-402D-98A3-4CD977416900}" destId="{71DD6DC5-F20D-413D-9115-C3A3A1279C6D}" srcOrd="3" destOrd="0" presId="urn:microsoft.com/office/officeart/2005/8/layout/equation1"/>
    <dgm:cxn modelId="{13FD566B-F5BA-4414-B80A-2DEAD1432797}" type="presParOf" srcId="{7B0DCB34-7DC6-402D-98A3-4CD977416900}" destId="{08495450-8670-4198-B11B-6862DEEA3BF0}" srcOrd="4" destOrd="0" presId="urn:microsoft.com/office/officeart/2005/8/layout/equation1"/>
    <dgm:cxn modelId="{449E657F-B782-4281-B480-FD7D74B7E0E1}" type="presParOf" srcId="{7B0DCB34-7DC6-402D-98A3-4CD977416900}" destId="{E73ACBF3-EC40-4405-BFE1-8367A2659F24}" srcOrd="5" destOrd="0" presId="urn:microsoft.com/office/officeart/2005/8/layout/equation1"/>
    <dgm:cxn modelId="{18192F3D-1044-4EE6-A61B-D708D2E89D66}" type="presParOf" srcId="{7B0DCB34-7DC6-402D-98A3-4CD977416900}" destId="{437503C1-9F15-4BB4-B3F3-A7AA874EA48D}" srcOrd="6" destOrd="0" presId="urn:microsoft.com/office/officeart/2005/8/layout/equation1"/>
    <dgm:cxn modelId="{2265D0BB-4C31-455F-A140-5814089A7F17}" type="presParOf" srcId="{7B0DCB34-7DC6-402D-98A3-4CD977416900}" destId="{3028C013-9BF3-43DE-9720-BC36A2DA7771}" srcOrd="7" destOrd="0" presId="urn:microsoft.com/office/officeart/2005/8/layout/equation1"/>
    <dgm:cxn modelId="{44E40327-F3E3-4A24-998C-8AF5F4390BE4}" type="presParOf" srcId="{7B0DCB34-7DC6-402D-98A3-4CD977416900}" destId="{EE52FCC3-4B32-4CE0-99E6-666B6DA643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28915-5F2D-4664-B12E-5FDAC5C1200C}" type="doc">
      <dgm:prSet loTypeId="urn:microsoft.com/office/officeart/2005/8/layout/equation1" loCatId="relationship" qsTypeId="urn:microsoft.com/office/officeart/2005/8/quickstyle/simple1" qsCatId="simple" csTypeId="urn:microsoft.com/office/officeart/2005/8/colors/accent0_1" csCatId="mainScheme" phldr="1"/>
      <dgm:spPr/>
    </dgm:pt>
    <dgm:pt modelId="{0B6C55B2-D5C3-49EC-A140-BB1BC3AE784B}">
      <dgm:prSet phldrT="[Text]"/>
      <dgm:spPr/>
      <dgm:t>
        <a:bodyPr/>
        <a:lstStyle/>
        <a:p>
          <a:r>
            <a:rPr lang="en-US" dirty="0" err="1" smtClean="0"/>
            <a:t>MassHire</a:t>
          </a:r>
          <a:r>
            <a:rPr lang="en-US" dirty="0" smtClean="0"/>
            <a:t> </a:t>
          </a:r>
          <a:endParaRPr lang="en-US" dirty="0"/>
        </a:p>
      </dgm:t>
    </dgm:pt>
    <dgm:pt modelId="{7B3EF9FE-7630-4100-B58B-C52AEAAC4FD7}" type="parTrans" cxnId="{AF54701F-FBB2-4F62-AECA-2848918EB417}">
      <dgm:prSet/>
      <dgm:spPr/>
      <dgm:t>
        <a:bodyPr/>
        <a:lstStyle/>
        <a:p>
          <a:endParaRPr lang="en-US"/>
        </a:p>
      </dgm:t>
    </dgm:pt>
    <dgm:pt modelId="{BE9B09AE-3861-4D8A-89BC-A3A1D97440C5}" type="sibTrans" cxnId="{AF54701F-FBB2-4F62-AECA-2848918EB417}">
      <dgm:prSet/>
      <dgm:spPr/>
      <dgm:t>
        <a:bodyPr/>
        <a:lstStyle/>
        <a:p>
          <a:endParaRPr lang="en-US"/>
        </a:p>
      </dgm:t>
    </dgm:pt>
    <dgm:pt modelId="{A95F7D90-26BA-460B-AC9F-93899092C28D}">
      <dgm:prSet phldrT="[Text]"/>
      <dgm:spPr/>
      <dgm:t>
        <a:bodyPr/>
        <a:lstStyle/>
        <a:p>
          <a:r>
            <a:rPr lang="en-US" dirty="0" smtClean="0"/>
            <a:t>MRC or MCB </a:t>
          </a:r>
          <a:endParaRPr lang="en-US" dirty="0"/>
        </a:p>
      </dgm:t>
    </dgm:pt>
    <dgm:pt modelId="{CA741967-A061-42F1-A398-8D5C54ECA648}" type="parTrans" cxnId="{85523146-E1DB-4A4C-8DAF-C010D8588251}">
      <dgm:prSet/>
      <dgm:spPr/>
      <dgm:t>
        <a:bodyPr/>
        <a:lstStyle/>
        <a:p>
          <a:endParaRPr lang="en-US"/>
        </a:p>
      </dgm:t>
    </dgm:pt>
    <dgm:pt modelId="{7CFFC6E0-083E-4281-B80D-6C3A998B6654}" type="sibTrans" cxnId="{85523146-E1DB-4A4C-8DAF-C010D8588251}">
      <dgm:prSet/>
      <dgm:spPr/>
      <dgm:t>
        <a:bodyPr/>
        <a:lstStyle/>
        <a:p>
          <a:endParaRPr lang="en-US"/>
        </a:p>
      </dgm:t>
    </dgm:pt>
    <dgm:pt modelId="{6F856DCE-4CB8-48A6-8D81-08884FE4E1FB}">
      <dgm:prSet phldrT="[Text]"/>
      <dgm:spPr/>
      <dgm:t>
        <a:bodyPr/>
        <a:lstStyle/>
        <a:p>
          <a:r>
            <a:rPr lang="en-US" dirty="0" smtClean="0"/>
            <a:t>Service Alignment </a:t>
          </a:r>
          <a:endParaRPr lang="en-US" dirty="0"/>
        </a:p>
      </dgm:t>
    </dgm:pt>
    <dgm:pt modelId="{4C155BD2-0D4B-40F5-80AE-119F2B4D0DB1}" type="parTrans" cxnId="{D42A2E88-4014-4933-80C2-9E8BC752934D}">
      <dgm:prSet/>
      <dgm:spPr/>
      <dgm:t>
        <a:bodyPr/>
        <a:lstStyle/>
        <a:p>
          <a:endParaRPr lang="en-US"/>
        </a:p>
      </dgm:t>
    </dgm:pt>
    <dgm:pt modelId="{BC302400-6C3B-48AA-8FED-D6510998E9CF}" type="sibTrans" cxnId="{D42A2E88-4014-4933-80C2-9E8BC752934D}">
      <dgm:prSet/>
      <dgm:spPr/>
      <dgm:t>
        <a:bodyPr/>
        <a:lstStyle/>
        <a:p>
          <a:endParaRPr lang="en-US"/>
        </a:p>
      </dgm:t>
    </dgm:pt>
    <dgm:pt modelId="{0F5340FA-E3BB-40AC-AB8A-3005E3C0F126}" type="pres">
      <dgm:prSet presAssocID="{62228915-5F2D-4664-B12E-5FDAC5C1200C}" presName="linearFlow" presStyleCnt="0">
        <dgm:presLayoutVars>
          <dgm:dir/>
          <dgm:resizeHandles val="exact"/>
        </dgm:presLayoutVars>
      </dgm:prSet>
      <dgm:spPr/>
    </dgm:pt>
    <dgm:pt modelId="{AABCBB55-FFA7-4A1D-9AF3-45D1BBEE4E51}" type="pres">
      <dgm:prSet presAssocID="{0B6C55B2-D5C3-49EC-A140-BB1BC3AE784B}" presName="node" presStyleLbl="node1" presStyleIdx="0" presStyleCnt="3">
        <dgm:presLayoutVars>
          <dgm:bulletEnabled val="1"/>
        </dgm:presLayoutVars>
      </dgm:prSet>
      <dgm:spPr/>
      <dgm:t>
        <a:bodyPr/>
        <a:lstStyle/>
        <a:p>
          <a:endParaRPr lang="en-US"/>
        </a:p>
      </dgm:t>
    </dgm:pt>
    <dgm:pt modelId="{6353F2F5-B602-49E4-BCD2-A44B8066F553}" type="pres">
      <dgm:prSet presAssocID="{BE9B09AE-3861-4D8A-89BC-A3A1D97440C5}" presName="spacerL" presStyleCnt="0"/>
      <dgm:spPr/>
    </dgm:pt>
    <dgm:pt modelId="{FEFEEB49-4EFF-42BF-9094-F7447E352E19}" type="pres">
      <dgm:prSet presAssocID="{BE9B09AE-3861-4D8A-89BC-A3A1D97440C5}" presName="sibTrans" presStyleLbl="sibTrans2D1" presStyleIdx="0" presStyleCnt="2"/>
      <dgm:spPr/>
      <dgm:t>
        <a:bodyPr/>
        <a:lstStyle/>
        <a:p>
          <a:endParaRPr lang="en-US"/>
        </a:p>
      </dgm:t>
    </dgm:pt>
    <dgm:pt modelId="{4AD35D03-04F4-49A8-823A-CDAE7D876831}" type="pres">
      <dgm:prSet presAssocID="{BE9B09AE-3861-4D8A-89BC-A3A1D97440C5}" presName="spacerR" presStyleCnt="0"/>
      <dgm:spPr/>
    </dgm:pt>
    <dgm:pt modelId="{F3C97065-D16E-4E72-BE5B-C3108DB37A35}" type="pres">
      <dgm:prSet presAssocID="{A95F7D90-26BA-460B-AC9F-93899092C28D}" presName="node" presStyleLbl="node1" presStyleIdx="1" presStyleCnt="3">
        <dgm:presLayoutVars>
          <dgm:bulletEnabled val="1"/>
        </dgm:presLayoutVars>
      </dgm:prSet>
      <dgm:spPr/>
      <dgm:t>
        <a:bodyPr/>
        <a:lstStyle/>
        <a:p>
          <a:endParaRPr lang="en-US"/>
        </a:p>
      </dgm:t>
    </dgm:pt>
    <dgm:pt modelId="{9B74F805-E90A-4D65-8085-60E1A4FA6570}" type="pres">
      <dgm:prSet presAssocID="{7CFFC6E0-083E-4281-B80D-6C3A998B6654}" presName="spacerL" presStyleCnt="0"/>
      <dgm:spPr/>
    </dgm:pt>
    <dgm:pt modelId="{2720042F-E756-4B1C-BBB9-07135AD995C9}" type="pres">
      <dgm:prSet presAssocID="{7CFFC6E0-083E-4281-B80D-6C3A998B6654}" presName="sibTrans" presStyleLbl="sibTrans2D1" presStyleIdx="1" presStyleCnt="2"/>
      <dgm:spPr/>
      <dgm:t>
        <a:bodyPr/>
        <a:lstStyle/>
        <a:p>
          <a:endParaRPr lang="en-US"/>
        </a:p>
      </dgm:t>
    </dgm:pt>
    <dgm:pt modelId="{B46B7FD7-E8D8-485E-8D0B-C519EF8A3559}" type="pres">
      <dgm:prSet presAssocID="{7CFFC6E0-083E-4281-B80D-6C3A998B6654}" presName="spacerR" presStyleCnt="0"/>
      <dgm:spPr/>
    </dgm:pt>
    <dgm:pt modelId="{303AFF82-866F-41B7-A399-4AE7505E980C}" type="pres">
      <dgm:prSet presAssocID="{6F856DCE-4CB8-48A6-8D81-08884FE4E1FB}" presName="node" presStyleLbl="node1" presStyleIdx="2" presStyleCnt="3">
        <dgm:presLayoutVars>
          <dgm:bulletEnabled val="1"/>
        </dgm:presLayoutVars>
      </dgm:prSet>
      <dgm:spPr/>
      <dgm:t>
        <a:bodyPr/>
        <a:lstStyle/>
        <a:p>
          <a:endParaRPr lang="en-US"/>
        </a:p>
      </dgm:t>
    </dgm:pt>
  </dgm:ptLst>
  <dgm:cxnLst>
    <dgm:cxn modelId="{20493181-149D-463E-97AD-4B573117EF21}" type="presOf" srcId="{0B6C55B2-D5C3-49EC-A140-BB1BC3AE784B}" destId="{AABCBB55-FFA7-4A1D-9AF3-45D1BBEE4E51}" srcOrd="0" destOrd="0" presId="urn:microsoft.com/office/officeart/2005/8/layout/equation1"/>
    <dgm:cxn modelId="{D42A2E88-4014-4933-80C2-9E8BC752934D}" srcId="{62228915-5F2D-4664-B12E-5FDAC5C1200C}" destId="{6F856DCE-4CB8-48A6-8D81-08884FE4E1FB}" srcOrd="2" destOrd="0" parTransId="{4C155BD2-0D4B-40F5-80AE-119F2B4D0DB1}" sibTransId="{BC302400-6C3B-48AA-8FED-D6510998E9CF}"/>
    <dgm:cxn modelId="{F7F98EE0-2CB3-49F4-B397-C96F151F0C1B}" type="presOf" srcId="{6F856DCE-4CB8-48A6-8D81-08884FE4E1FB}" destId="{303AFF82-866F-41B7-A399-4AE7505E980C}" srcOrd="0" destOrd="0" presId="urn:microsoft.com/office/officeart/2005/8/layout/equation1"/>
    <dgm:cxn modelId="{306E2DEE-DA78-4D7E-A4FA-12D385C084B0}" type="presOf" srcId="{BE9B09AE-3861-4D8A-89BC-A3A1D97440C5}" destId="{FEFEEB49-4EFF-42BF-9094-F7447E352E19}" srcOrd="0" destOrd="0" presId="urn:microsoft.com/office/officeart/2005/8/layout/equation1"/>
    <dgm:cxn modelId="{67231FF7-3C34-4A81-BA37-54715DB38B23}" type="presOf" srcId="{62228915-5F2D-4664-B12E-5FDAC5C1200C}" destId="{0F5340FA-E3BB-40AC-AB8A-3005E3C0F126}" srcOrd="0" destOrd="0" presId="urn:microsoft.com/office/officeart/2005/8/layout/equation1"/>
    <dgm:cxn modelId="{85523146-E1DB-4A4C-8DAF-C010D8588251}" srcId="{62228915-5F2D-4664-B12E-5FDAC5C1200C}" destId="{A95F7D90-26BA-460B-AC9F-93899092C28D}" srcOrd="1" destOrd="0" parTransId="{CA741967-A061-42F1-A398-8D5C54ECA648}" sibTransId="{7CFFC6E0-083E-4281-B80D-6C3A998B6654}"/>
    <dgm:cxn modelId="{146C792E-FFB3-41F3-A0E4-9C00F4994FD8}" type="presOf" srcId="{7CFFC6E0-083E-4281-B80D-6C3A998B6654}" destId="{2720042F-E756-4B1C-BBB9-07135AD995C9}" srcOrd="0" destOrd="0" presId="urn:microsoft.com/office/officeart/2005/8/layout/equation1"/>
    <dgm:cxn modelId="{56B5024E-0528-4E16-9FDC-869918AC94B9}" type="presOf" srcId="{A95F7D90-26BA-460B-AC9F-93899092C28D}" destId="{F3C97065-D16E-4E72-BE5B-C3108DB37A35}" srcOrd="0" destOrd="0" presId="urn:microsoft.com/office/officeart/2005/8/layout/equation1"/>
    <dgm:cxn modelId="{AF54701F-FBB2-4F62-AECA-2848918EB417}" srcId="{62228915-5F2D-4664-B12E-5FDAC5C1200C}" destId="{0B6C55B2-D5C3-49EC-A140-BB1BC3AE784B}" srcOrd="0" destOrd="0" parTransId="{7B3EF9FE-7630-4100-B58B-C52AEAAC4FD7}" sibTransId="{BE9B09AE-3861-4D8A-89BC-A3A1D97440C5}"/>
    <dgm:cxn modelId="{33E037B2-1069-425E-A05D-AC5D2EAB80CD}" type="presParOf" srcId="{0F5340FA-E3BB-40AC-AB8A-3005E3C0F126}" destId="{AABCBB55-FFA7-4A1D-9AF3-45D1BBEE4E51}" srcOrd="0" destOrd="0" presId="urn:microsoft.com/office/officeart/2005/8/layout/equation1"/>
    <dgm:cxn modelId="{F1B899D5-E399-451A-AF0D-CA980F8D00E7}" type="presParOf" srcId="{0F5340FA-E3BB-40AC-AB8A-3005E3C0F126}" destId="{6353F2F5-B602-49E4-BCD2-A44B8066F553}" srcOrd="1" destOrd="0" presId="urn:microsoft.com/office/officeart/2005/8/layout/equation1"/>
    <dgm:cxn modelId="{1A1B7AD8-173C-43F2-96E1-156E6EBDA840}" type="presParOf" srcId="{0F5340FA-E3BB-40AC-AB8A-3005E3C0F126}" destId="{FEFEEB49-4EFF-42BF-9094-F7447E352E19}" srcOrd="2" destOrd="0" presId="urn:microsoft.com/office/officeart/2005/8/layout/equation1"/>
    <dgm:cxn modelId="{CFB63D5E-8C8B-463B-A24E-CA764D433101}" type="presParOf" srcId="{0F5340FA-E3BB-40AC-AB8A-3005E3C0F126}" destId="{4AD35D03-04F4-49A8-823A-CDAE7D876831}" srcOrd="3" destOrd="0" presId="urn:microsoft.com/office/officeart/2005/8/layout/equation1"/>
    <dgm:cxn modelId="{2E20FD94-B9C9-48A8-9159-55ED5506CEE9}" type="presParOf" srcId="{0F5340FA-E3BB-40AC-AB8A-3005E3C0F126}" destId="{F3C97065-D16E-4E72-BE5B-C3108DB37A35}" srcOrd="4" destOrd="0" presId="urn:microsoft.com/office/officeart/2005/8/layout/equation1"/>
    <dgm:cxn modelId="{C7D37B89-21E3-4224-8313-5597395B8F45}" type="presParOf" srcId="{0F5340FA-E3BB-40AC-AB8A-3005E3C0F126}" destId="{9B74F805-E90A-4D65-8085-60E1A4FA6570}" srcOrd="5" destOrd="0" presId="urn:microsoft.com/office/officeart/2005/8/layout/equation1"/>
    <dgm:cxn modelId="{2EC3DD38-4D62-4B35-9E29-A0D1AA14153E}" type="presParOf" srcId="{0F5340FA-E3BB-40AC-AB8A-3005E3C0F126}" destId="{2720042F-E756-4B1C-BBB9-07135AD995C9}" srcOrd="6" destOrd="0" presId="urn:microsoft.com/office/officeart/2005/8/layout/equation1"/>
    <dgm:cxn modelId="{79DDCAA0-9087-44FB-A859-CD226A3C7D0A}" type="presParOf" srcId="{0F5340FA-E3BB-40AC-AB8A-3005E3C0F126}" destId="{B46B7FD7-E8D8-485E-8D0B-C519EF8A3559}" srcOrd="7" destOrd="0" presId="urn:microsoft.com/office/officeart/2005/8/layout/equation1"/>
    <dgm:cxn modelId="{17B143DA-1BD2-488E-8A70-BC77BB429824}" type="presParOf" srcId="{0F5340FA-E3BB-40AC-AB8A-3005E3C0F126}" destId="{303AFF82-866F-41B7-A399-4AE7505E980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E4BA-08F2-4822-A4EB-2C547FD62844}">
      <dsp:nvSpPr>
        <dsp:cNvPr id="0" name=""/>
        <dsp:cNvSpPr/>
      </dsp:nvSpPr>
      <dsp:spPr>
        <a:xfrm>
          <a:off x="804" y="256689"/>
          <a:ext cx="1065848" cy="106584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Youth Program Service Elements </a:t>
          </a:r>
          <a:endParaRPr lang="en-US" sz="1000" kern="1200" dirty="0"/>
        </a:p>
      </dsp:txBody>
      <dsp:txXfrm>
        <a:off x="156894" y="412779"/>
        <a:ext cx="753668" cy="753668"/>
      </dsp:txXfrm>
    </dsp:sp>
    <dsp:sp modelId="{EFBB6D33-8CCB-4751-B994-5CF989573907}">
      <dsp:nvSpPr>
        <dsp:cNvPr id="0" name=""/>
        <dsp:cNvSpPr/>
      </dsp:nvSpPr>
      <dsp:spPr>
        <a:xfrm>
          <a:off x="1153199" y="480518"/>
          <a:ext cx="618191" cy="618191"/>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235140" y="716914"/>
        <a:ext cx="454309" cy="145399"/>
      </dsp:txXfrm>
    </dsp:sp>
    <dsp:sp modelId="{0F675CCF-826B-457D-9740-4D4AA7FD6ABF}">
      <dsp:nvSpPr>
        <dsp:cNvPr id="0" name=""/>
        <dsp:cNvSpPr/>
      </dsp:nvSpPr>
      <dsp:spPr>
        <a:xfrm>
          <a:off x="1857937" y="256689"/>
          <a:ext cx="1065848" cy="106584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Adult Program ITA </a:t>
          </a:r>
          <a:endParaRPr lang="en-US" sz="1000" kern="1200" dirty="0"/>
        </a:p>
      </dsp:txBody>
      <dsp:txXfrm>
        <a:off x="2014027" y="412779"/>
        <a:ext cx="753668" cy="753668"/>
      </dsp:txXfrm>
    </dsp:sp>
    <dsp:sp modelId="{92C5A132-666B-4B0D-9E7D-5ADC7FDA82A6}">
      <dsp:nvSpPr>
        <dsp:cNvPr id="0" name=""/>
        <dsp:cNvSpPr/>
      </dsp:nvSpPr>
      <dsp:spPr>
        <a:xfrm>
          <a:off x="3010332" y="480518"/>
          <a:ext cx="618191" cy="618191"/>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092273" y="607865"/>
        <a:ext cx="454309" cy="363497"/>
      </dsp:txXfrm>
    </dsp:sp>
    <dsp:sp modelId="{42E864C3-1075-4162-B061-E3CEB2BA5EDF}">
      <dsp:nvSpPr>
        <dsp:cNvPr id="0" name=""/>
        <dsp:cNvSpPr/>
      </dsp:nvSpPr>
      <dsp:spPr>
        <a:xfrm>
          <a:off x="3715071" y="256689"/>
          <a:ext cx="1065848" cy="106584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Co-enrollment for Alignment of Services </a:t>
          </a:r>
        </a:p>
      </dsp:txBody>
      <dsp:txXfrm>
        <a:off x="3871161" y="412779"/>
        <a:ext cx="753668" cy="753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431E8-C786-4F6B-A471-38A199983957}">
      <dsp:nvSpPr>
        <dsp:cNvPr id="0" name=""/>
        <dsp:cNvSpPr/>
      </dsp:nvSpPr>
      <dsp:spPr>
        <a:xfrm>
          <a:off x="859" y="179516"/>
          <a:ext cx="1139245" cy="113924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Adult Education </a:t>
          </a:r>
          <a:endParaRPr lang="en-US" sz="1300" kern="1200" dirty="0"/>
        </a:p>
      </dsp:txBody>
      <dsp:txXfrm>
        <a:off x="167698" y="346355"/>
        <a:ext cx="805567" cy="805567"/>
      </dsp:txXfrm>
    </dsp:sp>
    <dsp:sp modelId="{FF967610-73AB-4550-9E79-81B6F31685DC}">
      <dsp:nvSpPr>
        <dsp:cNvPr id="0" name=""/>
        <dsp:cNvSpPr/>
      </dsp:nvSpPr>
      <dsp:spPr>
        <a:xfrm>
          <a:off x="1232612" y="418758"/>
          <a:ext cx="660762" cy="660762"/>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320196" y="671433"/>
        <a:ext cx="485594" cy="155412"/>
      </dsp:txXfrm>
    </dsp:sp>
    <dsp:sp modelId="{08495450-8670-4198-B11B-6862DEEA3BF0}">
      <dsp:nvSpPr>
        <dsp:cNvPr id="0" name=""/>
        <dsp:cNvSpPr/>
      </dsp:nvSpPr>
      <dsp:spPr>
        <a:xfrm>
          <a:off x="1985881" y="179516"/>
          <a:ext cx="1139245" cy="113924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Adult Program ITA </a:t>
          </a:r>
          <a:endParaRPr lang="en-US" sz="1300" kern="1200" dirty="0"/>
        </a:p>
      </dsp:txBody>
      <dsp:txXfrm>
        <a:off x="2152720" y="346355"/>
        <a:ext cx="805567" cy="805567"/>
      </dsp:txXfrm>
    </dsp:sp>
    <dsp:sp modelId="{437503C1-9F15-4BB4-B3F3-A7AA874EA48D}">
      <dsp:nvSpPr>
        <dsp:cNvPr id="0" name=""/>
        <dsp:cNvSpPr/>
      </dsp:nvSpPr>
      <dsp:spPr>
        <a:xfrm>
          <a:off x="3217634" y="418758"/>
          <a:ext cx="660762" cy="660762"/>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05218" y="554875"/>
        <a:ext cx="485594" cy="388528"/>
      </dsp:txXfrm>
    </dsp:sp>
    <dsp:sp modelId="{EE52FCC3-4B32-4CE0-99E6-666B6DA6436D}">
      <dsp:nvSpPr>
        <dsp:cNvPr id="0" name=""/>
        <dsp:cNvSpPr/>
      </dsp:nvSpPr>
      <dsp:spPr>
        <a:xfrm>
          <a:off x="3970903" y="179516"/>
          <a:ext cx="1139245" cy="1139245"/>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Integrated Education and Training </a:t>
          </a:r>
          <a:endParaRPr lang="en-US" sz="1300" kern="1200" dirty="0"/>
        </a:p>
      </dsp:txBody>
      <dsp:txXfrm>
        <a:off x="4137742" y="346355"/>
        <a:ext cx="805567" cy="805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CBB55-FFA7-4A1D-9AF3-45D1BBEE4E51}">
      <dsp:nvSpPr>
        <dsp:cNvPr id="0" name=""/>
        <dsp:cNvSpPr/>
      </dsp:nvSpPr>
      <dsp:spPr>
        <a:xfrm>
          <a:off x="124172" y="234"/>
          <a:ext cx="653870" cy="6538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err="1" smtClean="0"/>
            <a:t>MassHire</a:t>
          </a:r>
          <a:r>
            <a:rPr lang="en-US" sz="800" kern="1200" dirty="0" smtClean="0"/>
            <a:t> </a:t>
          </a:r>
          <a:endParaRPr lang="en-US" sz="800" kern="1200" dirty="0"/>
        </a:p>
      </dsp:txBody>
      <dsp:txXfrm>
        <a:off x="219929" y="95991"/>
        <a:ext cx="462356" cy="462356"/>
      </dsp:txXfrm>
    </dsp:sp>
    <dsp:sp modelId="{FEFEEB49-4EFF-42BF-9094-F7447E352E19}">
      <dsp:nvSpPr>
        <dsp:cNvPr id="0" name=""/>
        <dsp:cNvSpPr/>
      </dsp:nvSpPr>
      <dsp:spPr>
        <a:xfrm>
          <a:off x="831138" y="137547"/>
          <a:ext cx="379245" cy="379245"/>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881407" y="282570"/>
        <a:ext cx="278707" cy="89199"/>
      </dsp:txXfrm>
    </dsp:sp>
    <dsp:sp modelId="{F3C97065-D16E-4E72-BE5B-C3108DB37A35}">
      <dsp:nvSpPr>
        <dsp:cNvPr id="0" name=""/>
        <dsp:cNvSpPr/>
      </dsp:nvSpPr>
      <dsp:spPr>
        <a:xfrm>
          <a:off x="1263477" y="234"/>
          <a:ext cx="653870" cy="6538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MRC or MCB </a:t>
          </a:r>
          <a:endParaRPr lang="en-US" sz="800" kern="1200" dirty="0"/>
        </a:p>
      </dsp:txBody>
      <dsp:txXfrm>
        <a:off x="1359234" y="95991"/>
        <a:ext cx="462356" cy="462356"/>
      </dsp:txXfrm>
    </dsp:sp>
    <dsp:sp modelId="{2720042F-E756-4B1C-BBB9-07135AD995C9}">
      <dsp:nvSpPr>
        <dsp:cNvPr id="0" name=""/>
        <dsp:cNvSpPr/>
      </dsp:nvSpPr>
      <dsp:spPr>
        <a:xfrm>
          <a:off x="1970442" y="137547"/>
          <a:ext cx="379245" cy="379245"/>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020711" y="215671"/>
        <a:ext cx="278707" cy="222997"/>
      </dsp:txXfrm>
    </dsp:sp>
    <dsp:sp modelId="{303AFF82-866F-41B7-A399-4AE7505E980C}">
      <dsp:nvSpPr>
        <dsp:cNvPr id="0" name=""/>
        <dsp:cNvSpPr/>
      </dsp:nvSpPr>
      <dsp:spPr>
        <a:xfrm>
          <a:off x="2402782" y="234"/>
          <a:ext cx="653870" cy="65387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Service Alignment </a:t>
          </a:r>
          <a:endParaRPr lang="en-US" sz="800" kern="1200" dirty="0"/>
        </a:p>
      </dsp:txBody>
      <dsp:txXfrm>
        <a:off x="2498539" y="95991"/>
        <a:ext cx="462356" cy="46235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051798B2-8A4B-2446-B6F0-7A9B9C158E37}" type="datetimeFigureOut">
              <a:rPr lang="en-US" smtClean="0"/>
              <a:t>12/17/2019</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E0FE1118-A4E6-2B4A-AF18-287D336DCF6C}" type="datetimeFigureOut">
              <a:rPr lang="en-US" smtClean="0"/>
              <a:t>12/17/2019</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endParaRPr lang="en-US" dirty="0"/>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2413613160"/>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633937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www.mass.gov/doc/dcs-policy-18-101-4-eligibility-requirements-for-wioa-title-i-adult-and-dislocated-worker/download"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www.mass.gov/massworkforce/docs/issuances/wioa-policy/08-102.pdf"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www.mass.gov/massworkforce/docs/issuances/wioa-policy/08-106.pdf"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www.mass.gov/service-details/massworkforce-wioa-oscc-operations-policy-issuances"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mass.gov/service-details/massworkforce-joint-partner-polic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8" Type="http://schemas.openxmlformats.org/officeDocument/2006/relationships/hyperlink" Target="https://www.careeronestop.org/site/american-job-center.aspx"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ion.workforcegps.org/" TargetMode="External"/><Relationship Id="rId2" Type="http://schemas.openxmlformats.org/officeDocument/2006/relationships/hyperlink" Target="https://www.congress.gov/bill/113th-congress/house-bill/803/text" TargetMode="External"/><Relationship Id="rId1" Type="http://schemas.openxmlformats.org/officeDocument/2006/relationships/slideLayout" Target="../slideLayouts/slideLayout15.xml"/><Relationship Id="rId6" Type="http://schemas.openxmlformats.org/officeDocument/2006/relationships/hyperlink" Target="https://www.workforcegps.org/" TargetMode="External"/><Relationship Id="rId5" Type="http://schemas.openxmlformats.org/officeDocument/2006/relationships/hyperlink" Target="https://wdr.doleta.gov/directives/corr_doc.cfm?docn=3851" TargetMode="External"/><Relationship Id="rId4" Type="http://schemas.openxmlformats.org/officeDocument/2006/relationships/hyperlink" Target="https://wdr.doleta.gov/directives/corr_doc.cfm?DOCN=82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3949" y="2731478"/>
            <a:ext cx="8313490" cy="444948"/>
          </a:xfrm>
        </p:spPr>
        <p:txBody>
          <a:bodyPr/>
          <a:lstStyle/>
          <a:p>
            <a:pPr algn="ctr"/>
            <a:r>
              <a:rPr lang="en-US" dirty="0">
                <a:solidFill>
                  <a:schemeClr val="tx2">
                    <a:lumMod val="90000"/>
                    <a:lumOff val="10000"/>
                  </a:schemeClr>
                </a:solidFill>
                <a:latin typeface="Century Gothic" panose="020B0502020202020204" pitchFamily="34" charset="0"/>
              </a:rPr>
              <a:t>Adult and Dislocated Worker Program</a:t>
            </a:r>
          </a:p>
        </p:txBody>
      </p:sp>
      <p:sp>
        <p:nvSpPr>
          <p:cNvPr id="4" name="Text Placeholder 3"/>
          <p:cNvSpPr>
            <a:spLocks noGrp="1"/>
          </p:cNvSpPr>
          <p:nvPr>
            <p:ph type="body" sz="quarter" idx="11"/>
          </p:nvPr>
        </p:nvSpPr>
        <p:spPr/>
        <p:txBody>
          <a:bodyPr/>
          <a:lstStyle/>
          <a:p>
            <a:r>
              <a:rPr lang="en-US" dirty="0" smtClean="0">
                <a:latin typeface="Calibri" panose="020F0502020204030204" pitchFamily="34" charset="0"/>
              </a:rPr>
              <a:t>December 12, 2019 </a:t>
            </a:r>
            <a:endParaRPr lang="en-US" dirty="0">
              <a:latin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pic>
        <p:nvPicPr>
          <p:cNvPr id="9" name="Picture 3" descr="C:\Users\sacha.stadhard\AppData\Local\Microsoft\Windows\Temporary Internet Files\Content.Outlook\YA1MALP7\wioa logo1-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5239"/>
            <a:ext cx="4114800" cy="164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17" y="1573212"/>
            <a:ext cx="7589837"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0" y="0"/>
            <a:ext cx="8229600" cy="914400"/>
          </a:xfrm>
        </p:spPr>
        <p:txBody>
          <a:bodyPr/>
          <a:lstStyle/>
          <a:p>
            <a:pPr eaLnBrk="1" hangingPunct="1">
              <a:lnSpc>
                <a:spcPct val="150000"/>
              </a:lnSpc>
              <a:defRPr/>
            </a:pPr>
            <a:r>
              <a:rPr lang="en-US" altLang="en-US" sz="2800" dirty="0">
                <a:latin typeface="Century Gothic" panose="020B0502020202020204" pitchFamily="34" charset="0"/>
              </a:rPr>
              <a:t>WIOA Dislocated Worker Eligibility</a:t>
            </a:r>
            <a:endParaRPr lang="en-US" altLang="en-US" sz="1800" dirty="0">
              <a:latin typeface="Century Gothic" panose="020B0502020202020204" pitchFamily="34" charset="0"/>
            </a:endParaRPr>
          </a:p>
        </p:txBody>
      </p:sp>
      <p:sp>
        <p:nvSpPr>
          <p:cNvPr id="9" name="TextBox 8"/>
          <p:cNvSpPr txBox="1"/>
          <p:nvPr/>
        </p:nvSpPr>
        <p:spPr>
          <a:xfrm>
            <a:off x="814917" y="1202229"/>
            <a:ext cx="7575549" cy="369332"/>
          </a:xfrm>
          <a:prstGeom prst="rect">
            <a:avLst/>
          </a:prstGeom>
          <a:noFill/>
        </p:spPr>
        <p:txBody>
          <a:bodyPr wrap="square" rtlCol="0">
            <a:spAutoFit/>
          </a:bodyPr>
          <a:lstStyle/>
          <a:p>
            <a:r>
              <a:rPr lang="en-US" dirty="0"/>
              <a:t>Displaced Homemaker</a:t>
            </a:r>
          </a:p>
        </p:txBody>
      </p:sp>
    </p:spTree>
    <p:extLst>
      <p:ext uri="{BB962C8B-B14F-4D97-AF65-F5344CB8AC3E}">
        <p14:creationId xmlns:p14="http://schemas.microsoft.com/office/powerpoint/2010/main" val="390982726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defRPr/>
            </a:pPr>
            <a:r>
              <a:rPr lang="en-US" sz="2800" dirty="0">
                <a:latin typeface="Century Gothic" panose="020B0502020202020204" pitchFamily="34" charset="0"/>
              </a:rPr>
              <a:t>Income Stuff</a:t>
            </a:r>
          </a:p>
        </p:txBody>
      </p:sp>
      <p:sp>
        <p:nvSpPr>
          <p:cNvPr id="34819" name="Content Placeholder 2"/>
          <p:cNvSpPr>
            <a:spLocks noGrp="1"/>
          </p:cNvSpPr>
          <p:nvPr>
            <p:ph idx="1"/>
          </p:nvPr>
        </p:nvSpPr>
        <p:spPr>
          <a:xfrm>
            <a:off x="457200" y="1143000"/>
            <a:ext cx="8229600" cy="4983163"/>
          </a:xfrm>
        </p:spPr>
        <p:txBody>
          <a:bodyPr/>
          <a:lstStyle/>
          <a:p>
            <a:r>
              <a:rPr lang="en-US" altLang="en-US" dirty="0">
                <a:solidFill>
                  <a:schemeClr val="tx1"/>
                </a:solidFill>
              </a:rPr>
              <a:t>Self Attestation Question on Full Tab</a:t>
            </a:r>
          </a:p>
          <a:p>
            <a:endParaRPr lang="en-US" altLang="en-US" dirty="0"/>
          </a:p>
        </p:txBody>
      </p:sp>
      <p:sp>
        <p:nvSpPr>
          <p:cNvPr id="8" name="Slide Number Placeholder 7"/>
          <p:cNvSpPr>
            <a:spLocks noGrp="1"/>
          </p:cNvSpPr>
          <p:nvPr>
            <p:ph type="sldNum" sz="quarter" idx="12"/>
          </p:nvPr>
        </p:nvSpPr>
        <p:spPr>
          <a:xfrm>
            <a:off x="8474148" y="6358001"/>
            <a:ext cx="212651"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29" y="1656907"/>
            <a:ext cx="7589837" cy="4233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3346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defRPr/>
            </a:pPr>
            <a:r>
              <a:rPr lang="en-US" sz="2800" dirty="0">
                <a:latin typeface="Century Gothic" panose="020B0502020202020204" pitchFamily="34" charset="0"/>
              </a:rPr>
              <a:t>Income Stuff</a:t>
            </a:r>
          </a:p>
        </p:txBody>
      </p:sp>
      <p:sp>
        <p:nvSpPr>
          <p:cNvPr id="34819" name="Content Placeholder 2"/>
          <p:cNvSpPr>
            <a:spLocks noGrp="1"/>
          </p:cNvSpPr>
          <p:nvPr>
            <p:ph idx="1"/>
          </p:nvPr>
        </p:nvSpPr>
        <p:spPr>
          <a:xfrm>
            <a:off x="457200" y="1143000"/>
            <a:ext cx="8229600" cy="4983163"/>
          </a:xfrm>
        </p:spPr>
        <p:txBody>
          <a:bodyPr/>
          <a:lstStyle/>
          <a:p>
            <a:r>
              <a:rPr lang="en-US" altLang="en-US" dirty="0">
                <a:solidFill>
                  <a:schemeClr val="tx1"/>
                </a:solidFill>
              </a:rPr>
              <a:t>Verifying Income</a:t>
            </a:r>
          </a:p>
          <a:p>
            <a:endParaRPr lang="en-US" altLang="en-US" dirty="0"/>
          </a:p>
        </p:txBody>
      </p:sp>
      <p:sp>
        <p:nvSpPr>
          <p:cNvPr id="8" name="Slide Number Placeholder 7"/>
          <p:cNvSpPr>
            <a:spLocks noGrp="1"/>
          </p:cNvSpPr>
          <p:nvPr>
            <p:ph type="sldNum" sz="quarter" idx="12"/>
          </p:nvPr>
        </p:nvSpPr>
        <p:spPr>
          <a:xfrm>
            <a:off x="8495414" y="6358001"/>
            <a:ext cx="265814"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6FA0222-A4E4-48A8-BF09-681841771C37}" type="slidenum">
              <a:rPr kumimoji="0" lang="en-US" b="0" i="0" u="none" strike="noStrike" kern="1200" cap="none" spc="0" normalizeH="0" baseline="0" noProof="0" smtClean="0">
                <a:ln>
                  <a:noFill/>
                </a:ln>
                <a:solidFill>
                  <a:prstClr val="black">
                    <a:lumMod val="65000"/>
                    <a:lumOff val="35000"/>
                  </a:prstClr>
                </a:solidFill>
                <a:effectLst/>
                <a:uLnTx/>
                <a:uFillTx/>
                <a:latin typeface="Calibri" panose="020F0502020204030204" pitchFamily="34" charset="0"/>
                <a:cs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593111"/>
            <a:ext cx="7589837"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75064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2093" y="304800"/>
            <a:ext cx="8431213"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Source Documentation </a:t>
            </a:r>
          </a:p>
        </p:txBody>
      </p:sp>
      <p:sp>
        <p:nvSpPr>
          <p:cNvPr id="11" name="TextBox 10"/>
          <p:cNvSpPr txBox="1"/>
          <p:nvPr/>
        </p:nvSpPr>
        <p:spPr>
          <a:xfrm>
            <a:off x="457200" y="990600"/>
            <a:ext cx="8001000" cy="646331"/>
          </a:xfrm>
          <a:prstGeom prst="rect">
            <a:avLst/>
          </a:prstGeom>
          <a:noFill/>
        </p:spPr>
        <p:txBody>
          <a:bodyPr wrap="square" rtlCol="0">
            <a:spAutoFit/>
          </a:bodyPr>
          <a:lstStyle/>
          <a:p>
            <a:endParaRPr lang="en-US" dirty="0"/>
          </a:p>
          <a:p>
            <a:endParaRPr lang="en-US" dirty="0"/>
          </a:p>
        </p:txBody>
      </p:sp>
      <p:sp>
        <p:nvSpPr>
          <p:cNvPr id="12" name="TextBox 11"/>
          <p:cNvSpPr txBox="1"/>
          <p:nvPr/>
        </p:nvSpPr>
        <p:spPr>
          <a:xfrm>
            <a:off x="457200" y="1222891"/>
            <a:ext cx="8382000" cy="473975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latin typeface="Century Gothic" panose="020B0502020202020204" pitchFamily="34" charset="0"/>
              </a:rPr>
              <a:t>Documentation is necessary to support Adult and Dislocated Worker eligibility and priority of service.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Arial" panose="020B0604020202020204" pitchFamily="34" charset="0"/>
              <a:buChar char="•"/>
            </a:pPr>
            <a:r>
              <a:rPr lang="en-US" dirty="0">
                <a:solidFill>
                  <a:schemeClr val="accent6"/>
                </a:solidFill>
                <a:latin typeface="Century Gothic" panose="020B0502020202020204" pitchFamily="34" charset="0"/>
              </a:rPr>
              <a:t>Staff must verify and confirm that individuals are eligible to participate in Adult and Dislocated Worker program services through an examination of documents.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Arial" panose="020B0604020202020204" pitchFamily="34" charset="0"/>
              <a:buChar char="•"/>
            </a:pPr>
            <a:r>
              <a:rPr lang="en-US" dirty="0">
                <a:solidFill>
                  <a:schemeClr val="accent6"/>
                </a:solidFill>
                <a:latin typeface="Century Gothic" panose="020B0502020202020204" pitchFamily="34" charset="0"/>
              </a:rPr>
              <a:t>Documentation may be stored electronically, however  documentation must be available to program monitors, fiscal monitors, and auditors. </a:t>
            </a:r>
            <a:r>
              <a:rPr lang="en-US" b="1" dirty="0">
                <a:solidFill>
                  <a:schemeClr val="accent6"/>
                </a:solidFill>
                <a:latin typeface="Century Gothic" panose="020B0502020202020204" pitchFamily="34" charset="0"/>
              </a:rPr>
              <a:t>(Security protocols to safeguard personal information must be in place.)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Arial" panose="020B0604020202020204" pitchFamily="34" charset="0"/>
              <a:buChar char="•"/>
            </a:pPr>
            <a:r>
              <a:rPr lang="en-US" dirty="0">
                <a:solidFill>
                  <a:schemeClr val="accent6"/>
                </a:solidFill>
                <a:latin typeface="Century Gothic" panose="020B0502020202020204" pitchFamily="34" charset="0"/>
              </a:rPr>
              <a:t>Local areas must retain records for a period of at least three (3) years after the submittal of the final closeout expenditure report for that funding period.  </a:t>
            </a:r>
          </a:p>
          <a:p>
            <a:pPr marL="285750" indent="-285750">
              <a:buFont typeface="Arial" panose="020B0604020202020204" pitchFamily="34" charset="0"/>
              <a:buChar char="•"/>
            </a:pPr>
            <a:endParaRPr lang="en-US" dirty="0">
              <a:solidFill>
                <a:schemeClr val="accent6"/>
              </a:solidFill>
              <a:latin typeface="Century Gothic" panose="020B0502020202020204" pitchFamily="34" charset="0"/>
            </a:endParaRPr>
          </a:p>
          <a:p>
            <a:pPr marL="285750" indent="-285750">
              <a:buFont typeface="Wingdings" panose="05000000000000000000" pitchFamily="2" charset="2"/>
              <a:buChar char="v"/>
            </a:pPr>
            <a:r>
              <a:rPr lang="en-US" sz="1400" i="1" dirty="0">
                <a:solidFill>
                  <a:schemeClr val="accent6"/>
                </a:solidFill>
                <a:latin typeface="Century Gothic" panose="020B0502020202020204" pitchFamily="34" charset="0"/>
                <a:hlinkClick r:id="rId2"/>
              </a:rPr>
              <a:t>100 DCS </a:t>
            </a:r>
            <a:r>
              <a:rPr lang="en-US" sz="1400" i="1" dirty="0" smtClean="0">
                <a:solidFill>
                  <a:schemeClr val="accent6"/>
                </a:solidFill>
                <a:latin typeface="Century Gothic" panose="020B0502020202020204" pitchFamily="34" charset="0"/>
                <a:hlinkClick r:id="rId2"/>
              </a:rPr>
              <a:t>18.101.4 </a:t>
            </a:r>
            <a:r>
              <a:rPr lang="en-US" sz="1400" i="1" dirty="0">
                <a:solidFill>
                  <a:schemeClr val="accent6"/>
                </a:solidFill>
                <a:latin typeface="Century Gothic" panose="020B0502020202020204" pitchFamily="34" charset="0"/>
                <a:hlinkClick r:id="rId2"/>
              </a:rPr>
              <a:t>Eligibility Requirements for WIOA Title </a:t>
            </a:r>
            <a:r>
              <a:rPr lang="en-US" sz="1400" i="1" dirty="0" smtClean="0">
                <a:solidFill>
                  <a:schemeClr val="accent6"/>
                </a:solidFill>
                <a:latin typeface="Century Gothic" panose="020B0502020202020204" pitchFamily="34" charset="0"/>
                <a:hlinkClick r:id="rId2"/>
              </a:rPr>
              <a:t>I Adult and Dislocated Worker</a:t>
            </a:r>
            <a:r>
              <a:rPr lang="en-US" sz="1400" dirty="0" smtClean="0">
                <a:solidFill>
                  <a:schemeClr val="accent6"/>
                </a:solidFill>
                <a:latin typeface="Century Gothic" panose="020B0502020202020204" pitchFamily="34" charset="0"/>
                <a:hlinkClick r:id="rId2"/>
              </a:rPr>
              <a:t>   </a:t>
            </a:r>
            <a:endParaRPr lang="en-US" sz="1400" dirty="0">
              <a:solidFill>
                <a:schemeClr val="accent6"/>
              </a:solidFill>
              <a:latin typeface="Century Gothic" panose="020B0502020202020204" pitchFamily="34" charset="0"/>
            </a:endParaRPr>
          </a:p>
        </p:txBody>
      </p:sp>
      <p:sp>
        <p:nvSpPr>
          <p:cNvPr id="6" name="Slide Number Placeholder 7"/>
          <p:cNvSpPr txBox="1">
            <a:spLocks/>
          </p:cNvSpPr>
          <p:nvPr/>
        </p:nvSpPr>
        <p:spPr>
          <a:xfrm>
            <a:off x="8495414" y="6410385"/>
            <a:ext cx="343786" cy="3127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r>
              <a:rPr lang="en-US" sz="1000" dirty="0">
                <a:solidFill>
                  <a:prstClr val="black">
                    <a:lumMod val="65000"/>
                    <a:lumOff val="35000"/>
                  </a:prstClr>
                </a:solidFill>
                <a:latin typeface="Calibri" panose="020F0502020204030204" pitchFamily="34" charset="0"/>
                <a:cs typeface="Calibri" panose="020F0502020204030204" pitchFamily="34" charset="0"/>
              </a:rPr>
              <a:t>13</a:t>
            </a:r>
            <a:endParaRPr lang="en-US" sz="1050" dirty="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34048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sz="2800" dirty="0">
                <a:solidFill>
                  <a:schemeClr val="bg1"/>
                </a:solidFill>
                <a:latin typeface="Century Gothic" panose="020B0502020202020204" pitchFamily="34" charset="0"/>
              </a:rPr>
              <a:t>Three Types of Career Services </a:t>
            </a:r>
          </a:p>
        </p:txBody>
      </p:sp>
      <p:sp>
        <p:nvSpPr>
          <p:cNvPr id="3" name="Content Placeholder 2"/>
          <p:cNvSpPr>
            <a:spLocks noGrp="1"/>
          </p:cNvSpPr>
          <p:nvPr>
            <p:ph idx="1"/>
          </p:nvPr>
        </p:nvSpPr>
        <p:spPr>
          <a:xfrm>
            <a:off x="457200" y="1219200"/>
            <a:ext cx="8229600" cy="5181600"/>
          </a:xfrm>
        </p:spPr>
        <p:txBody>
          <a:bodyPr>
            <a:normAutofit/>
          </a:bodyPr>
          <a:lstStyle/>
          <a:p>
            <a:pPr marL="0" indent="0" algn="ctr">
              <a:buNone/>
            </a:pPr>
            <a:r>
              <a:rPr lang="en-US" dirty="0">
                <a:solidFill>
                  <a:schemeClr val="accent6"/>
                </a:solidFill>
                <a:latin typeface="Century Gothic" panose="020B0502020202020204" pitchFamily="34" charset="0"/>
              </a:rPr>
              <a:t>**</a:t>
            </a:r>
            <a:r>
              <a:rPr lang="en-US" cap="small" dirty="0">
                <a:solidFill>
                  <a:schemeClr val="accent6"/>
                </a:solidFill>
                <a:latin typeface="Century Gothic" panose="020B0502020202020204" pitchFamily="34" charset="0"/>
              </a:rPr>
              <a:t>Under WIOA there is no longer a sequence of services**</a:t>
            </a:r>
            <a:endParaRPr lang="en-US" dirty="0">
              <a:solidFill>
                <a:schemeClr val="accent6"/>
              </a:solidFill>
              <a:latin typeface="Century Gothic" panose="020B0502020202020204" pitchFamily="34" charset="0"/>
            </a:endParaRPr>
          </a:p>
          <a:p>
            <a:r>
              <a:rPr lang="en-US" sz="1800" dirty="0">
                <a:solidFill>
                  <a:schemeClr val="accent6"/>
                </a:solidFill>
                <a:latin typeface="Century Gothic" panose="020B0502020202020204" pitchFamily="34" charset="0"/>
              </a:rPr>
              <a:t>Basic Career Services: </a:t>
            </a:r>
            <a:r>
              <a:rPr lang="en-US" sz="1400" i="1" dirty="0">
                <a:solidFill>
                  <a:schemeClr val="accent6"/>
                </a:solidFill>
                <a:latin typeface="Century Gothic" panose="020B0502020202020204" pitchFamily="34" charset="0"/>
              </a:rPr>
              <a:t>Universally accessible and made available to all individuals seeking employment and training. </a:t>
            </a:r>
          </a:p>
          <a:p>
            <a:pPr lvl="1"/>
            <a:r>
              <a:rPr lang="en-US" sz="1400" dirty="0">
                <a:solidFill>
                  <a:schemeClr val="accent6"/>
                </a:solidFill>
                <a:latin typeface="Century Gothic" panose="020B0502020202020204" pitchFamily="34" charset="0"/>
              </a:rPr>
              <a:t>Services include: </a:t>
            </a:r>
          </a:p>
          <a:p>
            <a:pPr lvl="2"/>
            <a:r>
              <a:rPr lang="en-US" sz="1400" dirty="0">
                <a:solidFill>
                  <a:schemeClr val="accent6"/>
                </a:solidFill>
                <a:latin typeface="Century Gothic" panose="020B0502020202020204" pitchFamily="34" charset="0"/>
              </a:rPr>
              <a:t>Eligibility Determination </a:t>
            </a:r>
          </a:p>
          <a:p>
            <a:pPr lvl="2"/>
            <a:r>
              <a:rPr lang="en-US" sz="1400" dirty="0">
                <a:solidFill>
                  <a:schemeClr val="accent6"/>
                </a:solidFill>
                <a:latin typeface="Century Gothic" panose="020B0502020202020204" pitchFamily="34" charset="0"/>
              </a:rPr>
              <a:t>Initial Skills Assessment </a:t>
            </a:r>
          </a:p>
          <a:p>
            <a:pPr lvl="2"/>
            <a:r>
              <a:rPr lang="en-US" sz="1400" dirty="0">
                <a:solidFill>
                  <a:schemeClr val="accent6"/>
                </a:solidFill>
                <a:latin typeface="Century Gothic" panose="020B0502020202020204" pitchFamily="34" charset="0"/>
              </a:rPr>
              <a:t>Labor Exchange Services </a:t>
            </a:r>
          </a:p>
          <a:p>
            <a:pPr lvl="2"/>
            <a:r>
              <a:rPr lang="en-US" sz="1400" dirty="0">
                <a:solidFill>
                  <a:schemeClr val="accent6"/>
                </a:solidFill>
                <a:latin typeface="Century Gothic" panose="020B0502020202020204" pitchFamily="34" charset="0"/>
              </a:rPr>
              <a:t>Information on Programs and Services </a:t>
            </a:r>
          </a:p>
          <a:p>
            <a:pPr lvl="2"/>
            <a:r>
              <a:rPr lang="en-US" sz="1400" dirty="0">
                <a:solidFill>
                  <a:schemeClr val="accent6"/>
                </a:solidFill>
                <a:latin typeface="Century Gothic" panose="020B0502020202020204" pitchFamily="34" charset="0"/>
              </a:rPr>
              <a:t>Program Referrals </a:t>
            </a:r>
          </a:p>
          <a:p>
            <a:pPr lvl="2"/>
            <a:endParaRPr lang="en-US" sz="1400" i="1" dirty="0">
              <a:solidFill>
                <a:schemeClr val="accent6"/>
              </a:solidFill>
              <a:latin typeface="Century Gothic" panose="020B0502020202020204" pitchFamily="34" charset="0"/>
            </a:endParaRPr>
          </a:p>
          <a:p>
            <a:pPr>
              <a:buFont typeface="Wingdings" panose="05000000000000000000" pitchFamily="2" charset="2"/>
              <a:buChar char="v"/>
            </a:pPr>
            <a:r>
              <a:rPr lang="en-US" sz="1600" i="1" dirty="0">
                <a:solidFill>
                  <a:schemeClr val="accent6"/>
                </a:solidFill>
                <a:latin typeface="Century Gothic" panose="020B0502020202020204" pitchFamily="34" charset="0"/>
              </a:rPr>
              <a:t>Basic services must be made available in at least one comprehensive Career Center per local area.</a:t>
            </a:r>
          </a:p>
          <a:p>
            <a:r>
              <a:rPr lang="en-US" sz="1400" b="1" dirty="0">
                <a:solidFill>
                  <a:schemeClr val="accent6"/>
                </a:solidFill>
                <a:latin typeface="Century Gothic" panose="020B0502020202020204" pitchFamily="34" charset="0"/>
              </a:rPr>
              <a:t>Basic Career Services may be provided by Adult and Dislocated Worker staff and Employment Services staff. </a:t>
            </a:r>
            <a:endParaRPr lang="en-US" sz="1400" dirty="0">
              <a:solidFill>
                <a:schemeClr val="accent6"/>
              </a:solidFill>
              <a:latin typeface="Century Gothic" panose="020B0502020202020204" pitchFamily="34" charset="0"/>
            </a:endParaRPr>
          </a:p>
          <a:p>
            <a:endParaRPr lang="en-US"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Tree>
    <p:extLst>
      <p:ext uri="{BB962C8B-B14F-4D97-AF65-F5344CB8AC3E}">
        <p14:creationId xmlns:p14="http://schemas.microsoft.com/office/powerpoint/2010/main" val="179555126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sz="2800" dirty="0">
                <a:solidFill>
                  <a:schemeClr val="bg1"/>
                </a:solidFill>
                <a:latin typeface="Century Gothic" panose="020B0502020202020204" pitchFamily="34" charset="0"/>
              </a:rPr>
              <a:t>Three Types of Career Services continued… </a:t>
            </a:r>
          </a:p>
        </p:txBody>
      </p:sp>
      <p:sp>
        <p:nvSpPr>
          <p:cNvPr id="3" name="Content Placeholder 2"/>
          <p:cNvSpPr>
            <a:spLocks noGrp="1"/>
          </p:cNvSpPr>
          <p:nvPr>
            <p:ph idx="1"/>
          </p:nvPr>
        </p:nvSpPr>
        <p:spPr>
          <a:xfrm>
            <a:off x="125834" y="1222438"/>
            <a:ext cx="8883941" cy="5135563"/>
          </a:xfrm>
        </p:spPr>
        <p:txBody>
          <a:bodyPr>
            <a:noAutofit/>
          </a:bodyPr>
          <a:lstStyle/>
          <a:p>
            <a:r>
              <a:rPr lang="en-US" sz="1800" dirty="0">
                <a:solidFill>
                  <a:schemeClr val="accent6"/>
                </a:solidFill>
                <a:latin typeface="Century Gothic" panose="020B0502020202020204" pitchFamily="34" charset="0"/>
              </a:rPr>
              <a:t>Individualized Career Services: </a:t>
            </a:r>
            <a:r>
              <a:rPr lang="en-US" sz="1200" i="1" dirty="0">
                <a:solidFill>
                  <a:schemeClr val="accent6"/>
                </a:solidFill>
                <a:latin typeface="Century Gothic" panose="020B0502020202020204" pitchFamily="34" charset="0"/>
              </a:rPr>
              <a:t>Made available to participants after staff determine that such services are required to retain or obtain employment consistent with applicable statutory priorities.  </a:t>
            </a:r>
          </a:p>
          <a:p>
            <a:pPr lvl="1"/>
            <a:r>
              <a:rPr lang="en-US" sz="1200" i="1" dirty="0">
                <a:solidFill>
                  <a:schemeClr val="accent6"/>
                </a:solidFill>
                <a:latin typeface="Century Gothic" panose="020B0502020202020204" pitchFamily="34" charset="0"/>
              </a:rPr>
              <a:t>Services Include: </a:t>
            </a:r>
          </a:p>
          <a:p>
            <a:pPr lvl="2"/>
            <a:r>
              <a:rPr lang="en-US" sz="1200" i="1" dirty="0">
                <a:solidFill>
                  <a:schemeClr val="accent6"/>
                </a:solidFill>
                <a:latin typeface="Century Gothic" panose="020B0502020202020204" pitchFamily="34" charset="0"/>
              </a:rPr>
              <a:t>Specialized Assessment </a:t>
            </a:r>
          </a:p>
          <a:p>
            <a:pPr lvl="2"/>
            <a:r>
              <a:rPr lang="en-US" sz="1200" i="1" dirty="0">
                <a:solidFill>
                  <a:schemeClr val="accent6"/>
                </a:solidFill>
                <a:latin typeface="Century Gothic" panose="020B0502020202020204" pitchFamily="34" charset="0"/>
              </a:rPr>
              <a:t>Development of Individualized Employment Plan </a:t>
            </a:r>
          </a:p>
          <a:p>
            <a:pPr lvl="3">
              <a:buFont typeface="Wingdings" panose="05000000000000000000" pitchFamily="2" charset="2"/>
              <a:buChar char="Ø"/>
            </a:pPr>
            <a:r>
              <a:rPr lang="en-US" sz="1100" i="1" dirty="0">
                <a:solidFill>
                  <a:schemeClr val="accent6"/>
                </a:solidFill>
                <a:latin typeface="Century Gothic" panose="020B0502020202020204" pitchFamily="34" charset="0"/>
              </a:rPr>
              <a:t>Jointly developed by the participant and career planner </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On-going strategy to identify:</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Employment goals </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Achievement objectives</a:t>
            </a:r>
          </a:p>
          <a:p>
            <a:pPr lvl="4">
              <a:buFont typeface="Wingdings" panose="05000000000000000000" pitchFamily="2" charset="2"/>
              <a:buChar char="ü"/>
            </a:pPr>
            <a:r>
              <a:rPr lang="en-US" sz="1100" i="1" dirty="0">
                <a:solidFill>
                  <a:schemeClr val="accent6"/>
                </a:solidFill>
                <a:latin typeface="Century Gothic" panose="020B0502020202020204" pitchFamily="34" charset="0"/>
              </a:rPr>
              <a:t>Appropriate combination of services for the participant to achieve the employment</a:t>
            </a:r>
            <a:r>
              <a:rPr lang="en-US" sz="1200" i="1" dirty="0">
                <a:solidFill>
                  <a:schemeClr val="accent6"/>
                </a:solidFill>
                <a:latin typeface="Century Gothic" panose="020B0502020202020204" pitchFamily="34" charset="0"/>
              </a:rPr>
              <a:t> goals </a:t>
            </a:r>
          </a:p>
          <a:p>
            <a:pPr lvl="2"/>
            <a:r>
              <a:rPr lang="en-US" sz="1200" i="1" dirty="0">
                <a:solidFill>
                  <a:schemeClr val="accent6"/>
                </a:solidFill>
                <a:latin typeface="Century Gothic" panose="020B0502020202020204" pitchFamily="34" charset="0"/>
              </a:rPr>
              <a:t>Counseling </a:t>
            </a:r>
          </a:p>
          <a:p>
            <a:pPr lvl="2"/>
            <a:r>
              <a:rPr lang="en-US" sz="1200" i="1" dirty="0">
                <a:solidFill>
                  <a:schemeClr val="accent6"/>
                </a:solidFill>
                <a:latin typeface="Century Gothic" panose="020B0502020202020204" pitchFamily="34" charset="0"/>
              </a:rPr>
              <a:t>Work Experiences (including transitional jobs)</a:t>
            </a:r>
          </a:p>
          <a:p>
            <a:pPr lvl="3">
              <a:buFont typeface="Wingdings" panose="05000000000000000000" pitchFamily="2" charset="2"/>
              <a:buChar char="Ø"/>
            </a:pPr>
            <a:r>
              <a:rPr lang="en-US" sz="1100" i="1" dirty="0">
                <a:solidFill>
                  <a:schemeClr val="accent6"/>
                </a:solidFill>
                <a:latin typeface="Century Gothic" panose="020B0502020202020204" pitchFamily="34" charset="0"/>
              </a:rPr>
              <a:t>Transitional Jobs: time limited and wage-paid  work experiences up to 100 percent subsidized.</a:t>
            </a:r>
          </a:p>
          <a:p>
            <a:pPr lvl="4">
              <a:lnSpc>
                <a:spcPct val="100000"/>
              </a:lnSpc>
              <a:buFont typeface="Wingdings" panose="05000000000000000000" pitchFamily="2" charset="2"/>
              <a:buChar char="ü"/>
            </a:pPr>
            <a:r>
              <a:rPr lang="en-US" sz="1100" i="1" dirty="0">
                <a:solidFill>
                  <a:schemeClr val="accent6"/>
                </a:solidFill>
                <a:latin typeface="Century Gothic" panose="020B0502020202020204" pitchFamily="34" charset="0"/>
              </a:rPr>
              <a:t>Must be combined with career and supportive services </a:t>
            </a:r>
          </a:p>
          <a:p>
            <a:pPr lvl="4">
              <a:lnSpc>
                <a:spcPct val="100000"/>
              </a:lnSpc>
              <a:buFont typeface="Wingdings" panose="05000000000000000000" pitchFamily="2" charset="2"/>
              <a:buChar char="ü"/>
            </a:pPr>
            <a:r>
              <a:rPr lang="en-US" sz="1100" i="1" dirty="0">
                <a:solidFill>
                  <a:schemeClr val="accent6"/>
                </a:solidFill>
                <a:latin typeface="Century Gothic" panose="020B0502020202020204" pitchFamily="34" charset="0"/>
              </a:rPr>
              <a:t>Established work history, demonstrates success in the workplace and develops skills</a:t>
            </a:r>
          </a:p>
          <a:p>
            <a:pPr lvl="4">
              <a:lnSpc>
                <a:spcPct val="100000"/>
              </a:lnSpc>
              <a:buFont typeface="Wingdings" panose="05000000000000000000" pitchFamily="2" charset="2"/>
              <a:buChar char="ü"/>
            </a:pPr>
            <a:r>
              <a:rPr lang="en-US" sz="1100" i="1" dirty="0">
                <a:solidFill>
                  <a:schemeClr val="accent6"/>
                </a:solidFill>
                <a:latin typeface="Century Gothic" panose="020B0502020202020204" pitchFamily="34" charset="0"/>
              </a:rPr>
              <a:t>Local Boards may use 10% of funds to support transitional jobs</a:t>
            </a:r>
          </a:p>
          <a:p>
            <a:pPr marL="457200" lvl="4" indent="0">
              <a:lnSpc>
                <a:spcPct val="100000"/>
              </a:lnSpc>
              <a:buNone/>
            </a:pPr>
            <a:r>
              <a:rPr lang="en-US" sz="1400" b="1" i="1" dirty="0">
                <a:solidFill>
                  <a:schemeClr val="accent6"/>
                </a:solidFill>
                <a:latin typeface="Century Gothic" panose="020B0502020202020204" pitchFamily="34" charset="0"/>
              </a:rPr>
              <a:t>Individualized Career Services may be provided by Adult and Dislocated Worker staff and Employment Services staff. </a:t>
            </a:r>
          </a:p>
          <a:p>
            <a:pPr marL="1714500" lvl="4" indent="0">
              <a:lnSpc>
                <a:spcPct val="100000"/>
              </a:lnSpc>
              <a:buNone/>
            </a:pPr>
            <a:endParaRPr lang="en-US" sz="1200" i="1" dirty="0">
              <a:solidFill>
                <a:schemeClr val="accent6"/>
              </a:solidFill>
              <a:latin typeface="Century Gothic" panose="020B0502020202020204" pitchFamily="34" charset="0"/>
            </a:endParaRPr>
          </a:p>
          <a:p>
            <a:pPr marL="1714500" lvl="4" indent="0">
              <a:lnSpc>
                <a:spcPct val="100000"/>
              </a:lnSpc>
              <a:buNone/>
            </a:pPr>
            <a:endParaRPr lang="en-US" sz="1200" i="1" dirty="0">
              <a:solidFill>
                <a:schemeClr val="accent6"/>
              </a:solidFill>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15</a:t>
            </a:fld>
            <a:endParaRPr lang="en-US" dirty="0"/>
          </a:p>
        </p:txBody>
      </p:sp>
    </p:spTree>
    <p:extLst>
      <p:ext uri="{BB962C8B-B14F-4D97-AF65-F5344CB8AC3E}">
        <p14:creationId xmlns:p14="http://schemas.microsoft.com/office/powerpoint/2010/main" val="409813239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sz="2800" dirty="0">
                <a:solidFill>
                  <a:schemeClr val="bg1"/>
                </a:solidFill>
                <a:latin typeface="Century Gothic" panose="020B0502020202020204" pitchFamily="34" charset="0"/>
              </a:rPr>
              <a:t>Training Services </a:t>
            </a:r>
          </a:p>
        </p:txBody>
      </p:sp>
      <p:sp>
        <p:nvSpPr>
          <p:cNvPr id="3" name="Content Placeholder 2"/>
          <p:cNvSpPr>
            <a:spLocks noGrp="1"/>
          </p:cNvSpPr>
          <p:nvPr>
            <p:ph idx="1"/>
          </p:nvPr>
        </p:nvSpPr>
        <p:spPr>
          <a:xfrm>
            <a:off x="167780" y="1066800"/>
            <a:ext cx="8595220" cy="5059363"/>
          </a:xfrm>
        </p:spPr>
        <p:txBody>
          <a:bodyPr>
            <a:normAutofit lnSpcReduction="10000"/>
          </a:bodyPr>
          <a:lstStyle/>
          <a:p>
            <a:pPr marL="457200" lvl="1" indent="0">
              <a:buNone/>
            </a:pPr>
            <a:r>
              <a:rPr lang="en-US" sz="1000" dirty="0">
                <a:solidFill>
                  <a:schemeClr val="tx1"/>
                </a:solidFill>
              </a:rPr>
              <a:t> </a:t>
            </a:r>
            <a:endParaRPr lang="en-US" sz="1600" dirty="0">
              <a:solidFill>
                <a:schemeClr val="tx1"/>
              </a:solidFill>
            </a:endParaRPr>
          </a:p>
          <a:p>
            <a:pPr>
              <a:buFont typeface="Arial" panose="020B0604020202020204" pitchFamily="34" charset="0"/>
              <a:buChar char="•"/>
            </a:pPr>
            <a:r>
              <a:rPr lang="en-US" sz="1400" dirty="0">
                <a:solidFill>
                  <a:schemeClr val="accent6"/>
                </a:solidFill>
                <a:latin typeface="Century Gothic" panose="020B0502020202020204" pitchFamily="34" charset="0"/>
              </a:rPr>
              <a:t>Training may be provided whether or not the individual has received basic or individualized career services first. </a:t>
            </a:r>
          </a:p>
          <a:p>
            <a:pPr marR="0">
              <a:lnSpc>
                <a:spcPct val="115000"/>
              </a:lnSpc>
              <a:spcBef>
                <a:spcPts val="0"/>
              </a:spcBef>
              <a:spcAft>
                <a:spcPts val="1000"/>
              </a:spcAft>
              <a:buFont typeface="Arial" panose="020B0604020202020204" pitchFamily="34" charset="0"/>
              <a:buChar char="•"/>
            </a:pPr>
            <a:endParaRPr lang="en-US" sz="1400" dirty="0">
              <a:solidFill>
                <a:schemeClr val="accent6"/>
              </a:solidFill>
              <a:latin typeface="Century Gothic" panose="020B0502020202020204" pitchFamily="34" charset="0"/>
            </a:endParaRPr>
          </a:p>
          <a:p>
            <a:pPr marR="0">
              <a:lnSpc>
                <a:spcPct val="115000"/>
              </a:lnSpc>
              <a:spcBef>
                <a:spcPts val="0"/>
              </a:spcBef>
              <a:spcAft>
                <a:spcPts val="1000"/>
              </a:spcAft>
              <a:buFont typeface="Arial" panose="020B0604020202020204" pitchFamily="34" charset="0"/>
              <a:buChar char="•"/>
            </a:pPr>
            <a:r>
              <a:rPr lang="en-US" sz="1400" dirty="0">
                <a:solidFill>
                  <a:schemeClr val="accent6"/>
                </a:solidFill>
                <a:latin typeface="Century Gothic" panose="020B0502020202020204" pitchFamily="34" charset="0"/>
              </a:rPr>
              <a:t>Exception – When career services are not provided before training, career center staff and partner program staff must adhere to the Local Board’s policy that provides justification of the circumstances in which to provide services without first providing career services.  </a:t>
            </a:r>
            <a:endParaRPr lang="en-US" sz="1400" dirty="0">
              <a:solidFill>
                <a:schemeClr val="accent6"/>
              </a:solidFill>
              <a:latin typeface="Century Gothic" panose="020B0502020202020204" pitchFamily="34" charset="0"/>
              <a:ea typeface="Times New Roman" panose="02020603050405020304" pitchFamily="18" charset="0"/>
            </a:endParaRPr>
          </a:p>
          <a:p>
            <a:pPr>
              <a:buFont typeface="Wingdings" panose="05000000000000000000" pitchFamily="2" charset="2"/>
              <a:buChar char="v"/>
            </a:pPr>
            <a:r>
              <a:rPr lang="en-US" sz="1400" dirty="0">
                <a:solidFill>
                  <a:schemeClr val="accent6"/>
                </a:solidFill>
                <a:latin typeface="Century Gothic" panose="020B0502020202020204" pitchFamily="34" charset="0"/>
              </a:rPr>
              <a:t>Case file must contain a determination of the need for training services. </a:t>
            </a:r>
          </a:p>
          <a:p>
            <a:pPr lvl="1"/>
            <a:r>
              <a:rPr lang="en-US" sz="1400" dirty="0">
                <a:solidFill>
                  <a:schemeClr val="accent6"/>
                </a:solidFill>
                <a:latin typeface="Century Gothic" panose="020B0502020202020204" pitchFamily="34" charset="0"/>
              </a:rPr>
              <a:t>Training can be justified through the use an interview, evaluation, assessment, or career planning. </a:t>
            </a:r>
          </a:p>
          <a:p>
            <a:pPr lvl="2"/>
            <a:r>
              <a:rPr lang="en-US" sz="1400" dirty="0">
                <a:solidFill>
                  <a:schemeClr val="accent6"/>
                </a:solidFill>
                <a:latin typeface="Century Gothic" panose="020B0502020202020204" pitchFamily="34" charset="0"/>
              </a:rPr>
              <a:t>The following tools can be used to justify training (</a:t>
            </a:r>
            <a:r>
              <a:rPr lang="en-US" sz="1100" dirty="0">
                <a:solidFill>
                  <a:schemeClr val="accent6"/>
                </a:solidFill>
                <a:latin typeface="Century Gothic" panose="020B0502020202020204" pitchFamily="34" charset="0"/>
              </a:rPr>
              <a:t>the list below is not intended to be limiting</a:t>
            </a:r>
            <a:r>
              <a:rPr lang="en-US" sz="1000" dirty="0">
                <a:solidFill>
                  <a:schemeClr val="accent6"/>
                </a:solidFill>
                <a:latin typeface="Century Gothic" panose="020B0502020202020204" pitchFamily="34" charset="0"/>
              </a:rPr>
              <a:t>)</a:t>
            </a:r>
            <a:r>
              <a:rPr lang="en-US" sz="1400" dirty="0">
                <a:solidFill>
                  <a:schemeClr val="accent6"/>
                </a:solidFill>
                <a:latin typeface="Century Gothic" panose="020B0502020202020204" pitchFamily="34" charset="0"/>
              </a:rPr>
              <a:t>:</a:t>
            </a:r>
          </a:p>
          <a:p>
            <a:pPr lvl="3"/>
            <a:r>
              <a:rPr lang="en-US" sz="1400" dirty="0">
                <a:solidFill>
                  <a:schemeClr val="accent6"/>
                </a:solidFill>
                <a:latin typeface="Century Gothic" panose="020B0502020202020204" pitchFamily="34" charset="0"/>
              </a:rPr>
              <a:t>Work Keys Placement Quiz or Exam </a:t>
            </a:r>
          </a:p>
          <a:p>
            <a:pPr lvl="3"/>
            <a:r>
              <a:rPr lang="en-US" sz="1400" dirty="0" err="1">
                <a:solidFill>
                  <a:schemeClr val="accent6"/>
                </a:solidFill>
                <a:latin typeface="Century Gothic" panose="020B0502020202020204" pitchFamily="34" charset="0"/>
              </a:rPr>
              <a:t>MassCIS</a:t>
            </a:r>
            <a:r>
              <a:rPr lang="en-US" sz="1400" dirty="0">
                <a:solidFill>
                  <a:schemeClr val="accent6"/>
                </a:solidFill>
                <a:latin typeface="Century Gothic" panose="020B0502020202020204" pitchFamily="34" charset="0"/>
              </a:rPr>
              <a:t> </a:t>
            </a:r>
          </a:p>
          <a:p>
            <a:pPr lvl="3"/>
            <a:r>
              <a:rPr lang="en-US" sz="1400" dirty="0">
                <a:solidFill>
                  <a:schemeClr val="accent6"/>
                </a:solidFill>
                <a:latin typeface="Century Gothic" panose="020B0502020202020204" pitchFamily="34" charset="0"/>
              </a:rPr>
              <a:t>TORQ </a:t>
            </a:r>
          </a:p>
          <a:p>
            <a:pPr lvl="3"/>
            <a:r>
              <a:rPr lang="en-US" sz="1400" dirty="0">
                <a:solidFill>
                  <a:schemeClr val="accent6"/>
                </a:solidFill>
                <a:latin typeface="Century Gothic" panose="020B0502020202020204" pitchFamily="34" charset="0"/>
              </a:rPr>
              <a:t>Academic Assessment Tool  </a:t>
            </a:r>
          </a:p>
          <a:p>
            <a:pPr lvl="3"/>
            <a:endParaRPr lang="en-US" sz="1400" dirty="0">
              <a:solidFill>
                <a:schemeClr val="accent6"/>
              </a:solidFill>
              <a:latin typeface="Century Gothic" panose="020B0502020202020204" pitchFamily="34" charset="0"/>
            </a:endParaRPr>
          </a:p>
          <a:p>
            <a:r>
              <a:rPr lang="en-US" sz="1400" dirty="0">
                <a:solidFill>
                  <a:schemeClr val="accent6"/>
                </a:solidFill>
                <a:latin typeface="Century Gothic" panose="020B0502020202020204" pitchFamily="34" charset="0"/>
              </a:rPr>
              <a:t>Staff must adhere to the local area policy on eligibility for training</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16</a:t>
            </a:fld>
            <a:endParaRPr lang="en-US" dirty="0"/>
          </a:p>
        </p:txBody>
      </p:sp>
    </p:spTree>
    <p:extLst>
      <p:ext uri="{BB962C8B-B14F-4D97-AF65-F5344CB8AC3E}">
        <p14:creationId xmlns:p14="http://schemas.microsoft.com/office/powerpoint/2010/main" val="357248560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l"/>
            <a:r>
              <a:rPr lang="en-US" sz="2800" dirty="0">
                <a:solidFill>
                  <a:schemeClr val="bg1"/>
                </a:solidFill>
                <a:latin typeface="Century Gothic" panose="020B0502020202020204" pitchFamily="34" charset="0"/>
              </a:rPr>
              <a:t>Training Services continued…</a:t>
            </a:r>
          </a:p>
        </p:txBody>
      </p:sp>
      <p:sp>
        <p:nvSpPr>
          <p:cNvPr id="3" name="Content Placeholder 2"/>
          <p:cNvSpPr>
            <a:spLocks noGrp="1"/>
          </p:cNvSpPr>
          <p:nvPr>
            <p:ph idx="1"/>
          </p:nvPr>
        </p:nvSpPr>
        <p:spPr>
          <a:xfrm>
            <a:off x="457199" y="1318846"/>
            <a:ext cx="8460297" cy="4807317"/>
          </a:xfrm>
        </p:spPr>
        <p:txBody>
          <a:bodyPr>
            <a:normAutofit fontScale="70000" lnSpcReduction="20000"/>
          </a:bodyPr>
          <a:lstStyle/>
          <a:p>
            <a:r>
              <a:rPr lang="en-US" dirty="0">
                <a:solidFill>
                  <a:schemeClr val="tx1"/>
                </a:solidFill>
              </a:rPr>
              <a:t>Individual Training Account (ITA)</a:t>
            </a:r>
          </a:p>
          <a:p>
            <a:pPr lvl="1"/>
            <a:r>
              <a:rPr lang="en-US" dirty="0">
                <a:solidFill>
                  <a:schemeClr val="accent6"/>
                </a:solidFill>
                <a:latin typeface="Century Gothic" panose="020B0502020202020204" pitchFamily="34" charset="0"/>
              </a:rPr>
              <a:t>Training provided by an Eligible Training Provider  (ETP)</a:t>
            </a:r>
          </a:p>
          <a:p>
            <a:pPr lvl="1"/>
            <a:endParaRPr lang="en-US" dirty="0">
              <a:solidFill>
                <a:schemeClr val="accent6"/>
              </a:solidFill>
              <a:latin typeface="Century Gothic" panose="020B0502020202020204" pitchFamily="34" charset="0"/>
            </a:endParaRPr>
          </a:p>
          <a:p>
            <a:pPr lvl="1"/>
            <a:r>
              <a:rPr lang="en-US" dirty="0">
                <a:solidFill>
                  <a:schemeClr val="accent6"/>
                </a:solidFill>
                <a:latin typeface="Century Gothic" panose="020B0502020202020204" pitchFamily="34" charset="0"/>
              </a:rPr>
              <a:t>Participants must have access to the Eligible Training Provider List (ETPL)</a:t>
            </a:r>
          </a:p>
          <a:p>
            <a:pPr marL="457200" lvl="1" indent="0">
              <a:buNone/>
            </a:pPr>
            <a:endParaRPr lang="en-US" dirty="0">
              <a:solidFill>
                <a:schemeClr val="accent6"/>
              </a:solidFill>
              <a:latin typeface="Century Gothic" panose="020B0502020202020204" pitchFamily="34" charset="0"/>
            </a:endParaRPr>
          </a:p>
          <a:p>
            <a:pPr marL="0" lvl="1" indent="0">
              <a:buNone/>
            </a:pPr>
            <a:r>
              <a:rPr lang="en-US" dirty="0">
                <a:solidFill>
                  <a:schemeClr val="accent6"/>
                </a:solidFill>
                <a:latin typeface="Century Gothic" panose="020B0502020202020204" pitchFamily="34" charset="0"/>
              </a:rPr>
              <a:t>* The ETPL is accessible to all local OSCCs and customers through Job Quest </a:t>
            </a:r>
            <a:endParaRPr lang="en-US" sz="1600" dirty="0">
              <a:solidFill>
                <a:schemeClr val="accent6"/>
              </a:solidFill>
              <a:latin typeface="Century Gothic" panose="020B0502020202020204" pitchFamily="34" charset="0"/>
            </a:endParaRPr>
          </a:p>
          <a:p>
            <a:pPr>
              <a:buFont typeface="Wingdings" panose="05000000000000000000" pitchFamily="2" charset="2"/>
              <a:buChar char="v"/>
            </a:pPr>
            <a:r>
              <a:rPr lang="en-US" sz="1600" dirty="0">
                <a:solidFill>
                  <a:schemeClr val="accent6"/>
                </a:solidFill>
                <a:latin typeface="Century Gothic" panose="020B0502020202020204" pitchFamily="34" charset="0"/>
              </a:rPr>
              <a:t>Types of Training Services that may be provided Include but are not limited to: </a:t>
            </a:r>
          </a:p>
          <a:p>
            <a:pPr lvl="1"/>
            <a:r>
              <a:rPr lang="en-US" sz="1400" dirty="0">
                <a:solidFill>
                  <a:schemeClr val="accent6"/>
                </a:solidFill>
                <a:latin typeface="Century Gothic" panose="020B0502020202020204" pitchFamily="34" charset="0"/>
              </a:rPr>
              <a:t>Occupational Skills Training </a:t>
            </a:r>
          </a:p>
          <a:p>
            <a:pPr lvl="1"/>
            <a:r>
              <a:rPr lang="en-US" sz="1400" dirty="0">
                <a:solidFill>
                  <a:schemeClr val="accent6"/>
                </a:solidFill>
                <a:latin typeface="Century Gothic" panose="020B0502020202020204" pitchFamily="34" charset="0"/>
              </a:rPr>
              <a:t>OJT Training </a:t>
            </a:r>
          </a:p>
          <a:p>
            <a:pPr lvl="1"/>
            <a:r>
              <a:rPr lang="en-US" sz="1400" dirty="0">
                <a:solidFill>
                  <a:schemeClr val="accent6"/>
                </a:solidFill>
                <a:latin typeface="Century Gothic" panose="020B0502020202020204" pitchFamily="34" charset="0"/>
              </a:rPr>
              <a:t>Incumbent Worker Training </a:t>
            </a:r>
          </a:p>
          <a:p>
            <a:pPr lvl="1"/>
            <a:r>
              <a:rPr lang="en-US" sz="1400" dirty="0">
                <a:solidFill>
                  <a:schemeClr val="accent6"/>
                </a:solidFill>
                <a:latin typeface="Century Gothic" panose="020B0502020202020204" pitchFamily="34" charset="0"/>
              </a:rPr>
              <a:t>Workplace training with related instruction </a:t>
            </a:r>
          </a:p>
          <a:p>
            <a:pPr lvl="1"/>
            <a:r>
              <a:rPr lang="en-US" sz="1400" dirty="0">
                <a:solidFill>
                  <a:schemeClr val="accent6"/>
                </a:solidFill>
                <a:latin typeface="Century Gothic" panose="020B0502020202020204" pitchFamily="34" charset="0"/>
              </a:rPr>
              <a:t>Training programs operated by the private sector </a:t>
            </a:r>
          </a:p>
          <a:p>
            <a:pPr lvl="1"/>
            <a:r>
              <a:rPr lang="en-US" sz="1400" dirty="0">
                <a:solidFill>
                  <a:schemeClr val="accent6"/>
                </a:solidFill>
                <a:latin typeface="Century Gothic" panose="020B0502020202020204" pitchFamily="34" charset="0"/>
              </a:rPr>
              <a:t>Skill upgrade and training </a:t>
            </a:r>
          </a:p>
          <a:p>
            <a:pPr lvl="1"/>
            <a:r>
              <a:rPr lang="en-US" sz="1400" dirty="0">
                <a:solidFill>
                  <a:schemeClr val="accent6"/>
                </a:solidFill>
                <a:latin typeface="Century Gothic" panose="020B0502020202020204" pitchFamily="34" charset="0"/>
              </a:rPr>
              <a:t>Entrepreneurial Skills Training </a:t>
            </a:r>
          </a:p>
          <a:p>
            <a:pPr lvl="1"/>
            <a:r>
              <a:rPr lang="en-US" sz="1400" dirty="0">
                <a:solidFill>
                  <a:schemeClr val="accent6"/>
                </a:solidFill>
                <a:latin typeface="Century Gothic" panose="020B0502020202020204" pitchFamily="34" charset="0"/>
              </a:rPr>
              <a:t>Job readiness training </a:t>
            </a:r>
          </a:p>
          <a:p>
            <a:pPr lvl="1"/>
            <a:r>
              <a:rPr lang="en-US" sz="1400" dirty="0">
                <a:solidFill>
                  <a:schemeClr val="accent6"/>
                </a:solidFill>
                <a:latin typeface="Century Gothic" panose="020B0502020202020204" pitchFamily="34" charset="0"/>
              </a:rPr>
              <a:t>Adult education and literacy activities</a:t>
            </a:r>
          </a:p>
          <a:p>
            <a:pPr lvl="1"/>
            <a:r>
              <a:rPr lang="en-US" sz="1400" dirty="0">
                <a:solidFill>
                  <a:schemeClr val="accent6"/>
                </a:solidFill>
                <a:latin typeface="Century Gothic" panose="020B0502020202020204" pitchFamily="34" charset="0"/>
              </a:rPr>
              <a:t>Customized Training  </a:t>
            </a:r>
          </a:p>
          <a:p>
            <a:pPr lvl="1"/>
            <a:endParaRPr lang="en-US" dirty="0">
              <a:solidFill>
                <a:schemeClr val="tx1"/>
              </a:solidFill>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17</a:t>
            </a:fld>
            <a:endParaRPr lang="en-US" dirty="0"/>
          </a:p>
        </p:txBody>
      </p:sp>
      <p:pic>
        <p:nvPicPr>
          <p:cNvPr id="1029" name="Picture 5" descr="C:\Users\sacha.stadhard\AppData\Local\Microsoft\Windows\Temporary Internet Files\Content.IE5\12NEW37P\train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312281"/>
            <a:ext cx="1524000" cy="163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89591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gn="l"/>
            <a:r>
              <a:rPr lang="en-US" sz="2800" dirty="0">
                <a:solidFill>
                  <a:schemeClr val="bg1"/>
                </a:solidFill>
                <a:latin typeface="Century Gothic" panose="020B0502020202020204" pitchFamily="34" charset="0"/>
              </a:rPr>
              <a:t>Training Services continued…</a:t>
            </a:r>
          </a:p>
        </p:txBody>
      </p:sp>
      <p:sp>
        <p:nvSpPr>
          <p:cNvPr id="3" name="Content Placeholder 2"/>
          <p:cNvSpPr>
            <a:spLocks noGrp="1"/>
          </p:cNvSpPr>
          <p:nvPr>
            <p:ph idx="1"/>
          </p:nvPr>
        </p:nvSpPr>
        <p:spPr>
          <a:xfrm>
            <a:off x="457200" y="914400"/>
            <a:ext cx="8229600" cy="5211763"/>
          </a:xfrm>
        </p:spPr>
        <p:txBody>
          <a:bodyPr>
            <a:normAutofit/>
          </a:bodyPr>
          <a:lstStyle/>
          <a:p>
            <a:endParaRPr lang="en-US" dirty="0"/>
          </a:p>
          <a:p>
            <a:r>
              <a:rPr lang="en-US" sz="1500" dirty="0">
                <a:solidFill>
                  <a:schemeClr val="accent6"/>
                </a:solidFill>
                <a:latin typeface="Century Gothic" panose="020B0502020202020204" pitchFamily="34" charset="0"/>
              </a:rPr>
              <a:t>Under certain circumstances a training contract may be used to provide training.  This type of training is referred to as a “training exception” or “contract exception”</a:t>
            </a:r>
          </a:p>
          <a:p>
            <a:r>
              <a:rPr lang="en-US" sz="1500" dirty="0">
                <a:solidFill>
                  <a:schemeClr val="accent6"/>
                </a:solidFill>
                <a:latin typeface="Century Gothic" panose="020B0502020202020204" pitchFamily="34" charset="0"/>
              </a:rPr>
              <a:t>One of five circumstance need to apply and the process for using a  contract exception must be described in the local plan: </a:t>
            </a:r>
          </a:p>
          <a:p>
            <a:pPr lvl="1"/>
            <a:r>
              <a:rPr lang="en-US" sz="1500" i="1" dirty="0">
                <a:solidFill>
                  <a:schemeClr val="accent6"/>
                </a:solidFill>
                <a:latin typeface="Century Gothic" panose="020B0502020202020204" pitchFamily="34" charset="0"/>
              </a:rPr>
              <a:t>OJT </a:t>
            </a:r>
          </a:p>
          <a:p>
            <a:pPr lvl="1"/>
            <a:r>
              <a:rPr lang="en-US" sz="1500" i="1" dirty="0">
                <a:solidFill>
                  <a:schemeClr val="accent6"/>
                </a:solidFill>
                <a:latin typeface="Century Gothic" panose="020B0502020202020204" pitchFamily="34" charset="0"/>
              </a:rPr>
              <a:t>Insufficient Number of ETPs </a:t>
            </a:r>
          </a:p>
          <a:p>
            <a:pPr lvl="1"/>
            <a:r>
              <a:rPr lang="en-US" sz="1500" i="1" dirty="0">
                <a:solidFill>
                  <a:schemeClr val="accent6"/>
                </a:solidFill>
                <a:latin typeface="Century Gothic" panose="020B0502020202020204" pitchFamily="34" charset="0"/>
              </a:rPr>
              <a:t>Training Program that has Demonstrated Effectiveness </a:t>
            </a:r>
          </a:p>
          <a:p>
            <a:pPr lvl="1"/>
            <a:r>
              <a:rPr lang="en-US" sz="1500" i="1" dirty="0">
                <a:solidFill>
                  <a:schemeClr val="accent6"/>
                </a:solidFill>
                <a:latin typeface="Century Gothic" panose="020B0502020202020204" pitchFamily="34" charset="0"/>
              </a:rPr>
              <a:t>Training Provided by an Institution of Higher Education </a:t>
            </a:r>
          </a:p>
          <a:p>
            <a:pPr lvl="1"/>
            <a:r>
              <a:rPr lang="en-US" sz="1500" i="1" dirty="0">
                <a:solidFill>
                  <a:schemeClr val="accent6"/>
                </a:solidFill>
                <a:latin typeface="Century Gothic" panose="020B0502020202020204" pitchFamily="34" charset="0"/>
              </a:rPr>
              <a:t>Pay for Performance Contracts </a:t>
            </a:r>
            <a:endParaRPr lang="en-US" sz="1500" dirty="0">
              <a:solidFill>
                <a:schemeClr val="accent6"/>
              </a:solidFill>
              <a:latin typeface="Century Gothic" panose="020B0502020202020204" pitchFamily="34" charset="0"/>
            </a:endParaRPr>
          </a:p>
          <a:p>
            <a:pPr marL="0" lvl="1" indent="0">
              <a:buNone/>
            </a:pPr>
            <a:endParaRPr lang="en-US" sz="1500" dirty="0">
              <a:solidFill>
                <a:schemeClr val="accent6"/>
              </a:solidFill>
              <a:latin typeface="Century Gothic" panose="020B0502020202020204" pitchFamily="34" charset="0"/>
            </a:endParaRPr>
          </a:p>
          <a:p>
            <a:pPr marL="0" lvl="1" indent="0">
              <a:buNone/>
            </a:pPr>
            <a:r>
              <a:rPr lang="en-US" sz="1500" i="1" dirty="0">
                <a:solidFill>
                  <a:schemeClr val="accent6"/>
                </a:solidFill>
                <a:latin typeface="Century Gothic" panose="020B0502020202020204" pitchFamily="34" charset="0"/>
              </a:rPr>
              <a:t> The Local Board must fulfil the consumer choice requirements in 20 CFR 680.340</a:t>
            </a:r>
          </a:p>
          <a:p>
            <a:pPr marL="285750" lvl="1">
              <a:buFont typeface="Wingdings" panose="05000000000000000000" pitchFamily="2" charset="2"/>
              <a:buChar char="v"/>
            </a:pPr>
            <a:endParaRPr lang="en-US" sz="1500" i="1" dirty="0">
              <a:solidFill>
                <a:schemeClr val="accent6"/>
              </a:solidFill>
              <a:latin typeface="Century Gothic" panose="020B0502020202020204" pitchFamily="34" charset="0"/>
            </a:endParaRPr>
          </a:p>
          <a:p>
            <a:pPr marL="285750" lvl="1">
              <a:buFont typeface="Wingdings" panose="05000000000000000000" pitchFamily="2" charset="2"/>
              <a:buChar char="v"/>
            </a:pPr>
            <a:r>
              <a:rPr lang="en-US" sz="1500" i="1" dirty="0">
                <a:solidFill>
                  <a:schemeClr val="accent6"/>
                </a:solidFill>
                <a:latin typeface="Century Gothic" panose="020B0502020202020204" pitchFamily="34" charset="0"/>
              </a:rPr>
              <a:t>Local WDBs may determine that providing training through a combination of ITAs and contracts is the most effective approach to placing participants in programs such as Registered Apprenticeship programs and other similar types of training.  </a:t>
            </a:r>
          </a:p>
          <a:p>
            <a:pPr lvl="1"/>
            <a:endParaRPr lang="en-US" sz="1500" dirty="0">
              <a:solidFill>
                <a:schemeClr val="accent6"/>
              </a:solidFill>
              <a:latin typeface="Century Gothic" panose="020B0502020202020204" pitchFamily="34" charset="0"/>
            </a:endParaRPr>
          </a:p>
          <a:p>
            <a:pPr lvl="1"/>
            <a:endParaRPr lang="en-US" sz="10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18</a:t>
            </a:fld>
            <a:endParaRPr lang="en-US" dirty="0"/>
          </a:p>
        </p:txBody>
      </p:sp>
    </p:spTree>
    <p:extLst>
      <p:ext uri="{BB962C8B-B14F-4D97-AF65-F5344CB8AC3E}">
        <p14:creationId xmlns:p14="http://schemas.microsoft.com/office/powerpoint/2010/main" val="172787683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
            <a:ext cx="8229600" cy="1114425"/>
          </a:xfrm>
        </p:spPr>
        <p:txBody>
          <a:bodyPr/>
          <a:lstStyle/>
          <a:p>
            <a:pPr algn="l"/>
            <a:r>
              <a:rPr lang="en-US" sz="2800" dirty="0">
                <a:solidFill>
                  <a:schemeClr val="bg1"/>
                </a:solidFill>
                <a:latin typeface="Century Gothic" panose="020B0502020202020204" pitchFamily="34" charset="0"/>
              </a:rPr>
              <a:t>Three Types of Career Services </a:t>
            </a:r>
            <a:r>
              <a:rPr lang="en-US" sz="2800" dirty="0" smtClean="0">
                <a:solidFill>
                  <a:schemeClr val="bg1"/>
                </a:solidFill>
                <a:latin typeface="Century Gothic" panose="020B0502020202020204" pitchFamily="34" charset="0"/>
              </a:rPr>
              <a:t>continued…</a:t>
            </a:r>
            <a:r>
              <a:rPr lang="en-US" sz="1600" dirty="0" smtClean="0">
                <a:solidFill>
                  <a:srgbClr val="6076B4"/>
                </a:solidFill>
                <a:latin typeface="Century Gothic"/>
              </a:rPr>
              <a:t>…</a:t>
            </a:r>
            <a:r>
              <a:rPr lang="en-US" sz="2400" dirty="0" smtClean="0">
                <a:solidFill>
                  <a:srgbClr val="6076B4"/>
                </a:solidFill>
                <a:latin typeface="Century Gothic"/>
              </a:rPr>
              <a:t> </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20000"/>
          </a:bodyPr>
          <a:lstStyle/>
          <a:p>
            <a:endParaRPr lang="en-US" dirty="0"/>
          </a:p>
          <a:p>
            <a:r>
              <a:rPr lang="en-US" sz="2100" dirty="0">
                <a:solidFill>
                  <a:prstClr val="black"/>
                </a:solidFill>
                <a:latin typeface="Century Gothic" panose="020B0502020202020204" pitchFamily="34" charset="0"/>
              </a:rPr>
              <a:t>Follow-Up Services: </a:t>
            </a:r>
            <a:r>
              <a:rPr lang="en-US" sz="1700" i="1" dirty="0">
                <a:solidFill>
                  <a:prstClr val="black"/>
                </a:solidFill>
                <a:latin typeface="Century Gothic" panose="020B0502020202020204" pitchFamily="34" charset="0"/>
              </a:rPr>
              <a:t>Provided for 12 months after the first day participants are placed in unsubsidized employment</a:t>
            </a:r>
            <a:r>
              <a:rPr lang="en-US" sz="1700" dirty="0">
                <a:solidFill>
                  <a:prstClr val="black"/>
                </a:solidFill>
                <a:latin typeface="Century Gothic" panose="020B0502020202020204" pitchFamily="34" charset="0"/>
              </a:rPr>
              <a:t>.  </a:t>
            </a:r>
            <a:r>
              <a:rPr lang="en-US" sz="1700" i="1" dirty="0">
                <a:solidFill>
                  <a:prstClr val="black"/>
                </a:solidFill>
                <a:latin typeface="Century Gothic" panose="020B0502020202020204" pitchFamily="34" charset="0"/>
              </a:rPr>
              <a:t>Local area policies must define appropriate follow-up services.</a:t>
            </a:r>
          </a:p>
          <a:p>
            <a:pPr lvl="1"/>
            <a:r>
              <a:rPr lang="en-US" sz="1700" i="1" dirty="0">
                <a:solidFill>
                  <a:prstClr val="black"/>
                </a:solidFill>
                <a:latin typeface="Century Gothic" panose="020B0502020202020204" pitchFamily="34" charset="0"/>
              </a:rPr>
              <a:t>Services Include:</a:t>
            </a:r>
          </a:p>
          <a:p>
            <a:pPr lvl="2"/>
            <a:r>
              <a:rPr lang="en-US" sz="1700" i="1" dirty="0">
                <a:solidFill>
                  <a:prstClr val="black"/>
                </a:solidFill>
                <a:latin typeface="Century Gothic" panose="020B0502020202020204" pitchFamily="34" charset="0"/>
              </a:rPr>
              <a:t>Providing individuals counseling about the workplace </a:t>
            </a:r>
          </a:p>
          <a:p>
            <a:pPr lvl="2"/>
            <a:r>
              <a:rPr lang="en-US" sz="1700" i="1" dirty="0">
                <a:solidFill>
                  <a:prstClr val="black"/>
                </a:solidFill>
                <a:latin typeface="Century Gothic" panose="020B0502020202020204" pitchFamily="34" charset="0"/>
              </a:rPr>
              <a:t>Career planning and counseling </a:t>
            </a:r>
          </a:p>
          <a:p>
            <a:pPr lvl="2"/>
            <a:r>
              <a:rPr lang="en-US" sz="1700" i="1" dirty="0">
                <a:solidFill>
                  <a:prstClr val="black"/>
                </a:solidFill>
                <a:latin typeface="Century Gothic" panose="020B0502020202020204" pitchFamily="34" charset="0"/>
              </a:rPr>
              <a:t>Information about additional educational opportunities</a:t>
            </a:r>
          </a:p>
          <a:p>
            <a:pPr lvl="2"/>
            <a:r>
              <a:rPr lang="en-US" sz="1700" i="1" dirty="0">
                <a:solidFill>
                  <a:prstClr val="black"/>
                </a:solidFill>
                <a:latin typeface="Century Gothic" panose="020B0502020202020204" pitchFamily="34" charset="0"/>
              </a:rPr>
              <a:t>Referral to support services available in the community and peer support groups</a:t>
            </a:r>
          </a:p>
          <a:p>
            <a:pPr lvl="2"/>
            <a:r>
              <a:rPr lang="en-US" sz="1700" i="1" dirty="0">
                <a:solidFill>
                  <a:prstClr val="black"/>
                </a:solidFill>
                <a:latin typeface="Century Gothic" panose="020B0502020202020204" pitchFamily="34" charset="0"/>
              </a:rPr>
              <a:t>Case management administrative follow-up  </a:t>
            </a:r>
          </a:p>
          <a:p>
            <a:pPr marL="914400" lvl="2" indent="0">
              <a:buNone/>
            </a:pPr>
            <a:endParaRPr lang="en-US" sz="1700" i="1" dirty="0">
              <a:solidFill>
                <a:prstClr val="black"/>
              </a:solidFill>
              <a:latin typeface="Century Gothic" panose="020B0502020202020204" pitchFamily="34" charset="0"/>
            </a:endParaRPr>
          </a:p>
          <a:p>
            <a:pPr marL="914400" lvl="2" indent="0">
              <a:buNone/>
            </a:pPr>
            <a:endParaRPr lang="en-US" sz="1700" i="1" dirty="0">
              <a:solidFill>
                <a:prstClr val="black"/>
              </a:solidFill>
              <a:latin typeface="Century Gothic" panose="020B0502020202020204" pitchFamily="34" charset="0"/>
            </a:endParaRPr>
          </a:p>
          <a:p>
            <a:pPr marL="457200" lvl="2" indent="0">
              <a:buNone/>
            </a:pPr>
            <a:r>
              <a:rPr lang="en-US" sz="1700" i="1" dirty="0">
                <a:solidFill>
                  <a:prstClr val="black"/>
                </a:solidFill>
                <a:latin typeface="Century Gothic" panose="020B0502020202020204" pitchFamily="34" charset="0"/>
              </a:rPr>
              <a:t>Follow up services for case planning are not to be construed as follow up services required for performance reporting. </a:t>
            </a:r>
          </a:p>
          <a:p>
            <a:pPr marL="914400" lvl="2" indent="0">
              <a:buNone/>
            </a:pPr>
            <a:endParaRPr lang="en-US" sz="1700" i="1" dirty="0">
              <a:solidFill>
                <a:prstClr val="black"/>
              </a:solidFill>
              <a:latin typeface="Century Gothic" panose="020B0502020202020204" pitchFamily="34" charset="0"/>
            </a:endParaRPr>
          </a:p>
          <a:p>
            <a:pPr marL="457200" lvl="2">
              <a:buFont typeface="Wingdings" panose="05000000000000000000" pitchFamily="2" charset="2"/>
              <a:buChar char="v"/>
            </a:pPr>
            <a:endParaRPr lang="en-US" sz="1700" i="1" dirty="0">
              <a:solidFill>
                <a:prstClr val="black"/>
              </a:solidFill>
              <a:latin typeface="Century Gothic" panose="020B0502020202020204" pitchFamily="34" charset="0"/>
            </a:endParaRPr>
          </a:p>
          <a:p>
            <a:pPr marL="457200" lvl="2">
              <a:buFont typeface="Wingdings" panose="05000000000000000000" pitchFamily="2" charset="2"/>
              <a:buChar char="v"/>
            </a:pPr>
            <a:r>
              <a:rPr lang="en-US" sz="1700" i="1" dirty="0">
                <a:solidFill>
                  <a:prstClr val="black"/>
                </a:solidFill>
                <a:latin typeface="Century Gothic" panose="020B0502020202020204" pitchFamily="34" charset="0"/>
              </a:rPr>
              <a:t>100 DCS 08.102: WIOA Title I Follow Up Services Policy:</a:t>
            </a:r>
          </a:p>
          <a:p>
            <a:pPr marL="228600" lvl="2" indent="0">
              <a:buNone/>
            </a:pPr>
            <a:r>
              <a:rPr lang="en-US" sz="1700" b="1" i="1" dirty="0">
                <a:solidFill>
                  <a:prstClr val="black"/>
                </a:solidFill>
                <a:latin typeface="Century Gothic" panose="020B0502020202020204" pitchFamily="34" charset="0"/>
                <a:hlinkClick r:id="rId2"/>
              </a:rPr>
              <a:t>http://www.mass.gov/massworkforce/docs/issuances/wioa-policy/08-102.pdf</a:t>
            </a:r>
            <a:endParaRPr lang="en-US" sz="1700" b="1" i="1" dirty="0">
              <a:solidFill>
                <a:prstClr val="black"/>
              </a:solidFill>
              <a:latin typeface="Century Gothic" panose="020B0502020202020204" pitchFamily="34" charset="0"/>
            </a:endParaRPr>
          </a:p>
          <a:p>
            <a:pPr marL="228600" lvl="2" indent="0">
              <a:buNone/>
            </a:pPr>
            <a:r>
              <a:rPr lang="en-US" sz="1700" i="1" dirty="0">
                <a:solidFill>
                  <a:prstClr val="black"/>
                </a:solidFill>
                <a:latin typeface="Century Gothic" panose="020B0502020202020204" pitchFamily="34" charset="0"/>
              </a:rPr>
              <a:t>  </a:t>
            </a:r>
          </a:p>
          <a:p>
            <a:pPr marL="228600" lvl="2" indent="0">
              <a:buNone/>
            </a:pPr>
            <a:endParaRPr lang="en-US" sz="1400" i="1" dirty="0">
              <a:solidFill>
                <a:prstClr val="black"/>
              </a:solidFill>
            </a:endParaRPr>
          </a:p>
          <a:p>
            <a:pPr marL="914400" lvl="2" indent="0">
              <a:buNone/>
            </a:pPr>
            <a:endParaRPr lang="en-US" sz="1400" i="1" dirty="0">
              <a:solidFill>
                <a:prstClr val="black"/>
              </a:solidFill>
            </a:endParaRPr>
          </a:p>
          <a:p>
            <a:pPr marL="742950" lvl="2" indent="-285750">
              <a:buFont typeface="Wingdings" panose="05000000000000000000" pitchFamily="2" charset="2"/>
              <a:buChar char="v"/>
            </a:pPr>
            <a:endParaRPr lang="en-US" sz="1400" i="1" dirty="0">
              <a:solidFill>
                <a:prstClr val="black"/>
              </a:solidFill>
            </a:endParaRPr>
          </a:p>
          <a:p>
            <a:pPr marL="457200" lvl="1" indent="0">
              <a:buNone/>
            </a:pPr>
            <a:endParaRPr lang="en-US" sz="200" i="1" dirty="0">
              <a:solidFill>
                <a:prstClr val="black"/>
              </a:solidFill>
            </a:endParaRPr>
          </a:p>
          <a:p>
            <a:pPr lvl="1"/>
            <a:endParaRPr lang="en-US" sz="200" i="1" dirty="0">
              <a:solidFill>
                <a:prstClr val="black"/>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19</a:t>
            </a:fld>
            <a:endParaRPr lang="en-US" dirty="0"/>
          </a:p>
        </p:txBody>
      </p:sp>
    </p:spTree>
    <p:extLst>
      <p:ext uri="{BB962C8B-B14F-4D97-AF65-F5344CB8AC3E}">
        <p14:creationId xmlns:p14="http://schemas.microsoft.com/office/powerpoint/2010/main" val="295753153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TOPICS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sp>
        <p:nvSpPr>
          <p:cNvPr id="4" name="Content Placeholder 3"/>
          <p:cNvSpPr>
            <a:spLocks noGrp="1"/>
          </p:cNvSpPr>
          <p:nvPr>
            <p:ph sz="quarter" idx="10"/>
          </p:nvPr>
        </p:nvSpPr>
        <p:spPr/>
        <p:txBody>
          <a:bodyPr>
            <a:normAutofit lnSpcReduction="10000"/>
          </a:bodyPr>
          <a:lstStyle/>
          <a:p>
            <a:pPr marL="457200" lvl="1" indent="0" defTabSz="914400">
              <a:lnSpc>
                <a:spcPct val="100000"/>
              </a:lnSpc>
              <a:spcBef>
                <a:spcPct val="20000"/>
              </a:spcBef>
              <a:buClrTx/>
              <a:buNone/>
              <a:defRPr/>
            </a:pPr>
            <a:r>
              <a:rPr lang="en-US" altLang="en-US" sz="2000" dirty="0">
                <a:solidFill>
                  <a:prstClr val="black"/>
                </a:solidFill>
                <a:latin typeface="Century Gothic"/>
              </a:rPr>
              <a:t>Importance of WIOA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Eligibility Criteria for Adults and Dislocated Workers</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Source Documentation</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Career Services/ Training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Career Planning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Coordination with WIOA Partner Programs </a:t>
            </a:r>
          </a:p>
          <a:p>
            <a:pPr marL="457200" lvl="1" indent="0" defTabSz="914400">
              <a:lnSpc>
                <a:spcPct val="100000"/>
              </a:lnSpc>
              <a:spcBef>
                <a:spcPct val="20000"/>
              </a:spcBef>
              <a:buClrTx/>
              <a:buNone/>
              <a:defRPr/>
            </a:pPr>
            <a:endParaRPr lang="en-US" altLang="en-US" sz="2000" dirty="0">
              <a:solidFill>
                <a:prstClr val="black"/>
              </a:solidFill>
              <a:latin typeface="Century Gothic"/>
            </a:endParaRPr>
          </a:p>
          <a:p>
            <a:pPr marL="457200" lvl="1" indent="0" defTabSz="914400">
              <a:lnSpc>
                <a:spcPct val="100000"/>
              </a:lnSpc>
              <a:spcBef>
                <a:spcPct val="20000"/>
              </a:spcBef>
              <a:buClrTx/>
              <a:buNone/>
              <a:defRPr/>
            </a:pPr>
            <a:r>
              <a:rPr lang="en-US" altLang="en-US" sz="2000" dirty="0">
                <a:solidFill>
                  <a:prstClr val="black"/>
                </a:solidFill>
                <a:latin typeface="Century Gothic"/>
              </a:rPr>
              <a:t>Shared Customers </a:t>
            </a:r>
          </a:p>
          <a:p>
            <a:endParaRPr lang="en-US" dirty="0"/>
          </a:p>
        </p:txBody>
      </p:sp>
    </p:spTree>
    <p:extLst>
      <p:ext uri="{BB962C8B-B14F-4D97-AF65-F5344CB8AC3E}">
        <p14:creationId xmlns:p14="http://schemas.microsoft.com/office/powerpoint/2010/main" val="283540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457200" y="168676"/>
            <a:ext cx="7131050" cy="954348"/>
          </a:xfrm>
        </p:spPr>
        <p:txBody>
          <a:bodyPr/>
          <a:lstStyle/>
          <a:p>
            <a:r>
              <a:rPr lang="en-US" sz="2800" dirty="0">
                <a:solidFill>
                  <a:schemeClr val="bg1"/>
                </a:solidFill>
                <a:latin typeface="Century Gothic" panose="020B0502020202020204" pitchFamily="34" charset="0"/>
              </a:rPr>
              <a:t>Tracking Follow-Up Services in MOSES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p:txBody>
          <a:bodyPr/>
          <a:lstStyle/>
          <a:p>
            <a:r>
              <a:rPr lang="en-US" dirty="0"/>
              <a:t>Follow-up variants for tracking;</a:t>
            </a:r>
          </a:p>
          <a:p>
            <a:pPr lvl="1"/>
            <a:r>
              <a:rPr lang="en-US" b="1" dirty="0"/>
              <a:t>Required 12 Month Follow-up</a:t>
            </a:r>
          </a:p>
          <a:p>
            <a:pPr lvl="2"/>
            <a:r>
              <a:rPr lang="en-US" dirty="0"/>
              <a:t>Overarching, required by law</a:t>
            </a:r>
          </a:p>
          <a:p>
            <a:pPr lvl="1"/>
            <a:r>
              <a:rPr lang="en-US" b="1" dirty="0"/>
              <a:t>After Exit Follow-up Services</a:t>
            </a:r>
          </a:p>
          <a:p>
            <a:pPr lvl="2"/>
            <a:r>
              <a:rPr lang="en-US" dirty="0"/>
              <a:t>Specific services delivered after exit (e.g. Counseling)</a:t>
            </a:r>
          </a:p>
          <a:p>
            <a:pPr lvl="1"/>
            <a:r>
              <a:rPr lang="en-US" b="1" dirty="0"/>
              <a:t>Retention Services</a:t>
            </a:r>
          </a:p>
          <a:p>
            <a:pPr lvl="2"/>
            <a:r>
              <a:rPr lang="en-US" dirty="0"/>
              <a:t>Extremely Important for federal performance</a:t>
            </a:r>
          </a:p>
          <a:p>
            <a:pPr lvl="1"/>
            <a:r>
              <a:rPr lang="en-US" b="1" dirty="0"/>
              <a:t>Employment Follow-up Services</a:t>
            </a:r>
          </a:p>
          <a:p>
            <a:pPr lvl="2"/>
            <a:r>
              <a:rPr lang="en-US" dirty="0"/>
              <a:t>Possibly extremely important for federal performance</a:t>
            </a: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p:txBody>
          <a:bodyPr/>
          <a:lstStyle/>
          <a:p>
            <a:pPr>
              <a:defRPr/>
            </a:pPr>
            <a:fld id="{E072579F-9FF5-4201-872C-73481382824D}" type="slidenum">
              <a:rPr lang="en-US" smtClean="0"/>
              <a:pPr>
                <a:defRPr/>
              </a:pPr>
              <a:t>20</a:t>
            </a:fld>
            <a:endParaRPr lang="en-US" dirty="0"/>
          </a:p>
        </p:txBody>
      </p:sp>
    </p:spTree>
    <p:extLst>
      <p:ext uri="{BB962C8B-B14F-4D97-AF65-F5344CB8AC3E}">
        <p14:creationId xmlns:p14="http://schemas.microsoft.com/office/powerpoint/2010/main" val="68904919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2400" dirty="0">
                <a:latin typeface="+mj-lt"/>
              </a:rPr>
              <a:t/>
            </a:r>
            <a:br>
              <a:rPr lang="en-US" sz="2400" dirty="0">
                <a:latin typeface="+mj-lt"/>
              </a:rPr>
            </a:br>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21</a:t>
            </a:fld>
            <a:endParaRPr lang="en-US" dirty="0"/>
          </a:p>
        </p:txBody>
      </p:sp>
      <p:sp>
        <p:nvSpPr>
          <p:cNvPr id="7" name="TextBox 6"/>
          <p:cNvSpPr txBox="1"/>
          <p:nvPr/>
        </p:nvSpPr>
        <p:spPr>
          <a:xfrm>
            <a:off x="152400" y="1220987"/>
            <a:ext cx="3733800" cy="369332"/>
          </a:xfrm>
          <a:prstGeom prst="rect">
            <a:avLst/>
          </a:prstGeom>
          <a:noFill/>
        </p:spPr>
        <p:txBody>
          <a:bodyPr wrap="square" rtlCol="0">
            <a:spAutoFit/>
          </a:bodyPr>
          <a:lstStyle/>
          <a:p>
            <a:r>
              <a:rPr lang="en-US" b="1" dirty="0"/>
              <a:t>Required 12 Month Follow Up</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621663"/>
            <a:ext cx="7991474" cy="376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5631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2400" dirty="0">
                <a:latin typeface="+mj-lt"/>
              </a:rPr>
              <a:t/>
            </a:r>
            <a:br>
              <a:rPr lang="en-US" sz="2400" dirty="0">
                <a:latin typeface="+mj-lt"/>
              </a:rPr>
            </a:br>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22</a:t>
            </a:fld>
            <a:endParaRPr lang="en-US" dirty="0"/>
          </a:p>
        </p:txBody>
      </p:sp>
      <p:sp>
        <p:nvSpPr>
          <p:cNvPr id="7" name="TextBox 6"/>
          <p:cNvSpPr txBox="1"/>
          <p:nvPr/>
        </p:nvSpPr>
        <p:spPr>
          <a:xfrm>
            <a:off x="363415" y="1201859"/>
            <a:ext cx="8686801" cy="646331"/>
          </a:xfrm>
          <a:prstGeom prst="rect">
            <a:avLst/>
          </a:prstGeom>
          <a:noFill/>
        </p:spPr>
        <p:txBody>
          <a:bodyPr wrap="square" rtlCol="0">
            <a:spAutoFit/>
          </a:bodyPr>
          <a:lstStyle/>
          <a:p>
            <a:r>
              <a:rPr lang="en-US" b="1" dirty="0"/>
              <a:t>After Exit Follow Up Services</a:t>
            </a:r>
          </a:p>
          <a:p>
            <a:r>
              <a:rPr lang="en-US" dirty="0">
                <a:solidFill>
                  <a:schemeClr val="accent6"/>
                </a:solidFill>
              </a:rPr>
              <a:t>(Use the </a:t>
            </a:r>
            <a:r>
              <a:rPr lang="en-US" i="1" dirty="0">
                <a:solidFill>
                  <a:srgbClr val="C00000"/>
                </a:solidFill>
              </a:rPr>
              <a:t>After Exit Follow-up </a:t>
            </a:r>
            <a:r>
              <a:rPr lang="en-US" dirty="0">
                <a:solidFill>
                  <a:schemeClr val="accent6"/>
                </a:solidFill>
              </a:rPr>
              <a:t>service detail so that a new participation cycle is not created)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92" y="2001716"/>
            <a:ext cx="8212016"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253798"/>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5" y="352338"/>
            <a:ext cx="8229600" cy="533400"/>
          </a:xfrm>
        </p:spPr>
        <p:txBody>
          <a:bodyPr/>
          <a:lstStyle/>
          <a:p>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23</a:t>
            </a:fld>
            <a:endParaRPr lang="en-US" dirty="0"/>
          </a:p>
        </p:txBody>
      </p:sp>
      <p:sp>
        <p:nvSpPr>
          <p:cNvPr id="7" name="TextBox 6"/>
          <p:cNvSpPr txBox="1"/>
          <p:nvPr/>
        </p:nvSpPr>
        <p:spPr>
          <a:xfrm>
            <a:off x="880546" y="1207532"/>
            <a:ext cx="7382905" cy="369332"/>
          </a:xfrm>
          <a:prstGeom prst="rect">
            <a:avLst/>
          </a:prstGeom>
          <a:noFill/>
        </p:spPr>
        <p:txBody>
          <a:bodyPr wrap="square" rtlCol="0">
            <a:spAutoFit/>
          </a:bodyPr>
          <a:lstStyle/>
          <a:p>
            <a:r>
              <a:rPr lang="en-US" b="1" dirty="0"/>
              <a:t>Retention Services (Month 1 – 12)</a:t>
            </a:r>
          </a:p>
        </p:txBody>
      </p:sp>
      <p:pic>
        <p:nvPicPr>
          <p:cNvPr id="5" name="Picture 4">
            <a:extLst>
              <a:ext uri="{FF2B5EF4-FFF2-40B4-BE49-F238E27FC236}">
                <a16:creationId xmlns:a16="http://schemas.microsoft.com/office/drawing/2014/main" id="{BDA671C0-CF4A-4782-B679-EAB1E472406C}"/>
              </a:ext>
            </a:extLst>
          </p:cNvPr>
          <p:cNvPicPr>
            <a:picLocks noChangeAspect="1"/>
          </p:cNvPicPr>
          <p:nvPr/>
        </p:nvPicPr>
        <p:blipFill>
          <a:blip r:embed="rId2"/>
          <a:stretch>
            <a:fillRect/>
          </a:stretch>
        </p:blipFill>
        <p:spPr>
          <a:xfrm>
            <a:off x="583035" y="1576865"/>
            <a:ext cx="8009524" cy="4513218"/>
          </a:xfrm>
          <a:prstGeom prst="rect">
            <a:avLst/>
          </a:prstGeom>
        </p:spPr>
      </p:pic>
    </p:spTree>
    <p:extLst>
      <p:ext uri="{BB962C8B-B14F-4D97-AF65-F5344CB8AC3E}">
        <p14:creationId xmlns:p14="http://schemas.microsoft.com/office/powerpoint/2010/main" val="379273399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8" y="266700"/>
            <a:ext cx="8229600" cy="533400"/>
          </a:xfrm>
        </p:spPr>
        <p:txBody>
          <a:bodyPr/>
          <a:lstStyle/>
          <a:p>
            <a:r>
              <a:rPr lang="en-US" sz="2800" dirty="0">
                <a:latin typeface="Century Gothic" panose="020B0502020202020204" pitchFamily="34" charset="0"/>
              </a:rPr>
              <a:t>Types of Follow Up Services Entry</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sp>
        <p:nvSpPr>
          <p:cNvPr id="7" name="TextBox 6"/>
          <p:cNvSpPr txBox="1"/>
          <p:nvPr/>
        </p:nvSpPr>
        <p:spPr>
          <a:xfrm>
            <a:off x="152399" y="1315570"/>
            <a:ext cx="8686801" cy="369332"/>
          </a:xfrm>
          <a:prstGeom prst="rect">
            <a:avLst/>
          </a:prstGeom>
          <a:noFill/>
        </p:spPr>
        <p:txBody>
          <a:bodyPr wrap="square" rtlCol="0">
            <a:spAutoFit/>
          </a:bodyPr>
          <a:lstStyle/>
          <a:p>
            <a:r>
              <a:rPr lang="en-US" b="1" dirty="0"/>
              <a:t>Employment Follow Up Services</a:t>
            </a:r>
          </a:p>
        </p:txBody>
      </p:sp>
      <p:pic>
        <p:nvPicPr>
          <p:cNvPr id="3" name="Picture 2">
            <a:extLst>
              <a:ext uri="{FF2B5EF4-FFF2-40B4-BE49-F238E27FC236}">
                <a16:creationId xmlns:a16="http://schemas.microsoft.com/office/drawing/2014/main" id="{0156755B-094C-42A9-927E-20F3016FCEA8}"/>
              </a:ext>
            </a:extLst>
          </p:cNvPr>
          <p:cNvPicPr>
            <a:picLocks noChangeAspect="1"/>
          </p:cNvPicPr>
          <p:nvPr/>
        </p:nvPicPr>
        <p:blipFill>
          <a:blip r:embed="rId2"/>
          <a:stretch>
            <a:fillRect/>
          </a:stretch>
        </p:blipFill>
        <p:spPr>
          <a:xfrm>
            <a:off x="1163635" y="3628520"/>
            <a:ext cx="7523164" cy="2461561"/>
          </a:xfrm>
          <a:prstGeom prst="rect">
            <a:avLst/>
          </a:prstGeom>
        </p:spPr>
      </p:pic>
      <p:pic>
        <p:nvPicPr>
          <p:cNvPr id="8" name="Picture 7">
            <a:extLst>
              <a:ext uri="{FF2B5EF4-FFF2-40B4-BE49-F238E27FC236}">
                <a16:creationId xmlns:a16="http://schemas.microsoft.com/office/drawing/2014/main" id="{C8656A5A-E4A7-49D9-977C-64560E867A89}"/>
              </a:ext>
            </a:extLst>
          </p:cNvPr>
          <p:cNvPicPr>
            <a:picLocks noChangeAspect="1"/>
          </p:cNvPicPr>
          <p:nvPr/>
        </p:nvPicPr>
        <p:blipFill>
          <a:blip r:embed="rId3"/>
          <a:stretch>
            <a:fillRect/>
          </a:stretch>
        </p:blipFill>
        <p:spPr>
          <a:xfrm>
            <a:off x="500669" y="1629781"/>
            <a:ext cx="7485714" cy="1961176"/>
          </a:xfrm>
          <a:prstGeom prst="rect">
            <a:avLst/>
          </a:prstGeom>
        </p:spPr>
      </p:pic>
    </p:spTree>
    <p:extLst>
      <p:ext uri="{BB962C8B-B14F-4D97-AF65-F5344CB8AC3E}">
        <p14:creationId xmlns:p14="http://schemas.microsoft.com/office/powerpoint/2010/main" val="3242716000"/>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lstStyle/>
          <a:p>
            <a:r>
              <a:rPr lang="en-US" sz="2800" dirty="0">
                <a:latin typeface="Century Gothic" panose="020B0502020202020204" pitchFamily="34" charset="0"/>
              </a:rPr>
              <a:t>Supportive Services and Needs Related Payments </a:t>
            </a:r>
          </a:p>
        </p:txBody>
      </p:sp>
      <p:sp>
        <p:nvSpPr>
          <p:cNvPr id="3" name="Content Placeholder 2"/>
          <p:cNvSpPr>
            <a:spLocks noGrp="1"/>
          </p:cNvSpPr>
          <p:nvPr>
            <p:ph idx="1"/>
          </p:nvPr>
        </p:nvSpPr>
        <p:spPr>
          <a:xfrm>
            <a:off x="457200" y="1367406"/>
            <a:ext cx="8229600" cy="4630722"/>
          </a:xfrm>
        </p:spPr>
        <p:txBody>
          <a:bodyPr>
            <a:normAutofit/>
          </a:bodyPr>
          <a:lstStyle/>
          <a:p>
            <a:pPr marL="0" indent="0">
              <a:buNone/>
            </a:pPr>
            <a:r>
              <a:rPr lang="en-US" sz="1500" u="sng" dirty="0">
                <a:solidFill>
                  <a:schemeClr val="accent6"/>
                </a:solidFill>
                <a:latin typeface="Century Gothic" panose="020B0502020202020204" pitchFamily="34" charset="0"/>
              </a:rPr>
              <a:t>Supportive Services</a:t>
            </a:r>
            <a:r>
              <a:rPr lang="en-US" sz="1500" dirty="0">
                <a:solidFill>
                  <a:schemeClr val="accent6"/>
                </a:solidFill>
                <a:latin typeface="Century Gothic" panose="020B0502020202020204" pitchFamily="34" charset="0"/>
              </a:rPr>
              <a:t> </a:t>
            </a:r>
          </a:p>
          <a:p>
            <a:r>
              <a:rPr lang="en-US" sz="1500" dirty="0">
                <a:solidFill>
                  <a:schemeClr val="accent6"/>
                </a:solidFill>
                <a:latin typeface="Century Gothic" panose="020B0502020202020204" pitchFamily="34" charset="0"/>
              </a:rPr>
              <a:t>Available to Adults and Dislocated Workers participating in Title I career services or training activities.  </a:t>
            </a:r>
          </a:p>
          <a:p>
            <a:r>
              <a:rPr lang="en-US" sz="1500" dirty="0">
                <a:solidFill>
                  <a:schemeClr val="accent6"/>
                </a:solidFill>
                <a:latin typeface="Century Gothic" panose="020B0502020202020204" pitchFamily="34" charset="0"/>
              </a:rPr>
              <a:t>Enables the individual to participate in career services or training activities.</a:t>
            </a:r>
          </a:p>
          <a:p>
            <a:pPr marL="0" indent="0">
              <a:buNone/>
            </a:pPr>
            <a:r>
              <a:rPr lang="en-US" sz="1500" u="sng" dirty="0">
                <a:solidFill>
                  <a:schemeClr val="accent6"/>
                </a:solidFill>
                <a:latin typeface="Century Gothic" panose="020B0502020202020204" pitchFamily="34" charset="0"/>
              </a:rPr>
              <a:t>Needs Related Payments</a:t>
            </a:r>
          </a:p>
          <a:p>
            <a:r>
              <a:rPr lang="en-US" sz="1500" dirty="0">
                <a:solidFill>
                  <a:schemeClr val="accent6"/>
                </a:solidFill>
                <a:latin typeface="Century Gothic" panose="020B0502020202020204" pitchFamily="34" charset="0"/>
              </a:rPr>
              <a:t>Designed to provide participants with financial assistance to participate in training services</a:t>
            </a:r>
          </a:p>
          <a:p>
            <a:r>
              <a:rPr lang="en-US" sz="1500" dirty="0">
                <a:solidFill>
                  <a:schemeClr val="accent6"/>
                </a:solidFill>
                <a:latin typeface="Century Gothic" panose="020B0502020202020204" pitchFamily="34" charset="0"/>
              </a:rPr>
              <a:t>Participants must be enrolled in a training program in order to receive needs-related payments  </a:t>
            </a:r>
          </a:p>
          <a:p>
            <a:pPr>
              <a:buFont typeface="Wingdings" panose="05000000000000000000" pitchFamily="2" charset="2"/>
              <a:buChar char="v"/>
            </a:pPr>
            <a:endParaRPr lang="en-US" sz="1500" dirty="0">
              <a:solidFill>
                <a:schemeClr val="accent6"/>
              </a:solidFill>
              <a:latin typeface="Century Gothic" panose="020B0502020202020204" pitchFamily="34" charset="0"/>
            </a:endParaRPr>
          </a:p>
          <a:p>
            <a:pPr>
              <a:buFont typeface="Wingdings" panose="05000000000000000000" pitchFamily="2" charset="2"/>
              <a:buChar char="v"/>
            </a:pPr>
            <a:r>
              <a:rPr lang="en-US" sz="1500" dirty="0">
                <a:solidFill>
                  <a:schemeClr val="accent6"/>
                </a:solidFill>
                <a:latin typeface="Century Gothic" panose="020B0502020202020204" pitchFamily="34" charset="0"/>
              </a:rPr>
              <a:t>100 DCS 08.106: </a:t>
            </a:r>
            <a:r>
              <a:rPr lang="en-US" sz="1500" i="1" dirty="0">
                <a:solidFill>
                  <a:schemeClr val="accent6"/>
                </a:solidFill>
                <a:latin typeface="Century Gothic" panose="020B0502020202020204" pitchFamily="34" charset="0"/>
              </a:rPr>
              <a:t>Supportive Services and Needs-Related Payments for Title I Adults and Dislocated Worker Youth Policy</a:t>
            </a:r>
          </a:p>
          <a:p>
            <a:pPr marL="0" indent="0">
              <a:buNone/>
            </a:pPr>
            <a:r>
              <a:rPr lang="en-US" sz="1500" dirty="0">
                <a:solidFill>
                  <a:schemeClr val="accent6"/>
                </a:solidFill>
                <a:latin typeface="Century Gothic" panose="020B0502020202020204" pitchFamily="34" charset="0"/>
              </a:rPr>
              <a:t>        </a:t>
            </a:r>
            <a:r>
              <a:rPr lang="en-US" sz="1500" dirty="0">
                <a:solidFill>
                  <a:schemeClr val="accent6"/>
                </a:solidFill>
                <a:latin typeface="Century Gothic" panose="020B0502020202020204" pitchFamily="34" charset="0"/>
                <a:hlinkClick r:id="rId2"/>
              </a:rPr>
              <a:t>http://www.mass.gov/massworkforce/docs/issuances/wioa-policy/08-106.pdf</a:t>
            </a:r>
            <a:endParaRPr lang="en-US" sz="1500" dirty="0">
              <a:solidFill>
                <a:schemeClr val="accent6"/>
              </a:solidFill>
              <a:latin typeface="Century Gothic" panose="020B0502020202020204" pitchFamily="34" charset="0"/>
            </a:endParaRPr>
          </a:p>
          <a:p>
            <a:pPr marL="0" indent="0">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25</a:t>
            </a:fld>
            <a:endParaRPr lang="en-US" dirty="0"/>
          </a:p>
        </p:txBody>
      </p:sp>
    </p:spTree>
    <p:extLst>
      <p:ext uri="{BB962C8B-B14F-4D97-AF65-F5344CB8AC3E}">
        <p14:creationId xmlns:p14="http://schemas.microsoft.com/office/powerpoint/2010/main" val="2173671498"/>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Career Planning Requirements </a:t>
            </a:r>
          </a:p>
        </p:txBody>
      </p:sp>
      <p:sp>
        <p:nvSpPr>
          <p:cNvPr id="3" name="Content Placeholder 2"/>
          <p:cNvSpPr>
            <a:spLocks noGrp="1"/>
          </p:cNvSpPr>
          <p:nvPr>
            <p:ph idx="1"/>
          </p:nvPr>
        </p:nvSpPr>
        <p:spPr/>
        <p:txBody>
          <a:bodyPr>
            <a:normAutofit fontScale="92500" lnSpcReduction="10000"/>
          </a:bodyPr>
          <a:lstStyle/>
          <a:p>
            <a:r>
              <a:rPr lang="en-US" sz="1700" dirty="0">
                <a:solidFill>
                  <a:schemeClr val="accent6"/>
                </a:solidFill>
                <a:latin typeface="Century Gothic" panose="020B0502020202020204" pitchFamily="34" charset="0"/>
              </a:rPr>
              <a:t>All customers enrolled in WIOA Title I Adult and DW program receiving individualized career services will have an Individualized Employment </a:t>
            </a:r>
            <a:r>
              <a:rPr lang="en-US" sz="1700" dirty="0" smtClean="0">
                <a:solidFill>
                  <a:schemeClr val="accent6"/>
                </a:solidFill>
                <a:latin typeface="Century Gothic" panose="020B0502020202020204" pitchFamily="34" charset="0"/>
              </a:rPr>
              <a:t>Plan also known as the Career Action Plan (CAP).  </a:t>
            </a:r>
            <a:endParaRPr lang="en-US" sz="1700" dirty="0">
              <a:solidFill>
                <a:schemeClr val="accent6"/>
              </a:solidFill>
              <a:latin typeface="Century Gothic" panose="020B0502020202020204" pitchFamily="34" charset="0"/>
            </a:endParaRPr>
          </a:p>
          <a:p>
            <a:r>
              <a:rPr lang="en-US" sz="1700" dirty="0">
                <a:solidFill>
                  <a:schemeClr val="accent6"/>
                </a:solidFill>
                <a:latin typeface="Century Gothic" panose="020B0502020202020204" pitchFamily="34" charset="0"/>
              </a:rPr>
              <a:t>The </a:t>
            </a:r>
            <a:r>
              <a:rPr lang="en-US" sz="1700" dirty="0" smtClean="0">
                <a:solidFill>
                  <a:schemeClr val="accent6"/>
                </a:solidFill>
                <a:latin typeface="Century Gothic" panose="020B0502020202020204" pitchFamily="34" charset="0"/>
              </a:rPr>
              <a:t>CAP </a:t>
            </a:r>
            <a:r>
              <a:rPr lang="en-US" sz="1700" dirty="0">
                <a:solidFill>
                  <a:schemeClr val="accent6"/>
                </a:solidFill>
                <a:latin typeface="Century Gothic" panose="020B0502020202020204" pitchFamily="34" charset="0"/>
              </a:rPr>
              <a:t>is an individualized career service consisting of connected activities, jointly developed by the participant and career center staff.</a:t>
            </a:r>
          </a:p>
          <a:p>
            <a:r>
              <a:rPr lang="en-US" sz="1700" dirty="0">
                <a:solidFill>
                  <a:schemeClr val="accent6"/>
                </a:solidFill>
                <a:latin typeface="Century Gothic" panose="020B0502020202020204" pitchFamily="34" charset="0"/>
              </a:rPr>
              <a:t>The </a:t>
            </a:r>
            <a:r>
              <a:rPr lang="en-US" sz="1700" dirty="0" smtClean="0">
                <a:solidFill>
                  <a:schemeClr val="accent6"/>
                </a:solidFill>
                <a:latin typeface="Century Gothic" panose="020B0502020202020204" pitchFamily="34" charset="0"/>
              </a:rPr>
              <a:t>CAP </a:t>
            </a:r>
            <a:r>
              <a:rPr lang="en-US" sz="1700" dirty="0">
                <a:solidFill>
                  <a:schemeClr val="accent6"/>
                </a:solidFill>
                <a:latin typeface="Century Gothic" panose="020B0502020202020204" pitchFamily="34" charset="0"/>
              </a:rPr>
              <a:t>is an ongoing strategy used to identify: </a:t>
            </a:r>
          </a:p>
          <a:p>
            <a:pPr lvl="1"/>
            <a:r>
              <a:rPr lang="en-US" sz="1700" dirty="0">
                <a:solidFill>
                  <a:schemeClr val="accent6"/>
                </a:solidFill>
                <a:latin typeface="Century Gothic" panose="020B0502020202020204" pitchFamily="34" charset="0"/>
              </a:rPr>
              <a:t>Employment Goals </a:t>
            </a:r>
          </a:p>
          <a:p>
            <a:pPr lvl="1"/>
            <a:r>
              <a:rPr lang="en-US" sz="1700" dirty="0">
                <a:solidFill>
                  <a:schemeClr val="accent6"/>
                </a:solidFill>
                <a:latin typeface="Century Gothic" panose="020B0502020202020204" pitchFamily="34" charset="0"/>
              </a:rPr>
              <a:t>Achievement Objectives </a:t>
            </a:r>
          </a:p>
          <a:p>
            <a:pPr lvl="1"/>
            <a:r>
              <a:rPr lang="en-US" sz="1700" dirty="0">
                <a:solidFill>
                  <a:schemeClr val="accent6"/>
                </a:solidFill>
                <a:latin typeface="Century Gothic" panose="020B0502020202020204" pitchFamily="34" charset="0"/>
              </a:rPr>
              <a:t>Appropriate Combination of Services </a:t>
            </a:r>
            <a:endParaRPr lang="en-US" sz="1700" dirty="0" smtClean="0">
              <a:solidFill>
                <a:schemeClr val="accent6"/>
              </a:solidFill>
              <a:latin typeface="Century Gothic" panose="020B0502020202020204" pitchFamily="34" charset="0"/>
            </a:endParaRPr>
          </a:p>
          <a:p>
            <a:pPr lvl="1"/>
            <a:endParaRPr lang="en-US" sz="1700" dirty="0">
              <a:solidFill>
                <a:schemeClr val="accent6"/>
              </a:solidFill>
              <a:latin typeface="Century Gothic" panose="020B0502020202020204" pitchFamily="34" charset="0"/>
            </a:endParaRPr>
          </a:p>
          <a:p>
            <a:pPr marL="285750" lvl="1" indent="-285750">
              <a:buFont typeface="Arial" panose="020B0604020202020204" pitchFamily="34" charset="0"/>
              <a:buChar char="•"/>
            </a:pPr>
            <a:r>
              <a:rPr lang="en-US" sz="1700" dirty="0">
                <a:solidFill>
                  <a:schemeClr val="accent6"/>
                </a:solidFill>
                <a:latin typeface="Century Gothic" panose="020B0502020202020204" pitchFamily="34" charset="0"/>
              </a:rPr>
              <a:t>The </a:t>
            </a:r>
            <a:r>
              <a:rPr lang="en-US" sz="1700" dirty="0" smtClean="0">
                <a:solidFill>
                  <a:schemeClr val="accent6"/>
                </a:solidFill>
                <a:latin typeface="Century Gothic" panose="020B0502020202020204" pitchFamily="34" charset="0"/>
              </a:rPr>
              <a:t>CAP </a:t>
            </a:r>
            <a:r>
              <a:rPr lang="en-US" sz="1700" dirty="0">
                <a:solidFill>
                  <a:schemeClr val="accent6"/>
                </a:solidFill>
                <a:latin typeface="Century Gothic" panose="020B0502020202020204" pitchFamily="34" charset="0"/>
              </a:rPr>
              <a:t>must be monitored by staff to ensure effectiveness. </a:t>
            </a:r>
          </a:p>
          <a:p>
            <a:pPr marL="285750" lvl="1" indent="-285750">
              <a:buFont typeface="Arial" panose="020B0604020202020204" pitchFamily="34" charset="0"/>
              <a:buChar char="•"/>
            </a:pPr>
            <a:endParaRPr lang="en-US" sz="1700" dirty="0">
              <a:solidFill>
                <a:schemeClr val="accent6"/>
              </a:solidFill>
              <a:latin typeface="Century Gothic" panose="020B0502020202020204" pitchFamily="34" charset="0"/>
            </a:endParaRPr>
          </a:p>
          <a:p>
            <a:pPr marL="285750" lvl="1" indent="-285750">
              <a:buFont typeface="Arial" panose="020B0604020202020204" pitchFamily="34" charset="0"/>
              <a:buChar char="•"/>
            </a:pPr>
            <a:r>
              <a:rPr lang="en-US" sz="1700" dirty="0">
                <a:solidFill>
                  <a:schemeClr val="accent6"/>
                </a:solidFill>
                <a:latin typeface="Century Gothic" panose="020B0502020202020204" pitchFamily="34" charset="0"/>
              </a:rPr>
              <a:t>Career Planning must be documented in the Career Plan in MOSES </a:t>
            </a:r>
            <a:endParaRPr lang="en-US" sz="1700" dirty="0">
              <a:latin typeface="Century Gothic" panose="020B0502020202020204" pitchFamily="34" charset="0"/>
            </a:endParaRPr>
          </a:p>
          <a:p>
            <a:pPr marL="0" lvl="1" indent="0">
              <a:buNone/>
            </a:pPr>
            <a:r>
              <a:rPr lang="en-US" sz="1200" dirty="0" err="1">
                <a:latin typeface="Century Gothic" panose="020B0502020202020204" pitchFamily="34" charset="0"/>
                <a:hlinkClick r:id="rId2"/>
              </a:rPr>
              <a:t>MassWorkforce</a:t>
            </a:r>
            <a:r>
              <a:rPr lang="en-US" sz="1200" dirty="0">
                <a:latin typeface="Century Gothic" panose="020B0502020202020204" pitchFamily="34" charset="0"/>
                <a:hlinkClick r:id="rId2"/>
              </a:rPr>
              <a:t> Issuance 100 DCS 08.112.10: </a:t>
            </a:r>
            <a:r>
              <a:rPr lang="en-US" sz="1200" i="1" dirty="0">
                <a:latin typeface="Century Gothic" panose="020B0502020202020204" pitchFamily="34" charset="0"/>
                <a:hlinkClick r:id="rId2"/>
              </a:rPr>
              <a:t>Career Planning for Workforce Innovation and Opportunity Act (WIOA) Job Seeker Customers</a:t>
            </a:r>
            <a:endParaRPr lang="en-US" sz="1200" i="1"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26</a:t>
            </a:fld>
            <a:endParaRPr lang="en-US" dirty="0"/>
          </a:p>
        </p:txBody>
      </p:sp>
    </p:spTree>
    <p:extLst>
      <p:ext uri="{BB962C8B-B14F-4D97-AF65-F5344CB8AC3E}">
        <p14:creationId xmlns:p14="http://schemas.microsoft.com/office/powerpoint/2010/main" val="56820668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23C181-9ED5-4E14-93EC-26EB9C43AF04}"/>
              </a:ext>
            </a:extLst>
          </p:cNvPr>
          <p:cNvSpPr>
            <a:spLocks noGrp="1"/>
          </p:cNvSpPr>
          <p:nvPr>
            <p:ph type="sldNum" sz="quarter" idx="12"/>
          </p:nvPr>
        </p:nvSpPr>
        <p:spPr/>
        <p:txBody>
          <a:bodyPr/>
          <a:lstStyle/>
          <a:p>
            <a:pPr>
              <a:defRPr/>
            </a:pPr>
            <a:fld id="{E072579F-9FF5-4201-872C-73481382824D}" type="slidenum">
              <a:rPr lang="en-US" smtClean="0"/>
              <a:pPr>
                <a:defRPr/>
              </a:pPr>
              <a:t>27</a:t>
            </a:fld>
            <a:endParaRPr lang="en-US" dirty="0"/>
          </a:p>
        </p:txBody>
      </p:sp>
      <p:pic>
        <p:nvPicPr>
          <p:cNvPr id="7" name="Picture 6">
            <a:extLst>
              <a:ext uri="{FF2B5EF4-FFF2-40B4-BE49-F238E27FC236}">
                <a16:creationId xmlns:a16="http://schemas.microsoft.com/office/drawing/2014/main" id="{0FBBE479-B764-4F2C-BE18-B4150C1E9FB0}"/>
              </a:ext>
            </a:extLst>
          </p:cNvPr>
          <p:cNvPicPr>
            <a:picLocks noChangeAspect="1"/>
          </p:cNvPicPr>
          <p:nvPr/>
        </p:nvPicPr>
        <p:blipFill>
          <a:blip r:embed="rId2"/>
          <a:stretch>
            <a:fillRect/>
          </a:stretch>
        </p:blipFill>
        <p:spPr>
          <a:xfrm>
            <a:off x="719380" y="1370874"/>
            <a:ext cx="7580952" cy="4666667"/>
          </a:xfrm>
          <a:prstGeom prst="rect">
            <a:avLst/>
          </a:prstGeom>
        </p:spPr>
      </p:pic>
      <p:sp>
        <p:nvSpPr>
          <p:cNvPr id="8" name="Title 1">
            <a:extLst>
              <a:ext uri="{FF2B5EF4-FFF2-40B4-BE49-F238E27FC236}">
                <a16:creationId xmlns:a16="http://schemas.microsoft.com/office/drawing/2014/main" id="{483AAABD-7CC8-47B8-B0C0-0269D8F73FFC}"/>
              </a:ext>
            </a:extLst>
          </p:cNvPr>
          <p:cNvSpPr>
            <a:spLocks noGrp="1"/>
          </p:cNvSpPr>
          <p:nvPr>
            <p:ph type="title"/>
          </p:nvPr>
        </p:nvSpPr>
        <p:spPr/>
        <p:txBody>
          <a:bodyPr/>
          <a:lstStyle/>
          <a:p>
            <a:r>
              <a:rPr lang="en-US" dirty="0"/>
              <a:t>Career Plan in MOSES </a:t>
            </a:r>
          </a:p>
        </p:txBody>
      </p:sp>
    </p:spTree>
    <p:extLst>
      <p:ext uri="{BB962C8B-B14F-4D97-AF65-F5344CB8AC3E}">
        <p14:creationId xmlns:p14="http://schemas.microsoft.com/office/powerpoint/2010/main" val="353021316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Plan in MOSES </a:t>
            </a: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28</a:t>
            </a:fld>
            <a:endParaRPr lang="en-US" dirty="0"/>
          </a:p>
        </p:txBody>
      </p:sp>
      <p:pic>
        <p:nvPicPr>
          <p:cNvPr id="8" name="Picture 7">
            <a:extLst>
              <a:ext uri="{FF2B5EF4-FFF2-40B4-BE49-F238E27FC236}">
                <a16:creationId xmlns:a16="http://schemas.microsoft.com/office/drawing/2014/main" id="{9C9408A6-C686-49E5-BEA0-22EDBDF8ED99}"/>
              </a:ext>
            </a:extLst>
          </p:cNvPr>
          <p:cNvPicPr>
            <a:picLocks noChangeAspect="1"/>
          </p:cNvPicPr>
          <p:nvPr/>
        </p:nvPicPr>
        <p:blipFill>
          <a:blip r:embed="rId2"/>
          <a:stretch>
            <a:fillRect/>
          </a:stretch>
        </p:blipFill>
        <p:spPr>
          <a:xfrm>
            <a:off x="799990" y="1331894"/>
            <a:ext cx="7590476" cy="4638095"/>
          </a:xfrm>
          <a:prstGeom prst="rect">
            <a:avLst/>
          </a:prstGeom>
        </p:spPr>
      </p:pic>
    </p:spTree>
    <p:extLst>
      <p:ext uri="{BB962C8B-B14F-4D97-AF65-F5344CB8AC3E}">
        <p14:creationId xmlns:p14="http://schemas.microsoft.com/office/powerpoint/2010/main" val="785588618"/>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0E8550-F234-48B5-8777-1E09BEEC32E9}"/>
              </a:ext>
            </a:extLst>
          </p:cNvPr>
          <p:cNvSpPr>
            <a:spLocks noGrp="1"/>
          </p:cNvSpPr>
          <p:nvPr>
            <p:ph type="sldNum" sz="quarter" idx="12"/>
          </p:nvPr>
        </p:nvSpPr>
        <p:spPr/>
        <p:txBody>
          <a:bodyPr/>
          <a:lstStyle/>
          <a:p>
            <a:pPr>
              <a:defRPr/>
            </a:pPr>
            <a:fld id="{E072579F-9FF5-4201-872C-73481382824D}" type="slidenum">
              <a:rPr lang="en-US" smtClean="0"/>
              <a:pPr>
                <a:defRPr/>
              </a:pPr>
              <a:t>29</a:t>
            </a:fld>
            <a:endParaRPr lang="en-US" dirty="0"/>
          </a:p>
        </p:txBody>
      </p:sp>
      <p:pic>
        <p:nvPicPr>
          <p:cNvPr id="6" name="Picture 5">
            <a:extLst>
              <a:ext uri="{FF2B5EF4-FFF2-40B4-BE49-F238E27FC236}">
                <a16:creationId xmlns:a16="http://schemas.microsoft.com/office/drawing/2014/main" id="{69F11E48-E9EE-40AF-969A-6DCA2C1AF3C5}"/>
              </a:ext>
            </a:extLst>
          </p:cNvPr>
          <p:cNvPicPr>
            <a:picLocks noChangeAspect="1"/>
          </p:cNvPicPr>
          <p:nvPr/>
        </p:nvPicPr>
        <p:blipFill>
          <a:blip r:embed="rId2"/>
          <a:stretch>
            <a:fillRect/>
          </a:stretch>
        </p:blipFill>
        <p:spPr>
          <a:xfrm>
            <a:off x="780942" y="1419379"/>
            <a:ext cx="7609524" cy="4676190"/>
          </a:xfrm>
          <a:prstGeom prst="rect">
            <a:avLst/>
          </a:prstGeom>
        </p:spPr>
      </p:pic>
      <p:sp>
        <p:nvSpPr>
          <p:cNvPr id="7" name="Title 1">
            <a:extLst>
              <a:ext uri="{FF2B5EF4-FFF2-40B4-BE49-F238E27FC236}">
                <a16:creationId xmlns:a16="http://schemas.microsoft.com/office/drawing/2014/main" id="{86D5F9E4-553E-4C88-9C7A-AE744E24F84A}"/>
              </a:ext>
            </a:extLst>
          </p:cNvPr>
          <p:cNvSpPr>
            <a:spLocks noGrp="1"/>
          </p:cNvSpPr>
          <p:nvPr>
            <p:ph type="title"/>
          </p:nvPr>
        </p:nvSpPr>
        <p:spPr/>
        <p:txBody>
          <a:bodyPr/>
          <a:lstStyle/>
          <a:p>
            <a:r>
              <a:rPr lang="en-US" dirty="0"/>
              <a:t>Career Plan in MOSES </a:t>
            </a:r>
          </a:p>
        </p:txBody>
      </p:sp>
    </p:spTree>
    <p:extLst>
      <p:ext uri="{BB962C8B-B14F-4D97-AF65-F5344CB8AC3E}">
        <p14:creationId xmlns:p14="http://schemas.microsoft.com/office/powerpoint/2010/main" val="36822764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Importance of the Workforce Innovation and Opportunity Act </a:t>
            </a: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p:txBody>
          <a:bodyPr>
            <a:normAutofit/>
          </a:bodyPr>
          <a:lstStyle/>
          <a:p>
            <a:pPr marL="0" indent="0">
              <a:buNone/>
            </a:pPr>
            <a:endParaRPr lang="en-US" sz="1800" dirty="0">
              <a:latin typeface="Century Gothic" panose="020B0502020202020204" pitchFamily="34" charset="0"/>
            </a:endParaRPr>
          </a:p>
          <a:p>
            <a:r>
              <a:rPr lang="en-US" sz="1800" dirty="0">
                <a:latin typeface="Century Gothic" panose="020B0502020202020204" pitchFamily="34" charset="0"/>
              </a:rPr>
              <a:t>WIOA focuses on serving individuals with barriers to employment and seeks to ensure these individuals receive access to quality of services.</a:t>
            </a:r>
          </a:p>
          <a:p>
            <a:endParaRPr lang="en-US" sz="1800" dirty="0">
              <a:latin typeface="Century Gothic" panose="020B0502020202020204" pitchFamily="34" charset="0"/>
            </a:endParaRPr>
          </a:p>
          <a:p>
            <a:r>
              <a:rPr lang="en-US" sz="1800" dirty="0">
                <a:latin typeface="Century Gothic" panose="020B0502020202020204" pitchFamily="34" charset="0"/>
              </a:rPr>
              <a:t>Services provided to eligible individuals under the WIOA Title I Adult and Dislocated Worker Program  lead to pathways for economic self-sufficiency. </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pic>
        <p:nvPicPr>
          <p:cNvPr id="5" name="Picture 4" descr="Will Cutting Corporate Taxes Raise Wages? | ND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434" y="4163181"/>
            <a:ext cx="2052853" cy="1706756"/>
          </a:xfrm>
          <a:prstGeom prst="rect">
            <a:avLst/>
          </a:prstGeom>
        </p:spPr>
      </p:pic>
    </p:spTree>
    <p:extLst>
      <p:ext uri="{BB962C8B-B14F-4D97-AF65-F5344CB8AC3E}">
        <p14:creationId xmlns:p14="http://schemas.microsoft.com/office/powerpoint/2010/main" val="2553233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282"/>
            <a:ext cx="7131050" cy="699679"/>
          </a:xfrm>
        </p:spPr>
        <p:txBody>
          <a:bodyPr/>
          <a:lstStyle/>
          <a:p>
            <a:r>
              <a:rPr lang="en-US" sz="2800" dirty="0">
                <a:solidFill>
                  <a:schemeClr val="bg1"/>
                </a:solidFill>
                <a:latin typeface="Century Gothic" panose="020B0502020202020204" pitchFamily="34" charset="0"/>
              </a:rPr>
              <a:t>Coordination with WIOA Partner Programs</a:t>
            </a:r>
            <a:r>
              <a:rPr lang="en-US" dirty="0">
                <a:solidFill>
                  <a:schemeClr val="bg1"/>
                </a:solidFill>
                <a:latin typeface="Century Gothic" panose="020B0502020202020204" pitchFamily="34" charset="0"/>
              </a:rPr>
              <a:t/>
            </a:r>
            <a:br>
              <a:rPr lang="en-US" dirty="0">
                <a:solidFill>
                  <a:schemeClr val="bg1"/>
                </a:solidFill>
                <a:latin typeface="Century Gothic" panose="020B0502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5616359"/>
              </p:ext>
            </p:extLst>
          </p:nvPr>
        </p:nvGraphicFramePr>
        <p:xfrm>
          <a:off x="293614" y="1446213"/>
          <a:ext cx="8590326" cy="4730557"/>
        </p:xfrm>
        <a:graphic>
          <a:graphicData uri="http://schemas.openxmlformats.org/drawingml/2006/table">
            <a:tbl>
              <a:tblPr firstRow="1" bandRow="1">
                <a:tableStyleId>{5C22544A-7EE6-4342-B048-85BDC9FD1C3A}</a:tableStyleId>
              </a:tblPr>
              <a:tblGrid>
                <a:gridCol w="2863442">
                  <a:extLst>
                    <a:ext uri="{9D8B030D-6E8A-4147-A177-3AD203B41FA5}">
                      <a16:colId xmlns:a16="http://schemas.microsoft.com/office/drawing/2014/main" val="2990217673"/>
                    </a:ext>
                  </a:extLst>
                </a:gridCol>
                <a:gridCol w="2863442">
                  <a:extLst>
                    <a:ext uri="{9D8B030D-6E8A-4147-A177-3AD203B41FA5}">
                      <a16:colId xmlns:a16="http://schemas.microsoft.com/office/drawing/2014/main" val="2528093707"/>
                    </a:ext>
                  </a:extLst>
                </a:gridCol>
                <a:gridCol w="2863442">
                  <a:extLst>
                    <a:ext uri="{9D8B030D-6E8A-4147-A177-3AD203B41FA5}">
                      <a16:colId xmlns:a16="http://schemas.microsoft.com/office/drawing/2014/main" val="3390755698"/>
                    </a:ext>
                  </a:extLst>
                </a:gridCol>
              </a:tblGrid>
              <a:tr h="360067">
                <a:tc>
                  <a:txBody>
                    <a:bodyPr/>
                    <a:lstStyle/>
                    <a:p>
                      <a:r>
                        <a:rPr lang="en-US" b="0" cap="small" dirty="0">
                          <a:solidFill>
                            <a:schemeClr val="accent6"/>
                          </a:solidFill>
                        </a:rPr>
                        <a:t>Partner Program </a:t>
                      </a:r>
                    </a:p>
                  </a:txBody>
                  <a:tcPr/>
                </a:tc>
                <a:tc>
                  <a:txBody>
                    <a:bodyPr/>
                    <a:lstStyle/>
                    <a:p>
                      <a:r>
                        <a:rPr lang="en-US" b="0" cap="small" dirty="0">
                          <a:solidFill>
                            <a:schemeClr val="accent6"/>
                          </a:solidFill>
                        </a:rPr>
                        <a:t>Population </a:t>
                      </a:r>
                    </a:p>
                  </a:txBody>
                  <a:tcPr/>
                </a:tc>
                <a:tc>
                  <a:txBody>
                    <a:bodyPr/>
                    <a:lstStyle/>
                    <a:p>
                      <a:r>
                        <a:rPr lang="en-US" b="0" cap="small" dirty="0">
                          <a:solidFill>
                            <a:schemeClr val="accent6"/>
                          </a:solidFill>
                        </a:rPr>
                        <a:t>Services</a:t>
                      </a:r>
                      <a:r>
                        <a:rPr lang="en-US" b="0" cap="small" baseline="0" dirty="0">
                          <a:solidFill>
                            <a:schemeClr val="accent6"/>
                          </a:solidFill>
                        </a:rPr>
                        <a:t> </a:t>
                      </a:r>
                      <a:endParaRPr lang="en-US" b="0" cap="small" dirty="0">
                        <a:solidFill>
                          <a:schemeClr val="accent6"/>
                        </a:solidFill>
                      </a:endParaRPr>
                    </a:p>
                  </a:txBody>
                  <a:tcPr/>
                </a:tc>
                <a:extLst>
                  <a:ext uri="{0D108BD9-81ED-4DB2-BD59-A6C34878D82A}">
                    <a16:rowId xmlns:a16="http://schemas.microsoft.com/office/drawing/2014/main" val="2052343486"/>
                  </a:ext>
                </a:extLst>
              </a:tr>
              <a:tr h="9901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accent6"/>
                          </a:solidFill>
                          <a:latin typeface="Century Gothic" panose="020B0502020202020204" pitchFamily="34" charset="0"/>
                        </a:rPr>
                        <a:t>WIOA Title I Youth Program (</a:t>
                      </a:r>
                      <a:r>
                        <a:rPr lang="en-US" sz="1200" b="1" dirty="0">
                          <a:solidFill>
                            <a:schemeClr val="accent6"/>
                          </a:solidFill>
                          <a:latin typeface="Century Gothic" panose="020B0502020202020204" pitchFamily="34" charset="0"/>
                        </a:rPr>
                        <a:t>Youth Service Providers</a:t>
                      </a:r>
                      <a:r>
                        <a:rPr lang="en-US" sz="1200" b="0" dirty="0">
                          <a:solidFill>
                            <a:schemeClr val="accent6"/>
                          </a:solidFill>
                          <a:latin typeface="Century Gothic" panose="020B0502020202020204" pitchFamily="34" charset="0"/>
                        </a:rPr>
                        <a:t>)</a:t>
                      </a:r>
                      <a:r>
                        <a:rPr lang="en-US" sz="1200" b="0" baseline="0" dirty="0">
                          <a:solidFill>
                            <a:schemeClr val="accent6"/>
                          </a:solidFill>
                          <a:latin typeface="Century Gothic" panose="020B0502020202020204" pitchFamily="34" charset="0"/>
                        </a:rPr>
                        <a:t> </a:t>
                      </a:r>
                      <a:r>
                        <a:rPr lang="en-US" sz="1200" b="0" dirty="0">
                          <a:solidFill>
                            <a:schemeClr val="accent6"/>
                          </a:solidFill>
                          <a:latin typeface="Century Gothic" panose="020B0502020202020204" pitchFamily="34" charset="0"/>
                        </a:rPr>
                        <a:t> </a:t>
                      </a:r>
                    </a:p>
                  </a:txBody>
                  <a:tcPr/>
                </a:tc>
                <a:tc>
                  <a:txBody>
                    <a:bodyPr/>
                    <a:lstStyle/>
                    <a:p>
                      <a:r>
                        <a:rPr lang="en-US" sz="1200" dirty="0">
                          <a:solidFill>
                            <a:schemeClr val="accent6"/>
                          </a:solidFill>
                          <a:latin typeface="Century Gothic" panose="020B0502020202020204" pitchFamily="34" charset="0"/>
                        </a:rPr>
                        <a:t>ISY and OSY 14 -24 </a:t>
                      </a:r>
                    </a:p>
                  </a:txBody>
                  <a:tcPr/>
                </a:tc>
                <a:tc>
                  <a:txBody>
                    <a:bodyPr/>
                    <a:lstStyle/>
                    <a:p>
                      <a:r>
                        <a:rPr lang="en-US" sz="1200" dirty="0">
                          <a:solidFill>
                            <a:schemeClr val="accent6"/>
                          </a:solidFill>
                          <a:latin typeface="Century Gothic" panose="020B0502020202020204" pitchFamily="34" charset="0"/>
                        </a:rPr>
                        <a:t>Comprehensive assessments, career planning, support services, alternative education, work-based learning experiences, and occupational skills training.</a:t>
                      </a:r>
                    </a:p>
                  </a:txBody>
                  <a:tcPr/>
                </a:tc>
                <a:extLst>
                  <a:ext uri="{0D108BD9-81ED-4DB2-BD59-A6C34878D82A}">
                    <a16:rowId xmlns:a16="http://schemas.microsoft.com/office/drawing/2014/main" val="95185082"/>
                  </a:ext>
                </a:extLst>
              </a:tr>
              <a:tr h="9901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entury Gothic" panose="020B0502020202020204" pitchFamily="34" charset="0"/>
                        </a:rPr>
                        <a:t>WIOA Title II Adult Education and Family Literacy (</a:t>
                      </a:r>
                      <a:r>
                        <a:rPr lang="en-US" sz="1200" b="1" dirty="0">
                          <a:solidFill>
                            <a:schemeClr val="accent6"/>
                          </a:solidFill>
                          <a:latin typeface="Century Gothic" panose="020B0502020202020204" pitchFamily="34" charset="0"/>
                        </a:rPr>
                        <a:t>Adult Education Providers</a:t>
                      </a:r>
                      <a:r>
                        <a:rPr lang="en-US" sz="1200" dirty="0">
                          <a:solidFill>
                            <a:schemeClr val="accent6"/>
                          </a:solidFill>
                          <a:latin typeface="Century Gothic" panose="020B0502020202020204" pitchFamily="34" charset="0"/>
                        </a:rPr>
                        <a:t>)</a:t>
                      </a:r>
                      <a:r>
                        <a:rPr lang="en-US" sz="1200" baseline="0" dirty="0">
                          <a:solidFill>
                            <a:schemeClr val="accent6"/>
                          </a:solidFill>
                          <a:latin typeface="Century Gothic" panose="020B0502020202020204" pitchFamily="34" charset="0"/>
                        </a:rPr>
                        <a:t> </a:t>
                      </a:r>
                      <a:endParaRPr lang="en-US" sz="1200" dirty="0">
                        <a:solidFill>
                          <a:schemeClr val="accent6"/>
                        </a:solidFill>
                        <a:latin typeface="Century Gothic" panose="020B0502020202020204" pitchFamily="34" charset="0"/>
                      </a:endParaRPr>
                    </a:p>
                  </a:txBody>
                  <a:tcPr/>
                </a:tc>
                <a:tc>
                  <a:txBody>
                    <a:bodyPr/>
                    <a:lstStyle/>
                    <a:p>
                      <a:r>
                        <a:rPr lang="en-US" sz="1200" dirty="0">
                          <a:solidFill>
                            <a:schemeClr val="accent6"/>
                          </a:solidFill>
                          <a:latin typeface="Century Gothic" panose="020B0502020202020204" pitchFamily="34" charset="0"/>
                        </a:rPr>
                        <a:t>Adults 16 and</a:t>
                      </a:r>
                      <a:r>
                        <a:rPr lang="en-US" sz="1200" baseline="0" dirty="0">
                          <a:solidFill>
                            <a:schemeClr val="accent6"/>
                          </a:solidFill>
                          <a:latin typeface="Century Gothic" panose="020B0502020202020204" pitchFamily="34" charset="0"/>
                        </a:rPr>
                        <a:t> older not currently enrolled, or required to be enrolled in high school.</a:t>
                      </a:r>
                      <a:endParaRPr lang="en-US" sz="1200" dirty="0">
                        <a:solidFill>
                          <a:schemeClr val="accent6"/>
                        </a:solidFill>
                        <a:latin typeface="Century Gothic" panose="020B0502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entury Gothic" panose="020B0502020202020204" pitchFamily="34" charset="0"/>
                        </a:rPr>
                        <a:t>Assist adults to become literate and obtain the knowledge and skills necessary for employment and economic self-sufficiency. </a:t>
                      </a:r>
                    </a:p>
                    <a:p>
                      <a:endParaRPr lang="en-US" sz="1200" dirty="0"/>
                    </a:p>
                  </a:txBody>
                  <a:tcPr/>
                </a:tc>
                <a:extLst>
                  <a:ext uri="{0D108BD9-81ED-4DB2-BD59-A6C34878D82A}">
                    <a16:rowId xmlns:a16="http://schemas.microsoft.com/office/drawing/2014/main" val="3745450917"/>
                  </a:ext>
                </a:extLst>
              </a:tr>
              <a:tr h="9001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Century Gothic" panose="020B0502020202020204" pitchFamily="34" charset="0"/>
                        </a:rPr>
                        <a:t>Vocation Rehabilitation Title IV (</a:t>
                      </a:r>
                      <a:r>
                        <a:rPr lang="en-US" sz="1200" b="1" dirty="0">
                          <a:solidFill>
                            <a:schemeClr val="accent6"/>
                          </a:solidFill>
                          <a:latin typeface="Century Gothic" panose="020B0502020202020204" pitchFamily="34" charset="0"/>
                        </a:rPr>
                        <a:t>Mass</a:t>
                      </a:r>
                      <a:r>
                        <a:rPr lang="en-US" sz="1200" b="1" baseline="0" dirty="0">
                          <a:solidFill>
                            <a:schemeClr val="accent6"/>
                          </a:solidFill>
                          <a:latin typeface="Century Gothic" panose="020B0502020202020204" pitchFamily="34" charset="0"/>
                        </a:rPr>
                        <a:t> </a:t>
                      </a:r>
                      <a:r>
                        <a:rPr lang="en-US" sz="1200" b="1" dirty="0">
                          <a:solidFill>
                            <a:schemeClr val="accent6"/>
                          </a:solidFill>
                          <a:latin typeface="Century Gothic" panose="020B0502020202020204" pitchFamily="34" charset="0"/>
                        </a:rPr>
                        <a:t>Rehabilitation Commission and Mass Commission</a:t>
                      </a:r>
                      <a:r>
                        <a:rPr lang="en-US" sz="1200" b="1" baseline="0" dirty="0">
                          <a:solidFill>
                            <a:schemeClr val="accent6"/>
                          </a:solidFill>
                          <a:latin typeface="Century Gothic" panose="020B0502020202020204" pitchFamily="34" charset="0"/>
                        </a:rPr>
                        <a:t> for the </a:t>
                      </a:r>
                      <a:r>
                        <a:rPr lang="en-US" sz="1200" b="1" dirty="0">
                          <a:solidFill>
                            <a:schemeClr val="accent6"/>
                          </a:solidFill>
                          <a:latin typeface="Century Gothic" panose="020B0502020202020204" pitchFamily="34" charset="0"/>
                        </a:rPr>
                        <a:t>Blind</a:t>
                      </a:r>
                      <a:r>
                        <a:rPr lang="en-US" sz="1200" dirty="0">
                          <a:solidFill>
                            <a:schemeClr val="accent6"/>
                          </a:solidFill>
                          <a:latin typeface="Century Gothic" panose="020B0502020202020204" pitchFamily="34" charset="0"/>
                        </a:rPr>
                        <a:t>) </a:t>
                      </a:r>
                    </a:p>
                  </a:txBody>
                  <a:tcPr/>
                </a:tc>
                <a:tc>
                  <a:txBody>
                    <a:bodyPr/>
                    <a:lstStyle/>
                    <a:p>
                      <a:r>
                        <a:rPr lang="en-US" sz="1200" dirty="0">
                          <a:solidFill>
                            <a:schemeClr val="accent6"/>
                          </a:solidFill>
                          <a:latin typeface="Century Gothic" panose="020B0502020202020204" pitchFamily="34" charset="0"/>
                        </a:rPr>
                        <a:t>Individuals must have a physical or mental impairment that is a substantial impediment to employment.</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accent6"/>
                          </a:solidFill>
                          <a:latin typeface="Century Gothic" panose="020B0502020202020204" pitchFamily="34" charset="0"/>
                        </a:rPr>
                        <a:t>Preparation</a:t>
                      </a:r>
                      <a:r>
                        <a:rPr lang="en-US" sz="1200" b="0" baseline="0" dirty="0">
                          <a:solidFill>
                            <a:schemeClr val="accent6"/>
                          </a:solidFill>
                          <a:latin typeface="Century Gothic" panose="020B0502020202020204" pitchFamily="34" charset="0"/>
                        </a:rPr>
                        <a:t> for placement in </a:t>
                      </a:r>
                      <a:r>
                        <a:rPr lang="en-US" sz="1200" b="0" dirty="0">
                          <a:solidFill>
                            <a:schemeClr val="accent6"/>
                          </a:solidFill>
                          <a:latin typeface="Century Gothic" panose="020B0502020202020204" pitchFamily="34" charset="0"/>
                        </a:rPr>
                        <a:t>competitive integrated employment.</a:t>
                      </a:r>
                    </a:p>
                    <a:p>
                      <a:endParaRPr lang="en-US" b="0" dirty="0"/>
                    </a:p>
                  </a:txBody>
                  <a:tcPr/>
                </a:tc>
                <a:extLst>
                  <a:ext uri="{0D108BD9-81ED-4DB2-BD59-A6C34878D82A}">
                    <a16:rowId xmlns:a16="http://schemas.microsoft.com/office/drawing/2014/main" val="1102109459"/>
                  </a:ext>
                </a:extLst>
              </a:tr>
              <a:tr h="630118">
                <a:tc>
                  <a:txBody>
                    <a:bodyPr/>
                    <a:lstStyle/>
                    <a:p>
                      <a:r>
                        <a:rPr lang="en-US" sz="1200" b="0" dirty="0">
                          <a:solidFill>
                            <a:schemeClr val="accent6"/>
                          </a:solidFill>
                          <a:latin typeface="Century Gothic" panose="020B0502020202020204" pitchFamily="34" charset="0"/>
                        </a:rPr>
                        <a:t>Senior Community</a:t>
                      </a:r>
                      <a:r>
                        <a:rPr lang="en-US" sz="1200" b="0" baseline="0" dirty="0">
                          <a:solidFill>
                            <a:schemeClr val="accent6"/>
                          </a:solidFill>
                          <a:latin typeface="Century Gothic" panose="020B0502020202020204" pitchFamily="34" charset="0"/>
                        </a:rPr>
                        <a:t> Employment Service Program Title V (</a:t>
                      </a:r>
                      <a:r>
                        <a:rPr lang="en-US" sz="1200" b="1" baseline="0" dirty="0">
                          <a:solidFill>
                            <a:schemeClr val="accent6"/>
                          </a:solidFill>
                          <a:latin typeface="Century Gothic" panose="020B0502020202020204" pitchFamily="34" charset="0"/>
                        </a:rPr>
                        <a:t>Older Workers</a:t>
                      </a:r>
                      <a:r>
                        <a:rPr lang="en-US" sz="1200" b="0" baseline="0" dirty="0">
                          <a:solidFill>
                            <a:schemeClr val="accent6"/>
                          </a:solidFill>
                          <a:latin typeface="Century Gothic" panose="020B0502020202020204" pitchFamily="34" charset="0"/>
                        </a:rPr>
                        <a:t>)</a:t>
                      </a:r>
                      <a:r>
                        <a:rPr lang="en-US" sz="1200" b="1" baseline="0" dirty="0">
                          <a:solidFill>
                            <a:schemeClr val="accent6"/>
                          </a:solidFill>
                          <a:latin typeface="Century Gothic" panose="020B0502020202020204" pitchFamily="34" charset="0"/>
                        </a:rPr>
                        <a:t>  </a:t>
                      </a:r>
                      <a:endParaRPr lang="en-US" sz="1200" b="1" dirty="0">
                        <a:solidFill>
                          <a:schemeClr val="accent6"/>
                        </a:solidFill>
                        <a:latin typeface="Century Gothic" panose="020B0502020202020204" pitchFamily="34" charset="0"/>
                      </a:endParaRPr>
                    </a:p>
                  </a:txBody>
                  <a:tcPr/>
                </a:tc>
                <a:tc>
                  <a:txBody>
                    <a:bodyPr/>
                    <a:lstStyle/>
                    <a:p>
                      <a:r>
                        <a:rPr lang="en-US" sz="1200" dirty="0">
                          <a:solidFill>
                            <a:schemeClr val="accent6"/>
                          </a:solidFill>
                          <a:latin typeface="Century Gothic" panose="020B0502020202020204" pitchFamily="34" charset="0"/>
                        </a:rPr>
                        <a:t>Individuals</a:t>
                      </a:r>
                      <a:r>
                        <a:rPr lang="en-US" sz="1200" baseline="0" dirty="0">
                          <a:solidFill>
                            <a:schemeClr val="accent6"/>
                          </a:solidFill>
                          <a:latin typeface="Century Gothic" panose="020B0502020202020204" pitchFamily="34" charset="0"/>
                        </a:rPr>
                        <a:t> age 55 an older</a:t>
                      </a:r>
                      <a:endParaRPr lang="en-US" sz="1200" dirty="0">
                        <a:solidFill>
                          <a:schemeClr val="accent6"/>
                        </a:solidFill>
                        <a:latin typeface="Century Gothic" panose="020B0502020202020204" pitchFamily="34" charset="0"/>
                      </a:endParaRPr>
                    </a:p>
                  </a:txBody>
                  <a:tcPr/>
                </a:tc>
                <a:tc>
                  <a:txBody>
                    <a:bodyPr/>
                    <a:lstStyle/>
                    <a:p>
                      <a:r>
                        <a:rPr lang="en-US" sz="1200" b="0" dirty="0">
                          <a:solidFill>
                            <a:schemeClr val="accent6"/>
                          </a:solidFill>
                          <a:latin typeface="Century Gothic" panose="020B0502020202020204" pitchFamily="34" charset="0"/>
                        </a:rPr>
                        <a:t>Provides</a:t>
                      </a:r>
                      <a:r>
                        <a:rPr lang="en-US" sz="1200" b="0" baseline="0" dirty="0">
                          <a:solidFill>
                            <a:schemeClr val="accent6"/>
                          </a:solidFill>
                          <a:latin typeface="Century Gothic" panose="020B0502020202020204" pitchFamily="34" charset="0"/>
                        </a:rPr>
                        <a:t> opportunities for community services and work-based training for older workers.  </a:t>
                      </a:r>
                      <a:endParaRPr lang="en-US" sz="1200" b="0" dirty="0">
                        <a:solidFill>
                          <a:schemeClr val="accent6"/>
                        </a:solidFill>
                        <a:latin typeface="Century Gothic" panose="020B0502020202020204" pitchFamily="34" charset="0"/>
                      </a:endParaRPr>
                    </a:p>
                  </a:txBody>
                  <a:tcPr/>
                </a:tc>
                <a:extLst>
                  <a:ext uri="{0D108BD9-81ED-4DB2-BD59-A6C34878D82A}">
                    <a16:rowId xmlns:a16="http://schemas.microsoft.com/office/drawing/2014/main" val="3234199680"/>
                  </a:ext>
                </a:extLst>
              </a:tr>
              <a:tr h="798637">
                <a:tc>
                  <a:txBody>
                    <a:bodyPr/>
                    <a:lstStyle/>
                    <a:p>
                      <a:r>
                        <a:rPr lang="en-US" sz="1200" b="0" dirty="0">
                          <a:solidFill>
                            <a:schemeClr val="accent6"/>
                          </a:solidFill>
                          <a:latin typeface="Century Gothic" panose="020B0502020202020204" pitchFamily="34" charset="0"/>
                        </a:rPr>
                        <a:t>TANF and SNAP</a:t>
                      </a:r>
                      <a:r>
                        <a:rPr lang="en-US" sz="1200" b="0" baseline="0" dirty="0">
                          <a:solidFill>
                            <a:schemeClr val="accent6"/>
                          </a:solidFill>
                          <a:latin typeface="Century Gothic" panose="020B0502020202020204" pitchFamily="34" charset="0"/>
                        </a:rPr>
                        <a:t> (</a:t>
                      </a:r>
                      <a:r>
                        <a:rPr lang="en-US" sz="1200" b="1" baseline="0" dirty="0">
                          <a:solidFill>
                            <a:schemeClr val="accent6"/>
                          </a:solidFill>
                          <a:latin typeface="Century Gothic" panose="020B0502020202020204" pitchFamily="34" charset="0"/>
                        </a:rPr>
                        <a:t>Department of Transitional Assistance</a:t>
                      </a:r>
                      <a:r>
                        <a:rPr lang="en-US" sz="1200" b="0" baseline="0" dirty="0">
                          <a:solidFill>
                            <a:schemeClr val="accent6"/>
                          </a:solidFill>
                          <a:latin typeface="Century Gothic" panose="020B0502020202020204" pitchFamily="34" charset="0"/>
                        </a:rPr>
                        <a:t>) </a:t>
                      </a:r>
                      <a:endParaRPr lang="en-US" sz="1200" b="0" dirty="0">
                        <a:solidFill>
                          <a:schemeClr val="accent6"/>
                        </a:solidFill>
                        <a:latin typeface="Century Gothic" panose="020B0502020202020204" pitchFamily="34" charset="0"/>
                      </a:endParaRPr>
                    </a:p>
                  </a:txBody>
                  <a:tcPr/>
                </a:tc>
                <a:tc>
                  <a:txBody>
                    <a:bodyPr/>
                    <a:lstStyle/>
                    <a:p>
                      <a:r>
                        <a:rPr lang="en-US" sz="1200" dirty="0">
                          <a:solidFill>
                            <a:schemeClr val="accent6"/>
                          </a:solidFill>
                          <a:latin typeface="Century Gothic" panose="020B0502020202020204" pitchFamily="34" charset="0"/>
                        </a:rPr>
                        <a:t>Low-income</a:t>
                      </a:r>
                      <a:r>
                        <a:rPr lang="en-US" sz="1200" baseline="0" dirty="0">
                          <a:solidFill>
                            <a:schemeClr val="accent6"/>
                          </a:solidFill>
                          <a:latin typeface="Century Gothic" panose="020B0502020202020204" pitchFamily="34" charset="0"/>
                        </a:rPr>
                        <a:t> individuals and families.</a:t>
                      </a:r>
                      <a:endParaRPr lang="en-US" sz="1200" dirty="0">
                        <a:solidFill>
                          <a:schemeClr val="accent6"/>
                        </a:solidFill>
                        <a:latin typeface="Century Gothic" panose="020B0502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Assists low-income individuals and families meet their basic needs, improve their quality of life. </a:t>
                      </a:r>
                    </a:p>
                  </a:txBody>
                  <a:tcPr/>
                </a:tc>
                <a:extLst>
                  <a:ext uri="{0D108BD9-81ED-4DB2-BD59-A6C34878D82A}">
                    <a16:rowId xmlns:a16="http://schemas.microsoft.com/office/drawing/2014/main" val="4157583430"/>
                  </a:ext>
                </a:extLst>
              </a:tr>
            </a:tbl>
          </a:graphicData>
        </a:graphic>
      </p:graphicFrame>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30</a:t>
            </a:fld>
            <a:endParaRPr lang="en-US" dirty="0"/>
          </a:p>
        </p:txBody>
      </p:sp>
    </p:spTree>
    <p:extLst>
      <p:ext uri="{BB962C8B-B14F-4D97-AF65-F5344CB8AC3E}">
        <p14:creationId xmlns:p14="http://schemas.microsoft.com/office/powerpoint/2010/main" val="2006952264"/>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entury Gothic" panose="020B0502020202020204" pitchFamily="34" charset="0"/>
              </a:rPr>
              <a:t>Shared Customers </a:t>
            </a:r>
          </a:p>
        </p:txBody>
      </p:sp>
      <p:sp>
        <p:nvSpPr>
          <p:cNvPr id="3" name="Slide Number Placeholder 2"/>
          <p:cNvSpPr>
            <a:spLocks noGrp="1"/>
          </p:cNvSpPr>
          <p:nvPr>
            <p:ph type="sldNum" sz="quarter" idx="4"/>
          </p:nvPr>
        </p:nvSpPr>
        <p:spPr/>
        <p:txBody>
          <a:bodyPr/>
          <a:lstStyle/>
          <a:p>
            <a:fld id="{941BE8DD-6BA1-AD43-8321-0CEB068BCC7D}" type="slidenum">
              <a:rPr lang="en-US" smtClean="0"/>
              <a:pPr/>
              <a:t>31</a:t>
            </a:fld>
            <a:endParaRPr lang="en-US" dirty="0"/>
          </a:p>
        </p:txBody>
      </p:sp>
      <p:sp>
        <p:nvSpPr>
          <p:cNvPr id="4" name="Content Placeholder 3"/>
          <p:cNvSpPr>
            <a:spLocks noGrp="1"/>
          </p:cNvSpPr>
          <p:nvPr>
            <p:ph sz="quarter" idx="10"/>
          </p:nvPr>
        </p:nvSpPr>
        <p:spPr>
          <a:xfrm>
            <a:off x="343949" y="1300295"/>
            <a:ext cx="8342851" cy="4671904"/>
          </a:xfrm>
        </p:spPr>
        <p:txBody>
          <a:bodyPr>
            <a:normAutofit/>
          </a:bodyPr>
          <a:lstStyle/>
          <a:p>
            <a:r>
              <a:rPr lang="en-US" sz="1700" dirty="0">
                <a:latin typeface="Century Gothic" panose="020B0502020202020204" pitchFamily="34" charset="0"/>
              </a:rPr>
              <a:t>Key reform of WIOA is strategic alignment of workforce partners to serve individuals that have a variety of needs. </a:t>
            </a:r>
          </a:p>
          <a:p>
            <a:r>
              <a:rPr lang="en-US" sz="1700" dirty="0">
                <a:latin typeface="Century Gothic" panose="020B0502020202020204" pitchFamily="34" charset="0"/>
              </a:rPr>
              <a:t>Job </a:t>
            </a:r>
            <a:r>
              <a:rPr lang="en-US" sz="1500" dirty="0">
                <a:solidFill>
                  <a:schemeClr val="accent6"/>
                </a:solidFill>
                <a:latin typeface="Century Gothic" panose="020B0502020202020204" pitchFamily="34" charset="0"/>
              </a:rPr>
              <a:t>Seekers</a:t>
            </a:r>
            <a:r>
              <a:rPr lang="en-US" sz="1700" dirty="0">
                <a:latin typeface="Century Gothic" panose="020B0502020202020204" pitchFamily="34" charset="0"/>
              </a:rPr>
              <a:t> and Youth that are eligible to receive service from more than one WIOA Partner Program are considered shared customers (this also includes businesses.) </a:t>
            </a:r>
          </a:p>
          <a:p>
            <a:r>
              <a:rPr lang="en-US" sz="1700" dirty="0">
                <a:latin typeface="Century Gothic" panose="020B0502020202020204" pitchFamily="34" charset="0"/>
              </a:rPr>
              <a:t>Shared customers benefit from services and resources delivered across multiple WIOA Partner Programs. </a:t>
            </a:r>
          </a:p>
          <a:p>
            <a:r>
              <a:rPr lang="en-US" sz="1700" dirty="0">
                <a:latin typeface="Century Gothic" panose="020B0502020202020204" pitchFamily="34" charset="0"/>
              </a:rPr>
              <a:t>Shared customers must be tracked in MOSES</a:t>
            </a:r>
          </a:p>
          <a:p>
            <a:r>
              <a:rPr lang="en-US" sz="1700" dirty="0">
                <a:latin typeface="Century Gothic" panose="020B0502020202020204" pitchFamily="34" charset="0"/>
              </a:rPr>
              <a:t>Co-location of Partner staff in the career centers will lead to increased number of shared customers</a:t>
            </a:r>
          </a:p>
          <a:p>
            <a:endParaRPr lang="en-US" sz="1700" dirty="0">
              <a:hlinkClick r:id="rId2"/>
            </a:endParaRPr>
          </a:p>
          <a:p>
            <a:pPr marL="0" indent="0">
              <a:buNone/>
            </a:pPr>
            <a:r>
              <a:rPr lang="en-US" sz="1400" dirty="0">
                <a:hlinkClick r:id="rId2"/>
              </a:rPr>
              <a:t>Joint Partner Policy Commination: 01.2018 – WIOA Partner Shared Customer </a:t>
            </a:r>
            <a:endParaRPr lang="en-US" sz="1400" dirty="0"/>
          </a:p>
        </p:txBody>
      </p:sp>
      <p:pic>
        <p:nvPicPr>
          <p:cNvPr id="5" name="Picture 4" descr="Getting Along With Computer Science Folk – h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649" y="4413898"/>
            <a:ext cx="1751202" cy="1751202"/>
          </a:xfrm>
          <a:prstGeom prst="rect">
            <a:avLst/>
          </a:prstGeom>
        </p:spPr>
      </p:pic>
    </p:spTree>
    <p:extLst>
      <p:ext uri="{BB962C8B-B14F-4D97-AF65-F5344CB8AC3E}">
        <p14:creationId xmlns:p14="http://schemas.microsoft.com/office/powerpoint/2010/main" val="2123475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the Shared Customer in MOSES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32</a:t>
            </a:fld>
            <a:endParaRPr lang="en-US" dirty="0"/>
          </a:p>
        </p:txBody>
      </p:sp>
      <p:pic>
        <p:nvPicPr>
          <p:cNvPr id="6" name="Picture 5">
            <a:extLst>
              <a:ext uri="{FF2B5EF4-FFF2-40B4-BE49-F238E27FC236}">
                <a16:creationId xmlns:a16="http://schemas.microsoft.com/office/drawing/2014/main" id="{492C9FA0-A9D0-44DA-B9AD-35D7D3611D0F}"/>
              </a:ext>
            </a:extLst>
          </p:cNvPr>
          <p:cNvPicPr>
            <a:picLocks noChangeAspect="1"/>
          </p:cNvPicPr>
          <p:nvPr/>
        </p:nvPicPr>
        <p:blipFill>
          <a:blip r:embed="rId2"/>
          <a:stretch>
            <a:fillRect/>
          </a:stretch>
        </p:blipFill>
        <p:spPr>
          <a:xfrm>
            <a:off x="757714" y="1380398"/>
            <a:ext cx="7628571" cy="4647619"/>
          </a:xfrm>
          <a:prstGeom prst="rect">
            <a:avLst/>
          </a:prstGeom>
        </p:spPr>
      </p:pic>
    </p:spTree>
    <p:extLst>
      <p:ext uri="{BB962C8B-B14F-4D97-AF65-F5344CB8AC3E}">
        <p14:creationId xmlns:p14="http://schemas.microsoft.com/office/powerpoint/2010/main" val="3216908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762000"/>
          </a:xfrm>
        </p:spPr>
        <p:txBody>
          <a:bodyPr/>
          <a:lstStyle/>
          <a:p>
            <a:pPr marL="342900" lvl="0" indent="-342900">
              <a:lnSpc>
                <a:spcPct val="100000"/>
              </a:lnSpc>
              <a:spcBef>
                <a:spcPct val="20000"/>
              </a:spcBef>
            </a:pPr>
            <a:r>
              <a:rPr lang="en-US" dirty="0" smtClean="0">
                <a:effectLst/>
                <a:latin typeface="Century Gothic" panose="020B0502020202020204" pitchFamily="34" charset="0"/>
                <a:ea typeface="+mn-ea"/>
                <a:cs typeface="+mn-cs"/>
              </a:rPr>
              <a:t>Co-Enrollment </a:t>
            </a:r>
            <a:endParaRPr lang="en-US" dirty="0">
              <a:latin typeface="Century Gothic" panose="020B0502020202020204" pitchFamily="34" charset="0"/>
            </a:endParaRP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33</a:t>
            </a:fld>
            <a:endParaRPr lang="en-US" dirty="0"/>
          </a:p>
        </p:txBody>
      </p:sp>
      <p:sp>
        <p:nvSpPr>
          <p:cNvPr id="7" name="TextBox 6"/>
          <p:cNvSpPr txBox="1"/>
          <p:nvPr/>
        </p:nvSpPr>
        <p:spPr>
          <a:xfrm>
            <a:off x="990600" y="5259917"/>
            <a:ext cx="7629525" cy="584775"/>
          </a:xfrm>
          <a:prstGeom prst="rect">
            <a:avLst/>
          </a:prstGeom>
          <a:noFill/>
        </p:spPr>
        <p:txBody>
          <a:bodyPr wrap="square" rtlCol="0">
            <a:spAutoFit/>
          </a:bodyPr>
          <a:lstStyle/>
          <a:p>
            <a:r>
              <a:rPr lang="en-US" sz="1600" dirty="0">
                <a:solidFill>
                  <a:schemeClr val="accent6"/>
                </a:solidFill>
                <a:latin typeface="Calibri" panose="020F0502020204030204" pitchFamily="34" charset="0"/>
              </a:rPr>
              <a:t>Individuals aged 18-24 may be eligible for both the WIOA Youth and Adult programs and can be co-enrolled in the two programs. </a:t>
            </a:r>
          </a:p>
        </p:txBody>
      </p:sp>
      <p:graphicFrame>
        <p:nvGraphicFramePr>
          <p:cNvPr id="3" name="Diagram 2"/>
          <p:cNvGraphicFramePr/>
          <p:nvPr>
            <p:extLst>
              <p:ext uri="{D42A27DB-BD31-4B8C-83A1-F6EECF244321}">
                <p14:modId xmlns:p14="http://schemas.microsoft.com/office/powerpoint/2010/main" val="259681813"/>
              </p:ext>
            </p:extLst>
          </p:nvPr>
        </p:nvGraphicFramePr>
        <p:xfrm>
          <a:off x="3838401" y="1273030"/>
          <a:ext cx="4781724" cy="1579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p:txBody>
          <a:bodyPr/>
          <a:lstStyle/>
          <a:p>
            <a:endParaRPr lang="en-US" dirty="0" smtClean="0"/>
          </a:p>
          <a:p>
            <a:pPr marL="0" indent="0">
              <a:buNone/>
            </a:pPr>
            <a:r>
              <a:rPr lang="en-US" sz="1600" u="sng" dirty="0" smtClean="0"/>
              <a:t>Example</a:t>
            </a:r>
          </a:p>
          <a:p>
            <a:pPr marL="0" indent="0">
              <a:buNone/>
            </a:pPr>
            <a:endParaRPr lang="en-US" sz="1600" dirty="0" smtClean="0"/>
          </a:p>
          <a:p>
            <a:pPr>
              <a:buFont typeface="Arial" panose="020B0604020202020204" pitchFamily="34" charset="0"/>
              <a:buChar char="•"/>
            </a:pPr>
            <a:r>
              <a:rPr lang="en-US" sz="1600" dirty="0" smtClean="0"/>
              <a:t>Individual receives support and wrap around services through enrollment in the Youth Program </a:t>
            </a:r>
          </a:p>
          <a:p>
            <a:pPr>
              <a:buFont typeface="Arial" panose="020B0604020202020204" pitchFamily="34" charset="0"/>
              <a:buChar char="•"/>
            </a:pPr>
            <a:r>
              <a:rPr lang="en-US" sz="1600" dirty="0" smtClean="0"/>
              <a:t>Occupational Skills Training supported through the Adult Program </a:t>
            </a:r>
            <a:endParaRPr lang="en-US" dirty="0"/>
          </a:p>
          <a:p>
            <a:endParaRPr lang="en-US" dirty="0"/>
          </a:p>
        </p:txBody>
      </p:sp>
    </p:spTree>
    <p:extLst>
      <p:ext uri="{BB962C8B-B14F-4D97-AF65-F5344CB8AC3E}">
        <p14:creationId xmlns:p14="http://schemas.microsoft.com/office/powerpoint/2010/main" val="1681063359"/>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686800" cy="954348"/>
          </a:xfrm>
        </p:spPr>
        <p:txBody>
          <a:bodyPr/>
          <a:lstStyle/>
          <a:p>
            <a:r>
              <a:rPr lang="en-US" sz="2800" dirty="0" smtClean="0">
                <a:solidFill>
                  <a:schemeClr val="bg1"/>
                </a:solidFill>
                <a:latin typeface="Century Gothic" panose="020B0502020202020204" pitchFamily="34" charset="0"/>
              </a:rPr>
              <a:t>Program Coordination</a:t>
            </a:r>
            <a:endParaRPr lang="en-US" dirty="0"/>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graphicFrame>
        <p:nvGraphicFramePr>
          <p:cNvPr id="3" name="Diagram 2"/>
          <p:cNvGraphicFramePr/>
          <p:nvPr>
            <p:extLst>
              <p:ext uri="{D42A27DB-BD31-4B8C-83A1-F6EECF244321}">
                <p14:modId xmlns:p14="http://schemas.microsoft.com/office/powerpoint/2010/main" val="4164304213"/>
              </p:ext>
            </p:extLst>
          </p:nvPr>
        </p:nvGraphicFramePr>
        <p:xfrm>
          <a:off x="3674378" y="1312032"/>
          <a:ext cx="5111009" cy="149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225" y="2625717"/>
            <a:ext cx="8401574" cy="2062103"/>
          </a:xfrm>
          <a:prstGeom prst="rect">
            <a:avLst/>
          </a:prstGeom>
          <a:noFill/>
        </p:spPr>
        <p:txBody>
          <a:bodyPr wrap="square" rtlCol="0">
            <a:spAutoFit/>
          </a:bodyPr>
          <a:lstStyle/>
          <a:p>
            <a:r>
              <a:rPr lang="en-US" sz="1600" u="sng" dirty="0" smtClean="0">
                <a:solidFill>
                  <a:schemeClr val="accent6"/>
                </a:solidFill>
              </a:rPr>
              <a:t>Example</a:t>
            </a:r>
          </a:p>
          <a:p>
            <a:endParaRPr lang="en-US" sz="1600" u="sng" dirty="0">
              <a:solidFill>
                <a:schemeClr val="accent6"/>
              </a:solidFill>
            </a:endParaRPr>
          </a:p>
          <a:p>
            <a:pPr marL="285750" indent="-285750">
              <a:buFont typeface="Arial" panose="020B0604020202020204" pitchFamily="34" charset="0"/>
              <a:buChar char="•"/>
            </a:pPr>
            <a:r>
              <a:rPr lang="en-US" sz="1600" dirty="0" smtClean="0">
                <a:solidFill>
                  <a:schemeClr val="accent6"/>
                </a:solidFill>
              </a:rPr>
              <a:t>Individual enrolled in English Language Proficiency classes</a:t>
            </a:r>
          </a:p>
          <a:p>
            <a:pPr marL="285750" indent="-285750">
              <a:buFont typeface="Arial" panose="020B0604020202020204" pitchFamily="34" charset="0"/>
              <a:buChar char="•"/>
            </a:pPr>
            <a:endParaRPr lang="en-US" sz="1600" dirty="0">
              <a:solidFill>
                <a:schemeClr val="accent6"/>
              </a:solidFill>
            </a:endParaRPr>
          </a:p>
          <a:p>
            <a:pPr marL="285750" indent="-285750">
              <a:buFont typeface="Arial" panose="020B0604020202020204" pitchFamily="34" charset="0"/>
              <a:buChar char="•"/>
            </a:pPr>
            <a:r>
              <a:rPr lang="en-US" sz="1600" dirty="0" smtClean="0">
                <a:solidFill>
                  <a:schemeClr val="accent6"/>
                </a:solidFill>
              </a:rPr>
              <a:t>Enrolled in CDL course supported through the Adult Program </a:t>
            </a:r>
          </a:p>
          <a:p>
            <a:endParaRPr lang="en-US" sz="1600" u="sng" dirty="0">
              <a:solidFill>
                <a:schemeClr val="accent6"/>
              </a:solidFill>
            </a:endParaRPr>
          </a:p>
          <a:p>
            <a:endParaRPr lang="en-US" sz="1600" u="sng" dirty="0" smtClean="0">
              <a:solidFill>
                <a:schemeClr val="accent6"/>
              </a:solidFill>
            </a:endParaRPr>
          </a:p>
          <a:p>
            <a:r>
              <a:rPr lang="en-US" sz="1600" u="sng" dirty="0" smtClean="0">
                <a:solidFill>
                  <a:schemeClr val="accent6"/>
                </a:solidFill>
              </a:rPr>
              <a:t>  </a:t>
            </a:r>
            <a:endParaRPr lang="en-US" sz="1600" u="sng" dirty="0">
              <a:solidFill>
                <a:schemeClr val="accent6"/>
              </a:solidFill>
            </a:endParaRPr>
          </a:p>
        </p:txBody>
      </p:sp>
      <p:sp>
        <p:nvSpPr>
          <p:cNvPr id="9" name="TextBox 8"/>
          <p:cNvSpPr txBox="1"/>
          <p:nvPr/>
        </p:nvSpPr>
        <p:spPr>
          <a:xfrm>
            <a:off x="694888" y="5098635"/>
            <a:ext cx="8382000" cy="523220"/>
          </a:xfrm>
          <a:prstGeom prst="rect">
            <a:avLst/>
          </a:prstGeom>
          <a:noFill/>
        </p:spPr>
        <p:txBody>
          <a:bodyPr wrap="square" rtlCol="0">
            <a:spAutoFit/>
          </a:bodyPr>
          <a:lstStyle/>
          <a:p>
            <a:r>
              <a:rPr lang="en-US" sz="1400" dirty="0" smtClean="0">
                <a:solidFill>
                  <a:schemeClr val="accent6"/>
                </a:solidFill>
              </a:rPr>
              <a:t>WIOA allows Title I and Title II to coordinate in the development of career pathways and co-enrollment so that participants receive the full spectrum of services for their education and employment needs. </a:t>
            </a:r>
            <a:endParaRPr lang="en-US" sz="1400" dirty="0">
              <a:solidFill>
                <a:schemeClr val="accent6"/>
              </a:solidFill>
            </a:endParaRPr>
          </a:p>
        </p:txBody>
      </p:sp>
      <p:sp>
        <p:nvSpPr>
          <p:cNvPr id="12" name="Content Placeholder 11"/>
          <p:cNvSpPr>
            <a:spLocks noGrp="1"/>
          </p:cNvSpPr>
          <p:nvPr>
            <p:ph idx="1"/>
          </p:nvPr>
        </p:nvSpPr>
        <p:spPr>
          <a:xfrm>
            <a:off x="457200" y="1446235"/>
            <a:ext cx="8229600" cy="4525963"/>
          </a:xfrm>
        </p:spPr>
        <p:txBody>
          <a:bodyPr/>
          <a:lstStyle/>
          <a:p>
            <a:endParaRPr lang="en-US" dirty="0"/>
          </a:p>
        </p:txBody>
      </p:sp>
    </p:spTree>
    <p:extLst>
      <p:ext uri="{BB962C8B-B14F-4D97-AF65-F5344CB8AC3E}">
        <p14:creationId xmlns:p14="http://schemas.microsoft.com/office/powerpoint/2010/main" val="3327484436"/>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Blending and Braiding Resources </a:t>
            </a:r>
            <a:endParaRPr lang="en-US" dirty="0"/>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35</a:t>
            </a:fld>
            <a:endParaRPr lang="en-US" dirty="0"/>
          </a:p>
        </p:txBody>
      </p:sp>
      <p:sp>
        <p:nvSpPr>
          <p:cNvPr id="7" name="Content Placeholder 2"/>
          <p:cNvSpPr>
            <a:spLocks noGrp="1"/>
          </p:cNvSpPr>
          <p:nvPr>
            <p:ph idx="1"/>
          </p:nvPr>
        </p:nvSpPr>
        <p:spPr/>
        <p:txBody>
          <a:bodyPr>
            <a:noAutofit/>
          </a:bodyPr>
          <a:lstStyle/>
          <a:p>
            <a:pPr marL="82296" indent="0">
              <a:buNone/>
            </a:pPr>
            <a:r>
              <a:rPr lang="en-US" sz="1600" dirty="0" smtClean="0"/>
              <a:t>Using </a:t>
            </a:r>
            <a:r>
              <a:rPr lang="en-US" sz="1600" dirty="0"/>
              <a:t>resources from multiple sources to meet the needs of a job </a:t>
            </a:r>
            <a:r>
              <a:rPr lang="en-US" sz="1600" dirty="0" smtClean="0"/>
              <a:t>seeker </a:t>
            </a:r>
            <a:endParaRPr lang="en-US" sz="1600" b="1" u="sng" dirty="0" smtClean="0">
              <a:solidFill>
                <a:schemeClr val="accent3">
                  <a:lumMod val="50000"/>
                </a:schemeClr>
              </a:solidFill>
            </a:endParaRPr>
          </a:p>
          <a:p>
            <a:pPr marL="82296" indent="0">
              <a:buNone/>
            </a:pPr>
            <a:r>
              <a:rPr lang="en-US" sz="1600" b="1" u="sng" dirty="0" smtClean="0">
                <a:solidFill>
                  <a:schemeClr val="accent3">
                    <a:lumMod val="50000"/>
                  </a:schemeClr>
                </a:solidFill>
              </a:rPr>
              <a:t>Example </a:t>
            </a:r>
            <a:r>
              <a:rPr lang="en-US" sz="1600" b="1" u="sng" dirty="0">
                <a:solidFill>
                  <a:schemeClr val="accent3">
                    <a:lumMod val="50000"/>
                  </a:schemeClr>
                </a:solidFill>
              </a:rPr>
              <a:t>1</a:t>
            </a:r>
            <a:r>
              <a:rPr lang="en-US" sz="1600" b="1" dirty="0">
                <a:solidFill>
                  <a:schemeClr val="accent3">
                    <a:lumMod val="50000"/>
                  </a:schemeClr>
                </a:solidFill>
              </a:rPr>
              <a:t>: </a:t>
            </a:r>
          </a:p>
          <a:p>
            <a:pPr lvl="1"/>
            <a:r>
              <a:rPr lang="en-US" sz="1600" dirty="0"/>
              <a:t>Individual receives skill training funded by WIOA</a:t>
            </a:r>
          </a:p>
          <a:p>
            <a:pPr lvl="1"/>
            <a:r>
              <a:rPr lang="en-US" sz="1600" dirty="0"/>
              <a:t>Job accommodations paid for by MRC</a:t>
            </a:r>
          </a:p>
          <a:p>
            <a:pPr lvl="1"/>
            <a:endParaRPr lang="en-US" sz="1600" dirty="0"/>
          </a:p>
          <a:p>
            <a:pPr marL="82296" indent="0">
              <a:buNone/>
            </a:pPr>
            <a:r>
              <a:rPr lang="en-US" sz="1600" b="1" u="sng" dirty="0">
                <a:solidFill>
                  <a:schemeClr val="accent3">
                    <a:lumMod val="50000"/>
                  </a:schemeClr>
                </a:solidFill>
              </a:rPr>
              <a:t>Example 2</a:t>
            </a:r>
            <a:r>
              <a:rPr lang="en-US" sz="1600" b="1" dirty="0">
                <a:solidFill>
                  <a:schemeClr val="accent3">
                    <a:lumMod val="50000"/>
                  </a:schemeClr>
                </a:solidFill>
              </a:rPr>
              <a:t>:</a:t>
            </a:r>
          </a:p>
          <a:p>
            <a:pPr lvl="1"/>
            <a:r>
              <a:rPr lang="en-US" sz="1600" dirty="0"/>
              <a:t>Individual from a disability program uses Career Center services </a:t>
            </a:r>
          </a:p>
          <a:p>
            <a:pPr lvl="1"/>
            <a:r>
              <a:rPr lang="en-US" sz="1600" dirty="0"/>
              <a:t>Disability program provides post-placement support (job coaching)</a:t>
            </a:r>
          </a:p>
          <a:p>
            <a:pPr marL="82296" indent="0">
              <a:spcBef>
                <a:spcPts val="2400"/>
              </a:spcBef>
              <a:buNone/>
            </a:pPr>
            <a:r>
              <a:rPr lang="en-US" sz="1600" b="1" u="sng" dirty="0">
                <a:solidFill>
                  <a:schemeClr val="accent3">
                    <a:lumMod val="50000"/>
                  </a:schemeClr>
                </a:solidFill>
              </a:rPr>
              <a:t>Example 3</a:t>
            </a:r>
            <a:r>
              <a:rPr lang="en-US" sz="1600" b="1" dirty="0">
                <a:solidFill>
                  <a:schemeClr val="accent3">
                    <a:lumMod val="50000"/>
                  </a:schemeClr>
                </a:solidFill>
              </a:rPr>
              <a:t>:</a:t>
            </a:r>
          </a:p>
          <a:p>
            <a:pPr marL="0" indent="0">
              <a:buNone/>
            </a:pPr>
            <a:r>
              <a:rPr lang="en-US" sz="1600" dirty="0"/>
              <a:t>	</a:t>
            </a:r>
            <a:r>
              <a:rPr lang="en-US" sz="1600" dirty="0" smtClean="0"/>
              <a:t>Combining </a:t>
            </a:r>
            <a:r>
              <a:rPr lang="en-US" sz="1600" dirty="0"/>
              <a:t>revenue from Ticket to Work with workforce development funding/resources</a:t>
            </a:r>
          </a:p>
        </p:txBody>
      </p:sp>
      <p:graphicFrame>
        <p:nvGraphicFramePr>
          <p:cNvPr id="3" name="Diagram 2"/>
          <p:cNvGraphicFramePr/>
          <p:nvPr>
            <p:extLst>
              <p:ext uri="{D42A27DB-BD31-4B8C-83A1-F6EECF244321}">
                <p14:modId xmlns:p14="http://schemas.microsoft.com/office/powerpoint/2010/main" val="2213517757"/>
              </p:ext>
            </p:extLst>
          </p:nvPr>
        </p:nvGraphicFramePr>
        <p:xfrm>
          <a:off x="5636003" y="1736521"/>
          <a:ext cx="3180826" cy="654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112006"/>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2800" dirty="0">
                <a:latin typeface="Century Gothic" panose="020B0502020202020204" pitchFamily="34" charset="0"/>
              </a:rPr>
              <a:t>Resources </a:t>
            </a:r>
          </a:p>
        </p:txBody>
      </p:sp>
      <p:sp>
        <p:nvSpPr>
          <p:cNvPr id="35843" name="Content Placeholder 2"/>
          <p:cNvSpPr>
            <a:spLocks noGrp="1"/>
          </p:cNvSpPr>
          <p:nvPr>
            <p:ph idx="1"/>
          </p:nvPr>
        </p:nvSpPr>
        <p:spPr>
          <a:xfrm>
            <a:off x="457200" y="1066800"/>
            <a:ext cx="8229600" cy="5105400"/>
          </a:xfrm>
        </p:spPr>
        <p:txBody>
          <a:bodyPr>
            <a:normAutofit fontScale="92500" lnSpcReduction="20000"/>
          </a:bodyPr>
          <a:lstStyle/>
          <a:p>
            <a:endParaRPr lang="en-US" altLang="en-US" dirty="0"/>
          </a:p>
          <a:p>
            <a:r>
              <a:rPr lang="en-US" altLang="en-US" sz="1400" dirty="0">
                <a:solidFill>
                  <a:schemeClr val="accent6"/>
                </a:solidFill>
                <a:latin typeface="Century Gothic" panose="020B0502020202020204" pitchFamily="34" charset="0"/>
              </a:rPr>
              <a:t>Workforce Innovation and Opportunity Act </a:t>
            </a:r>
          </a:p>
          <a:p>
            <a:pPr lvl="1"/>
            <a:r>
              <a:rPr lang="en-US" altLang="en-US" sz="1400" dirty="0">
                <a:solidFill>
                  <a:schemeClr val="accent6"/>
                </a:solidFill>
                <a:latin typeface="Century Gothic" panose="020B0502020202020204" pitchFamily="34" charset="0"/>
                <a:hlinkClick r:id="rId2"/>
              </a:rPr>
              <a:t>https://www.congress.gov/bill/113th-congress/house-bill/803/text</a:t>
            </a: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r>
              <a:rPr lang="en-US" altLang="en-US" sz="1400" dirty="0">
                <a:solidFill>
                  <a:schemeClr val="accent6"/>
                </a:solidFill>
                <a:latin typeface="Century Gothic" panose="020B0502020202020204" pitchFamily="34" charset="0"/>
              </a:rPr>
              <a:t>Workforce Innovation and Opportunity Act: Department of Labor Only – Final Rule </a:t>
            </a:r>
          </a:p>
          <a:p>
            <a:pPr lvl="1"/>
            <a:r>
              <a:rPr lang="en-US" altLang="en-US" sz="1400" dirty="0">
                <a:solidFill>
                  <a:schemeClr val="accent6"/>
                </a:solidFill>
                <a:latin typeface="Century Gothic" panose="020B0502020202020204" pitchFamily="34" charset="0"/>
                <a:hlinkClick r:id="rId3"/>
              </a:rPr>
              <a:t>https://www.gpo.gov/fdsys/pkg/FR-2016-08-19/pdf/2016-15975.pdf</a:t>
            </a:r>
            <a:endParaRPr lang="en-US" altLang="en-US" sz="1400" dirty="0">
              <a:solidFill>
                <a:schemeClr val="accent6"/>
              </a:solidFill>
              <a:latin typeface="Century Gothic" panose="020B0502020202020204" pitchFamily="34" charset="0"/>
            </a:endParaRPr>
          </a:p>
          <a:p>
            <a:pPr marL="342900" lvl="1" indent="-342900">
              <a:buFont typeface="Arial" pitchFamily="34" charset="0"/>
              <a:buChar char="•"/>
            </a:pPr>
            <a:endParaRPr lang="en-US" altLang="en-US" sz="1400" dirty="0">
              <a:solidFill>
                <a:schemeClr val="accent6"/>
              </a:solidFill>
              <a:latin typeface="Century Gothic" panose="020B0502020202020204" pitchFamily="34" charset="0"/>
            </a:endParaRPr>
          </a:p>
          <a:p>
            <a:pPr marL="342900" lvl="1" indent="-342900">
              <a:buFont typeface="Arial" pitchFamily="34" charset="0"/>
              <a:buChar char="•"/>
            </a:pPr>
            <a:r>
              <a:rPr lang="en-US" altLang="en-US" sz="1400" dirty="0">
                <a:solidFill>
                  <a:schemeClr val="accent6"/>
                </a:solidFill>
                <a:latin typeface="Century Gothic" panose="020B0502020202020204" pitchFamily="34" charset="0"/>
              </a:rPr>
              <a:t>Department of Labor TEGL </a:t>
            </a:r>
            <a:r>
              <a:rPr lang="en-US" altLang="en-US" sz="1400" dirty="0" smtClean="0">
                <a:solidFill>
                  <a:schemeClr val="accent6"/>
                </a:solidFill>
                <a:latin typeface="Century Gothic" panose="020B0502020202020204" pitchFamily="34" charset="0"/>
              </a:rPr>
              <a:t>10-16, Change 1 </a:t>
            </a:r>
            <a:r>
              <a:rPr lang="en-US" altLang="en-US" sz="1400" dirty="0">
                <a:solidFill>
                  <a:schemeClr val="accent6"/>
                </a:solidFill>
                <a:latin typeface="Century Gothic" panose="020B0502020202020204" pitchFamily="34" charset="0"/>
              </a:rPr>
              <a:t>Performance Accountability</a:t>
            </a:r>
          </a:p>
          <a:p>
            <a:pPr lvl="1"/>
            <a:r>
              <a:rPr lang="en-US" altLang="en-US" sz="1400" dirty="0">
                <a:solidFill>
                  <a:schemeClr val="accent6"/>
                </a:solidFill>
                <a:latin typeface="Century Gothic" panose="020B0502020202020204" pitchFamily="34" charset="0"/>
                <a:hlinkClick r:id="rId4"/>
              </a:rPr>
              <a:t>https://wdr.doleta.gov/directives/corr_doc.cfm?DOCN=8226</a:t>
            </a: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endParaRPr lang="en-US" altLang="en-US" sz="1400" dirty="0">
              <a:solidFill>
                <a:schemeClr val="accent6"/>
              </a:solidFill>
              <a:latin typeface="Century Gothic" panose="020B0502020202020204" pitchFamily="34" charset="0"/>
            </a:endParaRPr>
          </a:p>
          <a:p>
            <a:pPr marL="342900" lvl="1" indent="-342900">
              <a:buFont typeface="Arial" panose="020B0604020202020204" pitchFamily="34" charset="0"/>
              <a:buChar char="•"/>
            </a:pPr>
            <a:r>
              <a:rPr lang="en-US" altLang="en-US" sz="1400" dirty="0">
                <a:solidFill>
                  <a:schemeClr val="accent6"/>
                </a:solidFill>
                <a:latin typeface="Century Gothic" panose="020B0502020202020204" pitchFamily="34" charset="0"/>
              </a:rPr>
              <a:t>Department of Labor TEGL 19-16 Guidance on </a:t>
            </a:r>
            <a:r>
              <a:rPr lang="en-US" altLang="en-US" sz="1400" dirty="0" smtClean="0">
                <a:solidFill>
                  <a:schemeClr val="accent6"/>
                </a:solidFill>
                <a:latin typeface="Century Gothic" panose="020B0502020202020204" pitchFamily="34" charset="0"/>
              </a:rPr>
              <a:t>the Adult and Dislocated Worker Program </a:t>
            </a:r>
          </a:p>
          <a:p>
            <a:pPr marL="696913" lvl="2" indent="-342900">
              <a:buFont typeface="Arial" panose="020B0604020202020204" pitchFamily="34" charset="0"/>
              <a:buChar char="•"/>
            </a:pPr>
            <a:r>
              <a:rPr lang="en-US" altLang="en-US" sz="1000" dirty="0" smtClean="0">
                <a:solidFill>
                  <a:schemeClr val="accent6"/>
                </a:solidFill>
                <a:latin typeface="Century Gothic" panose="020B0502020202020204" pitchFamily="34" charset="0"/>
                <a:hlinkClick r:id="rId5"/>
              </a:rPr>
              <a:t> </a:t>
            </a:r>
            <a:r>
              <a:rPr lang="en-US" altLang="en-US" sz="1400" dirty="0">
                <a:solidFill>
                  <a:schemeClr val="accent6"/>
                </a:solidFill>
                <a:latin typeface="Century Gothic" panose="020B0502020202020204" pitchFamily="34" charset="0"/>
                <a:hlinkClick r:id="rId5"/>
              </a:rPr>
              <a:t>https://wdr.doleta.gov/directives/corr_doc.cfm?docn=3851</a:t>
            </a:r>
            <a:endParaRPr lang="en-US" altLang="en-US" sz="1400" dirty="0">
              <a:solidFill>
                <a:schemeClr val="accent6"/>
              </a:solidFill>
              <a:latin typeface="Century Gothic" panose="020B0502020202020204" pitchFamily="34" charset="0"/>
            </a:endParaRPr>
          </a:p>
          <a:p>
            <a:pPr marL="742950" lvl="2" indent="-342900">
              <a:buFont typeface="Courier New" panose="02070309020205020404" pitchFamily="49" charset="0"/>
              <a:buChar char="o"/>
            </a:pPr>
            <a:endParaRPr lang="en-US" altLang="en-US" sz="1400" dirty="0">
              <a:solidFill>
                <a:schemeClr val="accent6"/>
              </a:solidFill>
              <a:latin typeface="Century Gothic" panose="020B0502020202020204" pitchFamily="34" charset="0"/>
            </a:endParaRPr>
          </a:p>
          <a:p>
            <a:pPr marL="285750" lvl="2" indent="-285750"/>
            <a:r>
              <a:rPr lang="en-US" altLang="en-US" sz="1400" dirty="0">
                <a:solidFill>
                  <a:schemeClr val="accent6"/>
                </a:solidFill>
                <a:latin typeface="Century Gothic" panose="020B0502020202020204" pitchFamily="34" charset="0"/>
              </a:rPr>
              <a:t>Workforce GPS – Workforce Systems Strategy Website </a:t>
            </a:r>
          </a:p>
          <a:p>
            <a:pPr marL="742950" lvl="3" indent="-285750"/>
            <a:r>
              <a:rPr lang="en-US" altLang="en-US" sz="1400" dirty="0">
                <a:solidFill>
                  <a:schemeClr val="accent6"/>
                </a:solidFill>
                <a:latin typeface="Century Gothic" panose="020B0502020202020204" pitchFamily="34" charset="0"/>
                <a:hlinkClick r:id="rId6"/>
              </a:rPr>
              <a:t>https://www.workforcegps.org/</a:t>
            </a:r>
            <a:endParaRPr lang="en-US" altLang="en-US" sz="1400" dirty="0">
              <a:solidFill>
                <a:schemeClr val="accent6"/>
              </a:solidFill>
              <a:latin typeface="Century Gothic" panose="020B0502020202020204" pitchFamily="34" charset="0"/>
            </a:endParaRPr>
          </a:p>
          <a:p>
            <a:pPr marL="742950" lvl="3" indent="-285750"/>
            <a:r>
              <a:rPr lang="en-US" altLang="en-US" sz="1400" dirty="0">
                <a:solidFill>
                  <a:schemeClr val="accent6"/>
                </a:solidFill>
                <a:latin typeface="Century Gothic" panose="020B0502020202020204" pitchFamily="34" charset="0"/>
                <a:hlinkClick r:id="rId7"/>
              </a:rPr>
              <a:t>https://ion.workforcegps.org/</a:t>
            </a:r>
            <a:endParaRPr lang="en-US" altLang="en-US" sz="1400" dirty="0">
              <a:solidFill>
                <a:schemeClr val="accent6"/>
              </a:solidFill>
              <a:latin typeface="Century Gothic" panose="020B0502020202020204" pitchFamily="34" charset="0"/>
            </a:endParaRPr>
          </a:p>
          <a:p>
            <a:pPr marL="742950" lvl="3" indent="-285750"/>
            <a:endParaRPr lang="en-US" altLang="en-US" sz="1400" dirty="0">
              <a:solidFill>
                <a:schemeClr val="accent6"/>
              </a:solidFill>
              <a:latin typeface="Century Gothic" panose="020B0502020202020204" pitchFamily="34" charset="0"/>
            </a:endParaRPr>
          </a:p>
          <a:p>
            <a:pPr marL="285750" lvl="3" indent="-285750">
              <a:buFont typeface="Arial" panose="020B0604020202020204" pitchFamily="34" charset="0"/>
              <a:buChar char="•"/>
            </a:pPr>
            <a:r>
              <a:rPr lang="en-US" altLang="en-US" sz="1400" dirty="0">
                <a:solidFill>
                  <a:schemeClr val="accent6"/>
                </a:solidFill>
                <a:latin typeface="Century Gothic" panose="020B0502020202020204" pitchFamily="34" charset="0"/>
              </a:rPr>
              <a:t>Career One Stop – American Job Centers </a:t>
            </a:r>
          </a:p>
          <a:p>
            <a:pPr marL="742950" lvl="4" indent="-285750">
              <a:buFont typeface="Courier New" panose="02070309020205020404" pitchFamily="49" charset="0"/>
              <a:buChar char="o"/>
            </a:pPr>
            <a:r>
              <a:rPr lang="en-US" altLang="en-US" sz="1400" dirty="0">
                <a:solidFill>
                  <a:schemeClr val="accent6"/>
                </a:solidFill>
                <a:latin typeface="Century Gothic" panose="020B0502020202020204" pitchFamily="34" charset="0"/>
                <a:hlinkClick r:id="rId8"/>
              </a:rPr>
              <a:t>https://www.careeronestop.org/site/american-job-center.aspx</a:t>
            </a:r>
            <a:endParaRPr lang="en-US" altLang="en-US" sz="1400" dirty="0">
              <a:solidFill>
                <a:schemeClr val="accent6"/>
              </a:solidFill>
              <a:latin typeface="Century Gothic" panose="020B0502020202020204" pitchFamily="34" charset="0"/>
            </a:endParaRPr>
          </a:p>
          <a:p>
            <a:pPr marL="457200" lvl="4" indent="0">
              <a:buNone/>
            </a:pPr>
            <a:endParaRPr lang="en-US" altLang="en-US" sz="1400" dirty="0">
              <a:solidFill>
                <a:schemeClr val="tx1"/>
              </a:solidFill>
            </a:endParaRPr>
          </a:p>
        </p:txBody>
      </p:sp>
      <p:sp>
        <p:nvSpPr>
          <p:cNvPr id="6" name="Slide Number Placeholder 5"/>
          <p:cNvSpPr>
            <a:spLocks noGrp="1"/>
          </p:cNvSpPr>
          <p:nvPr>
            <p:ph type="sldNum" sz="quarter" idx="12"/>
          </p:nvPr>
        </p:nvSpPr>
        <p:spPr/>
        <p:txBody>
          <a:bodyPr/>
          <a:lstStyle/>
          <a:p>
            <a:pPr>
              <a:defRPr/>
            </a:pPr>
            <a:fld id="{229D205B-C156-4556-8DE4-09ED1E024226}" type="slidenum">
              <a:rPr lang="en-US" smtClean="0"/>
              <a:pPr>
                <a:defRPr/>
              </a:pPr>
              <a:t>36</a:t>
            </a:fld>
            <a:endParaRPr lang="en-US"/>
          </a:p>
        </p:txBody>
      </p:sp>
    </p:spTree>
    <p:extLst>
      <p:ext uri="{BB962C8B-B14F-4D97-AF65-F5344CB8AC3E}">
        <p14:creationId xmlns:p14="http://schemas.microsoft.com/office/powerpoint/2010/main" val="357833517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Adult Eligibility/Priority of Service</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p:txBody>
          <a:bodyPr>
            <a:normAutofit/>
          </a:bodyPr>
          <a:lstStyle/>
          <a:p>
            <a:pPr marL="342900" lvl="0" indent="-342900" defTabSz="914400" fontAlgn="base">
              <a:lnSpc>
                <a:spcPct val="100000"/>
              </a:lnSpc>
              <a:spcBef>
                <a:spcPct val="20000"/>
              </a:spcBef>
              <a:spcAft>
                <a:spcPct val="0"/>
              </a:spcAft>
              <a:buClrTx/>
              <a:buFont typeface="Arial" pitchFamily="34" charset="0"/>
              <a:buChar char="•"/>
            </a:pPr>
            <a:endParaRPr lang="en-US" altLang="en-US" sz="1400" dirty="0">
              <a:solidFill>
                <a:prstClr val="black"/>
              </a:solidFill>
              <a:latin typeface="Century Gothic"/>
            </a:endParaRPr>
          </a:p>
          <a:p>
            <a:pPr marL="342900" lvl="0" indent="-342900" defTabSz="914400" fontAlgn="base">
              <a:lnSpc>
                <a:spcPct val="100000"/>
              </a:lnSpc>
              <a:spcBef>
                <a:spcPct val="20000"/>
              </a:spcBef>
              <a:spcAft>
                <a:spcPct val="0"/>
              </a:spcAft>
              <a:buClrTx/>
              <a:buFont typeface="Arial" pitchFamily="34" charset="0"/>
              <a:buChar char="•"/>
            </a:pPr>
            <a:r>
              <a:rPr lang="en-US" altLang="en-US" sz="1400" dirty="0">
                <a:solidFill>
                  <a:prstClr val="black"/>
                </a:solidFill>
                <a:latin typeface="Century Gothic"/>
              </a:rPr>
              <a:t>Citizenship or work authorized, AND Selective Service Compliance AND 18 or older</a:t>
            </a:r>
          </a:p>
          <a:p>
            <a:pPr marL="0" lvl="0"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400" dirty="0">
                <a:solidFill>
                  <a:prstClr val="black"/>
                </a:solidFill>
                <a:latin typeface="Century Gothic"/>
              </a:rPr>
              <a:t>Populations Given Priority of Service for Individualized and Training Services </a:t>
            </a:r>
          </a:p>
          <a:p>
            <a:pPr lvl="1" defTabSz="914400" eaLnBrk="0" fontAlgn="base" hangingPunct="0">
              <a:lnSpc>
                <a:spcPct val="100000"/>
              </a:lnSpc>
              <a:spcBef>
                <a:spcPct val="20000"/>
              </a:spcBef>
              <a:spcAft>
                <a:spcPct val="0"/>
              </a:spcAft>
              <a:buClrTx/>
              <a:buFont typeface="Courier New" panose="02070309020205020404" pitchFamily="49" charset="0"/>
              <a:buChar char="o"/>
            </a:pPr>
            <a:r>
              <a:rPr lang="en-US" sz="1400" dirty="0">
                <a:solidFill>
                  <a:prstClr val="black"/>
                </a:solidFill>
                <a:latin typeface="Century Gothic"/>
              </a:rPr>
              <a:t>Covered persons (Veterans and eligible spouses)</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400" dirty="0">
                <a:solidFill>
                  <a:prstClr val="black"/>
                </a:solidFill>
                <a:latin typeface="Century Gothic"/>
              </a:rPr>
              <a:t>Public assistance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400" dirty="0">
                <a:solidFill>
                  <a:prstClr val="black"/>
                </a:solidFill>
                <a:latin typeface="Century Gothic"/>
              </a:rPr>
              <a:t>Other low income</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400" dirty="0">
                <a:solidFill>
                  <a:prstClr val="black"/>
                </a:solidFill>
                <a:latin typeface="Century Gothic"/>
              </a:rPr>
              <a:t>Basic skills deficient</a:t>
            </a:r>
          </a:p>
          <a:p>
            <a:pPr marL="457200" lvl="1" indent="0" defTabSz="914400" eaLnBrk="0" fontAlgn="base" hangingPunct="0">
              <a:lnSpc>
                <a:spcPct val="100000"/>
              </a:lnSpc>
              <a:spcBef>
                <a:spcPct val="20000"/>
              </a:spcBef>
              <a:spcAft>
                <a:spcPct val="0"/>
              </a:spcAft>
              <a:buClrTx/>
              <a:buNone/>
            </a:pPr>
            <a:endParaRPr lang="en-US" sz="1100" dirty="0">
              <a:solidFill>
                <a:prstClr val="black"/>
              </a:solidFill>
              <a:latin typeface="Century Gothic"/>
            </a:endParaRPr>
          </a:p>
          <a:p>
            <a:pPr marL="457200" lvl="1" indent="0" defTabSz="914400" eaLnBrk="0" fontAlgn="base" hangingPunct="0">
              <a:lnSpc>
                <a:spcPct val="100000"/>
              </a:lnSpc>
              <a:spcBef>
                <a:spcPct val="20000"/>
              </a:spcBef>
              <a:spcAft>
                <a:spcPct val="0"/>
              </a:spcAft>
              <a:buClrTx/>
              <a:buNone/>
            </a:pPr>
            <a:r>
              <a:rPr lang="en-US" sz="1100" dirty="0">
                <a:solidFill>
                  <a:prstClr val="black"/>
                </a:solidFill>
                <a:latin typeface="Century Gothic"/>
              </a:rPr>
              <a:t>The Local Board and the Governor may establish a process that also gives priority to other individuals eligible to receive such services, provided that it is consistent with priority of service for Veterans. (§680.600(c))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400" dirty="0">
              <a:solidFill>
                <a:srgbClr val="7F7F7F"/>
              </a:solidFill>
              <a:latin typeface="Century Gothic"/>
            </a:endParaRPr>
          </a:p>
          <a:p>
            <a:pPr marL="0" lvl="0" indent="0" defTabSz="914400" eaLnBrk="0" fontAlgn="base" hangingPunct="0">
              <a:lnSpc>
                <a:spcPct val="100000"/>
              </a:lnSpc>
              <a:spcBef>
                <a:spcPct val="20000"/>
              </a:spcBef>
              <a:spcAft>
                <a:spcPct val="0"/>
              </a:spcAft>
              <a:buClrTx/>
              <a:buNone/>
            </a:pPr>
            <a:r>
              <a:rPr lang="en-US" sz="1400" dirty="0">
                <a:solidFill>
                  <a:srgbClr val="7F7F7F"/>
                </a:solidFill>
                <a:latin typeface="Century Gothic"/>
              </a:rPr>
              <a:t> *</a:t>
            </a:r>
            <a:r>
              <a:rPr lang="en-US" sz="1200" dirty="0">
                <a:solidFill>
                  <a:prstClr val="black"/>
                </a:solidFill>
                <a:latin typeface="Century Gothic"/>
              </a:rPr>
              <a:t>VETERANS PRIORITY OF SERVICE - Mass Workforce issuance 100 DCS 15.100</a:t>
            </a: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200" dirty="0">
                <a:solidFill>
                  <a:prstClr val="black"/>
                </a:solidFill>
                <a:latin typeface="Century Gothic"/>
              </a:rPr>
              <a:t>Veterans under WIOA sec. 3(63)(A) and 38 U.S.C. 101 receive priority of service in all Department of Labor-funded training programs under 38 U.S.C. 4215 and described in 20 CFR 1010. A Veteran must still meet each program’s eligibility criteria to receive services under the respective employment and training program. </a:t>
            </a:r>
          </a:p>
          <a:p>
            <a:endParaRPr lang="en-US" dirty="0"/>
          </a:p>
        </p:txBody>
      </p:sp>
    </p:spTree>
    <p:extLst>
      <p:ext uri="{BB962C8B-B14F-4D97-AF65-F5344CB8AC3E}">
        <p14:creationId xmlns:p14="http://schemas.microsoft.com/office/powerpoint/2010/main" val="362952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Adult Eligibility/Priority of Service</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p:txBody>
          <a:bodyPr>
            <a:normAutofit fontScale="92500"/>
          </a:bodyPr>
          <a:lstStyle/>
          <a:p>
            <a:pPr marL="0" lvl="0" indent="0" defTabSz="914400" eaLnBrk="0" fontAlgn="base" hangingPunct="0">
              <a:lnSpc>
                <a:spcPct val="100000"/>
              </a:lnSpc>
              <a:spcBef>
                <a:spcPct val="20000"/>
              </a:spcBef>
              <a:spcAft>
                <a:spcPct val="0"/>
              </a:spcAft>
              <a:buClrTx/>
              <a:buNone/>
            </a:pPr>
            <a:r>
              <a:rPr lang="en-US" sz="1700" b="1" dirty="0">
                <a:solidFill>
                  <a:prstClr val="black"/>
                </a:solidFill>
                <a:latin typeface="Century Gothic"/>
              </a:rPr>
              <a:t>Priority Ordering </a:t>
            </a:r>
            <a:r>
              <a:rPr lang="en-US" sz="1700" i="1" dirty="0">
                <a:solidFill>
                  <a:prstClr val="black"/>
                </a:solidFill>
                <a:latin typeface="Century Gothic"/>
              </a:rPr>
              <a:t>(for individualized and training services)</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First, to veterans and eligible spouses who are also included in the groups given statutory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Second, to non-covered persons (that is, individuals who are not veterans or eligible spouses) who are included in the groups given priority for WIOA adult formula funds.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b="1"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Third, to veterans and eligible spouses who are not included in WIOA’s priority groups.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Fourth, priority populations established by the Local Workforce Development Board </a:t>
            </a:r>
          </a:p>
          <a:p>
            <a:pPr marL="400050" lvl="0" indent="-400050" defTabSz="914400" eaLnBrk="0" fontAlgn="base" hangingPunct="0">
              <a:lnSpc>
                <a:spcPct val="100000"/>
              </a:lnSpc>
              <a:spcBef>
                <a:spcPct val="20000"/>
              </a:spcBef>
              <a:spcAft>
                <a:spcPct val="0"/>
              </a:spcAft>
              <a:buClrTx/>
              <a:buFont typeface="+mj-lt"/>
              <a:buAutoNum type="romanUcPeriod"/>
            </a:pPr>
            <a:endParaRPr lang="en-US" sz="1700" dirty="0">
              <a:solidFill>
                <a:prstClr val="black"/>
              </a:solidFill>
              <a:latin typeface="Century Gothic"/>
            </a:endParaRPr>
          </a:p>
          <a:p>
            <a:pPr marL="400050" lvl="0" indent="-400050" defTabSz="914400" eaLnBrk="0" fontAlgn="base" hangingPunct="0">
              <a:lnSpc>
                <a:spcPct val="100000"/>
              </a:lnSpc>
              <a:spcBef>
                <a:spcPct val="20000"/>
              </a:spcBef>
              <a:spcAft>
                <a:spcPct val="0"/>
              </a:spcAft>
              <a:buClrTx/>
              <a:buFont typeface="+mj-lt"/>
              <a:buAutoNum type="romanUcPeriod"/>
            </a:pPr>
            <a:r>
              <a:rPr lang="en-US" sz="1700" dirty="0">
                <a:solidFill>
                  <a:prstClr val="black"/>
                </a:solidFill>
                <a:latin typeface="Century Gothic"/>
              </a:rPr>
              <a:t>Last, to non-covered persons outside the groups given priority under WIOA</a:t>
            </a:r>
          </a:p>
          <a:p>
            <a:endParaRPr lang="en-US" dirty="0"/>
          </a:p>
        </p:txBody>
      </p:sp>
    </p:spTree>
    <p:extLst>
      <p:ext uri="{BB962C8B-B14F-4D97-AF65-F5344CB8AC3E}">
        <p14:creationId xmlns:p14="http://schemas.microsoft.com/office/powerpoint/2010/main" val="71972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Dislocated Worker Eligibility</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Citizenship or work authorized, and Selective Service Compliance</a:t>
            </a:r>
          </a:p>
          <a:p>
            <a:pPr marL="0" lvl="0" indent="0" defTabSz="914400" fontAlgn="base">
              <a:lnSpc>
                <a:spcPct val="100000"/>
              </a:lnSpc>
              <a:spcBef>
                <a:spcPct val="20000"/>
              </a:spcBef>
              <a:spcAft>
                <a:spcPct val="0"/>
              </a:spcAft>
              <a:buClrTx/>
              <a:buNone/>
            </a:pPr>
            <a:endParaRPr lang="en-US" altLang="en-US" sz="1600" dirty="0">
              <a:solidFill>
                <a:prstClr val="black"/>
              </a:solidFill>
              <a:latin typeface="Century Gothic"/>
            </a:endParaRPr>
          </a:p>
          <a:p>
            <a:pPr marL="342900" lvl="0" indent="-342900" defTabSz="914400" fontAlgn="base">
              <a:lnSpc>
                <a:spcPct val="100000"/>
              </a:lnSpc>
              <a:spcBef>
                <a:spcPct val="20000"/>
              </a:spcBef>
              <a:spcAft>
                <a:spcPct val="0"/>
              </a:spcAft>
              <a:buClrTx/>
              <a:buFont typeface="Arial" pitchFamily="34" charset="0"/>
              <a:buChar char="•"/>
            </a:pPr>
            <a:r>
              <a:rPr lang="en-US" altLang="en-US" sz="1600" i="1" dirty="0">
                <a:solidFill>
                  <a:prstClr val="black"/>
                </a:solidFill>
                <a:latin typeface="Century Gothic"/>
              </a:rPr>
              <a:t>One</a:t>
            </a:r>
            <a:r>
              <a:rPr lang="en-US" altLang="en-US" sz="1600" dirty="0">
                <a:solidFill>
                  <a:prstClr val="black"/>
                </a:solidFill>
                <a:latin typeface="Century Gothic"/>
              </a:rPr>
              <a:t> or more of the following four (4) conditions:</a:t>
            </a:r>
          </a:p>
          <a:p>
            <a:pPr marL="914400" lvl="1" indent="-457200" defTabSz="914400" fontAlgn="base">
              <a:lnSpc>
                <a:spcPct val="100000"/>
              </a:lnSpc>
              <a:spcBef>
                <a:spcPts val="0"/>
              </a:spcBef>
              <a:spcAft>
                <a:spcPct val="0"/>
              </a:spcAft>
              <a:buClrTx/>
              <a:buFont typeface="+mj-lt"/>
              <a:buAutoNum type="arabicPeriod"/>
            </a:pPr>
            <a:endParaRPr lang="en-US" altLang="en-US" sz="1600" dirty="0">
              <a:solidFill>
                <a:prstClr val="black"/>
              </a:solidFill>
              <a:latin typeface="Century Gothic"/>
            </a:endParaRPr>
          </a:p>
          <a:p>
            <a:pPr marL="914400" lvl="1" indent="-457200" defTabSz="914400" fontAlgn="base">
              <a:lnSpc>
                <a:spcPct val="100000"/>
              </a:lnSpc>
              <a:spcBef>
                <a:spcPts val="0"/>
              </a:spcBef>
              <a:spcAft>
                <a:spcPct val="0"/>
              </a:spcAft>
              <a:buClrTx/>
              <a:buFont typeface="+mj-lt"/>
              <a:buAutoNum type="arabicPeriod"/>
            </a:pPr>
            <a:r>
              <a:rPr lang="en-US" altLang="en-US" sz="1600" dirty="0">
                <a:solidFill>
                  <a:prstClr val="black"/>
                </a:solidFill>
                <a:latin typeface="Century Gothic"/>
              </a:rPr>
              <a:t>Employment Status of Received Notice of Layoff </a:t>
            </a:r>
            <a:r>
              <a:rPr lang="en-US" altLang="en-US" sz="1600" b="1" dirty="0">
                <a:solidFill>
                  <a:prstClr val="black"/>
                </a:solidFill>
                <a:latin typeface="Century Gothic"/>
              </a:rPr>
              <a:t>OR</a:t>
            </a:r>
            <a:r>
              <a:rPr lang="en-US" altLang="en-US" sz="1600" dirty="0">
                <a:solidFill>
                  <a:prstClr val="black"/>
                </a:solidFill>
                <a:latin typeface="Century Gothic"/>
              </a:rPr>
              <a:t> Layoff Status of Terminated/Laid Off</a:t>
            </a:r>
            <a:r>
              <a:rPr lang="en-US" altLang="en-US" sz="1600" b="1" dirty="0">
                <a:solidFill>
                  <a:prstClr val="black"/>
                </a:solidFill>
                <a:latin typeface="Century Gothic"/>
              </a:rPr>
              <a:t> AND </a:t>
            </a:r>
          </a:p>
          <a:p>
            <a:pPr marL="857250" lvl="2" indent="0" defTabSz="914400" fontAlgn="base">
              <a:lnSpc>
                <a:spcPct val="100000"/>
              </a:lnSpc>
              <a:spcBef>
                <a:spcPts val="0"/>
              </a:spcBef>
              <a:spcAft>
                <a:spcPct val="0"/>
              </a:spcAft>
              <a:buClrTx/>
              <a:buNone/>
            </a:pPr>
            <a:r>
              <a:rPr lang="en-US" altLang="en-US" sz="1600" dirty="0">
                <a:solidFill>
                  <a:prstClr val="black"/>
                </a:solidFill>
                <a:latin typeface="Century Gothic"/>
              </a:rPr>
              <a:t> UI Claimant (Active/Expired/Exhausted) OR  Workforce Attachment = “Yes”   </a:t>
            </a:r>
            <a:r>
              <a:rPr lang="en-US" altLang="en-US" sz="1600" b="1" dirty="0">
                <a:solidFill>
                  <a:prstClr val="black"/>
                </a:solidFill>
                <a:latin typeface="Century Gothic"/>
              </a:rPr>
              <a:t>AND </a:t>
            </a:r>
            <a:r>
              <a:rPr lang="en-US" sz="1600" dirty="0">
                <a:solidFill>
                  <a:prstClr val="black"/>
                </a:solidFill>
                <a:latin typeface="Century Gothic"/>
              </a:rPr>
              <a:t>is unlikely to return to a previous industry or occupation</a:t>
            </a:r>
            <a:endParaRPr lang="en-US" altLang="en-US" sz="1600" b="1" dirty="0">
              <a:solidFill>
                <a:prstClr val="black"/>
              </a:solidFill>
              <a:latin typeface="Century Gothic"/>
            </a:endParaRPr>
          </a:p>
          <a:p>
            <a:pPr marL="857250" lvl="2" indent="0" defTabSz="914400" fontAlgn="base">
              <a:lnSpc>
                <a:spcPct val="100000"/>
              </a:lnSpc>
              <a:spcBef>
                <a:spcPts val="0"/>
              </a:spcBef>
              <a:spcAft>
                <a:spcPct val="0"/>
              </a:spcAft>
              <a:buClrTx/>
              <a:buNone/>
            </a:pPr>
            <a:endParaRPr lang="en-US" altLang="en-US" sz="1600" dirty="0">
              <a:solidFill>
                <a:prstClr val="black"/>
              </a:solidFill>
              <a:latin typeface="Century Gothic"/>
            </a:endParaRPr>
          </a:p>
          <a:p>
            <a:pPr marL="742950" lvl="1" indent="-342900" defTabSz="914400" fontAlgn="base">
              <a:lnSpc>
                <a:spcPct val="100000"/>
              </a:lnSpc>
              <a:spcBef>
                <a:spcPts val="0"/>
              </a:spcBef>
              <a:spcAft>
                <a:spcPct val="0"/>
              </a:spcAft>
              <a:buClrTx/>
              <a:buFont typeface="+mj-lt"/>
              <a:buAutoNum type="arabicPeriod"/>
            </a:pPr>
            <a:r>
              <a:rPr lang="en-US" altLang="en-US" sz="1600" dirty="0">
                <a:solidFill>
                  <a:prstClr val="black"/>
                </a:solidFill>
                <a:latin typeface="Century Gothic"/>
              </a:rPr>
              <a:t>  	Employment Status of Received Notice of Layoff OR Layoff Status of 	Terminated/Laid Off</a:t>
            </a:r>
          </a:p>
          <a:p>
            <a:pPr marL="857250" lvl="2" indent="0" defTabSz="914400" fontAlgn="base">
              <a:lnSpc>
                <a:spcPct val="100000"/>
              </a:lnSpc>
              <a:spcBef>
                <a:spcPts val="0"/>
              </a:spcBef>
              <a:spcAft>
                <a:spcPct val="0"/>
              </a:spcAft>
              <a:buClrTx/>
              <a:buNone/>
            </a:pPr>
            <a:r>
              <a:rPr lang="en-US" altLang="en-US" sz="1600" b="1" dirty="0">
                <a:solidFill>
                  <a:prstClr val="black"/>
                </a:solidFill>
                <a:latin typeface="Century Gothic"/>
              </a:rPr>
              <a:t> AND </a:t>
            </a:r>
            <a:r>
              <a:rPr lang="en-US" altLang="en-US" sz="1600" dirty="0">
                <a:solidFill>
                  <a:prstClr val="black"/>
                </a:solidFill>
                <a:latin typeface="Century Gothic"/>
              </a:rPr>
              <a:t>Work History record with a Layoff ID</a:t>
            </a:r>
          </a:p>
          <a:p>
            <a:pPr marL="1200150" lvl="2" indent="-342900" defTabSz="914400" fontAlgn="base">
              <a:lnSpc>
                <a:spcPct val="100000"/>
              </a:lnSpc>
              <a:spcBef>
                <a:spcPts val="0"/>
              </a:spcBef>
              <a:spcAft>
                <a:spcPct val="0"/>
              </a:spcAft>
              <a:buClrTx/>
              <a:buFont typeface="+mj-lt"/>
              <a:buAutoNum type="arabicPeriod"/>
            </a:pPr>
            <a:endParaRPr lang="en-US" altLang="en-US" sz="1600" dirty="0">
              <a:solidFill>
                <a:prstClr val="black"/>
              </a:solidFill>
              <a:latin typeface="Century Gothic"/>
            </a:endParaRPr>
          </a:p>
          <a:p>
            <a:pPr marL="742950" lvl="1" indent="-342900" defTabSz="914400" fontAlgn="base">
              <a:lnSpc>
                <a:spcPct val="100000"/>
              </a:lnSpc>
              <a:spcBef>
                <a:spcPts val="0"/>
              </a:spcBef>
              <a:spcAft>
                <a:spcPct val="0"/>
              </a:spcAft>
              <a:buClrTx/>
              <a:buFont typeface="+mj-lt"/>
              <a:buAutoNum type="arabicPeriod"/>
            </a:pPr>
            <a:r>
              <a:rPr lang="en-US" altLang="en-US" sz="1600" dirty="0">
                <a:solidFill>
                  <a:prstClr val="black"/>
                </a:solidFill>
                <a:latin typeface="Century Gothic"/>
              </a:rPr>
              <a:t>   	Displaced Homemaker</a:t>
            </a:r>
          </a:p>
          <a:p>
            <a:pPr marL="400050" lvl="1" indent="0" defTabSz="914400" fontAlgn="base">
              <a:lnSpc>
                <a:spcPct val="100000"/>
              </a:lnSpc>
              <a:spcBef>
                <a:spcPts val="0"/>
              </a:spcBef>
              <a:spcAft>
                <a:spcPct val="0"/>
              </a:spcAft>
              <a:buClrTx/>
              <a:buNone/>
            </a:pPr>
            <a:endParaRPr lang="en-US" sz="1600" dirty="0">
              <a:solidFill>
                <a:prstClr val="black"/>
              </a:solidFill>
              <a:latin typeface="Century Gothic"/>
            </a:endParaRPr>
          </a:p>
          <a:p>
            <a:pPr marL="400050" lvl="1" indent="0" defTabSz="914400" fontAlgn="base">
              <a:lnSpc>
                <a:spcPct val="100000"/>
              </a:lnSpc>
              <a:spcBef>
                <a:spcPts val="0"/>
              </a:spcBef>
              <a:spcAft>
                <a:spcPct val="0"/>
              </a:spcAft>
              <a:buClrTx/>
              <a:buNone/>
            </a:pPr>
            <a:r>
              <a:rPr lang="en-US" sz="1600" dirty="0">
                <a:solidFill>
                  <a:prstClr val="black"/>
                </a:solidFill>
                <a:latin typeface="Century Gothic"/>
              </a:rPr>
              <a:t>4.	Layoff Status of Unemployed, Previously Self Employed</a:t>
            </a:r>
          </a:p>
          <a:p>
            <a:endParaRPr lang="en-US" dirty="0"/>
          </a:p>
        </p:txBody>
      </p:sp>
    </p:spTree>
    <p:extLst>
      <p:ext uri="{BB962C8B-B14F-4D97-AF65-F5344CB8AC3E}">
        <p14:creationId xmlns:p14="http://schemas.microsoft.com/office/powerpoint/2010/main" val="101476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Dislocated Worker Eligibility</a:t>
            </a:r>
            <a:br>
              <a:rPr lang="en-US" altLang="en-US" sz="2800" dirty="0">
                <a:latin typeface="Century Gothic" panose="020B0502020202020204" pitchFamily="34" charset="0"/>
              </a:rPr>
            </a:br>
            <a:r>
              <a:rPr lang="en-US" altLang="en-US" sz="1800" dirty="0">
                <a:latin typeface="Century Gothic" panose="020B0502020202020204" pitchFamily="34" charset="0"/>
              </a:rPr>
              <a:t>Definitions</a:t>
            </a:r>
            <a:endParaRPr lang="en-US" sz="1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p:txBody>
          <a:bodyPr/>
          <a:lstStyle/>
          <a:p>
            <a:pPr marL="0" lv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DISPLACED HOMEMAKER </a:t>
            </a:r>
            <a:r>
              <a:rPr lang="en-US" sz="1600" dirty="0">
                <a:solidFill>
                  <a:prstClr val="black"/>
                </a:solidFill>
                <a:latin typeface="Century Gothic"/>
              </a:rPr>
              <a:t>(WIOA sec. 3(16)) – an individual who has been providing unpaid services to family members in the home and who – </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dirty="0">
                <a:solidFill>
                  <a:prstClr val="black"/>
                </a:solidFill>
                <a:latin typeface="Century Gothic"/>
              </a:rPr>
              <a:t>(</a:t>
            </a:r>
            <a:r>
              <a:rPr lang="en-US" sz="1400" dirty="0">
                <a:solidFill>
                  <a:prstClr val="black"/>
                </a:solidFill>
                <a:latin typeface="Century Gothic"/>
              </a:rPr>
              <a:t>A) (</a:t>
            </a:r>
            <a:r>
              <a:rPr lang="en-US" sz="1400" dirty="0" err="1">
                <a:solidFill>
                  <a:prstClr val="black"/>
                </a:solidFill>
                <a:latin typeface="Century Gothic"/>
              </a:rPr>
              <a:t>i</a:t>
            </a:r>
            <a:r>
              <a:rPr lang="en-US" sz="1400" dirty="0">
                <a:solidFill>
                  <a:prstClr val="black"/>
                </a:solidFill>
                <a:latin typeface="Century Gothic"/>
              </a:rPr>
              <a:t>) has been depending on the income of another family member but is no longer supported by that income; or </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sz="1400" dirty="0">
                <a:solidFill>
                  <a:prstClr val="black"/>
                </a:solidFill>
                <a:latin typeface="Century Gothic"/>
              </a:rPr>
              <a:t>(ii) is the dependent spouse of a member of the Armed Forced on active duty and whose family income is significantly reduced because of a deployment, or call to active duty,  or service connected death or disability, AND</a:t>
            </a:r>
          </a:p>
          <a:p>
            <a:pPr marL="342900" lvl="0" indent="-342900" defTabSz="914400" eaLnBrk="0" fontAlgn="base" hangingPunct="0">
              <a:lnSpc>
                <a:spcPct val="100000"/>
              </a:lnSpc>
              <a:spcBef>
                <a:spcPct val="20000"/>
              </a:spcBef>
              <a:spcAft>
                <a:spcPct val="0"/>
              </a:spcAft>
              <a:buClrTx/>
              <a:buFont typeface="Arial" pitchFamily="34" charset="0"/>
              <a:buChar char="•"/>
            </a:pPr>
            <a:r>
              <a:rPr lang="en-US" sz="1400" dirty="0">
                <a:solidFill>
                  <a:prstClr val="black"/>
                </a:solidFill>
                <a:latin typeface="Century Gothic"/>
              </a:rPr>
              <a:t>(B) Is unemployed or underemployed and is experiencing difficulty in obtaining or upgrading employment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600" dirty="0">
              <a:solidFill>
                <a:prstClr val="black"/>
              </a:solidFill>
              <a:latin typeface="Century Gothic"/>
            </a:endParaRPr>
          </a:p>
          <a:p>
            <a:pPr marL="57150" lv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ATTACHMENT TO THE WORKFORCE </a:t>
            </a:r>
            <a:r>
              <a:rPr lang="en-US" sz="1600" dirty="0">
                <a:solidFill>
                  <a:prstClr val="black"/>
                </a:solidFill>
                <a:latin typeface="Century Gothic"/>
              </a:rPr>
              <a:t>(WIOA sec. 3(15)) </a:t>
            </a:r>
            <a:endParaRPr lang="en-US" sz="1800" b="1" dirty="0">
              <a:solidFill>
                <a:prstClr val="black"/>
              </a:solidFill>
              <a:latin typeface="Century Gothic"/>
            </a:endParaRPr>
          </a:p>
          <a:p>
            <a:pPr marL="57150" lvl="0" indent="0" defTabSz="914400" eaLnBrk="0" fontAlgn="base" hangingPunct="0">
              <a:lnSpc>
                <a:spcPct val="100000"/>
              </a:lnSpc>
              <a:spcBef>
                <a:spcPct val="20000"/>
              </a:spcBef>
              <a:spcAft>
                <a:spcPct val="0"/>
              </a:spcAft>
              <a:buClrTx/>
              <a:buNone/>
            </a:pPr>
            <a:r>
              <a:rPr lang="en-US" sz="1600" dirty="0">
                <a:solidFill>
                  <a:prstClr val="black"/>
                </a:solidFill>
                <a:latin typeface="Century Gothic"/>
              </a:rPr>
              <a:t>- </a:t>
            </a:r>
            <a:r>
              <a:rPr lang="en-US" sz="1400" dirty="0">
                <a:solidFill>
                  <a:prstClr val="black"/>
                </a:solidFill>
                <a:latin typeface="Century Gothic"/>
              </a:rPr>
              <a:t>an individual who has been employed for a duration sufficient to demonstrate, to the appropriate entity at a one-stop center referred to in section 121(e), attachment to the workforce, but is not eligible for unemployment compensation due to insufficient earnings or having performed services for an employer that were not covered under a State unemployment compensation law…</a:t>
            </a:r>
          </a:p>
          <a:p>
            <a:endParaRPr lang="en-US" dirty="0"/>
          </a:p>
        </p:txBody>
      </p:sp>
    </p:spTree>
    <p:extLst>
      <p:ext uri="{BB962C8B-B14F-4D97-AF65-F5344CB8AC3E}">
        <p14:creationId xmlns:p14="http://schemas.microsoft.com/office/powerpoint/2010/main" val="7899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Century Gothic" panose="020B0502020202020204" pitchFamily="34" charset="0"/>
              </a:rPr>
              <a:t>WIOA Dislocated Worker Eligibility</a:t>
            </a:r>
            <a:endParaRPr lang="en-US" sz="28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5" name="TextBox 4"/>
          <p:cNvSpPr txBox="1"/>
          <p:nvPr/>
        </p:nvSpPr>
        <p:spPr>
          <a:xfrm>
            <a:off x="661417" y="1165523"/>
            <a:ext cx="3176587"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latin typeface="Arial" pitchFamily="34" charset="0"/>
                <a:cs typeface="Arial" pitchFamily="34" charset="0"/>
              </a:rPr>
              <a:t>Employment Status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45" y="1492215"/>
            <a:ext cx="7570787"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69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9</a:t>
            </a:fld>
            <a:endParaRPr lang="en-US" dirty="0"/>
          </a:p>
        </p:txBody>
      </p:sp>
      <p:sp>
        <p:nvSpPr>
          <p:cNvPr id="7" name="Title 1"/>
          <p:cNvSpPr>
            <a:spLocks noGrp="1"/>
          </p:cNvSpPr>
          <p:nvPr>
            <p:ph type="title"/>
          </p:nvPr>
        </p:nvSpPr>
        <p:spPr>
          <a:xfrm>
            <a:off x="457199" y="-67177"/>
            <a:ext cx="8229600" cy="914400"/>
          </a:xfrm>
        </p:spPr>
        <p:txBody>
          <a:bodyPr/>
          <a:lstStyle/>
          <a:p>
            <a:pPr eaLnBrk="1" hangingPunct="1">
              <a:lnSpc>
                <a:spcPct val="150000"/>
              </a:lnSpc>
              <a:defRPr/>
            </a:pPr>
            <a:r>
              <a:rPr lang="en-US" altLang="en-US" sz="2800" dirty="0">
                <a:latin typeface="Century Gothic" panose="020B0502020202020204" pitchFamily="34" charset="0"/>
              </a:rPr>
              <a:t>WIOA Dislocated Worker Eligibility</a:t>
            </a:r>
            <a:endParaRPr lang="en-US" altLang="en-US" sz="1800" dirty="0">
              <a:latin typeface="Century Gothic" panose="020B0502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2" y="1551399"/>
            <a:ext cx="7580313" cy="454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85813" y="1182067"/>
            <a:ext cx="7575549" cy="369332"/>
          </a:xfrm>
          <a:prstGeom prst="rect">
            <a:avLst/>
          </a:prstGeom>
          <a:noFill/>
        </p:spPr>
        <p:txBody>
          <a:bodyPr wrap="square" rtlCol="0">
            <a:spAutoFit/>
          </a:bodyPr>
          <a:lstStyle/>
          <a:p>
            <a:r>
              <a:rPr lang="en-US" dirty="0"/>
              <a:t>UI Claimant Status, Layoff Status, Workforce Attachment</a:t>
            </a:r>
          </a:p>
        </p:txBody>
      </p:sp>
    </p:spTree>
    <p:extLst>
      <p:ext uri="{BB962C8B-B14F-4D97-AF65-F5344CB8AC3E}">
        <p14:creationId xmlns:p14="http://schemas.microsoft.com/office/powerpoint/2010/main" val="1813273142"/>
      </p:ext>
    </p:extLst>
  </p:cSld>
  <p:clrMapOvr>
    <a:masterClrMapping/>
  </p:clrMapOvr>
  <p:transition>
    <p:fade thruBlk="1"/>
  </p:transition>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6254</TotalTime>
  <Words>2363</Words>
  <Application>Microsoft Office PowerPoint</Application>
  <PresentationFormat>On-screen Show (4:3)</PresentationFormat>
  <Paragraphs>347</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Courier New</vt:lpstr>
      <vt:lpstr>Lucida Grande</vt:lpstr>
      <vt:lpstr>Times New Roman</vt:lpstr>
      <vt:lpstr>Wingdings</vt:lpstr>
      <vt:lpstr>Office Theme</vt:lpstr>
      <vt:lpstr>PowerPoint Presentation</vt:lpstr>
      <vt:lpstr>TOPICS</vt:lpstr>
      <vt:lpstr>Importance of the Workforce Innovation and Opportunity Act </vt:lpstr>
      <vt:lpstr>WIOA Adult Eligibility/Priority of Service</vt:lpstr>
      <vt:lpstr>WIOA Adult Eligibility/Priority of Service</vt:lpstr>
      <vt:lpstr>WIOA Dislocated Worker Eligibility</vt:lpstr>
      <vt:lpstr>WIOA Dislocated Worker Eligibility Definitions</vt:lpstr>
      <vt:lpstr>WIOA Dislocated Worker Eligibility</vt:lpstr>
      <vt:lpstr>WIOA Dislocated Worker Eligibility</vt:lpstr>
      <vt:lpstr>WIOA Dislocated Worker Eligibility</vt:lpstr>
      <vt:lpstr>Income Stuff</vt:lpstr>
      <vt:lpstr>Income Stuff</vt:lpstr>
      <vt:lpstr>PowerPoint Presentation</vt:lpstr>
      <vt:lpstr>Three Types of Career Services </vt:lpstr>
      <vt:lpstr>Three Types of Career Services continued… </vt:lpstr>
      <vt:lpstr>Training Services </vt:lpstr>
      <vt:lpstr>Training Services continued…</vt:lpstr>
      <vt:lpstr>Training Services continued…</vt:lpstr>
      <vt:lpstr>Three Types of Career Services continued…… </vt:lpstr>
      <vt:lpstr>Tracking Follow-Up Services in MOSES</vt:lpstr>
      <vt:lpstr> Types of Follow Up Services Entry</vt:lpstr>
      <vt:lpstr> Types of Follow Up Services Entry</vt:lpstr>
      <vt:lpstr>Types of Follow Up Services Entry</vt:lpstr>
      <vt:lpstr>Types of Follow Up Services Entry</vt:lpstr>
      <vt:lpstr>Supportive Services and Needs Related Payments </vt:lpstr>
      <vt:lpstr>Career Planning Requirements </vt:lpstr>
      <vt:lpstr>Career Plan in MOSES </vt:lpstr>
      <vt:lpstr>Career Plan in MOSES </vt:lpstr>
      <vt:lpstr>Career Plan in MOSES </vt:lpstr>
      <vt:lpstr>Coordination with WIOA Partner Programs </vt:lpstr>
      <vt:lpstr>Shared Customers </vt:lpstr>
      <vt:lpstr>Documenting the Shared Customer in MOSES</vt:lpstr>
      <vt:lpstr>Co-Enrollment </vt:lpstr>
      <vt:lpstr>Program Coordination</vt:lpstr>
      <vt:lpstr>Blending and Braiding Resources </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Stadhard, Sacha (EOL)</cp:lastModifiedBy>
  <cp:revision>164</cp:revision>
  <cp:lastPrinted>2018-09-06T17:31:39Z</cp:lastPrinted>
  <dcterms:created xsi:type="dcterms:W3CDTF">2018-04-17T17:15:10Z</dcterms:created>
  <dcterms:modified xsi:type="dcterms:W3CDTF">2019-12-17T18:50:24Z</dcterms:modified>
</cp:coreProperties>
</file>