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141412291" r:id="rId6"/>
    <p:sldId id="2141412287" r:id="rId7"/>
    <p:sldId id="2141412284" r:id="rId8"/>
    <p:sldId id="2141412280" r:id="rId9"/>
    <p:sldId id="2141412276" r:id="rId10"/>
    <p:sldId id="2141412278" r:id="rId11"/>
    <p:sldId id="2141412289" r:id="rId12"/>
    <p:sldId id="2141412288" r:id="rId13"/>
    <p:sldId id="2141412270" r:id="rId14"/>
    <p:sldId id="2141412290" r:id="rId15"/>
    <p:sldId id="2141412079" r:id="rId16"/>
    <p:sldId id="2141412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Patrick (EOED)" initials="SP(" lastIdx="1" clrIdx="0">
    <p:extLst>
      <p:ext uri="{19B8F6BF-5375-455C-9EA6-DF929625EA0E}">
        <p15:presenceInfo xmlns:p15="http://schemas.microsoft.com/office/powerpoint/2012/main" userId="S::Patrick.Shannon@mass.gov::d91511b2-03db-4234-a1a6-1fe33e6320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6FD8DB-A1CB-4503-8680-0FF21E88EA64}" v="1" dt="2024-02-12T17:50:36.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ne, Marc (EOED)" userId="b0e3ab4c-5bbb-47f6-abf0-c13240b706bd" providerId="ADAL" clId="{E06FD8DB-A1CB-4503-8680-0FF21E88EA64}"/>
    <pc:docChg chg="modSld">
      <pc:chgData name="Horne, Marc (EOED)" userId="b0e3ab4c-5bbb-47f6-abf0-c13240b706bd" providerId="ADAL" clId="{E06FD8DB-A1CB-4503-8680-0FF21E88EA64}" dt="2024-02-12T17:50:21.302" v="19" actId="20577"/>
      <pc:docMkLst>
        <pc:docMk/>
      </pc:docMkLst>
      <pc:sldChg chg="modSp mod">
        <pc:chgData name="Horne, Marc (EOED)" userId="b0e3ab4c-5bbb-47f6-abf0-c13240b706bd" providerId="ADAL" clId="{E06FD8DB-A1CB-4503-8680-0FF21E88EA64}" dt="2024-02-12T17:50:21.302" v="19" actId="20577"/>
        <pc:sldMkLst>
          <pc:docMk/>
          <pc:sldMk cId="983188552" sldId="2141412280"/>
        </pc:sldMkLst>
        <pc:spChg chg="mod">
          <ac:chgData name="Horne, Marc (EOED)" userId="b0e3ab4c-5bbb-47f6-abf0-c13240b706bd" providerId="ADAL" clId="{E06FD8DB-A1CB-4503-8680-0FF21E88EA64}" dt="2024-02-12T17:50:21.302" v="19" actId="20577"/>
          <ac:spMkLst>
            <pc:docMk/>
            <pc:sldMk cId="983188552" sldId="2141412280"/>
            <ac:spMk id="6" creationId="{6F0772BF-7857-46D5-8BBB-054A180A9AC9}"/>
          </ac:spMkLst>
        </pc:spChg>
      </pc:sldChg>
      <pc:sldChg chg="modSp mod">
        <pc:chgData name="Horne, Marc (EOED)" userId="b0e3ab4c-5bbb-47f6-abf0-c13240b706bd" providerId="ADAL" clId="{E06FD8DB-A1CB-4503-8680-0FF21E88EA64}" dt="2024-02-12T17:50:12.084" v="9" actId="20577"/>
        <pc:sldMkLst>
          <pc:docMk/>
          <pc:sldMk cId="3825862596" sldId="2141412284"/>
        </pc:sldMkLst>
        <pc:spChg chg="mod">
          <ac:chgData name="Horne, Marc (EOED)" userId="b0e3ab4c-5bbb-47f6-abf0-c13240b706bd" providerId="ADAL" clId="{E06FD8DB-A1CB-4503-8680-0FF21E88EA64}" dt="2024-02-12T17:50:12.084" v="9" actId="20577"/>
          <ac:spMkLst>
            <pc:docMk/>
            <pc:sldMk cId="3825862596" sldId="2141412284"/>
            <ac:spMk id="2" creationId="{9F843C95-F95B-474A-A7A6-F8FF5242919A}"/>
          </ac:spMkLst>
        </pc:spChg>
      </pc:sldChg>
    </pc:docChg>
  </pc:docChgLst>
  <pc:docChgLst>
    <pc:chgData name="Shannon, Patrick (EOED)" userId="d91511b2-03db-4234-a1a6-1fe33e63200b" providerId="ADAL" clId="{4D1E1661-5E5D-4235-A7A7-9720ABD839E9}"/>
    <pc:docChg chg="modSld">
      <pc:chgData name="Shannon, Patrick (EOED)" userId="d91511b2-03db-4234-a1a6-1fe33e63200b" providerId="ADAL" clId="{4D1E1661-5E5D-4235-A7A7-9720ABD839E9}" dt="2024-02-13T15:09:38.276" v="25" actId="20577"/>
      <pc:docMkLst>
        <pc:docMk/>
      </pc:docMkLst>
      <pc:sldChg chg="modSp mod">
        <pc:chgData name="Shannon, Patrick (EOED)" userId="d91511b2-03db-4234-a1a6-1fe33e63200b" providerId="ADAL" clId="{4D1E1661-5E5D-4235-A7A7-9720ABD839E9}" dt="2024-02-13T15:09:24.133" v="13" actId="6549"/>
        <pc:sldMkLst>
          <pc:docMk/>
          <pc:sldMk cId="502937730" sldId="2141412287"/>
        </pc:sldMkLst>
        <pc:graphicFrameChg chg="modGraphic">
          <ac:chgData name="Shannon, Patrick (EOED)" userId="d91511b2-03db-4234-a1a6-1fe33e63200b" providerId="ADAL" clId="{4D1E1661-5E5D-4235-A7A7-9720ABD839E9}" dt="2024-02-13T15:09:24.133" v="13" actId="6549"/>
          <ac:graphicFrameMkLst>
            <pc:docMk/>
            <pc:sldMk cId="502937730" sldId="2141412287"/>
            <ac:graphicFrameMk id="5" creationId="{6A658386-8272-4917-AC28-3DFE1A03B1E2}"/>
          </ac:graphicFrameMkLst>
        </pc:graphicFrameChg>
      </pc:sldChg>
      <pc:sldChg chg="modSp mod">
        <pc:chgData name="Shannon, Patrick (EOED)" userId="d91511b2-03db-4234-a1a6-1fe33e63200b" providerId="ADAL" clId="{4D1E1661-5E5D-4235-A7A7-9720ABD839E9}" dt="2024-02-13T15:09:38.276" v="25" actId="20577"/>
        <pc:sldMkLst>
          <pc:docMk/>
          <pc:sldMk cId="256225765" sldId="2141412290"/>
        </pc:sldMkLst>
        <pc:spChg chg="mod">
          <ac:chgData name="Shannon, Patrick (EOED)" userId="d91511b2-03db-4234-a1a6-1fe33e63200b" providerId="ADAL" clId="{4D1E1661-5E5D-4235-A7A7-9720ABD839E9}" dt="2024-02-13T15:09:38.276" v="25" actId="20577"/>
          <ac:spMkLst>
            <pc:docMk/>
            <pc:sldMk cId="256225765" sldId="2141412290"/>
            <ac:spMk id="3" creationId="{6E5D5441-7527-4E3C-B231-49027EB0C9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3D25E-DD64-4626-88DA-B753B7542960}"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B0340-ED75-4F06-87FE-2C081D4ED09F}" type="slidenum">
              <a:rPr lang="en-US" smtClean="0"/>
              <a:t>‹#›</a:t>
            </a:fld>
            <a:endParaRPr lang="en-US"/>
          </a:p>
        </p:txBody>
      </p:sp>
    </p:spTree>
    <p:extLst>
      <p:ext uri="{BB962C8B-B14F-4D97-AF65-F5344CB8AC3E}">
        <p14:creationId xmlns:p14="http://schemas.microsoft.com/office/powerpoint/2010/main" val="19205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5B0340-ED75-4F06-87FE-2C081D4ED09F}" type="slidenum">
              <a:rPr lang="en-US" smtClean="0"/>
              <a:t>8</a:t>
            </a:fld>
            <a:endParaRPr lang="en-US"/>
          </a:p>
        </p:txBody>
      </p:sp>
    </p:spTree>
    <p:extLst>
      <p:ext uri="{BB962C8B-B14F-4D97-AF65-F5344CB8AC3E}">
        <p14:creationId xmlns:p14="http://schemas.microsoft.com/office/powerpoint/2010/main" val="222720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566738"/>
            <a:ext cx="6537325" cy="3676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12</a:t>
            </a:fld>
            <a:endParaRPr lang="en-US"/>
          </a:p>
        </p:txBody>
      </p:sp>
    </p:spTree>
    <p:extLst>
      <p:ext uri="{BB962C8B-B14F-4D97-AF65-F5344CB8AC3E}">
        <p14:creationId xmlns:p14="http://schemas.microsoft.com/office/powerpoint/2010/main" val="1882694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45.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2.jpeg"/><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54.xml"/><Relationship Id="rId5" Type="http://schemas.openxmlformats.org/officeDocument/2006/relationships/image" Target="../media/image12.jpeg"/><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6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6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8.png"/><Relationship Id="rId5" Type="http://schemas.openxmlformats.org/officeDocument/2006/relationships/image" Target="../media/image10.emf"/><Relationship Id="rId4" Type="http://schemas.openxmlformats.org/officeDocument/2006/relationships/oleObject" Target="../embeddings/oleObject4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1.png"/><Relationship Id="rId5" Type="http://schemas.openxmlformats.org/officeDocument/2006/relationships/image" Target="../media/image5.emf"/><Relationship Id="rId4" Type="http://schemas.openxmlformats.org/officeDocument/2006/relationships/oleObject" Target="../embeddings/oleObject46.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7.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48.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9.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50.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51.bin"/></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9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9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9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emf"/></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9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97.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98.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99.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xml"/><Relationship Id="rId1" Type="http://schemas.openxmlformats.org/officeDocument/2006/relationships/tags" Target="../tags/tag100.xml"/><Relationship Id="rId5" Type="http://schemas.openxmlformats.org/officeDocument/2006/relationships/image" Target="../media/image12.jpeg"/><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101.xml"/><Relationship Id="rId4" Type="http://schemas.openxmlformats.org/officeDocument/2006/relationships/image" Target="../media/image5.emf"/></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104.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xml"/><Relationship Id="rId1" Type="http://schemas.openxmlformats.org/officeDocument/2006/relationships/tags" Target="../tags/tag105.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10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xml"/><Relationship Id="rId1" Type="http://schemas.openxmlformats.org/officeDocument/2006/relationships/tags" Target="../tags/tag109.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xml"/><Relationship Id="rId1" Type="http://schemas.openxmlformats.org/officeDocument/2006/relationships/tags" Target="../tags/tag110.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xml"/><Relationship Id="rId1" Type="http://schemas.openxmlformats.org/officeDocument/2006/relationships/tags" Target="../tags/tag11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1.xml"/><Relationship Id="rId1" Type="http://schemas.openxmlformats.org/officeDocument/2006/relationships/tags" Target="../tags/tag11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5.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0436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ext Placeholder 5"/>
          <p:cNvSpPr>
            <a:spLocks noGrp="1"/>
          </p:cNvSpPr>
          <p:nvPr>
            <p:ph type="body" sz="quarter" idx="10" hasCustomPrompt="1"/>
          </p:nvPr>
        </p:nvSpPr>
        <p:spPr>
          <a:xfrm>
            <a:off x="228600" y="1614339"/>
            <a:ext cx="2471737" cy="304699"/>
          </a:xfrm>
        </p:spPr>
        <p:txBody>
          <a:bodyPr wrap="square">
            <a:spAutoFit/>
          </a:bodyPr>
          <a:lstStyle>
            <a:lvl1pPr>
              <a:defRPr lang="en-US" sz="1800" smtClean="0">
                <a:solidFill>
                  <a:schemeClr val="bg1"/>
                </a:solidFill>
                <a:latin typeface="+mn-lt"/>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7" name="Title 2"/>
          <p:cNvSpPr>
            <a:spLocks noGrp="1"/>
          </p:cNvSpPr>
          <p:nvPr>
            <p:ph type="title" hasCustomPrompt="1"/>
          </p:nvPr>
        </p:nvSpPr>
        <p:spPr>
          <a:xfrm>
            <a:off x="228600" y="533400"/>
            <a:ext cx="7942686" cy="443198"/>
          </a:xfrm>
        </p:spPr>
        <p:txBody>
          <a:bodyPr wrap="square">
            <a:spAutoFit/>
          </a:bodyPr>
          <a:lstStyle>
            <a:lvl1pPr>
              <a:defRPr lang="en-US" sz="3200" b="1" baseline="0" dirty="0">
                <a:solidFill>
                  <a:schemeClr val="bg1"/>
                </a:solidFill>
                <a:latin typeface="+mn-lt"/>
                <a:ea typeface="+mn-ea"/>
                <a:cs typeface="Arial" panose="020B0604020202020204" pitchFamily="34" charset="0"/>
              </a:defRPr>
            </a:lvl1pPr>
          </a:lstStyle>
          <a:p>
            <a:pPr marL="0" lvl="0" defTabSz="914400">
              <a:spcBef>
                <a:spcPts val="600"/>
              </a:spcBef>
            </a:pPr>
            <a:r>
              <a:rPr lang="en-US"/>
              <a:t>Click to add title</a:t>
            </a:r>
          </a:p>
        </p:txBody>
      </p:sp>
    </p:spTree>
    <p:extLst>
      <p:ext uri="{BB962C8B-B14F-4D97-AF65-F5344CB8AC3E}">
        <p14:creationId xmlns:p14="http://schemas.microsoft.com/office/powerpoint/2010/main" val="2482148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96698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3"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015940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22944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462685"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603967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35521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462685"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2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014808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853372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5" name="Copyright" hidden="1"/>
          <p:cNvSpPr txBox="1"/>
          <p:nvPr/>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462685"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2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803457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157444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7" name="Title 2"/>
          <p:cNvSpPr>
            <a:spLocks noGrp="1"/>
          </p:cNvSpPr>
          <p:nvPr>
            <p:ph type="title" hasCustomPrompt="1"/>
          </p:nvPr>
        </p:nvSpPr>
        <p:spPr>
          <a:xfrm>
            <a:off x="462685" y="2764203"/>
            <a:ext cx="2478638"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760244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173002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689760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66766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18462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9367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3" name="Pentagon 3"/>
          <p:cNvSpPr/>
          <p:nvPr/>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695873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09339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8"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62685"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184174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94892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4"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62685"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406504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56908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bg1"/>
                </a:solidFill>
                <a:latin typeface="+mj-lt"/>
                <a:ea typeface="+mj-ea"/>
                <a:cs typeface="+mj-cs"/>
                <a:sym typeface="+mj-lt"/>
              </a:defRPr>
            </a:lvl1pPr>
          </a:lstStyle>
          <a:p>
            <a:pPr lvl="0"/>
            <a:r>
              <a:rPr lang="en-US"/>
              <a:t>Click to add title</a:t>
            </a:r>
          </a:p>
        </p:txBody>
      </p: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9" name="Content Placeholder 7"/>
          <p:cNvSpPr>
            <a:spLocks noGrp="1"/>
          </p:cNvSpPr>
          <p:nvPr>
            <p:ph sz="quarter" idx="13" hasCustomPrompt="1"/>
          </p:nvPr>
        </p:nvSpPr>
        <p:spPr>
          <a:xfrm>
            <a:off x="1239925" y="1427623"/>
            <a:ext cx="11100664" cy="5125577"/>
          </a:xfrm>
          <a:prstGeom prst="rect">
            <a:avLst/>
          </a:prstGeom>
        </p:spPr>
        <p:txBody>
          <a:bodyPr/>
          <a:lstStyle>
            <a:lvl1pPr marL="342900" indent="-342900">
              <a:buClrTx/>
              <a:buFont typeface="Arial" panose="020B0604020202020204" pitchFamily="34" charset="0"/>
              <a:buChar char="•"/>
              <a:defRPr sz="2000" b="0">
                <a:latin typeface="+mn-lt"/>
                <a:ea typeface="+mn-ea"/>
                <a:cs typeface="+mn-cs"/>
                <a:sym typeface="+mn-lt"/>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body</a:t>
            </a:r>
          </a:p>
        </p:txBody>
      </p:sp>
    </p:spTree>
    <p:extLst>
      <p:ext uri="{BB962C8B-B14F-4D97-AF65-F5344CB8AC3E}">
        <p14:creationId xmlns:p14="http://schemas.microsoft.com/office/powerpoint/2010/main" val="117030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954624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445492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50860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735654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g statement g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199624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078790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g statement ico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903724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732032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320730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35745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pecial gr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18572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462685" y="535714"/>
            <a:ext cx="9839216" cy="470898"/>
          </a:xfrm>
        </p:spPr>
        <p:txBody>
          <a:bodyPr/>
          <a:lstStyle>
            <a:lvl1pPr>
              <a:defRPr sz="3400">
                <a:solidFill>
                  <a:schemeClr val="bg1"/>
                </a:solidFill>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112988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869912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020693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217010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19187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26908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502129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267141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pic>
        <p:nvPicPr>
          <p:cNvPr id="10" name="Picture 447" descr="Boston, Massachusetts, USA"/>
          <p:cNvPicPr>
            <a:picLocks noChangeAspect="1" noChangeArrowheads="1"/>
          </p:cNvPicPr>
          <p:nvPr/>
        </p:nvPicPr>
        <p:blipFill rotWithShape="1">
          <a:blip r:embed="rId6">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3" name="TextBox 2"/>
          <p:cNvSpPr txBox="1"/>
          <p:nvPr/>
        </p:nvSpPr>
        <p:spPr>
          <a:xfrm>
            <a:off x="228600" y="533400"/>
            <a:ext cx="7942686" cy="443198"/>
          </a:xfrm>
          <a:prstGeom prst="rect">
            <a:avLst/>
          </a:prstGeom>
        </p:spPr>
        <p:txBody>
          <a:bodyPr vert="horz" wrap="square" lIns="0" tIns="0" rIns="0" bIns="0" rtlCol="0" anchor="t">
            <a:spAutoFit/>
          </a:bodyPr>
          <a:lstStyle>
            <a:lvl1pPr lvl="0">
              <a:lnSpc>
                <a:spcPct val="90000"/>
              </a:lnSpc>
              <a:spcBef>
                <a:spcPts val="600"/>
              </a:spcBef>
              <a:buNone/>
              <a:defRPr sz="3200" b="1" baseline="0">
                <a:solidFill>
                  <a:schemeClr val="bg1"/>
                </a:solidFill>
                <a:latin typeface="Arial" panose="020B0604020202020204" pitchFamily="34" charset="0"/>
                <a:cs typeface="Arial" panose="020B0604020202020204" pitchFamily="34" charset="0"/>
                <a:sym typeface="+mj-lt"/>
              </a:defRPr>
            </a:lvl1pPr>
          </a:lstStyle>
          <a:p>
            <a:pPr lvl="0"/>
            <a:r>
              <a:rPr lang="en-PH"/>
              <a:t>Thank you</a:t>
            </a:r>
            <a:endParaRPr lang="en-US" err="1"/>
          </a:p>
        </p:txBody>
      </p:sp>
    </p:spTree>
    <p:extLst>
      <p:ext uri="{BB962C8B-B14F-4D97-AF65-F5344CB8AC3E}">
        <p14:creationId xmlns:p14="http://schemas.microsoft.com/office/powerpoint/2010/main" val="1093746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421903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4" name="Straight Connector 1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6" name="Straight Connector 25"/>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
        <p:nvSpPr>
          <p:cNvPr id="20" name="Text Placeholder 8"/>
          <p:cNvSpPr>
            <a:spLocks noGrp="1"/>
          </p:cNvSpPr>
          <p:nvPr>
            <p:ph type="body" sz="quarter" idx="17"/>
          </p:nvPr>
        </p:nvSpPr>
        <p:spPr>
          <a:xfrm>
            <a:off x="462684" y="1219200"/>
            <a:ext cx="5461037" cy="5181600"/>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8"/>
          <p:cNvSpPr>
            <a:spLocks noGrp="1"/>
          </p:cNvSpPr>
          <p:nvPr>
            <p:ph type="body" sz="quarter" idx="18"/>
          </p:nvPr>
        </p:nvSpPr>
        <p:spPr>
          <a:xfrm>
            <a:off x="6102311" y="1219200"/>
            <a:ext cx="5461037" cy="5181600"/>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426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13418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grpSp>
      <p:sp>
        <p:nvSpPr>
          <p:cNvPr id="5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35985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45554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447" descr="Boston, Massachusetts, USA"/>
          <p:cNvPicPr>
            <a:picLocks noChangeAspect="1" noChangeArrowheads="1"/>
          </p:cNvPicPr>
          <p:nvPr/>
        </p:nvPicPr>
        <p:blipFill rotWithShape="1">
          <a:blip r:embed="rId5">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5"/>
          <p:cNvSpPr>
            <a:spLocks noGrp="1"/>
          </p:cNvSpPr>
          <p:nvPr>
            <p:ph type="body" sz="quarter" idx="10" hasCustomPrompt="1"/>
          </p:nvPr>
        </p:nvSpPr>
        <p:spPr>
          <a:xfrm>
            <a:off x="228600" y="1614339"/>
            <a:ext cx="2471737" cy="304699"/>
          </a:xfrm>
        </p:spPr>
        <p:txBody>
          <a:bodyPr wrap="square">
            <a:spAutoFit/>
          </a:bodyPr>
          <a:lstStyle>
            <a:lvl1pPr>
              <a:defRPr lang="en-US" sz="1800" smtClean="0">
                <a:solidFill>
                  <a:schemeClr val="bg1"/>
                </a:solidFill>
                <a:latin typeface="Arial" panose="020B0604020202020204" pitchFamily="34" charset="0"/>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9" name="Rectangle 18"/>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23" name="Title 2"/>
          <p:cNvSpPr>
            <a:spLocks noGrp="1"/>
          </p:cNvSpPr>
          <p:nvPr>
            <p:ph type="title" hasCustomPrompt="1"/>
          </p:nvPr>
        </p:nvSpPr>
        <p:spPr>
          <a:xfrm>
            <a:off x="228600" y="533400"/>
            <a:ext cx="7942686" cy="443198"/>
          </a:xfrm>
        </p:spPr>
        <p:txBody>
          <a:bodyPr wrap="square">
            <a:spAutoFit/>
          </a:bodyPr>
          <a:lstStyle>
            <a:lvl1pPr>
              <a:defRPr lang="en-US" sz="3200" b="1" baseline="0" dirty="0">
                <a:solidFill>
                  <a:schemeClr val="bg1"/>
                </a:solidFill>
                <a:latin typeface="Arial" panose="020B0604020202020204" pitchFamily="34" charset="0"/>
                <a:ea typeface="+mn-ea"/>
                <a:cs typeface="Arial" panose="020B0604020202020204" pitchFamily="34" charset="0"/>
              </a:defRPr>
            </a:lvl1pPr>
          </a:lstStyle>
          <a:p>
            <a:pPr marL="0" lvl="0" defTabSz="914400">
              <a:spcBef>
                <a:spcPts val="600"/>
              </a:spcBef>
            </a:pPr>
            <a:r>
              <a:rPr lang="en-US"/>
              <a:t>Click to add title</a:t>
            </a:r>
          </a:p>
        </p:txBody>
      </p:sp>
    </p:spTree>
    <p:extLst>
      <p:ext uri="{BB962C8B-B14F-4D97-AF65-F5344CB8AC3E}">
        <p14:creationId xmlns:p14="http://schemas.microsoft.com/office/powerpoint/2010/main" val="23283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22802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47675" y="672001"/>
            <a:ext cx="10021542" cy="332399"/>
          </a:xfrm>
        </p:spPr>
        <p:txBody>
          <a:bodyPr/>
          <a:lstStyle>
            <a:lvl1pPr>
              <a:defRPr>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1" name="Straight Connector 20"/>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6"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3490798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548785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Rectangle 1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47675" y="672001"/>
            <a:ext cx="10021542" cy="332399"/>
          </a:xfrm>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47675" y="2085628"/>
            <a:ext cx="11115675"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13" name="Straight Connector 12"/>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9"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89769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4780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462685"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462685" y="1227048"/>
            <a:ext cx="3744000" cy="664797"/>
          </a:xfrm>
        </p:spPr>
        <p:txBody>
          <a:bodyPr anchor="t">
            <a:noAutofit/>
          </a:bodyPr>
          <a:lstStyle>
            <a:lvl1pPr>
              <a:defRPr sz="2400">
                <a:solidFill>
                  <a:schemeClr val="tx2"/>
                </a:solidFill>
                <a:latin typeface="+mj-lt"/>
                <a:ea typeface="+mj-ea"/>
                <a:cs typeface="+mj-cs"/>
                <a:sym typeface="+mj-lt"/>
              </a:defRPr>
            </a:lvl1pPr>
          </a:lstStyle>
          <a:p>
            <a:r>
              <a:rPr lang="en-US"/>
              <a:t>Click to add title</a:t>
            </a:r>
          </a:p>
        </p:txBody>
      </p:sp>
      <p:pic>
        <p:nvPicPr>
          <p:cNvPr id="15"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328411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491574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pic>
        <p:nvPicPr>
          <p:cNvPr id="16"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290554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965631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699730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623425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462685" y="2681103"/>
            <a:ext cx="3127881"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t>Click to add title</a:t>
            </a:r>
          </a:p>
        </p:txBody>
      </p:sp>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692094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095722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6276529"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139574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701004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8101584"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0093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101649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4" name="Straight Connector 1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6" name="Straight Connector 25"/>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586143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20957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462685"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180196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224905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62685"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21"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443371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47442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462685"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450585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334787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0" name="Title 2"/>
          <p:cNvSpPr>
            <a:spLocks noGrp="1"/>
          </p:cNvSpPr>
          <p:nvPr>
            <p:ph type="title" hasCustomPrompt="1"/>
          </p:nvPr>
        </p:nvSpPr>
        <p:spPr>
          <a:xfrm>
            <a:off x="462685" y="2764203"/>
            <a:ext cx="2478638"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97290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14408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462685"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4"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859314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74341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025727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14820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9" name="Pentagon 3"/>
          <p:cNvSpPr/>
          <p:nvPr/>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739830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494251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622800"/>
            <a:ext cx="4747822" cy="332399"/>
          </a:xfrm>
          <a:prstGeom prst="rect">
            <a:avLst/>
          </a:prstGeom>
        </p:spPr>
        <p:txBody>
          <a:bodyPr/>
          <a:lstStyle>
            <a:lvl1pPr>
              <a:defRPr>
                <a:latin typeface="+mj-lt"/>
                <a:ea typeface="+mj-ea"/>
                <a:cs typeface="+mj-cs"/>
                <a:sym typeface="+mj-lt"/>
              </a:defRPr>
            </a:lvl1pPr>
          </a:lstStyle>
          <a:p>
            <a:r>
              <a:rPr lang="en-US"/>
              <a:t>Click to add title</a:t>
            </a:r>
          </a:p>
        </p:txBody>
      </p:sp>
      <p:sp>
        <p:nvSpPr>
          <p:cNvPr id="18"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749428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57291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918194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34057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6254496"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447058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786739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47675" y="2085628"/>
            <a:ext cx="1111567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cxnSp>
        <p:nvCxnSpPr>
          <p:cNvPr id="7" name="Straight Connector 6"/>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4"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6" name="Straight Connector 15"/>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077507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682034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62685"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866396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699866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275400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168852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130072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149224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572966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501937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9966776" cy="332399"/>
          </a:xfrm>
        </p:spPr>
        <p:txBody>
          <a:bodyPr/>
          <a:lstStyle>
            <a:lvl1pPr>
              <a:defRPr>
                <a:solidFill>
                  <a:schemeClr val="bg1"/>
                </a:solidFill>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189986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789068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p:nvSpPr>
        <p:spPr>
          <a:xfrm>
            <a:off x="629999" y="2548118"/>
            <a:ext cx="3067357"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chemeClr val="tx2"/>
                </a:solidFill>
                <a:latin typeface="+mn-lt"/>
                <a:ea typeface="+mn-ea"/>
                <a:cs typeface="+mn-cs"/>
                <a:sym typeface="+mn-lt"/>
              </a:rPr>
              <a:t>Table of contents</a:t>
            </a:r>
          </a:p>
        </p:txBody>
      </p:sp>
      <p:sp>
        <p:nvSpPr>
          <p:cNvPr id="2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8"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22568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Blank gree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034197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67884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 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47993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069073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33964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097502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98184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447" descr="Boston, Massachusetts, USA"/>
          <p:cNvPicPr>
            <a:picLocks noChangeAspect="1" noChangeArrowheads="1"/>
          </p:cNvPicPr>
          <p:nvPr/>
        </p:nvPicPr>
        <p:blipFill rotWithShape="1">
          <a:blip r:embed="rId5">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12" name="TextBox 11"/>
          <p:cNvSpPr txBox="1"/>
          <p:nvPr/>
        </p:nvSpPr>
        <p:spPr>
          <a:xfrm>
            <a:off x="228600" y="533400"/>
            <a:ext cx="7942686" cy="443198"/>
          </a:xfrm>
          <a:prstGeom prst="rect">
            <a:avLst/>
          </a:prstGeom>
        </p:spPr>
        <p:txBody>
          <a:bodyPr vert="horz" wrap="square" lIns="0" tIns="0" rIns="0" bIns="0" rtlCol="0" anchor="t">
            <a:spAutoFit/>
          </a:bodyPr>
          <a:lstStyle>
            <a:lvl1pPr lvl="0">
              <a:lnSpc>
                <a:spcPct val="90000"/>
              </a:lnSpc>
              <a:spcBef>
                <a:spcPts val="600"/>
              </a:spcBef>
              <a:buNone/>
              <a:defRPr sz="3200" b="1" baseline="0">
                <a:solidFill>
                  <a:schemeClr val="bg1"/>
                </a:solidFill>
                <a:latin typeface="Arial" panose="020B0604020202020204" pitchFamily="34" charset="0"/>
                <a:cs typeface="Arial" panose="020B0604020202020204" pitchFamily="34" charset="0"/>
                <a:sym typeface="+mj-lt"/>
              </a:defRPr>
            </a:lvl1pPr>
          </a:lstStyle>
          <a:p>
            <a:pPr lvl="0"/>
            <a:r>
              <a:rPr lang="en-PH"/>
              <a:t>Thank you</a:t>
            </a:r>
            <a:endParaRPr lang="en-US" err="1"/>
          </a:p>
        </p:txBody>
      </p:sp>
    </p:spTree>
    <p:extLst>
      <p:ext uri="{BB962C8B-B14F-4D97-AF65-F5344CB8AC3E}">
        <p14:creationId xmlns:p14="http://schemas.microsoft.com/office/powerpoint/2010/main" val="3561885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819337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462685" y="1544274"/>
            <a:ext cx="3452400"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a:t>Click to add title</a:t>
            </a: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002510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80084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grpSp>
      <p:sp>
        <p:nvSpPr>
          <p:cNvPr id="5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38525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Section Header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001603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Rectangle 10"/>
          <p:cNvSpPr/>
          <p:nvPr/>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p:nvSpPr>
        <p:spPr>
          <a:xfrm>
            <a:off x="1069073" y="1115416"/>
            <a:ext cx="2569934"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pic>
        <p:nvPicPr>
          <p:cNvPr id="16"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248492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Section Head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72183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Rectangle 9"/>
          <p:cNvSpPr/>
          <p:nvPr/>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727271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Full Width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7974587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40496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519114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pic>
        <p:nvPicPr>
          <p:cNvPr id="18"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515422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812889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p:nvSpPr>
        <p:spPr>
          <a:xfrm>
            <a:off x="1069073" y="1115416"/>
            <a:ext cx="256993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pic>
        <p:nvPicPr>
          <p:cNvPr id="15"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041107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genda D. Section Head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8549001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155073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2360868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531463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1653417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pic>
        <p:nvPicPr>
          <p:cNvPr id="14"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74357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135332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mn-lt"/>
              </a:rPr>
              <a:t>Table of contents</a:t>
            </a:r>
          </a:p>
        </p:txBody>
      </p:sp>
      <p:sp>
        <p:nvSpPr>
          <p:cNvPr id="2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009776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box">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481808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59" name="Rectangle 58"/>
          <p:cNvSpPr/>
          <p:nvPr/>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688072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35D0-F9F5-4393-BDAE-AED23AD9CD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B3DB3C-D19C-4D2F-BA5C-91C9F71C8F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AE0476-4C31-4CA6-BCD4-48E542BBAFFC}"/>
              </a:ext>
            </a:extLst>
          </p:cNvPr>
          <p:cNvSpPr>
            <a:spLocks noGrp="1"/>
          </p:cNvSpPr>
          <p:nvPr>
            <p:ph type="dt" sz="half" idx="10"/>
          </p:nvPr>
        </p:nvSpPr>
        <p:spPr/>
        <p:txBody>
          <a:bodyPr/>
          <a:lstStyle/>
          <a:p>
            <a:fld id="{EA1BAA38-DA3B-4BDD-ADF4-BE523563107A}" type="datetimeFigureOut">
              <a:rPr lang="en-US" smtClean="0"/>
              <a:t>2/13/2024</a:t>
            </a:fld>
            <a:endParaRPr lang="en-US"/>
          </a:p>
        </p:txBody>
      </p:sp>
      <p:sp>
        <p:nvSpPr>
          <p:cNvPr id="5" name="Footer Placeholder 4">
            <a:extLst>
              <a:ext uri="{FF2B5EF4-FFF2-40B4-BE49-F238E27FC236}">
                <a16:creationId xmlns:a16="http://schemas.microsoft.com/office/drawing/2014/main" id="{AD66CD82-6B1D-4F2B-A2C0-FFAF46116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F42DB-5AB6-4A42-AC2A-3A7F77CBFBA5}"/>
              </a:ext>
            </a:extLst>
          </p:cNvPr>
          <p:cNvSpPr>
            <a:spLocks noGrp="1"/>
          </p:cNvSpPr>
          <p:nvPr>
            <p:ph type="sldNum" sz="quarter" idx="12"/>
          </p:nvPr>
        </p:nvSpPr>
        <p:spPr/>
        <p:txBody>
          <a:bodyPr/>
          <a:lstStyle/>
          <a:p>
            <a:fld id="{B8288FF0-E161-4D39-9E50-7FA2591F3AD7}" type="slidenum">
              <a:rPr lang="en-US" smtClean="0"/>
              <a:t>‹#›</a:t>
            </a:fld>
            <a:endParaRPr lang="en-US"/>
          </a:p>
        </p:txBody>
      </p:sp>
    </p:spTree>
    <p:extLst>
      <p:ext uri="{BB962C8B-B14F-4D97-AF65-F5344CB8AC3E}">
        <p14:creationId xmlns:p14="http://schemas.microsoft.com/office/powerpoint/2010/main" val="274987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59638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840354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764530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462685"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761145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image" Target="../media/image2.emf"/><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2"/>
            </p:custDataLst>
            <p:extLst>
              <p:ext uri="{D42A27DB-BD31-4B8C-83A1-F6EECF244321}">
                <p14:modId xmlns:p14="http://schemas.microsoft.com/office/powerpoint/2010/main" val="24454556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5" imgW="270" imgH="270" progId="TCLayout.ActiveDocument.1">
                  <p:embed/>
                </p:oleObj>
              </mc:Choice>
              <mc:Fallback>
                <p:oleObj name="think-cell Slide" r:id="rId75" imgW="270" imgH="270" progId="TCLayout.ActiveDocument.1">
                  <p:embed/>
                  <p:pic>
                    <p:nvPicPr>
                      <p:cNvPr id="2" name="Object 1" hidden="1"/>
                      <p:cNvPicPr/>
                      <p:nvPr/>
                    </p:nvPicPr>
                    <p:blipFill>
                      <a:blip r:embed="rId76"/>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7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4120966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0.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ass.gov/onestop"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mass.gov/onesto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5611-11F6-48BF-A31D-F081DD0B2971}"/>
              </a:ext>
            </a:extLst>
          </p:cNvPr>
          <p:cNvSpPr>
            <a:spLocks noGrp="1"/>
          </p:cNvSpPr>
          <p:nvPr>
            <p:ph type="ctrTitle"/>
          </p:nvPr>
        </p:nvSpPr>
        <p:spPr>
          <a:xfrm>
            <a:off x="513806" y="2124968"/>
            <a:ext cx="6548845" cy="1384995"/>
          </a:xfrm>
        </p:spPr>
        <p:txBody>
          <a:bodyPr/>
          <a:lstStyle/>
          <a:p>
            <a:r>
              <a:rPr lang="en-US" sz="5000" dirty="0">
                <a:solidFill>
                  <a:schemeClr val="bg1"/>
                </a:solidFill>
              </a:rPr>
              <a:t>MassWorks Guidance Webinar</a:t>
            </a:r>
          </a:p>
        </p:txBody>
      </p:sp>
      <p:sp>
        <p:nvSpPr>
          <p:cNvPr id="3" name="Subtitle 2">
            <a:extLst>
              <a:ext uri="{FF2B5EF4-FFF2-40B4-BE49-F238E27FC236}">
                <a16:creationId xmlns:a16="http://schemas.microsoft.com/office/drawing/2014/main" id="{D296DA3C-5857-41EE-AA4F-5C0A181C401A}"/>
              </a:ext>
            </a:extLst>
          </p:cNvPr>
          <p:cNvSpPr>
            <a:spLocks noGrp="1"/>
          </p:cNvSpPr>
          <p:nvPr>
            <p:ph type="subTitle" idx="1"/>
          </p:nvPr>
        </p:nvSpPr>
        <p:spPr>
          <a:xfrm>
            <a:off x="513806" y="3602038"/>
            <a:ext cx="6548845" cy="1384995"/>
          </a:xfrm>
        </p:spPr>
        <p:txBody>
          <a:bodyPr/>
          <a:lstStyle/>
          <a:p>
            <a:r>
              <a:rPr lang="en-US">
                <a:solidFill>
                  <a:schemeClr val="bg1"/>
                </a:solidFill>
              </a:rPr>
              <a:t>Community One Stop for Growth</a:t>
            </a:r>
          </a:p>
        </p:txBody>
      </p:sp>
    </p:spTree>
    <p:extLst>
      <p:ext uri="{BB962C8B-B14F-4D97-AF65-F5344CB8AC3E}">
        <p14:creationId xmlns:p14="http://schemas.microsoft.com/office/powerpoint/2010/main" val="78815558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#3</a:t>
            </a:r>
          </a:p>
        </p:txBody>
      </p:sp>
      <p:sp>
        <p:nvSpPr>
          <p:cNvPr id="6" name="Rectangle 5">
            <a:extLst>
              <a:ext uri="{FF2B5EF4-FFF2-40B4-BE49-F238E27FC236}">
                <a16:creationId xmlns:a16="http://schemas.microsoft.com/office/drawing/2014/main" id="{4006B415-731A-4D0B-B6DC-353F021653FB}"/>
              </a:ext>
            </a:extLst>
          </p:cNvPr>
          <p:cNvSpPr/>
          <p:nvPr/>
        </p:nvSpPr>
        <p:spPr>
          <a:xfrm>
            <a:off x="8856617" y="2142309"/>
            <a:ext cx="3152504" cy="2917371"/>
          </a:xfrm>
          <a:prstGeom prst="rect">
            <a:avLst/>
          </a:prstGeom>
          <a:solidFill>
            <a:schemeClr val="accent5">
              <a:lumMod val="5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Insert Image of Project Site/Area</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1825507988"/>
              </p:ext>
            </p:extLst>
          </p:nvPr>
        </p:nvGraphicFramePr>
        <p:xfrm>
          <a:off x="462683" y="1557456"/>
          <a:ext cx="8289431" cy="5041152"/>
        </p:xfrm>
        <a:graphic>
          <a:graphicData uri="http://schemas.openxmlformats.org/drawingml/2006/table">
            <a:tbl>
              <a:tblPr firstRow="1" bandRow="1">
                <a:tableStyleId>{2D5ABB26-0587-4C30-8999-92F81FD0307C}</a:tableStyleId>
              </a:tblPr>
              <a:tblGrid>
                <a:gridCol w="1939627">
                  <a:extLst>
                    <a:ext uri="{9D8B030D-6E8A-4147-A177-3AD203B41FA5}">
                      <a16:colId xmlns:a16="http://schemas.microsoft.com/office/drawing/2014/main" val="1413125183"/>
                    </a:ext>
                  </a:extLst>
                </a:gridCol>
                <a:gridCol w="6349804">
                  <a:extLst>
                    <a:ext uri="{9D8B030D-6E8A-4147-A177-3AD203B41FA5}">
                      <a16:colId xmlns:a16="http://schemas.microsoft.com/office/drawing/2014/main" val="1715056663"/>
                    </a:ext>
                  </a:extLst>
                </a:gridCol>
              </a:tblGrid>
              <a:tr h="743472">
                <a:tc>
                  <a:txBody>
                    <a:bodyPr/>
                    <a:lstStyle/>
                    <a:p>
                      <a:r>
                        <a:rPr lang="en-US" b="1"/>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t>City of Fitchburg</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92595">
                <a:tc>
                  <a:txBody>
                    <a:bodyPr/>
                    <a:lstStyle/>
                    <a:p>
                      <a:r>
                        <a:rPr lang="en-US" b="1"/>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b="1" dirty="0"/>
                        <a:t>Pre-Development</a:t>
                      </a:r>
                      <a:r>
                        <a:rPr lang="en-US" dirty="0"/>
                        <a:t>. Design development of infrastructure and streetscape of the Moran Square area to support recent and anticipated housing and economic growth. Funding is being used to advance initial plans into final design and permitting.  The anticipated outcome of the pre-dev work will be a fully permitted project with a biddable plan and spec package.</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2482459">
                <a:tc>
                  <a:txBody>
                    <a:bodyPr/>
                    <a:lstStyle/>
                    <a:p>
                      <a:r>
                        <a:rPr lang="en-US" b="1"/>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dirty="0"/>
                        <a:t>Design Project which results in a biddable design package in support of specific growth.</a:t>
                      </a:r>
                    </a:p>
                    <a:p>
                      <a:pPr marL="285750" indent="-285750">
                        <a:buFont typeface="Arial" panose="020B0604020202020204" pitchFamily="34" charset="0"/>
                        <a:buChar char="•"/>
                      </a:pPr>
                      <a:r>
                        <a:rPr lang="en-US" dirty="0"/>
                        <a:t>$450,000 grant amount is supported with $125,000 local match of funds</a:t>
                      </a:r>
                    </a:p>
                    <a:p>
                      <a:pPr marL="285750" indent="-285750">
                        <a:buFont typeface="Arial" panose="020B0604020202020204" pitchFamily="34" charset="0"/>
                        <a:buChar char="•"/>
                      </a:pPr>
                      <a:r>
                        <a:rPr lang="en-US" dirty="0"/>
                        <a:t>Plan is in an existing Urban Renewal area and current Transformative Development Initiative District</a:t>
                      </a:r>
                    </a:p>
                    <a:p>
                      <a:pPr marL="285750" indent="-285750">
                        <a:buFont typeface="Arial" panose="020B0604020202020204" pitchFamily="34" charset="0"/>
                        <a:buChar char="•"/>
                      </a:pPr>
                      <a:r>
                        <a:rPr lang="en-US" dirty="0"/>
                        <a:t>Anticipates infrastructure improvements in an area where 4 proposed housing development are location</a:t>
                      </a:r>
                    </a:p>
                    <a:p>
                      <a:pPr marL="285750" indent="-285750">
                        <a:buFont typeface="Arial" panose="020B0604020202020204" pitchFamily="34" charset="0"/>
                        <a:buChar char="•"/>
                      </a:pPr>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4" name="Picture 3">
            <a:extLst>
              <a:ext uri="{FF2B5EF4-FFF2-40B4-BE49-F238E27FC236}">
                <a16:creationId xmlns:a16="http://schemas.microsoft.com/office/drawing/2014/main" id="{54A09B97-3877-6A97-31CF-87FADBF6863A}"/>
              </a:ext>
            </a:extLst>
          </p:cNvPr>
          <p:cNvPicPr>
            <a:picLocks noChangeAspect="1"/>
          </p:cNvPicPr>
          <p:nvPr/>
        </p:nvPicPr>
        <p:blipFill>
          <a:blip r:embed="rId2"/>
          <a:stretch>
            <a:fillRect/>
          </a:stretch>
        </p:blipFill>
        <p:spPr>
          <a:xfrm>
            <a:off x="8623150" y="2003763"/>
            <a:ext cx="3474268" cy="3732019"/>
          </a:xfrm>
          <a:prstGeom prst="rect">
            <a:avLst/>
          </a:prstGeom>
          <a:ln w="25400">
            <a:solidFill>
              <a:schemeClr val="tx1"/>
            </a:solidFill>
          </a:ln>
        </p:spPr>
      </p:pic>
    </p:spTree>
    <p:extLst>
      <p:ext uri="{BB962C8B-B14F-4D97-AF65-F5344CB8AC3E}">
        <p14:creationId xmlns:p14="http://schemas.microsoft.com/office/powerpoint/2010/main" val="1548371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8716-F46A-4554-A90A-3F2B21150597}"/>
              </a:ext>
            </a:extLst>
          </p:cNvPr>
          <p:cNvSpPr>
            <a:spLocks noGrp="1"/>
          </p:cNvSpPr>
          <p:nvPr>
            <p:ph type="title"/>
          </p:nvPr>
        </p:nvSpPr>
        <p:spPr/>
        <p:txBody>
          <a:bodyPr/>
          <a:lstStyle/>
          <a:p>
            <a:r>
              <a:rPr lang="en-US"/>
              <a:t>Completing the Full Application</a:t>
            </a:r>
          </a:p>
        </p:txBody>
      </p:sp>
      <p:sp>
        <p:nvSpPr>
          <p:cNvPr id="3" name="Content Placeholder 2">
            <a:extLst>
              <a:ext uri="{FF2B5EF4-FFF2-40B4-BE49-F238E27FC236}">
                <a16:creationId xmlns:a16="http://schemas.microsoft.com/office/drawing/2014/main" id="{6E5D5441-7527-4E3C-B231-49027EB0C9D5}"/>
              </a:ext>
            </a:extLst>
          </p:cNvPr>
          <p:cNvSpPr>
            <a:spLocks noGrp="1"/>
          </p:cNvSpPr>
          <p:nvPr>
            <p:ph sz="quarter" idx="13"/>
          </p:nvPr>
        </p:nvSpPr>
        <p:spPr>
          <a:xfrm>
            <a:off x="462685" y="1480979"/>
            <a:ext cx="6922184" cy="5125577"/>
          </a:xfrm>
        </p:spPr>
        <p:txBody>
          <a:bodyPr/>
          <a:lstStyle/>
          <a:p>
            <a:pPr marL="0" indent="0">
              <a:lnSpc>
                <a:spcPct val="100000"/>
              </a:lnSpc>
              <a:buNone/>
            </a:pPr>
            <a:r>
              <a:rPr lang="en-US" b="1" dirty="0"/>
              <a:t>Key Question: </a:t>
            </a:r>
            <a:r>
              <a:rPr lang="en-US" dirty="0"/>
              <a:t>In Section 2 of the Full Application, applicants are asked to indicate the Project Category. To be reviewed by MassWorks, applicants should make the following selections in question 2.4:</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marL="0" indent="0">
              <a:lnSpc>
                <a:spcPct val="100000"/>
              </a:lnSpc>
              <a:buNone/>
            </a:pPr>
            <a:endParaRPr lang="en-US" sz="1800" dirty="0"/>
          </a:p>
          <a:p>
            <a:pPr marL="0" indent="0">
              <a:lnSpc>
                <a:spcPct val="100000"/>
              </a:lnSpc>
              <a:buNone/>
            </a:pPr>
            <a:r>
              <a:rPr lang="en-US" dirty="0"/>
              <a:t>For more information on completing the Full Application, visit </a:t>
            </a:r>
            <a:r>
              <a:rPr lang="en-US" u="sng" dirty="0">
                <a:solidFill>
                  <a:srgbClr val="0070C0"/>
                </a:solidFill>
              </a:rPr>
              <a:t>www.mass.gov/onestop</a:t>
            </a:r>
            <a:r>
              <a:rPr lang="en-US" i="1" dirty="0"/>
              <a:t> </a:t>
            </a:r>
            <a:r>
              <a:rPr lang="en-US" dirty="0"/>
              <a:t>to view </a:t>
            </a:r>
            <a:r>
              <a:rPr lang="en-US" i="1" dirty="0"/>
              <a:t>One Stop Webinar 2: Application Guidance</a:t>
            </a:r>
            <a:endParaRPr lang="en-US" dirty="0"/>
          </a:p>
        </p:txBody>
      </p:sp>
      <p:graphicFrame>
        <p:nvGraphicFramePr>
          <p:cNvPr id="6" name="Table 6">
            <a:extLst>
              <a:ext uri="{FF2B5EF4-FFF2-40B4-BE49-F238E27FC236}">
                <a16:creationId xmlns:a16="http://schemas.microsoft.com/office/drawing/2014/main" id="{5D435308-6938-4EB1-8CB3-B0D36C42EC8A}"/>
              </a:ext>
            </a:extLst>
          </p:cNvPr>
          <p:cNvGraphicFramePr>
            <a:graphicFrameLocks noGrp="1"/>
          </p:cNvGraphicFramePr>
          <p:nvPr>
            <p:extLst>
              <p:ext uri="{D42A27DB-BD31-4B8C-83A1-F6EECF244321}">
                <p14:modId xmlns:p14="http://schemas.microsoft.com/office/powerpoint/2010/main" val="1747143272"/>
              </p:ext>
            </p:extLst>
          </p:nvPr>
        </p:nvGraphicFramePr>
        <p:xfrm>
          <a:off x="363984" y="2987147"/>
          <a:ext cx="7403977" cy="1529080"/>
        </p:xfrm>
        <a:graphic>
          <a:graphicData uri="http://schemas.openxmlformats.org/drawingml/2006/table">
            <a:tbl>
              <a:tblPr firstRow="1" bandRow="1">
                <a:tableStyleId>{2D5ABB26-0587-4C30-8999-92F81FD0307C}</a:tableStyleId>
              </a:tblPr>
              <a:tblGrid>
                <a:gridCol w="2906825">
                  <a:extLst>
                    <a:ext uri="{9D8B030D-6E8A-4147-A177-3AD203B41FA5}">
                      <a16:colId xmlns:a16="http://schemas.microsoft.com/office/drawing/2014/main" val="2484576902"/>
                    </a:ext>
                  </a:extLst>
                </a:gridCol>
                <a:gridCol w="4497152">
                  <a:extLst>
                    <a:ext uri="{9D8B030D-6E8A-4147-A177-3AD203B41FA5}">
                      <a16:colId xmlns:a16="http://schemas.microsoft.com/office/drawing/2014/main" val="182856484"/>
                    </a:ext>
                  </a:extLst>
                </a:gridCol>
              </a:tblGrid>
              <a:tr h="370840">
                <a:tc>
                  <a:txBody>
                    <a:bodyPr/>
                    <a:lstStyle/>
                    <a:p>
                      <a:r>
                        <a:rPr lang="en-US" sz="1600"/>
                        <a:t>Development Continuum: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Infrastructure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712089"/>
                  </a:ext>
                </a:extLst>
              </a:tr>
              <a:tr h="370840">
                <a:tc>
                  <a:txBody>
                    <a:bodyPr/>
                    <a:lstStyle/>
                    <a:p>
                      <a:r>
                        <a:rPr lang="en-US" sz="1600"/>
                        <a:t>Project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Public Infrastructure to Support Mixed-Use and/or Commercial/Industrial Growth </a:t>
                      </a:r>
                      <a:endParaRPr lang="en-US" sz="1600" b="1" dirty="0">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6301318"/>
                  </a:ext>
                </a:extLst>
              </a:tr>
              <a:tr h="370840">
                <a:tc>
                  <a:txBody>
                    <a:bodyPr/>
                    <a:lstStyle/>
                    <a:p>
                      <a:r>
                        <a:rPr lang="en-US" sz="1600"/>
                        <a:t>Project Focus: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Pre-Construction, Construction, Small Town Road Improvements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904369"/>
                  </a:ext>
                </a:extLst>
              </a:tr>
            </a:tbl>
          </a:graphicData>
        </a:graphic>
      </p:graphicFrame>
      <p:sp>
        <p:nvSpPr>
          <p:cNvPr id="7" name="TextBox 6">
            <a:extLst>
              <a:ext uri="{FF2B5EF4-FFF2-40B4-BE49-F238E27FC236}">
                <a16:creationId xmlns:a16="http://schemas.microsoft.com/office/drawing/2014/main" id="{41F41834-5133-4699-A2E2-909CB3602462}"/>
              </a:ext>
            </a:extLst>
          </p:cNvPr>
          <p:cNvSpPr txBox="1"/>
          <p:nvPr/>
        </p:nvSpPr>
        <p:spPr>
          <a:xfrm rot="19463485">
            <a:off x="8893751" y="3058885"/>
            <a:ext cx="1985554" cy="7402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rgbClr val="FF0000"/>
                </a:solidFill>
              </a:rPr>
              <a:t>Update Image for Each Program</a:t>
            </a:r>
          </a:p>
        </p:txBody>
      </p:sp>
      <p:pic>
        <p:nvPicPr>
          <p:cNvPr id="8" name="Picture 7">
            <a:extLst>
              <a:ext uri="{FF2B5EF4-FFF2-40B4-BE49-F238E27FC236}">
                <a16:creationId xmlns:a16="http://schemas.microsoft.com/office/drawing/2014/main" id="{9060AD5E-0E73-58C0-F70D-84D58D222688}"/>
              </a:ext>
            </a:extLst>
          </p:cNvPr>
          <p:cNvPicPr>
            <a:picLocks noChangeAspect="1"/>
          </p:cNvPicPr>
          <p:nvPr/>
        </p:nvPicPr>
        <p:blipFill>
          <a:blip r:embed="rId2"/>
          <a:stretch>
            <a:fillRect/>
          </a:stretch>
        </p:blipFill>
        <p:spPr>
          <a:xfrm>
            <a:off x="8043169" y="1430176"/>
            <a:ext cx="3927753" cy="4906450"/>
          </a:xfrm>
          <a:prstGeom prst="rect">
            <a:avLst/>
          </a:prstGeom>
          <a:ln w="12700">
            <a:solidFill>
              <a:schemeClr val="tx1"/>
            </a:solidFill>
          </a:ln>
        </p:spPr>
      </p:pic>
    </p:spTree>
    <p:extLst>
      <p:ext uri="{BB962C8B-B14F-4D97-AF65-F5344CB8AC3E}">
        <p14:creationId xmlns:p14="http://schemas.microsoft.com/office/powerpoint/2010/main" val="256225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42964" y="662882"/>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JAN</a:t>
            </a:r>
          </a:p>
        </p:txBody>
      </p:sp>
      <p:grpSp>
        <p:nvGrpSpPr>
          <p:cNvPr id="5" name="Group 4"/>
          <p:cNvGrpSpPr/>
          <p:nvPr/>
        </p:nvGrpSpPr>
        <p:grpSpPr>
          <a:xfrm>
            <a:off x="186495" y="5656285"/>
            <a:ext cx="819423" cy="595427"/>
            <a:chOff x="322749" y="5669917"/>
            <a:chExt cx="819423" cy="59542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84" y="5711661"/>
              <a:ext cx="530352" cy="511937"/>
            </a:xfrm>
            <a:prstGeom prst="rect">
              <a:avLst/>
            </a:prstGeom>
          </p:spPr>
        </p:pic>
        <p:sp>
          <p:nvSpPr>
            <p:cNvPr id="10" name="TextBox 9"/>
            <p:cNvSpPr txBox="1"/>
            <p:nvPr/>
          </p:nvSpPr>
          <p:spPr>
            <a:xfrm>
              <a:off x="322749" y="5669917"/>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Sept.</a:t>
              </a:r>
            </a:p>
          </p:txBody>
        </p:sp>
      </p:grpSp>
      <p:sp>
        <p:nvSpPr>
          <p:cNvPr id="4" name="Down Arrow 3"/>
          <p:cNvSpPr/>
          <p:nvPr/>
        </p:nvSpPr>
        <p:spPr>
          <a:xfrm>
            <a:off x="527277" y="2324102"/>
            <a:ext cx="137857" cy="3263839"/>
          </a:xfrm>
          <a:prstGeom prst="downArrow">
            <a:avLst/>
          </a:prstGeom>
          <a:solidFill>
            <a:srgbClr val="00558C"/>
          </a:solidFill>
          <a:ln w="9525" cap="rnd" cmpd="sng" algn="ctr">
            <a:solidFill>
              <a:srgbClr val="0055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2" name="Content Placeholder 1"/>
          <p:cNvSpPr>
            <a:spLocks noGrp="1"/>
          </p:cNvSpPr>
          <p:nvPr>
            <p:ph idx="4294967295"/>
          </p:nvPr>
        </p:nvSpPr>
        <p:spPr>
          <a:xfrm>
            <a:off x="991354" y="1728678"/>
            <a:ext cx="10704918" cy="4558912"/>
          </a:xfrm>
          <a:prstGeom prst="rect">
            <a:avLst/>
          </a:prstGeom>
        </p:spPr>
        <p:txBody>
          <a:bodyPr/>
          <a:lstStyle/>
          <a:p>
            <a:pPr lvl="1">
              <a:lnSpc>
                <a:spcPct val="100000"/>
              </a:lnSpc>
              <a:spcAft>
                <a:spcPts val="0"/>
              </a:spcAft>
            </a:pPr>
            <a:r>
              <a:rPr lang="en-US" sz="1600" b="1"/>
              <a:t>Full Application and Expression of Interest Open (January) </a:t>
            </a:r>
            <a:r>
              <a:rPr lang="en-US" sz="1600"/>
              <a:t>– The Full Application is the official form for submitting all funding requests. Applicants may now begin to work on applications in the IGX system, however applications will only be accepted during the submission period. </a:t>
            </a:r>
          </a:p>
          <a:p>
            <a:pPr lvl="1">
              <a:lnSpc>
                <a:spcPct val="100000"/>
              </a:lnSpc>
              <a:spcAft>
                <a:spcPts val="0"/>
              </a:spcAft>
            </a:pPr>
            <a:endParaRPr lang="en-US" sz="1600" b="1"/>
          </a:p>
          <a:p>
            <a:pPr lvl="1">
              <a:lnSpc>
                <a:spcPct val="100000"/>
              </a:lnSpc>
              <a:spcAft>
                <a:spcPts val="0"/>
              </a:spcAft>
            </a:pPr>
            <a:r>
              <a:rPr lang="en-US" sz="1600" b="1"/>
              <a:t>One Stop Guidance Phase (January – May) </a:t>
            </a:r>
            <a:r>
              <a:rPr lang="en-US" sz="1600"/>
              <a:t>– A series of webinars will be hosted be both the One Stop Team and staff from each program within the One Stop. In addition, office hours will be hosted to answer applicant questions. Visit </a:t>
            </a:r>
            <a:r>
              <a:rPr lang="en-US" sz="1600">
                <a:solidFill>
                  <a:srgbClr val="0070C0"/>
                </a:solidFill>
                <a:hlinkClick r:id="rId4">
                  <a:extLst>
                    <a:ext uri="{A12FA001-AC4F-418D-AE19-62706E023703}">
                      <ahyp:hlinkClr xmlns:ahyp="http://schemas.microsoft.com/office/drawing/2018/hyperlinkcolor" val="tx"/>
                    </a:ext>
                  </a:extLst>
                </a:hlinkClick>
              </a:rPr>
              <a:t>www.mass.gov/onestop</a:t>
            </a:r>
            <a:r>
              <a:rPr lang="en-US" sz="1600">
                <a:solidFill>
                  <a:srgbClr val="0070C0"/>
                </a:solidFill>
              </a:rPr>
              <a:t> </a:t>
            </a:r>
            <a:r>
              <a:rPr lang="en-US" sz="1600"/>
              <a:t>for the full schedule of webinars and office hours.</a:t>
            </a:r>
          </a:p>
          <a:p>
            <a:pPr marL="111600" lvl="1" indent="0">
              <a:lnSpc>
                <a:spcPct val="100000"/>
              </a:lnSpc>
              <a:spcAft>
                <a:spcPts val="0"/>
              </a:spcAft>
              <a:buNone/>
            </a:pPr>
            <a:endParaRPr lang="en-US" sz="1600" b="1"/>
          </a:p>
          <a:p>
            <a:pPr lvl="1">
              <a:lnSpc>
                <a:spcPct val="100000"/>
              </a:lnSpc>
              <a:spcAft>
                <a:spcPts val="0"/>
              </a:spcAft>
            </a:pPr>
            <a:r>
              <a:rPr lang="en-US" sz="1600" b="1"/>
              <a:t>Full Application Submission Period (May-June) </a:t>
            </a:r>
            <a:r>
              <a:rPr lang="en-US" sz="1600"/>
              <a:t>– Applicants may submit their Full Application(s) beginning May 6, 2024. All applications must be submitted by the </a:t>
            </a:r>
            <a:r>
              <a:rPr lang="en-US" sz="1600" b="1"/>
              <a:t>Full Application deadline of 11:59 p.m. on Wednesday, June 5</a:t>
            </a:r>
            <a:r>
              <a:rPr lang="en-US" sz="1600"/>
              <a:t>.</a:t>
            </a:r>
          </a:p>
          <a:p>
            <a:pPr lvl="1">
              <a:lnSpc>
                <a:spcPct val="100000"/>
              </a:lnSpc>
              <a:spcAft>
                <a:spcPts val="0"/>
              </a:spcAft>
            </a:pPr>
            <a:endParaRPr lang="en-US" sz="1600"/>
          </a:p>
          <a:p>
            <a:pPr lvl="1">
              <a:lnSpc>
                <a:spcPct val="100000"/>
              </a:lnSpc>
              <a:spcAft>
                <a:spcPts val="0"/>
              </a:spcAft>
            </a:pPr>
            <a:r>
              <a:rPr lang="en-US" sz="1600" b="1"/>
              <a:t>Review and Evaluation (July – August) </a:t>
            </a:r>
            <a:r>
              <a:rPr lang="en-US" sz="1600"/>
              <a:t>–</a:t>
            </a:r>
            <a:r>
              <a:rPr lang="en-US" sz="1600" b="1"/>
              <a:t> </a:t>
            </a:r>
            <a:r>
              <a:rPr lang="en-US" sz="1600"/>
              <a:t>All complete and eligible Full Applications submitted by the deadline will be reviewed and evaluated by the corresponding program managers at each state agency. The One Stop team will also conduct joint application reviews across agencies. Based on the program’s criteria, each program will prepare its list of applications recommended for funding, to be further reviewed and approved by agency and Secretariat leadership.</a:t>
            </a:r>
            <a:br>
              <a:rPr lang="en-US" sz="1600"/>
            </a:br>
            <a:endParaRPr lang="en-US" sz="1600"/>
          </a:p>
          <a:p>
            <a:pPr lvl="1">
              <a:lnSpc>
                <a:spcPct val="100000"/>
              </a:lnSpc>
              <a:spcAft>
                <a:spcPts val="0"/>
              </a:spcAft>
            </a:pPr>
            <a:r>
              <a:rPr lang="en-US" sz="1600" b="1"/>
              <a:t>Notification of Grant Decisions (September) </a:t>
            </a:r>
            <a:r>
              <a:rPr lang="en-US" sz="1600"/>
              <a:t>– Once final recommendation have been approved, applicants will be notified of grant decisions in writing, and announcement events will be scheduled. </a:t>
            </a:r>
          </a:p>
        </p:txBody>
      </p:sp>
      <p:grpSp>
        <p:nvGrpSpPr>
          <p:cNvPr id="2" name="Group 1"/>
          <p:cNvGrpSpPr/>
          <p:nvPr/>
        </p:nvGrpSpPr>
        <p:grpSpPr>
          <a:xfrm>
            <a:off x="186495" y="1728677"/>
            <a:ext cx="819423" cy="595427"/>
            <a:chOff x="343530" y="1486048"/>
            <a:chExt cx="819423" cy="59542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65" y="1527792"/>
              <a:ext cx="530352" cy="511937"/>
            </a:xfrm>
            <a:prstGeom prst="rect">
              <a:avLst/>
            </a:prstGeom>
          </p:spPr>
        </p:pic>
        <p:sp>
          <p:nvSpPr>
            <p:cNvPr id="13" name="TextBox 12"/>
            <p:cNvSpPr txBox="1"/>
            <p:nvPr/>
          </p:nvSpPr>
          <p:spPr>
            <a:xfrm>
              <a:off x="343530" y="1486048"/>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Jan.</a:t>
              </a:r>
            </a:p>
          </p:txBody>
        </p:sp>
      </p:grpSp>
      <p:sp>
        <p:nvSpPr>
          <p:cNvPr id="15" name="Title 1">
            <a:extLst>
              <a:ext uri="{FF2B5EF4-FFF2-40B4-BE49-F238E27FC236}">
                <a16:creationId xmlns:a16="http://schemas.microsoft.com/office/drawing/2014/main" id="{5DACBF68-A759-4F00-AFCF-3F9E0746D382}"/>
              </a:ext>
            </a:extLst>
          </p:cNvPr>
          <p:cNvSpPr>
            <a:spLocks noGrp="1"/>
          </p:cNvSpPr>
          <p:nvPr>
            <p:ph type="title"/>
          </p:nvPr>
        </p:nvSpPr>
        <p:spPr>
          <a:xfrm>
            <a:off x="462685" y="606288"/>
            <a:ext cx="10117513" cy="470898"/>
          </a:xfrm>
        </p:spPr>
        <p:txBody>
          <a:bodyPr/>
          <a:lstStyle/>
          <a:p>
            <a:r>
              <a:rPr lang="en-US"/>
              <a:t>FY25 Round Timeline</a:t>
            </a:r>
          </a:p>
        </p:txBody>
      </p:sp>
    </p:spTree>
    <p:extLst>
      <p:ext uri="{BB962C8B-B14F-4D97-AF65-F5344CB8AC3E}">
        <p14:creationId xmlns:p14="http://schemas.microsoft.com/office/powerpoint/2010/main" val="1839802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959E-4B67-4A0E-8365-97E398C3EC2A}"/>
              </a:ext>
            </a:extLst>
          </p:cNvPr>
          <p:cNvSpPr>
            <a:spLocks noGrp="1"/>
          </p:cNvSpPr>
          <p:nvPr>
            <p:ph type="title"/>
          </p:nvPr>
        </p:nvSpPr>
        <p:spPr/>
        <p:txBody>
          <a:bodyPr/>
          <a:lstStyle/>
          <a:p>
            <a:r>
              <a:rPr lang="en-US"/>
              <a:t>Opportunities for Guidance</a:t>
            </a:r>
          </a:p>
        </p:txBody>
      </p:sp>
      <p:sp>
        <p:nvSpPr>
          <p:cNvPr id="3" name="Content Placeholder 2">
            <a:extLst>
              <a:ext uri="{FF2B5EF4-FFF2-40B4-BE49-F238E27FC236}">
                <a16:creationId xmlns:a16="http://schemas.microsoft.com/office/drawing/2014/main" id="{3B217499-4FFC-4C40-B035-304E62F129AF}"/>
              </a:ext>
            </a:extLst>
          </p:cNvPr>
          <p:cNvSpPr>
            <a:spLocks noGrp="1"/>
          </p:cNvSpPr>
          <p:nvPr>
            <p:ph sz="quarter" idx="13"/>
          </p:nvPr>
        </p:nvSpPr>
        <p:spPr>
          <a:xfrm>
            <a:off x="545668" y="1418914"/>
            <a:ext cx="11100664" cy="5125577"/>
          </a:xfrm>
        </p:spPr>
        <p:txBody>
          <a:bodyPr/>
          <a:lstStyle/>
          <a:p>
            <a:pPr marL="0" indent="0">
              <a:buNone/>
            </a:pPr>
            <a:r>
              <a:rPr lang="en-US" dirty="0"/>
              <a:t>Visit </a:t>
            </a:r>
            <a:r>
              <a:rPr lang="en-US" dirty="0">
                <a:solidFill>
                  <a:srgbClr val="0070C0"/>
                </a:solidFill>
                <a:hlinkClick r:id="rId2">
                  <a:extLst>
                    <a:ext uri="{A12FA001-AC4F-418D-AE19-62706E023703}">
                      <ahyp:hlinkClr xmlns:ahyp="http://schemas.microsoft.com/office/drawing/2018/hyperlinkcolor" val="tx"/>
                    </a:ext>
                  </a:extLst>
                </a:hlinkClick>
              </a:rPr>
              <a:t>www.mass.gov/onestop</a:t>
            </a:r>
            <a:r>
              <a:rPr lang="en-US" dirty="0">
                <a:solidFill>
                  <a:srgbClr val="0070C0"/>
                </a:solidFill>
              </a:rPr>
              <a:t> </a:t>
            </a:r>
            <a:r>
              <a:rPr lang="en-US" dirty="0"/>
              <a:t>for more information on:</a:t>
            </a:r>
          </a:p>
          <a:p>
            <a:r>
              <a:rPr lang="en-US" b="1" dirty="0"/>
              <a:t>Expression of Interest</a:t>
            </a:r>
          </a:p>
          <a:p>
            <a:pPr marL="801688">
              <a:lnSpc>
                <a:spcPct val="100000"/>
              </a:lnSpc>
              <a:spcBef>
                <a:spcPts val="0"/>
              </a:spcBef>
              <a:buFont typeface="Courier New" panose="02070309020205020404" pitchFamily="49" charset="0"/>
              <a:buChar char="o"/>
            </a:pPr>
            <a:r>
              <a:rPr lang="en-US" sz="1800" dirty="0"/>
              <a:t>Complete an Expression of Interest form to see if your project(s) is eligible for funding through the One Stop and get tips for preparing your application</a:t>
            </a:r>
          </a:p>
          <a:p>
            <a:r>
              <a:rPr lang="en-US" b="1" dirty="0"/>
              <a:t>One Stop and Program Webinars</a:t>
            </a:r>
          </a:p>
          <a:p>
            <a:pPr marL="801688">
              <a:lnSpc>
                <a:spcPct val="100000"/>
              </a:lnSpc>
              <a:spcBef>
                <a:spcPts val="0"/>
              </a:spcBef>
              <a:buFont typeface="Courier New" panose="02070309020205020404" pitchFamily="49" charset="0"/>
              <a:buChar char="o"/>
            </a:pPr>
            <a:r>
              <a:rPr lang="en-US" sz="1800" dirty="0"/>
              <a:t>Recordings of all One Stop webinars are now available on the One Stop website</a:t>
            </a:r>
          </a:p>
          <a:p>
            <a:r>
              <a:rPr lang="en-US" b="1" dirty="0"/>
              <a:t>Office Hours</a:t>
            </a:r>
          </a:p>
          <a:p>
            <a:pPr marL="801688">
              <a:lnSpc>
                <a:spcPct val="100000"/>
              </a:lnSpc>
              <a:spcBef>
                <a:spcPts val="0"/>
              </a:spcBef>
              <a:buFont typeface="Courier New" panose="02070309020205020404" pitchFamily="49" charset="0"/>
              <a:buChar char="o"/>
            </a:pPr>
            <a:r>
              <a:rPr lang="en-US" sz="1800" b="1" dirty="0"/>
              <a:t>One Stop General Guidance Office Hours </a:t>
            </a:r>
            <a:r>
              <a:rPr lang="en-US" sz="1800" dirty="0"/>
              <a:t>– One Stop staff will hold office hours to discuss general One Stop process and technology questions</a:t>
            </a:r>
          </a:p>
          <a:p>
            <a:pPr marL="801688">
              <a:lnSpc>
                <a:spcPct val="100000"/>
              </a:lnSpc>
              <a:spcBef>
                <a:spcPts val="0"/>
              </a:spcBef>
              <a:buFont typeface="Courier New" panose="02070309020205020404" pitchFamily="49" charset="0"/>
              <a:buChar char="o"/>
            </a:pPr>
            <a:r>
              <a:rPr lang="en-US" sz="1800" b="1" dirty="0"/>
              <a:t>Program Office Hours </a:t>
            </a:r>
            <a:r>
              <a:rPr lang="en-US" sz="1800" dirty="0"/>
              <a:t>– Staff from each program will hold an office hour to answer applicant questions related to the program</a:t>
            </a:r>
          </a:p>
          <a:p>
            <a:pPr marL="1254125">
              <a:lnSpc>
                <a:spcPct val="100000"/>
              </a:lnSpc>
              <a:spcBef>
                <a:spcPts val="0"/>
              </a:spcBef>
              <a:buFont typeface="Courier New" panose="02070309020205020404" pitchFamily="49" charset="0"/>
              <a:buChar char="o"/>
            </a:pPr>
            <a:r>
              <a:rPr lang="en-US" sz="1800" b="1" dirty="0"/>
              <a:t>MassWorks’s office hours will be held on April 16th at 11am</a:t>
            </a:r>
          </a:p>
        </p:txBody>
      </p:sp>
    </p:spTree>
    <p:extLst>
      <p:ext uri="{BB962C8B-B14F-4D97-AF65-F5344CB8AC3E}">
        <p14:creationId xmlns:p14="http://schemas.microsoft.com/office/powerpoint/2010/main" val="1567911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3340-4255-43E1-B0A9-D616723BEE8D}"/>
              </a:ext>
            </a:extLst>
          </p:cNvPr>
          <p:cNvSpPr>
            <a:spLocks noGrp="1"/>
          </p:cNvSpPr>
          <p:nvPr>
            <p:ph type="title"/>
          </p:nvPr>
        </p:nvSpPr>
        <p:spPr>
          <a:xfrm>
            <a:off x="462685" y="606288"/>
            <a:ext cx="10362069" cy="470898"/>
          </a:xfrm>
        </p:spPr>
        <p:txBody>
          <a:bodyPr/>
          <a:lstStyle/>
          <a:p>
            <a:r>
              <a:rPr lang="en-US"/>
              <a:t>Road Map</a:t>
            </a:r>
          </a:p>
        </p:txBody>
      </p:sp>
      <p:sp>
        <p:nvSpPr>
          <p:cNvPr id="3" name="Content Placeholder 2">
            <a:extLst>
              <a:ext uri="{FF2B5EF4-FFF2-40B4-BE49-F238E27FC236}">
                <a16:creationId xmlns:a16="http://schemas.microsoft.com/office/drawing/2014/main" id="{FF7B386A-E787-439C-9721-63BAB1B0C10D}"/>
              </a:ext>
            </a:extLst>
          </p:cNvPr>
          <p:cNvSpPr>
            <a:spLocks noGrp="1"/>
          </p:cNvSpPr>
          <p:nvPr>
            <p:ph sz="quarter" idx="13"/>
          </p:nvPr>
        </p:nvSpPr>
        <p:spPr>
          <a:xfrm>
            <a:off x="462685" y="1412583"/>
            <a:ext cx="11036732" cy="5057886"/>
          </a:xfrm>
        </p:spPr>
        <p:txBody>
          <a:bodyPr/>
          <a:lstStyle/>
          <a:p>
            <a:pPr marL="1376363">
              <a:lnSpc>
                <a:spcPct val="107000"/>
              </a:lnSpc>
              <a:spcBef>
                <a:spcPts val="120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What is the Community One Stop for Growth?</a:t>
            </a:r>
          </a:p>
          <a:p>
            <a:pPr marL="1376363">
              <a:lnSpc>
                <a:spcPct val="107000"/>
              </a:lnSpc>
              <a:spcBef>
                <a:spcPts val="120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MassWorks Overview</a:t>
            </a:r>
          </a:p>
          <a:p>
            <a:pPr marL="1376363">
              <a:lnSpc>
                <a:spcPct val="107000"/>
              </a:lnSpc>
              <a:spcBef>
                <a:spcPts val="120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Where does MassWorks Fit in the One Stop?</a:t>
            </a:r>
          </a:p>
          <a:p>
            <a:pPr marL="1376363">
              <a:lnSpc>
                <a:spcPct val="107000"/>
              </a:lnSpc>
              <a:spcBef>
                <a:spcPts val="120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Important Program Parameters</a:t>
            </a:r>
          </a:p>
          <a:p>
            <a:pPr marL="1376363">
              <a:lnSpc>
                <a:spcPct val="107000"/>
              </a:lnSpc>
              <a:spcBef>
                <a:spcPts val="120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How to Be Competitive</a:t>
            </a:r>
          </a:p>
          <a:p>
            <a:pPr marL="1376363" marR="0" lvl="0">
              <a:lnSpc>
                <a:spcPct val="107000"/>
              </a:lnSpc>
              <a:spcBef>
                <a:spcPts val="120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Examples of Successful Applications</a:t>
            </a:r>
          </a:p>
          <a:p>
            <a:pPr marL="1376363">
              <a:lnSpc>
                <a:spcPct val="107000"/>
              </a:lnSpc>
              <a:spcBef>
                <a:spcPts val="120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Completing the Full Application</a:t>
            </a:r>
          </a:p>
          <a:p>
            <a:pPr marL="1376363" marR="0" lvl="0">
              <a:lnSpc>
                <a:spcPct val="107000"/>
              </a:lnSpc>
              <a:spcBef>
                <a:spcPts val="120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Key Dates and </a:t>
            </a:r>
            <a:r>
              <a:rPr lang="en-US" dirty="0">
                <a:latin typeface="Calibri" panose="020F0502020204030204" pitchFamily="34" charset="0"/>
                <a:ea typeface="Calibri" panose="020F0502020204030204" pitchFamily="34" charset="0"/>
                <a:cs typeface="Times New Roman" panose="02020603050405020304" pitchFamily="18" charset="0"/>
              </a:rPr>
              <a:t>Opportunities to Get Guidance</a:t>
            </a:r>
            <a:endParaRPr lang="en-US" sz="1800" dirty="0"/>
          </a:p>
        </p:txBody>
      </p:sp>
    </p:spTree>
    <p:extLst>
      <p:ext uri="{BB962C8B-B14F-4D97-AF65-F5344CB8AC3E}">
        <p14:creationId xmlns:p14="http://schemas.microsoft.com/office/powerpoint/2010/main" val="4130341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EC27-41DE-4619-BC6A-200BEE1F5921}"/>
              </a:ext>
            </a:extLst>
          </p:cNvPr>
          <p:cNvSpPr>
            <a:spLocks noGrp="1"/>
          </p:cNvSpPr>
          <p:nvPr>
            <p:ph type="title"/>
          </p:nvPr>
        </p:nvSpPr>
        <p:spPr/>
        <p:txBody>
          <a:bodyPr/>
          <a:lstStyle/>
          <a:p>
            <a:r>
              <a:rPr lang="en-US"/>
              <a:t>What is the Community One Stop for Growth?</a:t>
            </a:r>
          </a:p>
        </p:txBody>
      </p:sp>
      <p:sp>
        <p:nvSpPr>
          <p:cNvPr id="3" name="Content Placeholder 2">
            <a:extLst>
              <a:ext uri="{FF2B5EF4-FFF2-40B4-BE49-F238E27FC236}">
                <a16:creationId xmlns:a16="http://schemas.microsoft.com/office/drawing/2014/main" id="{A547D4F8-A673-45D5-BFA3-6F2E83EEC15D}"/>
              </a:ext>
            </a:extLst>
          </p:cNvPr>
          <p:cNvSpPr>
            <a:spLocks noGrp="1"/>
          </p:cNvSpPr>
          <p:nvPr>
            <p:ph sz="quarter" idx="13"/>
          </p:nvPr>
        </p:nvSpPr>
        <p:spPr>
          <a:xfrm>
            <a:off x="367759" y="1495956"/>
            <a:ext cx="8249071" cy="2556350"/>
          </a:xfrm>
        </p:spPr>
        <p:txBody>
          <a:bodyPr/>
          <a:lstStyle/>
          <a:p>
            <a:pPr marL="0" indent="0" algn="ctr">
              <a:lnSpc>
                <a:spcPct val="100000"/>
              </a:lnSpc>
              <a:buNone/>
            </a:pPr>
            <a:r>
              <a:rPr lang="en-US">
                <a:solidFill>
                  <a:schemeClr val="tx1"/>
                </a:solidFill>
              </a:rPr>
              <a:t>The </a:t>
            </a:r>
            <a:r>
              <a:rPr lang="en-US"/>
              <a:t>Community One Stop for Growth </a:t>
            </a:r>
            <a:r>
              <a:rPr lang="en-US">
                <a:solidFill>
                  <a:schemeClr val="tx1"/>
                </a:solidFill>
              </a:rPr>
              <a:t>is the main driver of economic development in the Commonwealth. </a:t>
            </a:r>
          </a:p>
          <a:p>
            <a:pPr marL="0" indent="0">
              <a:lnSpc>
                <a:spcPct val="100000"/>
              </a:lnSpc>
              <a:buNone/>
            </a:pPr>
            <a:endParaRPr lang="en-US" sz="1800"/>
          </a:p>
          <a:p>
            <a:pPr marL="0" indent="0">
              <a:lnSpc>
                <a:spcPct val="100000"/>
              </a:lnSpc>
              <a:buNone/>
            </a:pPr>
            <a:r>
              <a:rPr lang="en-US"/>
              <a:t>The One Stop is a </a:t>
            </a:r>
            <a:r>
              <a:rPr lang="en-US" b="1"/>
              <a:t>single application portal </a:t>
            </a:r>
            <a:r>
              <a:rPr lang="en-US"/>
              <a:t>and</a:t>
            </a:r>
            <a:r>
              <a:rPr lang="en-US" b="1"/>
              <a:t> collaborative review process </a:t>
            </a:r>
            <a:r>
              <a:rPr lang="en-US"/>
              <a:t>designed to </a:t>
            </a:r>
            <a:r>
              <a:rPr lang="en-US" b="1" kern="0">
                <a:latin typeface="+mj-lt"/>
                <a:cs typeface="Arial"/>
              </a:rPr>
              <a:t>streamline the experience </a:t>
            </a:r>
            <a:r>
              <a:rPr lang="en-US" kern="0">
                <a:latin typeface="+mj-lt"/>
                <a:cs typeface="Arial"/>
              </a:rPr>
              <a:t>for the applicant and </a:t>
            </a:r>
            <a:r>
              <a:rPr lang="en-US" b="1" kern="0">
                <a:latin typeface="+mj-lt"/>
                <a:cs typeface="Arial"/>
              </a:rPr>
              <a:t>better coordinate</a:t>
            </a:r>
            <a:r>
              <a:rPr lang="en-US" kern="0">
                <a:latin typeface="+mj-lt"/>
                <a:cs typeface="Arial"/>
              </a:rPr>
              <a:t> economic development programs and staff on engagement and grant making.</a:t>
            </a:r>
          </a:p>
        </p:txBody>
      </p:sp>
      <p:pic>
        <p:nvPicPr>
          <p:cNvPr id="4" name="Picture 3" descr="Logo&#10;&#10;Description automatically generated">
            <a:extLst>
              <a:ext uri="{FF2B5EF4-FFF2-40B4-BE49-F238E27FC236}">
                <a16:creationId xmlns:a16="http://schemas.microsoft.com/office/drawing/2014/main" id="{190455E0-332A-4349-90D5-A32CD8488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830" y="1617652"/>
            <a:ext cx="3207411" cy="1811348"/>
          </a:xfrm>
          <a:prstGeom prst="rect">
            <a:avLst/>
          </a:prstGeom>
        </p:spPr>
      </p:pic>
      <p:graphicFrame>
        <p:nvGraphicFramePr>
          <p:cNvPr id="5" name="Table 5">
            <a:extLst>
              <a:ext uri="{FF2B5EF4-FFF2-40B4-BE49-F238E27FC236}">
                <a16:creationId xmlns:a16="http://schemas.microsoft.com/office/drawing/2014/main" id="{6A658386-8272-4917-AC28-3DFE1A03B1E2}"/>
              </a:ext>
            </a:extLst>
          </p:cNvPr>
          <p:cNvGraphicFramePr>
            <a:graphicFrameLocks noGrp="1"/>
          </p:cNvGraphicFramePr>
          <p:nvPr>
            <p:extLst>
              <p:ext uri="{D42A27DB-BD31-4B8C-83A1-F6EECF244321}">
                <p14:modId xmlns:p14="http://schemas.microsoft.com/office/powerpoint/2010/main" val="1560598254"/>
              </p:ext>
            </p:extLst>
          </p:nvPr>
        </p:nvGraphicFramePr>
        <p:xfrm>
          <a:off x="367759" y="4292875"/>
          <a:ext cx="11456482" cy="2048630"/>
        </p:xfrm>
        <a:graphic>
          <a:graphicData uri="http://schemas.openxmlformats.org/drawingml/2006/table">
            <a:tbl>
              <a:tblPr firstRow="1" bandRow="1">
                <a:tableStyleId>{5C22544A-7EE6-4342-B048-85BDC9FD1C3A}</a:tableStyleId>
              </a:tblPr>
              <a:tblGrid>
                <a:gridCol w="3829772">
                  <a:extLst>
                    <a:ext uri="{9D8B030D-6E8A-4147-A177-3AD203B41FA5}">
                      <a16:colId xmlns:a16="http://schemas.microsoft.com/office/drawing/2014/main" val="1292545910"/>
                    </a:ext>
                  </a:extLst>
                </a:gridCol>
                <a:gridCol w="3936275">
                  <a:extLst>
                    <a:ext uri="{9D8B030D-6E8A-4147-A177-3AD203B41FA5}">
                      <a16:colId xmlns:a16="http://schemas.microsoft.com/office/drawing/2014/main" val="3226874598"/>
                    </a:ext>
                  </a:extLst>
                </a:gridCol>
                <a:gridCol w="3690435">
                  <a:extLst>
                    <a:ext uri="{9D8B030D-6E8A-4147-A177-3AD203B41FA5}">
                      <a16:colId xmlns:a16="http://schemas.microsoft.com/office/drawing/2014/main" val="2670231396"/>
                    </a:ext>
                  </a:extLst>
                </a:gridCol>
              </a:tblGrid>
              <a:tr h="672207">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Executive Office of Economic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MassDevelopment Finance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Executive Office of Housing and Livable Communities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extLst>
                  <a:ext uri="{0D108BD9-81ED-4DB2-BD59-A6C34878D82A}">
                    <a16:rowId xmlns:a16="http://schemas.microsoft.com/office/drawing/2014/main" val="2017105893"/>
                  </a:ext>
                </a:extLst>
              </a:tr>
              <a:tr h="1376423">
                <a:tc>
                  <a:txBody>
                    <a:bodyPr/>
                    <a:lstStyle/>
                    <a:p>
                      <a:pPr marL="285750" lvl="1" indent="-285750">
                        <a:lnSpc>
                          <a:spcPct val="100000"/>
                        </a:lnSpc>
                        <a:spcAft>
                          <a:spcPts val="0"/>
                        </a:spcAft>
                        <a:buFont typeface="Arial" panose="020B0604020202020204" pitchFamily="34" charset="0"/>
                        <a:buChar char="•"/>
                      </a:pPr>
                      <a:r>
                        <a:rPr lang="en-US" sz="1600" b="1" dirty="0">
                          <a:solidFill>
                            <a:schemeClr val="tx1"/>
                          </a:solidFill>
                          <a:cs typeface="Calibri" panose="020F0502020204030204" pitchFamily="34" charset="0"/>
                        </a:rPr>
                        <a:t>MassWorks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Rural Development Fund</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Urban Agenda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Massachusetts Downtown 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Underutilized Properties Program</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Site Readiness Program</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Collaborative Workspaces Program</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Brownfields Redevelopment Fund</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Real Estate Services Technical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HousingWorks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Housing Choice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Community Planning Grants Program</a:t>
                      </a:r>
                    </a:p>
                    <a:p>
                      <a:pPr marL="285750" indent="-285750">
                        <a:buFont typeface="Arial" panose="020B0604020202020204" pitchFamily="34" charset="0"/>
                        <a:buChar char="•"/>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819551"/>
                  </a:ext>
                </a:extLst>
              </a:tr>
            </a:tbl>
          </a:graphicData>
        </a:graphic>
      </p:graphicFrame>
    </p:spTree>
    <p:extLst>
      <p:ext uri="{BB962C8B-B14F-4D97-AF65-F5344CB8AC3E}">
        <p14:creationId xmlns:p14="http://schemas.microsoft.com/office/powerpoint/2010/main" val="502937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3C95-F95B-474A-A7A6-F8FF5242919A}"/>
              </a:ext>
            </a:extLst>
          </p:cNvPr>
          <p:cNvSpPr>
            <a:spLocks noGrp="1"/>
          </p:cNvSpPr>
          <p:nvPr>
            <p:ph type="title"/>
          </p:nvPr>
        </p:nvSpPr>
        <p:spPr/>
        <p:txBody>
          <a:bodyPr/>
          <a:lstStyle/>
          <a:p>
            <a:r>
              <a:rPr lang="en-US" dirty="0"/>
              <a:t>MassWorks Overview</a:t>
            </a:r>
          </a:p>
        </p:txBody>
      </p:sp>
      <p:graphicFrame>
        <p:nvGraphicFramePr>
          <p:cNvPr id="4" name="Table 3">
            <a:extLst>
              <a:ext uri="{FF2B5EF4-FFF2-40B4-BE49-F238E27FC236}">
                <a16:creationId xmlns:a16="http://schemas.microsoft.com/office/drawing/2014/main" id="{13538A0A-A7A9-4441-A99B-48E577B1ACB5}"/>
              </a:ext>
            </a:extLst>
          </p:cNvPr>
          <p:cNvGraphicFramePr>
            <a:graphicFrameLocks noGrp="1"/>
          </p:cNvGraphicFramePr>
          <p:nvPr>
            <p:extLst>
              <p:ext uri="{D42A27DB-BD31-4B8C-83A1-F6EECF244321}">
                <p14:modId xmlns:p14="http://schemas.microsoft.com/office/powerpoint/2010/main" val="3473182772"/>
              </p:ext>
            </p:extLst>
          </p:nvPr>
        </p:nvGraphicFramePr>
        <p:xfrm>
          <a:off x="153896" y="1621269"/>
          <a:ext cx="11884207" cy="5101054"/>
        </p:xfrm>
        <a:graphic>
          <a:graphicData uri="http://schemas.openxmlformats.org/drawingml/2006/table">
            <a:tbl>
              <a:tblPr firstRow="1" bandRow="1">
                <a:tableStyleId>{2D5ABB26-0587-4C30-8999-92F81FD0307C}</a:tableStyleId>
              </a:tblPr>
              <a:tblGrid>
                <a:gridCol w="2076852">
                  <a:extLst>
                    <a:ext uri="{9D8B030D-6E8A-4147-A177-3AD203B41FA5}">
                      <a16:colId xmlns:a16="http://schemas.microsoft.com/office/drawing/2014/main" val="2585012129"/>
                    </a:ext>
                  </a:extLst>
                </a:gridCol>
                <a:gridCol w="9807355">
                  <a:extLst>
                    <a:ext uri="{9D8B030D-6E8A-4147-A177-3AD203B41FA5}">
                      <a16:colId xmlns:a16="http://schemas.microsoft.com/office/drawing/2014/main" val="1726328295"/>
                    </a:ext>
                  </a:extLst>
                </a:gridCol>
              </a:tblGrid>
              <a:tr h="6540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a:solidFill>
                            <a:schemeClr val="bg1"/>
                          </a:solidFill>
                          <a:latin typeface="+mn-lt"/>
                          <a:ea typeface="+mn-ea"/>
                          <a:cs typeface="+mn-cs"/>
                        </a:rPr>
                        <a:t>Program Staff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defTabSz="914400" rtl="0" eaLnBrk="1" latinLnBrk="0" hangingPunct="1">
                        <a:spcBef>
                          <a:spcPts val="0"/>
                        </a:spcBef>
                        <a:spcAft>
                          <a:spcPts val="0"/>
                        </a:spcAft>
                        <a:buFont typeface="Arial" panose="020B0604020202020204" pitchFamily="34" charset="0"/>
                        <a:buNone/>
                      </a:pPr>
                      <a:r>
                        <a:rPr lang="en-US" sz="1800" b="1" kern="1200" dirty="0">
                          <a:solidFill>
                            <a:schemeClr val="tx1"/>
                          </a:solidFill>
                          <a:latin typeface="+mn-lt"/>
                          <a:ea typeface="+mn-ea"/>
                          <a:cs typeface="+mn-cs"/>
                        </a:rPr>
                        <a:t>Juan R. Vega</a:t>
                      </a:r>
                      <a:r>
                        <a:rPr lang="en-US" sz="1800" b="0" kern="1200" dirty="0">
                          <a:solidFill>
                            <a:schemeClr val="tx1"/>
                          </a:solidFill>
                          <a:latin typeface="+mn-lt"/>
                          <a:ea typeface="+mn-ea"/>
                          <a:cs typeface="+mn-cs"/>
                        </a:rPr>
                        <a:t>, Assistant Secretary for Communities &amp; Programs</a:t>
                      </a:r>
                    </a:p>
                    <a:p>
                      <a:pPr marL="227013" lvl="4" indent="0" algn="l" defTabSz="914400" rtl="0" eaLnBrk="1" latinLnBrk="0" hangingPunct="1">
                        <a:spcBef>
                          <a:spcPts val="0"/>
                        </a:spcBef>
                        <a:spcAft>
                          <a:spcPts val="0"/>
                        </a:spcAft>
                        <a:buFont typeface="Arial" panose="020B0604020202020204" pitchFamily="34" charset="0"/>
                        <a:buNone/>
                      </a:pPr>
                      <a:r>
                        <a:rPr lang="en-US" sz="1800" b="1" kern="1200" dirty="0">
                          <a:solidFill>
                            <a:schemeClr val="tx1"/>
                          </a:solidFill>
                          <a:latin typeface="+mn-lt"/>
                          <a:ea typeface="+mn-ea"/>
                          <a:cs typeface="+mn-cs"/>
                        </a:rPr>
                        <a:t>Marc Horne</a:t>
                      </a:r>
                      <a:r>
                        <a:rPr lang="en-US" sz="1800" b="0" kern="1200" dirty="0">
                          <a:solidFill>
                            <a:schemeClr val="tx1"/>
                          </a:solidFill>
                          <a:latin typeface="+mn-lt"/>
                          <a:ea typeface="+mn-ea"/>
                          <a:cs typeface="+mn-cs"/>
                        </a:rPr>
                        <a:t>, Senior Director for Communities &amp; 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2487340"/>
                  </a:ext>
                </a:extLst>
              </a:tr>
              <a:tr h="2013641">
                <a:tc>
                  <a:txBody>
                    <a:bodyPr/>
                    <a:lstStyle/>
                    <a:p>
                      <a:pPr algn="ctr">
                        <a:spcBef>
                          <a:spcPts val="0"/>
                        </a:spcBef>
                      </a:pPr>
                      <a:r>
                        <a:rPr lang="en-US" sz="2000" b="1">
                          <a:solidFill>
                            <a:schemeClr val="bg1"/>
                          </a:solidFill>
                        </a:rPr>
                        <a:t>What is the Purpose of the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defTabSz="914400" rtl="0" eaLnBrk="1" latinLnBrk="0" hangingPunct="1">
                        <a:spcBef>
                          <a:spcPts val="0"/>
                        </a:spcBef>
                        <a:spcAft>
                          <a:spcPts val="0"/>
                        </a:spcAft>
                        <a:buFont typeface="Arial" panose="020B0604020202020204" pitchFamily="34" charset="0"/>
                        <a:buNone/>
                      </a:pPr>
                      <a:r>
                        <a:rPr lang="en-US" sz="1600" b="1" kern="1200" dirty="0">
                          <a:solidFill>
                            <a:schemeClr val="tx1"/>
                          </a:solidFill>
                          <a:latin typeface="+mn-lt"/>
                          <a:ea typeface="+mn-ea"/>
                          <a:cs typeface="+mn-cs"/>
                        </a:rPr>
                        <a:t>To provide Infrastructure grants to municipalities and other public instrumentalities.</a:t>
                      </a:r>
                      <a:r>
                        <a:rPr lang="en-US" sz="1600" b="0" kern="1200" dirty="0">
                          <a:solidFill>
                            <a:schemeClr val="tx1"/>
                          </a:solidFill>
                          <a:latin typeface="+mn-lt"/>
                          <a:ea typeface="+mn-ea"/>
                          <a:cs typeface="+mn-cs"/>
                        </a:rPr>
                        <a:t> </a:t>
                      </a:r>
                    </a:p>
                    <a:p>
                      <a:pPr marL="227013" lvl="4" indent="0" algn="l" defTabSz="914400" rtl="0" eaLnBrk="1" latinLnBrk="0" hangingPunct="1">
                        <a:spcBef>
                          <a:spcPts val="0"/>
                        </a:spcBef>
                        <a:spcAft>
                          <a:spcPts val="0"/>
                        </a:spcAft>
                        <a:buFont typeface="Arial" panose="020B0604020202020204" pitchFamily="34" charset="0"/>
                        <a:buNone/>
                      </a:pPr>
                      <a:endParaRPr lang="en-US" sz="1600" b="0" kern="1200" dirty="0">
                        <a:solidFill>
                          <a:schemeClr val="tx1"/>
                        </a:solidFill>
                        <a:latin typeface="+mn-lt"/>
                        <a:ea typeface="+mn-ea"/>
                        <a:cs typeface="+mn-cs"/>
                      </a:endParaRPr>
                    </a:p>
                    <a:p>
                      <a:pPr marL="227013"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chemeClr val="tx1"/>
                          </a:solidFill>
                          <a:latin typeface="+mn-lt"/>
                          <a:ea typeface="+mn-ea"/>
                          <a:cs typeface="+mn-cs"/>
                        </a:rPr>
                        <a:t>Purpose</a:t>
                      </a:r>
                      <a:r>
                        <a:rPr lang="en-US" sz="1600" b="0" kern="1200" dirty="0">
                          <a:solidFill>
                            <a:schemeClr val="tx1"/>
                          </a:solidFill>
                          <a:latin typeface="+mn-lt"/>
                          <a:ea typeface="+mn-ea"/>
                          <a:cs typeface="+mn-cs"/>
                        </a:rPr>
                        <a:t>: To assist municipalities to advance projects that support job creation and expansion, housing development and rehabilitation, community development projects, and small-town transportation projects</a:t>
                      </a:r>
                    </a:p>
                    <a:p>
                      <a:pPr marL="227013" lvl="4" indent="0" algn="l" defTabSz="914400" rtl="0" eaLnBrk="1" latinLnBrk="0" hangingPunct="1">
                        <a:spcBef>
                          <a:spcPts val="0"/>
                        </a:spcBef>
                        <a:spcAft>
                          <a:spcPts val="0"/>
                        </a:spcAft>
                        <a:buFont typeface="Arial" panose="020B0604020202020204" pitchFamily="34" charset="0"/>
                        <a:buNone/>
                      </a:pPr>
                      <a:endParaRPr lang="en-US" sz="1600" b="0" kern="1200" dirty="0">
                        <a:solidFill>
                          <a:schemeClr val="tx1"/>
                        </a:solidFill>
                        <a:latin typeface="+mn-lt"/>
                        <a:ea typeface="+mn-ea"/>
                        <a:cs typeface="+mn-cs"/>
                      </a:endParaRPr>
                    </a:p>
                    <a:p>
                      <a:pPr marL="227013" lvl="4" indent="0" algn="l" defTabSz="914400" rtl="0" eaLnBrk="1" latinLnBrk="0" hangingPunct="1">
                        <a:spcBef>
                          <a:spcPts val="0"/>
                        </a:spcBef>
                        <a:spcAft>
                          <a:spcPts val="0"/>
                        </a:spcAft>
                        <a:buFont typeface="Arial" panose="020B0604020202020204" pitchFamily="34" charset="0"/>
                        <a:buNone/>
                      </a:pPr>
                      <a:r>
                        <a:rPr lang="en-US" sz="1600" b="1" kern="1200" dirty="0">
                          <a:solidFill>
                            <a:schemeClr val="tx1"/>
                          </a:solidFill>
                          <a:latin typeface="+mn-lt"/>
                          <a:ea typeface="+mn-ea"/>
                          <a:cs typeface="+mn-cs"/>
                        </a:rPr>
                        <a:t>Type of Work</a:t>
                      </a:r>
                      <a:r>
                        <a:rPr lang="en-US" sz="1600" b="0" kern="1200" dirty="0">
                          <a:solidFill>
                            <a:schemeClr val="tx1"/>
                          </a:solidFill>
                          <a:latin typeface="+mn-lt"/>
                          <a:ea typeface="+mn-ea"/>
                          <a:cs typeface="+mn-cs"/>
                        </a:rPr>
                        <a:t>: Design, construction, building, land acquisition, rehabilitation, repair and other improvements to publicly-owned infrastructure.</a:t>
                      </a:r>
                    </a:p>
                    <a:p>
                      <a:pPr marL="227013" lvl="4" indent="0" algn="l" defTabSz="914400" rtl="0" eaLnBrk="1" latinLnBrk="0" hangingPunct="1">
                        <a:spcBef>
                          <a:spcPts val="0"/>
                        </a:spcBef>
                        <a:spcAft>
                          <a:spcPts val="0"/>
                        </a:spcAft>
                        <a:buFont typeface="Arial" panose="020B0604020202020204" pitchFamily="34" charset="0"/>
                        <a:buNone/>
                      </a:pPr>
                      <a:endParaRPr lang="en-US" sz="1600" b="0" kern="1200" dirty="0">
                        <a:solidFill>
                          <a:schemeClr val="tx1"/>
                        </a:solidFill>
                        <a:latin typeface="+mn-lt"/>
                        <a:ea typeface="+mn-ea"/>
                        <a:cs typeface="+mn-cs"/>
                      </a:endParaRPr>
                    </a:p>
                    <a:p>
                      <a:pPr marL="227013" lvl="4" indent="0" algn="l" defTabSz="914400" rtl="0" eaLnBrk="1" latinLnBrk="0" hangingPunct="1">
                        <a:spcBef>
                          <a:spcPts val="0"/>
                        </a:spcBef>
                        <a:spcAft>
                          <a:spcPts val="0"/>
                        </a:spcAft>
                        <a:buFont typeface="Arial" panose="020B0604020202020204" pitchFamily="34" charset="0"/>
                        <a:buNone/>
                      </a:pPr>
                      <a:r>
                        <a:rPr lang="en-US" sz="1600" b="1" kern="1200" dirty="0">
                          <a:solidFill>
                            <a:schemeClr val="tx1"/>
                          </a:solidFill>
                          <a:latin typeface="+mn-lt"/>
                          <a:ea typeface="+mn-ea"/>
                          <a:cs typeface="+mn-cs"/>
                        </a:rPr>
                        <a:t>Type of Infrastructure</a:t>
                      </a:r>
                      <a:r>
                        <a:rPr lang="en-US" sz="1600" b="0" kern="1200" dirty="0">
                          <a:solidFill>
                            <a:schemeClr val="tx1"/>
                          </a:solidFill>
                          <a:latin typeface="+mn-lt"/>
                          <a:ea typeface="+mn-ea"/>
                          <a:cs typeface="+mn-cs"/>
                        </a:rPr>
                        <a:t>: Sewers, utility extensions, streets, roads, curb-cuts, parking, water treatment systems, telecommunications systems, transit improvements, public parks and spaces within urban renewal districts and pedestrian and bicycle ways. </a:t>
                      </a:r>
                    </a:p>
                    <a:p>
                      <a:pPr marL="227013" lvl="4" indent="0" algn="l" defTabSz="914400" rtl="0" eaLnBrk="1" latinLnBrk="0" hangingPunct="1">
                        <a:spcBef>
                          <a:spcPts val="0"/>
                        </a:spcBef>
                        <a:spcAft>
                          <a:spcPts val="0"/>
                        </a:spcAft>
                        <a:buFont typeface="Arial" panose="020B0604020202020204" pitchFamily="34" charset="0"/>
                        <a:buNone/>
                      </a:pPr>
                      <a:endParaRPr lang="en-US"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1429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rPr>
                        <a:t>Who is Eligible?</a:t>
                      </a:r>
                    </a:p>
                    <a:p>
                      <a:pPr algn="ctr">
                        <a:spcBef>
                          <a:spcPts val="0"/>
                        </a:spcBef>
                      </a:pPr>
                      <a:endParaRPr lang="en-US" sz="20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a:spcBef>
                          <a:spcPts val="0"/>
                        </a:spcBef>
                        <a:spcAft>
                          <a:spcPts val="0"/>
                        </a:spcAft>
                        <a:buFont typeface="Arial" panose="020B0604020202020204" pitchFamily="34" charset="0"/>
                        <a:buNone/>
                      </a:pPr>
                      <a:r>
                        <a:rPr lang="en-US" sz="1800" b="1" kern="1200" dirty="0">
                          <a:solidFill>
                            <a:schemeClr val="tx1"/>
                          </a:solidFill>
                          <a:latin typeface="+mn-lt"/>
                          <a:ea typeface="+mn-ea"/>
                          <a:cs typeface="+mn-cs"/>
                        </a:rPr>
                        <a:t>Any Massachusetts city or town</a:t>
                      </a:r>
                      <a:r>
                        <a:rPr lang="en-US" sz="1800" b="0" kern="1200" dirty="0">
                          <a:solidFill>
                            <a:schemeClr val="tx1"/>
                          </a:solidFill>
                          <a:latin typeface="+mn-lt"/>
                          <a:ea typeface="+mn-ea"/>
                          <a:cs typeface="+mn-cs"/>
                        </a:rPr>
                        <a:t>, acting by and through its municipal officers or by and through an agency designated by such municipal officers to act on their behalf, or any local public entity, may apply to the program for a grant in a specified amount to fund a public infrastructure project. Two or more municipalities may apply jointly, with one municipality or public entity acting as fiscal agent.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3825862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67E5DA3-0C90-45E4-8C8F-A3E25140ACE5}"/>
              </a:ext>
            </a:extLst>
          </p:cNvPr>
          <p:cNvGraphicFramePr>
            <a:graphicFrameLocks noGrp="1"/>
          </p:cNvGraphicFramePr>
          <p:nvPr>
            <p:extLst>
              <p:ext uri="{D42A27DB-BD31-4B8C-83A1-F6EECF244321}">
                <p14:modId xmlns:p14="http://schemas.microsoft.com/office/powerpoint/2010/main" val="1995541724"/>
              </p:ext>
            </p:extLst>
          </p:nvPr>
        </p:nvGraphicFramePr>
        <p:xfrm>
          <a:off x="175034" y="1626617"/>
          <a:ext cx="11841933" cy="5074223"/>
        </p:xfrm>
        <a:graphic>
          <a:graphicData uri="http://schemas.openxmlformats.org/drawingml/2006/table">
            <a:tbl>
              <a:tblPr firstRow="1" bandRow="1"/>
              <a:tblGrid>
                <a:gridCol w="2857878">
                  <a:extLst>
                    <a:ext uri="{9D8B030D-6E8A-4147-A177-3AD203B41FA5}">
                      <a16:colId xmlns:a16="http://schemas.microsoft.com/office/drawing/2014/main" val="3456381146"/>
                    </a:ext>
                  </a:extLst>
                </a:gridCol>
                <a:gridCol w="2046083">
                  <a:extLst>
                    <a:ext uri="{9D8B030D-6E8A-4147-A177-3AD203B41FA5}">
                      <a16:colId xmlns:a16="http://schemas.microsoft.com/office/drawing/2014/main" val="3855906801"/>
                    </a:ext>
                  </a:extLst>
                </a:gridCol>
                <a:gridCol w="2091351">
                  <a:extLst>
                    <a:ext uri="{9D8B030D-6E8A-4147-A177-3AD203B41FA5}">
                      <a16:colId xmlns:a16="http://schemas.microsoft.com/office/drawing/2014/main" val="3954271046"/>
                    </a:ext>
                  </a:extLst>
                </a:gridCol>
                <a:gridCol w="2281473">
                  <a:extLst>
                    <a:ext uri="{9D8B030D-6E8A-4147-A177-3AD203B41FA5}">
                      <a16:colId xmlns:a16="http://schemas.microsoft.com/office/drawing/2014/main" val="36592662"/>
                    </a:ext>
                  </a:extLst>
                </a:gridCol>
                <a:gridCol w="2565148">
                  <a:extLst>
                    <a:ext uri="{9D8B030D-6E8A-4147-A177-3AD203B41FA5}">
                      <a16:colId xmlns:a16="http://schemas.microsoft.com/office/drawing/2014/main" val="1234584374"/>
                    </a:ext>
                  </a:extLst>
                </a:gridCol>
              </a:tblGrid>
              <a:tr h="38979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Preparing for Growth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CF3FA"/>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E7E6E6"/>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EEAF6"/>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Catalyzing Specific Projects</a:t>
                      </a: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2CC"/>
                    </a:solidFill>
                  </a:tcPr>
                </a:tc>
                <a:extLst>
                  <a:ext uri="{0D108BD9-81ED-4DB2-BD59-A6C34878D82A}">
                    <a16:rowId xmlns:a16="http://schemas.microsoft.com/office/drawing/2014/main" val="1485258756"/>
                  </a:ext>
                </a:extLst>
              </a:tr>
              <a:tr h="473308">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Community Activation &amp; Placemaking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Planning &amp; Zoning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CF3FA"/>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Preparation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7E1"/>
                    </a:solidFill>
                  </a:tcPr>
                </a:tc>
                <a:tc>
                  <a:txBody>
                    <a:bodyPr/>
                    <a:lstStyle/>
                    <a:p>
                      <a:pPr marL="0" marR="0" algn="ctr">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Infrastructure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4208190655"/>
                  </a:ext>
                </a:extLst>
              </a:tr>
              <a:tr h="3722205">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Technical Assistance for Downtowns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Design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Mobility/Parking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Wayfinding/Branding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Economics of Downtown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Pedestrian Orientation/Placemaking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Small Business Support/E-commerce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Forming a Downtown Management District </a:t>
                      </a:r>
                    </a:p>
                    <a:p>
                      <a:pPr marL="86995"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Equitable Workforce and Business Development Programming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Entrepreneurship and Small Business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Workforce Development and Training Initiatives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Community Organizing and Leadership Development </a:t>
                      </a: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Neighborhood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Urban Renewal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Production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Corridor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Zoning Revision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Zoning Revision to Comply with Section 3A of MGL c.40A</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Comprehensive Zoning Review &amp; Revision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Housing</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Feasibility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Infrastructure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Design Plan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District Redevelopment Technical Assistance</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Growth in a Commercial/Industrial District</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Brownfield Site Clean Up</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Site Assessment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Remediation</a:t>
                      </a:r>
                    </a:p>
                    <a:p>
                      <a:pPr marL="0" marR="0">
                        <a:lnSpc>
                          <a:spcPct val="100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Improvements to Unlock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Construction</a:t>
                      </a:r>
                    </a:p>
                    <a:p>
                      <a:pPr marL="0"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 Study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Underutilized Property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Construction</a:t>
                      </a:r>
                    </a:p>
                    <a:p>
                      <a:pPr marL="86995"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Creating Collaborative Workspace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Feasibility Study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Fit-Out or Equipment</a:t>
                      </a:r>
                    </a:p>
                    <a:p>
                      <a:pPr marL="0"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Lead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Preservation</a:t>
                      </a:r>
                    </a:p>
                    <a:p>
                      <a:pPr marL="0" marR="0">
                        <a:lnSpc>
                          <a:spcPct val="100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E1"/>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Housing Growth (Residential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0" marR="0">
                        <a:lnSpc>
                          <a:spcPct val="1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Mixed-Use and Commercial/Industrial Growth</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nSpc>
                          <a:spcPct val="100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Small Town Road Improvements to Enhance Public Safety (STRAP)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 of Road Improvements to Enhance Public Safety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272573696"/>
                  </a:ext>
                </a:extLst>
              </a:tr>
            </a:tbl>
          </a:graphicData>
        </a:graphic>
      </p:graphicFrame>
      <p:sp>
        <p:nvSpPr>
          <p:cNvPr id="6" name="Title 1">
            <a:extLst>
              <a:ext uri="{FF2B5EF4-FFF2-40B4-BE49-F238E27FC236}">
                <a16:creationId xmlns:a16="http://schemas.microsoft.com/office/drawing/2014/main" id="{6F0772BF-7857-46D5-8BBB-054A180A9AC9}"/>
              </a:ext>
            </a:extLst>
          </p:cNvPr>
          <p:cNvSpPr>
            <a:spLocks noGrp="1"/>
          </p:cNvSpPr>
          <p:nvPr>
            <p:ph type="title"/>
          </p:nvPr>
        </p:nvSpPr>
        <p:spPr>
          <a:xfrm>
            <a:off x="462685" y="606288"/>
            <a:ext cx="10117513" cy="470898"/>
          </a:xfrm>
        </p:spPr>
        <p:txBody>
          <a:bodyPr/>
          <a:lstStyle/>
          <a:p>
            <a:r>
              <a:rPr lang="en-US" dirty="0"/>
              <a:t>Where Does MassWorks Fit in the One Stop?</a:t>
            </a:r>
          </a:p>
        </p:txBody>
      </p:sp>
      <p:sp>
        <p:nvSpPr>
          <p:cNvPr id="7" name="Rectangle 6">
            <a:extLst>
              <a:ext uri="{FF2B5EF4-FFF2-40B4-BE49-F238E27FC236}">
                <a16:creationId xmlns:a16="http://schemas.microsoft.com/office/drawing/2014/main" id="{5E9820EC-76DE-4F23-B392-30C90ABEE4D8}"/>
              </a:ext>
            </a:extLst>
          </p:cNvPr>
          <p:cNvSpPr/>
          <p:nvPr/>
        </p:nvSpPr>
        <p:spPr>
          <a:xfrm>
            <a:off x="9469953" y="2134631"/>
            <a:ext cx="2547013" cy="3165338"/>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Tree>
    <p:extLst>
      <p:ext uri="{BB962C8B-B14F-4D97-AF65-F5344CB8AC3E}">
        <p14:creationId xmlns:p14="http://schemas.microsoft.com/office/powerpoint/2010/main" val="983188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Important Project Parameters</a:t>
            </a:r>
          </a:p>
        </p:txBody>
      </p:sp>
      <p:graphicFrame>
        <p:nvGraphicFramePr>
          <p:cNvPr id="8" name="Table 7">
            <a:extLst>
              <a:ext uri="{FF2B5EF4-FFF2-40B4-BE49-F238E27FC236}">
                <a16:creationId xmlns:a16="http://schemas.microsoft.com/office/drawing/2014/main" id="{983CC68F-383A-4E59-ACB9-3E79B9607891}"/>
              </a:ext>
            </a:extLst>
          </p:cNvPr>
          <p:cNvGraphicFramePr>
            <a:graphicFrameLocks noGrp="1"/>
          </p:cNvGraphicFramePr>
          <p:nvPr>
            <p:extLst>
              <p:ext uri="{D42A27DB-BD31-4B8C-83A1-F6EECF244321}">
                <p14:modId xmlns:p14="http://schemas.microsoft.com/office/powerpoint/2010/main" val="4114130847"/>
              </p:ext>
            </p:extLst>
          </p:nvPr>
        </p:nvGraphicFramePr>
        <p:xfrm>
          <a:off x="153896" y="1591295"/>
          <a:ext cx="11884207" cy="4929414"/>
        </p:xfrm>
        <a:graphic>
          <a:graphicData uri="http://schemas.openxmlformats.org/drawingml/2006/table">
            <a:tbl>
              <a:tblPr firstRow="1" bandRow="1">
                <a:tableStyleId>{2D5ABB26-0587-4C30-8999-92F81FD0307C}</a:tableStyleId>
              </a:tblPr>
              <a:tblGrid>
                <a:gridCol w="2076852">
                  <a:extLst>
                    <a:ext uri="{9D8B030D-6E8A-4147-A177-3AD203B41FA5}">
                      <a16:colId xmlns:a16="http://schemas.microsoft.com/office/drawing/2014/main" val="2585012129"/>
                    </a:ext>
                  </a:extLst>
                </a:gridCol>
                <a:gridCol w="9807355">
                  <a:extLst>
                    <a:ext uri="{9D8B030D-6E8A-4147-A177-3AD203B41FA5}">
                      <a16:colId xmlns:a16="http://schemas.microsoft.com/office/drawing/2014/main" val="1726328295"/>
                    </a:ext>
                  </a:extLst>
                </a:gridCol>
              </a:tblGrid>
              <a:tr h="1151906">
                <a:tc>
                  <a:txBody>
                    <a:bodyPr/>
                    <a:lstStyle/>
                    <a:p>
                      <a:pPr algn="ctr"/>
                      <a:r>
                        <a:rPr lang="en-US" sz="2000" b="1">
                          <a:solidFill>
                            <a:schemeClr val="bg1"/>
                          </a:solidFill>
                        </a:rPr>
                        <a:t>Project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b="1" kern="1200" dirty="0">
                          <a:solidFill>
                            <a:schemeClr val="tx1"/>
                          </a:solidFill>
                          <a:latin typeface="+mn-lt"/>
                          <a:ea typeface="+mn-ea"/>
                          <a:cs typeface="+mn-cs"/>
                        </a:rPr>
                        <a:t>Typical Grant range Infrastructure</a:t>
                      </a:r>
                      <a:r>
                        <a:rPr lang="en-US" sz="1800" kern="1200" dirty="0">
                          <a:solidFill>
                            <a:schemeClr val="tx1"/>
                          </a:solidFill>
                          <a:latin typeface="+mn-lt"/>
                          <a:ea typeface="+mn-ea"/>
                          <a:cs typeface="+mn-cs"/>
                        </a:rPr>
                        <a:t>: $1,000,000 - $5,000,000</a:t>
                      </a:r>
                    </a:p>
                    <a:p>
                      <a:pPr marL="285750" lvl="4" indent="-285750" algn="l">
                        <a:spcBef>
                          <a:spcPts val="600"/>
                        </a:spcBef>
                        <a:spcAft>
                          <a:spcPts val="0"/>
                        </a:spcAft>
                        <a:buFont typeface="Arial" panose="020B0604020202020204" pitchFamily="34" charset="0"/>
                        <a:buChar char="•"/>
                      </a:pPr>
                      <a:r>
                        <a:rPr lang="en-US" sz="1800" b="1" kern="1200" dirty="0">
                          <a:solidFill>
                            <a:schemeClr val="tx1"/>
                          </a:solidFill>
                          <a:latin typeface="+mn-lt"/>
                          <a:ea typeface="+mn-ea"/>
                          <a:cs typeface="+mn-cs"/>
                        </a:rPr>
                        <a:t>Maximum Grant Size</a:t>
                      </a:r>
                      <a:r>
                        <a:rPr lang="en-US" sz="1800" kern="1200" dirty="0">
                          <a:solidFill>
                            <a:schemeClr val="tx1"/>
                          </a:solidFill>
                          <a:latin typeface="+mn-lt"/>
                          <a:ea typeface="+mn-ea"/>
                          <a:cs typeface="+mn-cs"/>
                        </a:rPr>
                        <a:t>  Small Town Road Improvement: $1,000,000</a:t>
                      </a:r>
                    </a:p>
                    <a:p>
                      <a:pPr marL="285750" lvl="4" indent="-285750" algn="l">
                        <a:spcBef>
                          <a:spcPts val="600"/>
                        </a:spcBef>
                        <a:spcAft>
                          <a:spcPts val="0"/>
                        </a:spcAft>
                        <a:buFont typeface="Arial" panose="020B0604020202020204" pitchFamily="34" charset="0"/>
                        <a:buChar char="•"/>
                      </a:pPr>
                      <a:r>
                        <a:rPr lang="en-US" sz="1800" b="1" kern="1200" dirty="0">
                          <a:solidFill>
                            <a:schemeClr val="tx1"/>
                          </a:solidFill>
                          <a:latin typeface="+mn-lt"/>
                          <a:ea typeface="+mn-ea"/>
                          <a:cs typeface="+mn-cs"/>
                        </a:rPr>
                        <a:t>Typical Grant range Pre-Development</a:t>
                      </a:r>
                      <a:r>
                        <a:rPr lang="en-US" sz="1800" kern="1200" dirty="0">
                          <a:solidFill>
                            <a:schemeClr val="tx1"/>
                          </a:solidFill>
                          <a:latin typeface="+mn-lt"/>
                          <a:ea typeface="+mn-ea"/>
                          <a:cs typeface="+mn-cs"/>
                        </a:rPr>
                        <a:t>: $100,000 - $500,000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1095268">
                <a:tc>
                  <a:txBody>
                    <a:bodyPr/>
                    <a:lstStyle/>
                    <a:p>
                      <a:pPr algn="ctr"/>
                      <a:r>
                        <a:rPr lang="en-US" sz="2000" b="1">
                          <a:solidFill>
                            <a:schemeClr val="bg1"/>
                          </a:solidFill>
                        </a:rPr>
                        <a:t>Project Timeline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b="1" kern="1200" dirty="0">
                          <a:solidFill>
                            <a:schemeClr val="tx1"/>
                          </a:solidFill>
                          <a:latin typeface="+mn-lt"/>
                          <a:ea typeface="+mn-ea"/>
                          <a:cs typeface="+mn-cs"/>
                        </a:rPr>
                        <a:t>Three full fiscal years</a:t>
                      </a:r>
                      <a:r>
                        <a:rPr lang="en-US" sz="1800" kern="1200" dirty="0">
                          <a:solidFill>
                            <a:schemeClr val="tx1"/>
                          </a:solidFill>
                          <a:latin typeface="+mn-lt"/>
                          <a:ea typeface="+mn-ea"/>
                          <a:cs typeface="+mn-cs"/>
                        </a:rPr>
                        <a:t>:</a:t>
                      </a:r>
                    </a:p>
                    <a:p>
                      <a:pPr marL="742950" lvl="5" indent="-285750" algn="l">
                        <a:spcBef>
                          <a:spcPts val="600"/>
                        </a:spcBef>
                        <a:spcAft>
                          <a:spcPts val="0"/>
                        </a:spcAft>
                        <a:buFont typeface="Arial" panose="020B0604020202020204" pitchFamily="34" charset="0"/>
                        <a:buChar char="•"/>
                      </a:pPr>
                      <a:r>
                        <a:rPr lang="en-US" sz="1800" kern="1200" dirty="0">
                          <a:solidFill>
                            <a:schemeClr val="tx1"/>
                          </a:solidFill>
                          <a:latin typeface="+mn-lt"/>
                          <a:ea typeface="+mn-ea"/>
                          <a:cs typeface="+mn-cs"/>
                        </a:rPr>
                        <a:t>MassWorks grants will run for a maximum of 3 full fiscal years following the successful execution of a contract. Contract executed by June 2024 will expire in June 2027.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543606456"/>
                  </a:ext>
                </a:extLst>
              </a:tr>
              <a:tr h="1018902">
                <a:tc>
                  <a:txBody>
                    <a:bodyPr/>
                    <a:lstStyle/>
                    <a:p>
                      <a:pPr algn="ctr"/>
                      <a:r>
                        <a:rPr lang="en-US" sz="2000" b="1" dirty="0">
                          <a:solidFill>
                            <a:schemeClr val="bg1"/>
                          </a:solidFill>
                        </a:rPr>
                        <a:t>Eligible Use of Funds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b="1" kern="1200" dirty="0">
                          <a:solidFill>
                            <a:schemeClr val="tx1"/>
                          </a:solidFill>
                          <a:latin typeface="+mn-lt"/>
                          <a:ea typeface="+mn-ea"/>
                          <a:cs typeface="+mn-cs"/>
                        </a:rPr>
                        <a:t>Infrastructure Pre-Development</a:t>
                      </a:r>
                      <a:r>
                        <a:rPr lang="en-US" sz="1800" b="0" kern="1200" dirty="0">
                          <a:solidFill>
                            <a:schemeClr val="tx1"/>
                          </a:solidFill>
                          <a:latin typeface="+mn-lt"/>
                          <a:ea typeface="+mn-ea"/>
                          <a:cs typeface="+mn-cs"/>
                        </a:rPr>
                        <a:t>: Design Documents Only</a:t>
                      </a:r>
                    </a:p>
                    <a:p>
                      <a:pPr marL="285750" lvl="4" indent="-285750" algn="l">
                        <a:spcBef>
                          <a:spcPts val="600"/>
                        </a:spcBef>
                        <a:spcAft>
                          <a:spcPts val="0"/>
                        </a:spcAft>
                        <a:buFont typeface="Arial" panose="020B0604020202020204" pitchFamily="34" charset="0"/>
                        <a:buChar char="•"/>
                      </a:pPr>
                      <a:r>
                        <a:rPr lang="en-US" sz="1800" b="1" kern="1200" dirty="0">
                          <a:solidFill>
                            <a:schemeClr val="tx1"/>
                          </a:solidFill>
                          <a:latin typeface="+mn-lt"/>
                          <a:ea typeface="+mn-ea"/>
                          <a:cs typeface="+mn-cs"/>
                        </a:rPr>
                        <a:t>Infrastructure Construction</a:t>
                      </a:r>
                      <a:r>
                        <a:rPr lang="en-US" sz="1800" b="0" kern="1200" dirty="0">
                          <a:solidFill>
                            <a:schemeClr val="tx1"/>
                          </a:solidFill>
                          <a:latin typeface="+mn-lt"/>
                          <a:ea typeface="+mn-ea"/>
                          <a:cs typeface="+mn-cs"/>
                        </a:rPr>
                        <a:t>: Roadway Streetscape Improvements, Bridge/Culvert Repair or Replacement, Water/Sewer Infrastructure, Public Utility Project (Gas, Electric, </a:t>
                      </a:r>
                      <a:r>
                        <a:rPr lang="en-US" sz="1800" b="0" kern="1200" dirty="0" err="1">
                          <a:solidFill>
                            <a:schemeClr val="tx1"/>
                          </a:solidFill>
                          <a:latin typeface="+mn-lt"/>
                          <a:ea typeface="+mn-ea"/>
                          <a:cs typeface="+mn-cs"/>
                        </a:rPr>
                        <a:t>etc</a:t>
                      </a:r>
                      <a:endParaRPr lang="en-US" sz="1800" b="0" kern="1200" dirty="0">
                        <a:solidFill>
                          <a:schemeClr val="tx1"/>
                        </a:solidFill>
                        <a:latin typeface="+mn-lt"/>
                        <a:ea typeface="+mn-ea"/>
                        <a:cs typeface="+mn-cs"/>
                      </a:endParaRPr>
                    </a:p>
                    <a:p>
                      <a:pPr marL="285750" lvl="4" indent="-285750" algn="l">
                        <a:spcBef>
                          <a:spcPts val="600"/>
                        </a:spcBef>
                        <a:spcAft>
                          <a:spcPts val="0"/>
                        </a:spcAft>
                        <a:buFont typeface="Arial" panose="020B0604020202020204" pitchFamily="34" charset="0"/>
                        <a:buChar char="•"/>
                      </a:pPr>
                      <a:r>
                        <a:rPr lang="en-US" sz="1800" b="1" kern="1200" dirty="0">
                          <a:solidFill>
                            <a:schemeClr val="tx1"/>
                          </a:solidFill>
                          <a:latin typeface="+mn-lt"/>
                          <a:ea typeface="+mn-ea"/>
                          <a:cs typeface="+mn-cs"/>
                        </a:rPr>
                        <a:t>Small Town Road Improvement</a:t>
                      </a:r>
                      <a:r>
                        <a:rPr lang="en-US" sz="1800" b="0" kern="1200" dirty="0">
                          <a:solidFill>
                            <a:schemeClr val="tx1"/>
                          </a:solidFill>
                          <a:latin typeface="+mn-lt"/>
                          <a:ea typeface="+mn-ea"/>
                          <a:cs typeface="+mn-cs"/>
                        </a:rPr>
                        <a:t>: Roadways and Streetscape Only </a:t>
                      </a:r>
                      <a:endParaRPr lang="en-US"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327943"/>
                  </a:ext>
                </a:extLst>
              </a:tr>
              <a:tr h="1288869">
                <a:tc>
                  <a:txBody>
                    <a:bodyPr/>
                    <a:lstStyle/>
                    <a:p>
                      <a:pPr algn="ctr"/>
                      <a:r>
                        <a:rPr lang="en-US" sz="2000" b="1" dirty="0">
                          <a:solidFill>
                            <a:schemeClr val="bg1"/>
                          </a:solidFill>
                        </a:rPr>
                        <a:t>Ineligible Use of Funds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b="1" kern="1200" dirty="0">
                          <a:solidFill>
                            <a:schemeClr val="tx1"/>
                          </a:solidFill>
                          <a:latin typeface="+mn-lt"/>
                          <a:ea typeface="+mn-ea"/>
                          <a:cs typeface="+mn-cs"/>
                        </a:rPr>
                        <a:t>Vertical Construction</a:t>
                      </a:r>
                      <a:r>
                        <a:rPr lang="en-US" sz="1800" b="0" kern="1200" dirty="0">
                          <a:solidFill>
                            <a:schemeClr val="tx1"/>
                          </a:solidFill>
                          <a:latin typeface="+mn-lt"/>
                          <a:ea typeface="+mn-ea"/>
                          <a:cs typeface="+mn-cs"/>
                        </a:rPr>
                        <a:t>: Parking Garages, Building, Cell Towers, </a:t>
                      </a:r>
                      <a:r>
                        <a:rPr lang="en-US" sz="1800" b="0" kern="1200" dirty="0" err="1">
                          <a:solidFill>
                            <a:schemeClr val="tx1"/>
                          </a:solidFill>
                          <a:latin typeface="+mn-lt"/>
                          <a:ea typeface="+mn-ea"/>
                          <a:cs typeface="+mn-cs"/>
                        </a:rPr>
                        <a:t>etc</a:t>
                      </a:r>
                      <a:r>
                        <a:rPr lang="en-US" sz="1800" b="0" kern="1200" dirty="0">
                          <a:solidFill>
                            <a:schemeClr val="tx1"/>
                          </a:solidFill>
                          <a:latin typeface="+mn-lt"/>
                          <a:ea typeface="+mn-ea"/>
                          <a:cs typeface="+mn-cs"/>
                        </a:rPr>
                        <a:t>…</a:t>
                      </a:r>
                    </a:p>
                    <a:p>
                      <a:pPr marL="285750" lvl="4" indent="-285750" algn="l">
                        <a:spcBef>
                          <a:spcPts val="600"/>
                        </a:spcBef>
                        <a:spcAft>
                          <a:spcPts val="0"/>
                        </a:spcAft>
                        <a:buFont typeface="Arial" panose="020B0604020202020204" pitchFamily="34" charset="0"/>
                        <a:buChar char="•"/>
                      </a:pPr>
                      <a:r>
                        <a:rPr lang="en-US" sz="1800" b="1" kern="1200" dirty="0">
                          <a:solidFill>
                            <a:schemeClr val="tx1"/>
                          </a:solidFill>
                          <a:latin typeface="+mn-lt"/>
                          <a:ea typeface="+mn-ea"/>
                          <a:cs typeface="+mn-cs"/>
                        </a:rPr>
                        <a:t>Private Development Costs</a:t>
                      </a:r>
                      <a:r>
                        <a:rPr lang="en-US" sz="1800" b="0" kern="1200" dirty="0">
                          <a:solidFill>
                            <a:schemeClr val="tx1"/>
                          </a:solidFill>
                          <a:latin typeface="+mn-lt"/>
                          <a:ea typeface="+mn-ea"/>
                          <a:cs typeface="+mn-cs"/>
                        </a:rPr>
                        <a:t>: Project items not attributable to the private developer outside the public right of way</a:t>
                      </a:r>
                    </a:p>
                    <a:p>
                      <a:pPr marL="285750" lvl="4" indent="-285750" algn="l">
                        <a:spcBef>
                          <a:spcPts val="600"/>
                        </a:spcBef>
                        <a:spcAft>
                          <a:spcPts val="0"/>
                        </a:spcAft>
                        <a:buFont typeface="Arial" panose="020B0604020202020204" pitchFamily="34" charset="0"/>
                        <a:buChar char="•"/>
                      </a:pPr>
                      <a:r>
                        <a:rPr lang="en-US" sz="1800" b="1" kern="1200" dirty="0">
                          <a:solidFill>
                            <a:schemeClr val="tx1"/>
                          </a:solidFill>
                          <a:latin typeface="+mn-lt"/>
                          <a:ea typeface="+mn-ea"/>
                          <a:cs typeface="+mn-cs"/>
                        </a:rPr>
                        <a:t>Admin and Overhead</a:t>
                      </a:r>
                      <a:r>
                        <a:rPr lang="en-US" sz="1800" b="0" kern="1200" dirty="0">
                          <a:solidFill>
                            <a:schemeClr val="tx1"/>
                          </a:solidFill>
                          <a:latin typeface="+mn-lt"/>
                          <a:ea typeface="+mn-ea"/>
                          <a:cs typeface="+mn-cs"/>
                        </a:rPr>
                        <a:t>: No grant management fee can be charged to the grant from the grantee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3322238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How To Be Competitive</a:t>
            </a:r>
          </a:p>
        </p:txBody>
      </p:sp>
      <p:sp>
        <p:nvSpPr>
          <p:cNvPr id="3" name="Content Placeholder 2">
            <a:extLst>
              <a:ext uri="{FF2B5EF4-FFF2-40B4-BE49-F238E27FC236}">
                <a16:creationId xmlns:a16="http://schemas.microsoft.com/office/drawing/2014/main" id="{E3E6AABC-5F61-4E1A-A4C3-0A52FDF0D3FB}"/>
              </a:ext>
            </a:extLst>
          </p:cNvPr>
          <p:cNvSpPr>
            <a:spLocks noGrp="1"/>
          </p:cNvSpPr>
          <p:nvPr>
            <p:ph sz="quarter" idx="13"/>
          </p:nvPr>
        </p:nvSpPr>
        <p:spPr>
          <a:xfrm>
            <a:off x="462684" y="1453749"/>
            <a:ext cx="11267761" cy="5125577"/>
          </a:xfrm>
        </p:spPr>
        <p:txBody>
          <a:bodyPr/>
          <a:lstStyle/>
          <a:p>
            <a:r>
              <a:rPr lang="en-US" b="1" dirty="0"/>
              <a:t>Key application information:</a:t>
            </a:r>
          </a:p>
          <a:p>
            <a:pPr lvl="2"/>
            <a:r>
              <a:rPr lang="en-US" dirty="0"/>
              <a:t>Readiness to proceed immediately following an award: </a:t>
            </a:r>
            <a:r>
              <a:rPr lang="en-US" b="1" dirty="0"/>
              <a:t>Design and Permitting are advanced</a:t>
            </a:r>
          </a:p>
          <a:p>
            <a:pPr lvl="2"/>
            <a:r>
              <a:rPr lang="en-US" dirty="0"/>
              <a:t>A high level of local support: </a:t>
            </a:r>
            <a:r>
              <a:rPr lang="en-US" b="1" dirty="0"/>
              <a:t>Local matching funds and municipal CEO letter</a:t>
            </a:r>
          </a:p>
          <a:p>
            <a:pPr lvl="2"/>
            <a:r>
              <a:rPr lang="en-US" dirty="0"/>
              <a:t>Measurable outcomes in private investment: </a:t>
            </a:r>
            <a:r>
              <a:rPr lang="en-US" b="1" dirty="0"/>
              <a:t>Demonstrable growth local job growth and/or housing development</a:t>
            </a:r>
          </a:p>
          <a:p>
            <a:r>
              <a:rPr lang="en-US" b="1" dirty="0"/>
              <a:t>Particularly important application questions:</a:t>
            </a:r>
          </a:p>
          <a:p>
            <a:pPr lvl="2"/>
            <a:r>
              <a:rPr lang="en-US" dirty="0"/>
              <a:t>Budget and Local Match – </a:t>
            </a:r>
            <a:r>
              <a:rPr lang="en-US" b="1" dirty="0"/>
              <a:t>2.7, 2.8</a:t>
            </a:r>
            <a:r>
              <a:rPr lang="en-US" dirty="0"/>
              <a:t>, </a:t>
            </a:r>
            <a:r>
              <a:rPr lang="en-US" b="1" dirty="0"/>
              <a:t>2.9</a:t>
            </a:r>
          </a:p>
          <a:p>
            <a:pPr lvl="2"/>
            <a:r>
              <a:rPr lang="en-US" dirty="0"/>
              <a:t>Private Development Outputs – </a:t>
            </a:r>
            <a:r>
              <a:rPr lang="en-US" b="1" dirty="0"/>
              <a:t>2.20</a:t>
            </a:r>
          </a:p>
          <a:p>
            <a:pPr lvl="2"/>
            <a:r>
              <a:rPr lang="en-US" dirty="0"/>
              <a:t>Design Status – </a:t>
            </a:r>
            <a:r>
              <a:rPr lang="en-US" b="1" dirty="0"/>
              <a:t>5.12</a:t>
            </a:r>
          </a:p>
          <a:p>
            <a:pPr lvl="2"/>
            <a:r>
              <a:rPr lang="en-US" dirty="0"/>
              <a:t>Permitting Status -  </a:t>
            </a:r>
            <a:r>
              <a:rPr lang="en-US" b="1" dirty="0"/>
              <a:t>5.13</a:t>
            </a:r>
          </a:p>
          <a:p>
            <a:pPr lvl="2"/>
            <a:r>
              <a:rPr lang="en-US" dirty="0"/>
              <a:t>Measurable Outcomes of the Public Infrastructure – </a:t>
            </a:r>
            <a:r>
              <a:rPr lang="en-US" b="1" dirty="0"/>
              <a:t>5.14</a:t>
            </a:r>
          </a:p>
          <a:p>
            <a:pPr lvl="2"/>
            <a:r>
              <a:rPr lang="en-US" dirty="0"/>
              <a:t>Private Development Impacts: </a:t>
            </a:r>
            <a:r>
              <a:rPr lang="en-US" b="1" dirty="0"/>
              <a:t>5.23, 5.24, 5.25</a:t>
            </a:r>
          </a:p>
          <a:p>
            <a:r>
              <a:rPr lang="en-US" b="1" dirty="0"/>
              <a:t>Required application attachments:</a:t>
            </a:r>
          </a:p>
          <a:p>
            <a:pPr lvl="2"/>
            <a:r>
              <a:rPr lang="en-US" dirty="0"/>
              <a:t>Engineer’s cost estimate for construction. For Pre-Dev, a quote from a qualified designer </a:t>
            </a:r>
          </a:p>
          <a:p>
            <a:pPr lvl="2"/>
            <a:r>
              <a:rPr lang="en-US" dirty="0"/>
              <a:t>An aerial view map showing the limits of work of the public project site in relation to the limits of work of the private project site. For STRAP and Pre-Dev, only the project location is needed. </a:t>
            </a:r>
          </a:p>
          <a:p>
            <a:pPr lvl="2"/>
            <a:r>
              <a:rPr lang="en-US" dirty="0"/>
              <a:t>A support letter from the municipal CEO </a:t>
            </a:r>
          </a:p>
          <a:p>
            <a:pPr lvl="2"/>
            <a:r>
              <a:rPr lang="en-US" dirty="0"/>
              <a:t>A copy of the project's output report from the Commonwealth’s online RMAT Climate Resilience Design Standards Tool</a:t>
            </a:r>
          </a:p>
          <a:p>
            <a:pPr lvl="2"/>
            <a:r>
              <a:rPr lang="en-US" dirty="0"/>
              <a:t>A letter from the private development proponent confirming the project details</a:t>
            </a:r>
          </a:p>
          <a:p>
            <a:pPr lvl="2"/>
            <a:r>
              <a:rPr lang="en-US" dirty="0"/>
              <a:t>Small Town Road Improvements images of the road, particularly focused on the areas that create public safety hazards</a:t>
            </a:r>
          </a:p>
        </p:txBody>
      </p:sp>
    </p:spTree>
    <p:extLst>
      <p:ext uri="{BB962C8B-B14F-4D97-AF65-F5344CB8AC3E}">
        <p14:creationId xmlns:p14="http://schemas.microsoft.com/office/powerpoint/2010/main" val="814654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#1</a:t>
            </a:r>
          </a:p>
        </p:txBody>
      </p:sp>
      <p:sp>
        <p:nvSpPr>
          <p:cNvPr id="6" name="Rectangle 5">
            <a:extLst>
              <a:ext uri="{FF2B5EF4-FFF2-40B4-BE49-F238E27FC236}">
                <a16:creationId xmlns:a16="http://schemas.microsoft.com/office/drawing/2014/main" id="{4006B415-731A-4D0B-B6DC-353F021653FB}"/>
              </a:ext>
            </a:extLst>
          </p:cNvPr>
          <p:cNvSpPr/>
          <p:nvPr/>
        </p:nvSpPr>
        <p:spPr>
          <a:xfrm>
            <a:off x="8819672" y="2160782"/>
            <a:ext cx="3152504" cy="2917371"/>
          </a:xfrm>
          <a:prstGeom prst="rect">
            <a:avLst/>
          </a:prstGeom>
          <a:solidFill>
            <a:schemeClr val="accent5">
              <a:lumMod val="5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Insert Image of Project Site/Area</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567775830"/>
              </p:ext>
            </p:extLst>
          </p:nvPr>
        </p:nvGraphicFramePr>
        <p:xfrm>
          <a:off x="379557" y="1253706"/>
          <a:ext cx="8247208" cy="5998951"/>
        </p:xfrm>
        <a:graphic>
          <a:graphicData uri="http://schemas.openxmlformats.org/drawingml/2006/table">
            <a:tbl>
              <a:tblPr firstRow="1" bandRow="1">
                <a:tableStyleId>{2D5ABB26-0587-4C30-8999-92F81FD0307C}</a:tableStyleId>
              </a:tblPr>
              <a:tblGrid>
                <a:gridCol w="1929747">
                  <a:extLst>
                    <a:ext uri="{9D8B030D-6E8A-4147-A177-3AD203B41FA5}">
                      <a16:colId xmlns:a16="http://schemas.microsoft.com/office/drawing/2014/main" val="1413125183"/>
                    </a:ext>
                  </a:extLst>
                </a:gridCol>
                <a:gridCol w="6317461">
                  <a:extLst>
                    <a:ext uri="{9D8B030D-6E8A-4147-A177-3AD203B41FA5}">
                      <a16:colId xmlns:a16="http://schemas.microsoft.com/office/drawing/2014/main" val="1715056663"/>
                    </a:ext>
                  </a:extLst>
                </a:gridCol>
              </a:tblGrid>
              <a:tr h="603991">
                <a:tc>
                  <a:txBody>
                    <a:bodyPr/>
                    <a:lstStyle/>
                    <a:p>
                      <a:r>
                        <a:rPr lang="en-US" b="1"/>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t>Town of Wayland </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616621">
                <a:tc>
                  <a:txBody>
                    <a:bodyPr/>
                    <a:lstStyle/>
                    <a:p>
                      <a:r>
                        <a:rPr lang="en-US" b="1"/>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b="1" dirty="0"/>
                        <a:t>Infrastructure</a:t>
                      </a:r>
                      <a:r>
                        <a:rPr lang="en-US" dirty="0"/>
                        <a:t>. The project provided a </a:t>
                      </a:r>
                      <a:r>
                        <a:rPr lang="en-US" b="1" u="sng" dirty="0"/>
                        <a:t>sewer extension to a 218-unit housing development, 55 of which qualify as affordable</a:t>
                      </a:r>
                      <a:r>
                        <a:rPr lang="en-US" dirty="0"/>
                        <a:t>. In addition, the infrastructure upgrade provide a source for the Town to discharge treated effluent from the wastewater treatment plant.  This will allow the Town to maximize additional development in currently under-utilized areas of the wastewater service area</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3148156">
                <a:tc>
                  <a:txBody>
                    <a:bodyPr/>
                    <a:lstStyle/>
                    <a:p>
                      <a:r>
                        <a:rPr lang="en-US" b="1"/>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dirty="0"/>
                        <a:t>Strong Local Match of Funds at more than 50% - $2.2M in MWIP and $1.2M in Local Funds</a:t>
                      </a:r>
                    </a:p>
                    <a:p>
                      <a:pPr marL="285750" indent="-285750">
                        <a:buFont typeface="Arial" panose="020B0604020202020204" pitchFamily="34" charset="0"/>
                        <a:buChar char="•"/>
                      </a:pPr>
                      <a:r>
                        <a:rPr lang="en-US" dirty="0"/>
                        <a:t>Public Project was advanced in design, more than 25%</a:t>
                      </a:r>
                    </a:p>
                    <a:p>
                      <a:pPr marL="285750" indent="-285750">
                        <a:buFont typeface="Arial" panose="020B0604020202020204" pitchFamily="34" charset="0"/>
                        <a:buChar char="•"/>
                      </a:pPr>
                      <a:r>
                        <a:rPr lang="en-US" dirty="0"/>
                        <a:t>Documented support from the municipal CEO</a:t>
                      </a:r>
                    </a:p>
                    <a:p>
                      <a:pPr marL="285750" indent="-285750">
                        <a:buFont typeface="Arial" panose="020B0604020202020204" pitchFamily="34" charset="0"/>
                        <a:buChar char="•"/>
                      </a:pPr>
                      <a:r>
                        <a:rPr lang="en-US" dirty="0"/>
                        <a:t>Public Infrastructure investment was crucial in allowing the Private project to proceed</a:t>
                      </a:r>
                    </a:p>
                    <a:p>
                      <a:pPr marL="285750" indent="-285750">
                        <a:buFont typeface="Arial" panose="020B0604020202020204" pitchFamily="34" charset="0"/>
                        <a:buChar char="•"/>
                      </a:pPr>
                      <a:r>
                        <a:rPr lang="en-US" dirty="0"/>
                        <a:t>Private project investment was substantial, adding 218 units of new housing in a Town of just over. In 2020 there were just under 5,000 housing in Wayland, providing a nearly 5% increase.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4" name="Picture 3">
            <a:extLst>
              <a:ext uri="{FF2B5EF4-FFF2-40B4-BE49-F238E27FC236}">
                <a16:creationId xmlns:a16="http://schemas.microsoft.com/office/drawing/2014/main" id="{3A0967C2-0DA7-5487-1C02-72462CF54A59}"/>
              </a:ext>
            </a:extLst>
          </p:cNvPr>
          <p:cNvPicPr>
            <a:picLocks noChangeAspect="1"/>
          </p:cNvPicPr>
          <p:nvPr/>
        </p:nvPicPr>
        <p:blipFill>
          <a:blip r:embed="rId3"/>
          <a:stretch>
            <a:fillRect/>
          </a:stretch>
        </p:blipFill>
        <p:spPr>
          <a:xfrm>
            <a:off x="8810994" y="2160782"/>
            <a:ext cx="3161182" cy="2917371"/>
          </a:xfrm>
          <a:prstGeom prst="rect">
            <a:avLst/>
          </a:prstGeom>
          <a:ln w="25400">
            <a:solidFill>
              <a:schemeClr val="tx1"/>
            </a:solidFill>
          </a:ln>
        </p:spPr>
      </p:pic>
    </p:spTree>
    <p:extLst>
      <p:ext uri="{BB962C8B-B14F-4D97-AF65-F5344CB8AC3E}">
        <p14:creationId xmlns:p14="http://schemas.microsoft.com/office/powerpoint/2010/main" val="3197768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#2</a:t>
            </a:r>
          </a:p>
        </p:txBody>
      </p:sp>
      <p:sp>
        <p:nvSpPr>
          <p:cNvPr id="6" name="Rectangle 5">
            <a:extLst>
              <a:ext uri="{FF2B5EF4-FFF2-40B4-BE49-F238E27FC236}">
                <a16:creationId xmlns:a16="http://schemas.microsoft.com/office/drawing/2014/main" id="{4006B415-731A-4D0B-B6DC-353F021653FB}"/>
              </a:ext>
            </a:extLst>
          </p:cNvPr>
          <p:cNvSpPr/>
          <p:nvPr/>
        </p:nvSpPr>
        <p:spPr>
          <a:xfrm>
            <a:off x="8856617" y="2142309"/>
            <a:ext cx="3152504" cy="2917371"/>
          </a:xfrm>
          <a:prstGeom prst="rect">
            <a:avLst/>
          </a:prstGeom>
          <a:solidFill>
            <a:schemeClr val="accent5">
              <a:lumMod val="5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Insert Image of Project Site/Area</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4125852390"/>
              </p:ext>
            </p:extLst>
          </p:nvPr>
        </p:nvGraphicFramePr>
        <p:xfrm>
          <a:off x="462683" y="1557456"/>
          <a:ext cx="8289431" cy="4963291"/>
        </p:xfrm>
        <a:graphic>
          <a:graphicData uri="http://schemas.openxmlformats.org/drawingml/2006/table">
            <a:tbl>
              <a:tblPr firstRow="1" bandRow="1">
                <a:tableStyleId>{2D5ABB26-0587-4C30-8999-92F81FD0307C}</a:tableStyleId>
              </a:tblPr>
              <a:tblGrid>
                <a:gridCol w="1939627">
                  <a:extLst>
                    <a:ext uri="{9D8B030D-6E8A-4147-A177-3AD203B41FA5}">
                      <a16:colId xmlns:a16="http://schemas.microsoft.com/office/drawing/2014/main" val="1413125183"/>
                    </a:ext>
                  </a:extLst>
                </a:gridCol>
                <a:gridCol w="6349804">
                  <a:extLst>
                    <a:ext uri="{9D8B030D-6E8A-4147-A177-3AD203B41FA5}">
                      <a16:colId xmlns:a16="http://schemas.microsoft.com/office/drawing/2014/main" val="1715056663"/>
                    </a:ext>
                  </a:extLst>
                </a:gridCol>
              </a:tblGrid>
              <a:tr h="743472">
                <a:tc>
                  <a:txBody>
                    <a:bodyPr/>
                    <a:lstStyle/>
                    <a:p>
                      <a:r>
                        <a:rPr lang="en-US" b="1"/>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t>Town of Hinsdale</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92595">
                <a:tc>
                  <a:txBody>
                    <a:bodyPr/>
                    <a:lstStyle/>
                    <a:p>
                      <a:r>
                        <a:rPr lang="en-US" b="1"/>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b="1" dirty="0"/>
                        <a:t>Small Town Road Improvement</a:t>
                      </a:r>
                      <a:r>
                        <a:rPr lang="en-US" dirty="0"/>
                        <a:t>. Reconstruction of 1.3 Miles of Schnopp Roads Restoration Project, running through Hinsdale from the Town Dalton to the Town of Peru. This grant allowed Hinsdale to complete a full depth reclamation within the same roadway footprint (approx. 22-foot-wide), and repair substantial drainage issues. </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2482459">
                <a:tc>
                  <a:txBody>
                    <a:bodyPr/>
                    <a:lstStyle/>
                    <a:p>
                      <a:r>
                        <a:rPr lang="en-US" b="1"/>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dirty="0"/>
                        <a:t>Clear detailed Engineer’s Cost Estimate and Budget</a:t>
                      </a:r>
                    </a:p>
                    <a:p>
                      <a:pPr marL="285750" indent="-285750">
                        <a:buFont typeface="Arial" panose="020B0604020202020204" pitchFamily="34" charset="0"/>
                        <a:buChar char="•"/>
                      </a:pPr>
                      <a:r>
                        <a:rPr lang="en-US" dirty="0"/>
                        <a:t>Advanced Design, more than 30%</a:t>
                      </a:r>
                    </a:p>
                    <a:p>
                      <a:pPr marL="285750" indent="-285750">
                        <a:buFont typeface="Arial" panose="020B0604020202020204" pitchFamily="34" charset="0"/>
                        <a:buChar char="•"/>
                      </a:pPr>
                      <a:r>
                        <a:rPr lang="en-US" dirty="0"/>
                        <a:t>Local Match Contribution of nearly 10%</a:t>
                      </a:r>
                    </a:p>
                    <a:p>
                      <a:pPr marL="285750" indent="-285750">
                        <a:buFont typeface="Arial" panose="020B0604020202020204" pitchFamily="34" charset="0"/>
                        <a:buChar char="•"/>
                      </a:pPr>
                      <a:r>
                        <a:rPr lang="en-US" dirty="0"/>
                        <a:t>Permits Secured at the time of application</a:t>
                      </a:r>
                    </a:p>
                    <a:p>
                      <a:pPr marL="285750" indent="-285750">
                        <a:buFont typeface="Arial" panose="020B0604020202020204" pitchFamily="34" charset="0"/>
                        <a:buChar char="•"/>
                      </a:pPr>
                      <a:r>
                        <a:rPr lang="en-US" dirty="0"/>
                        <a:t>Excellent documentation of public safety concerns, including pictures of existing conditions, and pavement condition rating documentation. </a:t>
                      </a: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4" name="Picture 3">
            <a:extLst>
              <a:ext uri="{FF2B5EF4-FFF2-40B4-BE49-F238E27FC236}">
                <a16:creationId xmlns:a16="http://schemas.microsoft.com/office/drawing/2014/main" id="{CD860208-585C-1020-460D-D8EBE89BA835}"/>
              </a:ext>
            </a:extLst>
          </p:cNvPr>
          <p:cNvPicPr>
            <a:picLocks noChangeAspect="1"/>
          </p:cNvPicPr>
          <p:nvPr/>
        </p:nvPicPr>
        <p:blipFill>
          <a:blip r:embed="rId2"/>
          <a:stretch>
            <a:fillRect/>
          </a:stretch>
        </p:blipFill>
        <p:spPr>
          <a:xfrm>
            <a:off x="8739125" y="2131383"/>
            <a:ext cx="3387487" cy="3502224"/>
          </a:xfrm>
          <a:prstGeom prst="rect">
            <a:avLst/>
          </a:prstGeom>
          <a:ln w="25400">
            <a:solidFill>
              <a:schemeClr val="tx1"/>
            </a:solidFill>
          </a:ln>
        </p:spPr>
      </p:pic>
    </p:spTree>
    <p:extLst>
      <p:ext uri="{BB962C8B-B14F-4D97-AF65-F5344CB8AC3E}">
        <p14:creationId xmlns:p14="http://schemas.microsoft.com/office/powerpoint/2010/main" val="3268649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01o6bEDgEzpJZL6TiKGh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0Y3TUtAWCEyVgouIKpJc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2_mRzxFn2ndc3EF2bQwTA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56gXZgMbD3Hhifkgaog9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ts3_zEYHNMM.i9u1UIDlv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qPnVO5tPQHBrguEcizxj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ZVQ2DWeAMXaWqP_Yswg2t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r4LL0l1R4du6IuOHm27D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zlV6MgwjgHHt3Jux.3Ho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qK297gJAX7uBE20QM2CDI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6moBDbXqpfZrWvQ0eF7q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EqS4ZXSCT80CMpuhVSLvs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9oVUxidkXTkcaFBmN4UH0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cp78DyTKuYK0RoVRdtOu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nWL4Ua_lei.ijPaO9v3tw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9orhrDNns92i8GAiNGiTO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UzdYKEkiSx7UbFHW3Dv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4pk7SfZdhqGksTnYeijlX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JrQQirX1h9tNvKrB12aeT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lXDcbLvQ_O3eG3pQs8SQK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ShqmB8oMKGJ2Z1tPNoik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P5Dmb.QtX0cefE3peKdM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0xECdEVv3liOru1YNuY4R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fod8pcatJjsNG5GxFtrD2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3TID_0JSrt6jrfaaNtdkI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8WT_BXsiDPIolonTpP0Zg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txuBgrlii3MLJbTNBgVw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QABU8dNMhYZ3cFgO1bF5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sQnssRPdsWArwmFLcLx2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ON3AhFq_sTCZ2pD5WL69L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96NFRb0xjQ3NueeVOW5gq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gek42uTJkqPB5_gbtORYc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PushTMARfdn4o5o13uRqe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4OhNXgWJo0gY2TbFZgAY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14_E8mg3F4ndjktv6CTef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aoc.f3w60ZJRjWrS5n.W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o6XMKahlfm6HDGKU0pOW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BTA Grid 16: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69E"/>
        </a:solidFill>
        <a:ln w="9525" cap="rnd" cmpd="sng" algn="ctr">
          <a:solidFill>
            <a:srgbClr val="00269E"/>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3EC507CF3D814C891D1408D57845A8" ma:contentTypeVersion="15" ma:contentTypeDescription="Create a new document." ma:contentTypeScope="" ma:versionID="b0048444fbcbe36c562be25288eb7d2d">
  <xsd:schema xmlns:xsd="http://www.w3.org/2001/XMLSchema" xmlns:xs="http://www.w3.org/2001/XMLSchema" xmlns:p="http://schemas.microsoft.com/office/2006/metadata/properties" xmlns:ns2="e1196768-4157-4d80-b3c6-79cf9493a5fe" xmlns:ns3="5f8eec94-f1e8-4333-9199-0fcb2e707b9d" targetNamespace="http://schemas.microsoft.com/office/2006/metadata/properties" ma:root="true" ma:fieldsID="cd0d80345393a278978358a08207d55c" ns2:_="" ns3:_="">
    <xsd:import namespace="e1196768-4157-4d80-b3c6-79cf9493a5fe"/>
    <xsd:import namespace="5f8eec94-f1e8-4333-9199-0fcb2e707b9d"/>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96768-4157-4d80-b3c6-79cf9493a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eec94-f1e8-4333-9199-0fcb2e707b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81b5905-22af-45a9-86d7-a1f9675fe683}" ma:internalName="TaxCatchAll" ma:showField="CatchAllData" ma:web="5f8eec94-f1e8-4333-9199-0fcb2e707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1196768-4157-4d80-b3c6-79cf9493a5fe">
      <Terms xmlns="http://schemas.microsoft.com/office/infopath/2007/PartnerControls"/>
    </lcf76f155ced4ddcb4097134ff3c332f>
    <TaxCatchAll xmlns="5f8eec94-f1e8-4333-9199-0fcb2e707b9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F75732-1C7E-4471-BA55-540F5DCC37A9}"/>
</file>

<file path=customXml/itemProps2.xml><?xml version="1.0" encoding="utf-8"?>
<ds:datastoreItem xmlns:ds="http://schemas.openxmlformats.org/officeDocument/2006/customXml" ds:itemID="{87E90527-A20D-43B5-B396-470DFA14DE2E}">
  <ds:schemaRefs>
    <ds:schemaRef ds:uri="5f8eec94-f1e8-4333-9199-0fcb2e707b9d"/>
    <ds:schemaRef ds:uri="e1196768-4157-4d80-b3c6-79cf9493a5f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573FBDD-3636-4A17-920A-B9A3594B85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2327</TotalTime>
  <Words>1990</Words>
  <Application>Microsoft Office PowerPoint</Application>
  <PresentationFormat>Widescreen</PresentationFormat>
  <Paragraphs>228</Paragraphs>
  <Slides>13</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Courier New</vt:lpstr>
      <vt:lpstr>Symbol</vt:lpstr>
      <vt:lpstr>Trebuchet MS</vt:lpstr>
      <vt:lpstr>MBTA Grid 16:9</vt:lpstr>
      <vt:lpstr>think-cell Slide</vt:lpstr>
      <vt:lpstr>MassWorks Guidance Webinar</vt:lpstr>
      <vt:lpstr>Road Map</vt:lpstr>
      <vt:lpstr>What is the Community One Stop for Growth?</vt:lpstr>
      <vt:lpstr>MassWorks Overview</vt:lpstr>
      <vt:lpstr>Where Does MassWorks Fit in the One Stop?</vt:lpstr>
      <vt:lpstr>Important Project Parameters</vt:lpstr>
      <vt:lpstr>How To Be Competitive</vt:lpstr>
      <vt:lpstr>Successful Application Example #1</vt:lpstr>
      <vt:lpstr>Successful Application Example #2</vt:lpstr>
      <vt:lpstr>Successful Application Example #3</vt:lpstr>
      <vt:lpstr>Completing the Full Application</vt:lpstr>
      <vt:lpstr>FY25 Round Timeline</vt:lpstr>
      <vt:lpstr>Opportunities for Guidance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Guidance Webinar</dc:title>
  <dc:creator>Shannon, Patrick (EOED)</dc:creator>
  <cp:lastModifiedBy>Shannon, Patrick (EOED)</cp:lastModifiedBy>
  <cp:revision>4</cp:revision>
  <dcterms:created xsi:type="dcterms:W3CDTF">2023-11-01T17:03:17Z</dcterms:created>
  <dcterms:modified xsi:type="dcterms:W3CDTF">2024-02-13T15:09:46Z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0x010100023EC507CF3D814C891D1408D57845A8</vt:lpwstr>
  </property>
  <property fmtid="{D5CDD505-2E9C-101B-9397-08002B2CF9AE}" pid="3" name="MediaServiceImageTags">
    <vt:lpwstr/>
  </property>
</Properties>
</file>