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2.xml" ContentType="application/vnd.openxmlformats-officedocument.theme+xml"/>
  <Override PartName="/ppt/tags/tag24.xml" ContentType="application/vnd.openxmlformats-officedocument.presentationml.tags+xml"/>
  <Override PartName="/ppt/tags/tag25.xml" ContentType="application/vnd.openxmlformats-officedocument.presentationml.tags+xml"/>
  <Override PartName="/ppt/notesSlides/notesSlide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5.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7.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10.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11.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12.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13.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14.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15.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notesSlides/notesSlide16.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notesSlides/notesSlide1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notesSlides/notesSlide20.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notesSlides/notesSlide21.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notesSlides/notesSlide22.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notesSlides/notesSlide26.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notesSlides/notesSlide27.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notesSlides/notesSlide28.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notesSlides/notesSlide29.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notesSlides/notesSlide30.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notesSlides/notesSlide31.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notesSlides/notesSlide32.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39"/>
  </p:notesMasterIdLst>
  <p:sldIdLst>
    <p:sldId id="2145705175" r:id="rId5"/>
    <p:sldId id="2145705565" r:id="rId6"/>
    <p:sldId id="2145707634" r:id="rId7"/>
    <p:sldId id="2145707658" r:id="rId8"/>
    <p:sldId id="2145707666" r:id="rId9"/>
    <p:sldId id="2145707659" r:id="rId10"/>
    <p:sldId id="2145707660" r:id="rId11"/>
    <p:sldId id="2145707669" r:id="rId12"/>
    <p:sldId id="2145707675" r:id="rId13"/>
    <p:sldId id="2145707672" r:id="rId14"/>
    <p:sldId id="2145707668" r:id="rId15"/>
    <p:sldId id="2145707671" r:id="rId16"/>
    <p:sldId id="2145707673" r:id="rId17"/>
    <p:sldId id="2145707667" r:id="rId18"/>
    <p:sldId id="2145707670" r:id="rId19"/>
    <p:sldId id="2145707661" r:id="rId20"/>
    <p:sldId id="2145707674" r:id="rId21"/>
    <p:sldId id="2145707662" r:id="rId22"/>
    <p:sldId id="2145707676" r:id="rId23"/>
    <p:sldId id="2145707688" r:id="rId24"/>
    <p:sldId id="2145707690" r:id="rId25"/>
    <p:sldId id="2145707691" r:id="rId26"/>
    <p:sldId id="2145707689" r:id="rId27"/>
    <p:sldId id="2145707692" r:id="rId28"/>
    <p:sldId id="2145707677" r:id="rId29"/>
    <p:sldId id="2145707686" r:id="rId30"/>
    <p:sldId id="2145707678" r:id="rId31"/>
    <p:sldId id="2145707679" r:id="rId32"/>
    <p:sldId id="2145707681" r:id="rId33"/>
    <p:sldId id="2145707680" r:id="rId34"/>
    <p:sldId id="2145707682" r:id="rId35"/>
    <p:sldId id="2145707683" r:id="rId36"/>
    <p:sldId id="2145707684" r:id="rId37"/>
    <p:sldId id="2145707687" r:id="rId38"/>
  </p:sldIdLst>
  <p:sldSz cx="9144000" cy="6858000" type="screen4x3"/>
  <p:notesSz cx="7010400" cy="92964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ED20581-45F3-8049-9527-574F6C2DA273}">
          <p14:sldIdLst>
            <p14:sldId id="2145705175"/>
            <p14:sldId id="2145705565"/>
            <p14:sldId id="2145707634"/>
            <p14:sldId id="2145707658"/>
            <p14:sldId id="2145707666"/>
            <p14:sldId id="2145707659"/>
            <p14:sldId id="2145707660"/>
            <p14:sldId id="2145707669"/>
            <p14:sldId id="2145707675"/>
            <p14:sldId id="2145707672"/>
            <p14:sldId id="2145707668"/>
            <p14:sldId id="2145707671"/>
            <p14:sldId id="2145707673"/>
            <p14:sldId id="2145707667"/>
            <p14:sldId id="2145707670"/>
            <p14:sldId id="2145707661"/>
            <p14:sldId id="2145707674"/>
            <p14:sldId id="2145707662"/>
            <p14:sldId id="2145707676"/>
            <p14:sldId id="2145707688"/>
            <p14:sldId id="2145707690"/>
            <p14:sldId id="2145707691"/>
            <p14:sldId id="2145707689"/>
            <p14:sldId id="2145707692"/>
            <p14:sldId id="2145707677"/>
            <p14:sldId id="2145707686"/>
            <p14:sldId id="2145707678"/>
            <p14:sldId id="2145707679"/>
            <p14:sldId id="2145707681"/>
            <p14:sldId id="2145707680"/>
            <p14:sldId id="2145707682"/>
            <p14:sldId id="2145707683"/>
            <p14:sldId id="2145707684"/>
            <p14:sldId id="21457076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93B637-91F8-81DA-AB1C-3203EBB6C633}" name="Brown, Lena R (EHS)" initials="BLR(" userId="S::Lena.R.Brown@mass.gov::5a6c8641-ff13-4294-b2af-9876a409732f" providerId="AD"/>
  <p188:author id="{D85CA09A-FF07-D539-A98C-56CEBE2EEDFD}" name="Jaimie Bern" initials="JB" userId="S::jbern@healthmanagement.com::023dbbb5-906a-47ad-be08-5d3ed565167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di Wachman" initials="MKW" lastIdx="1" clrIdx="0"/>
  <p:cmAuthor id="2" name="Cooper, Emily (ELD)" initials="CE(" lastIdx="18" clrIdx="1">
    <p:extLst>
      <p:ext uri="{19B8F6BF-5375-455C-9EA6-DF929625EA0E}">
        <p15:presenceInfo xmlns:p15="http://schemas.microsoft.com/office/powerpoint/2012/main" userId="S::emily.cooper@mass.gov::5d740a0b-2802-48fe-9ec1-c67c3b4a2340" providerId="AD"/>
      </p:ext>
    </p:extLst>
  </p:cmAuthor>
  <p:cmAuthor id="3" name="Buckler, Stephanie (EHS)" initials="BS(" lastIdx="5" clrIdx="2">
    <p:extLst>
      <p:ext uri="{19B8F6BF-5375-455C-9EA6-DF929625EA0E}">
        <p15:presenceInfo xmlns:p15="http://schemas.microsoft.com/office/powerpoint/2012/main" userId="S::Stephanie.Buckler@massmail.state.ma.us::70fdc332-0d55-4262-80fc-52b1a9b02390" providerId="AD"/>
      </p:ext>
    </p:extLst>
  </p:cmAuthor>
  <p:cmAuthor id="4" name="Garon, Devon (ELD)" initials="GD(" lastIdx="9" clrIdx="3">
    <p:extLst>
      <p:ext uri="{19B8F6BF-5375-455C-9EA6-DF929625EA0E}">
        <p15:presenceInfo xmlns:p15="http://schemas.microsoft.com/office/powerpoint/2012/main" userId="S::devon.garon@mass.gov::6fc483a5-810f-4ab7-9c34-4c16961ee184" providerId="AD"/>
      </p:ext>
    </p:extLst>
  </p:cmAuthor>
  <p:cmAuthor id="5" name="Vidler, Lynn (ELD)" initials="VL(" lastIdx="11" clrIdx="4">
    <p:extLst>
      <p:ext uri="{19B8F6BF-5375-455C-9EA6-DF929625EA0E}">
        <p15:presenceInfo xmlns:p15="http://schemas.microsoft.com/office/powerpoint/2012/main" userId="S::Lynn.Vidler@mass.gov::1675df6e-cb8d-4bc7-97a2-e341fd57e1c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90" autoAdjust="0"/>
    <p:restoredTop sz="93817" autoAdjust="0"/>
  </p:normalViewPr>
  <p:slideViewPr>
    <p:cSldViewPr snapToGrid="0" snapToObjects="1">
      <p:cViewPr varScale="1">
        <p:scale>
          <a:sx n="62" d="100"/>
          <a:sy n="62" d="100"/>
        </p:scale>
        <p:origin x="1072" y="76"/>
      </p:cViewPr>
      <p:guideLst/>
    </p:cSldViewPr>
  </p:slideViewPr>
  <p:notesTextViewPr>
    <p:cViewPr>
      <p:scale>
        <a:sx n="1" d="1"/>
        <a:sy n="1" d="1"/>
      </p:scale>
      <p:origin x="0" y="0"/>
    </p:cViewPr>
  </p:notesTextViewPr>
  <p:sorterViewPr>
    <p:cViewPr>
      <p:scale>
        <a:sx n="103" d="100"/>
        <a:sy n="103" d="100"/>
      </p:scale>
      <p:origin x="0" y="0"/>
    </p:cViewPr>
  </p:sorterViewPr>
  <p:notesViewPr>
    <p:cSldViewPr snapToGrid="0" snapToObjects="1">
      <p:cViewPr varScale="1">
        <p:scale>
          <a:sx n="50" d="100"/>
          <a:sy n="50" d="100"/>
        </p:scale>
        <p:origin x="2684"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2E51C2D-B3BC-B448-BAA5-C263FCD0E37F}" type="datetimeFigureOut">
              <a:rPr lang="en-US" smtClean="0"/>
              <a:t>7/20/2023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1BDF06A-BF99-C449-B1AA-4821FEF0BD17}" type="slidenum">
              <a:rPr lang="en-US" smtClean="0"/>
              <a:t>‹#›</a:t>
            </a:fld>
            <a:endParaRPr lang="en-US"/>
          </a:p>
        </p:txBody>
      </p:sp>
    </p:spTree>
    <p:extLst>
      <p:ext uri="{BB962C8B-B14F-4D97-AF65-F5344CB8AC3E}">
        <p14:creationId xmlns:p14="http://schemas.microsoft.com/office/powerpoint/2010/main" val="621231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a:t>
            </a:fld>
            <a:endParaRPr lang="en-US"/>
          </a:p>
        </p:txBody>
      </p:sp>
    </p:spTree>
    <p:extLst>
      <p:ext uri="{BB962C8B-B14F-4D97-AF65-F5344CB8AC3E}">
        <p14:creationId xmlns:p14="http://schemas.microsoft.com/office/powerpoint/2010/main" val="2291623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10</a:t>
            </a:fld>
            <a:endParaRPr lang="en-US"/>
          </a:p>
        </p:txBody>
      </p:sp>
    </p:spTree>
    <p:extLst>
      <p:ext uri="{BB962C8B-B14F-4D97-AF65-F5344CB8AC3E}">
        <p14:creationId xmlns:p14="http://schemas.microsoft.com/office/powerpoint/2010/main" val="1255513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11</a:t>
            </a:fld>
            <a:endParaRPr lang="en-US"/>
          </a:p>
        </p:txBody>
      </p:sp>
    </p:spTree>
    <p:extLst>
      <p:ext uri="{BB962C8B-B14F-4D97-AF65-F5344CB8AC3E}">
        <p14:creationId xmlns:p14="http://schemas.microsoft.com/office/powerpoint/2010/main" val="26488045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12</a:t>
            </a:fld>
            <a:endParaRPr lang="en-US"/>
          </a:p>
        </p:txBody>
      </p:sp>
    </p:spTree>
    <p:extLst>
      <p:ext uri="{BB962C8B-B14F-4D97-AF65-F5344CB8AC3E}">
        <p14:creationId xmlns:p14="http://schemas.microsoft.com/office/powerpoint/2010/main" val="734657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13</a:t>
            </a:fld>
            <a:endParaRPr lang="en-US"/>
          </a:p>
        </p:txBody>
      </p:sp>
    </p:spTree>
    <p:extLst>
      <p:ext uri="{BB962C8B-B14F-4D97-AF65-F5344CB8AC3E}">
        <p14:creationId xmlns:p14="http://schemas.microsoft.com/office/powerpoint/2010/main" val="1887491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14</a:t>
            </a:fld>
            <a:endParaRPr lang="en-US"/>
          </a:p>
        </p:txBody>
      </p:sp>
    </p:spTree>
    <p:extLst>
      <p:ext uri="{BB962C8B-B14F-4D97-AF65-F5344CB8AC3E}">
        <p14:creationId xmlns:p14="http://schemas.microsoft.com/office/powerpoint/2010/main" val="2310992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15</a:t>
            </a:fld>
            <a:endParaRPr lang="en-US"/>
          </a:p>
        </p:txBody>
      </p:sp>
    </p:spTree>
    <p:extLst>
      <p:ext uri="{BB962C8B-B14F-4D97-AF65-F5344CB8AC3E}">
        <p14:creationId xmlns:p14="http://schemas.microsoft.com/office/powerpoint/2010/main" val="30728828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16</a:t>
            </a:fld>
            <a:endParaRPr lang="en-US"/>
          </a:p>
        </p:txBody>
      </p:sp>
    </p:spTree>
    <p:extLst>
      <p:ext uri="{BB962C8B-B14F-4D97-AF65-F5344CB8AC3E}">
        <p14:creationId xmlns:p14="http://schemas.microsoft.com/office/powerpoint/2010/main" val="31101965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17</a:t>
            </a:fld>
            <a:endParaRPr lang="en-US"/>
          </a:p>
        </p:txBody>
      </p:sp>
    </p:spTree>
    <p:extLst>
      <p:ext uri="{BB962C8B-B14F-4D97-AF65-F5344CB8AC3E}">
        <p14:creationId xmlns:p14="http://schemas.microsoft.com/office/powerpoint/2010/main" val="13281751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18</a:t>
            </a:fld>
            <a:endParaRPr lang="en-US"/>
          </a:p>
        </p:txBody>
      </p:sp>
    </p:spTree>
    <p:extLst>
      <p:ext uri="{BB962C8B-B14F-4D97-AF65-F5344CB8AC3E}">
        <p14:creationId xmlns:p14="http://schemas.microsoft.com/office/powerpoint/2010/main" val="8196152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19</a:t>
            </a:fld>
            <a:endParaRPr lang="en-US"/>
          </a:p>
        </p:txBody>
      </p:sp>
    </p:spTree>
    <p:extLst>
      <p:ext uri="{BB962C8B-B14F-4D97-AF65-F5344CB8AC3E}">
        <p14:creationId xmlns:p14="http://schemas.microsoft.com/office/powerpoint/2010/main" val="206208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a:t>
            </a:fld>
            <a:endParaRPr lang="en-US"/>
          </a:p>
        </p:txBody>
      </p:sp>
    </p:spTree>
    <p:extLst>
      <p:ext uri="{BB962C8B-B14F-4D97-AF65-F5344CB8AC3E}">
        <p14:creationId xmlns:p14="http://schemas.microsoft.com/office/powerpoint/2010/main" val="5117645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20</a:t>
            </a:fld>
            <a:endParaRPr lang="en-US"/>
          </a:p>
        </p:txBody>
      </p:sp>
    </p:spTree>
    <p:extLst>
      <p:ext uri="{BB962C8B-B14F-4D97-AF65-F5344CB8AC3E}">
        <p14:creationId xmlns:p14="http://schemas.microsoft.com/office/powerpoint/2010/main" val="31189609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21</a:t>
            </a:fld>
            <a:endParaRPr lang="en-US"/>
          </a:p>
        </p:txBody>
      </p:sp>
    </p:spTree>
    <p:extLst>
      <p:ext uri="{BB962C8B-B14F-4D97-AF65-F5344CB8AC3E}">
        <p14:creationId xmlns:p14="http://schemas.microsoft.com/office/powerpoint/2010/main" val="22237916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22</a:t>
            </a:fld>
            <a:endParaRPr lang="en-US"/>
          </a:p>
        </p:txBody>
      </p:sp>
    </p:spTree>
    <p:extLst>
      <p:ext uri="{BB962C8B-B14F-4D97-AF65-F5344CB8AC3E}">
        <p14:creationId xmlns:p14="http://schemas.microsoft.com/office/powerpoint/2010/main" val="2512623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23</a:t>
            </a:fld>
            <a:endParaRPr lang="en-US"/>
          </a:p>
        </p:txBody>
      </p:sp>
    </p:spTree>
    <p:extLst>
      <p:ext uri="{BB962C8B-B14F-4D97-AF65-F5344CB8AC3E}">
        <p14:creationId xmlns:p14="http://schemas.microsoft.com/office/powerpoint/2010/main" val="13278556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24</a:t>
            </a:fld>
            <a:endParaRPr lang="en-US"/>
          </a:p>
        </p:txBody>
      </p:sp>
    </p:spTree>
    <p:extLst>
      <p:ext uri="{BB962C8B-B14F-4D97-AF65-F5344CB8AC3E}">
        <p14:creationId xmlns:p14="http://schemas.microsoft.com/office/powerpoint/2010/main" val="19196526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25</a:t>
            </a:fld>
            <a:endParaRPr lang="en-US"/>
          </a:p>
        </p:txBody>
      </p:sp>
    </p:spTree>
    <p:extLst>
      <p:ext uri="{BB962C8B-B14F-4D97-AF65-F5344CB8AC3E}">
        <p14:creationId xmlns:p14="http://schemas.microsoft.com/office/powerpoint/2010/main" val="13059854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26</a:t>
            </a:fld>
            <a:endParaRPr lang="en-US"/>
          </a:p>
        </p:txBody>
      </p:sp>
    </p:spTree>
    <p:extLst>
      <p:ext uri="{BB962C8B-B14F-4D97-AF65-F5344CB8AC3E}">
        <p14:creationId xmlns:p14="http://schemas.microsoft.com/office/powerpoint/2010/main" val="1123558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27</a:t>
            </a:fld>
            <a:endParaRPr lang="en-US"/>
          </a:p>
        </p:txBody>
      </p:sp>
    </p:spTree>
    <p:extLst>
      <p:ext uri="{BB962C8B-B14F-4D97-AF65-F5344CB8AC3E}">
        <p14:creationId xmlns:p14="http://schemas.microsoft.com/office/powerpoint/2010/main" val="4868059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28</a:t>
            </a:fld>
            <a:endParaRPr lang="en-US"/>
          </a:p>
        </p:txBody>
      </p:sp>
    </p:spTree>
    <p:extLst>
      <p:ext uri="{BB962C8B-B14F-4D97-AF65-F5344CB8AC3E}">
        <p14:creationId xmlns:p14="http://schemas.microsoft.com/office/powerpoint/2010/main" val="7484198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29</a:t>
            </a:fld>
            <a:endParaRPr lang="en-US"/>
          </a:p>
        </p:txBody>
      </p:sp>
    </p:spTree>
    <p:extLst>
      <p:ext uri="{BB962C8B-B14F-4D97-AF65-F5344CB8AC3E}">
        <p14:creationId xmlns:p14="http://schemas.microsoft.com/office/powerpoint/2010/main" val="120488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a:t>
            </a:fld>
            <a:endParaRPr lang="en-US"/>
          </a:p>
        </p:txBody>
      </p:sp>
    </p:spTree>
    <p:extLst>
      <p:ext uri="{BB962C8B-B14F-4D97-AF65-F5344CB8AC3E}">
        <p14:creationId xmlns:p14="http://schemas.microsoft.com/office/powerpoint/2010/main" val="24328097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30</a:t>
            </a:fld>
            <a:endParaRPr lang="en-US"/>
          </a:p>
        </p:txBody>
      </p:sp>
    </p:spTree>
    <p:extLst>
      <p:ext uri="{BB962C8B-B14F-4D97-AF65-F5344CB8AC3E}">
        <p14:creationId xmlns:p14="http://schemas.microsoft.com/office/powerpoint/2010/main" val="21901535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31</a:t>
            </a:fld>
            <a:endParaRPr lang="en-US"/>
          </a:p>
        </p:txBody>
      </p:sp>
    </p:spTree>
    <p:extLst>
      <p:ext uri="{BB962C8B-B14F-4D97-AF65-F5344CB8AC3E}">
        <p14:creationId xmlns:p14="http://schemas.microsoft.com/office/powerpoint/2010/main" val="9103844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32</a:t>
            </a:fld>
            <a:endParaRPr lang="en-US"/>
          </a:p>
        </p:txBody>
      </p:sp>
    </p:spTree>
    <p:extLst>
      <p:ext uri="{BB962C8B-B14F-4D97-AF65-F5344CB8AC3E}">
        <p14:creationId xmlns:p14="http://schemas.microsoft.com/office/powerpoint/2010/main" val="19004697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33</a:t>
            </a:fld>
            <a:endParaRPr lang="en-US"/>
          </a:p>
        </p:txBody>
      </p:sp>
    </p:spTree>
    <p:extLst>
      <p:ext uri="{BB962C8B-B14F-4D97-AF65-F5344CB8AC3E}">
        <p14:creationId xmlns:p14="http://schemas.microsoft.com/office/powerpoint/2010/main" val="16707459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34</a:t>
            </a:fld>
            <a:endParaRPr lang="en-US"/>
          </a:p>
        </p:txBody>
      </p:sp>
    </p:spTree>
    <p:extLst>
      <p:ext uri="{BB962C8B-B14F-4D97-AF65-F5344CB8AC3E}">
        <p14:creationId xmlns:p14="http://schemas.microsoft.com/office/powerpoint/2010/main" val="432798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4</a:t>
            </a:fld>
            <a:endParaRPr lang="en-US"/>
          </a:p>
        </p:txBody>
      </p:sp>
    </p:spTree>
    <p:extLst>
      <p:ext uri="{BB962C8B-B14F-4D97-AF65-F5344CB8AC3E}">
        <p14:creationId xmlns:p14="http://schemas.microsoft.com/office/powerpoint/2010/main" val="2828996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5</a:t>
            </a:fld>
            <a:endParaRPr lang="en-US"/>
          </a:p>
        </p:txBody>
      </p:sp>
    </p:spTree>
    <p:extLst>
      <p:ext uri="{BB962C8B-B14F-4D97-AF65-F5344CB8AC3E}">
        <p14:creationId xmlns:p14="http://schemas.microsoft.com/office/powerpoint/2010/main" val="3280423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6</a:t>
            </a:fld>
            <a:endParaRPr lang="en-US"/>
          </a:p>
        </p:txBody>
      </p:sp>
    </p:spTree>
    <p:extLst>
      <p:ext uri="{BB962C8B-B14F-4D97-AF65-F5344CB8AC3E}">
        <p14:creationId xmlns:p14="http://schemas.microsoft.com/office/powerpoint/2010/main" val="3829659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7</a:t>
            </a:fld>
            <a:endParaRPr lang="en-US"/>
          </a:p>
        </p:txBody>
      </p:sp>
    </p:spTree>
    <p:extLst>
      <p:ext uri="{BB962C8B-B14F-4D97-AF65-F5344CB8AC3E}">
        <p14:creationId xmlns:p14="http://schemas.microsoft.com/office/powerpoint/2010/main" val="536632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8</a:t>
            </a:fld>
            <a:endParaRPr lang="en-US"/>
          </a:p>
        </p:txBody>
      </p:sp>
    </p:spTree>
    <p:extLst>
      <p:ext uri="{BB962C8B-B14F-4D97-AF65-F5344CB8AC3E}">
        <p14:creationId xmlns:p14="http://schemas.microsoft.com/office/powerpoint/2010/main" val="2760069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9</a:t>
            </a:fld>
            <a:endParaRPr lang="en-US"/>
          </a:p>
        </p:txBody>
      </p:sp>
    </p:spTree>
    <p:extLst>
      <p:ext uri="{BB962C8B-B14F-4D97-AF65-F5344CB8AC3E}">
        <p14:creationId xmlns:p14="http://schemas.microsoft.com/office/powerpoint/2010/main" val="22786250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6.emf"/></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6.emf"/><Relationship Id="rId4" Type="http://schemas.openxmlformats.org/officeDocument/2006/relationships/oleObject" Target="../embeddings/oleObject5.bin"/></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23.xml"/><Relationship Id="rId5" Type="http://schemas.openxmlformats.org/officeDocument/2006/relationships/image" Target="../media/image2.png"/><Relationship Id="rId4" Type="http://schemas.openxmlformats.org/officeDocument/2006/relationships/image" Target="../media/image3.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2468853839"/>
              </p:ext>
            </p:extLst>
          </p:nvPr>
        </p:nvGraphicFramePr>
        <p:xfrm>
          <a:off x="1622" y="1623"/>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2" y="1623"/>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7" y="4932848"/>
            <a:ext cx="5036085" cy="377401"/>
            <a:chOff x="1663" y="3142"/>
            <a:chExt cx="3109" cy="233"/>
          </a:xfrm>
        </p:grpSpPr>
        <p:sp>
          <p:nvSpPr>
            <p:cNvPr id="9" name="McK Document type"/>
            <p:cNvSpPr txBox="1">
              <a:spLocks noChangeArrowheads="1"/>
            </p:cNvSpPr>
            <p:nvPr/>
          </p:nvSpPr>
          <p:spPr bwMode="auto">
            <a:xfrm>
              <a:off x="1663" y="3142"/>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dirty="0">
                  <a:solidFill>
                    <a:srgbClr val="000000"/>
                  </a:solidFill>
                  <a:latin typeface="Arial"/>
                </a:rPr>
                <a:t>Document type</a:t>
              </a:r>
            </a:p>
          </p:txBody>
        </p:sp>
        <p:sp>
          <p:nvSpPr>
            <p:cNvPr id="10" name="McK Date"/>
            <p:cNvSpPr txBox="1">
              <a:spLocks noChangeArrowheads="1"/>
            </p:cNvSpPr>
            <p:nvPr/>
          </p:nvSpPr>
          <p:spPr bwMode="auto">
            <a:xfrm>
              <a:off x="1663" y="3275"/>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7" y="2775201"/>
            <a:ext cx="5539245" cy="380873"/>
          </a:xfrm>
          <a:prstGeom prst="rect">
            <a:avLst/>
          </a:prstGeom>
        </p:spPr>
        <p:txBody>
          <a:bodyPr anchor="b">
            <a:spAutoFit/>
          </a:bodyPr>
          <a:lstStyle>
            <a:lvl1pPr>
              <a:defRPr sz="2475"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7" y="3770660"/>
            <a:ext cx="5539245" cy="161583"/>
          </a:xfrm>
        </p:spPr>
        <p:txBody>
          <a:bodyPr>
            <a:spAutoFit/>
          </a:bodyPr>
          <a:lstStyle>
            <a:lvl1pPr>
              <a:defRPr sz="105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3" name="TitleTopPlaceholder"/>
          <p:cNvSpPr>
            <a:spLocks noChangeArrowheads="1"/>
          </p:cNvSpPr>
          <p:nvPr/>
        </p:nvSpPr>
        <p:spPr bwMode="ltGray">
          <a:xfrm>
            <a:off x="2" y="3245970"/>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4" name="TitleTopPlaceholder"/>
          <p:cNvSpPr>
            <a:spLocks noChangeArrowheads="1"/>
          </p:cNvSpPr>
          <p:nvPr/>
        </p:nvSpPr>
        <p:spPr bwMode="ltGray">
          <a:xfrm>
            <a:off x="3886006" y="3246846"/>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5"/>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114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009110147"/>
              </p:ex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1589" y="1590"/>
                        <a:ext cx="1587"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59468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584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741328189"/>
              </p:ex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0"/>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26238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9"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1"/>
            <a:ext cx="2901756" cy="123110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46623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1665" y="1665"/>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65" y="1665"/>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1298"/>
            <a:ext cx="5036085"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592295" y="2591192"/>
            <a:ext cx="5539245"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125668" y="3246013"/>
            <a:ext cx="2293946"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1" y="3245986"/>
            <a:ext cx="2125653"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3886006" y="3246012"/>
            <a:ext cx="5257994"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728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1876203098"/>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4" imgW="270" imgH="270" progId="TCLayout.ActiveDocument.1">
                  <p:embed/>
                </p:oleObj>
              </mc:Choice>
              <mc:Fallback>
                <p:oleObj name="think-cell Slide" r:id="rId24" imgW="270" imgH="270" progId="TCLayout.ActiveDocument.1">
                  <p:embed/>
                  <p:pic>
                    <p:nvPicPr>
                      <p:cNvPr id="2" name="Object 1" hidden="1"/>
                      <p:cNvPicPr/>
                      <p:nvPr/>
                    </p:nvPicPr>
                    <p:blipFill>
                      <a:blip r:embed="rId25"/>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65689"/>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grpSp>
      <p:sp>
        <p:nvSpPr>
          <p:cNvPr id="1036" name="Rectangle 286"/>
          <p:cNvSpPr>
            <a:spLocks noGrp="1" noChangeArrowheads="1"/>
          </p:cNvSpPr>
          <p:nvPr>
            <p:ph type="body" idx="1"/>
          </p:nvPr>
        </p:nvSpPr>
        <p:spPr bwMode="auto">
          <a:xfrm>
            <a:off x="1482156" y="1990667"/>
            <a:ext cx="4389768" cy="9233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6" y="234865"/>
            <a:ext cx="8053675" cy="219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5" y="27537"/>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dirty="0">
                <a:solidFill>
                  <a:srgbClr val="808080"/>
                </a:solidFill>
              </a:rPr>
              <a:t>TRACKER</a:t>
            </a:r>
          </a:p>
        </p:txBody>
      </p:sp>
      <p:sp>
        <p:nvSpPr>
          <p:cNvPr id="11" name="McK 3. Unit of measure" hidden="1"/>
          <p:cNvSpPr txBox="1">
            <a:spLocks noChangeArrowheads="1"/>
          </p:cNvSpPr>
          <p:nvPr/>
        </p:nvSpPr>
        <p:spPr bwMode="auto">
          <a:xfrm>
            <a:off x="174945"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dirty="0">
                <a:solidFill>
                  <a:srgbClr val="808080"/>
                </a:solidFill>
                <a:latin typeface="Arial"/>
              </a:rPr>
              <a:t>Unit of measure</a:t>
            </a:r>
          </a:p>
        </p:txBody>
      </p:sp>
      <p:grpSp>
        <p:nvGrpSpPr>
          <p:cNvPr id="12" name="McK Slide Elements" hidden="1"/>
          <p:cNvGrpSpPr>
            <a:grpSpLocks/>
          </p:cNvGrpSpPr>
          <p:nvPr/>
        </p:nvGrpSpPr>
        <p:grpSpPr bwMode="auto">
          <a:xfrm>
            <a:off x="174944" y="6128512"/>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dirty="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dirty="0">
                  <a:solidFill>
                    <a:srgbClr val="000000"/>
                  </a:solidFill>
                </a:rPr>
                <a:t>SOURCE: Source</a:t>
              </a:r>
            </a:p>
          </p:txBody>
        </p:sp>
      </p:grpSp>
      <p:grpSp>
        <p:nvGrpSpPr>
          <p:cNvPr id="15" name="ACET" hidden="1"/>
          <p:cNvGrpSpPr>
            <a:grpSpLocks/>
          </p:cNvGrpSpPr>
          <p:nvPr/>
        </p:nvGrpSpPr>
        <p:grpSpPr bwMode="auto">
          <a:xfrm>
            <a:off x="1482156" y="1281220"/>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dirty="0">
                  <a:solidFill>
                    <a:srgbClr val="000000"/>
                  </a:solidFill>
                </a:rPr>
                <a:t>Title</a:t>
              </a:r>
            </a:p>
            <a:p>
              <a:pPr fontAlgn="base">
                <a:spcBef>
                  <a:spcPct val="0"/>
                </a:spcBef>
                <a:spcAft>
                  <a:spcPct val="0"/>
                </a:spcAft>
              </a:pPr>
              <a:r>
                <a:rPr lang="en-US" sz="1200" dirty="0">
                  <a:solidFill>
                    <a:srgbClr val="808080"/>
                  </a:solidFill>
                </a:rPr>
                <a:t>Unit of measure</a:t>
              </a:r>
            </a:p>
          </p:txBody>
        </p:sp>
      </p:grpSp>
      <p:grpSp>
        <p:nvGrpSpPr>
          <p:cNvPr id="63" name="LegendBoxes" hidden="1"/>
          <p:cNvGrpSpPr>
            <a:grpSpLocks/>
          </p:cNvGrpSpPr>
          <p:nvPr/>
        </p:nvGrpSpPr>
        <p:grpSpPr bwMode="auto">
          <a:xfrm>
            <a:off x="7449482" y="275440"/>
            <a:ext cx="644698"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72" name="LegendLines" hidden="1"/>
          <p:cNvGrpSpPr>
            <a:grpSpLocks/>
          </p:cNvGrpSpPr>
          <p:nvPr/>
        </p:nvGrpSpPr>
        <p:grpSpPr bwMode="auto">
          <a:xfrm>
            <a:off x="7135224" y="275439"/>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grpSp>
        <p:nvGrpSpPr>
          <p:cNvPr id="79" name="McKSticker" hidden="1"/>
          <p:cNvGrpSpPr/>
          <p:nvPr/>
        </p:nvGrpSpPr>
        <p:grpSpPr bwMode="auto">
          <a:xfrm>
            <a:off x="7418657" y="275439"/>
            <a:ext cx="809966" cy="166199"/>
            <a:chOff x="7946981" y="285750"/>
            <a:chExt cx="793794" cy="162890"/>
          </a:xfrm>
        </p:grpSpPr>
        <p:sp>
          <p:nvSpPr>
            <p:cNvPr id="80" name="StickerRectangle"/>
            <p:cNvSpPr>
              <a:spLocks noChangeArrowheads="1"/>
            </p:cNvSpPr>
            <p:nvPr/>
          </p:nvSpPr>
          <p:spPr bwMode="auto">
            <a:xfrm>
              <a:off x="7946981" y="285750"/>
              <a:ext cx="793794"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dirty="0">
                  <a:solidFill>
                    <a:srgbClr val="808080"/>
                  </a:solidFill>
                </a:rPr>
                <a:t>PRELIMINARY</a:t>
              </a:r>
            </a:p>
          </p:txBody>
        </p:sp>
        <p:cxnSp>
          <p:nvCxnSpPr>
            <p:cNvPr id="81" name="AutoShape 31"/>
            <p:cNvCxnSpPr>
              <a:cxnSpLocks noChangeShapeType="1"/>
              <a:stCxn id="80" idx="2"/>
              <a:endCxn id="80" idx="4"/>
            </p:cNvCxnSpPr>
            <p:nvPr/>
          </p:nvCxnSpPr>
          <p:spPr bwMode="auto">
            <a:xfrm>
              <a:off x="7946981"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1" y="448640"/>
              <a:ext cx="793794"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67" y="275438"/>
            <a:ext cx="711928" cy="1333054"/>
            <a:chOff x="6655594" y="273840"/>
            <a:chExt cx="697715"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sp>
        <p:nvSpPr>
          <p:cNvPr id="104" name="Slide Number"/>
          <p:cNvSpPr txBox="1">
            <a:spLocks/>
          </p:cNvSpPr>
          <p:nvPr/>
        </p:nvSpPr>
        <p:spPr bwMode="auto">
          <a:xfrm>
            <a:off x="8852038" y="6654135"/>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FFFFFF"/>
                </a:solidFill>
              </a:rPr>
              <a:pPr algn="r" fontAlgn="base">
                <a:spcBef>
                  <a:spcPct val="0"/>
                </a:spcBef>
                <a:spcAft>
                  <a:spcPct val="0"/>
                </a:spcAft>
              </a:pPr>
              <a:t>‹#›</a:t>
            </a:fld>
            <a:endParaRPr lang="en-US" sz="750" dirty="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5192430" y="661915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dirty="0">
                <a:solidFill>
                  <a:srgbClr val="FFFFFF"/>
                </a:solidFill>
              </a:rPr>
              <a:t>INTERNAL DRAFT – POLICY IN DEVELOPMENT</a:t>
            </a:r>
          </a:p>
        </p:txBody>
      </p:sp>
    </p:spTree>
    <p:extLst>
      <p:ext uri="{BB962C8B-B14F-4D97-AF65-F5344CB8AC3E}">
        <p14:creationId xmlns:p14="http://schemas.microsoft.com/office/powerpoint/2010/main" val="428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70" r:id="rId5"/>
    <p:sldLayoutId id="2147483671" r:id="rId6"/>
  </p:sldLayoutIdLst>
  <p:txStyles>
    <p:titleStyle>
      <a:lvl1pPr algn="l" defTabSz="685072" rtl="0" eaLnBrk="1" fontAlgn="base" hangingPunct="1">
        <a:spcBef>
          <a:spcPct val="0"/>
        </a:spcBef>
        <a:spcAft>
          <a:spcPct val="0"/>
        </a:spcAft>
        <a:tabLst>
          <a:tab pos="206493" algn="l"/>
        </a:tabLst>
        <a:defRPr sz="1425" b="1" baseline="0">
          <a:solidFill>
            <a:schemeClr val="tx2"/>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7.emf"/><Relationship Id="rId5" Type="http://schemas.openxmlformats.org/officeDocument/2006/relationships/oleObject" Target="../embeddings/oleObject7.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hyperlink" Target="https://www.mass.gov/masshealth-match-program" TargetMode="Externa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8" Type="http://schemas.openxmlformats.org/officeDocument/2006/relationships/hyperlink" Target="mailto:vbernecer@commonwealthcare.org" TargetMode="External"/><Relationship Id="rId13" Type="http://schemas.openxmlformats.org/officeDocument/2006/relationships/hyperlink" Target="tel:1-800-495-0086" TargetMode="External"/><Relationship Id="rId18" Type="http://schemas.openxmlformats.org/officeDocument/2006/relationships/hyperlink" Target="mailto:haley.claflin@steward.org" TargetMode="External"/><Relationship Id="rId26" Type="http://schemas.openxmlformats.org/officeDocument/2006/relationships/hyperlink" Target="mailto:BACOMATCH@bmc.org" TargetMode="External"/><Relationship Id="rId3" Type="http://schemas.openxmlformats.org/officeDocument/2006/relationships/slideLayout" Target="../slideLayouts/slideLayout5.xml"/><Relationship Id="rId21" Type="http://schemas.openxmlformats.org/officeDocument/2006/relationships/hyperlink" Target="mailto:MatchHousingProgram@umassmemorial.org" TargetMode="External"/><Relationship Id="rId7" Type="http://schemas.openxmlformats.org/officeDocument/2006/relationships/hyperlink" Target="mailto:rmarkham@chpberkshires.org" TargetMode="External"/><Relationship Id="rId12" Type="http://schemas.openxmlformats.org/officeDocument/2006/relationships/hyperlink" Target="mailto:bgagliardi@hhsi.us" TargetMode="External"/><Relationship Id="rId17" Type="http://schemas.openxmlformats.org/officeDocument/2006/relationships/hyperlink" Target="mailto:andrew.steiner@ihserv.org" TargetMode="External"/><Relationship Id="rId25" Type="http://schemas.openxmlformats.org/officeDocument/2006/relationships/hyperlink" Target="mailto:DACCIMATCH@childrens.harvard.edu" TargetMode="External"/><Relationship Id="rId2" Type="http://schemas.openxmlformats.org/officeDocument/2006/relationships/tags" Target="../tags/tag61.xml"/><Relationship Id="rId16" Type="http://schemas.openxmlformats.org/officeDocument/2006/relationships/hyperlink" Target="mailto:grace.pine@molinahealthcare.com" TargetMode="External"/><Relationship Id="rId20" Type="http://schemas.openxmlformats.org/officeDocument/2006/relationships/hyperlink" Target="mailto:TuftsMATCH@point32health.org" TargetMode="External"/><Relationship Id="rId29" Type="http://schemas.openxmlformats.org/officeDocument/2006/relationships/hyperlink" Target="mailto:Ahodgson@Signature-Healthcare.org" TargetMode="External"/><Relationship Id="rId1" Type="http://schemas.openxmlformats.org/officeDocument/2006/relationships/tags" Target="../tags/tag60.xml"/><Relationship Id="rId6" Type="http://schemas.openxmlformats.org/officeDocument/2006/relationships/image" Target="../media/image8.emf"/><Relationship Id="rId11" Type="http://schemas.openxmlformats.org/officeDocument/2006/relationships/hyperlink" Target="mailto:Rachel.waterhouse@fallonhealth.org" TargetMode="External"/><Relationship Id="rId24" Type="http://schemas.openxmlformats.org/officeDocument/2006/relationships/hyperlink" Target="tel:1-888-867-5511" TargetMode="External"/><Relationship Id="rId5" Type="http://schemas.openxmlformats.org/officeDocument/2006/relationships/oleObject" Target="../embeddings/oleObject8.bin"/><Relationship Id="rId15" Type="http://schemas.openxmlformats.org/officeDocument/2006/relationships/hyperlink" Target="mailto:ramireca@ebnhc.org" TargetMode="External"/><Relationship Id="rId23" Type="http://schemas.openxmlformats.org/officeDocument/2006/relationships/hyperlink" Target="tel:711" TargetMode="External"/><Relationship Id="rId28" Type="http://schemas.openxmlformats.org/officeDocument/2006/relationships/hyperlink" Target="mailto:sarah.shields@bmchp-wellsense.org" TargetMode="External"/><Relationship Id="rId10" Type="http://schemas.openxmlformats.org/officeDocument/2006/relationships/hyperlink" Target="mailto:Rleeman@elementcare.org" TargetMode="External"/><Relationship Id="rId19" Type="http://schemas.openxmlformats.org/officeDocument/2006/relationships/hyperlink" Target="mailto:jennifer.l.maynard@fallonhealth.org" TargetMode="External"/><Relationship Id="rId4" Type="http://schemas.openxmlformats.org/officeDocument/2006/relationships/notesSlide" Target="../notesSlides/notesSlide22.xml"/><Relationship Id="rId9" Type="http://schemas.openxmlformats.org/officeDocument/2006/relationships/hyperlink" Target="https://tinyurl.com/C3MATCHHousing" TargetMode="External"/><Relationship Id="rId14" Type="http://schemas.openxmlformats.org/officeDocument/2006/relationships/hyperlink" Target="mailto:Paige.Fairman@trinity-health.org" TargetMode="External"/><Relationship Id="rId22" Type="http://schemas.openxmlformats.org/officeDocument/2006/relationships/hyperlink" Target="tel:1-866-633-4454" TargetMode="External"/><Relationship Id="rId27" Type="http://schemas.openxmlformats.org/officeDocument/2006/relationships/hyperlink" Target="mailto:CM.Tel@wellsense.org" TargetMode="External"/><Relationship Id="rId30" Type="http://schemas.openxmlformats.org/officeDocument/2006/relationships/hyperlink" Target="mailto:WilmotP@southcoast.org"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mass.gov/info-details/how-to-apply-for-the-match-program#step-2:-contact-your-health-plan.-" TargetMode="External"/><Relationship Id="rId3" Type="http://schemas.openxmlformats.org/officeDocument/2006/relationships/slideLayout" Target="../slideLayouts/slideLayout5.xml"/><Relationship Id="rId7" Type="http://schemas.openxmlformats.org/officeDocument/2006/relationships/hyperlink" Target="https://www.mass.gov/decision-tree/find-out-if-you-may-be-eligible-for-match-assistance#s=703461" TargetMode="Externa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3.xml"/><Relationship Id="rId9" Type="http://schemas.openxmlformats.org/officeDocument/2006/relationships/hyperlink" Target="https://www.mass.gov/info-details/masshealth-match-program-assistance#items-covered-by-the-match-program-"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mass.gov/masshealth-match-program"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hyperlink" Target="https://www.mass.gov/decision-tree/find-out-if-you-may-be-eligible-for-match-assistance#s=703461" TargetMode="Externa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hyperlink" Target="https://www.mass.gov/info-details/how-to-apply-for-the-match-program#step-2:-contact-your-health-plan.-" TargetMode="Externa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3" Type="http://schemas.openxmlformats.org/officeDocument/2006/relationships/hyperlink" Target="https://www.mass.gov/masshealth-match-program" TargetMode="External"/><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5.xml"/><Relationship Id="rId7" Type="http://schemas.openxmlformats.org/officeDocument/2006/relationships/hyperlink" Target="https://www.mass.gov/decision-tree/find-out-if-you-may-be-eligible-for-match-assistance" TargetMode="Externa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8.emf"/><Relationship Id="rId5" Type="http://schemas.openxmlformats.org/officeDocument/2006/relationships/oleObject" Target="../embeddings/oleObject8.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43529DA-F352-4898-BE64-1DAD1C5F6E6D}"/>
              </a:ext>
            </a:extLst>
          </p:cNvPr>
          <p:cNvGraphicFramePr>
            <a:graphicFrameLocks noChangeAspect="1"/>
          </p:cNvGraphicFramePr>
          <p:nvPr>
            <p:custDataLst>
              <p:tags r:id="rId1"/>
            </p:custDataLst>
            <p:extLst>
              <p:ext uri="{D42A27DB-BD31-4B8C-83A1-F6EECF244321}">
                <p14:modId xmlns:p14="http://schemas.microsoft.com/office/powerpoint/2010/main" val="1826772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47" imgH="346" progId="TCLayout.ActiveDocument.1">
                  <p:embed/>
                </p:oleObj>
              </mc:Choice>
              <mc:Fallback>
                <p:oleObj name="think-cell Slide" r:id="rId5" imgW="347" imgH="346" progId="TCLayout.ActiveDocument.1">
                  <p:embed/>
                  <p:pic>
                    <p:nvPicPr>
                      <p:cNvPr id="5" name="Object 4" hidden="1">
                        <a:extLst>
                          <a:ext uri="{FF2B5EF4-FFF2-40B4-BE49-F238E27FC236}">
                            <a16:creationId xmlns:a16="http://schemas.microsoft.com/office/drawing/2014/main" id="{643529DA-F352-4898-BE64-1DAD1C5F6E6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0166CBBC-D7B7-4C5A-A510-84C800C70D4F}"/>
              </a:ext>
            </a:extLst>
          </p:cNvPr>
          <p:cNvSpPr/>
          <p:nvPr>
            <p:custDataLst>
              <p:tags r:id="rId2"/>
            </p:custDataLst>
          </p:nvPr>
        </p:nvSpPr>
        <p:spPr>
          <a:xfrm>
            <a:off x="0" y="0"/>
            <a:ext cx="158750" cy="158750"/>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b="1" dirty="0" err="1">
              <a:solidFill>
                <a:schemeClr val="tx1"/>
              </a:solidFill>
              <a:latin typeface="Arial" panose="020B0604020202020204" pitchFamily="34" charset="0"/>
              <a:ea typeface="+mj-ea"/>
              <a:cs typeface="+mj-cs"/>
              <a:sym typeface="Arial" panose="020B0604020202020204" pitchFamily="34" charset="0"/>
            </a:endParaRPr>
          </a:p>
        </p:txBody>
      </p:sp>
      <p:sp>
        <p:nvSpPr>
          <p:cNvPr id="3" name="Title 2">
            <a:extLst>
              <a:ext uri="{FF2B5EF4-FFF2-40B4-BE49-F238E27FC236}">
                <a16:creationId xmlns:a16="http://schemas.microsoft.com/office/drawing/2014/main" id="{D75D272F-7571-104F-991C-8ED53F02B50C}"/>
              </a:ext>
            </a:extLst>
          </p:cNvPr>
          <p:cNvSpPr>
            <a:spLocks noGrp="1"/>
          </p:cNvSpPr>
          <p:nvPr>
            <p:ph type="ctrTitle"/>
          </p:nvPr>
        </p:nvSpPr>
        <p:spPr>
          <a:xfrm>
            <a:off x="2739643" y="2656453"/>
            <a:ext cx="5539245" cy="430887"/>
          </a:xfrm>
        </p:spPr>
        <p:txBody>
          <a:bodyPr/>
          <a:lstStyle/>
          <a:p>
            <a:r>
              <a:rPr lang="en-US" sz="2800" b="1" dirty="0"/>
              <a:t>MassHealth MATCH Program</a:t>
            </a:r>
          </a:p>
        </p:txBody>
      </p:sp>
      <p:sp>
        <p:nvSpPr>
          <p:cNvPr id="4" name="Subtitle 3">
            <a:extLst>
              <a:ext uri="{FF2B5EF4-FFF2-40B4-BE49-F238E27FC236}">
                <a16:creationId xmlns:a16="http://schemas.microsoft.com/office/drawing/2014/main" id="{C1EB9291-74A2-084E-AD9B-16B7C5F17584}"/>
              </a:ext>
            </a:extLst>
          </p:cNvPr>
          <p:cNvSpPr>
            <a:spLocks noGrp="1"/>
          </p:cNvSpPr>
          <p:nvPr>
            <p:ph type="subTitle" idx="1"/>
          </p:nvPr>
        </p:nvSpPr>
        <p:spPr>
          <a:xfrm>
            <a:off x="2739643" y="3749251"/>
            <a:ext cx="5539245" cy="246221"/>
          </a:xfrm>
        </p:spPr>
        <p:txBody>
          <a:bodyPr/>
          <a:lstStyle/>
          <a:p>
            <a:r>
              <a:rPr lang="en-US" sz="1600" b="1" dirty="0"/>
              <a:t>July 2023</a:t>
            </a:r>
          </a:p>
        </p:txBody>
      </p:sp>
    </p:spTree>
    <p:extLst>
      <p:ext uri="{BB962C8B-B14F-4D97-AF65-F5344CB8AC3E}">
        <p14:creationId xmlns:p14="http://schemas.microsoft.com/office/powerpoint/2010/main" val="1827093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25680" y="973614"/>
            <a:ext cx="8870868" cy="556716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nSpc>
                <a:spcPct val="107000"/>
              </a:lnSpc>
              <a:spcAft>
                <a:spcPts val="800"/>
              </a:spcAft>
              <a:buFont typeface="Arial" panose="020B0604020202020204" pitchFamily="34" charset="0"/>
              <a:buChar char="•"/>
            </a:pPr>
            <a:r>
              <a:rPr lang="en-US" sz="2400" dirty="0">
                <a:latin typeface="Calibri" panose="020F0502020204030204" pitchFamily="34" charset="0"/>
                <a:cs typeface="Times New Roman" panose="02020603050405020304" pitchFamily="18" charset="0"/>
              </a:rPr>
              <a:t>Eligible individuals can get</a:t>
            </a:r>
            <a:r>
              <a:rPr lang="en-US" sz="2400" dirty="0">
                <a:solidFill>
                  <a:srgbClr val="FF0000"/>
                </a:solidFill>
                <a:latin typeface="Calibri" panose="020F0502020204030204" pitchFamily="34" charset="0"/>
                <a:cs typeface="Times New Roman" panose="02020603050405020304" pitchFamily="18" charset="0"/>
              </a:rPr>
              <a:t> </a:t>
            </a:r>
            <a:r>
              <a:rPr lang="en-US" sz="2400" b="1" dirty="0">
                <a:solidFill>
                  <a:schemeClr val="accent4">
                    <a:lumMod val="50000"/>
                  </a:schemeClr>
                </a:solidFill>
                <a:latin typeface="Calibri" panose="020F0502020204030204" pitchFamily="34" charset="0"/>
                <a:cs typeface="Times New Roman" panose="02020603050405020304" pitchFamily="18" charset="0"/>
              </a:rPr>
              <a:t>up to $5,500 to pay for up to 25 MATCH eligible items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Households made up of multiple eligible individuals living in one housing unit would be able to access the maximum amount for each individual but need to complete separate applications for each individual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Includes households where the only eligible individual is a minor</a:t>
            </a:r>
          </a:p>
          <a:p>
            <a:pPr marL="285750" indent="-285750">
              <a:lnSpc>
                <a:spcPct val="107000"/>
              </a:lnSpc>
              <a:spcAft>
                <a:spcPts val="800"/>
              </a:spcAft>
              <a:buFont typeface="Arial" panose="020B0604020202020204" pitchFamily="34" charset="0"/>
              <a:buChar char="•"/>
            </a:pPr>
            <a:r>
              <a:rPr lang="en-US" sz="2400" dirty="0">
                <a:latin typeface="Calibri" panose="020F0502020204030204" pitchFamily="34" charset="0"/>
                <a:cs typeface="Times New Roman" panose="02020603050405020304" pitchFamily="18" charset="0"/>
              </a:rPr>
              <a:t>Individuals </a:t>
            </a:r>
            <a:r>
              <a:rPr lang="en-US" sz="2400" b="1" dirty="0">
                <a:solidFill>
                  <a:schemeClr val="accent4">
                    <a:lumMod val="50000"/>
                  </a:schemeClr>
                </a:solidFill>
                <a:latin typeface="Calibri" panose="020F0502020204030204" pitchFamily="34" charset="0"/>
                <a:cs typeface="Times New Roman" panose="02020603050405020304" pitchFamily="18" charset="0"/>
              </a:rPr>
              <a:t>may only get MATCH assistance for one move to the community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However, if the same individual goes back to one of the eligible settings and</a:t>
            </a:r>
            <a:r>
              <a:rPr lang="en-US" sz="2000" strike="sngStrike" dirty="0">
                <a:latin typeface="Calibri" panose="020F0502020204030204" pitchFamily="34" charset="0"/>
                <a:cs typeface="Times New Roman" panose="02020603050405020304" pitchFamily="18" charset="0"/>
              </a:rPr>
              <a:t> </a:t>
            </a:r>
            <a:r>
              <a:rPr lang="en-US" sz="2000" dirty="0">
                <a:latin typeface="Calibri" panose="020F0502020204030204" pitchFamily="34" charset="0"/>
                <a:cs typeface="Times New Roman" panose="02020603050405020304" pitchFamily="18" charset="0"/>
              </a:rPr>
              <a:t>loses their community-based housing and then meets all the eligibility criteria, they may be eligible for MATCH assistance again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For the second transition, the individual would be eligible to access up to another $5500 maximum in MATCH assistance </a:t>
            </a:r>
          </a:p>
          <a:p>
            <a:pPr>
              <a:lnSpc>
                <a:spcPct val="107000"/>
              </a:lnSpc>
              <a:spcAft>
                <a:spcPts val="800"/>
              </a:spcAft>
            </a:pPr>
            <a:endParaRPr lang="en-US" sz="2000"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4" y="234950"/>
            <a:ext cx="8169109" cy="369332"/>
          </a:xfrm>
        </p:spPr>
        <p:txBody>
          <a:bodyPr/>
          <a:lstStyle/>
          <a:p>
            <a:r>
              <a:rPr lang="en-US" sz="2400" dirty="0"/>
              <a:t>MATCH Eligible Costs/Items – Maximum Assistance </a:t>
            </a:r>
            <a:endParaRPr lang="en-US" sz="1800" dirty="0"/>
          </a:p>
        </p:txBody>
      </p:sp>
    </p:spTree>
    <p:extLst>
      <p:ext uri="{BB962C8B-B14F-4D97-AF65-F5344CB8AC3E}">
        <p14:creationId xmlns:p14="http://schemas.microsoft.com/office/powerpoint/2010/main" val="3345128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02742" y="691322"/>
            <a:ext cx="8870868" cy="583717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Furniture</a:t>
            </a:r>
            <a:r>
              <a:rPr lang="en-US" sz="1700" dirty="0">
                <a:latin typeface="Calibri" panose="020F0502020204030204" pitchFamily="34" charset="0"/>
                <a:cs typeface="Times New Roman" panose="02020603050405020304" pitchFamily="18" charset="0"/>
              </a:rPr>
              <a:t>: Reasonably priced, good quality furniture for bedroom, bathroom, living area, and kitchen. Furnishings: Sheets, blankets, pillows, curtains, towels/linens (individual specific, not for household use)</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Personal Care</a:t>
            </a:r>
            <a:r>
              <a:rPr lang="en-US" sz="1700" dirty="0">
                <a:latin typeface="Calibri" panose="020F0502020204030204" pitchFamily="34" charset="0"/>
                <a:cs typeface="Times New Roman" panose="02020603050405020304" pitchFamily="18" charset="0"/>
              </a:rPr>
              <a:t>: Up to 1 month of personal care supplies such as shampoo, soap, body wash, conditioner, toilet paper, deodorant, face wash, nail files, etc. </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Clothing:</a:t>
            </a:r>
            <a:r>
              <a:rPr lang="en-US" sz="1700" dirty="0">
                <a:latin typeface="Calibri" panose="020F0502020204030204" pitchFamily="34" charset="0"/>
                <a:cs typeface="Times New Roman" panose="02020603050405020304" pitchFamily="18" charset="0"/>
              </a:rPr>
              <a:t> Essential clothing items including reasonably priced seasonal outerwear. </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Food Pantry Stocking and Supplies:</a:t>
            </a:r>
            <a:r>
              <a:rPr lang="en-US" sz="1700" dirty="0">
                <a:latin typeface="Calibri" panose="020F0502020204030204" pitchFamily="34" charset="0"/>
                <a:cs typeface="Times New Roman" panose="02020603050405020304" pitchFamily="18" charset="0"/>
              </a:rPr>
              <a:t> One month's supply of food products to stock the pantry and cleaning supplies. </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Utilities</a:t>
            </a:r>
            <a:r>
              <a:rPr lang="en-US" sz="1700" dirty="0">
                <a:latin typeface="Calibri" panose="020F0502020204030204" pitchFamily="34" charset="0"/>
                <a:cs typeface="Times New Roman" panose="02020603050405020304" pitchFamily="18" charset="0"/>
              </a:rPr>
              <a:t>: Utility set up fees/deposits/arrearages. This could include payments to address utility arrearages if needed to be repaid in order to start new service. Utilities include: electricity, natural gas, propane, fuel oil, wood or coal, water and sewage service, garbage collection, and basic phone service. </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Moving Costs</a:t>
            </a:r>
            <a:r>
              <a:rPr lang="en-US" sz="1700" dirty="0">
                <a:latin typeface="Calibri" panose="020F0502020204030204" pitchFamily="34" charset="0"/>
                <a:cs typeface="Times New Roman" panose="02020603050405020304" pitchFamily="18" charset="0"/>
              </a:rPr>
              <a:t>: Security Deposits, first month's rent. Moving expenses directly related to moving the Member’s belongings. Deposits or one-time start-up payments of miscellaneous fees outlined in the lease (e.g., parking spaces, garage fees, carport fees, laundry fees).</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Cleaning</a:t>
            </a:r>
            <a:r>
              <a:rPr lang="en-US" sz="1700" dirty="0">
                <a:latin typeface="Calibri" panose="020F0502020204030204" pitchFamily="34" charset="0"/>
                <a:cs typeface="Times New Roman" panose="02020603050405020304" pitchFamily="18" charset="0"/>
              </a:rPr>
              <a:t>: Pest eradication and/or one time cleaning that is not provided by the landlord/owner.</a:t>
            </a:r>
          </a:p>
          <a:p>
            <a:pPr>
              <a:lnSpc>
                <a:spcPct val="107000"/>
              </a:lnSpc>
              <a:spcAft>
                <a:spcPts val="800"/>
              </a:spcAft>
            </a:pPr>
            <a:r>
              <a:rPr lang="en-US" sz="1700" b="1" dirty="0">
                <a:solidFill>
                  <a:schemeClr val="accent4">
                    <a:lumMod val="50000"/>
                  </a:schemeClr>
                </a:solidFill>
                <a:latin typeface="Calibri" panose="020F0502020204030204" pitchFamily="34" charset="0"/>
                <a:cs typeface="Times New Roman" panose="02020603050405020304" pitchFamily="18" charset="0"/>
              </a:rPr>
              <a:t>Durable or Special Medical Equipment (DME/SME</a:t>
            </a:r>
            <a:r>
              <a:rPr lang="en-US" sz="1700" b="1" dirty="0">
                <a:latin typeface="Calibri" panose="020F0502020204030204" pitchFamily="34" charset="0"/>
                <a:cs typeface="Times New Roman" panose="02020603050405020304" pitchFamily="18" charset="0"/>
              </a:rPr>
              <a:t>)</a:t>
            </a:r>
            <a:r>
              <a:rPr lang="en-US" sz="1700" dirty="0">
                <a:latin typeface="Calibri" panose="020F0502020204030204" pitchFamily="34" charset="0"/>
                <a:cs typeface="Times New Roman" panose="02020603050405020304" pitchFamily="18" charset="0"/>
              </a:rPr>
              <a:t>: DME/SME not approved by MassHealth, private Insurance, or other 3rd party payor for the specific individual.</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369332"/>
          </a:xfrm>
        </p:spPr>
        <p:txBody>
          <a:bodyPr/>
          <a:lstStyle/>
          <a:p>
            <a:r>
              <a:rPr lang="en-US" sz="2400" dirty="0"/>
              <a:t>MATCH Eligible Costs/Expenses - Categories </a:t>
            </a:r>
            <a:endParaRPr lang="en-US" sz="2000" dirty="0"/>
          </a:p>
        </p:txBody>
      </p:sp>
    </p:spTree>
    <p:extLst>
      <p:ext uri="{BB962C8B-B14F-4D97-AF65-F5344CB8AC3E}">
        <p14:creationId xmlns:p14="http://schemas.microsoft.com/office/powerpoint/2010/main" val="4264394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509032"/>
            <a:ext cx="8870868" cy="612456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marR="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MATCH applications requesting assistance with the following expenses </a:t>
            </a:r>
            <a:r>
              <a:rPr lang="en-US" sz="2000" b="1" dirty="0">
                <a:solidFill>
                  <a:schemeClr val="accent4">
                    <a:lumMod val="50000"/>
                  </a:schemeClr>
                </a:solidFill>
                <a:latin typeface="Calibri" panose="020F0502020204030204" pitchFamily="34" charset="0"/>
                <a:cs typeface="Times New Roman" panose="02020603050405020304" pitchFamily="18" charset="0"/>
              </a:rPr>
              <a:t>utilize an Electronic Funds Transfer (EFT) payment system</a:t>
            </a:r>
            <a:r>
              <a:rPr lang="en-US" sz="2000" dirty="0">
                <a:latin typeface="Calibri" panose="020F0502020204030204" pitchFamily="34" charset="0"/>
                <a:cs typeface="Times New Roman" panose="02020603050405020304" pitchFamily="18" charset="0"/>
              </a:rPr>
              <a:t>:</a:t>
            </a:r>
          </a:p>
          <a:p>
            <a:pPr marL="455612" lvl="3" indent="0">
              <a:lnSpc>
                <a:spcPct val="107000"/>
              </a:lnSpc>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Security deposit/First Month’s Rent		Moving costs</a:t>
            </a:r>
          </a:p>
          <a:p>
            <a:pPr marL="455612" lvl="3" indent="0">
              <a:lnSpc>
                <a:spcPct val="107000"/>
              </a:lnSpc>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Utility Deposit/Arrears				Phone Service Deposit/Arrears</a:t>
            </a:r>
          </a:p>
          <a:p>
            <a:pPr marL="455612" lvl="3" indent="0">
              <a:lnSpc>
                <a:spcPct val="107000"/>
              </a:lnSpc>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Pest eradication/One-time Cleaning		</a:t>
            </a:r>
            <a:r>
              <a:rPr lang="en-US" sz="1800" dirty="0">
                <a:effectLst/>
                <a:latin typeface="Calibri" panose="020F0502020204030204" pitchFamily="34" charset="0"/>
                <a:ea typeface="Times New Roman" panose="02020603050405020304" pitchFamily="18" charset="0"/>
                <a:cs typeface="Calibri" panose="020F0502020204030204" pitchFamily="34" charset="0"/>
              </a:rPr>
              <a:t>Mass ID/Birth Certificates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5612" lvl="3" indent="0">
              <a:lnSpc>
                <a:spcPct val="107000"/>
              </a:lnSpc>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Broker/realtor fees</a:t>
            </a:r>
          </a:p>
          <a:p>
            <a:pPr marL="455612" lvl="3" indent="0">
              <a:lnSpc>
                <a:spcPct val="107000"/>
              </a:lnSpc>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Deposits or one-time start-up payments of miscellaneous fees outlined in the lease</a:t>
            </a:r>
          </a:p>
          <a:p>
            <a:pPr marL="342900" marR="0" lvl="0" indent="-342900">
              <a:lnSpc>
                <a:spcPct val="107000"/>
              </a:lnSpc>
              <a:spcBef>
                <a:spcPts val="0"/>
              </a:spcBef>
              <a:spcAft>
                <a:spcPts val="0"/>
              </a:spcAft>
              <a:buFont typeface="Symbol" panose="05050102010706020507" pitchFamily="18" charset="2"/>
              <a:buChar char=""/>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EFT payments are </a:t>
            </a:r>
            <a:r>
              <a:rPr lang="en-US" sz="2000" b="1" dirty="0">
                <a:solidFill>
                  <a:schemeClr val="accent4">
                    <a:lumMod val="50000"/>
                  </a:schemeClr>
                </a:solidFill>
                <a:latin typeface="Calibri" panose="020F0502020204030204" pitchFamily="34" charset="0"/>
                <a:cs typeface="Times New Roman" panose="02020603050405020304" pitchFamily="18" charset="0"/>
              </a:rPr>
              <a:t>generally processed three times a week: Monday, Wednesday, and Friday</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These expenses will </a:t>
            </a:r>
            <a:r>
              <a:rPr lang="en-US" sz="2000" b="1" dirty="0">
                <a:solidFill>
                  <a:schemeClr val="accent4">
                    <a:lumMod val="50000"/>
                  </a:schemeClr>
                </a:solidFill>
                <a:latin typeface="Calibri" panose="020F0502020204030204" pitchFamily="34" charset="0"/>
                <a:cs typeface="Times New Roman" panose="02020603050405020304" pitchFamily="18" charset="0"/>
              </a:rPr>
              <a:t>require documentation </a:t>
            </a:r>
            <a:r>
              <a:rPr lang="en-US" sz="2000" dirty="0">
                <a:latin typeface="Calibri" panose="020F0502020204030204" pitchFamily="34" charset="0"/>
                <a:cs typeface="Times New Roman" panose="02020603050405020304" pitchFamily="18" charset="0"/>
              </a:rPr>
              <a:t>showing the agency/person being paid, the amount, the account, and the purpose of the payment </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Additional information regarding the person/agency being paid is required to process the EFT payment</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If EFT is not an option, checks can be issued </a:t>
            </a:r>
            <a:r>
              <a:rPr lang="en-US" sz="2000" b="1" dirty="0">
                <a:solidFill>
                  <a:schemeClr val="accent4">
                    <a:lumMod val="50000"/>
                  </a:schemeClr>
                </a:solidFill>
                <a:latin typeface="Calibri" panose="020F0502020204030204" pitchFamily="34" charset="0"/>
                <a:cs typeface="Times New Roman" panose="02020603050405020304" pitchFamily="18" charset="0"/>
              </a:rPr>
              <a:t>however </a:t>
            </a:r>
            <a:r>
              <a:rPr lang="en-US" sz="18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it </a:t>
            </a:r>
            <a:r>
              <a:rPr lang="en-US" sz="2000" b="1" dirty="0">
                <a:solidFill>
                  <a:schemeClr val="accent4">
                    <a:lumMod val="50000"/>
                  </a:schemeClr>
                </a:solidFill>
                <a:latin typeface="Calibri" panose="020F0502020204030204" pitchFamily="34" charset="0"/>
                <a:cs typeface="Times New Roman" panose="02020603050405020304" pitchFamily="18" charset="0"/>
              </a:rPr>
              <a:t>takes longer time to issue a check than to process an EFT Payment. </a:t>
            </a:r>
          </a:p>
          <a:p>
            <a:pPr marL="515938" lvl="1" indent="-285750">
              <a:lnSpc>
                <a:spcPct val="107000"/>
              </a:lnSpc>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W</a:t>
            </a:r>
            <a:r>
              <a:rPr lang="en-US" sz="1800" dirty="0">
                <a:effectLst/>
                <a:latin typeface="Calibri" panose="020F0502020204030204" pitchFamily="34" charset="0"/>
                <a:ea typeface="Calibri" panose="020F0502020204030204" pitchFamily="34" charset="0"/>
                <a:cs typeface="Times New Roman" panose="02020603050405020304" pitchFamily="18" charset="0"/>
              </a:rPr>
              <a:t>hile EFT payments are typically processed within one to three business days, check processing may take up to two to three weeks</a:t>
            </a:r>
            <a:endParaRPr lang="en-US" sz="2000"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4" y="139700"/>
            <a:ext cx="8169109" cy="369332"/>
          </a:xfrm>
        </p:spPr>
        <p:txBody>
          <a:bodyPr/>
          <a:lstStyle/>
          <a:p>
            <a:r>
              <a:rPr lang="en-US" sz="2400" dirty="0"/>
              <a:t>MATCH Assistance – EFT Payments</a:t>
            </a:r>
            <a:endParaRPr lang="en-US" sz="1800" dirty="0"/>
          </a:p>
        </p:txBody>
      </p:sp>
    </p:spTree>
    <p:extLst>
      <p:ext uri="{BB962C8B-B14F-4D97-AF65-F5344CB8AC3E}">
        <p14:creationId xmlns:p14="http://schemas.microsoft.com/office/powerpoint/2010/main" val="1605473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694214"/>
            <a:ext cx="8870868" cy="553940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Eligible individuals can access a variety of items and goods through online purchases. When completing the MATCH application, you will be </a:t>
            </a:r>
            <a:r>
              <a:rPr lang="en-US" sz="2000" b="1" dirty="0">
                <a:solidFill>
                  <a:schemeClr val="accent4">
                    <a:lumMod val="50000"/>
                  </a:schemeClr>
                </a:solidFill>
                <a:latin typeface="Calibri" panose="020F0502020204030204" pitchFamily="34" charset="0"/>
                <a:cs typeface="Times New Roman" panose="02020603050405020304" pitchFamily="18" charset="0"/>
              </a:rPr>
              <a:t>required to provide a URL (i.e., website link) to the desired item(s) </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Any goods purchased will be </a:t>
            </a:r>
            <a:r>
              <a:rPr lang="en-US" sz="2000" b="1" dirty="0">
                <a:solidFill>
                  <a:schemeClr val="accent4">
                    <a:lumMod val="50000"/>
                  </a:schemeClr>
                </a:solidFill>
                <a:latin typeface="Calibri" panose="020F0502020204030204" pitchFamily="34" charset="0"/>
                <a:cs typeface="Times New Roman" panose="02020603050405020304" pitchFamily="18" charset="0"/>
              </a:rPr>
              <a:t>sent to the delivery address listed in the MATCH application </a:t>
            </a:r>
          </a:p>
          <a:p>
            <a:pPr marL="687388" lvl="1" indent="-457200">
              <a:lnSpc>
                <a:spcPct val="107000"/>
              </a:lnSpc>
              <a:spcAft>
                <a:spcPts val="8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Check that the item will fit in the housing unit</a:t>
            </a:r>
          </a:p>
          <a:p>
            <a:pPr marL="687388" lvl="1" indent="-457200">
              <a:lnSpc>
                <a:spcPct val="107000"/>
              </a:lnSpc>
              <a:spcAft>
                <a:spcPts val="8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Check that the address is a safe place to have items delivered</a:t>
            </a:r>
          </a:p>
          <a:p>
            <a:pPr marL="285750" indent="-285750">
              <a:lnSpc>
                <a:spcPct val="107000"/>
              </a:lnSpc>
              <a:spcAft>
                <a:spcPts val="800"/>
              </a:spcAft>
              <a:buFont typeface="Arial" panose="020B0604020202020204" pitchFamily="34" charset="0"/>
              <a:buChar char="•"/>
            </a:pPr>
            <a:r>
              <a:rPr lang="en-US" altLang="en-US" sz="2000" b="1" dirty="0">
                <a:solidFill>
                  <a:schemeClr val="accent4">
                    <a:lumMod val="50000"/>
                  </a:schemeClr>
                </a:solidFill>
                <a:latin typeface="Calibri" panose="020F0502020204030204" pitchFamily="34" charset="0"/>
                <a:cs typeface="Times New Roman" panose="02020603050405020304" pitchFamily="18" charset="0"/>
              </a:rPr>
              <a:t>These costs </a:t>
            </a:r>
            <a:r>
              <a:rPr lang="en-US" altLang="en-US" sz="2000" dirty="0">
                <a:latin typeface="Calibri" panose="020F0502020204030204" pitchFamily="34" charset="0"/>
                <a:cs typeface="Times New Roman" panose="02020603050405020304" pitchFamily="18" charset="0"/>
              </a:rPr>
              <a:t>count towards the overall $5,500 maximum amount of MATCH assistance:</a:t>
            </a:r>
          </a:p>
          <a:p>
            <a:pPr lvl="2" indent="0">
              <a:lnSpc>
                <a:spcPct val="107000"/>
              </a:lnSpc>
              <a:spcAft>
                <a:spcPts val="800"/>
              </a:spcAft>
              <a:buNone/>
            </a:pPr>
            <a:r>
              <a:rPr lang="en-US" sz="1800" dirty="0">
                <a:latin typeface="Calibri" panose="020F0502020204030204" pitchFamily="34" charset="0"/>
                <a:cs typeface="Times New Roman" panose="02020603050405020304" pitchFamily="18" charset="0"/>
              </a:rPr>
              <a:t>Shipping	Delivery	Taxes	Set Up Fees	Service Plans	Warranties</a:t>
            </a:r>
          </a:p>
          <a:p>
            <a:pPr marL="285750" indent="-285750">
              <a:lnSpc>
                <a:spcPct val="107000"/>
              </a:lnSpc>
              <a:spcAft>
                <a:spcPts val="800"/>
              </a:spcAft>
              <a:buFont typeface="Arial" panose="020B0604020202020204" pitchFamily="34" charset="0"/>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MATCH program does not assist with returns/refunds. </a:t>
            </a:r>
            <a:r>
              <a:rPr lang="en-US" sz="2000" dirty="0">
                <a:latin typeface="Calibri" panose="020F0502020204030204" pitchFamily="34" charset="0"/>
                <a:cs typeface="Times New Roman" panose="02020603050405020304" pitchFamily="18" charset="0"/>
              </a:rPr>
              <a:t>Items purchased through the MATCH program should be considered FINAL and non-refundable </a:t>
            </a:r>
          </a:p>
          <a:p>
            <a:pPr marL="687388" lvl="1" indent="-457200">
              <a:lnSpc>
                <a:spcPct val="107000"/>
              </a:lnSpc>
              <a:spcAft>
                <a:spcPts val="8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A receipt or a purchase order will accompany the merchandise. If the individual decides to return the item after it is received, they can use the receipt/purchase order to do so directly with the seller</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4" y="234950"/>
            <a:ext cx="8169109" cy="369332"/>
          </a:xfrm>
        </p:spPr>
        <p:txBody>
          <a:bodyPr/>
          <a:lstStyle/>
          <a:p>
            <a:r>
              <a:rPr lang="en-US" sz="2400" dirty="0"/>
              <a:t>MATCH Assistance – Online Purchases</a:t>
            </a:r>
            <a:endParaRPr lang="en-US" sz="1800" dirty="0"/>
          </a:p>
        </p:txBody>
      </p:sp>
    </p:spTree>
    <p:extLst>
      <p:ext uri="{BB962C8B-B14F-4D97-AF65-F5344CB8AC3E}">
        <p14:creationId xmlns:p14="http://schemas.microsoft.com/office/powerpoint/2010/main" val="3793885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369332"/>
          </a:xfrm>
        </p:spPr>
        <p:txBody>
          <a:bodyPr/>
          <a:lstStyle/>
          <a:p>
            <a:r>
              <a:rPr lang="en-US" sz="2400" dirty="0"/>
              <a:t>MATCH Eligible Costs/Items – FULL LIST</a:t>
            </a:r>
            <a:endParaRPr lang="en-US" sz="2000" dirty="0"/>
          </a:p>
        </p:txBody>
      </p:sp>
      <p:sp>
        <p:nvSpPr>
          <p:cNvPr id="2" name="Text Placeholder 2">
            <a:extLst>
              <a:ext uri="{FF2B5EF4-FFF2-40B4-BE49-F238E27FC236}">
                <a16:creationId xmlns:a16="http://schemas.microsoft.com/office/drawing/2014/main" id="{033C14E1-72F0-EC2C-A0AD-D2EFE83FB27C}"/>
              </a:ext>
            </a:extLst>
          </p:cNvPr>
          <p:cNvSpPr txBox="1">
            <a:spLocks/>
          </p:cNvSpPr>
          <p:nvPr/>
        </p:nvSpPr>
        <p:spPr>
          <a:xfrm>
            <a:off x="3637052" y="798663"/>
            <a:ext cx="3215811" cy="578139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endParaRPr lang="en-US" dirty="0">
              <a:latin typeface="Calibri" panose="020F0502020204030204" pitchFamily="34" charset="0"/>
              <a:cs typeface="Times New Roman" panose="02020603050405020304" pitchFamily="18" charset="0"/>
            </a:endParaRPr>
          </a:p>
        </p:txBody>
      </p:sp>
      <p:sp>
        <p:nvSpPr>
          <p:cNvPr id="9" name="Rectangle 1">
            <a:extLst>
              <a:ext uri="{FF2B5EF4-FFF2-40B4-BE49-F238E27FC236}">
                <a16:creationId xmlns:a16="http://schemas.microsoft.com/office/drawing/2014/main" id="{C7F4698E-C58D-975E-3151-E15681C5CAE5}"/>
              </a:ext>
            </a:extLst>
          </p:cNvPr>
          <p:cNvSpPr>
            <a:spLocks noChangeArrowheads="1"/>
          </p:cNvSpPr>
          <p:nvPr/>
        </p:nvSpPr>
        <p:spPr bwMode="auto">
          <a:xfrm>
            <a:off x="50734" y="626210"/>
            <a:ext cx="4356166" cy="587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Air conditioner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Alarm clock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Baby necessities (baby bathtub, potty training seats, baby proofing products,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Bakeware, measuring cups, mixing bowls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Bath towels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Bathroom cup, toothbrush holder, toilet paper holder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Bathmat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Bed frame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Bedroom sets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Bookcase/rack/shelving/storage bins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Broker/realtor fees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Bunk beds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Chairs (recliner, living room, accent chair, kitchen stool,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Chest of drawers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Cleaning equipment (mops, brooms, dustpans,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Cleaning fee (one-time)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Clothes hangers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Clothing: Outerwear (raincoat, winter coat, scarf, gloves, hat)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Clothing: Pants, shirts, tops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Clothing: Underwear, socks, pajamas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Coffee maker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Cribs/bassinets/baby-changing stations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Curtains/Drapes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Cutting board  </a:t>
            </a:r>
          </a:p>
        </p:txBody>
      </p:sp>
      <p:sp>
        <p:nvSpPr>
          <p:cNvPr id="10" name="Rectangle 2">
            <a:extLst>
              <a:ext uri="{FF2B5EF4-FFF2-40B4-BE49-F238E27FC236}">
                <a16:creationId xmlns:a16="http://schemas.microsoft.com/office/drawing/2014/main" id="{BDE98C2F-EB52-ACEC-F895-A8E8826B5FCB}"/>
              </a:ext>
            </a:extLst>
          </p:cNvPr>
          <p:cNvSpPr>
            <a:spLocks noChangeArrowheads="1"/>
          </p:cNvSpPr>
          <p:nvPr/>
        </p:nvSpPr>
        <p:spPr bwMode="auto">
          <a:xfrm>
            <a:off x="4572000" y="604282"/>
            <a:ext cx="4170317"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Deposits or one-time start-up payments of miscellaneous fees outlined in the lease (pet fees, garage fees, laundry fees, amenities fees,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Dining table and chairs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Dish cloths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Dishware (glasses, bowls, plates, mugs)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Durable Medical Equipment (DME)/Special Medical Equipment (SME): Door opener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DME/SME: Grab bars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DME/SME: Lifeline startup cost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DME/SME: Commode/Raised toilet seat </a:t>
            </a:r>
          </a:p>
          <a:p>
            <a:pPr eaLnBrk="0" fontAlgn="base" hangingPunct="0">
              <a:spcBef>
                <a:spcPct val="0"/>
              </a:spcBef>
              <a:spcAft>
                <a:spcPct val="0"/>
              </a:spcAft>
              <a:buFontTx/>
              <a:buChar char="•"/>
            </a:pPr>
            <a:r>
              <a:rPr kumimoji="0" lang="en-US" altLang="en-US" sz="1400" b="0" i="0" u="none" strike="noStrike" cap="none" normalizeH="0" baseline="0" dirty="0">
                <a:ln>
                  <a:noFill/>
                </a:ln>
                <a:solidFill>
                  <a:schemeClr val="tx1"/>
                </a:solidFill>
                <a:effectLst/>
                <a:latin typeface="Arial" panose="020B0604020202020204" pitchFamily="34" charset="0"/>
              </a:rPr>
              <a:t>DME/SME: Environmental adaptations (assistive tech to control light switches, doorbells,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DME/SME: In-shower chair, showerheads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DME/SME: Rolling shopping cart, backpacks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Emergency medical kit/First aid kit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Fan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First month's rent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File cabinet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Fire extinguisher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Flatware, utensils, and serving utensils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Food storage containers/canisters  </a:t>
            </a:r>
          </a:p>
        </p:txBody>
      </p:sp>
    </p:spTree>
    <p:extLst>
      <p:ext uri="{BB962C8B-B14F-4D97-AF65-F5344CB8AC3E}">
        <p14:creationId xmlns:p14="http://schemas.microsoft.com/office/powerpoint/2010/main" val="3015316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369332"/>
          </a:xfrm>
        </p:spPr>
        <p:txBody>
          <a:bodyPr/>
          <a:lstStyle/>
          <a:p>
            <a:r>
              <a:rPr lang="en-US" sz="2400" dirty="0"/>
              <a:t>MATCH Eligible Costs/Items – FULL LIST (continued)</a:t>
            </a:r>
            <a:endParaRPr lang="en-US" sz="2000" dirty="0"/>
          </a:p>
        </p:txBody>
      </p:sp>
      <p:sp>
        <p:nvSpPr>
          <p:cNvPr id="2" name="Text Placeholder 2">
            <a:extLst>
              <a:ext uri="{FF2B5EF4-FFF2-40B4-BE49-F238E27FC236}">
                <a16:creationId xmlns:a16="http://schemas.microsoft.com/office/drawing/2014/main" id="{033C14E1-72F0-EC2C-A0AD-D2EFE83FB27C}"/>
              </a:ext>
            </a:extLst>
          </p:cNvPr>
          <p:cNvSpPr txBox="1">
            <a:spLocks/>
          </p:cNvSpPr>
          <p:nvPr/>
        </p:nvSpPr>
        <p:spPr>
          <a:xfrm>
            <a:off x="3637052" y="798663"/>
            <a:ext cx="3215811" cy="578139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endParaRPr lang="en-US" dirty="0">
              <a:latin typeface="Calibri" panose="020F0502020204030204" pitchFamily="34" charset="0"/>
              <a:cs typeface="Times New Roman" panose="02020603050405020304" pitchFamily="18" charset="0"/>
            </a:endParaRPr>
          </a:p>
        </p:txBody>
      </p:sp>
      <p:sp>
        <p:nvSpPr>
          <p:cNvPr id="9" name="Rectangle 1">
            <a:extLst>
              <a:ext uri="{FF2B5EF4-FFF2-40B4-BE49-F238E27FC236}">
                <a16:creationId xmlns:a16="http://schemas.microsoft.com/office/drawing/2014/main" id="{C7F4698E-C58D-975E-3151-E15681C5CAE5}"/>
              </a:ext>
            </a:extLst>
          </p:cNvPr>
          <p:cNvSpPr>
            <a:spLocks noChangeArrowheads="1"/>
          </p:cNvSpPr>
          <p:nvPr/>
        </p:nvSpPr>
        <p:spPr bwMode="auto">
          <a:xfrm>
            <a:off x="5016500" y="766398"/>
            <a:ext cx="3778463"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Security deposit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Shoes/boots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Shower curtain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Small kitchen appliances (toaster, toaster oven,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Small kitchen gadgets (can opener, garlic press,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Sofa, sofa bed, or futon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Space heater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Tables (bedside table, coffee table, end table, side table, computer table, desk)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Tool kits/sets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Utilities deposit/arrears*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Vacuum cleaner/Mop/Steam mop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Wash basin and drying rack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Wastebasket/trashcan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Window shade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4" name="Rectangle 3">
            <a:extLst>
              <a:ext uri="{FF2B5EF4-FFF2-40B4-BE49-F238E27FC236}">
                <a16:creationId xmlns:a16="http://schemas.microsoft.com/office/drawing/2014/main" id="{53849FE8-3937-2A8E-5759-1DB699C3FDEE}"/>
              </a:ext>
            </a:extLst>
          </p:cNvPr>
          <p:cNvSpPr>
            <a:spLocks noChangeArrowheads="1"/>
          </p:cNvSpPr>
          <p:nvPr/>
        </p:nvSpPr>
        <p:spPr bwMode="auto">
          <a:xfrm>
            <a:off x="180234" y="734705"/>
            <a:ext cx="4836266" cy="5909310"/>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Humidifier/Diffuser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Ironing board/iron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Knife set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Lamps (desk, floor, reading,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Laundry basket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Linens (sheet sets, bedding, pillows, comforter, blankets)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Living room sets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Mass ID/birth certificate fees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Mattress/box spring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Mattress pad, egg crate, or memory foam pad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Microwave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Mirror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Moving costs (packing materials, movers, van rental fees,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One-month supply of cleaning supplies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One-month supply of pantry supplies (spices, condiments,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One-month supply of toiletries (toothpaste, shampoo, etc.)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Oven mitts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Pest control fee (one-time)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Phone, answering machine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Phone service deposit/arrears*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Place mats/tablecloth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Pots and pans, colander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Refrigerator (if not provided by landlord)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Rugs (area rugs, pads, tape)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2418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31709" y="694214"/>
            <a:ext cx="8870868" cy="499598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3088" lvl="1" indent="-342900">
              <a:lnSpc>
                <a:spcPct val="107000"/>
              </a:lnSpc>
              <a:spcAft>
                <a:spcPts val="600"/>
              </a:spcAft>
              <a:buFont typeface="Symbol" panose="05050102010706020507" pitchFamily="18" charset="2"/>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EFT and check requests count toward the 25 allowed items</a:t>
            </a:r>
            <a:r>
              <a:rPr lang="en-US" sz="2000" dirty="0">
                <a:latin typeface="Calibri" panose="020F0502020204030204" pitchFamily="34" charset="0"/>
                <a:cs typeface="Times New Roman" panose="02020603050405020304" pitchFamily="18" charset="0"/>
              </a:rPr>
              <a:t>. For example, an EFT request for payment of first month’s rent and a payment for security deposit would count as two items of the 25 allowed.</a:t>
            </a:r>
          </a:p>
          <a:p>
            <a:pPr marL="573088" lvl="1" indent="-342900">
              <a:lnSpc>
                <a:spcPct val="107000"/>
              </a:lnSpc>
              <a:spcAft>
                <a:spcPts val="600"/>
              </a:spcAft>
              <a:buFont typeface="Symbol" panose="05050102010706020507" pitchFamily="18" charset="2"/>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Multiple items that are a set/pack will be counted as a single item</a:t>
            </a:r>
            <a:r>
              <a:rPr lang="en-US" sz="2000" dirty="0">
                <a:effectLst/>
                <a:latin typeface="Calibri" panose="020F0502020204030204" pitchFamily="34" charset="0"/>
                <a:ea typeface="Calibri" panose="020F0502020204030204" pitchFamily="34" charset="0"/>
                <a:cs typeface="Times New Roman" panose="02020603050405020304" pitchFamily="18" charset="0"/>
              </a:rPr>
              <a:t>. For example, a pack of twelve socks or an 8-setting dish set packaged together and at the same exact URL address would count as one item of the 25 items allowed.</a:t>
            </a:r>
          </a:p>
          <a:p>
            <a:pPr marL="573088" lvl="1" indent="-342900">
              <a:lnSpc>
                <a:spcPct val="107000"/>
              </a:lnSpc>
              <a:spcAft>
                <a:spcPts val="600"/>
              </a:spcAft>
              <a:buFont typeface="Symbol" panose="05050102010706020507" pitchFamily="18" charset="2"/>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Multiple quantities of the same item will be counted separately for each item</a:t>
            </a:r>
            <a:r>
              <a:rPr lang="en-US" sz="2000" dirty="0">
                <a:effectLst/>
                <a:latin typeface="Calibri" panose="020F0502020204030204" pitchFamily="34" charset="0"/>
                <a:ea typeface="Calibri" panose="020F0502020204030204" pitchFamily="34" charset="0"/>
                <a:cs typeface="Times New Roman" panose="02020603050405020304" pitchFamily="18" charset="0"/>
              </a:rPr>
              <a:t>. For example, two identical end tables that are not considered as a set would count as two items of the 25 allowed.</a:t>
            </a:r>
          </a:p>
          <a:p>
            <a:pPr marL="573088" lvl="1" indent="-342900">
              <a:lnSpc>
                <a:spcPct val="107000"/>
              </a:lnSpc>
              <a:spcAft>
                <a:spcPts val="600"/>
              </a:spcAft>
              <a:buFont typeface="Symbol" panose="05050102010706020507" pitchFamily="18" charset="2"/>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Multiple quantities of an item with different characteristics </a:t>
            </a:r>
            <a:r>
              <a:rPr lang="en-US" sz="2000" dirty="0">
                <a:effectLst/>
                <a:latin typeface="Calibri" panose="020F0502020204030204" pitchFamily="34" charset="0"/>
                <a:ea typeface="Calibri" panose="020F0502020204030204" pitchFamily="34" charset="0"/>
                <a:cs typeface="Times New Roman" panose="02020603050405020304" pitchFamily="18" charset="0"/>
              </a:rPr>
              <a:t>such as size and color will count as separate countable items. For example, one black lamp and one pink lamp would count as two separate items of the 25 allowed. </a:t>
            </a:r>
          </a:p>
          <a:p>
            <a:pPr>
              <a:lnSpc>
                <a:spcPct val="107000"/>
              </a:lnSpc>
              <a:spcAft>
                <a:spcPts val="800"/>
              </a:spcAft>
            </a:pPr>
            <a:endParaRPr lang="en-US" sz="2000"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90221"/>
            <a:ext cx="8489950" cy="738664"/>
          </a:xfrm>
        </p:spPr>
        <p:txBody>
          <a:bodyPr/>
          <a:lstStyle/>
          <a:p>
            <a:r>
              <a:rPr lang="en-US" sz="2400" dirty="0"/>
              <a:t>MATCH Eligible Costs/Items – Applying the 25-item Limit</a:t>
            </a:r>
            <a:endParaRPr lang="en-US" sz="1800" dirty="0"/>
          </a:p>
        </p:txBody>
      </p:sp>
    </p:spTree>
    <p:extLst>
      <p:ext uri="{BB962C8B-B14F-4D97-AF65-F5344CB8AC3E}">
        <p14:creationId xmlns:p14="http://schemas.microsoft.com/office/powerpoint/2010/main" val="3169199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31709" y="694214"/>
            <a:ext cx="8870868" cy="5644046"/>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3088" lvl="1" indent="-342900">
              <a:lnSpc>
                <a:spcPct val="107000"/>
              </a:lnSpc>
              <a:spcAft>
                <a:spcPts val="600"/>
              </a:spcAft>
              <a:buFont typeface="Symbol" panose="05050102010706020507" pitchFamily="18" charset="2"/>
              <a:buChar char=""/>
            </a:pPr>
            <a:r>
              <a:rPr lang="en-US" sz="2400" dirty="0">
                <a:latin typeface="Calibri" panose="020F0502020204030204" pitchFamily="34" charset="0"/>
                <a:cs typeface="Times New Roman" panose="02020603050405020304" pitchFamily="18" charset="0"/>
              </a:rPr>
              <a:t>MATCH allows eligible individuals to request up to </a:t>
            </a:r>
            <a:r>
              <a:rPr lang="en-US" sz="2400" b="1" dirty="0">
                <a:solidFill>
                  <a:schemeClr val="accent4">
                    <a:lumMod val="50000"/>
                  </a:schemeClr>
                </a:solidFill>
                <a:latin typeface="Calibri" panose="020F0502020204030204" pitchFamily="34" charset="0"/>
                <a:cs typeface="Times New Roman" panose="02020603050405020304" pitchFamily="18" charset="0"/>
              </a:rPr>
              <a:t>One-Month Supply</a:t>
            </a:r>
            <a:r>
              <a:rPr lang="en-US" sz="2400" dirty="0">
                <a:latin typeface="Calibri" panose="020F0502020204030204" pitchFamily="34" charset="0"/>
                <a:cs typeface="Times New Roman" panose="02020603050405020304" pitchFamily="18" charset="0"/>
              </a:rPr>
              <a:t> of the following:</a:t>
            </a:r>
          </a:p>
          <a:p>
            <a:pPr marL="806450" lvl="2" indent="-342900">
              <a:lnSpc>
                <a:spcPct val="107000"/>
              </a:lnSpc>
              <a:spcAft>
                <a:spcPts val="60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Cleaning supplies</a:t>
            </a:r>
          </a:p>
          <a:p>
            <a:pPr marL="806450" lvl="2" indent="-342900">
              <a:lnSpc>
                <a:spcPct val="107000"/>
              </a:lnSpc>
              <a:spcAft>
                <a:spcPts val="60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Pantry supplies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806450" lvl="2" indent="-342900">
              <a:lnSpc>
                <a:spcPct val="107000"/>
              </a:lnSpc>
              <a:spcAft>
                <a:spcPts val="60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Toiletries</a:t>
            </a:r>
          </a:p>
          <a:p>
            <a:pPr marL="806450" lvl="2" indent="-342900">
              <a:lnSpc>
                <a:spcPct val="107000"/>
              </a:lnSpc>
              <a:spcAft>
                <a:spcPts val="60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573088" lvl="1" indent="-342900">
              <a:lnSpc>
                <a:spcPct val="107000"/>
              </a:lnSpc>
              <a:spcAft>
                <a:spcPts val="600"/>
              </a:spcAft>
              <a:buFont typeface="Symbol" panose="05050102010706020507" pitchFamily="18" charset="2"/>
              <a:buChar char=""/>
            </a:pPr>
            <a:r>
              <a:rPr lang="en-US" sz="2400" dirty="0">
                <a:latin typeface="Calibri" panose="020F0502020204030204" pitchFamily="34" charset="0"/>
                <a:cs typeface="Times New Roman" panose="02020603050405020304" pitchFamily="18" charset="0"/>
              </a:rPr>
              <a:t>These “One month supply” items </a:t>
            </a:r>
            <a:r>
              <a:rPr lang="en-US" sz="24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count as one item </a:t>
            </a:r>
            <a:r>
              <a:rPr lang="en-US" sz="2400" dirty="0">
                <a:effectLst/>
                <a:latin typeface="Calibri" panose="020F0502020204030204" pitchFamily="34" charset="0"/>
                <a:ea typeface="Calibri" panose="020F0502020204030204" pitchFamily="34" charset="0"/>
                <a:cs typeface="Times New Roman" panose="02020603050405020304" pitchFamily="18" charset="0"/>
              </a:rPr>
              <a:t>out of the 25-quantity limit total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indent="0">
              <a:lnSpc>
                <a:spcPct val="107000"/>
              </a:lnSpc>
              <a:spcAft>
                <a:spcPts val="6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573088" lvl="1" indent="-342900">
              <a:lnSpc>
                <a:spcPct val="107000"/>
              </a:lnSpc>
              <a:spcAft>
                <a:spcPts val="6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However, each </a:t>
            </a:r>
            <a:r>
              <a:rPr lang="en-US" sz="24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one-month supply request cannot include more than 15 items </a:t>
            </a:r>
          </a:p>
          <a:p>
            <a:pPr marL="573088" lvl="1" indent="-342900">
              <a:lnSpc>
                <a:spcPct val="107000"/>
              </a:lnSpc>
              <a:spcAft>
                <a:spcPts val="600"/>
              </a:spcAft>
              <a:buFont typeface="Symbol" panose="05050102010706020507" pitchFamily="18" charset="2"/>
              <a:buChar char=""/>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2000"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90221"/>
            <a:ext cx="8489950" cy="369332"/>
          </a:xfrm>
        </p:spPr>
        <p:txBody>
          <a:bodyPr/>
          <a:lstStyle/>
          <a:p>
            <a:r>
              <a:rPr lang="en-US" sz="2400" dirty="0"/>
              <a:t>MATCH Eligible Costs/Items – “One-Month Supply”</a:t>
            </a:r>
            <a:endParaRPr lang="en-US" sz="1800" dirty="0"/>
          </a:p>
        </p:txBody>
      </p:sp>
    </p:spTree>
    <p:extLst>
      <p:ext uri="{BB962C8B-B14F-4D97-AF65-F5344CB8AC3E}">
        <p14:creationId xmlns:p14="http://schemas.microsoft.com/office/powerpoint/2010/main" val="633443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663405"/>
            <a:ext cx="8870868" cy="6167586"/>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Only those items listed are eligible under the MATCH program; no additional items are allowable</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Individuals can only request up to 25 items on the list of eligible items, but the items can be of any cost</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Funds cannot be used for gift cards </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Funds cannot be used for recurring expenses </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Funds cannot be used to pay rental or mortgage arrears </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Funds can only be used for utility arrears if needed to be repaid in order to start new utility service in the community-based housing</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Funds cannot be provided directly to the individual and cannot be used to reimburse an individual for costs already incurred </a:t>
            </a:r>
          </a:p>
          <a:p>
            <a:pPr marL="285750" indent="-28575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 Individuals may not be assisted through MATCH and be receiving duplicative services through another MassHealth resource </a:t>
            </a:r>
          </a:p>
          <a:p>
            <a:pPr marL="515938" lvl="1" indent="-285750">
              <a:lnSpc>
                <a:spcPct val="107000"/>
              </a:lnSpc>
              <a:spcAft>
                <a:spcPts val="8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Some MassHealth Managed Care Plans offer similar assistance through ACO Flexible Services and may route MATCH inquiries to Flexible Services instead to avoid duplication</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Eligible Costs/Items - Limitations </a:t>
            </a:r>
            <a:endParaRPr lang="en-US" sz="2000" dirty="0"/>
          </a:p>
        </p:txBody>
      </p:sp>
    </p:spTree>
    <p:extLst>
      <p:ext uri="{BB962C8B-B14F-4D97-AF65-F5344CB8AC3E}">
        <p14:creationId xmlns:p14="http://schemas.microsoft.com/office/powerpoint/2010/main" val="242225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a:xfrm>
            <a:off x="592295" y="2094133"/>
            <a:ext cx="5539245" cy="1004890"/>
          </a:xfrm>
        </p:spPr>
        <p:txBody>
          <a:bodyPr/>
          <a:lstStyle/>
          <a:p>
            <a:r>
              <a:rPr lang="en-US" dirty="0"/>
              <a:t>How to Apply for MATCH Assistance</a:t>
            </a:r>
          </a:p>
        </p:txBody>
      </p:sp>
    </p:spTree>
    <p:extLst>
      <p:ext uri="{BB962C8B-B14F-4D97-AF65-F5344CB8AC3E}">
        <p14:creationId xmlns:p14="http://schemas.microsoft.com/office/powerpoint/2010/main" val="1450675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763293"/>
            <a:ext cx="8870868" cy="546931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marR="0" indent="-285750">
              <a:lnSpc>
                <a:spcPct val="107000"/>
              </a:lnSpc>
              <a:spcBef>
                <a:spcPts val="0"/>
              </a:spcBef>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MATCH provides funding for housing costs to help eligible MassHealth Members move from a situation where they do not pay for housing costs and related expenses into a community-based home where they pay for these costs/expenses</a:t>
            </a:r>
          </a:p>
          <a:p>
            <a:pPr marL="285750" marR="0" indent="-285750">
              <a:lnSpc>
                <a:spcPct val="107000"/>
              </a:lnSpc>
              <a:spcBef>
                <a:spcPts val="0"/>
              </a:spcBef>
              <a:spcAft>
                <a:spcPts val="800"/>
              </a:spcAft>
              <a:buFont typeface="Arial" panose="020B0604020202020204" pitchFamily="34" charset="0"/>
              <a:buChar char="•"/>
            </a:pPr>
            <a:endParaRPr lang="en-US" sz="2000" dirty="0">
              <a:latin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Eligible members can receive up to $5,500 </a:t>
            </a:r>
            <a:r>
              <a:rPr lang="en-US" sz="2000" dirty="0">
                <a:latin typeface="Calibri" panose="020F0502020204030204" pitchFamily="34" charset="0"/>
                <a:cs typeface="Times New Roman" panose="02020603050405020304" pitchFamily="18" charset="0"/>
              </a:rPr>
              <a:t>assistance paying for move-in costs and other needed</a:t>
            </a:r>
            <a:r>
              <a:rPr lang="en-US" sz="2000" dirty="0">
                <a:solidFill>
                  <a:srgbClr val="FF0000"/>
                </a:solidFill>
                <a:latin typeface="Calibri" panose="020F0502020204030204" pitchFamily="34" charset="0"/>
                <a:cs typeface="Times New Roman" panose="02020603050405020304" pitchFamily="18" charset="0"/>
              </a:rPr>
              <a:t> </a:t>
            </a:r>
            <a:r>
              <a:rPr lang="en-US" sz="2000" dirty="0">
                <a:latin typeface="Calibri" panose="020F0502020204030204" pitchFamily="34" charset="0"/>
                <a:cs typeface="Times New Roman" panose="02020603050405020304" pitchFamily="18" charset="0"/>
              </a:rPr>
              <a:t>items to make a new home livable and comfortable</a:t>
            </a:r>
          </a:p>
          <a:p>
            <a:pPr marL="285750" indent="-285750">
              <a:lnSpc>
                <a:spcPct val="107000"/>
              </a:lnSpc>
              <a:spcAft>
                <a:spcPts val="800"/>
              </a:spcAft>
              <a:buFont typeface="Arial" panose="020B0604020202020204" pitchFamily="34" charset="0"/>
              <a:buChar char="•"/>
            </a:pPr>
            <a:endParaRPr lang="en-US" sz="2000" dirty="0">
              <a:latin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Not a MassHealth covered service</a:t>
            </a:r>
            <a:r>
              <a:rPr lang="en-US" sz="2000" dirty="0">
                <a:latin typeface="Calibri" panose="020F0502020204030204" pitchFamily="34" charset="0"/>
                <a:cs typeface="Times New Roman" panose="02020603050405020304" pitchFamily="18" charset="0"/>
              </a:rPr>
              <a:t>. It is paid for by a special program called the American Rescue Plan Act (ARPA)</a:t>
            </a:r>
          </a:p>
          <a:p>
            <a:pPr marL="285750" indent="-285750">
              <a:lnSpc>
                <a:spcPct val="107000"/>
              </a:lnSpc>
              <a:spcAft>
                <a:spcPts val="800"/>
              </a:spcAft>
              <a:buFont typeface="Arial" panose="020B0604020202020204" pitchFamily="34" charset="0"/>
              <a:buChar char="•"/>
            </a:pPr>
            <a:endParaRPr lang="en-US" sz="2000" dirty="0">
              <a:latin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Program will run until March 2025 </a:t>
            </a:r>
            <a:r>
              <a:rPr lang="en-US" sz="2000" dirty="0">
                <a:latin typeface="Calibri" panose="020F0502020204030204" pitchFamily="34" charset="0"/>
                <a:cs typeface="Times New Roman" panose="02020603050405020304" pitchFamily="18" charset="0"/>
              </a:rPr>
              <a:t>or until ARPA</a:t>
            </a:r>
            <a:r>
              <a:rPr lang="en-US" sz="2000" dirty="0">
                <a:solidFill>
                  <a:srgbClr val="FF0000"/>
                </a:solidFill>
                <a:latin typeface="Calibri" panose="020F0502020204030204" pitchFamily="34" charset="0"/>
                <a:cs typeface="Times New Roman" panose="02020603050405020304" pitchFamily="18" charset="0"/>
              </a:rPr>
              <a:t> </a:t>
            </a:r>
            <a:r>
              <a:rPr lang="en-US" sz="2000" dirty="0">
                <a:latin typeface="Calibri" panose="020F0502020204030204" pitchFamily="34" charset="0"/>
                <a:cs typeface="Times New Roman" panose="02020603050405020304" pitchFamily="18" charset="0"/>
              </a:rPr>
              <a:t>funds are gone, whichever comes first</a:t>
            </a:r>
          </a:p>
          <a:p>
            <a:pPr algn="ctr">
              <a:lnSpc>
                <a:spcPct val="107000"/>
              </a:lnSpc>
              <a:spcAft>
                <a:spcPts val="800"/>
              </a:spcAft>
            </a:pPr>
            <a:r>
              <a:rPr lang="en-US" sz="2400" b="1" dirty="0">
                <a:latin typeface="Calibri" panose="020F0502020204030204" pitchFamily="34" charset="0"/>
                <a:cs typeface="Times New Roman" panose="02020603050405020304" pitchFamily="18" charset="0"/>
              </a:rPr>
              <a:t>Website: </a:t>
            </a:r>
            <a:r>
              <a:rPr lang="en-US" sz="2400" b="1" dirty="0">
                <a:latin typeface="Calibri" panose="020F0502020204030204" pitchFamily="34" charset="0"/>
                <a:cs typeface="Times New Roman" panose="02020603050405020304" pitchFamily="18" charset="0"/>
                <a:hlinkClick r:id="rId7"/>
              </a:rPr>
              <a:t>https://www.mass.gov/masshealth-match-program</a:t>
            </a:r>
            <a:r>
              <a:rPr lang="en-US" sz="2400" b="1" dirty="0">
                <a:latin typeface="Calibri" panose="020F0502020204030204" pitchFamily="34" charset="0"/>
                <a:cs typeface="Times New Roman" panose="02020603050405020304" pitchFamily="18" charset="0"/>
              </a:rPr>
              <a:t> </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369332"/>
          </a:xfrm>
        </p:spPr>
        <p:txBody>
          <a:bodyPr/>
          <a:lstStyle/>
          <a:p>
            <a:r>
              <a:rPr lang="en-US" sz="2400" dirty="0"/>
              <a:t>Mitigating The Cost of Housing (MATCH) Program</a:t>
            </a:r>
          </a:p>
        </p:txBody>
      </p:sp>
    </p:spTree>
    <p:extLst>
      <p:ext uri="{BB962C8B-B14F-4D97-AF65-F5344CB8AC3E}">
        <p14:creationId xmlns:p14="http://schemas.microsoft.com/office/powerpoint/2010/main" val="1660037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31709" y="567967"/>
            <a:ext cx="8870868" cy="5744201"/>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MassHealth </a:t>
            </a:r>
            <a:r>
              <a:rPr lang="en-US" sz="2000" b="1" dirty="0">
                <a:solidFill>
                  <a:schemeClr val="accent4">
                    <a:lumMod val="50000"/>
                  </a:schemeClr>
                </a:solidFill>
                <a:latin typeface="Calibri" panose="020F0502020204030204" pitchFamily="34" charset="0"/>
                <a:cs typeface="Times New Roman" panose="02020603050405020304" pitchFamily="18" charset="0"/>
              </a:rPr>
              <a:t>Managed Care Plans participating in the MATCH program are the </a:t>
            </a:r>
            <a:r>
              <a:rPr lang="en-US" sz="2000" b="1" u="sng" dirty="0">
                <a:solidFill>
                  <a:schemeClr val="accent4">
                    <a:lumMod val="50000"/>
                  </a:schemeClr>
                </a:solidFill>
                <a:latin typeface="Calibri" panose="020F0502020204030204" pitchFamily="34" charset="0"/>
                <a:cs typeface="Times New Roman" panose="02020603050405020304" pitchFamily="18" charset="0"/>
              </a:rPr>
              <a:t>ONLY AGENCIES </a:t>
            </a:r>
            <a:r>
              <a:rPr lang="en-US" sz="2000" b="1" dirty="0">
                <a:solidFill>
                  <a:schemeClr val="accent4">
                    <a:lumMod val="50000"/>
                  </a:schemeClr>
                </a:solidFill>
                <a:latin typeface="Calibri" panose="020F0502020204030204" pitchFamily="34" charset="0"/>
                <a:cs typeface="Times New Roman" panose="02020603050405020304" pitchFamily="18" charset="0"/>
              </a:rPr>
              <a:t>that can submit MATCH applications</a:t>
            </a:r>
          </a:p>
          <a:p>
            <a:pPr marL="573088" lvl="1" indent="-342900">
              <a:lnSpc>
                <a:spcPct val="107000"/>
              </a:lnSpc>
              <a:spcAft>
                <a:spcPts val="600"/>
              </a:spcAft>
              <a:buFont typeface="Symbol" panose="05050102010706020507" pitchFamily="18" charset="2"/>
              <a:buChar char=""/>
            </a:pPr>
            <a:endParaRPr lang="en-US" sz="2000" b="1" dirty="0">
              <a:solidFill>
                <a:schemeClr val="accent4">
                  <a:lumMod val="50000"/>
                </a:schemeClr>
              </a:solidFill>
              <a:latin typeface="Calibri" panose="020F0502020204030204" pitchFamily="34" charset="0"/>
              <a:cs typeface="Times New Roman" panose="02020603050405020304" pitchFamily="18" charset="0"/>
            </a:endParaRP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MATCH </a:t>
            </a:r>
            <a:r>
              <a:rPr lang="en-US" sz="2000" b="1" dirty="0">
                <a:solidFill>
                  <a:schemeClr val="accent4">
                    <a:lumMod val="50000"/>
                  </a:schemeClr>
                </a:solidFill>
                <a:latin typeface="Calibri" panose="020F0502020204030204" pitchFamily="34" charset="0"/>
                <a:cs typeface="Times New Roman" panose="02020603050405020304" pitchFamily="18" charset="0"/>
              </a:rPr>
              <a:t>applications are submitted through an online secure portal</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Applications must include a “</a:t>
            </a:r>
            <a:r>
              <a:rPr lang="en-US" sz="1800" b="1" dirty="0">
                <a:solidFill>
                  <a:schemeClr val="accent4">
                    <a:lumMod val="50000"/>
                  </a:schemeClr>
                </a:solidFill>
                <a:latin typeface="Calibri" panose="020F0502020204030204" pitchFamily="34" charset="0"/>
                <a:cs typeface="Times New Roman" panose="02020603050405020304" pitchFamily="18" charset="0"/>
              </a:rPr>
              <a:t>transition date</a:t>
            </a:r>
            <a:r>
              <a:rPr lang="en-US" sz="1800" dirty="0">
                <a:latin typeface="Calibri" panose="020F0502020204030204" pitchFamily="34" charset="0"/>
                <a:cs typeface="Times New Roman" panose="02020603050405020304" pitchFamily="18" charset="0"/>
              </a:rPr>
              <a:t>” that reflects when the lease starts for </a:t>
            </a:r>
            <a:r>
              <a:rPr lang="en-US" sz="1800">
                <a:latin typeface="Calibri" panose="020F0502020204030204" pitchFamily="34" charset="0"/>
                <a:cs typeface="Times New Roman" panose="02020603050405020304" pitchFamily="18" charset="0"/>
              </a:rPr>
              <a:t>the individual’s </a:t>
            </a:r>
            <a:r>
              <a:rPr lang="en-US" sz="1800" dirty="0">
                <a:latin typeface="Calibri" panose="020F0502020204030204" pitchFamily="34" charset="0"/>
                <a:cs typeface="Times New Roman" panose="02020603050405020304" pitchFamily="18" charset="0"/>
              </a:rPr>
              <a:t>community-based housing</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Applications for MATCH assistance can be submitted </a:t>
            </a:r>
            <a:r>
              <a:rPr lang="en-US" sz="1800" b="1" dirty="0">
                <a:solidFill>
                  <a:schemeClr val="accent4">
                    <a:lumMod val="50000"/>
                  </a:schemeClr>
                </a:solidFill>
                <a:latin typeface="Calibri" panose="020F0502020204030204" pitchFamily="34" charset="0"/>
                <a:cs typeface="Times New Roman" panose="02020603050405020304" pitchFamily="18" charset="0"/>
              </a:rPr>
              <a:t>up to 60 days before and 60 days after this “transition date”</a:t>
            </a:r>
          </a:p>
          <a:p>
            <a:pPr marL="806450" lvl="2" indent="-342900">
              <a:lnSpc>
                <a:spcPct val="107000"/>
              </a:lnSpc>
              <a:spcAft>
                <a:spcPts val="600"/>
              </a:spcAft>
              <a:buFont typeface="Courier New" panose="02070309020205020404" pitchFamily="49" charset="0"/>
              <a:buChar char="o"/>
            </a:pPr>
            <a:r>
              <a:rPr lang="en-US" sz="1800" b="1" dirty="0">
                <a:solidFill>
                  <a:schemeClr val="accent4">
                    <a:lumMod val="50000"/>
                  </a:schemeClr>
                </a:solidFill>
                <a:latin typeface="Calibri" panose="020F0502020204030204" pitchFamily="34" charset="0"/>
                <a:cs typeface="Times New Roman" panose="02020603050405020304" pitchFamily="18" charset="0"/>
              </a:rPr>
              <a:t>Multiple requests </a:t>
            </a:r>
            <a:r>
              <a:rPr lang="en-US" sz="1800" dirty="0">
                <a:latin typeface="Calibri" panose="020F0502020204030204" pitchFamily="34" charset="0"/>
                <a:cs typeface="Times New Roman" panose="02020603050405020304" pitchFamily="18" charset="0"/>
              </a:rPr>
              <a:t>can be submitted during this 120-day period but total requested items can not exceed 25 or $5,500</a:t>
            </a:r>
          </a:p>
          <a:p>
            <a:pPr marL="806450" lvl="2" indent="-342900">
              <a:lnSpc>
                <a:spcPct val="107000"/>
              </a:lnSpc>
              <a:spcAft>
                <a:spcPts val="600"/>
              </a:spcAft>
              <a:buFont typeface="Symbol" panose="05050102010706020507" pitchFamily="18" charset="2"/>
              <a:buChar char=""/>
            </a:pPr>
            <a:endParaRPr lang="en-US" sz="1800" dirty="0">
              <a:latin typeface="Calibri" panose="020F0502020204030204" pitchFamily="34" charset="0"/>
              <a:cs typeface="Times New Roman" panose="02020603050405020304" pitchFamily="18" charset="0"/>
            </a:endParaRP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All participating </a:t>
            </a:r>
            <a:r>
              <a:rPr lang="en-US" sz="2000" b="1" dirty="0">
                <a:solidFill>
                  <a:schemeClr val="accent4">
                    <a:lumMod val="50000"/>
                  </a:schemeClr>
                </a:solidFill>
                <a:latin typeface="Calibri" panose="020F0502020204030204" pitchFamily="34" charset="0"/>
                <a:cs typeface="Times New Roman" panose="02020603050405020304" pitchFamily="18" charset="0"/>
              </a:rPr>
              <a:t>Managed Care Plans have designated specific staff </a:t>
            </a:r>
            <a:r>
              <a:rPr lang="en-US" sz="2000" dirty="0">
                <a:latin typeface="Calibri" panose="020F0502020204030204" pitchFamily="34" charset="0"/>
                <a:cs typeface="Times New Roman" panose="02020603050405020304" pitchFamily="18" charset="0"/>
              </a:rPr>
              <a:t>who are trained in completing and submitting MATCH applications through the online portal and responsible for:</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Working with an eligible individual to complete and submit an application</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Pass along information about the application status including purchases</a:t>
            </a:r>
            <a:endParaRPr lang="en-US"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90221"/>
            <a:ext cx="8489950" cy="369332"/>
          </a:xfrm>
        </p:spPr>
        <p:txBody>
          <a:bodyPr/>
          <a:lstStyle/>
          <a:p>
            <a:r>
              <a:rPr lang="en-US" sz="2400" dirty="0"/>
              <a:t>MATCH Application Process</a:t>
            </a:r>
            <a:endParaRPr lang="en-US" sz="1800" dirty="0"/>
          </a:p>
        </p:txBody>
      </p:sp>
    </p:spTree>
    <p:extLst>
      <p:ext uri="{BB962C8B-B14F-4D97-AF65-F5344CB8AC3E}">
        <p14:creationId xmlns:p14="http://schemas.microsoft.com/office/powerpoint/2010/main" val="3854222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76253" y="132382"/>
            <a:ext cx="8053388" cy="369332"/>
          </a:xfrm>
        </p:spPr>
        <p:txBody>
          <a:bodyPr/>
          <a:lstStyle/>
          <a:p>
            <a:r>
              <a:rPr lang="en-US" sz="2400" dirty="0">
                <a:latin typeface="Calibri" panose="020F0502020204030204" pitchFamily="34" charset="0"/>
                <a:cs typeface="Times New Roman" panose="02020603050405020304" pitchFamily="18" charset="0"/>
              </a:rPr>
              <a:t>Managed Care Plans Participating in MATCH as of 7/20/2023</a:t>
            </a:r>
            <a:endParaRPr lang="en-US" sz="2400" dirty="0"/>
          </a:p>
        </p:txBody>
      </p:sp>
      <p:sp>
        <p:nvSpPr>
          <p:cNvPr id="2" name="Rectangle 1">
            <a:extLst>
              <a:ext uri="{FF2B5EF4-FFF2-40B4-BE49-F238E27FC236}">
                <a16:creationId xmlns:a16="http://schemas.microsoft.com/office/drawing/2014/main" id="{95ECAB0B-7471-5031-3013-4BED2AADA9FB}"/>
              </a:ext>
            </a:extLst>
          </p:cNvPr>
          <p:cNvSpPr/>
          <p:nvPr/>
        </p:nvSpPr>
        <p:spPr>
          <a:xfrm>
            <a:off x="76253" y="5496501"/>
            <a:ext cx="9140824" cy="1048137"/>
          </a:xfrm>
          <a:prstGeom prst="rect">
            <a:avLst/>
          </a:prstGeom>
          <a:solidFill>
            <a:srgbClr val="0070C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US" sz="1800" dirty="0"/>
              <a:t>If you do not know the name of the MassHealth managed care plan you are enrolled in or would like to enroll in a MassHealth managed care plan, please contact MassHealth Customer Service Center at (800) 841-2900</a:t>
            </a:r>
            <a:endParaRPr lang="en-US" dirty="0">
              <a:latin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950DB970-7674-B999-F965-048F1C591491}"/>
              </a:ext>
            </a:extLst>
          </p:cNvPr>
          <p:cNvSpPr/>
          <p:nvPr/>
        </p:nvSpPr>
        <p:spPr>
          <a:xfrm>
            <a:off x="92897" y="965200"/>
            <a:ext cx="4314716" cy="452616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anose="020B0604020202020204" pitchFamily="34" charset="0"/>
              <a:buChar char="•"/>
            </a:pPr>
            <a:r>
              <a:rPr lang="en-US" dirty="0">
                <a:solidFill>
                  <a:schemeClr val="tx1"/>
                </a:solidFill>
              </a:rPr>
              <a:t>Berkshire Fallon Health Collaborative</a:t>
            </a:r>
          </a:p>
          <a:p>
            <a:pPr>
              <a:buFont typeface="Arial" panose="020B0604020202020204" pitchFamily="34" charset="0"/>
              <a:buChar char="•"/>
            </a:pPr>
            <a:r>
              <a:rPr lang="en-US" dirty="0">
                <a:solidFill>
                  <a:schemeClr val="tx1"/>
                </a:solidFill>
              </a:rPr>
              <a:t>Commonwealth Care Alliance One Care</a:t>
            </a:r>
          </a:p>
          <a:p>
            <a:pPr>
              <a:buFont typeface="Arial" panose="020B0604020202020204" pitchFamily="34" charset="0"/>
              <a:buChar char="•"/>
            </a:pPr>
            <a:r>
              <a:rPr lang="en-US" dirty="0">
                <a:solidFill>
                  <a:schemeClr val="tx1"/>
                </a:solidFill>
              </a:rPr>
              <a:t>Commonwealth Care Alliance Senior Care Options</a:t>
            </a:r>
          </a:p>
          <a:p>
            <a:pPr>
              <a:buFont typeface="Arial" panose="020B0604020202020204" pitchFamily="34" charset="0"/>
              <a:buChar char="•"/>
            </a:pPr>
            <a:r>
              <a:rPr lang="en-US" dirty="0">
                <a:solidFill>
                  <a:schemeClr val="tx1"/>
                </a:solidFill>
              </a:rPr>
              <a:t>Community Care Cooperative (C3)</a:t>
            </a:r>
          </a:p>
          <a:p>
            <a:pPr>
              <a:buFont typeface="Arial" panose="020B0604020202020204" pitchFamily="34" charset="0"/>
              <a:buChar char="•"/>
            </a:pPr>
            <a:r>
              <a:rPr lang="en-US" dirty="0">
                <a:solidFill>
                  <a:schemeClr val="tx1"/>
                </a:solidFill>
              </a:rPr>
              <a:t>Element Care</a:t>
            </a:r>
          </a:p>
          <a:p>
            <a:pPr>
              <a:buFont typeface="Arial" panose="020B0604020202020204" pitchFamily="34" charset="0"/>
              <a:buChar char="•"/>
            </a:pPr>
            <a:r>
              <a:rPr lang="en-US" dirty="0">
                <a:solidFill>
                  <a:schemeClr val="tx1"/>
                </a:solidFill>
              </a:rPr>
              <a:t>Fallon </a:t>
            </a:r>
            <a:r>
              <a:rPr lang="en-US" dirty="0" err="1">
                <a:solidFill>
                  <a:schemeClr val="tx1"/>
                </a:solidFill>
              </a:rPr>
              <a:t>NaviCare</a:t>
            </a:r>
            <a:r>
              <a:rPr lang="en-US" dirty="0">
                <a:solidFill>
                  <a:schemeClr val="tx1"/>
                </a:solidFill>
              </a:rPr>
              <a:t> Senior Care Options</a:t>
            </a:r>
          </a:p>
          <a:p>
            <a:pPr>
              <a:buFont typeface="Arial" panose="020B0604020202020204" pitchFamily="34" charset="0"/>
              <a:buChar char="•"/>
            </a:pPr>
            <a:r>
              <a:rPr lang="en-US" dirty="0">
                <a:solidFill>
                  <a:schemeClr val="tx1"/>
                </a:solidFill>
              </a:rPr>
              <a:t>Harbor Health Elder Service Plan</a:t>
            </a:r>
          </a:p>
          <a:p>
            <a:pPr>
              <a:buFont typeface="Arial" panose="020B0604020202020204" pitchFamily="34" charset="0"/>
              <a:buChar char="•"/>
            </a:pPr>
            <a:r>
              <a:rPr lang="en-US" dirty="0">
                <a:solidFill>
                  <a:schemeClr val="tx1"/>
                </a:solidFill>
              </a:rPr>
              <a:t>Massachusetts Behavioral Health Partnership</a:t>
            </a:r>
          </a:p>
          <a:p>
            <a:pPr>
              <a:buFont typeface="Arial" panose="020B0604020202020204" pitchFamily="34" charset="0"/>
              <a:buChar char="•"/>
            </a:pPr>
            <a:r>
              <a:rPr lang="en-US" dirty="0">
                <a:solidFill>
                  <a:schemeClr val="tx1"/>
                </a:solidFill>
              </a:rPr>
              <a:t>Mercy Life</a:t>
            </a:r>
          </a:p>
          <a:p>
            <a:pPr>
              <a:buFont typeface="Arial" panose="020B0604020202020204" pitchFamily="34" charset="0"/>
              <a:buChar char="•"/>
            </a:pPr>
            <a:r>
              <a:rPr lang="en-US" dirty="0">
                <a:solidFill>
                  <a:schemeClr val="tx1"/>
                </a:solidFill>
              </a:rPr>
              <a:t>Neighborhood PACE</a:t>
            </a:r>
          </a:p>
          <a:p>
            <a:pPr>
              <a:buFont typeface="Arial" panose="020B0604020202020204" pitchFamily="34" charset="0"/>
              <a:buChar char="•"/>
            </a:pPr>
            <a:r>
              <a:rPr lang="en-US" dirty="0">
                <a:solidFill>
                  <a:schemeClr val="tx1"/>
                </a:solidFill>
              </a:rPr>
              <a:t>Senior Whole Health Senior Care Options</a:t>
            </a:r>
          </a:p>
          <a:p>
            <a:pPr>
              <a:buFont typeface="Arial" panose="020B0604020202020204" pitchFamily="34" charset="0"/>
              <a:buChar char="•"/>
            </a:pPr>
            <a:r>
              <a:rPr lang="en-US" dirty="0">
                <a:solidFill>
                  <a:schemeClr val="tx1"/>
                </a:solidFill>
              </a:rPr>
              <a:t>Serenity Care</a:t>
            </a:r>
          </a:p>
          <a:p>
            <a:pPr>
              <a:buFont typeface="Arial" panose="020B0604020202020204" pitchFamily="34" charset="0"/>
              <a:buChar char="•"/>
            </a:pPr>
            <a:r>
              <a:rPr lang="en-US" dirty="0">
                <a:solidFill>
                  <a:schemeClr val="tx1"/>
                </a:solidFill>
              </a:rPr>
              <a:t>Steward Health Choice</a:t>
            </a:r>
          </a:p>
          <a:p>
            <a:pPr>
              <a:buFont typeface="Arial" panose="020B0604020202020204" pitchFamily="34" charset="0"/>
              <a:buChar char="•"/>
            </a:pPr>
            <a:endParaRPr lang="en-US" sz="1400" dirty="0">
              <a:solidFill>
                <a:schemeClr val="tx1"/>
              </a:solidFill>
            </a:endParaRPr>
          </a:p>
          <a:p>
            <a:pPr>
              <a:buFont typeface="Arial" panose="020B0604020202020204" pitchFamily="34" charset="0"/>
              <a:buChar char="•"/>
            </a:pPr>
            <a:endParaRPr lang="en-US" sz="1800" dirty="0"/>
          </a:p>
        </p:txBody>
      </p:sp>
      <p:sp>
        <p:nvSpPr>
          <p:cNvPr id="6" name="Rectangle 5">
            <a:extLst>
              <a:ext uri="{FF2B5EF4-FFF2-40B4-BE49-F238E27FC236}">
                <a16:creationId xmlns:a16="http://schemas.microsoft.com/office/drawing/2014/main" id="{DBC347AD-B85D-27BB-3941-15550923DF7D}"/>
              </a:ext>
            </a:extLst>
          </p:cNvPr>
          <p:cNvSpPr/>
          <p:nvPr/>
        </p:nvSpPr>
        <p:spPr>
          <a:xfrm>
            <a:off x="4407613" y="501714"/>
            <a:ext cx="4643489" cy="461880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anose="020B0604020202020204" pitchFamily="34" charset="0"/>
              <a:buChar char="•"/>
            </a:pPr>
            <a:r>
              <a:rPr lang="en-US" dirty="0">
                <a:solidFill>
                  <a:schemeClr val="tx1"/>
                </a:solidFill>
              </a:rPr>
              <a:t>Summit Eldercare</a:t>
            </a:r>
          </a:p>
          <a:p>
            <a:pPr>
              <a:buFont typeface="Arial" panose="020B0604020202020204" pitchFamily="34" charset="0"/>
              <a:buChar char="•"/>
            </a:pPr>
            <a:r>
              <a:rPr lang="en-US" dirty="0">
                <a:solidFill>
                  <a:schemeClr val="tx1"/>
                </a:solidFill>
              </a:rPr>
              <a:t>Tufts Health Together</a:t>
            </a:r>
          </a:p>
          <a:p>
            <a:pPr>
              <a:buFont typeface="Arial" panose="020B0604020202020204" pitchFamily="34" charset="0"/>
              <a:buChar char="•"/>
            </a:pPr>
            <a:r>
              <a:rPr lang="en-US" dirty="0">
                <a:solidFill>
                  <a:schemeClr val="tx1"/>
                </a:solidFill>
              </a:rPr>
              <a:t>Tufts Health Together Senior Care Options</a:t>
            </a:r>
          </a:p>
          <a:p>
            <a:pPr>
              <a:buFont typeface="Arial" panose="020B0604020202020204" pitchFamily="34" charset="0"/>
              <a:buChar char="•"/>
            </a:pPr>
            <a:r>
              <a:rPr lang="en-US" dirty="0">
                <a:solidFill>
                  <a:schemeClr val="tx1"/>
                </a:solidFill>
              </a:rPr>
              <a:t>Tufts Health Together with Cambridge Health Alliance</a:t>
            </a:r>
          </a:p>
          <a:p>
            <a:pPr>
              <a:buFont typeface="Arial" panose="020B0604020202020204" pitchFamily="34" charset="0"/>
              <a:buChar char="•"/>
            </a:pPr>
            <a:r>
              <a:rPr lang="en-US" dirty="0">
                <a:solidFill>
                  <a:schemeClr val="tx1"/>
                </a:solidFill>
              </a:rPr>
              <a:t>Tufts Health Together with UMass Memorial Health</a:t>
            </a:r>
          </a:p>
          <a:p>
            <a:pPr>
              <a:buFont typeface="Arial" panose="020B0604020202020204" pitchFamily="34" charset="0"/>
              <a:buChar char="•"/>
            </a:pPr>
            <a:r>
              <a:rPr lang="en-US" dirty="0">
                <a:solidFill>
                  <a:schemeClr val="tx1"/>
                </a:solidFill>
              </a:rPr>
              <a:t>Tufts Health Unify</a:t>
            </a:r>
          </a:p>
          <a:p>
            <a:pPr>
              <a:buFont typeface="Arial" panose="020B0604020202020204" pitchFamily="34" charset="0"/>
              <a:buChar char="•"/>
            </a:pPr>
            <a:r>
              <a:rPr lang="en-US" dirty="0">
                <a:solidFill>
                  <a:schemeClr val="tx1"/>
                </a:solidFill>
              </a:rPr>
              <a:t>UnitedHealthcare Connected</a:t>
            </a:r>
          </a:p>
          <a:p>
            <a:pPr>
              <a:buFont typeface="Arial" panose="020B0604020202020204" pitchFamily="34" charset="0"/>
              <a:buChar char="•"/>
            </a:pPr>
            <a:r>
              <a:rPr lang="en-US" dirty="0">
                <a:solidFill>
                  <a:schemeClr val="tx1"/>
                </a:solidFill>
              </a:rPr>
              <a:t>UnitedHealthcare Senior Care Options</a:t>
            </a:r>
          </a:p>
          <a:p>
            <a:pPr>
              <a:buFont typeface="Arial" panose="020B0604020202020204" pitchFamily="34" charset="0"/>
              <a:buChar char="•"/>
            </a:pPr>
            <a:r>
              <a:rPr lang="en-US" dirty="0" err="1">
                <a:solidFill>
                  <a:schemeClr val="tx1"/>
                </a:solidFill>
              </a:rPr>
              <a:t>Wellsense</a:t>
            </a:r>
            <a:r>
              <a:rPr lang="en-US" dirty="0">
                <a:solidFill>
                  <a:schemeClr val="tx1"/>
                </a:solidFill>
              </a:rPr>
              <a:t> Boston Childrens ACO</a:t>
            </a:r>
          </a:p>
          <a:p>
            <a:pPr>
              <a:buFont typeface="Arial" panose="020B0604020202020204" pitchFamily="34" charset="0"/>
              <a:buChar char="•"/>
            </a:pPr>
            <a:r>
              <a:rPr lang="en-US" dirty="0" err="1">
                <a:solidFill>
                  <a:schemeClr val="tx1"/>
                </a:solidFill>
              </a:rPr>
              <a:t>Wellsense</a:t>
            </a:r>
            <a:r>
              <a:rPr lang="en-US" dirty="0">
                <a:solidFill>
                  <a:schemeClr val="tx1"/>
                </a:solidFill>
              </a:rPr>
              <a:t> Community Alliance</a:t>
            </a:r>
          </a:p>
          <a:p>
            <a:pPr>
              <a:buFont typeface="Arial" panose="020B0604020202020204" pitchFamily="34" charset="0"/>
              <a:buChar char="•"/>
            </a:pPr>
            <a:r>
              <a:rPr lang="en-US" dirty="0" err="1">
                <a:solidFill>
                  <a:schemeClr val="tx1"/>
                </a:solidFill>
              </a:rPr>
              <a:t>Wellsense</a:t>
            </a:r>
            <a:r>
              <a:rPr lang="en-US" dirty="0">
                <a:solidFill>
                  <a:schemeClr val="tx1"/>
                </a:solidFill>
              </a:rPr>
              <a:t> Managed Care Organization</a:t>
            </a:r>
          </a:p>
          <a:p>
            <a:pPr>
              <a:buFont typeface="Arial" panose="020B0604020202020204" pitchFamily="34" charset="0"/>
              <a:buChar char="•"/>
            </a:pPr>
            <a:r>
              <a:rPr lang="en-US" dirty="0" err="1">
                <a:solidFill>
                  <a:schemeClr val="tx1"/>
                </a:solidFill>
              </a:rPr>
              <a:t>Wellsense</a:t>
            </a:r>
            <a:r>
              <a:rPr lang="en-US" dirty="0">
                <a:solidFill>
                  <a:schemeClr val="tx1"/>
                </a:solidFill>
              </a:rPr>
              <a:t> Senior Care Options</a:t>
            </a:r>
          </a:p>
          <a:p>
            <a:pPr>
              <a:buFont typeface="Arial" panose="020B0604020202020204" pitchFamily="34" charset="0"/>
              <a:buChar char="•"/>
            </a:pPr>
            <a:r>
              <a:rPr lang="en-US" dirty="0" err="1">
                <a:solidFill>
                  <a:schemeClr val="tx1"/>
                </a:solidFill>
              </a:rPr>
              <a:t>Wellsense</a:t>
            </a:r>
            <a:r>
              <a:rPr lang="en-US" dirty="0">
                <a:solidFill>
                  <a:schemeClr val="tx1"/>
                </a:solidFill>
              </a:rPr>
              <a:t> Signature Alliance</a:t>
            </a:r>
          </a:p>
          <a:p>
            <a:pPr>
              <a:buFont typeface="Arial" panose="020B0604020202020204" pitchFamily="34" charset="0"/>
              <a:buChar char="•"/>
            </a:pPr>
            <a:r>
              <a:rPr lang="en-US" dirty="0" err="1">
                <a:solidFill>
                  <a:schemeClr val="tx1"/>
                </a:solidFill>
              </a:rPr>
              <a:t>Wellsense</a:t>
            </a:r>
            <a:r>
              <a:rPr lang="en-US" dirty="0">
                <a:solidFill>
                  <a:schemeClr val="tx1"/>
                </a:solidFill>
              </a:rPr>
              <a:t> Southcoast Alliance</a:t>
            </a:r>
            <a:endParaRPr lang="en-US" sz="1800" dirty="0">
              <a:solidFill>
                <a:schemeClr val="tx1"/>
              </a:solidFill>
            </a:endParaRPr>
          </a:p>
        </p:txBody>
      </p:sp>
    </p:spTree>
    <p:extLst>
      <p:ext uri="{BB962C8B-B14F-4D97-AF65-F5344CB8AC3E}">
        <p14:creationId xmlns:p14="http://schemas.microsoft.com/office/powerpoint/2010/main" val="209962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graphicFrame>
        <p:nvGraphicFramePr>
          <p:cNvPr id="2" name="Table 1">
            <a:extLst>
              <a:ext uri="{FF2B5EF4-FFF2-40B4-BE49-F238E27FC236}">
                <a16:creationId xmlns:a16="http://schemas.microsoft.com/office/drawing/2014/main" id="{F375A01E-54C5-AAD7-8596-B443CDF9BD06}"/>
              </a:ext>
            </a:extLst>
          </p:cNvPr>
          <p:cNvGraphicFramePr>
            <a:graphicFrameLocks noGrp="1"/>
          </p:cNvGraphicFramePr>
          <p:nvPr>
            <p:extLst>
              <p:ext uri="{D42A27DB-BD31-4B8C-83A1-F6EECF244321}">
                <p14:modId xmlns:p14="http://schemas.microsoft.com/office/powerpoint/2010/main" val="385334138"/>
              </p:ext>
            </p:extLst>
          </p:nvPr>
        </p:nvGraphicFramePr>
        <p:xfrm>
          <a:off x="3176" y="0"/>
          <a:ext cx="9140824" cy="6638360"/>
        </p:xfrm>
        <a:graphic>
          <a:graphicData uri="http://schemas.openxmlformats.org/drawingml/2006/table">
            <a:tbl>
              <a:tblPr firstRow="1" firstCol="1" bandRow="1">
                <a:tableStyleId>{5C22544A-7EE6-4342-B048-85BDC9FD1C3A}</a:tableStyleId>
              </a:tblPr>
              <a:tblGrid>
                <a:gridCol w="5436045">
                  <a:extLst>
                    <a:ext uri="{9D8B030D-6E8A-4147-A177-3AD203B41FA5}">
                      <a16:colId xmlns:a16="http://schemas.microsoft.com/office/drawing/2014/main" val="2019455289"/>
                    </a:ext>
                  </a:extLst>
                </a:gridCol>
                <a:gridCol w="3704779">
                  <a:extLst>
                    <a:ext uri="{9D8B030D-6E8A-4147-A177-3AD203B41FA5}">
                      <a16:colId xmlns:a16="http://schemas.microsoft.com/office/drawing/2014/main" val="4196634362"/>
                    </a:ext>
                  </a:extLst>
                </a:gridCol>
              </a:tblGrid>
              <a:tr h="241300">
                <a:tc>
                  <a:txBody>
                    <a:bodyPr/>
                    <a:lstStyle/>
                    <a:p>
                      <a:pPr marL="0" marR="0">
                        <a:lnSpc>
                          <a:spcPct val="107000"/>
                        </a:lnSpc>
                        <a:spcBef>
                          <a:spcPts val="0"/>
                        </a:spcBef>
                        <a:spcAft>
                          <a:spcPts val="0"/>
                        </a:spcAft>
                      </a:pPr>
                      <a:r>
                        <a:rPr lang="en-US" sz="1200" kern="0" dirty="0">
                          <a:solidFill>
                            <a:schemeClr val="tx1"/>
                          </a:solidFill>
                          <a:effectLst/>
                        </a:rPr>
                        <a:t>Managed Care Plan participating in MATCH program as of 7/20/2023</a:t>
                      </a:r>
                      <a:endParaRPr lang="en-US" sz="1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solidFill>
                      <a:schemeClr val="accent1"/>
                    </a:solidFill>
                  </a:tcPr>
                </a:tc>
                <a:tc>
                  <a:txBody>
                    <a:bodyPr/>
                    <a:lstStyle/>
                    <a:p>
                      <a:pPr marL="0" marR="0" algn="ctr">
                        <a:lnSpc>
                          <a:spcPct val="107000"/>
                        </a:lnSpc>
                        <a:spcBef>
                          <a:spcPts val="0"/>
                        </a:spcBef>
                        <a:spcAft>
                          <a:spcPts val="0"/>
                        </a:spcAft>
                      </a:pPr>
                      <a:r>
                        <a:rPr lang="en-US" sz="1200" kern="0" dirty="0">
                          <a:solidFill>
                            <a:schemeClr val="tx1"/>
                          </a:solidFill>
                          <a:effectLst/>
                        </a:rPr>
                        <a:t>How to contact</a:t>
                      </a:r>
                      <a:endParaRPr lang="en-US" sz="1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solidFill>
                      <a:schemeClr val="accent1"/>
                    </a:solidFill>
                  </a:tcPr>
                </a:tc>
                <a:extLst>
                  <a:ext uri="{0D108BD9-81ED-4DB2-BD59-A6C34878D82A}">
                    <a16:rowId xmlns:a16="http://schemas.microsoft.com/office/drawing/2014/main" val="2097707350"/>
                  </a:ext>
                </a:extLst>
              </a:tr>
              <a:tr h="263132">
                <a:tc>
                  <a:txBody>
                    <a:bodyPr/>
                    <a:lstStyle/>
                    <a:p>
                      <a:pPr marL="0" marR="0">
                        <a:lnSpc>
                          <a:spcPct val="107000"/>
                        </a:lnSpc>
                        <a:spcBef>
                          <a:spcPts val="0"/>
                        </a:spcBef>
                        <a:spcAft>
                          <a:spcPts val="800"/>
                        </a:spcAft>
                      </a:pPr>
                      <a:r>
                        <a:rPr lang="en-US" sz="1400" kern="0" dirty="0">
                          <a:solidFill>
                            <a:schemeClr val="tx1"/>
                          </a:solidFill>
                          <a:effectLst/>
                        </a:rPr>
                        <a:t>Berkshire Fallon Health Collaborative</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7"/>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438478335"/>
                  </a:ext>
                </a:extLst>
              </a:tr>
              <a:tr h="263132">
                <a:tc>
                  <a:txBody>
                    <a:bodyPr/>
                    <a:lstStyle/>
                    <a:p>
                      <a:pPr marL="0" marR="0">
                        <a:lnSpc>
                          <a:spcPct val="107000"/>
                        </a:lnSpc>
                        <a:spcBef>
                          <a:spcPts val="0"/>
                        </a:spcBef>
                        <a:spcAft>
                          <a:spcPts val="800"/>
                        </a:spcAft>
                      </a:pPr>
                      <a:r>
                        <a:rPr lang="en-US" sz="1400" kern="0" dirty="0">
                          <a:solidFill>
                            <a:schemeClr val="tx1"/>
                          </a:solidFill>
                          <a:effectLst/>
                        </a:rPr>
                        <a:t>Commonwealth Care Alliance One Care</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a:effectLst/>
                          <a:hlinkClick r:id="rId8"/>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4110563215"/>
                  </a:ext>
                </a:extLst>
              </a:tr>
              <a:tr h="263132">
                <a:tc>
                  <a:txBody>
                    <a:bodyPr/>
                    <a:lstStyle/>
                    <a:p>
                      <a:pPr marL="0" marR="0">
                        <a:lnSpc>
                          <a:spcPct val="107000"/>
                        </a:lnSpc>
                        <a:spcBef>
                          <a:spcPts val="0"/>
                        </a:spcBef>
                        <a:spcAft>
                          <a:spcPts val="800"/>
                        </a:spcAft>
                      </a:pPr>
                      <a:r>
                        <a:rPr lang="en-US" sz="1400" kern="0">
                          <a:solidFill>
                            <a:schemeClr val="tx1"/>
                          </a:solidFill>
                          <a:effectLst/>
                        </a:rPr>
                        <a:t>Commonwealth Care Alliance Senior Care Options</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dirty="0">
                          <a:effectLst/>
                          <a:hlinkClick r:id="rId8"/>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4226209355"/>
                  </a:ext>
                </a:extLst>
              </a:tr>
              <a:tr h="162082">
                <a:tc>
                  <a:txBody>
                    <a:bodyPr/>
                    <a:lstStyle/>
                    <a:p>
                      <a:pPr marL="0" marR="0">
                        <a:lnSpc>
                          <a:spcPct val="107000"/>
                        </a:lnSpc>
                        <a:spcBef>
                          <a:spcPts val="0"/>
                        </a:spcBef>
                        <a:spcAft>
                          <a:spcPts val="800"/>
                        </a:spcAft>
                      </a:pPr>
                      <a:r>
                        <a:rPr lang="en-US" sz="1400" kern="0">
                          <a:solidFill>
                            <a:schemeClr val="tx1"/>
                          </a:solidFill>
                          <a:effectLst/>
                        </a:rPr>
                        <a:t>Community Care Cooperative (C3)</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a:effectLst/>
                          <a:hlinkClick r:id="rId9"/>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562586"/>
                  </a:ext>
                </a:extLst>
              </a:tr>
              <a:tr h="162082">
                <a:tc>
                  <a:txBody>
                    <a:bodyPr/>
                    <a:lstStyle/>
                    <a:p>
                      <a:pPr marL="0" marR="0">
                        <a:lnSpc>
                          <a:spcPct val="107000"/>
                        </a:lnSpc>
                        <a:spcBef>
                          <a:spcPts val="0"/>
                        </a:spcBef>
                        <a:spcAft>
                          <a:spcPts val="800"/>
                        </a:spcAft>
                      </a:pPr>
                      <a:r>
                        <a:rPr lang="en-US" sz="1400" kern="0">
                          <a:solidFill>
                            <a:schemeClr val="tx1"/>
                          </a:solidFill>
                          <a:effectLst/>
                        </a:rPr>
                        <a:t>Element Care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dirty="0">
                          <a:effectLst/>
                          <a:hlinkClick r:id="rId10"/>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3339004359"/>
                  </a:ext>
                </a:extLst>
              </a:tr>
              <a:tr h="263132">
                <a:tc>
                  <a:txBody>
                    <a:bodyPr/>
                    <a:lstStyle/>
                    <a:p>
                      <a:pPr marL="0" marR="0">
                        <a:lnSpc>
                          <a:spcPct val="107000"/>
                        </a:lnSpc>
                        <a:spcBef>
                          <a:spcPts val="0"/>
                        </a:spcBef>
                        <a:spcAft>
                          <a:spcPts val="800"/>
                        </a:spcAft>
                      </a:pPr>
                      <a:r>
                        <a:rPr lang="en-US" sz="1400" kern="0">
                          <a:solidFill>
                            <a:schemeClr val="tx1"/>
                          </a:solidFill>
                          <a:effectLst/>
                        </a:rPr>
                        <a:t>Fallon NaviCare Senior Care Options</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11"/>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723265852"/>
                  </a:ext>
                </a:extLst>
              </a:tr>
              <a:tr h="162082">
                <a:tc>
                  <a:txBody>
                    <a:bodyPr/>
                    <a:lstStyle/>
                    <a:p>
                      <a:pPr marL="0" marR="0">
                        <a:lnSpc>
                          <a:spcPct val="107000"/>
                        </a:lnSpc>
                        <a:spcBef>
                          <a:spcPts val="0"/>
                        </a:spcBef>
                        <a:spcAft>
                          <a:spcPts val="800"/>
                        </a:spcAft>
                      </a:pPr>
                      <a:r>
                        <a:rPr lang="en-US" sz="1400" kern="0">
                          <a:solidFill>
                            <a:schemeClr val="tx1"/>
                          </a:solidFill>
                          <a:effectLst/>
                        </a:rPr>
                        <a:t>Harbor Health Elder Service Plan</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a:effectLst/>
                          <a:hlinkClick r:id="rId12"/>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2797281567"/>
                  </a:ext>
                </a:extLst>
              </a:tr>
              <a:tr h="263132">
                <a:tc>
                  <a:txBody>
                    <a:bodyPr/>
                    <a:lstStyle/>
                    <a:p>
                      <a:pPr marL="0" marR="0">
                        <a:lnSpc>
                          <a:spcPct val="107000"/>
                        </a:lnSpc>
                        <a:spcBef>
                          <a:spcPts val="0"/>
                        </a:spcBef>
                        <a:spcAft>
                          <a:spcPts val="800"/>
                        </a:spcAft>
                      </a:pPr>
                      <a:r>
                        <a:rPr lang="en-US" sz="1400" kern="0">
                          <a:solidFill>
                            <a:schemeClr val="tx1"/>
                          </a:solidFill>
                          <a:effectLst/>
                        </a:rPr>
                        <a:t>Massachusetts Behavioral Health Partnership</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kern="0">
                          <a:effectLst/>
                        </a:rPr>
                        <a:t>Call </a:t>
                      </a:r>
                      <a:r>
                        <a:rPr lang="en-US" sz="1400" u="sng" kern="0">
                          <a:effectLst/>
                          <a:hlinkClick r:id="rId13"/>
                        </a:rPr>
                        <a:t>1-800-495-0086</a:t>
                      </a:r>
                      <a:r>
                        <a:rPr lang="en-US" sz="1400" kern="0">
                          <a:effectLst/>
                        </a:rPr>
                        <a:t> ext 455601</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119360094"/>
                  </a:ext>
                </a:extLst>
              </a:tr>
              <a:tr h="162082">
                <a:tc>
                  <a:txBody>
                    <a:bodyPr/>
                    <a:lstStyle/>
                    <a:p>
                      <a:pPr marL="0" marR="0">
                        <a:lnSpc>
                          <a:spcPct val="107000"/>
                        </a:lnSpc>
                        <a:spcBef>
                          <a:spcPts val="0"/>
                        </a:spcBef>
                        <a:spcAft>
                          <a:spcPts val="800"/>
                        </a:spcAft>
                      </a:pPr>
                      <a:r>
                        <a:rPr lang="en-US" sz="1400" kern="0">
                          <a:solidFill>
                            <a:schemeClr val="tx1"/>
                          </a:solidFill>
                          <a:effectLst/>
                        </a:rPr>
                        <a:t>Mercy Life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a:effectLst/>
                          <a:hlinkClick r:id="rId14"/>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773102926"/>
                  </a:ext>
                </a:extLst>
              </a:tr>
              <a:tr h="162082">
                <a:tc>
                  <a:txBody>
                    <a:bodyPr/>
                    <a:lstStyle/>
                    <a:p>
                      <a:pPr marL="0" marR="0">
                        <a:lnSpc>
                          <a:spcPct val="107000"/>
                        </a:lnSpc>
                        <a:spcBef>
                          <a:spcPts val="0"/>
                        </a:spcBef>
                        <a:spcAft>
                          <a:spcPts val="800"/>
                        </a:spcAft>
                      </a:pPr>
                      <a:r>
                        <a:rPr lang="en-US" sz="1400" kern="0">
                          <a:solidFill>
                            <a:schemeClr val="tx1"/>
                          </a:solidFill>
                          <a:effectLst/>
                        </a:rPr>
                        <a:t>Neighborhood PACE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15"/>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600139783"/>
                  </a:ext>
                </a:extLst>
              </a:tr>
              <a:tr h="263132">
                <a:tc>
                  <a:txBody>
                    <a:bodyPr/>
                    <a:lstStyle/>
                    <a:p>
                      <a:pPr marL="0" marR="0">
                        <a:lnSpc>
                          <a:spcPct val="107000"/>
                        </a:lnSpc>
                        <a:spcBef>
                          <a:spcPts val="0"/>
                        </a:spcBef>
                        <a:spcAft>
                          <a:spcPts val="800"/>
                        </a:spcAft>
                      </a:pPr>
                      <a:r>
                        <a:rPr lang="en-US" sz="1400" kern="0">
                          <a:solidFill>
                            <a:schemeClr val="tx1"/>
                          </a:solidFill>
                          <a:effectLst/>
                        </a:rPr>
                        <a:t>Senior Whole Health Senior Care Options</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a:effectLst/>
                          <a:hlinkClick r:id="rId16"/>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2823995032"/>
                  </a:ext>
                </a:extLst>
              </a:tr>
              <a:tr h="162082">
                <a:tc>
                  <a:txBody>
                    <a:bodyPr/>
                    <a:lstStyle/>
                    <a:p>
                      <a:pPr marL="0" marR="0">
                        <a:lnSpc>
                          <a:spcPct val="107000"/>
                        </a:lnSpc>
                        <a:spcBef>
                          <a:spcPts val="0"/>
                        </a:spcBef>
                        <a:spcAft>
                          <a:spcPts val="800"/>
                        </a:spcAft>
                      </a:pPr>
                      <a:r>
                        <a:rPr lang="en-US" sz="1400" kern="0">
                          <a:solidFill>
                            <a:schemeClr val="tx1"/>
                          </a:solidFill>
                          <a:effectLst/>
                        </a:rPr>
                        <a:t>Serenity Care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a:effectLst/>
                          <a:hlinkClick r:id="rId17"/>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703584863"/>
                  </a:ext>
                </a:extLst>
              </a:tr>
              <a:tr h="162082">
                <a:tc>
                  <a:txBody>
                    <a:bodyPr/>
                    <a:lstStyle/>
                    <a:p>
                      <a:pPr marL="0" marR="0">
                        <a:lnSpc>
                          <a:spcPct val="107000"/>
                        </a:lnSpc>
                        <a:spcBef>
                          <a:spcPts val="0"/>
                        </a:spcBef>
                        <a:spcAft>
                          <a:spcPts val="800"/>
                        </a:spcAft>
                      </a:pPr>
                      <a:r>
                        <a:rPr lang="en-US" sz="1400" kern="0">
                          <a:solidFill>
                            <a:schemeClr val="tx1"/>
                          </a:solidFill>
                          <a:effectLst/>
                        </a:rPr>
                        <a:t>Steward Health Choice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a:effectLst/>
                          <a:hlinkClick r:id="rId18"/>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2608552585"/>
                  </a:ext>
                </a:extLst>
              </a:tr>
              <a:tr h="162082">
                <a:tc>
                  <a:txBody>
                    <a:bodyPr/>
                    <a:lstStyle/>
                    <a:p>
                      <a:pPr marL="0" marR="0">
                        <a:lnSpc>
                          <a:spcPct val="107000"/>
                        </a:lnSpc>
                        <a:spcBef>
                          <a:spcPts val="0"/>
                        </a:spcBef>
                        <a:spcAft>
                          <a:spcPts val="800"/>
                        </a:spcAft>
                      </a:pPr>
                      <a:r>
                        <a:rPr lang="en-US" sz="1400" kern="0">
                          <a:solidFill>
                            <a:schemeClr val="tx1"/>
                          </a:solidFill>
                          <a:effectLst/>
                        </a:rPr>
                        <a:t>Summit Eldercare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19"/>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921989779"/>
                  </a:ext>
                </a:extLst>
              </a:tr>
              <a:tr h="162082">
                <a:tc>
                  <a:txBody>
                    <a:bodyPr/>
                    <a:lstStyle/>
                    <a:p>
                      <a:pPr marL="0" marR="0">
                        <a:lnSpc>
                          <a:spcPct val="107000"/>
                        </a:lnSpc>
                        <a:spcBef>
                          <a:spcPts val="0"/>
                        </a:spcBef>
                        <a:spcAft>
                          <a:spcPts val="800"/>
                        </a:spcAft>
                      </a:pPr>
                      <a:r>
                        <a:rPr lang="en-US" sz="1400" kern="0">
                          <a:solidFill>
                            <a:schemeClr val="tx1"/>
                          </a:solidFill>
                          <a:effectLst/>
                        </a:rPr>
                        <a:t>Tufts Health Together</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a:effectLst/>
                          <a:hlinkClick r:id="rId20"/>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887953677"/>
                  </a:ext>
                </a:extLst>
              </a:tr>
              <a:tr h="263132">
                <a:tc>
                  <a:txBody>
                    <a:bodyPr/>
                    <a:lstStyle/>
                    <a:p>
                      <a:pPr marL="0" marR="0">
                        <a:lnSpc>
                          <a:spcPct val="107000"/>
                        </a:lnSpc>
                        <a:spcBef>
                          <a:spcPts val="0"/>
                        </a:spcBef>
                        <a:spcAft>
                          <a:spcPts val="800"/>
                        </a:spcAft>
                      </a:pPr>
                      <a:r>
                        <a:rPr lang="en-US" sz="1400" kern="0">
                          <a:solidFill>
                            <a:schemeClr val="tx1"/>
                          </a:solidFill>
                          <a:effectLst/>
                        </a:rPr>
                        <a:t>Tufts Health Together Senior Care Options</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a:effectLst/>
                          <a:hlinkClick r:id="rId20"/>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233390155"/>
                  </a:ext>
                </a:extLst>
              </a:tr>
              <a:tr h="263132">
                <a:tc>
                  <a:txBody>
                    <a:bodyPr/>
                    <a:lstStyle/>
                    <a:p>
                      <a:pPr marL="0" marR="0">
                        <a:lnSpc>
                          <a:spcPct val="107000"/>
                        </a:lnSpc>
                        <a:spcBef>
                          <a:spcPts val="0"/>
                        </a:spcBef>
                        <a:spcAft>
                          <a:spcPts val="800"/>
                        </a:spcAft>
                      </a:pPr>
                      <a:r>
                        <a:rPr lang="en-US" sz="1400" kern="0">
                          <a:solidFill>
                            <a:schemeClr val="tx1"/>
                          </a:solidFill>
                          <a:effectLst/>
                        </a:rPr>
                        <a:t>Tufts Health Together with Cambridge Health Alliance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a:effectLst/>
                          <a:hlinkClick r:id="rId20"/>
                        </a:rPr>
                        <a:t>Email your health plan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4131493918"/>
                  </a:ext>
                </a:extLst>
              </a:tr>
              <a:tr h="263132">
                <a:tc>
                  <a:txBody>
                    <a:bodyPr/>
                    <a:lstStyle/>
                    <a:p>
                      <a:pPr marL="0" marR="0">
                        <a:lnSpc>
                          <a:spcPct val="107000"/>
                        </a:lnSpc>
                        <a:spcBef>
                          <a:spcPts val="0"/>
                        </a:spcBef>
                        <a:spcAft>
                          <a:spcPts val="800"/>
                        </a:spcAft>
                      </a:pPr>
                      <a:r>
                        <a:rPr lang="en-US" sz="1400" kern="0">
                          <a:solidFill>
                            <a:schemeClr val="tx1"/>
                          </a:solidFill>
                          <a:effectLst/>
                        </a:rPr>
                        <a:t>Tufts Health Together with UMass Memorial Health</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21"/>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4200372382"/>
                  </a:ext>
                </a:extLst>
              </a:tr>
              <a:tr h="162082">
                <a:tc>
                  <a:txBody>
                    <a:bodyPr/>
                    <a:lstStyle/>
                    <a:p>
                      <a:pPr marL="0" marR="0">
                        <a:lnSpc>
                          <a:spcPct val="107000"/>
                        </a:lnSpc>
                        <a:spcBef>
                          <a:spcPts val="0"/>
                        </a:spcBef>
                        <a:spcAft>
                          <a:spcPts val="800"/>
                        </a:spcAft>
                      </a:pPr>
                      <a:r>
                        <a:rPr lang="en-US" sz="1400" kern="0">
                          <a:solidFill>
                            <a:schemeClr val="tx1"/>
                          </a:solidFill>
                          <a:effectLst/>
                        </a:rPr>
                        <a:t>Tufts Health Unify</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0"/>
                        </a:spcAft>
                      </a:pPr>
                      <a:r>
                        <a:rPr lang="en-US" sz="1400" u="sng" kern="0" dirty="0">
                          <a:effectLst/>
                          <a:hlinkClick r:id="rId20"/>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4075313593"/>
                  </a:ext>
                </a:extLst>
              </a:tr>
              <a:tr h="162082">
                <a:tc>
                  <a:txBody>
                    <a:bodyPr/>
                    <a:lstStyle/>
                    <a:p>
                      <a:pPr marL="0" marR="0">
                        <a:lnSpc>
                          <a:spcPct val="107000"/>
                        </a:lnSpc>
                        <a:spcBef>
                          <a:spcPts val="0"/>
                        </a:spcBef>
                        <a:spcAft>
                          <a:spcPts val="800"/>
                        </a:spcAft>
                      </a:pPr>
                      <a:r>
                        <a:rPr lang="en-US" sz="1400" kern="0">
                          <a:solidFill>
                            <a:schemeClr val="tx1"/>
                          </a:solidFill>
                          <a:effectLst/>
                        </a:rPr>
                        <a:t>UnitedHealthcare Connected</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kern="0" dirty="0">
                          <a:effectLst/>
                        </a:rPr>
                        <a:t>Call </a:t>
                      </a:r>
                      <a:r>
                        <a:rPr lang="en-US" sz="1400" u="sng" kern="0" dirty="0">
                          <a:effectLst/>
                          <a:hlinkClick r:id="rId22"/>
                        </a:rPr>
                        <a:t>1-866-633-4454</a:t>
                      </a:r>
                      <a:r>
                        <a:rPr lang="en-US" sz="1400" kern="0" dirty="0">
                          <a:effectLst/>
                        </a:rPr>
                        <a:t>, TTY </a:t>
                      </a:r>
                      <a:r>
                        <a:rPr lang="en-US" sz="1400" u="sng" kern="0" dirty="0">
                          <a:effectLst/>
                          <a:hlinkClick r:id="rId23"/>
                        </a:rPr>
                        <a:t>711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1907913638"/>
                  </a:ext>
                </a:extLst>
              </a:tr>
              <a:tr h="263132">
                <a:tc>
                  <a:txBody>
                    <a:bodyPr/>
                    <a:lstStyle/>
                    <a:p>
                      <a:pPr marL="0" marR="0">
                        <a:lnSpc>
                          <a:spcPct val="107000"/>
                        </a:lnSpc>
                        <a:spcBef>
                          <a:spcPts val="0"/>
                        </a:spcBef>
                        <a:spcAft>
                          <a:spcPts val="800"/>
                        </a:spcAft>
                      </a:pPr>
                      <a:r>
                        <a:rPr lang="en-US" sz="1400" kern="0">
                          <a:solidFill>
                            <a:schemeClr val="tx1"/>
                          </a:solidFill>
                          <a:effectLst/>
                        </a:rPr>
                        <a:t>UnitedHealthcare Senior Care Options</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kern="0" dirty="0">
                          <a:effectLst/>
                        </a:rPr>
                        <a:t>Call </a:t>
                      </a:r>
                      <a:r>
                        <a:rPr lang="en-US" sz="1400" u="sng" kern="0" dirty="0">
                          <a:effectLst/>
                          <a:hlinkClick r:id="rId24"/>
                        </a:rPr>
                        <a:t>1-888-867-5511</a:t>
                      </a:r>
                      <a:r>
                        <a:rPr lang="en-US" sz="1400" kern="0" dirty="0">
                          <a:effectLst/>
                        </a:rPr>
                        <a:t>, TTY </a:t>
                      </a:r>
                      <a:r>
                        <a:rPr lang="en-US" sz="1400" u="sng" kern="0" dirty="0">
                          <a:effectLst/>
                          <a:hlinkClick r:id="rId23"/>
                        </a:rPr>
                        <a:t>711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2608772918"/>
                  </a:ext>
                </a:extLst>
              </a:tr>
              <a:tr h="162082">
                <a:tc>
                  <a:txBody>
                    <a:bodyPr/>
                    <a:lstStyle/>
                    <a:p>
                      <a:pPr marL="0" marR="0">
                        <a:lnSpc>
                          <a:spcPct val="107000"/>
                        </a:lnSpc>
                        <a:spcBef>
                          <a:spcPts val="0"/>
                        </a:spcBef>
                        <a:spcAft>
                          <a:spcPts val="800"/>
                        </a:spcAft>
                      </a:pPr>
                      <a:r>
                        <a:rPr lang="en-US" sz="1400" kern="0">
                          <a:solidFill>
                            <a:schemeClr val="tx1"/>
                          </a:solidFill>
                          <a:effectLst/>
                        </a:rPr>
                        <a:t>Wellsense Boston Childrens ACO</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25"/>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287591995"/>
                  </a:ext>
                </a:extLst>
              </a:tr>
              <a:tr h="162082">
                <a:tc>
                  <a:txBody>
                    <a:bodyPr/>
                    <a:lstStyle/>
                    <a:p>
                      <a:pPr marL="0" marR="0">
                        <a:lnSpc>
                          <a:spcPct val="107000"/>
                        </a:lnSpc>
                        <a:spcBef>
                          <a:spcPts val="0"/>
                        </a:spcBef>
                        <a:spcAft>
                          <a:spcPts val="800"/>
                        </a:spcAft>
                      </a:pPr>
                      <a:r>
                        <a:rPr lang="en-US" sz="1400" kern="0">
                          <a:solidFill>
                            <a:schemeClr val="tx1"/>
                          </a:solidFill>
                          <a:effectLst/>
                        </a:rPr>
                        <a:t>Wellsense Community Alliance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26"/>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2090353040"/>
                  </a:ext>
                </a:extLst>
              </a:tr>
              <a:tr h="263132">
                <a:tc>
                  <a:txBody>
                    <a:bodyPr/>
                    <a:lstStyle/>
                    <a:p>
                      <a:pPr marL="0" marR="0">
                        <a:lnSpc>
                          <a:spcPct val="107000"/>
                        </a:lnSpc>
                        <a:spcBef>
                          <a:spcPts val="0"/>
                        </a:spcBef>
                        <a:spcAft>
                          <a:spcPts val="800"/>
                        </a:spcAft>
                      </a:pPr>
                      <a:r>
                        <a:rPr lang="en-US" sz="1400" kern="0">
                          <a:solidFill>
                            <a:schemeClr val="tx1"/>
                          </a:solidFill>
                          <a:effectLst/>
                        </a:rPr>
                        <a:t>Wellsense Managed Care Organization</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27"/>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3692376379"/>
                  </a:ext>
                </a:extLst>
              </a:tr>
              <a:tr h="162082">
                <a:tc>
                  <a:txBody>
                    <a:bodyPr/>
                    <a:lstStyle/>
                    <a:p>
                      <a:pPr marL="0" marR="0">
                        <a:lnSpc>
                          <a:spcPct val="107000"/>
                        </a:lnSpc>
                        <a:spcBef>
                          <a:spcPts val="0"/>
                        </a:spcBef>
                        <a:spcAft>
                          <a:spcPts val="800"/>
                        </a:spcAft>
                      </a:pPr>
                      <a:r>
                        <a:rPr lang="en-US" sz="1400" kern="0">
                          <a:solidFill>
                            <a:schemeClr val="tx1"/>
                          </a:solidFill>
                          <a:effectLst/>
                        </a:rPr>
                        <a:t>Wellsense Senior Care Options</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28"/>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3905218366"/>
                  </a:ext>
                </a:extLst>
              </a:tr>
              <a:tr h="162082">
                <a:tc>
                  <a:txBody>
                    <a:bodyPr/>
                    <a:lstStyle/>
                    <a:p>
                      <a:pPr marL="0" marR="0">
                        <a:lnSpc>
                          <a:spcPct val="107000"/>
                        </a:lnSpc>
                        <a:spcBef>
                          <a:spcPts val="0"/>
                        </a:spcBef>
                        <a:spcAft>
                          <a:spcPts val="800"/>
                        </a:spcAft>
                      </a:pPr>
                      <a:r>
                        <a:rPr lang="en-US" sz="1400" kern="0">
                          <a:solidFill>
                            <a:schemeClr val="tx1"/>
                          </a:solidFill>
                          <a:effectLst/>
                        </a:rPr>
                        <a:t>Wellsense Signature Alliance</a:t>
                      </a:r>
                      <a:endParaRPr lang="en-US" sz="14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29"/>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3291701480"/>
                  </a:ext>
                </a:extLst>
              </a:tr>
              <a:tr h="162082">
                <a:tc>
                  <a:txBody>
                    <a:bodyPr/>
                    <a:lstStyle/>
                    <a:p>
                      <a:pPr marL="0" marR="0">
                        <a:lnSpc>
                          <a:spcPct val="107000"/>
                        </a:lnSpc>
                        <a:spcBef>
                          <a:spcPts val="0"/>
                        </a:spcBef>
                        <a:spcAft>
                          <a:spcPts val="800"/>
                        </a:spcAft>
                      </a:pPr>
                      <a:r>
                        <a:rPr lang="en-US" sz="1400" kern="0" dirty="0" err="1">
                          <a:solidFill>
                            <a:schemeClr val="tx1"/>
                          </a:solidFill>
                          <a:effectLst/>
                        </a:rPr>
                        <a:t>Wellsense</a:t>
                      </a:r>
                      <a:r>
                        <a:rPr lang="en-US" sz="1400" kern="0" dirty="0">
                          <a:solidFill>
                            <a:schemeClr val="tx1"/>
                          </a:solidFill>
                          <a:effectLst/>
                        </a:rPr>
                        <a:t> Southcoast Alliance</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noFill/>
                  </a:tcPr>
                </a:tc>
                <a:tc>
                  <a:txBody>
                    <a:bodyPr/>
                    <a:lstStyle/>
                    <a:p>
                      <a:pPr marL="0" marR="0">
                        <a:lnSpc>
                          <a:spcPct val="107000"/>
                        </a:lnSpc>
                        <a:spcBef>
                          <a:spcPts val="0"/>
                        </a:spcBef>
                        <a:spcAft>
                          <a:spcPts val="800"/>
                        </a:spcAft>
                      </a:pPr>
                      <a:r>
                        <a:rPr lang="en-US" sz="1400" u="sng" kern="0" dirty="0">
                          <a:effectLst/>
                          <a:hlinkClick r:id="rId30"/>
                        </a:rPr>
                        <a:t>Email your health plan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062" marR="1062" marT="1062" marB="1062" anchor="ctr"/>
                </a:tc>
                <a:extLst>
                  <a:ext uri="{0D108BD9-81ED-4DB2-BD59-A6C34878D82A}">
                    <a16:rowId xmlns:a16="http://schemas.microsoft.com/office/drawing/2014/main" val="3663869694"/>
                  </a:ext>
                </a:extLst>
              </a:tr>
            </a:tbl>
          </a:graphicData>
        </a:graphic>
      </p:graphicFrame>
    </p:spTree>
    <p:extLst>
      <p:ext uri="{BB962C8B-B14F-4D97-AF65-F5344CB8AC3E}">
        <p14:creationId xmlns:p14="http://schemas.microsoft.com/office/powerpoint/2010/main" val="2660304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31709" y="694214"/>
            <a:ext cx="8870868" cy="536666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Step 1: Determine if you are eligible by using the </a:t>
            </a:r>
            <a:r>
              <a:rPr lang="en-US" sz="2000" dirty="0">
                <a:latin typeface="Calibri" panose="020F0502020204030204" pitchFamily="34" charset="0"/>
                <a:cs typeface="Times New Roman" panose="02020603050405020304" pitchFamily="18" charset="0"/>
                <a:hlinkClick r:id="rId7"/>
              </a:rPr>
              <a:t>online Eligibility Tool</a:t>
            </a:r>
            <a:endParaRPr lang="en-US" sz="2000" dirty="0">
              <a:latin typeface="Calibri" panose="020F0502020204030204" pitchFamily="34" charset="0"/>
              <a:cs typeface="Times New Roman" panose="02020603050405020304" pitchFamily="18" charset="0"/>
            </a:endParaRP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Step 2: </a:t>
            </a:r>
            <a:r>
              <a:rPr lang="en-US" sz="2000" dirty="0">
                <a:latin typeface="Calibri" panose="020F0502020204030204" pitchFamily="34" charset="0"/>
                <a:cs typeface="Times New Roman" panose="02020603050405020304" pitchFamily="18" charset="0"/>
                <a:hlinkClick r:id="rId8"/>
              </a:rPr>
              <a:t>Find the MATCH contact </a:t>
            </a:r>
            <a:r>
              <a:rPr lang="en-US" sz="2000" dirty="0">
                <a:latin typeface="Calibri" panose="020F0502020204030204" pitchFamily="34" charset="0"/>
                <a:cs typeface="Times New Roman" panose="02020603050405020304" pitchFamily="18" charset="0"/>
              </a:rPr>
              <a:t>for your specific Managed Care Plan online</a:t>
            </a: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Step 3: Reach out to the MATCH contact and request assistance submitting an application</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Provide information needed for the application, such as contact information and transition date</a:t>
            </a: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Step 4: Identify up to 25 eligible items from the </a:t>
            </a:r>
            <a:r>
              <a:rPr lang="en-US" sz="2000" dirty="0">
                <a:latin typeface="Calibri" panose="020F0502020204030204" pitchFamily="34" charset="0"/>
                <a:cs typeface="Times New Roman" panose="02020603050405020304" pitchFamily="18" charset="0"/>
                <a:hlinkClick r:id="rId9"/>
              </a:rPr>
              <a:t>MATCH list </a:t>
            </a:r>
            <a:r>
              <a:rPr lang="en-US" sz="2000" dirty="0">
                <a:latin typeface="Calibri" panose="020F0502020204030204" pitchFamily="34" charset="0"/>
                <a:cs typeface="Times New Roman" panose="02020603050405020304" pitchFamily="18" charset="0"/>
              </a:rPr>
              <a:t>that together cost no more than $5,500 total</a:t>
            </a: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Step 5: Provide information about requested items to your Managed Care MATCH contact</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EFT Payments – need documentation</a:t>
            </a:r>
          </a:p>
          <a:p>
            <a:pPr marL="806450" lvl="2" indent="-342900">
              <a:lnSpc>
                <a:spcPct val="107000"/>
              </a:lnSpc>
              <a:spcAft>
                <a:spcPts val="600"/>
              </a:spcAft>
              <a:buFont typeface="Courier New" panose="02070309020205020404" pitchFamily="49" charset="0"/>
              <a:buChar char="o"/>
            </a:pPr>
            <a:r>
              <a:rPr lang="en-US" sz="1800" dirty="0">
                <a:latin typeface="Calibri" panose="020F0502020204030204" pitchFamily="34" charset="0"/>
                <a:cs typeface="Times New Roman" panose="02020603050405020304" pitchFamily="18" charset="0"/>
              </a:rPr>
              <a:t>Online Purchases – need specific URLs and delivery information</a:t>
            </a:r>
          </a:p>
          <a:p>
            <a:pPr marL="573088" lvl="1" indent="-342900">
              <a:lnSpc>
                <a:spcPct val="107000"/>
              </a:lnSpc>
              <a:spcAft>
                <a:spcPts val="600"/>
              </a:spcAft>
              <a:buFont typeface="Symbol" panose="05050102010706020507" pitchFamily="18" charset="2"/>
              <a:buChar char=""/>
            </a:pPr>
            <a:r>
              <a:rPr lang="en-US" sz="2000" dirty="0">
                <a:latin typeface="Calibri" panose="020F0502020204030204" pitchFamily="34" charset="0"/>
                <a:cs typeface="Times New Roman" panose="02020603050405020304" pitchFamily="18" charset="0"/>
              </a:rPr>
              <a:t>Step 6: Continue to communicate with the Managed Care MATCH contact until all purchases/payments have been made</a:t>
            </a:r>
            <a:endParaRPr lang="en-US" sz="1800"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90221"/>
            <a:ext cx="8489950" cy="369332"/>
          </a:xfrm>
        </p:spPr>
        <p:txBody>
          <a:bodyPr/>
          <a:lstStyle/>
          <a:p>
            <a:r>
              <a:rPr lang="en-US" sz="2400" dirty="0"/>
              <a:t>Individuals Interested in Applying for MATCH Should:</a:t>
            </a:r>
            <a:endParaRPr lang="en-US" sz="1800" dirty="0"/>
          </a:p>
        </p:txBody>
      </p:sp>
    </p:spTree>
    <p:extLst>
      <p:ext uri="{BB962C8B-B14F-4D97-AF65-F5344CB8AC3E}">
        <p14:creationId xmlns:p14="http://schemas.microsoft.com/office/powerpoint/2010/main" val="3331255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a:xfrm>
            <a:off x="592295" y="2596578"/>
            <a:ext cx="5539245" cy="502445"/>
          </a:xfrm>
        </p:spPr>
        <p:txBody>
          <a:bodyPr/>
          <a:lstStyle/>
          <a:p>
            <a:r>
              <a:rPr lang="en-US" dirty="0"/>
              <a:t>MATCH Website</a:t>
            </a:r>
          </a:p>
        </p:txBody>
      </p:sp>
      <p:sp>
        <p:nvSpPr>
          <p:cNvPr id="3" name="Title 1">
            <a:extLst>
              <a:ext uri="{FF2B5EF4-FFF2-40B4-BE49-F238E27FC236}">
                <a16:creationId xmlns:a16="http://schemas.microsoft.com/office/drawing/2014/main" id="{9183C19F-19BF-F2FB-58C9-F51341542F54}"/>
              </a:ext>
            </a:extLst>
          </p:cNvPr>
          <p:cNvSpPr txBox="1">
            <a:spLocks/>
          </p:cNvSpPr>
          <p:nvPr/>
        </p:nvSpPr>
        <p:spPr bwMode="auto">
          <a:xfrm>
            <a:off x="592296" y="4356792"/>
            <a:ext cx="805640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685072" rtl="0" eaLnBrk="1" fontAlgn="base" hangingPunct="1">
              <a:spcBef>
                <a:spcPct val="0"/>
              </a:spcBef>
              <a:spcAft>
                <a:spcPct val="0"/>
              </a:spcAft>
              <a:tabLst>
                <a:tab pos="206493" algn="l"/>
              </a:tabLst>
              <a:defRPr sz="3265" b="0" baseline="0">
                <a:solidFill>
                  <a:schemeClr val="tx2"/>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a:lstStyle>
          <a:p>
            <a:r>
              <a:rPr lang="en-US" sz="2800" kern="0" dirty="0">
                <a:hlinkClick r:id="rId3"/>
              </a:rPr>
              <a:t>https://www.mass.gov/masshealth-match-program</a:t>
            </a:r>
            <a:r>
              <a:rPr lang="en-US" sz="2800" kern="0" dirty="0"/>
              <a:t> </a:t>
            </a:r>
          </a:p>
        </p:txBody>
      </p:sp>
    </p:spTree>
    <p:extLst>
      <p:ext uri="{BB962C8B-B14F-4D97-AF65-F5344CB8AC3E}">
        <p14:creationId xmlns:p14="http://schemas.microsoft.com/office/powerpoint/2010/main" val="9555831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a:xfrm>
            <a:off x="592295" y="2596578"/>
            <a:ext cx="5539245" cy="502445"/>
          </a:xfrm>
        </p:spPr>
        <p:txBody>
          <a:bodyPr/>
          <a:lstStyle/>
          <a:p>
            <a:r>
              <a:rPr lang="en-US" dirty="0"/>
              <a:t>Frequently Asked Questions</a:t>
            </a:r>
          </a:p>
        </p:txBody>
      </p:sp>
    </p:spTree>
    <p:extLst>
      <p:ext uri="{BB962C8B-B14F-4D97-AF65-F5344CB8AC3E}">
        <p14:creationId xmlns:p14="http://schemas.microsoft.com/office/powerpoint/2010/main" val="2997394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663405"/>
            <a:ext cx="8870868" cy="619323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sz="2000" i="1" dirty="0">
                <a:effectLst/>
                <a:latin typeface="Calibri" panose="020F0502020204030204" pitchFamily="34" charset="0"/>
                <a:ea typeface="Calibri" panose="020F0502020204030204" pitchFamily="34" charset="0"/>
                <a:cs typeface="Times New Roman" panose="02020603050405020304" pitchFamily="18" charset="0"/>
              </a:rPr>
              <a:t>How can an </a:t>
            </a:r>
            <a:r>
              <a:rPr lang="en-US" sz="2000"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individual determine if they are eligible </a:t>
            </a:r>
            <a:r>
              <a:rPr lang="en-US" sz="2000" i="1" dirty="0">
                <a:effectLst/>
                <a:latin typeface="Calibri" panose="020F0502020204030204" pitchFamily="34" charset="0"/>
                <a:ea typeface="Calibri" panose="020F0502020204030204" pitchFamily="34" charset="0"/>
                <a:cs typeface="Times New Roman" panose="02020603050405020304" pitchFamily="18" charset="0"/>
              </a:rPr>
              <a:t>for the MATCH program?</a:t>
            </a:r>
          </a:p>
          <a:p>
            <a:pPr marL="742950" lvl="1" indent="-285750">
              <a:lnSpc>
                <a:spcPct val="107000"/>
              </a:lnSpc>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Use the brief and simple </a:t>
            </a:r>
            <a:r>
              <a:rPr lang="en-US" sz="2000" dirty="0">
                <a:latin typeface="Calibri" panose="020F0502020204030204" pitchFamily="34" charset="0"/>
                <a:cs typeface="Times New Roman" panose="02020603050405020304" pitchFamily="18" charset="0"/>
                <a:hlinkClick r:id="rId7"/>
              </a:rPr>
              <a:t>online Eligibility Tool </a:t>
            </a:r>
            <a:r>
              <a:rPr lang="en-US" sz="2000" dirty="0">
                <a:latin typeface="Calibri" panose="020F0502020204030204" pitchFamily="34" charset="0"/>
                <a:cs typeface="Times New Roman" panose="02020603050405020304" pitchFamily="18" charset="0"/>
              </a:rPr>
              <a:t>to determine if an individual is eligible for the MATCH program</a:t>
            </a:r>
          </a:p>
          <a:p>
            <a:pPr lvl="1" indent="0">
              <a:lnSpc>
                <a:spcPct val="107000"/>
              </a:lnSpc>
              <a:buNone/>
            </a:pPr>
            <a:endParaRPr lang="en-US" sz="2000" i="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2000" i="1" dirty="0">
                <a:latin typeface="Calibri" panose="020F0502020204030204" pitchFamily="34" charset="0"/>
                <a:ea typeface="Calibri" panose="020F0502020204030204" pitchFamily="34" charset="0"/>
                <a:cs typeface="Times New Roman" panose="02020603050405020304" pitchFamily="18" charset="0"/>
              </a:rPr>
              <a:t>If an </a:t>
            </a:r>
            <a:r>
              <a:rPr lang="en-US" sz="2000"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individual has a MassHealth card and receives MassHealth services</a:t>
            </a:r>
            <a:r>
              <a:rPr lang="en-US" sz="2000" i="1" dirty="0">
                <a:latin typeface="Calibri" panose="020F0502020204030204" pitchFamily="34" charset="0"/>
                <a:ea typeface="Calibri" panose="020F0502020204030204" pitchFamily="34" charset="0"/>
                <a:cs typeface="Times New Roman" panose="02020603050405020304" pitchFamily="18" charset="0"/>
              </a:rPr>
              <a:t>, does this mean that they are enrolled in a MassHealth Managed Care Plan?</a:t>
            </a:r>
          </a:p>
          <a:p>
            <a:pPr marL="742950" marR="0" lvl="1" indent="-285750">
              <a:lnSpc>
                <a:spcPct val="107000"/>
              </a:lnSpc>
              <a:spcAft>
                <a:spcPts val="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No. Receiving MassHealth services does not in itself mean that an individual is actually enrolled in a MassHealth Managed Care Plan</a:t>
            </a:r>
          </a:p>
          <a:p>
            <a:pPr marL="342900" marR="0" lvl="0" indent="-342900">
              <a:lnSpc>
                <a:spcPct val="107000"/>
              </a:lnSpc>
              <a:spcBef>
                <a:spcPts val="0"/>
              </a:spcBef>
              <a:spcAft>
                <a:spcPts val="0"/>
              </a:spcAft>
              <a:buFont typeface="Arial" panose="020B0604020202020204" pitchFamily="34" charset="0"/>
              <a:buChar char="•"/>
            </a:pPr>
            <a:endParaRPr lang="en-US" sz="2000" i="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2000" i="1" dirty="0">
                <a:latin typeface="Calibri" panose="020F0502020204030204" pitchFamily="34" charset="0"/>
                <a:ea typeface="Calibri" panose="020F0502020204030204" pitchFamily="34" charset="0"/>
                <a:cs typeface="Times New Roman" panose="02020603050405020304" pitchFamily="18" charset="0"/>
              </a:rPr>
              <a:t>How can an individual </a:t>
            </a:r>
            <a:r>
              <a:rPr lang="en-US" sz="2000"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find out if they are enrolled in a MassHealth Managed Care Plan?</a:t>
            </a:r>
          </a:p>
          <a:p>
            <a:pPr marL="742950" lvl="1" indent="-285750">
              <a:lnSpc>
                <a:spcPct val="107000"/>
              </a:lnSpc>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If an individual does not know the name of the MassHealth managed care plan they are enrolled in, contact MassHealth Customer Service Center at (800) 841-2900</a:t>
            </a:r>
          </a:p>
          <a:p>
            <a:pPr marL="342900" marR="0" lvl="0" indent="-342900">
              <a:lnSpc>
                <a:spcPct val="107000"/>
              </a:lnSpc>
              <a:spcBef>
                <a:spcPts val="0"/>
              </a:spcBef>
              <a:spcAft>
                <a:spcPts val="0"/>
              </a:spcAft>
              <a:buFont typeface="Arial" panose="020B0604020202020204" pitchFamily="34" charset="0"/>
              <a:buChar char="•"/>
            </a:pPr>
            <a:endParaRPr lang="en-US" sz="2000" i="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2000" i="1" dirty="0">
                <a:effectLst/>
                <a:latin typeface="Calibri" panose="020F0502020204030204" pitchFamily="34" charset="0"/>
                <a:ea typeface="Calibri" panose="020F0502020204030204" pitchFamily="34" charset="0"/>
                <a:cs typeface="Times New Roman" panose="02020603050405020304" pitchFamily="18" charset="0"/>
              </a:rPr>
              <a:t>How can a person </a:t>
            </a:r>
            <a:r>
              <a:rPr lang="en-US" sz="2000"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enroll in a MassHealth Managed Care Plan</a:t>
            </a:r>
            <a:r>
              <a:rPr lang="en-US" sz="2000"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a:t>
            </a:r>
            <a:endParaRPr lang="en-US" sz="20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If an individual would like to enroll in a MassHealth managed care plan, contact MassHealth Customer Service Center at (800) 841-2900</a:t>
            </a:r>
          </a:p>
          <a:p>
            <a:pPr marL="742950" marR="0" lvl="1" indent="-285750">
              <a:lnSpc>
                <a:spcPct val="107000"/>
              </a:lnSpc>
              <a:spcBef>
                <a:spcPts val="0"/>
              </a:spcBef>
              <a:spcAft>
                <a:spcPts val="800"/>
              </a:spcAft>
              <a:buFont typeface="Courier New" panose="02070309020205020404" pitchFamily="49" charset="0"/>
              <a:buChar char="o"/>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Participant Eligibility FAQs</a:t>
            </a:r>
            <a:endParaRPr lang="en-US" sz="2000" dirty="0"/>
          </a:p>
        </p:txBody>
      </p:sp>
    </p:spTree>
    <p:extLst>
      <p:ext uri="{BB962C8B-B14F-4D97-AF65-F5344CB8AC3E}">
        <p14:creationId xmlns:p14="http://schemas.microsoft.com/office/powerpoint/2010/main" val="1128300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3176" y="492987"/>
            <a:ext cx="8870868" cy="587693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What is considered a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Congregate Care Setting</a:t>
            </a:r>
            <a:r>
              <a:rPr lang="en-US" i="1" dirty="0">
                <a:effectLst/>
                <a:latin typeface="Calibri" panose="020F0502020204030204" pitchFamily="34" charset="0"/>
                <a:ea typeface="Calibri" panose="020F0502020204030204" pitchFamily="34" charset="0"/>
                <a:cs typeface="Times New Roman" panose="02020603050405020304" pitchFamily="18" charset="0"/>
              </a:rPr>
              <a:t>?</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For the purposes of the MATCH program, a congregate care setting is a residential setting that is owned or operated by a service provider agency in which residents: </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May have their own bedroom, but share other amenities such as bathrooms, kitchens, and living spaces; and </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Do not have a lease, occupancy agreement, or similar agreement in place that that is legally enforceable and provides “rights of tenancy”.</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What is considered a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24-hour diversionary residential program for substance use treatment?”</a:t>
            </a:r>
            <a:endParaRPr lang="en-US"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For the purposes of the MATCH program, a 24-hour residential program for substance use treatment includes a residential setting for the treatment of substance use disorder that is owned or operated by a provider organization contracted with MassHealth in which residents:</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May have their own room or share a room;</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May share other amenities such as bathrooms, kitchens, and living spaces;</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Depending on the level of care, residents may be brought prepared meals rather than be provided with a kitchen; and  </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Do not have a lease, occupancy agreement, or similar agreement in place that that is legally enforceable and provides “rights of tenancy”  </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What is considered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aging out of state systems of care for youth”? </a:t>
            </a:r>
            <a:endParaRPr lang="en-US"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For the purposes of the MATCH program, “aging out of state systems of care for youth” includes those individuals who are turning 18 and not voluntary continuing services with the Department of Children and Families (DCF) or the Department of Youth Services (DYS) and those individuals who are turning 22 and exiting extended voluntary services from DCF or DYS.</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Participant Eligibility FAQs</a:t>
            </a:r>
            <a:endParaRPr lang="en-US" sz="2000" dirty="0"/>
          </a:p>
        </p:txBody>
      </p:sp>
    </p:spTree>
    <p:extLst>
      <p:ext uri="{BB962C8B-B14F-4D97-AF65-F5344CB8AC3E}">
        <p14:creationId xmlns:p14="http://schemas.microsoft.com/office/powerpoint/2010/main" val="506172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663405"/>
            <a:ext cx="8870868" cy="561346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What is considered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 doubled up situation?”</a:t>
            </a:r>
            <a:endParaRPr lang="en-US"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For the purposes of the MATCH program, a “doubled up situation” is defined as one in which:</a:t>
            </a:r>
          </a:p>
          <a:p>
            <a:pPr marL="1143000" marR="0" lvl="2" indent="-228600">
              <a:lnSpc>
                <a:spcPct val="107000"/>
              </a:lnSpc>
              <a:spcBef>
                <a:spcPts val="0"/>
              </a:spcBef>
              <a:spcAft>
                <a:spcPts val="0"/>
              </a:spcAft>
              <a:buFont typeface="+mj-lt"/>
              <a:buAutoNum type="romanLcPeriod"/>
            </a:pPr>
            <a:r>
              <a:rPr lang="en-US" dirty="0">
                <a:latin typeface="Calibri" panose="020F0502020204030204" pitchFamily="34" charset="0"/>
                <a:cs typeface="Times New Roman" panose="02020603050405020304" pitchFamily="18" charset="0"/>
              </a:rPr>
              <a:t>An individual </a:t>
            </a:r>
            <a:r>
              <a:rPr lang="en-US" dirty="0">
                <a:effectLst/>
                <a:latin typeface="Calibri" panose="020F0502020204030204" pitchFamily="34" charset="0"/>
                <a:ea typeface="Calibri" panose="020F0502020204030204" pitchFamily="34" charset="0"/>
                <a:cs typeface="Times New Roman" panose="02020603050405020304" pitchFamily="18" charset="0"/>
              </a:rPr>
              <a:t>is sharing the housing of another person because they couldn’t afford a place of their own; and </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The housing provides insufficient space to accommodate all residents and/or the </a:t>
            </a:r>
            <a:r>
              <a:rPr lang="en-US" dirty="0">
                <a:latin typeface="Calibri" panose="020F0502020204030204" pitchFamily="34" charset="0"/>
                <a:cs typeface="Times New Roman" panose="02020603050405020304" pitchFamily="18" charset="0"/>
              </a:rPr>
              <a:t>individual</a:t>
            </a:r>
            <a:r>
              <a:rPr lang="en-US" dirty="0">
                <a:effectLst/>
                <a:latin typeface="Calibri" panose="020F0502020204030204" pitchFamily="34" charset="0"/>
                <a:ea typeface="Calibri" panose="020F0502020204030204" pitchFamily="34" charset="0"/>
                <a:cs typeface="Times New Roman" panose="02020603050405020304" pitchFamily="18" charset="0"/>
              </a:rPr>
              <a:t> is not permitted to stay in the housing in accordance with the lease/agreement that is in place for the other person. </a:t>
            </a:r>
          </a:p>
          <a:p>
            <a:pPr marL="742950" lvl="1"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In-law apartments, granny flats and/or accessory dwelling units would not be a “doubled-up” situation, since they are considered to be separate residences and/or units on the same plot of land.  </a:t>
            </a:r>
          </a:p>
          <a:p>
            <a:pPr marL="742950" lvl="1" indent="-285750">
              <a:lnSpc>
                <a:spcPct val="107000"/>
              </a:lnSpc>
              <a:buFont typeface="Courier New" panose="02070309020205020404" pitchFamily="49" charset="0"/>
              <a:buChar char="o"/>
            </a:pPr>
            <a:endParaRPr lang="en-US" dirty="0">
              <a:latin typeface="Calibri" panose="020F0502020204030204" pitchFamily="34" charset="0"/>
              <a:cs typeface="Times New Roman" panose="02020603050405020304" pitchFamily="18" charset="0"/>
            </a:endParaRPr>
          </a:p>
          <a:p>
            <a:pPr marL="342900" indent="-342900">
              <a:lnSpc>
                <a:spcPct val="107000"/>
              </a:lnSpc>
              <a:buFont typeface="Arial" panose="020B0604020202020204" pitchFamily="34" charset="0"/>
              <a:buChar char="•"/>
            </a:pPr>
            <a:r>
              <a:rPr lang="en-US" i="1" dirty="0">
                <a:latin typeface="Calibri" panose="020F0502020204030204" pitchFamily="34" charset="0"/>
                <a:cs typeface="Times New Roman" panose="02020603050405020304" pitchFamily="18" charset="0"/>
              </a:rPr>
              <a:t>What is considered “</a:t>
            </a:r>
            <a:r>
              <a:rPr lang="en-US" b="1" i="1" dirty="0">
                <a:solidFill>
                  <a:schemeClr val="accent4">
                    <a:lumMod val="50000"/>
                  </a:schemeClr>
                </a:solidFill>
                <a:latin typeface="Calibri" panose="020F0502020204030204" pitchFamily="34" charset="0"/>
                <a:cs typeface="Times New Roman" panose="02020603050405020304" pitchFamily="18" charset="0"/>
              </a:rPr>
              <a:t>transitional housing”?</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For the purposes of the MATCH program, “transitional housing” is considered temporary, time-limited housing in which residents are required to move after a specified period of time. While transitional housing residents may have an occupancy agreement or similar agreement, it does not allow them to stay in the housing after the specified period of time.</a:t>
            </a:r>
          </a:p>
          <a:p>
            <a:pPr marL="742950" marR="0" lvl="1" indent="-285750">
              <a:lnSpc>
                <a:spcPct val="107000"/>
              </a:lnSpc>
              <a:spcBef>
                <a:spcPts val="0"/>
              </a:spcBef>
              <a:spcAft>
                <a:spcPts val="0"/>
              </a:spcAft>
              <a:buFont typeface="Courier New" panose="02070309020205020404" pitchFamily="49" charset="0"/>
              <a:buChar char="o"/>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What is considered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unhabitable housing”?</a:t>
            </a:r>
            <a:endParaRPr lang="en-US"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For the purpose of the MATCH program, unhabitable housing includes those locations that are not zoned for living spaces such as garages as well as those locations that are not appropriately set up for living spaces, such as unheated basements. </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Participant Eligibility FAQs</a:t>
            </a:r>
            <a:endParaRPr lang="en-US" sz="2000" dirty="0"/>
          </a:p>
        </p:txBody>
      </p:sp>
    </p:spTree>
    <p:extLst>
      <p:ext uri="{BB962C8B-B14F-4D97-AF65-F5344CB8AC3E}">
        <p14:creationId xmlns:p14="http://schemas.microsoft.com/office/powerpoint/2010/main" val="62942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663405"/>
            <a:ext cx="8870868" cy="587622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If an individual is moving in with family/friends, is that considered “community-based housing”?</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To be considered “</a:t>
            </a:r>
            <a:r>
              <a:rPr lang="en-US"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community-based housing</a:t>
            </a:r>
            <a:r>
              <a:rPr lang="en-US" dirty="0">
                <a:effectLst/>
                <a:latin typeface="Calibri" panose="020F0502020204030204" pitchFamily="34" charset="0"/>
                <a:ea typeface="Calibri" panose="020F0502020204030204" pitchFamily="34" charset="0"/>
                <a:cs typeface="Times New Roman" panose="02020603050405020304" pitchFamily="18" charset="0"/>
              </a:rPr>
              <a:t>” the individual must be paying rent or a fee to reside in the housing and the housing should meet the following criteria:</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Individual has privacy in their sleeping or living unit</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Units have lockable entrance doors with the Member having keys to doors </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Individual  has the freedom to furnish and decorate their sleeping or living units within the lease or other agreement </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Individual  has freedom and support to control their schedules and activities and have access to food any time</a:t>
            </a:r>
          </a:p>
          <a:p>
            <a:pPr marL="1143000" marR="0" lvl="2" indent="-228600">
              <a:lnSpc>
                <a:spcPct val="107000"/>
              </a:lnSpc>
              <a:spcBef>
                <a:spcPts val="0"/>
              </a:spcBef>
              <a:spcAft>
                <a:spcPts val="0"/>
              </a:spcAft>
              <a:buFont typeface="+mj-lt"/>
              <a:buAutoNum type="romanLcPeriod"/>
            </a:pPr>
            <a:r>
              <a:rPr lang="en-US" dirty="0">
                <a:effectLst/>
                <a:latin typeface="Calibri" panose="020F0502020204030204" pitchFamily="34" charset="0"/>
                <a:ea typeface="Calibri" panose="020F0502020204030204" pitchFamily="34" charset="0"/>
                <a:cs typeface="Times New Roman" panose="02020603050405020304" pitchFamily="18" charset="0"/>
              </a:rPr>
              <a:t>Individual may have visitors at any time</a:t>
            </a:r>
          </a:p>
          <a:p>
            <a:pPr marL="1143000" marR="0" lvl="2" indent="-228600">
              <a:lnSpc>
                <a:spcPct val="107000"/>
              </a:lnSpc>
              <a:spcBef>
                <a:spcPts val="0"/>
              </a:spcBef>
              <a:spcAft>
                <a:spcPts val="0"/>
              </a:spcAft>
              <a:buFont typeface="+mj-lt"/>
              <a:buAutoNum type="romanLcPeriod"/>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Times New Roman" panose="02020603050405020304" pitchFamily="18" charset="0"/>
                <a:cs typeface="Times New Roman" panose="02020603050405020304" pitchFamily="18" charset="0"/>
              </a:rPr>
              <a:t>What if a </a:t>
            </a:r>
            <a:r>
              <a:rPr lang="en-US" b="1" i="1" dirty="0">
                <a:solidFill>
                  <a:schemeClr val="accent4">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person is leaving a facility and has a home to go back to, </a:t>
            </a:r>
            <a:r>
              <a:rPr lang="en-US" i="1" dirty="0">
                <a:effectLst/>
                <a:latin typeface="Calibri" panose="020F0502020204030204" pitchFamily="34" charset="0"/>
                <a:ea typeface="Times New Roman" panose="02020603050405020304" pitchFamily="18" charset="0"/>
                <a:cs typeface="Times New Roman" panose="02020603050405020304" pitchFamily="18" charset="0"/>
              </a:rPr>
              <a:t>would they be eligible for MATCH assistance?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Times New Roman" panose="02020603050405020304" pitchFamily="18" charset="0"/>
                <a:cs typeface="Times New Roman" panose="02020603050405020304" pitchFamily="18" charset="0"/>
              </a:rPr>
              <a:t>No. To be considered eligible for MATCH, an individual must be moving into a NEW community-based housing situation where they are in need of financial assistance to secure the housing and/or furnishings to allow them to live in the housing.</a:t>
            </a:r>
          </a:p>
          <a:p>
            <a:pPr marL="342900" marR="0" lvl="0" indent="-342900">
              <a:lnSpc>
                <a:spcPct val="105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Times New Roman" panose="02020603050405020304" pitchFamily="18" charset="0"/>
                <a:cs typeface="Times New Roman" panose="02020603050405020304" pitchFamily="18" charset="0"/>
              </a:rPr>
              <a:t>Some homeless </a:t>
            </a:r>
            <a:r>
              <a:rPr lang="en-US" b="1" i="1" dirty="0">
                <a:solidFill>
                  <a:schemeClr val="accent4">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shelters require that guests pay a “fee” in order to stay there</a:t>
            </a:r>
            <a:r>
              <a:rPr lang="en-US" i="1" dirty="0">
                <a:effectLst/>
                <a:latin typeface="Calibri" panose="020F0502020204030204" pitchFamily="34" charset="0"/>
                <a:ea typeface="Times New Roman" panose="02020603050405020304" pitchFamily="18" charset="0"/>
                <a:cs typeface="Times New Roman" panose="02020603050405020304" pitchFamily="18" charset="0"/>
              </a:rPr>
              <a:t>. Does paying this fee make an </a:t>
            </a:r>
            <a:r>
              <a:rPr lang="en-US" i="1" dirty="0">
                <a:effectLst/>
                <a:latin typeface="Calibri" panose="020F0502020204030204" pitchFamily="34" charset="0"/>
                <a:ea typeface="Calibri" panose="020F0502020204030204" pitchFamily="34" charset="0"/>
                <a:cs typeface="Times New Roman" panose="02020603050405020304" pitchFamily="18" charset="0"/>
              </a:rPr>
              <a:t>Individual</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i="1" dirty="0">
                <a:effectLst/>
                <a:latin typeface="Calibri" panose="020F0502020204030204" pitchFamily="34" charset="0"/>
                <a:ea typeface="Times New Roman" panose="02020603050405020304" pitchFamily="18" charset="0"/>
                <a:cs typeface="Times New Roman" panose="02020603050405020304" pitchFamily="18" charset="0"/>
              </a:rPr>
              <a:t>ineligible for MATCH?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5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Times New Roman" panose="02020603050405020304" pitchFamily="18" charset="0"/>
                <a:cs typeface="Times New Roman" panose="02020603050405020304" pitchFamily="18" charset="0"/>
              </a:rPr>
              <a:t>No. For the purposes of the MATCH program paying a shelter fee is not considered “paying for housing”. </a:t>
            </a:r>
            <a:r>
              <a:rPr lang="en-US" dirty="0">
                <a:effectLst/>
                <a:latin typeface="Calibri" panose="020F0502020204030204" pitchFamily="34" charset="0"/>
                <a:ea typeface="Calibri" panose="020F0502020204030204" pitchFamily="34" charset="0"/>
                <a:cs typeface="Times New Roman" panose="02020603050405020304" pitchFamily="18" charset="0"/>
              </a:rPr>
              <a:t>Individuals</a:t>
            </a:r>
            <a:r>
              <a:rPr lang="en-US" dirty="0">
                <a:effectLst/>
                <a:latin typeface="Calibri" panose="020F0502020204030204" pitchFamily="34" charset="0"/>
                <a:ea typeface="Times New Roman" panose="02020603050405020304" pitchFamily="18" charset="0"/>
                <a:cs typeface="Times New Roman" panose="02020603050405020304" pitchFamily="18" charset="0"/>
              </a:rPr>
              <a:t> who are paying this fee would not be considered ineligible for the MATCH program due to this payment.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Participant Eligibility FAQs</a:t>
            </a:r>
            <a:endParaRPr lang="en-US" sz="2000" dirty="0"/>
          </a:p>
        </p:txBody>
      </p:sp>
    </p:spTree>
    <p:extLst>
      <p:ext uri="{BB962C8B-B14F-4D97-AF65-F5344CB8AC3E}">
        <p14:creationId xmlns:p14="http://schemas.microsoft.com/office/powerpoint/2010/main" val="2795851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p:txBody>
          <a:bodyPr/>
          <a:lstStyle/>
          <a:p>
            <a:r>
              <a:rPr lang="en-US" dirty="0"/>
              <a:t>MATCH Participant Eligibility</a:t>
            </a:r>
          </a:p>
        </p:txBody>
      </p:sp>
    </p:spTree>
    <p:extLst>
      <p:ext uri="{BB962C8B-B14F-4D97-AF65-F5344CB8AC3E}">
        <p14:creationId xmlns:p14="http://schemas.microsoft.com/office/powerpoint/2010/main" val="2464755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663405"/>
            <a:ext cx="8870868" cy="5603329"/>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5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Can a family apply for MATCH assistance if the </a:t>
            </a:r>
            <a:r>
              <a:rPr lang="en-US" sz="1800" b="1" i="1" dirty="0">
                <a:solidFill>
                  <a:schemeClr val="accent4">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only eligible individuals in the household are minors?</a:t>
            </a:r>
            <a:endParaRPr lang="en-US" sz="18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5000"/>
              </a:lnSpc>
              <a:spcBef>
                <a:spcPts val="0"/>
              </a:spcBef>
              <a:spcAft>
                <a:spcPts val="0"/>
              </a:spcAft>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Yes. In this situation an application would be submitted for each of the minors (as eligible individuals in the household) and be able to request up to $5,500 for each eligible individual.</a:t>
            </a:r>
          </a:p>
          <a:p>
            <a:pPr marL="457200" marR="0" lvl="1" indent="0">
              <a:lnSpc>
                <a:spcPct val="10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5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For </a:t>
            </a:r>
            <a:r>
              <a:rPr lang="en-US" sz="1800" b="1" i="1" dirty="0">
                <a:solidFill>
                  <a:schemeClr val="accent4">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individuals who are incarcerated</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 their MassHealth coverage is “paused” while they are in jail or prison. Upon release, if they are still eligible, their MassHealth coverage is automatically reactivated, including enrollment in a Managed Care Plan. Are these individuals eligible for the MATCH program?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5000"/>
              </a:lnSpc>
              <a:spcBef>
                <a:spcPts val="0"/>
              </a:spcBef>
              <a:spcAft>
                <a:spcPts val="0"/>
              </a:spcAft>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Yes. Individuals who are incarcerated may access the MATCH program once they are released if they are enrolled in a Managed Care Plan and have secured community-based housing.</a:t>
            </a:r>
          </a:p>
          <a:p>
            <a:pPr marL="457200" marR="0" lvl="1" indent="0">
              <a:lnSpc>
                <a:spcPct val="10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5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If an individual is eligible for the MATCH program but will be </a:t>
            </a:r>
            <a:r>
              <a:rPr lang="en-US" sz="1800" b="1" i="1" dirty="0">
                <a:solidFill>
                  <a:schemeClr val="accent4">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moving to housing located outside of Massachusetts,</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 can they access MATCH assistance?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5000"/>
              </a:lnSpc>
              <a:spcBef>
                <a:spcPts val="0"/>
              </a:spcBef>
              <a:spcAft>
                <a:spcPts val="800"/>
              </a:spcAft>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MATCH funds cannot be used to pay for costs associated with moving to and establishing residency in another 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Participant Eligibility FAQs</a:t>
            </a:r>
          </a:p>
        </p:txBody>
      </p:sp>
    </p:spTree>
    <p:extLst>
      <p:ext uri="{BB962C8B-B14F-4D97-AF65-F5344CB8AC3E}">
        <p14:creationId xmlns:p14="http://schemas.microsoft.com/office/powerpoint/2010/main" val="1302706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528082"/>
            <a:ext cx="9007434" cy="666592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What are considered to be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miscellaneous fees outlined in the lease</a:t>
            </a:r>
            <a:r>
              <a:rPr lang="en-US" i="1"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For the purposes of the MATCH program, miscellaneous fees outlined in the lease include those fees that are not related to rent or utilities but are included in the tenant’s payment in order to use the amenities in the building. Common fees include parking spaces, garage fees, carport fees, laundry fees, pool fees, pet fees, etc.</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Can an individual receive assistance with a security deposit, first month’s rent, and/or moving costs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after they have moved into the community-based housing</a:t>
            </a:r>
            <a:r>
              <a:rPr lang="en-US" i="1"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Yes, given that the application for assistance includes appropriate documentation that this assistance is still needed and that the application is submitted within 60 days after the individual moved into the community-based housing.</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Does a payment request (EFT or check) for a security deposit and first month’s rent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count as two items or one when accounting for the 25 item limit</a:t>
            </a:r>
            <a:r>
              <a:rPr lang="en-US" i="1"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Two.  A payment request for a security deposit counts as one item and a payment request for first month’s rent counts as a separate item.</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Are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warranties or service </a:t>
            </a:r>
            <a:r>
              <a:rPr lang="en-US" i="1" dirty="0">
                <a:effectLst/>
                <a:latin typeface="Calibri" panose="020F0502020204030204" pitchFamily="34" charset="0"/>
                <a:ea typeface="Calibri" panose="020F0502020204030204" pitchFamily="34" charset="0"/>
                <a:cs typeface="Times New Roman" panose="02020603050405020304" pitchFamily="18" charset="0"/>
              </a:rPr>
              <a:t>plans that relate to MATCH eligible purchases eligible?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Yes. Warranties or service plans would be included under “taxes and fees”. These amounts would be included when calculating an individual’s maximum $5,500 amount in MATCH assistance.</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Who pays the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EFT fees</a:t>
            </a:r>
            <a:r>
              <a:rPr lang="en-US" i="1" dirty="0">
                <a:effectLst/>
                <a:latin typeface="Calibri" panose="020F0502020204030204" pitchFamily="34" charset="0"/>
                <a:ea typeface="Calibri" panose="020F0502020204030204" pitchFamily="34" charset="0"/>
                <a:cs typeface="Times New Roman" panose="02020603050405020304" pitchFamily="18" charset="0"/>
              </a:rPr>
              <a:t>? Should they be included in the MATCH application?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EFT fees should not be included in the MATCH application.</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Can an individual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shop in person in a store for eligible items</a:t>
            </a:r>
            <a:r>
              <a:rPr lang="en-US" i="1" dirty="0">
                <a:effectLst/>
                <a:latin typeface="Calibri" panose="020F0502020204030204" pitchFamily="34" charset="0"/>
                <a:ea typeface="Calibri" panose="020F0502020204030204" pitchFamily="34" charset="0"/>
                <a:cs typeface="Times New Roman" panose="02020603050405020304" pitchFamily="18" charset="0"/>
              </a:rPr>
              <a:t>?</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742950" marR="0" lvl="1" indent="-285750">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All MATCH assistance must be used to pay for services through an EFT payment/check or to shop for eligible purchases online; no in store purchases are allowed.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Eligible Costs/Items FAQs</a:t>
            </a:r>
            <a:endParaRPr lang="en-US" sz="2000" dirty="0"/>
          </a:p>
        </p:txBody>
      </p:sp>
    </p:spTree>
    <p:extLst>
      <p:ext uri="{BB962C8B-B14F-4D97-AF65-F5344CB8AC3E}">
        <p14:creationId xmlns:p14="http://schemas.microsoft.com/office/powerpoint/2010/main" val="2925948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0" y="407432"/>
            <a:ext cx="9144000" cy="6140399"/>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Who is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responsible for submitting an application </a:t>
            </a:r>
            <a:r>
              <a:rPr lang="en-US" i="1" dirty="0">
                <a:effectLst/>
                <a:latin typeface="Calibri" panose="020F0502020204030204" pitchFamily="34" charset="0"/>
                <a:ea typeface="Calibri" panose="020F0502020204030204" pitchFamily="34" charset="0"/>
                <a:cs typeface="Times New Roman" panose="02020603050405020304" pitchFamily="18" charset="0"/>
              </a:rPr>
              <a:t>for MATCH assistance?</a:t>
            </a:r>
          </a:p>
          <a:p>
            <a:pPr marL="742950" lvl="1"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MassHealth Managed Care Plans that have chosen to participate in the MATCH program are responsible for submitting applications for eligible individuals</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Do MassHealth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Managed Care Plans have to participate </a:t>
            </a:r>
            <a:r>
              <a:rPr lang="en-US" i="1" dirty="0">
                <a:effectLst/>
                <a:latin typeface="Calibri" panose="020F0502020204030204" pitchFamily="34" charset="0"/>
                <a:ea typeface="Calibri" panose="020F0502020204030204" pitchFamily="34" charset="0"/>
                <a:cs typeface="Times New Roman" panose="02020603050405020304" pitchFamily="18" charset="0"/>
              </a:rPr>
              <a:t>in the MATCH program?</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Managed Care Plans are </a:t>
            </a:r>
            <a:r>
              <a:rPr lang="en-US" i="1" dirty="0">
                <a:effectLst/>
                <a:latin typeface="Calibri" panose="020F0502020204030204" pitchFamily="34" charset="0"/>
                <a:ea typeface="Calibri" panose="020F0502020204030204" pitchFamily="34" charset="0"/>
                <a:cs typeface="Times New Roman" panose="02020603050405020304" pitchFamily="18" charset="0"/>
              </a:rPr>
              <a:t>encouraged</a:t>
            </a:r>
            <a:r>
              <a:rPr lang="en-US" dirty="0">
                <a:effectLst/>
                <a:latin typeface="Calibri" panose="020F0502020204030204" pitchFamily="34" charset="0"/>
                <a:ea typeface="Calibri" panose="020F0502020204030204" pitchFamily="34" charset="0"/>
                <a:cs typeface="Times New Roman" panose="02020603050405020304" pitchFamily="18" charset="0"/>
              </a:rPr>
              <a:t> but not required to participate in the MATCH program.</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If a MassHealth Managed Care Plan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chooses not to participate</a:t>
            </a:r>
            <a:r>
              <a:rPr lang="en-US" i="1" dirty="0">
                <a:effectLst/>
                <a:latin typeface="Calibri" panose="020F0502020204030204" pitchFamily="34" charset="0"/>
                <a:ea typeface="Calibri" panose="020F0502020204030204" pitchFamily="34" charset="0"/>
                <a:cs typeface="Times New Roman" panose="02020603050405020304" pitchFamily="18" charset="0"/>
              </a:rPr>
              <a:t>, does this impact the ability of individuals to get assistance? </a:t>
            </a:r>
          </a:p>
          <a:p>
            <a:pPr marL="742950" lvl="1"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If a MassHealth Managed Care Plan chooses to not participate, individuals enrolled in that Managed Care Plan do not have access to the MATCH program.</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If a MassHealth Managed Care Plan is currently not participating in the MATCH program, can they </a:t>
            </a:r>
            <a:r>
              <a:rPr lang="en-US"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choose to participate in the future</a:t>
            </a:r>
            <a:r>
              <a:rPr lang="en-US" i="1" dirty="0">
                <a:effectLst/>
                <a:latin typeface="Calibri" panose="020F0502020204030204" pitchFamily="34" charset="0"/>
                <a:ea typeface="Calibri" panose="020F0502020204030204" pitchFamily="34" charset="0"/>
                <a:cs typeface="Times New Roman" panose="02020603050405020304" pitchFamily="18" charset="0"/>
              </a:rPr>
              <a:t>? </a:t>
            </a:r>
          </a:p>
          <a:p>
            <a:pPr marL="742950" lvl="1"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Managed Care Plans can choose to participate at any point that the program is operating.</a:t>
            </a:r>
          </a:p>
          <a:p>
            <a:pPr marL="342900" marR="0" lvl="0" indent="-342900">
              <a:lnSpc>
                <a:spcPct val="107000"/>
              </a:lnSpc>
              <a:spcBef>
                <a:spcPts val="0"/>
              </a:spcBef>
              <a:spcAft>
                <a:spcPts val="0"/>
              </a:spcAft>
              <a:buFont typeface="Arial" panose="020B0604020202020204" pitchFamily="34" charset="0"/>
              <a:buChar char="•"/>
            </a:pPr>
            <a:r>
              <a:rPr lang="en-US" i="1" dirty="0">
                <a:effectLst/>
                <a:latin typeface="Calibri" panose="020F0502020204030204" pitchFamily="34" charset="0"/>
                <a:ea typeface="Calibri" panose="020F0502020204030204" pitchFamily="34" charset="0"/>
                <a:cs typeface="Times New Roman" panose="02020603050405020304" pitchFamily="18" charset="0"/>
              </a:rPr>
              <a:t>Where can I find a</a:t>
            </a:r>
            <a:r>
              <a:rPr lang="en-US" i="1" dirty="0">
                <a:latin typeface="Calibri" panose="020F0502020204030204" pitchFamily="34" charset="0"/>
                <a:ea typeface="Calibri" panose="020F0502020204030204" pitchFamily="34" charset="0"/>
                <a:cs typeface="Times New Roman" panose="02020603050405020304" pitchFamily="18" charset="0"/>
              </a:rPr>
              <a:t>n </a:t>
            </a:r>
            <a:r>
              <a:rPr lang="en-US"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up-to-date list of all Managed Care Plans participating </a:t>
            </a:r>
            <a:r>
              <a:rPr lang="en-US" i="1" dirty="0">
                <a:latin typeface="Calibri" panose="020F0502020204030204" pitchFamily="34" charset="0"/>
                <a:ea typeface="Calibri" panose="020F0502020204030204" pitchFamily="34" charset="0"/>
                <a:cs typeface="Times New Roman" panose="02020603050405020304" pitchFamily="18" charset="0"/>
              </a:rPr>
              <a:t>in the MATCH program?</a:t>
            </a:r>
          </a:p>
          <a:p>
            <a:pPr marL="742950" lvl="1"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A current list can be found </a:t>
            </a:r>
            <a:r>
              <a:rPr lang="en-US" dirty="0">
                <a:latin typeface="Calibri" panose="020F0502020204030204" pitchFamily="34" charset="0"/>
                <a:cs typeface="Times New Roman" panose="02020603050405020304" pitchFamily="18" charset="0"/>
                <a:hlinkClick r:id="rId7"/>
              </a:rPr>
              <a:t>here</a:t>
            </a:r>
            <a:endParaRPr lang="en-US" dirty="0">
              <a:latin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i="1" dirty="0">
                <a:latin typeface="Calibri" panose="020F0502020204030204" pitchFamily="34" charset="0"/>
                <a:ea typeface="Calibri" panose="020F0502020204030204" pitchFamily="34" charset="0"/>
                <a:cs typeface="Times New Roman" panose="02020603050405020304" pitchFamily="18" charset="0"/>
              </a:rPr>
              <a:t>What </a:t>
            </a:r>
            <a:r>
              <a:rPr lang="en-US"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number at the Managed Care Plan to I call to get help</a:t>
            </a:r>
            <a:r>
              <a:rPr lang="en-US" i="1" dirty="0">
                <a:latin typeface="Calibri" panose="020F0502020204030204" pitchFamily="34" charset="0"/>
                <a:ea typeface="Calibri" panose="020F0502020204030204" pitchFamily="34" charset="0"/>
                <a:cs typeface="Times New Roman" panose="02020603050405020304" pitchFamily="18" charset="0"/>
              </a:rPr>
              <a:t> with a MATCH application?</a:t>
            </a:r>
          </a:p>
          <a:p>
            <a:pPr marL="749300" lvl="2" indent="-28575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Each participating Managed Care Plan has designated an email or phone number for an individual to contact if they are interested in applying for MATCH. Interested individuals should use the contact information found </a:t>
            </a:r>
            <a:r>
              <a:rPr lang="en-US" dirty="0">
                <a:latin typeface="Calibri" panose="020F0502020204030204" pitchFamily="34" charset="0"/>
                <a:cs typeface="Times New Roman" panose="02020603050405020304" pitchFamily="18" charset="0"/>
                <a:hlinkClick r:id="rId7"/>
              </a:rPr>
              <a:t>here</a:t>
            </a:r>
            <a:r>
              <a:rPr lang="en-US" dirty="0">
                <a:latin typeface="Calibri" panose="020F0502020204030204" pitchFamily="34" charset="0"/>
                <a:cs typeface="Times New Roman" panose="02020603050405020304" pitchFamily="18" charset="0"/>
              </a:rPr>
              <a:t> </a:t>
            </a:r>
          </a:p>
          <a:p>
            <a:pPr marL="806450" lvl="2" indent="-342900">
              <a:lnSpc>
                <a:spcPct val="107000"/>
              </a:lnSpc>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Do not contact the number on the back of the health insurance card for MATCH assistance. Instead, use the links or numbers found </a:t>
            </a:r>
            <a:r>
              <a:rPr lang="en-US" dirty="0">
                <a:latin typeface="Calibri" panose="020F0502020204030204" pitchFamily="34" charset="0"/>
                <a:cs typeface="Times New Roman" panose="02020603050405020304" pitchFamily="18" charset="0"/>
                <a:hlinkClick r:id="rId7"/>
              </a:rPr>
              <a:t>here</a:t>
            </a:r>
            <a:r>
              <a:rPr lang="en-US" dirty="0">
                <a:latin typeface="Calibri" panose="020F0502020204030204" pitchFamily="34" charset="0"/>
                <a:cs typeface="Times New Roman" panose="02020603050405020304" pitchFamily="18" charset="0"/>
              </a:rPr>
              <a:t> </a:t>
            </a:r>
          </a:p>
          <a:p>
            <a:pPr marL="342900" indent="-342900">
              <a:lnSpc>
                <a:spcPct val="107000"/>
              </a:lnSpc>
              <a:buFont typeface="Arial" panose="020B0604020202020204" pitchFamily="34" charset="0"/>
              <a:buChar char="•"/>
            </a:pPr>
            <a:r>
              <a:rPr lang="en-US" i="1" dirty="0">
                <a:latin typeface="Calibri" panose="020F0502020204030204" pitchFamily="34" charset="0"/>
                <a:ea typeface="Calibri" panose="020F0502020204030204" pitchFamily="34" charset="0"/>
                <a:cs typeface="Times New Roman" panose="02020603050405020304" pitchFamily="18" charset="0"/>
              </a:rPr>
              <a:t>Where are </a:t>
            </a:r>
            <a:r>
              <a:rPr lang="en-US" b="1"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MATCH applications submitted</a:t>
            </a:r>
            <a:r>
              <a:rPr lang="en-US" i="1" dirty="0">
                <a:latin typeface="Calibri" panose="020F0502020204030204" pitchFamily="34" charset="0"/>
                <a:ea typeface="Calibri" panose="020F0502020204030204" pitchFamily="34" charset="0"/>
                <a:cs typeface="Times New Roman" panose="02020603050405020304" pitchFamily="18" charset="0"/>
              </a:rPr>
              <a:t>?</a:t>
            </a:r>
          </a:p>
          <a:p>
            <a:pPr marL="806450" lvl="2" indent="-342900">
              <a:lnSpc>
                <a:spcPct val="107000"/>
              </a:lnSpc>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MassHealth Managed Care Plans participating in the MATCH program have access to a secure online application portal.</a:t>
            </a:r>
            <a:endParaRPr lang="en-US"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38100"/>
            <a:ext cx="8053388" cy="369332"/>
          </a:xfrm>
        </p:spPr>
        <p:txBody>
          <a:bodyPr/>
          <a:lstStyle/>
          <a:p>
            <a:r>
              <a:rPr lang="en-US" sz="2400" dirty="0"/>
              <a:t>MATCH Applications FAQs</a:t>
            </a:r>
            <a:endParaRPr lang="en-US" sz="2000" dirty="0"/>
          </a:p>
        </p:txBody>
      </p:sp>
    </p:spTree>
    <p:extLst>
      <p:ext uri="{BB962C8B-B14F-4D97-AF65-F5344CB8AC3E}">
        <p14:creationId xmlns:p14="http://schemas.microsoft.com/office/powerpoint/2010/main" val="2722672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528082"/>
            <a:ext cx="9007434" cy="629531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Calibri" panose="020F0502020204030204" pitchFamily="34" charset="0"/>
                <a:cs typeface="Times New Roman" panose="02020603050405020304" pitchFamily="18" charset="0"/>
              </a:rPr>
              <a:t>Do individuals have to </a:t>
            </a:r>
            <a:r>
              <a:rPr lang="en-US" sz="1800"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purchase items from specific website/stores</a:t>
            </a:r>
            <a:r>
              <a:rPr lang="en-US"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cs typeface="Times New Roman" panose="02020603050405020304" pitchFamily="18" charset="0"/>
              </a:rPr>
              <a:t>No, with some exceptions. Individuals may select items for purchase from most online stores (e.g., Amazon, Target, Walmart, etc.). Certain online stores noted below or based outside of the United States have been problematic for executing online purchases and should be avoided, including the following:  </a:t>
            </a:r>
          </a:p>
          <a:p>
            <a:pPr marL="914400" marR="0" lvl="2" indent="0">
              <a:lnSpc>
                <a:spcPct val="107000"/>
              </a:lnSpc>
              <a:spcBef>
                <a:spcPts val="0"/>
              </a:spcBef>
              <a:spcAft>
                <a:spcPts val="0"/>
              </a:spcAft>
              <a:buNone/>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Bath and Body Works		Finish Line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lvl="2" indent="0">
              <a:lnSpc>
                <a:spcPct val="107000"/>
              </a:lnSpc>
              <a:spcBef>
                <a:spcPts val="0"/>
              </a:spcBef>
              <a:spcAft>
                <a:spcPts val="0"/>
              </a:spcAft>
              <a:buNone/>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Foot Locker			</a:t>
            </a:r>
            <a:r>
              <a:rPr lang="en-US"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Temu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lvl="2" indent="0">
              <a:lnSpc>
                <a:spcPct val="107000"/>
              </a:lnSpc>
              <a:spcBef>
                <a:spcPts val="0"/>
              </a:spcBef>
              <a:spcAft>
                <a:spcPts val="0"/>
              </a:spcAft>
              <a:buNone/>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Light in the Box			</a:t>
            </a:r>
            <a:r>
              <a:rPr lang="en-US"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StockX</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Calibri" panose="020F0502020204030204" pitchFamily="34" charset="0"/>
                <a:cs typeface="Times New Roman" panose="02020603050405020304" pitchFamily="18" charset="0"/>
              </a:rPr>
              <a:t>When </a:t>
            </a:r>
            <a:r>
              <a:rPr lang="en-US" sz="1800"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documentation</a:t>
            </a:r>
            <a:r>
              <a:rPr lang="en-US" sz="1800" i="1" dirty="0">
                <a:effectLst/>
                <a:latin typeface="Calibri" panose="020F0502020204030204" pitchFamily="34" charset="0"/>
                <a:ea typeface="Calibri" panose="020F0502020204030204" pitchFamily="34" charset="0"/>
                <a:cs typeface="Times New Roman" panose="02020603050405020304" pitchFamily="18" charset="0"/>
              </a:rPr>
              <a:t> is requested, must it be of a particular format?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cs typeface="Times New Roman" panose="02020603050405020304" pitchFamily="18" charset="0"/>
              </a:rPr>
              <a:t>When an application requires that documents be uploaded, it must be from a third party, dated, and on letterhead. </a:t>
            </a:r>
          </a:p>
          <a:p>
            <a:pPr marL="742950" lvl="1" indent="-285750">
              <a:lnSpc>
                <a:spcPct val="107000"/>
              </a:lnSpc>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cs typeface="Times New Roman" panose="02020603050405020304" pitchFamily="18" charset="0"/>
              </a:rPr>
              <a:t>Also, the documentation must be consistent with the requested type or amount of assistance documented in the application to be accepted by the MATCH program.</a:t>
            </a:r>
          </a:p>
          <a:p>
            <a:pPr marL="742950" marR="0" lvl="1" indent="-285750">
              <a:lnSpc>
                <a:spcPct val="107000"/>
              </a:lnSpc>
              <a:spcBef>
                <a:spcPts val="0"/>
              </a:spcBef>
              <a:spcAft>
                <a:spcPts val="0"/>
              </a:spcAft>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cs typeface="Times New Roman" panose="02020603050405020304" pitchFamily="18" charset="0"/>
              </a:rPr>
              <a:t>If it is not possible to get documentation from the party being paid (e.g., from the landlord or utility company) then the Managed Care Plan may provide the documentation by attesting to the information and submitting it on the individual’s behalf.</a:t>
            </a:r>
          </a:p>
          <a:p>
            <a:pPr marL="342900" marR="0" lvl="0" indent="-342900">
              <a:lnSpc>
                <a:spcPct val="107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Calibri" panose="020F0502020204030204" pitchFamily="34" charset="0"/>
                <a:cs typeface="Times New Roman" panose="02020603050405020304" pitchFamily="18" charset="0"/>
              </a:rPr>
              <a:t>Can purchased items be shipped to a </a:t>
            </a:r>
            <a:r>
              <a:rPr lang="en-US" sz="1800" b="1" i="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Post Office (PO) Box</a:t>
            </a:r>
            <a:r>
              <a:rPr lang="en-US" sz="1800" i="1"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cs typeface="Times New Roman" panose="02020603050405020304" pitchFamily="18" charset="0"/>
              </a:rPr>
              <a:t>Yes, but only if the item is being purchased from a company that allows to shipping to a Post Office box.</a:t>
            </a:r>
          </a:p>
          <a:p>
            <a:pPr marL="742950" marR="0" lvl="1" indent="-285750">
              <a:lnSpc>
                <a:spcPct val="107000"/>
              </a:lnSpc>
              <a:spcBef>
                <a:spcPts val="0"/>
              </a:spcBef>
              <a:spcAft>
                <a:spcPts val="800"/>
              </a:spcAft>
              <a:buFont typeface="Courier New" panose="02070309020205020404" pitchFamily="49" charset="0"/>
              <a:buChar char="o"/>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69332"/>
          </a:xfrm>
        </p:spPr>
        <p:txBody>
          <a:bodyPr/>
          <a:lstStyle/>
          <a:p>
            <a:r>
              <a:rPr lang="en-US" sz="2400" dirty="0"/>
              <a:t>MATCH Applications FAQs</a:t>
            </a:r>
            <a:endParaRPr lang="en-US" sz="2000" dirty="0"/>
          </a:p>
        </p:txBody>
      </p:sp>
    </p:spTree>
    <p:extLst>
      <p:ext uri="{BB962C8B-B14F-4D97-AF65-F5344CB8AC3E}">
        <p14:creationId xmlns:p14="http://schemas.microsoft.com/office/powerpoint/2010/main" val="1138973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a:xfrm>
            <a:off x="592295" y="2596578"/>
            <a:ext cx="5539245" cy="502445"/>
          </a:xfrm>
        </p:spPr>
        <p:txBody>
          <a:bodyPr/>
          <a:lstStyle/>
          <a:p>
            <a:r>
              <a:rPr lang="en-US" dirty="0"/>
              <a:t>For More Information….</a:t>
            </a:r>
          </a:p>
        </p:txBody>
      </p:sp>
      <p:sp>
        <p:nvSpPr>
          <p:cNvPr id="3" name="Title 1">
            <a:extLst>
              <a:ext uri="{FF2B5EF4-FFF2-40B4-BE49-F238E27FC236}">
                <a16:creationId xmlns:a16="http://schemas.microsoft.com/office/drawing/2014/main" id="{E82A746A-9439-EBE8-9C2F-29CC04DF0B54}"/>
              </a:ext>
            </a:extLst>
          </p:cNvPr>
          <p:cNvSpPr txBox="1">
            <a:spLocks/>
          </p:cNvSpPr>
          <p:nvPr/>
        </p:nvSpPr>
        <p:spPr bwMode="auto">
          <a:xfrm>
            <a:off x="592296" y="4356792"/>
            <a:ext cx="805640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685072" rtl="0" eaLnBrk="1" fontAlgn="base" hangingPunct="1">
              <a:spcBef>
                <a:spcPct val="0"/>
              </a:spcBef>
              <a:spcAft>
                <a:spcPct val="0"/>
              </a:spcAft>
              <a:tabLst>
                <a:tab pos="206493" algn="l"/>
              </a:tabLst>
              <a:defRPr sz="3265" b="0" baseline="0">
                <a:solidFill>
                  <a:schemeClr val="tx2"/>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a:lstStyle>
          <a:p>
            <a:r>
              <a:rPr lang="en-US" sz="2800" kern="0" dirty="0">
                <a:hlinkClick r:id="rId3"/>
              </a:rPr>
              <a:t>https://www.mass.gov/masshealth-match-program</a:t>
            </a:r>
            <a:r>
              <a:rPr lang="en-US" sz="2800" kern="0" dirty="0"/>
              <a:t> </a:t>
            </a:r>
          </a:p>
        </p:txBody>
      </p:sp>
    </p:spTree>
    <p:extLst>
      <p:ext uri="{BB962C8B-B14F-4D97-AF65-F5344CB8AC3E}">
        <p14:creationId xmlns:p14="http://schemas.microsoft.com/office/powerpoint/2010/main" val="3269349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92897" y="665837"/>
            <a:ext cx="8870868" cy="510133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r>
              <a:rPr lang="en-US" sz="2400" dirty="0">
                <a:latin typeface="Calibri" panose="020F0502020204030204" pitchFamily="34" charset="0"/>
                <a:cs typeface="Times New Roman" panose="02020603050405020304" pitchFamily="18" charset="0"/>
              </a:rPr>
              <a:t>To be eligible to get</a:t>
            </a:r>
            <a:r>
              <a:rPr lang="en-US" sz="2400" dirty="0">
                <a:solidFill>
                  <a:srgbClr val="FF0000"/>
                </a:solidFill>
                <a:latin typeface="Calibri" panose="020F0502020204030204" pitchFamily="34" charset="0"/>
                <a:cs typeface="Times New Roman" panose="02020603050405020304" pitchFamily="18" charset="0"/>
              </a:rPr>
              <a:t> </a:t>
            </a:r>
            <a:r>
              <a:rPr lang="en-US" sz="2400" dirty="0">
                <a:latin typeface="Calibri" panose="020F0502020204030204" pitchFamily="34" charset="0"/>
                <a:cs typeface="Times New Roman" panose="02020603050405020304" pitchFamily="18" charset="0"/>
              </a:rPr>
              <a:t>MATCH assistance, an individual </a:t>
            </a:r>
            <a:r>
              <a:rPr lang="en-US" sz="2400" b="1" dirty="0">
                <a:solidFill>
                  <a:schemeClr val="accent4">
                    <a:lumMod val="50000"/>
                  </a:schemeClr>
                </a:solidFill>
                <a:latin typeface="Calibri" panose="020F0502020204030204" pitchFamily="34" charset="0"/>
                <a:cs typeface="Times New Roman" panose="02020603050405020304" pitchFamily="18" charset="0"/>
              </a:rPr>
              <a:t>must meet the following three criteria</a:t>
            </a:r>
            <a:r>
              <a:rPr lang="en-US" sz="2400" dirty="0">
                <a:solidFill>
                  <a:schemeClr val="accent4">
                    <a:lumMod val="50000"/>
                  </a:schemeClr>
                </a:solidFill>
                <a:latin typeface="Calibri" panose="020F0502020204030204" pitchFamily="34" charset="0"/>
                <a:cs typeface="Times New Roman" panose="02020603050405020304" pitchFamily="18" charset="0"/>
              </a:rPr>
              <a:t>: </a:t>
            </a:r>
          </a:p>
          <a:p>
            <a:pPr marL="457200" indent="-457200">
              <a:lnSpc>
                <a:spcPct val="107000"/>
              </a:lnSpc>
              <a:spcAft>
                <a:spcPts val="800"/>
              </a:spcAft>
              <a:buFont typeface="+mj-lt"/>
              <a:buAutoNum type="arabicPeriod"/>
            </a:pPr>
            <a:r>
              <a:rPr lang="en-US" sz="2400" b="1" dirty="0">
                <a:solidFill>
                  <a:schemeClr val="accent4">
                    <a:lumMod val="50000"/>
                  </a:schemeClr>
                </a:solidFill>
                <a:latin typeface="Calibri" panose="020F0502020204030204" pitchFamily="34" charset="0"/>
                <a:cs typeface="Times New Roman" panose="02020603050405020304" pitchFamily="18" charset="0"/>
              </a:rPr>
              <a:t>MassHealth Enrollment: </a:t>
            </a:r>
            <a:r>
              <a:rPr lang="en-US" sz="2400" dirty="0">
                <a:latin typeface="Calibri" panose="020F0502020204030204" pitchFamily="34" charset="0"/>
                <a:cs typeface="Times New Roman" panose="02020603050405020304" pitchFamily="18" charset="0"/>
              </a:rPr>
              <a:t>enrolled in a health plan run by a MassHealth Managed Care Plan that has chosen to be part of MATCH</a:t>
            </a:r>
          </a:p>
          <a:p>
            <a:pPr marL="457200" indent="-457200">
              <a:lnSpc>
                <a:spcPct val="107000"/>
              </a:lnSpc>
              <a:spcAft>
                <a:spcPts val="800"/>
              </a:spcAft>
              <a:buFont typeface="+mj-lt"/>
              <a:buAutoNum type="arabicPeriod"/>
            </a:pPr>
            <a:r>
              <a:rPr lang="en-US" sz="2400" b="1" dirty="0">
                <a:solidFill>
                  <a:schemeClr val="accent4">
                    <a:lumMod val="50000"/>
                  </a:schemeClr>
                </a:solidFill>
                <a:latin typeface="Calibri" panose="020F0502020204030204" pitchFamily="34" charset="0"/>
                <a:cs typeface="Times New Roman" panose="02020603050405020304" pitchFamily="18" charset="0"/>
              </a:rPr>
              <a:t>Moving into the Community</a:t>
            </a:r>
            <a:r>
              <a:rPr lang="en-US" sz="2400" dirty="0">
                <a:latin typeface="Calibri" panose="020F0502020204030204" pitchFamily="34" charset="0"/>
                <a:cs typeface="Times New Roman" panose="02020603050405020304" pitchFamily="18" charset="0"/>
              </a:rPr>
              <a:t>: transitioning from a place where the individual is not currently paying for housing costs and related expenses.</a:t>
            </a:r>
          </a:p>
          <a:p>
            <a:pPr marL="457200" indent="-457200">
              <a:lnSpc>
                <a:spcPct val="107000"/>
              </a:lnSpc>
              <a:spcAft>
                <a:spcPts val="800"/>
              </a:spcAft>
              <a:buFont typeface="+mj-lt"/>
              <a:buAutoNum type="arabicPeriod"/>
            </a:pPr>
            <a:r>
              <a:rPr lang="en-US" sz="2400" b="1" dirty="0">
                <a:solidFill>
                  <a:schemeClr val="accent4">
                    <a:lumMod val="50000"/>
                  </a:schemeClr>
                </a:solidFill>
                <a:latin typeface="Calibri" panose="020F0502020204030204" pitchFamily="34" charset="0"/>
                <a:cs typeface="Times New Roman" panose="02020603050405020304" pitchFamily="18" charset="0"/>
              </a:rPr>
              <a:t>Secured Community-Based Housing</a:t>
            </a:r>
            <a:r>
              <a:rPr lang="en-US" sz="2400" dirty="0">
                <a:latin typeface="Calibri" panose="020F0502020204030204" pitchFamily="34" charset="0"/>
                <a:cs typeface="Times New Roman" panose="02020603050405020304" pitchFamily="18" charset="0"/>
              </a:rPr>
              <a:t>: have already found a community-based housing opportunity where the individual will be moving within 60 days.</a:t>
            </a:r>
          </a:p>
          <a:p>
            <a:pPr lvl="1" indent="0">
              <a:lnSpc>
                <a:spcPct val="107000"/>
              </a:lnSpc>
              <a:spcAft>
                <a:spcPts val="800"/>
              </a:spcAft>
              <a:buNone/>
            </a:pPr>
            <a:endParaRPr lang="en-US"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430887"/>
          </a:xfrm>
        </p:spPr>
        <p:txBody>
          <a:bodyPr/>
          <a:lstStyle/>
          <a:p>
            <a:r>
              <a:rPr lang="en-US" sz="2800" dirty="0">
                <a:latin typeface="Calibri" panose="020F0502020204030204" pitchFamily="34" charset="0"/>
                <a:cs typeface="Times New Roman" panose="02020603050405020304" pitchFamily="18" charset="0"/>
              </a:rPr>
              <a:t>MATCH Eligible Participants</a:t>
            </a:r>
            <a:endParaRPr lang="en-US" sz="2800" dirty="0"/>
          </a:p>
        </p:txBody>
      </p:sp>
      <p:sp>
        <p:nvSpPr>
          <p:cNvPr id="4" name="Flowchart: Connector 3">
            <a:extLst>
              <a:ext uri="{FF2B5EF4-FFF2-40B4-BE49-F238E27FC236}">
                <a16:creationId xmlns:a16="http://schemas.microsoft.com/office/drawing/2014/main" id="{7A68A5AC-0918-D513-EBD4-93ECEA6AB739}"/>
              </a:ext>
            </a:extLst>
          </p:cNvPr>
          <p:cNvSpPr/>
          <p:nvPr/>
        </p:nvSpPr>
        <p:spPr>
          <a:xfrm>
            <a:off x="98340" y="1611086"/>
            <a:ext cx="451389" cy="430887"/>
          </a:xfrm>
          <a:prstGeom prst="flowChartConnector">
            <a:avLst/>
          </a:prstGeom>
          <a:solidFill>
            <a:schemeClr val="accent5"/>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6" name="Flowchart: Connector 5">
            <a:extLst>
              <a:ext uri="{FF2B5EF4-FFF2-40B4-BE49-F238E27FC236}">
                <a16:creationId xmlns:a16="http://schemas.microsoft.com/office/drawing/2014/main" id="{5D9FEF11-B56F-17E3-F377-FC487486E24E}"/>
              </a:ext>
            </a:extLst>
          </p:cNvPr>
          <p:cNvSpPr/>
          <p:nvPr/>
        </p:nvSpPr>
        <p:spPr>
          <a:xfrm>
            <a:off x="98340" y="2775858"/>
            <a:ext cx="451389" cy="430887"/>
          </a:xfrm>
          <a:prstGeom prst="flowChartConnector">
            <a:avLst/>
          </a:prstGeom>
          <a:solidFill>
            <a:schemeClr val="accent5"/>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2</a:t>
            </a:r>
          </a:p>
        </p:txBody>
      </p:sp>
      <p:sp>
        <p:nvSpPr>
          <p:cNvPr id="8" name="Flowchart: Connector 7">
            <a:extLst>
              <a:ext uri="{FF2B5EF4-FFF2-40B4-BE49-F238E27FC236}">
                <a16:creationId xmlns:a16="http://schemas.microsoft.com/office/drawing/2014/main" id="{8CFC3C12-F02B-8FBA-DFF2-5ABEC5037CF1}"/>
              </a:ext>
            </a:extLst>
          </p:cNvPr>
          <p:cNvSpPr/>
          <p:nvPr/>
        </p:nvSpPr>
        <p:spPr>
          <a:xfrm>
            <a:off x="98340" y="4125688"/>
            <a:ext cx="451389" cy="430887"/>
          </a:xfrm>
          <a:prstGeom prst="flowChartConnector">
            <a:avLst/>
          </a:prstGeom>
          <a:solidFill>
            <a:schemeClr val="accent5"/>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3</a:t>
            </a:r>
          </a:p>
        </p:txBody>
      </p:sp>
    </p:spTree>
    <p:extLst>
      <p:ext uri="{BB962C8B-B14F-4D97-AF65-F5344CB8AC3E}">
        <p14:creationId xmlns:p14="http://schemas.microsoft.com/office/powerpoint/2010/main" val="817441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911300"/>
            <a:ext cx="8914536" cy="160018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To be considered eligible, individuals must be enrolled in a health plan run</a:t>
            </a:r>
            <a:r>
              <a:rPr lang="en-US" sz="2000" dirty="0">
                <a:solidFill>
                  <a:srgbClr val="FF0000"/>
                </a:solidFill>
                <a:latin typeface="Calibri" panose="020F0502020204030204" pitchFamily="34" charset="0"/>
                <a:cs typeface="Times New Roman" panose="02020603050405020304" pitchFamily="18" charset="0"/>
              </a:rPr>
              <a:t> </a:t>
            </a:r>
            <a:r>
              <a:rPr lang="en-US" sz="2000" dirty="0">
                <a:latin typeface="Calibri" panose="020F0502020204030204" pitchFamily="34" charset="0"/>
                <a:cs typeface="Times New Roman" panose="02020603050405020304" pitchFamily="18" charset="0"/>
              </a:rPr>
              <a:t>by a MassHealth Managed Care Plan</a:t>
            </a:r>
          </a:p>
          <a:p>
            <a:pPr marL="342900" indent="-342900">
              <a:lnSpc>
                <a:spcPct val="107000"/>
              </a:lnSpc>
              <a:spcAft>
                <a:spcPts val="800"/>
              </a:spcAft>
              <a:buFont typeface="Arial" panose="020B0604020202020204" pitchFamily="34" charset="0"/>
              <a:buChar char="•"/>
            </a:pPr>
            <a:r>
              <a:rPr lang="en-US" sz="2000" b="1" dirty="0">
                <a:solidFill>
                  <a:schemeClr val="accent4">
                    <a:lumMod val="50000"/>
                  </a:schemeClr>
                </a:solidFill>
                <a:latin typeface="Calibri" panose="020F0502020204030204" pitchFamily="34" charset="0"/>
                <a:cs typeface="Times New Roman" panose="02020603050405020304" pitchFamily="18" charset="0"/>
              </a:rPr>
              <a:t>Not all Managed Care Plans have chosen to participate in MATCH</a:t>
            </a:r>
          </a:p>
          <a:p>
            <a:pPr marL="342900" indent="-342900">
              <a:lnSpc>
                <a:spcPct val="107000"/>
              </a:lnSpc>
              <a:spcAft>
                <a:spcPts val="8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Plans participating in MATCH as of 7/20/23 include:</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76253" y="132382"/>
            <a:ext cx="8327518" cy="369332"/>
          </a:xfrm>
        </p:spPr>
        <p:txBody>
          <a:bodyPr/>
          <a:lstStyle/>
          <a:p>
            <a:r>
              <a:rPr lang="en-US" sz="2400" dirty="0">
                <a:latin typeface="Calibri" panose="020F0502020204030204" pitchFamily="34" charset="0"/>
                <a:cs typeface="Times New Roman" panose="02020603050405020304" pitchFamily="18" charset="0"/>
              </a:rPr>
              <a:t>MATCH Eligible Participants</a:t>
            </a:r>
            <a:endParaRPr lang="en-US" sz="2400" dirty="0"/>
          </a:p>
        </p:txBody>
      </p:sp>
      <p:sp>
        <p:nvSpPr>
          <p:cNvPr id="2" name="Rectangle 1">
            <a:extLst>
              <a:ext uri="{FF2B5EF4-FFF2-40B4-BE49-F238E27FC236}">
                <a16:creationId xmlns:a16="http://schemas.microsoft.com/office/drawing/2014/main" id="{95ECAB0B-7471-5031-3013-4BED2AADA9FB}"/>
              </a:ext>
            </a:extLst>
          </p:cNvPr>
          <p:cNvSpPr/>
          <p:nvPr/>
        </p:nvSpPr>
        <p:spPr>
          <a:xfrm>
            <a:off x="76253" y="5496501"/>
            <a:ext cx="9140824" cy="1048137"/>
          </a:xfrm>
          <a:prstGeom prst="rect">
            <a:avLst/>
          </a:prstGeom>
          <a:solidFill>
            <a:srgbClr val="0070C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US" sz="1800" dirty="0"/>
              <a:t>If you do not know the name of the MassHealth managed care plan you are enrolled in or would like to enroll in a MassHealth managed care plan, please contact MassHealth Customer Service Center at (800) 841-2900.</a:t>
            </a:r>
            <a:endParaRPr lang="en-US" dirty="0">
              <a:latin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950DB970-7674-B999-F965-048F1C591491}"/>
              </a:ext>
            </a:extLst>
          </p:cNvPr>
          <p:cNvSpPr/>
          <p:nvPr/>
        </p:nvSpPr>
        <p:spPr>
          <a:xfrm>
            <a:off x="163656" y="2516072"/>
            <a:ext cx="4314716" cy="258021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anose="020B0604020202020204" pitchFamily="34" charset="0"/>
              <a:buChar char="•"/>
            </a:pPr>
            <a:r>
              <a:rPr lang="en-US" sz="1400" dirty="0">
                <a:solidFill>
                  <a:schemeClr val="tx1"/>
                </a:solidFill>
              </a:rPr>
              <a:t>Berkshire Fallon Health Collaborative</a:t>
            </a:r>
          </a:p>
          <a:p>
            <a:pPr>
              <a:buFont typeface="Arial" panose="020B0604020202020204" pitchFamily="34" charset="0"/>
              <a:buChar char="•"/>
            </a:pPr>
            <a:r>
              <a:rPr lang="en-US" sz="1400" dirty="0">
                <a:solidFill>
                  <a:schemeClr val="tx1"/>
                </a:solidFill>
              </a:rPr>
              <a:t>Commonwealth Care Alliance One Care</a:t>
            </a:r>
          </a:p>
          <a:p>
            <a:pPr>
              <a:buFont typeface="Arial" panose="020B0604020202020204" pitchFamily="34" charset="0"/>
              <a:buChar char="•"/>
            </a:pPr>
            <a:r>
              <a:rPr lang="en-US" sz="1400" dirty="0">
                <a:solidFill>
                  <a:schemeClr val="tx1"/>
                </a:solidFill>
              </a:rPr>
              <a:t>Commonwealth Care Alliance Senior Care Options</a:t>
            </a:r>
          </a:p>
          <a:p>
            <a:pPr>
              <a:buFont typeface="Arial" panose="020B0604020202020204" pitchFamily="34" charset="0"/>
              <a:buChar char="•"/>
            </a:pPr>
            <a:r>
              <a:rPr lang="en-US" sz="1400" dirty="0">
                <a:solidFill>
                  <a:schemeClr val="tx1"/>
                </a:solidFill>
              </a:rPr>
              <a:t>Community Care Cooperative (C3)</a:t>
            </a:r>
          </a:p>
          <a:p>
            <a:pPr>
              <a:buFont typeface="Arial" panose="020B0604020202020204" pitchFamily="34" charset="0"/>
              <a:buChar char="•"/>
            </a:pPr>
            <a:r>
              <a:rPr lang="en-US" sz="1400" dirty="0">
                <a:solidFill>
                  <a:schemeClr val="tx1"/>
                </a:solidFill>
              </a:rPr>
              <a:t>Element Care</a:t>
            </a:r>
          </a:p>
          <a:p>
            <a:pPr>
              <a:buFont typeface="Arial" panose="020B0604020202020204" pitchFamily="34" charset="0"/>
              <a:buChar char="•"/>
            </a:pPr>
            <a:r>
              <a:rPr lang="en-US" sz="1400" dirty="0">
                <a:solidFill>
                  <a:schemeClr val="tx1"/>
                </a:solidFill>
              </a:rPr>
              <a:t>Fallon </a:t>
            </a:r>
            <a:r>
              <a:rPr lang="en-US" sz="1400" dirty="0" err="1">
                <a:solidFill>
                  <a:schemeClr val="tx1"/>
                </a:solidFill>
              </a:rPr>
              <a:t>NaviCare</a:t>
            </a:r>
            <a:r>
              <a:rPr lang="en-US" sz="1400" dirty="0">
                <a:solidFill>
                  <a:schemeClr val="tx1"/>
                </a:solidFill>
              </a:rPr>
              <a:t> Senior Care Options</a:t>
            </a:r>
          </a:p>
          <a:p>
            <a:pPr>
              <a:buFont typeface="Arial" panose="020B0604020202020204" pitchFamily="34" charset="0"/>
              <a:buChar char="•"/>
            </a:pPr>
            <a:r>
              <a:rPr lang="en-US" sz="1400" dirty="0">
                <a:solidFill>
                  <a:schemeClr val="tx1"/>
                </a:solidFill>
              </a:rPr>
              <a:t>Harbor Health Elder Service Plan</a:t>
            </a:r>
          </a:p>
          <a:p>
            <a:pPr>
              <a:buFont typeface="Arial" panose="020B0604020202020204" pitchFamily="34" charset="0"/>
              <a:buChar char="•"/>
            </a:pPr>
            <a:r>
              <a:rPr lang="en-US" sz="1400" dirty="0">
                <a:solidFill>
                  <a:schemeClr val="tx1"/>
                </a:solidFill>
              </a:rPr>
              <a:t>Massachusetts Behavioral Health Partnership</a:t>
            </a:r>
          </a:p>
          <a:p>
            <a:pPr>
              <a:buFont typeface="Arial" panose="020B0604020202020204" pitchFamily="34" charset="0"/>
              <a:buChar char="•"/>
            </a:pPr>
            <a:r>
              <a:rPr lang="en-US" sz="1400" dirty="0">
                <a:solidFill>
                  <a:schemeClr val="tx1"/>
                </a:solidFill>
              </a:rPr>
              <a:t>Mercy Life</a:t>
            </a:r>
          </a:p>
          <a:p>
            <a:pPr>
              <a:buFont typeface="Arial" panose="020B0604020202020204" pitchFamily="34" charset="0"/>
              <a:buChar char="•"/>
            </a:pPr>
            <a:r>
              <a:rPr lang="en-US" sz="1400" dirty="0">
                <a:solidFill>
                  <a:schemeClr val="tx1"/>
                </a:solidFill>
              </a:rPr>
              <a:t>Neighborhood PACE</a:t>
            </a:r>
          </a:p>
          <a:p>
            <a:pPr>
              <a:buFont typeface="Arial" panose="020B0604020202020204" pitchFamily="34" charset="0"/>
              <a:buChar char="•"/>
            </a:pPr>
            <a:r>
              <a:rPr lang="en-US" sz="1400" dirty="0">
                <a:solidFill>
                  <a:schemeClr val="tx1"/>
                </a:solidFill>
              </a:rPr>
              <a:t>Senior Whole Health Senior Care Options</a:t>
            </a:r>
          </a:p>
          <a:p>
            <a:pPr>
              <a:buFont typeface="Arial" panose="020B0604020202020204" pitchFamily="34" charset="0"/>
              <a:buChar char="•"/>
            </a:pPr>
            <a:r>
              <a:rPr lang="en-US" sz="1400" dirty="0">
                <a:solidFill>
                  <a:schemeClr val="tx1"/>
                </a:solidFill>
              </a:rPr>
              <a:t>Serenity Care</a:t>
            </a:r>
          </a:p>
          <a:p>
            <a:pPr>
              <a:buFont typeface="Arial" panose="020B0604020202020204" pitchFamily="34" charset="0"/>
              <a:buChar char="•"/>
            </a:pPr>
            <a:r>
              <a:rPr lang="en-US" sz="1400" dirty="0">
                <a:solidFill>
                  <a:schemeClr val="tx1"/>
                </a:solidFill>
              </a:rPr>
              <a:t>Steward Health Choice</a:t>
            </a:r>
          </a:p>
          <a:p>
            <a:pPr>
              <a:buFont typeface="Arial" panose="020B0604020202020204" pitchFamily="34" charset="0"/>
              <a:buChar char="•"/>
            </a:pPr>
            <a:endParaRPr lang="en-US" sz="1400" dirty="0">
              <a:solidFill>
                <a:schemeClr val="tx1"/>
              </a:solidFill>
            </a:endParaRPr>
          </a:p>
          <a:p>
            <a:pPr>
              <a:buFont typeface="Arial" panose="020B0604020202020204" pitchFamily="34" charset="0"/>
              <a:buChar char="•"/>
            </a:pPr>
            <a:endParaRPr lang="en-US" sz="1800" dirty="0"/>
          </a:p>
        </p:txBody>
      </p:sp>
      <p:sp>
        <p:nvSpPr>
          <p:cNvPr id="6" name="Rectangle 5">
            <a:extLst>
              <a:ext uri="{FF2B5EF4-FFF2-40B4-BE49-F238E27FC236}">
                <a16:creationId xmlns:a16="http://schemas.microsoft.com/office/drawing/2014/main" id="{DBC347AD-B85D-27BB-3941-15550923DF7D}"/>
              </a:ext>
            </a:extLst>
          </p:cNvPr>
          <p:cNvSpPr/>
          <p:nvPr/>
        </p:nvSpPr>
        <p:spPr>
          <a:xfrm>
            <a:off x="4363945" y="2516072"/>
            <a:ext cx="4643489" cy="292642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anose="020B0604020202020204" pitchFamily="34" charset="0"/>
              <a:buChar char="•"/>
            </a:pPr>
            <a:r>
              <a:rPr lang="en-US" sz="1400" dirty="0">
                <a:solidFill>
                  <a:schemeClr val="tx1"/>
                </a:solidFill>
              </a:rPr>
              <a:t>Summit Eldercare</a:t>
            </a:r>
          </a:p>
          <a:p>
            <a:pPr>
              <a:buFont typeface="Arial" panose="020B0604020202020204" pitchFamily="34" charset="0"/>
              <a:buChar char="•"/>
            </a:pPr>
            <a:r>
              <a:rPr lang="en-US" sz="1400" dirty="0">
                <a:solidFill>
                  <a:schemeClr val="tx1"/>
                </a:solidFill>
              </a:rPr>
              <a:t>Tufts Health Together</a:t>
            </a:r>
          </a:p>
          <a:p>
            <a:pPr>
              <a:buFont typeface="Arial" panose="020B0604020202020204" pitchFamily="34" charset="0"/>
              <a:buChar char="•"/>
            </a:pPr>
            <a:r>
              <a:rPr lang="en-US" sz="1400" dirty="0">
                <a:solidFill>
                  <a:schemeClr val="tx1"/>
                </a:solidFill>
              </a:rPr>
              <a:t>Tufts Health Together Senior Care Options</a:t>
            </a:r>
          </a:p>
          <a:p>
            <a:pPr>
              <a:buFont typeface="Arial" panose="020B0604020202020204" pitchFamily="34" charset="0"/>
              <a:buChar char="•"/>
            </a:pPr>
            <a:r>
              <a:rPr lang="en-US" sz="1400" dirty="0">
                <a:solidFill>
                  <a:schemeClr val="tx1"/>
                </a:solidFill>
              </a:rPr>
              <a:t>Tufts Health Together with Cambridge Health Alliance</a:t>
            </a:r>
          </a:p>
          <a:p>
            <a:pPr>
              <a:buFont typeface="Arial" panose="020B0604020202020204" pitchFamily="34" charset="0"/>
              <a:buChar char="•"/>
            </a:pPr>
            <a:r>
              <a:rPr lang="en-US" sz="1400" dirty="0">
                <a:solidFill>
                  <a:schemeClr val="tx1"/>
                </a:solidFill>
              </a:rPr>
              <a:t>Tufts Health Together with UMass Memorial Health</a:t>
            </a:r>
          </a:p>
          <a:p>
            <a:pPr>
              <a:buFont typeface="Arial" panose="020B0604020202020204" pitchFamily="34" charset="0"/>
              <a:buChar char="•"/>
            </a:pPr>
            <a:r>
              <a:rPr lang="en-US" sz="1400" dirty="0">
                <a:solidFill>
                  <a:schemeClr val="tx1"/>
                </a:solidFill>
              </a:rPr>
              <a:t>Tufts Health Unify</a:t>
            </a:r>
          </a:p>
          <a:p>
            <a:pPr>
              <a:buFont typeface="Arial" panose="020B0604020202020204" pitchFamily="34" charset="0"/>
              <a:buChar char="•"/>
            </a:pPr>
            <a:r>
              <a:rPr lang="en-US" sz="1400" dirty="0">
                <a:solidFill>
                  <a:schemeClr val="tx1"/>
                </a:solidFill>
              </a:rPr>
              <a:t>UnitedHealthcare Connected</a:t>
            </a:r>
          </a:p>
          <a:p>
            <a:pPr>
              <a:buFont typeface="Arial" panose="020B0604020202020204" pitchFamily="34" charset="0"/>
              <a:buChar char="•"/>
            </a:pPr>
            <a:r>
              <a:rPr lang="en-US" sz="1400" dirty="0">
                <a:solidFill>
                  <a:schemeClr val="tx1"/>
                </a:solidFill>
              </a:rPr>
              <a:t>UnitedHealthcare Senior Care Options</a:t>
            </a:r>
          </a:p>
          <a:p>
            <a:pPr>
              <a:buFont typeface="Arial" panose="020B0604020202020204" pitchFamily="34" charset="0"/>
              <a:buChar char="•"/>
            </a:pPr>
            <a:r>
              <a:rPr lang="en-US" sz="1400" dirty="0" err="1">
                <a:solidFill>
                  <a:schemeClr val="tx1"/>
                </a:solidFill>
              </a:rPr>
              <a:t>Wellsense</a:t>
            </a:r>
            <a:r>
              <a:rPr lang="en-US" sz="1400" dirty="0">
                <a:solidFill>
                  <a:schemeClr val="tx1"/>
                </a:solidFill>
              </a:rPr>
              <a:t> Boston Childrens ACO</a:t>
            </a:r>
          </a:p>
          <a:p>
            <a:pPr>
              <a:buFont typeface="Arial" panose="020B0604020202020204" pitchFamily="34" charset="0"/>
              <a:buChar char="•"/>
            </a:pPr>
            <a:r>
              <a:rPr lang="en-US" sz="1400" dirty="0" err="1">
                <a:solidFill>
                  <a:schemeClr val="tx1"/>
                </a:solidFill>
              </a:rPr>
              <a:t>Wellsense</a:t>
            </a:r>
            <a:r>
              <a:rPr lang="en-US" sz="1400" dirty="0">
                <a:solidFill>
                  <a:schemeClr val="tx1"/>
                </a:solidFill>
              </a:rPr>
              <a:t> Community Alliance</a:t>
            </a:r>
          </a:p>
          <a:p>
            <a:pPr>
              <a:buFont typeface="Arial" panose="020B0604020202020204" pitchFamily="34" charset="0"/>
              <a:buChar char="•"/>
            </a:pPr>
            <a:r>
              <a:rPr lang="en-US" sz="1400" dirty="0" err="1">
                <a:solidFill>
                  <a:schemeClr val="tx1"/>
                </a:solidFill>
              </a:rPr>
              <a:t>Wellsense</a:t>
            </a:r>
            <a:r>
              <a:rPr lang="en-US" sz="1400" dirty="0">
                <a:solidFill>
                  <a:schemeClr val="tx1"/>
                </a:solidFill>
              </a:rPr>
              <a:t> Managed Care Organization</a:t>
            </a:r>
          </a:p>
          <a:p>
            <a:pPr>
              <a:buFont typeface="Arial" panose="020B0604020202020204" pitchFamily="34" charset="0"/>
              <a:buChar char="•"/>
            </a:pPr>
            <a:r>
              <a:rPr lang="en-US" sz="1400" dirty="0" err="1">
                <a:solidFill>
                  <a:schemeClr val="tx1"/>
                </a:solidFill>
              </a:rPr>
              <a:t>Wellsense</a:t>
            </a:r>
            <a:r>
              <a:rPr lang="en-US" sz="1400" dirty="0">
                <a:solidFill>
                  <a:schemeClr val="tx1"/>
                </a:solidFill>
              </a:rPr>
              <a:t> Senior Care Options</a:t>
            </a:r>
          </a:p>
          <a:p>
            <a:pPr>
              <a:buFont typeface="Arial" panose="020B0604020202020204" pitchFamily="34" charset="0"/>
              <a:buChar char="•"/>
            </a:pPr>
            <a:r>
              <a:rPr lang="en-US" sz="1400" dirty="0" err="1">
                <a:solidFill>
                  <a:schemeClr val="tx1"/>
                </a:solidFill>
              </a:rPr>
              <a:t>Wellsense</a:t>
            </a:r>
            <a:r>
              <a:rPr lang="en-US" sz="1400" dirty="0">
                <a:solidFill>
                  <a:schemeClr val="tx1"/>
                </a:solidFill>
              </a:rPr>
              <a:t> Signature Alliance</a:t>
            </a:r>
          </a:p>
          <a:p>
            <a:pPr>
              <a:buFont typeface="Arial" panose="020B0604020202020204" pitchFamily="34" charset="0"/>
              <a:buChar char="•"/>
            </a:pPr>
            <a:r>
              <a:rPr lang="en-US" sz="1400" dirty="0" err="1">
                <a:solidFill>
                  <a:schemeClr val="tx1"/>
                </a:solidFill>
              </a:rPr>
              <a:t>Wellsense</a:t>
            </a:r>
            <a:r>
              <a:rPr lang="en-US" sz="1400" dirty="0">
                <a:solidFill>
                  <a:schemeClr val="tx1"/>
                </a:solidFill>
              </a:rPr>
              <a:t> Southcoast Alliance</a:t>
            </a:r>
            <a:endParaRPr lang="en-US" sz="1800" dirty="0">
              <a:solidFill>
                <a:schemeClr val="tx1"/>
              </a:solidFill>
            </a:endParaRPr>
          </a:p>
        </p:txBody>
      </p:sp>
      <p:sp>
        <p:nvSpPr>
          <p:cNvPr id="8" name="Flowchart: Connector 7">
            <a:extLst>
              <a:ext uri="{FF2B5EF4-FFF2-40B4-BE49-F238E27FC236}">
                <a16:creationId xmlns:a16="http://schemas.microsoft.com/office/drawing/2014/main" id="{63D6ED5F-1E4A-0DEC-2F90-0067871EB1E5}"/>
              </a:ext>
            </a:extLst>
          </p:cNvPr>
          <p:cNvSpPr/>
          <p:nvPr/>
        </p:nvSpPr>
        <p:spPr>
          <a:xfrm>
            <a:off x="163656" y="511630"/>
            <a:ext cx="451389" cy="430887"/>
          </a:xfrm>
          <a:prstGeom prst="flowChartConnector">
            <a:avLst/>
          </a:prstGeom>
          <a:solidFill>
            <a:schemeClr val="accent5"/>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10" name="TextBox 9">
            <a:extLst>
              <a:ext uri="{FF2B5EF4-FFF2-40B4-BE49-F238E27FC236}">
                <a16:creationId xmlns:a16="http://schemas.microsoft.com/office/drawing/2014/main" id="{A6B623F5-ECAB-6619-D8A0-9203E1A870C9}"/>
              </a:ext>
            </a:extLst>
          </p:cNvPr>
          <p:cNvSpPr txBox="1"/>
          <p:nvPr/>
        </p:nvSpPr>
        <p:spPr>
          <a:xfrm>
            <a:off x="549729" y="532645"/>
            <a:ext cx="4800600" cy="400110"/>
          </a:xfrm>
          <a:prstGeom prst="rect">
            <a:avLst/>
          </a:prstGeom>
          <a:noFill/>
        </p:spPr>
        <p:txBody>
          <a:bodyPr wrap="square">
            <a:spAutoFit/>
          </a:bodyPr>
          <a:lstStyle/>
          <a:p>
            <a:r>
              <a:rPr lang="en-US" sz="2000" b="1" dirty="0">
                <a:latin typeface="Calibri" panose="020F0502020204030204" pitchFamily="34" charset="0"/>
                <a:cs typeface="Times New Roman" panose="02020603050405020304" pitchFamily="18" charset="0"/>
              </a:rPr>
              <a:t>MassHealth Managed Care Enrollment</a:t>
            </a:r>
            <a:endParaRPr lang="en-US" sz="2000" b="1" dirty="0"/>
          </a:p>
        </p:txBody>
      </p:sp>
    </p:spTree>
    <p:extLst>
      <p:ext uri="{BB962C8B-B14F-4D97-AF65-F5344CB8AC3E}">
        <p14:creationId xmlns:p14="http://schemas.microsoft.com/office/powerpoint/2010/main" val="1670346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917405"/>
            <a:ext cx="8870868" cy="550894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r>
              <a:rPr lang="en-US" sz="2000" dirty="0">
                <a:latin typeface="Calibri" panose="020F0502020204030204" pitchFamily="34" charset="0"/>
                <a:cs typeface="Times New Roman" panose="02020603050405020304" pitchFamily="18" charset="0"/>
              </a:rPr>
              <a:t>To be considered eligible, </a:t>
            </a:r>
            <a:r>
              <a:rPr lang="en-US" sz="2000" b="1" dirty="0">
                <a:solidFill>
                  <a:schemeClr val="accent4">
                    <a:lumMod val="50000"/>
                  </a:schemeClr>
                </a:solidFill>
                <a:latin typeface="Calibri" panose="020F0502020204030204" pitchFamily="34" charset="0"/>
                <a:cs typeface="Times New Roman" panose="02020603050405020304" pitchFamily="18" charset="0"/>
              </a:rPr>
              <a:t>individuals must be moving from one of the situations below:</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 nursing facility or residential care facility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 congregate care setting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An acute inpatient hospital, chronic rehab care facility, or psychiatric inpatient hospital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An emergency shelter, the streets or other places not meant for human habitation, unhabitable housing, medical respite for people experiencing homelessness, transitional housing, or a doubled-up situation where the Member is unable to stay permanently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Aging out of state systems of care for youth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 24-hour diversionary residential program for substance use treatment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 correctional facility </a:t>
            </a:r>
          </a:p>
          <a:p>
            <a:pPr marL="457200" indent="-457200">
              <a:lnSpc>
                <a:spcPct val="107000"/>
              </a:lnSpc>
              <a:spcAft>
                <a:spcPts val="800"/>
              </a:spcAft>
            </a:pPr>
            <a:r>
              <a:rPr lang="en-US" sz="2000" i="1" dirty="0">
                <a:latin typeface="Calibri" panose="020F0502020204030204" pitchFamily="34" charset="0"/>
                <a:cs typeface="Times New Roman" panose="02020603050405020304" pitchFamily="18" charset="0"/>
              </a:rPr>
              <a:t>See Appendix for definitions</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64550"/>
            <a:ext cx="8053388" cy="369332"/>
          </a:xfrm>
        </p:spPr>
        <p:txBody>
          <a:bodyPr/>
          <a:lstStyle/>
          <a:p>
            <a:r>
              <a:rPr lang="en-US" sz="2400" dirty="0">
                <a:latin typeface="Calibri" panose="020F0502020204030204" pitchFamily="34" charset="0"/>
                <a:cs typeface="Times New Roman" panose="02020603050405020304" pitchFamily="18" charset="0"/>
              </a:rPr>
              <a:t>MATCH Eligible Participants </a:t>
            </a:r>
            <a:endParaRPr lang="en-US" sz="2400" dirty="0"/>
          </a:p>
        </p:txBody>
      </p:sp>
      <p:sp>
        <p:nvSpPr>
          <p:cNvPr id="4" name="TextBox 3">
            <a:extLst>
              <a:ext uri="{FF2B5EF4-FFF2-40B4-BE49-F238E27FC236}">
                <a16:creationId xmlns:a16="http://schemas.microsoft.com/office/drawing/2014/main" id="{82213514-663C-D66B-CA3C-5C62CFD92073}"/>
              </a:ext>
            </a:extLst>
          </p:cNvPr>
          <p:cNvSpPr txBox="1"/>
          <p:nvPr/>
        </p:nvSpPr>
        <p:spPr>
          <a:xfrm>
            <a:off x="590553" y="548073"/>
            <a:ext cx="4751614" cy="400110"/>
          </a:xfrm>
          <a:prstGeom prst="rect">
            <a:avLst/>
          </a:prstGeom>
          <a:noFill/>
        </p:spPr>
        <p:txBody>
          <a:bodyPr wrap="square">
            <a:spAutoFit/>
          </a:bodyPr>
          <a:lstStyle/>
          <a:p>
            <a:r>
              <a:rPr lang="en-US" sz="2000" b="1" dirty="0">
                <a:latin typeface="Calibri" panose="020F0502020204030204" pitchFamily="34" charset="0"/>
                <a:cs typeface="Times New Roman" panose="02020603050405020304" pitchFamily="18" charset="0"/>
              </a:rPr>
              <a:t>Transitioning Into the Community</a:t>
            </a:r>
            <a:endParaRPr lang="en-US" sz="2000" b="1" dirty="0"/>
          </a:p>
        </p:txBody>
      </p:sp>
      <p:sp>
        <p:nvSpPr>
          <p:cNvPr id="6" name="Flowchart: Connector 5">
            <a:extLst>
              <a:ext uri="{FF2B5EF4-FFF2-40B4-BE49-F238E27FC236}">
                <a16:creationId xmlns:a16="http://schemas.microsoft.com/office/drawing/2014/main" id="{1300E5C4-CA02-6241-8EC4-A9A6B7FD6251}"/>
              </a:ext>
            </a:extLst>
          </p:cNvPr>
          <p:cNvSpPr/>
          <p:nvPr/>
        </p:nvSpPr>
        <p:spPr>
          <a:xfrm>
            <a:off x="163656" y="511630"/>
            <a:ext cx="451389" cy="430887"/>
          </a:xfrm>
          <a:prstGeom prst="flowChartConnector">
            <a:avLst/>
          </a:prstGeom>
          <a:solidFill>
            <a:schemeClr val="accent5"/>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2</a:t>
            </a:r>
          </a:p>
        </p:txBody>
      </p:sp>
    </p:spTree>
    <p:extLst>
      <p:ext uri="{BB962C8B-B14F-4D97-AF65-F5344CB8AC3E}">
        <p14:creationId xmlns:p14="http://schemas.microsoft.com/office/powerpoint/2010/main" val="983023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861807"/>
            <a:ext cx="8870868" cy="471097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r>
              <a:rPr lang="en-US" sz="2000" dirty="0">
                <a:latin typeface="Calibri" panose="020F0502020204030204" pitchFamily="34" charset="0"/>
                <a:cs typeface="Times New Roman" panose="02020603050405020304" pitchFamily="18" charset="0"/>
              </a:rPr>
              <a:t>To be eligible, an individual must have </a:t>
            </a:r>
            <a:r>
              <a:rPr lang="en-US" sz="2000" b="1" dirty="0">
                <a:solidFill>
                  <a:schemeClr val="accent4">
                    <a:lumMod val="50000"/>
                  </a:schemeClr>
                </a:solidFill>
                <a:latin typeface="Calibri" panose="020F0502020204030204" pitchFamily="34" charset="0"/>
                <a:cs typeface="Times New Roman" panose="02020603050405020304" pitchFamily="18" charset="0"/>
              </a:rPr>
              <a:t>already found and be moving into </a:t>
            </a:r>
            <a:r>
              <a:rPr lang="en-US" sz="2000" b="1" strike="sngStrike" dirty="0">
                <a:solidFill>
                  <a:schemeClr val="accent4">
                    <a:lumMod val="50000"/>
                  </a:schemeClr>
                </a:solidFill>
                <a:latin typeface="Calibri" panose="020F0502020204030204" pitchFamily="34" charset="0"/>
                <a:cs typeface="Times New Roman" panose="02020603050405020304" pitchFamily="18" charset="0"/>
              </a:rPr>
              <a:t> </a:t>
            </a:r>
            <a:r>
              <a:rPr lang="en-US" sz="2000" b="1" dirty="0">
                <a:solidFill>
                  <a:schemeClr val="accent4">
                    <a:lumMod val="50000"/>
                  </a:schemeClr>
                </a:solidFill>
                <a:latin typeface="Calibri" panose="020F0502020204030204" pitchFamily="34" charset="0"/>
                <a:cs typeface="Times New Roman" panose="02020603050405020304" pitchFamily="18" charset="0"/>
              </a:rPr>
              <a:t>community-based housing within the next 60 days </a:t>
            </a:r>
            <a:r>
              <a:rPr lang="en-US" sz="2000" dirty="0">
                <a:latin typeface="Calibri" panose="020F0502020204030204" pitchFamily="34" charset="0"/>
                <a:cs typeface="Times New Roman" panose="02020603050405020304" pitchFamily="18" charset="0"/>
              </a:rPr>
              <a:t>where the individual pays for housing costs and related expenses.</a:t>
            </a:r>
            <a:r>
              <a:rPr lang="en-US" sz="2400" dirty="0">
                <a:latin typeface="Calibri" panose="020F0502020204030204" pitchFamily="34" charset="0"/>
                <a:cs typeface="Times New Roman" panose="02020603050405020304" pitchFamily="18" charset="0"/>
              </a:rPr>
              <a:t> </a:t>
            </a:r>
          </a:p>
          <a:p>
            <a:pPr marL="687388" lvl="1" indent="-457200">
              <a:lnSpc>
                <a:spcPct val="107000"/>
              </a:lnSpc>
              <a:spcAft>
                <a:spcPts val="800"/>
              </a:spcAft>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The individual must be responsible for paying rent or a fee to reside in the housing and the housing should meet the following criteria:</a:t>
            </a:r>
          </a:p>
          <a:p>
            <a:pPr marL="920750" lvl="2" indent="-457200">
              <a:lnSpc>
                <a:spcPct val="107000"/>
              </a:lnSpc>
              <a:spcAft>
                <a:spcPts val="800"/>
              </a:spcAft>
            </a:pPr>
            <a:r>
              <a:rPr lang="en-US" sz="2000" dirty="0">
                <a:latin typeface="Calibri" panose="020F0502020204030204" pitchFamily="34" charset="0"/>
                <a:cs typeface="Times New Roman" panose="02020603050405020304" pitchFamily="18" charset="0"/>
              </a:rPr>
              <a:t>Individual has privacy in their sleeping or living unit</a:t>
            </a:r>
          </a:p>
          <a:p>
            <a:pPr marL="920750" lvl="2" indent="-457200">
              <a:lnSpc>
                <a:spcPct val="107000"/>
              </a:lnSpc>
              <a:spcAft>
                <a:spcPts val="800"/>
              </a:spcAft>
            </a:pPr>
            <a:r>
              <a:rPr lang="en-US" sz="2000" dirty="0">
                <a:latin typeface="Calibri" panose="020F0502020204030204" pitchFamily="34" charset="0"/>
                <a:cs typeface="Times New Roman" panose="02020603050405020304" pitchFamily="18" charset="0"/>
              </a:rPr>
              <a:t>Units have lockable entrance doors with the Individual having keys to doors </a:t>
            </a:r>
          </a:p>
          <a:p>
            <a:pPr marL="920750" lvl="2" indent="-457200">
              <a:lnSpc>
                <a:spcPct val="107000"/>
              </a:lnSpc>
              <a:spcAft>
                <a:spcPts val="800"/>
              </a:spcAft>
            </a:pPr>
            <a:r>
              <a:rPr lang="en-US" sz="2000" dirty="0">
                <a:latin typeface="Calibri" panose="020F0502020204030204" pitchFamily="34" charset="0"/>
                <a:cs typeface="Times New Roman" panose="02020603050405020304" pitchFamily="18" charset="0"/>
              </a:rPr>
              <a:t>Individual has the freedom to furnish and decorate their sleeping or living units within the lease or other agreement </a:t>
            </a:r>
          </a:p>
          <a:p>
            <a:pPr marL="920750" lvl="2" indent="-457200">
              <a:lnSpc>
                <a:spcPct val="107000"/>
              </a:lnSpc>
              <a:spcAft>
                <a:spcPts val="800"/>
              </a:spcAft>
            </a:pPr>
            <a:r>
              <a:rPr lang="en-US" sz="2000" dirty="0">
                <a:latin typeface="Calibri" panose="020F0502020204030204" pitchFamily="34" charset="0"/>
                <a:cs typeface="Times New Roman" panose="02020603050405020304" pitchFamily="18" charset="0"/>
              </a:rPr>
              <a:t>Individual has freedom and support to control their schedules and activities</a:t>
            </a:r>
          </a:p>
          <a:p>
            <a:pPr marL="920750" lvl="2" indent="-457200">
              <a:lnSpc>
                <a:spcPct val="107000"/>
              </a:lnSpc>
              <a:spcAft>
                <a:spcPts val="800"/>
              </a:spcAft>
            </a:pPr>
            <a:r>
              <a:rPr lang="en-US" sz="2000" dirty="0">
                <a:latin typeface="Calibri" panose="020F0502020204030204" pitchFamily="34" charset="0"/>
                <a:cs typeface="Times New Roman" panose="02020603050405020304" pitchFamily="18" charset="0"/>
              </a:rPr>
              <a:t>Individual may have visitors at any time</a:t>
            </a: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36846"/>
            <a:ext cx="8053388" cy="369332"/>
          </a:xfrm>
        </p:spPr>
        <p:txBody>
          <a:bodyPr/>
          <a:lstStyle/>
          <a:p>
            <a:r>
              <a:rPr lang="en-US" sz="2400" dirty="0">
                <a:latin typeface="Calibri" panose="020F0502020204030204" pitchFamily="34" charset="0"/>
                <a:cs typeface="Times New Roman" panose="02020603050405020304" pitchFamily="18" charset="0"/>
              </a:rPr>
              <a:t>MATCH Eligible Participants</a:t>
            </a:r>
            <a:endParaRPr lang="en-US" sz="2400" dirty="0"/>
          </a:p>
        </p:txBody>
      </p:sp>
      <p:sp>
        <p:nvSpPr>
          <p:cNvPr id="2" name="Rectangle 1">
            <a:extLst>
              <a:ext uri="{FF2B5EF4-FFF2-40B4-BE49-F238E27FC236}">
                <a16:creationId xmlns:a16="http://schemas.microsoft.com/office/drawing/2014/main" id="{17767328-88CE-62F7-7D08-AF36413DA4D5}"/>
              </a:ext>
            </a:extLst>
          </p:cNvPr>
          <p:cNvSpPr/>
          <p:nvPr/>
        </p:nvSpPr>
        <p:spPr>
          <a:xfrm>
            <a:off x="3176" y="5572777"/>
            <a:ext cx="9140824" cy="1048137"/>
          </a:xfrm>
          <a:prstGeom prst="rect">
            <a:avLst/>
          </a:prstGeom>
          <a:solidFill>
            <a:srgbClr val="0070C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n-US" sz="2000" b="1" dirty="0">
                <a:latin typeface="Calibri" panose="020F0502020204030204" pitchFamily="34" charset="0"/>
                <a:cs typeface="Times New Roman" panose="02020603050405020304" pitchFamily="18" charset="0"/>
              </a:rPr>
              <a:t>MATCH applications can be submitted up to 60 days before the Member transitions and up to 60 days after the Member has relocated to the community</a:t>
            </a:r>
          </a:p>
        </p:txBody>
      </p:sp>
      <p:sp>
        <p:nvSpPr>
          <p:cNvPr id="4" name="TextBox 3">
            <a:extLst>
              <a:ext uri="{FF2B5EF4-FFF2-40B4-BE49-F238E27FC236}">
                <a16:creationId xmlns:a16="http://schemas.microsoft.com/office/drawing/2014/main" id="{81D55850-724F-E24D-F1A9-44CEB5942A28}"/>
              </a:ext>
            </a:extLst>
          </p:cNvPr>
          <p:cNvSpPr txBox="1"/>
          <p:nvPr/>
        </p:nvSpPr>
        <p:spPr>
          <a:xfrm>
            <a:off x="590553" y="548073"/>
            <a:ext cx="4751614" cy="400110"/>
          </a:xfrm>
          <a:prstGeom prst="rect">
            <a:avLst/>
          </a:prstGeom>
          <a:noFill/>
        </p:spPr>
        <p:txBody>
          <a:bodyPr wrap="square">
            <a:spAutoFit/>
          </a:bodyPr>
          <a:lstStyle/>
          <a:p>
            <a:r>
              <a:rPr lang="en-US" sz="2000" b="1" dirty="0">
                <a:latin typeface="Calibri" panose="020F0502020204030204" pitchFamily="34" charset="0"/>
                <a:cs typeface="Times New Roman" panose="02020603050405020304" pitchFamily="18" charset="0"/>
              </a:rPr>
              <a:t>Secured Community-Based Housing</a:t>
            </a:r>
            <a:endParaRPr lang="en-US" sz="2000" b="1" dirty="0"/>
          </a:p>
        </p:txBody>
      </p:sp>
      <p:sp>
        <p:nvSpPr>
          <p:cNvPr id="6" name="Flowchart: Connector 5">
            <a:extLst>
              <a:ext uri="{FF2B5EF4-FFF2-40B4-BE49-F238E27FC236}">
                <a16:creationId xmlns:a16="http://schemas.microsoft.com/office/drawing/2014/main" id="{C3EC010F-978A-547D-A164-A0C722072D7A}"/>
              </a:ext>
            </a:extLst>
          </p:cNvPr>
          <p:cNvSpPr/>
          <p:nvPr/>
        </p:nvSpPr>
        <p:spPr>
          <a:xfrm>
            <a:off x="163656" y="511630"/>
            <a:ext cx="451389" cy="430887"/>
          </a:xfrm>
          <a:prstGeom prst="flowChartConnector">
            <a:avLst/>
          </a:prstGeom>
          <a:solidFill>
            <a:schemeClr val="accent5"/>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3</a:t>
            </a:r>
          </a:p>
        </p:txBody>
      </p:sp>
    </p:spTree>
    <p:extLst>
      <p:ext uri="{BB962C8B-B14F-4D97-AF65-F5344CB8AC3E}">
        <p14:creationId xmlns:p14="http://schemas.microsoft.com/office/powerpoint/2010/main" val="1320012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861807"/>
            <a:ext cx="8870868" cy="160018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07000"/>
              </a:lnSpc>
              <a:spcAft>
                <a:spcPts val="800"/>
              </a:spcAft>
            </a:pPr>
            <a:r>
              <a:rPr lang="en-US" sz="2000" dirty="0">
                <a:latin typeface="Calibri" panose="020F0502020204030204" pitchFamily="34" charset="0"/>
                <a:cs typeface="Times New Roman" panose="02020603050405020304" pitchFamily="18" charset="0"/>
              </a:rPr>
              <a:t>If you are not sure if you are eligible for the MATCH program, please use the new easy online </a:t>
            </a:r>
            <a:r>
              <a:rPr lang="en-US" sz="2000" dirty="0">
                <a:latin typeface="Calibri" panose="020F0502020204030204" pitchFamily="34" charset="0"/>
                <a:cs typeface="Times New Roman" panose="02020603050405020304" pitchFamily="18" charset="0"/>
                <a:hlinkClick r:id="rId7"/>
              </a:rPr>
              <a:t>Eligibility Tool</a:t>
            </a:r>
            <a:endParaRPr lang="en-US" sz="2000" dirty="0">
              <a:latin typeface="Calibri" panose="020F0502020204030204" pitchFamily="34" charset="0"/>
              <a:cs typeface="Times New Roman" panose="02020603050405020304" pitchFamily="18" charset="0"/>
            </a:endParaRPr>
          </a:p>
          <a:p>
            <a:pPr>
              <a:lnSpc>
                <a:spcPct val="107000"/>
              </a:lnSpc>
              <a:spcAft>
                <a:spcPts val="800"/>
              </a:spcAft>
            </a:pPr>
            <a:endParaRPr lang="en-US" sz="2000" dirty="0">
              <a:latin typeface="Calibri" panose="020F0502020204030204" pitchFamily="34" charset="0"/>
              <a:cs typeface="Times New Roman" panose="02020603050405020304" pitchFamily="18" charset="0"/>
            </a:endParaRPr>
          </a:p>
          <a:p>
            <a:pPr>
              <a:lnSpc>
                <a:spcPct val="107000"/>
              </a:lnSpc>
              <a:spcAft>
                <a:spcPts val="800"/>
              </a:spcAft>
            </a:pPr>
            <a:endParaRPr lang="en-US" sz="2000" dirty="0">
              <a:latin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36846"/>
            <a:ext cx="8053388" cy="369332"/>
          </a:xfrm>
        </p:spPr>
        <p:txBody>
          <a:bodyPr/>
          <a:lstStyle/>
          <a:p>
            <a:r>
              <a:rPr lang="en-US" sz="2400" dirty="0">
                <a:latin typeface="Calibri" panose="020F0502020204030204" pitchFamily="34" charset="0"/>
                <a:cs typeface="Times New Roman" panose="02020603050405020304" pitchFamily="18" charset="0"/>
              </a:rPr>
              <a:t>Check Your MATCH Eligibility!</a:t>
            </a:r>
            <a:endParaRPr lang="en-US" sz="2400" dirty="0"/>
          </a:p>
        </p:txBody>
      </p:sp>
      <p:pic>
        <p:nvPicPr>
          <p:cNvPr id="6" name="Picture 5">
            <a:extLst>
              <a:ext uri="{FF2B5EF4-FFF2-40B4-BE49-F238E27FC236}">
                <a16:creationId xmlns:a16="http://schemas.microsoft.com/office/drawing/2014/main" id="{681795C6-56AB-078F-2EE9-40A1162F82E0}"/>
              </a:ext>
            </a:extLst>
          </p:cNvPr>
          <p:cNvPicPr>
            <a:picLocks noChangeAspect="1"/>
          </p:cNvPicPr>
          <p:nvPr/>
        </p:nvPicPr>
        <p:blipFill>
          <a:blip r:embed="rId8"/>
          <a:stretch>
            <a:fillRect/>
          </a:stretch>
        </p:blipFill>
        <p:spPr>
          <a:xfrm>
            <a:off x="3176" y="1978211"/>
            <a:ext cx="8781228" cy="3998884"/>
          </a:xfrm>
          <a:prstGeom prst="rect">
            <a:avLst/>
          </a:prstGeom>
        </p:spPr>
      </p:pic>
      <p:sp>
        <p:nvSpPr>
          <p:cNvPr id="8" name="Rectangle 7">
            <a:extLst>
              <a:ext uri="{FF2B5EF4-FFF2-40B4-BE49-F238E27FC236}">
                <a16:creationId xmlns:a16="http://schemas.microsoft.com/office/drawing/2014/main" id="{77A2950E-F547-86CD-3E5A-9F0F38EBF7B0}"/>
              </a:ext>
            </a:extLst>
          </p:cNvPr>
          <p:cNvSpPr/>
          <p:nvPr/>
        </p:nvSpPr>
        <p:spPr>
          <a:xfrm>
            <a:off x="3176" y="6133672"/>
            <a:ext cx="9274561" cy="34932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hlinkClick r:id="rId7"/>
              </a:rPr>
              <a:t>https://www.mass.gov/decision-tree/find-out-if-you-may-be-eligible-for-match-assistance</a:t>
            </a:r>
            <a:r>
              <a:rPr lang="en-US" dirty="0">
                <a:solidFill>
                  <a:schemeClr val="tx1"/>
                </a:solidFill>
              </a:rPr>
              <a:t> </a:t>
            </a:r>
          </a:p>
        </p:txBody>
      </p:sp>
    </p:spTree>
    <p:extLst>
      <p:ext uri="{BB962C8B-B14F-4D97-AF65-F5344CB8AC3E}">
        <p14:creationId xmlns:p14="http://schemas.microsoft.com/office/powerpoint/2010/main" val="2589779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p:txBody>
          <a:bodyPr/>
          <a:lstStyle/>
          <a:p>
            <a:r>
              <a:rPr lang="en-US" dirty="0"/>
              <a:t>MATCH Eligible Costs/Items</a:t>
            </a:r>
          </a:p>
        </p:txBody>
      </p:sp>
    </p:spTree>
    <p:extLst>
      <p:ext uri="{BB962C8B-B14F-4D97-AF65-F5344CB8AC3E}">
        <p14:creationId xmlns:p14="http://schemas.microsoft.com/office/powerpoint/2010/main" val="19891666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BcGNEnkdEA3QvQ9g7A1R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54EA79EF-10A0-2E44-8B39-F3C23DAD5804}" vid="{D43CA1AB-8151-A040-90DC-09580A4974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F6D667DE899443A0E3F0AE56AB0A2B" ma:contentTypeVersion="10" ma:contentTypeDescription="Create a new document." ma:contentTypeScope="" ma:versionID="09466d8e359a170ac6eb3972ce47d85d">
  <xsd:schema xmlns:xsd="http://www.w3.org/2001/XMLSchema" xmlns:xs="http://www.w3.org/2001/XMLSchema" xmlns:p="http://schemas.microsoft.com/office/2006/metadata/properties" xmlns:ns3="08dbe0c4-748a-4e17-baf4-445a2db175ae" xmlns:ns4="f7e98fcf-7698-4ede-8b57-e9309bc07eb5" targetNamespace="http://schemas.microsoft.com/office/2006/metadata/properties" ma:root="true" ma:fieldsID="1e58ce1b430624127e9ec8d2ecb86533" ns3:_="" ns4:_="">
    <xsd:import namespace="08dbe0c4-748a-4e17-baf4-445a2db175ae"/>
    <xsd:import namespace="f7e98fcf-7698-4ede-8b57-e9309bc07eb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dbe0c4-748a-4e17-baf4-445a2db175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e98fcf-7698-4ede-8b57-e9309bc07eb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515854-7354-4156-B1D9-C946209314A3}">
  <ds:schemaRefs>
    <ds:schemaRef ds:uri="f7e98fcf-7698-4ede-8b57-e9309bc07eb5"/>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08dbe0c4-748a-4e17-baf4-445a2db175ae"/>
    <ds:schemaRef ds:uri="http://purl.org/dc/elements/1.1/"/>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D442B218-ED6B-4D1C-A05B-17E7AA7517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dbe0c4-748a-4e17-baf4-445a2db175ae"/>
    <ds:schemaRef ds:uri="f7e98fcf-7698-4ede-8b57-e9309bc07e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170523-E862-441A-91B5-C4C8B5D37F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MassHealth</Template>
  <TotalTime>34899</TotalTime>
  <Words>5127</Words>
  <Application>Microsoft Office PowerPoint</Application>
  <PresentationFormat>On-screen Show (4:3)</PresentationFormat>
  <Paragraphs>471</Paragraphs>
  <Slides>34</Slides>
  <Notes>34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1" baseType="lpstr">
      <vt:lpstr>Arial</vt:lpstr>
      <vt:lpstr>Calibri</vt:lpstr>
      <vt:lpstr>Courier New</vt:lpstr>
      <vt:lpstr>Symbol</vt:lpstr>
      <vt:lpstr>Wingdings</vt:lpstr>
      <vt:lpstr>MassHealth</vt:lpstr>
      <vt:lpstr>think-cell Slide</vt:lpstr>
      <vt:lpstr>MassHealth MATCH Program</vt:lpstr>
      <vt:lpstr>Mitigating The Cost of Housing (MATCH) Program</vt:lpstr>
      <vt:lpstr>MATCH Participant Eligibility</vt:lpstr>
      <vt:lpstr>MATCH Eligible Participants</vt:lpstr>
      <vt:lpstr>MATCH Eligible Participants</vt:lpstr>
      <vt:lpstr>MATCH Eligible Participants </vt:lpstr>
      <vt:lpstr>MATCH Eligible Participants</vt:lpstr>
      <vt:lpstr>Check Your MATCH Eligibility!</vt:lpstr>
      <vt:lpstr>MATCH Eligible Costs/Items</vt:lpstr>
      <vt:lpstr>MATCH Eligible Costs/Items – Maximum Assistance </vt:lpstr>
      <vt:lpstr>MATCH Eligible Costs/Expenses - Categories </vt:lpstr>
      <vt:lpstr>MATCH Assistance – EFT Payments</vt:lpstr>
      <vt:lpstr>MATCH Assistance – Online Purchases</vt:lpstr>
      <vt:lpstr>MATCH Eligible Costs/Items – FULL LIST</vt:lpstr>
      <vt:lpstr>MATCH Eligible Costs/Items – FULL LIST (continued)</vt:lpstr>
      <vt:lpstr>MATCH Eligible Costs/Items – Applying the 25-item Limit</vt:lpstr>
      <vt:lpstr>MATCH Eligible Costs/Items – “One-Month Supply”</vt:lpstr>
      <vt:lpstr>MATCH Eligible Costs/Items - Limitations </vt:lpstr>
      <vt:lpstr>How to Apply for MATCH Assistance</vt:lpstr>
      <vt:lpstr>MATCH Application Process</vt:lpstr>
      <vt:lpstr>Managed Care Plans Participating in MATCH as of 7/20/2023</vt:lpstr>
      <vt:lpstr>PowerPoint Presentation</vt:lpstr>
      <vt:lpstr>Individuals Interested in Applying for MATCH Should:</vt:lpstr>
      <vt:lpstr>MATCH Website</vt:lpstr>
      <vt:lpstr>Frequently Asked Questions</vt:lpstr>
      <vt:lpstr>MATCH Participant Eligibility FAQs</vt:lpstr>
      <vt:lpstr>MATCH Participant Eligibility FAQs</vt:lpstr>
      <vt:lpstr>MATCH Participant Eligibility FAQs</vt:lpstr>
      <vt:lpstr>MATCH Participant Eligibility FAQs</vt:lpstr>
      <vt:lpstr>MATCH Participant Eligibility FAQs</vt:lpstr>
      <vt:lpstr>MATCH Eligible Costs/Items FAQs</vt:lpstr>
      <vt:lpstr>MATCH Applications FAQs</vt:lpstr>
      <vt:lpstr>MATCH Applications FAQs</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Schedule of Upcoming Meetings</dc:title>
  <dc:creator>Martha Farlow</dc:creator>
  <cp:lastModifiedBy>Cooper, Emily (ELD)</cp:lastModifiedBy>
  <cp:revision>457</cp:revision>
  <cp:lastPrinted>2021-05-03T12:37:40Z</cp:lastPrinted>
  <dcterms:created xsi:type="dcterms:W3CDTF">2020-08-04T15:43:37Z</dcterms:created>
  <dcterms:modified xsi:type="dcterms:W3CDTF">2023-07-20T21:19:30Z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0x0101005CF6D667DE899443A0E3F0AE56AB0A2B</vt:lpwstr>
  </property>
</Properties>
</file>