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95" r:id="rId3"/>
    <p:sldId id="298" r:id="rId4"/>
    <p:sldId id="297" r:id="rId5"/>
    <p:sldId id="272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35" autoAdjust="0"/>
    <p:restoredTop sz="66284" autoAdjust="0"/>
  </p:normalViewPr>
  <p:slideViewPr>
    <p:cSldViewPr>
      <p:cViewPr varScale="1">
        <p:scale>
          <a:sx n="63" d="100"/>
          <a:sy n="63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28DB3-6EBD-415D-8849-A77449503FF8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3F1CB-E2FA-4A83-B731-2CD7ED6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2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AB748759-14C9-4438-A9C2-1D3E047C9E4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5" tIns="46588" rIns="93175" bIns="4658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E8BE803A-66C0-40B0-AD3B-8ADF6A9BB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558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Order of intro: Dana, Malena, Shaye, Natalie. Natalie to include Ridgely</a:t>
            </a:r>
            <a:r>
              <a:rPr lang="en-US" baseline="0" dirty="0"/>
              <a:t> and title of project.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803A-66C0-40B0-AD3B-8ADF6A9BB29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03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Read the slide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803A-66C0-40B0-AD3B-8ADF6A9BB2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66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Read the slide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803A-66C0-40B0-AD3B-8ADF6A9BB2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6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Read the slide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803A-66C0-40B0-AD3B-8ADF6A9BB2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27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803A-66C0-40B0-AD3B-8ADF6A9BB2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87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  <p:pic>
        <p:nvPicPr>
          <p:cNvPr id="6" name="Picture 4" descr="banne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</p:spTree>
    <p:extLst>
      <p:ext uri="{BB962C8B-B14F-4D97-AF65-F5344CB8AC3E}">
        <p14:creationId xmlns:p14="http://schemas.microsoft.com/office/powerpoint/2010/main" val="2873130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0057DB5-8FF7-4BA7-8914-A1AF0B1A2C5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3543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5B6A19AC-5F13-45D0-82BB-124D812311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6961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27C9FCF-F3F4-40F2-BD82-0E67C2AB7E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8227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354082"/>
            <a:ext cx="3962628" cy="476250"/>
          </a:xfrm>
          <a:ln/>
        </p:spPr>
        <p:txBody>
          <a:bodyPr/>
          <a:lstStyle>
            <a:lvl1pPr algn="l">
              <a:defRPr lang="en-US" sz="1600" b="1"/>
            </a:lvl1pPr>
          </a:lstStyle>
          <a:p>
            <a:pPr>
              <a:defRPr/>
            </a:pPr>
            <a:r>
              <a:rPr lang="en-US" altLang="en-US" dirty="0"/>
              <a:t>For Policy Development Purposes Only</a:t>
            </a:r>
            <a:endParaRPr lang="en-US" sz="180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490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D1B72EA1-7B23-430E-A64E-0ED8745C61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9201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C3DB0-886C-48F7-9F68-2C470700E81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456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324AB848-0D79-4BB1-8551-76E286A342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6006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64410CA-55B0-40FE-BEFE-CD979DB58F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434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0BD109FE-154F-49E4-8D02-47A3E8B500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580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9B59B9E-22FA-4207-A1FB-7239D803BF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8658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8463FEC-5F86-4FAD-BCFF-6CA12CA885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646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For Policy Development Purposes Only</a:t>
            </a: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B23659A-8EA9-485F-B181-D56A6DF5078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224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dph/oems/matri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atrissupport@state.ma.u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ashmi.nagaraj@state.ma.us" TargetMode="External"/><Relationship Id="rId5" Type="http://schemas.openxmlformats.org/officeDocument/2006/relationships/hyperlink" Target="mailto:hank.weinstock@state.ma.us" TargetMode="External"/><Relationship Id="rId4" Type="http://schemas.openxmlformats.org/officeDocument/2006/relationships/hyperlink" Target="mailto:ridgely.ficks@state.ma.u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9769" y="1752600"/>
            <a:ext cx="7772400" cy="1524000"/>
          </a:xfrm>
        </p:spPr>
        <p:txBody>
          <a:bodyPr/>
          <a:lstStyle/>
          <a:p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MATRIS NEMSIS V3 Rollout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8369" y="3733800"/>
            <a:ext cx="7315200" cy="19812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Team Members: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Ridgely Ficks, Rashmi Nagaraj, Hank Weinstock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Office of Emergency Medical Services</a:t>
            </a:r>
          </a:p>
          <a:p>
            <a:r>
              <a:rPr lang="en-US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January 29, 2019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charset="0"/>
              <a:cs typeface="Arial" charset="0"/>
            </a:endParaRPr>
          </a:p>
        </p:txBody>
      </p:sp>
      <p:pic>
        <p:nvPicPr>
          <p:cNvPr id="7" name="Picture 4" descr="bann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MATRIS NEMSIS</a:t>
            </a:r>
            <a:br>
              <a:rPr lang="en-US" sz="3200" b="1" dirty="0"/>
            </a:br>
            <a:r>
              <a:rPr lang="en-US" sz="3200" b="1" dirty="0"/>
              <a:t>V3 Transition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7848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Rolling migration 2/28/19 - 8/31/19 </a:t>
            </a:r>
          </a:p>
          <a:p>
            <a:pPr lvl="1"/>
            <a:r>
              <a:rPr lang="en-US" sz="2400" dirty="0"/>
              <a:t>Submit any outstanding data from 2013 forward before migration</a:t>
            </a:r>
          </a:p>
          <a:p>
            <a:pPr lvl="1"/>
            <a:r>
              <a:rPr lang="en-US" sz="2400" dirty="0"/>
              <a:t>Tell us what your plans are; if they change let us know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Training</a:t>
            </a:r>
          </a:p>
          <a:p>
            <a:pPr lvl="1"/>
            <a:r>
              <a:rPr lang="en-US" sz="2400" dirty="0"/>
              <a:t>Services using MATRIS directly</a:t>
            </a:r>
          </a:p>
          <a:p>
            <a:pPr lvl="1"/>
            <a:r>
              <a:rPr lang="en-US" sz="2400" dirty="0"/>
              <a:t>Services with EliteField Licenses using MATRIS as their Elite server</a:t>
            </a:r>
          </a:p>
          <a:p>
            <a:pPr lvl="1"/>
            <a:r>
              <a:rPr lang="en-US" sz="2400" dirty="0"/>
              <a:t>Services with </a:t>
            </a:r>
            <a:r>
              <a:rPr lang="en-US" sz="2400" dirty="0" err="1"/>
              <a:t>ePCR</a:t>
            </a:r>
            <a:r>
              <a:rPr lang="en-US" sz="2400" dirty="0"/>
              <a:t> submitting electronically</a:t>
            </a:r>
          </a:p>
          <a:p>
            <a:pPr lvl="1"/>
            <a:r>
              <a:rPr lang="en-US" sz="2400" dirty="0"/>
              <a:t>Medical Directors/QA/QI oversight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Administrative Requirement 5-403 (Effective 2/28/19)</a:t>
            </a:r>
          </a:p>
          <a:p>
            <a:pPr lvl="1"/>
            <a:r>
              <a:rPr lang="en-US" sz="2400" dirty="0"/>
              <a:t>Data elements </a:t>
            </a:r>
          </a:p>
          <a:p>
            <a:pPr lvl="1"/>
            <a:r>
              <a:rPr lang="en-US" sz="2400" dirty="0"/>
              <a:t>No change to reporting timeframe – still 14 days</a:t>
            </a:r>
          </a:p>
          <a:p>
            <a:pPr lvl="2"/>
            <a:r>
              <a:rPr lang="en-US" sz="1900" dirty="0"/>
              <a:t>3</a:t>
            </a:r>
            <a:r>
              <a:rPr lang="en-US" sz="1900" baseline="30000" dirty="0"/>
              <a:t>rd</a:t>
            </a:r>
            <a:r>
              <a:rPr lang="en-US" sz="1900" dirty="0"/>
              <a:t> Party </a:t>
            </a:r>
            <a:r>
              <a:rPr lang="en-US" sz="1900" dirty="0" err="1"/>
              <a:t>ePCR</a:t>
            </a:r>
            <a:r>
              <a:rPr lang="en-US" sz="1900" dirty="0"/>
              <a:t> software can automate submission as soon as the record is deemed ready by the service</a:t>
            </a:r>
          </a:p>
          <a:p>
            <a:pPr lvl="1"/>
            <a:r>
              <a:rPr lang="en-US" sz="2400" dirty="0"/>
              <a:t>Submit all outstanding V2 data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99BB664-A3A6-46D1-8AFF-5400471BC4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98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MATRIS NEMSIS</a:t>
            </a:r>
            <a:br>
              <a:rPr lang="en-US" sz="3200" b="1" dirty="0"/>
            </a:br>
            <a:r>
              <a:rPr lang="en-US" sz="3200" b="1" dirty="0"/>
              <a:t>V3 Transition,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Resources available online </a:t>
            </a:r>
            <a:r>
              <a:rPr lang="en-US" sz="2800" dirty="0">
                <a:hlinkClick r:id="rId3"/>
              </a:rPr>
              <a:t>https://www.mass.gov/dph/oems/matris</a:t>
            </a:r>
            <a:endParaRPr lang="en-US" sz="2800" dirty="0"/>
          </a:p>
          <a:p>
            <a:pPr lvl="1"/>
            <a:r>
              <a:rPr lang="en-US" sz="2400" dirty="0"/>
              <a:t>Data Dictionary</a:t>
            </a:r>
          </a:p>
          <a:p>
            <a:pPr lvl="2"/>
            <a:r>
              <a:rPr lang="en-US" sz="1800" dirty="0"/>
              <a:t>State specific value lists – ICD 10/SNOMED/</a:t>
            </a:r>
            <a:r>
              <a:rPr lang="en-US" sz="1800" dirty="0" err="1"/>
              <a:t>RxNorm</a:t>
            </a:r>
            <a:endParaRPr lang="en-US" sz="1800" dirty="0"/>
          </a:p>
          <a:p>
            <a:pPr lvl="3"/>
            <a:r>
              <a:rPr lang="en-US" sz="1400" dirty="0"/>
              <a:t>Impressions – Primary(eSituation.11) and Secondary(eSituation.12)</a:t>
            </a:r>
          </a:p>
          <a:p>
            <a:pPr lvl="3"/>
            <a:r>
              <a:rPr lang="en-US" sz="1400" dirty="0"/>
              <a:t>Symptoms – Primary(eSituation.09) and Other(eSituation.10) </a:t>
            </a:r>
          </a:p>
          <a:p>
            <a:pPr lvl="3"/>
            <a:r>
              <a:rPr lang="en-US" sz="1400" dirty="0"/>
              <a:t>Medications Given (eMedications.03)</a:t>
            </a:r>
          </a:p>
          <a:p>
            <a:pPr lvl="3"/>
            <a:r>
              <a:rPr lang="en-US" sz="1400" dirty="0"/>
              <a:t>Procedures (eProcedures.03)</a:t>
            </a:r>
          </a:p>
          <a:p>
            <a:pPr lvl="3"/>
            <a:r>
              <a:rPr lang="en-US" sz="1400" dirty="0"/>
              <a:t>Location Type (eScene.09)</a:t>
            </a:r>
          </a:p>
          <a:p>
            <a:pPr lvl="3"/>
            <a:r>
              <a:rPr lang="en-US" sz="1400" dirty="0"/>
              <a:t>Mapping other values to state selected</a:t>
            </a:r>
          </a:p>
          <a:p>
            <a:pPr lvl="1"/>
            <a:r>
              <a:rPr lang="en-US" sz="2400" dirty="0"/>
              <a:t>Data Element Differences</a:t>
            </a:r>
            <a:br>
              <a:rPr lang="en-US" sz="2400" dirty="0"/>
            </a:br>
            <a:r>
              <a:rPr lang="en-US" sz="1200" dirty="0"/>
              <a:t> </a:t>
            </a:r>
          </a:p>
          <a:p>
            <a:r>
              <a:rPr lang="en-US" sz="2800" dirty="0" err="1"/>
              <a:t>Schematron</a:t>
            </a:r>
            <a:r>
              <a:rPr lang="en-US" sz="2800" dirty="0"/>
              <a:t>/Validation rules</a:t>
            </a:r>
          </a:p>
          <a:p>
            <a:pPr lvl="1"/>
            <a:r>
              <a:rPr lang="en-US" sz="2400" dirty="0"/>
              <a:t>National/NEMSIS</a:t>
            </a:r>
          </a:p>
          <a:p>
            <a:pPr lvl="1"/>
            <a:r>
              <a:rPr lang="en-US" sz="2400" dirty="0"/>
              <a:t>State 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99BB664-A3A6-46D1-8AFF-5400471BC4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5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DPH MATRIS </a:t>
            </a:r>
            <a:r>
              <a:rPr lang="en-US" sz="3200" b="1" dirty="0"/>
              <a:t>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099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MATRIS Support</a:t>
            </a:r>
            <a:br>
              <a:rPr lang="en-US" sz="2800" dirty="0"/>
            </a:br>
            <a:r>
              <a:rPr lang="en-US" sz="2800" dirty="0">
                <a:hlinkClick r:id="rId3"/>
              </a:rPr>
              <a:t>matrissupport@state.ma.us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Ridgely Ficks –Data Manager </a:t>
            </a:r>
            <a:br>
              <a:rPr lang="en-US" sz="2800" dirty="0"/>
            </a:br>
            <a:r>
              <a:rPr lang="en-US" sz="2800" dirty="0">
                <a:hlinkClick r:id="rId4"/>
              </a:rPr>
              <a:t>ridgely.ficks@state.ma.us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Hank Weinstock – Epidemiologist and Training</a:t>
            </a:r>
            <a:br>
              <a:rPr lang="en-US" sz="2800" dirty="0"/>
            </a:br>
            <a:r>
              <a:rPr lang="en-US" sz="2800" dirty="0">
                <a:hlinkClick r:id="rId5"/>
              </a:rPr>
              <a:t>hank.weinstock@state.ma.us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Rashmi Nagaraj – Business Analyst</a:t>
            </a:r>
            <a:br>
              <a:rPr lang="en-US" sz="2800" dirty="0"/>
            </a:br>
            <a:r>
              <a:rPr lang="en-US" sz="2800" dirty="0">
                <a:hlinkClick r:id="rId6"/>
              </a:rPr>
              <a:t>rashmi.nagaraj@state.ma.us</a:t>
            </a:r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99BB664-A3A6-46D1-8AFF-5400471BC4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79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074" name="Picture 2" descr="C:\Users\bbackus\AppData\Local\Microsoft\Windows\Temporary Internet Files\Content.IE5\1GRUSQSJ\question-marks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81655"/>
            <a:ext cx="7315200" cy="441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3138</TotalTime>
  <Words>212</Words>
  <Application>Microsoft Office PowerPoint</Application>
  <PresentationFormat>On-screen Show (4:3)</PresentationFormat>
  <Paragraphs>57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MATRIS NEMSIS V3 Rollout</vt:lpstr>
      <vt:lpstr>MATRIS NEMSIS V3 Transition</vt:lpstr>
      <vt:lpstr>MATRIS NEMSIS V3 Transition, cont’d</vt:lpstr>
      <vt:lpstr>DPH MATRIS Contacts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Standardize External Content Review and Approval Process  Lean Six Sigma Training Project</dc:title>
  <dc:creator>Backus, Bertina (DPH)</dc:creator>
  <cp:lastModifiedBy>AutoBVT</cp:lastModifiedBy>
  <cp:revision>106</cp:revision>
  <cp:lastPrinted>2018-10-23T21:23:21Z</cp:lastPrinted>
  <dcterms:modified xsi:type="dcterms:W3CDTF">2019-01-30T16:10:19Z</dcterms:modified>
</cp:coreProperties>
</file>