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45"/>
  </p:notesMasterIdLst>
  <p:handoutMasterIdLst>
    <p:handoutMasterId r:id="rId46"/>
  </p:handoutMasterIdLst>
  <p:sldIdLst>
    <p:sldId id="256" r:id="rId6"/>
    <p:sldId id="257" r:id="rId7"/>
    <p:sldId id="309" r:id="rId8"/>
    <p:sldId id="258" r:id="rId9"/>
    <p:sldId id="310" r:id="rId10"/>
    <p:sldId id="291" r:id="rId11"/>
    <p:sldId id="292" r:id="rId12"/>
    <p:sldId id="308" r:id="rId13"/>
    <p:sldId id="293" r:id="rId14"/>
    <p:sldId id="260" r:id="rId15"/>
    <p:sldId id="311" r:id="rId16"/>
    <p:sldId id="263" r:id="rId17"/>
    <p:sldId id="297" r:id="rId18"/>
    <p:sldId id="264" r:id="rId19"/>
    <p:sldId id="322" r:id="rId20"/>
    <p:sldId id="265" r:id="rId21"/>
    <p:sldId id="319" r:id="rId22"/>
    <p:sldId id="269" r:id="rId23"/>
    <p:sldId id="268" r:id="rId24"/>
    <p:sldId id="299" r:id="rId25"/>
    <p:sldId id="301" r:id="rId26"/>
    <p:sldId id="300" r:id="rId27"/>
    <p:sldId id="302" r:id="rId28"/>
    <p:sldId id="270" r:id="rId29"/>
    <p:sldId id="271" r:id="rId30"/>
    <p:sldId id="273" r:id="rId31"/>
    <p:sldId id="275" r:id="rId32"/>
    <p:sldId id="298" r:id="rId33"/>
    <p:sldId id="312" r:id="rId34"/>
    <p:sldId id="313" r:id="rId35"/>
    <p:sldId id="314" r:id="rId36"/>
    <p:sldId id="315" r:id="rId37"/>
    <p:sldId id="318" r:id="rId38"/>
    <p:sldId id="316" r:id="rId39"/>
    <p:sldId id="317" r:id="rId40"/>
    <p:sldId id="320" r:id="rId41"/>
    <p:sldId id="295" r:id="rId42"/>
    <p:sldId id="281" r:id="rId43"/>
    <p:sldId id="324" r:id="rId4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1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7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380"/>
    </p:cViewPr>
  </p:sorterViewPr>
  <p:notesViewPr>
    <p:cSldViewPr>
      <p:cViewPr varScale="1">
        <p:scale>
          <a:sx n="52" d="100"/>
          <a:sy n="52" d="100"/>
        </p:scale>
        <p:origin x="-181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customXml" Target="../customXml/item1.xml"/>
  <Relationship Id="rId10" Type="http://schemas.openxmlformats.org/officeDocument/2006/relationships/slide" Target="slides/slide5.xml"/>
  <Relationship Id="rId11" Type="http://schemas.openxmlformats.org/officeDocument/2006/relationships/slide" Target="slides/slide6.xml"/>
  <Relationship Id="rId12" Type="http://schemas.openxmlformats.org/officeDocument/2006/relationships/slide" Target="slides/slide7.xml"/>
  <Relationship Id="rId13" Type="http://schemas.openxmlformats.org/officeDocument/2006/relationships/slide" Target="slides/slide8.xml"/>
  <Relationship Id="rId14" Type="http://schemas.openxmlformats.org/officeDocument/2006/relationships/slide" Target="slides/slide9.xml"/>
  <Relationship Id="rId15" Type="http://schemas.openxmlformats.org/officeDocument/2006/relationships/slide" Target="slides/slide10.xml"/>
  <Relationship Id="rId16" Type="http://schemas.openxmlformats.org/officeDocument/2006/relationships/slide" Target="slides/slide11.xml"/>
  <Relationship Id="rId17" Type="http://schemas.openxmlformats.org/officeDocument/2006/relationships/slide" Target="slides/slide12.xml"/>
  <Relationship Id="rId18" Type="http://schemas.openxmlformats.org/officeDocument/2006/relationships/slide" Target="slides/slide13.xml"/>
  <Relationship Id="rId19" Type="http://schemas.openxmlformats.org/officeDocument/2006/relationships/slide" Target="slides/slide14.xml"/>
  <Relationship Id="rId2" Type="http://schemas.openxmlformats.org/officeDocument/2006/relationships/customXml" Target="../customXml/item2.xml"/>
  <Relationship Id="rId20" Type="http://schemas.openxmlformats.org/officeDocument/2006/relationships/slide" Target="slides/slide15.xml"/>
  <Relationship Id="rId21" Type="http://schemas.openxmlformats.org/officeDocument/2006/relationships/slide" Target="slides/slide16.xml"/>
  <Relationship Id="rId22" Type="http://schemas.openxmlformats.org/officeDocument/2006/relationships/slide" Target="slides/slide17.xml"/>
  <Relationship Id="rId23" Type="http://schemas.openxmlformats.org/officeDocument/2006/relationships/slide" Target="slides/slide18.xml"/>
  <Relationship Id="rId24" Type="http://schemas.openxmlformats.org/officeDocument/2006/relationships/slide" Target="slides/slide19.xml"/>
  <Relationship Id="rId25" Type="http://schemas.openxmlformats.org/officeDocument/2006/relationships/slide" Target="slides/slide20.xml"/>
  <Relationship Id="rId26" Type="http://schemas.openxmlformats.org/officeDocument/2006/relationships/slide" Target="slides/slide21.xml"/>
  <Relationship Id="rId27" Type="http://schemas.openxmlformats.org/officeDocument/2006/relationships/slide" Target="slides/slide22.xml"/>
  <Relationship Id="rId28" Type="http://schemas.openxmlformats.org/officeDocument/2006/relationships/slide" Target="slides/slide23.xml"/>
  <Relationship Id="rId29" Type="http://schemas.openxmlformats.org/officeDocument/2006/relationships/slide" Target="slides/slide24.xml"/>
  <Relationship Id="rId3" Type="http://schemas.openxmlformats.org/officeDocument/2006/relationships/customXml" Target="../customXml/item3.xml"/>
  <Relationship Id="rId30" Type="http://schemas.openxmlformats.org/officeDocument/2006/relationships/slide" Target="slides/slide25.xml"/>
  <Relationship Id="rId31" Type="http://schemas.openxmlformats.org/officeDocument/2006/relationships/slide" Target="slides/slide26.xml"/>
  <Relationship Id="rId32" Type="http://schemas.openxmlformats.org/officeDocument/2006/relationships/slide" Target="slides/slide27.xml"/>
  <Relationship Id="rId33" Type="http://schemas.openxmlformats.org/officeDocument/2006/relationships/slide" Target="slides/slide28.xml"/>
  <Relationship Id="rId34" Type="http://schemas.openxmlformats.org/officeDocument/2006/relationships/slide" Target="slides/slide29.xml"/>
  <Relationship Id="rId35" Type="http://schemas.openxmlformats.org/officeDocument/2006/relationships/slide" Target="slides/slide30.xml"/>
  <Relationship Id="rId36" Type="http://schemas.openxmlformats.org/officeDocument/2006/relationships/slide" Target="slides/slide31.xml"/>
  <Relationship Id="rId37" Type="http://schemas.openxmlformats.org/officeDocument/2006/relationships/slide" Target="slides/slide32.xml"/>
  <Relationship Id="rId38" Type="http://schemas.openxmlformats.org/officeDocument/2006/relationships/slide" Target="slides/slide33.xml"/>
  <Relationship Id="rId39" Type="http://schemas.openxmlformats.org/officeDocument/2006/relationships/slide" Target="slides/slide34.xml"/>
  <Relationship Id="rId4" Type="http://schemas.openxmlformats.org/officeDocument/2006/relationships/customXml" Target="../customXml/item4.xml"/>
  <Relationship Id="rId40" Type="http://schemas.openxmlformats.org/officeDocument/2006/relationships/slide" Target="slides/slide35.xml"/>
  <Relationship Id="rId41" Type="http://schemas.openxmlformats.org/officeDocument/2006/relationships/slide" Target="slides/slide36.xml"/>
  <Relationship Id="rId42" Type="http://schemas.openxmlformats.org/officeDocument/2006/relationships/slide" Target="slides/slide37.xml"/>
  <Relationship Id="rId43" Type="http://schemas.openxmlformats.org/officeDocument/2006/relationships/slide" Target="slides/slide38.xml"/>
  <Relationship Id="rId44" Type="http://schemas.openxmlformats.org/officeDocument/2006/relationships/slide" Target="slides/slide39.xml"/>
  <Relationship Id="rId45" Type="http://schemas.openxmlformats.org/officeDocument/2006/relationships/notesMaster" Target="notesMasters/notesMaster1.xml"/>
  <Relationship Id="rId46" Type="http://schemas.openxmlformats.org/officeDocument/2006/relationships/handoutMaster" Target="handoutMasters/handoutMaster1.xml"/>
  <Relationship Id="rId47" Type="http://schemas.openxmlformats.org/officeDocument/2006/relationships/presProps" Target="presProps.xml"/>
  <Relationship Id="rId48" Type="http://schemas.openxmlformats.org/officeDocument/2006/relationships/viewProps" Target="viewProps.xml"/>
  <Relationship Id="rId49" Type="http://schemas.openxmlformats.org/officeDocument/2006/relationships/theme" Target="theme/theme1.xml"/>
  <Relationship Id="rId5" Type="http://schemas.openxmlformats.org/officeDocument/2006/relationships/slideMaster" Target="slideMasters/slideMaster1.xml"/>
  <Relationship Id="rId50" Type="http://schemas.openxmlformats.org/officeDocument/2006/relationships/tableStyles" Target="tableStyles.xml"/>
  <Relationship Id="rId6" Type="http://schemas.openxmlformats.org/officeDocument/2006/relationships/slide" Target="slides/slide1.xml"/>
  <Relationship Id="rId7" Type="http://schemas.openxmlformats.org/officeDocument/2006/relationships/slide" Target="slides/slide2.xml"/>
  <Relationship Id="rId8" Type="http://schemas.openxmlformats.org/officeDocument/2006/relationships/slide" Target="slides/slide3.xml"/>
  <Relationship Id="rId9" Type="http://schemas.openxmlformats.org/officeDocument/2006/relationships/slide" Target="slides/slide4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14D743-9AD0-4CA5-9BF4-5267E1669D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99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C2B18D-295B-4148-8B34-5D56E6D3B7F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8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0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1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2.xml"/>
</Relationships>

</file>

<file path=ppt/notesSlides/_rels/notesSlide1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3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4.xml"/>
</Relationships>

</file>

<file path=ppt/notesSlides/_rels/notesSlide2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5.xml"/>
</Relationships>

</file>

<file path=ppt/notesSlides/_rels/notesSlide2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6.xml"/>
</Relationships>

</file>

<file path=ppt/notesSlides/_rels/notesSlide2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7.xml"/>
</Relationships>

</file>

<file path=ppt/notesSlides/_rels/notesSlide2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8.xml"/>
</Relationships>

</file>

<file path=ppt/notesSlides/_rels/notesSlide2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9.xml"/>
</Relationships>

</file>

<file path=ppt/notesSlides/_rels/notesSlide2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0.xml"/>
</Relationships>

</file>

<file path=ppt/notesSlides/_rels/notesSlide2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1.xml"/>
</Relationships>

</file>

<file path=ppt/notesSlides/_rels/notesSlide2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2.xml"/>
</Relationships>

</file>

<file path=ppt/notesSlides/_rels/notesSlide2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3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3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4.xml"/>
</Relationships>

</file>

<file path=ppt/notesSlides/_rels/notesSlide3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5.xml"/>
</Relationships>

</file>

<file path=ppt/notesSlides/_rels/notesSlide3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8.xml"/>
</Relationships>

</file>

<file path=ppt/notesSlides/_rels/notesSlide3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9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B18D-295B-4148-8B34-5D56E6D3B7FA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41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919B7-EB2F-46CE-A22D-E104CB997629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Overcome the labels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Demonstrate your competencies and ability to do the job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Target and research those employers that match your skills and abilities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Update your look and use current language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Stay current in your field/position of choice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Show adaptability by example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Appear upbeat and willing to learn</a:t>
            </a:r>
          </a:p>
        </p:txBody>
      </p:sp>
    </p:spTree>
    <p:extLst>
      <p:ext uri="{BB962C8B-B14F-4D97-AF65-F5344CB8AC3E}">
        <p14:creationId xmlns:p14="http://schemas.microsoft.com/office/powerpoint/2010/main" val="2247020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8DF3B-D7EB-4691-87E0-D77FFE655FE4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Years of experience often indicates old expertise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Provide recent examples of accomplishments/duties that demonstrate your ability to do the job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Utilize modern search methods to find employers; social networking sites such as LinkedIn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Determine what the field/position “key” words are through; online postings, classifieds, company websites, annual reports, trade magazines, newsletters, etc.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Talk about new things learned and new ideas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Cite recent examples whenever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67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8DF3B-D7EB-4691-87E0-D77FFE655FE4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Years of experience often indicates old expertise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Provide recent examples of accomplishments/duties that demonstrate your ability to do the job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Utilize modern search methods to find employers; social networking sites such as LinkedIn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Determine what the field/position “key” words are through; online postings, classifieds, company websites, annual reports, trade magazines, newsletters, etc.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Talk about new things learned and new ideas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Cite recent examples whenever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99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4078E-A530-40E5-856C-9DF1CCB40F3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Job wise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read relevant literature/publications on your field of choice, annual reports, trade magazines, etc. Reference consultant and/or freelance work if applicable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Appearance wise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discard outdated clothes; it implies to some employers that you aren’t open to new ideas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Check accessories; e.g. glasses, and don’t overdo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Reference your pursuit and desire for new challenges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Demonstrate your willingness to learn via professional development; recent trainings, classes, volunteer work</a:t>
            </a:r>
          </a:p>
        </p:txBody>
      </p:sp>
    </p:spTree>
    <p:extLst>
      <p:ext uri="{BB962C8B-B14F-4D97-AF65-F5344CB8AC3E}">
        <p14:creationId xmlns:p14="http://schemas.microsoft.com/office/powerpoint/2010/main" val="1057743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B39AC-FB10-4D8F-89B6-B81AD05E05E4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 watchful of referencing more than 15 years of experience; it may imply “old expertise” and that your skills aren’t current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Rather than focus on “years of experience”; talk about anything that you developed, originated,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Employers are looking for results; cite recent accomplishments (in addition to those in the past)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Consider mentioning;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flexibility, adaptability, willingness to learn,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21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5EAA9-8B43-4742-8855-6E3CAE04C234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Focus on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accomplishment statements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how you made the job your own, what you’re most proud of, etc.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Reference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performance review information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, testimonials from supervisors, co-workers, clients, etc.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Career changers should include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transferable skills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problem-solving, communication/collaboration, management, system administration/coordination, etc.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Don’t go back 20 years unless it’s absolutely necessary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Work history prior to 10 – 15 years shown can be listed as “Prior Experience” or “Additional Experience” without adding dates of employment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135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B39AC-FB10-4D8F-89B6-B81AD05E05E4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 watchful of referencing more than 15 years of experience; it may imply “old expertise” and that your skills aren’t current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Rather than focus on “years of experience”; talk about anything that you developed, originated,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Employers are looking for results; cite recent accomplishments (in addition to those in the past)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Consider mentioning;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flexibility, adaptability, willingness to learn,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21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B39AC-FB10-4D8F-89B6-B81AD05E05E4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 watchful of referencing more than 15 years of experience; it may imply “old expertise” and that your skills aren’t current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Rather than focus on “years of experience”; talk about anything that you developed, originated,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Employers are looking for results; cite recent accomplishments (in addition to those in the past)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Consider mentioning;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flexibility, adaptability, willingness to learn,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14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B39AC-FB10-4D8F-89B6-B81AD05E05E4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 watchful of referencing more than 15 years of experience; it may imply “old expertise” and that your skills aren’t current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Rather than focus on “years of experience”; talk about anything that you developed, originated,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Employers are looking for results; cite recent accomplishments (in addition to those in the past)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Consider mentioning;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flexibility, adaptability, willingness to learn,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006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B39AC-FB10-4D8F-89B6-B81AD05E05E4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 watchful of referencing more than 15 years of experience; it may imply “old expertise” and that your skills aren’t current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Rather than focus on “years of experience”; talk about anything that you developed, originated,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Employers are looking for results; cite recent accomplishments (in addition to those in the past)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Consider mentioning;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flexibility, adaptability, willingness to learn,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4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B3244-5F56-41AF-B62E-80A1421EDE0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Strategies; Network, keep skills current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Listing of special programs, services, and agencies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Recommendations; Resumes, Cover Letters, Interviews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9316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4E2F4-7F13-4572-98CA-9250B0781BBC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In order to convince an employer that you are the right candidate for the job; you have to convince yourself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Employers can’t ask your age. 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They can ask “</a:t>
            </a:r>
            <a:r>
              <a:rPr lang="en-US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Are you 18 years of age or older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?”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If an employer does ask, here are some options;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“If you are questioning whether or not my age will affect my job performance; it will not.”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“How do you see my age affecting my ability to do the job?”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am sensing that there may be concerns about my age. I can assure you that there are no aspects about this position that I cannot handle.”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276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3F3AC-426F-497C-8490-8095725404A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I am concerned that you will become bored and leave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Offer examples of how you found opportunities for (personal) growth in previous positions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don’t allow myself to get bored.  I have always found challenges.”</a:t>
            </a:r>
          </a:p>
          <a:p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I am concerned that we can’t pay you enough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am looking for steady advancement, not a rapid series of promotions.”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“Money is important to me, but it’s not my main concern. Opportunity and growth are far more important.”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“As you can see from my résumé, work is important to me and my consistent work history demonstrates that.”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01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47585-100F-46FB-9AE5-0933FF01FF25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Are you adaptable to new environments/willing to learn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Reference ways that you have grown and adapted to changing environments/conditions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Highlight the different responsibilities, situations faced, computer programs/technology learned, etc.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Cross training; learned other jobs during absence of regularly scheduled worker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20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095B21-1373-401E-A342-F58F7E66A72E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Where do you see yourself in 5 years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Explain that this position entails just what you’re looking to do and it’s something that you know you can do well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believe that if I perform well, opportunities will present themselves.”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“My goal is to make a difference by working towards the accomplishment of company goals; individually and collectively.”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am looking to learn more about the industry/position, pursue professional development options, and advance as opportunities present themselves.”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34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095B21-1373-401E-A342-F58F7E66A72E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Where do you see yourself in 5 years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Explain that this position entails just what you’re looking to do and it’s something that you know you can do well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believe that if I perform well, opportunities will present themselves.”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“My goal is to make a difference by working towards the accomplishment of company goals; individually and collectively.”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“I am looking to learn more about the industry/position, pursue professional development options, and advance as opportunities present themselves.”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221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138F48-4512-493C-A140-8209320FAF76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Networking is particularly important for older workers because senior level jobs are least likely to be advertised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Volunteer, consult, make connections, build your network and learn more about the field/position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AARP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this organization offers seminars on career planning, etc. http://www.aarp.org/work; job hunting, employee rights, self-employment, work life, and work/retirement tools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SCORE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Service Corps of Retired Executives; this nonprofit association is comprised of volunteers offering online and in-person advice and workshops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163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138F48-4512-493C-A140-8209320FAF76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Networking is particularly important for older workers because senior level jobs are least likely to be advertised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Volunteer, consult, make connections, build your network and learn more about the field/position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AARP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this organization offers seminars on career planning, etc. http://www.aarp.org/work; job hunting, employee rights, self-employment, work life, and work/retirement tools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SCORE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; Service Corps of Retired Executives; this nonprofit association is comprised of volunteers offering online and in-person advice and workshops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173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B9C0-E280-46E7-A52C-B0D986AC1DDB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Senior Community Service Employment Program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(SCSEP); this program provides training for unemployed persons 55+ who meet the federally defined annual income criteria.  Participants can work up to 20 hours/week at minimum wage for a non-profit, faith-based organization, or government agency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 	This Senior Aide Program is available through the FHCC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Franklin County &amp; Valley Community Development Corporation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(FCCDC); this organization offers classes and workshops on going into business and business 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14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B9C0-E280-46E7-A52C-B0D986AC1DDB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Senior Community Service Employment Program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(SCSEP); this program provides training for unemployed persons 55+ who meet the federally defined annual income criteria.  Participants can work up to 20 hours/week at minimum wage for a non-profit, faith-based organization, or government agency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 	This Senior Aide Program is available through the FHCC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Franklin County &amp; Valley Community Development Corporation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(FCCDC); this organization offers classes and workshops on going into business and business 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641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B9C0-E280-46E7-A52C-B0D986AC1DDB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Senior Community Service Employment Program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(SCSEP); this program provides training for unemployed persons 55+ who meet the federally defined annual income criteria.  Participants can work up to 20 hours/week at minimum wage for a non-profit, faith-based organization, or government agency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 	This Senior Aide Program is available through the FHCC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Franklin County &amp; Valley Community Development Corporation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(FCCDC); this organization offers classes and workshops on going into business and business 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71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B9C0-E280-46E7-A52C-B0D986AC1DD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Senior Community Service Employment Program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(SCSEP); this program provides training for unemployed persons 55+ who meet the federally defined annual income criteria.  Participants can work up to 20 hours/week at minimum wage for a non-profit, faith-based organization, or government agency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 	This Senior Aide Program is available through the FHCC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Franklin County &amp; Valley Community Development Corporation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(FCCDC); this organization offers classes and workshops on going into business and business 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250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B9C0-E280-46E7-A52C-B0D986AC1DDB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3647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B9C0-E280-46E7-A52C-B0D986AC1DDB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The Senior Community Service Employment Program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(SCSEP); this program provides training for unemployed persons 55+ who meet the federally defined annual income criteria.  Participants can work up to 20 hours/week at minimum wage for a non-profit, faith-based organization, or government agency</a:t>
            </a: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 	This Senior Aide Program is available through the FHCC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Franklin County &amp; Valley Community Development Corporation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(FCCDC); this organization offers classes and workshops on going into business and business resources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295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BEE50-6F67-4E4B-B1F0-3DA144EB32E4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Know what you have to offer – what you’re good at Feeling secure with what you can bring to the company increases your level of confidence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Be yourself; it’s not about simply finding a job –  it’s far more important to land the “right” job </a:t>
            </a: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Provide concrete, real life examples relating to “hands on” experience when completing applications/résumés and interviewing with employers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084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B18D-295B-4148-8B34-5D56E6D3B7FA}" type="slidenum">
              <a:rPr lang="en-US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17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B18D-295B-4148-8B34-5D56E6D3B7FA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66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BE282-6E16-40C0-955B-E08E92DC415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Work adds meaning and a sense of purpose to their lives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Addition to retirement and/or due to losses in retirement accounts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Make use of special training and relevant skills 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Need to increase savings due to longer life span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Decline in home prices/value of home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Longer life span – living healthier longer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Make social connections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81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B18D-295B-4148-8B34-5D56E6D3B7FA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41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B18D-295B-4148-8B34-5D56E6D3B7FA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99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2B18D-295B-4148-8B34-5D56E6D3B7FA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40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73475-689A-40C3-9025-20B3F435FAC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Overqualified resulting in boredom setting in and possibly moving on to more relevant opportunities and/or a higher rate of pay when opportunities arise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Less open to training or retraining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Unable to relocate due to home ownership and family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Unwilling to learn and/or adapt to new conditions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Health issues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Outdated skills; e.g. computer/technology skills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Imposed barriers; e.g. resistance to online networking and application processes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46555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B708A-38BF-4B14-B18B-BAAE55145F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0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ACC2B-BFBB-42BE-B31D-C13E1B35372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2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6865C-197C-497E-9EA8-F17DF673F4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95B32-6ABB-4F0B-8C3D-93CF5E6DB13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9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55C26-A23B-4858-A7E3-C7072C1471D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09B11-C825-4954-974A-D579CD6E615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8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0E12C-7BEB-4BF8-9D6C-C02B4E55AA9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4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C51E2-E96B-4143-94C1-E47FFE870D9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7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909AF-EF2E-465E-86EC-E4496FA1773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9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AF5EF-0CBC-4474-8222-FEB9AC7109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D051E-197E-4940-B299-689917DFD7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5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472532-8E78-418B-B928-18BD06619C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  <Relationship Id="rId4" Type="http://schemas.openxmlformats.org/officeDocument/2006/relationships/image" Target="../media/image2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9.xml"/>
  <Relationship Id="rId3" Type="http://schemas.openxmlformats.org/officeDocument/2006/relationships/hyperlink" TargetMode="External" Target="http://blog.aarp.org/2015/04/27/trends-favor-hiring-older-workers-2/"/>
  <Relationship Id="rId4" Type="http://schemas.openxmlformats.org/officeDocument/2006/relationships/image" Target="../media/image8.jpeg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blog.aarp.org/2015/04/27/trends-favor-hiring-older-workers-2/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0.xml"/>
  <Relationship Id="rId3" Type="http://schemas.openxmlformats.org/officeDocument/2006/relationships/image" Target="../media/image9.jpeg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1.xml"/>
  <Relationship Id="rId3" Type="http://schemas.openxmlformats.org/officeDocument/2006/relationships/image" Target="../media/image10.jpeg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2.xml"/>
  <Relationship Id="rId3" Type="http://schemas.openxmlformats.org/officeDocument/2006/relationships/image" Target="../media/image11.png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3.xml"/>
  <Relationship Id="rId3" Type="http://schemas.openxmlformats.org/officeDocument/2006/relationships/image" Target="../media/image12.jpeg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7.png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4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5.xml"/>
  <Relationship Id="rId3" Type="http://schemas.openxmlformats.org/officeDocument/2006/relationships/image" Target="../media/image13.jpe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  <Relationship Id="rId3" Type="http://schemas.openxmlformats.org/officeDocument/2006/relationships/image" Target="../media/image3.jpeg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6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7.xml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8.xml"/>
</Relationships>

</file>

<file path=ppt/slides/_rels/slide2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9.xml"/>
</Relationships>

</file>

<file path=ppt/slides/_rels/slide2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0.xml"/>
  <Relationship Id="rId3" Type="http://schemas.openxmlformats.org/officeDocument/2006/relationships/image" Target="../media/image14.jpeg"/>
</Relationships>

</file>

<file path=ppt/slides/_rels/slide2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1.xml"/>
</Relationships>

</file>

<file path=ppt/slides/_rels/slide2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2.xml"/>
  <Relationship Id="rId3" Type="http://schemas.openxmlformats.org/officeDocument/2006/relationships/image" Target="../media/image15.jpeg"/>
</Relationships>

</file>

<file path=ppt/slides/_rels/slide2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3.xml"/>
  <Relationship Id="rId3" Type="http://schemas.openxmlformats.org/officeDocument/2006/relationships/image" Target="../media/image16.jpeg"/>
</Relationships>

</file>

<file path=ppt/slides/_rels/slide2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4.xml"/>
  <Relationship Id="rId3" Type="http://schemas.openxmlformats.org/officeDocument/2006/relationships/image" Target="../media/image17.png"/>
</Relationships>

</file>

<file path=ppt/slides/_rels/slide2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5.xml"/>
  <Relationship Id="rId3" Type="http://schemas.openxmlformats.org/officeDocument/2006/relationships/image" Target="../media/image18.jpeg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3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6.xml"/>
  <Relationship Id="rId3" Type="http://schemas.openxmlformats.org/officeDocument/2006/relationships/image" Target="../media/image18.jpeg"/>
</Relationships>

</file>

<file path=ppt/slides/_rels/slide3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7.xml"/>
  <Relationship Id="rId3" Type="http://schemas.openxmlformats.org/officeDocument/2006/relationships/image" Target="../media/image19.jpeg"/>
</Relationships>

</file>

<file path=ppt/slides/_rels/slide3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8.xml"/>
  <Relationship Id="rId3" Type="http://schemas.openxmlformats.org/officeDocument/2006/relationships/hyperlink" TargetMode="External" Target="http://www.fhcc-onestop.com/jobseekers/connector"/>
  <Relationship Id="rId4" Type="http://schemas.openxmlformats.org/officeDocument/2006/relationships/image" Target="../media/image20.jpeg"/>
</Relationships>

</file>

<file path=ppt/slides/_rels/slide3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9.xml"/>
  <Relationship Id="rId3" Type="http://schemas.openxmlformats.org/officeDocument/2006/relationships/hyperlink" TargetMode="External" Target="http://www.score.org/"/>
  <Relationship Id="rId4" Type="http://schemas.openxmlformats.org/officeDocument/2006/relationships/image" Target="../media/image21.jpeg"/>
  <Relationship Id="rId5" Type="http://schemas.openxmlformats.org/officeDocument/2006/relationships/image" Target="../media/image22.png"/>
</Relationships>

</file>

<file path=ppt/slides/_rels/slide3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0.xml"/>
  <Relationship Id="rId3" Type="http://schemas.openxmlformats.org/officeDocument/2006/relationships/image" Target="../media/image23.png"/>
</Relationships>

</file>

<file path=ppt/slides/_rels/slide3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1.xml"/>
  <Relationship Id="rId3" Type="http://schemas.openxmlformats.org/officeDocument/2006/relationships/image" Target="../media/image24.png"/>
</Relationships>

</file>

<file path=ppt/slides/_rels/slide3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5.png"/>
</Relationships>

</file>

<file path=ppt/slides/_rels/slide3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2.xml"/>
  <Relationship Id="rId3" Type="http://schemas.openxmlformats.org/officeDocument/2006/relationships/image" Target="../media/image26.jpeg"/>
</Relationships>

</file>

<file path=ppt/slides/_rels/slide3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33.xml"/>
  <Relationship Id="rId3" Type="http://schemas.openxmlformats.org/officeDocument/2006/relationships/image" Target="../media/image1.png"/>
  <Relationship Id="rId4" Type="http://schemas.openxmlformats.org/officeDocument/2006/relationships/image" Target="../media/image2.png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  <Relationship Id="rId3" Type="http://schemas.openxmlformats.org/officeDocument/2006/relationships/hyperlink" TargetMode="External" Target="http://time.com/money/3725034/jobs-older-workers-improved/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5.xml"/>
  <Relationship Id="rId3" Type="http://schemas.openxmlformats.org/officeDocument/2006/relationships/hyperlink" TargetMode="External" Target="http://www.ssa.gov/planners/retire"/>
  <Relationship Id="rId4" Type="http://schemas.openxmlformats.org/officeDocument/2006/relationships/image" Target="../media/image4.jpeg"/>
  <Relationship Id="rId5" Type="http://schemas.openxmlformats.org/officeDocument/2006/relationships/image" Target="../media/image5.jpe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  <Relationship Id="rId3" Type="http://schemas.openxmlformats.org/officeDocument/2006/relationships/image" Target="../media/image6.png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7.png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  <Relationship Id="rId3" Type="http://schemas.openxmlformats.org/officeDocument/2006/relationships/hyperlink" TargetMode="External" Target="http://blog.aarp.org/2015/04/27/trends-favor-hiring-older-workers-2/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871870"/>
            <a:ext cx="7772400" cy="2317172"/>
          </a:xfrm>
        </p:spPr>
        <p:txBody>
          <a:bodyPr anchor="ctr"/>
          <a:lstStyle/>
          <a:p>
            <a:r>
              <a:rPr lang="en-US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Search Strategies for Mature Workers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5826" y="4731046"/>
            <a:ext cx="6858000" cy="1655762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Workshop Coordinators</a:t>
            </a:r>
          </a:p>
          <a:p>
            <a:r>
              <a:rPr lang="en-US" sz="2000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Sharon Feeney – sfeeney@fhcareers.org</a:t>
            </a:r>
          </a:p>
          <a:p>
            <a:r>
              <a:rPr lang="en-US" sz="2000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Andrea Reynolds – areynolds@fhcareers.org </a:t>
            </a:r>
            <a:endParaRPr lang="en-US" sz="2000" b="1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323" y="3440834"/>
            <a:ext cx="3049006" cy="102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FHRCP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738" y="685800"/>
            <a:ext cx="4702175" cy="609600"/>
          </a:xfrm>
          <a:prstGeom prst="rect">
            <a:avLst/>
          </a:prstGeom>
          <a:solidFill>
            <a:srgbClr val="0066CC"/>
          </a:solidFill>
          <a:ln w="9525" algn="ctr">
            <a:solidFill>
              <a:srgbClr val="00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Employer Concerns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Employer concerns about older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workers: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Clr>
                <a:schemeClr val="bg1"/>
              </a:buClr>
              <a:buNone/>
            </a:pP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Older workers are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too expensive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(just 1-2% per previous slide)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Overqualified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Health issues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</a:rPr>
              <a:t>Rate of health care cost increases are lower for older workers than for their younger colleagues</a:t>
            </a:r>
            <a:r>
              <a:rPr lang="en-US" sz="2400" dirty="0" smtClean="0">
                <a:solidFill>
                  <a:schemeClr val="bg1"/>
                </a:solidFill>
              </a:rPr>
              <a:t>.*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From*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  <a:hlinkClick r:id="rId3"/>
              </a:rPr>
              <a:t>http://blog.aarp.org/2015/04/27/trends-favor-hiring-older-workers-2/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6148" name="Picture 4" descr="conce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781" y="2209800"/>
            <a:ext cx="1675019" cy="127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Employer 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Concerns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Outdated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skills /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nwilling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to learn and/or adapt to new conditions  and technology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Older workers not only use computers, tablets, smartphones and social media, but they want to learn about new technology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  <a:endParaRPr lang="en-US" sz="2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Older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workers are less productive/slower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</a:rPr>
              <a:t>Productivity increased up until age 65 because of a low number of severe errors by older workers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marL="457200" lvl="1" indent="0">
              <a:buClr>
                <a:schemeClr val="bg1"/>
              </a:buClr>
              <a:buNone/>
            </a:pPr>
            <a:r>
              <a:rPr lang="en-US" sz="1800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sz="1800" dirty="0">
                <a:solidFill>
                  <a:schemeClr val="bg1"/>
                </a:solidFill>
                <a:hlinkClick r:id="rId2"/>
              </a:rPr>
              <a:t>://blog.aarp.org/2015/04/27/trends-favor-hiring-older-workers-2/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0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work_retire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219200"/>
            <a:ext cx="14732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Address the 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Concerns 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sz="12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bg1"/>
                </a:solidFill>
                <a:latin typeface="Tahoma" panose="020B0604030504040204" pitchFamily="34" charset="0"/>
              </a:rPr>
              <a:t>Demonstrate your ability to do the job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bg1"/>
                </a:solidFill>
                <a:latin typeface="Tahoma" panose="020B0604030504040204" pitchFamily="34" charset="0"/>
              </a:rPr>
              <a:t>Stay </a:t>
            </a:r>
            <a:r>
              <a:rPr lang="en-US" sz="3000" dirty="0">
                <a:solidFill>
                  <a:schemeClr val="bg1"/>
                </a:solidFill>
                <a:latin typeface="Tahoma" panose="020B0604030504040204" pitchFamily="34" charset="0"/>
              </a:rPr>
              <a:t>current </a:t>
            </a:r>
            <a:r>
              <a:rPr lang="en-US" sz="3000" dirty="0" smtClean="0">
                <a:solidFill>
                  <a:schemeClr val="bg1"/>
                </a:solidFill>
                <a:latin typeface="Tahoma" panose="020B0604030504040204" pitchFamily="34" charset="0"/>
              </a:rPr>
              <a:t>with work skills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bg1"/>
                </a:solidFill>
                <a:latin typeface="Tahoma" panose="020B0604030504040204" pitchFamily="34" charset="0"/>
              </a:rPr>
              <a:t>Give examples of how quickly you learn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bg1"/>
                </a:solidFill>
                <a:latin typeface="Tahoma" panose="020B0604030504040204" pitchFamily="34" charset="0"/>
              </a:rPr>
              <a:t>Show adaptability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bg1"/>
                </a:solidFill>
                <a:latin typeface="Tahoma" panose="020B0604030504040204" pitchFamily="34" charset="0"/>
              </a:rPr>
              <a:t>Demonstrate productive outcomes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bg1"/>
                </a:solidFill>
                <a:latin typeface="Tahoma" panose="020B0604030504040204" pitchFamily="34" charset="0"/>
              </a:rPr>
              <a:t>Express interest in the work, company, and job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bg1"/>
                </a:solidFill>
                <a:latin typeface="Tahoma" panose="020B0604030504040204" pitchFamily="34" charset="0"/>
              </a:rPr>
              <a:t>Research salary and be prepared to discuss it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Timing Is Important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The </a:t>
            </a:r>
            <a:r>
              <a:rPr lang="en-US" sz="2800" dirty="0">
                <a:solidFill>
                  <a:schemeClr val="bg1"/>
                </a:solidFill>
              </a:rPr>
              <a:t>top reasons people waited before looking for work included: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needing </a:t>
            </a:r>
            <a:r>
              <a:rPr lang="en-US" sz="2400" dirty="0">
                <a:solidFill>
                  <a:schemeClr val="bg1"/>
                </a:solidFill>
              </a:rPr>
              <a:t>a </a:t>
            </a:r>
            <a:r>
              <a:rPr lang="en-US" sz="2400" dirty="0" smtClean="0">
                <a:solidFill>
                  <a:schemeClr val="bg1"/>
                </a:solidFill>
              </a:rPr>
              <a:t>break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wanting </a:t>
            </a:r>
            <a:r>
              <a:rPr lang="en-US" sz="2400" dirty="0">
                <a:solidFill>
                  <a:schemeClr val="bg1"/>
                </a:solidFill>
              </a:rPr>
              <a:t>to think about what to do next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finding </a:t>
            </a:r>
            <a:r>
              <a:rPr lang="en-US" sz="2400" dirty="0">
                <a:solidFill>
                  <a:schemeClr val="bg1"/>
                </a:solidFill>
              </a:rPr>
              <a:t>it hard to get </a:t>
            </a:r>
            <a:r>
              <a:rPr lang="en-US" sz="2400" dirty="0" smtClean="0">
                <a:solidFill>
                  <a:schemeClr val="bg1"/>
                </a:solidFill>
              </a:rPr>
              <a:t>motivated</a:t>
            </a: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r>
              <a:rPr lang="en-US" sz="2800" i="1" dirty="0" smtClean="0">
                <a:solidFill>
                  <a:schemeClr val="bg1"/>
                </a:solidFill>
              </a:rPr>
              <a:t>​</a:t>
            </a:r>
            <a:r>
              <a:rPr lang="en-US" sz="2800" dirty="0" smtClean="0">
                <a:solidFill>
                  <a:schemeClr val="bg1"/>
                </a:solidFill>
              </a:rPr>
              <a:t>55</a:t>
            </a:r>
            <a:r>
              <a:rPr lang="en-US" sz="2800" dirty="0">
                <a:solidFill>
                  <a:schemeClr val="bg1"/>
                </a:solidFill>
              </a:rPr>
              <a:t>% </a:t>
            </a:r>
            <a:r>
              <a:rPr lang="en-US" sz="2800" dirty="0" smtClean="0">
                <a:solidFill>
                  <a:schemeClr val="bg1"/>
                </a:solidFill>
              </a:rPr>
              <a:t>of surveyed were unemployed </a:t>
            </a:r>
            <a:r>
              <a:rPr lang="en-US" sz="2800" dirty="0">
                <a:solidFill>
                  <a:schemeClr val="bg1"/>
                </a:solidFill>
              </a:rPr>
              <a:t>for </a:t>
            </a:r>
            <a:r>
              <a:rPr lang="en-US" sz="2800" dirty="0" smtClean="0">
                <a:solidFill>
                  <a:schemeClr val="bg1"/>
                </a:solidFill>
              </a:rPr>
              <a:t>6 </a:t>
            </a:r>
            <a:r>
              <a:rPr lang="en-US" sz="2800" dirty="0">
                <a:solidFill>
                  <a:schemeClr val="bg1"/>
                </a:solidFill>
              </a:rPr>
              <a:t>months or </a:t>
            </a:r>
            <a:r>
              <a:rPr lang="en-US" sz="2800" dirty="0" smtClean="0">
                <a:solidFill>
                  <a:schemeClr val="bg1"/>
                </a:solidFill>
              </a:rPr>
              <a:t>more.  </a:t>
            </a:r>
            <a:r>
              <a:rPr lang="en-US" sz="2800" dirty="0" smtClean="0">
                <a:solidFill>
                  <a:srgbClr val="92D050"/>
                </a:solidFill>
              </a:rPr>
              <a:t>Those who </a:t>
            </a:r>
            <a:r>
              <a:rPr lang="en-US" sz="2800" dirty="0">
                <a:solidFill>
                  <a:srgbClr val="92D050"/>
                </a:solidFill>
              </a:rPr>
              <a:t>started their job search immediately were more likely to be </a:t>
            </a:r>
            <a:r>
              <a:rPr lang="en-US" sz="2800" dirty="0" smtClean="0">
                <a:solidFill>
                  <a:srgbClr val="92D050"/>
                </a:solidFill>
              </a:rPr>
              <a:t>re-employed.  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      -  http</a:t>
            </a:r>
            <a:r>
              <a:rPr lang="en-US" sz="1400" dirty="0">
                <a:solidFill>
                  <a:schemeClr val="bg1"/>
                </a:solidFill>
              </a:rPr>
              <a:t>://</a:t>
            </a:r>
            <a:r>
              <a:rPr lang="en-US" sz="1400" dirty="0" smtClean="0">
                <a:solidFill>
                  <a:schemeClr val="bg1"/>
                </a:solidFill>
              </a:rPr>
              <a:t>www.usatoday.com/story/money/2015/03/29/how-older-job-seekers-find-work/70548328</a:t>
            </a:r>
            <a:endParaRPr lang="en-US" dirty="0">
              <a:solidFill>
                <a:schemeClr val="bg1"/>
              </a:solidFill>
            </a:endParaRPr>
          </a:p>
          <a:p>
            <a:endParaRPr lang="en-US" i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4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Develop Strategies for </a:t>
            </a:r>
            <a:b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Your Job Search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7543800" cy="4267200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Develop a job search plan and schedule yourself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Utilize current search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methods</a:t>
            </a:r>
          </a:p>
          <a:p>
            <a:pPr marL="0" lvl="0" indent="0">
              <a:buClr>
                <a:schemeClr val="bg1"/>
              </a:buClr>
              <a:buNone/>
            </a:pPr>
            <a:endParaRPr lang="en-US" sz="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Read field related literature/publications  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5" name="Picture 12" descr="http://cdn2.business2community.com/wp-content/uploads/2013/12/strate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476118"/>
            <a:ext cx="2359695" cy="1772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new-ide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572000"/>
            <a:ext cx="1603102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Develop Strategies (cont’d)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7543800" cy="4572000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2057400"/>
            <a:ext cx="6172200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No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need to mention years of experience; may indicate old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expertise</a:t>
            </a:r>
          </a:p>
          <a:p>
            <a:pPr marL="342900" lvl="0" indent="-342900"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Char char="§"/>
            </a:pPr>
            <a:endParaRPr lang="en-US" sz="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Reference your pursuit and desire for new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challenges</a:t>
            </a:r>
          </a:p>
          <a:p>
            <a:pPr marL="342900" indent="-342900"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Char char="§"/>
            </a:pPr>
            <a:endParaRPr lang="en-US" sz="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342900" lvl="0" indent="-342900"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Use “key” words </a:t>
            </a:r>
          </a:p>
        </p:txBody>
      </p:sp>
    </p:spTree>
    <p:extLst>
      <p:ext uri="{BB962C8B-B14F-4D97-AF65-F5344CB8AC3E}">
        <p14:creationId xmlns:p14="http://schemas.microsoft.com/office/powerpoint/2010/main" val="65584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Develop Strategies (cont’d)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864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Discard outdated clothes and check accessories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Share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new ideas and new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information</a:t>
            </a:r>
          </a:p>
          <a:p>
            <a:pPr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Know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what you want to tell a potential employer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sz="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1269" name="Picture 5" descr="Open-To-New-Ide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44958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catalystsearchmarketing.com/wp-content/uploads/thoughts-bubbl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24046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78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Cover 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Letter Recommendations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17638"/>
            <a:ext cx="8610600" cy="5287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Express interest in that particular job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Be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watchful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of “old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expertise”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Refer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to what you developed, originated,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created…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Use key words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Write about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relevant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skills; give examples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Career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changers -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link former skills to next job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Cite accomplishments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Resume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Recommendations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382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Focus on accomplishment statements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List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10 – 15 years of work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history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Use key words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Document relevant skills/experience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 need for “references available upon request”; have your reference list ready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4340" name="Picture 4" descr="resum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219200"/>
            <a:ext cx="2441791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Be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iscussed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934200" cy="4800600"/>
          </a:xfrm>
        </p:spPr>
        <p:txBody>
          <a:bodyPr/>
          <a:lstStyle/>
          <a:p>
            <a:pPr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Current statistics and facts</a:t>
            </a:r>
          </a:p>
          <a:p>
            <a:pPr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Strategies 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and suggestions to maintain a healthy attitude </a:t>
            </a:r>
          </a:p>
          <a:p>
            <a:pPr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Addressing employer concerns</a:t>
            </a:r>
          </a:p>
          <a:p>
            <a:pPr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Special recommendations to be “job ready” with 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your resume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 cover letter, 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and interview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3076" name="Picture 4" descr="older worker 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17638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Online Application</a:t>
            </a:r>
            <a:b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Recommendations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Completion takes various amounts of time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ome applications may be timed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Create account when possible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Date of birth and SS#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Salary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CORI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(Criminal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Offender Record Information)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http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://www.masslegalhelp.org/cori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Get help if needed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14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Illegal Questions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can file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charge of discrimination if you feel you have been discriminated against on the basis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of: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62000" y="5353209"/>
            <a:ext cx="64346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480611"/>
              </p:ext>
            </p:extLst>
          </p:nvPr>
        </p:nvGraphicFramePr>
        <p:xfrm>
          <a:off x="1143000" y="2590800"/>
          <a:ext cx="6808788" cy="3687288"/>
        </p:xfrm>
        <a:graphic>
          <a:graphicData uri="http://schemas.openxmlformats.org/drawingml/2006/table">
            <a:tbl>
              <a:tblPr firstRow="1" firstCol="1" bandRow="1"/>
              <a:tblGrid>
                <a:gridCol w="3448064"/>
                <a:gridCol w="3360724"/>
              </a:tblGrid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Religious Creed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Color 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Origin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Ancestry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Criminal Record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 Identity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Mental Illness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Handicap (disability)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Retaliation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2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Sexual Harassment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Sexual Orientation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6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Genetics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 Military Personnel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18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 Identity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Maternity leave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14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Illegal Questions (cont’d)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Three ways to answer illegal questions:</a:t>
            </a: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Answer the question if you are comfortable with it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Carefully reply to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question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because it’s not legal or relevant to requirements of the job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sz="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Answer the intent behind the question. 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Provide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 tactful answer without sacrificing your rights. 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800100" lvl="2" indent="0">
              <a:buNone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Question:  “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Are a U.S. citizen?” (illegal question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)</a:t>
            </a:r>
          </a:p>
          <a:p>
            <a:pPr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"If you mean to ask if I am legally authorized to work for you, the answer is yes." 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1085850" lvl="2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rephrase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the question into a legal one and then answer it. This displays flexibility and composure -- strong job skills.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1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Illegal Questions (cont’d)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Equal </a:t>
            </a:r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Employment Opportunity Commission (EEOC) 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 government 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agency in charge of handling complaints of workplace discrimination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file a charge, 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contact:   </a:t>
            </a:r>
            <a:endParaRPr lang="en-US" sz="1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36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Massachusetts Commission Against Discrimination (MCAD) 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state's chief civil rights agency. A charge of discrimination must be filed in person at the 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MCAD offices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8469"/>
              </p:ext>
            </p:extLst>
          </p:nvPr>
        </p:nvGraphicFramePr>
        <p:xfrm>
          <a:off x="1371600" y="2514600"/>
          <a:ext cx="6835564" cy="1295400"/>
        </p:xfrm>
        <a:graphic>
          <a:graphicData uri="http://schemas.openxmlformats.org/drawingml/2006/table">
            <a:tbl>
              <a:tblPr/>
              <a:tblGrid>
                <a:gridCol w="1653965"/>
                <a:gridCol w="5181599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Location: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John F. Kennedy Federal Building</a:t>
                      </a:r>
                      <a:br>
                        <a:rPr lang="en-US" sz="20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475 Government Center</a:t>
                      </a:r>
                      <a:br>
                        <a:rPr lang="en-US" sz="20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Boston, MA 02203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Phone:</a:t>
                      </a:r>
                      <a:endParaRPr lang="en-US" sz="200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(800)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669-4000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62000" y="5353209"/>
            <a:ext cx="64346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716849"/>
              </p:ext>
            </p:extLst>
          </p:nvPr>
        </p:nvGraphicFramePr>
        <p:xfrm>
          <a:off x="1447800" y="5181600"/>
          <a:ext cx="6053668" cy="1295400"/>
        </p:xfrm>
        <a:graphic>
          <a:graphicData uri="http://schemas.openxmlformats.org/drawingml/2006/table">
            <a:tbl>
              <a:tblPr/>
              <a:tblGrid>
                <a:gridCol w="1600200"/>
                <a:gridCol w="4453468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Location: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436 Dwight Street</a:t>
                      </a:r>
                      <a:br>
                        <a:rPr lang="en-US" sz="20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Second Floor, Room 220</a:t>
                      </a:r>
                      <a:br>
                        <a:rPr lang="en-US" sz="20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Springfield, MA 01103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Phone: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(413) 739-2145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20046" y="4629468"/>
            <a:ext cx="672629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7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Interview 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Recommendations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7848600" cy="4495800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Be prepared for phone screening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Familiarize yourself with possible interview questions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Have questions ready to ask the potential employer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Express interest in the job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	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6388" name="Picture 4" descr="intervi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503" y="4552377"/>
            <a:ext cx="2162175" cy="161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Interview Question Recommendations</a:t>
            </a:r>
            <a:endParaRPr lang="en-US" sz="4000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6868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sz="12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 am concerned that you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are overqualified.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Discuss commitment and interest in that job.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Offer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examples of growth in previous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positions.</a:t>
            </a:r>
          </a:p>
          <a:p>
            <a:pPr>
              <a:buFontTx/>
              <a:buNone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 am concerned that we can’t pay you enough.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Prepare yourself in advance; research average salary for that position.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masscis.intocareers.org    --&gt; occupations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Explain your interest/skills in that particular job. 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Interview Question Recommendations (cont’d)</a:t>
            </a:r>
            <a:endParaRPr lang="en-US" sz="4000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334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2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Please give examples of how you have adapted to changes in the workplace.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Cite areas where you were cross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trained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Reference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ways that you have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grown, adapted, or been flexible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9460" name="Picture 4" descr="yoga_older_1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667000"/>
            <a:ext cx="300892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Interview Question Recommendations (cont’d</a:t>
            </a:r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096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8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Where do you see yourself in 5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years?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Be honest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Explain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that this position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is what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you’re looking to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	</a:t>
            </a:r>
          </a:p>
        </p:txBody>
      </p:sp>
      <p:pic>
        <p:nvPicPr>
          <p:cNvPr id="5128" name="Picture 8" descr="http://www.internetviz.com/psjblog/wp-content/uploads/2012/11/Fotolia_42689162_XS-30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1960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</a:rPr>
              <a:t>Interview </a:t>
            </a:r>
            <a:r>
              <a:rPr lang="en-US" sz="40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Question Recommendations (cont’d</a:t>
            </a:r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857" y="2057400"/>
            <a:ext cx="7434943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What are your salary requirements?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Research average salary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masscis.intocareers.org 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--&gt; occupations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Know what you want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Give a salary range or hold out for offer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	</a:t>
            </a:r>
          </a:p>
        </p:txBody>
      </p:sp>
      <p:pic>
        <p:nvPicPr>
          <p:cNvPr id="21508" name="Picture 4" descr="WeightLift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514600"/>
            <a:ext cx="194810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13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Networking &amp; Resources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001000" cy="3352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Network!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Prepare a 30-second “speech”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Contact former coworkers, supervisors, references, friends, family, neighbors, etc. 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Discover the hidden job market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Schedule informational interviews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Maintain your network; keep contacts and references up-to-date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2292" name="Picture 4" descr="social-networ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295400"/>
            <a:ext cx="8801100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19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Changes We Face 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pPr>
              <a:buFontTx/>
              <a:buNone/>
            </a:pP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The idea of being out of work 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Longer hiring process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esumes/cover letters/follow-up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Need for networking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Job-seeking skills are often outdated 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Online job postings and applications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Telephone interview(s)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Tougher first interview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Social networking (LinkedIn, Facebook)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0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Networking &amp; Resources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001000" cy="3352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Volunteer, consult, make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connections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www.volunteermatch.org 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Learn about service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agencies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AARP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2292" name="Picture 4" descr="social-networ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295400"/>
            <a:ext cx="8801100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43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</a:rPr>
              <a:t>Networking &amp; </a:t>
            </a:r>
            <a:r>
              <a:rPr lang="en-US" sz="40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Resources (cont’d)</a:t>
            </a:r>
            <a:endParaRPr lang="en-US" sz="4000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05400"/>
          </a:xfrm>
        </p:spPr>
        <p:txBody>
          <a:bodyPr/>
          <a:lstStyle/>
          <a:p>
            <a:pPr>
              <a:buFontTx/>
              <a:buNone/>
            </a:pP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algn="ctr">
              <a:buNone/>
            </a:pP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The Senior Community </a:t>
            </a:r>
            <a:r>
              <a:rPr lang="en-US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Service Employment </a:t>
            </a: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Program</a:t>
            </a: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(SCSEP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)</a:t>
            </a: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Unemployed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55 or older	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Modest income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Pass a CORI 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Contact </a:t>
            </a:r>
            <a:r>
              <a:rPr lang="en-US" sz="2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Sue </a:t>
            </a:r>
            <a:r>
              <a: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Frankewicz </a:t>
            </a:r>
            <a:r>
              <a:rPr lang="en-US" sz="2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(Greenfield) 413-774-4361 x315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Lisa Burke (Northampton) 413-586-6506 x115</a:t>
            </a:r>
            <a:endParaRPr lang="en-US" sz="25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3316" name="Picture 4" descr="scse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18898"/>
            <a:ext cx="2324100" cy="175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56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Networking &amp; Resources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876800"/>
          </a:xfrm>
        </p:spPr>
        <p:txBody>
          <a:bodyPr/>
          <a:lstStyle/>
          <a:p>
            <a:pPr>
              <a:buFontTx/>
              <a:buNone/>
            </a:pP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algn="ctr"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The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Hiring Connector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Market your skills directly to employers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Create a profile for FHCC website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Employers receive profiles from FHCC via e-mail	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hlinkClick r:id="rId3"/>
              </a:rPr>
              <a:t>www.fhcc-onestop.com/jobseekers/connector</a:t>
            </a:r>
            <a:endParaRPr lang="en-US" sz="3600" dirty="0"/>
          </a:p>
        </p:txBody>
      </p:sp>
      <p:pic>
        <p:nvPicPr>
          <p:cNvPr id="3074" name="Picture 2" descr="http://cliparts.co/cliparts/zcX/4zA/zcX4zAnc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513" y="2209800"/>
            <a:ext cx="1749287" cy="14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50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</a:rPr>
              <a:t>Start or Grow a Small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Business</a:t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Community 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</a:rPr>
              <a:t>Development Corporations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322" y="20574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(Franklin County,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Hilltown, and Valley) 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</a:t>
            </a: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</a:p>
          <a:p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arketing</a:t>
            </a: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community loan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funds</a:t>
            </a:r>
          </a:p>
          <a:p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SCORE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; Service Corps of Retired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Executives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hlinkClick r:id="rId3"/>
              </a:rPr>
              <a:t>www.score.org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13317" name="Picture 5" descr="fccdchead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22" y="4409022"/>
            <a:ext cx="76200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247" y="2743200"/>
            <a:ext cx="9048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1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Technology Resources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>
              <a:buFontTx/>
              <a:buNone/>
            </a:pP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Online Help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gcflearnfree.org 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harmonpersonnel.com/computerized-training.html</a:t>
            </a:r>
          </a:p>
          <a:p>
            <a:pPr lvl="1"/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" name="AutoShape 6" descr="data:image/jpeg;base64,/9j/4AAQSkZJRgABAQAAAQABAAD/2wCEAAkGBxQTEhQUEhMUFBATFBQUFBQUFBAUFBAUFBUWFhQVFBQYHCggGBolGxQUIjEhJSksLi4uFx80ODYsNygtLisBCgoKDQwOFA8QFCwcFBwrLCwrLCwuKzcrKysrLDcrKywrKysrKysrKyssKyssKyssLCsrKysrKywrKysrKysrK//AABEIAMgAyAMBIgACEQEDEQH/xAAbAAEAAgMBAQAAAAAAAAAAAAAABQYCAwcEAf/EAEEQAAIBAgMFBAcFBAoDAAAAAAABAgMRBBIhBQYxQVETYXGRFCJSgaGxwSMyQnLRBzNikiRUgpOissLh8PFDU9P/xAAXAQEBAQEAAAAAAAAAAAAAAAAAAQID/8QAGREBAQEBAQEAAAAAAAAAAAAAAAERAjFB/9oADAMBAAIRAxEAPwDuIAAAAAAAAAAAAAAfJStq+AH0HjnjddFp3n2GOXNeWpNMesGqFeL4NG0oAAAAAAAAAAAAAAAAAAAAAAAAAAA2R2Ir5npwXxNmNr/hXv8A0PGZtWAAChlCo1wbMQQeqGMkuNn8DdDGR53R4AXUS0KifBpmRDGyGIkuf1GmJUHhhjnzXkb4YqL528S6mN4AKAAAAAAAYzmlxAyBoeJR9WJQG4GMZJ8DIAYVZ2TfQzPBtOta0fe/oB5b3Z9sYw6mRhoBhVqKKcpO0Yptvolq2VPc5zxNavjpuSpzfZ0IXdskeMmuF+HxAt4I7eDa8cLQlWmrqNkop2cm3ayZ7MNVzwjJxcc0VLK7XjdXs7cwNoYPjA+A+nwD6AfUB68DX1yd2ZeF7P6HtK/g6/8ASkuWWS+v0LAbZ0AAAAAebGYrJp+J/AjniCOxmOzTk+V9PBcDR6SBL9uO3Ij0kekgTEMS07p6/PxJbD1lON1/0yo+kkpsHF3k49VdeK/58AJ1sr9Wvnm31enhyPdt7F5Kdl96bsvDm/8AnUjcBDn0M1Y9iVtD6ARVQ38xkp9lgqP73Ev1n7FNc346+6LPTDdepQS9DxVSlZfu6i7Wk3+VtON+58yVhsaksRLEpPtpRyNuTaS7lyPZiarjCUlFycYtqMdXJpaJAUOu6+Mx1HC4hU8uGbq1eycnGeiy3T4Pgrd7J+vvUnVlSw1CpiZ0/wB46bhGEH0zS0b4+RE7u4OtSweLxU4tYuuqk2mmpQUVKyt4uT8jXufsWqsJTqYXFuDqLNOEoRqUnJadzTsupRZdi7ehiJTpuE6VenbPSqWzRT4NNaNd6PHPadSe0o0KcrUadFzqqyeZy+7ry5eZp2XsjExxssTiXSt2PZ3pXSlZrVxeq4PmR26mL9TH4+XCcpZPyU07fFryILyCkbp7HxFXCwnUxteDqXlFQcfVvzk5Xb4cOBKbqbUqzqYjDYhqVbDSj9olbtYSvZtddPiBYw38NQacZUtBspUThK9sRB/xpeen1LqUHALNWpr+OL8nf6F+N1z58AARoDAA5m8SPSjXvTh3QxE1+GTzx8Hx8nciPSQJv0oelEJ6SPSQJv0olN2a18RHwl8ioeklm3Ym6dKtiXyWSnf8U3/vYCS2nie2xMkneFL1F+b8Xx09xJ4ZWin1/wCit0Psqa1vJ8+b6t9592XthQbU5NQ5aXSfgZzVWdg8uHx8J/dnGXcnZ/ys9DqJcdH3qxFZAAAV6e6dJSk6NSvh82so0KmWDfXK00vcWAAQi2F2WFrUcPKWeopetVnKV5SVnJvW2nRFd3iwzwmy6WG07SpKFN2ejk3mlbquC96L6R209i0q86M6mZuhLPBJ2jfT7y58EFQmB3po4ejGjiIVKNejFU3SySlncVZOm0rSTMtysDVz4jF14unPEyjlg+MYRva65cV5FrufAhcjtt1LRS6kiiC27V9e3RGufWevGe7FLNXT9mMpfRfMuZW9zaOlSfVxivcm3/mXkWQtSAACgAAiN5NhxxVPK3lqRu4T9l9H3M5LtTB1cPPJWi4y5dJLrF80dxNOLwkKsctSEZxfKSTQHCO3HbnQ9v7p4RNKnBxm9XllK0V4X5lex271OC0T82BF7EwU8TWjRg0nLVt8IxX3nbn4F/25CEHSw8NKVGOeXfJ6Rv7sz/tI59SwSi7xvfk1xRYqtZxjZycpfik222+9slGG0cXe7IvGwnCzmnFSV1fmSlDC6KrUenGEOcujl0RCbaxuZ2vd3v4FV9jXtwZJYTblWGim7dHqvJkDTmbVIC34bef24Lxg3F+XAlsNtylLhO3dNW/xLT4HPFM2RqkwdQp1k1darrFqS+BlGafBnNqGMlHVNp9zsSmH3iqL71p/mV358SYq72BXMNvJB/eUo+DzLyevxJTD7UhLhKL99n5Mg96Bgqq56eOhmAKrj6uacn3llxdTLCT7ioyu9FxbsvF8Pma5Y6+Lxu3Ry4eHWV5eb/SxKGFCkoxjFcIpJe5WMyqAAAAAAAArG0L9vO/VW8LI8O0aN0S28lPLKFTk/Vfjxj9fJEc8VFrUCkqXZ1Wm+9G9VM8lHq7vwXEs861Ffhhfq0r+ZHbSx0MrUVFX6JICKx2JlJ2jx+R5cLseOrnJt+JgsRZmU8YB7fR6EOWZ97Z4douFs0Fla5Lg0aJVzyYjE30XvA2xmZpnnpm24VtUjOMzQmZXA3qZnGoeZSMlIgk8NtSpD7s2l0vp5EhS3jmlwV+q0+WhXlIyiwLLjdpTnOMczy2vbTi0b9hUc9emuksz/s6/NIhc32vuRa9y6N6s5ezBL3zf6RfmIl9XAAFAAAAAAAAHnx+EVWEoS4Ncej5NHKdpV6lKcoSTvFuN1qnZ2un0Os4qtkhKT/Cm/wBDmO0IZm29W22+9viBXq2Mm+R4qlWZN1MKaJYcCGzyPs3ONsyccyvG6azLqr8V3nvqUDrW61CM8DQjUipxyK6mlJOzdtGBxbK3xZshCx1zH7j4Spwg6UutN2/wu6+BW8d+zqrG7o1ozXKM04SXddXT+AFNiZJnux+wcTRv2lGaj7UVnj43je3vI6E0+Duu4K2XPtzBM+3AzTPqZhc+3A2Jmyly8UaEzbReq8SCSpy+0Z0Dc2jai5c5zflHRfU55h367Z1bY9DJQpx5qCb8Xq/mWJXsAAAAAAAAAAEJvZUaoro5pPyf1sU6Wp0HamCValKm3bMtH0a1T8znVpQnKE1acXZr9OqAxnSPLVpEk0aKsAIPE9PnwXidmwFCMKcIQd4xhGKfVJaP3nG9oU/XXgWPdPeR0LU6t5UOT50vDrHuA6QDGnUUknFpxaumtU13GQAjtobDw9bWrRhKT/Fa0v5lqSIApOP/AGd0pa0as6b6SSqR+afxK7jtycXT+7GNVfwS1/llY6wAOD4ilKnLLUjKEuk4uLfgnxMbndq1GM1lnGMovipJST9zIDH7lYSpwg6cutN5f8LuvgBym5uoPUtuO/Z3UWtGtGa9macJfzK6fkiGe62Mi7dhJ98XBrzuFNjUO0rRh7c4p+DevwudfKduhutOlLta9lJfcgnezemaT8ORcQgAAAAAAAAAABAb07E7aPaU19tBcv8AyR9l9/QnwBzPDVboznElt69mdlPtoL1Ju017M3wl4P5+JGLVAQe142yvvt5mijqTNXZrxDVKMlGUn6rabV0rq9vAhK+Cq4eo6dWOWa77pp8GnzQFn3a27Kg8srui3qvYv+KP6HQ4yurrVPVNczkNKR0fdPEZ8NDrC8PJ6fBoCYAAAAAAAAAAAAAAAAAAAAAAAAAPNj8YqUbvjyXX/YDybwVo9lKD1c00l072UrLl0PZtDaF223q+JXcXtRXstW3ZJatvolzYE3smp/SaVuOdfW5l+0rCtVaNXlOLg+6UHdeak/5WSG5uwakZdvXWVpfZwf3teMpLlpwXeSu+uCVXCVOtO1SL74/qm17wOcYWRd9xK/72H5Zr/LL/AElFw0GTeyNovD1FNRzeq1lva9+F3brYDpgOcV9r1qknKdSS6Ri3GK7kl9Sf3V2lOU3TlJyWXMru7VmufTUC0AAAAAAAAAAAAAAAAAAAAAMalRRTb0SV2VXH43tJXfuXRFnxNFThKLbSkmrrir80VKW5ta+mM8L0L/FVEBH4jZ0Z8fgfdlYX0fN2cknPjLLHOu5TeqXcSL3SxH9bh/cP/wChqluhiP6zT/upL/WBo9McHdVJ5uueT87m3ejbblgoO6WepkqcleKbt79GfHuZiHxxFNLqqcn8MxZNkbFjRo9lO1W7cpOUVaT/ACu9uCA5dgajqPLShKpLmoRcreNuHvLFhN2cVPjGFJfxy18o3OgwgkrJJJckrJe4yAqGH3J/9mIk+6nBQ915OV/gWPZ2y6VBWpxs3xk7uUvGTPYAAAAAAAAAAAAAAAAAAAAAAAAAAAAAAAAAAAAAAAAAAAAAAAAAAA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0" y="4685664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Technology Resources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>
              <a:buFontTx/>
              <a:buNone/>
            </a:pP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In-Person Help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Forbes Library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 Northampton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Wed, Thurs drop in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Call first if possible 413-587-1012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http://forbeslibrary.org/help/make-an-appointment/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/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Greenfield Public Library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 Greenfield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Call info desk to make appointment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413-772-1544, x6</a:t>
            </a:r>
          </a:p>
          <a:p>
            <a:pPr lvl="1"/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http://greenfieldpubliclibrary.org/2015/06/technology-help-sessions/</a:t>
            </a:r>
            <a:endParaRPr lang="en-US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/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126" y="4267200"/>
            <a:ext cx="2290164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4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dn-prod.www.aws.nypl.org/sites/default/files/MoreResourcesHeade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4595">
            <a:off x="2331994" y="359977"/>
            <a:ext cx="5191329" cy="226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20574064">
            <a:off x="1336318" y="5282912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Resume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 rot="20590178">
            <a:off x="386224" y="3268650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Networking</a:t>
            </a:r>
          </a:p>
        </p:txBody>
      </p:sp>
      <p:sp>
        <p:nvSpPr>
          <p:cNvPr id="5" name="Rectangle 4"/>
          <p:cNvSpPr/>
          <p:nvPr/>
        </p:nvSpPr>
        <p:spPr>
          <a:xfrm rot="1230792">
            <a:off x="4962828" y="2715278"/>
            <a:ext cx="39934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Cover Letter</a:t>
            </a:r>
          </a:p>
        </p:txBody>
      </p:sp>
      <p:sp>
        <p:nvSpPr>
          <p:cNvPr id="6" name="Rectangle 5"/>
          <p:cNvSpPr/>
          <p:nvPr/>
        </p:nvSpPr>
        <p:spPr>
          <a:xfrm rot="1168237">
            <a:off x="4194527" y="4608842"/>
            <a:ext cx="3877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Interviewing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67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hire an older worker?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Dedication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Punctuality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Honesty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Detail oriented and attentive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listeners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Pride in a job well done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Organizational skills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Efficient and confident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Sets examples for others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Communication skills</a:t>
            </a:r>
          </a:p>
          <a:p>
            <a:r>
              <a:rPr lang="en-US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Reduced labor cost</a:t>
            </a:r>
          </a:p>
          <a:p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Maturity</a:t>
            </a:r>
            <a:endParaRPr lang="en-US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94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</a:rPr>
              <a:t>Bottom </a:t>
            </a:r>
            <a:r>
              <a:rPr lang="en-US" sz="4000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line - managers </a:t>
            </a:r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</a:rPr>
              <a:t>are looking for results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864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Know what you have to offer – what you can bring to the company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Provide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real life examples of experience 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Be yourself </a:t>
            </a:r>
          </a:p>
        </p:txBody>
      </p:sp>
      <p:pic>
        <p:nvPicPr>
          <p:cNvPr id="27652" name="Picture 4" descr="checklis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09800"/>
            <a:ext cx="2990850" cy="257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871870"/>
            <a:ext cx="7772400" cy="2317172"/>
          </a:xfrm>
        </p:spPr>
        <p:txBody>
          <a:bodyPr anchor="ctr"/>
          <a:lstStyle/>
          <a:p>
            <a:r>
              <a:rPr lang="en-US" sz="4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Search Strategies for Mature Workers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5826" y="4731046"/>
            <a:ext cx="6858000" cy="1655762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Workshop Coordinators</a:t>
            </a:r>
          </a:p>
          <a:p>
            <a:r>
              <a:rPr lang="en-US" sz="2000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Sharon Feeney – sfeeney@fhcareers.org</a:t>
            </a:r>
          </a:p>
          <a:p>
            <a:r>
              <a:rPr lang="en-US" sz="2000" b="1" dirty="0" smtClean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Andrea Reynolds – areynolds@fhcareers.org </a:t>
            </a:r>
            <a:endParaRPr lang="en-US" sz="2000" b="1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323" y="3440834"/>
            <a:ext cx="3049006" cy="102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FHRCP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738" y="685800"/>
            <a:ext cx="4702175" cy="609600"/>
          </a:xfrm>
          <a:prstGeom prst="rect">
            <a:avLst/>
          </a:prstGeom>
          <a:solidFill>
            <a:srgbClr val="0066CC"/>
          </a:solidFill>
          <a:ln w="9525" algn="ctr">
            <a:solidFill>
              <a:srgbClr val="00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55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</a:rPr>
              <a:t>Unemployment Data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0" indent="0">
              <a:lnSpc>
                <a:spcPct val="200000"/>
              </a:lnSpc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sym typeface="Webdings" panose="05030102010509060703" pitchFamily="18" charset="2"/>
              </a:rPr>
              <a:t>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By 2020 one in four people in the workplace will be 55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+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sym typeface="Webdings" panose="05030102010509060703" pitchFamily="18" charset="2"/>
              </a:rPr>
              <a:t>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Unemployment rate for total population is  5.7%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sym typeface="Webdings" panose="05030102010509060703" pitchFamily="18" charset="2"/>
              </a:rPr>
              <a:t>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Unemployment rate for teens is 18.8% </a:t>
            </a:r>
            <a:endParaRPr 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sym typeface="Webdings" panose="05030102010509060703" pitchFamily="18" charset="2"/>
            </a:endParaRPr>
          </a:p>
          <a:p>
            <a:pPr marL="0" indent="0">
              <a:lnSpc>
                <a:spcPct val="200000"/>
              </a:lnSpc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sym typeface="Webdings" panose="05030102010509060703" pitchFamily="18" charset="2"/>
              </a:rPr>
              <a:t>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Unemployment rate over age 55 is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4.1%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        - </a:t>
            </a:r>
            <a:r>
              <a:rPr lang="en-US" sz="1200" u="sng" dirty="0" smtClean="0">
                <a:hlinkClick r:id="rId3"/>
              </a:rPr>
              <a:t>http</a:t>
            </a:r>
            <a:r>
              <a:rPr lang="en-US" sz="1200" u="sng" dirty="0">
                <a:hlinkClick r:id="rId3"/>
              </a:rPr>
              <a:t>://time.com/money/3725034/jobs-older-workers-improved/</a:t>
            </a:r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(March 2015)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Visions of Retirement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We work, live, and stay healthy longer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Continued sense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of purpose/social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connection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hare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pecial training/experience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Increase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savings/retirement 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Retirement calculator</a:t>
            </a:r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hlinkClick r:id="rId3"/>
            </a:endParaRPr>
          </a:p>
          <a:p>
            <a:pPr marL="457200" lvl="1" indent="0"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hlinkClick r:id="rId3"/>
              </a:rPr>
              <a:t>www.ssa.gov/planners/retire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pic>
        <p:nvPicPr>
          <p:cNvPr id="5124" name="Picture 4" descr="ow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105468"/>
            <a:ext cx="1294090" cy="173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ow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157" y="5025549"/>
            <a:ext cx="1211263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78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Mature Workers’ Background Facts 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49% of re-employed workers say their working conditions at their new jobs are better; 34%, about the same; 17%, worse</a:t>
            </a:r>
          </a:p>
          <a:p>
            <a:pPr marL="0" indent="0">
              <a:spcAft>
                <a:spcPts val="2800"/>
              </a:spcAft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          -  </a:t>
            </a:r>
            <a:r>
              <a:rPr lang="en-US" sz="1200" dirty="0" smtClean="0">
                <a:solidFill>
                  <a:schemeClr val="bg1"/>
                </a:solidFill>
              </a:rPr>
              <a:t>http</a:t>
            </a:r>
            <a:r>
              <a:rPr lang="en-US" sz="1200" dirty="0">
                <a:solidFill>
                  <a:schemeClr val="bg1"/>
                </a:solidFill>
              </a:rPr>
              <a:t>://www.usatoday.com/story/money/2015/03/29/how-older-job-seekers-find-work/70548328</a:t>
            </a:r>
            <a:r>
              <a:rPr lang="en-US" sz="1200" dirty="0" smtClean="0">
                <a:solidFill>
                  <a:schemeClr val="bg1"/>
                </a:solidFill>
              </a:rPr>
              <a:t>/</a:t>
            </a:r>
          </a:p>
          <a:p>
            <a:pPr>
              <a:spcAft>
                <a:spcPts val="28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53</a:t>
            </a:r>
            <a:r>
              <a:rPr lang="en-US" sz="2800" dirty="0">
                <a:solidFill>
                  <a:schemeClr val="bg1"/>
                </a:solidFill>
              </a:rPr>
              <a:t>% of </a:t>
            </a:r>
            <a:r>
              <a:rPr lang="en-US" sz="2800" dirty="0" smtClean="0">
                <a:solidFill>
                  <a:schemeClr val="bg1"/>
                </a:solidFill>
              </a:rPr>
              <a:t>older </a:t>
            </a:r>
            <a:r>
              <a:rPr lang="en-US" sz="2800" dirty="0">
                <a:solidFill>
                  <a:schemeClr val="bg1"/>
                </a:solidFill>
              </a:rPr>
              <a:t>workers work in a different field since being </a:t>
            </a:r>
            <a:r>
              <a:rPr lang="en-US" sz="2800" dirty="0" smtClean="0">
                <a:solidFill>
                  <a:schemeClr val="bg1"/>
                </a:solidFill>
              </a:rPr>
              <a:t>unemployed</a:t>
            </a:r>
          </a:p>
          <a:p>
            <a:r>
              <a:rPr lang="en-US" sz="2800" dirty="0">
                <a:solidFill>
                  <a:schemeClr val="bg1"/>
                </a:solidFill>
              </a:rPr>
              <a:t>34% of the re-employed were working part-time vs. 16% of the general workforce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Older workers prefer part-time employment </a:t>
            </a:r>
          </a:p>
          <a:p>
            <a:pPr lvl="1"/>
            <a:r>
              <a:rPr lang="en-US" sz="1200" dirty="0">
                <a:solidFill>
                  <a:schemeClr val="bg1"/>
                </a:solidFill>
              </a:rPr>
              <a:t>http://</a:t>
            </a:r>
            <a:r>
              <a:rPr lang="en-US" sz="1200" dirty="0" smtClean="0">
                <a:solidFill>
                  <a:schemeClr val="bg1"/>
                </a:solidFill>
              </a:rPr>
              <a:t>www.vital-aging-network.org/Resources_for_Vital_Living/Work/23/Facts_about_Older_Workers.html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1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Background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48% earning less now </a:t>
            </a:r>
            <a:r>
              <a:rPr lang="en-US" sz="2800" dirty="0" smtClean="0">
                <a:solidFill>
                  <a:schemeClr val="bg1"/>
                </a:solidFill>
              </a:rPr>
              <a:t>than </a:t>
            </a:r>
            <a:r>
              <a:rPr lang="en-US" sz="2800" dirty="0">
                <a:solidFill>
                  <a:schemeClr val="bg1"/>
                </a:solidFill>
              </a:rPr>
              <a:t>before unemployment; 22% are earning the same; 29% are earning </a:t>
            </a:r>
            <a:r>
              <a:rPr lang="en-US" sz="2800" dirty="0" smtClean="0">
                <a:solidFill>
                  <a:schemeClr val="bg1"/>
                </a:solidFill>
              </a:rPr>
              <a:t>more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“As </a:t>
            </a:r>
            <a:r>
              <a:rPr lang="en-US" sz="2800" dirty="0">
                <a:solidFill>
                  <a:schemeClr val="bg1"/>
                </a:solidFill>
              </a:rPr>
              <a:t>people near retirement, they may be more willing to trade off wages and benefits for a job that is less stressful and more rewarding”</a:t>
            </a:r>
          </a:p>
          <a:p>
            <a:r>
              <a:rPr lang="en-US" sz="1400" dirty="0">
                <a:solidFill>
                  <a:schemeClr val="bg1"/>
                </a:solidFill>
              </a:rPr>
              <a:t>http://www.usatoday.com/story/money/2015/03/29/how-older-job-seekers-find-work/7054832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4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6460" y="5257800"/>
            <a:ext cx="2271079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52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atalystsearchmarketing.com/wp-content/uploads/thoughts-bubbl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71600"/>
            <a:ext cx="424046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1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</a:rPr>
              <a:t>AARP Report’s Key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Findings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600" dirty="0" smtClean="0">
                <a:solidFill>
                  <a:schemeClr val="bg1"/>
                </a:solidFill>
              </a:rPr>
              <a:t>65</a:t>
            </a:r>
            <a:r>
              <a:rPr lang="en-US" sz="2600" dirty="0">
                <a:solidFill>
                  <a:schemeClr val="bg1"/>
                </a:solidFill>
              </a:rPr>
              <a:t>% of workers age 55+ are viewed as engaged; each 5% increase in engagement leads to a 3% growth in revenue.</a:t>
            </a:r>
          </a:p>
          <a:p>
            <a:pPr marL="342900" lvl="1" indent="-342900">
              <a:spcAft>
                <a:spcPts val="1200"/>
              </a:spcAft>
              <a:buFontTx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Labor </a:t>
            </a:r>
            <a:r>
              <a:rPr lang="en-US" sz="2600" dirty="0">
                <a:solidFill>
                  <a:schemeClr val="bg1"/>
                </a:solidFill>
              </a:rPr>
              <a:t>cost - Employers increasingly tie pay to performance - not longevity. </a:t>
            </a:r>
          </a:p>
          <a:p>
            <a:pPr marL="342900" lvl="1" indent="-342900">
              <a:spcAft>
                <a:spcPts val="1200"/>
              </a:spcAft>
              <a:buFontTx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Hiring older workers increases labor costs by 1 to 2 % yet costs are offset by benefits they bring to an organization. </a:t>
            </a:r>
          </a:p>
          <a:p>
            <a:pPr marL="342900" lvl="1" indent="-342900">
              <a:spcAft>
                <a:spcPts val="1200"/>
              </a:spcAft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From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  <a:hlinkClick r:id="rId3"/>
              </a:rPr>
              <a:t>http://blog.aarp.org/2015/04/27/trends-favor-hiring-older-workers-2/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433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_rels/item4.xml.rels><?xml version="1.0" encoding="UTF-8"?>

<Relationships xmlns="http://schemas.openxmlformats.org/package/2006/relationships">
  <Relationship Id="rId1" Type="http://schemas.openxmlformats.org/officeDocument/2006/relationships/customXmlProps" Target="itemProps4.xml"/>
</Relationships>
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6997e25-f545-49f2-8685-8920d072da9c">
      <UserInfo>
        <DisplayName>Jean Blakeman</DisplayName>
        <AccountId>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11471F0EEF0C43B9BEC6AD3C8FB8A5" ma:contentTypeVersion="1" ma:contentTypeDescription="Create a new document." ma:contentTypeScope="" ma:versionID="ae218c15068af04591253e3de50afec2">
  <xsd:schema xmlns:xsd="http://www.w3.org/2001/XMLSchema" xmlns:xs="http://www.w3.org/2001/XMLSchema" xmlns:p="http://schemas.microsoft.com/office/2006/metadata/properties" xmlns:ns3="66997e25-f545-49f2-8685-8920d072da9c" targetNamespace="http://schemas.microsoft.com/office/2006/metadata/properties" ma:root="true" ma:fieldsID="e041156e9fa194b50f4508050e19de05" ns3:_="">
    <xsd:import namespace="66997e25-f545-49f2-8685-8920d072da9c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997e25-f545-49f2-8685-8920d072da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6D95580-750B-464C-A1BE-26DEA01C464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6997e25-f545-49f2-8685-8920d072da9c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7B4E74-F687-4416-85F3-E8F6329A7D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B5D0E-B91C-46A2-8DD9-6D4443EF10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997e25-f545-49f2-8685-8920d072d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9C8AE03-6655-4F44-8EF1-F5A0A405C12D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46785</TotalTime>
  <Words>3219</Words>
  <Application>Microsoft Office PowerPoint</Application>
  <PresentationFormat>On-screen Show (4:3)</PresentationFormat>
  <Paragraphs>525</Paragraphs>
  <Slides>39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Job Search Strategies for Mature Workers</vt:lpstr>
      <vt:lpstr>What Will Be Discussed</vt:lpstr>
      <vt:lpstr>Changes We Face </vt:lpstr>
      <vt:lpstr>Unemployment Data</vt:lpstr>
      <vt:lpstr>Visions of Retirement</vt:lpstr>
      <vt:lpstr>Mature Workers’ Background Facts </vt:lpstr>
      <vt:lpstr>Background</vt:lpstr>
      <vt:lpstr>PowerPoint Presentation</vt:lpstr>
      <vt:lpstr>AARP Report’s Key Findings</vt:lpstr>
      <vt:lpstr>Employer Concerns</vt:lpstr>
      <vt:lpstr>Employer Concerns (cont’d)</vt:lpstr>
      <vt:lpstr>Address the Concerns </vt:lpstr>
      <vt:lpstr>Timing Is Important</vt:lpstr>
      <vt:lpstr>Develop Strategies for  Your Job Search</vt:lpstr>
      <vt:lpstr>Develop Strategies (cont’d)</vt:lpstr>
      <vt:lpstr>Develop Strategies (cont’d)</vt:lpstr>
      <vt:lpstr>PowerPoint Presentation</vt:lpstr>
      <vt:lpstr>Cover Letter Recommendations</vt:lpstr>
      <vt:lpstr>Resume Recommendations</vt:lpstr>
      <vt:lpstr>Online Application Recommendations</vt:lpstr>
      <vt:lpstr>Illegal Questions</vt:lpstr>
      <vt:lpstr>Illegal Questions (cont’d)</vt:lpstr>
      <vt:lpstr>Illegal Questions (cont’d)</vt:lpstr>
      <vt:lpstr>Interview Recommendations</vt:lpstr>
      <vt:lpstr>Interview Question Recommendations</vt:lpstr>
      <vt:lpstr>Interview Question Recommendations (cont’d)</vt:lpstr>
      <vt:lpstr>Interview Question Recommendations (cont’d)</vt:lpstr>
      <vt:lpstr>Interview Question Recommendations (cont’d)</vt:lpstr>
      <vt:lpstr>Networking &amp; Resources</vt:lpstr>
      <vt:lpstr>Networking &amp; Resources</vt:lpstr>
      <vt:lpstr>Networking &amp; Resources (cont’d)</vt:lpstr>
      <vt:lpstr>Networking &amp; Resources</vt:lpstr>
      <vt:lpstr>Start or Grow a Small Business Community Development Corporations</vt:lpstr>
      <vt:lpstr>Technology Resources</vt:lpstr>
      <vt:lpstr>Technology Resources</vt:lpstr>
      <vt:lpstr>PowerPoint Presentation</vt:lpstr>
      <vt:lpstr>Why hire an older worker?</vt:lpstr>
      <vt:lpstr>Bottom line - managers are looking for results</vt:lpstr>
      <vt:lpstr>Job Search Strategies for Mature Workers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2011-02-07T15:46:49Z</dcterms:created>
  <dc:creator>esmith</dc:creator>
  <lastModifiedBy>Andrea Reynolds</lastModifiedBy>
  <lastPrinted>2015-11-20T20:23:33Z</lastPrinted>
  <dcterms:modified xsi:type="dcterms:W3CDTF">2016-01-07T17:01:01Z</dcterms:modified>
  <revision>209</revision>
  <dc:title>Addressing the Employment Needs of the Older Worker</dc:title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display_urn:schemas-microsoft-com:office:office#SharedWithUsers">
    <vt:lpwstr>Jean Blakeman</vt:lpwstr>
  </property>
  <property fmtid="{D5CDD505-2E9C-101B-9397-08002B2CF9AE}" pid="4" name="SharedWithUsers">
    <vt:lpwstr>7;#Jean Blakeman</vt:lpwstr>
  </property>
  <property fmtid="{D5CDD505-2E9C-101B-9397-08002B2CF9AE}" pid="5" name="ContentTypeId">
    <vt:lpwstr>0x0101003E11471F0EEF0C43B9BEC6AD3C8FB8A5</vt:lpwstr>
  </property>
</Properties>
</file>